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9" r:id="rId4"/>
  </p:sldMasterIdLst>
  <p:notesMasterIdLst>
    <p:notesMasterId r:id="rId29"/>
  </p:notesMasterIdLst>
  <p:sldIdLst>
    <p:sldId id="3136" r:id="rId5"/>
    <p:sldId id="3175" r:id="rId6"/>
    <p:sldId id="2076139360" r:id="rId7"/>
    <p:sldId id="2076139361" r:id="rId8"/>
    <p:sldId id="3160" r:id="rId9"/>
    <p:sldId id="2076139411" r:id="rId10"/>
    <p:sldId id="2076139368" r:id="rId11"/>
    <p:sldId id="2076139362" r:id="rId12"/>
    <p:sldId id="2076139412" r:id="rId13"/>
    <p:sldId id="2076139380" r:id="rId14"/>
    <p:sldId id="2076139364" r:id="rId15"/>
    <p:sldId id="2076139367" r:id="rId16"/>
    <p:sldId id="3161" r:id="rId17"/>
    <p:sldId id="2076139373" r:id="rId18"/>
    <p:sldId id="2076139374" r:id="rId19"/>
    <p:sldId id="2076139375" r:id="rId20"/>
    <p:sldId id="2076139376" r:id="rId21"/>
    <p:sldId id="2076139369" r:id="rId22"/>
    <p:sldId id="2076139370" r:id="rId23"/>
    <p:sldId id="2076139378" r:id="rId24"/>
    <p:sldId id="2076139372" r:id="rId25"/>
    <p:sldId id="2076139379" r:id="rId26"/>
    <p:sldId id="3164" r:id="rId27"/>
    <p:sldId id="2076139377" r:id="rId28"/>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058989-BCCB-656F-B002-E252498F625A}" name="本郷朋博 / Hongo，Tomohiro" initials="本郷朋博" userId="S::tomohiro.hongo.cj@hitachiconsulting.co.jp::c3370d1d-158b-443d-bccc-70de78db159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CCCC"/>
    <a:srgbClr val="EA8B00"/>
    <a:srgbClr val="F29000"/>
    <a:srgbClr val="5B9BD5"/>
    <a:srgbClr val="FF0066"/>
    <a:srgbClr val="FF0000"/>
    <a:srgbClr val="E6E6E6"/>
    <a:srgbClr val="579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9352" autoAdjust="0"/>
  </p:normalViewPr>
  <p:slideViewPr>
    <p:cSldViewPr snapToGrid="0">
      <p:cViewPr varScale="1">
        <p:scale>
          <a:sx n="47" d="100"/>
          <a:sy n="47" d="100"/>
        </p:scale>
        <p:origin x="1392" y="5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本郷朋博 / Hongo，Tomohiro" userId="c3370d1d-158b-443d-bccc-70de78db159a" providerId="ADAL" clId="{4019E364-F000-486C-A233-64487E07E072}"/>
    <pc:docChg chg="modSld">
      <pc:chgData name="本郷朋博 / Hongo，Tomohiro" userId="c3370d1d-158b-443d-bccc-70de78db159a" providerId="ADAL" clId="{4019E364-F000-486C-A233-64487E07E072}" dt="2022-09-29T04:24:17.223" v="138" actId="20577"/>
      <pc:docMkLst>
        <pc:docMk/>
      </pc:docMkLst>
      <pc:sldChg chg="modNotesTx">
        <pc:chgData name="本郷朋博 / Hongo，Tomohiro" userId="c3370d1d-158b-443d-bccc-70de78db159a" providerId="ADAL" clId="{4019E364-F000-486C-A233-64487E07E072}" dt="2022-09-29T04:24:17.223" v="138" actId="20577"/>
        <pc:sldMkLst>
          <pc:docMk/>
          <pc:sldMk cId="480509352" sldId="2076139373"/>
        </pc:sldMkLst>
      </pc:sldChg>
    </pc:docChg>
  </pc:docChgLst>
  <pc:docChgLst>
    <pc:chgData name="澤田悠希 / Sawada，Yuki" userId="8d1a5e9c-a59d-4366-934f-a96dfcb43768" providerId="ADAL" clId="{F1257829-C4E4-4E89-A18C-AA7E197A0DA4}"/>
    <pc:docChg chg="modSld">
      <pc:chgData name="澤田悠希 / Sawada，Yuki" userId="8d1a5e9c-a59d-4366-934f-a96dfcb43768" providerId="ADAL" clId="{F1257829-C4E4-4E89-A18C-AA7E197A0DA4}" dt="2023-04-17T05:14:34.405" v="1" actId="20577"/>
      <pc:docMkLst>
        <pc:docMk/>
      </pc:docMkLst>
      <pc:sldChg chg="modNotesTx">
        <pc:chgData name="澤田悠希 / Sawada，Yuki" userId="8d1a5e9c-a59d-4366-934f-a96dfcb43768" providerId="ADAL" clId="{F1257829-C4E4-4E89-A18C-AA7E197A0DA4}" dt="2023-04-17T05:14:34.405" v="1" actId="20577"/>
        <pc:sldMkLst>
          <pc:docMk/>
          <pc:sldMk cId="480509352" sldId="2076139373"/>
        </pc:sldMkLst>
      </pc:sldChg>
    </pc:docChg>
  </pc:docChgLst>
  <pc:docChgLst>
    <pc:chgData name="本郷朋博 / Hongo，Tomohiro" userId="c3370d1d-158b-443d-bccc-70de78db159a" providerId="ADAL" clId="{B78E59AC-16FC-4824-B9C1-ECC9AE4D945D}"/>
    <pc:docChg chg="undo redo custSel modSld">
      <pc:chgData name="本郷朋博 / Hongo，Tomohiro" userId="c3370d1d-158b-443d-bccc-70de78db159a" providerId="ADAL" clId="{B78E59AC-16FC-4824-B9C1-ECC9AE4D945D}" dt="2022-09-01T09:34:49.614" v="186" actId="20577"/>
      <pc:docMkLst>
        <pc:docMk/>
      </pc:docMkLst>
      <pc:sldChg chg="addSp modSp mod">
        <pc:chgData name="本郷朋博 / Hongo，Tomohiro" userId="c3370d1d-158b-443d-bccc-70de78db159a" providerId="ADAL" clId="{B78E59AC-16FC-4824-B9C1-ECC9AE4D945D}" dt="2022-09-01T09:34:49.614" v="186" actId="20577"/>
        <pc:sldMkLst>
          <pc:docMk/>
          <pc:sldMk cId="418479418" sldId="2076139364"/>
        </pc:sldMkLst>
        <pc:spChg chg="add mod">
          <ac:chgData name="本郷朋博 / Hongo，Tomohiro" userId="c3370d1d-158b-443d-bccc-70de78db159a" providerId="ADAL" clId="{B78E59AC-16FC-4824-B9C1-ECC9AE4D945D}" dt="2022-09-01T09:34:49.614" v="186" actId="20577"/>
          <ac:spMkLst>
            <pc:docMk/>
            <pc:sldMk cId="418479418" sldId="2076139364"/>
            <ac:spMk id="6" creationId="{EC3C258C-6004-FFF5-E2A4-C6C7C660F779}"/>
          </ac:spMkLst>
        </pc:spChg>
        <pc:spChg chg="mod">
          <ac:chgData name="本郷朋博 / Hongo，Tomohiro" userId="c3370d1d-158b-443d-bccc-70de78db159a" providerId="ADAL" clId="{B78E59AC-16FC-4824-B9C1-ECC9AE4D945D}" dt="2022-09-01T09:19:46.512" v="38"/>
          <ac:spMkLst>
            <pc:docMk/>
            <pc:sldMk cId="418479418" sldId="2076139364"/>
            <ac:spMk id="7" creationId="{662A4684-789C-8FA8-B80D-CE1999C12C4F}"/>
          </ac:spMkLst>
        </pc:spChg>
        <pc:spChg chg="mod">
          <ac:chgData name="本郷朋博 / Hongo，Tomohiro" userId="c3370d1d-158b-443d-bccc-70de78db159a" providerId="ADAL" clId="{B78E59AC-16FC-4824-B9C1-ECC9AE4D945D}" dt="2022-09-01T09:29:20.606" v="52" actId="164"/>
          <ac:spMkLst>
            <pc:docMk/>
            <pc:sldMk cId="418479418" sldId="2076139364"/>
            <ac:spMk id="83" creationId="{47B3B030-1EA5-B929-55CD-973A0EFFEA1A}"/>
          </ac:spMkLst>
        </pc:spChg>
        <pc:spChg chg="mod">
          <ac:chgData name="本郷朋博 / Hongo，Tomohiro" userId="c3370d1d-158b-443d-bccc-70de78db159a" providerId="ADAL" clId="{B78E59AC-16FC-4824-B9C1-ECC9AE4D945D}" dt="2022-09-01T09:29:20.606" v="52" actId="164"/>
          <ac:spMkLst>
            <pc:docMk/>
            <pc:sldMk cId="418479418" sldId="2076139364"/>
            <ac:spMk id="84" creationId="{6218A3C9-EBF9-45BA-C24C-0E23454318CA}"/>
          </ac:spMkLst>
        </pc:spChg>
        <pc:spChg chg="mod">
          <ac:chgData name="本郷朋博 / Hongo，Tomohiro" userId="c3370d1d-158b-443d-bccc-70de78db159a" providerId="ADAL" clId="{B78E59AC-16FC-4824-B9C1-ECC9AE4D945D}" dt="2022-09-01T09:29:20.606" v="52" actId="164"/>
          <ac:spMkLst>
            <pc:docMk/>
            <pc:sldMk cId="418479418" sldId="2076139364"/>
            <ac:spMk id="85" creationId="{831E50EA-1C61-F9FA-1F9F-E76DE4A6D780}"/>
          </ac:spMkLst>
        </pc:spChg>
        <pc:spChg chg="mod">
          <ac:chgData name="本郷朋博 / Hongo，Tomohiro" userId="c3370d1d-158b-443d-bccc-70de78db159a" providerId="ADAL" clId="{B78E59AC-16FC-4824-B9C1-ECC9AE4D945D}" dt="2022-09-01T09:29:20.606" v="52" actId="164"/>
          <ac:spMkLst>
            <pc:docMk/>
            <pc:sldMk cId="418479418" sldId="2076139364"/>
            <ac:spMk id="86" creationId="{63371C70-B787-8258-4B97-5CAC58B6A91B}"/>
          </ac:spMkLst>
        </pc:spChg>
        <pc:spChg chg="mod">
          <ac:chgData name="本郷朋博 / Hongo，Tomohiro" userId="c3370d1d-158b-443d-bccc-70de78db159a" providerId="ADAL" clId="{B78E59AC-16FC-4824-B9C1-ECC9AE4D945D}" dt="2022-09-01T09:29:20.606" v="52" actId="164"/>
          <ac:spMkLst>
            <pc:docMk/>
            <pc:sldMk cId="418479418" sldId="2076139364"/>
            <ac:spMk id="87" creationId="{309A4E31-ACE7-1EE5-CF92-F2EA055C7F81}"/>
          </ac:spMkLst>
        </pc:spChg>
        <pc:spChg chg="mod">
          <ac:chgData name="本郷朋博 / Hongo，Tomohiro" userId="c3370d1d-158b-443d-bccc-70de78db159a" providerId="ADAL" clId="{B78E59AC-16FC-4824-B9C1-ECC9AE4D945D}" dt="2022-09-01T09:29:20.606" v="52" actId="164"/>
          <ac:spMkLst>
            <pc:docMk/>
            <pc:sldMk cId="418479418" sldId="2076139364"/>
            <ac:spMk id="88" creationId="{CB7363EB-B802-473B-A82F-55D8A135DAC5}"/>
          </ac:spMkLst>
        </pc:spChg>
        <pc:spChg chg="mod">
          <ac:chgData name="本郷朋博 / Hongo，Tomohiro" userId="c3370d1d-158b-443d-bccc-70de78db159a" providerId="ADAL" clId="{B78E59AC-16FC-4824-B9C1-ECC9AE4D945D}" dt="2022-09-01T09:29:20.606" v="52" actId="164"/>
          <ac:spMkLst>
            <pc:docMk/>
            <pc:sldMk cId="418479418" sldId="2076139364"/>
            <ac:spMk id="89" creationId="{65A9A054-E307-A2F5-FFC2-7FF854BDEBA3}"/>
          </ac:spMkLst>
        </pc:spChg>
        <pc:spChg chg="mod">
          <ac:chgData name="本郷朋博 / Hongo，Tomohiro" userId="c3370d1d-158b-443d-bccc-70de78db159a" providerId="ADAL" clId="{B78E59AC-16FC-4824-B9C1-ECC9AE4D945D}" dt="2022-09-01T09:29:20.606" v="52" actId="164"/>
          <ac:spMkLst>
            <pc:docMk/>
            <pc:sldMk cId="418479418" sldId="2076139364"/>
            <ac:spMk id="90" creationId="{DD6B0008-67DE-21C3-0567-E84E283796D4}"/>
          </ac:spMkLst>
        </pc:spChg>
        <pc:spChg chg="mod">
          <ac:chgData name="本郷朋博 / Hongo，Tomohiro" userId="c3370d1d-158b-443d-bccc-70de78db159a" providerId="ADAL" clId="{B78E59AC-16FC-4824-B9C1-ECC9AE4D945D}" dt="2022-09-01T09:29:20.606" v="52" actId="164"/>
          <ac:spMkLst>
            <pc:docMk/>
            <pc:sldMk cId="418479418" sldId="2076139364"/>
            <ac:spMk id="91" creationId="{FC3D8847-B01F-544C-66B9-23082D036B24}"/>
          </ac:spMkLst>
        </pc:spChg>
        <pc:spChg chg="mod">
          <ac:chgData name="本郷朋博 / Hongo，Tomohiro" userId="c3370d1d-158b-443d-bccc-70de78db159a" providerId="ADAL" clId="{B78E59AC-16FC-4824-B9C1-ECC9AE4D945D}" dt="2022-09-01T09:29:20.606" v="52" actId="164"/>
          <ac:spMkLst>
            <pc:docMk/>
            <pc:sldMk cId="418479418" sldId="2076139364"/>
            <ac:spMk id="92" creationId="{02EE962F-9680-7928-71BA-E40A7D7CB4E8}"/>
          </ac:spMkLst>
        </pc:spChg>
        <pc:spChg chg="mod">
          <ac:chgData name="本郷朋博 / Hongo，Tomohiro" userId="c3370d1d-158b-443d-bccc-70de78db159a" providerId="ADAL" clId="{B78E59AC-16FC-4824-B9C1-ECC9AE4D945D}" dt="2022-09-01T09:29:20.606" v="52" actId="164"/>
          <ac:spMkLst>
            <pc:docMk/>
            <pc:sldMk cId="418479418" sldId="2076139364"/>
            <ac:spMk id="94" creationId="{27A9B75D-88F4-6F5D-0E86-7F449129011B}"/>
          </ac:spMkLst>
        </pc:spChg>
        <pc:spChg chg="mod">
          <ac:chgData name="本郷朋博 / Hongo，Tomohiro" userId="c3370d1d-158b-443d-bccc-70de78db159a" providerId="ADAL" clId="{B78E59AC-16FC-4824-B9C1-ECC9AE4D945D}" dt="2022-09-01T09:29:20.606" v="52" actId="164"/>
          <ac:spMkLst>
            <pc:docMk/>
            <pc:sldMk cId="418479418" sldId="2076139364"/>
            <ac:spMk id="95" creationId="{A7825379-F51E-F9D0-1554-F50A0505C7A7}"/>
          </ac:spMkLst>
        </pc:spChg>
        <pc:spChg chg="mod">
          <ac:chgData name="本郷朋博 / Hongo，Tomohiro" userId="c3370d1d-158b-443d-bccc-70de78db159a" providerId="ADAL" clId="{B78E59AC-16FC-4824-B9C1-ECC9AE4D945D}" dt="2022-09-01T09:29:20.606" v="52" actId="164"/>
          <ac:spMkLst>
            <pc:docMk/>
            <pc:sldMk cId="418479418" sldId="2076139364"/>
            <ac:spMk id="96" creationId="{58DAA168-734B-10AB-D148-F65099EE50B6}"/>
          </ac:spMkLst>
        </pc:spChg>
        <pc:spChg chg="mod">
          <ac:chgData name="本郷朋博 / Hongo，Tomohiro" userId="c3370d1d-158b-443d-bccc-70de78db159a" providerId="ADAL" clId="{B78E59AC-16FC-4824-B9C1-ECC9AE4D945D}" dt="2022-09-01T09:29:20.606" v="52" actId="164"/>
          <ac:spMkLst>
            <pc:docMk/>
            <pc:sldMk cId="418479418" sldId="2076139364"/>
            <ac:spMk id="97" creationId="{16EAC0B6-19D6-3154-D504-AD827372F47D}"/>
          </ac:spMkLst>
        </pc:spChg>
        <pc:spChg chg="mod">
          <ac:chgData name="本郷朋博 / Hongo，Tomohiro" userId="c3370d1d-158b-443d-bccc-70de78db159a" providerId="ADAL" clId="{B78E59AC-16FC-4824-B9C1-ECC9AE4D945D}" dt="2022-09-01T09:29:20.606" v="52" actId="164"/>
          <ac:spMkLst>
            <pc:docMk/>
            <pc:sldMk cId="418479418" sldId="2076139364"/>
            <ac:spMk id="98" creationId="{0BDF479F-55D1-7931-4DC8-3AA86E083418}"/>
          </ac:spMkLst>
        </pc:spChg>
        <pc:spChg chg="mod">
          <ac:chgData name="本郷朋博 / Hongo，Tomohiro" userId="c3370d1d-158b-443d-bccc-70de78db159a" providerId="ADAL" clId="{B78E59AC-16FC-4824-B9C1-ECC9AE4D945D}" dt="2022-09-01T09:29:20.606" v="52" actId="164"/>
          <ac:spMkLst>
            <pc:docMk/>
            <pc:sldMk cId="418479418" sldId="2076139364"/>
            <ac:spMk id="99" creationId="{8114097B-9F30-0119-8F03-745F7E426864}"/>
          </ac:spMkLst>
        </pc:spChg>
        <pc:spChg chg="mod">
          <ac:chgData name="本郷朋博 / Hongo，Tomohiro" userId="c3370d1d-158b-443d-bccc-70de78db159a" providerId="ADAL" clId="{B78E59AC-16FC-4824-B9C1-ECC9AE4D945D}" dt="2022-09-01T09:29:20.606" v="52" actId="164"/>
          <ac:spMkLst>
            <pc:docMk/>
            <pc:sldMk cId="418479418" sldId="2076139364"/>
            <ac:spMk id="100" creationId="{A250BD12-4F53-6CAE-1C86-D2EA61D8B422}"/>
          </ac:spMkLst>
        </pc:spChg>
        <pc:spChg chg="mod">
          <ac:chgData name="本郷朋博 / Hongo，Tomohiro" userId="c3370d1d-158b-443d-bccc-70de78db159a" providerId="ADAL" clId="{B78E59AC-16FC-4824-B9C1-ECC9AE4D945D}" dt="2022-09-01T09:29:20.606" v="52" actId="164"/>
          <ac:spMkLst>
            <pc:docMk/>
            <pc:sldMk cId="418479418" sldId="2076139364"/>
            <ac:spMk id="101" creationId="{72BD71D0-9D6E-E4A6-A17A-6240BAB0482E}"/>
          </ac:spMkLst>
        </pc:spChg>
        <pc:spChg chg="mod">
          <ac:chgData name="本郷朋博 / Hongo，Tomohiro" userId="c3370d1d-158b-443d-bccc-70de78db159a" providerId="ADAL" clId="{B78E59AC-16FC-4824-B9C1-ECC9AE4D945D}" dt="2022-09-01T09:29:20.606" v="52" actId="164"/>
          <ac:spMkLst>
            <pc:docMk/>
            <pc:sldMk cId="418479418" sldId="2076139364"/>
            <ac:spMk id="102" creationId="{ADF18BFC-C021-6C11-1176-AFBBBAEA1AD3}"/>
          </ac:spMkLst>
        </pc:spChg>
        <pc:spChg chg="mod">
          <ac:chgData name="本郷朋博 / Hongo，Tomohiro" userId="c3370d1d-158b-443d-bccc-70de78db159a" providerId="ADAL" clId="{B78E59AC-16FC-4824-B9C1-ECC9AE4D945D}" dt="2022-09-01T09:29:20.606" v="52" actId="164"/>
          <ac:spMkLst>
            <pc:docMk/>
            <pc:sldMk cId="418479418" sldId="2076139364"/>
            <ac:spMk id="103" creationId="{39B360F3-C04A-7612-6343-58B562E96627}"/>
          </ac:spMkLst>
        </pc:spChg>
        <pc:spChg chg="mod">
          <ac:chgData name="本郷朋博 / Hongo，Tomohiro" userId="c3370d1d-158b-443d-bccc-70de78db159a" providerId="ADAL" clId="{B78E59AC-16FC-4824-B9C1-ECC9AE4D945D}" dt="2022-09-01T09:29:20.606" v="52" actId="164"/>
          <ac:spMkLst>
            <pc:docMk/>
            <pc:sldMk cId="418479418" sldId="2076139364"/>
            <ac:spMk id="104" creationId="{202ECACF-375F-12A2-1E40-940539EFF081}"/>
          </ac:spMkLst>
        </pc:spChg>
        <pc:spChg chg="mod">
          <ac:chgData name="本郷朋博 / Hongo，Tomohiro" userId="c3370d1d-158b-443d-bccc-70de78db159a" providerId="ADAL" clId="{B78E59AC-16FC-4824-B9C1-ECC9AE4D945D}" dt="2022-09-01T09:29:20.606" v="52" actId="164"/>
          <ac:spMkLst>
            <pc:docMk/>
            <pc:sldMk cId="418479418" sldId="2076139364"/>
            <ac:spMk id="105" creationId="{63A05807-8FB1-1E4B-DB11-951E19D0F6D9}"/>
          </ac:spMkLst>
        </pc:spChg>
        <pc:spChg chg="mod">
          <ac:chgData name="本郷朋博 / Hongo，Tomohiro" userId="c3370d1d-158b-443d-bccc-70de78db159a" providerId="ADAL" clId="{B78E59AC-16FC-4824-B9C1-ECC9AE4D945D}" dt="2022-09-01T09:29:20.606" v="52" actId="164"/>
          <ac:spMkLst>
            <pc:docMk/>
            <pc:sldMk cId="418479418" sldId="2076139364"/>
            <ac:spMk id="106" creationId="{9E29077C-16F9-9E31-30B1-6D3C30C7D8E2}"/>
          </ac:spMkLst>
        </pc:spChg>
        <pc:spChg chg="mod">
          <ac:chgData name="本郷朋博 / Hongo，Tomohiro" userId="c3370d1d-158b-443d-bccc-70de78db159a" providerId="ADAL" clId="{B78E59AC-16FC-4824-B9C1-ECC9AE4D945D}" dt="2022-09-01T09:29:20.606" v="52" actId="164"/>
          <ac:spMkLst>
            <pc:docMk/>
            <pc:sldMk cId="418479418" sldId="2076139364"/>
            <ac:spMk id="107" creationId="{7320179C-F4BC-5661-CCEB-4A14C6DA56B9}"/>
          </ac:spMkLst>
        </pc:spChg>
        <pc:spChg chg="mod">
          <ac:chgData name="本郷朋博 / Hongo，Tomohiro" userId="c3370d1d-158b-443d-bccc-70de78db159a" providerId="ADAL" clId="{B78E59AC-16FC-4824-B9C1-ECC9AE4D945D}" dt="2022-09-01T09:29:20.606" v="52" actId="164"/>
          <ac:spMkLst>
            <pc:docMk/>
            <pc:sldMk cId="418479418" sldId="2076139364"/>
            <ac:spMk id="108" creationId="{C15C2356-7123-99EA-ED36-2B16C89FA955}"/>
          </ac:spMkLst>
        </pc:spChg>
        <pc:spChg chg="mod">
          <ac:chgData name="本郷朋博 / Hongo，Tomohiro" userId="c3370d1d-158b-443d-bccc-70de78db159a" providerId="ADAL" clId="{B78E59AC-16FC-4824-B9C1-ECC9AE4D945D}" dt="2022-09-01T09:29:20.606" v="52" actId="164"/>
          <ac:spMkLst>
            <pc:docMk/>
            <pc:sldMk cId="418479418" sldId="2076139364"/>
            <ac:spMk id="109" creationId="{2591E881-CB5B-4682-23A8-D26F386AD97C}"/>
          </ac:spMkLst>
        </pc:spChg>
        <pc:spChg chg="mod">
          <ac:chgData name="本郷朋博 / Hongo，Tomohiro" userId="c3370d1d-158b-443d-bccc-70de78db159a" providerId="ADAL" clId="{B78E59AC-16FC-4824-B9C1-ECC9AE4D945D}" dt="2022-09-01T09:29:20.606" v="52" actId="164"/>
          <ac:spMkLst>
            <pc:docMk/>
            <pc:sldMk cId="418479418" sldId="2076139364"/>
            <ac:spMk id="110" creationId="{B5F1628F-DAD4-AC23-49B6-054E95D94F25}"/>
          </ac:spMkLst>
        </pc:spChg>
        <pc:spChg chg="mod">
          <ac:chgData name="本郷朋博 / Hongo，Tomohiro" userId="c3370d1d-158b-443d-bccc-70de78db159a" providerId="ADAL" clId="{B78E59AC-16FC-4824-B9C1-ECC9AE4D945D}" dt="2022-09-01T09:29:20.606" v="52" actId="164"/>
          <ac:spMkLst>
            <pc:docMk/>
            <pc:sldMk cId="418479418" sldId="2076139364"/>
            <ac:spMk id="111" creationId="{C9FEDBAC-AD4E-ABE4-CD7C-28F247812D4C}"/>
          </ac:spMkLst>
        </pc:spChg>
        <pc:spChg chg="mod">
          <ac:chgData name="本郷朋博 / Hongo，Tomohiro" userId="c3370d1d-158b-443d-bccc-70de78db159a" providerId="ADAL" clId="{B78E59AC-16FC-4824-B9C1-ECC9AE4D945D}" dt="2022-09-01T09:29:20.606" v="52" actId="164"/>
          <ac:spMkLst>
            <pc:docMk/>
            <pc:sldMk cId="418479418" sldId="2076139364"/>
            <ac:spMk id="112" creationId="{19C594F9-9FBF-733F-E80B-DA41E9D4A1CE}"/>
          </ac:spMkLst>
        </pc:spChg>
        <pc:spChg chg="mod">
          <ac:chgData name="本郷朋博 / Hongo，Tomohiro" userId="c3370d1d-158b-443d-bccc-70de78db159a" providerId="ADAL" clId="{B78E59AC-16FC-4824-B9C1-ECC9AE4D945D}" dt="2022-09-01T09:29:20.606" v="52" actId="164"/>
          <ac:spMkLst>
            <pc:docMk/>
            <pc:sldMk cId="418479418" sldId="2076139364"/>
            <ac:spMk id="113" creationId="{2D270035-E76B-325F-8451-842F5F9E8494}"/>
          </ac:spMkLst>
        </pc:spChg>
        <pc:spChg chg="mod">
          <ac:chgData name="本郷朋博 / Hongo，Tomohiro" userId="c3370d1d-158b-443d-bccc-70de78db159a" providerId="ADAL" clId="{B78E59AC-16FC-4824-B9C1-ECC9AE4D945D}" dt="2022-09-01T09:29:20.606" v="52" actId="164"/>
          <ac:spMkLst>
            <pc:docMk/>
            <pc:sldMk cId="418479418" sldId="2076139364"/>
            <ac:spMk id="114" creationId="{DB1D2FE1-AEA6-9BA3-CE25-4DA89D4E3173}"/>
          </ac:spMkLst>
        </pc:spChg>
        <pc:spChg chg="mod">
          <ac:chgData name="本郷朋博 / Hongo，Tomohiro" userId="c3370d1d-158b-443d-bccc-70de78db159a" providerId="ADAL" clId="{B78E59AC-16FC-4824-B9C1-ECC9AE4D945D}" dt="2022-09-01T09:29:20.606" v="52" actId="164"/>
          <ac:spMkLst>
            <pc:docMk/>
            <pc:sldMk cId="418479418" sldId="2076139364"/>
            <ac:spMk id="115" creationId="{DF1EB550-8B5C-836A-3F38-77797236081F}"/>
          </ac:spMkLst>
        </pc:spChg>
        <pc:grpChg chg="add mod">
          <ac:chgData name="本郷朋博 / Hongo，Tomohiro" userId="c3370d1d-158b-443d-bccc-70de78db159a" providerId="ADAL" clId="{B78E59AC-16FC-4824-B9C1-ECC9AE4D945D}" dt="2022-09-01T09:29:24.935" v="53" actId="14100"/>
          <ac:grpSpMkLst>
            <pc:docMk/>
            <pc:sldMk cId="418479418" sldId="2076139364"/>
            <ac:grpSpMk id="4" creationId="{8CCEC0EF-640F-0CC3-BF21-15082BC7CBA1}"/>
          </ac:grpSpMkLst>
        </pc:grpChg>
      </pc:sldChg>
    </pc:docChg>
  </pc:docChgLst>
  <pc:docChgLst>
    <pc:chgData name="本郷朋博 / Hongo，Tomohiro" userId="c3370d1d-158b-443d-bccc-70de78db159a" providerId="ADAL" clId="{3B0C4304-9AA7-49FC-A2BA-249DEE6DD6C0}"/>
    <pc:docChg chg="custSel modSld">
      <pc:chgData name="本郷朋博 / Hongo，Tomohiro" userId="c3370d1d-158b-443d-bccc-70de78db159a" providerId="ADAL" clId="{3B0C4304-9AA7-49FC-A2BA-249DEE6DD6C0}" dt="2022-09-01T02:25:26.666" v="57" actId="478"/>
      <pc:docMkLst>
        <pc:docMk/>
      </pc:docMkLst>
      <pc:sldChg chg="modSp mod">
        <pc:chgData name="本郷朋博 / Hongo，Tomohiro" userId="c3370d1d-158b-443d-bccc-70de78db159a" providerId="ADAL" clId="{3B0C4304-9AA7-49FC-A2BA-249DEE6DD6C0}" dt="2022-09-01T02:20:09.555" v="0" actId="207"/>
        <pc:sldMkLst>
          <pc:docMk/>
          <pc:sldMk cId="91488429" sldId="3160"/>
        </pc:sldMkLst>
        <pc:spChg chg="mod">
          <ac:chgData name="本郷朋博 / Hongo，Tomohiro" userId="c3370d1d-158b-443d-bccc-70de78db159a" providerId="ADAL" clId="{3B0C4304-9AA7-49FC-A2BA-249DEE6DD6C0}" dt="2022-09-01T02:20:09.555" v="0" actId="207"/>
          <ac:spMkLst>
            <pc:docMk/>
            <pc:sldMk cId="91488429" sldId="3160"/>
            <ac:spMk id="4" creationId="{A53D0542-05A4-4112-B420-C67D2CE078A6}"/>
          </ac:spMkLst>
        </pc:spChg>
      </pc:sldChg>
      <pc:sldChg chg="modSp mod">
        <pc:chgData name="本郷朋博 / Hongo，Tomohiro" userId="c3370d1d-158b-443d-bccc-70de78db159a" providerId="ADAL" clId="{3B0C4304-9AA7-49FC-A2BA-249DEE6DD6C0}" dt="2022-09-01T02:22:37.746" v="15" actId="207"/>
        <pc:sldMkLst>
          <pc:docMk/>
          <pc:sldMk cId="144640798" sldId="3161"/>
        </pc:sldMkLst>
        <pc:spChg chg="mod">
          <ac:chgData name="本郷朋博 / Hongo，Tomohiro" userId="c3370d1d-158b-443d-bccc-70de78db159a" providerId="ADAL" clId="{3B0C4304-9AA7-49FC-A2BA-249DEE6DD6C0}" dt="2022-09-01T02:22:37.746" v="15" actId="207"/>
          <ac:spMkLst>
            <pc:docMk/>
            <pc:sldMk cId="144640798" sldId="3161"/>
            <ac:spMk id="9" creationId="{08CD59E0-A51C-43EB-8DE1-F2392C6946CF}"/>
          </ac:spMkLst>
        </pc:spChg>
      </pc:sldChg>
      <pc:sldChg chg="delSp mod">
        <pc:chgData name="本郷朋博 / Hongo，Tomohiro" userId="c3370d1d-158b-443d-bccc-70de78db159a" providerId="ADAL" clId="{3B0C4304-9AA7-49FC-A2BA-249DEE6DD6C0}" dt="2022-09-01T02:25:26.666" v="57" actId="478"/>
        <pc:sldMkLst>
          <pc:docMk/>
          <pc:sldMk cId="1401211636" sldId="2076139360"/>
        </pc:sldMkLst>
        <pc:spChg chg="del">
          <ac:chgData name="本郷朋博 / Hongo，Tomohiro" userId="c3370d1d-158b-443d-bccc-70de78db159a" providerId="ADAL" clId="{3B0C4304-9AA7-49FC-A2BA-249DEE6DD6C0}" dt="2022-09-01T02:25:26.666" v="57" actId="478"/>
          <ac:spMkLst>
            <pc:docMk/>
            <pc:sldMk cId="1401211636" sldId="2076139360"/>
            <ac:spMk id="203" creationId="{68C7D7B3-A4C6-BBDC-8706-4EB9845505C2}"/>
          </ac:spMkLst>
        </pc:spChg>
      </pc:sldChg>
      <pc:sldChg chg="delSp mod">
        <pc:chgData name="本郷朋博 / Hongo，Tomohiro" userId="c3370d1d-158b-443d-bccc-70de78db159a" providerId="ADAL" clId="{3B0C4304-9AA7-49FC-A2BA-249DEE6DD6C0}" dt="2022-09-01T02:25:23.021" v="56" actId="478"/>
        <pc:sldMkLst>
          <pc:docMk/>
          <pc:sldMk cId="1000370611" sldId="2076139361"/>
        </pc:sldMkLst>
        <pc:spChg chg="del">
          <ac:chgData name="本郷朋博 / Hongo，Tomohiro" userId="c3370d1d-158b-443d-bccc-70de78db159a" providerId="ADAL" clId="{3B0C4304-9AA7-49FC-A2BA-249DEE6DD6C0}" dt="2022-09-01T02:25:23.021" v="56" actId="478"/>
          <ac:spMkLst>
            <pc:docMk/>
            <pc:sldMk cId="1000370611" sldId="2076139361"/>
            <ac:spMk id="3" creationId="{6CF6BB3F-0729-B952-7C6E-F26CF5DB85AB}"/>
          </ac:spMkLst>
        </pc:spChg>
      </pc:sldChg>
      <pc:sldChg chg="delSp modSp mod">
        <pc:chgData name="本郷朋博 / Hongo，Tomohiro" userId="c3370d1d-158b-443d-bccc-70de78db159a" providerId="ADAL" clId="{3B0C4304-9AA7-49FC-A2BA-249DEE6DD6C0}" dt="2022-09-01T02:25:09.426" v="52" actId="478"/>
        <pc:sldMkLst>
          <pc:docMk/>
          <pc:sldMk cId="3080539648" sldId="2076139362"/>
        </pc:sldMkLst>
        <pc:spChg chg="mod">
          <ac:chgData name="本郷朋博 / Hongo，Tomohiro" userId="c3370d1d-158b-443d-bccc-70de78db159a" providerId="ADAL" clId="{3B0C4304-9AA7-49FC-A2BA-249DEE6DD6C0}" dt="2022-09-01T02:20:27.878" v="3" actId="207"/>
          <ac:spMkLst>
            <pc:docMk/>
            <pc:sldMk cId="3080539648" sldId="2076139362"/>
            <ac:spMk id="2" creationId="{9D32D91B-8C1A-3891-6B6A-95A0092A6EC7}"/>
          </ac:spMkLst>
        </pc:spChg>
        <pc:spChg chg="del">
          <ac:chgData name="本郷朋博 / Hongo，Tomohiro" userId="c3370d1d-158b-443d-bccc-70de78db159a" providerId="ADAL" clId="{3B0C4304-9AA7-49FC-A2BA-249DEE6DD6C0}" dt="2022-09-01T02:25:09.426" v="52" actId="478"/>
          <ac:spMkLst>
            <pc:docMk/>
            <pc:sldMk cId="3080539648" sldId="2076139362"/>
            <ac:spMk id="3" creationId="{BE61BDD8-A377-43BB-A72E-D097CED0D8BE}"/>
          </ac:spMkLst>
        </pc:spChg>
        <pc:spChg chg="mod">
          <ac:chgData name="本郷朋博 / Hongo，Tomohiro" userId="c3370d1d-158b-443d-bccc-70de78db159a" providerId="ADAL" clId="{3B0C4304-9AA7-49FC-A2BA-249DEE6DD6C0}" dt="2022-09-01T02:21:07.216" v="8" actId="207"/>
          <ac:spMkLst>
            <pc:docMk/>
            <pc:sldMk cId="3080539648" sldId="2076139362"/>
            <ac:spMk id="254" creationId="{C2C8D127-BFCE-91F5-3ABD-FB261A87DD6D}"/>
          </ac:spMkLst>
        </pc:spChg>
        <pc:spChg chg="mod">
          <ac:chgData name="本郷朋博 / Hongo，Tomohiro" userId="c3370d1d-158b-443d-bccc-70de78db159a" providerId="ADAL" clId="{3B0C4304-9AA7-49FC-A2BA-249DEE6DD6C0}" dt="2022-09-01T02:21:07.216" v="8" actId="207"/>
          <ac:spMkLst>
            <pc:docMk/>
            <pc:sldMk cId="3080539648" sldId="2076139362"/>
            <ac:spMk id="255" creationId="{5F490ECE-512A-8414-0A49-02EF5585DC0F}"/>
          </ac:spMkLst>
        </pc:spChg>
        <pc:spChg chg="mod">
          <ac:chgData name="本郷朋博 / Hongo，Tomohiro" userId="c3370d1d-158b-443d-bccc-70de78db159a" providerId="ADAL" clId="{3B0C4304-9AA7-49FC-A2BA-249DEE6DD6C0}" dt="2022-09-01T02:21:07.216" v="8" actId="207"/>
          <ac:spMkLst>
            <pc:docMk/>
            <pc:sldMk cId="3080539648" sldId="2076139362"/>
            <ac:spMk id="256" creationId="{1E6B6F9E-FD67-761B-BA85-676BBF091888}"/>
          </ac:spMkLst>
        </pc:spChg>
        <pc:spChg chg="mod">
          <ac:chgData name="本郷朋博 / Hongo，Tomohiro" userId="c3370d1d-158b-443d-bccc-70de78db159a" providerId="ADAL" clId="{3B0C4304-9AA7-49FC-A2BA-249DEE6DD6C0}" dt="2022-09-01T02:20:39.740" v="4" actId="207"/>
          <ac:spMkLst>
            <pc:docMk/>
            <pc:sldMk cId="3080539648" sldId="2076139362"/>
            <ac:spMk id="257" creationId="{FF2F89B7-B22A-4B80-8AD6-BB762AFC6761}"/>
          </ac:spMkLst>
        </pc:spChg>
        <pc:spChg chg="mod">
          <ac:chgData name="本郷朋博 / Hongo，Tomohiro" userId="c3370d1d-158b-443d-bccc-70de78db159a" providerId="ADAL" clId="{3B0C4304-9AA7-49FC-A2BA-249DEE6DD6C0}" dt="2022-09-01T02:21:00.619" v="7" actId="207"/>
          <ac:spMkLst>
            <pc:docMk/>
            <pc:sldMk cId="3080539648" sldId="2076139362"/>
            <ac:spMk id="258" creationId="{689A7FF5-32DF-2B95-B28D-B2C73D2214A0}"/>
          </ac:spMkLst>
        </pc:spChg>
        <pc:spChg chg="mod">
          <ac:chgData name="本郷朋博 / Hongo，Tomohiro" userId="c3370d1d-158b-443d-bccc-70de78db159a" providerId="ADAL" clId="{3B0C4304-9AA7-49FC-A2BA-249DEE6DD6C0}" dt="2022-09-01T02:21:07.216" v="8" actId="207"/>
          <ac:spMkLst>
            <pc:docMk/>
            <pc:sldMk cId="3080539648" sldId="2076139362"/>
            <ac:spMk id="268" creationId="{74F0F1DA-6355-DC77-8A93-9BA7C21CF90F}"/>
          </ac:spMkLst>
        </pc:spChg>
        <pc:spChg chg="mod">
          <ac:chgData name="本郷朋博 / Hongo，Tomohiro" userId="c3370d1d-158b-443d-bccc-70de78db159a" providerId="ADAL" clId="{3B0C4304-9AA7-49FC-A2BA-249DEE6DD6C0}" dt="2022-09-01T02:21:07.216" v="8" actId="207"/>
          <ac:spMkLst>
            <pc:docMk/>
            <pc:sldMk cId="3080539648" sldId="2076139362"/>
            <ac:spMk id="269" creationId="{AEF901FF-76A4-1C49-98DF-B5D4FF067861}"/>
          </ac:spMkLst>
        </pc:spChg>
        <pc:spChg chg="mod">
          <ac:chgData name="本郷朋博 / Hongo，Tomohiro" userId="c3370d1d-158b-443d-bccc-70de78db159a" providerId="ADAL" clId="{3B0C4304-9AA7-49FC-A2BA-249DEE6DD6C0}" dt="2022-09-01T02:21:07.216" v="8" actId="207"/>
          <ac:spMkLst>
            <pc:docMk/>
            <pc:sldMk cId="3080539648" sldId="2076139362"/>
            <ac:spMk id="270" creationId="{CD08BD82-1CED-6F0C-1C74-63BD1B293DB7}"/>
          </ac:spMkLst>
        </pc:spChg>
      </pc:sldChg>
      <pc:sldChg chg="modSp mod">
        <pc:chgData name="本郷朋博 / Hongo，Tomohiro" userId="c3370d1d-158b-443d-bccc-70de78db159a" providerId="ADAL" clId="{3B0C4304-9AA7-49FC-A2BA-249DEE6DD6C0}" dt="2022-09-01T02:22:20.045" v="13" actId="207"/>
        <pc:sldMkLst>
          <pc:docMk/>
          <pc:sldMk cId="418479418" sldId="2076139364"/>
        </pc:sldMkLst>
        <pc:spChg chg="mod">
          <ac:chgData name="本郷朋博 / Hongo，Tomohiro" userId="c3370d1d-158b-443d-bccc-70de78db159a" providerId="ADAL" clId="{3B0C4304-9AA7-49FC-A2BA-249DEE6DD6C0}" dt="2022-09-01T02:22:20.045" v="13" actId="207"/>
          <ac:spMkLst>
            <pc:docMk/>
            <pc:sldMk cId="418479418" sldId="2076139364"/>
            <ac:spMk id="2" creationId="{6D568AA1-E35B-BE5C-91AA-2E6D38C0847E}"/>
          </ac:spMkLst>
        </pc:spChg>
      </pc:sldChg>
      <pc:sldChg chg="delSp modSp mod">
        <pc:chgData name="本郷朋博 / Hongo，Tomohiro" userId="c3370d1d-158b-443d-bccc-70de78db159a" providerId="ADAL" clId="{3B0C4304-9AA7-49FC-A2BA-249DEE6DD6C0}" dt="2022-09-01T02:24:53.584" v="47" actId="478"/>
        <pc:sldMkLst>
          <pc:docMk/>
          <pc:sldMk cId="2139820847" sldId="2076139367"/>
        </pc:sldMkLst>
        <pc:spChg chg="del">
          <ac:chgData name="本郷朋博 / Hongo，Tomohiro" userId="c3370d1d-158b-443d-bccc-70de78db159a" providerId="ADAL" clId="{3B0C4304-9AA7-49FC-A2BA-249DEE6DD6C0}" dt="2022-09-01T02:24:53.584" v="47" actId="478"/>
          <ac:spMkLst>
            <pc:docMk/>
            <pc:sldMk cId="2139820847" sldId="2076139367"/>
            <ac:spMk id="72" creationId="{20D2C9E9-F242-4892-AF75-84B64B018D37}"/>
          </ac:spMkLst>
        </pc:spChg>
        <pc:spChg chg="mod">
          <ac:chgData name="本郷朋博 / Hongo，Tomohiro" userId="c3370d1d-158b-443d-bccc-70de78db159a" providerId="ADAL" clId="{3B0C4304-9AA7-49FC-A2BA-249DEE6DD6C0}" dt="2022-09-01T02:22:28.274" v="14" actId="207"/>
          <ac:spMkLst>
            <pc:docMk/>
            <pc:sldMk cId="2139820847" sldId="2076139367"/>
            <ac:spMk id="279" creationId="{91587BAC-06FF-8589-35ED-971589DB17BF}"/>
          </ac:spMkLst>
        </pc:spChg>
        <pc:spChg chg="mod">
          <ac:chgData name="本郷朋博 / Hongo，Tomohiro" userId="c3370d1d-158b-443d-bccc-70de78db159a" providerId="ADAL" clId="{3B0C4304-9AA7-49FC-A2BA-249DEE6DD6C0}" dt="2022-09-01T02:22:28.274" v="14" actId="207"/>
          <ac:spMkLst>
            <pc:docMk/>
            <pc:sldMk cId="2139820847" sldId="2076139367"/>
            <ac:spMk id="280" creationId="{96E21C1C-A1D0-E255-705D-344C1634D44F}"/>
          </ac:spMkLst>
        </pc:spChg>
        <pc:spChg chg="mod">
          <ac:chgData name="本郷朋博 / Hongo，Tomohiro" userId="c3370d1d-158b-443d-bccc-70de78db159a" providerId="ADAL" clId="{3B0C4304-9AA7-49FC-A2BA-249DEE6DD6C0}" dt="2022-09-01T02:22:28.274" v="14" actId="207"/>
          <ac:spMkLst>
            <pc:docMk/>
            <pc:sldMk cId="2139820847" sldId="2076139367"/>
            <ac:spMk id="308" creationId="{0B1C3ACC-093B-FEC5-961B-A391A02AD352}"/>
          </ac:spMkLst>
        </pc:spChg>
      </pc:sldChg>
      <pc:sldChg chg="delSp modSp mod">
        <pc:chgData name="本郷朋博 / Hongo，Tomohiro" userId="c3370d1d-158b-443d-bccc-70de78db159a" providerId="ADAL" clId="{3B0C4304-9AA7-49FC-A2BA-249DEE6DD6C0}" dt="2022-09-01T02:25:13.735" v="53" actId="478"/>
        <pc:sldMkLst>
          <pc:docMk/>
          <pc:sldMk cId="1586596243" sldId="2076139368"/>
        </pc:sldMkLst>
        <pc:spChg chg="mod">
          <ac:chgData name="本郷朋博 / Hongo，Tomohiro" userId="c3370d1d-158b-443d-bccc-70de78db159a" providerId="ADAL" clId="{3B0C4304-9AA7-49FC-A2BA-249DEE6DD6C0}" dt="2022-09-01T02:20:22.246" v="2" actId="207"/>
          <ac:spMkLst>
            <pc:docMk/>
            <pc:sldMk cId="1586596243" sldId="2076139368"/>
            <ac:spMk id="2" creationId="{B97D9991-DCD6-08F7-5CCC-460D4DB31103}"/>
          </ac:spMkLst>
        </pc:spChg>
        <pc:spChg chg="del">
          <ac:chgData name="本郷朋博 / Hongo，Tomohiro" userId="c3370d1d-158b-443d-bccc-70de78db159a" providerId="ADAL" clId="{3B0C4304-9AA7-49FC-A2BA-249DEE6DD6C0}" dt="2022-09-01T02:25:13.735" v="53" actId="478"/>
          <ac:spMkLst>
            <pc:docMk/>
            <pc:sldMk cId="1586596243" sldId="2076139368"/>
            <ac:spMk id="3" creationId="{52B7558B-8258-B4C1-735D-F44E5E433FC0}"/>
          </ac:spMkLst>
        </pc:spChg>
      </pc:sldChg>
      <pc:sldChg chg="delSp modSp mod">
        <pc:chgData name="本郷朋博 / Hongo，Tomohiro" userId="c3370d1d-158b-443d-bccc-70de78db159a" providerId="ADAL" clId="{3B0C4304-9AA7-49FC-A2BA-249DEE6DD6C0}" dt="2022-09-01T02:24:01.272" v="32" actId="20577"/>
        <pc:sldMkLst>
          <pc:docMk/>
          <pc:sldMk cId="7570843" sldId="2076139369"/>
        </pc:sldMkLst>
        <pc:spChg chg="mod">
          <ac:chgData name="本郷朋博 / Hongo，Tomohiro" userId="c3370d1d-158b-443d-bccc-70de78db159a" providerId="ADAL" clId="{3B0C4304-9AA7-49FC-A2BA-249DEE6DD6C0}" dt="2022-09-01T02:24:01.272" v="32" actId="20577"/>
          <ac:spMkLst>
            <pc:docMk/>
            <pc:sldMk cId="7570843" sldId="2076139369"/>
            <ac:spMk id="2" creationId="{BD74C3DE-538C-7665-307D-A0F89FF9C5BF}"/>
          </ac:spMkLst>
        </pc:spChg>
        <pc:spChg chg="del">
          <ac:chgData name="本郷朋博 / Hongo，Tomohiro" userId="c3370d1d-158b-443d-bccc-70de78db159a" providerId="ADAL" clId="{3B0C4304-9AA7-49FC-A2BA-249DEE6DD6C0}" dt="2022-09-01T02:23:28.676" v="25" actId="478"/>
          <ac:spMkLst>
            <pc:docMk/>
            <pc:sldMk cId="7570843" sldId="2076139369"/>
            <ac:spMk id="3" creationId="{194F791C-DCD2-1C4C-44C5-DE7532181393}"/>
          </ac:spMkLst>
        </pc:spChg>
        <pc:graphicFrameChg chg="modGraphic">
          <ac:chgData name="本郷朋博 / Hongo，Tomohiro" userId="c3370d1d-158b-443d-bccc-70de78db159a" providerId="ADAL" clId="{3B0C4304-9AA7-49FC-A2BA-249DEE6DD6C0}" dt="2022-09-01T02:22:54.059" v="17" actId="207"/>
          <ac:graphicFrameMkLst>
            <pc:docMk/>
            <pc:sldMk cId="7570843" sldId="2076139369"/>
            <ac:graphicFrameMk id="5" creationId="{74D0AE80-538F-2C6E-9EC1-BB2C0671BDAF}"/>
          </ac:graphicFrameMkLst>
        </pc:graphicFrameChg>
      </pc:sldChg>
      <pc:sldChg chg="delSp modSp mod">
        <pc:chgData name="本郷朋博 / Hongo，Tomohiro" userId="c3370d1d-158b-443d-bccc-70de78db159a" providerId="ADAL" clId="{3B0C4304-9AA7-49FC-A2BA-249DEE6DD6C0}" dt="2022-09-01T02:24:05.054" v="34" actId="20577"/>
        <pc:sldMkLst>
          <pc:docMk/>
          <pc:sldMk cId="2210717758" sldId="2076139370"/>
        </pc:sldMkLst>
        <pc:spChg chg="mod">
          <ac:chgData name="本郷朋博 / Hongo，Tomohiro" userId="c3370d1d-158b-443d-bccc-70de78db159a" providerId="ADAL" clId="{3B0C4304-9AA7-49FC-A2BA-249DEE6DD6C0}" dt="2022-09-01T02:24:05.054" v="34" actId="20577"/>
          <ac:spMkLst>
            <pc:docMk/>
            <pc:sldMk cId="2210717758" sldId="2076139370"/>
            <ac:spMk id="2" creationId="{0F211F93-700F-7324-512B-E6E58186AC57}"/>
          </ac:spMkLst>
        </pc:spChg>
        <pc:spChg chg="del">
          <ac:chgData name="本郷朋博 / Hongo，Tomohiro" userId="c3370d1d-158b-443d-bccc-70de78db159a" providerId="ADAL" clId="{3B0C4304-9AA7-49FC-A2BA-249DEE6DD6C0}" dt="2022-09-01T02:23:25.365" v="24" actId="478"/>
          <ac:spMkLst>
            <pc:docMk/>
            <pc:sldMk cId="2210717758" sldId="2076139370"/>
            <ac:spMk id="5" creationId="{68221F43-5F0F-3668-8F29-8B9A418488F3}"/>
          </ac:spMkLst>
        </pc:spChg>
      </pc:sldChg>
      <pc:sldChg chg="delSp modSp mod">
        <pc:chgData name="本郷朋博 / Hongo，Tomohiro" userId="c3370d1d-158b-443d-bccc-70de78db159a" providerId="ADAL" clId="{3B0C4304-9AA7-49FC-A2BA-249DEE6DD6C0}" dt="2022-09-01T02:24:14.192" v="38" actId="20577"/>
        <pc:sldMkLst>
          <pc:docMk/>
          <pc:sldMk cId="1809854353" sldId="2076139372"/>
        </pc:sldMkLst>
        <pc:spChg chg="mod">
          <ac:chgData name="本郷朋博 / Hongo，Tomohiro" userId="c3370d1d-158b-443d-bccc-70de78db159a" providerId="ADAL" clId="{3B0C4304-9AA7-49FC-A2BA-249DEE6DD6C0}" dt="2022-09-01T02:24:14.192" v="38" actId="20577"/>
          <ac:spMkLst>
            <pc:docMk/>
            <pc:sldMk cId="1809854353" sldId="2076139372"/>
            <ac:spMk id="2" creationId="{8818FA58-D329-2D30-81BE-EAF131E42205}"/>
          </ac:spMkLst>
        </pc:spChg>
        <pc:spChg chg="del mod">
          <ac:chgData name="本郷朋博 / Hongo，Tomohiro" userId="c3370d1d-158b-443d-bccc-70de78db159a" providerId="ADAL" clId="{3B0C4304-9AA7-49FC-A2BA-249DEE6DD6C0}" dt="2022-09-01T02:23:18.798" v="22" actId="478"/>
          <ac:spMkLst>
            <pc:docMk/>
            <pc:sldMk cId="1809854353" sldId="2076139372"/>
            <ac:spMk id="4" creationId="{77CCFE3B-8F48-8585-C58C-A81A535CEA33}"/>
          </ac:spMkLst>
        </pc:spChg>
      </pc:sldChg>
      <pc:sldChg chg="delSp modSp mod">
        <pc:chgData name="本郷朋博 / Hongo，Tomohiro" userId="c3370d1d-158b-443d-bccc-70de78db159a" providerId="ADAL" clId="{3B0C4304-9AA7-49FC-A2BA-249DEE6DD6C0}" dt="2022-09-01T02:24:47.245" v="46" actId="207"/>
        <pc:sldMkLst>
          <pc:docMk/>
          <pc:sldMk cId="480509352" sldId="2076139373"/>
        </pc:sldMkLst>
        <pc:spChg chg="mod">
          <ac:chgData name="本郷朋博 / Hongo，Tomohiro" userId="c3370d1d-158b-443d-bccc-70de78db159a" providerId="ADAL" clId="{3B0C4304-9AA7-49FC-A2BA-249DEE6DD6C0}" dt="2022-09-01T02:24:47.245" v="46" actId="207"/>
          <ac:spMkLst>
            <pc:docMk/>
            <pc:sldMk cId="480509352" sldId="2076139373"/>
            <ac:spMk id="2" creationId="{A5BB62A8-59DE-3639-E0BD-F46CE2F7E0E8}"/>
          </ac:spMkLst>
        </pc:spChg>
        <pc:spChg chg="del">
          <ac:chgData name="本郷朋博 / Hongo，Tomohiro" userId="c3370d1d-158b-443d-bccc-70de78db159a" providerId="ADAL" clId="{3B0C4304-9AA7-49FC-A2BA-249DEE6DD6C0}" dt="2022-09-01T02:24:41.649" v="45" actId="478"/>
          <ac:spMkLst>
            <pc:docMk/>
            <pc:sldMk cId="480509352" sldId="2076139373"/>
            <ac:spMk id="3" creationId="{0825B708-20C6-86CC-B8FE-5B31FBB6F671}"/>
          </ac:spMkLst>
        </pc:spChg>
        <pc:spChg chg="del">
          <ac:chgData name="本郷朋博 / Hongo，Tomohiro" userId="c3370d1d-158b-443d-bccc-70de78db159a" providerId="ADAL" clId="{3B0C4304-9AA7-49FC-A2BA-249DEE6DD6C0}" dt="2022-09-01T02:22:42.533" v="16" actId="478"/>
          <ac:spMkLst>
            <pc:docMk/>
            <pc:sldMk cId="480509352" sldId="2076139373"/>
            <ac:spMk id="4" creationId="{CE8D4895-219D-5533-452C-1727F4D0269A}"/>
          </ac:spMkLst>
        </pc:spChg>
      </pc:sldChg>
      <pc:sldChg chg="delSp modSp mod">
        <pc:chgData name="本郷朋博 / Hongo，Tomohiro" userId="c3370d1d-158b-443d-bccc-70de78db159a" providerId="ADAL" clId="{3B0C4304-9AA7-49FC-A2BA-249DEE6DD6C0}" dt="2022-09-01T02:24:37.422" v="44" actId="478"/>
        <pc:sldMkLst>
          <pc:docMk/>
          <pc:sldMk cId="2190744400" sldId="2076139374"/>
        </pc:sldMkLst>
        <pc:spChg chg="mod">
          <ac:chgData name="本郷朋博 / Hongo，Tomohiro" userId="c3370d1d-158b-443d-bccc-70de78db159a" providerId="ADAL" clId="{3B0C4304-9AA7-49FC-A2BA-249DEE6DD6C0}" dt="2022-09-01T02:24:34.407" v="43" actId="207"/>
          <ac:spMkLst>
            <pc:docMk/>
            <pc:sldMk cId="2190744400" sldId="2076139374"/>
            <ac:spMk id="2" creationId="{746E3BBC-89BC-D643-BC6D-70D070E7133D}"/>
          </ac:spMkLst>
        </pc:spChg>
        <pc:spChg chg="del">
          <ac:chgData name="本郷朋博 / Hongo，Tomohiro" userId="c3370d1d-158b-443d-bccc-70de78db159a" providerId="ADAL" clId="{3B0C4304-9AA7-49FC-A2BA-249DEE6DD6C0}" dt="2022-09-01T02:24:37.422" v="44" actId="478"/>
          <ac:spMkLst>
            <pc:docMk/>
            <pc:sldMk cId="2190744400" sldId="2076139374"/>
            <ac:spMk id="60" creationId="{750D6D3C-85A3-5B4A-2BEE-C37E2F80AC47}"/>
          </ac:spMkLst>
        </pc:spChg>
      </pc:sldChg>
      <pc:sldChg chg="delSp modSp mod">
        <pc:chgData name="本郷朋博 / Hongo，Tomohiro" userId="c3370d1d-158b-443d-bccc-70de78db159a" providerId="ADAL" clId="{3B0C4304-9AA7-49FC-A2BA-249DEE6DD6C0}" dt="2022-09-01T02:23:44.853" v="29" actId="207"/>
        <pc:sldMkLst>
          <pc:docMk/>
          <pc:sldMk cId="1213631064" sldId="2076139375"/>
        </pc:sldMkLst>
        <pc:spChg chg="mod">
          <ac:chgData name="本郷朋博 / Hongo，Tomohiro" userId="c3370d1d-158b-443d-bccc-70de78db159a" providerId="ADAL" clId="{3B0C4304-9AA7-49FC-A2BA-249DEE6DD6C0}" dt="2022-09-01T02:23:44.853" v="29" actId="207"/>
          <ac:spMkLst>
            <pc:docMk/>
            <pc:sldMk cId="1213631064" sldId="2076139375"/>
            <ac:spMk id="2" creationId="{A273585C-FBDD-8CFA-02D5-D258FC4EC45C}"/>
          </ac:spMkLst>
        </pc:spChg>
        <pc:spChg chg="del">
          <ac:chgData name="本郷朋博 / Hongo，Tomohiro" userId="c3370d1d-158b-443d-bccc-70de78db159a" providerId="ADAL" clId="{3B0C4304-9AA7-49FC-A2BA-249DEE6DD6C0}" dt="2022-09-01T02:23:37.969" v="28" actId="478"/>
          <ac:spMkLst>
            <pc:docMk/>
            <pc:sldMk cId="1213631064" sldId="2076139375"/>
            <ac:spMk id="165" creationId="{525853F3-D80B-59A2-F15B-B2331977A5D8}"/>
          </ac:spMkLst>
        </pc:spChg>
      </pc:sldChg>
      <pc:sldChg chg="delSp modSp mod">
        <pc:chgData name="本郷朋博 / Hongo，Tomohiro" userId="c3370d1d-158b-443d-bccc-70de78db159a" providerId="ADAL" clId="{3B0C4304-9AA7-49FC-A2BA-249DEE6DD6C0}" dt="2022-09-01T02:23:51.093" v="30" actId="207"/>
        <pc:sldMkLst>
          <pc:docMk/>
          <pc:sldMk cId="3262693894" sldId="2076139376"/>
        </pc:sldMkLst>
        <pc:spChg chg="mod">
          <ac:chgData name="本郷朋博 / Hongo，Tomohiro" userId="c3370d1d-158b-443d-bccc-70de78db159a" providerId="ADAL" clId="{3B0C4304-9AA7-49FC-A2BA-249DEE6DD6C0}" dt="2022-09-01T02:23:51.093" v="30" actId="207"/>
          <ac:spMkLst>
            <pc:docMk/>
            <pc:sldMk cId="3262693894" sldId="2076139376"/>
            <ac:spMk id="2" creationId="{51F87CC2-5900-FE52-8A43-A1375FC0AFE3}"/>
          </ac:spMkLst>
        </pc:spChg>
        <pc:spChg chg="del mod">
          <ac:chgData name="本郷朋博 / Hongo，Tomohiro" userId="c3370d1d-158b-443d-bccc-70de78db159a" providerId="ADAL" clId="{3B0C4304-9AA7-49FC-A2BA-249DEE6DD6C0}" dt="2022-09-01T02:23:31.969" v="27" actId="478"/>
          <ac:spMkLst>
            <pc:docMk/>
            <pc:sldMk cId="3262693894" sldId="2076139376"/>
            <ac:spMk id="185" creationId="{47D105DD-9655-C26A-DEF2-09249B2C47D5}"/>
          </ac:spMkLst>
        </pc:spChg>
      </pc:sldChg>
      <pc:sldChg chg="delSp modSp mod">
        <pc:chgData name="本郷朋博 / Hongo，Tomohiro" userId="c3370d1d-158b-443d-bccc-70de78db159a" providerId="ADAL" clId="{3B0C4304-9AA7-49FC-A2BA-249DEE6DD6C0}" dt="2022-09-01T02:23:10.057" v="19" actId="478"/>
        <pc:sldMkLst>
          <pc:docMk/>
          <pc:sldMk cId="519771980" sldId="2076139377"/>
        </pc:sldMkLst>
        <pc:spChg chg="del mod">
          <ac:chgData name="本郷朋博 / Hongo，Tomohiro" userId="c3370d1d-158b-443d-bccc-70de78db159a" providerId="ADAL" clId="{3B0C4304-9AA7-49FC-A2BA-249DEE6DD6C0}" dt="2022-09-01T02:23:10.057" v="19" actId="478"/>
          <ac:spMkLst>
            <pc:docMk/>
            <pc:sldMk cId="519771980" sldId="2076139377"/>
            <ac:spMk id="3" creationId="{79F1DC64-26BA-A176-6651-C1BAEA54E7F7}"/>
          </ac:spMkLst>
        </pc:spChg>
      </pc:sldChg>
      <pc:sldChg chg="delSp modSp mod">
        <pc:chgData name="本郷朋博 / Hongo，Tomohiro" userId="c3370d1d-158b-443d-bccc-70de78db159a" providerId="ADAL" clId="{3B0C4304-9AA7-49FC-A2BA-249DEE6DD6C0}" dt="2022-09-01T02:24:09.064" v="36" actId="20577"/>
        <pc:sldMkLst>
          <pc:docMk/>
          <pc:sldMk cId="3871720406" sldId="2076139378"/>
        </pc:sldMkLst>
        <pc:spChg chg="mod">
          <ac:chgData name="本郷朋博 / Hongo，Tomohiro" userId="c3370d1d-158b-443d-bccc-70de78db159a" providerId="ADAL" clId="{3B0C4304-9AA7-49FC-A2BA-249DEE6DD6C0}" dt="2022-09-01T02:24:09.064" v="36" actId="20577"/>
          <ac:spMkLst>
            <pc:docMk/>
            <pc:sldMk cId="3871720406" sldId="2076139378"/>
            <ac:spMk id="2" creationId="{8D08781F-3C82-5991-9905-5DFA60A3CD8B}"/>
          </ac:spMkLst>
        </pc:spChg>
        <pc:spChg chg="del">
          <ac:chgData name="本郷朋博 / Hongo，Tomohiro" userId="c3370d1d-158b-443d-bccc-70de78db159a" providerId="ADAL" clId="{3B0C4304-9AA7-49FC-A2BA-249DEE6DD6C0}" dt="2022-09-01T02:23:22.458" v="23" actId="478"/>
          <ac:spMkLst>
            <pc:docMk/>
            <pc:sldMk cId="3871720406" sldId="2076139378"/>
            <ac:spMk id="4" creationId="{A3810494-8768-A063-07D8-78A1C470839F}"/>
          </ac:spMkLst>
        </pc:spChg>
      </pc:sldChg>
      <pc:sldChg chg="delSp modSp mod">
        <pc:chgData name="本郷朋博 / Hongo，Tomohiro" userId="c3370d1d-158b-443d-bccc-70de78db159a" providerId="ADAL" clId="{3B0C4304-9AA7-49FC-A2BA-249DEE6DD6C0}" dt="2022-09-01T02:24:21.306" v="42" actId="20577"/>
        <pc:sldMkLst>
          <pc:docMk/>
          <pc:sldMk cId="650016760" sldId="2076139379"/>
        </pc:sldMkLst>
        <pc:spChg chg="mod">
          <ac:chgData name="本郷朋博 / Hongo，Tomohiro" userId="c3370d1d-158b-443d-bccc-70de78db159a" providerId="ADAL" clId="{3B0C4304-9AA7-49FC-A2BA-249DEE6DD6C0}" dt="2022-09-01T02:24:21.306" v="42" actId="20577"/>
          <ac:spMkLst>
            <pc:docMk/>
            <pc:sldMk cId="650016760" sldId="2076139379"/>
            <ac:spMk id="2" creationId="{8818FA58-D329-2D30-81BE-EAF131E42205}"/>
          </ac:spMkLst>
        </pc:spChg>
        <pc:spChg chg="del">
          <ac:chgData name="本郷朋博 / Hongo，Tomohiro" userId="c3370d1d-158b-443d-bccc-70de78db159a" providerId="ADAL" clId="{3B0C4304-9AA7-49FC-A2BA-249DEE6DD6C0}" dt="2022-09-01T02:23:14.013" v="20" actId="478"/>
          <ac:spMkLst>
            <pc:docMk/>
            <pc:sldMk cId="650016760" sldId="2076139379"/>
            <ac:spMk id="4" creationId="{77CCFE3B-8F48-8585-C58C-A81A535CEA33}"/>
          </ac:spMkLst>
        </pc:spChg>
      </pc:sldChg>
      <pc:sldChg chg="delSp modSp mod">
        <pc:chgData name="本郷朋博 / Hongo，Tomohiro" userId="c3370d1d-158b-443d-bccc-70de78db159a" providerId="ADAL" clId="{3B0C4304-9AA7-49FC-A2BA-249DEE6DD6C0}" dt="2022-09-01T02:25:02.257" v="49" actId="478"/>
        <pc:sldMkLst>
          <pc:docMk/>
          <pc:sldMk cId="686974322" sldId="2076139380"/>
        </pc:sldMkLst>
        <pc:spChg chg="mod">
          <ac:chgData name="本郷朋博 / Hongo，Tomohiro" userId="c3370d1d-158b-443d-bccc-70de78db159a" providerId="ADAL" clId="{3B0C4304-9AA7-49FC-A2BA-249DEE6DD6C0}" dt="2022-09-01T02:21:38.536" v="12" actId="207"/>
          <ac:spMkLst>
            <pc:docMk/>
            <pc:sldMk cId="686974322" sldId="2076139380"/>
            <ac:spMk id="2" creationId="{5D602471-D060-E423-68B3-6D6D58A5F65D}"/>
          </ac:spMkLst>
        </pc:spChg>
        <pc:spChg chg="del mod">
          <ac:chgData name="本郷朋博 / Hongo，Tomohiro" userId="c3370d1d-158b-443d-bccc-70de78db159a" providerId="ADAL" clId="{3B0C4304-9AA7-49FC-A2BA-249DEE6DD6C0}" dt="2022-09-01T02:25:02.257" v="49" actId="478"/>
          <ac:spMkLst>
            <pc:docMk/>
            <pc:sldMk cId="686974322" sldId="2076139380"/>
            <ac:spMk id="3" creationId="{D3CC1EC8-665D-2FF0-1244-852BF1492565}"/>
          </ac:spMkLst>
        </pc:spChg>
      </pc:sldChg>
      <pc:sldChg chg="delSp modSp mod">
        <pc:chgData name="本郷朋博 / Hongo，Tomohiro" userId="c3370d1d-158b-443d-bccc-70de78db159a" providerId="ADAL" clId="{3B0C4304-9AA7-49FC-A2BA-249DEE6DD6C0}" dt="2022-09-01T02:25:18.044" v="55" actId="478"/>
        <pc:sldMkLst>
          <pc:docMk/>
          <pc:sldMk cId="3506304572" sldId="2076139411"/>
        </pc:sldMkLst>
        <pc:spChg chg="mod">
          <ac:chgData name="本郷朋博 / Hongo，Tomohiro" userId="c3370d1d-158b-443d-bccc-70de78db159a" providerId="ADAL" clId="{3B0C4304-9AA7-49FC-A2BA-249DEE6DD6C0}" dt="2022-09-01T02:20:16.530" v="1" actId="207"/>
          <ac:spMkLst>
            <pc:docMk/>
            <pc:sldMk cId="3506304572" sldId="2076139411"/>
            <ac:spMk id="2" creationId="{46CC7903-89FC-B6A8-ED4D-291A2FDC6DA6}"/>
          </ac:spMkLst>
        </pc:spChg>
        <pc:spChg chg="del mod">
          <ac:chgData name="本郷朋博 / Hongo，Tomohiro" userId="c3370d1d-158b-443d-bccc-70de78db159a" providerId="ADAL" clId="{3B0C4304-9AA7-49FC-A2BA-249DEE6DD6C0}" dt="2022-09-01T02:25:18.044" v="55" actId="478"/>
          <ac:spMkLst>
            <pc:docMk/>
            <pc:sldMk cId="3506304572" sldId="2076139411"/>
            <ac:spMk id="3" creationId="{6CF6BB3F-0729-B952-7C6E-F26CF5DB85AB}"/>
          </ac:spMkLst>
        </pc:spChg>
      </pc:sldChg>
      <pc:sldChg chg="delSp modSp mod">
        <pc:chgData name="本郷朋博 / Hongo，Tomohiro" userId="c3370d1d-158b-443d-bccc-70de78db159a" providerId="ADAL" clId="{3B0C4304-9AA7-49FC-A2BA-249DEE6DD6C0}" dt="2022-09-01T02:25:05.865" v="51" actId="478"/>
        <pc:sldMkLst>
          <pc:docMk/>
          <pc:sldMk cId="2153446610" sldId="2076139412"/>
        </pc:sldMkLst>
        <pc:spChg chg="mod">
          <ac:chgData name="本郷朋博 / Hongo，Tomohiro" userId="c3370d1d-158b-443d-bccc-70de78db159a" providerId="ADAL" clId="{3B0C4304-9AA7-49FC-A2BA-249DEE6DD6C0}" dt="2022-09-01T02:21:26.883" v="11" actId="207"/>
          <ac:spMkLst>
            <pc:docMk/>
            <pc:sldMk cId="2153446610" sldId="2076139412"/>
            <ac:spMk id="2" creationId="{5D602471-D060-E423-68B3-6D6D58A5F65D}"/>
          </ac:spMkLst>
        </pc:spChg>
        <pc:spChg chg="del mod">
          <ac:chgData name="本郷朋博 / Hongo，Tomohiro" userId="c3370d1d-158b-443d-bccc-70de78db159a" providerId="ADAL" clId="{3B0C4304-9AA7-49FC-A2BA-249DEE6DD6C0}" dt="2022-09-01T02:25:05.865" v="51" actId="478"/>
          <ac:spMkLst>
            <pc:docMk/>
            <pc:sldMk cId="2153446610" sldId="2076139412"/>
            <ac:spMk id="3" creationId="{D3CC1EC8-665D-2FF0-1244-852BF1492565}"/>
          </ac:spMkLst>
        </pc:spChg>
      </pc:sldChg>
    </pc:docChg>
  </pc:docChgLst>
  <pc:docChgLst>
    <pc:chgData name="本郷朋博 / Hongo，Tomohiro" userId="c3370d1d-158b-443d-bccc-70de78db159a" providerId="ADAL" clId="{A98B73E4-1586-4FB6-9826-6CE5D2FF1002}"/>
    <pc:docChg chg="custSel modSld">
      <pc:chgData name="本郷朋博 / Hongo，Tomohiro" userId="c3370d1d-158b-443d-bccc-70de78db159a" providerId="ADAL" clId="{A98B73E4-1586-4FB6-9826-6CE5D2FF1002}" dt="2022-09-02T02:37:19.109" v="269" actId="20577"/>
      <pc:docMkLst>
        <pc:docMk/>
      </pc:docMkLst>
      <pc:sldChg chg="delSp modSp mod modNotesTx">
        <pc:chgData name="本郷朋博 / Hongo，Tomohiro" userId="c3370d1d-158b-443d-bccc-70de78db159a" providerId="ADAL" clId="{A98B73E4-1586-4FB6-9826-6CE5D2FF1002}" dt="2022-09-02T02:37:19.109" v="269" actId="20577"/>
        <pc:sldMkLst>
          <pc:docMk/>
          <pc:sldMk cId="418479418" sldId="2076139364"/>
        </pc:sldMkLst>
        <pc:spChg chg="del mod">
          <ac:chgData name="本郷朋博 / Hongo，Tomohiro" userId="c3370d1d-158b-443d-bccc-70de78db159a" providerId="ADAL" clId="{A98B73E4-1586-4FB6-9826-6CE5D2FF1002}" dt="2022-09-02T02:37:14.210" v="265" actId="478"/>
          <ac:spMkLst>
            <pc:docMk/>
            <pc:sldMk cId="418479418" sldId="2076139364"/>
            <ac:spMk id="3" creationId="{1DFBD24E-3850-4E32-933E-1AFD2D88B37C}"/>
          </ac:spMkLst>
        </pc:spChg>
        <pc:spChg chg="del mod">
          <ac:chgData name="本郷朋博 / Hongo，Tomohiro" userId="c3370d1d-158b-443d-bccc-70de78db159a" providerId="ADAL" clId="{A98B73E4-1586-4FB6-9826-6CE5D2FF1002}" dt="2022-09-02T02:33:23.701" v="21" actId="478"/>
          <ac:spMkLst>
            <pc:docMk/>
            <pc:sldMk cId="418479418" sldId="2076139364"/>
            <ac:spMk id="6" creationId="{EC3C258C-6004-FFF5-E2A4-C6C7C660F779}"/>
          </ac:spMkLst>
        </pc:spChg>
        <pc:spChg chg="mod">
          <ac:chgData name="本郷朋博 / Hongo，Tomohiro" userId="c3370d1d-158b-443d-bccc-70de78db159a" providerId="ADAL" clId="{A98B73E4-1586-4FB6-9826-6CE5D2FF1002}" dt="2022-09-02T02:29:26.989" v="14" actId="20577"/>
          <ac:spMkLst>
            <pc:docMk/>
            <pc:sldMk cId="418479418" sldId="2076139364"/>
            <ac:spMk id="7" creationId="{662A4684-789C-8FA8-B80D-CE1999C12C4F}"/>
          </ac:spMkLst>
        </pc:spChg>
      </pc:sldChg>
    </pc:docChg>
  </pc:docChgLst>
  <pc:docChgLst>
    <pc:chgData name="本郷朋博 / Hongo，Tomohiro" userId="c3370d1d-158b-443d-bccc-70de78db159a" providerId="ADAL" clId="{6837A577-11FF-4AA2-A35C-C13433C2951B}"/>
    <pc:docChg chg="custSel modSld">
      <pc:chgData name="本郷朋博 / Hongo，Tomohiro" userId="c3370d1d-158b-443d-bccc-70de78db159a" providerId="ADAL" clId="{6837A577-11FF-4AA2-A35C-C13433C2951B}" dt="2022-09-21T06:14:03.054" v="10" actId="798"/>
      <pc:docMkLst>
        <pc:docMk/>
      </pc:docMkLst>
      <pc:sldChg chg="modNotesTx">
        <pc:chgData name="本郷朋博 / Hongo，Tomohiro" userId="c3370d1d-158b-443d-bccc-70de78db159a" providerId="ADAL" clId="{6837A577-11FF-4AA2-A35C-C13433C2951B}" dt="2022-09-21T06:12:26" v="0" actId="6549"/>
        <pc:sldMkLst>
          <pc:docMk/>
          <pc:sldMk cId="107919612" sldId="3136"/>
        </pc:sldMkLst>
      </pc:sldChg>
      <pc:sldChg chg="modNotesTx">
        <pc:chgData name="本郷朋博 / Hongo，Tomohiro" userId="c3370d1d-158b-443d-bccc-70de78db159a" providerId="ADAL" clId="{6837A577-11FF-4AA2-A35C-C13433C2951B}" dt="2022-09-21T06:13:09.863" v="3" actId="6549"/>
        <pc:sldMkLst>
          <pc:docMk/>
          <pc:sldMk cId="418479418" sldId="2076139364"/>
        </pc:sldMkLst>
      </pc:sldChg>
      <pc:sldChg chg="modNotesTx">
        <pc:chgData name="本郷朋博 / Hongo，Tomohiro" userId="c3370d1d-158b-443d-bccc-70de78db159a" providerId="ADAL" clId="{6837A577-11FF-4AA2-A35C-C13433C2951B}" dt="2022-09-21T06:13:13.849" v="4" actId="6549"/>
        <pc:sldMkLst>
          <pc:docMk/>
          <pc:sldMk cId="2139820847" sldId="2076139367"/>
        </pc:sldMkLst>
      </pc:sldChg>
      <pc:sldChg chg="modSp mod modNotesTx">
        <pc:chgData name="本郷朋博 / Hongo，Tomohiro" userId="c3370d1d-158b-443d-bccc-70de78db159a" providerId="ADAL" clId="{6837A577-11FF-4AA2-A35C-C13433C2951B}" dt="2022-09-21T06:14:03.054" v="10" actId="798"/>
        <pc:sldMkLst>
          <pc:docMk/>
          <pc:sldMk cId="519771980" sldId="2076139377"/>
        </pc:sldMkLst>
        <pc:graphicFrameChg chg="modGraphic">
          <ac:chgData name="本郷朋博 / Hongo，Tomohiro" userId="c3370d1d-158b-443d-bccc-70de78db159a" providerId="ADAL" clId="{6837A577-11FF-4AA2-A35C-C13433C2951B}" dt="2022-09-21T06:14:03.054" v="10" actId="798"/>
          <ac:graphicFrameMkLst>
            <pc:docMk/>
            <pc:sldMk cId="519771980" sldId="2076139377"/>
            <ac:graphicFrameMk id="4" creationId="{AF85BE98-8C23-8C94-8495-C9EE9D38F446}"/>
          </ac:graphicFrameMkLst>
        </pc:graphicFrameChg>
      </pc:sldChg>
      <pc:sldChg chg="modNotesTx">
        <pc:chgData name="本郷朋博 / Hongo，Tomohiro" userId="c3370d1d-158b-443d-bccc-70de78db159a" providerId="ADAL" clId="{6837A577-11FF-4AA2-A35C-C13433C2951B}" dt="2022-09-21T06:13:23.777" v="5" actId="6549"/>
        <pc:sldMkLst>
          <pc:docMk/>
          <pc:sldMk cId="3871720406" sldId="2076139378"/>
        </pc:sldMkLst>
      </pc:sldChg>
      <pc:sldChg chg="modNotesTx">
        <pc:chgData name="本郷朋博 / Hongo，Tomohiro" userId="c3370d1d-158b-443d-bccc-70de78db159a" providerId="ADAL" clId="{6837A577-11FF-4AA2-A35C-C13433C2951B}" dt="2022-09-21T06:13:28.521" v="6" actId="6549"/>
        <pc:sldMkLst>
          <pc:docMk/>
          <pc:sldMk cId="650016760" sldId="2076139379"/>
        </pc:sldMkLst>
      </pc:sldChg>
      <pc:sldChg chg="modNotesTx">
        <pc:chgData name="本郷朋博 / Hongo，Tomohiro" userId="c3370d1d-158b-443d-bccc-70de78db159a" providerId="ADAL" clId="{6837A577-11FF-4AA2-A35C-C13433C2951B}" dt="2022-09-21T06:13:06.793" v="2" actId="6549"/>
        <pc:sldMkLst>
          <pc:docMk/>
          <pc:sldMk cId="686974322" sldId="2076139380"/>
        </pc:sldMkLst>
      </pc:sldChg>
      <pc:sldChg chg="modNotesTx">
        <pc:chgData name="本郷朋博 / Hongo，Tomohiro" userId="c3370d1d-158b-443d-bccc-70de78db159a" providerId="ADAL" clId="{6837A577-11FF-4AA2-A35C-C13433C2951B}" dt="2022-09-21T06:13:00.921" v="1" actId="6549"/>
        <pc:sldMkLst>
          <pc:docMk/>
          <pc:sldMk cId="2153446610" sldId="20761394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2"/>
            <a:ext cx="3078428" cy="513508"/>
          </a:xfrm>
          <a:prstGeom prst="rect">
            <a:avLst/>
          </a:prstGeom>
        </p:spPr>
        <p:txBody>
          <a:bodyPr vert="horz" lIns="95485" tIns="47742" rIns="95485" bIns="47742"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3992" y="2"/>
            <a:ext cx="3078428" cy="513508"/>
          </a:xfrm>
          <a:prstGeom prst="rect">
            <a:avLst/>
          </a:prstGeom>
        </p:spPr>
        <p:txBody>
          <a:bodyPr vert="horz" lIns="95485" tIns="47742" rIns="95485" bIns="47742" rtlCol="0"/>
          <a:lstStyle>
            <a:lvl1pPr algn="r">
              <a:defRPr sz="1300"/>
            </a:lvl1pPr>
          </a:lstStyle>
          <a:p>
            <a:fld id="{FBC5C42D-15BF-4869-8FB8-8E2925A40047}" type="datetimeFigureOut">
              <a:rPr kumimoji="1" lang="ja-JP" altLang="en-US" smtClean="0"/>
              <a:t>2023/4/17</a:t>
            </a:fld>
            <a:endParaRPr kumimoji="1" lang="ja-JP" altLang="en-US"/>
          </a:p>
        </p:txBody>
      </p:sp>
      <p:sp>
        <p:nvSpPr>
          <p:cNvPr id="4" name="スライド イメージ プレースホルダー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5485" tIns="47742" rIns="95485" bIns="47742" rtlCol="0" anchor="ctr"/>
          <a:lstStyle/>
          <a:p>
            <a:endParaRPr lang="ja-JP" altLang="en-US"/>
          </a:p>
        </p:txBody>
      </p:sp>
      <p:sp>
        <p:nvSpPr>
          <p:cNvPr id="5" name="ノート プレースホルダー 4"/>
          <p:cNvSpPr>
            <a:spLocks noGrp="1"/>
          </p:cNvSpPr>
          <p:nvPr>
            <p:ph type="body" sz="quarter" idx="3"/>
          </p:nvPr>
        </p:nvSpPr>
        <p:spPr>
          <a:xfrm>
            <a:off x="710407" y="4925409"/>
            <a:ext cx="5683250" cy="4029879"/>
          </a:xfrm>
          <a:prstGeom prst="rect">
            <a:avLst/>
          </a:prstGeom>
        </p:spPr>
        <p:txBody>
          <a:bodyPr vert="horz" lIns="95485" tIns="47742" rIns="95485" bIns="4774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721107"/>
            <a:ext cx="3078428" cy="513507"/>
          </a:xfrm>
          <a:prstGeom prst="rect">
            <a:avLst/>
          </a:prstGeom>
        </p:spPr>
        <p:txBody>
          <a:bodyPr vert="horz" lIns="95485" tIns="47742" rIns="95485" bIns="47742"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3992" y="9721107"/>
            <a:ext cx="3078428" cy="513507"/>
          </a:xfrm>
          <a:prstGeom prst="rect">
            <a:avLst/>
          </a:prstGeom>
        </p:spPr>
        <p:txBody>
          <a:bodyPr vert="horz" lIns="95485" tIns="47742" rIns="95485" bIns="47742" rtlCol="0" anchor="b"/>
          <a:lstStyle>
            <a:lvl1pPr algn="r">
              <a:defRPr sz="1300"/>
            </a:lvl1pPr>
          </a:lstStyle>
          <a:p>
            <a:fld id="{04875828-964D-4D25-AF84-BEA903889EBC}" type="slidenum">
              <a:rPr kumimoji="1" lang="ja-JP" altLang="en-US" smtClean="0"/>
              <a:t>‹#›</a:t>
            </a:fld>
            <a:endParaRPr kumimoji="1"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0</a:t>
            </a:fld>
            <a:endParaRPr kumimoji="1" lang="ja-JP" altLang="en-US"/>
          </a:p>
        </p:txBody>
      </p:sp>
    </p:spTree>
    <p:extLst>
      <p:ext uri="{BB962C8B-B14F-4D97-AF65-F5344CB8AC3E}">
        <p14:creationId xmlns:p14="http://schemas.microsoft.com/office/powerpoint/2010/main" val="179590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21</a:t>
            </a:fld>
            <a:endParaRPr kumimoji="1" lang="ja-JP" altLang="en-US"/>
          </a:p>
        </p:txBody>
      </p:sp>
    </p:spTree>
    <p:extLst>
      <p:ext uri="{BB962C8B-B14F-4D97-AF65-F5344CB8AC3E}">
        <p14:creationId xmlns:p14="http://schemas.microsoft.com/office/powerpoint/2010/main" val="41764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23</a:t>
            </a:fld>
            <a:endParaRPr kumimoji="1" lang="ja-JP" altLang="en-US"/>
          </a:p>
        </p:txBody>
      </p:sp>
    </p:spTree>
    <p:extLst>
      <p:ext uri="{BB962C8B-B14F-4D97-AF65-F5344CB8AC3E}">
        <p14:creationId xmlns:p14="http://schemas.microsoft.com/office/powerpoint/2010/main" val="269468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8</a:t>
            </a:fld>
            <a:endParaRPr kumimoji="1" lang="ja-JP" altLang="en-US"/>
          </a:p>
        </p:txBody>
      </p:sp>
    </p:spTree>
    <p:extLst>
      <p:ext uri="{BB962C8B-B14F-4D97-AF65-F5344CB8AC3E}">
        <p14:creationId xmlns:p14="http://schemas.microsoft.com/office/powerpoint/2010/main" val="590388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9</a:t>
            </a:fld>
            <a:endParaRPr kumimoji="1" lang="ja-JP" altLang="en-US"/>
          </a:p>
        </p:txBody>
      </p:sp>
    </p:spTree>
    <p:extLst>
      <p:ext uri="{BB962C8B-B14F-4D97-AF65-F5344CB8AC3E}">
        <p14:creationId xmlns:p14="http://schemas.microsoft.com/office/powerpoint/2010/main" val="272860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10</a:t>
            </a:fld>
            <a:endParaRPr kumimoji="1" lang="ja-JP" altLang="en-US"/>
          </a:p>
        </p:txBody>
      </p:sp>
    </p:spTree>
    <p:extLst>
      <p:ext uri="{BB962C8B-B14F-4D97-AF65-F5344CB8AC3E}">
        <p14:creationId xmlns:p14="http://schemas.microsoft.com/office/powerpoint/2010/main" val="232630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11</a:t>
            </a:fld>
            <a:endParaRPr kumimoji="1" lang="ja-JP" altLang="en-US"/>
          </a:p>
        </p:txBody>
      </p:sp>
    </p:spTree>
    <p:extLst>
      <p:ext uri="{BB962C8B-B14F-4D97-AF65-F5344CB8AC3E}">
        <p14:creationId xmlns:p14="http://schemas.microsoft.com/office/powerpoint/2010/main" val="275551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12</a:t>
            </a:fld>
            <a:endParaRPr kumimoji="1" lang="ja-JP" altLang="en-US"/>
          </a:p>
        </p:txBody>
      </p:sp>
    </p:spTree>
    <p:extLst>
      <p:ext uri="{BB962C8B-B14F-4D97-AF65-F5344CB8AC3E}">
        <p14:creationId xmlns:p14="http://schemas.microsoft.com/office/powerpoint/2010/main" val="3712743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13</a:t>
            </a:fld>
            <a:endParaRPr kumimoji="1" lang="ja-JP" altLang="en-US"/>
          </a:p>
        </p:txBody>
      </p:sp>
    </p:spTree>
    <p:extLst>
      <p:ext uri="{BB962C8B-B14F-4D97-AF65-F5344CB8AC3E}">
        <p14:creationId xmlns:p14="http://schemas.microsoft.com/office/powerpoint/2010/main" val="532603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19</a:t>
            </a:fld>
            <a:endParaRPr kumimoji="1" lang="ja-JP" altLang="en-US"/>
          </a:p>
        </p:txBody>
      </p:sp>
    </p:spTree>
    <p:extLst>
      <p:ext uri="{BB962C8B-B14F-4D97-AF65-F5344CB8AC3E}">
        <p14:creationId xmlns:p14="http://schemas.microsoft.com/office/powerpoint/2010/main" val="221417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4875828-964D-4D25-AF84-BEA903889EBC}" type="slidenum">
              <a:rPr kumimoji="1" lang="ja-JP" altLang="en-US" smtClean="0"/>
              <a:t>20</a:t>
            </a:fld>
            <a:endParaRPr kumimoji="1" lang="ja-JP" altLang="en-US"/>
          </a:p>
        </p:txBody>
      </p:sp>
    </p:spTree>
    <p:extLst>
      <p:ext uri="{BB962C8B-B14F-4D97-AF65-F5344CB8AC3E}">
        <p14:creationId xmlns:p14="http://schemas.microsoft.com/office/powerpoint/2010/main" val="339805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タイトルのみ">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hasCustomPrompt="1"/>
          </p:nvPr>
        </p:nvSpPr>
        <p:spPr>
          <a:xfrm>
            <a:off x="227013" y="77822"/>
            <a:ext cx="11724494" cy="464472"/>
          </a:xfrm>
          <a:prstGeom prst="rect">
            <a:avLst/>
          </a:prstGeom>
        </p:spPr>
        <p:txBody>
          <a:bodyPr wrap="none">
            <a:normAutofit/>
          </a:bodyPr>
          <a:lstStyle>
            <a:lvl1pPr marL="0" indent="0">
              <a:buFont typeface="+mj-lt"/>
              <a:buNone/>
              <a:defRPr sz="2400" b="0">
                <a:latin typeface="Meiryo UI" panose="020B0604030504040204" pitchFamily="50" charset="-128"/>
                <a:ea typeface="Meiryo UI" panose="020B0604030504040204" pitchFamily="50" charset="-128"/>
                <a:cs typeface="Meiryo UI" panose="020B0604030504040204" pitchFamily="50" charset="-128"/>
              </a:defRPr>
            </a:lvl1pPr>
            <a:lvl2pPr marL="158750" indent="0">
              <a:buFont typeface="+mj-lt"/>
              <a:buNone/>
              <a:defRPr sz="2200" b="1">
                <a:latin typeface="Meiryo UI" panose="020B0604030504040204" pitchFamily="50" charset="-128"/>
                <a:ea typeface="Meiryo UI" panose="020B0604030504040204" pitchFamily="50" charset="-128"/>
                <a:cs typeface="Meiryo UI" panose="020B0604030504040204" pitchFamily="50" charset="-128"/>
              </a:defRPr>
            </a:lvl2pPr>
          </a:lstStyle>
          <a:p>
            <a:pPr lvl="0"/>
            <a:r>
              <a:rPr kumimoji="1" lang="ja-JP" altLang="en-US"/>
              <a:t>・マスター テキストの書式設定</a:t>
            </a:r>
          </a:p>
        </p:txBody>
      </p:sp>
      <p:sp>
        <p:nvSpPr>
          <p:cNvPr id="10" name="正方形/長方形 9">
            <a:extLst>
              <a:ext uri="{FF2B5EF4-FFF2-40B4-BE49-F238E27FC236}">
                <a16:creationId xmlns:a16="http://schemas.microsoft.com/office/drawing/2014/main" id="{73058BCE-6363-49FA-A3E4-EC4D26819489}"/>
              </a:ext>
            </a:extLst>
          </p:cNvPr>
          <p:cNvSpPr/>
          <p:nvPr userDrawn="1"/>
        </p:nvSpPr>
        <p:spPr>
          <a:xfrm>
            <a:off x="11688418" y="6581001"/>
            <a:ext cx="367408" cy="276999"/>
          </a:xfrm>
          <a:prstGeom prst="rect">
            <a:avLst/>
          </a:prstGeom>
        </p:spPr>
        <p:txBody>
          <a:bodyPr wrap="none">
            <a:spAutoFit/>
          </a:bodyPr>
          <a:lstStyle/>
          <a:p>
            <a:fld id="{8D8A5D70-00BF-43D1-9518-0183EFEF9A82}" type="slidenum">
              <a:rPr lang="ja-JP" altLang="en-US" sz="1200" smtClean="0">
                <a:solidFill>
                  <a:schemeClr val="tx1"/>
                </a:solidFill>
              </a:rPr>
              <a:pPr/>
              <a:t>‹#›</a:t>
            </a:fld>
            <a:endParaRPr lang="ja-JP" altLang="en-US" sz="1400">
              <a:solidFill>
                <a:schemeClr val="tx1"/>
              </a:solidFill>
            </a:endParaRPr>
          </a:p>
        </p:txBody>
      </p:sp>
      <p:cxnSp>
        <p:nvCxnSpPr>
          <p:cNvPr id="12" name="直線コネクタ 11">
            <a:extLst>
              <a:ext uri="{FF2B5EF4-FFF2-40B4-BE49-F238E27FC236}">
                <a16:creationId xmlns:a16="http://schemas.microsoft.com/office/drawing/2014/main" id="{7541C717-62C4-4893-AE22-911E521CCFC0}"/>
              </a:ext>
            </a:extLst>
          </p:cNvPr>
          <p:cNvCxnSpPr>
            <a:cxnSpLocks/>
          </p:cNvCxnSpPr>
          <p:nvPr userDrawn="1"/>
        </p:nvCxnSpPr>
        <p:spPr bwMode="auto">
          <a:xfrm>
            <a:off x="227013" y="615765"/>
            <a:ext cx="11724494"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8" name="Text Box 13">
            <a:extLst>
              <a:ext uri="{FF2B5EF4-FFF2-40B4-BE49-F238E27FC236}">
                <a16:creationId xmlns:a16="http://schemas.microsoft.com/office/drawing/2014/main" id="{937C2E96-E79A-4035-BE5A-DCEC7526D1D8}"/>
              </a:ext>
            </a:extLst>
          </p:cNvPr>
          <p:cNvSpPr txBox="1">
            <a:spLocks noChangeArrowheads="1"/>
          </p:cNvSpPr>
          <p:nvPr userDrawn="1"/>
        </p:nvSpPr>
        <p:spPr bwMode="gray">
          <a:xfrm>
            <a:off x="1182000" y="6759236"/>
            <a:ext cx="9828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NATIONAL INSTITUTE OF INFORMATICS, © 2022 NTT DATA Corporation, © JIP Techno Science Corporation, © Hitachi, Ltd. 2022 ,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SB Technology Corp.</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The University of Tokyo</a:t>
            </a:r>
            <a:r>
              <a:rPr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 NEC Corporation 2022</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Copyright 2022 FUJITSU LIMITED.</a:t>
            </a:r>
            <a:r>
              <a:rPr kumimoji="0" lang="ja-JP" altLang="en-US" sz="569">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569">
                <a:solidFill>
                  <a:schemeClr val="tx1"/>
                </a:solidFill>
                <a:latin typeface="Meiryo UI" panose="020B0604030504040204" pitchFamily="50" charset="-128"/>
                <a:ea typeface="Meiryo UI" panose="020B0604030504040204" pitchFamily="50" charset="-128"/>
                <a:cs typeface="Meiryo UI" panose="020B0604030504040204" pitchFamily="50" charset="-128"/>
              </a:rPr>
              <a:t>All rights reserved.</a:t>
            </a:r>
          </a:p>
        </p:txBody>
      </p:sp>
    </p:spTree>
    <p:extLst>
      <p:ext uri="{BB962C8B-B14F-4D97-AF65-F5344CB8AC3E}">
        <p14:creationId xmlns:p14="http://schemas.microsoft.com/office/powerpoint/2010/main" val="3349544243"/>
      </p:ext>
    </p:extLst>
  </p:cSld>
  <p:clrMapOvr>
    <a:masterClrMapping/>
  </p:clrMapOvr>
  <p:hf sldNum="0" hdr="0" dt="0"/>
  <p:extLst>
    <p:ext uri="{DCECCB84-F9BA-43D5-87BE-67443E8EF086}">
      <p15:sldGuideLst xmlns:p15="http://schemas.microsoft.com/office/powerpoint/2012/main">
        <p15:guide id="1" orient="horz" pos="346">
          <p15:clr>
            <a:srgbClr val="FBAE40"/>
          </p15:clr>
        </p15:guide>
        <p15:guide id="2" pos="14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F10594-1B62-4B90-920A-44E63AFA5E18}" type="datetimeFigureOut">
              <a:rPr kumimoji="1" lang="ja-JP" altLang="en-US" smtClean="0"/>
              <a:t>2023/4/17</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DF576D3-9ECB-45A3-8D62-56DB5EAEA9D1}" type="slidenum">
              <a:rPr kumimoji="1" lang="ja-JP" altLang="en-US" smtClean="0"/>
              <a:t>‹#›</a:t>
            </a:fld>
            <a:endParaRPr kumimoji="1" lang="ja-JP" altLang="en-US"/>
          </a:p>
        </p:txBody>
      </p:sp>
    </p:spTree>
    <p:extLst>
      <p:ext uri="{BB962C8B-B14F-4D97-AF65-F5344CB8AC3E}">
        <p14:creationId xmlns:p14="http://schemas.microsoft.com/office/powerpoint/2010/main" val="3023400825"/>
      </p:ext>
    </p:extLst>
  </p:cSld>
  <p:clrMap bg1="lt1" tx1="dk1" bg2="lt2" tx2="dk2" accent1="accent1" accent2="accent2" accent3="accent3" accent4="accent4" accent5="accent5" accent6="accent6" hlink="hlink" folHlink="folHlink"/>
  <p:sldLayoutIdLst>
    <p:sldLayoutId id="2147483827" r:id="rId1"/>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svg"/><Relationship Id="rId21" Type="http://schemas.openxmlformats.org/officeDocument/2006/relationships/image" Target="../media/image43.svg"/><Relationship Id="rId7" Type="http://schemas.openxmlformats.org/officeDocument/2006/relationships/image" Target="../media/image29.svg"/><Relationship Id="rId12" Type="http://schemas.openxmlformats.org/officeDocument/2006/relationships/image" Target="../media/image34.png"/><Relationship Id="rId17" Type="http://schemas.openxmlformats.org/officeDocument/2006/relationships/image" Target="../media/image39.svg"/><Relationship Id="rId25" Type="http://schemas.openxmlformats.org/officeDocument/2006/relationships/image" Target="../media/image47.sv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svg"/><Relationship Id="rId24" Type="http://schemas.openxmlformats.org/officeDocument/2006/relationships/image" Target="../media/image46.png"/><Relationship Id="rId5" Type="http://schemas.openxmlformats.org/officeDocument/2006/relationships/image" Target="../media/image27.svg"/><Relationship Id="rId15" Type="http://schemas.openxmlformats.org/officeDocument/2006/relationships/image" Target="../media/image37.svg"/><Relationship Id="rId23" Type="http://schemas.openxmlformats.org/officeDocument/2006/relationships/image" Target="../media/image45.svg"/><Relationship Id="rId28" Type="http://schemas.openxmlformats.org/officeDocument/2006/relationships/image" Target="../media/image50.png"/><Relationship Id="rId10" Type="http://schemas.openxmlformats.org/officeDocument/2006/relationships/image" Target="../media/image32.png"/><Relationship Id="rId19" Type="http://schemas.openxmlformats.org/officeDocument/2006/relationships/image" Target="../media/image41.sv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svg"/><Relationship Id="rId30"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31" Type="http://schemas.openxmlformats.org/officeDocument/2006/relationships/image" Target="../media/image52.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49.sv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3.png"/><Relationship Id="rId11" Type="http://schemas.openxmlformats.org/officeDocument/2006/relationships/image" Target="../media/image47.svg"/><Relationship Id="rId5" Type="http://schemas.openxmlformats.org/officeDocument/2006/relationships/image" Target="../media/image25.svg"/><Relationship Id="rId15" Type="http://schemas.openxmlformats.org/officeDocument/2006/relationships/image" Target="../media/image27.svg"/><Relationship Id="rId10" Type="http://schemas.openxmlformats.org/officeDocument/2006/relationships/image" Target="../media/image46.png"/><Relationship Id="rId4" Type="http://schemas.openxmlformats.org/officeDocument/2006/relationships/image" Target="../media/image24.png"/><Relationship Id="rId9" Type="http://schemas.openxmlformats.org/officeDocument/2006/relationships/image" Target="../media/image56.svg"/><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7.svg"/><Relationship Id="rId3" Type="http://schemas.openxmlformats.org/officeDocument/2006/relationships/image" Target="../media/image50.png"/><Relationship Id="rId7" Type="http://schemas.openxmlformats.org/officeDocument/2006/relationships/image" Target="../media/image60.svg"/><Relationship Id="rId12" Type="http://schemas.openxmlformats.org/officeDocument/2006/relationships/image" Target="../media/image26.png"/><Relationship Id="rId17" Type="http://schemas.openxmlformats.org/officeDocument/2006/relationships/image" Target="../media/image56.svg"/><Relationship Id="rId2" Type="http://schemas.openxmlformats.org/officeDocument/2006/relationships/notesSlide" Target="../notesSlides/notesSlide10.xml"/><Relationship Id="rId16"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49.svg"/><Relationship Id="rId5" Type="http://schemas.openxmlformats.org/officeDocument/2006/relationships/image" Target="../media/image58.svg"/><Relationship Id="rId15" Type="http://schemas.openxmlformats.org/officeDocument/2006/relationships/image" Target="../media/image25.svg"/><Relationship Id="rId10" Type="http://schemas.openxmlformats.org/officeDocument/2006/relationships/image" Target="../media/image48.png"/><Relationship Id="rId4" Type="http://schemas.openxmlformats.org/officeDocument/2006/relationships/image" Target="../media/image57.png"/><Relationship Id="rId9" Type="http://schemas.openxmlformats.org/officeDocument/2006/relationships/image" Target="../media/image47.svg"/><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jpeg"/><Relationship Id="rId3" Type="http://schemas.openxmlformats.org/officeDocument/2006/relationships/image" Target="../media/image6.jpeg"/><Relationship Id="rId7" Type="http://schemas.openxmlformats.org/officeDocument/2006/relationships/image" Target="../media/image10.tiff"/><Relationship Id="rId12"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jpeg"/><Relationship Id="rId10" Type="http://schemas.openxmlformats.org/officeDocument/2006/relationships/image" Target="../media/image13.tiff"/><Relationship Id="rId4" Type="http://schemas.openxmlformats.org/officeDocument/2006/relationships/image" Target="../media/image7.jpeg"/><Relationship Id="rId9" Type="http://schemas.openxmlformats.org/officeDocument/2006/relationships/image" Target="../media/image12.tiff"/><Relationship Id="rId14"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133B70-D0A5-4DC7-AA1D-47515B7DD344}"/>
              </a:ext>
            </a:extLst>
          </p:cNvPr>
          <p:cNvSpPr>
            <a:spLocks noGrp="1"/>
          </p:cNvSpPr>
          <p:nvPr>
            <p:ph type="body" sz="quarter" idx="13"/>
          </p:nvPr>
        </p:nvSpPr>
        <p:spPr/>
        <p:txBody>
          <a:bodyPr>
            <a:normAutofit/>
          </a:bodyPr>
          <a:lstStyle/>
          <a:p>
            <a:r>
              <a:rPr kumimoji="1" lang="ja-JP" altLang="en-US" sz="2000"/>
              <a:t>主催　内閣府</a:t>
            </a:r>
            <a:r>
              <a:rPr kumimoji="1" lang="en-US" altLang="ja-JP" sz="2000"/>
              <a:t>SIP</a:t>
            </a:r>
            <a:r>
              <a:rPr kumimoji="1" lang="ja-JP" altLang="en-US" sz="2000"/>
              <a:t>「ビッグデータ・</a:t>
            </a:r>
            <a:r>
              <a:rPr kumimoji="1" lang="en-US" altLang="ja-JP" sz="2000"/>
              <a:t>AI</a:t>
            </a:r>
            <a:r>
              <a:rPr kumimoji="1" lang="ja-JP" altLang="en-US" sz="2000"/>
              <a:t>を活用したサイバー空間基盤技術」「分野間データ連携基盤合同コンソーシアム」</a:t>
            </a:r>
          </a:p>
        </p:txBody>
      </p:sp>
      <p:sp>
        <p:nvSpPr>
          <p:cNvPr id="37" name="正方形/長方形 36">
            <a:extLst>
              <a:ext uri="{FF2B5EF4-FFF2-40B4-BE49-F238E27FC236}">
                <a16:creationId xmlns:a16="http://schemas.microsoft.com/office/drawing/2014/main" id="{1A03ED2C-CBE6-4E2D-8945-108A725233E9}"/>
              </a:ext>
            </a:extLst>
          </p:cNvPr>
          <p:cNvSpPr/>
          <p:nvPr/>
        </p:nvSpPr>
        <p:spPr>
          <a:xfrm>
            <a:off x="1239253" y="1743539"/>
            <a:ext cx="9597623" cy="2554545"/>
          </a:xfrm>
          <a:prstGeom prst="rect">
            <a:avLst/>
          </a:prstGeom>
          <a:solidFill>
            <a:schemeClr val="accent1">
              <a:lumMod val="60000"/>
              <a:lumOff val="40000"/>
            </a:schemeClr>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lvl="0">
              <a:defRPr/>
            </a:pPr>
            <a:r>
              <a:rPr lang="ja-JP" altLang="en-US" sz="3200" b="1" dirty="0">
                <a:latin typeface="Meiryo UI" panose="020B0604030504040204" pitchFamily="50" charset="-128"/>
                <a:ea typeface="Meiryo UI" panose="020B0604030504040204" pitchFamily="50" charset="-128"/>
              </a:rPr>
              <a:t>　</a:t>
            </a:r>
            <a:r>
              <a:rPr lang="en-US" altLang="ja-JP" sz="2400" b="1" dirty="0">
                <a:latin typeface="Meiryo UI" panose="020B0604030504040204" pitchFamily="50" charset="-128"/>
                <a:ea typeface="Meiryo UI" panose="020B0604030504040204" pitchFamily="50" charset="-128"/>
              </a:rPr>
              <a:t>SIP</a:t>
            </a:r>
            <a:r>
              <a:rPr lang="ja-JP" altLang="en-US" sz="2400" b="1" dirty="0">
                <a:latin typeface="Meiryo UI" panose="020B0604030504040204" pitchFamily="50" charset="-128"/>
                <a:ea typeface="Meiryo UI" panose="020B0604030504040204" pitchFamily="50" charset="-128"/>
              </a:rPr>
              <a:t>サイバー</a:t>
            </a:r>
            <a:r>
              <a:rPr lang="en-US" altLang="ja-JP" sz="2400" b="1" dirty="0">
                <a:latin typeface="Meiryo UI" panose="020B0604030504040204" pitchFamily="50" charset="-128"/>
                <a:ea typeface="Meiryo UI" panose="020B0604030504040204" pitchFamily="50" charset="-128"/>
              </a:rPr>
              <a:t>/</a:t>
            </a:r>
            <a:r>
              <a:rPr lang="ja-JP" altLang="en-US" sz="2400" b="1" dirty="0">
                <a:latin typeface="Meiryo UI" panose="020B0604030504040204" pitchFamily="50" charset="-128"/>
                <a:ea typeface="Meiryo UI" panose="020B0604030504040204" pitchFamily="50" charset="-128"/>
              </a:rPr>
              <a:t>分野間データ連携基盤技術説明会（</a:t>
            </a:r>
            <a:r>
              <a:rPr lang="en-US" altLang="ja-JP" sz="2400" b="1" dirty="0">
                <a:latin typeface="Meiryo UI" panose="020B0604030504040204" pitchFamily="50" charset="-128"/>
                <a:ea typeface="Meiryo UI" panose="020B0604030504040204" pitchFamily="50" charset="-128"/>
              </a:rPr>
              <a:t>2022</a:t>
            </a:r>
            <a:r>
              <a:rPr lang="ja-JP" altLang="en-US" sz="2400" b="1" dirty="0">
                <a:latin typeface="Meiryo UI" panose="020B0604030504040204" pitchFamily="50" charset="-128"/>
                <a:ea typeface="Meiryo UI" panose="020B0604030504040204" pitchFamily="50" charset="-128"/>
              </a:rPr>
              <a:t>年</a:t>
            </a:r>
            <a:r>
              <a:rPr lang="en-US" altLang="ja-JP" sz="2400" b="1" dirty="0">
                <a:latin typeface="Meiryo UI" panose="020B0604030504040204" pitchFamily="50" charset="-128"/>
                <a:ea typeface="Meiryo UI" panose="020B0604030504040204" pitchFamily="50" charset="-128"/>
              </a:rPr>
              <a:t>9</a:t>
            </a:r>
            <a:r>
              <a:rPr lang="ja-JP" altLang="en-US" sz="2400" b="1" dirty="0">
                <a:latin typeface="Meiryo UI" panose="020B0604030504040204" pitchFamily="50" charset="-128"/>
                <a:ea typeface="Meiryo UI" panose="020B0604030504040204" pitchFamily="50" charset="-128"/>
              </a:rPr>
              <a:t>月版）</a:t>
            </a:r>
            <a:endParaRPr lang="en-US" altLang="ja-JP" sz="2400" b="1" dirty="0">
              <a:latin typeface="Meiryo UI" panose="020B0604030504040204" pitchFamily="50" charset="-128"/>
              <a:ea typeface="Meiryo UI" panose="020B0604030504040204" pitchFamily="50" charset="-128"/>
            </a:endParaRPr>
          </a:p>
          <a:p>
            <a:pPr lvl="0">
              <a:defRPr/>
            </a:pPr>
            <a:endParaRPr lang="en-US" altLang="ja-JP" sz="3200" b="1" dirty="0">
              <a:latin typeface="Meiryo UI" panose="020B0604030504040204" pitchFamily="50" charset="-128"/>
              <a:ea typeface="Meiryo UI" panose="020B0604030504040204" pitchFamily="50" charset="-128"/>
            </a:endParaRPr>
          </a:p>
          <a:p>
            <a:pPr>
              <a:defRPr/>
            </a:pPr>
            <a:r>
              <a:rPr lang="ja-JP" altLang="en-US" sz="3200" b="1" dirty="0">
                <a:latin typeface="Meiryo UI" panose="020B0604030504040204" pitchFamily="50" charset="-128"/>
                <a:ea typeface="Meiryo UI" panose="020B0604030504040204" pitchFamily="50" charset="-128"/>
              </a:rPr>
              <a:t>　</a:t>
            </a:r>
            <a:r>
              <a:rPr lang="ja-JP" altLang="en-US" sz="3200" b="1" dirty="0">
                <a:solidFill>
                  <a:srgbClr val="002060"/>
                </a:solidFill>
                <a:latin typeface="Meiryo UI" panose="020B0604030504040204" pitchFamily="50" charset="-128"/>
                <a:ea typeface="Meiryo UI" panose="020B0604030504040204" pitchFamily="50" charset="-128"/>
              </a:rPr>
              <a:t>分野間データ連携基盤</a:t>
            </a:r>
            <a:r>
              <a:rPr lang="en-US" altLang="ja-JP" sz="3200" b="1" dirty="0">
                <a:solidFill>
                  <a:srgbClr val="002060"/>
                </a:solidFill>
                <a:latin typeface="Meiryo UI" panose="020B0604030504040204" pitchFamily="50" charset="-128"/>
                <a:ea typeface="Meiryo UI" panose="020B0604030504040204" pitchFamily="50" charset="-128"/>
              </a:rPr>
              <a:t>(CADDE)</a:t>
            </a:r>
            <a:r>
              <a:rPr lang="ja-JP" altLang="en-US" sz="3200" b="1" dirty="0">
                <a:solidFill>
                  <a:srgbClr val="002060"/>
                </a:solidFill>
                <a:latin typeface="Meiryo UI" panose="020B0604030504040204" pitchFamily="50" charset="-128"/>
                <a:ea typeface="Meiryo UI" panose="020B0604030504040204" pitchFamily="50" charset="-128"/>
              </a:rPr>
              <a:t>の使い方</a:t>
            </a:r>
            <a:endParaRPr lang="en-US" altLang="ja-JP" sz="3200" b="1" dirty="0">
              <a:solidFill>
                <a:srgbClr val="002060"/>
              </a:solidFill>
              <a:latin typeface="Meiryo UI" panose="020B0604030504040204" pitchFamily="50" charset="-128"/>
              <a:ea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pic>
        <p:nvPicPr>
          <p:cNvPr id="38" name="図 37" descr="アイコン&#10;&#10;自動的に生成された説明">
            <a:extLst>
              <a:ext uri="{FF2B5EF4-FFF2-40B4-BE49-F238E27FC236}">
                <a16:creationId xmlns:a16="http://schemas.microsoft.com/office/drawing/2014/main" id="{308011CD-8AD4-453E-9885-EC7F32F1B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829" y="2938749"/>
            <a:ext cx="1218510" cy="1218510"/>
          </a:xfrm>
          <a:prstGeom prst="rect">
            <a:avLst/>
          </a:prstGeom>
        </p:spPr>
      </p:pic>
      <p:sp>
        <p:nvSpPr>
          <p:cNvPr id="39" name="テキスト ボックス 38">
            <a:extLst>
              <a:ext uri="{FF2B5EF4-FFF2-40B4-BE49-F238E27FC236}">
                <a16:creationId xmlns:a16="http://schemas.microsoft.com/office/drawing/2014/main" id="{6219D442-A348-42D8-8640-206499BD5393}"/>
              </a:ext>
            </a:extLst>
          </p:cNvPr>
          <p:cNvSpPr txBox="1"/>
          <p:nvPr/>
        </p:nvSpPr>
        <p:spPr>
          <a:xfrm>
            <a:off x="1569191" y="4315093"/>
            <a:ext cx="9947031" cy="1569660"/>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1. </a:t>
            </a:r>
            <a:r>
              <a:rPr lang="ja-JP" altLang="en-US" sz="2400" dirty="0">
                <a:latin typeface="Meiryo UI" panose="020B0604030504040204" pitchFamily="50" charset="-128"/>
                <a:ea typeface="Meiryo UI" panose="020B0604030504040204" pitchFamily="50" charset="-128"/>
              </a:rPr>
              <a:t>データ連携における</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の役割</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 CADDE</a:t>
            </a:r>
            <a:r>
              <a:rPr lang="ja-JP" altLang="en-US" sz="2400" dirty="0">
                <a:latin typeface="Meiryo UI" panose="020B0604030504040204" pitchFamily="50" charset="-128"/>
                <a:ea typeface="Meiryo UI" panose="020B0604030504040204" pitchFamily="50" charset="-128"/>
              </a:rPr>
              <a:t>の構成（各機能の概要説明・使用目的・条件）</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3. CADDE</a:t>
            </a:r>
            <a:r>
              <a:rPr lang="ja-JP" altLang="en-US" sz="2400" dirty="0">
                <a:latin typeface="Meiryo UI" panose="020B0604030504040204" pitchFamily="50" charset="-128"/>
                <a:ea typeface="Meiryo UI" panose="020B0604030504040204" pitchFamily="50" charset="-128"/>
              </a:rPr>
              <a:t>の使用場面（ユースケース）</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4. CADDE</a:t>
            </a:r>
            <a:r>
              <a:rPr lang="ja-JP" altLang="en-US" sz="2400" dirty="0">
                <a:latin typeface="Meiryo UI" panose="020B0604030504040204" pitchFamily="50" charset="-128"/>
                <a:ea typeface="Meiryo UI" panose="020B0604030504040204" pitchFamily="50" charset="-128"/>
              </a:rPr>
              <a:t>を使用する上での確認事項</a:t>
            </a:r>
            <a:endParaRPr lang="en-US" altLang="ja-JP" sz="24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560DCC2-7509-443D-92BE-F1BE2C4A2D08}"/>
              </a:ext>
            </a:extLst>
          </p:cNvPr>
          <p:cNvSpPr txBox="1"/>
          <p:nvPr/>
        </p:nvSpPr>
        <p:spPr>
          <a:xfrm>
            <a:off x="10483274" y="803333"/>
            <a:ext cx="1323422" cy="461665"/>
          </a:xfrm>
          <a:prstGeom prst="rect">
            <a:avLst/>
          </a:prstGeom>
          <a:noFill/>
          <a:ln w="38100" cmpd="dbl">
            <a:solidFill>
              <a:schemeClr val="tx1"/>
            </a:solidFill>
          </a:ln>
        </p:spPr>
        <p:txBody>
          <a:bodyPr wrap="square">
            <a:spAutoFit/>
          </a:bodyPr>
          <a:lstStyle/>
          <a:p>
            <a:pPr algn="ctr"/>
            <a:r>
              <a:rPr lang="ja-JP" altLang="en-US" sz="2400" dirty="0">
                <a:latin typeface="Meiryo UI" panose="020B0604030504040204" pitchFamily="50" charset="-128"/>
                <a:ea typeface="Meiryo UI" panose="020B0604030504040204" pitchFamily="50" charset="-128"/>
              </a:rPr>
              <a:t>資料</a:t>
            </a:r>
            <a:r>
              <a:rPr lang="en-US" altLang="ja-JP" sz="2400" dirty="0">
                <a:latin typeface="Meiryo UI" panose="020B0604030504040204" pitchFamily="50" charset="-128"/>
                <a:ea typeface="Meiryo UI" panose="020B0604030504040204" pitchFamily="50" charset="-128"/>
              </a:rPr>
              <a:t>3</a:t>
            </a:r>
          </a:p>
        </p:txBody>
      </p:sp>
    </p:spTree>
    <p:extLst>
      <p:ext uri="{BB962C8B-B14F-4D97-AF65-F5344CB8AC3E}">
        <p14:creationId xmlns:p14="http://schemas.microsoft.com/office/powerpoint/2010/main" val="10791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吹き出し: 角を丸めた四角形 159">
            <a:extLst>
              <a:ext uri="{FF2B5EF4-FFF2-40B4-BE49-F238E27FC236}">
                <a16:creationId xmlns:a16="http://schemas.microsoft.com/office/drawing/2014/main" id="{770C3EF5-8ABF-A9A1-E21D-0E1EC7F6C924}"/>
              </a:ext>
            </a:extLst>
          </p:cNvPr>
          <p:cNvSpPr/>
          <p:nvPr/>
        </p:nvSpPr>
        <p:spPr>
          <a:xfrm>
            <a:off x="5320622" y="1476108"/>
            <a:ext cx="2965799" cy="2520000"/>
          </a:xfrm>
          <a:prstGeom prst="wedgeRoundRectCallout">
            <a:avLst>
              <a:gd name="adj1" fmla="val 61883"/>
              <a:gd name="adj2" fmla="val 8881"/>
              <a:gd name="adj3" fmla="val 16667"/>
            </a:avLst>
          </a:prstGeom>
          <a:solidFill>
            <a:schemeClr val="bg1"/>
          </a:solidFill>
          <a:ln w="1905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実データ</a:t>
            </a:r>
            <a:r>
              <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X</a:t>
            </a: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のデータカタログ</a:t>
            </a:r>
            <a:r>
              <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Y</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9" name="吹き出し: 角を丸めた四角形 158">
            <a:extLst>
              <a:ext uri="{FF2B5EF4-FFF2-40B4-BE49-F238E27FC236}">
                <a16:creationId xmlns:a16="http://schemas.microsoft.com/office/drawing/2014/main" id="{7FAD2FBE-5431-9BC3-3537-1EC1B527C329}"/>
              </a:ext>
            </a:extLst>
          </p:cNvPr>
          <p:cNvSpPr/>
          <p:nvPr/>
        </p:nvSpPr>
        <p:spPr>
          <a:xfrm>
            <a:off x="472871" y="1476108"/>
            <a:ext cx="2965799" cy="2520000"/>
          </a:xfrm>
          <a:prstGeom prst="wedgeRoundRectCallout">
            <a:avLst>
              <a:gd name="adj1" fmla="val -31354"/>
              <a:gd name="adj2" fmla="val 74878"/>
              <a:gd name="adj3" fmla="val 16667"/>
            </a:avLst>
          </a:prstGeom>
          <a:solidFill>
            <a:schemeClr val="bg1"/>
          </a:solidFill>
          <a:ln w="1905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取得コマンド</a:t>
            </a:r>
            <a:r>
              <a:rPr kumimoji="1" lang="ja-JP" altLang="en-US" sz="129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のヘッダ情報</a:t>
            </a:r>
          </a:p>
        </p:txBody>
      </p:sp>
      <p:sp>
        <p:nvSpPr>
          <p:cNvPr id="2" name="テキスト プレースホルダー 1">
            <a:extLst>
              <a:ext uri="{FF2B5EF4-FFF2-40B4-BE49-F238E27FC236}">
                <a16:creationId xmlns:a16="http://schemas.microsoft.com/office/drawing/2014/main" id="{5D602471-D060-E423-68B3-6D6D58A5F65D}"/>
              </a:ext>
            </a:extLst>
          </p:cNvPr>
          <p:cNvSpPr>
            <a:spLocks noGrp="1"/>
          </p:cNvSpPr>
          <p:nvPr>
            <p:ph type="body" sz="quarter" idx="13"/>
          </p:nvPr>
        </p:nvSpPr>
        <p:spPr/>
        <p:txBody>
          <a:bodyPr>
            <a:normAutofit lnSpcReduction="10000"/>
          </a:bodyPr>
          <a:lstStyle/>
          <a:p>
            <a:r>
              <a:rPr kumimoji="1" lang="en-US" altLang="ja-JP" dirty="0"/>
              <a:t>2.3.2. CADDE</a:t>
            </a:r>
            <a:r>
              <a:rPr kumimoji="1" lang="ja-JP" altLang="en-US" dirty="0"/>
              <a:t>コネクタ（データカタログとの関係性）</a:t>
            </a:r>
          </a:p>
        </p:txBody>
      </p:sp>
      <p:sp>
        <p:nvSpPr>
          <p:cNvPr id="84" name="正方形/長方形 83">
            <a:extLst>
              <a:ext uri="{FF2B5EF4-FFF2-40B4-BE49-F238E27FC236}">
                <a16:creationId xmlns:a16="http://schemas.microsoft.com/office/drawing/2014/main" id="{65803A73-87BF-215E-0B8E-0D3C6C87D030}"/>
              </a:ext>
            </a:extLst>
          </p:cNvPr>
          <p:cNvSpPr/>
          <p:nvPr/>
        </p:nvSpPr>
        <p:spPr>
          <a:xfrm>
            <a:off x="277644" y="685699"/>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データ利用者は、データ提供者が提供する実データを基に作成されたデータカタログの項目値を参照。</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データカタログの項目値を取得コマンドとして入力することで、</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コネクタ経由で目的とする実データを取得する。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6" name="四角形: 角を丸くする 105">
            <a:extLst>
              <a:ext uri="{FF2B5EF4-FFF2-40B4-BE49-F238E27FC236}">
                <a16:creationId xmlns:a16="http://schemas.microsoft.com/office/drawing/2014/main" id="{C7108966-6DB1-C883-D236-CAF7C22E4754}"/>
              </a:ext>
            </a:extLst>
          </p:cNvPr>
          <p:cNvSpPr/>
          <p:nvPr/>
        </p:nvSpPr>
        <p:spPr>
          <a:xfrm>
            <a:off x="3023132" y="4907247"/>
            <a:ext cx="1933023" cy="1113279"/>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107" name="四角形: 角を丸くする 106">
            <a:extLst>
              <a:ext uri="{FF2B5EF4-FFF2-40B4-BE49-F238E27FC236}">
                <a16:creationId xmlns:a16="http://schemas.microsoft.com/office/drawing/2014/main" id="{BD52C709-E1EB-3890-AA86-149324BD769B}"/>
              </a:ext>
            </a:extLst>
          </p:cNvPr>
          <p:cNvSpPr/>
          <p:nvPr/>
        </p:nvSpPr>
        <p:spPr>
          <a:xfrm>
            <a:off x="6535651" y="4907247"/>
            <a:ext cx="1934514" cy="1113279"/>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110" name="フローチャート: 書類 109">
            <a:extLst>
              <a:ext uri="{FF2B5EF4-FFF2-40B4-BE49-F238E27FC236}">
                <a16:creationId xmlns:a16="http://schemas.microsoft.com/office/drawing/2014/main" id="{9B670404-DCC1-092D-BFED-AAFC2D2DF0BC}"/>
              </a:ext>
            </a:extLst>
          </p:cNvPr>
          <p:cNvSpPr/>
          <p:nvPr/>
        </p:nvSpPr>
        <p:spPr>
          <a:xfrm>
            <a:off x="8748136" y="2487616"/>
            <a:ext cx="1098041" cy="581915"/>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Y</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8" name="矢印: 左 137">
            <a:extLst>
              <a:ext uri="{FF2B5EF4-FFF2-40B4-BE49-F238E27FC236}">
                <a16:creationId xmlns:a16="http://schemas.microsoft.com/office/drawing/2014/main" id="{427693C4-112C-B646-5B6A-9CBA8D1B0A8B}"/>
              </a:ext>
            </a:extLst>
          </p:cNvPr>
          <p:cNvSpPr/>
          <p:nvPr/>
        </p:nvSpPr>
        <p:spPr>
          <a:xfrm>
            <a:off x="5009947"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9" name="矢印: 左 138">
            <a:extLst>
              <a:ext uri="{FF2B5EF4-FFF2-40B4-BE49-F238E27FC236}">
                <a16:creationId xmlns:a16="http://schemas.microsoft.com/office/drawing/2014/main" id="{B0F1F2E1-F2B4-6269-E8B3-CBA8A6F5BE6B}"/>
              </a:ext>
            </a:extLst>
          </p:cNvPr>
          <p:cNvSpPr/>
          <p:nvPr/>
        </p:nvSpPr>
        <p:spPr>
          <a:xfrm rot="2763691">
            <a:off x="9546654" y="3474853"/>
            <a:ext cx="1589407" cy="360000"/>
          </a:xfrm>
          <a:prstGeom prst="lef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カタログ作成</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40" name="グループ化 139">
            <a:extLst>
              <a:ext uri="{FF2B5EF4-FFF2-40B4-BE49-F238E27FC236}">
                <a16:creationId xmlns:a16="http://schemas.microsoft.com/office/drawing/2014/main" id="{4A4CCDC6-2AC2-FA16-9909-F80894D0B610}"/>
              </a:ext>
            </a:extLst>
          </p:cNvPr>
          <p:cNvGrpSpPr/>
          <p:nvPr/>
        </p:nvGrpSpPr>
        <p:grpSpPr>
          <a:xfrm>
            <a:off x="299974" y="5215917"/>
            <a:ext cx="955465" cy="577242"/>
            <a:chOff x="1148106" y="5160439"/>
            <a:chExt cx="839040" cy="461664"/>
          </a:xfrm>
        </p:grpSpPr>
        <p:sp>
          <p:nvSpPr>
            <p:cNvPr id="141" name="Oval 6">
              <a:extLst>
                <a:ext uri="{FF2B5EF4-FFF2-40B4-BE49-F238E27FC236}">
                  <a16:creationId xmlns:a16="http://schemas.microsoft.com/office/drawing/2014/main" id="{CFC1DCF7-5BDB-7141-BFC1-039812B4D27B}"/>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2" name="Freeform 7">
              <a:extLst>
                <a:ext uri="{FF2B5EF4-FFF2-40B4-BE49-F238E27FC236}">
                  <a16:creationId xmlns:a16="http://schemas.microsoft.com/office/drawing/2014/main" id="{D314FAA1-E782-8E18-75D0-6C60F789B3FD}"/>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3" name="テキスト ボックス 142">
            <a:extLst>
              <a:ext uri="{FF2B5EF4-FFF2-40B4-BE49-F238E27FC236}">
                <a16:creationId xmlns:a16="http://schemas.microsoft.com/office/drawing/2014/main" id="{A06EBF3F-75BB-75FC-7D95-9C44D0D33629}"/>
              </a:ext>
            </a:extLst>
          </p:cNvPr>
          <p:cNvSpPr txBox="1"/>
          <p:nvPr/>
        </p:nvSpPr>
        <p:spPr>
          <a:xfrm>
            <a:off x="85005" y="5831292"/>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sp>
        <p:nvSpPr>
          <p:cNvPr id="146" name="矢印: 左 145">
            <a:extLst>
              <a:ext uri="{FF2B5EF4-FFF2-40B4-BE49-F238E27FC236}">
                <a16:creationId xmlns:a16="http://schemas.microsoft.com/office/drawing/2014/main" id="{A3503494-009A-D630-49E8-B7490D330419}"/>
              </a:ext>
            </a:extLst>
          </p:cNvPr>
          <p:cNvSpPr/>
          <p:nvPr/>
        </p:nvSpPr>
        <p:spPr>
          <a:xfrm flipH="1">
            <a:off x="5009946"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147" name="矢印: 左 146">
            <a:extLst>
              <a:ext uri="{FF2B5EF4-FFF2-40B4-BE49-F238E27FC236}">
                <a16:creationId xmlns:a16="http://schemas.microsoft.com/office/drawing/2014/main" id="{1BD2E9E2-28A1-F973-8A15-2C88B524015A}"/>
              </a:ext>
            </a:extLst>
          </p:cNvPr>
          <p:cNvSpPr/>
          <p:nvPr/>
        </p:nvSpPr>
        <p:spPr>
          <a:xfrm>
            <a:off x="1436275"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8" name="正方形/長方形 147">
            <a:extLst>
              <a:ext uri="{FF2B5EF4-FFF2-40B4-BE49-F238E27FC236}">
                <a16:creationId xmlns:a16="http://schemas.microsoft.com/office/drawing/2014/main" id="{9E405BBE-CAD9-A337-31F3-34CBCB2C8FD1}"/>
              </a:ext>
            </a:extLst>
          </p:cNvPr>
          <p:cNvSpPr/>
          <p:nvPr/>
        </p:nvSpPr>
        <p:spPr>
          <a:xfrm>
            <a:off x="10179835" y="4907248"/>
            <a:ext cx="1044000" cy="88906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矢印: 左 148">
            <a:extLst>
              <a:ext uri="{FF2B5EF4-FFF2-40B4-BE49-F238E27FC236}">
                <a16:creationId xmlns:a16="http://schemas.microsoft.com/office/drawing/2014/main" id="{70824F82-9FCD-68F5-CBF9-86B97E469F8D}"/>
              </a:ext>
            </a:extLst>
          </p:cNvPr>
          <p:cNvSpPr/>
          <p:nvPr/>
        </p:nvSpPr>
        <p:spPr>
          <a:xfrm>
            <a:off x="8577157" y="5469233"/>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1" name="正方形/長方形 150">
            <a:extLst>
              <a:ext uri="{FF2B5EF4-FFF2-40B4-BE49-F238E27FC236}">
                <a16:creationId xmlns:a16="http://schemas.microsoft.com/office/drawing/2014/main" id="{D1658697-3306-9744-FD22-1275364BAE8F}"/>
              </a:ext>
            </a:extLst>
          </p:cNvPr>
          <p:cNvSpPr/>
          <p:nvPr/>
        </p:nvSpPr>
        <p:spPr>
          <a:xfrm>
            <a:off x="3214483" y="5280150"/>
            <a:ext cx="1550321" cy="608184"/>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データ取得機能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54A48C89-EB08-2296-9C96-F82A76313ABA}"/>
              </a:ext>
            </a:extLst>
          </p:cNvPr>
          <p:cNvSpPr/>
          <p:nvPr/>
        </p:nvSpPr>
        <p:spPr>
          <a:xfrm>
            <a:off x="6727748" y="5243094"/>
            <a:ext cx="1550321" cy="682297"/>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データ提供機能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graphicFrame>
        <p:nvGraphicFramePr>
          <p:cNvPr id="157" name="表 156">
            <a:extLst>
              <a:ext uri="{FF2B5EF4-FFF2-40B4-BE49-F238E27FC236}">
                <a16:creationId xmlns:a16="http://schemas.microsoft.com/office/drawing/2014/main" id="{20E07328-9A15-5C46-24E0-46A8423E653D}"/>
              </a:ext>
            </a:extLst>
          </p:cNvPr>
          <p:cNvGraphicFramePr>
            <a:graphicFrameLocks noGrp="1"/>
          </p:cNvGraphicFramePr>
          <p:nvPr>
            <p:extLst>
              <p:ext uri="{D42A27DB-BD31-4B8C-83A1-F6EECF244321}">
                <p14:modId xmlns:p14="http://schemas.microsoft.com/office/powerpoint/2010/main" val="1796069339"/>
              </p:ext>
            </p:extLst>
          </p:nvPr>
        </p:nvGraphicFramePr>
        <p:xfrm>
          <a:off x="671560" y="1961065"/>
          <a:ext cx="2590851" cy="1749092"/>
        </p:xfrm>
        <a:graphic>
          <a:graphicData uri="http://schemas.openxmlformats.org/drawingml/2006/table">
            <a:tbl>
              <a:tblPr>
                <a:tableStyleId>{BC89EF96-8CEA-46FF-86C4-4CE0E7609802}</a:tableStyleId>
              </a:tblPr>
              <a:tblGrid>
                <a:gridCol w="1090395">
                  <a:extLst>
                    <a:ext uri="{9D8B030D-6E8A-4147-A177-3AD203B41FA5}">
                      <a16:colId xmlns:a16="http://schemas.microsoft.com/office/drawing/2014/main" val="1580386725"/>
                    </a:ext>
                  </a:extLst>
                </a:gridCol>
                <a:gridCol w="1500456">
                  <a:extLst>
                    <a:ext uri="{9D8B030D-6E8A-4147-A177-3AD203B41FA5}">
                      <a16:colId xmlns:a16="http://schemas.microsoft.com/office/drawing/2014/main" val="834270018"/>
                    </a:ext>
                  </a:extLst>
                </a:gridCol>
              </a:tblGrid>
              <a:tr h="232988">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カタログ項目名</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項目値</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170189735"/>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A</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u="none" strike="noStrike" dirty="0">
                          <a:solidFill>
                            <a:schemeClr val="tx1"/>
                          </a:solidFill>
                          <a:effectLst/>
                          <a:latin typeface="Meiryo UI" panose="020B0604030504040204" pitchFamily="50" charset="-128"/>
                          <a:ea typeface="Meiryo UI" panose="020B0604030504040204" pitchFamily="50" charset="-128"/>
                        </a:rPr>
                        <a:t>AAAAA</a:t>
                      </a:r>
                      <a:endParaRPr lang="en-US" sz="120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206467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BBBBB</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584569"/>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CCCCC</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14609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D</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ysClr val="windowText" lastClr="000000"/>
                          </a:solidFill>
                          <a:effectLst/>
                          <a:latin typeface="Meiryo UI" panose="020B0604030504040204" pitchFamily="50" charset="-128"/>
                          <a:ea typeface="Meiryo UI" panose="020B0604030504040204" pitchFamily="50" charset="-128"/>
                        </a:rPr>
                        <a:t>DDDDD</a:t>
                      </a: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6143326"/>
                  </a:ext>
                </a:extLst>
              </a:tr>
            </a:tbl>
          </a:graphicData>
        </a:graphic>
      </p:graphicFrame>
      <p:sp>
        <p:nvSpPr>
          <p:cNvPr id="112" name="フローチャート: 磁気ディスク 111">
            <a:extLst>
              <a:ext uri="{FF2B5EF4-FFF2-40B4-BE49-F238E27FC236}">
                <a16:creationId xmlns:a16="http://schemas.microsoft.com/office/drawing/2014/main" id="{ACACEC35-584F-EEF5-1B15-520DBE4FF439}"/>
              </a:ext>
            </a:extLst>
          </p:cNvPr>
          <p:cNvSpPr/>
          <p:nvPr/>
        </p:nvSpPr>
        <p:spPr>
          <a:xfrm>
            <a:off x="10866093" y="4306527"/>
            <a:ext cx="954494" cy="738503"/>
          </a:xfrm>
          <a:prstGeom prst="flowChartMagneticDisk">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r>
              <a:rPr lang="en-US" altLang="ja-JP" sz="1300" kern="0" dirty="0">
                <a:solidFill>
                  <a:prstClr val="black"/>
                </a:solidFill>
                <a:latin typeface="Meiryo UI" panose="020B0604030504040204" pitchFamily="50" charset="-128"/>
                <a:ea typeface="Meiryo UI" panose="020B0604030504040204" pitchFamily="50" charset="-128"/>
              </a:rPr>
              <a:t>X</a:t>
            </a:r>
            <a:endPar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graphicFrame>
        <p:nvGraphicFramePr>
          <p:cNvPr id="164" name="表 163">
            <a:extLst>
              <a:ext uri="{FF2B5EF4-FFF2-40B4-BE49-F238E27FC236}">
                <a16:creationId xmlns:a16="http://schemas.microsoft.com/office/drawing/2014/main" id="{02A619D8-E36C-1E35-CB73-362EBEFFA05C}"/>
              </a:ext>
            </a:extLst>
          </p:cNvPr>
          <p:cNvGraphicFramePr>
            <a:graphicFrameLocks noGrp="1"/>
          </p:cNvGraphicFramePr>
          <p:nvPr>
            <p:extLst>
              <p:ext uri="{D42A27DB-BD31-4B8C-83A1-F6EECF244321}">
                <p14:modId xmlns:p14="http://schemas.microsoft.com/office/powerpoint/2010/main" val="2298489833"/>
              </p:ext>
            </p:extLst>
          </p:nvPr>
        </p:nvGraphicFramePr>
        <p:xfrm>
          <a:off x="5527815" y="1954808"/>
          <a:ext cx="2590851" cy="1749092"/>
        </p:xfrm>
        <a:graphic>
          <a:graphicData uri="http://schemas.openxmlformats.org/drawingml/2006/table">
            <a:tbl>
              <a:tblPr>
                <a:tableStyleId>{BC89EF96-8CEA-46FF-86C4-4CE0E7609802}</a:tableStyleId>
              </a:tblPr>
              <a:tblGrid>
                <a:gridCol w="1090395">
                  <a:extLst>
                    <a:ext uri="{9D8B030D-6E8A-4147-A177-3AD203B41FA5}">
                      <a16:colId xmlns:a16="http://schemas.microsoft.com/office/drawing/2014/main" val="1580386725"/>
                    </a:ext>
                  </a:extLst>
                </a:gridCol>
                <a:gridCol w="1500456">
                  <a:extLst>
                    <a:ext uri="{9D8B030D-6E8A-4147-A177-3AD203B41FA5}">
                      <a16:colId xmlns:a16="http://schemas.microsoft.com/office/drawing/2014/main" val="834270018"/>
                    </a:ext>
                  </a:extLst>
                </a:gridCol>
              </a:tblGrid>
              <a:tr h="232988">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カタログ項目名</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tc>
                  <a:txBody>
                    <a:bodyPr/>
                    <a:lstStyle/>
                    <a:p>
                      <a:pPr algn="ctr" fontAlgn="ctr"/>
                      <a:r>
                        <a:rPr lang="ja-JP" altLang="en-US" sz="1200" b="1" i="0" u="none" strike="noStrike" dirty="0">
                          <a:solidFill>
                            <a:schemeClr val="bg1"/>
                          </a:solidFill>
                          <a:effectLst/>
                          <a:latin typeface="Meiryo UI" panose="020B0604030504040204" pitchFamily="50" charset="-128"/>
                          <a:ea typeface="Meiryo UI" panose="020B0604030504040204" pitchFamily="50" charset="-128"/>
                        </a:rPr>
                        <a:t>項目値</a:t>
                      </a:r>
                      <a:endParaRPr lang="en-US" sz="1200" b="1" i="0" u="none" strike="noStrike" dirty="0">
                        <a:solidFill>
                          <a:schemeClr val="bg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170189735"/>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A</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u="none" strike="noStrike" dirty="0">
                          <a:solidFill>
                            <a:schemeClr val="tx1"/>
                          </a:solidFill>
                          <a:effectLst/>
                          <a:latin typeface="Meiryo UI" panose="020B0604030504040204" pitchFamily="50" charset="-128"/>
                          <a:ea typeface="Meiryo UI" panose="020B0604030504040204" pitchFamily="50" charset="-128"/>
                        </a:rPr>
                        <a:t>AAAAA</a:t>
                      </a:r>
                      <a:endParaRPr lang="en-US" sz="120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206467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7739" marT="7739"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BBBBB</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584569"/>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ct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CCCCC</a:t>
                      </a:r>
                      <a:endParaRPr 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1460956"/>
                  </a:ext>
                </a:extLst>
              </a:tr>
              <a:tr h="379026">
                <a:tc>
                  <a:txBody>
                    <a:bodyPr/>
                    <a:lstStyle/>
                    <a:p>
                      <a:pPr algn="l" fontAlgn="ctr"/>
                      <a:r>
                        <a:rPr lang="ja-JP" altLang="en-US" sz="1200" b="0" i="0" u="none" strike="noStrike" dirty="0">
                          <a:solidFill>
                            <a:schemeClr val="tx1"/>
                          </a:solidFill>
                          <a:effectLst/>
                          <a:latin typeface="Meiryo UI" panose="020B0604030504040204" pitchFamily="50" charset="-128"/>
                          <a:ea typeface="Meiryo UI" panose="020B0604030504040204" pitchFamily="50" charset="-128"/>
                        </a:rPr>
                        <a:t>項目</a:t>
                      </a:r>
                      <a:r>
                        <a:rPr lang="en-US" altLang="ja-JP" sz="1200" b="0" i="0" u="none" strike="noStrike" dirty="0">
                          <a:solidFill>
                            <a:schemeClr val="tx1"/>
                          </a:solidFill>
                          <a:effectLst/>
                          <a:latin typeface="Meiryo UI" panose="020B0604030504040204" pitchFamily="50" charset="-128"/>
                          <a:ea typeface="Meiryo UI" panose="020B0604030504040204" pitchFamily="50" charset="-128"/>
                        </a:rPr>
                        <a:t>D</a:t>
                      </a:r>
                      <a:endParaRPr lang="ja-JP" altLang="en-US" sz="1200" b="0" i="0" u="none" strike="noStrike" dirty="0">
                        <a:solidFill>
                          <a:schemeClr val="tx1"/>
                        </a:solidFill>
                        <a:effectLst/>
                        <a:latin typeface="Meiryo UI" panose="020B0604030504040204" pitchFamily="50" charset="-128"/>
                        <a:ea typeface="Meiryo UI" panose="020B0604030504040204" pitchFamily="50" charset="-128"/>
                      </a:endParaRP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ysClr val="windowText" lastClr="000000"/>
                          </a:solidFill>
                          <a:effectLst/>
                          <a:latin typeface="Meiryo UI" panose="020B0604030504040204" pitchFamily="50" charset="-128"/>
                          <a:ea typeface="Meiryo UI" panose="020B0604030504040204" pitchFamily="50" charset="-128"/>
                        </a:rPr>
                        <a:t>DDDDD</a:t>
                      </a:r>
                    </a:p>
                  </a:txBody>
                  <a:tcPr marL="58500" marR="3231" marT="3231"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6143326"/>
                  </a:ext>
                </a:extLst>
              </a:tr>
            </a:tbl>
          </a:graphicData>
        </a:graphic>
      </p:graphicFrame>
      <p:sp>
        <p:nvSpPr>
          <p:cNvPr id="165" name="矢印: 左 164">
            <a:extLst>
              <a:ext uri="{FF2B5EF4-FFF2-40B4-BE49-F238E27FC236}">
                <a16:creationId xmlns:a16="http://schemas.microsoft.com/office/drawing/2014/main" id="{27AF87A0-6B67-323B-E474-99AB69015EB6}"/>
              </a:ext>
            </a:extLst>
          </p:cNvPr>
          <p:cNvSpPr/>
          <p:nvPr/>
        </p:nvSpPr>
        <p:spPr>
          <a:xfrm flipH="1">
            <a:off x="8592873"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166" name="矢印: 左 165">
            <a:extLst>
              <a:ext uri="{FF2B5EF4-FFF2-40B4-BE49-F238E27FC236}">
                <a16:creationId xmlns:a16="http://schemas.microsoft.com/office/drawing/2014/main" id="{C86C6F8F-8E4E-C590-570F-2F890DF33D6B}"/>
              </a:ext>
            </a:extLst>
          </p:cNvPr>
          <p:cNvSpPr/>
          <p:nvPr/>
        </p:nvSpPr>
        <p:spPr>
          <a:xfrm flipH="1">
            <a:off x="1436275" y="5098390"/>
            <a:ext cx="1440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取得コマンド実行</a:t>
            </a:r>
          </a:p>
        </p:txBody>
      </p:sp>
      <p:sp>
        <p:nvSpPr>
          <p:cNvPr id="167" name="テキスト ボックス 166">
            <a:extLst>
              <a:ext uri="{FF2B5EF4-FFF2-40B4-BE49-F238E27FC236}">
                <a16:creationId xmlns:a16="http://schemas.microsoft.com/office/drawing/2014/main" id="{9255C664-9471-C631-FAD1-C4B9925ED8BE}"/>
              </a:ext>
            </a:extLst>
          </p:cNvPr>
          <p:cNvSpPr txBox="1"/>
          <p:nvPr/>
        </p:nvSpPr>
        <p:spPr>
          <a:xfrm>
            <a:off x="8801475" y="1789697"/>
            <a:ext cx="1667924" cy="461665"/>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①実データ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X</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から</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データカタログ</a:t>
            </a:r>
            <a:r>
              <a:rPr kumimoji="1" lang="en-US" altLang="ja-JP" sz="1200" kern="0" dirty="0">
                <a:solidFill>
                  <a:prstClr val="black"/>
                </a:solidFill>
                <a:latin typeface="Meiryo UI" panose="020B0604030504040204" pitchFamily="50" charset="-128"/>
                <a:ea typeface="Meiryo UI" panose="020B0604030504040204" pitchFamily="50" charset="-128"/>
              </a:rPr>
              <a:t>Y</a:t>
            </a:r>
            <a:r>
              <a:rPr kumimoji="1" lang="ja-JP" altLang="en-US" sz="1200" kern="0" dirty="0">
                <a:solidFill>
                  <a:prstClr val="black"/>
                </a:solidFill>
                <a:latin typeface="Meiryo UI" panose="020B0604030504040204" pitchFamily="50" charset="-128"/>
                <a:ea typeface="Meiryo UI" panose="020B0604030504040204" pitchFamily="50" charset="-128"/>
              </a:rPr>
              <a:t>を作成</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8" name="矢印: 左 167">
            <a:extLst>
              <a:ext uri="{FF2B5EF4-FFF2-40B4-BE49-F238E27FC236}">
                <a16:creationId xmlns:a16="http://schemas.microsoft.com/office/drawing/2014/main" id="{649563D7-0243-D948-902C-0B0EDBB5FFF7}"/>
              </a:ext>
            </a:extLst>
          </p:cNvPr>
          <p:cNvSpPr/>
          <p:nvPr/>
        </p:nvSpPr>
        <p:spPr>
          <a:xfrm>
            <a:off x="3649765" y="2590970"/>
            <a:ext cx="1440000" cy="360000"/>
          </a:xfrm>
          <a:prstGeom prst="lef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カタログ参照</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9" name="テキスト ボックス 168">
            <a:extLst>
              <a:ext uri="{FF2B5EF4-FFF2-40B4-BE49-F238E27FC236}">
                <a16:creationId xmlns:a16="http://schemas.microsoft.com/office/drawing/2014/main" id="{8A21640B-E671-D607-E517-9902F5CE2DB3}"/>
              </a:ext>
            </a:extLst>
          </p:cNvPr>
          <p:cNvSpPr txBox="1"/>
          <p:nvPr/>
        </p:nvSpPr>
        <p:spPr>
          <a:xfrm>
            <a:off x="3645863" y="3131289"/>
            <a:ext cx="1507004" cy="646331"/>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②データカタログ</a:t>
            </a:r>
            <a:r>
              <a:rPr kumimoji="1" lang="en-US" altLang="ja-JP" sz="1200" kern="0" dirty="0">
                <a:solidFill>
                  <a:prstClr val="black"/>
                </a:solidFill>
                <a:latin typeface="Meiryo UI" panose="020B0604030504040204" pitchFamily="50" charset="-128"/>
                <a:ea typeface="Meiryo UI" panose="020B0604030504040204" pitchFamily="50" charset="-128"/>
              </a:rPr>
              <a:t>Y</a:t>
            </a:r>
            <a:r>
              <a:rPr kumimoji="1" lang="ja-JP" altLang="en-US" sz="1200" kern="0" dirty="0">
                <a:solidFill>
                  <a:prstClr val="black"/>
                </a:solidFill>
                <a:latin typeface="Meiryo UI" panose="020B0604030504040204" pitchFamily="50" charset="-128"/>
                <a:ea typeface="Meiryo UI" panose="020B0604030504040204" pitchFamily="50" charset="-128"/>
              </a:rPr>
              <a:t>を参照し、実データ</a:t>
            </a:r>
            <a:r>
              <a:rPr kumimoji="1" lang="en-US" altLang="ja-JP" sz="1200" kern="0" dirty="0">
                <a:solidFill>
                  <a:prstClr val="black"/>
                </a:solidFill>
                <a:latin typeface="Meiryo UI" panose="020B0604030504040204" pitchFamily="50" charset="-128"/>
                <a:ea typeface="Meiryo UI" panose="020B0604030504040204" pitchFamily="50" charset="-128"/>
              </a:rPr>
              <a:t>X</a:t>
            </a:r>
            <a:r>
              <a:rPr kumimoji="1" lang="ja-JP" altLang="en-US" sz="1200" kern="0" dirty="0">
                <a:solidFill>
                  <a:prstClr val="black"/>
                </a:solidFill>
                <a:latin typeface="Meiryo UI" panose="020B0604030504040204" pitchFamily="50" charset="-128"/>
                <a:ea typeface="Meiryo UI" panose="020B0604030504040204" pitchFamily="50" charset="-128"/>
              </a:rPr>
              <a:t>を取得するコマンドを入力</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0" name="テキスト ボックス 169">
            <a:extLst>
              <a:ext uri="{FF2B5EF4-FFF2-40B4-BE49-F238E27FC236}">
                <a16:creationId xmlns:a16="http://schemas.microsoft.com/office/drawing/2014/main" id="{7D8883EE-93C6-8E66-84D8-5A904732DA3A}"/>
              </a:ext>
            </a:extLst>
          </p:cNvPr>
          <p:cNvSpPr txBox="1"/>
          <p:nvPr/>
        </p:nvSpPr>
        <p:spPr>
          <a:xfrm>
            <a:off x="4956155" y="6091811"/>
            <a:ext cx="1713902" cy="461665"/>
          </a:xfrm>
          <a:prstGeom prst="rect">
            <a:avLst/>
          </a:prstGeom>
          <a:solidFill>
            <a:schemeClr val="bg1"/>
          </a:solidFill>
          <a:ln w="12700" cap="flat" cmpd="sng" algn="ctr">
            <a:solidFill>
              <a:schemeClr val="tx2"/>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③</a:t>
            </a:r>
            <a:r>
              <a:rPr kumimoji="1" lang="en-US" altLang="ja-JP" sz="1200" kern="0" dirty="0">
                <a:solidFill>
                  <a:prstClr val="black"/>
                </a:solidFill>
                <a:latin typeface="Meiryo UI" panose="020B0604030504040204" pitchFamily="50" charset="-128"/>
                <a:ea typeface="Meiryo UI" panose="020B0604030504040204" pitchFamily="50" charset="-128"/>
              </a:rPr>
              <a:t>CADDE</a:t>
            </a:r>
            <a:r>
              <a:rPr kumimoji="1" lang="ja-JP" altLang="en-US" sz="1200" kern="0" dirty="0">
                <a:solidFill>
                  <a:prstClr val="black"/>
                </a:solidFill>
                <a:latin typeface="Meiryo UI" panose="020B0604030504040204" pitchFamily="50" charset="-128"/>
                <a:ea typeface="Meiryo UI" panose="020B0604030504040204" pitchFamily="50" charset="-128"/>
              </a:rPr>
              <a:t>コネクタを経由して実データ</a:t>
            </a:r>
            <a:r>
              <a:rPr kumimoji="1" lang="en-US" altLang="ja-JP" sz="1200" kern="0" dirty="0">
                <a:solidFill>
                  <a:prstClr val="black"/>
                </a:solidFill>
                <a:latin typeface="Meiryo UI" panose="020B0604030504040204" pitchFamily="50" charset="-128"/>
                <a:ea typeface="Meiryo UI" panose="020B0604030504040204" pitchFamily="50" charset="-128"/>
              </a:rPr>
              <a:t>X</a:t>
            </a:r>
            <a:r>
              <a:rPr kumimoji="1" lang="ja-JP" altLang="en-US" sz="1200" kern="0" dirty="0">
                <a:solidFill>
                  <a:prstClr val="black"/>
                </a:solidFill>
                <a:latin typeface="Meiryo UI" panose="020B0604030504040204" pitchFamily="50" charset="-128"/>
                <a:ea typeface="Meiryo UI" panose="020B0604030504040204" pitchFamily="50" charset="-128"/>
              </a:rPr>
              <a:t>を取得</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71" name="グループ化 170">
            <a:extLst>
              <a:ext uri="{FF2B5EF4-FFF2-40B4-BE49-F238E27FC236}">
                <a16:creationId xmlns:a16="http://schemas.microsoft.com/office/drawing/2014/main" id="{6D8A04AC-5458-2AE6-11A2-501F7497F2EC}"/>
              </a:ext>
            </a:extLst>
          </p:cNvPr>
          <p:cNvGrpSpPr/>
          <p:nvPr/>
        </p:nvGrpSpPr>
        <p:grpSpPr>
          <a:xfrm flipH="1">
            <a:off x="10689009" y="2050178"/>
            <a:ext cx="955465" cy="577242"/>
            <a:chOff x="1148106" y="5160439"/>
            <a:chExt cx="839040" cy="461664"/>
          </a:xfrm>
        </p:grpSpPr>
        <p:sp>
          <p:nvSpPr>
            <p:cNvPr id="172" name="Oval 6">
              <a:extLst>
                <a:ext uri="{FF2B5EF4-FFF2-40B4-BE49-F238E27FC236}">
                  <a16:creationId xmlns:a16="http://schemas.microsoft.com/office/drawing/2014/main" id="{61891D39-E80E-0CBF-5299-E8C0A70B05C4}"/>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73" name="Freeform 7">
              <a:extLst>
                <a:ext uri="{FF2B5EF4-FFF2-40B4-BE49-F238E27FC236}">
                  <a16:creationId xmlns:a16="http://schemas.microsoft.com/office/drawing/2014/main" id="{7F1C844E-7B24-7FC7-1D97-0BF5528CDBC3}"/>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74" name="テキスト ボックス 173">
            <a:extLst>
              <a:ext uri="{FF2B5EF4-FFF2-40B4-BE49-F238E27FC236}">
                <a16:creationId xmlns:a16="http://schemas.microsoft.com/office/drawing/2014/main" id="{AD23B13E-E741-F4F5-BADD-64D66AF1C467}"/>
              </a:ext>
            </a:extLst>
          </p:cNvPr>
          <p:cNvSpPr txBox="1"/>
          <p:nvPr/>
        </p:nvSpPr>
        <p:spPr>
          <a:xfrm>
            <a:off x="10551680" y="2636621"/>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データ提供者</a:t>
            </a:r>
          </a:p>
        </p:txBody>
      </p:sp>
      <p:sp>
        <p:nvSpPr>
          <p:cNvPr id="176" name="四角形: 角を丸くする 175">
            <a:extLst>
              <a:ext uri="{FF2B5EF4-FFF2-40B4-BE49-F238E27FC236}">
                <a16:creationId xmlns:a16="http://schemas.microsoft.com/office/drawing/2014/main" id="{4F5AD366-4B51-7313-8DCF-72C9C67EFAA4}"/>
              </a:ext>
            </a:extLst>
          </p:cNvPr>
          <p:cNvSpPr/>
          <p:nvPr/>
        </p:nvSpPr>
        <p:spPr>
          <a:xfrm>
            <a:off x="3072019" y="4208263"/>
            <a:ext cx="5398145" cy="337893"/>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認証・認可管理</a:t>
            </a:r>
          </a:p>
        </p:txBody>
      </p:sp>
      <p:sp>
        <p:nvSpPr>
          <p:cNvPr id="10" name="矢印: 環状 9">
            <a:extLst>
              <a:ext uri="{FF2B5EF4-FFF2-40B4-BE49-F238E27FC236}">
                <a16:creationId xmlns:a16="http://schemas.microsoft.com/office/drawing/2014/main" id="{31E53B3D-E281-DFED-3498-901B1B9A6C15}"/>
              </a:ext>
            </a:extLst>
          </p:cNvPr>
          <p:cNvSpPr/>
          <p:nvPr/>
        </p:nvSpPr>
        <p:spPr>
          <a:xfrm>
            <a:off x="3579962" y="4273421"/>
            <a:ext cx="912420" cy="1176793"/>
          </a:xfrm>
          <a:prstGeom prst="circularArrow">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77" name="矢印: 環状 176">
            <a:extLst>
              <a:ext uri="{FF2B5EF4-FFF2-40B4-BE49-F238E27FC236}">
                <a16:creationId xmlns:a16="http://schemas.microsoft.com/office/drawing/2014/main" id="{EECBB37F-9A41-7C73-0664-04FFC70EDE30}"/>
              </a:ext>
            </a:extLst>
          </p:cNvPr>
          <p:cNvSpPr/>
          <p:nvPr/>
        </p:nvSpPr>
        <p:spPr>
          <a:xfrm>
            <a:off x="7039239" y="4269871"/>
            <a:ext cx="912420" cy="1176793"/>
          </a:xfrm>
          <a:prstGeom prst="circularArrow">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78" name="四角形: 角を丸くする 177">
            <a:extLst>
              <a:ext uri="{FF2B5EF4-FFF2-40B4-BE49-F238E27FC236}">
                <a16:creationId xmlns:a16="http://schemas.microsoft.com/office/drawing/2014/main" id="{DF3EE56D-A80E-1CF7-E902-1EEC80AE8C30}"/>
              </a:ext>
            </a:extLst>
          </p:cNvPr>
          <p:cNvSpPr/>
          <p:nvPr/>
        </p:nvSpPr>
        <p:spPr>
          <a:xfrm>
            <a:off x="10505280" y="3020054"/>
            <a:ext cx="1437109" cy="55480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rPr>
              <a:t>作成ツール</a:t>
            </a:r>
            <a:endParaRPr kumimoji="1" lang="ja-JP" altLang="en-US" sz="1400" b="1" i="0" u="none" strike="noStrike" kern="0" cap="none" spc="0" normalizeH="0" baseline="3000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schemeClr val="tx1">
                  <a:lumMod val="65000"/>
                  <a:lumOff val="35000"/>
                </a:schemeClr>
              </a:solidFill>
              <a:effectLst/>
              <a:uLnTx/>
              <a:uFillTx/>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70FA141B-1CF4-FC33-59C5-C0FD7608C560}"/>
              </a:ext>
            </a:extLst>
          </p:cNvPr>
          <p:cNvSpPr/>
          <p:nvPr/>
        </p:nvSpPr>
        <p:spPr>
          <a:xfrm>
            <a:off x="6734081" y="6172301"/>
            <a:ext cx="5310835" cy="5280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rPr>
              <a:t>実際には、上記処理において来歴管理等も連動して機能。</a:t>
            </a:r>
          </a:p>
        </p:txBody>
      </p:sp>
    </p:spTree>
    <p:extLst>
      <p:ext uri="{BB962C8B-B14F-4D97-AF65-F5344CB8AC3E}">
        <p14:creationId xmlns:p14="http://schemas.microsoft.com/office/powerpoint/2010/main" val="68697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568AA1-E35B-BE5C-91AA-2E6D38C0847E}"/>
              </a:ext>
            </a:extLst>
          </p:cNvPr>
          <p:cNvSpPr>
            <a:spLocks noGrp="1"/>
          </p:cNvSpPr>
          <p:nvPr>
            <p:ph type="body" sz="quarter" idx="13"/>
          </p:nvPr>
        </p:nvSpPr>
        <p:spPr/>
        <p:txBody>
          <a:bodyPr>
            <a:normAutofit lnSpcReduction="10000"/>
          </a:bodyPr>
          <a:lstStyle/>
          <a:p>
            <a:r>
              <a:rPr kumimoji="1" lang="en-US" altLang="ja-JP" dirty="0"/>
              <a:t>2.4. </a:t>
            </a:r>
            <a:r>
              <a:rPr kumimoji="1" lang="ja-JP" altLang="en-US" dirty="0"/>
              <a:t>認証・認可管理機能</a:t>
            </a:r>
          </a:p>
        </p:txBody>
      </p:sp>
      <p:sp>
        <p:nvSpPr>
          <p:cNvPr id="7" name="正方形/長方形 6">
            <a:extLst>
              <a:ext uri="{FF2B5EF4-FFF2-40B4-BE49-F238E27FC236}">
                <a16:creationId xmlns:a16="http://schemas.microsoft.com/office/drawing/2014/main" id="{662A4684-789C-8FA8-B80D-CE1999C12C4F}"/>
              </a:ext>
            </a:extLst>
          </p:cNvPr>
          <p:cNvSpPr/>
          <p:nvPr/>
        </p:nvSpPr>
        <p:spPr>
          <a:xfrm>
            <a:off x="239826" y="675930"/>
            <a:ext cx="11688822" cy="1323439"/>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認証機能（</a:t>
            </a:r>
            <a:r>
              <a:rPr kumimoji="1" lang="en-US" altLang="ja-JP" sz="1600" kern="0" dirty="0">
                <a:solidFill>
                  <a:prstClr val="white"/>
                </a:solidFill>
                <a:latin typeface="Meiryo UI" panose="020B0604030504040204" pitchFamily="50" charset="-128"/>
                <a:ea typeface="Meiryo UI" panose="020B0604030504040204" pitchFamily="50" charset="-128"/>
              </a:rPr>
              <a:t>ID</a:t>
            </a:r>
            <a:r>
              <a:rPr kumimoji="1" lang="ja-JP" altLang="en-US" sz="1600" kern="0" dirty="0">
                <a:solidFill>
                  <a:prstClr val="white"/>
                </a:solidFill>
                <a:latin typeface="Meiryo UI" panose="020B0604030504040204" pitchFamily="50" charset="-128"/>
                <a:ea typeface="Meiryo UI" panose="020B0604030504040204" pitchFamily="50" charset="-128"/>
              </a:rPr>
              <a:t>管理・認証サービス（</a:t>
            </a:r>
            <a:r>
              <a:rPr kumimoji="1" lang="en-US" altLang="ja-JP" sz="1600" kern="0" dirty="0">
                <a:solidFill>
                  <a:prstClr val="white"/>
                </a:solidFill>
                <a:latin typeface="Meiryo UI" panose="020B0604030504040204" pitchFamily="50" charset="-128"/>
                <a:ea typeface="Meiryo UI" panose="020B0604030504040204" pitchFamily="50" charset="-128"/>
              </a:rPr>
              <a:t>IdP</a:t>
            </a:r>
            <a:r>
              <a:rPr kumimoji="1" lang="ja-JP" altLang="en-US" sz="1600" kern="0" dirty="0">
                <a:solidFill>
                  <a:prstClr val="white"/>
                </a:solidFill>
                <a:latin typeface="Meiryo UI" panose="020B0604030504040204" pitchFamily="50" charset="-128"/>
                <a:ea typeface="Meiryo UI" panose="020B0604030504040204" pitchFamily="50" charset="-128"/>
              </a:rPr>
              <a:t>）） </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とは、</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運用者が発行する各種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等）を管理する機能、および検証者が、認証要求者の正当性（正当なユーザ）と真正性（</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authenticity:</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主体がそれを主張する本人であること）を確認する機能。</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では、一度認証したユーザが</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内でアクセス権限を引き継いで認可の確認ができるように</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連携を行う。​</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連携はトークン交換によって行う。トークン交換とは、すでに発行済みのトークンの情報を引き継いで、新規のトークンを新たに発行する方法である。​ </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認証サーバおよび認可サーバでトークン交換を行う。どちらの際にも交換前のトークン発行者に対して</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ID</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連携の問い合わせをする。​</a:t>
            </a:r>
          </a:p>
        </p:txBody>
      </p:sp>
      <p:grpSp>
        <p:nvGrpSpPr>
          <p:cNvPr id="4" name="グループ化 3">
            <a:extLst>
              <a:ext uri="{FF2B5EF4-FFF2-40B4-BE49-F238E27FC236}">
                <a16:creationId xmlns:a16="http://schemas.microsoft.com/office/drawing/2014/main" id="{8CCEC0EF-640F-0CC3-BF21-15082BC7CBA1}"/>
              </a:ext>
            </a:extLst>
          </p:cNvPr>
          <p:cNvGrpSpPr/>
          <p:nvPr/>
        </p:nvGrpSpPr>
        <p:grpSpPr>
          <a:xfrm>
            <a:off x="99487" y="2163064"/>
            <a:ext cx="12145926" cy="3602470"/>
            <a:chOff x="99487" y="2163063"/>
            <a:chExt cx="12145926" cy="4126049"/>
          </a:xfrm>
        </p:grpSpPr>
        <p:sp>
          <p:nvSpPr>
            <p:cNvPr id="97" name="四角形: 角を丸くする 96">
              <a:extLst>
                <a:ext uri="{FF2B5EF4-FFF2-40B4-BE49-F238E27FC236}">
                  <a16:creationId xmlns:a16="http://schemas.microsoft.com/office/drawing/2014/main" id="{16EAC0B6-19D6-3154-D504-AD827372F47D}"/>
                </a:ext>
              </a:extLst>
            </p:cNvPr>
            <p:cNvSpPr/>
            <p:nvPr/>
          </p:nvSpPr>
          <p:spPr>
            <a:xfrm>
              <a:off x="4102409" y="2163063"/>
              <a:ext cx="7632061" cy="1641322"/>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認証・認可管理</a:t>
              </a:r>
            </a:p>
          </p:txBody>
        </p:sp>
        <p:sp>
          <p:nvSpPr>
            <p:cNvPr id="83" name="四角形: 角を丸くする 82">
              <a:extLst>
                <a:ext uri="{FF2B5EF4-FFF2-40B4-BE49-F238E27FC236}">
                  <a16:creationId xmlns:a16="http://schemas.microsoft.com/office/drawing/2014/main" id="{47B3B030-1EA5-B929-55CD-973A0EFFEA1A}"/>
                </a:ext>
              </a:extLst>
            </p:cNvPr>
            <p:cNvSpPr/>
            <p:nvPr/>
          </p:nvSpPr>
          <p:spPr>
            <a:xfrm>
              <a:off x="4627811" y="5458115"/>
              <a:ext cx="1817503" cy="830997"/>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84" name="四角形: 角を丸くする 83">
              <a:extLst>
                <a:ext uri="{FF2B5EF4-FFF2-40B4-BE49-F238E27FC236}">
                  <a16:creationId xmlns:a16="http://schemas.microsoft.com/office/drawing/2014/main" id="{6218A3C9-EBF9-45BA-C24C-0E23454318CA}"/>
                </a:ext>
              </a:extLst>
            </p:cNvPr>
            <p:cNvSpPr/>
            <p:nvPr/>
          </p:nvSpPr>
          <p:spPr>
            <a:xfrm>
              <a:off x="8606734" y="5412633"/>
              <a:ext cx="2967749" cy="809286"/>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85" name="正方形/長方形 84">
              <a:extLst>
                <a:ext uri="{FF2B5EF4-FFF2-40B4-BE49-F238E27FC236}">
                  <a16:creationId xmlns:a16="http://schemas.microsoft.com/office/drawing/2014/main" id="{831E50EA-1C61-F9FA-1F9F-E76DE4A6D780}"/>
                </a:ext>
              </a:extLst>
            </p:cNvPr>
            <p:cNvSpPr/>
            <p:nvPr/>
          </p:nvSpPr>
          <p:spPr>
            <a:xfrm>
              <a:off x="589826" y="5459927"/>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WebApp</a:t>
              </a:r>
            </a:p>
          </p:txBody>
        </p:sp>
        <p:sp>
          <p:nvSpPr>
            <p:cNvPr id="86" name="正方形/長方形 85">
              <a:extLst>
                <a:ext uri="{FF2B5EF4-FFF2-40B4-BE49-F238E27FC236}">
                  <a16:creationId xmlns:a16="http://schemas.microsoft.com/office/drawing/2014/main" id="{63371C70-B787-8258-4B97-5CAC58B6A91B}"/>
                </a:ext>
              </a:extLst>
            </p:cNvPr>
            <p:cNvSpPr/>
            <p:nvPr/>
          </p:nvSpPr>
          <p:spPr>
            <a:xfrm>
              <a:off x="713837" y="2684083"/>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IdP</a:t>
              </a:r>
            </a:p>
          </p:txBody>
        </p:sp>
        <p:sp>
          <p:nvSpPr>
            <p:cNvPr id="87" name="正方形/長方形 86">
              <a:extLst>
                <a:ext uri="{FF2B5EF4-FFF2-40B4-BE49-F238E27FC236}">
                  <a16:creationId xmlns:a16="http://schemas.microsoft.com/office/drawing/2014/main" id="{309A4E31-ACE7-1EE5-CF92-F2EA055C7F81}"/>
                </a:ext>
              </a:extLst>
            </p:cNvPr>
            <p:cNvSpPr/>
            <p:nvPr/>
          </p:nvSpPr>
          <p:spPr>
            <a:xfrm>
              <a:off x="4454585" y="2645723"/>
              <a:ext cx="1817503"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認証サーバ</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8" name="正方形/長方形 87">
              <a:extLst>
                <a:ext uri="{FF2B5EF4-FFF2-40B4-BE49-F238E27FC236}">
                  <a16:creationId xmlns:a16="http://schemas.microsoft.com/office/drawing/2014/main" id="{CB7363EB-B802-473B-A82F-55D8A135DAC5}"/>
                </a:ext>
              </a:extLst>
            </p:cNvPr>
            <p:cNvSpPr/>
            <p:nvPr/>
          </p:nvSpPr>
          <p:spPr>
            <a:xfrm>
              <a:off x="8327924" y="2645723"/>
              <a:ext cx="3150240" cy="809286"/>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認可</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サーバ</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9" name="矢印: 左 88">
              <a:extLst>
                <a:ext uri="{FF2B5EF4-FFF2-40B4-BE49-F238E27FC236}">
                  <a16:creationId xmlns:a16="http://schemas.microsoft.com/office/drawing/2014/main" id="{65A9A054-E307-A2F5-FFC2-7FF854BDEBA3}"/>
                </a:ext>
              </a:extLst>
            </p:cNvPr>
            <p:cNvSpPr/>
            <p:nvPr/>
          </p:nvSpPr>
          <p:spPr>
            <a:xfrm rot="16200000" flipH="1">
              <a:off x="413964"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0" name="矢印: 左 89">
              <a:extLst>
                <a:ext uri="{FF2B5EF4-FFF2-40B4-BE49-F238E27FC236}">
                  <a16:creationId xmlns:a16="http://schemas.microsoft.com/office/drawing/2014/main" id="{DD6B0008-67DE-21C3-0567-E84E283796D4}"/>
                </a:ext>
              </a:extLst>
            </p:cNvPr>
            <p:cNvSpPr/>
            <p:nvPr/>
          </p:nvSpPr>
          <p:spPr>
            <a:xfrm rot="16200000">
              <a:off x="1172768"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1" name="正方形/長方形 90">
              <a:extLst>
                <a:ext uri="{FF2B5EF4-FFF2-40B4-BE49-F238E27FC236}">
                  <a16:creationId xmlns:a16="http://schemas.microsoft.com/office/drawing/2014/main" id="{FC3D8847-B01F-544C-66B9-23082D036B24}"/>
                </a:ext>
              </a:extLst>
            </p:cNvPr>
            <p:cNvSpPr/>
            <p:nvPr/>
          </p:nvSpPr>
          <p:spPr>
            <a:xfrm flipH="1">
              <a:off x="99487" y="4350385"/>
              <a:ext cx="920339" cy="77576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ユーザ名・</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パスワード</a:t>
              </a:r>
            </a:p>
          </p:txBody>
        </p:sp>
        <p:sp>
          <p:nvSpPr>
            <p:cNvPr id="92" name="正方形/長方形 91">
              <a:extLst>
                <a:ext uri="{FF2B5EF4-FFF2-40B4-BE49-F238E27FC236}">
                  <a16:creationId xmlns:a16="http://schemas.microsoft.com/office/drawing/2014/main" id="{02EE962F-9680-7928-71BA-E40A7D7CB4E8}"/>
                </a:ext>
              </a:extLst>
            </p:cNvPr>
            <p:cNvSpPr/>
            <p:nvPr/>
          </p:nvSpPr>
          <p:spPr>
            <a:xfrm flipH="1">
              <a:off x="1661917"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94" name="正方形/長方形 93">
              <a:extLst>
                <a:ext uri="{FF2B5EF4-FFF2-40B4-BE49-F238E27FC236}">
                  <a16:creationId xmlns:a16="http://schemas.microsoft.com/office/drawing/2014/main" id="{27A9B75D-88F4-6F5D-0E86-7F449129011B}"/>
                </a:ext>
              </a:extLst>
            </p:cNvPr>
            <p:cNvSpPr/>
            <p:nvPr/>
          </p:nvSpPr>
          <p:spPr>
            <a:xfrm flipH="1">
              <a:off x="2296299" y="542053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95" name="矢印: 左 94">
              <a:extLst>
                <a:ext uri="{FF2B5EF4-FFF2-40B4-BE49-F238E27FC236}">
                  <a16:creationId xmlns:a16="http://schemas.microsoft.com/office/drawing/2014/main" id="{A7825379-F51E-F9D0-1554-F50A0505C7A7}"/>
                </a:ext>
              </a:extLst>
            </p:cNvPr>
            <p:cNvSpPr/>
            <p:nvPr/>
          </p:nvSpPr>
          <p:spPr>
            <a:xfrm flipH="1">
              <a:off x="6646606" y="5754953"/>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6" name="正方形/長方形 95">
              <a:extLst>
                <a:ext uri="{FF2B5EF4-FFF2-40B4-BE49-F238E27FC236}">
                  <a16:creationId xmlns:a16="http://schemas.microsoft.com/office/drawing/2014/main" id="{58DAA168-734B-10AB-D148-F65099EE50B6}"/>
                </a:ext>
              </a:extLst>
            </p:cNvPr>
            <p:cNvSpPr/>
            <p:nvPr/>
          </p:nvSpPr>
          <p:spPr>
            <a:xfrm flipH="1">
              <a:off x="6569736" y="5448922"/>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98" name="矢印: 左 97">
              <a:extLst>
                <a:ext uri="{FF2B5EF4-FFF2-40B4-BE49-F238E27FC236}">
                  <a16:creationId xmlns:a16="http://schemas.microsoft.com/office/drawing/2014/main" id="{0BDF479F-55D1-7931-4DC8-3AA86E083418}"/>
                </a:ext>
              </a:extLst>
            </p:cNvPr>
            <p:cNvSpPr/>
            <p:nvPr/>
          </p:nvSpPr>
          <p:spPr>
            <a:xfrm flipH="1">
              <a:off x="2769712" y="5660678"/>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9" name="矢印: 左 98">
              <a:extLst>
                <a:ext uri="{FF2B5EF4-FFF2-40B4-BE49-F238E27FC236}">
                  <a16:creationId xmlns:a16="http://schemas.microsoft.com/office/drawing/2014/main" id="{8114097B-9F30-0119-8F03-745F7E426864}"/>
                </a:ext>
              </a:extLst>
            </p:cNvPr>
            <p:cNvSpPr/>
            <p:nvPr/>
          </p:nvSpPr>
          <p:spPr>
            <a:xfrm>
              <a:off x="2764256" y="2944512"/>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0" name="正方形/長方形 99">
              <a:extLst>
                <a:ext uri="{FF2B5EF4-FFF2-40B4-BE49-F238E27FC236}">
                  <a16:creationId xmlns:a16="http://schemas.microsoft.com/office/drawing/2014/main" id="{A250BD12-4F53-6CAE-1C86-D2EA61D8B422}"/>
                </a:ext>
              </a:extLst>
            </p:cNvPr>
            <p:cNvSpPr/>
            <p:nvPr/>
          </p:nvSpPr>
          <p:spPr>
            <a:xfrm flipH="1">
              <a:off x="6272088" y="262248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連携問合せ</a:t>
              </a:r>
            </a:p>
          </p:txBody>
        </p:sp>
        <p:sp>
          <p:nvSpPr>
            <p:cNvPr id="101" name="矢印: 左 100">
              <a:extLst>
                <a:ext uri="{FF2B5EF4-FFF2-40B4-BE49-F238E27FC236}">
                  <a16:creationId xmlns:a16="http://schemas.microsoft.com/office/drawing/2014/main" id="{72BD71D0-9D6E-E4A6-A17A-6240BAB0482E}"/>
                </a:ext>
              </a:extLst>
            </p:cNvPr>
            <p:cNvSpPr/>
            <p:nvPr/>
          </p:nvSpPr>
          <p:spPr>
            <a:xfrm>
              <a:off x="6445314" y="2899596"/>
              <a:ext cx="159282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正方形/長方形 101">
              <a:extLst>
                <a:ext uri="{FF2B5EF4-FFF2-40B4-BE49-F238E27FC236}">
                  <a16:creationId xmlns:a16="http://schemas.microsoft.com/office/drawing/2014/main" id="{ADF18BFC-C021-6C11-1176-AFBBBAEA1AD3}"/>
                </a:ext>
              </a:extLst>
            </p:cNvPr>
            <p:cNvSpPr/>
            <p:nvPr/>
          </p:nvSpPr>
          <p:spPr>
            <a:xfrm flipH="1">
              <a:off x="2532860" y="2686623"/>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ID</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連携問合せ</a:t>
              </a:r>
            </a:p>
          </p:txBody>
        </p:sp>
        <p:sp>
          <p:nvSpPr>
            <p:cNvPr id="103" name="矢印: 左 102">
              <a:extLst>
                <a:ext uri="{FF2B5EF4-FFF2-40B4-BE49-F238E27FC236}">
                  <a16:creationId xmlns:a16="http://schemas.microsoft.com/office/drawing/2014/main" id="{39B360F3-C04A-7612-6343-58B562E96627}"/>
                </a:ext>
              </a:extLst>
            </p:cNvPr>
            <p:cNvSpPr/>
            <p:nvPr/>
          </p:nvSpPr>
          <p:spPr>
            <a:xfrm rot="16200000" flipH="1">
              <a:off x="4332416" y="4446119"/>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 name="矢印: 左 103">
              <a:extLst>
                <a:ext uri="{FF2B5EF4-FFF2-40B4-BE49-F238E27FC236}">
                  <a16:creationId xmlns:a16="http://schemas.microsoft.com/office/drawing/2014/main" id="{202ECACF-375F-12A2-1E40-940539EFF081}"/>
                </a:ext>
              </a:extLst>
            </p:cNvPr>
            <p:cNvSpPr/>
            <p:nvPr/>
          </p:nvSpPr>
          <p:spPr>
            <a:xfrm rot="16200000">
              <a:off x="5013094" y="4446119"/>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5" name="矢印: 左 104">
              <a:extLst>
                <a:ext uri="{FF2B5EF4-FFF2-40B4-BE49-F238E27FC236}">
                  <a16:creationId xmlns:a16="http://schemas.microsoft.com/office/drawing/2014/main" id="{63A05807-8FB1-1E4B-DB11-951E19D0F6D9}"/>
                </a:ext>
              </a:extLst>
            </p:cNvPr>
            <p:cNvSpPr/>
            <p:nvPr/>
          </p:nvSpPr>
          <p:spPr>
            <a:xfrm rot="16200000" flipH="1">
              <a:off x="8189058"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 name="矢印: 左 105">
              <a:extLst>
                <a:ext uri="{FF2B5EF4-FFF2-40B4-BE49-F238E27FC236}">
                  <a16:creationId xmlns:a16="http://schemas.microsoft.com/office/drawing/2014/main" id="{9E29077C-16F9-9E31-30B1-6D3C30C7D8E2}"/>
                </a:ext>
              </a:extLst>
            </p:cNvPr>
            <p:cNvSpPr/>
            <p:nvPr/>
          </p:nvSpPr>
          <p:spPr>
            <a:xfrm rot="16200000">
              <a:off x="8869736"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矢印: 左 106">
              <a:extLst>
                <a:ext uri="{FF2B5EF4-FFF2-40B4-BE49-F238E27FC236}">
                  <a16:creationId xmlns:a16="http://schemas.microsoft.com/office/drawing/2014/main" id="{7320179C-F4BC-5661-CCEB-4A14C6DA56B9}"/>
                </a:ext>
              </a:extLst>
            </p:cNvPr>
            <p:cNvSpPr/>
            <p:nvPr/>
          </p:nvSpPr>
          <p:spPr>
            <a:xfrm rot="16200000" flipH="1">
              <a:off x="10259825" y="4446118"/>
              <a:ext cx="138499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8" name="正方形/長方形 107">
              <a:extLst>
                <a:ext uri="{FF2B5EF4-FFF2-40B4-BE49-F238E27FC236}">
                  <a16:creationId xmlns:a16="http://schemas.microsoft.com/office/drawing/2014/main" id="{C15C2356-7123-99EA-ED36-2B16C89FA955}"/>
                </a:ext>
              </a:extLst>
            </p:cNvPr>
            <p:cNvSpPr/>
            <p:nvPr/>
          </p:nvSpPr>
          <p:spPr>
            <a:xfrm flipH="1">
              <a:off x="10969708" y="4523520"/>
              <a:ext cx="1275705" cy="42949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認可</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a:t>
              </a:r>
            </a:p>
          </p:txBody>
        </p:sp>
        <p:sp>
          <p:nvSpPr>
            <p:cNvPr id="109" name="正方形/長方形 108">
              <a:extLst>
                <a:ext uri="{FF2B5EF4-FFF2-40B4-BE49-F238E27FC236}">
                  <a16:creationId xmlns:a16="http://schemas.microsoft.com/office/drawing/2014/main" id="{2591E881-CB5B-4682-23A8-D26F386AD97C}"/>
                </a:ext>
              </a:extLst>
            </p:cNvPr>
            <p:cNvSpPr/>
            <p:nvPr/>
          </p:nvSpPr>
          <p:spPr>
            <a:xfrm flipH="1">
              <a:off x="9642933" y="4523520"/>
              <a:ext cx="1275705" cy="429491"/>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認可トークン</a:t>
              </a:r>
            </a:p>
          </p:txBody>
        </p:sp>
        <p:sp>
          <p:nvSpPr>
            <p:cNvPr id="110" name="正方形/長方形 109">
              <a:extLst>
                <a:ext uri="{FF2B5EF4-FFF2-40B4-BE49-F238E27FC236}">
                  <a16:creationId xmlns:a16="http://schemas.microsoft.com/office/drawing/2014/main" id="{B5F1628F-DAD4-AC23-49B6-054E95D94F25}"/>
                </a:ext>
              </a:extLst>
            </p:cNvPr>
            <p:cNvSpPr/>
            <p:nvPr/>
          </p:nvSpPr>
          <p:spPr>
            <a:xfrm flipH="1">
              <a:off x="7264893"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111" name="正方形/長方形 110">
              <a:extLst>
                <a:ext uri="{FF2B5EF4-FFF2-40B4-BE49-F238E27FC236}">
                  <a16:creationId xmlns:a16="http://schemas.microsoft.com/office/drawing/2014/main" id="{C9FEDBAC-AD4E-ABE4-CD7C-28F247812D4C}"/>
                </a:ext>
              </a:extLst>
            </p:cNvPr>
            <p:cNvSpPr/>
            <p:nvPr/>
          </p:nvSpPr>
          <p:spPr>
            <a:xfrm flipH="1">
              <a:off x="3375908"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利用者トークン</a:t>
              </a:r>
            </a:p>
          </p:txBody>
        </p:sp>
        <p:sp>
          <p:nvSpPr>
            <p:cNvPr id="112" name="正方形/長方形 111">
              <a:extLst>
                <a:ext uri="{FF2B5EF4-FFF2-40B4-BE49-F238E27FC236}">
                  <a16:creationId xmlns:a16="http://schemas.microsoft.com/office/drawing/2014/main" id="{19C594F9-9FBF-733F-E80B-DA41E9D4A1CE}"/>
                </a:ext>
              </a:extLst>
            </p:cNvPr>
            <p:cNvSpPr/>
            <p:nvPr/>
          </p:nvSpPr>
          <p:spPr>
            <a:xfrm flipH="1">
              <a:off x="5607185" y="4609439"/>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認証トークン</a:t>
              </a:r>
            </a:p>
          </p:txBody>
        </p:sp>
        <p:sp>
          <p:nvSpPr>
            <p:cNvPr id="113" name="四角形: 角を丸くする 112">
              <a:extLst>
                <a:ext uri="{FF2B5EF4-FFF2-40B4-BE49-F238E27FC236}">
                  <a16:creationId xmlns:a16="http://schemas.microsoft.com/office/drawing/2014/main" id="{2D270035-E76B-325F-8451-842F5F9E8494}"/>
                </a:ext>
              </a:extLst>
            </p:cNvPr>
            <p:cNvSpPr/>
            <p:nvPr/>
          </p:nvSpPr>
          <p:spPr>
            <a:xfrm flipH="1">
              <a:off x="4701310" y="3235369"/>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トークン交換</a:t>
              </a:r>
            </a:p>
          </p:txBody>
        </p:sp>
        <p:sp>
          <p:nvSpPr>
            <p:cNvPr id="114" name="四角形: 角を丸くする 113">
              <a:extLst>
                <a:ext uri="{FF2B5EF4-FFF2-40B4-BE49-F238E27FC236}">
                  <a16:creationId xmlns:a16="http://schemas.microsoft.com/office/drawing/2014/main" id="{DB1D2FE1-AEA6-9BA3-CE25-4DA89D4E3173}"/>
                </a:ext>
              </a:extLst>
            </p:cNvPr>
            <p:cNvSpPr/>
            <p:nvPr/>
          </p:nvSpPr>
          <p:spPr>
            <a:xfrm flipH="1">
              <a:off x="8562213" y="3235369"/>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トークン交換</a:t>
              </a:r>
            </a:p>
          </p:txBody>
        </p:sp>
        <p:sp>
          <p:nvSpPr>
            <p:cNvPr id="115" name="四角形: 角を丸くする 114">
              <a:extLst>
                <a:ext uri="{FF2B5EF4-FFF2-40B4-BE49-F238E27FC236}">
                  <a16:creationId xmlns:a16="http://schemas.microsoft.com/office/drawing/2014/main" id="{DF1EB550-8B5C-836A-3F38-77797236081F}"/>
                </a:ext>
              </a:extLst>
            </p:cNvPr>
            <p:cNvSpPr/>
            <p:nvPr/>
          </p:nvSpPr>
          <p:spPr>
            <a:xfrm flipH="1">
              <a:off x="10182692" y="3231354"/>
              <a:ext cx="1287454" cy="357746"/>
            </a:xfrm>
            <a:prstGeom prst="roundRect">
              <a:avLst>
                <a:gd name="adj" fmla="val 50000"/>
              </a:avLst>
            </a:prstGeom>
            <a:solidFill>
              <a:schemeClr val="bg1"/>
            </a:solidFill>
            <a:ln w="12700" cap="flat" cmpd="sng" algn="ctr">
              <a:solidFill>
                <a:schemeClr val="tx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認可確認</a:t>
              </a:r>
            </a:p>
          </p:txBody>
        </p:sp>
      </p:grpSp>
    </p:spTree>
    <p:extLst>
      <p:ext uri="{BB962C8B-B14F-4D97-AF65-F5344CB8AC3E}">
        <p14:creationId xmlns:p14="http://schemas.microsoft.com/office/powerpoint/2010/main" val="41847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DE810E-CA15-0CBE-8E38-D5F712A7BCB8}"/>
              </a:ext>
            </a:extLst>
          </p:cNvPr>
          <p:cNvSpPr>
            <a:spLocks noGrp="1"/>
          </p:cNvSpPr>
          <p:nvPr>
            <p:ph type="body" sz="quarter" idx="13"/>
          </p:nvPr>
        </p:nvSpPr>
        <p:spPr/>
        <p:txBody>
          <a:bodyPr>
            <a:normAutofit lnSpcReduction="10000"/>
          </a:bodyPr>
          <a:lstStyle/>
          <a:p>
            <a:r>
              <a:rPr kumimoji="1" lang="en-US" altLang="ja-JP" dirty="0"/>
              <a:t>2.5. </a:t>
            </a:r>
            <a:r>
              <a:rPr kumimoji="1" lang="ja-JP" altLang="en-US" dirty="0"/>
              <a:t>来歴管理機能</a:t>
            </a:r>
          </a:p>
        </p:txBody>
      </p:sp>
      <p:sp>
        <p:nvSpPr>
          <p:cNvPr id="6" name="正方形/長方形 5">
            <a:extLst>
              <a:ext uri="{FF2B5EF4-FFF2-40B4-BE49-F238E27FC236}">
                <a16:creationId xmlns:a16="http://schemas.microsoft.com/office/drawing/2014/main" id="{620FFAD5-EBEB-DE17-8C9B-EB36D26B4348}"/>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来歴管理機能（来歴管理サービス ）とは、データの履歴登録等を行う機能のこと。</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263" name="グループ化 262">
            <a:extLst>
              <a:ext uri="{FF2B5EF4-FFF2-40B4-BE49-F238E27FC236}">
                <a16:creationId xmlns:a16="http://schemas.microsoft.com/office/drawing/2014/main" id="{F0DB7FA5-8E2B-9D7F-0725-F261FB71789D}"/>
              </a:ext>
            </a:extLst>
          </p:cNvPr>
          <p:cNvGrpSpPr/>
          <p:nvPr/>
        </p:nvGrpSpPr>
        <p:grpSpPr>
          <a:xfrm>
            <a:off x="350553" y="2223507"/>
            <a:ext cx="955465" cy="577242"/>
            <a:chOff x="1148106" y="5160439"/>
            <a:chExt cx="839040" cy="461664"/>
          </a:xfrm>
        </p:grpSpPr>
        <p:sp>
          <p:nvSpPr>
            <p:cNvPr id="264" name="Oval 6">
              <a:extLst>
                <a:ext uri="{FF2B5EF4-FFF2-40B4-BE49-F238E27FC236}">
                  <a16:creationId xmlns:a16="http://schemas.microsoft.com/office/drawing/2014/main" id="{92E6566F-BD56-A0E2-31D1-5CF3B5D6387E}"/>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5" name="Freeform 7">
              <a:extLst>
                <a:ext uri="{FF2B5EF4-FFF2-40B4-BE49-F238E27FC236}">
                  <a16:creationId xmlns:a16="http://schemas.microsoft.com/office/drawing/2014/main" id="{04EB8486-F4BB-DA38-682E-0E86D0974CA3}"/>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6" name="テキスト ボックス 265">
            <a:extLst>
              <a:ext uri="{FF2B5EF4-FFF2-40B4-BE49-F238E27FC236}">
                <a16:creationId xmlns:a16="http://schemas.microsoft.com/office/drawing/2014/main" id="{1CAC0375-565E-EF75-0015-B63A8DEBE3E6}"/>
              </a:ext>
            </a:extLst>
          </p:cNvPr>
          <p:cNvSpPr txBox="1"/>
          <p:nvPr/>
        </p:nvSpPr>
        <p:spPr>
          <a:xfrm>
            <a:off x="179049" y="2858684"/>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grpSp>
        <p:nvGrpSpPr>
          <p:cNvPr id="267" name="グループ化 266">
            <a:extLst>
              <a:ext uri="{FF2B5EF4-FFF2-40B4-BE49-F238E27FC236}">
                <a16:creationId xmlns:a16="http://schemas.microsoft.com/office/drawing/2014/main" id="{AFF255C1-7C26-6B31-B2FC-62C88E3CB770}"/>
              </a:ext>
            </a:extLst>
          </p:cNvPr>
          <p:cNvGrpSpPr/>
          <p:nvPr/>
        </p:nvGrpSpPr>
        <p:grpSpPr>
          <a:xfrm flipH="1">
            <a:off x="9208014" y="2230764"/>
            <a:ext cx="955465" cy="577242"/>
            <a:chOff x="1148106" y="5160439"/>
            <a:chExt cx="839040" cy="461664"/>
          </a:xfrm>
        </p:grpSpPr>
        <p:sp>
          <p:nvSpPr>
            <p:cNvPr id="268" name="Oval 6">
              <a:extLst>
                <a:ext uri="{FF2B5EF4-FFF2-40B4-BE49-F238E27FC236}">
                  <a16:creationId xmlns:a16="http://schemas.microsoft.com/office/drawing/2014/main" id="{0AF6159C-4FE4-4DD9-3FF7-3276F1D8EA6A}"/>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9" name="Freeform 7">
              <a:extLst>
                <a:ext uri="{FF2B5EF4-FFF2-40B4-BE49-F238E27FC236}">
                  <a16:creationId xmlns:a16="http://schemas.microsoft.com/office/drawing/2014/main" id="{74882DC6-6181-D087-3572-069FEA2F5091}"/>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0" name="テキスト ボックス 269">
            <a:extLst>
              <a:ext uri="{FF2B5EF4-FFF2-40B4-BE49-F238E27FC236}">
                <a16:creationId xmlns:a16="http://schemas.microsoft.com/office/drawing/2014/main" id="{6C53E8CE-F442-B0CB-71DA-7C99B063F7F5}"/>
              </a:ext>
            </a:extLst>
          </p:cNvPr>
          <p:cNvSpPr txBox="1"/>
          <p:nvPr/>
        </p:nvSpPr>
        <p:spPr>
          <a:xfrm>
            <a:off x="9070685" y="2865941"/>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データ提供者</a:t>
            </a:r>
          </a:p>
        </p:txBody>
      </p:sp>
      <p:sp>
        <p:nvSpPr>
          <p:cNvPr id="271" name="四角形: 角を丸くする 270">
            <a:extLst>
              <a:ext uri="{FF2B5EF4-FFF2-40B4-BE49-F238E27FC236}">
                <a16:creationId xmlns:a16="http://schemas.microsoft.com/office/drawing/2014/main" id="{58E763A0-014E-21BF-7358-AA8C39F2E118}"/>
              </a:ext>
            </a:extLst>
          </p:cNvPr>
          <p:cNvSpPr/>
          <p:nvPr/>
        </p:nvSpPr>
        <p:spPr>
          <a:xfrm>
            <a:off x="1436812" y="2217465"/>
            <a:ext cx="1566683" cy="830997"/>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1" kern="0" dirty="0">
                <a:solidFill>
                  <a:prstClr val="black"/>
                </a:solidFill>
                <a:latin typeface="Meiryo UI" panose="020B0604030504040204" pitchFamily="50" charset="-128"/>
                <a:ea typeface="Meiryo UI" panose="020B0604030504040204" pitchFamily="50" charset="-128"/>
              </a:rPr>
              <a:t>(</a:t>
            </a:r>
            <a:r>
              <a:rPr kumimoji="1" lang="ja-JP" altLang="en-US" sz="1400" b="1" kern="0" dirty="0">
                <a:solidFill>
                  <a:prstClr val="black"/>
                </a:solidFill>
                <a:latin typeface="Meiryo UI" panose="020B0604030504040204" pitchFamily="50" charset="-128"/>
                <a:ea typeface="Meiryo UI" panose="020B0604030504040204" pitchFamily="50" charset="-128"/>
              </a:rPr>
              <a:t>データ取得</a:t>
            </a:r>
            <a:r>
              <a:rPr kumimoji="1" lang="en-US" altLang="ja-JP" sz="1400" b="1" kern="0" dirty="0">
                <a:solidFill>
                  <a:prstClr val="black"/>
                </a:solidFill>
                <a:latin typeface="Meiryo UI" panose="020B0604030504040204" pitchFamily="50" charset="-128"/>
                <a:ea typeface="Meiryo UI" panose="020B0604030504040204" pitchFamily="50" charset="-128"/>
              </a:rPr>
              <a:t>)</a:t>
            </a: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2" name="四角形: 角を丸くする 271">
            <a:extLst>
              <a:ext uri="{FF2B5EF4-FFF2-40B4-BE49-F238E27FC236}">
                <a16:creationId xmlns:a16="http://schemas.microsoft.com/office/drawing/2014/main" id="{F51A0C98-C113-2FE4-CA50-C7F8BC225A34}"/>
              </a:ext>
            </a:extLst>
          </p:cNvPr>
          <p:cNvSpPr/>
          <p:nvPr/>
        </p:nvSpPr>
        <p:spPr>
          <a:xfrm>
            <a:off x="7388744" y="2246433"/>
            <a:ext cx="1570275" cy="80928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400" b="1" kern="0" dirty="0">
                <a:solidFill>
                  <a:prstClr val="black"/>
                </a:solidFill>
                <a:latin typeface="Meiryo UI" panose="020B0604030504040204" pitchFamily="50" charset="-128"/>
                <a:ea typeface="Meiryo UI" panose="020B0604030504040204" pitchFamily="50" charset="-128"/>
              </a:rPr>
              <a:t>(</a:t>
            </a:r>
            <a:r>
              <a:rPr kumimoji="1" lang="ja-JP" altLang="en-US" sz="1400" b="1" kern="0" dirty="0">
                <a:solidFill>
                  <a:prstClr val="black"/>
                </a:solidFill>
                <a:latin typeface="Meiryo UI" panose="020B0604030504040204" pitchFamily="50" charset="-128"/>
                <a:ea typeface="Meiryo UI" panose="020B0604030504040204" pitchFamily="50" charset="-128"/>
              </a:rPr>
              <a:t>データ提供</a:t>
            </a:r>
            <a:r>
              <a:rPr kumimoji="1" lang="en-US" altLang="ja-JP" sz="1400" b="1" kern="0" dirty="0">
                <a:solidFill>
                  <a:prstClr val="black"/>
                </a:solidFill>
                <a:latin typeface="Meiryo UI" panose="020B0604030504040204" pitchFamily="50" charset="-128"/>
                <a:ea typeface="Meiryo UI" panose="020B0604030504040204" pitchFamily="50" charset="-128"/>
              </a:rPr>
              <a:t>)</a:t>
            </a: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3" name="フローチャート: 磁気ディスク 272">
            <a:extLst>
              <a:ext uri="{FF2B5EF4-FFF2-40B4-BE49-F238E27FC236}">
                <a16:creationId xmlns:a16="http://schemas.microsoft.com/office/drawing/2014/main" id="{6A600C13-E05E-D196-5CC9-C7DDF52692DC}"/>
              </a:ext>
            </a:extLst>
          </p:cNvPr>
          <p:cNvSpPr/>
          <p:nvPr/>
        </p:nvSpPr>
        <p:spPr>
          <a:xfrm>
            <a:off x="10672904" y="1855199"/>
            <a:ext cx="954494" cy="738503"/>
          </a:xfrm>
          <a:prstGeom prst="flowChartMagneticDisk">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sp>
        <p:nvSpPr>
          <p:cNvPr id="275" name="矢印: 左右 274">
            <a:extLst>
              <a:ext uri="{FF2B5EF4-FFF2-40B4-BE49-F238E27FC236}">
                <a16:creationId xmlns:a16="http://schemas.microsoft.com/office/drawing/2014/main" id="{8A7BDBE7-D5DB-BEFE-4D91-8230AE56228E}"/>
              </a:ext>
            </a:extLst>
          </p:cNvPr>
          <p:cNvSpPr/>
          <p:nvPr/>
        </p:nvSpPr>
        <p:spPr>
          <a:xfrm>
            <a:off x="3074666" y="2396184"/>
            <a:ext cx="4233514" cy="429453"/>
          </a:xfrm>
          <a:prstGeom prst="leftRightArrow">
            <a:avLst/>
          </a:prstGeom>
          <a:solidFill>
            <a:sysClr val="window" lastClr="FFFFFF"/>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データ交換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6" name="四角形: 角を丸くする 275">
            <a:extLst>
              <a:ext uri="{FF2B5EF4-FFF2-40B4-BE49-F238E27FC236}">
                <a16:creationId xmlns:a16="http://schemas.microsoft.com/office/drawing/2014/main" id="{278B66F4-7906-E264-849E-630784EC07F0}"/>
              </a:ext>
            </a:extLst>
          </p:cNvPr>
          <p:cNvSpPr/>
          <p:nvPr/>
        </p:nvSpPr>
        <p:spPr>
          <a:xfrm>
            <a:off x="1712921" y="4590177"/>
            <a:ext cx="7028326" cy="1641322"/>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77" name="矢印: 左 276">
            <a:extLst>
              <a:ext uri="{FF2B5EF4-FFF2-40B4-BE49-F238E27FC236}">
                <a16:creationId xmlns:a16="http://schemas.microsoft.com/office/drawing/2014/main" id="{3A29269A-CA84-261F-7AC7-4A6DC349E5B4}"/>
              </a:ext>
            </a:extLst>
          </p:cNvPr>
          <p:cNvSpPr/>
          <p:nvPr/>
        </p:nvSpPr>
        <p:spPr>
          <a:xfrm rot="16200000">
            <a:off x="1377852" y="3822755"/>
            <a:ext cx="1800167"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8" name="矢印: 左 277">
            <a:extLst>
              <a:ext uri="{FF2B5EF4-FFF2-40B4-BE49-F238E27FC236}">
                <a16:creationId xmlns:a16="http://schemas.microsoft.com/office/drawing/2014/main" id="{52FF2DEE-5814-3587-D0FF-53F12464D41B}"/>
              </a:ext>
            </a:extLst>
          </p:cNvPr>
          <p:cNvSpPr/>
          <p:nvPr/>
        </p:nvSpPr>
        <p:spPr>
          <a:xfrm rot="16200000">
            <a:off x="10332063" y="3278513"/>
            <a:ext cx="1599401" cy="426026"/>
          </a:xfrm>
          <a:prstGeom prst="leftArrow">
            <a:avLst/>
          </a:prstGeom>
          <a:solidFill>
            <a:sysClr val="window" lastClr="FFFFFF"/>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9" name="正方形/長方形 278">
            <a:extLst>
              <a:ext uri="{FF2B5EF4-FFF2-40B4-BE49-F238E27FC236}">
                <a16:creationId xmlns:a16="http://schemas.microsoft.com/office/drawing/2014/main" id="{91587BAC-06FF-8589-35ED-971589DB17BF}"/>
              </a:ext>
            </a:extLst>
          </p:cNvPr>
          <p:cNvSpPr/>
          <p:nvPr/>
        </p:nvSpPr>
        <p:spPr>
          <a:xfrm flipH="1">
            <a:off x="2375750" y="4060394"/>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latin typeface="Meiryo UI" panose="020B0604030504040204" pitchFamily="50" charset="-128"/>
                <a:ea typeface="Meiryo UI" panose="020B0604030504040204" pitchFamily="50" charset="-128"/>
              </a:rPr>
              <a:t>③</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データ取得</a:t>
            </a:r>
            <a:r>
              <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280" name="正方形/長方形 279">
            <a:extLst>
              <a:ext uri="{FF2B5EF4-FFF2-40B4-BE49-F238E27FC236}">
                <a16:creationId xmlns:a16="http://schemas.microsoft.com/office/drawing/2014/main" id="{96E21C1C-A1D0-E255-705D-344C1634D44F}"/>
              </a:ext>
            </a:extLst>
          </p:cNvPr>
          <p:cNvSpPr/>
          <p:nvPr/>
        </p:nvSpPr>
        <p:spPr>
          <a:xfrm flipH="1">
            <a:off x="6820579" y="4060394"/>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②来歴登録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データ提供</a:t>
            </a:r>
            <a:r>
              <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74" name="四角形: メモ 73">
            <a:extLst>
              <a:ext uri="{FF2B5EF4-FFF2-40B4-BE49-F238E27FC236}">
                <a16:creationId xmlns:a16="http://schemas.microsoft.com/office/drawing/2014/main" id="{0CB5C81A-3820-E3AF-5DAE-756DD8827DF1}"/>
              </a:ext>
            </a:extLst>
          </p:cNvPr>
          <p:cNvSpPr/>
          <p:nvPr/>
        </p:nvSpPr>
        <p:spPr>
          <a:xfrm>
            <a:off x="2124402"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①実データ来歴</a:t>
            </a:r>
          </a:p>
        </p:txBody>
      </p:sp>
      <p:sp>
        <p:nvSpPr>
          <p:cNvPr id="298" name="四角形: メモ 297">
            <a:extLst>
              <a:ext uri="{FF2B5EF4-FFF2-40B4-BE49-F238E27FC236}">
                <a16:creationId xmlns:a16="http://schemas.microsoft.com/office/drawing/2014/main" id="{2F502F45-AE0A-AE15-8B25-33DC41C7C828}"/>
              </a:ext>
            </a:extLst>
          </p:cNvPr>
          <p:cNvSpPr/>
          <p:nvPr/>
        </p:nvSpPr>
        <p:spPr>
          <a:xfrm>
            <a:off x="4072392"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②データ提供来歴</a:t>
            </a:r>
          </a:p>
        </p:txBody>
      </p:sp>
      <p:sp>
        <p:nvSpPr>
          <p:cNvPr id="299" name="四角形: メモ 298">
            <a:extLst>
              <a:ext uri="{FF2B5EF4-FFF2-40B4-BE49-F238E27FC236}">
                <a16:creationId xmlns:a16="http://schemas.microsoft.com/office/drawing/2014/main" id="{0AEF7FFF-D6ED-2432-D475-9F8AA7F90CA1}"/>
              </a:ext>
            </a:extLst>
          </p:cNvPr>
          <p:cNvSpPr/>
          <p:nvPr/>
        </p:nvSpPr>
        <p:spPr>
          <a:xfrm>
            <a:off x="6020383" y="5160017"/>
            <a:ext cx="1673190" cy="56464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③データ取得来歴</a:t>
            </a:r>
          </a:p>
        </p:txBody>
      </p:sp>
      <p:cxnSp>
        <p:nvCxnSpPr>
          <p:cNvPr id="76" name="直線コネクタ 75">
            <a:extLst>
              <a:ext uri="{FF2B5EF4-FFF2-40B4-BE49-F238E27FC236}">
                <a16:creationId xmlns:a16="http://schemas.microsoft.com/office/drawing/2014/main" id="{448451D6-C8EF-2458-7178-F0ED74A3D1D7}"/>
              </a:ext>
            </a:extLst>
          </p:cNvPr>
          <p:cNvCxnSpPr>
            <a:cxnSpLocks/>
            <a:stCxn id="74" idx="3"/>
            <a:endCxn id="298" idx="1"/>
          </p:cNvCxnSpPr>
          <p:nvPr/>
        </p:nvCxnSpPr>
        <p:spPr>
          <a:xfrm>
            <a:off x="3797592" y="5442342"/>
            <a:ext cx="274800"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33546A2F-85A8-3706-48EA-664593CC5029}"/>
              </a:ext>
            </a:extLst>
          </p:cNvPr>
          <p:cNvCxnSpPr>
            <a:cxnSpLocks/>
            <a:stCxn id="298" idx="3"/>
            <a:endCxn id="299" idx="1"/>
          </p:cNvCxnSpPr>
          <p:nvPr/>
        </p:nvCxnSpPr>
        <p:spPr>
          <a:xfrm>
            <a:off x="5745582" y="5442342"/>
            <a:ext cx="274801" cy="0"/>
          </a:xfrm>
          <a:prstGeom prst="line">
            <a:avLst/>
          </a:prstGeom>
          <a:ln w="1905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B11B4066-77F9-5ED5-DA8B-0BD65DBDF218}"/>
              </a:ext>
            </a:extLst>
          </p:cNvPr>
          <p:cNvCxnSpPr>
            <a:cxnSpLocks/>
            <a:stCxn id="299" idx="3"/>
          </p:cNvCxnSpPr>
          <p:nvPr/>
        </p:nvCxnSpPr>
        <p:spPr>
          <a:xfrm>
            <a:off x="7693573" y="5442342"/>
            <a:ext cx="649114" cy="0"/>
          </a:xfrm>
          <a:prstGeom prst="line">
            <a:avLst/>
          </a:prstGeom>
          <a:ln w="19050">
            <a:solidFill>
              <a:schemeClr val="tx1"/>
            </a:solidFill>
            <a:prstDash val="dash"/>
            <a:headEnd type="diamond" w="med" len="med"/>
            <a:tailEnd type="none" w="med" len="med"/>
          </a:ln>
        </p:spPr>
        <p:style>
          <a:lnRef idx="1">
            <a:schemeClr val="accent1"/>
          </a:lnRef>
          <a:fillRef idx="0">
            <a:schemeClr val="accent1"/>
          </a:fillRef>
          <a:effectRef idx="0">
            <a:schemeClr val="accent1"/>
          </a:effectRef>
          <a:fontRef idx="minor">
            <a:schemeClr val="tx1"/>
          </a:fontRef>
        </p:style>
      </p:cxnSp>
      <p:sp>
        <p:nvSpPr>
          <p:cNvPr id="303" name="四角形: 角を丸くする 302">
            <a:extLst>
              <a:ext uri="{FF2B5EF4-FFF2-40B4-BE49-F238E27FC236}">
                <a16:creationId xmlns:a16="http://schemas.microsoft.com/office/drawing/2014/main" id="{C083CC47-66AA-04B1-3EA3-7DD0CF15A169}"/>
              </a:ext>
            </a:extLst>
          </p:cNvPr>
          <p:cNvSpPr/>
          <p:nvPr/>
        </p:nvSpPr>
        <p:spPr>
          <a:xfrm>
            <a:off x="10440826" y="2992666"/>
            <a:ext cx="1437109" cy="809286"/>
          </a:xfrm>
          <a:prstGeom prst="roundRect">
            <a:avLst/>
          </a:prstGeom>
          <a:solidFill>
            <a:schemeClr val="bg1"/>
          </a:solidFill>
          <a:ln w="1905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データカタログ</a:t>
            </a:r>
            <a:endParaRPr kumimoji="1" lang="en-US" altLang="ja-JP"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作成ツール</a:t>
            </a:r>
            <a:endParaRPr kumimoji="1" lang="ja-JP" altLang="en-US" sz="14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endParaRPr>
          </a:p>
        </p:txBody>
      </p:sp>
      <p:sp>
        <p:nvSpPr>
          <p:cNvPr id="304" name="矢印: 左 303">
            <a:extLst>
              <a:ext uri="{FF2B5EF4-FFF2-40B4-BE49-F238E27FC236}">
                <a16:creationId xmlns:a16="http://schemas.microsoft.com/office/drawing/2014/main" id="{27EAD7DB-653F-8FD0-4EB0-06902652E541}"/>
              </a:ext>
            </a:extLst>
          </p:cNvPr>
          <p:cNvSpPr/>
          <p:nvPr/>
        </p:nvSpPr>
        <p:spPr>
          <a:xfrm rot="16200000">
            <a:off x="7229550" y="3822754"/>
            <a:ext cx="1800169"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5" name="フローチャート: 書類 304">
            <a:extLst>
              <a:ext uri="{FF2B5EF4-FFF2-40B4-BE49-F238E27FC236}">
                <a16:creationId xmlns:a16="http://schemas.microsoft.com/office/drawing/2014/main" id="{645B8A93-A553-CA2E-D7B2-4A3145413B65}"/>
              </a:ext>
            </a:extLst>
          </p:cNvPr>
          <p:cNvSpPr/>
          <p:nvPr/>
        </p:nvSpPr>
        <p:spPr>
          <a:xfrm>
            <a:off x="10592417" y="4370161"/>
            <a:ext cx="1098041" cy="581915"/>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p>
        </p:txBody>
      </p:sp>
      <p:sp>
        <p:nvSpPr>
          <p:cNvPr id="306" name="テキスト ボックス 305">
            <a:extLst>
              <a:ext uri="{FF2B5EF4-FFF2-40B4-BE49-F238E27FC236}">
                <a16:creationId xmlns:a16="http://schemas.microsoft.com/office/drawing/2014/main" id="{43939F58-D93A-86B6-408C-5D1CB4688CFD}"/>
              </a:ext>
            </a:extLst>
          </p:cNvPr>
          <p:cNvSpPr txBox="1"/>
          <p:nvPr/>
        </p:nvSpPr>
        <p:spPr>
          <a:xfrm>
            <a:off x="11180350" y="3829561"/>
            <a:ext cx="814587" cy="461665"/>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作成</a:t>
            </a:r>
          </a:p>
        </p:txBody>
      </p:sp>
      <p:sp>
        <p:nvSpPr>
          <p:cNvPr id="307" name="矢印: 左 306">
            <a:extLst>
              <a:ext uri="{FF2B5EF4-FFF2-40B4-BE49-F238E27FC236}">
                <a16:creationId xmlns:a16="http://schemas.microsoft.com/office/drawing/2014/main" id="{5F81E2A5-C656-0620-F4A1-88514861EDBF}"/>
              </a:ext>
            </a:extLst>
          </p:cNvPr>
          <p:cNvSpPr/>
          <p:nvPr/>
        </p:nvSpPr>
        <p:spPr>
          <a:xfrm rot="19435869">
            <a:off x="8669804" y="3992356"/>
            <a:ext cx="1800169" cy="426026"/>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8" name="正方形/長方形 307">
            <a:extLst>
              <a:ext uri="{FF2B5EF4-FFF2-40B4-BE49-F238E27FC236}">
                <a16:creationId xmlns:a16="http://schemas.microsoft.com/office/drawing/2014/main" id="{0B1C3ACC-093B-FEC5-961B-A391A02AD352}"/>
              </a:ext>
            </a:extLst>
          </p:cNvPr>
          <p:cNvSpPr/>
          <p:nvPr/>
        </p:nvSpPr>
        <p:spPr>
          <a:xfrm flipH="1">
            <a:off x="8580269" y="3529115"/>
            <a:ext cx="1255489" cy="375756"/>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①来歴登録</a:t>
            </a:r>
            <a:endPar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1" kern="0" dirty="0">
                <a:latin typeface="Meiryo UI" panose="020B0604030504040204" pitchFamily="50" charset="-128"/>
                <a:ea typeface="Meiryo UI" panose="020B0604030504040204" pitchFamily="50" charset="-128"/>
              </a:rPr>
              <a:t>(</a:t>
            </a:r>
            <a:r>
              <a:rPr kumimoji="1" lang="ja-JP" altLang="en-US" sz="1200" b="1" kern="0" dirty="0">
                <a:latin typeface="Meiryo UI" panose="020B0604030504040204" pitchFamily="50" charset="-128"/>
                <a:ea typeface="Meiryo UI" panose="020B0604030504040204" pitchFamily="50" charset="-128"/>
              </a:rPr>
              <a:t>実データ</a:t>
            </a:r>
            <a:r>
              <a:rPr kumimoji="1" lang="en-US" altLang="ja-JP" sz="1200" b="1" kern="0" dirty="0">
                <a:latin typeface="Meiryo UI" panose="020B0604030504040204" pitchFamily="50" charset="-128"/>
                <a:ea typeface="Meiryo UI" panose="020B0604030504040204" pitchFamily="50" charset="-128"/>
              </a:rPr>
              <a:t>)</a:t>
            </a:r>
            <a:endPar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p:txBody>
      </p:sp>
      <p:sp>
        <p:nvSpPr>
          <p:cNvPr id="310" name="正方形/長方形 309">
            <a:extLst>
              <a:ext uri="{FF2B5EF4-FFF2-40B4-BE49-F238E27FC236}">
                <a16:creationId xmlns:a16="http://schemas.microsoft.com/office/drawing/2014/main" id="{50452DCB-46ED-4255-9469-CC801CDB05BA}"/>
              </a:ext>
            </a:extLst>
          </p:cNvPr>
          <p:cNvSpPr/>
          <p:nvPr/>
        </p:nvSpPr>
        <p:spPr>
          <a:xfrm>
            <a:off x="10592417" y="5507119"/>
            <a:ext cx="1098040" cy="577241"/>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詳細検索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p>
        </p:txBody>
      </p:sp>
      <p:sp>
        <p:nvSpPr>
          <p:cNvPr id="311" name="矢印: 左 310">
            <a:extLst>
              <a:ext uri="{FF2B5EF4-FFF2-40B4-BE49-F238E27FC236}">
                <a16:creationId xmlns:a16="http://schemas.microsoft.com/office/drawing/2014/main" id="{CEAF3501-E477-A1D0-B100-A4E31A5B5ECD}"/>
              </a:ext>
            </a:extLst>
          </p:cNvPr>
          <p:cNvSpPr/>
          <p:nvPr/>
        </p:nvSpPr>
        <p:spPr>
          <a:xfrm rot="16200000">
            <a:off x="10886631" y="4984195"/>
            <a:ext cx="490265" cy="426026"/>
          </a:xfrm>
          <a:prstGeom prst="leftArrow">
            <a:avLst/>
          </a:prstGeom>
          <a:solidFill>
            <a:sysClr val="window" lastClr="FFFFFF"/>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12" name="テキスト ボックス 311">
            <a:extLst>
              <a:ext uri="{FF2B5EF4-FFF2-40B4-BE49-F238E27FC236}">
                <a16:creationId xmlns:a16="http://schemas.microsoft.com/office/drawing/2014/main" id="{7853E3CF-25F6-C7D7-E172-269D9D244E4B}"/>
              </a:ext>
            </a:extLst>
          </p:cNvPr>
          <p:cNvSpPr txBox="1"/>
          <p:nvPr/>
        </p:nvSpPr>
        <p:spPr>
          <a:xfrm>
            <a:off x="11180350" y="4927868"/>
            <a:ext cx="814587" cy="461665"/>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登録</a:t>
            </a:r>
          </a:p>
        </p:txBody>
      </p:sp>
    </p:spTree>
    <p:extLst>
      <p:ext uri="{BB962C8B-B14F-4D97-AF65-F5344CB8AC3E}">
        <p14:creationId xmlns:p14="http://schemas.microsoft.com/office/powerpoint/2010/main" val="213982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2423F08-FDB6-415F-9087-698DA801C66D}"/>
              </a:ext>
            </a:extLst>
          </p:cNvPr>
          <p:cNvSpPr/>
          <p:nvPr/>
        </p:nvSpPr>
        <p:spPr>
          <a:xfrm>
            <a:off x="1234125" y="1490786"/>
            <a:ext cx="9423365" cy="2082148"/>
          </a:xfrm>
          <a:prstGeom prst="rect">
            <a:avLst/>
          </a:prstGeom>
          <a:solidFill>
            <a:srgbClr val="1F4E79"/>
          </a:solidFill>
          <a:scene3d>
            <a:camera prst="orthographicFront"/>
            <a:lightRig rig="threePt" dir="t"/>
          </a:scene3d>
          <a:sp3d>
            <a:bevelT/>
          </a:sp3d>
        </p:spPr>
        <p:txBody>
          <a:bodyPr wrap="square">
            <a:no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の使用場面（ユースケース）</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9" name="テキスト ボックス 8">
            <a:extLst>
              <a:ext uri="{FF2B5EF4-FFF2-40B4-BE49-F238E27FC236}">
                <a16:creationId xmlns:a16="http://schemas.microsoft.com/office/drawing/2014/main" id="{08CD59E0-A51C-43EB-8DE1-F2392C6946CF}"/>
              </a:ext>
            </a:extLst>
          </p:cNvPr>
          <p:cNvSpPr txBox="1"/>
          <p:nvPr/>
        </p:nvSpPr>
        <p:spPr>
          <a:xfrm>
            <a:off x="1234125" y="3929849"/>
            <a:ext cx="10634659"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3.1.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が対象とするデータの種類一覧</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3.2.</a:t>
            </a:r>
            <a:r>
              <a:rPr lang="ja-JP" altLang="en-US" sz="2400" dirty="0">
                <a:latin typeface="Meiryo UI" panose="020B0604030504040204" pitchFamily="50" charset="-128"/>
                <a:ea typeface="Meiryo UI" panose="020B0604030504040204" pitchFamily="50" charset="-128"/>
              </a:rPr>
              <a:t>　ユーザ別のユースケース一覧</a:t>
            </a:r>
            <a:endParaRPr lang="en-US" altLang="ja-JP" sz="2400" dirty="0">
              <a:latin typeface="Meiryo UI" panose="020B0604030504040204" pitchFamily="50" charset="-128"/>
              <a:ea typeface="Meiryo UI" panose="020B0604030504040204" pitchFamily="50" charset="-128"/>
            </a:endParaRPr>
          </a:p>
        </p:txBody>
      </p:sp>
      <p:grpSp>
        <p:nvGrpSpPr>
          <p:cNvPr id="4" name="グループ化 3">
            <a:extLst>
              <a:ext uri="{FF2B5EF4-FFF2-40B4-BE49-F238E27FC236}">
                <a16:creationId xmlns:a16="http://schemas.microsoft.com/office/drawing/2014/main" id="{E1E26496-9CF9-2F8B-D730-6F2919B008CF}"/>
              </a:ext>
            </a:extLst>
          </p:cNvPr>
          <p:cNvGrpSpPr/>
          <p:nvPr/>
        </p:nvGrpSpPr>
        <p:grpSpPr>
          <a:xfrm>
            <a:off x="9005628" y="1833629"/>
            <a:ext cx="1386440" cy="1376417"/>
            <a:chOff x="9005628" y="1833629"/>
            <a:chExt cx="1386440" cy="1376417"/>
          </a:xfrm>
        </p:grpSpPr>
        <p:sp>
          <p:nvSpPr>
            <p:cNvPr id="11" name="正方形/長方形 10">
              <a:extLst>
                <a:ext uri="{FF2B5EF4-FFF2-40B4-BE49-F238E27FC236}">
                  <a16:creationId xmlns:a16="http://schemas.microsoft.com/office/drawing/2014/main" id="{3A4A1294-8BD4-1E92-2863-50F7744D2EE5}"/>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3" name="グラフィックス 2" descr="ユーザー 単色塗りつぶし">
              <a:extLst>
                <a:ext uri="{FF2B5EF4-FFF2-40B4-BE49-F238E27FC236}">
                  <a16:creationId xmlns:a16="http://schemas.microsoft.com/office/drawing/2014/main" id="{5BEBA3DD-CD51-85C6-1D24-3238F6E681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5628" y="1833629"/>
              <a:ext cx="1386440" cy="1376417"/>
            </a:xfrm>
            <a:prstGeom prst="rect">
              <a:avLst/>
            </a:prstGeom>
          </p:spPr>
        </p:pic>
      </p:grpSp>
    </p:spTree>
    <p:extLst>
      <p:ext uri="{BB962C8B-B14F-4D97-AF65-F5344CB8AC3E}">
        <p14:creationId xmlns:p14="http://schemas.microsoft.com/office/powerpoint/2010/main" val="14464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BB62A8-59DE-3639-E0BD-F46CE2F7E0E8}"/>
              </a:ext>
            </a:extLst>
          </p:cNvPr>
          <p:cNvSpPr>
            <a:spLocks noGrp="1"/>
          </p:cNvSpPr>
          <p:nvPr>
            <p:ph type="body" sz="quarter" idx="13"/>
          </p:nvPr>
        </p:nvSpPr>
        <p:spPr/>
        <p:txBody>
          <a:bodyPr>
            <a:normAutofit lnSpcReduction="10000"/>
          </a:bodyPr>
          <a:lstStyle/>
          <a:p>
            <a:r>
              <a:rPr kumimoji="1" lang="en-US" altLang="ja-JP" dirty="0"/>
              <a:t>3.1. CADDE</a:t>
            </a:r>
            <a:r>
              <a:rPr kumimoji="1" lang="ja-JP" altLang="en-US" dirty="0"/>
              <a:t>が対象とするデータの種類一覧</a:t>
            </a:r>
          </a:p>
        </p:txBody>
      </p:sp>
      <p:sp>
        <p:nvSpPr>
          <p:cNvPr id="12" name="正方形/長方形 11">
            <a:extLst>
              <a:ext uri="{FF2B5EF4-FFF2-40B4-BE49-F238E27FC236}">
                <a16:creationId xmlns:a16="http://schemas.microsoft.com/office/drawing/2014/main" id="{6F455915-B1F5-BFAF-7FF7-363151E725B7}"/>
              </a:ext>
            </a:extLst>
          </p:cNvPr>
          <p:cNvSpPr/>
          <p:nvPr/>
        </p:nvSpPr>
        <p:spPr>
          <a:xfrm>
            <a:off x="227013" y="675928"/>
            <a:ext cx="11724494" cy="830997"/>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sp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kern="0" dirty="0">
                <a:solidFill>
                  <a:prstClr val="white"/>
                </a:solidFill>
                <a:latin typeface="Meiryo UI" panose="020B0604030504040204" pitchFamily="50" charset="-128"/>
                <a:ea typeface="Meiryo UI" panose="020B0604030504040204" pitchFamily="50" charset="-128"/>
              </a:rPr>
              <a:t>が</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連携対象とするデータの種類によって、使用する機能が異なる。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1600" dirty="0">
                <a:solidFill>
                  <a:prstClr val="white"/>
                </a:solidFill>
                <a:latin typeface="Meiryo UI" panose="020B0604030504040204" pitchFamily="50" charset="-128"/>
                <a:ea typeface="Meiryo UI" panose="020B0604030504040204" pitchFamily="50" charset="-128"/>
              </a:rPr>
              <a:t>契約・認可に係る機能</a:t>
            </a:r>
            <a:r>
              <a:rPr lang="ja-JP" altLang="en-US" sz="1600" dirty="0">
                <a:solidFill>
                  <a:schemeClr val="bg1"/>
                </a:solidFill>
                <a:latin typeface="Meiryo UI" panose="020B0604030504040204" pitchFamily="50" charset="-128"/>
                <a:ea typeface="Meiryo UI" panose="020B0604030504040204" pitchFamily="50" charset="-128"/>
              </a:rPr>
              <a:t>は「限定提供データ</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取引市場を利用しない場合</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」及び「限定提供データ</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取引市場を利用する場合</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」の</a:t>
            </a:r>
            <a:r>
              <a:rPr lang="ja-JP" altLang="en-US" sz="1600" dirty="0">
                <a:solidFill>
                  <a:prstClr val="white"/>
                </a:solidFill>
                <a:latin typeface="Meiryo UI" panose="020B0604030504040204" pitchFamily="50" charset="-128"/>
                <a:ea typeface="Meiryo UI" panose="020B0604030504040204" pitchFamily="50" charset="-128"/>
              </a:rPr>
              <a:t>データ連携時に必要。</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aphicFrame>
        <p:nvGraphicFramePr>
          <p:cNvPr id="13" name="表 8">
            <a:extLst>
              <a:ext uri="{FF2B5EF4-FFF2-40B4-BE49-F238E27FC236}">
                <a16:creationId xmlns:a16="http://schemas.microsoft.com/office/drawing/2014/main" id="{BD32DF95-617C-BD38-9740-700293316343}"/>
              </a:ext>
            </a:extLst>
          </p:cNvPr>
          <p:cNvGraphicFramePr>
            <a:graphicFrameLocks noGrp="1"/>
          </p:cNvGraphicFramePr>
          <p:nvPr>
            <p:extLst>
              <p:ext uri="{D42A27DB-BD31-4B8C-83A1-F6EECF244321}">
                <p14:modId xmlns:p14="http://schemas.microsoft.com/office/powerpoint/2010/main" val="1764255810"/>
              </p:ext>
            </p:extLst>
          </p:nvPr>
        </p:nvGraphicFramePr>
        <p:xfrm>
          <a:off x="227013" y="2176752"/>
          <a:ext cx="11701635" cy="4508703"/>
        </p:xfrm>
        <a:graphic>
          <a:graphicData uri="http://schemas.openxmlformats.org/drawingml/2006/table">
            <a:tbl>
              <a:tblPr firstRow="1" bandRow="1"/>
              <a:tblGrid>
                <a:gridCol w="3027087">
                  <a:extLst>
                    <a:ext uri="{9D8B030D-6E8A-4147-A177-3AD203B41FA5}">
                      <a16:colId xmlns:a16="http://schemas.microsoft.com/office/drawing/2014/main" val="2608219402"/>
                    </a:ext>
                  </a:extLst>
                </a:gridCol>
                <a:gridCol w="3326130">
                  <a:extLst>
                    <a:ext uri="{9D8B030D-6E8A-4147-A177-3AD203B41FA5}">
                      <a16:colId xmlns:a16="http://schemas.microsoft.com/office/drawing/2014/main" val="4206595845"/>
                    </a:ext>
                  </a:extLst>
                </a:gridCol>
                <a:gridCol w="891403">
                  <a:extLst>
                    <a:ext uri="{9D8B030D-6E8A-4147-A177-3AD203B41FA5}">
                      <a16:colId xmlns:a16="http://schemas.microsoft.com/office/drawing/2014/main" val="3345747896"/>
                    </a:ext>
                  </a:extLst>
                </a:gridCol>
                <a:gridCol w="891403">
                  <a:extLst>
                    <a:ext uri="{9D8B030D-6E8A-4147-A177-3AD203B41FA5}">
                      <a16:colId xmlns:a16="http://schemas.microsoft.com/office/drawing/2014/main" val="50239355"/>
                    </a:ext>
                  </a:extLst>
                </a:gridCol>
                <a:gridCol w="891403">
                  <a:extLst>
                    <a:ext uri="{9D8B030D-6E8A-4147-A177-3AD203B41FA5}">
                      <a16:colId xmlns:a16="http://schemas.microsoft.com/office/drawing/2014/main" val="559859719"/>
                    </a:ext>
                  </a:extLst>
                </a:gridCol>
                <a:gridCol w="891403">
                  <a:extLst>
                    <a:ext uri="{9D8B030D-6E8A-4147-A177-3AD203B41FA5}">
                      <a16:colId xmlns:a16="http://schemas.microsoft.com/office/drawing/2014/main" val="2111061563"/>
                    </a:ext>
                  </a:extLst>
                </a:gridCol>
                <a:gridCol w="891403">
                  <a:extLst>
                    <a:ext uri="{9D8B030D-6E8A-4147-A177-3AD203B41FA5}">
                      <a16:colId xmlns:a16="http://schemas.microsoft.com/office/drawing/2014/main" val="1989158282"/>
                    </a:ext>
                  </a:extLst>
                </a:gridCol>
                <a:gridCol w="891403">
                  <a:extLst>
                    <a:ext uri="{9D8B030D-6E8A-4147-A177-3AD203B41FA5}">
                      <a16:colId xmlns:a16="http://schemas.microsoft.com/office/drawing/2014/main" val="3126951184"/>
                    </a:ext>
                  </a:extLst>
                </a:gridCol>
              </a:tblGrid>
              <a:tr h="607263">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400" dirty="0">
                          <a:latin typeface="Meiryo UI" panose="020B0604030504040204" pitchFamily="50" charset="-128"/>
                          <a:ea typeface="Meiryo UI" panose="020B0604030504040204" pitchFamily="50" charset="-128"/>
                        </a:rPr>
                        <a:t>連携対象</a:t>
                      </a:r>
                    </a:p>
                  </a:txBody>
                  <a:tcPr anchor="ctr">
                    <a:lnL w="12700" cap="flat" cmpd="sng" algn="ctr">
                      <a:solidFill>
                        <a:sysClr val="window" lastClr="FFFFFF">
                          <a:lumMod val="50000"/>
                        </a:sysClr>
                      </a:solidFill>
                      <a:prstDash val="solid"/>
                      <a:round/>
                      <a:headEnd type="none" w="med" len="med"/>
                      <a:tailEnd type="none" w="med" len="med"/>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en-US" altLang="ja-JP" sz="1400" dirty="0">
                          <a:latin typeface="Meiryo UI" panose="020B0604030504040204" pitchFamily="50" charset="-128"/>
                          <a:ea typeface="Meiryo UI" panose="020B0604030504040204" pitchFamily="50" charset="-128"/>
                        </a:rPr>
                        <a:t>CADDE</a:t>
                      </a:r>
                      <a:r>
                        <a:rPr kumimoji="1" lang="ja-JP" altLang="en-US" sz="1400" dirty="0">
                          <a:latin typeface="Meiryo UI" panose="020B0604030504040204" pitchFamily="50" charset="-128"/>
                          <a:ea typeface="Meiryo UI" panose="020B0604030504040204" pitchFamily="50" charset="-128"/>
                        </a:rPr>
                        <a:t>機能を用いたデータ取得の概要</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利用者</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コネクタ</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提供者</a:t>
                      </a:r>
                      <a:endParaRPr kumimoji="1" lang="en-US" altLang="ja-JP" sz="1200" dirty="0">
                        <a:latin typeface="Meiryo UI" panose="020B0604030504040204" pitchFamily="50" charset="-128"/>
                        <a:ea typeface="Meiryo UI" panose="020B0604030504040204" pitchFamily="50" charset="-128"/>
                      </a:endParaRPr>
                    </a:p>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コネクタ</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認証機能</a:t>
                      </a:r>
                      <a:r>
                        <a:rPr kumimoji="1" lang="en-US" altLang="ja-JP" sz="1200" dirty="0">
                          <a:latin typeface="Meiryo UI" panose="020B0604030504040204" pitchFamily="50" charset="-128"/>
                          <a:ea typeface="Meiryo UI" panose="020B0604030504040204" pitchFamily="50" charset="-128"/>
                        </a:rPr>
                        <a:t>(IdP)</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認可管理機能</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データ</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取引市場</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200" dirty="0">
                          <a:latin typeface="Meiryo UI" panose="020B0604030504040204" pitchFamily="50" charset="-128"/>
                          <a:ea typeface="Meiryo UI" panose="020B0604030504040204" pitchFamily="50" charset="-128"/>
                        </a:rPr>
                        <a:t>来歴管理機能</a:t>
                      </a:r>
                    </a:p>
                  </a:txBody>
                  <a:tcPr anchor="ctr">
                    <a:lnL w="12700" cmpd="sng">
                      <a:solidFill>
                        <a:sysClr val="window" lastClr="FFFFFF"/>
                      </a:solidFill>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2180921094"/>
                  </a:ext>
                </a:extLst>
              </a:tr>
              <a:tr h="1155844">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(1)</a:t>
                      </a:r>
                      <a:r>
                        <a:rPr kumimoji="1" lang="ja-JP" altLang="en-US" sz="1600" b="1" dirty="0">
                          <a:solidFill>
                            <a:schemeClr val="tx1"/>
                          </a:solidFill>
                          <a:latin typeface="Meiryo UI" panose="020B0604030504040204" pitchFamily="50" charset="-128"/>
                          <a:ea typeface="Meiryo UI" panose="020B0604030504040204" pitchFamily="50" charset="-128"/>
                        </a:rPr>
                        <a:t>オープンデータ</a:t>
                      </a:r>
                      <a:endParaRPr kumimoji="1" lang="en-US" altLang="ja-JP"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データ利用者とデータ提供者の間で契約の締結は不要のため、認証・認可等の機能は不使用。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コネクタを使ってオープンデータを取得する場合。</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en-US" altLang="ja-JP" sz="4000" dirty="0">
                          <a:solidFill>
                            <a:schemeClr val="tx1"/>
                          </a:solidFill>
                          <a:latin typeface="Meiryo UI" panose="020B0604030504040204" pitchFamily="50" charset="-128"/>
                          <a:ea typeface="Meiryo UI" panose="020B0604030504040204" pitchFamily="50" charset="-128"/>
                        </a:rPr>
                        <a:t>×</a:t>
                      </a:r>
                      <a:endParaRPr kumimoji="1" lang="ja-JP" altLang="en-US"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70924621"/>
                  </a:ext>
                </a:extLst>
              </a:tr>
              <a:tr h="1238937">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(2)</a:t>
                      </a:r>
                      <a:r>
                        <a:rPr kumimoji="1" lang="ja-JP" altLang="en-US" sz="1600" b="1" dirty="0">
                          <a:solidFill>
                            <a:schemeClr val="tx1"/>
                          </a:solidFill>
                          <a:latin typeface="Meiryo UI" panose="020B0604030504040204" pitchFamily="50" charset="-128"/>
                          <a:ea typeface="Meiryo UI" panose="020B0604030504040204" pitchFamily="50" charset="-128"/>
                        </a:rPr>
                        <a:t>限定提供データ</a:t>
                      </a:r>
                      <a:br>
                        <a:rPr kumimoji="1" lang="en-US" altLang="ja-JP" sz="1600" b="1" dirty="0">
                          <a:solidFill>
                            <a:schemeClr val="tx1"/>
                          </a:solidFill>
                          <a:latin typeface="Meiryo UI" panose="020B0604030504040204" pitchFamily="50" charset="-128"/>
                          <a:ea typeface="Meiryo UI" panose="020B0604030504040204" pitchFamily="50" charset="-128"/>
                        </a:rPr>
                      </a:br>
                      <a:r>
                        <a:rPr kumimoji="1" lang="ja-JP" altLang="en-US" sz="1600" b="1" dirty="0">
                          <a:solidFill>
                            <a:schemeClr val="tx1"/>
                          </a:solidFill>
                          <a:latin typeface="Meiryo UI" panose="020B0604030504040204" pitchFamily="50" charset="-128"/>
                          <a:ea typeface="Meiryo UI" panose="020B0604030504040204" pitchFamily="50" charset="-128"/>
                        </a:rPr>
                        <a:t>　　</a:t>
                      </a:r>
                      <a:r>
                        <a:rPr kumimoji="1" lang="en-US" altLang="ja-JP" sz="1600" b="1" dirty="0">
                          <a:solidFill>
                            <a:schemeClr val="tx1"/>
                          </a:solidFill>
                          <a:latin typeface="Meiryo UI" panose="020B0604030504040204" pitchFamily="50" charset="-128"/>
                          <a:ea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rPr>
                        <a:t>取引市場を利用しない場合</a:t>
                      </a:r>
                      <a:r>
                        <a:rPr kumimoji="1" lang="en-US" altLang="ja-JP" sz="1600" b="1" dirty="0">
                          <a:solidFill>
                            <a:schemeClr val="tx1"/>
                          </a:solidFill>
                          <a:latin typeface="Meiryo UI" panose="020B0604030504040204" pitchFamily="50" charset="-128"/>
                          <a:ea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a:solidFill>
                            <a:schemeClr val="tx1"/>
                          </a:solidFill>
                          <a:latin typeface="Meiryo UI" panose="020B0604030504040204" pitchFamily="50" charset="-128"/>
                          <a:ea typeface="Meiryo UI" panose="020B0604030504040204" pitchFamily="50" charset="-128"/>
                        </a:rPr>
                        <a:t>データ利用者はデータ提供者のデータ利用許諾が必要であるため、</a:t>
                      </a:r>
                      <a:r>
                        <a:rPr kumimoji="1" lang="en-US" altLang="ja-JP" sz="1400" dirty="0">
                          <a:solidFill>
                            <a:schemeClr val="tx1"/>
                          </a:solidFill>
                          <a:latin typeface="Meiryo UI" panose="020B0604030504040204" pitchFamily="50" charset="-128"/>
                          <a:ea typeface="Meiryo UI" panose="020B0604030504040204" pitchFamily="50" charset="-128"/>
                        </a:rPr>
                        <a:t>CADDE </a:t>
                      </a:r>
                      <a:r>
                        <a:rPr kumimoji="1" lang="ja-JP" altLang="en-US" sz="1400" dirty="0">
                          <a:solidFill>
                            <a:schemeClr val="tx1"/>
                          </a:solidFill>
                          <a:latin typeface="Meiryo UI" panose="020B0604030504040204" pitchFamily="50" charset="-128"/>
                          <a:ea typeface="Meiryo UI" panose="020B0604030504040204" pitchFamily="50" charset="-128"/>
                        </a:rPr>
                        <a:t>の認可機能を使用。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400" dirty="0">
                          <a:solidFill>
                            <a:schemeClr val="tx1"/>
                          </a:solidFill>
                          <a:latin typeface="Meiryo UI" panose="020B0604030504040204" pitchFamily="50" charset="-128"/>
                          <a:ea typeface="Meiryo UI" panose="020B0604030504040204" pitchFamily="50" charset="-128"/>
                        </a:rPr>
                        <a:t>CADDE</a:t>
                      </a:r>
                      <a:r>
                        <a:rPr kumimoji="1" lang="ja-JP" altLang="en-US" sz="1400" dirty="0">
                          <a:solidFill>
                            <a:schemeClr val="tx1"/>
                          </a:solidFill>
                          <a:latin typeface="Meiryo UI" panose="020B0604030504040204" pitchFamily="50" charset="-128"/>
                          <a:ea typeface="Meiryo UI" panose="020B0604030504040204" pitchFamily="50" charset="-128"/>
                        </a:rPr>
                        <a:t>外部で契約する場合も含む。</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dirty="0">
                          <a:solidFill>
                            <a:schemeClr val="tx1"/>
                          </a:solidFill>
                          <a:latin typeface="Meiryo UI" panose="020B0604030504040204" pitchFamily="50" charset="-128"/>
                          <a:ea typeface="Meiryo UI" panose="020B0604030504040204" pitchFamily="50" charset="-128"/>
                        </a:rPr>
                        <a:t>データ提供者がデータ利用者に直接認可を出す。</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en-US" altLang="ja-JP" sz="4000" dirty="0">
                          <a:solidFill>
                            <a:schemeClr val="tx1"/>
                          </a:solidFill>
                          <a:latin typeface="Meiryo UI" panose="020B0604030504040204" pitchFamily="50" charset="-128"/>
                          <a:ea typeface="Meiryo UI" panose="020B0604030504040204" pitchFamily="50" charset="-128"/>
                        </a:rPr>
                        <a:t>×</a:t>
                      </a:r>
                      <a:endParaRPr kumimoji="1" lang="ja-JP" altLang="en-US"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75212278"/>
                  </a:ext>
                </a:extLst>
              </a:tr>
              <a:tr h="1238937">
                <a:tc>
                  <a:txBody>
                    <a:bodyPr/>
                    <a:lstStyle/>
                    <a:p>
                      <a:r>
                        <a:rPr kumimoji="1" lang="en-US" altLang="ja-JP" sz="1600" b="1" dirty="0">
                          <a:solidFill>
                            <a:schemeClr val="tx1"/>
                          </a:solidFill>
                          <a:latin typeface="Meiryo UI" panose="020B0604030504040204" pitchFamily="50" charset="-128"/>
                          <a:ea typeface="Meiryo UI" panose="020B0604030504040204" pitchFamily="50" charset="-128"/>
                        </a:rPr>
                        <a:t>(3)</a:t>
                      </a:r>
                      <a:r>
                        <a:rPr kumimoji="1" lang="ja-JP" altLang="en-US" sz="1600" b="1" dirty="0">
                          <a:solidFill>
                            <a:schemeClr val="tx1"/>
                          </a:solidFill>
                          <a:latin typeface="Meiryo UI" panose="020B0604030504040204" pitchFamily="50" charset="-128"/>
                          <a:ea typeface="Meiryo UI" panose="020B0604030504040204" pitchFamily="50" charset="-128"/>
                        </a:rPr>
                        <a:t>限定提供データ</a:t>
                      </a:r>
                      <a:br>
                        <a:rPr kumimoji="1" lang="en-US" altLang="ja-JP" sz="1600" b="1" dirty="0">
                          <a:solidFill>
                            <a:schemeClr val="tx1"/>
                          </a:solidFill>
                          <a:latin typeface="Meiryo UI" panose="020B0604030504040204" pitchFamily="50" charset="-128"/>
                          <a:ea typeface="Meiryo UI" panose="020B0604030504040204" pitchFamily="50" charset="-128"/>
                        </a:rPr>
                      </a:br>
                      <a:r>
                        <a:rPr kumimoji="1" lang="ja-JP" altLang="en-US" sz="1600" b="1" dirty="0">
                          <a:solidFill>
                            <a:schemeClr val="tx1"/>
                          </a:solidFill>
                          <a:latin typeface="Meiryo UI" panose="020B0604030504040204" pitchFamily="50" charset="-128"/>
                          <a:ea typeface="Meiryo UI" panose="020B0604030504040204" pitchFamily="50" charset="-128"/>
                        </a:rPr>
                        <a:t>　　</a:t>
                      </a:r>
                      <a:r>
                        <a:rPr kumimoji="1" lang="en-US" altLang="ja-JP" sz="1600" b="1" dirty="0">
                          <a:solidFill>
                            <a:schemeClr val="tx1"/>
                          </a:solidFill>
                          <a:latin typeface="Meiryo UI" panose="020B0604030504040204" pitchFamily="50" charset="-128"/>
                          <a:ea typeface="Meiryo UI" panose="020B0604030504040204" pitchFamily="50" charset="-128"/>
                        </a:rPr>
                        <a:t>(</a:t>
                      </a:r>
                      <a:r>
                        <a:rPr kumimoji="1" lang="ja-JP" altLang="en-US" sz="1600" b="1" dirty="0">
                          <a:solidFill>
                            <a:schemeClr val="tx1"/>
                          </a:solidFill>
                          <a:latin typeface="Meiryo UI" panose="020B0604030504040204" pitchFamily="50" charset="-128"/>
                          <a:ea typeface="Meiryo UI" panose="020B0604030504040204" pitchFamily="50" charset="-128"/>
                        </a:rPr>
                        <a:t>取引市場を利用する場合</a:t>
                      </a:r>
                      <a:r>
                        <a:rPr kumimoji="1" lang="en-US" altLang="ja-JP" sz="1600" b="1" dirty="0">
                          <a:solidFill>
                            <a:schemeClr val="tx1"/>
                          </a:solidFill>
                          <a:latin typeface="Meiryo UI" panose="020B0604030504040204" pitchFamily="50" charset="-128"/>
                          <a:ea typeface="Meiryo UI" panose="020B0604030504040204" pitchFamily="50" charset="-128"/>
                        </a:rPr>
                        <a:t>)</a:t>
                      </a:r>
                      <a:endParaRPr kumimoji="1" lang="ja-JP" altLang="en-US"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indent="-285750" algn="l">
                        <a:buFont typeface="Wingdings" panose="05000000000000000000" pitchFamily="2" charset="2"/>
                        <a:buChar char="ü"/>
                      </a:pPr>
                      <a:r>
                        <a:rPr kumimoji="1" lang="ja-JP" altLang="en-US" sz="1400" dirty="0">
                          <a:solidFill>
                            <a:schemeClr val="tx1"/>
                          </a:solidFill>
                          <a:latin typeface="Meiryo UI" panose="020B0604030504040204" pitchFamily="50" charset="-128"/>
                          <a:ea typeface="Meiryo UI" panose="020B0604030504040204" pitchFamily="50" charset="-128"/>
                        </a:rPr>
                        <a:t>データ利用者とデータ提供者の間で契約の締結が必要であるため、</a:t>
                      </a:r>
                      <a:r>
                        <a:rPr kumimoji="1" lang="en-US" altLang="ja-JP" sz="1400" dirty="0">
                          <a:solidFill>
                            <a:schemeClr val="tx1"/>
                          </a:solidFill>
                          <a:latin typeface="Meiryo UI" panose="020B0604030504040204" pitchFamily="50" charset="-128"/>
                          <a:ea typeface="Meiryo UI" panose="020B0604030504040204" pitchFamily="50" charset="-128"/>
                        </a:rPr>
                        <a:t>CADDE </a:t>
                      </a:r>
                      <a:r>
                        <a:rPr kumimoji="1" lang="ja-JP" altLang="en-US" sz="1400" dirty="0">
                          <a:solidFill>
                            <a:schemeClr val="tx1"/>
                          </a:solidFill>
                          <a:latin typeface="Meiryo UI" panose="020B0604030504040204" pitchFamily="50" charset="-128"/>
                          <a:ea typeface="Meiryo UI" panose="020B0604030504040204" pitchFamily="50" charset="-128"/>
                        </a:rPr>
                        <a:t>の認可機能に加えて、外部サービスであるデータ取引市場を使用。</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dirty="0">
                          <a:solidFill>
                            <a:schemeClr val="tx1"/>
                          </a:solidFill>
                          <a:latin typeface="Meiryo UI" panose="020B0604030504040204" pitchFamily="50" charset="-128"/>
                          <a:ea typeface="Meiryo UI" panose="020B0604030504040204" pitchFamily="50" charset="-128"/>
                        </a:rPr>
                        <a:t>データ提供者が</a:t>
                      </a:r>
                      <a:r>
                        <a:rPr kumimoji="1" lang="en-US" altLang="ja-JP" sz="1400" b="0" dirty="0">
                          <a:solidFill>
                            <a:schemeClr val="tx1"/>
                          </a:solidFill>
                          <a:latin typeface="Meiryo UI" panose="020B0604030504040204" pitchFamily="50" charset="-128"/>
                          <a:ea typeface="Meiryo UI" panose="020B0604030504040204" pitchFamily="50" charset="-128"/>
                        </a:rPr>
                        <a:t>CADDE</a:t>
                      </a:r>
                      <a:r>
                        <a:rPr kumimoji="1" lang="ja-JP" altLang="en-US" sz="1400" b="0" dirty="0">
                          <a:solidFill>
                            <a:schemeClr val="tx1"/>
                          </a:solidFill>
                          <a:latin typeface="Meiryo UI" panose="020B0604030504040204" pitchFamily="50" charset="-128"/>
                          <a:ea typeface="Meiryo UI" panose="020B0604030504040204" pitchFamily="50" charset="-128"/>
                        </a:rPr>
                        <a:t>と連携した第三者を通じて、データ利用者に認可を出す。</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r>
                        <a:rPr kumimoji="1" lang="ja-JP" altLang="en-US" sz="4000" dirty="0">
                          <a:solidFill>
                            <a:schemeClr val="tx1"/>
                          </a:solidFill>
                          <a:latin typeface="Meiryo UI" panose="020B0604030504040204" pitchFamily="50" charset="-128"/>
                          <a:ea typeface="Meiryo UI" panose="020B0604030504040204" pitchFamily="50" charset="-128"/>
                        </a:rPr>
                        <a:t>○</a:t>
                      </a: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ja-JP" altLang="en-US" sz="4000" dirty="0">
                          <a:solidFill>
                            <a:schemeClr val="tx1"/>
                          </a:solidFill>
                          <a:latin typeface="Meiryo UI" panose="020B0604030504040204" pitchFamily="50" charset="-128"/>
                          <a:ea typeface="Meiryo UI" panose="020B0604030504040204" pitchFamily="50" charset="-128"/>
                        </a:rPr>
                        <a:t>△</a:t>
                      </a:r>
                      <a:endParaRPr kumimoji="1" lang="en-US" altLang="ja-JP" sz="400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81668955"/>
                  </a:ext>
                </a:extLst>
              </a:tr>
            </a:tbl>
          </a:graphicData>
        </a:graphic>
      </p:graphicFrame>
      <p:grpSp>
        <p:nvGrpSpPr>
          <p:cNvPr id="14" name="グループ化 13">
            <a:extLst>
              <a:ext uri="{FF2B5EF4-FFF2-40B4-BE49-F238E27FC236}">
                <a16:creationId xmlns:a16="http://schemas.microsoft.com/office/drawing/2014/main" id="{9814CAD0-C704-1B0C-2A2B-BCA9B56F8C9D}"/>
              </a:ext>
            </a:extLst>
          </p:cNvPr>
          <p:cNvGrpSpPr/>
          <p:nvPr/>
        </p:nvGrpSpPr>
        <p:grpSpPr>
          <a:xfrm>
            <a:off x="8688648" y="1801499"/>
            <a:ext cx="3262859" cy="331357"/>
            <a:chOff x="8688648" y="1666068"/>
            <a:chExt cx="3262859" cy="331357"/>
          </a:xfrm>
        </p:grpSpPr>
        <p:sp>
          <p:nvSpPr>
            <p:cNvPr id="15" name="正方形/長方形 14">
              <a:extLst>
                <a:ext uri="{FF2B5EF4-FFF2-40B4-BE49-F238E27FC236}">
                  <a16:creationId xmlns:a16="http://schemas.microsoft.com/office/drawing/2014/main" id="{C0875258-6791-21F7-940A-4FE8F198F241}"/>
                </a:ext>
              </a:extLst>
            </p:cNvPr>
            <p:cNvSpPr/>
            <p:nvPr/>
          </p:nvSpPr>
          <p:spPr>
            <a:xfrm>
              <a:off x="8688648" y="1666068"/>
              <a:ext cx="3240000" cy="331357"/>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a:extLst>
                <a:ext uri="{FF2B5EF4-FFF2-40B4-BE49-F238E27FC236}">
                  <a16:creationId xmlns:a16="http://schemas.microsoft.com/office/drawing/2014/main" id="{7B79A7BF-8BA9-9CB3-C99A-93665A72DA6D}"/>
                </a:ext>
              </a:extLst>
            </p:cNvPr>
            <p:cNvSpPr txBox="1"/>
            <p:nvPr/>
          </p:nvSpPr>
          <p:spPr>
            <a:xfrm>
              <a:off x="8771918" y="1693247"/>
              <a:ext cx="492434"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凡例</a:t>
              </a:r>
            </a:p>
          </p:txBody>
        </p:sp>
        <p:sp>
          <p:nvSpPr>
            <p:cNvPr id="17" name="テキスト ボックス 16">
              <a:extLst>
                <a:ext uri="{FF2B5EF4-FFF2-40B4-BE49-F238E27FC236}">
                  <a16:creationId xmlns:a16="http://schemas.microsoft.com/office/drawing/2014/main" id="{8122CB66-FA15-BE77-E0E1-3720BEF8397C}"/>
                </a:ext>
              </a:extLst>
            </p:cNvPr>
            <p:cNvSpPr txBox="1"/>
            <p:nvPr/>
          </p:nvSpPr>
          <p:spPr>
            <a:xfrm>
              <a:off x="9480376" y="1693247"/>
              <a:ext cx="902428"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○：必要</a:t>
              </a:r>
            </a:p>
          </p:txBody>
        </p:sp>
        <p:sp>
          <p:nvSpPr>
            <p:cNvPr id="18" name="テキスト ボックス 17">
              <a:extLst>
                <a:ext uri="{FF2B5EF4-FFF2-40B4-BE49-F238E27FC236}">
                  <a16:creationId xmlns:a16="http://schemas.microsoft.com/office/drawing/2014/main" id="{B4C23353-942F-3A2F-3BD2-A0562C2D5211}"/>
                </a:ext>
              </a:extLst>
            </p:cNvPr>
            <p:cNvSpPr txBox="1"/>
            <p:nvPr/>
          </p:nvSpPr>
          <p:spPr>
            <a:xfrm>
              <a:off x="10139942" y="1693247"/>
              <a:ext cx="1152000"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△：任意</a:t>
              </a:r>
            </a:p>
          </p:txBody>
        </p:sp>
        <p:sp>
          <p:nvSpPr>
            <p:cNvPr id="19" name="テキスト ボックス 18">
              <a:extLst>
                <a:ext uri="{FF2B5EF4-FFF2-40B4-BE49-F238E27FC236}">
                  <a16:creationId xmlns:a16="http://schemas.microsoft.com/office/drawing/2014/main" id="{F1EA228A-95D2-6F1A-BFC7-8901DF629A86}"/>
                </a:ext>
              </a:extLst>
            </p:cNvPr>
            <p:cNvSpPr txBox="1"/>
            <p:nvPr/>
          </p:nvSpPr>
          <p:spPr>
            <a:xfrm>
              <a:off x="11049079" y="1693247"/>
              <a:ext cx="902428" cy="276999"/>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：不要</a:t>
              </a:r>
            </a:p>
          </p:txBody>
        </p:sp>
      </p:grpSp>
    </p:spTree>
    <p:extLst>
      <p:ext uri="{BB962C8B-B14F-4D97-AF65-F5344CB8AC3E}">
        <p14:creationId xmlns:p14="http://schemas.microsoft.com/office/powerpoint/2010/main" val="48050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46E3BBC-89BC-D643-BC6D-70D070E7133D}"/>
              </a:ext>
            </a:extLst>
          </p:cNvPr>
          <p:cNvSpPr>
            <a:spLocks noGrp="1"/>
          </p:cNvSpPr>
          <p:nvPr>
            <p:ph type="body" sz="quarter" idx="13"/>
          </p:nvPr>
        </p:nvSpPr>
        <p:spPr/>
        <p:txBody>
          <a:bodyPr>
            <a:normAutofit lnSpcReduction="10000"/>
          </a:bodyPr>
          <a:lstStyle/>
          <a:p>
            <a:r>
              <a:rPr kumimoji="1" lang="en-US" altLang="ja-JP" dirty="0"/>
              <a:t>3.1.1. </a:t>
            </a:r>
            <a:r>
              <a:rPr kumimoji="1" lang="ja-JP" altLang="en-US" dirty="0"/>
              <a:t>オープンデータのユースケース</a:t>
            </a:r>
          </a:p>
        </p:txBody>
      </p:sp>
      <p:sp>
        <p:nvSpPr>
          <p:cNvPr id="3" name="正方形/長方形 2">
            <a:extLst>
              <a:ext uri="{FF2B5EF4-FFF2-40B4-BE49-F238E27FC236}">
                <a16:creationId xmlns:a16="http://schemas.microsoft.com/office/drawing/2014/main" id="{17311843-0CAD-D498-3AE7-39F187DFBC15}"/>
              </a:ext>
            </a:extLst>
          </p:cNvPr>
          <p:cNvSpPr/>
          <p:nvPr/>
        </p:nvSpPr>
        <p:spPr>
          <a:xfrm>
            <a:off x="243620" y="691631"/>
            <a:ext cx="11685028" cy="612000"/>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機能を用いた、オープンデータ取得の簡潔な流れを下図に示す。</a:t>
            </a:r>
            <a:endPar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オープンデータの場合、データ利用者とデータ提供者の間で契約の締結は不要のため、認証・認可等の機能は不使用。</a:t>
            </a:r>
          </a:p>
        </p:txBody>
      </p:sp>
      <p:cxnSp>
        <p:nvCxnSpPr>
          <p:cNvPr id="4" name="直線コネクタ 3">
            <a:extLst>
              <a:ext uri="{FF2B5EF4-FFF2-40B4-BE49-F238E27FC236}">
                <a16:creationId xmlns:a16="http://schemas.microsoft.com/office/drawing/2014/main" id="{CCC2A3FE-6892-0148-AD79-EF97968DD049}"/>
              </a:ext>
            </a:extLst>
          </p:cNvPr>
          <p:cNvCxnSpPr>
            <a:cxnSpLocks/>
          </p:cNvCxnSpPr>
          <p:nvPr/>
        </p:nvCxnSpPr>
        <p:spPr bwMode="auto">
          <a:xfrm>
            <a:off x="7824640" y="2278378"/>
            <a:ext cx="403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5" name="グループ化 4">
            <a:extLst>
              <a:ext uri="{FF2B5EF4-FFF2-40B4-BE49-F238E27FC236}">
                <a16:creationId xmlns:a16="http://schemas.microsoft.com/office/drawing/2014/main" id="{8393771F-77EC-E690-FF3B-075AFC9C8236}"/>
              </a:ext>
            </a:extLst>
          </p:cNvPr>
          <p:cNvGrpSpPr/>
          <p:nvPr/>
        </p:nvGrpSpPr>
        <p:grpSpPr>
          <a:xfrm>
            <a:off x="421468" y="1982646"/>
            <a:ext cx="401240" cy="295732"/>
            <a:chOff x="878551" y="2014581"/>
            <a:chExt cx="401240" cy="295732"/>
          </a:xfrm>
        </p:grpSpPr>
        <p:sp>
          <p:nvSpPr>
            <p:cNvPr id="6" name="Oval 6">
              <a:extLst>
                <a:ext uri="{FF2B5EF4-FFF2-40B4-BE49-F238E27FC236}">
                  <a16:creationId xmlns:a16="http://schemas.microsoft.com/office/drawing/2014/main" id="{96993844-F464-D8D3-2CAC-E5028729E658}"/>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Freeform 7">
              <a:extLst>
                <a:ext uri="{FF2B5EF4-FFF2-40B4-BE49-F238E27FC236}">
                  <a16:creationId xmlns:a16="http://schemas.microsoft.com/office/drawing/2014/main" id="{D8815107-0E95-A32F-9B52-0E0BB5AC7889}"/>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 name="直線コネクタ 7">
            <a:extLst>
              <a:ext uri="{FF2B5EF4-FFF2-40B4-BE49-F238E27FC236}">
                <a16:creationId xmlns:a16="http://schemas.microsoft.com/office/drawing/2014/main" id="{175CE14F-C31A-7873-88A3-6B030EFBC924}"/>
              </a:ext>
            </a:extLst>
          </p:cNvPr>
          <p:cNvCxnSpPr>
            <a:cxnSpLocks/>
          </p:cNvCxnSpPr>
          <p:nvPr/>
        </p:nvCxnSpPr>
        <p:spPr bwMode="auto">
          <a:xfrm>
            <a:off x="340962" y="227837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9" name="グループ化 8">
            <a:extLst>
              <a:ext uri="{FF2B5EF4-FFF2-40B4-BE49-F238E27FC236}">
                <a16:creationId xmlns:a16="http://schemas.microsoft.com/office/drawing/2014/main" id="{0DBE12CC-F2E6-67DA-664F-8E5ACD830953}"/>
              </a:ext>
            </a:extLst>
          </p:cNvPr>
          <p:cNvGrpSpPr/>
          <p:nvPr/>
        </p:nvGrpSpPr>
        <p:grpSpPr>
          <a:xfrm flipH="1">
            <a:off x="11393300" y="1982646"/>
            <a:ext cx="401240" cy="295732"/>
            <a:chOff x="878551" y="2014581"/>
            <a:chExt cx="401240" cy="295732"/>
          </a:xfrm>
        </p:grpSpPr>
        <p:sp>
          <p:nvSpPr>
            <p:cNvPr id="10" name="Oval 6">
              <a:extLst>
                <a:ext uri="{FF2B5EF4-FFF2-40B4-BE49-F238E27FC236}">
                  <a16:creationId xmlns:a16="http://schemas.microsoft.com/office/drawing/2014/main" id="{4E1C07A4-B22B-5983-3BD7-7405BEB4CD5C}"/>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Freeform 7">
              <a:extLst>
                <a:ext uri="{FF2B5EF4-FFF2-40B4-BE49-F238E27FC236}">
                  <a16:creationId xmlns:a16="http://schemas.microsoft.com/office/drawing/2014/main" id="{B6128BAE-9DA8-0121-2E1E-0E5FC5EC4476}"/>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 name="テキスト ボックス 11">
            <a:extLst>
              <a:ext uri="{FF2B5EF4-FFF2-40B4-BE49-F238E27FC236}">
                <a16:creationId xmlns:a16="http://schemas.microsoft.com/office/drawing/2014/main" id="{A2D365F6-1B95-8D33-193B-63CA8E782BC6}"/>
              </a:ext>
            </a:extLst>
          </p:cNvPr>
          <p:cNvSpPr txBox="1"/>
          <p:nvPr/>
        </p:nvSpPr>
        <p:spPr>
          <a:xfrm>
            <a:off x="1066834" y="1909046"/>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sp>
        <p:nvSpPr>
          <p:cNvPr id="13" name="テキスト ボックス 12">
            <a:extLst>
              <a:ext uri="{FF2B5EF4-FFF2-40B4-BE49-F238E27FC236}">
                <a16:creationId xmlns:a16="http://schemas.microsoft.com/office/drawing/2014/main" id="{1C142859-B07C-A39A-727D-CD3725CC76CD}"/>
              </a:ext>
            </a:extLst>
          </p:cNvPr>
          <p:cNvSpPr txBox="1"/>
          <p:nvPr/>
        </p:nvSpPr>
        <p:spPr>
          <a:xfrm>
            <a:off x="9146725" y="1909046"/>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14" name="正方形/長方形 13">
            <a:extLst>
              <a:ext uri="{FF2B5EF4-FFF2-40B4-BE49-F238E27FC236}">
                <a16:creationId xmlns:a16="http://schemas.microsoft.com/office/drawing/2014/main" id="{09280F1C-3811-689C-A2B4-C544C7FC08BE}"/>
              </a:ext>
            </a:extLst>
          </p:cNvPr>
          <p:cNvSpPr/>
          <p:nvPr/>
        </p:nvSpPr>
        <p:spPr>
          <a:xfrm>
            <a:off x="3100102" y="1484784"/>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a:extLst>
              <a:ext uri="{FF2B5EF4-FFF2-40B4-BE49-F238E27FC236}">
                <a16:creationId xmlns:a16="http://schemas.microsoft.com/office/drawing/2014/main" id="{2C6417DC-6D71-E1FE-7B6D-685933B96926}"/>
              </a:ext>
            </a:extLst>
          </p:cNvPr>
          <p:cNvSpPr txBox="1"/>
          <p:nvPr/>
        </p:nvSpPr>
        <p:spPr>
          <a:xfrm>
            <a:off x="3043291" y="1674634"/>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16" name="直線矢印コネクタ 15">
            <a:extLst>
              <a:ext uri="{FF2B5EF4-FFF2-40B4-BE49-F238E27FC236}">
                <a16:creationId xmlns:a16="http://schemas.microsoft.com/office/drawing/2014/main" id="{8868CC0A-79B5-FE5D-0296-BA126EB89D04}"/>
              </a:ext>
            </a:extLst>
          </p:cNvPr>
          <p:cNvCxnSpPr>
            <a:cxnSpLocks/>
          </p:cNvCxnSpPr>
          <p:nvPr/>
        </p:nvCxnSpPr>
        <p:spPr bwMode="auto">
          <a:xfrm>
            <a:off x="3521562" y="1831559"/>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7" name="テキスト ボックス 16">
            <a:extLst>
              <a:ext uri="{FF2B5EF4-FFF2-40B4-BE49-F238E27FC236}">
                <a16:creationId xmlns:a16="http://schemas.microsoft.com/office/drawing/2014/main" id="{7FCBAB2B-2340-CBCB-0E5C-4154AE036A6E}"/>
              </a:ext>
            </a:extLst>
          </p:cNvPr>
          <p:cNvSpPr txBox="1"/>
          <p:nvPr/>
        </p:nvSpPr>
        <p:spPr>
          <a:xfrm>
            <a:off x="4107263" y="1700808"/>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sp>
        <p:nvSpPr>
          <p:cNvPr id="18" name="正方形/長方形 17">
            <a:extLst>
              <a:ext uri="{FF2B5EF4-FFF2-40B4-BE49-F238E27FC236}">
                <a16:creationId xmlns:a16="http://schemas.microsoft.com/office/drawing/2014/main" id="{D767C1E2-0D83-5977-87D8-4F40BC752074}"/>
              </a:ext>
            </a:extLst>
          </p:cNvPr>
          <p:cNvSpPr/>
          <p:nvPr/>
        </p:nvSpPr>
        <p:spPr bwMode="auto">
          <a:xfrm>
            <a:off x="6285286" y="1532857"/>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9" name="正方形/長方形 18">
            <a:extLst>
              <a:ext uri="{FF2B5EF4-FFF2-40B4-BE49-F238E27FC236}">
                <a16:creationId xmlns:a16="http://schemas.microsoft.com/office/drawing/2014/main" id="{5B756CF9-61EB-91C3-CFA6-431CDC5ACA4C}"/>
              </a:ext>
            </a:extLst>
          </p:cNvPr>
          <p:cNvSpPr/>
          <p:nvPr/>
        </p:nvSpPr>
        <p:spPr bwMode="auto">
          <a:xfrm>
            <a:off x="6284379" y="1843062"/>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20" name="正方形/長方形 19">
            <a:extLst>
              <a:ext uri="{FF2B5EF4-FFF2-40B4-BE49-F238E27FC236}">
                <a16:creationId xmlns:a16="http://schemas.microsoft.com/office/drawing/2014/main" id="{F89BB4A6-175F-5027-5E76-85A31959ABF3}"/>
              </a:ext>
            </a:extLst>
          </p:cNvPr>
          <p:cNvSpPr/>
          <p:nvPr/>
        </p:nvSpPr>
        <p:spPr bwMode="auto">
          <a:xfrm>
            <a:off x="2101127" y="3831761"/>
            <a:ext cx="834576" cy="898553"/>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1" name="角丸四角形 448">
            <a:extLst>
              <a:ext uri="{FF2B5EF4-FFF2-40B4-BE49-F238E27FC236}">
                <a16:creationId xmlns:a16="http://schemas.microsoft.com/office/drawing/2014/main" id="{E7776746-FEDB-ECEF-5C07-8DFECA864C27}"/>
              </a:ext>
            </a:extLst>
          </p:cNvPr>
          <p:cNvSpPr/>
          <p:nvPr/>
        </p:nvSpPr>
        <p:spPr>
          <a:xfrm>
            <a:off x="7862207" y="2362445"/>
            <a:ext cx="3924000" cy="1836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テキスト ボックス 21">
            <a:extLst>
              <a:ext uri="{FF2B5EF4-FFF2-40B4-BE49-F238E27FC236}">
                <a16:creationId xmlns:a16="http://schemas.microsoft.com/office/drawing/2014/main" id="{D458EFE9-8F2D-F26A-BD70-DBB3B4A2D878}"/>
              </a:ext>
            </a:extLst>
          </p:cNvPr>
          <p:cNvSpPr txBox="1"/>
          <p:nvPr/>
        </p:nvSpPr>
        <p:spPr>
          <a:xfrm>
            <a:off x="7953905" y="2418179"/>
            <a:ext cx="1039155" cy="184666"/>
          </a:xfrm>
          <a:prstGeom prst="rect">
            <a:avLst/>
          </a:prstGeom>
          <a:noFill/>
          <a:ln>
            <a:noFill/>
          </a:ln>
        </p:spPr>
        <p:txBody>
          <a:bodyPr wrap="square" lIns="36000" tIns="0" rIns="36000" bIns="0" rtlCol="0">
            <a:spAutoFit/>
          </a:bodyPr>
          <a:lstStyle/>
          <a:p>
            <a:pPr algn="ctr" defTabSz="914400">
              <a:defRPr/>
            </a:pPr>
            <a:r>
              <a:rPr kumimoji="1" lang="ja-JP" altLang="en-US" sz="1200" b="1" dirty="0">
                <a:solidFill>
                  <a:prstClr val="black"/>
                </a:solidFill>
                <a:latin typeface="Meiryo UI" panose="020B0604030504040204" pitchFamily="50" charset="-128"/>
                <a:ea typeface="Meiryo UI" panose="020B0604030504040204" pitchFamily="50" charset="-128"/>
              </a:rPr>
              <a:t>データ提供者</a:t>
            </a:r>
            <a:r>
              <a:rPr kumimoji="1" lang="en-US" altLang="ja-JP" sz="1200" b="1" dirty="0">
                <a:solidFill>
                  <a:prstClr val="black"/>
                </a:solidFill>
                <a:latin typeface="Meiryo UI" panose="020B0604030504040204" pitchFamily="50" charset="-128"/>
                <a:ea typeface="Meiryo UI" panose="020B0604030504040204" pitchFamily="50" charset="-128"/>
              </a:rPr>
              <a:t>A</a:t>
            </a:r>
            <a:endParaRPr kumimoji="1" lang="ja-JP" altLang="en-US" sz="1200" b="1" dirty="0">
              <a:solidFill>
                <a:prstClr val="black"/>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92B7138F-4F6B-D022-161B-8E66282B903F}"/>
              </a:ext>
            </a:extLst>
          </p:cNvPr>
          <p:cNvSpPr/>
          <p:nvPr/>
        </p:nvSpPr>
        <p:spPr bwMode="auto">
          <a:xfrm>
            <a:off x="472771" y="3287043"/>
            <a:ext cx="1206000" cy="1443269"/>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24" name="角丸四角形 448">
            <a:extLst>
              <a:ext uri="{FF2B5EF4-FFF2-40B4-BE49-F238E27FC236}">
                <a16:creationId xmlns:a16="http://schemas.microsoft.com/office/drawing/2014/main" id="{E94A7870-E9E8-65B6-241F-D30D89AEF2F3}"/>
              </a:ext>
            </a:extLst>
          </p:cNvPr>
          <p:cNvSpPr/>
          <p:nvPr/>
        </p:nvSpPr>
        <p:spPr>
          <a:xfrm>
            <a:off x="302887" y="2362443"/>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正方形/長方形 24">
            <a:extLst>
              <a:ext uri="{FF2B5EF4-FFF2-40B4-BE49-F238E27FC236}">
                <a16:creationId xmlns:a16="http://schemas.microsoft.com/office/drawing/2014/main" id="{C1ABEE38-C480-02E7-6BF5-93B7EF03D9B5}"/>
              </a:ext>
            </a:extLst>
          </p:cNvPr>
          <p:cNvSpPr/>
          <p:nvPr/>
        </p:nvSpPr>
        <p:spPr>
          <a:xfrm>
            <a:off x="2202559" y="4052625"/>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26" name="フローチャート: 書類 25">
            <a:extLst>
              <a:ext uri="{FF2B5EF4-FFF2-40B4-BE49-F238E27FC236}">
                <a16:creationId xmlns:a16="http://schemas.microsoft.com/office/drawing/2014/main" id="{27FF5F67-EADF-30B2-1730-7F52988AB280}"/>
              </a:ext>
            </a:extLst>
          </p:cNvPr>
          <p:cNvSpPr/>
          <p:nvPr/>
        </p:nvSpPr>
        <p:spPr>
          <a:xfrm>
            <a:off x="8101403" y="2893011"/>
            <a:ext cx="670853" cy="630000"/>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27" name="正方形/長方形 26">
            <a:extLst>
              <a:ext uri="{FF2B5EF4-FFF2-40B4-BE49-F238E27FC236}">
                <a16:creationId xmlns:a16="http://schemas.microsoft.com/office/drawing/2014/main" id="{0A079AB3-09BD-A5F2-D73B-8FAC60FDDA7D}"/>
              </a:ext>
            </a:extLst>
          </p:cNvPr>
          <p:cNvSpPr/>
          <p:nvPr/>
        </p:nvSpPr>
        <p:spPr bwMode="auto">
          <a:xfrm>
            <a:off x="4971527" y="3210416"/>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C86246CF-4CCF-3C7B-4AB6-4CA08591D00E}"/>
              </a:ext>
            </a:extLst>
          </p:cNvPr>
          <p:cNvSpPr/>
          <p:nvPr/>
        </p:nvSpPr>
        <p:spPr>
          <a:xfrm>
            <a:off x="4948289" y="3235139"/>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29" name="テキスト ボックス 28">
            <a:extLst>
              <a:ext uri="{FF2B5EF4-FFF2-40B4-BE49-F238E27FC236}">
                <a16:creationId xmlns:a16="http://schemas.microsoft.com/office/drawing/2014/main" id="{35581CB8-0A42-D406-221C-15F729566D95}"/>
              </a:ext>
            </a:extLst>
          </p:cNvPr>
          <p:cNvSpPr txBox="1"/>
          <p:nvPr/>
        </p:nvSpPr>
        <p:spPr>
          <a:xfrm>
            <a:off x="7899318" y="2588322"/>
            <a:ext cx="2840421"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提供者コネクタを介したデータ取得のケース</a:t>
            </a:r>
          </a:p>
        </p:txBody>
      </p:sp>
      <p:sp>
        <p:nvSpPr>
          <p:cNvPr id="30" name="角丸四角形 448">
            <a:extLst>
              <a:ext uri="{FF2B5EF4-FFF2-40B4-BE49-F238E27FC236}">
                <a16:creationId xmlns:a16="http://schemas.microsoft.com/office/drawing/2014/main" id="{F3460C37-C4BA-4B42-A557-6209F4C735D7}"/>
              </a:ext>
            </a:extLst>
          </p:cNvPr>
          <p:cNvSpPr/>
          <p:nvPr/>
        </p:nvSpPr>
        <p:spPr>
          <a:xfrm>
            <a:off x="7862207" y="4550498"/>
            <a:ext cx="3924000" cy="1836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1" name="テキスト ボックス 30">
            <a:extLst>
              <a:ext uri="{FF2B5EF4-FFF2-40B4-BE49-F238E27FC236}">
                <a16:creationId xmlns:a16="http://schemas.microsoft.com/office/drawing/2014/main" id="{1768ECC2-5AFC-08F3-FA33-CE7E1853F212}"/>
              </a:ext>
            </a:extLst>
          </p:cNvPr>
          <p:cNvSpPr txBox="1"/>
          <p:nvPr/>
        </p:nvSpPr>
        <p:spPr>
          <a:xfrm>
            <a:off x="7953905" y="4606232"/>
            <a:ext cx="3364246" cy="184666"/>
          </a:xfrm>
          <a:prstGeom prst="rect">
            <a:avLst/>
          </a:prstGeom>
          <a:noFill/>
          <a:ln>
            <a:noFill/>
          </a:ln>
        </p:spPr>
        <p:txBody>
          <a:bodyPr wrap="square" lIns="36000" tIns="0" rIns="36000" bIns="0" rtlCol="0">
            <a:spAutoFit/>
          </a:bodyPr>
          <a:lstStyle/>
          <a:p>
            <a:pPr algn="ctr" defTabSz="914400">
              <a:defRPr/>
            </a:pPr>
            <a:r>
              <a:rPr kumimoji="1" lang="ja-JP" altLang="en-US" sz="1200" b="1" dirty="0">
                <a:solidFill>
                  <a:prstClr val="black"/>
                </a:solidFill>
                <a:latin typeface="Meiryo UI" panose="020B0604030504040204" pitchFamily="50" charset="-128"/>
                <a:ea typeface="Meiryo UI" panose="020B0604030504040204" pitchFamily="50" charset="-128"/>
              </a:rPr>
              <a:t>データ提供者</a:t>
            </a:r>
            <a:r>
              <a:rPr kumimoji="1" lang="en-US" altLang="ja-JP" sz="1200" b="1" dirty="0">
                <a:solidFill>
                  <a:prstClr val="black"/>
                </a:solidFill>
                <a:latin typeface="Meiryo UI" panose="020B0604030504040204" pitchFamily="50" charset="-128"/>
                <a:ea typeface="Meiryo UI" panose="020B0604030504040204" pitchFamily="50" charset="-128"/>
              </a:rPr>
              <a:t>B</a:t>
            </a:r>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（自治体等のオープンデータを提供）</a:t>
            </a:r>
            <a:endParaRPr kumimoji="1" lang="en-US" altLang="ja-JP" sz="1200" b="1" dirty="0">
              <a:solidFill>
                <a:prstClr val="black"/>
              </a:solidFill>
              <a:latin typeface="Meiryo UI" panose="020B0604030504040204" pitchFamily="50" charset="-128"/>
              <a:ea typeface="Meiryo UI" panose="020B0604030504040204" pitchFamily="50" charset="-128"/>
            </a:endParaRPr>
          </a:p>
        </p:txBody>
      </p:sp>
      <p:sp>
        <p:nvSpPr>
          <p:cNvPr id="32" name="フローチャート: 書類 31">
            <a:extLst>
              <a:ext uri="{FF2B5EF4-FFF2-40B4-BE49-F238E27FC236}">
                <a16:creationId xmlns:a16="http://schemas.microsoft.com/office/drawing/2014/main" id="{B9AB385F-CC79-E63F-EEAE-DCA66AA0072D}"/>
              </a:ext>
            </a:extLst>
          </p:cNvPr>
          <p:cNvSpPr/>
          <p:nvPr/>
        </p:nvSpPr>
        <p:spPr>
          <a:xfrm>
            <a:off x="8057501" y="5081064"/>
            <a:ext cx="670853" cy="629334"/>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33" name="テキスト ボックス 32">
            <a:extLst>
              <a:ext uri="{FF2B5EF4-FFF2-40B4-BE49-F238E27FC236}">
                <a16:creationId xmlns:a16="http://schemas.microsoft.com/office/drawing/2014/main" id="{2BCE38E5-AEAE-BD3C-AB3F-CF154CD1890E}"/>
              </a:ext>
            </a:extLst>
          </p:cNvPr>
          <p:cNvSpPr txBox="1"/>
          <p:nvPr/>
        </p:nvSpPr>
        <p:spPr>
          <a:xfrm>
            <a:off x="7899318" y="4776375"/>
            <a:ext cx="2966408"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提供者コネクタを介さないデータ取得のケース</a:t>
            </a:r>
          </a:p>
        </p:txBody>
      </p:sp>
      <p:sp>
        <p:nvSpPr>
          <p:cNvPr id="34" name="角丸四角形 448">
            <a:extLst>
              <a:ext uri="{FF2B5EF4-FFF2-40B4-BE49-F238E27FC236}">
                <a16:creationId xmlns:a16="http://schemas.microsoft.com/office/drawing/2014/main" id="{A6437348-D3B9-7D95-211F-4DC861ECB6E8}"/>
              </a:ext>
            </a:extLst>
          </p:cNvPr>
          <p:cNvSpPr/>
          <p:nvPr/>
        </p:nvSpPr>
        <p:spPr>
          <a:xfrm>
            <a:off x="4873575" y="2609657"/>
            <a:ext cx="1260000" cy="1233115"/>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5" name="正方形/長方形 34">
            <a:extLst>
              <a:ext uri="{FF2B5EF4-FFF2-40B4-BE49-F238E27FC236}">
                <a16:creationId xmlns:a16="http://schemas.microsoft.com/office/drawing/2014/main" id="{3F604600-B3AB-4980-9145-738BC91E91A7}"/>
              </a:ext>
            </a:extLst>
          </p:cNvPr>
          <p:cNvSpPr/>
          <p:nvPr/>
        </p:nvSpPr>
        <p:spPr bwMode="auto">
          <a:xfrm>
            <a:off x="8103762" y="3559713"/>
            <a:ext cx="643081" cy="59291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7E494018-0F7A-CE46-3CA8-A4041716AF76}"/>
              </a:ext>
            </a:extLst>
          </p:cNvPr>
          <p:cNvSpPr/>
          <p:nvPr/>
        </p:nvSpPr>
        <p:spPr>
          <a:xfrm>
            <a:off x="8122942" y="3643569"/>
            <a:ext cx="607859" cy="430887"/>
          </a:xfrm>
          <a:prstGeom prst="rect">
            <a:avLst/>
          </a:prstGeom>
        </p:spPr>
        <p:txBody>
          <a:bodyPr wrap="non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提供者</a:t>
            </a:r>
            <a:endParaRPr kumimoji="1" lang="en-US" altLang="ja-JP" sz="4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コネクタ</a:t>
            </a:r>
            <a:endParaRPr kumimoji="1"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233E85-98E3-864D-0648-8AEFFE36E5B5}"/>
              </a:ext>
            </a:extLst>
          </p:cNvPr>
          <p:cNvCxnSpPr>
            <a:cxnSpLocks/>
          </p:cNvCxnSpPr>
          <p:nvPr/>
        </p:nvCxnSpPr>
        <p:spPr bwMode="auto">
          <a:xfrm>
            <a:off x="1669079" y="4082242"/>
            <a:ext cx="918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cxnSp>
        <p:nvCxnSpPr>
          <p:cNvPr id="38" name="直線矢印コネクタ 37">
            <a:extLst>
              <a:ext uri="{FF2B5EF4-FFF2-40B4-BE49-F238E27FC236}">
                <a16:creationId xmlns:a16="http://schemas.microsoft.com/office/drawing/2014/main" id="{46B76D2F-730F-FDF7-BC0E-75F0B5D557E2}"/>
              </a:ext>
            </a:extLst>
          </p:cNvPr>
          <p:cNvCxnSpPr>
            <a:cxnSpLocks/>
          </p:cNvCxnSpPr>
          <p:nvPr/>
        </p:nvCxnSpPr>
        <p:spPr bwMode="auto">
          <a:xfrm flipH="1">
            <a:off x="8772256" y="3140968"/>
            <a:ext cx="632154"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39" name="コネクタ: カギ線 38">
            <a:extLst>
              <a:ext uri="{FF2B5EF4-FFF2-40B4-BE49-F238E27FC236}">
                <a16:creationId xmlns:a16="http://schemas.microsoft.com/office/drawing/2014/main" id="{0F8AB01E-F03F-9474-F5CC-245ED21423FA}"/>
              </a:ext>
            </a:extLst>
          </p:cNvPr>
          <p:cNvCxnSpPr>
            <a:cxnSpLocks/>
          </p:cNvCxnSpPr>
          <p:nvPr/>
        </p:nvCxnSpPr>
        <p:spPr bwMode="auto">
          <a:xfrm flipV="1">
            <a:off x="6061767" y="3142172"/>
            <a:ext cx="2016000" cy="288000"/>
          </a:xfrm>
          <a:prstGeom prst="bentConnector3">
            <a:avLst>
              <a:gd name="adj1" fmla="val 31381"/>
            </a:avLst>
          </a:prstGeom>
          <a:noFill/>
          <a:ln w="19050" cap="flat" cmpd="sng" algn="ctr">
            <a:solidFill>
              <a:sysClr val="window" lastClr="FFFFFF">
                <a:lumMod val="50000"/>
              </a:sysClr>
            </a:solidFill>
            <a:prstDash val="solid"/>
            <a:round/>
            <a:headEnd type="triangle"/>
            <a:tailEnd type="none"/>
          </a:ln>
          <a:effectLst/>
        </p:spPr>
      </p:cxnSp>
      <p:cxnSp>
        <p:nvCxnSpPr>
          <p:cNvPr id="40" name="直線矢印コネクタ 39">
            <a:extLst>
              <a:ext uri="{FF2B5EF4-FFF2-40B4-BE49-F238E27FC236}">
                <a16:creationId xmlns:a16="http://schemas.microsoft.com/office/drawing/2014/main" id="{03A73357-E1CE-E973-54BE-48C0C045ADE1}"/>
              </a:ext>
            </a:extLst>
          </p:cNvPr>
          <p:cNvCxnSpPr>
            <a:cxnSpLocks/>
          </p:cNvCxnSpPr>
          <p:nvPr/>
        </p:nvCxnSpPr>
        <p:spPr bwMode="auto">
          <a:xfrm>
            <a:off x="1669079" y="3606518"/>
            <a:ext cx="3312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41" name="コネクタ: カギ線 40">
            <a:extLst>
              <a:ext uri="{FF2B5EF4-FFF2-40B4-BE49-F238E27FC236}">
                <a16:creationId xmlns:a16="http://schemas.microsoft.com/office/drawing/2014/main" id="{82EE1738-1B96-2838-D1E4-ACB06F646802}"/>
              </a:ext>
            </a:extLst>
          </p:cNvPr>
          <p:cNvCxnSpPr>
            <a:cxnSpLocks/>
          </p:cNvCxnSpPr>
          <p:nvPr/>
        </p:nvCxnSpPr>
        <p:spPr bwMode="auto">
          <a:xfrm>
            <a:off x="6061567" y="3542370"/>
            <a:ext cx="1980000" cy="1872000"/>
          </a:xfrm>
          <a:prstGeom prst="bentConnector3">
            <a:avLst>
              <a:gd name="adj1" fmla="val 10803"/>
            </a:avLst>
          </a:prstGeom>
          <a:noFill/>
          <a:ln w="19050" cap="flat" cmpd="sng" algn="ctr">
            <a:solidFill>
              <a:sysClr val="window" lastClr="FFFFFF">
                <a:lumMod val="50000"/>
              </a:sysClr>
            </a:solidFill>
            <a:prstDash val="solid"/>
            <a:round/>
            <a:headEnd type="triangle"/>
            <a:tailEnd type="none"/>
          </a:ln>
          <a:effectLst/>
        </p:spPr>
      </p:cxnSp>
      <p:sp>
        <p:nvSpPr>
          <p:cNvPr id="42" name="テキスト ボックス 41">
            <a:extLst>
              <a:ext uri="{FF2B5EF4-FFF2-40B4-BE49-F238E27FC236}">
                <a16:creationId xmlns:a16="http://schemas.microsoft.com/office/drawing/2014/main" id="{C677005A-F660-BAB1-EC81-A13D443BAFE7}"/>
              </a:ext>
            </a:extLst>
          </p:cNvPr>
          <p:cNvSpPr txBox="1"/>
          <p:nvPr/>
        </p:nvSpPr>
        <p:spPr>
          <a:xfrm>
            <a:off x="8834732" y="3124445"/>
            <a:ext cx="901861" cy="553998"/>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カタログ</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作成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3" name="テキスト ボックス 42">
            <a:extLst>
              <a:ext uri="{FF2B5EF4-FFF2-40B4-BE49-F238E27FC236}">
                <a16:creationId xmlns:a16="http://schemas.microsoft.com/office/drawing/2014/main" id="{7F493707-4FEF-9DE7-FB52-2B45F8BB18C0}"/>
              </a:ext>
            </a:extLst>
          </p:cNvPr>
          <p:cNvSpPr txBox="1"/>
          <p:nvPr/>
        </p:nvSpPr>
        <p:spPr>
          <a:xfrm>
            <a:off x="6654311" y="5420923"/>
            <a:ext cx="1608023"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4" name="テキスト ボックス 43">
            <a:extLst>
              <a:ext uri="{FF2B5EF4-FFF2-40B4-BE49-F238E27FC236}">
                <a16:creationId xmlns:a16="http://schemas.microsoft.com/office/drawing/2014/main" id="{E03517AC-1CDB-50A6-1851-6FE939F39B7B}"/>
              </a:ext>
            </a:extLst>
          </p:cNvPr>
          <p:cNvSpPr txBox="1"/>
          <p:nvPr/>
        </p:nvSpPr>
        <p:spPr>
          <a:xfrm>
            <a:off x="6654311" y="3161550"/>
            <a:ext cx="152836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5" name="テキスト ボックス 44">
            <a:extLst>
              <a:ext uri="{FF2B5EF4-FFF2-40B4-BE49-F238E27FC236}">
                <a16:creationId xmlns:a16="http://schemas.microsoft.com/office/drawing/2014/main" id="{B495B141-4CAE-6C5F-AFF6-75D2DAC4B19A}"/>
              </a:ext>
            </a:extLst>
          </p:cNvPr>
          <p:cNvSpPr txBox="1"/>
          <p:nvPr/>
        </p:nvSpPr>
        <p:spPr>
          <a:xfrm>
            <a:off x="3315658" y="3354376"/>
            <a:ext cx="1883036"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6" name="テキスト ボックス 45">
            <a:extLst>
              <a:ext uri="{FF2B5EF4-FFF2-40B4-BE49-F238E27FC236}">
                <a16:creationId xmlns:a16="http://schemas.microsoft.com/office/drawing/2014/main" id="{AB49E5FD-91AB-628F-BBA7-08D4205B0770}"/>
              </a:ext>
            </a:extLst>
          </p:cNvPr>
          <p:cNvSpPr txBox="1"/>
          <p:nvPr/>
        </p:nvSpPr>
        <p:spPr>
          <a:xfrm>
            <a:off x="3315659" y="5939642"/>
            <a:ext cx="335643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Web</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公開のファイルのダウンロード）</a:t>
            </a:r>
          </a:p>
        </p:txBody>
      </p:sp>
      <p:sp>
        <p:nvSpPr>
          <p:cNvPr id="47" name="テキスト ボックス 46">
            <a:extLst>
              <a:ext uri="{FF2B5EF4-FFF2-40B4-BE49-F238E27FC236}">
                <a16:creationId xmlns:a16="http://schemas.microsoft.com/office/drawing/2014/main" id="{8BC42F91-38F2-3FB8-63E2-5C43D385BCA4}"/>
              </a:ext>
            </a:extLst>
          </p:cNvPr>
          <p:cNvSpPr txBox="1"/>
          <p:nvPr/>
        </p:nvSpPr>
        <p:spPr>
          <a:xfrm>
            <a:off x="3315659" y="3857520"/>
            <a:ext cx="3301127"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Web</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公開のファイルのダウンロード）</a:t>
            </a:r>
          </a:p>
        </p:txBody>
      </p:sp>
      <p:sp>
        <p:nvSpPr>
          <p:cNvPr id="48" name="テキスト ボックス 47">
            <a:extLst>
              <a:ext uri="{FF2B5EF4-FFF2-40B4-BE49-F238E27FC236}">
                <a16:creationId xmlns:a16="http://schemas.microsoft.com/office/drawing/2014/main" id="{6383B2E1-5922-507B-8A97-7F2C9D3D9091}"/>
              </a:ext>
            </a:extLst>
          </p:cNvPr>
          <p:cNvSpPr txBox="1"/>
          <p:nvPr/>
        </p:nvSpPr>
        <p:spPr>
          <a:xfrm>
            <a:off x="4988510" y="2688204"/>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49" name="正方形/長方形 48">
            <a:extLst>
              <a:ext uri="{FF2B5EF4-FFF2-40B4-BE49-F238E27FC236}">
                <a16:creationId xmlns:a16="http://schemas.microsoft.com/office/drawing/2014/main" id="{3675FBF7-85CD-E33C-4163-8506D3F6C4CF}"/>
              </a:ext>
            </a:extLst>
          </p:cNvPr>
          <p:cNvSpPr/>
          <p:nvPr/>
        </p:nvSpPr>
        <p:spPr>
          <a:xfrm>
            <a:off x="10824545" y="2910369"/>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円柱 49">
            <a:extLst>
              <a:ext uri="{FF2B5EF4-FFF2-40B4-BE49-F238E27FC236}">
                <a16:creationId xmlns:a16="http://schemas.microsoft.com/office/drawing/2014/main" id="{595F74E4-8FE4-0B31-5819-4D2BA63A3EB4}"/>
              </a:ext>
            </a:extLst>
          </p:cNvPr>
          <p:cNvSpPr/>
          <p:nvPr/>
        </p:nvSpPr>
        <p:spPr bwMode="auto">
          <a:xfrm>
            <a:off x="10861090" y="3194663"/>
            <a:ext cx="724118" cy="959587"/>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オープン</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1" name="テキスト ボックス 50">
            <a:extLst>
              <a:ext uri="{FF2B5EF4-FFF2-40B4-BE49-F238E27FC236}">
                <a16:creationId xmlns:a16="http://schemas.microsoft.com/office/drawing/2014/main" id="{7BD1C791-0FAB-C53A-1C26-297C9B3BFCB4}"/>
              </a:ext>
            </a:extLst>
          </p:cNvPr>
          <p:cNvSpPr txBox="1"/>
          <p:nvPr/>
        </p:nvSpPr>
        <p:spPr>
          <a:xfrm>
            <a:off x="10813980" y="2717729"/>
            <a:ext cx="1019523"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2" name="正方形/長方形 51">
            <a:extLst>
              <a:ext uri="{FF2B5EF4-FFF2-40B4-BE49-F238E27FC236}">
                <a16:creationId xmlns:a16="http://schemas.microsoft.com/office/drawing/2014/main" id="{4AD8AF50-DA9F-680B-ED68-FBAA5189ED34}"/>
              </a:ext>
            </a:extLst>
          </p:cNvPr>
          <p:cNvSpPr/>
          <p:nvPr/>
        </p:nvSpPr>
        <p:spPr>
          <a:xfrm>
            <a:off x="10834550" y="5047453"/>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円柱 52">
            <a:extLst>
              <a:ext uri="{FF2B5EF4-FFF2-40B4-BE49-F238E27FC236}">
                <a16:creationId xmlns:a16="http://schemas.microsoft.com/office/drawing/2014/main" id="{048AF20B-1E5A-34A9-C97A-9BB2DFCC1D67}"/>
              </a:ext>
            </a:extLst>
          </p:cNvPr>
          <p:cNvSpPr/>
          <p:nvPr/>
        </p:nvSpPr>
        <p:spPr bwMode="auto">
          <a:xfrm>
            <a:off x="10871095" y="5354903"/>
            <a:ext cx="724118" cy="959587"/>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オープン</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4" name="テキスト ボックス 53">
            <a:extLst>
              <a:ext uri="{FF2B5EF4-FFF2-40B4-BE49-F238E27FC236}">
                <a16:creationId xmlns:a16="http://schemas.microsoft.com/office/drawing/2014/main" id="{C6D81F83-2012-90B8-515F-9A86D7EA2C5D}"/>
              </a:ext>
            </a:extLst>
          </p:cNvPr>
          <p:cNvSpPr txBox="1"/>
          <p:nvPr/>
        </p:nvSpPr>
        <p:spPr>
          <a:xfrm>
            <a:off x="10823985" y="4854813"/>
            <a:ext cx="112290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5" name="正方形/長方形 54">
            <a:extLst>
              <a:ext uri="{FF2B5EF4-FFF2-40B4-BE49-F238E27FC236}">
                <a16:creationId xmlns:a16="http://schemas.microsoft.com/office/drawing/2014/main" id="{724CDCAC-9AC3-388C-A4C0-8591DFB29C20}"/>
              </a:ext>
            </a:extLst>
          </p:cNvPr>
          <p:cNvSpPr/>
          <p:nvPr/>
        </p:nvSpPr>
        <p:spPr bwMode="auto">
          <a:xfrm>
            <a:off x="9140042" y="5651755"/>
            <a:ext cx="1291107" cy="648000"/>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C4AE4240-122B-EB8D-0090-160CB8CEAD8B}"/>
              </a:ext>
            </a:extLst>
          </p:cNvPr>
          <p:cNvSpPr/>
          <p:nvPr/>
        </p:nvSpPr>
        <p:spPr>
          <a:xfrm>
            <a:off x="9142079" y="5712914"/>
            <a:ext cx="1311976" cy="430887"/>
          </a:xfrm>
          <a:prstGeom prst="rect">
            <a:avLst/>
          </a:prstGeom>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オープンデータ提供</a:t>
            </a:r>
            <a:endParaRPr kumimoji="1" lang="en-US" altLang="ja-JP" sz="3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en-US" altLang="ja-JP" sz="1100" dirty="0">
                <a:solidFill>
                  <a:prstClr val="black"/>
                </a:solidFill>
                <a:latin typeface="Meiryo UI" panose="020B0604030504040204" pitchFamily="50" charset="-128"/>
                <a:ea typeface="Meiryo UI" panose="020B0604030504040204" pitchFamily="50" charset="-128"/>
              </a:rPr>
              <a:t>Web</a:t>
            </a:r>
            <a:r>
              <a:rPr kumimoji="1" lang="ja-JP" altLang="en-US" sz="1100" dirty="0">
                <a:solidFill>
                  <a:prstClr val="black"/>
                </a:solidFill>
                <a:latin typeface="Meiryo UI" panose="020B0604030504040204" pitchFamily="50" charset="-128"/>
                <a:ea typeface="Meiryo UI" panose="020B0604030504040204" pitchFamily="50" charset="-128"/>
              </a:rPr>
              <a:t>サイト</a:t>
            </a:r>
            <a:endParaRPr kumimoji="1" lang="en-US" altLang="ja-JP" sz="1100" dirty="0">
              <a:solidFill>
                <a:prstClr val="black"/>
              </a:solidFill>
              <a:latin typeface="Meiryo UI" panose="020B0604030504040204" pitchFamily="50" charset="-128"/>
              <a:ea typeface="Meiryo UI" panose="020B0604030504040204" pitchFamily="50" charset="-128"/>
            </a:endParaRPr>
          </a:p>
        </p:txBody>
      </p:sp>
      <p:cxnSp>
        <p:nvCxnSpPr>
          <p:cNvPr id="57" name="コネクタ: カギ線 56">
            <a:extLst>
              <a:ext uri="{FF2B5EF4-FFF2-40B4-BE49-F238E27FC236}">
                <a16:creationId xmlns:a16="http://schemas.microsoft.com/office/drawing/2014/main" id="{03C2B1AD-B444-B570-BA31-3F8000EF5CAA}"/>
              </a:ext>
            </a:extLst>
          </p:cNvPr>
          <p:cNvCxnSpPr>
            <a:cxnSpLocks/>
          </p:cNvCxnSpPr>
          <p:nvPr/>
        </p:nvCxnSpPr>
        <p:spPr bwMode="auto">
          <a:xfrm rot="10800000">
            <a:off x="1670103" y="4586473"/>
            <a:ext cx="9216000" cy="1584000"/>
          </a:xfrm>
          <a:prstGeom prst="bentConnector3">
            <a:avLst>
              <a:gd name="adj1" fmla="val 82330"/>
            </a:avLst>
          </a:prstGeom>
          <a:noFill/>
          <a:ln w="19050" cap="flat" cmpd="sng" algn="ctr">
            <a:solidFill>
              <a:sysClr val="window" lastClr="FFFFFF">
                <a:lumMod val="50000"/>
              </a:sysClr>
            </a:solidFill>
            <a:prstDash val="solid"/>
            <a:round/>
            <a:headEnd type="none" w="med" len="med"/>
            <a:tailEnd type="arrow" w="med" len="med"/>
          </a:ln>
          <a:effectLst/>
        </p:spPr>
      </p:cxnSp>
      <p:sp>
        <p:nvSpPr>
          <p:cNvPr id="58" name="正方形/長方形 57">
            <a:extLst>
              <a:ext uri="{FF2B5EF4-FFF2-40B4-BE49-F238E27FC236}">
                <a16:creationId xmlns:a16="http://schemas.microsoft.com/office/drawing/2014/main" id="{4C7C5882-83DE-F3FE-5947-9B188D67EB86}"/>
              </a:ext>
            </a:extLst>
          </p:cNvPr>
          <p:cNvSpPr/>
          <p:nvPr/>
        </p:nvSpPr>
        <p:spPr bwMode="auto">
          <a:xfrm>
            <a:off x="9404410" y="2922328"/>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3643BFCB-9557-E3E8-63C3-1998DD050474}"/>
              </a:ext>
            </a:extLst>
          </p:cNvPr>
          <p:cNvSpPr/>
          <p:nvPr/>
        </p:nvSpPr>
        <p:spPr>
          <a:xfrm>
            <a:off x="9357114" y="2954142"/>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9074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73585C-FBDD-8CFA-02D5-D258FC4EC45C}"/>
              </a:ext>
            </a:extLst>
          </p:cNvPr>
          <p:cNvSpPr>
            <a:spLocks noGrp="1"/>
          </p:cNvSpPr>
          <p:nvPr>
            <p:ph type="body" sz="quarter" idx="13"/>
          </p:nvPr>
        </p:nvSpPr>
        <p:spPr/>
        <p:txBody>
          <a:bodyPr>
            <a:normAutofit lnSpcReduction="10000"/>
          </a:bodyPr>
          <a:lstStyle/>
          <a:p>
            <a:r>
              <a:rPr kumimoji="1" lang="en-US" altLang="ja-JP" dirty="0"/>
              <a:t>3.1.2.</a:t>
            </a:r>
            <a:r>
              <a:rPr kumimoji="1" lang="ja-JP" altLang="en-US" dirty="0"/>
              <a:t>限定提供データ </a:t>
            </a:r>
            <a:r>
              <a:rPr kumimoji="1" lang="en-US" altLang="ja-JP" dirty="0"/>
              <a:t>(</a:t>
            </a:r>
            <a:r>
              <a:rPr kumimoji="1" lang="ja-JP" altLang="en-US" dirty="0"/>
              <a:t>取引市場を利用しない場合</a:t>
            </a:r>
            <a:r>
              <a:rPr kumimoji="1" lang="en-US" altLang="ja-JP" dirty="0"/>
              <a:t>)</a:t>
            </a:r>
            <a:r>
              <a:rPr kumimoji="1" lang="ja-JP" altLang="en-US" dirty="0"/>
              <a:t>のユースケース</a:t>
            </a:r>
          </a:p>
        </p:txBody>
      </p:sp>
      <p:sp>
        <p:nvSpPr>
          <p:cNvPr id="84" name="正方形/長方形 83">
            <a:extLst>
              <a:ext uri="{FF2B5EF4-FFF2-40B4-BE49-F238E27FC236}">
                <a16:creationId xmlns:a16="http://schemas.microsoft.com/office/drawing/2014/main" id="{53580326-00F0-9BB1-E4CA-2CC272E9CD26}"/>
              </a:ext>
            </a:extLst>
          </p:cNvPr>
          <p:cNvSpPr/>
          <p:nvPr/>
        </p:nvSpPr>
        <p:spPr>
          <a:xfrm>
            <a:off x="243620" y="691629"/>
            <a:ext cx="11469004" cy="818393"/>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用いた、</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取引市場を利用しない場合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取得の簡潔な流れを下図に示す。</a:t>
            </a:r>
            <a:endParaRPr kumimoji="1" lang="en-US" altLang="ja-JP" sz="12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取引市場を利用しない場合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の場合、データ利用者はデータ提供者のデータ利用許諾が必要であるため、</a:t>
            </a:r>
            <a: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 </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の認可機能を使用。</a:t>
            </a:r>
          </a:p>
        </p:txBody>
      </p:sp>
      <p:cxnSp>
        <p:nvCxnSpPr>
          <p:cNvPr id="85" name="直線コネクタ 84">
            <a:extLst>
              <a:ext uri="{FF2B5EF4-FFF2-40B4-BE49-F238E27FC236}">
                <a16:creationId xmlns:a16="http://schemas.microsoft.com/office/drawing/2014/main" id="{D2E7058E-ECB1-B4DF-5BF7-FF197A23B27F}"/>
              </a:ext>
            </a:extLst>
          </p:cNvPr>
          <p:cNvCxnSpPr>
            <a:cxnSpLocks/>
          </p:cNvCxnSpPr>
          <p:nvPr/>
        </p:nvCxnSpPr>
        <p:spPr bwMode="auto">
          <a:xfrm>
            <a:off x="8832632" y="2282405"/>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86" name="グループ化 85">
            <a:extLst>
              <a:ext uri="{FF2B5EF4-FFF2-40B4-BE49-F238E27FC236}">
                <a16:creationId xmlns:a16="http://schemas.microsoft.com/office/drawing/2014/main" id="{0194EAEA-4C9D-385D-09F5-93290FF1DF62}"/>
              </a:ext>
            </a:extLst>
          </p:cNvPr>
          <p:cNvGrpSpPr/>
          <p:nvPr/>
        </p:nvGrpSpPr>
        <p:grpSpPr>
          <a:xfrm>
            <a:off x="421468" y="1986673"/>
            <a:ext cx="401240" cy="295732"/>
            <a:chOff x="878551" y="2014581"/>
            <a:chExt cx="401240" cy="295732"/>
          </a:xfrm>
        </p:grpSpPr>
        <p:sp>
          <p:nvSpPr>
            <p:cNvPr id="87" name="Oval 6">
              <a:extLst>
                <a:ext uri="{FF2B5EF4-FFF2-40B4-BE49-F238E27FC236}">
                  <a16:creationId xmlns:a16="http://schemas.microsoft.com/office/drawing/2014/main" id="{86CA8E79-CB53-19BD-A3D0-EAEE6DC06872}"/>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Freeform 7">
              <a:extLst>
                <a:ext uri="{FF2B5EF4-FFF2-40B4-BE49-F238E27FC236}">
                  <a16:creationId xmlns:a16="http://schemas.microsoft.com/office/drawing/2014/main" id="{12BF3921-0351-7FB0-4613-C31F324C1981}"/>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9" name="直線コネクタ 88">
            <a:extLst>
              <a:ext uri="{FF2B5EF4-FFF2-40B4-BE49-F238E27FC236}">
                <a16:creationId xmlns:a16="http://schemas.microsoft.com/office/drawing/2014/main" id="{F95537C8-30C6-0DD9-5680-0D9A835D537B}"/>
              </a:ext>
            </a:extLst>
          </p:cNvPr>
          <p:cNvCxnSpPr>
            <a:cxnSpLocks/>
          </p:cNvCxnSpPr>
          <p:nvPr/>
        </p:nvCxnSpPr>
        <p:spPr bwMode="auto">
          <a:xfrm>
            <a:off x="340962" y="2282405"/>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90" name="テキスト ボックス 89">
            <a:extLst>
              <a:ext uri="{FF2B5EF4-FFF2-40B4-BE49-F238E27FC236}">
                <a16:creationId xmlns:a16="http://schemas.microsoft.com/office/drawing/2014/main" id="{B5684CD6-54D7-C3FF-912F-770DF8D588FB}"/>
              </a:ext>
            </a:extLst>
          </p:cNvPr>
          <p:cNvSpPr txBox="1"/>
          <p:nvPr/>
        </p:nvSpPr>
        <p:spPr>
          <a:xfrm>
            <a:off x="9578773" y="1913073"/>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91" name="テキスト ボックス 90">
            <a:extLst>
              <a:ext uri="{FF2B5EF4-FFF2-40B4-BE49-F238E27FC236}">
                <a16:creationId xmlns:a16="http://schemas.microsoft.com/office/drawing/2014/main" id="{4A4358C0-027E-E434-C422-83FD067A23AC}"/>
              </a:ext>
            </a:extLst>
          </p:cNvPr>
          <p:cNvSpPr txBox="1"/>
          <p:nvPr/>
        </p:nvSpPr>
        <p:spPr>
          <a:xfrm>
            <a:off x="1066834" y="1913073"/>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grpSp>
        <p:nvGrpSpPr>
          <p:cNvPr id="92" name="グループ化 91">
            <a:extLst>
              <a:ext uri="{FF2B5EF4-FFF2-40B4-BE49-F238E27FC236}">
                <a16:creationId xmlns:a16="http://schemas.microsoft.com/office/drawing/2014/main" id="{74E854E0-6815-4EE1-873A-8283FE805726}"/>
              </a:ext>
            </a:extLst>
          </p:cNvPr>
          <p:cNvGrpSpPr/>
          <p:nvPr/>
        </p:nvGrpSpPr>
        <p:grpSpPr>
          <a:xfrm flipH="1">
            <a:off x="11393300" y="1986673"/>
            <a:ext cx="401240" cy="295732"/>
            <a:chOff x="878551" y="2014581"/>
            <a:chExt cx="401240" cy="295732"/>
          </a:xfrm>
        </p:grpSpPr>
        <p:sp>
          <p:nvSpPr>
            <p:cNvPr id="93" name="Oval 6">
              <a:extLst>
                <a:ext uri="{FF2B5EF4-FFF2-40B4-BE49-F238E27FC236}">
                  <a16:creationId xmlns:a16="http://schemas.microsoft.com/office/drawing/2014/main" id="{9E9E10C3-8B57-D35B-976A-42B66619AA70}"/>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Freeform 7">
              <a:extLst>
                <a:ext uri="{FF2B5EF4-FFF2-40B4-BE49-F238E27FC236}">
                  <a16:creationId xmlns:a16="http://schemas.microsoft.com/office/drawing/2014/main" id="{DAE9A150-8F0E-1AB6-E931-E9B8AD7EE635}"/>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5" name="正方形/長方形 94">
            <a:extLst>
              <a:ext uri="{FF2B5EF4-FFF2-40B4-BE49-F238E27FC236}">
                <a16:creationId xmlns:a16="http://schemas.microsoft.com/office/drawing/2014/main" id="{7183A968-5343-782E-22C0-447DB57C595E}"/>
              </a:ext>
            </a:extLst>
          </p:cNvPr>
          <p:cNvSpPr/>
          <p:nvPr/>
        </p:nvSpPr>
        <p:spPr>
          <a:xfrm>
            <a:off x="3604158" y="1628800"/>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テキスト ボックス 95">
            <a:extLst>
              <a:ext uri="{FF2B5EF4-FFF2-40B4-BE49-F238E27FC236}">
                <a16:creationId xmlns:a16="http://schemas.microsoft.com/office/drawing/2014/main" id="{BDEA22A4-5568-7379-A5D3-62242F6B39F1}"/>
              </a:ext>
            </a:extLst>
          </p:cNvPr>
          <p:cNvSpPr txBox="1"/>
          <p:nvPr/>
        </p:nvSpPr>
        <p:spPr>
          <a:xfrm>
            <a:off x="3547347" y="1818650"/>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97" name="直線矢印コネクタ 96">
            <a:extLst>
              <a:ext uri="{FF2B5EF4-FFF2-40B4-BE49-F238E27FC236}">
                <a16:creationId xmlns:a16="http://schemas.microsoft.com/office/drawing/2014/main" id="{923AE09F-9F67-8D51-4848-49E5BFADE4EC}"/>
              </a:ext>
            </a:extLst>
          </p:cNvPr>
          <p:cNvCxnSpPr>
            <a:cxnSpLocks/>
          </p:cNvCxnSpPr>
          <p:nvPr/>
        </p:nvCxnSpPr>
        <p:spPr bwMode="auto">
          <a:xfrm>
            <a:off x="4025618" y="2089394"/>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98" name="テキスト ボックス 97">
            <a:extLst>
              <a:ext uri="{FF2B5EF4-FFF2-40B4-BE49-F238E27FC236}">
                <a16:creationId xmlns:a16="http://schemas.microsoft.com/office/drawing/2014/main" id="{3CC87286-5A55-E1D7-B9D5-71A02AFF3726}"/>
              </a:ext>
            </a:extLst>
          </p:cNvPr>
          <p:cNvSpPr txBox="1"/>
          <p:nvPr/>
        </p:nvSpPr>
        <p:spPr>
          <a:xfrm>
            <a:off x="4611319" y="1958643"/>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cxnSp>
        <p:nvCxnSpPr>
          <p:cNvPr id="99" name="直線矢印コネクタ 98">
            <a:extLst>
              <a:ext uri="{FF2B5EF4-FFF2-40B4-BE49-F238E27FC236}">
                <a16:creationId xmlns:a16="http://schemas.microsoft.com/office/drawing/2014/main" id="{4A6F6307-F00C-D879-CA6E-918D1EBEB8A8}"/>
              </a:ext>
            </a:extLst>
          </p:cNvPr>
          <p:cNvCxnSpPr>
            <a:cxnSpLocks/>
          </p:cNvCxnSpPr>
          <p:nvPr/>
        </p:nvCxnSpPr>
        <p:spPr bwMode="auto">
          <a:xfrm>
            <a:off x="4025618" y="1850010"/>
            <a:ext cx="552695" cy="0"/>
          </a:xfrm>
          <a:prstGeom prst="straightConnector1">
            <a:avLst/>
          </a:prstGeom>
          <a:noFill/>
          <a:ln w="19050" cap="flat" cmpd="sng" algn="ctr">
            <a:solidFill>
              <a:srgbClr val="FFC000"/>
            </a:solidFill>
            <a:prstDash val="solid"/>
            <a:round/>
            <a:headEnd type="none"/>
            <a:tailEnd type="triangle"/>
          </a:ln>
          <a:effectLst/>
        </p:spPr>
      </p:cxnSp>
      <p:sp>
        <p:nvSpPr>
          <p:cNvPr id="100" name="テキスト ボックス 99">
            <a:extLst>
              <a:ext uri="{FF2B5EF4-FFF2-40B4-BE49-F238E27FC236}">
                <a16:creationId xmlns:a16="http://schemas.microsoft.com/office/drawing/2014/main" id="{099B751D-B17E-95FC-E5FB-496E6CE2521B}"/>
              </a:ext>
            </a:extLst>
          </p:cNvPr>
          <p:cNvSpPr txBox="1"/>
          <p:nvPr/>
        </p:nvSpPr>
        <p:spPr>
          <a:xfrm>
            <a:off x="4511824" y="1726900"/>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契約・認可に係る業務の流れ</a:t>
            </a:r>
          </a:p>
        </p:txBody>
      </p:sp>
      <p:sp>
        <p:nvSpPr>
          <p:cNvPr id="101" name="正方形/長方形 100">
            <a:extLst>
              <a:ext uri="{FF2B5EF4-FFF2-40B4-BE49-F238E27FC236}">
                <a16:creationId xmlns:a16="http://schemas.microsoft.com/office/drawing/2014/main" id="{077C3E9C-4D5D-487C-800C-4C36B689DA44}"/>
              </a:ext>
            </a:extLst>
          </p:cNvPr>
          <p:cNvSpPr/>
          <p:nvPr/>
        </p:nvSpPr>
        <p:spPr bwMode="auto">
          <a:xfrm>
            <a:off x="6789342" y="1676873"/>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02" name="正方形/長方形 101">
            <a:extLst>
              <a:ext uri="{FF2B5EF4-FFF2-40B4-BE49-F238E27FC236}">
                <a16:creationId xmlns:a16="http://schemas.microsoft.com/office/drawing/2014/main" id="{2E956CBB-5BA3-D789-B94F-B727954E2E17}"/>
              </a:ext>
            </a:extLst>
          </p:cNvPr>
          <p:cNvSpPr/>
          <p:nvPr/>
        </p:nvSpPr>
        <p:spPr bwMode="auto">
          <a:xfrm>
            <a:off x="6788435" y="1987078"/>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103" name="正方形/長方形 102">
            <a:extLst>
              <a:ext uri="{FF2B5EF4-FFF2-40B4-BE49-F238E27FC236}">
                <a16:creationId xmlns:a16="http://schemas.microsoft.com/office/drawing/2014/main" id="{1585F5CF-E1AE-AD9A-5798-8D9B7F6623D2}"/>
              </a:ext>
            </a:extLst>
          </p:cNvPr>
          <p:cNvSpPr/>
          <p:nvPr/>
        </p:nvSpPr>
        <p:spPr bwMode="auto">
          <a:xfrm>
            <a:off x="2165080" y="5376553"/>
            <a:ext cx="834576" cy="100880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5DC5AA43-63A7-202D-BFE3-26EB6F3FFA5D}"/>
              </a:ext>
            </a:extLst>
          </p:cNvPr>
          <p:cNvSpPr/>
          <p:nvPr/>
        </p:nvSpPr>
        <p:spPr>
          <a:xfrm>
            <a:off x="10794165" y="2555877"/>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5" name="グループ化 104">
            <a:extLst>
              <a:ext uri="{FF2B5EF4-FFF2-40B4-BE49-F238E27FC236}">
                <a16:creationId xmlns:a16="http://schemas.microsoft.com/office/drawing/2014/main" id="{F2AD8B6A-0F2A-4B56-F2C2-919146EB839C}"/>
              </a:ext>
            </a:extLst>
          </p:cNvPr>
          <p:cNvGrpSpPr/>
          <p:nvPr/>
        </p:nvGrpSpPr>
        <p:grpSpPr>
          <a:xfrm>
            <a:off x="2138694" y="4257053"/>
            <a:ext cx="846603" cy="835200"/>
            <a:chOff x="2138694" y="4365103"/>
            <a:chExt cx="846603" cy="835200"/>
          </a:xfrm>
        </p:grpSpPr>
        <p:sp>
          <p:nvSpPr>
            <p:cNvPr id="106" name="角丸四角形 499">
              <a:extLst>
                <a:ext uri="{FF2B5EF4-FFF2-40B4-BE49-F238E27FC236}">
                  <a16:creationId xmlns:a16="http://schemas.microsoft.com/office/drawing/2014/main" id="{9BB81F8A-F5FB-5B77-FC4D-33F0D1A19B7B}"/>
                </a:ext>
              </a:extLst>
            </p:cNvPr>
            <p:cNvSpPr/>
            <p:nvPr/>
          </p:nvSpPr>
          <p:spPr>
            <a:xfrm>
              <a:off x="2138694"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07" name="グループ化 106">
              <a:extLst>
                <a:ext uri="{FF2B5EF4-FFF2-40B4-BE49-F238E27FC236}">
                  <a16:creationId xmlns:a16="http://schemas.microsoft.com/office/drawing/2014/main" id="{8CC56A1B-BF3A-ED02-5297-116034A59EF7}"/>
                </a:ext>
              </a:extLst>
            </p:cNvPr>
            <p:cNvGrpSpPr/>
            <p:nvPr/>
          </p:nvGrpSpPr>
          <p:grpSpPr>
            <a:xfrm>
              <a:off x="2386285" y="4602937"/>
              <a:ext cx="401240" cy="295732"/>
              <a:chOff x="878551" y="2014581"/>
              <a:chExt cx="401240" cy="295732"/>
            </a:xfrm>
          </p:grpSpPr>
          <p:sp>
            <p:nvSpPr>
              <p:cNvPr id="108" name="Oval 6">
                <a:extLst>
                  <a:ext uri="{FF2B5EF4-FFF2-40B4-BE49-F238E27FC236}">
                    <a16:creationId xmlns:a16="http://schemas.microsoft.com/office/drawing/2014/main" id="{D9986CC3-C960-749A-C2E5-1A14543959CA}"/>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Freeform 7">
                <a:extLst>
                  <a:ext uri="{FF2B5EF4-FFF2-40B4-BE49-F238E27FC236}">
                    <a16:creationId xmlns:a16="http://schemas.microsoft.com/office/drawing/2014/main" id="{D17D1D5E-B7AF-69E6-B678-9EA3CFDE6AF0}"/>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10" name="正方形/長方形 109">
            <a:extLst>
              <a:ext uri="{FF2B5EF4-FFF2-40B4-BE49-F238E27FC236}">
                <a16:creationId xmlns:a16="http://schemas.microsoft.com/office/drawing/2014/main" id="{6961B32D-3A12-2AA7-187B-5C6B316E8BEB}"/>
              </a:ext>
            </a:extLst>
          </p:cNvPr>
          <p:cNvSpPr/>
          <p:nvPr/>
        </p:nvSpPr>
        <p:spPr>
          <a:xfrm>
            <a:off x="2266512" y="5667596"/>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11" name="円柱 110">
            <a:extLst>
              <a:ext uri="{FF2B5EF4-FFF2-40B4-BE49-F238E27FC236}">
                <a16:creationId xmlns:a16="http://schemas.microsoft.com/office/drawing/2014/main" id="{92EAF2F8-7A22-AC91-160C-361ADB89F963}"/>
              </a:ext>
            </a:extLst>
          </p:cNvPr>
          <p:cNvSpPr/>
          <p:nvPr/>
        </p:nvSpPr>
        <p:spPr bwMode="auto">
          <a:xfrm>
            <a:off x="10704512" y="2870733"/>
            <a:ext cx="912312" cy="872064"/>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限定提供</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TW"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（非公開情報）</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2" name="正方形/長方形 111">
            <a:extLst>
              <a:ext uri="{FF2B5EF4-FFF2-40B4-BE49-F238E27FC236}">
                <a16:creationId xmlns:a16="http://schemas.microsoft.com/office/drawing/2014/main" id="{F10CD030-3424-FA45-8546-662303A83238}"/>
              </a:ext>
            </a:extLst>
          </p:cNvPr>
          <p:cNvSpPr/>
          <p:nvPr/>
        </p:nvSpPr>
        <p:spPr bwMode="auto">
          <a:xfrm>
            <a:off x="5366000" y="2888901"/>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3" name="正方形/長方形 112">
            <a:extLst>
              <a:ext uri="{FF2B5EF4-FFF2-40B4-BE49-F238E27FC236}">
                <a16:creationId xmlns:a16="http://schemas.microsoft.com/office/drawing/2014/main" id="{E80C23B8-66A3-AD2E-690D-3B6B7E666305}"/>
              </a:ext>
            </a:extLst>
          </p:cNvPr>
          <p:cNvSpPr/>
          <p:nvPr/>
        </p:nvSpPr>
        <p:spPr>
          <a:xfrm>
            <a:off x="5342762" y="2913624"/>
            <a:ext cx="1122826"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114" name="角丸四角形 448">
            <a:extLst>
              <a:ext uri="{FF2B5EF4-FFF2-40B4-BE49-F238E27FC236}">
                <a16:creationId xmlns:a16="http://schemas.microsoft.com/office/drawing/2014/main" id="{CDD1ED21-C0F0-E689-61FD-E79636DDD370}"/>
              </a:ext>
            </a:extLst>
          </p:cNvPr>
          <p:cNvSpPr/>
          <p:nvPr/>
        </p:nvSpPr>
        <p:spPr>
          <a:xfrm>
            <a:off x="5268048" y="2513792"/>
            <a:ext cx="1260000" cy="4015579"/>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15" name="直線矢印コネクタ 114">
            <a:extLst>
              <a:ext uri="{FF2B5EF4-FFF2-40B4-BE49-F238E27FC236}">
                <a16:creationId xmlns:a16="http://schemas.microsoft.com/office/drawing/2014/main" id="{1E871E83-AE99-080A-237D-53F7DC4761CE}"/>
              </a:ext>
            </a:extLst>
          </p:cNvPr>
          <p:cNvCxnSpPr>
            <a:cxnSpLocks/>
          </p:cNvCxnSpPr>
          <p:nvPr/>
        </p:nvCxnSpPr>
        <p:spPr bwMode="auto">
          <a:xfrm>
            <a:off x="1775880" y="3320949"/>
            <a:ext cx="360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sp>
        <p:nvSpPr>
          <p:cNvPr id="116" name="テキスト ボックス 115">
            <a:extLst>
              <a:ext uri="{FF2B5EF4-FFF2-40B4-BE49-F238E27FC236}">
                <a16:creationId xmlns:a16="http://schemas.microsoft.com/office/drawing/2014/main" id="{5BADFECF-11EB-4F8B-F850-BE39A94437A1}"/>
              </a:ext>
            </a:extLst>
          </p:cNvPr>
          <p:cNvSpPr txBox="1"/>
          <p:nvPr/>
        </p:nvSpPr>
        <p:spPr>
          <a:xfrm>
            <a:off x="10782960" y="2384845"/>
            <a:ext cx="1071719"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7" name="テキスト ボックス 116">
            <a:extLst>
              <a:ext uri="{FF2B5EF4-FFF2-40B4-BE49-F238E27FC236}">
                <a16:creationId xmlns:a16="http://schemas.microsoft.com/office/drawing/2014/main" id="{D5A71BEB-39C5-BE29-4AC7-D86A483DACD7}"/>
              </a:ext>
            </a:extLst>
          </p:cNvPr>
          <p:cNvSpPr txBox="1"/>
          <p:nvPr/>
        </p:nvSpPr>
        <p:spPr>
          <a:xfrm>
            <a:off x="3215021" y="3074084"/>
            <a:ext cx="1870327"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8" name="正方形/長方形 117">
            <a:extLst>
              <a:ext uri="{FF2B5EF4-FFF2-40B4-BE49-F238E27FC236}">
                <a16:creationId xmlns:a16="http://schemas.microsoft.com/office/drawing/2014/main" id="{7996CA64-A3E3-0F80-77CC-1B8C1F1EF292}"/>
              </a:ext>
            </a:extLst>
          </p:cNvPr>
          <p:cNvSpPr/>
          <p:nvPr/>
        </p:nvSpPr>
        <p:spPr bwMode="auto">
          <a:xfrm>
            <a:off x="551384" y="2646601"/>
            <a:ext cx="1207218" cy="3738751"/>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119" name="正方形/長方形 118">
            <a:extLst>
              <a:ext uri="{FF2B5EF4-FFF2-40B4-BE49-F238E27FC236}">
                <a16:creationId xmlns:a16="http://schemas.microsoft.com/office/drawing/2014/main" id="{5698F697-07D4-90BF-CACE-624FEBB34F3D}"/>
              </a:ext>
            </a:extLst>
          </p:cNvPr>
          <p:cNvSpPr/>
          <p:nvPr/>
        </p:nvSpPr>
        <p:spPr bwMode="auto">
          <a:xfrm>
            <a:off x="5376040" y="3999235"/>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0" name="正方形/長方形 119">
            <a:extLst>
              <a:ext uri="{FF2B5EF4-FFF2-40B4-BE49-F238E27FC236}">
                <a16:creationId xmlns:a16="http://schemas.microsoft.com/office/drawing/2014/main" id="{905C32F2-ACCA-1B52-4D77-3322E4E0D417}"/>
              </a:ext>
            </a:extLst>
          </p:cNvPr>
          <p:cNvSpPr/>
          <p:nvPr/>
        </p:nvSpPr>
        <p:spPr>
          <a:xfrm>
            <a:off x="5342704" y="4056258"/>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認可管理機能</a:t>
            </a:r>
          </a:p>
        </p:txBody>
      </p:sp>
      <p:sp>
        <p:nvSpPr>
          <p:cNvPr id="121" name="正方形/長方形 120">
            <a:extLst>
              <a:ext uri="{FF2B5EF4-FFF2-40B4-BE49-F238E27FC236}">
                <a16:creationId xmlns:a16="http://schemas.microsoft.com/office/drawing/2014/main" id="{F436FB82-FD45-C6D5-3EF5-FF3C61E14F49}"/>
              </a:ext>
            </a:extLst>
          </p:cNvPr>
          <p:cNvSpPr/>
          <p:nvPr/>
        </p:nvSpPr>
        <p:spPr bwMode="auto">
          <a:xfrm>
            <a:off x="9090361" y="5376553"/>
            <a:ext cx="834576" cy="100880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2" name="正方形/長方形 121">
            <a:extLst>
              <a:ext uri="{FF2B5EF4-FFF2-40B4-BE49-F238E27FC236}">
                <a16:creationId xmlns:a16="http://schemas.microsoft.com/office/drawing/2014/main" id="{778CFD04-C4A2-67D8-CBA3-442AE1DB0C2E}"/>
              </a:ext>
            </a:extLst>
          </p:cNvPr>
          <p:cNvSpPr/>
          <p:nvPr/>
        </p:nvSpPr>
        <p:spPr>
          <a:xfrm>
            <a:off x="9184483" y="5667596"/>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提供者</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cxnSp>
        <p:nvCxnSpPr>
          <p:cNvPr id="123" name="直線矢印コネクタ 122">
            <a:extLst>
              <a:ext uri="{FF2B5EF4-FFF2-40B4-BE49-F238E27FC236}">
                <a16:creationId xmlns:a16="http://schemas.microsoft.com/office/drawing/2014/main" id="{E6B1B007-B108-EA60-9BB0-92569DBAC747}"/>
              </a:ext>
            </a:extLst>
          </p:cNvPr>
          <p:cNvCxnSpPr>
            <a:cxnSpLocks/>
          </p:cNvCxnSpPr>
          <p:nvPr/>
        </p:nvCxnSpPr>
        <p:spPr bwMode="auto">
          <a:xfrm>
            <a:off x="2985297" y="4545085"/>
            <a:ext cx="6084000" cy="18435"/>
          </a:xfrm>
          <a:prstGeom prst="straightConnector1">
            <a:avLst/>
          </a:prstGeom>
          <a:noFill/>
          <a:ln w="19050" cap="flat" cmpd="sng" algn="ctr">
            <a:solidFill>
              <a:srgbClr val="FFC000"/>
            </a:solidFill>
            <a:prstDash val="solid"/>
            <a:round/>
            <a:headEnd type="none"/>
            <a:tailEnd type="triangle"/>
          </a:ln>
          <a:effectLst/>
        </p:spPr>
      </p:cxnSp>
      <p:cxnSp>
        <p:nvCxnSpPr>
          <p:cNvPr id="124" name="直線矢印コネクタ 123">
            <a:extLst>
              <a:ext uri="{FF2B5EF4-FFF2-40B4-BE49-F238E27FC236}">
                <a16:creationId xmlns:a16="http://schemas.microsoft.com/office/drawing/2014/main" id="{B3015889-0365-93A8-E983-F2D76E86CC03}"/>
              </a:ext>
            </a:extLst>
          </p:cNvPr>
          <p:cNvCxnSpPr>
            <a:cxnSpLocks/>
          </p:cNvCxnSpPr>
          <p:nvPr/>
        </p:nvCxnSpPr>
        <p:spPr bwMode="auto">
          <a:xfrm flipH="1">
            <a:off x="2999656" y="4985107"/>
            <a:ext cx="6084000" cy="0"/>
          </a:xfrm>
          <a:prstGeom prst="straightConnector1">
            <a:avLst/>
          </a:prstGeom>
          <a:noFill/>
          <a:ln w="19050" cap="flat" cmpd="sng" algn="ctr">
            <a:solidFill>
              <a:srgbClr val="FFC000"/>
            </a:solidFill>
            <a:prstDash val="solid"/>
            <a:round/>
            <a:headEnd type="none"/>
            <a:tailEnd type="triangle"/>
          </a:ln>
          <a:effectLst/>
        </p:spPr>
      </p:cxnSp>
      <p:sp>
        <p:nvSpPr>
          <p:cNvPr id="125" name="テキスト ボックス 124">
            <a:extLst>
              <a:ext uri="{FF2B5EF4-FFF2-40B4-BE49-F238E27FC236}">
                <a16:creationId xmlns:a16="http://schemas.microsoft.com/office/drawing/2014/main" id="{5B468320-A69B-D9EF-D229-74E1B8DAF9C8}"/>
              </a:ext>
            </a:extLst>
          </p:cNvPr>
          <p:cNvSpPr txBox="1"/>
          <p:nvPr/>
        </p:nvSpPr>
        <p:spPr>
          <a:xfrm>
            <a:off x="3215021" y="4319266"/>
            <a:ext cx="168164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⑤データ取得認可依頼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26" name="コネクタ: カギ線 125">
            <a:extLst>
              <a:ext uri="{FF2B5EF4-FFF2-40B4-BE49-F238E27FC236}">
                <a16:creationId xmlns:a16="http://schemas.microsoft.com/office/drawing/2014/main" id="{5C4D94C9-5898-ADC2-3873-AD3659E1454D}"/>
              </a:ext>
            </a:extLst>
          </p:cNvPr>
          <p:cNvCxnSpPr>
            <a:cxnSpLocks/>
            <a:stCxn id="119" idx="3"/>
          </p:cNvCxnSpPr>
          <p:nvPr/>
        </p:nvCxnSpPr>
        <p:spPr bwMode="auto">
          <a:xfrm>
            <a:off x="6456040" y="4198831"/>
            <a:ext cx="2806199" cy="703596"/>
          </a:xfrm>
          <a:prstGeom prst="bentConnector3">
            <a:avLst>
              <a:gd name="adj1" fmla="val 50000"/>
            </a:avLst>
          </a:prstGeom>
          <a:noFill/>
          <a:ln w="19050" cap="flat" cmpd="sng" algn="ctr">
            <a:solidFill>
              <a:srgbClr val="FFC000"/>
            </a:solidFill>
            <a:prstDash val="solid"/>
            <a:round/>
            <a:headEnd type="triangle"/>
            <a:tailEnd type="none"/>
          </a:ln>
          <a:effectLst/>
        </p:spPr>
      </p:cxnSp>
      <p:sp>
        <p:nvSpPr>
          <p:cNvPr id="127" name="テキスト ボックス 126">
            <a:extLst>
              <a:ext uri="{FF2B5EF4-FFF2-40B4-BE49-F238E27FC236}">
                <a16:creationId xmlns:a16="http://schemas.microsoft.com/office/drawing/2014/main" id="{BB282703-3CA3-BDA5-351A-62D431279412}"/>
              </a:ext>
            </a:extLst>
          </p:cNvPr>
          <p:cNvSpPr txBox="1"/>
          <p:nvPr/>
        </p:nvSpPr>
        <p:spPr>
          <a:xfrm>
            <a:off x="6671635" y="4656670"/>
            <a:ext cx="239288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⑥データ利用権限</a:t>
            </a:r>
            <a:r>
              <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認可情報</a:t>
            </a:r>
            <a:r>
              <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設定</a:t>
            </a:r>
          </a:p>
        </p:txBody>
      </p:sp>
      <p:sp>
        <p:nvSpPr>
          <p:cNvPr id="128" name="テキスト ボックス 127">
            <a:extLst>
              <a:ext uri="{FF2B5EF4-FFF2-40B4-BE49-F238E27FC236}">
                <a16:creationId xmlns:a16="http://schemas.microsoft.com/office/drawing/2014/main" id="{05E64B8D-8B66-EFC2-3BA1-588212EA4B1B}"/>
              </a:ext>
            </a:extLst>
          </p:cNvPr>
          <p:cNvSpPr txBox="1"/>
          <p:nvPr/>
        </p:nvSpPr>
        <p:spPr>
          <a:xfrm>
            <a:off x="3215021" y="4774166"/>
            <a:ext cx="2032293"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⑦データアクセス情報の提供</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29" name="直線矢印コネクタ 128">
            <a:extLst>
              <a:ext uri="{FF2B5EF4-FFF2-40B4-BE49-F238E27FC236}">
                <a16:creationId xmlns:a16="http://schemas.microsoft.com/office/drawing/2014/main" id="{B3A66CC8-6BC6-A1EC-E6D2-E040150C8128}"/>
              </a:ext>
            </a:extLst>
          </p:cNvPr>
          <p:cNvCxnSpPr>
            <a:cxnSpLocks/>
          </p:cNvCxnSpPr>
          <p:nvPr/>
        </p:nvCxnSpPr>
        <p:spPr bwMode="auto">
          <a:xfrm>
            <a:off x="1776128" y="5553197"/>
            <a:ext cx="7308000" cy="0"/>
          </a:xfrm>
          <a:prstGeom prst="straightConnector1">
            <a:avLst/>
          </a:prstGeom>
          <a:noFill/>
          <a:ln w="19050" cap="flat" cmpd="sng" algn="ctr">
            <a:solidFill>
              <a:srgbClr val="FFC000"/>
            </a:solidFill>
            <a:prstDash val="solid"/>
            <a:round/>
            <a:headEnd type="none"/>
            <a:tailEnd type="triangle"/>
          </a:ln>
          <a:effectLst/>
        </p:spPr>
      </p:cxnSp>
      <p:sp>
        <p:nvSpPr>
          <p:cNvPr id="130" name="テキスト ボックス 129">
            <a:extLst>
              <a:ext uri="{FF2B5EF4-FFF2-40B4-BE49-F238E27FC236}">
                <a16:creationId xmlns:a16="http://schemas.microsoft.com/office/drawing/2014/main" id="{D6EB25DF-1479-EB36-EB67-9C1370A532CA}"/>
              </a:ext>
            </a:extLst>
          </p:cNvPr>
          <p:cNvSpPr txBox="1"/>
          <p:nvPr/>
        </p:nvSpPr>
        <p:spPr>
          <a:xfrm>
            <a:off x="3215021" y="5309072"/>
            <a:ext cx="2344619"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⑨コネクタを使ったデータ取得依頼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1" name="直線矢印コネクタ 330">
            <a:extLst>
              <a:ext uri="{FF2B5EF4-FFF2-40B4-BE49-F238E27FC236}">
                <a16:creationId xmlns:a16="http://schemas.microsoft.com/office/drawing/2014/main" id="{9A8BE3B4-F378-170E-84C5-0070551E8558}"/>
              </a:ext>
            </a:extLst>
          </p:cNvPr>
          <p:cNvCxnSpPr>
            <a:cxnSpLocks/>
            <a:stCxn id="111" idx="3"/>
            <a:endCxn id="121" idx="3"/>
          </p:cNvCxnSpPr>
          <p:nvPr/>
        </p:nvCxnSpPr>
        <p:spPr bwMode="auto">
          <a:xfrm rot="5400000">
            <a:off x="9372803" y="4294931"/>
            <a:ext cx="2340000" cy="1235731"/>
          </a:xfrm>
          <a:prstGeom prst="bentConnector2">
            <a:avLst/>
          </a:prstGeom>
          <a:noFill/>
          <a:ln w="19050" cap="flat" cmpd="sng" algn="ctr">
            <a:solidFill>
              <a:sysClr val="window" lastClr="FFFFFF">
                <a:lumMod val="50000"/>
              </a:sysClr>
            </a:solidFill>
            <a:prstDash val="solid"/>
            <a:round/>
            <a:headEnd type="none"/>
            <a:tailEnd type="triangle"/>
          </a:ln>
          <a:effectLst/>
        </p:spPr>
      </p:cxnSp>
      <p:sp>
        <p:nvSpPr>
          <p:cNvPr id="132" name="テキスト ボックス 131">
            <a:extLst>
              <a:ext uri="{FF2B5EF4-FFF2-40B4-BE49-F238E27FC236}">
                <a16:creationId xmlns:a16="http://schemas.microsoft.com/office/drawing/2014/main" id="{B36FAC4F-31B0-B95D-6015-01B8A145BADB}"/>
              </a:ext>
            </a:extLst>
          </p:cNvPr>
          <p:cNvSpPr txBox="1"/>
          <p:nvPr/>
        </p:nvSpPr>
        <p:spPr>
          <a:xfrm>
            <a:off x="9912424" y="5833443"/>
            <a:ext cx="148333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⑪提供データの抽出</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3" name="直線矢印コネクタ 132">
            <a:extLst>
              <a:ext uri="{FF2B5EF4-FFF2-40B4-BE49-F238E27FC236}">
                <a16:creationId xmlns:a16="http://schemas.microsoft.com/office/drawing/2014/main" id="{37424453-CF8C-FE27-3B32-9D96D26E691D}"/>
              </a:ext>
            </a:extLst>
          </p:cNvPr>
          <p:cNvCxnSpPr>
            <a:cxnSpLocks/>
          </p:cNvCxnSpPr>
          <p:nvPr/>
        </p:nvCxnSpPr>
        <p:spPr bwMode="auto">
          <a:xfrm flipH="1">
            <a:off x="1776136" y="6068719"/>
            <a:ext cx="7308000" cy="0"/>
          </a:xfrm>
          <a:prstGeom prst="straightConnector1">
            <a:avLst/>
          </a:prstGeom>
          <a:noFill/>
          <a:ln w="19050" cap="flat" cmpd="sng" algn="ctr">
            <a:solidFill>
              <a:srgbClr val="FFC000"/>
            </a:solidFill>
            <a:prstDash val="solid"/>
            <a:round/>
            <a:headEnd type="none"/>
            <a:tailEnd type="triangle"/>
          </a:ln>
          <a:effectLst/>
        </p:spPr>
      </p:cxnSp>
      <p:sp>
        <p:nvSpPr>
          <p:cNvPr id="134" name="テキスト ボックス 133">
            <a:extLst>
              <a:ext uri="{FF2B5EF4-FFF2-40B4-BE49-F238E27FC236}">
                <a16:creationId xmlns:a16="http://schemas.microsoft.com/office/drawing/2014/main" id="{8E3875D6-F0B8-719F-22C5-C727E275B03B}"/>
              </a:ext>
            </a:extLst>
          </p:cNvPr>
          <p:cNvSpPr txBox="1"/>
          <p:nvPr/>
        </p:nvSpPr>
        <p:spPr>
          <a:xfrm>
            <a:off x="3215021" y="5841229"/>
            <a:ext cx="244893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⑫コネクタを使ったデータ提供・取得</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35" name="フローチャート: 書類 134">
            <a:extLst>
              <a:ext uri="{FF2B5EF4-FFF2-40B4-BE49-F238E27FC236}">
                <a16:creationId xmlns:a16="http://schemas.microsoft.com/office/drawing/2014/main" id="{54290827-7904-B391-BB0C-60708CC0E7AA}"/>
              </a:ext>
            </a:extLst>
          </p:cNvPr>
          <p:cNvSpPr/>
          <p:nvPr/>
        </p:nvSpPr>
        <p:spPr>
          <a:xfrm>
            <a:off x="9096626" y="3209562"/>
            <a:ext cx="959814" cy="471427"/>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sp>
        <p:nvSpPr>
          <p:cNvPr id="136" name="テキスト ボックス 135">
            <a:extLst>
              <a:ext uri="{FF2B5EF4-FFF2-40B4-BE49-F238E27FC236}">
                <a16:creationId xmlns:a16="http://schemas.microsoft.com/office/drawing/2014/main" id="{58D2EDA9-5253-89FC-3B43-328FDDB4F251}"/>
              </a:ext>
            </a:extLst>
          </p:cNvPr>
          <p:cNvSpPr txBox="1"/>
          <p:nvPr/>
        </p:nvSpPr>
        <p:spPr>
          <a:xfrm>
            <a:off x="6671635" y="3032917"/>
            <a:ext cx="1622181"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7" name="直線矢印コネクタ 136">
            <a:extLst>
              <a:ext uri="{FF2B5EF4-FFF2-40B4-BE49-F238E27FC236}">
                <a16:creationId xmlns:a16="http://schemas.microsoft.com/office/drawing/2014/main" id="{F7B64EC7-2B01-5B65-183F-0A5F4495B203}"/>
              </a:ext>
            </a:extLst>
          </p:cNvPr>
          <p:cNvCxnSpPr>
            <a:cxnSpLocks/>
          </p:cNvCxnSpPr>
          <p:nvPr/>
        </p:nvCxnSpPr>
        <p:spPr bwMode="auto">
          <a:xfrm flipH="1">
            <a:off x="6446000" y="3256513"/>
            <a:ext cx="2664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138" name="直線矢印コネクタ 341">
            <a:extLst>
              <a:ext uri="{FF2B5EF4-FFF2-40B4-BE49-F238E27FC236}">
                <a16:creationId xmlns:a16="http://schemas.microsoft.com/office/drawing/2014/main" id="{8E59D061-5E98-D917-3C67-1DF0D538F360}"/>
              </a:ext>
            </a:extLst>
          </p:cNvPr>
          <p:cNvCxnSpPr>
            <a:cxnSpLocks/>
            <a:stCxn id="121" idx="1"/>
            <a:endCxn id="119" idx="2"/>
          </p:cNvCxnSpPr>
          <p:nvPr/>
        </p:nvCxnSpPr>
        <p:spPr bwMode="auto">
          <a:xfrm rot="10800000">
            <a:off x="5916041" y="4398428"/>
            <a:ext cx="3174321" cy="1482527"/>
          </a:xfrm>
          <a:prstGeom prst="bentConnector2">
            <a:avLst/>
          </a:prstGeom>
          <a:noFill/>
          <a:ln w="19050" cap="flat" cmpd="sng" algn="ctr">
            <a:solidFill>
              <a:srgbClr val="FFC000"/>
            </a:solidFill>
            <a:prstDash val="solid"/>
            <a:round/>
            <a:headEnd type="none"/>
            <a:tailEnd type="triangle"/>
          </a:ln>
          <a:effectLst/>
        </p:spPr>
      </p:cxnSp>
      <p:sp>
        <p:nvSpPr>
          <p:cNvPr id="139" name="テキスト ボックス 138">
            <a:extLst>
              <a:ext uri="{FF2B5EF4-FFF2-40B4-BE49-F238E27FC236}">
                <a16:creationId xmlns:a16="http://schemas.microsoft.com/office/drawing/2014/main" id="{B5CB4EBE-4BF0-336B-8514-62360671B3BA}"/>
              </a:ext>
            </a:extLst>
          </p:cNvPr>
          <p:cNvSpPr txBox="1"/>
          <p:nvPr/>
        </p:nvSpPr>
        <p:spPr>
          <a:xfrm>
            <a:off x="6671635" y="5627383"/>
            <a:ext cx="1123113"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⑩認可の確認</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0" name="角丸四角形 448">
            <a:extLst>
              <a:ext uri="{FF2B5EF4-FFF2-40B4-BE49-F238E27FC236}">
                <a16:creationId xmlns:a16="http://schemas.microsoft.com/office/drawing/2014/main" id="{34263386-E0E4-3500-8B38-C05E95C6B5E1}"/>
              </a:ext>
            </a:extLst>
          </p:cNvPr>
          <p:cNvSpPr/>
          <p:nvPr/>
        </p:nvSpPr>
        <p:spPr>
          <a:xfrm>
            <a:off x="8832304" y="2393238"/>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1" name="角丸四角形 448">
            <a:extLst>
              <a:ext uri="{FF2B5EF4-FFF2-40B4-BE49-F238E27FC236}">
                <a16:creationId xmlns:a16="http://schemas.microsoft.com/office/drawing/2014/main" id="{D9989765-0BFA-C668-B24F-B56729C18847}"/>
              </a:ext>
            </a:extLst>
          </p:cNvPr>
          <p:cNvSpPr/>
          <p:nvPr/>
        </p:nvSpPr>
        <p:spPr>
          <a:xfrm>
            <a:off x="337320" y="2393238"/>
            <a:ext cx="2880000" cy="406800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テキスト ボックス 141">
            <a:extLst>
              <a:ext uri="{FF2B5EF4-FFF2-40B4-BE49-F238E27FC236}">
                <a16:creationId xmlns:a16="http://schemas.microsoft.com/office/drawing/2014/main" id="{525B9FCB-9DE1-6B9F-0146-7200192D2AAF}"/>
              </a:ext>
            </a:extLst>
          </p:cNvPr>
          <p:cNvSpPr txBox="1"/>
          <p:nvPr/>
        </p:nvSpPr>
        <p:spPr>
          <a:xfrm>
            <a:off x="5388895" y="2546947"/>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43" name="グループ化 142">
            <a:extLst>
              <a:ext uri="{FF2B5EF4-FFF2-40B4-BE49-F238E27FC236}">
                <a16:creationId xmlns:a16="http://schemas.microsoft.com/office/drawing/2014/main" id="{EA837CC8-7C36-EEC6-A0B8-6324312E5E6C}"/>
              </a:ext>
            </a:extLst>
          </p:cNvPr>
          <p:cNvGrpSpPr/>
          <p:nvPr/>
        </p:nvGrpSpPr>
        <p:grpSpPr>
          <a:xfrm>
            <a:off x="9070019" y="4257053"/>
            <a:ext cx="846603" cy="835200"/>
            <a:chOff x="9070019" y="4365103"/>
            <a:chExt cx="846603" cy="835200"/>
          </a:xfrm>
        </p:grpSpPr>
        <p:sp>
          <p:nvSpPr>
            <p:cNvPr id="144" name="角丸四角形 499">
              <a:extLst>
                <a:ext uri="{FF2B5EF4-FFF2-40B4-BE49-F238E27FC236}">
                  <a16:creationId xmlns:a16="http://schemas.microsoft.com/office/drawing/2014/main" id="{D2829B25-2B42-52E2-4324-39B5F575C40E}"/>
                </a:ext>
              </a:extLst>
            </p:cNvPr>
            <p:cNvSpPr/>
            <p:nvPr/>
          </p:nvSpPr>
          <p:spPr>
            <a:xfrm>
              <a:off x="9070019"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45" name="グループ化 144">
              <a:extLst>
                <a:ext uri="{FF2B5EF4-FFF2-40B4-BE49-F238E27FC236}">
                  <a16:creationId xmlns:a16="http://schemas.microsoft.com/office/drawing/2014/main" id="{18932C09-9E0F-FEDA-F4DA-4602C25460E1}"/>
                </a:ext>
              </a:extLst>
            </p:cNvPr>
            <p:cNvGrpSpPr/>
            <p:nvPr/>
          </p:nvGrpSpPr>
          <p:grpSpPr>
            <a:xfrm flipH="1">
              <a:off x="9282440" y="4602937"/>
              <a:ext cx="401240" cy="295732"/>
              <a:chOff x="878551" y="2014581"/>
              <a:chExt cx="401240" cy="295732"/>
            </a:xfrm>
          </p:grpSpPr>
          <p:sp>
            <p:nvSpPr>
              <p:cNvPr id="146" name="Oval 6">
                <a:extLst>
                  <a:ext uri="{FF2B5EF4-FFF2-40B4-BE49-F238E27FC236}">
                    <a16:creationId xmlns:a16="http://schemas.microsoft.com/office/drawing/2014/main" id="{978CA781-5A96-43A8-33E8-32566AB9C25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7" name="Freeform 7">
                <a:extLst>
                  <a:ext uri="{FF2B5EF4-FFF2-40B4-BE49-F238E27FC236}">
                    <a16:creationId xmlns:a16="http://schemas.microsoft.com/office/drawing/2014/main" id="{0F6B08B3-6C19-C570-15FF-56F12EACE9ED}"/>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48" name="テキスト ボックス 147">
            <a:extLst>
              <a:ext uri="{FF2B5EF4-FFF2-40B4-BE49-F238E27FC236}">
                <a16:creationId xmlns:a16="http://schemas.microsoft.com/office/drawing/2014/main" id="{835B7EBF-8BE3-F8D8-504D-BA5F348DE555}"/>
              </a:ext>
            </a:extLst>
          </p:cNvPr>
          <p:cNvSpPr txBox="1"/>
          <p:nvPr/>
        </p:nvSpPr>
        <p:spPr>
          <a:xfrm>
            <a:off x="10328729" y="4499702"/>
            <a:ext cx="1383575" cy="276999"/>
          </a:xfrm>
          <a:prstGeom prst="rect">
            <a:avLst/>
          </a:prstGeom>
          <a:noFill/>
        </p:spPr>
        <p:txBody>
          <a:bodyPr wrap="square">
            <a:spAutoFit/>
          </a:bodyPr>
          <a:lstStyle/>
          <a:p>
            <a:pPr defTabSz="914400"/>
            <a:r>
              <a:rPr kumimoji="1" lang="en-US" altLang="ja-JP" sz="1200" kern="100" dirty="0">
                <a:solidFill>
                  <a:prstClr val="black"/>
                </a:solidFill>
                <a:latin typeface="Meiryo UI" panose="020B0604030504040204" pitchFamily="50" charset="-128"/>
                <a:ea typeface="Meiryo UI" panose="020B0604030504040204" pitchFamily="50" charset="-128"/>
                <a:cs typeface="Times New Roman" panose="02020603050405020304" pitchFamily="18" charset="0"/>
              </a:rPr>
              <a:t>HTTP/FTP/NGSI</a:t>
            </a:r>
            <a:endParaRPr kumimoji="1" lang="ja-JP" altLang="en-US" sz="1200" dirty="0">
              <a:solidFill>
                <a:prstClr val="black"/>
              </a:solidFill>
              <a:latin typeface="Calibri" panose="020F0502020204030204"/>
            </a:endParaRPr>
          </a:p>
        </p:txBody>
      </p:sp>
      <p:cxnSp>
        <p:nvCxnSpPr>
          <p:cNvPr id="149" name="直線矢印コネクタ 148">
            <a:extLst>
              <a:ext uri="{FF2B5EF4-FFF2-40B4-BE49-F238E27FC236}">
                <a16:creationId xmlns:a16="http://schemas.microsoft.com/office/drawing/2014/main" id="{6DB059BD-AF30-7D6E-E14F-412FC688B475}"/>
              </a:ext>
            </a:extLst>
          </p:cNvPr>
          <p:cNvCxnSpPr>
            <a:cxnSpLocks/>
          </p:cNvCxnSpPr>
          <p:nvPr/>
        </p:nvCxnSpPr>
        <p:spPr bwMode="auto">
          <a:xfrm>
            <a:off x="9264352" y="2888901"/>
            <a:ext cx="3472" cy="360928"/>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50" name="テキスト ボックス 149">
            <a:extLst>
              <a:ext uri="{FF2B5EF4-FFF2-40B4-BE49-F238E27FC236}">
                <a16:creationId xmlns:a16="http://schemas.microsoft.com/office/drawing/2014/main" id="{DF263451-E503-7B89-6C20-80C3AAA7DF8B}"/>
              </a:ext>
            </a:extLst>
          </p:cNvPr>
          <p:cNvSpPr txBox="1"/>
          <p:nvPr/>
        </p:nvSpPr>
        <p:spPr>
          <a:xfrm>
            <a:off x="9335505" y="2952272"/>
            <a:ext cx="15350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②データカタログ作成</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1" name="正方形/長方形 150">
            <a:extLst>
              <a:ext uri="{FF2B5EF4-FFF2-40B4-BE49-F238E27FC236}">
                <a16:creationId xmlns:a16="http://schemas.microsoft.com/office/drawing/2014/main" id="{413B09CC-496E-AD6A-A5B8-CF94DE3E64D0}"/>
              </a:ext>
            </a:extLst>
          </p:cNvPr>
          <p:cNvSpPr/>
          <p:nvPr/>
        </p:nvSpPr>
        <p:spPr bwMode="auto">
          <a:xfrm>
            <a:off x="9090361" y="2447620"/>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2" name="正方形/長方形 151">
            <a:extLst>
              <a:ext uri="{FF2B5EF4-FFF2-40B4-BE49-F238E27FC236}">
                <a16:creationId xmlns:a16="http://schemas.microsoft.com/office/drawing/2014/main" id="{12EDEF7D-A1AE-A47C-487C-EB896ACD1936}"/>
              </a:ext>
            </a:extLst>
          </p:cNvPr>
          <p:cNvSpPr/>
          <p:nvPr/>
        </p:nvSpPr>
        <p:spPr>
          <a:xfrm>
            <a:off x="9048328" y="2489955"/>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53" name="正方形/長方形 152">
            <a:extLst>
              <a:ext uri="{FF2B5EF4-FFF2-40B4-BE49-F238E27FC236}">
                <a16:creationId xmlns:a16="http://schemas.microsoft.com/office/drawing/2014/main" id="{22C286E8-D4D4-8C07-9C2D-800A3D0509E8}"/>
              </a:ext>
            </a:extLst>
          </p:cNvPr>
          <p:cNvSpPr/>
          <p:nvPr/>
        </p:nvSpPr>
        <p:spPr bwMode="auto">
          <a:xfrm>
            <a:off x="5375920" y="3497821"/>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4" name="正方形/長方形 153">
            <a:extLst>
              <a:ext uri="{FF2B5EF4-FFF2-40B4-BE49-F238E27FC236}">
                <a16:creationId xmlns:a16="http://schemas.microsoft.com/office/drawing/2014/main" id="{652409AB-D733-5B60-1FC8-D4D4ECA5FF66}"/>
              </a:ext>
            </a:extLst>
          </p:cNvPr>
          <p:cNvSpPr/>
          <p:nvPr/>
        </p:nvSpPr>
        <p:spPr>
          <a:xfrm>
            <a:off x="5375920" y="3464965"/>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認証機能</a:t>
            </a:r>
            <a:r>
              <a:rPr kumimoji="1" lang="en-US" altLang="ja-JP" sz="1200" dirty="0">
                <a:solidFill>
                  <a:prstClr val="black"/>
                </a:solidFill>
                <a:latin typeface="Meiryo UI" panose="020B0604030504040204" pitchFamily="50" charset="-128"/>
                <a:ea typeface="Meiryo UI" panose="020B0604030504040204" pitchFamily="50" charset="-128"/>
              </a:rPr>
              <a:t>(IdP)</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155" name="コネクタ: カギ線 147">
            <a:extLst>
              <a:ext uri="{FF2B5EF4-FFF2-40B4-BE49-F238E27FC236}">
                <a16:creationId xmlns:a16="http://schemas.microsoft.com/office/drawing/2014/main" id="{DD6CB9CC-AA77-CBF6-B47F-215B943DF30D}"/>
              </a:ext>
            </a:extLst>
          </p:cNvPr>
          <p:cNvCxnSpPr>
            <a:cxnSpLocks/>
            <a:endCxn id="154" idx="1"/>
          </p:cNvCxnSpPr>
          <p:nvPr/>
        </p:nvCxnSpPr>
        <p:spPr bwMode="auto">
          <a:xfrm>
            <a:off x="1758602" y="3680989"/>
            <a:ext cx="3617318" cy="0"/>
          </a:xfrm>
          <a:prstGeom prst="straightConnector1">
            <a:avLst/>
          </a:prstGeom>
          <a:noFill/>
          <a:ln w="19050" cap="flat" cmpd="sng" algn="ctr">
            <a:solidFill>
              <a:srgbClr val="FFC000"/>
            </a:solidFill>
            <a:prstDash val="solid"/>
            <a:round/>
            <a:headEnd type="triangle"/>
            <a:tailEnd type="none"/>
          </a:ln>
          <a:effectLst/>
        </p:spPr>
      </p:cxnSp>
      <p:sp>
        <p:nvSpPr>
          <p:cNvPr id="156" name="テキスト ボックス 155">
            <a:extLst>
              <a:ext uri="{FF2B5EF4-FFF2-40B4-BE49-F238E27FC236}">
                <a16:creationId xmlns:a16="http://schemas.microsoft.com/office/drawing/2014/main" id="{72D3107F-4DA2-79E1-D048-A4D874760836}"/>
              </a:ext>
            </a:extLst>
          </p:cNvPr>
          <p:cNvSpPr txBox="1"/>
          <p:nvPr/>
        </p:nvSpPr>
        <p:spPr>
          <a:xfrm>
            <a:off x="3215021" y="3448484"/>
            <a:ext cx="13581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⑧ユーザ認証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7" name="正方形/長方形 156">
            <a:extLst>
              <a:ext uri="{FF2B5EF4-FFF2-40B4-BE49-F238E27FC236}">
                <a16:creationId xmlns:a16="http://schemas.microsoft.com/office/drawing/2014/main" id="{3EBD69BC-1B27-E632-07A0-2A5FC9489D46}"/>
              </a:ext>
            </a:extLst>
          </p:cNvPr>
          <p:cNvSpPr/>
          <p:nvPr/>
        </p:nvSpPr>
        <p:spPr bwMode="auto">
          <a:xfrm>
            <a:off x="5342704" y="6245158"/>
            <a:ext cx="1080000" cy="22323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58" name="正方形/長方形 157">
            <a:extLst>
              <a:ext uri="{FF2B5EF4-FFF2-40B4-BE49-F238E27FC236}">
                <a16:creationId xmlns:a16="http://schemas.microsoft.com/office/drawing/2014/main" id="{F6444C26-8E28-FE44-3F24-34088D1EC7BD}"/>
              </a:ext>
            </a:extLst>
          </p:cNvPr>
          <p:cNvSpPr/>
          <p:nvPr/>
        </p:nvSpPr>
        <p:spPr>
          <a:xfrm>
            <a:off x="5303912" y="6212302"/>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来歴管理機能</a:t>
            </a:r>
          </a:p>
        </p:txBody>
      </p:sp>
      <p:cxnSp>
        <p:nvCxnSpPr>
          <p:cNvPr id="159" name="直線矢印コネクタ 158">
            <a:extLst>
              <a:ext uri="{FF2B5EF4-FFF2-40B4-BE49-F238E27FC236}">
                <a16:creationId xmlns:a16="http://schemas.microsoft.com/office/drawing/2014/main" id="{C8C762FF-EE17-AD6C-4F8F-0CA0EB504385}"/>
              </a:ext>
            </a:extLst>
          </p:cNvPr>
          <p:cNvCxnSpPr>
            <a:cxnSpLocks/>
          </p:cNvCxnSpPr>
          <p:nvPr/>
        </p:nvCxnSpPr>
        <p:spPr bwMode="auto">
          <a:xfrm flipH="1">
            <a:off x="6422704" y="6345285"/>
            <a:ext cx="2687296" cy="0"/>
          </a:xfrm>
          <a:prstGeom prst="straightConnector1">
            <a:avLst/>
          </a:prstGeom>
          <a:noFill/>
          <a:ln w="19050" cap="flat" cmpd="sng" algn="ctr">
            <a:solidFill>
              <a:srgbClr val="FFC000"/>
            </a:solidFill>
            <a:prstDash val="solid"/>
            <a:round/>
            <a:headEnd type="none"/>
            <a:tailEnd type="triangle"/>
          </a:ln>
          <a:effectLst/>
        </p:spPr>
      </p:cxnSp>
      <p:cxnSp>
        <p:nvCxnSpPr>
          <p:cNvPr id="160" name="直線矢印コネクタ 159">
            <a:extLst>
              <a:ext uri="{FF2B5EF4-FFF2-40B4-BE49-F238E27FC236}">
                <a16:creationId xmlns:a16="http://schemas.microsoft.com/office/drawing/2014/main" id="{61E0D4EB-30DB-DBB1-81F7-4EB9346F323B}"/>
              </a:ext>
            </a:extLst>
          </p:cNvPr>
          <p:cNvCxnSpPr>
            <a:cxnSpLocks/>
          </p:cNvCxnSpPr>
          <p:nvPr/>
        </p:nvCxnSpPr>
        <p:spPr bwMode="auto">
          <a:xfrm>
            <a:off x="2985297" y="6336882"/>
            <a:ext cx="2357407" cy="8403"/>
          </a:xfrm>
          <a:prstGeom prst="straightConnector1">
            <a:avLst/>
          </a:prstGeom>
          <a:noFill/>
          <a:ln w="19050" cap="flat" cmpd="sng" algn="ctr">
            <a:solidFill>
              <a:srgbClr val="FFC000"/>
            </a:solidFill>
            <a:prstDash val="solid"/>
            <a:round/>
            <a:headEnd type="none"/>
            <a:tailEnd type="triangle"/>
          </a:ln>
          <a:effectLst/>
        </p:spPr>
      </p:cxnSp>
      <p:sp>
        <p:nvSpPr>
          <p:cNvPr id="161" name="テキスト ボックス 160">
            <a:extLst>
              <a:ext uri="{FF2B5EF4-FFF2-40B4-BE49-F238E27FC236}">
                <a16:creationId xmlns:a16="http://schemas.microsoft.com/office/drawing/2014/main" id="{C0567541-60B5-5F15-CD29-F70EFA442003}"/>
              </a:ext>
            </a:extLst>
          </p:cNvPr>
          <p:cNvSpPr txBox="1"/>
          <p:nvPr/>
        </p:nvSpPr>
        <p:spPr>
          <a:xfrm>
            <a:off x="3215021" y="6099064"/>
            <a:ext cx="1004358"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2" name="テキスト ボックス 161">
            <a:extLst>
              <a:ext uri="{FF2B5EF4-FFF2-40B4-BE49-F238E27FC236}">
                <a16:creationId xmlns:a16="http://schemas.microsoft.com/office/drawing/2014/main" id="{102A11CD-3310-859C-0525-CAE5562E6685}"/>
              </a:ext>
            </a:extLst>
          </p:cNvPr>
          <p:cNvSpPr txBox="1"/>
          <p:nvPr/>
        </p:nvSpPr>
        <p:spPr>
          <a:xfrm>
            <a:off x="6671635" y="6099064"/>
            <a:ext cx="1004358"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3" name="テキスト ボックス 162">
            <a:extLst>
              <a:ext uri="{FF2B5EF4-FFF2-40B4-BE49-F238E27FC236}">
                <a16:creationId xmlns:a16="http://schemas.microsoft.com/office/drawing/2014/main" id="{D8EFE9FE-F83A-F3F4-C691-3D4DD6BB55D2}"/>
              </a:ext>
            </a:extLst>
          </p:cNvPr>
          <p:cNvSpPr txBox="1"/>
          <p:nvPr/>
        </p:nvSpPr>
        <p:spPr>
          <a:xfrm>
            <a:off x="2048289" y="4808079"/>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データ利用者</a:t>
            </a:r>
          </a:p>
        </p:txBody>
      </p:sp>
      <p:sp>
        <p:nvSpPr>
          <p:cNvPr id="164" name="テキスト ボックス 163">
            <a:extLst>
              <a:ext uri="{FF2B5EF4-FFF2-40B4-BE49-F238E27FC236}">
                <a16:creationId xmlns:a16="http://schemas.microsoft.com/office/drawing/2014/main" id="{68163567-BA70-6EC1-0056-BC0F063F3804}"/>
              </a:ext>
            </a:extLst>
          </p:cNvPr>
          <p:cNvSpPr txBox="1"/>
          <p:nvPr/>
        </p:nvSpPr>
        <p:spPr>
          <a:xfrm>
            <a:off x="8967587" y="4823574"/>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データ提供者</a:t>
            </a:r>
          </a:p>
        </p:txBody>
      </p:sp>
    </p:spTree>
    <p:extLst>
      <p:ext uri="{BB962C8B-B14F-4D97-AF65-F5344CB8AC3E}">
        <p14:creationId xmlns:p14="http://schemas.microsoft.com/office/powerpoint/2010/main" val="121363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87CC2-5900-FE52-8A43-A1375FC0AFE3}"/>
              </a:ext>
            </a:extLst>
          </p:cNvPr>
          <p:cNvSpPr>
            <a:spLocks noGrp="1"/>
          </p:cNvSpPr>
          <p:nvPr>
            <p:ph type="body" sz="quarter" idx="13"/>
          </p:nvPr>
        </p:nvSpPr>
        <p:spPr/>
        <p:txBody>
          <a:bodyPr>
            <a:normAutofit lnSpcReduction="10000"/>
          </a:bodyPr>
          <a:lstStyle/>
          <a:p>
            <a:r>
              <a:rPr kumimoji="1" lang="en-US" altLang="ja-JP" dirty="0"/>
              <a:t>3.1.3.</a:t>
            </a:r>
            <a:r>
              <a:rPr kumimoji="1" lang="ja-JP" altLang="en-US" dirty="0"/>
              <a:t>限定提供データ </a:t>
            </a:r>
            <a:r>
              <a:rPr kumimoji="1" lang="en-US" altLang="ja-JP" dirty="0"/>
              <a:t>(</a:t>
            </a:r>
            <a:r>
              <a:rPr kumimoji="1" lang="ja-JP" altLang="en-US" dirty="0"/>
              <a:t>取引市場を利用する場合</a:t>
            </a:r>
            <a:r>
              <a:rPr kumimoji="1" lang="en-US" altLang="ja-JP" dirty="0"/>
              <a:t>)</a:t>
            </a:r>
            <a:r>
              <a:rPr kumimoji="1" lang="ja-JP" altLang="en-US" dirty="0"/>
              <a:t>のユースケース</a:t>
            </a:r>
          </a:p>
        </p:txBody>
      </p:sp>
      <p:sp>
        <p:nvSpPr>
          <p:cNvPr id="94" name="正方形/長方形 93">
            <a:extLst>
              <a:ext uri="{FF2B5EF4-FFF2-40B4-BE49-F238E27FC236}">
                <a16:creationId xmlns:a16="http://schemas.microsoft.com/office/drawing/2014/main" id="{36BFC6D8-FDBB-7470-D9A6-C9BB26E79097}"/>
              </a:ext>
            </a:extLst>
          </p:cNvPr>
          <p:cNvSpPr/>
          <p:nvPr/>
        </p:nvSpPr>
        <p:spPr>
          <a:xfrm>
            <a:off x="243620" y="691629"/>
            <a:ext cx="11469004" cy="82866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機能を用いた</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取引市場を利用する場合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取得の簡潔な流れを下図に示す。</a:t>
            </a:r>
            <a:endPar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限定提供データ </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取引市場を利用する場合</a:t>
            </a:r>
            <a:r>
              <a:rPr kumimoji="1" lang="en-US" altLang="ja-JP" sz="1600" b="0" i="0" u="none" strike="noStrike" kern="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の場合、データ利用者とデータ提供者の間で契約の締結が必要であるため、</a:t>
            </a:r>
            <a:b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br>
            <a:r>
              <a:rPr kumimoji="1" lang="en-US" altLang="ja-JP"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CADDE </a:t>
            </a:r>
            <a:r>
              <a:rPr kumimoji="1" lang="ja-JP" altLang="en-US" sz="1600" b="0" i="0" u="none" strike="noStrike" kern="1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Times New Roman" panose="02020603050405020304" pitchFamily="18" charset="0"/>
              </a:rPr>
              <a:t>の認可機能に加えて、外部サービスである</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データ取引市場を使用。</a:t>
            </a:r>
          </a:p>
        </p:txBody>
      </p:sp>
      <p:sp>
        <p:nvSpPr>
          <p:cNvPr id="95" name="正方形/長方形 94">
            <a:extLst>
              <a:ext uri="{FF2B5EF4-FFF2-40B4-BE49-F238E27FC236}">
                <a16:creationId xmlns:a16="http://schemas.microsoft.com/office/drawing/2014/main" id="{FDA4D6AE-1510-760B-5201-FA3736DF9780}"/>
              </a:ext>
            </a:extLst>
          </p:cNvPr>
          <p:cNvSpPr/>
          <p:nvPr/>
        </p:nvSpPr>
        <p:spPr>
          <a:xfrm>
            <a:off x="3604158" y="1636493"/>
            <a:ext cx="4940114" cy="673061"/>
          </a:xfrm>
          <a:prstGeom prst="rect">
            <a:avLst/>
          </a:prstGeom>
          <a:solidFill>
            <a:sysClr val="window" lastClr="FFFFFF"/>
          </a:solidFill>
          <a:ln>
            <a:solidFill>
              <a:sysClr val="windowText" lastClr="000000"/>
            </a:solidFill>
          </a:ln>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985"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テキスト ボックス 95">
            <a:extLst>
              <a:ext uri="{FF2B5EF4-FFF2-40B4-BE49-F238E27FC236}">
                <a16:creationId xmlns:a16="http://schemas.microsoft.com/office/drawing/2014/main" id="{05D6AEDB-F767-B9D2-7A41-415CE996F942}"/>
              </a:ext>
            </a:extLst>
          </p:cNvPr>
          <p:cNvSpPr txBox="1"/>
          <p:nvPr/>
        </p:nvSpPr>
        <p:spPr>
          <a:xfrm>
            <a:off x="3547347" y="1826343"/>
            <a:ext cx="492434"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凡例</a:t>
            </a:r>
          </a:p>
        </p:txBody>
      </p:sp>
      <p:cxnSp>
        <p:nvCxnSpPr>
          <p:cNvPr id="97" name="直線矢印コネクタ 96">
            <a:extLst>
              <a:ext uri="{FF2B5EF4-FFF2-40B4-BE49-F238E27FC236}">
                <a16:creationId xmlns:a16="http://schemas.microsoft.com/office/drawing/2014/main" id="{3BBB8754-4474-0586-EF52-412B4C8B0A45}"/>
              </a:ext>
            </a:extLst>
          </p:cNvPr>
          <p:cNvCxnSpPr>
            <a:cxnSpLocks/>
          </p:cNvCxnSpPr>
          <p:nvPr/>
        </p:nvCxnSpPr>
        <p:spPr bwMode="auto">
          <a:xfrm>
            <a:off x="4025618" y="2089394"/>
            <a:ext cx="552695" cy="0"/>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98" name="テキスト ボックス 97">
            <a:extLst>
              <a:ext uri="{FF2B5EF4-FFF2-40B4-BE49-F238E27FC236}">
                <a16:creationId xmlns:a16="http://schemas.microsoft.com/office/drawing/2014/main" id="{A366FEEA-BBD2-CA6D-55E8-C04E77606682}"/>
              </a:ext>
            </a:extLst>
          </p:cNvPr>
          <p:cNvSpPr txBox="1"/>
          <p:nvPr/>
        </p:nvSpPr>
        <p:spPr>
          <a:xfrm>
            <a:off x="4611319" y="1958643"/>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契約・認可に係らない業務の流れ</a:t>
            </a:r>
          </a:p>
        </p:txBody>
      </p:sp>
      <p:cxnSp>
        <p:nvCxnSpPr>
          <p:cNvPr id="99" name="直線矢印コネクタ 98">
            <a:extLst>
              <a:ext uri="{FF2B5EF4-FFF2-40B4-BE49-F238E27FC236}">
                <a16:creationId xmlns:a16="http://schemas.microsoft.com/office/drawing/2014/main" id="{741DC27C-5ACF-FC99-3BFF-EC765A1246C2}"/>
              </a:ext>
            </a:extLst>
          </p:cNvPr>
          <p:cNvCxnSpPr>
            <a:cxnSpLocks/>
          </p:cNvCxnSpPr>
          <p:nvPr/>
        </p:nvCxnSpPr>
        <p:spPr bwMode="auto">
          <a:xfrm>
            <a:off x="4025618" y="1883038"/>
            <a:ext cx="552695" cy="0"/>
          </a:xfrm>
          <a:prstGeom prst="straightConnector1">
            <a:avLst/>
          </a:prstGeom>
          <a:noFill/>
          <a:ln w="19050" cap="flat" cmpd="sng" algn="ctr">
            <a:solidFill>
              <a:srgbClr val="FFC000"/>
            </a:solidFill>
            <a:prstDash val="solid"/>
            <a:round/>
            <a:headEnd type="none"/>
            <a:tailEnd type="triangle"/>
          </a:ln>
          <a:effectLst/>
        </p:spPr>
      </p:cxnSp>
      <p:sp>
        <p:nvSpPr>
          <p:cNvPr id="100" name="テキスト ボックス 99">
            <a:extLst>
              <a:ext uri="{FF2B5EF4-FFF2-40B4-BE49-F238E27FC236}">
                <a16:creationId xmlns:a16="http://schemas.microsoft.com/office/drawing/2014/main" id="{3E4C2E30-3095-BF72-61AA-7CC4A43EC57F}"/>
              </a:ext>
            </a:extLst>
          </p:cNvPr>
          <p:cNvSpPr txBox="1"/>
          <p:nvPr/>
        </p:nvSpPr>
        <p:spPr>
          <a:xfrm>
            <a:off x="4511824" y="1751857"/>
            <a:ext cx="1916729" cy="246221"/>
          </a:xfrm>
          <a:prstGeom prst="rect">
            <a:avLst/>
          </a:prstGeom>
          <a:noFill/>
          <a:ln>
            <a:noFill/>
          </a:ln>
        </p:spPr>
        <p:txBody>
          <a:bodyPr wrap="square" rtlCol="0" anchor="ctr">
            <a:spAutoFit/>
          </a:bodyPr>
          <a:lstStyle/>
          <a:p>
            <a:pPr algn="ctr" defTabSz="914400"/>
            <a:r>
              <a:rPr kumimoji="1" lang="ja-JP" altLang="en-US" sz="1000" dirty="0">
                <a:solidFill>
                  <a:prstClr val="black"/>
                </a:solidFill>
                <a:latin typeface="Meiryo UI" panose="020B0604030504040204" pitchFamily="50" charset="-128"/>
                <a:ea typeface="Meiryo UI" panose="020B0604030504040204" pitchFamily="50" charset="-128"/>
              </a:rPr>
              <a:t>契約・認可に係る業務の流れ</a:t>
            </a:r>
          </a:p>
        </p:txBody>
      </p:sp>
      <p:cxnSp>
        <p:nvCxnSpPr>
          <p:cNvPr id="101" name="直線コネクタ 100">
            <a:extLst>
              <a:ext uri="{FF2B5EF4-FFF2-40B4-BE49-F238E27FC236}">
                <a16:creationId xmlns:a16="http://schemas.microsoft.com/office/drawing/2014/main" id="{6D251A05-9081-3449-3302-931570C51312}"/>
              </a:ext>
            </a:extLst>
          </p:cNvPr>
          <p:cNvCxnSpPr>
            <a:cxnSpLocks/>
          </p:cNvCxnSpPr>
          <p:nvPr/>
        </p:nvCxnSpPr>
        <p:spPr bwMode="auto">
          <a:xfrm>
            <a:off x="8832632" y="229009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grpSp>
        <p:nvGrpSpPr>
          <p:cNvPr id="102" name="グループ化 101">
            <a:extLst>
              <a:ext uri="{FF2B5EF4-FFF2-40B4-BE49-F238E27FC236}">
                <a16:creationId xmlns:a16="http://schemas.microsoft.com/office/drawing/2014/main" id="{36F38053-82C3-30E6-720A-D842D015E310}"/>
              </a:ext>
            </a:extLst>
          </p:cNvPr>
          <p:cNvGrpSpPr/>
          <p:nvPr/>
        </p:nvGrpSpPr>
        <p:grpSpPr>
          <a:xfrm>
            <a:off x="421468" y="1994366"/>
            <a:ext cx="401240" cy="295732"/>
            <a:chOff x="878551" y="2014581"/>
            <a:chExt cx="401240" cy="295732"/>
          </a:xfrm>
        </p:grpSpPr>
        <p:sp>
          <p:nvSpPr>
            <p:cNvPr id="103" name="Oval 6">
              <a:extLst>
                <a:ext uri="{FF2B5EF4-FFF2-40B4-BE49-F238E27FC236}">
                  <a16:creationId xmlns:a16="http://schemas.microsoft.com/office/drawing/2014/main" id="{646F3CF8-EB6A-4167-B61F-4672A151031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Freeform 7">
              <a:extLst>
                <a:ext uri="{FF2B5EF4-FFF2-40B4-BE49-F238E27FC236}">
                  <a16:creationId xmlns:a16="http://schemas.microsoft.com/office/drawing/2014/main" id="{12F030B2-43DC-9A94-C841-8A377AD92264}"/>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05" name="直線コネクタ 104">
            <a:extLst>
              <a:ext uri="{FF2B5EF4-FFF2-40B4-BE49-F238E27FC236}">
                <a16:creationId xmlns:a16="http://schemas.microsoft.com/office/drawing/2014/main" id="{8AE8646E-D45D-D4A6-1D46-320C5A0AD95D}"/>
              </a:ext>
            </a:extLst>
          </p:cNvPr>
          <p:cNvCxnSpPr>
            <a:cxnSpLocks/>
          </p:cNvCxnSpPr>
          <p:nvPr/>
        </p:nvCxnSpPr>
        <p:spPr bwMode="auto">
          <a:xfrm>
            <a:off x="340962" y="2290098"/>
            <a:ext cx="295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06" name="テキスト ボックス 105">
            <a:extLst>
              <a:ext uri="{FF2B5EF4-FFF2-40B4-BE49-F238E27FC236}">
                <a16:creationId xmlns:a16="http://schemas.microsoft.com/office/drawing/2014/main" id="{BCD1ADFC-33D7-A6B5-9833-F8136D737EE4}"/>
              </a:ext>
            </a:extLst>
          </p:cNvPr>
          <p:cNvSpPr txBox="1"/>
          <p:nvPr/>
        </p:nvSpPr>
        <p:spPr>
          <a:xfrm>
            <a:off x="9578773" y="1920766"/>
            <a:ext cx="1413771"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データ提供者</a:t>
            </a:r>
          </a:p>
        </p:txBody>
      </p:sp>
      <p:sp>
        <p:nvSpPr>
          <p:cNvPr id="107" name="テキスト ボックス 106">
            <a:extLst>
              <a:ext uri="{FF2B5EF4-FFF2-40B4-BE49-F238E27FC236}">
                <a16:creationId xmlns:a16="http://schemas.microsoft.com/office/drawing/2014/main" id="{E0E3F801-6849-EF11-77DE-C1A5B55348AB}"/>
              </a:ext>
            </a:extLst>
          </p:cNvPr>
          <p:cNvSpPr txBox="1"/>
          <p:nvPr/>
        </p:nvSpPr>
        <p:spPr>
          <a:xfrm>
            <a:off x="1066834" y="1920766"/>
            <a:ext cx="1428766"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データ利用者</a:t>
            </a:r>
          </a:p>
        </p:txBody>
      </p:sp>
      <p:grpSp>
        <p:nvGrpSpPr>
          <p:cNvPr id="108" name="グループ化 107">
            <a:extLst>
              <a:ext uri="{FF2B5EF4-FFF2-40B4-BE49-F238E27FC236}">
                <a16:creationId xmlns:a16="http://schemas.microsoft.com/office/drawing/2014/main" id="{61EDCC99-4C5F-89FA-E82D-7A234F7A5940}"/>
              </a:ext>
            </a:extLst>
          </p:cNvPr>
          <p:cNvGrpSpPr/>
          <p:nvPr/>
        </p:nvGrpSpPr>
        <p:grpSpPr>
          <a:xfrm flipH="1">
            <a:off x="11393300" y="1994366"/>
            <a:ext cx="401240" cy="295732"/>
            <a:chOff x="878551" y="2014581"/>
            <a:chExt cx="401240" cy="295732"/>
          </a:xfrm>
        </p:grpSpPr>
        <p:sp>
          <p:nvSpPr>
            <p:cNvPr id="109" name="Oval 6">
              <a:extLst>
                <a:ext uri="{FF2B5EF4-FFF2-40B4-BE49-F238E27FC236}">
                  <a16:creationId xmlns:a16="http://schemas.microsoft.com/office/drawing/2014/main" id="{EDCCBD57-9000-E258-DCA4-592DBE7DF4D3}"/>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Freeform 7">
              <a:extLst>
                <a:ext uri="{FF2B5EF4-FFF2-40B4-BE49-F238E27FC236}">
                  <a16:creationId xmlns:a16="http://schemas.microsoft.com/office/drawing/2014/main" id="{764476D0-C233-479E-F154-69E383652A86}"/>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1" name="正方形/長方形 110">
            <a:extLst>
              <a:ext uri="{FF2B5EF4-FFF2-40B4-BE49-F238E27FC236}">
                <a16:creationId xmlns:a16="http://schemas.microsoft.com/office/drawing/2014/main" id="{F91EBE9A-BBF6-432D-7328-0A0152248FC4}"/>
              </a:ext>
            </a:extLst>
          </p:cNvPr>
          <p:cNvSpPr/>
          <p:nvPr/>
        </p:nvSpPr>
        <p:spPr bwMode="auto">
          <a:xfrm>
            <a:off x="6789342" y="1686801"/>
            <a:ext cx="1450977" cy="26265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CADDE</a:t>
            </a: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機能</a:t>
            </a:r>
          </a:p>
        </p:txBody>
      </p:sp>
      <p:sp>
        <p:nvSpPr>
          <p:cNvPr id="112" name="正方形/長方形 111">
            <a:extLst>
              <a:ext uri="{FF2B5EF4-FFF2-40B4-BE49-F238E27FC236}">
                <a16:creationId xmlns:a16="http://schemas.microsoft.com/office/drawing/2014/main" id="{BC784599-28E1-8D2C-6E72-5EE3913B62AD}"/>
              </a:ext>
            </a:extLst>
          </p:cNvPr>
          <p:cNvSpPr/>
          <p:nvPr/>
        </p:nvSpPr>
        <p:spPr bwMode="auto">
          <a:xfrm>
            <a:off x="6788435" y="1994771"/>
            <a:ext cx="1450977" cy="26265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外部機能</a:t>
            </a:r>
          </a:p>
        </p:txBody>
      </p:sp>
      <p:sp>
        <p:nvSpPr>
          <p:cNvPr id="113" name="正方形/長方形 112">
            <a:extLst>
              <a:ext uri="{FF2B5EF4-FFF2-40B4-BE49-F238E27FC236}">
                <a16:creationId xmlns:a16="http://schemas.microsoft.com/office/drawing/2014/main" id="{CD390C38-AA1C-13FD-D442-83A25AE84D1F}"/>
              </a:ext>
            </a:extLst>
          </p:cNvPr>
          <p:cNvSpPr/>
          <p:nvPr/>
        </p:nvSpPr>
        <p:spPr bwMode="auto">
          <a:xfrm>
            <a:off x="2165080" y="5336907"/>
            <a:ext cx="834576" cy="1179349"/>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4" name="正方形/長方形 113">
            <a:extLst>
              <a:ext uri="{FF2B5EF4-FFF2-40B4-BE49-F238E27FC236}">
                <a16:creationId xmlns:a16="http://schemas.microsoft.com/office/drawing/2014/main" id="{1A19C149-2FB8-628D-28C0-C16EEBE5316D}"/>
              </a:ext>
            </a:extLst>
          </p:cNvPr>
          <p:cNvSpPr/>
          <p:nvPr/>
        </p:nvSpPr>
        <p:spPr>
          <a:xfrm>
            <a:off x="10794165" y="2516232"/>
            <a:ext cx="779381" cy="307777"/>
          </a:xfrm>
          <a:prstGeom prst="rect">
            <a:avLst/>
          </a:prstGeom>
        </p:spPr>
        <p:txBody>
          <a:bodyPr wrap="none">
            <a:spAutoFit/>
          </a:bodyPr>
          <a:lstStyle/>
          <a:p>
            <a:pPr defTabSz="914400">
              <a:defRPr/>
            </a:pP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実データ</a:t>
            </a:r>
            <a:endPar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正方形/長方形 114">
            <a:extLst>
              <a:ext uri="{FF2B5EF4-FFF2-40B4-BE49-F238E27FC236}">
                <a16:creationId xmlns:a16="http://schemas.microsoft.com/office/drawing/2014/main" id="{D747C7CF-5604-9292-6F58-30E77F78C995}"/>
              </a:ext>
            </a:extLst>
          </p:cNvPr>
          <p:cNvSpPr/>
          <p:nvPr/>
        </p:nvSpPr>
        <p:spPr>
          <a:xfrm>
            <a:off x="2266512" y="5627951"/>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利用者</a:t>
            </a:r>
            <a:endParaRPr kumimoji="1" lang="en-US" altLang="ja-JP" sz="5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16" name="円柱 115">
            <a:extLst>
              <a:ext uri="{FF2B5EF4-FFF2-40B4-BE49-F238E27FC236}">
                <a16:creationId xmlns:a16="http://schemas.microsoft.com/office/drawing/2014/main" id="{885F91A7-469D-B1EA-911D-76FE0C8F0ABD}"/>
              </a:ext>
            </a:extLst>
          </p:cNvPr>
          <p:cNvSpPr/>
          <p:nvPr/>
        </p:nvSpPr>
        <p:spPr bwMode="auto">
          <a:xfrm>
            <a:off x="10704512" y="2831088"/>
            <a:ext cx="912312" cy="872064"/>
          </a:xfrm>
          <a:prstGeom prst="can">
            <a:avLst/>
          </a:prstGeom>
          <a:solidFill>
            <a:sysClr val="window" lastClr="FFFFFF"/>
          </a:solidFill>
          <a:ln w="12700" cap="flat" cmpd="sng" algn="ctr">
            <a:solidFill>
              <a:sysClr val="windowText" lastClr="000000"/>
            </a:solidFill>
            <a:prstDash val="solid"/>
            <a:miter lim="800000"/>
            <a:headEnd/>
            <a:tailEnd/>
          </a:ln>
          <a:effectLst>
            <a:outerShdw blurRad="50800" dist="38100" dir="2700000" algn="tl" rotWithShape="0">
              <a:prstClr val="black">
                <a:alpha val="40000"/>
              </a:prstClr>
            </a:outerShdw>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限定提供</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データ</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zh-TW" altLang="en-US"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（非公開情報）</a:t>
            </a:r>
            <a:endParaRPr kumimoji="1" lang="en-US" altLang="ja-JP" sz="11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7" name="正方形/長方形 116">
            <a:extLst>
              <a:ext uri="{FF2B5EF4-FFF2-40B4-BE49-F238E27FC236}">
                <a16:creationId xmlns:a16="http://schemas.microsoft.com/office/drawing/2014/main" id="{0734AAB2-3C91-09F5-B685-5E8949891894}"/>
              </a:ext>
            </a:extLst>
          </p:cNvPr>
          <p:cNvSpPr/>
          <p:nvPr/>
        </p:nvSpPr>
        <p:spPr bwMode="auto">
          <a:xfrm>
            <a:off x="5366000" y="3002563"/>
            <a:ext cx="1080000"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D3BE1E91-2468-31A7-B01A-C1950E4D5CD2}"/>
              </a:ext>
            </a:extLst>
          </p:cNvPr>
          <p:cNvSpPr/>
          <p:nvPr/>
        </p:nvSpPr>
        <p:spPr>
          <a:xfrm>
            <a:off x="5344587" y="2993272"/>
            <a:ext cx="1122826"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データカタログ</a:t>
            </a: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横断検索機能</a:t>
            </a:r>
          </a:p>
        </p:txBody>
      </p:sp>
      <p:sp>
        <p:nvSpPr>
          <p:cNvPr id="119" name="角丸四角形 448">
            <a:extLst>
              <a:ext uri="{FF2B5EF4-FFF2-40B4-BE49-F238E27FC236}">
                <a16:creationId xmlns:a16="http://schemas.microsoft.com/office/drawing/2014/main" id="{CE7C1B70-1FE6-E04F-EB51-C42E84D0A3AF}"/>
              </a:ext>
            </a:extLst>
          </p:cNvPr>
          <p:cNvSpPr/>
          <p:nvPr/>
        </p:nvSpPr>
        <p:spPr>
          <a:xfrm>
            <a:off x="5268048" y="2539140"/>
            <a:ext cx="1260000" cy="189429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20" name="直線矢印コネクタ 119">
            <a:extLst>
              <a:ext uri="{FF2B5EF4-FFF2-40B4-BE49-F238E27FC236}">
                <a16:creationId xmlns:a16="http://schemas.microsoft.com/office/drawing/2014/main" id="{7B54DE79-4366-95B5-9293-0EB34E65B1BD}"/>
              </a:ext>
            </a:extLst>
          </p:cNvPr>
          <p:cNvCxnSpPr>
            <a:cxnSpLocks/>
          </p:cNvCxnSpPr>
          <p:nvPr/>
        </p:nvCxnSpPr>
        <p:spPr bwMode="auto">
          <a:xfrm>
            <a:off x="1775880" y="3417534"/>
            <a:ext cx="3600000" cy="0"/>
          </a:xfrm>
          <a:prstGeom prst="straightConnector1">
            <a:avLst/>
          </a:prstGeom>
          <a:noFill/>
          <a:ln w="19050" cap="flat" cmpd="sng" algn="ctr">
            <a:solidFill>
              <a:sysClr val="window" lastClr="FFFFFF">
                <a:lumMod val="50000"/>
              </a:sysClr>
            </a:solidFill>
            <a:prstDash val="solid"/>
            <a:round/>
            <a:headEnd type="triangle" w="med" len="med"/>
            <a:tailEnd type="none" w="med" len="med"/>
          </a:ln>
          <a:effectLst/>
        </p:spPr>
      </p:cxnSp>
      <p:sp>
        <p:nvSpPr>
          <p:cNvPr id="121" name="テキスト ボックス 120">
            <a:extLst>
              <a:ext uri="{FF2B5EF4-FFF2-40B4-BE49-F238E27FC236}">
                <a16:creationId xmlns:a16="http://schemas.microsoft.com/office/drawing/2014/main" id="{5194D40A-FD04-B0EF-D4B9-52C3F47B6920}"/>
              </a:ext>
            </a:extLst>
          </p:cNvPr>
          <p:cNvSpPr txBox="1"/>
          <p:nvPr/>
        </p:nvSpPr>
        <p:spPr>
          <a:xfrm>
            <a:off x="10782961" y="2345200"/>
            <a:ext cx="961102"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①データ準備</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22" name="テキスト ボックス 121">
            <a:extLst>
              <a:ext uri="{FF2B5EF4-FFF2-40B4-BE49-F238E27FC236}">
                <a16:creationId xmlns:a16="http://schemas.microsoft.com/office/drawing/2014/main" id="{66B1F7F7-EBB0-5E06-C826-478E63A6E837}"/>
              </a:ext>
            </a:extLst>
          </p:cNvPr>
          <p:cNvSpPr txBox="1"/>
          <p:nvPr/>
        </p:nvSpPr>
        <p:spPr>
          <a:xfrm>
            <a:off x="3287687" y="3170669"/>
            <a:ext cx="1677282"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④データカタログ横断検索</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23" name="正方形/長方形 122">
            <a:extLst>
              <a:ext uri="{FF2B5EF4-FFF2-40B4-BE49-F238E27FC236}">
                <a16:creationId xmlns:a16="http://schemas.microsoft.com/office/drawing/2014/main" id="{A7F8FF4E-CDAF-B224-9EF9-55A1834FFCDD}"/>
              </a:ext>
            </a:extLst>
          </p:cNvPr>
          <p:cNvSpPr/>
          <p:nvPr/>
        </p:nvSpPr>
        <p:spPr bwMode="auto">
          <a:xfrm>
            <a:off x="551384" y="2714656"/>
            <a:ext cx="1207218" cy="3628642"/>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WebApp</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（利用者システム）</a:t>
            </a:r>
          </a:p>
        </p:txBody>
      </p:sp>
      <p:sp>
        <p:nvSpPr>
          <p:cNvPr id="124" name="正方形/長方形 123">
            <a:extLst>
              <a:ext uri="{FF2B5EF4-FFF2-40B4-BE49-F238E27FC236}">
                <a16:creationId xmlns:a16="http://schemas.microsoft.com/office/drawing/2014/main" id="{A3FEFD0E-AB36-37BB-30CA-38B63DA63C24}"/>
              </a:ext>
            </a:extLst>
          </p:cNvPr>
          <p:cNvSpPr/>
          <p:nvPr/>
        </p:nvSpPr>
        <p:spPr bwMode="auto">
          <a:xfrm>
            <a:off x="5376040" y="4031996"/>
            <a:ext cx="1080000" cy="326786"/>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5" name="正方形/長方形 124">
            <a:extLst>
              <a:ext uri="{FF2B5EF4-FFF2-40B4-BE49-F238E27FC236}">
                <a16:creationId xmlns:a16="http://schemas.microsoft.com/office/drawing/2014/main" id="{3131292D-9328-B388-D927-FF332C3A0B3B}"/>
              </a:ext>
            </a:extLst>
          </p:cNvPr>
          <p:cNvSpPr/>
          <p:nvPr/>
        </p:nvSpPr>
        <p:spPr>
          <a:xfrm>
            <a:off x="5346395" y="4039515"/>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認可管理機能</a:t>
            </a:r>
          </a:p>
        </p:txBody>
      </p:sp>
      <p:sp>
        <p:nvSpPr>
          <p:cNvPr id="126" name="正方形/長方形 125">
            <a:extLst>
              <a:ext uri="{FF2B5EF4-FFF2-40B4-BE49-F238E27FC236}">
                <a16:creationId xmlns:a16="http://schemas.microsoft.com/office/drawing/2014/main" id="{7E2BFBE7-1A32-434F-41C9-3680F1DED7F8}"/>
              </a:ext>
            </a:extLst>
          </p:cNvPr>
          <p:cNvSpPr/>
          <p:nvPr/>
        </p:nvSpPr>
        <p:spPr bwMode="auto">
          <a:xfrm>
            <a:off x="9090361" y="5336907"/>
            <a:ext cx="834576" cy="1179347"/>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27" name="正方形/長方形 126">
            <a:extLst>
              <a:ext uri="{FF2B5EF4-FFF2-40B4-BE49-F238E27FC236}">
                <a16:creationId xmlns:a16="http://schemas.microsoft.com/office/drawing/2014/main" id="{B75651F7-95B4-27FB-6304-C4E3395654A5}"/>
              </a:ext>
            </a:extLst>
          </p:cNvPr>
          <p:cNvSpPr/>
          <p:nvPr/>
        </p:nvSpPr>
        <p:spPr>
          <a:xfrm>
            <a:off x="9184483" y="5627951"/>
            <a:ext cx="646331" cy="461665"/>
          </a:xfrm>
          <a:prstGeom prst="rect">
            <a:avLst/>
          </a:prstGeom>
        </p:spPr>
        <p:txBody>
          <a:bodyPr wrap="non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提供者</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コネクタ</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cxnSp>
        <p:nvCxnSpPr>
          <p:cNvPr id="128" name="コネクタ: カギ線 127">
            <a:extLst>
              <a:ext uri="{FF2B5EF4-FFF2-40B4-BE49-F238E27FC236}">
                <a16:creationId xmlns:a16="http://schemas.microsoft.com/office/drawing/2014/main" id="{5465D854-DD40-1C4B-0EDF-BA6CE5F055D7}"/>
              </a:ext>
            </a:extLst>
          </p:cNvPr>
          <p:cNvCxnSpPr>
            <a:cxnSpLocks/>
          </p:cNvCxnSpPr>
          <p:nvPr/>
        </p:nvCxnSpPr>
        <p:spPr bwMode="auto">
          <a:xfrm flipH="1">
            <a:off x="6446000" y="4109536"/>
            <a:ext cx="10040" cy="1260000"/>
          </a:xfrm>
          <a:prstGeom prst="bentConnector3">
            <a:avLst>
              <a:gd name="adj1" fmla="val -4271892"/>
            </a:avLst>
          </a:prstGeom>
          <a:noFill/>
          <a:ln w="19050" cap="flat" cmpd="sng" algn="ctr">
            <a:solidFill>
              <a:srgbClr val="FFC000"/>
            </a:solidFill>
            <a:prstDash val="solid"/>
            <a:round/>
            <a:headEnd type="triangle"/>
            <a:tailEnd type="none"/>
          </a:ln>
          <a:effectLst/>
        </p:spPr>
      </p:cxnSp>
      <p:sp>
        <p:nvSpPr>
          <p:cNvPr id="129" name="テキスト ボックス 128">
            <a:extLst>
              <a:ext uri="{FF2B5EF4-FFF2-40B4-BE49-F238E27FC236}">
                <a16:creationId xmlns:a16="http://schemas.microsoft.com/office/drawing/2014/main" id="{46B85702-1807-EC2F-60A3-762AB16F062F}"/>
              </a:ext>
            </a:extLst>
          </p:cNvPr>
          <p:cNvSpPr txBox="1"/>
          <p:nvPr/>
        </p:nvSpPr>
        <p:spPr>
          <a:xfrm>
            <a:off x="6830467" y="4615163"/>
            <a:ext cx="1221246" cy="400110"/>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⑥データ利用権限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defTabSz="914400"/>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認可情報</a:t>
            </a:r>
            <a:r>
              <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設定</a:t>
            </a:r>
          </a:p>
        </p:txBody>
      </p:sp>
      <p:cxnSp>
        <p:nvCxnSpPr>
          <p:cNvPr id="130" name="直線矢印コネクタ 129">
            <a:extLst>
              <a:ext uri="{FF2B5EF4-FFF2-40B4-BE49-F238E27FC236}">
                <a16:creationId xmlns:a16="http://schemas.microsoft.com/office/drawing/2014/main" id="{DE730D05-2153-5829-139C-4C9BFFD52E1C}"/>
              </a:ext>
            </a:extLst>
          </p:cNvPr>
          <p:cNvCxnSpPr>
            <a:cxnSpLocks/>
          </p:cNvCxnSpPr>
          <p:nvPr/>
        </p:nvCxnSpPr>
        <p:spPr bwMode="auto">
          <a:xfrm>
            <a:off x="1776136" y="5513552"/>
            <a:ext cx="7308000" cy="0"/>
          </a:xfrm>
          <a:prstGeom prst="straightConnector1">
            <a:avLst/>
          </a:prstGeom>
          <a:noFill/>
          <a:ln w="19050" cap="flat" cmpd="sng" algn="ctr">
            <a:solidFill>
              <a:srgbClr val="FFC000"/>
            </a:solidFill>
            <a:prstDash val="solid"/>
            <a:round/>
            <a:headEnd type="none"/>
            <a:tailEnd type="triangle"/>
          </a:ln>
          <a:effectLst/>
        </p:spPr>
      </p:cxnSp>
      <p:sp>
        <p:nvSpPr>
          <p:cNvPr id="131" name="テキスト ボックス 130">
            <a:extLst>
              <a:ext uri="{FF2B5EF4-FFF2-40B4-BE49-F238E27FC236}">
                <a16:creationId xmlns:a16="http://schemas.microsoft.com/office/drawing/2014/main" id="{E9661971-31EE-31E7-9D21-51F3BA0999F2}"/>
              </a:ext>
            </a:extLst>
          </p:cNvPr>
          <p:cNvSpPr txBox="1"/>
          <p:nvPr/>
        </p:nvSpPr>
        <p:spPr>
          <a:xfrm>
            <a:off x="3287687" y="5297528"/>
            <a:ext cx="210262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⑧コネクタを使ったデータ取得依頼</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2" name="直線矢印コネクタ 330">
            <a:extLst>
              <a:ext uri="{FF2B5EF4-FFF2-40B4-BE49-F238E27FC236}">
                <a16:creationId xmlns:a16="http://schemas.microsoft.com/office/drawing/2014/main" id="{23C9CFA0-0D45-854D-95A8-F70A184C6045}"/>
              </a:ext>
            </a:extLst>
          </p:cNvPr>
          <p:cNvCxnSpPr>
            <a:cxnSpLocks/>
            <a:stCxn id="116" idx="3"/>
            <a:endCxn id="126" idx="3"/>
          </p:cNvCxnSpPr>
          <p:nvPr/>
        </p:nvCxnSpPr>
        <p:spPr bwMode="auto">
          <a:xfrm rot="5400000">
            <a:off x="9431089" y="4197001"/>
            <a:ext cx="2223429" cy="1235731"/>
          </a:xfrm>
          <a:prstGeom prst="bentConnector2">
            <a:avLst/>
          </a:prstGeom>
          <a:noFill/>
          <a:ln w="19050" cap="flat" cmpd="sng" algn="ctr">
            <a:solidFill>
              <a:sysClr val="window" lastClr="FFFFFF">
                <a:lumMod val="50000"/>
              </a:sysClr>
            </a:solidFill>
            <a:prstDash val="solid"/>
            <a:round/>
            <a:headEnd type="none"/>
            <a:tailEnd type="triangle"/>
          </a:ln>
          <a:effectLst/>
        </p:spPr>
      </p:cxnSp>
      <p:sp>
        <p:nvSpPr>
          <p:cNvPr id="133" name="テキスト ボックス 132">
            <a:extLst>
              <a:ext uri="{FF2B5EF4-FFF2-40B4-BE49-F238E27FC236}">
                <a16:creationId xmlns:a16="http://schemas.microsoft.com/office/drawing/2014/main" id="{B89DAD70-1062-C878-3F37-3A5B1979C14C}"/>
              </a:ext>
            </a:extLst>
          </p:cNvPr>
          <p:cNvSpPr txBox="1"/>
          <p:nvPr/>
        </p:nvSpPr>
        <p:spPr>
          <a:xfrm>
            <a:off x="9926231" y="5721303"/>
            <a:ext cx="1330230"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⑩提供データの抽出</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4" name="直線矢印コネクタ 133">
            <a:extLst>
              <a:ext uri="{FF2B5EF4-FFF2-40B4-BE49-F238E27FC236}">
                <a16:creationId xmlns:a16="http://schemas.microsoft.com/office/drawing/2014/main" id="{946990EC-34F9-FD4A-7515-365D6366F558}"/>
              </a:ext>
            </a:extLst>
          </p:cNvPr>
          <p:cNvCxnSpPr>
            <a:cxnSpLocks/>
          </p:cNvCxnSpPr>
          <p:nvPr/>
        </p:nvCxnSpPr>
        <p:spPr bwMode="auto">
          <a:xfrm flipH="1">
            <a:off x="1776136" y="6086274"/>
            <a:ext cx="7308000" cy="0"/>
          </a:xfrm>
          <a:prstGeom prst="straightConnector1">
            <a:avLst/>
          </a:prstGeom>
          <a:noFill/>
          <a:ln w="19050" cap="flat" cmpd="sng" algn="ctr">
            <a:solidFill>
              <a:srgbClr val="FFC000"/>
            </a:solidFill>
            <a:prstDash val="solid"/>
            <a:round/>
            <a:headEnd type="none"/>
            <a:tailEnd type="triangle"/>
          </a:ln>
          <a:effectLst/>
        </p:spPr>
      </p:cxnSp>
      <p:sp>
        <p:nvSpPr>
          <p:cNvPr id="135" name="テキスト ボックス 134">
            <a:extLst>
              <a:ext uri="{FF2B5EF4-FFF2-40B4-BE49-F238E27FC236}">
                <a16:creationId xmlns:a16="http://schemas.microsoft.com/office/drawing/2014/main" id="{7904961A-C73A-5FF7-EC4F-2926255E66C0}"/>
              </a:ext>
            </a:extLst>
          </p:cNvPr>
          <p:cNvSpPr txBox="1"/>
          <p:nvPr/>
        </p:nvSpPr>
        <p:spPr>
          <a:xfrm>
            <a:off x="3287687" y="5858784"/>
            <a:ext cx="2273008"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⑪コネクタを使ったデータ提供・取得</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36" name="テキスト ボックス 135">
            <a:extLst>
              <a:ext uri="{FF2B5EF4-FFF2-40B4-BE49-F238E27FC236}">
                <a16:creationId xmlns:a16="http://schemas.microsoft.com/office/drawing/2014/main" id="{4ECB2800-6CD8-8170-50B0-16A2AD3F37E8}"/>
              </a:ext>
            </a:extLst>
          </p:cNvPr>
          <p:cNvSpPr txBox="1"/>
          <p:nvPr/>
        </p:nvSpPr>
        <p:spPr>
          <a:xfrm>
            <a:off x="6830467" y="3057494"/>
            <a:ext cx="1454748"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③データカタログ収集</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37" name="直線矢印コネクタ 136">
            <a:extLst>
              <a:ext uri="{FF2B5EF4-FFF2-40B4-BE49-F238E27FC236}">
                <a16:creationId xmlns:a16="http://schemas.microsoft.com/office/drawing/2014/main" id="{A036A6A0-8578-CBDD-88EB-4880213C5F34}"/>
              </a:ext>
            </a:extLst>
          </p:cNvPr>
          <p:cNvCxnSpPr>
            <a:cxnSpLocks/>
          </p:cNvCxnSpPr>
          <p:nvPr/>
        </p:nvCxnSpPr>
        <p:spPr bwMode="auto">
          <a:xfrm flipH="1">
            <a:off x="6446000" y="3291019"/>
            <a:ext cx="2664000" cy="0"/>
          </a:xfrm>
          <a:prstGeom prst="straightConnector1">
            <a:avLst/>
          </a:prstGeom>
          <a:noFill/>
          <a:ln w="19050" cap="flat" cmpd="sng" algn="ctr">
            <a:solidFill>
              <a:sysClr val="window" lastClr="FFFFFF">
                <a:lumMod val="50000"/>
              </a:sysClr>
            </a:solidFill>
            <a:prstDash val="solid"/>
            <a:round/>
            <a:headEnd type="none"/>
            <a:tailEnd type="triangle"/>
          </a:ln>
          <a:effectLst/>
        </p:spPr>
      </p:cxnSp>
      <p:cxnSp>
        <p:nvCxnSpPr>
          <p:cNvPr id="138" name="直線矢印コネクタ 341">
            <a:extLst>
              <a:ext uri="{FF2B5EF4-FFF2-40B4-BE49-F238E27FC236}">
                <a16:creationId xmlns:a16="http://schemas.microsoft.com/office/drawing/2014/main" id="{64F9D60A-84C6-40E4-91B0-505DB93D691E}"/>
              </a:ext>
            </a:extLst>
          </p:cNvPr>
          <p:cNvCxnSpPr>
            <a:cxnSpLocks/>
          </p:cNvCxnSpPr>
          <p:nvPr/>
        </p:nvCxnSpPr>
        <p:spPr bwMode="auto">
          <a:xfrm rot="10800000">
            <a:off x="6462362" y="4181583"/>
            <a:ext cx="2628000" cy="1620000"/>
          </a:xfrm>
          <a:prstGeom prst="bentConnector3">
            <a:avLst>
              <a:gd name="adj1" fmla="val 91823"/>
            </a:avLst>
          </a:prstGeom>
          <a:noFill/>
          <a:ln w="19050" cap="flat" cmpd="sng" algn="ctr">
            <a:solidFill>
              <a:srgbClr val="FFC000"/>
            </a:solidFill>
            <a:prstDash val="solid"/>
            <a:round/>
            <a:headEnd type="none"/>
            <a:tailEnd type="triangle"/>
          </a:ln>
          <a:effectLst/>
        </p:spPr>
      </p:cxnSp>
      <p:sp>
        <p:nvSpPr>
          <p:cNvPr id="139" name="テキスト ボックス 138">
            <a:extLst>
              <a:ext uri="{FF2B5EF4-FFF2-40B4-BE49-F238E27FC236}">
                <a16:creationId xmlns:a16="http://schemas.microsoft.com/office/drawing/2014/main" id="{39448865-2FE4-CC74-E8F4-50C02DF6B97D}"/>
              </a:ext>
            </a:extLst>
          </p:cNvPr>
          <p:cNvSpPr txBox="1"/>
          <p:nvPr/>
        </p:nvSpPr>
        <p:spPr>
          <a:xfrm>
            <a:off x="6830467" y="5585560"/>
            <a:ext cx="100719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⑨認可の確認</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40" name="角丸四角形 448">
            <a:extLst>
              <a:ext uri="{FF2B5EF4-FFF2-40B4-BE49-F238E27FC236}">
                <a16:creationId xmlns:a16="http://schemas.microsoft.com/office/drawing/2014/main" id="{5962964C-DB8D-51A5-C36F-D51AED5C99B4}"/>
              </a:ext>
            </a:extLst>
          </p:cNvPr>
          <p:cNvSpPr/>
          <p:nvPr/>
        </p:nvSpPr>
        <p:spPr>
          <a:xfrm>
            <a:off x="8832304" y="2353592"/>
            <a:ext cx="2880000" cy="427235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1" name="角丸四角形 448">
            <a:extLst>
              <a:ext uri="{FF2B5EF4-FFF2-40B4-BE49-F238E27FC236}">
                <a16:creationId xmlns:a16="http://schemas.microsoft.com/office/drawing/2014/main" id="{3B068774-981F-44E9-DF5C-C1AF102DB50E}"/>
              </a:ext>
            </a:extLst>
          </p:cNvPr>
          <p:cNvSpPr/>
          <p:nvPr/>
        </p:nvSpPr>
        <p:spPr>
          <a:xfrm>
            <a:off x="337320" y="2353592"/>
            <a:ext cx="2880000" cy="4272361"/>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テキスト ボックス 141">
            <a:extLst>
              <a:ext uri="{FF2B5EF4-FFF2-40B4-BE49-F238E27FC236}">
                <a16:creationId xmlns:a16="http://schemas.microsoft.com/office/drawing/2014/main" id="{B630EF33-7537-918A-64D0-640AF2D62ADB}"/>
              </a:ext>
            </a:extLst>
          </p:cNvPr>
          <p:cNvSpPr txBox="1"/>
          <p:nvPr/>
        </p:nvSpPr>
        <p:spPr>
          <a:xfrm>
            <a:off x="5442983" y="2630131"/>
            <a:ext cx="990753" cy="276999"/>
          </a:xfrm>
          <a:prstGeom prst="rect">
            <a:avLst/>
          </a:prstGeom>
          <a:noFill/>
        </p:spPr>
        <p:txBody>
          <a:bodyPr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支援サービス</a:t>
            </a:r>
            <a:endParaRPr kumimoji="1"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43" name="グループ化 142">
            <a:extLst>
              <a:ext uri="{FF2B5EF4-FFF2-40B4-BE49-F238E27FC236}">
                <a16:creationId xmlns:a16="http://schemas.microsoft.com/office/drawing/2014/main" id="{4D045069-CD53-F416-FE5F-F68183D13D40}"/>
              </a:ext>
            </a:extLst>
          </p:cNvPr>
          <p:cNvGrpSpPr/>
          <p:nvPr/>
        </p:nvGrpSpPr>
        <p:grpSpPr>
          <a:xfrm>
            <a:off x="5268048" y="4505440"/>
            <a:ext cx="1260000" cy="900710"/>
            <a:chOff x="5268048" y="5670952"/>
            <a:chExt cx="1260000" cy="900710"/>
          </a:xfrm>
        </p:grpSpPr>
        <p:sp>
          <p:nvSpPr>
            <p:cNvPr id="144" name="テキスト ボックス 143">
              <a:extLst>
                <a:ext uri="{FF2B5EF4-FFF2-40B4-BE49-F238E27FC236}">
                  <a16:creationId xmlns:a16="http://schemas.microsoft.com/office/drawing/2014/main" id="{29D5592B-5D9C-2014-286E-5D2435B409FA}"/>
                </a:ext>
              </a:extLst>
            </p:cNvPr>
            <p:cNvSpPr txBox="1"/>
            <p:nvPr/>
          </p:nvSpPr>
          <p:spPr>
            <a:xfrm>
              <a:off x="5512731" y="5672281"/>
              <a:ext cx="85125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rPr>
                <a:t>契約管理　　　　　　　　　　</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145" name="正方形/長方形 144">
              <a:extLst>
                <a:ext uri="{FF2B5EF4-FFF2-40B4-BE49-F238E27FC236}">
                  <a16:creationId xmlns:a16="http://schemas.microsoft.com/office/drawing/2014/main" id="{64822FF9-5AEB-A781-C53E-DB6D3BAF703A}"/>
                </a:ext>
              </a:extLst>
            </p:cNvPr>
            <p:cNvSpPr/>
            <p:nvPr/>
          </p:nvSpPr>
          <p:spPr bwMode="auto">
            <a:xfrm>
              <a:off x="5366000" y="6032479"/>
              <a:ext cx="1080000" cy="504000"/>
            </a:xfrm>
            <a:prstGeom prst="rect">
              <a:avLst/>
            </a:prstGeom>
            <a:solidFill>
              <a:sysClr val="window" lastClr="FFFFFF">
                <a:lumMod val="95000"/>
              </a:sys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46" name="角丸四角形 448">
              <a:extLst>
                <a:ext uri="{FF2B5EF4-FFF2-40B4-BE49-F238E27FC236}">
                  <a16:creationId xmlns:a16="http://schemas.microsoft.com/office/drawing/2014/main" id="{9F54CA0D-6193-B447-503C-513B7DF1FB04}"/>
                </a:ext>
              </a:extLst>
            </p:cNvPr>
            <p:cNvSpPr/>
            <p:nvPr/>
          </p:nvSpPr>
          <p:spPr>
            <a:xfrm>
              <a:off x="5268048" y="5670952"/>
              <a:ext cx="1260000" cy="900710"/>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7" name="正方形/長方形 146">
              <a:extLst>
                <a:ext uri="{FF2B5EF4-FFF2-40B4-BE49-F238E27FC236}">
                  <a16:creationId xmlns:a16="http://schemas.microsoft.com/office/drawing/2014/main" id="{1D9C0E7A-E94B-6E98-6209-2646093B8D74}"/>
                </a:ext>
              </a:extLst>
            </p:cNvPr>
            <p:cNvSpPr/>
            <p:nvPr/>
          </p:nvSpPr>
          <p:spPr>
            <a:xfrm>
              <a:off x="5328403" y="6080261"/>
              <a:ext cx="1139289"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取引市場</a:t>
              </a:r>
            </a:p>
          </p:txBody>
        </p:sp>
      </p:grpSp>
      <p:cxnSp>
        <p:nvCxnSpPr>
          <p:cNvPr id="148" name="コネクタ: カギ線 147">
            <a:extLst>
              <a:ext uri="{FF2B5EF4-FFF2-40B4-BE49-F238E27FC236}">
                <a16:creationId xmlns:a16="http://schemas.microsoft.com/office/drawing/2014/main" id="{88EA568D-AE5B-EC65-B79E-382FA983248E}"/>
              </a:ext>
            </a:extLst>
          </p:cNvPr>
          <p:cNvCxnSpPr>
            <a:cxnSpLocks/>
            <a:stCxn id="145" idx="3"/>
            <a:endCxn id="161" idx="1"/>
          </p:cNvCxnSpPr>
          <p:nvPr/>
        </p:nvCxnSpPr>
        <p:spPr bwMode="auto">
          <a:xfrm flipV="1">
            <a:off x="6446000" y="4635008"/>
            <a:ext cx="2624019" cy="540000"/>
          </a:xfrm>
          <a:prstGeom prst="bentConnector3">
            <a:avLst>
              <a:gd name="adj1" fmla="val 63939"/>
            </a:avLst>
          </a:prstGeom>
          <a:noFill/>
          <a:ln w="19050" cap="flat" cmpd="sng" algn="ctr">
            <a:solidFill>
              <a:srgbClr val="FFC000"/>
            </a:solidFill>
            <a:prstDash val="solid"/>
            <a:round/>
            <a:headEnd type="triangle"/>
            <a:tailEnd type="none"/>
          </a:ln>
          <a:effectLst/>
        </p:spPr>
      </p:cxnSp>
      <p:cxnSp>
        <p:nvCxnSpPr>
          <p:cNvPr id="149" name="コネクタ: カギ線 148">
            <a:extLst>
              <a:ext uri="{FF2B5EF4-FFF2-40B4-BE49-F238E27FC236}">
                <a16:creationId xmlns:a16="http://schemas.microsoft.com/office/drawing/2014/main" id="{7BB259F1-993F-A924-CEF1-5F44C9503465}"/>
              </a:ext>
            </a:extLst>
          </p:cNvPr>
          <p:cNvCxnSpPr>
            <a:cxnSpLocks/>
          </p:cNvCxnSpPr>
          <p:nvPr/>
        </p:nvCxnSpPr>
        <p:spPr bwMode="auto">
          <a:xfrm rot="10800000">
            <a:off x="2985298" y="4613464"/>
            <a:ext cx="2390361" cy="540000"/>
          </a:xfrm>
          <a:prstGeom prst="bentConnector3">
            <a:avLst>
              <a:gd name="adj1" fmla="val 55465"/>
            </a:avLst>
          </a:prstGeom>
          <a:noFill/>
          <a:ln w="19050" cap="flat" cmpd="sng" algn="ctr">
            <a:solidFill>
              <a:srgbClr val="FFC000"/>
            </a:solidFill>
            <a:prstDash val="solid"/>
            <a:round/>
            <a:headEnd type="triangle"/>
            <a:tailEnd type="none"/>
          </a:ln>
          <a:effectLst/>
        </p:spPr>
      </p:cxnSp>
      <p:sp>
        <p:nvSpPr>
          <p:cNvPr id="150" name="テキスト ボックス 149">
            <a:extLst>
              <a:ext uri="{FF2B5EF4-FFF2-40B4-BE49-F238E27FC236}">
                <a16:creationId xmlns:a16="http://schemas.microsoft.com/office/drawing/2014/main" id="{3B735D0E-6219-87BD-0203-E8EC43034E5C}"/>
              </a:ext>
            </a:extLst>
          </p:cNvPr>
          <p:cNvSpPr txBox="1"/>
          <p:nvPr/>
        </p:nvSpPr>
        <p:spPr>
          <a:xfrm>
            <a:off x="3287687" y="4405746"/>
            <a:ext cx="1255925"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⑤契約交渉・締結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51" name="テキスト ボックス 150">
            <a:extLst>
              <a:ext uri="{FF2B5EF4-FFF2-40B4-BE49-F238E27FC236}">
                <a16:creationId xmlns:a16="http://schemas.microsoft.com/office/drawing/2014/main" id="{10629C91-6CF9-FF9A-C9E6-DAC2E1BAD3F9}"/>
              </a:ext>
            </a:extLst>
          </p:cNvPr>
          <p:cNvSpPr txBox="1"/>
          <p:nvPr/>
        </p:nvSpPr>
        <p:spPr>
          <a:xfrm>
            <a:off x="6830467" y="6112467"/>
            <a:ext cx="134708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⑫交換履歴の登録</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52" name="コネクタ: カギ線 151">
            <a:extLst>
              <a:ext uri="{FF2B5EF4-FFF2-40B4-BE49-F238E27FC236}">
                <a16:creationId xmlns:a16="http://schemas.microsoft.com/office/drawing/2014/main" id="{EA686ACE-01D3-7DFF-1688-85CB6CEF3963}"/>
              </a:ext>
            </a:extLst>
          </p:cNvPr>
          <p:cNvCxnSpPr>
            <a:cxnSpLocks/>
          </p:cNvCxnSpPr>
          <p:nvPr/>
        </p:nvCxnSpPr>
        <p:spPr bwMode="auto">
          <a:xfrm rot="5400000">
            <a:off x="3881656" y="4494414"/>
            <a:ext cx="936000" cy="2700000"/>
          </a:xfrm>
          <a:prstGeom prst="bentConnector2">
            <a:avLst/>
          </a:prstGeom>
          <a:noFill/>
          <a:ln w="19050" cap="flat" cmpd="sng" algn="ctr">
            <a:solidFill>
              <a:srgbClr val="FFC000"/>
            </a:solidFill>
            <a:prstDash val="solid"/>
            <a:round/>
            <a:headEnd type="triangle"/>
            <a:tailEnd type="none"/>
          </a:ln>
          <a:effectLst/>
        </p:spPr>
      </p:cxnSp>
      <p:sp>
        <p:nvSpPr>
          <p:cNvPr id="153" name="テキスト ボックス 152">
            <a:extLst>
              <a:ext uri="{FF2B5EF4-FFF2-40B4-BE49-F238E27FC236}">
                <a16:creationId xmlns:a16="http://schemas.microsoft.com/office/drawing/2014/main" id="{E086F593-7BFF-C434-B3FE-8F07AEC57443}"/>
              </a:ext>
            </a:extLst>
          </p:cNvPr>
          <p:cNvSpPr txBox="1"/>
          <p:nvPr/>
        </p:nvSpPr>
        <p:spPr>
          <a:xfrm>
            <a:off x="3287687" y="6103390"/>
            <a:ext cx="1347081"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⑫交換履歴の登録</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154" name="コネクタ: カギ線 153">
            <a:extLst>
              <a:ext uri="{FF2B5EF4-FFF2-40B4-BE49-F238E27FC236}">
                <a16:creationId xmlns:a16="http://schemas.microsoft.com/office/drawing/2014/main" id="{8FBB428F-7FB3-EE91-D139-FF0929C80913}"/>
              </a:ext>
            </a:extLst>
          </p:cNvPr>
          <p:cNvCxnSpPr>
            <a:cxnSpLocks/>
          </p:cNvCxnSpPr>
          <p:nvPr/>
        </p:nvCxnSpPr>
        <p:spPr bwMode="auto">
          <a:xfrm rot="16200000" flipH="1">
            <a:off x="7129609" y="4343774"/>
            <a:ext cx="936000" cy="3024000"/>
          </a:xfrm>
          <a:prstGeom prst="bentConnector2">
            <a:avLst/>
          </a:prstGeom>
          <a:noFill/>
          <a:ln w="19050" cap="flat" cmpd="sng" algn="ctr">
            <a:solidFill>
              <a:srgbClr val="FFC000"/>
            </a:solidFill>
            <a:prstDash val="solid"/>
            <a:round/>
            <a:headEnd type="triangle"/>
            <a:tailEnd type="none"/>
          </a:ln>
          <a:effectLst/>
        </p:spPr>
      </p:cxnSp>
      <p:grpSp>
        <p:nvGrpSpPr>
          <p:cNvPr id="155" name="グループ化 154">
            <a:extLst>
              <a:ext uri="{FF2B5EF4-FFF2-40B4-BE49-F238E27FC236}">
                <a16:creationId xmlns:a16="http://schemas.microsoft.com/office/drawing/2014/main" id="{D437E951-F168-A080-B2F2-753D8E9D7C13}"/>
              </a:ext>
            </a:extLst>
          </p:cNvPr>
          <p:cNvGrpSpPr/>
          <p:nvPr/>
        </p:nvGrpSpPr>
        <p:grpSpPr>
          <a:xfrm>
            <a:off x="2138694" y="4217408"/>
            <a:ext cx="846603" cy="835200"/>
            <a:chOff x="2138694" y="4365103"/>
            <a:chExt cx="846603" cy="835200"/>
          </a:xfrm>
        </p:grpSpPr>
        <p:sp>
          <p:nvSpPr>
            <p:cNvPr id="156" name="角丸四角形 499">
              <a:extLst>
                <a:ext uri="{FF2B5EF4-FFF2-40B4-BE49-F238E27FC236}">
                  <a16:creationId xmlns:a16="http://schemas.microsoft.com/office/drawing/2014/main" id="{4B577F58-0333-3376-F899-5B308304864F}"/>
                </a:ext>
              </a:extLst>
            </p:cNvPr>
            <p:cNvSpPr/>
            <p:nvPr/>
          </p:nvSpPr>
          <p:spPr>
            <a:xfrm>
              <a:off x="2138694"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57" name="グループ化 156">
              <a:extLst>
                <a:ext uri="{FF2B5EF4-FFF2-40B4-BE49-F238E27FC236}">
                  <a16:creationId xmlns:a16="http://schemas.microsoft.com/office/drawing/2014/main" id="{3808EE28-9E8B-F33C-0357-0D255C3F4106}"/>
                </a:ext>
              </a:extLst>
            </p:cNvPr>
            <p:cNvGrpSpPr/>
            <p:nvPr/>
          </p:nvGrpSpPr>
          <p:grpSpPr>
            <a:xfrm>
              <a:off x="2386285" y="4602937"/>
              <a:ext cx="401240" cy="295732"/>
              <a:chOff x="878551" y="2014581"/>
              <a:chExt cx="401240" cy="295732"/>
            </a:xfrm>
          </p:grpSpPr>
          <p:sp>
            <p:nvSpPr>
              <p:cNvPr id="158" name="Oval 6">
                <a:extLst>
                  <a:ext uri="{FF2B5EF4-FFF2-40B4-BE49-F238E27FC236}">
                    <a16:creationId xmlns:a16="http://schemas.microsoft.com/office/drawing/2014/main" id="{BE5D4769-EAFC-EE88-B36C-99769F68A379}"/>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9" name="Freeform 7">
                <a:extLst>
                  <a:ext uri="{FF2B5EF4-FFF2-40B4-BE49-F238E27FC236}">
                    <a16:creationId xmlns:a16="http://schemas.microsoft.com/office/drawing/2014/main" id="{371012FD-99B7-9F56-F9E5-134A383FF8AD}"/>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grpSp>
        <p:nvGrpSpPr>
          <p:cNvPr id="160" name="グループ化 159">
            <a:extLst>
              <a:ext uri="{FF2B5EF4-FFF2-40B4-BE49-F238E27FC236}">
                <a16:creationId xmlns:a16="http://schemas.microsoft.com/office/drawing/2014/main" id="{63842310-D49B-7811-5A91-EB4254DD8A40}"/>
              </a:ext>
            </a:extLst>
          </p:cNvPr>
          <p:cNvGrpSpPr/>
          <p:nvPr/>
        </p:nvGrpSpPr>
        <p:grpSpPr>
          <a:xfrm>
            <a:off x="9070019" y="4217408"/>
            <a:ext cx="846603" cy="835200"/>
            <a:chOff x="9070019" y="4365103"/>
            <a:chExt cx="846603" cy="835200"/>
          </a:xfrm>
        </p:grpSpPr>
        <p:sp>
          <p:nvSpPr>
            <p:cNvPr id="161" name="角丸四角形 499">
              <a:extLst>
                <a:ext uri="{FF2B5EF4-FFF2-40B4-BE49-F238E27FC236}">
                  <a16:creationId xmlns:a16="http://schemas.microsoft.com/office/drawing/2014/main" id="{4D40C15A-6D03-25D8-0D87-FA0F7EB2DBC7}"/>
                </a:ext>
              </a:extLst>
            </p:cNvPr>
            <p:cNvSpPr/>
            <p:nvPr/>
          </p:nvSpPr>
          <p:spPr>
            <a:xfrm>
              <a:off x="9070019" y="4365103"/>
              <a:ext cx="846603" cy="83520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noFill/>
              <a:prstDash val="solid"/>
              <a:miter lim="800000"/>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162" name="グループ化 161">
              <a:extLst>
                <a:ext uri="{FF2B5EF4-FFF2-40B4-BE49-F238E27FC236}">
                  <a16:creationId xmlns:a16="http://schemas.microsoft.com/office/drawing/2014/main" id="{2D219491-EB31-09FB-24C4-C445F3C748E1}"/>
                </a:ext>
              </a:extLst>
            </p:cNvPr>
            <p:cNvGrpSpPr/>
            <p:nvPr/>
          </p:nvGrpSpPr>
          <p:grpSpPr>
            <a:xfrm flipH="1">
              <a:off x="9282440" y="4602937"/>
              <a:ext cx="401240" cy="295732"/>
              <a:chOff x="878551" y="2014581"/>
              <a:chExt cx="401240" cy="295732"/>
            </a:xfrm>
          </p:grpSpPr>
          <p:sp>
            <p:nvSpPr>
              <p:cNvPr id="163" name="Oval 6">
                <a:extLst>
                  <a:ext uri="{FF2B5EF4-FFF2-40B4-BE49-F238E27FC236}">
                    <a16:creationId xmlns:a16="http://schemas.microsoft.com/office/drawing/2014/main" id="{3002168C-6C7B-55F0-39C2-5A28310677D6}"/>
                  </a:ext>
                </a:extLst>
              </p:cNvPr>
              <p:cNvSpPr>
                <a:spLocks noChangeArrowheads="1"/>
              </p:cNvSpPr>
              <p:nvPr/>
            </p:nvSpPr>
            <p:spPr bwMode="auto">
              <a:xfrm flipH="1">
                <a:off x="913077" y="2014581"/>
                <a:ext cx="93009" cy="107699"/>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4" name="Freeform 7">
                <a:extLst>
                  <a:ext uri="{FF2B5EF4-FFF2-40B4-BE49-F238E27FC236}">
                    <a16:creationId xmlns:a16="http://schemas.microsoft.com/office/drawing/2014/main" id="{FDF9228A-EC5B-C664-B1BC-074446721069}"/>
                  </a:ext>
                </a:extLst>
              </p:cNvPr>
              <p:cNvSpPr>
                <a:spLocks noEditPoints="1"/>
              </p:cNvSpPr>
              <p:nvPr/>
            </p:nvSpPr>
            <p:spPr bwMode="auto">
              <a:xfrm flipH="1">
                <a:off x="878551" y="2128388"/>
                <a:ext cx="401240" cy="181925"/>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65" name="テキスト ボックス 164">
            <a:extLst>
              <a:ext uri="{FF2B5EF4-FFF2-40B4-BE49-F238E27FC236}">
                <a16:creationId xmlns:a16="http://schemas.microsoft.com/office/drawing/2014/main" id="{9377FE22-A8E4-74FD-CB42-62F7E8FB212F}"/>
              </a:ext>
            </a:extLst>
          </p:cNvPr>
          <p:cNvSpPr txBox="1"/>
          <p:nvPr/>
        </p:nvSpPr>
        <p:spPr>
          <a:xfrm>
            <a:off x="7834843" y="4405746"/>
            <a:ext cx="1255925"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⑤契約交渉・締結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6" name="フローチャート: 書類 165">
            <a:extLst>
              <a:ext uri="{FF2B5EF4-FFF2-40B4-BE49-F238E27FC236}">
                <a16:creationId xmlns:a16="http://schemas.microsoft.com/office/drawing/2014/main" id="{DB3FD520-68BA-EA7D-67B0-EF08C3B9EAFC}"/>
              </a:ext>
            </a:extLst>
          </p:cNvPr>
          <p:cNvSpPr/>
          <p:nvPr/>
        </p:nvSpPr>
        <p:spPr>
          <a:xfrm>
            <a:off x="9096626" y="3169917"/>
            <a:ext cx="959814" cy="471427"/>
          </a:xfrm>
          <a:prstGeom prst="flowChartDocument">
            <a:avLst/>
          </a:prstGeom>
          <a:solidFill>
            <a:sysClr val="window" lastClr="FFFFFF"/>
          </a:solidFill>
          <a:ln w="1905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p>
        </p:txBody>
      </p:sp>
      <p:cxnSp>
        <p:nvCxnSpPr>
          <p:cNvPr id="167" name="直線矢印コネクタ 166">
            <a:extLst>
              <a:ext uri="{FF2B5EF4-FFF2-40B4-BE49-F238E27FC236}">
                <a16:creationId xmlns:a16="http://schemas.microsoft.com/office/drawing/2014/main" id="{1434B335-8434-9EDD-417C-969C2D76A71D}"/>
              </a:ext>
            </a:extLst>
          </p:cNvPr>
          <p:cNvCxnSpPr>
            <a:cxnSpLocks/>
          </p:cNvCxnSpPr>
          <p:nvPr/>
        </p:nvCxnSpPr>
        <p:spPr bwMode="auto">
          <a:xfrm>
            <a:off x="9264352" y="2849256"/>
            <a:ext cx="3472" cy="360928"/>
          </a:xfrm>
          <a:prstGeom prst="straightConnector1">
            <a:avLst/>
          </a:prstGeom>
          <a:noFill/>
          <a:ln w="19050" cap="flat" cmpd="sng" algn="ctr">
            <a:solidFill>
              <a:sysClr val="window" lastClr="FFFFFF">
                <a:lumMod val="50000"/>
              </a:sysClr>
            </a:solidFill>
            <a:prstDash val="solid"/>
            <a:round/>
            <a:headEnd type="none"/>
            <a:tailEnd type="triangle"/>
          </a:ln>
          <a:effectLst/>
        </p:spPr>
      </p:cxnSp>
      <p:sp>
        <p:nvSpPr>
          <p:cNvPr id="168" name="テキスト ボックス 167">
            <a:extLst>
              <a:ext uri="{FF2B5EF4-FFF2-40B4-BE49-F238E27FC236}">
                <a16:creationId xmlns:a16="http://schemas.microsoft.com/office/drawing/2014/main" id="{DB6771D5-0737-B670-D9A5-D70B8C32043D}"/>
              </a:ext>
            </a:extLst>
          </p:cNvPr>
          <p:cNvSpPr txBox="1"/>
          <p:nvPr/>
        </p:nvSpPr>
        <p:spPr>
          <a:xfrm>
            <a:off x="9335505" y="2912627"/>
            <a:ext cx="1376586" cy="246221"/>
          </a:xfrm>
          <a:prstGeom prst="rect">
            <a:avLst/>
          </a:prstGeom>
          <a:noFill/>
        </p:spPr>
        <p:txBody>
          <a:bodyPr wrap="square" rtlCol="0">
            <a:spAutoFit/>
          </a:bodyPr>
          <a:lstStyle/>
          <a:p>
            <a:pPr defTabSz="914400"/>
            <a:r>
              <a:rPr kumimoji="1" lang="ja-JP" altLang="en-US"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②データカタログ作成</a:t>
            </a:r>
            <a:endParaRPr kumimoji="1" lang="en-US" altLang="ja-JP" sz="100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69" name="正方形/長方形 168">
            <a:extLst>
              <a:ext uri="{FF2B5EF4-FFF2-40B4-BE49-F238E27FC236}">
                <a16:creationId xmlns:a16="http://schemas.microsoft.com/office/drawing/2014/main" id="{9F61F8B7-8F8E-E0DD-D789-F1A6BA59B913}"/>
              </a:ext>
            </a:extLst>
          </p:cNvPr>
          <p:cNvSpPr/>
          <p:nvPr/>
        </p:nvSpPr>
        <p:spPr bwMode="auto">
          <a:xfrm>
            <a:off x="9090361" y="2407975"/>
            <a:ext cx="998647" cy="504000"/>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0" name="正方形/長方形 169">
            <a:extLst>
              <a:ext uri="{FF2B5EF4-FFF2-40B4-BE49-F238E27FC236}">
                <a16:creationId xmlns:a16="http://schemas.microsoft.com/office/drawing/2014/main" id="{CDBBE6FA-FFF1-6314-D3CF-278809D3817F}"/>
              </a:ext>
            </a:extLst>
          </p:cNvPr>
          <p:cNvSpPr/>
          <p:nvPr/>
        </p:nvSpPr>
        <p:spPr>
          <a:xfrm>
            <a:off x="9048328" y="2450310"/>
            <a:ext cx="998647"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カタログ</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作成ツール</a:t>
            </a:r>
            <a:endParaRPr kumimoji="1" lang="en-US" altLang="ja-JP" sz="1200" dirty="0">
              <a:solidFill>
                <a:prstClr val="black"/>
              </a:solidFill>
              <a:latin typeface="Meiryo UI" panose="020B0604030504040204" pitchFamily="50" charset="-128"/>
              <a:ea typeface="Meiryo UI" panose="020B0604030504040204" pitchFamily="50" charset="-128"/>
            </a:endParaRPr>
          </a:p>
        </p:txBody>
      </p:sp>
      <p:sp>
        <p:nvSpPr>
          <p:cNvPr id="171" name="正方形/長方形 170">
            <a:extLst>
              <a:ext uri="{FF2B5EF4-FFF2-40B4-BE49-F238E27FC236}">
                <a16:creationId xmlns:a16="http://schemas.microsoft.com/office/drawing/2014/main" id="{2738062A-EEEA-4C19-6BE3-CE615DE1525F}"/>
              </a:ext>
            </a:extLst>
          </p:cNvPr>
          <p:cNvSpPr/>
          <p:nvPr/>
        </p:nvSpPr>
        <p:spPr bwMode="auto">
          <a:xfrm>
            <a:off x="5375920" y="3569336"/>
            <a:ext cx="1080000" cy="399192"/>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2" name="正方形/長方形 171">
            <a:extLst>
              <a:ext uri="{FF2B5EF4-FFF2-40B4-BE49-F238E27FC236}">
                <a16:creationId xmlns:a16="http://schemas.microsoft.com/office/drawing/2014/main" id="{CC52F0E9-9A0A-D3FD-FB58-61B008DACA51}"/>
              </a:ext>
            </a:extLst>
          </p:cNvPr>
          <p:cNvSpPr/>
          <p:nvPr/>
        </p:nvSpPr>
        <p:spPr>
          <a:xfrm>
            <a:off x="5375920" y="3561550"/>
            <a:ext cx="1139289" cy="461665"/>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認証機能</a:t>
            </a:r>
            <a:endParaRPr kumimoji="1" lang="en-US" altLang="ja-JP" sz="1200" dirty="0">
              <a:solidFill>
                <a:prstClr val="black"/>
              </a:solidFill>
              <a:latin typeface="Meiryo UI" panose="020B0604030504040204" pitchFamily="50" charset="-128"/>
              <a:ea typeface="Meiryo UI" panose="020B0604030504040204" pitchFamily="50" charset="-128"/>
            </a:endParaRPr>
          </a:p>
          <a:p>
            <a:pPr algn="ctr" defTabSz="914400">
              <a:defRPr/>
            </a:pPr>
            <a:r>
              <a:rPr kumimoji="1" lang="en-US" altLang="ja-JP" sz="1200" dirty="0">
                <a:solidFill>
                  <a:prstClr val="black"/>
                </a:solidFill>
                <a:latin typeface="Meiryo UI" panose="020B0604030504040204" pitchFamily="50" charset="-128"/>
                <a:ea typeface="Meiryo UI" panose="020B0604030504040204" pitchFamily="50" charset="-128"/>
              </a:rPr>
              <a:t>(IdP)</a:t>
            </a:r>
            <a:endParaRPr kumimoji="1" lang="ja-JP" altLang="en-US" sz="1200" dirty="0">
              <a:solidFill>
                <a:prstClr val="black"/>
              </a:solidFill>
              <a:latin typeface="Meiryo UI" panose="020B0604030504040204" pitchFamily="50" charset="-128"/>
              <a:ea typeface="Meiryo UI" panose="020B0604030504040204" pitchFamily="50" charset="-128"/>
            </a:endParaRPr>
          </a:p>
        </p:txBody>
      </p:sp>
      <p:cxnSp>
        <p:nvCxnSpPr>
          <p:cNvPr id="173" name="コネクタ: カギ線 219">
            <a:extLst>
              <a:ext uri="{FF2B5EF4-FFF2-40B4-BE49-F238E27FC236}">
                <a16:creationId xmlns:a16="http://schemas.microsoft.com/office/drawing/2014/main" id="{D00BCC4C-14ED-E891-B90B-3BFC0ACD02D1}"/>
              </a:ext>
            </a:extLst>
          </p:cNvPr>
          <p:cNvCxnSpPr>
            <a:cxnSpLocks/>
            <a:endCxn id="172" idx="1"/>
          </p:cNvCxnSpPr>
          <p:nvPr/>
        </p:nvCxnSpPr>
        <p:spPr bwMode="auto">
          <a:xfrm>
            <a:off x="1758602" y="3792383"/>
            <a:ext cx="3617318" cy="0"/>
          </a:xfrm>
          <a:prstGeom prst="straightConnector1">
            <a:avLst/>
          </a:prstGeom>
          <a:noFill/>
          <a:ln w="19050" cap="flat" cmpd="sng" algn="ctr">
            <a:solidFill>
              <a:srgbClr val="FFC000"/>
            </a:solidFill>
            <a:prstDash val="solid"/>
            <a:round/>
            <a:headEnd type="triangle"/>
            <a:tailEnd type="none"/>
          </a:ln>
          <a:effectLst/>
        </p:spPr>
      </p:cxnSp>
      <p:sp>
        <p:nvSpPr>
          <p:cNvPr id="174" name="角丸四角形 448">
            <a:extLst>
              <a:ext uri="{FF2B5EF4-FFF2-40B4-BE49-F238E27FC236}">
                <a16:creationId xmlns:a16="http://schemas.microsoft.com/office/drawing/2014/main" id="{03CD2497-8824-BF20-D083-6F98D4992E9D}"/>
              </a:ext>
            </a:extLst>
          </p:cNvPr>
          <p:cNvSpPr/>
          <p:nvPr/>
        </p:nvSpPr>
        <p:spPr>
          <a:xfrm>
            <a:off x="5285920" y="6369862"/>
            <a:ext cx="1242128" cy="2957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5" name="正方形/長方形 174">
            <a:extLst>
              <a:ext uri="{FF2B5EF4-FFF2-40B4-BE49-F238E27FC236}">
                <a16:creationId xmlns:a16="http://schemas.microsoft.com/office/drawing/2014/main" id="{C8C7BE8A-17E2-6D6A-E890-BF8DD2466778}"/>
              </a:ext>
            </a:extLst>
          </p:cNvPr>
          <p:cNvSpPr/>
          <p:nvPr/>
        </p:nvSpPr>
        <p:spPr bwMode="auto">
          <a:xfrm>
            <a:off x="5342704" y="6413751"/>
            <a:ext cx="1080000" cy="223235"/>
          </a:xfrm>
          <a:prstGeom prst="rect">
            <a:avLst/>
          </a:prstGeom>
          <a:solidFill>
            <a:srgbClr val="ED7D31">
              <a:lumMod val="20000"/>
              <a:lumOff val="80000"/>
            </a:srgbClr>
          </a:solidFill>
          <a:ln w="9525">
            <a:solidFill>
              <a:sysClr val="windowText" lastClr="000000"/>
            </a:solid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6" name="正方形/長方形 175">
            <a:extLst>
              <a:ext uri="{FF2B5EF4-FFF2-40B4-BE49-F238E27FC236}">
                <a16:creationId xmlns:a16="http://schemas.microsoft.com/office/drawing/2014/main" id="{191600AD-49C9-BF7B-21E4-8DD38B95078C}"/>
              </a:ext>
            </a:extLst>
          </p:cNvPr>
          <p:cNvSpPr/>
          <p:nvPr/>
        </p:nvSpPr>
        <p:spPr>
          <a:xfrm>
            <a:off x="5303912" y="6380895"/>
            <a:ext cx="1139289" cy="276999"/>
          </a:xfrm>
          <a:prstGeom prst="rect">
            <a:avLst/>
          </a:prstGeom>
        </p:spPr>
        <p:txBody>
          <a:bodyPr wrap="square">
            <a:spAutoFit/>
          </a:bodyPr>
          <a:lstStyle/>
          <a:p>
            <a:pPr algn="ctr" defTabSz="914400">
              <a:defRPr/>
            </a:pPr>
            <a:r>
              <a:rPr kumimoji="1" lang="ja-JP" altLang="en-US" sz="1200" dirty="0">
                <a:solidFill>
                  <a:prstClr val="black"/>
                </a:solidFill>
                <a:latin typeface="Meiryo UI" panose="020B0604030504040204" pitchFamily="50" charset="-128"/>
                <a:ea typeface="Meiryo UI" panose="020B0604030504040204" pitchFamily="50" charset="-128"/>
              </a:rPr>
              <a:t>来歴管理機能</a:t>
            </a:r>
          </a:p>
        </p:txBody>
      </p:sp>
      <p:cxnSp>
        <p:nvCxnSpPr>
          <p:cNvPr id="177" name="直線矢印コネクタ 176">
            <a:extLst>
              <a:ext uri="{FF2B5EF4-FFF2-40B4-BE49-F238E27FC236}">
                <a16:creationId xmlns:a16="http://schemas.microsoft.com/office/drawing/2014/main" id="{87D5F6BA-3A25-6C21-2E4D-1A07343D92FA}"/>
              </a:ext>
            </a:extLst>
          </p:cNvPr>
          <p:cNvCxnSpPr>
            <a:cxnSpLocks/>
          </p:cNvCxnSpPr>
          <p:nvPr/>
        </p:nvCxnSpPr>
        <p:spPr bwMode="auto">
          <a:xfrm flipH="1">
            <a:off x="6422704" y="6441870"/>
            <a:ext cx="2687296" cy="0"/>
          </a:xfrm>
          <a:prstGeom prst="straightConnector1">
            <a:avLst/>
          </a:prstGeom>
          <a:noFill/>
          <a:ln w="19050" cap="flat" cmpd="sng" algn="ctr">
            <a:solidFill>
              <a:srgbClr val="FFC000"/>
            </a:solidFill>
            <a:prstDash val="solid"/>
            <a:round/>
            <a:headEnd type="none"/>
            <a:tailEnd type="triangle"/>
          </a:ln>
          <a:effectLst/>
        </p:spPr>
      </p:cxnSp>
      <p:cxnSp>
        <p:nvCxnSpPr>
          <p:cNvPr id="178" name="直線矢印コネクタ 177">
            <a:extLst>
              <a:ext uri="{FF2B5EF4-FFF2-40B4-BE49-F238E27FC236}">
                <a16:creationId xmlns:a16="http://schemas.microsoft.com/office/drawing/2014/main" id="{7364A862-65AC-7B35-1E6C-AFD92FF8CDF9}"/>
              </a:ext>
            </a:extLst>
          </p:cNvPr>
          <p:cNvCxnSpPr>
            <a:cxnSpLocks/>
          </p:cNvCxnSpPr>
          <p:nvPr/>
        </p:nvCxnSpPr>
        <p:spPr bwMode="auto">
          <a:xfrm>
            <a:off x="2985297" y="6433467"/>
            <a:ext cx="2357407" cy="8403"/>
          </a:xfrm>
          <a:prstGeom prst="straightConnector1">
            <a:avLst/>
          </a:prstGeom>
          <a:noFill/>
          <a:ln w="19050" cap="flat" cmpd="sng" algn="ctr">
            <a:solidFill>
              <a:srgbClr val="FFC000"/>
            </a:solidFill>
            <a:prstDash val="solid"/>
            <a:round/>
            <a:headEnd type="none"/>
            <a:tailEnd type="triangle"/>
          </a:ln>
          <a:effectLst/>
        </p:spPr>
      </p:cxnSp>
      <p:sp>
        <p:nvSpPr>
          <p:cNvPr id="179" name="テキスト ボックス 178">
            <a:extLst>
              <a:ext uri="{FF2B5EF4-FFF2-40B4-BE49-F238E27FC236}">
                <a16:creationId xmlns:a16="http://schemas.microsoft.com/office/drawing/2014/main" id="{27D1894D-AE01-A183-0444-ADDD836804ED}"/>
              </a:ext>
            </a:extLst>
          </p:cNvPr>
          <p:cNvSpPr txBox="1"/>
          <p:nvPr/>
        </p:nvSpPr>
        <p:spPr>
          <a:xfrm>
            <a:off x="3287687" y="6411673"/>
            <a:ext cx="1159595"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0" name="テキスト ボックス 179">
            <a:extLst>
              <a:ext uri="{FF2B5EF4-FFF2-40B4-BE49-F238E27FC236}">
                <a16:creationId xmlns:a16="http://schemas.microsoft.com/office/drawing/2014/main" id="{A11372D3-36C2-FDF1-3531-AB0AABCB5DEA}"/>
              </a:ext>
            </a:extLst>
          </p:cNvPr>
          <p:cNvSpPr txBox="1"/>
          <p:nvPr/>
        </p:nvSpPr>
        <p:spPr>
          <a:xfrm>
            <a:off x="6830467" y="6411673"/>
            <a:ext cx="1159595"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⑬来歴登録</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1" name="テキスト ボックス 180">
            <a:extLst>
              <a:ext uri="{FF2B5EF4-FFF2-40B4-BE49-F238E27FC236}">
                <a16:creationId xmlns:a16="http://schemas.microsoft.com/office/drawing/2014/main" id="{A6E65591-F469-592C-25B0-74AC0152EE51}"/>
              </a:ext>
            </a:extLst>
          </p:cNvPr>
          <p:cNvSpPr txBox="1"/>
          <p:nvPr/>
        </p:nvSpPr>
        <p:spPr>
          <a:xfrm>
            <a:off x="3287687" y="3549034"/>
            <a:ext cx="1358122" cy="253916"/>
          </a:xfrm>
          <a:prstGeom prst="rect">
            <a:avLst/>
          </a:prstGeom>
          <a:noFill/>
        </p:spPr>
        <p:txBody>
          <a:bodyPr wrap="square" rtlCol="0">
            <a:spAutoFit/>
          </a:bodyPr>
          <a:lstStyle/>
          <a:p>
            <a:pPr defTabSz="914400"/>
            <a:r>
              <a:rPr kumimoji="1" lang="ja-JP" altLang="en-US"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⑦ユーザ認証</a:t>
            </a:r>
            <a:endParaRPr kumimoji="1" lang="en-US" altLang="ja-JP" sz="10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82" name="テキスト ボックス 181">
            <a:extLst>
              <a:ext uri="{FF2B5EF4-FFF2-40B4-BE49-F238E27FC236}">
                <a16:creationId xmlns:a16="http://schemas.microsoft.com/office/drawing/2014/main" id="{3BAB9273-00B0-49F7-B43A-7FED56D2AFEB}"/>
              </a:ext>
            </a:extLst>
          </p:cNvPr>
          <p:cNvSpPr txBox="1"/>
          <p:nvPr/>
        </p:nvSpPr>
        <p:spPr>
          <a:xfrm>
            <a:off x="10328729" y="4532065"/>
            <a:ext cx="1383575" cy="276999"/>
          </a:xfrm>
          <a:prstGeom prst="rect">
            <a:avLst/>
          </a:prstGeom>
          <a:noFill/>
        </p:spPr>
        <p:txBody>
          <a:bodyPr wrap="square">
            <a:spAutoFit/>
          </a:bodyPr>
          <a:lstStyle/>
          <a:p>
            <a:pPr defTabSz="914400"/>
            <a:r>
              <a:rPr kumimoji="1" lang="en-US" altLang="ja-JP" sz="1200" kern="100" dirty="0">
                <a:solidFill>
                  <a:prstClr val="black"/>
                </a:solidFill>
                <a:latin typeface="Meiryo UI" panose="020B0604030504040204" pitchFamily="50" charset="-128"/>
                <a:ea typeface="Meiryo UI" panose="020B0604030504040204" pitchFamily="50" charset="-128"/>
                <a:cs typeface="Times New Roman" panose="02020603050405020304" pitchFamily="18" charset="0"/>
              </a:rPr>
              <a:t>HTTP/FTP/NGSI</a:t>
            </a:r>
            <a:endParaRPr kumimoji="1" lang="ja-JP" altLang="en-US" sz="1200" dirty="0">
              <a:solidFill>
                <a:prstClr val="black"/>
              </a:solidFill>
              <a:latin typeface="Calibri" panose="020F0502020204030204"/>
            </a:endParaRPr>
          </a:p>
        </p:txBody>
      </p:sp>
      <p:sp>
        <p:nvSpPr>
          <p:cNvPr id="183" name="テキスト ボックス 182">
            <a:extLst>
              <a:ext uri="{FF2B5EF4-FFF2-40B4-BE49-F238E27FC236}">
                <a16:creationId xmlns:a16="http://schemas.microsoft.com/office/drawing/2014/main" id="{BC77236F-8356-5035-BC62-0B1AA5CBCE4E}"/>
              </a:ext>
            </a:extLst>
          </p:cNvPr>
          <p:cNvSpPr txBox="1"/>
          <p:nvPr/>
        </p:nvSpPr>
        <p:spPr>
          <a:xfrm>
            <a:off x="2048289" y="4751806"/>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データ利用者</a:t>
            </a:r>
          </a:p>
        </p:txBody>
      </p:sp>
      <p:sp>
        <p:nvSpPr>
          <p:cNvPr id="184" name="テキスト ボックス 183">
            <a:extLst>
              <a:ext uri="{FF2B5EF4-FFF2-40B4-BE49-F238E27FC236}">
                <a16:creationId xmlns:a16="http://schemas.microsoft.com/office/drawing/2014/main" id="{D428E3BA-F4D1-6980-4C03-C25FF04D50CC}"/>
              </a:ext>
            </a:extLst>
          </p:cNvPr>
          <p:cNvSpPr txBox="1"/>
          <p:nvPr/>
        </p:nvSpPr>
        <p:spPr>
          <a:xfrm>
            <a:off x="8967587" y="4767301"/>
            <a:ext cx="1039440" cy="261610"/>
          </a:xfrm>
          <a:prstGeom prst="rect">
            <a:avLst/>
          </a:prstGeom>
          <a:noFill/>
        </p:spPr>
        <p:txBody>
          <a:bodyPr wrap="square">
            <a:spAutoFit/>
          </a:bodyPr>
          <a:lstStyle/>
          <a:p>
            <a:pPr algn="ctr" defTabSz="914400">
              <a:defRPr/>
            </a:pPr>
            <a:r>
              <a:rPr kumimoji="1" lang="ja-JP" altLang="en-US" sz="1100" dirty="0">
                <a:solidFill>
                  <a:prstClr val="black"/>
                </a:solidFill>
                <a:latin typeface="Meiryo UI" panose="020B0604030504040204" pitchFamily="50" charset="-128"/>
                <a:ea typeface="Meiryo UI" panose="020B0604030504040204" pitchFamily="50" charset="-128"/>
              </a:rPr>
              <a:t>データ提供者</a:t>
            </a:r>
          </a:p>
        </p:txBody>
      </p:sp>
    </p:spTree>
    <p:extLst>
      <p:ext uri="{BB962C8B-B14F-4D97-AF65-F5344CB8AC3E}">
        <p14:creationId xmlns:p14="http://schemas.microsoft.com/office/powerpoint/2010/main" val="326269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4C3DE-538C-7665-307D-A0F89FF9C5BF}"/>
              </a:ext>
            </a:extLst>
          </p:cNvPr>
          <p:cNvSpPr>
            <a:spLocks noGrp="1"/>
          </p:cNvSpPr>
          <p:nvPr>
            <p:ph type="body" sz="quarter" idx="13"/>
          </p:nvPr>
        </p:nvSpPr>
        <p:spPr/>
        <p:txBody>
          <a:bodyPr>
            <a:normAutofit lnSpcReduction="10000"/>
          </a:bodyPr>
          <a:lstStyle/>
          <a:p>
            <a:r>
              <a:rPr kumimoji="1" lang="en-US" altLang="ja-JP" dirty="0"/>
              <a:t>3.2. </a:t>
            </a:r>
            <a:r>
              <a:rPr kumimoji="1" lang="ja-JP" altLang="en-US" dirty="0"/>
              <a:t>ユーザ別のユースケース一覧</a:t>
            </a:r>
          </a:p>
        </p:txBody>
      </p:sp>
      <p:graphicFrame>
        <p:nvGraphicFramePr>
          <p:cNvPr id="5" name="表 8">
            <a:extLst>
              <a:ext uri="{FF2B5EF4-FFF2-40B4-BE49-F238E27FC236}">
                <a16:creationId xmlns:a16="http://schemas.microsoft.com/office/drawing/2014/main" id="{74D0AE80-538F-2C6E-9EC1-BB2C0671BDAF}"/>
              </a:ext>
            </a:extLst>
          </p:cNvPr>
          <p:cNvGraphicFramePr>
            <a:graphicFrameLocks noGrp="1"/>
          </p:cNvGraphicFramePr>
          <p:nvPr>
            <p:extLst>
              <p:ext uri="{D42A27DB-BD31-4B8C-83A1-F6EECF244321}">
                <p14:modId xmlns:p14="http://schemas.microsoft.com/office/powerpoint/2010/main" val="3078028036"/>
              </p:ext>
            </p:extLst>
          </p:nvPr>
        </p:nvGraphicFramePr>
        <p:xfrm>
          <a:off x="249872" y="1353982"/>
          <a:ext cx="11678776" cy="5027152"/>
        </p:xfrm>
        <a:graphic>
          <a:graphicData uri="http://schemas.openxmlformats.org/drawingml/2006/table">
            <a:tbl>
              <a:tblPr firstRow="1" bandRow="1"/>
              <a:tblGrid>
                <a:gridCol w="4082642">
                  <a:extLst>
                    <a:ext uri="{9D8B030D-6E8A-4147-A177-3AD203B41FA5}">
                      <a16:colId xmlns:a16="http://schemas.microsoft.com/office/drawing/2014/main" val="2608219402"/>
                    </a:ext>
                  </a:extLst>
                </a:gridCol>
                <a:gridCol w="7596134">
                  <a:extLst>
                    <a:ext uri="{9D8B030D-6E8A-4147-A177-3AD203B41FA5}">
                      <a16:colId xmlns:a16="http://schemas.microsoft.com/office/drawing/2014/main" val="4206595845"/>
                    </a:ext>
                  </a:extLst>
                </a:gridCol>
              </a:tblGrid>
              <a:tr h="421195">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dirty="0">
                          <a:latin typeface="Meiryo UI" panose="020B0604030504040204" pitchFamily="50" charset="-128"/>
                          <a:ea typeface="Meiryo UI" panose="020B0604030504040204" pitchFamily="50" charset="-128"/>
                        </a:rPr>
                        <a:t>ユーザタイプ</a:t>
                      </a:r>
                    </a:p>
                  </a:txBody>
                  <a:tcPr anchor="ctr">
                    <a:lnL w="12700" cap="flat" cmpd="sng" algn="ctr">
                      <a:solidFill>
                        <a:sysClr val="window" lastClr="FFFFFF">
                          <a:lumMod val="50000"/>
                        </a:sysClr>
                      </a:solidFill>
                      <a:prstDash val="solid"/>
                      <a:round/>
                      <a:headEnd type="none" w="med" len="med"/>
                      <a:tailEnd type="none" w="med" len="med"/>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r>
                        <a:rPr kumimoji="1" lang="ja-JP" altLang="en-US" sz="1600" dirty="0">
                          <a:latin typeface="Meiryo UI" panose="020B0604030504040204" pitchFamily="50" charset="-128"/>
                          <a:ea typeface="Meiryo UI" panose="020B0604030504040204" pitchFamily="50" charset="-128"/>
                        </a:rPr>
                        <a:t>概要</a:t>
                      </a:r>
                    </a:p>
                  </a:txBody>
                  <a:tcPr anchor="ctr">
                    <a:lnL w="12700" cmpd="sng">
                      <a:solidFill>
                        <a:sysClr val="window" lastClr="FFFFFF"/>
                      </a:solidFill>
                    </a:lnL>
                    <a:lnR w="12700" cmpd="sng">
                      <a:solidFill>
                        <a:sysClr val="window" lastClr="FFFFFF"/>
                      </a:solidFill>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2180921094"/>
                  </a:ext>
                </a:extLst>
              </a:tr>
              <a:tr h="1375839">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①データ利用者型ユーザ</a:t>
                      </a:r>
                      <a:endParaRPr kumimoji="1" lang="en-US" altLang="ja-JP" sz="1600" b="1"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indent="-285750" algn="l">
                        <a:buFont typeface="Wingdings" panose="05000000000000000000" pitchFamily="2" charset="2"/>
                        <a:buChar char="ü"/>
                      </a:pPr>
                      <a:r>
                        <a:rPr kumimoji="1" lang="ja-JP" altLang="en-US" sz="1600" dirty="0">
                          <a:solidFill>
                            <a:schemeClr val="tx1"/>
                          </a:solidFill>
                          <a:latin typeface="Meiryo UI" panose="020B0604030504040204" pitchFamily="50" charset="-128"/>
                          <a:ea typeface="Meiryo UI" panose="020B0604030504040204" pitchFamily="50" charset="-128"/>
                        </a:rPr>
                        <a:t>データ無償利用者（サービス開発者等）：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を使用してデータ（オープンデータ）を無償で利用する事業者。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を使用したデータの提供は行わない。</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データ購入者（サービス開発者等）：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を使用してデータ（限定提供データ）を購入する事業者。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を使用したデータの販売は行わない。</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ü"/>
                      </a:pPr>
                      <a:endParaRPr kumimoji="1" lang="ja-JP" altLang="en-US"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370924621"/>
                  </a:ext>
                </a:extLst>
              </a:tr>
              <a:tr h="1633808">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②データ提供者型ユーザ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データ無償提供者（自治体等）：</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を使用してデータ（オープンデータ）を無償で提供する事業者。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を使用したデータの利用は行わない。</a:t>
                      </a:r>
                      <a:br>
                        <a:rPr kumimoji="1" lang="en-US" altLang="ja-JP" sz="1600" dirty="0">
                          <a:solidFill>
                            <a:schemeClr val="tx1"/>
                          </a:solidFill>
                          <a:latin typeface="Meiryo UI" panose="020B0604030504040204" pitchFamily="50" charset="-128"/>
                          <a:ea typeface="Meiryo UI" panose="020B0604030504040204" pitchFamily="50" charset="-128"/>
                        </a:rPr>
                      </a:br>
                      <a:r>
                        <a:rPr kumimoji="1" lang="en-US" altLang="ja-JP" sz="1600" dirty="0">
                          <a:solidFill>
                            <a:schemeClr val="tx1"/>
                          </a:solidFill>
                          <a:latin typeface="Meiryo UI" panose="020B0604030504040204" pitchFamily="50" charset="-128"/>
                          <a:ea typeface="Meiryo UI" panose="020B0604030504040204" pitchFamily="50" charset="-128"/>
                        </a:rPr>
                        <a:t>※</a:t>
                      </a:r>
                      <a:r>
                        <a:rPr kumimoji="1" lang="ja-JP" altLang="en-US" sz="1600" dirty="0">
                          <a:solidFill>
                            <a:schemeClr val="tx1"/>
                          </a:solidFill>
                          <a:latin typeface="Meiryo UI" panose="020B0604030504040204" pitchFamily="50" charset="-128"/>
                          <a:ea typeface="Meiryo UI" panose="020B0604030504040204" pitchFamily="50" charset="-128"/>
                        </a:rPr>
                        <a:t>オープンデータの提供では、提供者は提供者コネクタを使用せずにデータを提供する場合もある。</a:t>
                      </a:r>
                      <a:endParaRPr kumimoji="1" lang="en-US" altLang="ja-JP" sz="1600" dirty="0">
                        <a:solidFill>
                          <a:schemeClr val="tx1"/>
                        </a:solidFill>
                        <a:latin typeface="Meiryo UI" panose="020B0604030504040204" pitchFamily="50" charset="-128"/>
                        <a:ea typeface="Meiryo UI" panose="020B0604030504040204" pitchFamily="50" charset="-128"/>
                      </a:endParaRPr>
                    </a:p>
                    <a:p>
                      <a:pPr marL="285750" marR="0" lvl="0" indent="-285750" algn="l" defTabSz="914423"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データ販売者（民間企業等）：データ（限定提供データ）を収集して販売する事業者。販売の際に</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を使用するが、データ収集の際は</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を使用しない。</a:t>
                      </a:r>
                      <a:endParaRPr kumimoji="1" lang="en-US" altLang="ja-JP"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75212278"/>
                  </a:ext>
                </a:extLst>
              </a:tr>
              <a:tr h="798155">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r>
                        <a:rPr kumimoji="1" lang="ja-JP" altLang="en-US" sz="1600" b="1" dirty="0">
                          <a:solidFill>
                            <a:schemeClr val="tx1"/>
                          </a:solidFill>
                          <a:latin typeface="Meiryo UI" panose="020B0604030504040204" pitchFamily="50" charset="-128"/>
                          <a:ea typeface="Meiryo UI" panose="020B0604030504040204" pitchFamily="50" charset="-128"/>
                        </a:rPr>
                        <a:t>③データ利用者兼データ提供者型ユーザ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285750" indent="-285750" algn="l">
                        <a:buFont typeface="Wingdings" panose="05000000000000000000" pitchFamily="2" charset="2"/>
                        <a:buChar char="ü"/>
                      </a:pPr>
                      <a:r>
                        <a:rPr kumimoji="1" lang="ja-JP" altLang="en-US" sz="1600" dirty="0">
                          <a:solidFill>
                            <a:schemeClr val="tx1"/>
                          </a:solidFill>
                          <a:latin typeface="Meiryo UI" panose="020B0604030504040204" pitchFamily="50" charset="-128"/>
                          <a:ea typeface="Meiryo UI" panose="020B0604030504040204" pitchFamily="50" charset="-128"/>
                        </a:rPr>
                        <a:t>データ加工販売者：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を使用してデータ（限定提供データ）を購入するだけでなく、販売もする事業者。（二次加工も含む）</a:t>
                      </a:r>
                      <a:endParaRPr kumimoji="1" lang="en-US" altLang="ja-JP" sz="1600" dirty="0">
                        <a:solidFill>
                          <a:schemeClr val="tx1"/>
                        </a:solidFill>
                        <a:latin typeface="Meiryo UI" panose="020B0604030504040204" pitchFamily="50" charset="-128"/>
                        <a:ea typeface="Meiryo UI" panose="020B0604030504040204" pitchFamily="50" charset="-128"/>
                      </a:endParaRP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481668955"/>
                  </a:ext>
                </a:extLst>
              </a:tr>
              <a:tr h="798155">
                <a:tc>
                  <a:txBody>
                    <a:bodyPr/>
                    <a:lstStyle/>
                    <a:p>
                      <a:r>
                        <a:rPr kumimoji="1" lang="ja-JP" altLang="en-US" sz="1600" b="1" dirty="0">
                          <a:solidFill>
                            <a:schemeClr val="tx1"/>
                          </a:solidFill>
                          <a:latin typeface="Meiryo UI" panose="020B0604030504040204" pitchFamily="50" charset="-128"/>
                          <a:ea typeface="Meiryo UI" panose="020B0604030504040204" pitchFamily="50" charset="-128"/>
                        </a:rPr>
                        <a:t>④データ仲介型ユーザ</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eiryo UI" panose="020B0604030504040204" pitchFamily="50" charset="-128"/>
                          <a:ea typeface="Meiryo UI" panose="020B0604030504040204" pitchFamily="50" charset="-128"/>
                        </a:rPr>
                        <a:t>データ売買仲介者：</a:t>
                      </a:r>
                      <a:r>
                        <a:rPr kumimoji="1" lang="en-US" altLang="ja-JP" sz="1600" dirty="0">
                          <a:solidFill>
                            <a:schemeClr val="tx1"/>
                          </a:solidFill>
                          <a:latin typeface="Meiryo UI" panose="020B0604030504040204" pitchFamily="50" charset="-128"/>
                          <a:ea typeface="Meiryo UI" panose="020B0604030504040204" pitchFamily="50" charset="-128"/>
                        </a:rPr>
                        <a:t>CADDE</a:t>
                      </a:r>
                      <a:r>
                        <a:rPr kumimoji="1" lang="ja-JP" altLang="en-US" sz="1600" dirty="0">
                          <a:solidFill>
                            <a:schemeClr val="tx1"/>
                          </a:solidFill>
                          <a:latin typeface="Meiryo UI" panose="020B0604030504040204" pitchFamily="50" charset="-128"/>
                          <a:ea typeface="Meiryo UI" panose="020B0604030504040204" pitchFamily="50" charset="-128"/>
                        </a:rPr>
                        <a:t>を使用してデータ販売とデータ購入を仲介する事業者。データ取引市場。</a:t>
                      </a:r>
                    </a:p>
                  </a:txBody>
                  <a:tcP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02660280"/>
                  </a:ext>
                </a:extLst>
              </a:tr>
            </a:tbl>
          </a:graphicData>
        </a:graphic>
      </p:graphicFrame>
      <p:sp>
        <p:nvSpPr>
          <p:cNvPr id="6" name="正方形/長方形 5">
            <a:extLst>
              <a:ext uri="{FF2B5EF4-FFF2-40B4-BE49-F238E27FC236}">
                <a16:creationId xmlns:a16="http://schemas.microsoft.com/office/drawing/2014/main" id="{4039931F-E48F-0B4A-48B5-93CFD5141A71}"/>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ユーザのタイプ別にユースケースを示す。</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ユーザのタイプは下記の３つが想定される。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57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211F93-700F-7324-512B-E6E58186AC57}"/>
              </a:ext>
            </a:extLst>
          </p:cNvPr>
          <p:cNvSpPr>
            <a:spLocks noGrp="1"/>
          </p:cNvSpPr>
          <p:nvPr>
            <p:ph type="body" sz="quarter" idx="13"/>
          </p:nvPr>
        </p:nvSpPr>
        <p:spPr/>
        <p:txBody>
          <a:bodyPr>
            <a:normAutofit lnSpcReduction="10000"/>
          </a:bodyPr>
          <a:lstStyle/>
          <a:p>
            <a:r>
              <a:rPr kumimoji="1" lang="en-US" altLang="ja-JP" dirty="0"/>
              <a:t>3.2.1. </a:t>
            </a:r>
            <a:r>
              <a:rPr kumimoji="1" lang="ja-JP" altLang="en-US" dirty="0"/>
              <a:t>ユーザ別のユースケース　①データ利用者型ユーザ</a:t>
            </a:r>
          </a:p>
        </p:txBody>
      </p:sp>
      <p:sp>
        <p:nvSpPr>
          <p:cNvPr id="4" name="正方形/長方形 3">
            <a:extLst>
              <a:ext uri="{FF2B5EF4-FFF2-40B4-BE49-F238E27FC236}">
                <a16:creationId xmlns:a16="http://schemas.microsoft.com/office/drawing/2014/main" id="{69DAD00F-392E-8184-E4BF-8F840740193C}"/>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データ無償利用者：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を使用してデータを無償で利用する事業者。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を使用したデータの提供は行わない。</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データ購入者：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を使用してデータを購入する事業者。</a:t>
            </a:r>
            <a:r>
              <a:rPr kumimoji="1" lang="en-US" altLang="ja-JP" sz="1600" kern="0" dirty="0">
                <a:solidFill>
                  <a:prstClr val="white"/>
                </a:solidFill>
                <a:latin typeface="Meiryo UI" panose="020B0604030504040204" pitchFamily="50" charset="-128"/>
                <a:ea typeface="Meiryo UI" panose="020B0604030504040204" pitchFamily="50" charset="-128"/>
              </a:rPr>
              <a:t> 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を使用したデータの販売は行わない。</a:t>
            </a:r>
          </a:p>
        </p:txBody>
      </p:sp>
      <p:sp>
        <p:nvSpPr>
          <p:cNvPr id="6" name="正方形/長方形 5">
            <a:extLst>
              <a:ext uri="{FF2B5EF4-FFF2-40B4-BE49-F238E27FC236}">
                <a16:creationId xmlns:a16="http://schemas.microsoft.com/office/drawing/2014/main" id="{51902948-DDC3-62CE-CDA3-98043E8E97A7}"/>
              </a:ext>
            </a:extLst>
          </p:cNvPr>
          <p:cNvSpPr/>
          <p:nvPr/>
        </p:nvSpPr>
        <p:spPr>
          <a:xfrm flipH="1">
            <a:off x="136660" y="1443186"/>
            <a:ext cx="4766862" cy="533698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9B8DC5AB-5FFD-B81A-0BA4-48B2FCC946DA}"/>
              </a:ext>
            </a:extLst>
          </p:cNvPr>
          <p:cNvCxnSpPr>
            <a:cxnSpLocks/>
          </p:cNvCxnSpPr>
          <p:nvPr/>
        </p:nvCxnSpPr>
        <p:spPr bwMode="auto">
          <a:xfrm flipH="1">
            <a:off x="227014" y="2046421"/>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cxnSp>
        <p:nvCxnSpPr>
          <p:cNvPr id="10" name="直線コネクタ 9">
            <a:extLst>
              <a:ext uri="{FF2B5EF4-FFF2-40B4-BE49-F238E27FC236}">
                <a16:creationId xmlns:a16="http://schemas.microsoft.com/office/drawing/2014/main" id="{29EB93E9-E5D0-8F84-B568-926E248CCDE1}"/>
              </a:ext>
            </a:extLst>
          </p:cNvPr>
          <p:cNvCxnSpPr>
            <a:cxnSpLocks/>
          </p:cNvCxnSpPr>
          <p:nvPr/>
        </p:nvCxnSpPr>
        <p:spPr bwMode="auto">
          <a:xfrm flipH="1">
            <a:off x="8223554" y="2046421"/>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1" name="テキスト ボックス 10">
            <a:extLst>
              <a:ext uri="{FF2B5EF4-FFF2-40B4-BE49-F238E27FC236}">
                <a16:creationId xmlns:a16="http://schemas.microsoft.com/office/drawing/2014/main" id="{A844D055-200B-02ED-CF52-93A3D434F68B}"/>
              </a:ext>
            </a:extLst>
          </p:cNvPr>
          <p:cNvSpPr txBox="1"/>
          <p:nvPr/>
        </p:nvSpPr>
        <p:spPr>
          <a:xfrm flipH="1">
            <a:off x="911323" y="1643525"/>
            <a:ext cx="3960345"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データ無償利用者（サービス開発者等）</a:t>
            </a:r>
          </a:p>
        </p:txBody>
      </p:sp>
      <p:sp>
        <p:nvSpPr>
          <p:cNvPr id="12" name="テキスト ボックス 11">
            <a:extLst>
              <a:ext uri="{FF2B5EF4-FFF2-40B4-BE49-F238E27FC236}">
                <a16:creationId xmlns:a16="http://schemas.microsoft.com/office/drawing/2014/main" id="{B77D99D4-491C-D960-7718-E65ED51AC70E}"/>
              </a:ext>
            </a:extLst>
          </p:cNvPr>
          <p:cNvSpPr txBox="1"/>
          <p:nvPr/>
        </p:nvSpPr>
        <p:spPr>
          <a:xfrm flipH="1">
            <a:off x="8118207" y="1648477"/>
            <a:ext cx="3359069" cy="369320"/>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データ無償提供者（自治体等）</a:t>
            </a:r>
          </a:p>
        </p:txBody>
      </p:sp>
      <p:sp>
        <p:nvSpPr>
          <p:cNvPr id="13" name="角丸四角形 448">
            <a:extLst>
              <a:ext uri="{FF2B5EF4-FFF2-40B4-BE49-F238E27FC236}">
                <a16:creationId xmlns:a16="http://schemas.microsoft.com/office/drawing/2014/main" id="{CEAE8BE0-5138-F6CE-B507-8A2ED5807493}"/>
              </a:ext>
            </a:extLst>
          </p:cNvPr>
          <p:cNvSpPr/>
          <p:nvPr/>
        </p:nvSpPr>
        <p:spPr>
          <a:xfrm flipH="1">
            <a:off x="227015" y="2109917"/>
            <a:ext cx="4572000" cy="24485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448">
            <a:extLst>
              <a:ext uri="{FF2B5EF4-FFF2-40B4-BE49-F238E27FC236}">
                <a16:creationId xmlns:a16="http://schemas.microsoft.com/office/drawing/2014/main" id="{62EFC6DF-9509-083B-5595-24367861E49D}"/>
              </a:ext>
            </a:extLst>
          </p:cNvPr>
          <p:cNvSpPr/>
          <p:nvPr/>
        </p:nvSpPr>
        <p:spPr>
          <a:xfrm flipH="1">
            <a:off x="8223554" y="2109917"/>
            <a:ext cx="3420000"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5" name="グラフィックス 14" descr="リサーチ 単色塗りつぶし">
            <a:extLst>
              <a:ext uri="{FF2B5EF4-FFF2-40B4-BE49-F238E27FC236}">
                <a16:creationId xmlns:a16="http://schemas.microsoft.com/office/drawing/2014/main" id="{555F8F30-68EA-3D25-004C-18BEE60BF4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56050" y="5334865"/>
            <a:ext cx="731520" cy="731520"/>
          </a:xfrm>
          <a:prstGeom prst="rect">
            <a:avLst/>
          </a:prstGeom>
        </p:spPr>
      </p:pic>
      <p:pic>
        <p:nvPicPr>
          <p:cNvPr id="16" name="グラフィックス 15" descr="データベース 単色塗りつぶし">
            <a:extLst>
              <a:ext uri="{FF2B5EF4-FFF2-40B4-BE49-F238E27FC236}">
                <a16:creationId xmlns:a16="http://schemas.microsoft.com/office/drawing/2014/main" id="{9816E750-378F-99D7-2273-0923F1C139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6526" y="2648755"/>
            <a:ext cx="731520" cy="731520"/>
          </a:xfrm>
          <a:prstGeom prst="rect">
            <a:avLst/>
          </a:prstGeom>
        </p:spPr>
      </p:pic>
      <p:pic>
        <p:nvPicPr>
          <p:cNvPr id="17" name="グラフィックス 16" descr="ドキュメント 単色塗りつぶし">
            <a:extLst>
              <a:ext uri="{FF2B5EF4-FFF2-40B4-BE49-F238E27FC236}">
                <a16:creationId xmlns:a16="http://schemas.microsoft.com/office/drawing/2014/main" id="{8BDA2554-2C28-26E7-4F2E-DD2E5EAAD1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83919" y="2156065"/>
            <a:ext cx="731520" cy="731520"/>
          </a:xfrm>
          <a:prstGeom prst="rect">
            <a:avLst/>
          </a:prstGeom>
        </p:spPr>
      </p:pic>
      <p:pic>
        <p:nvPicPr>
          <p:cNvPr id="18" name="グラフィックス 17" descr="棒グラフ 単色塗りつぶし">
            <a:extLst>
              <a:ext uri="{FF2B5EF4-FFF2-40B4-BE49-F238E27FC236}">
                <a16:creationId xmlns:a16="http://schemas.microsoft.com/office/drawing/2014/main" id="{F0963E19-1F16-52DF-4799-26B4FE8A03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43129" y="5375286"/>
            <a:ext cx="731520" cy="731520"/>
          </a:xfrm>
          <a:prstGeom prst="rect">
            <a:avLst/>
          </a:prstGeom>
        </p:spPr>
      </p:pic>
      <p:pic>
        <p:nvPicPr>
          <p:cNvPr id="19" name="グラフィックス 18" descr="パンデミック平坦化曲線の棒グラフ 単色塗りつぶし">
            <a:extLst>
              <a:ext uri="{FF2B5EF4-FFF2-40B4-BE49-F238E27FC236}">
                <a16:creationId xmlns:a16="http://schemas.microsoft.com/office/drawing/2014/main" id="{B4D50488-5C15-E16E-B09C-AD98B9682C9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01674" y="2165157"/>
            <a:ext cx="731520" cy="731520"/>
          </a:xfrm>
          <a:prstGeom prst="rect">
            <a:avLst/>
          </a:prstGeom>
        </p:spPr>
      </p:pic>
      <p:pic>
        <p:nvPicPr>
          <p:cNvPr id="20" name="グラフィックス 19" descr="旅行鞄 単色塗りつぶし">
            <a:extLst>
              <a:ext uri="{FF2B5EF4-FFF2-40B4-BE49-F238E27FC236}">
                <a16:creationId xmlns:a16="http://schemas.microsoft.com/office/drawing/2014/main" id="{6F1294B9-6C52-1B0C-481E-F0208EF346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6017" y="2145423"/>
            <a:ext cx="731520" cy="731520"/>
          </a:xfrm>
          <a:prstGeom prst="rect">
            <a:avLst/>
          </a:prstGeom>
        </p:spPr>
      </p:pic>
      <p:pic>
        <p:nvPicPr>
          <p:cNvPr id="21" name="グラフィックス 20" descr="障碍者優先 単色塗りつぶし">
            <a:extLst>
              <a:ext uri="{FF2B5EF4-FFF2-40B4-BE49-F238E27FC236}">
                <a16:creationId xmlns:a16="http://schemas.microsoft.com/office/drawing/2014/main" id="{ABA0C565-75F5-A80F-7244-64B99B8998C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78298" y="3312435"/>
            <a:ext cx="731520" cy="731520"/>
          </a:xfrm>
          <a:prstGeom prst="rect">
            <a:avLst/>
          </a:prstGeom>
        </p:spPr>
      </p:pic>
      <p:pic>
        <p:nvPicPr>
          <p:cNvPr id="22" name="グラフィックス 21" descr="電気自動車 単色塗りつぶし">
            <a:extLst>
              <a:ext uri="{FF2B5EF4-FFF2-40B4-BE49-F238E27FC236}">
                <a16:creationId xmlns:a16="http://schemas.microsoft.com/office/drawing/2014/main" id="{AFEFED9C-F2A2-CE33-AEE7-EAD1F7BFC7B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5493" y="5463249"/>
            <a:ext cx="731520" cy="731520"/>
          </a:xfrm>
          <a:prstGeom prst="rect">
            <a:avLst/>
          </a:prstGeom>
        </p:spPr>
      </p:pic>
      <p:pic>
        <p:nvPicPr>
          <p:cNvPr id="23" name="グラフィックス 22" descr="ピン止めした地図 単色塗りつぶし">
            <a:extLst>
              <a:ext uri="{FF2B5EF4-FFF2-40B4-BE49-F238E27FC236}">
                <a16:creationId xmlns:a16="http://schemas.microsoft.com/office/drawing/2014/main" id="{269184A0-8DC2-E2F5-96B1-F440714CA4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04078" y="3312435"/>
            <a:ext cx="731520" cy="731520"/>
          </a:xfrm>
          <a:prstGeom prst="rect">
            <a:avLst/>
          </a:prstGeom>
        </p:spPr>
      </p:pic>
      <p:pic>
        <p:nvPicPr>
          <p:cNvPr id="24" name="グラフィックス 23" descr="バス 単色塗りつぶし">
            <a:extLst>
              <a:ext uri="{FF2B5EF4-FFF2-40B4-BE49-F238E27FC236}">
                <a16:creationId xmlns:a16="http://schemas.microsoft.com/office/drawing/2014/main" id="{05715418-EA17-06D4-F6BE-D313DF8A4D8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467332" y="2186029"/>
            <a:ext cx="731520" cy="731520"/>
          </a:xfrm>
          <a:prstGeom prst="rect">
            <a:avLst/>
          </a:prstGeom>
        </p:spPr>
      </p:pic>
      <p:pic>
        <p:nvPicPr>
          <p:cNvPr id="25" name="グラフィックス 24" descr="ユニバーサル アクセス 単色塗りつぶし">
            <a:extLst>
              <a:ext uri="{FF2B5EF4-FFF2-40B4-BE49-F238E27FC236}">
                <a16:creationId xmlns:a16="http://schemas.microsoft.com/office/drawing/2014/main" id="{3191F710-D8DE-38D7-8FF3-7F19C79B4AD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539542" y="3072627"/>
            <a:ext cx="731520" cy="731520"/>
          </a:xfrm>
          <a:prstGeom prst="rect">
            <a:avLst/>
          </a:prstGeom>
        </p:spPr>
      </p:pic>
      <p:pic>
        <p:nvPicPr>
          <p:cNvPr id="26" name="グラフィックス 25" descr="ブリーフケース 単色塗りつぶし">
            <a:extLst>
              <a:ext uri="{FF2B5EF4-FFF2-40B4-BE49-F238E27FC236}">
                <a16:creationId xmlns:a16="http://schemas.microsoft.com/office/drawing/2014/main" id="{83843158-518C-D81A-8F40-551F1CD1AB2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473553" y="4821446"/>
            <a:ext cx="731520" cy="731520"/>
          </a:xfrm>
          <a:prstGeom prst="rect">
            <a:avLst/>
          </a:prstGeom>
        </p:spPr>
      </p:pic>
      <p:pic>
        <p:nvPicPr>
          <p:cNvPr id="27" name="グラフィックス 26" descr="買い物かご 単色塗りつぶし">
            <a:extLst>
              <a:ext uri="{FF2B5EF4-FFF2-40B4-BE49-F238E27FC236}">
                <a16:creationId xmlns:a16="http://schemas.microsoft.com/office/drawing/2014/main" id="{EB63E6C2-1EEA-BFBC-6E55-00B3C26C0E4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449287" y="5731378"/>
            <a:ext cx="731520" cy="731520"/>
          </a:xfrm>
          <a:prstGeom prst="rect">
            <a:avLst/>
          </a:prstGeom>
        </p:spPr>
      </p:pic>
      <p:pic>
        <p:nvPicPr>
          <p:cNvPr id="28" name="Picture 8" descr="C:\Users\23058791\Desktop\ＨＩＧＩＳ\月光\pi_20140326\pi_20140326\pi_E-6.png">
            <a:extLst>
              <a:ext uri="{FF2B5EF4-FFF2-40B4-BE49-F238E27FC236}">
                <a16:creationId xmlns:a16="http://schemas.microsoft.com/office/drawing/2014/main" id="{980D8644-38EF-070D-5B54-106178C8AF4F}"/>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178487" y="157295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C:\Users\23058791\Desktop\ＨＩＧＩＳ\月光\pi_20140326\pi_20140326\pi_E-6.png">
            <a:extLst>
              <a:ext uri="{FF2B5EF4-FFF2-40B4-BE49-F238E27FC236}">
                <a16:creationId xmlns:a16="http://schemas.microsoft.com/office/drawing/2014/main" id="{9AB70CAE-4DD3-A79F-0BCA-C5B01230FB88}"/>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flipH="1">
            <a:off x="299669" y="1541053"/>
            <a:ext cx="505368" cy="50536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線コネクタ 29">
            <a:extLst>
              <a:ext uri="{FF2B5EF4-FFF2-40B4-BE49-F238E27FC236}">
                <a16:creationId xmlns:a16="http://schemas.microsoft.com/office/drawing/2014/main" id="{82DD6DB4-CBA5-2B29-51EE-04C48BE26858}"/>
              </a:ext>
            </a:extLst>
          </p:cNvPr>
          <p:cNvCxnSpPr>
            <a:cxnSpLocks/>
          </p:cNvCxnSpPr>
          <p:nvPr/>
        </p:nvCxnSpPr>
        <p:spPr bwMode="auto">
          <a:xfrm flipH="1">
            <a:off x="8186968" y="4631650"/>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31" name="テキスト ボックス 30">
            <a:extLst>
              <a:ext uri="{FF2B5EF4-FFF2-40B4-BE49-F238E27FC236}">
                <a16:creationId xmlns:a16="http://schemas.microsoft.com/office/drawing/2014/main" id="{DBC4F739-C074-F6F8-B002-615134083918}"/>
              </a:ext>
            </a:extLst>
          </p:cNvPr>
          <p:cNvSpPr txBox="1"/>
          <p:nvPr/>
        </p:nvSpPr>
        <p:spPr>
          <a:xfrm flipH="1">
            <a:off x="8235819" y="4233705"/>
            <a:ext cx="3075560" cy="369332"/>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データ販売者（民間企業等）</a:t>
            </a:r>
          </a:p>
        </p:txBody>
      </p:sp>
      <p:sp>
        <p:nvSpPr>
          <p:cNvPr id="32" name="角丸四角形 448">
            <a:extLst>
              <a:ext uri="{FF2B5EF4-FFF2-40B4-BE49-F238E27FC236}">
                <a16:creationId xmlns:a16="http://schemas.microsoft.com/office/drawing/2014/main" id="{B4E0D5F2-851A-6684-84AE-B9A129D2819F}"/>
              </a:ext>
            </a:extLst>
          </p:cNvPr>
          <p:cNvSpPr/>
          <p:nvPr/>
        </p:nvSpPr>
        <p:spPr>
          <a:xfrm flipH="1">
            <a:off x="8186968" y="4695146"/>
            <a:ext cx="3420000" cy="199880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33" name="グラフィックス 32" descr="データベース 単色塗りつぶし">
            <a:extLst>
              <a:ext uri="{FF2B5EF4-FFF2-40B4-BE49-F238E27FC236}">
                <a16:creationId xmlns:a16="http://schemas.microsoft.com/office/drawing/2014/main" id="{BA56F3AA-56F7-987E-7B32-9ED2B6C1AD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8818" y="5255836"/>
            <a:ext cx="731520" cy="731520"/>
          </a:xfrm>
          <a:prstGeom prst="rect">
            <a:avLst/>
          </a:prstGeom>
        </p:spPr>
      </p:pic>
      <p:pic>
        <p:nvPicPr>
          <p:cNvPr id="34" name="Picture 8" descr="C:\Users\23058791\Desktop\ＨＩＧＩＳ\月光\pi_20140326\pi_20140326\pi_E-6.png">
            <a:extLst>
              <a:ext uri="{FF2B5EF4-FFF2-40B4-BE49-F238E27FC236}">
                <a16:creationId xmlns:a16="http://schemas.microsoft.com/office/drawing/2014/main" id="{66D1DCAB-243D-8A91-15D4-71DB057511C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1141901" y="4158187"/>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8DFADA8A-E0DD-D590-63C8-C323DBB2CEE8}"/>
              </a:ext>
            </a:extLst>
          </p:cNvPr>
          <p:cNvSpPr txBox="1"/>
          <p:nvPr/>
        </p:nvSpPr>
        <p:spPr>
          <a:xfrm flipH="1">
            <a:off x="10018079" y="5439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36" name="テキスト ボックス 35">
            <a:extLst>
              <a:ext uri="{FF2B5EF4-FFF2-40B4-BE49-F238E27FC236}">
                <a16:creationId xmlns:a16="http://schemas.microsoft.com/office/drawing/2014/main" id="{155A46E1-D6B7-AA90-ACDE-EA509C967E28}"/>
              </a:ext>
            </a:extLst>
          </p:cNvPr>
          <p:cNvSpPr txBox="1"/>
          <p:nvPr/>
        </p:nvSpPr>
        <p:spPr>
          <a:xfrm flipH="1">
            <a:off x="9953785" y="6354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37" name="矢印: 右 36">
            <a:extLst>
              <a:ext uri="{FF2B5EF4-FFF2-40B4-BE49-F238E27FC236}">
                <a16:creationId xmlns:a16="http://schemas.microsoft.com/office/drawing/2014/main" id="{B47BEC3D-13F8-53B5-1CD4-8175D1F388A9}"/>
              </a:ext>
            </a:extLst>
          </p:cNvPr>
          <p:cNvSpPr/>
          <p:nvPr/>
        </p:nvSpPr>
        <p:spPr>
          <a:xfrm flipH="1">
            <a:off x="9396623" y="544423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B59F3E76-8C83-2E9B-D310-5AD88DD8B6C3}"/>
              </a:ext>
            </a:extLst>
          </p:cNvPr>
          <p:cNvSpPr txBox="1"/>
          <p:nvPr/>
        </p:nvSpPr>
        <p:spPr>
          <a:xfrm flipH="1">
            <a:off x="9135888" y="5914454"/>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39" name="矢印: 右 38">
            <a:extLst>
              <a:ext uri="{FF2B5EF4-FFF2-40B4-BE49-F238E27FC236}">
                <a16:creationId xmlns:a16="http://schemas.microsoft.com/office/drawing/2014/main" id="{BFEB1733-FA79-7747-2AE1-948DCDB00FCE}"/>
              </a:ext>
            </a:extLst>
          </p:cNvPr>
          <p:cNvSpPr/>
          <p:nvPr/>
        </p:nvSpPr>
        <p:spPr>
          <a:xfrm flipH="1">
            <a:off x="9462612" y="276854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798D8510-040E-EC5B-5981-2FEDC909FEEA}"/>
              </a:ext>
            </a:extLst>
          </p:cNvPr>
          <p:cNvSpPr txBox="1"/>
          <p:nvPr/>
        </p:nvSpPr>
        <p:spPr>
          <a:xfrm flipH="1">
            <a:off x="9288500" y="3238764"/>
            <a:ext cx="1116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41" name="テキスト ボックス 40">
            <a:extLst>
              <a:ext uri="{FF2B5EF4-FFF2-40B4-BE49-F238E27FC236}">
                <a16:creationId xmlns:a16="http://schemas.microsoft.com/office/drawing/2014/main" id="{463C47D2-C3A8-7C5E-A0D9-64983D6E11EB}"/>
              </a:ext>
            </a:extLst>
          </p:cNvPr>
          <p:cNvSpPr txBox="1"/>
          <p:nvPr/>
        </p:nvSpPr>
        <p:spPr>
          <a:xfrm flipH="1">
            <a:off x="10414363" y="3684809"/>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統計データ</a:t>
            </a:r>
          </a:p>
        </p:txBody>
      </p:sp>
      <p:sp>
        <p:nvSpPr>
          <p:cNvPr id="42" name="テキスト ボックス 41">
            <a:extLst>
              <a:ext uri="{FF2B5EF4-FFF2-40B4-BE49-F238E27FC236}">
                <a16:creationId xmlns:a16="http://schemas.microsoft.com/office/drawing/2014/main" id="{7788EBE8-11B2-EEE9-0FE2-CD367AF31192}"/>
              </a:ext>
            </a:extLst>
          </p:cNvPr>
          <p:cNvSpPr txBox="1"/>
          <p:nvPr/>
        </p:nvSpPr>
        <p:spPr>
          <a:xfrm flipH="1">
            <a:off x="10449804" y="2844721"/>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行政データ</a:t>
            </a:r>
          </a:p>
        </p:txBody>
      </p:sp>
      <p:sp>
        <p:nvSpPr>
          <p:cNvPr id="43" name="テキスト ボックス 42">
            <a:extLst>
              <a:ext uri="{FF2B5EF4-FFF2-40B4-BE49-F238E27FC236}">
                <a16:creationId xmlns:a16="http://schemas.microsoft.com/office/drawing/2014/main" id="{16E3A9DB-E077-4C1C-81F8-A5277BA223A4}"/>
              </a:ext>
            </a:extLst>
          </p:cNvPr>
          <p:cNvSpPr txBox="1"/>
          <p:nvPr/>
        </p:nvSpPr>
        <p:spPr>
          <a:xfrm flipH="1">
            <a:off x="3134105" y="2818187"/>
            <a:ext cx="1434805"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公共交通情報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4" name="テキスト ボックス 43">
            <a:extLst>
              <a:ext uri="{FF2B5EF4-FFF2-40B4-BE49-F238E27FC236}">
                <a16:creationId xmlns:a16="http://schemas.microsoft.com/office/drawing/2014/main" id="{598DDB5E-9B47-04D7-23F1-B60072B13C20}"/>
              </a:ext>
            </a:extLst>
          </p:cNvPr>
          <p:cNvSpPr txBox="1"/>
          <p:nvPr/>
        </p:nvSpPr>
        <p:spPr>
          <a:xfrm flipH="1">
            <a:off x="1750022"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感染症情報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5" name="テキスト ボックス 44">
            <a:extLst>
              <a:ext uri="{FF2B5EF4-FFF2-40B4-BE49-F238E27FC236}">
                <a16:creationId xmlns:a16="http://schemas.microsoft.com/office/drawing/2014/main" id="{F2F3E402-039C-886A-4795-4D2ED0853DC3}"/>
              </a:ext>
            </a:extLst>
          </p:cNvPr>
          <p:cNvSpPr txBox="1"/>
          <p:nvPr/>
        </p:nvSpPr>
        <p:spPr>
          <a:xfrm flipH="1">
            <a:off x="370657"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観光情報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46" name="矢印: 右 45">
            <a:extLst>
              <a:ext uri="{FF2B5EF4-FFF2-40B4-BE49-F238E27FC236}">
                <a16:creationId xmlns:a16="http://schemas.microsoft.com/office/drawing/2014/main" id="{7804B318-158D-7EE5-D9A6-6F99C6506459}"/>
              </a:ext>
            </a:extLst>
          </p:cNvPr>
          <p:cNvSpPr/>
          <p:nvPr/>
        </p:nvSpPr>
        <p:spPr>
          <a:xfrm flipH="1">
            <a:off x="4900189" y="2670890"/>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7" name="矢印: 右 46">
            <a:extLst>
              <a:ext uri="{FF2B5EF4-FFF2-40B4-BE49-F238E27FC236}">
                <a16:creationId xmlns:a16="http://schemas.microsoft.com/office/drawing/2014/main" id="{AF7DE95E-884F-B99A-9DE2-F6B0880B0E52}"/>
              </a:ext>
            </a:extLst>
          </p:cNvPr>
          <p:cNvSpPr/>
          <p:nvPr/>
        </p:nvSpPr>
        <p:spPr>
          <a:xfrm>
            <a:off x="4944566" y="3149543"/>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945BFC9D-7941-4481-DC96-B52AD14CC466}"/>
              </a:ext>
            </a:extLst>
          </p:cNvPr>
          <p:cNvSpPr txBox="1"/>
          <p:nvPr/>
        </p:nvSpPr>
        <p:spPr>
          <a:xfrm flipH="1">
            <a:off x="5731554" y="244560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無償利用</a:t>
            </a:r>
          </a:p>
        </p:txBody>
      </p:sp>
      <p:sp>
        <p:nvSpPr>
          <p:cNvPr id="49" name="テキスト ボックス 48">
            <a:extLst>
              <a:ext uri="{FF2B5EF4-FFF2-40B4-BE49-F238E27FC236}">
                <a16:creationId xmlns:a16="http://schemas.microsoft.com/office/drawing/2014/main" id="{0E0C9F43-EF30-DB2D-2785-B0805650FCEF}"/>
              </a:ext>
            </a:extLst>
          </p:cNvPr>
          <p:cNvSpPr txBox="1"/>
          <p:nvPr/>
        </p:nvSpPr>
        <p:spPr>
          <a:xfrm flipH="1">
            <a:off x="4978339" y="3437359"/>
            <a:ext cx="2997597" cy="95410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住民サービス向上、観光客増加、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企業誘致増加、人口増加、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効果的な政策立案、</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行政事務の負荷軽減・効率化等</a:t>
            </a:r>
          </a:p>
        </p:txBody>
      </p:sp>
      <p:sp>
        <p:nvSpPr>
          <p:cNvPr id="50" name="矢印: 右 49">
            <a:extLst>
              <a:ext uri="{FF2B5EF4-FFF2-40B4-BE49-F238E27FC236}">
                <a16:creationId xmlns:a16="http://schemas.microsoft.com/office/drawing/2014/main" id="{12EFD67A-0B07-797B-A16A-A0AB8DE06810}"/>
              </a:ext>
            </a:extLst>
          </p:cNvPr>
          <p:cNvSpPr/>
          <p:nvPr/>
        </p:nvSpPr>
        <p:spPr>
          <a:xfrm flipH="1">
            <a:off x="4916628" y="578631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51" name="矢印: 右 50">
            <a:extLst>
              <a:ext uri="{FF2B5EF4-FFF2-40B4-BE49-F238E27FC236}">
                <a16:creationId xmlns:a16="http://schemas.microsoft.com/office/drawing/2014/main" id="{A498195C-D7F8-3FCD-A79F-FF4B050BB10C}"/>
              </a:ext>
            </a:extLst>
          </p:cNvPr>
          <p:cNvSpPr/>
          <p:nvPr/>
        </p:nvSpPr>
        <p:spPr>
          <a:xfrm>
            <a:off x="4961005" y="611409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CF152E59-C586-7A55-DC10-61CCBB891028}"/>
              </a:ext>
            </a:extLst>
          </p:cNvPr>
          <p:cNvSpPr txBox="1"/>
          <p:nvPr/>
        </p:nvSpPr>
        <p:spPr>
          <a:xfrm flipH="1">
            <a:off x="5728480" y="555506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53" name="テキスト ボックス 52">
            <a:extLst>
              <a:ext uri="{FF2B5EF4-FFF2-40B4-BE49-F238E27FC236}">
                <a16:creationId xmlns:a16="http://schemas.microsoft.com/office/drawing/2014/main" id="{215D68E4-2522-AAD7-2251-C5CEF8D5D732}"/>
              </a:ext>
            </a:extLst>
          </p:cNvPr>
          <p:cNvSpPr txBox="1"/>
          <p:nvPr/>
        </p:nvSpPr>
        <p:spPr>
          <a:xfrm flipH="1">
            <a:off x="5737684" y="6444238"/>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54" name="テキスト ボックス 53">
            <a:extLst>
              <a:ext uri="{FF2B5EF4-FFF2-40B4-BE49-F238E27FC236}">
                <a16:creationId xmlns:a16="http://schemas.microsoft.com/office/drawing/2014/main" id="{9DA38D07-0FE4-CD92-F4C2-C58AA1DF6206}"/>
              </a:ext>
            </a:extLst>
          </p:cNvPr>
          <p:cNvSpPr txBox="1"/>
          <p:nvPr/>
        </p:nvSpPr>
        <p:spPr>
          <a:xfrm flipH="1">
            <a:off x="928325" y="1294031"/>
            <a:ext cx="2867250"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データ利用者型ユーザ</a:t>
            </a:r>
          </a:p>
        </p:txBody>
      </p:sp>
      <p:sp>
        <p:nvSpPr>
          <p:cNvPr id="55" name="テキスト ボックス 54">
            <a:extLst>
              <a:ext uri="{FF2B5EF4-FFF2-40B4-BE49-F238E27FC236}">
                <a16:creationId xmlns:a16="http://schemas.microsoft.com/office/drawing/2014/main" id="{47FA6497-6E92-58DE-1163-3AA3D2227EC7}"/>
              </a:ext>
            </a:extLst>
          </p:cNvPr>
          <p:cNvSpPr txBox="1"/>
          <p:nvPr/>
        </p:nvSpPr>
        <p:spPr>
          <a:xfrm flipH="1">
            <a:off x="8348817" y="3363539"/>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提供データ</a:t>
            </a:r>
          </a:p>
        </p:txBody>
      </p:sp>
      <p:sp>
        <p:nvSpPr>
          <p:cNvPr id="56" name="テキスト ボックス 55">
            <a:extLst>
              <a:ext uri="{FF2B5EF4-FFF2-40B4-BE49-F238E27FC236}">
                <a16:creationId xmlns:a16="http://schemas.microsoft.com/office/drawing/2014/main" id="{927B9873-4AF7-744F-332E-9E1EBA5DB6A8}"/>
              </a:ext>
            </a:extLst>
          </p:cNvPr>
          <p:cNvSpPr txBox="1"/>
          <p:nvPr/>
        </p:nvSpPr>
        <p:spPr>
          <a:xfrm flipH="1">
            <a:off x="8300549" y="59696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57" name="テキスト ボックス 56">
            <a:extLst>
              <a:ext uri="{FF2B5EF4-FFF2-40B4-BE49-F238E27FC236}">
                <a16:creationId xmlns:a16="http://schemas.microsoft.com/office/drawing/2014/main" id="{EC39A0BF-E5C9-2E2E-ADB9-C3B7F4FFDDD4}"/>
              </a:ext>
            </a:extLst>
          </p:cNvPr>
          <p:cNvSpPr txBox="1"/>
          <p:nvPr/>
        </p:nvSpPr>
        <p:spPr>
          <a:xfrm flipH="1">
            <a:off x="1647807"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住環境情報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58" name="テキスト ボックス 57">
            <a:extLst>
              <a:ext uri="{FF2B5EF4-FFF2-40B4-BE49-F238E27FC236}">
                <a16:creationId xmlns:a16="http://schemas.microsoft.com/office/drawing/2014/main" id="{2E85ED45-2309-628A-D1AB-A4A1630280EC}"/>
              </a:ext>
            </a:extLst>
          </p:cNvPr>
          <p:cNvSpPr txBox="1"/>
          <p:nvPr/>
        </p:nvSpPr>
        <p:spPr>
          <a:xfrm flipH="1">
            <a:off x="3060928"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福祉情報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59" name="テキスト ボックス 58">
            <a:extLst>
              <a:ext uri="{FF2B5EF4-FFF2-40B4-BE49-F238E27FC236}">
                <a16:creationId xmlns:a16="http://schemas.microsoft.com/office/drawing/2014/main" id="{2C815949-0D8A-2BB6-0D3D-A8689D2CD2A3}"/>
              </a:ext>
            </a:extLst>
          </p:cNvPr>
          <p:cNvSpPr txBox="1"/>
          <p:nvPr/>
        </p:nvSpPr>
        <p:spPr>
          <a:xfrm flipH="1">
            <a:off x="3115725" y="6017012"/>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トレンド分析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pic>
        <p:nvPicPr>
          <p:cNvPr id="60" name="グラフィックス 59" descr="竜巻 単色塗りつぶし">
            <a:extLst>
              <a:ext uri="{FF2B5EF4-FFF2-40B4-BE49-F238E27FC236}">
                <a16:creationId xmlns:a16="http://schemas.microsoft.com/office/drawing/2014/main" id="{2C5E8D59-8F2C-18E3-F0BB-A024DB44BBBB}"/>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61035" y="3351415"/>
            <a:ext cx="731520" cy="731520"/>
          </a:xfrm>
          <a:prstGeom prst="rect">
            <a:avLst/>
          </a:prstGeom>
        </p:spPr>
      </p:pic>
      <p:sp>
        <p:nvSpPr>
          <p:cNvPr id="61" name="テキスト ボックス 60">
            <a:extLst>
              <a:ext uri="{FF2B5EF4-FFF2-40B4-BE49-F238E27FC236}">
                <a16:creationId xmlns:a16="http://schemas.microsoft.com/office/drawing/2014/main" id="{3166D581-30CF-964C-281B-A881D6C9EF4C}"/>
              </a:ext>
            </a:extLst>
          </p:cNvPr>
          <p:cNvSpPr txBox="1"/>
          <p:nvPr/>
        </p:nvSpPr>
        <p:spPr>
          <a:xfrm flipH="1">
            <a:off x="313066" y="4034045"/>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防災情報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62" name="テキスト ボックス 61">
            <a:extLst>
              <a:ext uri="{FF2B5EF4-FFF2-40B4-BE49-F238E27FC236}">
                <a16:creationId xmlns:a16="http://schemas.microsoft.com/office/drawing/2014/main" id="{ECD30025-6D96-22BD-4E57-9CE9F5E3C3DE}"/>
              </a:ext>
            </a:extLst>
          </p:cNvPr>
          <p:cNvSpPr txBox="1"/>
          <p:nvPr/>
        </p:nvSpPr>
        <p:spPr>
          <a:xfrm flipH="1">
            <a:off x="1717507" y="6049978"/>
            <a:ext cx="1280422"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市場分析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sp>
        <p:nvSpPr>
          <p:cNvPr id="63" name="テキスト ボックス 62">
            <a:extLst>
              <a:ext uri="{FF2B5EF4-FFF2-40B4-BE49-F238E27FC236}">
                <a16:creationId xmlns:a16="http://schemas.microsoft.com/office/drawing/2014/main" id="{83C21C29-4466-8ACC-1289-7C43AE09126E}"/>
              </a:ext>
            </a:extLst>
          </p:cNvPr>
          <p:cNvSpPr txBox="1"/>
          <p:nvPr/>
        </p:nvSpPr>
        <p:spPr>
          <a:xfrm flipH="1">
            <a:off x="365608" y="6077576"/>
            <a:ext cx="1280422"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新商品開発</a:t>
            </a:r>
          </a:p>
        </p:txBody>
      </p:sp>
      <p:sp>
        <p:nvSpPr>
          <p:cNvPr id="64" name="角丸四角形 448">
            <a:extLst>
              <a:ext uri="{FF2B5EF4-FFF2-40B4-BE49-F238E27FC236}">
                <a16:creationId xmlns:a16="http://schemas.microsoft.com/office/drawing/2014/main" id="{3AD05A9D-B345-0FF7-7ED7-1265BFA12D61}"/>
              </a:ext>
            </a:extLst>
          </p:cNvPr>
          <p:cNvSpPr/>
          <p:nvPr/>
        </p:nvSpPr>
        <p:spPr>
          <a:xfrm flipH="1">
            <a:off x="229161" y="5214475"/>
            <a:ext cx="4572000" cy="147947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65" name="直線コネクタ 64">
            <a:extLst>
              <a:ext uri="{FF2B5EF4-FFF2-40B4-BE49-F238E27FC236}">
                <a16:creationId xmlns:a16="http://schemas.microsoft.com/office/drawing/2014/main" id="{AEF16FF3-C6E9-101E-96E4-84E87F941C97}"/>
              </a:ext>
            </a:extLst>
          </p:cNvPr>
          <p:cNvCxnSpPr>
            <a:cxnSpLocks/>
          </p:cNvCxnSpPr>
          <p:nvPr/>
        </p:nvCxnSpPr>
        <p:spPr bwMode="auto">
          <a:xfrm flipH="1">
            <a:off x="239826" y="5135472"/>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6" name="テキスト ボックス 65">
            <a:extLst>
              <a:ext uri="{FF2B5EF4-FFF2-40B4-BE49-F238E27FC236}">
                <a16:creationId xmlns:a16="http://schemas.microsoft.com/office/drawing/2014/main" id="{F9A589CA-9F92-9EC0-A0FB-AEF1F0987EBA}"/>
              </a:ext>
            </a:extLst>
          </p:cNvPr>
          <p:cNvSpPr txBox="1"/>
          <p:nvPr/>
        </p:nvSpPr>
        <p:spPr>
          <a:xfrm flipH="1">
            <a:off x="924136" y="4732576"/>
            <a:ext cx="3874878"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データ購入者（サービス開発者等）</a:t>
            </a:r>
          </a:p>
        </p:txBody>
      </p:sp>
      <p:pic>
        <p:nvPicPr>
          <p:cNvPr id="67" name="Picture 8" descr="C:\Users\23058791\Desktop\ＨＩＧＩＳ\月光\pi_20140326\pi_20140326\pi_E-6.png">
            <a:extLst>
              <a:ext uri="{FF2B5EF4-FFF2-40B4-BE49-F238E27FC236}">
                <a16:creationId xmlns:a16="http://schemas.microsoft.com/office/drawing/2014/main" id="{6B20792D-4E59-D1EE-76A6-33C00B1BA149}"/>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flipH="1">
            <a:off x="312481" y="4630104"/>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右 2">
            <a:extLst>
              <a:ext uri="{FF2B5EF4-FFF2-40B4-BE49-F238E27FC236}">
                <a16:creationId xmlns:a16="http://schemas.microsoft.com/office/drawing/2014/main" id="{476A2A91-81B5-27AF-4298-FCD6AFADA1CA}"/>
              </a:ext>
            </a:extLst>
          </p:cNvPr>
          <p:cNvSpPr/>
          <p:nvPr/>
        </p:nvSpPr>
        <p:spPr>
          <a:xfrm flipH="1">
            <a:off x="4916628" y="5200795"/>
            <a:ext cx="3177301"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42C73F0A-7364-ABC2-EB35-8772BADFFF42}"/>
              </a:ext>
            </a:extLst>
          </p:cNvPr>
          <p:cNvSpPr txBox="1"/>
          <p:nvPr/>
        </p:nvSpPr>
        <p:spPr>
          <a:xfrm flipH="1">
            <a:off x="5723219" y="49797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1071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806DC76-BF1A-4638-9C5F-44A61A6ED243}"/>
              </a:ext>
            </a:extLst>
          </p:cNvPr>
          <p:cNvSpPr/>
          <p:nvPr/>
        </p:nvSpPr>
        <p:spPr>
          <a:xfrm>
            <a:off x="1234125" y="1490786"/>
            <a:ext cx="9812247"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1. </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データ連携における</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の役割</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4" name="テキスト ボックス 3">
            <a:extLst>
              <a:ext uri="{FF2B5EF4-FFF2-40B4-BE49-F238E27FC236}">
                <a16:creationId xmlns:a16="http://schemas.microsoft.com/office/drawing/2014/main" id="{2FA82B55-0FAF-5DA2-D566-50671FF391A1}"/>
              </a:ext>
            </a:extLst>
          </p:cNvPr>
          <p:cNvSpPr txBox="1"/>
          <p:nvPr/>
        </p:nvSpPr>
        <p:spPr>
          <a:xfrm>
            <a:off x="1234125" y="3851415"/>
            <a:ext cx="10402607"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1.1.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SIP</a:t>
            </a:r>
            <a:r>
              <a:rPr lang="ja-JP" altLang="en-US" sz="2400" dirty="0">
                <a:latin typeface="Meiryo UI" panose="020B0604030504040204" pitchFamily="50" charset="-128"/>
                <a:ea typeface="Meiryo UI" panose="020B0604030504040204" pitchFamily="50" charset="-128"/>
              </a:rPr>
              <a:t>分野間データ連携基盤</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の概要</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1.2.  SIP</a:t>
            </a:r>
            <a:r>
              <a:rPr lang="ja-JP" altLang="en-US" sz="2400" dirty="0">
                <a:latin typeface="Meiryo UI" panose="020B0604030504040204" pitchFamily="50" charset="-128"/>
                <a:ea typeface="Meiryo UI" panose="020B0604030504040204" pitchFamily="50" charset="-128"/>
              </a:rPr>
              <a:t>分野間データ連携基盤</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の全体構成（概要）</a:t>
            </a:r>
            <a:endParaRPr lang="en-US" altLang="ja-JP"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3624D816-3B07-AAC6-4B95-2097FCEB3C46}"/>
              </a:ext>
            </a:extLst>
          </p:cNvPr>
          <p:cNvGrpSpPr/>
          <p:nvPr/>
        </p:nvGrpSpPr>
        <p:grpSpPr>
          <a:xfrm>
            <a:off x="9015651" y="1833628"/>
            <a:ext cx="1376417" cy="1376418"/>
            <a:chOff x="9947806" y="3763370"/>
            <a:chExt cx="1376417" cy="1376418"/>
          </a:xfrm>
        </p:grpSpPr>
        <p:sp>
          <p:nvSpPr>
            <p:cNvPr id="8" name="正方形/長方形 7">
              <a:extLst>
                <a:ext uri="{FF2B5EF4-FFF2-40B4-BE49-F238E27FC236}">
                  <a16:creationId xmlns:a16="http://schemas.microsoft.com/office/drawing/2014/main" id="{D94BC424-A226-689B-75C8-FE5332AC8A44}"/>
                </a:ext>
              </a:extLst>
            </p:cNvPr>
            <p:cNvSpPr/>
            <p:nvPr/>
          </p:nvSpPr>
          <p:spPr>
            <a:xfrm>
              <a:off x="9947806" y="3763371"/>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6" name="グラフィックス 5" descr="ネットワーク 単色塗りつぶし">
              <a:extLst>
                <a:ext uri="{FF2B5EF4-FFF2-40B4-BE49-F238E27FC236}">
                  <a16:creationId xmlns:a16="http://schemas.microsoft.com/office/drawing/2014/main" id="{6FEE2EA5-3FFD-EF35-4291-988D26006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47806" y="3763370"/>
              <a:ext cx="1376417" cy="1376417"/>
            </a:xfrm>
            <a:prstGeom prst="rect">
              <a:avLst/>
            </a:prstGeom>
          </p:spPr>
        </p:pic>
      </p:grpSp>
    </p:spTree>
    <p:extLst>
      <p:ext uri="{BB962C8B-B14F-4D97-AF65-F5344CB8AC3E}">
        <p14:creationId xmlns:p14="http://schemas.microsoft.com/office/powerpoint/2010/main" val="296593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08781F-3C82-5991-9905-5DFA60A3CD8B}"/>
              </a:ext>
            </a:extLst>
          </p:cNvPr>
          <p:cNvSpPr>
            <a:spLocks noGrp="1"/>
          </p:cNvSpPr>
          <p:nvPr>
            <p:ph type="body" sz="quarter" idx="13"/>
          </p:nvPr>
        </p:nvSpPr>
        <p:spPr/>
        <p:txBody>
          <a:bodyPr>
            <a:normAutofit lnSpcReduction="10000"/>
          </a:bodyPr>
          <a:lstStyle/>
          <a:p>
            <a:r>
              <a:rPr kumimoji="1" lang="en-US" altLang="ja-JP" dirty="0"/>
              <a:t>3.2.2. </a:t>
            </a:r>
            <a:r>
              <a:rPr kumimoji="1" lang="ja-JP" altLang="en-US" dirty="0"/>
              <a:t>ユーザ別のユースケース　②データ提供者型ユーザ</a:t>
            </a:r>
          </a:p>
        </p:txBody>
      </p:sp>
      <p:sp>
        <p:nvSpPr>
          <p:cNvPr id="96" name="正方形/長方形 95">
            <a:extLst>
              <a:ext uri="{FF2B5EF4-FFF2-40B4-BE49-F238E27FC236}">
                <a16:creationId xmlns:a16="http://schemas.microsoft.com/office/drawing/2014/main" id="{6785269D-1F5A-2CE5-3594-DCCAE2BBCAA3}"/>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データ無償提供者：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を使用してデータを無償で提供する事業者。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を使用したデータの利用は行わない。</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データ販売者：データを収集して販売する事業者。販売の際に</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を使用するが、データ収集の際は</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を使用しない。</a:t>
            </a:r>
          </a:p>
        </p:txBody>
      </p:sp>
      <p:cxnSp>
        <p:nvCxnSpPr>
          <p:cNvPr id="70" name="直線コネクタ 69">
            <a:extLst>
              <a:ext uri="{FF2B5EF4-FFF2-40B4-BE49-F238E27FC236}">
                <a16:creationId xmlns:a16="http://schemas.microsoft.com/office/drawing/2014/main" id="{0CA9E035-9923-C54D-E389-6E60C9A3F28A}"/>
              </a:ext>
            </a:extLst>
          </p:cNvPr>
          <p:cNvCxnSpPr>
            <a:cxnSpLocks/>
          </p:cNvCxnSpPr>
          <p:nvPr/>
        </p:nvCxnSpPr>
        <p:spPr bwMode="auto">
          <a:xfrm flipH="1">
            <a:off x="227014" y="2046421"/>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C6AB468C-B700-318C-A6B0-B929214EE886}"/>
              </a:ext>
            </a:extLst>
          </p:cNvPr>
          <p:cNvCxnSpPr>
            <a:cxnSpLocks/>
          </p:cNvCxnSpPr>
          <p:nvPr/>
        </p:nvCxnSpPr>
        <p:spPr bwMode="auto">
          <a:xfrm flipH="1">
            <a:off x="8223554" y="2046421"/>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72" name="テキスト ボックス 71">
            <a:extLst>
              <a:ext uri="{FF2B5EF4-FFF2-40B4-BE49-F238E27FC236}">
                <a16:creationId xmlns:a16="http://schemas.microsoft.com/office/drawing/2014/main" id="{2C0F834F-551A-B2D0-C0E5-29D6B03B515E}"/>
              </a:ext>
            </a:extLst>
          </p:cNvPr>
          <p:cNvSpPr txBox="1"/>
          <p:nvPr/>
        </p:nvSpPr>
        <p:spPr>
          <a:xfrm flipH="1">
            <a:off x="911323" y="1643525"/>
            <a:ext cx="3960345"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データ無償利用者（サービス開発者等）</a:t>
            </a:r>
          </a:p>
        </p:txBody>
      </p:sp>
      <p:sp>
        <p:nvSpPr>
          <p:cNvPr id="73" name="テキスト ボックス 72">
            <a:extLst>
              <a:ext uri="{FF2B5EF4-FFF2-40B4-BE49-F238E27FC236}">
                <a16:creationId xmlns:a16="http://schemas.microsoft.com/office/drawing/2014/main" id="{E55FEEAD-9E1F-7C73-ECC5-512690408FCD}"/>
              </a:ext>
            </a:extLst>
          </p:cNvPr>
          <p:cNvSpPr txBox="1"/>
          <p:nvPr/>
        </p:nvSpPr>
        <p:spPr>
          <a:xfrm flipH="1">
            <a:off x="8118207" y="1648477"/>
            <a:ext cx="3359069" cy="369320"/>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データ無償提供者（自治体等）</a:t>
            </a:r>
          </a:p>
        </p:txBody>
      </p:sp>
      <p:sp>
        <p:nvSpPr>
          <p:cNvPr id="74" name="角丸四角形 448">
            <a:extLst>
              <a:ext uri="{FF2B5EF4-FFF2-40B4-BE49-F238E27FC236}">
                <a16:creationId xmlns:a16="http://schemas.microsoft.com/office/drawing/2014/main" id="{A89B9BB9-7070-637E-903E-5A7B01F53A1B}"/>
              </a:ext>
            </a:extLst>
          </p:cNvPr>
          <p:cNvSpPr/>
          <p:nvPr/>
        </p:nvSpPr>
        <p:spPr>
          <a:xfrm flipH="1">
            <a:off x="227015" y="2109917"/>
            <a:ext cx="4572000" cy="2448527"/>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角丸四角形 448">
            <a:extLst>
              <a:ext uri="{FF2B5EF4-FFF2-40B4-BE49-F238E27FC236}">
                <a16:creationId xmlns:a16="http://schemas.microsoft.com/office/drawing/2014/main" id="{8149C401-B2DB-F3C8-2BAC-D329C25EDEDB}"/>
              </a:ext>
            </a:extLst>
          </p:cNvPr>
          <p:cNvSpPr/>
          <p:nvPr/>
        </p:nvSpPr>
        <p:spPr>
          <a:xfrm flipH="1">
            <a:off x="8223554" y="2109917"/>
            <a:ext cx="3420000"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76" name="グラフィックス 75" descr="リサーチ 単色塗りつぶし">
            <a:extLst>
              <a:ext uri="{FF2B5EF4-FFF2-40B4-BE49-F238E27FC236}">
                <a16:creationId xmlns:a16="http://schemas.microsoft.com/office/drawing/2014/main" id="{20926938-E33B-6DBC-55FE-3B03A7F9F2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6050" y="5334865"/>
            <a:ext cx="731520" cy="731520"/>
          </a:xfrm>
          <a:prstGeom prst="rect">
            <a:avLst/>
          </a:prstGeom>
        </p:spPr>
      </p:pic>
      <p:pic>
        <p:nvPicPr>
          <p:cNvPr id="77" name="グラフィックス 76" descr="データベース 単色塗りつぶし">
            <a:extLst>
              <a:ext uri="{FF2B5EF4-FFF2-40B4-BE49-F238E27FC236}">
                <a16:creationId xmlns:a16="http://schemas.microsoft.com/office/drawing/2014/main" id="{07F6182E-7B32-51DD-706F-B2BF10BB2D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6526" y="2648755"/>
            <a:ext cx="731520" cy="731520"/>
          </a:xfrm>
          <a:prstGeom prst="rect">
            <a:avLst/>
          </a:prstGeom>
        </p:spPr>
      </p:pic>
      <p:pic>
        <p:nvPicPr>
          <p:cNvPr id="78" name="グラフィックス 77" descr="ドキュメント 単色塗りつぶし">
            <a:extLst>
              <a:ext uri="{FF2B5EF4-FFF2-40B4-BE49-F238E27FC236}">
                <a16:creationId xmlns:a16="http://schemas.microsoft.com/office/drawing/2014/main" id="{EC8951E8-833D-9C38-CADA-3D36FA74E5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83919" y="2156065"/>
            <a:ext cx="731520" cy="731520"/>
          </a:xfrm>
          <a:prstGeom prst="rect">
            <a:avLst/>
          </a:prstGeom>
        </p:spPr>
      </p:pic>
      <p:pic>
        <p:nvPicPr>
          <p:cNvPr id="79" name="グラフィックス 78" descr="棒グラフ 単色塗りつぶし">
            <a:extLst>
              <a:ext uri="{FF2B5EF4-FFF2-40B4-BE49-F238E27FC236}">
                <a16:creationId xmlns:a16="http://schemas.microsoft.com/office/drawing/2014/main" id="{B0F11A33-3847-7A53-8B5C-DA5C44A6E7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43129" y="5375286"/>
            <a:ext cx="731520" cy="731520"/>
          </a:xfrm>
          <a:prstGeom prst="rect">
            <a:avLst/>
          </a:prstGeom>
        </p:spPr>
      </p:pic>
      <p:pic>
        <p:nvPicPr>
          <p:cNvPr id="80" name="グラフィックス 79" descr="パンデミック平坦化曲線の棒グラフ 単色塗りつぶし">
            <a:extLst>
              <a:ext uri="{FF2B5EF4-FFF2-40B4-BE49-F238E27FC236}">
                <a16:creationId xmlns:a16="http://schemas.microsoft.com/office/drawing/2014/main" id="{A937340B-E03E-1306-3F73-329A7D188D1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01674" y="2165157"/>
            <a:ext cx="731520" cy="731520"/>
          </a:xfrm>
          <a:prstGeom prst="rect">
            <a:avLst/>
          </a:prstGeom>
        </p:spPr>
      </p:pic>
      <p:pic>
        <p:nvPicPr>
          <p:cNvPr id="81" name="グラフィックス 80" descr="旅行鞄 単色塗りつぶし">
            <a:extLst>
              <a:ext uri="{FF2B5EF4-FFF2-40B4-BE49-F238E27FC236}">
                <a16:creationId xmlns:a16="http://schemas.microsoft.com/office/drawing/2014/main" id="{C2C8AA6D-98F4-A629-866C-C47E665591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017" y="2145423"/>
            <a:ext cx="731520" cy="731520"/>
          </a:xfrm>
          <a:prstGeom prst="rect">
            <a:avLst/>
          </a:prstGeom>
        </p:spPr>
      </p:pic>
      <p:pic>
        <p:nvPicPr>
          <p:cNvPr id="82" name="グラフィックス 81" descr="障碍者優先 単色塗りつぶし">
            <a:extLst>
              <a:ext uri="{FF2B5EF4-FFF2-40B4-BE49-F238E27FC236}">
                <a16:creationId xmlns:a16="http://schemas.microsoft.com/office/drawing/2014/main" id="{B294DC67-94F2-3548-0054-28431CC015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478298" y="3312435"/>
            <a:ext cx="731520" cy="731520"/>
          </a:xfrm>
          <a:prstGeom prst="rect">
            <a:avLst/>
          </a:prstGeom>
        </p:spPr>
      </p:pic>
      <p:pic>
        <p:nvPicPr>
          <p:cNvPr id="83" name="グラフィックス 82" descr="電気自動車 単色塗りつぶし">
            <a:extLst>
              <a:ext uri="{FF2B5EF4-FFF2-40B4-BE49-F238E27FC236}">
                <a16:creationId xmlns:a16="http://schemas.microsoft.com/office/drawing/2014/main" id="{00954C6A-7DC6-05AA-26B9-4EF0F8DA21D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85493" y="5463249"/>
            <a:ext cx="731520" cy="731520"/>
          </a:xfrm>
          <a:prstGeom prst="rect">
            <a:avLst/>
          </a:prstGeom>
        </p:spPr>
      </p:pic>
      <p:pic>
        <p:nvPicPr>
          <p:cNvPr id="84" name="グラフィックス 83" descr="ピン止めした地図 単色塗りつぶし">
            <a:extLst>
              <a:ext uri="{FF2B5EF4-FFF2-40B4-BE49-F238E27FC236}">
                <a16:creationId xmlns:a16="http://schemas.microsoft.com/office/drawing/2014/main" id="{4979BE50-4251-BCBF-5FE7-0A53D3C9A1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04078" y="3312435"/>
            <a:ext cx="731520" cy="731520"/>
          </a:xfrm>
          <a:prstGeom prst="rect">
            <a:avLst/>
          </a:prstGeom>
        </p:spPr>
      </p:pic>
      <p:pic>
        <p:nvPicPr>
          <p:cNvPr id="85" name="グラフィックス 84" descr="バス 単色塗りつぶし">
            <a:extLst>
              <a:ext uri="{FF2B5EF4-FFF2-40B4-BE49-F238E27FC236}">
                <a16:creationId xmlns:a16="http://schemas.microsoft.com/office/drawing/2014/main" id="{FC36DCD8-C69A-7922-C1A8-9AC3D8C3F49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467332" y="2186029"/>
            <a:ext cx="731520" cy="731520"/>
          </a:xfrm>
          <a:prstGeom prst="rect">
            <a:avLst/>
          </a:prstGeom>
        </p:spPr>
      </p:pic>
      <p:pic>
        <p:nvPicPr>
          <p:cNvPr id="86" name="グラフィックス 85" descr="ユニバーサル アクセス 単色塗りつぶし">
            <a:extLst>
              <a:ext uri="{FF2B5EF4-FFF2-40B4-BE49-F238E27FC236}">
                <a16:creationId xmlns:a16="http://schemas.microsoft.com/office/drawing/2014/main" id="{A92F0820-36A3-3E2A-26E9-2F72CEE3D3F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39542" y="3072627"/>
            <a:ext cx="731520" cy="731520"/>
          </a:xfrm>
          <a:prstGeom prst="rect">
            <a:avLst/>
          </a:prstGeom>
        </p:spPr>
      </p:pic>
      <p:pic>
        <p:nvPicPr>
          <p:cNvPr id="87" name="グラフィックス 86" descr="ブリーフケース 単色塗りつぶし">
            <a:extLst>
              <a:ext uri="{FF2B5EF4-FFF2-40B4-BE49-F238E27FC236}">
                <a16:creationId xmlns:a16="http://schemas.microsoft.com/office/drawing/2014/main" id="{B9C7CC96-9160-E630-319D-CB5A2B9D531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473553" y="4821446"/>
            <a:ext cx="731520" cy="731520"/>
          </a:xfrm>
          <a:prstGeom prst="rect">
            <a:avLst/>
          </a:prstGeom>
        </p:spPr>
      </p:pic>
      <p:pic>
        <p:nvPicPr>
          <p:cNvPr id="88" name="グラフィックス 87" descr="買い物かご 単色塗りつぶし">
            <a:extLst>
              <a:ext uri="{FF2B5EF4-FFF2-40B4-BE49-F238E27FC236}">
                <a16:creationId xmlns:a16="http://schemas.microsoft.com/office/drawing/2014/main" id="{E64E20AC-2910-04E3-0D36-15F80F42426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449287" y="5731378"/>
            <a:ext cx="731520" cy="731520"/>
          </a:xfrm>
          <a:prstGeom prst="rect">
            <a:avLst/>
          </a:prstGeom>
        </p:spPr>
      </p:pic>
      <p:pic>
        <p:nvPicPr>
          <p:cNvPr id="89" name="Picture 8" descr="C:\Users\23058791\Desktop\ＨＩＧＩＳ\月光\pi_20140326\pi_20140326\pi_E-6.png">
            <a:extLst>
              <a:ext uri="{FF2B5EF4-FFF2-40B4-BE49-F238E27FC236}">
                <a16:creationId xmlns:a16="http://schemas.microsoft.com/office/drawing/2014/main" id="{C9B9280B-2CD3-DB39-2AA6-4EDD73675287}"/>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1178487" y="157295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C:\Users\23058791\Desktop\ＨＩＧＩＳ\月光\pi_20140326\pi_20140326\pi_E-6.png">
            <a:extLst>
              <a:ext uri="{FF2B5EF4-FFF2-40B4-BE49-F238E27FC236}">
                <a16:creationId xmlns:a16="http://schemas.microsoft.com/office/drawing/2014/main" id="{D59AB559-2C9F-9227-72A8-3CCBFB3DEE8C}"/>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flipH="1">
            <a:off x="299669" y="1541053"/>
            <a:ext cx="505368" cy="505368"/>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直線コネクタ 90">
            <a:extLst>
              <a:ext uri="{FF2B5EF4-FFF2-40B4-BE49-F238E27FC236}">
                <a16:creationId xmlns:a16="http://schemas.microsoft.com/office/drawing/2014/main" id="{DBB589E3-F86A-A43C-1D8B-9DBD10BF52D9}"/>
              </a:ext>
            </a:extLst>
          </p:cNvPr>
          <p:cNvCxnSpPr>
            <a:cxnSpLocks/>
          </p:cNvCxnSpPr>
          <p:nvPr/>
        </p:nvCxnSpPr>
        <p:spPr bwMode="auto">
          <a:xfrm flipH="1">
            <a:off x="8186968" y="4631650"/>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92" name="テキスト ボックス 91">
            <a:extLst>
              <a:ext uri="{FF2B5EF4-FFF2-40B4-BE49-F238E27FC236}">
                <a16:creationId xmlns:a16="http://schemas.microsoft.com/office/drawing/2014/main" id="{8FC697AE-DE76-89E2-0CC7-02F301F7FECA}"/>
              </a:ext>
            </a:extLst>
          </p:cNvPr>
          <p:cNvSpPr txBox="1"/>
          <p:nvPr/>
        </p:nvSpPr>
        <p:spPr>
          <a:xfrm flipH="1">
            <a:off x="8235819" y="4233705"/>
            <a:ext cx="3075560" cy="369332"/>
          </a:xfrm>
          <a:prstGeom prst="rect">
            <a:avLst/>
          </a:prstGeom>
          <a:noFill/>
          <a:ln>
            <a:noFill/>
          </a:ln>
        </p:spPr>
        <p:txBody>
          <a:bodyPr wrap="square" rtlCol="0">
            <a:spAutoFit/>
          </a:bodyPr>
          <a:lstStyle/>
          <a:p>
            <a:pPr defTabSz="914400"/>
            <a:r>
              <a:rPr kumimoji="1" lang="ja-JP" altLang="en-US" dirty="0">
                <a:solidFill>
                  <a:prstClr val="black"/>
                </a:solidFill>
                <a:latin typeface="Meiryo UI" panose="020B0604030504040204" pitchFamily="50" charset="-128"/>
                <a:ea typeface="Meiryo UI" panose="020B0604030504040204" pitchFamily="50" charset="-128"/>
              </a:rPr>
              <a:t>データ販売者（民間企業等）</a:t>
            </a:r>
          </a:p>
        </p:txBody>
      </p:sp>
      <p:sp>
        <p:nvSpPr>
          <p:cNvPr id="93" name="角丸四角形 448">
            <a:extLst>
              <a:ext uri="{FF2B5EF4-FFF2-40B4-BE49-F238E27FC236}">
                <a16:creationId xmlns:a16="http://schemas.microsoft.com/office/drawing/2014/main" id="{B37BD93F-42B5-8E7B-1368-B056D39E63EE}"/>
              </a:ext>
            </a:extLst>
          </p:cNvPr>
          <p:cNvSpPr/>
          <p:nvPr/>
        </p:nvSpPr>
        <p:spPr>
          <a:xfrm flipH="1">
            <a:off x="8186968" y="4695146"/>
            <a:ext cx="3420000" cy="199880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94" name="グラフィックス 93" descr="データベース 単色塗りつぶし">
            <a:extLst>
              <a:ext uri="{FF2B5EF4-FFF2-40B4-BE49-F238E27FC236}">
                <a16:creationId xmlns:a16="http://schemas.microsoft.com/office/drawing/2014/main" id="{C1B9E032-D75B-4CFB-B684-38F500971E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88818" y="5255836"/>
            <a:ext cx="731520" cy="731520"/>
          </a:xfrm>
          <a:prstGeom prst="rect">
            <a:avLst/>
          </a:prstGeom>
        </p:spPr>
      </p:pic>
      <p:pic>
        <p:nvPicPr>
          <p:cNvPr id="95" name="Picture 8" descr="C:\Users\23058791\Desktop\ＨＩＧＩＳ\月光\pi_20140326\pi_20140326\pi_E-6.png">
            <a:extLst>
              <a:ext uri="{FF2B5EF4-FFF2-40B4-BE49-F238E27FC236}">
                <a16:creationId xmlns:a16="http://schemas.microsoft.com/office/drawing/2014/main" id="{C87CB5F5-035E-BF88-A5C6-DC1A1D223FC4}"/>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1141901" y="4158187"/>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7" name="テキスト ボックス 96">
            <a:extLst>
              <a:ext uri="{FF2B5EF4-FFF2-40B4-BE49-F238E27FC236}">
                <a16:creationId xmlns:a16="http://schemas.microsoft.com/office/drawing/2014/main" id="{A813C872-05FC-D2A1-76E5-D3ADF752169E}"/>
              </a:ext>
            </a:extLst>
          </p:cNvPr>
          <p:cNvSpPr txBox="1"/>
          <p:nvPr/>
        </p:nvSpPr>
        <p:spPr>
          <a:xfrm flipH="1">
            <a:off x="10018079" y="5439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98" name="テキスト ボックス 97">
            <a:extLst>
              <a:ext uri="{FF2B5EF4-FFF2-40B4-BE49-F238E27FC236}">
                <a16:creationId xmlns:a16="http://schemas.microsoft.com/office/drawing/2014/main" id="{9AC96B88-9C3A-1B9E-8459-A5B4705F7026}"/>
              </a:ext>
            </a:extLst>
          </p:cNvPr>
          <p:cNvSpPr txBox="1"/>
          <p:nvPr/>
        </p:nvSpPr>
        <p:spPr>
          <a:xfrm flipH="1">
            <a:off x="9953785" y="6354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00" name="矢印: 右 99">
            <a:extLst>
              <a:ext uri="{FF2B5EF4-FFF2-40B4-BE49-F238E27FC236}">
                <a16:creationId xmlns:a16="http://schemas.microsoft.com/office/drawing/2014/main" id="{2C2329D3-0290-5954-5B36-87289A0CB103}"/>
              </a:ext>
            </a:extLst>
          </p:cNvPr>
          <p:cNvSpPr/>
          <p:nvPr/>
        </p:nvSpPr>
        <p:spPr>
          <a:xfrm flipH="1">
            <a:off x="9396623" y="544423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008F2CE6-9A6C-8151-2C4B-EA2479DD7070}"/>
              </a:ext>
            </a:extLst>
          </p:cNvPr>
          <p:cNvSpPr txBox="1"/>
          <p:nvPr/>
        </p:nvSpPr>
        <p:spPr>
          <a:xfrm flipH="1">
            <a:off x="9135888" y="5914454"/>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3" name="矢印: 右 102">
            <a:extLst>
              <a:ext uri="{FF2B5EF4-FFF2-40B4-BE49-F238E27FC236}">
                <a16:creationId xmlns:a16="http://schemas.microsoft.com/office/drawing/2014/main" id="{1EDD6515-D544-6B27-4A9A-418C7549573F}"/>
              </a:ext>
            </a:extLst>
          </p:cNvPr>
          <p:cNvSpPr/>
          <p:nvPr/>
        </p:nvSpPr>
        <p:spPr>
          <a:xfrm flipH="1">
            <a:off x="9462612" y="2768548"/>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1A4B2BEF-EACB-E37B-937B-1B333AA5ACC7}"/>
              </a:ext>
            </a:extLst>
          </p:cNvPr>
          <p:cNvSpPr txBox="1"/>
          <p:nvPr/>
        </p:nvSpPr>
        <p:spPr>
          <a:xfrm flipH="1">
            <a:off x="9288500" y="3238764"/>
            <a:ext cx="1116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6" name="テキスト ボックス 105">
            <a:extLst>
              <a:ext uri="{FF2B5EF4-FFF2-40B4-BE49-F238E27FC236}">
                <a16:creationId xmlns:a16="http://schemas.microsoft.com/office/drawing/2014/main" id="{48656D02-F6C0-9872-877E-C5EB56BB01A0}"/>
              </a:ext>
            </a:extLst>
          </p:cNvPr>
          <p:cNvSpPr txBox="1"/>
          <p:nvPr/>
        </p:nvSpPr>
        <p:spPr>
          <a:xfrm flipH="1">
            <a:off x="10414363" y="3684809"/>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統計データ</a:t>
            </a:r>
          </a:p>
        </p:txBody>
      </p:sp>
      <p:sp>
        <p:nvSpPr>
          <p:cNvPr id="108" name="テキスト ボックス 107">
            <a:extLst>
              <a:ext uri="{FF2B5EF4-FFF2-40B4-BE49-F238E27FC236}">
                <a16:creationId xmlns:a16="http://schemas.microsoft.com/office/drawing/2014/main" id="{D08B82C1-F9BE-36E6-A5DD-F5FCCDA548E1}"/>
              </a:ext>
            </a:extLst>
          </p:cNvPr>
          <p:cNvSpPr txBox="1"/>
          <p:nvPr/>
        </p:nvSpPr>
        <p:spPr>
          <a:xfrm flipH="1">
            <a:off x="10449804" y="2844721"/>
            <a:ext cx="1080000" cy="305922"/>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行政データ</a:t>
            </a:r>
          </a:p>
        </p:txBody>
      </p:sp>
      <p:sp>
        <p:nvSpPr>
          <p:cNvPr id="109" name="テキスト ボックス 108">
            <a:extLst>
              <a:ext uri="{FF2B5EF4-FFF2-40B4-BE49-F238E27FC236}">
                <a16:creationId xmlns:a16="http://schemas.microsoft.com/office/drawing/2014/main" id="{0906CE5E-2747-8E94-27FD-93786E2136E1}"/>
              </a:ext>
            </a:extLst>
          </p:cNvPr>
          <p:cNvSpPr txBox="1"/>
          <p:nvPr/>
        </p:nvSpPr>
        <p:spPr>
          <a:xfrm flipH="1">
            <a:off x="3134105" y="2818187"/>
            <a:ext cx="1434805"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公共交通情報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0" name="テキスト ボックス 109">
            <a:extLst>
              <a:ext uri="{FF2B5EF4-FFF2-40B4-BE49-F238E27FC236}">
                <a16:creationId xmlns:a16="http://schemas.microsoft.com/office/drawing/2014/main" id="{6CF9C13B-1ADE-AB6A-91EB-95E735217CBD}"/>
              </a:ext>
            </a:extLst>
          </p:cNvPr>
          <p:cNvSpPr txBox="1"/>
          <p:nvPr/>
        </p:nvSpPr>
        <p:spPr>
          <a:xfrm flipH="1">
            <a:off x="1750022"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感染症情報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2" name="テキスト ボックス 111">
            <a:extLst>
              <a:ext uri="{FF2B5EF4-FFF2-40B4-BE49-F238E27FC236}">
                <a16:creationId xmlns:a16="http://schemas.microsoft.com/office/drawing/2014/main" id="{F28AF4CB-1C81-2C41-555E-E0E38A934307}"/>
              </a:ext>
            </a:extLst>
          </p:cNvPr>
          <p:cNvSpPr txBox="1"/>
          <p:nvPr/>
        </p:nvSpPr>
        <p:spPr>
          <a:xfrm flipH="1">
            <a:off x="370657" y="2818187"/>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観光情報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14" name="矢印: 右 113">
            <a:extLst>
              <a:ext uri="{FF2B5EF4-FFF2-40B4-BE49-F238E27FC236}">
                <a16:creationId xmlns:a16="http://schemas.microsoft.com/office/drawing/2014/main" id="{B985217D-5D44-2792-B89F-FB487F1AA23C}"/>
              </a:ext>
            </a:extLst>
          </p:cNvPr>
          <p:cNvSpPr/>
          <p:nvPr/>
        </p:nvSpPr>
        <p:spPr>
          <a:xfrm flipH="1">
            <a:off x="4900189" y="2670890"/>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6" name="矢印: 右 115">
            <a:extLst>
              <a:ext uri="{FF2B5EF4-FFF2-40B4-BE49-F238E27FC236}">
                <a16:creationId xmlns:a16="http://schemas.microsoft.com/office/drawing/2014/main" id="{1E17771E-0491-2E63-A137-3B7DF3A0491B}"/>
              </a:ext>
            </a:extLst>
          </p:cNvPr>
          <p:cNvSpPr/>
          <p:nvPr/>
        </p:nvSpPr>
        <p:spPr>
          <a:xfrm>
            <a:off x="4944566" y="3149543"/>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7" name="テキスト ボックス 116">
            <a:extLst>
              <a:ext uri="{FF2B5EF4-FFF2-40B4-BE49-F238E27FC236}">
                <a16:creationId xmlns:a16="http://schemas.microsoft.com/office/drawing/2014/main" id="{70077A32-BBC5-9B39-7B62-14F9555BCA20}"/>
              </a:ext>
            </a:extLst>
          </p:cNvPr>
          <p:cNvSpPr txBox="1"/>
          <p:nvPr/>
        </p:nvSpPr>
        <p:spPr>
          <a:xfrm flipH="1">
            <a:off x="5731554" y="244560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無償利用</a:t>
            </a:r>
          </a:p>
        </p:txBody>
      </p:sp>
      <p:sp>
        <p:nvSpPr>
          <p:cNvPr id="118" name="テキスト ボックス 117">
            <a:extLst>
              <a:ext uri="{FF2B5EF4-FFF2-40B4-BE49-F238E27FC236}">
                <a16:creationId xmlns:a16="http://schemas.microsoft.com/office/drawing/2014/main" id="{9D79F5AE-66B9-1C4D-48DC-C18FE1B427A5}"/>
              </a:ext>
            </a:extLst>
          </p:cNvPr>
          <p:cNvSpPr txBox="1"/>
          <p:nvPr/>
        </p:nvSpPr>
        <p:spPr>
          <a:xfrm flipH="1">
            <a:off x="4978339" y="3437359"/>
            <a:ext cx="2997597" cy="95410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住民サービス向上、観光客増加、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企業誘致増加、人口増加、</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効果的な政策立案、</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行政事務の負荷軽減・効率化等</a:t>
            </a:r>
          </a:p>
        </p:txBody>
      </p:sp>
      <p:sp>
        <p:nvSpPr>
          <p:cNvPr id="120" name="矢印: 右 119">
            <a:extLst>
              <a:ext uri="{FF2B5EF4-FFF2-40B4-BE49-F238E27FC236}">
                <a16:creationId xmlns:a16="http://schemas.microsoft.com/office/drawing/2014/main" id="{91C4510A-04E8-F193-C3C6-C0504F2B2AC9}"/>
              </a:ext>
            </a:extLst>
          </p:cNvPr>
          <p:cNvSpPr/>
          <p:nvPr/>
        </p:nvSpPr>
        <p:spPr>
          <a:xfrm flipH="1">
            <a:off x="4916628" y="5786311"/>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2" name="矢印: 右 121">
            <a:extLst>
              <a:ext uri="{FF2B5EF4-FFF2-40B4-BE49-F238E27FC236}">
                <a16:creationId xmlns:a16="http://schemas.microsoft.com/office/drawing/2014/main" id="{C8C45459-8482-A61B-4BCC-1FA42D9F61A0}"/>
              </a:ext>
            </a:extLst>
          </p:cNvPr>
          <p:cNvSpPr/>
          <p:nvPr/>
        </p:nvSpPr>
        <p:spPr>
          <a:xfrm>
            <a:off x="4961005" y="6114092"/>
            <a:ext cx="3177301"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4" name="テキスト ボックス 123">
            <a:extLst>
              <a:ext uri="{FF2B5EF4-FFF2-40B4-BE49-F238E27FC236}">
                <a16:creationId xmlns:a16="http://schemas.microsoft.com/office/drawing/2014/main" id="{7E3A1472-B423-6CBD-1881-11487247B7EB}"/>
              </a:ext>
            </a:extLst>
          </p:cNvPr>
          <p:cNvSpPr txBox="1"/>
          <p:nvPr/>
        </p:nvSpPr>
        <p:spPr>
          <a:xfrm flipH="1">
            <a:off x="5728480" y="5522404"/>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25" name="テキスト ボックス 124">
            <a:extLst>
              <a:ext uri="{FF2B5EF4-FFF2-40B4-BE49-F238E27FC236}">
                <a16:creationId xmlns:a16="http://schemas.microsoft.com/office/drawing/2014/main" id="{74D59415-6919-EEEA-E7E7-F52C493C7B37}"/>
              </a:ext>
            </a:extLst>
          </p:cNvPr>
          <p:cNvSpPr txBox="1"/>
          <p:nvPr/>
        </p:nvSpPr>
        <p:spPr>
          <a:xfrm flipH="1">
            <a:off x="5737684" y="6444238"/>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28" name="テキスト ボックス 127">
            <a:extLst>
              <a:ext uri="{FF2B5EF4-FFF2-40B4-BE49-F238E27FC236}">
                <a16:creationId xmlns:a16="http://schemas.microsoft.com/office/drawing/2014/main" id="{84A125F0-02E2-ECD9-255F-5D0A29CE651F}"/>
              </a:ext>
            </a:extLst>
          </p:cNvPr>
          <p:cNvSpPr txBox="1"/>
          <p:nvPr/>
        </p:nvSpPr>
        <p:spPr>
          <a:xfrm flipH="1">
            <a:off x="8348817" y="3363539"/>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提供データ</a:t>
            </a:r>
          </a:p>
        </p:txBody>
      </p:sp>
      <p:sp>
        <p:nvSpPr>
          <p:cNvPr id="130" name="テキスト ボックス 129">
            <a:extLst>
              <a:ext uri="{FF2B5EF4-FFF2-40B4-BE49-F238E27FC236}">
                <a16:creationId xmlns:a16="http://schemas.microsoft.com/office/drawing/2014/main" id="{F5096072-7401-7AC3-BAF2-48406999AD0E}"/>
              </a:ext>
            </a:extLst>
          </p:cNvPr>
          <p:cNvSpPr txBox="1"/>
          <p:nvPr/>
        </p:nvSpPr>
        <p:spPr>
          <a:xfrm flipH="1">
            <a:off x="8300549" y="59696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32" name="テキスト ボックス 131">
            <a:extLst>
              <a:ext uri="{FF2B5EF4-FFF2-40B4-BE49-F238E27FC236}">
                <a16:creationId xmlns:a16="http://schemas.microsoft.com/office/drawing/2014/main" id="{B225AF8D-1D63-1758-45EF-E4C4A1AC2962}"/>
              </a:ext>
            </a:extLst>
          </p:cNvPr>
          <p:cNvSpPr txBox="1"/>
          <p:nvPr/>
        </p:nvSpPr>
        <p:spPr>
          <a:xfrm flipH="1">
            <a:off x="1647807"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住環境情報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33" name="テキスト ボックス 132">
            <a:extLst>
              <a:ext uri="{FF2B5EF4-FFF2-40B4-BE49-F238E27FC236}">
                <a16:creationId xmlns:a16="http://schemas.microsoft.com/office/drawing/2014/main" id="{AB48ABFB-BB9C-0C19-939A-D79396D798A6}"/>
              </a:ext>
            </a:extLst>
          </p:cNvPr>
          <p:cNvSpPr txBox="1"/>
          <p:nvPr/>
        </p:nvSpPr>
        <p:spPr>
          <a:xfrm flipH="1">
            <a:off x="3060928" y="4027548"/>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福祉情報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63" name="テキスト ボックス 162">
            <a:extLst>
              <a:ext uri="{FF2B5EF4-FFF2-40B4-BE49-F238E27FC236}">
                <a16:creationId xmlns:a16="http://schemas.microsoft.com/office/drawing/2014/main" id="{74C154F1-BAC3-4880-25E0-967E8D66F19D}"/>
              </a:ext>
            </a:extLst>
          </p:cNvPr>
          <p:cNvSpPr txBox="1"/>
          <p:nvPr/>
        </p:nvSpPr>
        <p:spPr>
          <a:xfrm flipH="1">
            <a:off x="3115725" y="6017012"/>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トレンド分析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pic>
        <p:nvPicPr>
          <p:cNvPr id="170" name="グラフィックス 169" descr="竜巻 単色塗りつぶし">
            <a:extLst>
              <a:ext uri="{FF2B5EF4-FFF2-40B4-BE49-F238E27FC236}">
                <a16:creationId xmlns:a16="http://schemas.microsoft.com/office/drawing/2014/main" id="{5888133C-4CAC-7674-4FF7-B2063056B50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61035" y="3351415"/>
            <a:ext cx="731520" cy="731520"/>
          </a:xfrm>
          <a:prstGeom prst="rect">
            <a:avLst/>
          </a:prstGeom>
        </p:spPr>
      </p:pic>
      <p:sp>
        <p:nvSpPr>
          <p:cNvPr id="171" name="テキスト ボックス 170">
            <a:extLst>
              <a:ext uri="{FF2B5EF4-FFF2-40B4-BE49-F238E27FC236}">
                <a16:creationId xmlns:a16="http://schemas.microsoft.com/office/drawing/2014/main" id="{76A0B84A-9758-1A3F-F5DB-07527962C0C5}"/>
              </a:ext>
            </a:extLst>
          </p:cNvPr>
          <p:cNvSpPr txBox="1"/>
          <p:nvPr/>
        </p:nvSpPr>
        <p:spPr>
          <a:xfrm flipH="1">
            <a:off x="313066" y="4034045"/>
            <a:ext cx="138408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防災情報</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配信サービス</a:t>
            </a:r>
          </a:p>
        </p:txBody>
      </p:sp>
      <p:sp>
        <p:nvSpPr>
          <p:cNvPr id="178" name="テキスト ボックス 177">
            <a:extLst>
              <a:ext uri="{FF2B5EF4-FFF2-40B4-BE49-F238E27FC236}">
                <a16:creationId xmlns:a16="http://schemas.microsoft.com/office/drawing/2014/main" id="{FD499F4B-4587-0214-9CDC-19C0C47AC611}"/>
              </a:ext>
            </a:extLst>
          </p:cNvPr>
          <p:cNvSpPr txBox="1"/>
          <p:nvPr/>
        </p:nvSpPr>
        <p:spPr>
          <a:xfrm flipH="1">
            <a:off x="1717507" y="6049978"/>
            <a:ext cx="1280422"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市場分析</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サービス</a:t>
            </a:r>
          </a:p>
        </p:txBody>
      </p:sp>
      <p:sp>
        <p:nvSpPr>
          <p:cNvPr id="179" name="テキスト ボックス 178">
            <a:extLst>
              <a:ext uri="{FF2B5EF4-FFF2-40B4-BE49-F238E27FC236}">
                <a16:creationId xmlns:a16="http://schemas.microsoft.com/office/drawing/2014/main" id="{93A02EFD-2468-0ABB-E08F-2E706E37F06A}"/>
              </a:ext>
            </a:extLst>
          </p:cNvPr>
          <p:cNvSpPr txBox="1"/>
          <p:nvPr/>
        </p:nvSpPr>
        <p:spPr>
          <a:xfrm flipH="1">
            <a:off x="365608" y="6077576"/>
            <a:ext cx="1280422"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新商品開発</a:t>
            </a:r>
          </a:p>
        </p:txBody>
      </p:sp>
      <p:sp>
        <p:nvSpPr>
          <p:cNvPr id="180" name="角丸四角形 448">
            <a:extLst>
              <a:ext uri="{FF2B5EF4-FFF2-40B4-BE49-F238E27FC236}">
                <a16:creationId xmlns:a16="http://schemas.microsoft.com/office/drawing/2014/main" id="{AF06E59D-78D8-FE53-6280-57B1B3E91F7E}"/>
              </a:ext>
            </a:extLst>
          </p:cNvPr>
          <p:cNvSpPr/>
          <p:nvPr/>
        </p:nvSpPr>
        <p:spPr>
          <a:xfrm flipH="1">
            <a:off x="229161" y="5214475"/>
            <a:ext cx="4572000" cy="1479472"/>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81" name="直線コネクタ 180">
            <a:extLst>
              <a:ext uri="{FF2B5EF4-FFF2-40B4-BE49-F238E27FC236}">
                <a16:creationId xmlns:a16="http://schemas.microsoft.com/office/drawing/2014/main" id="{5FF4C9D7-1BE9-AD97-9DA8-26BCFEAEFA77}"/>
              </a:ext>
            </a:extLst>
          </p:cNvPr>
          <p:cNvCxnSpPr>
            <a:cxnSpLocks/>
          </p:cNvCxnSpPr>
          <p:nvPr/>
        </p:nvCxnSpPr>
        <p:spPr bwMode="auto">
          <a:xfrm flipH="1">
            <a:off x="239826" y="5135472"/>
            <a:ext cx="4572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82" name="テキスト ボックス 181">
            <a:extLst>
              <a:ext uri="{FF2B5EF4-FFF2-40B4-BE49-F238E27FC236}">
                <a16:creationId xmlns:a16="http://schemas.microsoft.com/office/drawing/2014/main" id="{5E402BF7-EEC5-BD5E-848D-C564FC1AFA4F}"/>
              </a:ext>
            </a:extLst>
          </p:cNvPr>
          <p:cNvSpPr txBox="1"/>
          <p:nvPr/>
        </p:nvSpPr>
        <p:spPr>
          <a:xfrm flipH="1">
            <a:off x="924136" y="4732576"/>
            <a:ext cx="3874878"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データ購入者（サービス開発者等）</a:t>
            </a:r>
          </a:p>
        </p:txBody>
      </p:sp>
      <p:pic>
        <p:nvPicPr>
          <p:cNvPr id="183" name="Picture 8" descr="C:\Users\23058791\Desktop\ＨＩＧＩＳ\月光\pi_20140326\pi_20140326\pi_E-6.png">
            <a:extLst>
              <a:ext uri="{FF2B5EF4-FFF2-40B4-BE49-F238E27FC236}">
                <a16:creationId xmlns:a16="http://schemas.microsoft.com/office/drawing/2014/main" id="{D82D18C5-394E-CE7D-D43B-44D46727E2E6}"/>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flipH="1">
            <a:off x="312481" y="4630104"/>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左右 2">
            <a:extLst>
              <a:ext uri="{FF2B5EF4-FFF2-40B4-BE49-F238E27FC236}">
                <a16:creationId xmlns:a16="http://schemas.microsoft.com/office/drawing/2014/main" id="{2EA2AE44-2612-E161-6B35-58C31C55B9A8}"/>
              </a:ext>
            </a:extLst>
          </p:cNvPr>
          <p:cNvSpPr/>
          <p:nvPr/>
        </p:nvSpPr>
        <p:spPr>
          <a:xfrm flipH="1">
            <a:off x="4916628" y="5200795"/>
            <a:ext cx="3177301"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FCF62509-EAA6-C8F4-6E21-B50214C91A0F}"/>
              </a:ext>
            </a:extLst>
          </p:cNvPr>
          <p:cNvSpPr txBox="1"/>
          <p:nvPr/>
        </p:nvSpPr>
        <p:spPr>
          <a:xfrm flipH="1">
            <a:off x="5723219" y="49797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EF3DA7C0-A385-9214-6C3B-E73DA6B61671}"/>
              </a:ext>
            </a:extLst>
          </p:cNvPr>
          <p:cNvSpPr/>
          <p:nvPr/>
        </p:nvSpPr>
        <p:spPr>
          <a:xfrm flipH="1">
            <a:off x="8031863" y="1471659"/>
            <a:ext cx="3721996" cy="525076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85" name="テキスト ボックス 184">
            <a:extLst>
              <a:ext uri="{FF2B5EF4-FFF2-40B4-BE49-F238E27FC236}">
                <a16:creationId xmlns:a16="http://schemas.microsoft.com/office/drawing/2014/main" id="{A10011E9-686F-91F0-4310-2A27490E92FD}"/>
              </a:ext>
            </a:extLst>
          </p:cNvPr>
          <p:cNvSpPr txBox="1"/>
          <p:nvPr/>
        </p:nvSpPr>
        <p:spPr>
          <a:xfrm flipH="1">
            <a:off x="8823529" y="1322503"/>
            <a:ext cx="2238767"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データ提供者型ユーザ</a:t>
            </a:r>
          </a:p>
        </p:txBody>
      </p:sp>
    </p:spTree>
    <p:extLst>
      <p:ext uri="{BB962C8B-B14F-4D97-AF65-F5344CB8AC3E}">
        <p14:creationId xmlns:p14="http://schemas.microsoft.com/office/powerpoint/2010/main" val="3871720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18FA58-D329-2D30-81BE-EAF131E42205}"/>
              </a:ext>
            </a:extLst>
          </p:cNvPr>
          <p:cNvSpPr>
            <a:spLocks noGrp="1"/>
          </p:cNvSpPr>
          <p:nvPr>
            <p:ph type="body" sz="quarter" idx="13"/>
          </p:nvPr>
        </p:nvSpPr>
        <p:spPr/>
        <p:txBody>
          <a:bodyPr>
            <a:normAutofit lnSpcReduction="10000"/>
          </a:bodyPr>
          <a:lstStyle/>
          <a:p>
            <a:r>
              <a:rPr kumimoji="1" lang="en-US" altLang="ja-JP" dirty="0"/>
              <a:t>3.2.3. </a:t>
            </a:r>
            <a:r>
              <a:rPr kumimoji="1" lang="ja-JP" altLang="en-US" dirty="0"/>
              <a:t>ユーザ別のユースケース　③データ利用者兼データ提供者型ユーザ</a:t>
            </a:r>
            <a:r>
              <a:rPr kumimoji="1" lang="en-US" altLang="ja-JP" dirty="0"/>
              <a:t>(</a:t>
            </a:r>
            <a:r>
              <a:rPr kumimoji="1" lang="ja-JP" altLang="en-US" dirty="0"/>
              <a:t>データ加工販売者</a:t>
            </a:r>
            <a:r>
              <a:rPr kumimoji="1" lang="en-US" altLang="ja-JP" dirty="0"/>
              <a:t>)</a:t>
            </a:r>
            <a:endParaRPr kumimoji="1" lang="ja-JP" altLang="en-US" dirty="0"/>
          </a:p>
        </p:txBody>
      </p:sp>
      <p:cxnSp>
        <p:nvCxnSpPr>
          <p:cNvPr id="5" name="直線コネクタ 4">
            <a:extLst>
              <a:ext uri="{FF2B5EF4-FFF2-40B4-BE49-F238E27FC236}">
                <a16:creationId xmlns:a16="http://schemas.microsoft.com/office/drawing/2014/main" id="{6092E10C-4439-8293-F397-458A43DAC88A}"/>
              </a:ext>
            </a:extLst>
          </p:cNvPr>
          <p:cNvCxnSpPr>
            <a:cxnSpLocks/>
          </p:cNvCxnSpPr>
          <p:nvPr/>
        </p:nvCxnSpPr>
        <p:spPr bwMode="auto">
          <a:xfrm flipH="1">
            <a:off x="4427059" y="2069573"/>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 name="テキスト ボックス 5">
            <a:extLst>
              <a:ext uri="{FF2B5EF4-FFF2-40B4-BE49-F238E27FC236}">
                <a16:creationId xmlns:a16="http://schemas.microsoft.com/office/drawing/2014/main" id="{4BAC0D89-896C-3FB4-D745-2F4AA14651AA}"/>
              </a:ext>
            </a:extLst>
          </p:cNvPr>
          <p:cNvSpPr txBox="1"/>
          <p:nvPr/>
        </p:nvSpPr>
        <p:spPr>
          <a:xfrm flipH="1">
            <a:off x="4321712" y="1671629"/>
            <a:ext cx="3359069"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データ加工販売者</a:t>
            </a:r>
          </a:p>
        </p:txBody>
      </p:sp>
      <p:sp>
        <p:nvSpPr>
          <p:cNvPr id="7" name="角丸四角形 448">
            <a:extLst>
              <a:ext uri="{FF2B5EF4-FFF2-40B4-BE49-F238E27FC236}">
                <a16:creationId xmlns:a16="http://schemas.microsoft.com/office/drawing/2014/main" id="{E86897F4-046E-AD73-E789-B109CD2687CE}"/>
              </a:ext>
            </a:extLst>
          </p:cNvPr>
          <p:cNvSpPr/>
          <p:nvPr/>
        </p:nvSpPr>
        <p:spPr>
          <a:xfrm flipH="1">
            <a:off x="4427059" y="2133068"/>
            <a:ext cx="3420000" cy="4427563"/>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3" name="Picture 8" descr="C:\Users\23058791\Desktop\ＨＩＧＩＳ\月光\pi_20140326\pi_20140326\pi_E-6.png">
            <a:extLst>
              <a:ext uri="{FF2B5EF4-FFF2-40B4-BE49-F238E27FC236}">
                <a16:creationId xmlns:a16="http://schemas.microsoft.com/office/drawing/2014/main" id="{CBE2814D-B0F4-F275-9E44-3E6844A3DA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1992"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a:extLst>
              <a:ext uri="{FF2B5EF4-FFF2-40B4-BE49-F238E27FC236}">
                <a16:creationId xmlns:a16="http://schemas.microsoft.com/office/drawing/2014/main" id="{691BFEFB-6576-74B3-72A5-8C25D1702C61}"/>
              </a:ext>
            </a:extLst>
          </p:cNvPr>
          <p:cNvSpPr/>
          <p:nvPr/>
        </p:nvSpPr>
        <p:spPr>
          <a:xfrm flipH="1">
            <a:off x="4235368" y="1494811"/>
            <a:ext cx="3721996" cy="515624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03BB1BEB-4401-BF5C-15D7-92F118F899D7}"/>
              </a:ext>
            </a:extLst>
          </p:cNvPr>
          <p:cNvCxnSpPr>
            <a:cxnSpLocks/>
          </p:cNvCxnSpPr>
          <p:nvPr/>
        </p:nvCxnSpPr>
        <p:spPr bwMode="auto">
          <a:xfrm flipH="1">
            <a:off x="309589" y="2069573"/>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56" name="テキスト ボックス 55">
            <a:extLst>
              <a:ext uri="{FF2B5EF4-FFF2-40B4-BE49-F238E27FC236}">
                <a16:creationId xmlns:a16="http://schemas.microsoft.com/office/drawing/2014/main" id="{39E6AE82-0C92-77E9-70E7-47371DB43D47}"/>
              </a:ext>
            </a:extLst>
          </p:cNvPr>
          <p:cNvSpPr txBox="1"/>
          <p:nvPr/>
        </p:nvSpPr>
        <p:spPr>
          <a:xfrm flipH="1">
            <a:off x="299077" y="1671628"/>
            <a:ext cx="2708652"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57" name="角丸四角形 448">
            <a:extLst>
              <a:ext uri="{FF2B5EF4-FFF2-40B4-BE49-F238E27FC236}">
                <a16:creationId xmlns:a16="http://schemas.microsoft.com/office/drawing/2014/main" id="{0CB7EC39-BC42-F6DD-C96F-0902A8564E55}"/>
              </a:ext>
            </a:extLst>
          </p:cNvPr>
          <p:cNvSpPr/>
          <p:nvPr/>
        </p:nvSpPr>
        <p:spPr>
          <a:xfrm flipH="1">
            <a:off x="335664" y="2133069"/>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63" name="Picture 8" descr="C:\Users\23058791\Desktop\ＨＩＧＩＳ\月光\pi_20140326\pi_20140326\pi_E-6.png">
            <a:extLst>
              <a:ext uri="{FF2B5EF4-FFF2-40B4-BE49-F238E27FC236}">
                <a16:creationId xmlns:a16="http://schemas.microsoft.com/office/drawing/2014/main" id="{5A1AB900-14FA-2B99-253E-016C491DF5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8941"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80" name="テキスト ボックス 79">
            <a:extLst>
              <a:ext uri="{FF2B5EF4-FFF2-40B4-BE49-F238E27FC236}">
                <a16:creationId xmlns:a16="http://schemas.microsoft.com/office/drawing/2014/main" id="{A10D96F4-9D31-3016-5F80-EB97A32222F0}"/>
              </a:ext>
            </a:extLst>
          </p:cNvPr>
          <p:cNvSpPr txBox="1"/>
          <p:nvPr/>
        </p:nvSpPr>
        <p:spPr>
          <a:xfrm flipH="1">
            <a:off x="4451404" y="1288333"/>
            <a:ext cx="3359068"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データ利用者兼データ提供者型ユーザ</a:t>
            </a:r>
          </a:p>
        </p:txBody>
      </p:sp>
      <p:cxnSp>
        <p:nvCxnSpPr>
          <p:cNvPr id="82" name="直線コネクタ 81">
            <a:extLst>
              <a:ext uri="{FF2B5EF4-FFF2-40B4-BE49-F238E27FC236}">
                <a16:creationId xmlns:a16="http://schemas.microsoft.com/office/drawing/2014/main" id="{7F774E72-598E-81FD-B287-8979D370EAF1}"/>
              </a:ext>
            </a:extLst>
          </p:cNvPr>
          <p:cNvCxnSpPr>
            <a:cxnSpLocks/>
          </p:cNvCxnSpPr>
          <p:nvPr/>
        </p:nvCxnSpPr>
        <p:spPr bwMode="auto">
          <a:xfrm flipH="1">
            <a:off x="9024570" y="2069573"/>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83" name="テキスト ボックス 82">
            <a:extLst>
              <a:ext uri="{FF2B5EF4-FFF2-40B4-BE49-F238E27FC236}">
                <a16:creationId xmlns:a16="http://schemas.microsoft.com/office/drawing/2014/main" id="{891269AB-4FD0-804B-B5FA-FF75D4EAB4F2}"/>
              </a:ext>
            </a:extLst>
          </p:cNvPr>
          <p:cNvSpPr txBox="1"/>
          <p:nvPr/>
        </p:nvSpPr>
        <p:spPr>
          <a:xfrm flipH="1">
            <a:off x="9050644" y="1671629"/>
            <a:ext cx="2672066" cy="366037"/>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84" name="角丸四角形 448">
            <a:extLst>
              <a:ext uri="{FF2B5EF4-FFF2-40B4-BE49-F238E27FC236}">
                <a16:creationId xmlns:a16="http://schemas.microsoft.com/office/drawing/2014/main" id="{46857BD0-F49B-47CA-F9DE-5F3BFEA970CD}"/>
              </a:ext>
            </a:extLst>
          </p:cNvPr>
          <p:cNvSpPr/>
          <p:nvPr/>
        </p:nvSpPr>
        <p:spPr>
          <a:xfrm flipH="1">
            <a:off x="9050645" y="2133069"/>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85" name="Picture 8" descr="C:\Users\23058791\Desktop\ＨＩＧＩＳ\月光\pi_20140326\pi_20140326\pi_E-6.png">
            <a:extLst>
              <a:ext uri="{FF2B5EF4-FFF2-40B4-BE49-F238E27FC236}">
                <a16:creationId xmlns:a16="http://schemas.microsoft.com/office/drawing/2014/main" id="{0CE10729-85B0-786F-38FA-DC1BE5C5A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922" y="1596110"/>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0" name="矢印: 右 89">
            <a:extLst>
              <a:ext uri="{FF2B5EF4-FFF2-40B4-BE49-F238E27FC236}">
                <a16:creationId xmlns:a16="http://schemas.microsoft.com/office/drawing/2014/main" id="{CAF14FB2-06FD-78CA-AC9E-0087E2CEC554}"/>
              </a:ext>
            </a:extLst>
          </p:cNvPr>
          <p:cNvSpPr/>
          <p:nvPr/>
        </p:nvSpPr>
        <p:spPr>
          <a:xfrm flipH="1">
            <a:off x="3227996" y="2653095"/>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1" name="矢印: 右 90">
            <a:extLst>
              <a:ext uri="{FF2B5EF4-FFF2-40B4-BE49-F238E27FC236}">
                <a16:creationId xmlns:a16="http://schemas.microsoft.com/office/drawing/2014/main" id="{96F89DC3-6923-2FD2-1CD0-BA499B9B1F82}"/>
              </a:ext>
            </a:extLst>
          </p:cNvPr>
          <p:cNvSpPr/>
          <p:nvPr/>
        </p:nvSpPr>
        <p:spPr>
          <a:xfrm>
            <a:off x="3227996" y="313174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2" name="矢印: 右 91">
            <a:extLst>
              <a:ext uri="{FF2B5EF4-FFF2-40B4-BE49-F238E27FC236}">
                <a16:creationId xmlns:a16="http://schemas.microsoft.com/office/drawing/2014/main" id="{192F1EB3-089A-294D-B6C5-2C79F551DB36}"/>
              </a:ext>
            </a:extLst>
          </p:cNvPr>
          <p:cNvSpPr/>
          <p:nvPr/>
        </p:nvSpPr>
        <p:spPr>
          <a:xfrm flipH="1">
            <a:off x="7880360" y="2653095"/>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3" name="矢印: 右 92">
            <a:extLst>
              <a:ext uri="{FF2B5EF4-FFF2-40B4-BE49-F238E27FC236}">
                <a16:creationId xmlns:a16="http://schemas.microsoft.com/office/drawing/2014/main" id="{91C18A3F-DB9E-6FD2-3961-3CF8CADB7B8D}"/>
              </a:ext>
            </a:extLst>
          </p:cNvPr>
          <p:cNvSpPr/>
          <p:nvPr/>
        </p:nvSpPr>
        <p:spPr>
          <a:xfrm>
            <a:off x="7880360" y="313174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6BDF4AC3-C0FC-1164-AE36-7FF75B5E528A}"/>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データ加工販売者：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を使用してデータを購入するだけでなく、販売もする事業者。（二次加工も含む）</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kern="0" dirty="0">
              <a:solidFill>
                <a:prstClr val="white"/>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0CCCB1DF-573E-E7F5-7F37-A5D8783A402D}"/>
              </a:ext>
            </a:extLst>
          </p:cNvPr>
          <p:cNvSpPr txBox="1"/>
          <p:nvPr/>
        </p:nvSpPr>
        <p:spPr>
          <a:xfrm flipH="1">
            <a:off x="5284739" y="460273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データ加工等</a:t>
            </a:r>
          </a:p>
        </p:txBody>
      </p:sp>
      <p:pic>
        <p:nvPicPr>
          <p:cNvPr id="58" name="グラフィックス 57" descr="リサーチ 単色塗りつぶし">
            <a:extLst>
              <a:ext uri="{FF2B5EF4-FFF2-40B4-BE49-F238E27FC236}">
                <a16:creationId xmlns:a16="http://schemas.microsoft.com/office/drawing/2014/main" id="{5AA74BFF-E67A-B13F-B201-1D86D12E23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7213" y="4207645"/>
            <a:ext cx="619311" cy="619311"/>
          </a:xfrm>
          <a:prstGeom prst="rect">
            <a:avLst/>
          </a:prstGeom>
        </p:spPr>
      </p:pic>
      <p:sp>
        <p:nvSpPr>
          <p:cNvPr id="21" name="矢印: 左 20">
            <a:extLst>
              <a:ext uri="{FF2B5EF4-FFF2-40B4-BE49-F238E27FC236}">
                <a16:creationId xmlns:a16="http://schemas.microsoft.com/office/drawing/2014/main" id="{30398C1D-2042-04E8-92A4-09274E50C0EE}"/>
              </a:ext>
            </a:extLst>
          </p:cNvPr>
          <p:cNvSpPr/>
          <p:nvPr/>
        </p:nvSpPr>
        <p:spPr>
          <a:xfrm>
            <a:off x="5532652" y="4057785"/>
            <a:ext cx="1135556" cy="380583"/>
          </a:xfrm>
          <a:prstGeom prst="leftArrow">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108" name="グラフィックス 107" descr="タイプライター 単色塗りつぶし">
            <a:extLst>
              <a:ext uri="{FF2B5EF4-FFF2-40B4-BE49-F238E27FC236}">
                <a16:creationId xmlns:a16="http://schemas.microsoft.com/office/drawing/2014/main" id="{F92DCFC3-2C48-B5C0-C217-D025AC004E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81696" y="3763004"/>
            <a:ext cx="914400" cy="914400"/>
          </a:xfrm>
          <a:prstGeom prst="rect">
            <a:avLst/>
          </a:prstGeom>
        </p:spPr>
      </p:pic>
      <p:pic>
        <p:nvPicPr>
          <p:cNvPr id="23" name="グラフィックス 22" descr="本 単色塗りつぶし">
            <a:extLst>
              <a:ext uri="{FF2B5EF4-FFF2-40B4-BE49-F238E27FC236}">
                <a16:creationId xmlns:a16="http://schemas.microsoft.com/office/drawing/2014/main" id="{5ED7A0D0-D6EF-DA9E-10C5-62584CEBA7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61837" y="3630559"/>
            <a:ext cx="545787" cy="545787"/>
          </a:xfrm>
          <a:prstGeom prst="rect">
            <a:avLst/>
          </a:prstGeom>
        </p:spPr>
      </p:pic>
      <p:pic>
        <p:nvPicPr>
          <p:cNvPr id="67" name="グラフィックス 66" descr="本 単色塗りつぶし">
            <a:extLst>
              <a:ext uri="{FF2B5EF4-FFF2-40B4-BE49-F238E27FC236}">
                <a16:creationId xmlns:a16="http://schemas.microsoft.com/office/drawing/2014/main" id="{1E134EE4-8DB4-79E7-E376-90FB26AB5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1833" y="2606603"/>
            <a:ext cx="796916" cy="796916"/>
          </a:xfrm>
          <a:prstGeom prst="rect">
            <a:avLst/>
          </a:prstGeom>
        </p:spPr>
      </p:pic>
      <p:pic>
        <p:nvPicPr>
          <p:cNvPr id="69" name="グラフィックス 68" descr="リサーチ 単色塗りつぶし">
            <a:extLst>
              <a:ext uri="{FF2B5EF4-FFF2-40B4-BE49-F238E27FC236}">
                <a16:creationId xmlns:a16="http://schemas.microsoft.com/office/drawing/2014/main" id="{080F128C-E028-C2D0-DE31-B8E835146E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2933" y="2606604"/>
            <a:ext cx="776308" cy="776308"/>
          </a:xfrm>
          <a:prstGeom prst="rect">
            <a:avLst/>
          </a:prstGeom>
        </p:spPr>
      </p:pic>
      <p:sp>
        <p:nvSpPr>
          <p:cNvPr id="70" name="テキスト ボックス 69">
            <a:extLst>
              <a:ext uri="{FF2B5EF4-FFF2-40B4-BE49-F238E27FC236}">
                <a16:creationId xmlns:a16="http://schemas.microsoft.com/office/drawing/2014/main" id="{63C5FB08-0E09-EE9D-2021-6F3A99A72CFB}"/>
              </a:ext>
            </a:extLst>
          </p:cNvPr>
          <p:cNvSpPr txBox="1"/>
          <p:nvPr/>
        </p:nvSpPr>
        <p:spPr>
          <a:xfrm flipH="1">
            <a:off x="1545984" y="3382911"/>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分析データ</a:t>
            </a:r>
          </a:p>
        </p:txBody>
      </p:sp>
      <p:sp>
        <p:nvSpPr>
          <p:cNvPr id="71" name="テキスト ボックス 70">
            <a:extLst>
              <a:ext uri="{FF2B5EF4-FFF2-40B4-BE49-F238E27FC236}">
                <a16:creationId xmlns:a16="http://schemas.microsoft.com/office/drawing/2014/main" id="{652ED2F1-923B-F3C5-B5D0-35137D7381FF}"/>
              </a:ext>
            </a:extLst>
          </p:cNvPr>
          <p:cNvSpPr txBox="1"/>
          <p:nvPr/>
        </p:nvSpPr>
        <p:spPr>
          <a:xfrm flipH="1">
            <a:off x="342848" y="3382911"/>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調査データ</a:t>
            </a:r>
          </a:p>
        </p:txBody>
      </p:sp>
      <p:pic>
        <p:nvPicPr>
          <p:cNvPr id="76" name="グラフィックス 75" descr="ブリーフケース 単色塗りつぶし">
            <a:extLst>
              <a:ext uri="{FF2B5EF4-FFF2-40B4-BE49-F238E27FC236}">
                <a16:creationId xmlns:a16="http://schemas.microsoft.com/office/drawing/2014/main" id="{81200A39-5C14-FB5C-C9CA-E1521938592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14508" y="2193988"/>
            <a:ext cx="731520" cy="731520"/>
          </a:xfrm>
          <a:prstGeom prst="rect">
            <a:avLst/>
          </a:prstGeom>
        </p:spPr>
      </p:pic>
      <p:pic>
        <p:nvPicPr>
          <p:cNvPr id="77" name="グラフィックス 76" descr="買い物かご 単色塗りつぶし">
            <a:extLst>
              <a:ext uri="{FF2B5EF4-FFF2-40B4-BE49-F238E27FC236}">
                <a16:creationId xmlns:a16="http://schemas.microsoft.com/office/drawing/2014/main" id="{498718A5-02F9-7344-7430-BA82777DE6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90242" y="3103920"/>
            <a:ext cx="731520" cy="731520"/>
          </a:xfrm>
          <a:prstGeom prst="rect">
            <a:avLst/>
          </a:prstGeom>
        </p:spPr>
      </p:pic>
      <p:pic>
        <p:nvPicPr>
          <p:cNvPr id="78" name="グラフィックス 77" descr="データベース 単色塗りつぶし">
            <a:extLst>
              <a:ext uri="{FF2B5EF4-FFF2-40B4-BE49-F238E27FC236}">
                <a16:creationId xmlns:a16="http://schemas.microsoft.com/office/drawing/2014/main" id="{73960086-C403-0D0C-BC1E-BB4F24D93C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4103" y="2693294"/>
            <a:ext cx="731520" cy="731520"/>
          </a:xfrm>
          <a:prstGeom prst="rect">
            <a:avLst/>
          </a:prstGeom>
        </p:spPr>
      </p:pic>
      <p:sp>
        <p:nvSpPr>
          <p:cNvPr id="79" name="テキスト ボックス 78">
            <a:extLst>
              <a:ext uri="{FF2B5EF4-FFF2-40B4-BE49-F238E27FC236}">
                <a16:creationId xmlns:a16="http://schemas.microsoft.com/office/drawing/2014/main" id="{DD32512A-C542-1315-F484-9BA73FD0DC05}"/>
              </a:ext>
            </a:extLst>
          </p:cNvPr>
          <p:cNvSpPr txBox="1"/>
          <p:nvPr/>
        </p:nvSpPr>
        <p:spPr>
          <a:xfrm flipH="1">
            <a:off x="10459034" y="2811763"/>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81" name="テキスト ボックス 80">
            <a:extLst>
              <a:ext uri="{FF2B5EF4-FFF2-40B4-BE49-F238E27FC236}">
                <a16:creationId xmlns:a16="http://schemas.microsoft.com/office/drawing/2014/main" id="{4712846C-50BA-EDF4-0F4C-F690F80C3911}"/>
              </a:ext>
            </a:extLst>
          </p:cNvPr>
          <p:cNvSpPr txBox="1"/>
          <p:nvPr/>
        </p:nvSpPr>
        <p:spPr>
          <a:xfrm flipH="1">
            <a:off x="10394740" y="3727338"/>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03" name="矢印: 右 102">
            <a:extLst>
              <a:ext uri="{FF2B5EF4-FFF2-40B4-BE49-F238E27FC236}">
                <a16:creationId xmlns:a16="http://schemas.microsoft.com/office/drawing/2014/main" id="{78303C0C-5354-F15C-95DC-BD0ADB278DBB}"/>
              </a:ext>
            </a:extLst>
          </p:cNvPr>
          <p:cNvSpPr/>
          <p:nvPr/>
        </p:nvSpPr>
        <p:spPr>
          <a:xfrm flipH="1">
            <a:off x="9929081" y="2818344"/>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5" name="テキスト ボックス 104">
            <a:extLst>
              <a:ext uri="{FF2B5EF4-FFF2-40B4-BE49-F238E27FC236}">
                <a16:creationId xmlns:a16="http://schemas.microsoft.com/office/drawing/2014/main" id="{27904985-14D5-99BA-C01F-3828B78F4D54}"/>
              </a:ext>
            </a:extLst>
          </p:cNvPr>
          <p:cNvSpPr txBox="1"/>
          <p:nvPr/>
        </p:nvSpPr>
        <p:spPr>
          <a:xfrm flipH="1">
            <a:off x="9668346" y="3288560"/>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07" name="テキスト ボックス 106">
            <a:extLst>
              <a:ext uri="{FF2B5EF4-FFF2-40B4-BE49-F238E27FC236}">
                <a16:creationId xmlns:a16="http://schemas.microsoft.com/office/drawing/2014/main" id="{C3C3E89D-C8A0-A2C7-0464-90ADDB112AEF}"/>
              </a:ext>
            </a:extLst>
          </p:cNvPr>
          <p:cNvSpPr txBox="1"/>
          <p:nvPr/>
        </p:nvSpPr>
        <p:spPr>
          <a:xfrm flipH="1">
            <a:off x="9046983" y="3342787"/>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25" name="テキスト ボックス 124">
            <a:extLst>
              <a:ext uri="{FF2B5EF4-FFF2-40B4-BE49-F238E27FC236}">
                <a16:creationId xmlns:a16="http://schemas.microsoft.com/office/drawing/2014/main" id="{447E01AF-D7D3-611F-45B4-12D181EABF3E}"/>
              </a:ext>
            </a:extLst>
          </p:cNvPr>
          <p:cNvSpPr txBox="1"/>
          <p:nvPr/>
        </p:nvSpPr>
        <p:spPr>
          <a:xfrm flipH="1">
            <a:off x="8117663" y="2448590"/>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購入</a:t>
            </a:r>
          </a:p>
        </p:txBody>
      </p:sp>
      <p:sp>
        <p:nvSpPr>
          <p:cNvPr id="126" name="テキスト ボックス 125">
            <a:extLst>
              <a:ext uri="{FF2B5EF4-FFF2-40B4-BE49-F238E27FC236}">
                <a16:creationId xmlns:a16="http://schemas.microsoft.com/office/drawing/2014/main" id="{774AC172-84B7-1A6F-B197-5EEC09417E2C}"/>
              </a:ext>
            </a:extLst>
          </p:cNvPr>
          <p:cNvSpPr txBox="1"/>
          <p:nvPr/>
        </p:nvSpPr>
        <p:spPr>
          <a:xfrm flipH="1">
            <a:off x="3377668" y="2380240"/>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27" name="テキスト ボックス 126">
            <a:extLst>
              <a:ext uri="{FF2B5EF4-FFF2-40B4-BE49-F238E27FC236}">
                <a16:creationId xmlns:a16="http://schemas.microsoft.com/office/drawing/2014/main" id="{6880A02F-FE74-7F1E-C0B3-AA9DE1041293}"/>
              </a:ext>
            </a:extLst>
          </p:cNvPr>
          <p:cNvSpPr txBox="1"/>
          <p:nvPr/>
        </p:nvSpPr>
        <p:spPr>
          <a:xfrm flipH="1">
            <a:off x="3359714" y="3419561"/>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28" name="テキスト ボックス 127">
            <a:extLst>
              <a:ext uri="{FF2B5EF4-FFF2-40B4-BE49-F238E27FC236}">
                <a16:creationId xmlns:a16="http://schemas.microsoft.com/office/drawing/2014/main" id="{0335B6F9-791C-748A-882D-1794D21E904F}"/>
              </a:ext>
            </a:extLst>
          </p:cNvPr>
          <p:cNvSpPr txBox="1"/>
          <p:nvPr/>
        </p:nvSpPr>
        <p:spPr>
          <a:xfrm flipH="1">
            <a:off x="8083817" y="3455227"/>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cxnSp>
        <p:nvCxnSpPr>
          <p:cNvPr id="131" name="直線コネクタ 130">
            <a:extLst>
              <a:ext uri="{FF2B5EF4-FFF2-40B4-BE49-F238E27FC236}">
                <a16:creationId xmlns:a16="http://schemas.microsoft.com/office/drawing/2014/main" id="{26E18F4C-4B6C-F522-E2C9-97C948E53B73}"/>
              </a:ext>
            </a:extLst>
          </p:cNvPr>
          <p:cNvCxnSpPr>
            <a:cxnSpLocks/>
          </p:cNvCxnSpPr>
          <p:nvPr/>
        </p:nvCxnSpPr>
        <p:spPr bwMode="auto">
          <a:xfrm flipH="1">
            <a:off x="9024570" y="4573031"/>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36" name="テキスト ボックス 135">
            <a:extLst>
              <a:ext uri="{FF2B5EF4-FFF2-40B4-BE49-F238E27FC236}">
                <a16:creationId xmlns:a16="http://schemas.microsoft.com/office/drawing/2014/main" id="{41D2B8DC-C9B8-C09D-661B-B56CFA82D007}"/>
              </a:ext>
            </a:extLst>
          </p:cNvPr>
          <p:cNvSpPr txBox="1"/>
          <p:nvPr/>
        </p:nvSpPr>
        <p:spPr>
          <a:xfrm flipH="1">
            <a:off x="9050644" y="4175087"/>
            <a:ext cx="2672066" cy="366037"/>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137" name="角丸四角形 448">
            <a:extLst>
              <a:ext uri="{FF2B5EF4-FFF2-40B4-BE49-F238E27FC236}">
                <a16:creationId xmlns:a16="http://schemas.microsoft.com/office/drawing/2014/main" id="{62CB0634-4CF6-3DE9-B7A5-FD807B629E27}"/>
              </a:ext>
            </a:extLst>
          </p:cNvPr>
          <p:cNvSpPr/>
          <p:nvPr/>
        </p:nvSpPr>
        <p:spPr>
          <a:xfrm flipH="1">
            <a:off x="9050645" y="4636527"/>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38" name="Picture 8" descr="C:\Users\23058791\Desktop\ＨＩＧＩＳ\月光\pi_20140326\pi_20140326\pi_E-6.png">
            <a:extLst>
              <a:ext uri="{FF2B5EF4-FFF2-40B4-BE49-F238E27FC236}">
                <a16:creationId xmlns:a16="http://schemas.microsoft.com/office/drawing/2014/main" id="{CDB6E79B-5F01-0C71-32E1-BFD73F0647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3922" y="4099568"/>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139" name="グラフィックス 138" descr="ブリーフケース 単色塗りつぶし">
            <a:extLst>
              <a:ext uri="{FF2B5EF4-FFF2-40B4-BE49-F238E27FC236}">
                <a16:creationId xmlns:a16="http://schemas.microsoft.com/office/drawing/2014/main" id="{84DF634A-64A6-775C-ECD0-A089C03FC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14508" y="4697446"/>
            <a:ext cx="731520" cy="731520"/>
          </a:xfrm>
          <a:prstGeom prst="rect">
            <a:avLst/>
          </a:prstGeom>
        </p:spPr>
      </p:pic>
      <p:pic>
        <p:nvPicPr>
          <p:cNvPr id="140" name="グラフィックス 139" descr="買い物かご 単色塗りつぶし">
            <a:extLst>
              <a:ext uri="{FF2B5EF4-FFF2-40B4-BE49-F238E27FC236}">
                <a16:creationId xmlns:a16="http://schemas.microsoft.com/office/drawing/2014/main" id="{F40FC999-8779-4D96-9B35-44923BF472D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90242" y="5607378"/>
            <a:ext cx="731520" cy="731520"/>
          </a:xfrm>
          <a:prstGeom prst="rect">
            <a:avLst/>
          </a:prstGeom>
        </p:spPr>
      </p:pic>
      <p:pic>
        <p:nvPicPr>
          <p:cNvPr id="141" name="グラフィックス 140" descr="データベース 単色塗りつぶし">
            <a:extLst>
              <a:ext uri="{FF2B5EF4-FFF2-40B4-BE49-F238E27FC236}">
                <a16:creationId xmlns:a16="http://schemas.microsoft.com/office/drawing/2014/main" id="{F32F6674-7A76-17D5-C91F-46639972B1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4103" y="5196752"/>
            <a:ext cx="731520" cy="731520"/>
          </a:xfrm>
          <a:prstGeom prst="rect">
            <a:avLst/>
          </a:prstGeom>
        </p:spPr>
      </p:pic>
      <p:sp>
        <p:nvSpPr>
          <p:cNvPr id="142" name="テキスト ボックス 141">
            <a:extLst>
              <a:ext uri="{FF2B5EF4-FFF2-40B4-BE49-F238E27FC236}">
                <a16:creationId xmlns:a16="http://schemas.microsoft.com/office/drawing/2014/main" id="{4BF673F0-05DB-93C4-0418-C2041D7F06E6}"/>
              </a:ext>
            </a:extLst>
          </p:cNvPr>
          <p:cNvSpPr txBox="1"/>
          <p:nvPr/>
        </p:nvSpPr>
        <p:spPr>
          <a:xfrm flipH="1">
            <a:off x="10459034" y="5315221"/>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143" name="テキスト ボックス 142">
            <a:extLst>
              <a:ext uri="{FF2B5EF4-FFF2-40B4-BE49-F238E27FC236}">
                <a16:creationId xmlns:a16="http://schemas.microsoft.com/office/drawing/2014/main" id="{F766D77C-7391-9225-B42C-B1F97221F453}"/>
              </a:ext>
            </a:extLst>
          </p:cNvPr>
          <p:cNvSpPr txBox="1"/>
          <p:nvPr/>
        </p:nvSpPr>
        <p:spPr>
          <a:xfrm flipH="1">
            <a:off x="10394740" y="6230796"/>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44" name="矢印: 右 143">
            <a:extLst>
              <a:ext uri="{FF2B5EF4-FFF2-40B4-BE49-F238E27FC236}">
                <a16:creationId xmlns:a16="http://schemas.microsoft.com/office/drawing/2014/main" id="{BBC8D102-CF2D-0EDE-254E-95E5D67463DE}"/>
              </a:ext>
            </a:extLst>
          </p:cNvPr>
          <p:cNvSpPr/>
          <p:nvPr/>
        </p:nvSpPr>
        <p:spPr>
          <a:xfrm flipH="1">
            <a:off x="9929081" y="5321802"/>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2830B21D-9313-EBDD-FDAB-23E0C48C43AD}"/>
              </a:ext>
            </a:extLst>
          </p:cNvPr>
          <p:cNvSpPr txBox="1"/>
          <p:nvPr/>
        </p:nvSpPr>
        <p:spPr>
          <a:xfrm flipH="1">
            <a:off x="9668346" y="5792018"/>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46" name="テキスト ボックス 145">
            <a:extLst>
              <a:ext uri="{FF2B5EF4-FFF2-40B4-BE49-F238E27FC236}">
                <a16:creationId xmlns:a16="http://schemas.microsoft.com/office/drawing/2014/main" id="{8A90ABBD-3FBE-160B-F29E-C0E5C6A3685E}"/>
              </a:ext>
            </a:extLst>
          </p:cNvPr>
          <p:cNvSpPr txBox="1"/>
          <p:nvPr/>
        </p:nvSpPr>
        <p:spPr>
          <a:xfrm flipH="1">
            <a:off x="9046983" y="5846245"/>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sp>
        <p:nvSpPr>
          <p:cNvPr id="147" name="矢印: 右 146">
            <a:extLst>
              <a:ext uri="{FF2B5EF4-FFF2-40B4-BE49-F238E27FC236}">
                <a16:creationId xmlns:a16="http://schemas.microsoft.com/office/drawing/2014/main" id="{0BA4C606-75B1-8D7D-1B57-CC46B63E6E54}"/>
              </a:ext>
            </a:extLst>
          </p:cNvPr>
          <p:cNvSpPr/>
          <p:nvPr/>
        </p:nvSpPr>
        <p:spPr>
          <a:xfrm flipH="1">
            <a:off x="7880299" y="5126407"/>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8" name="矢印: 右 147">
            <a:extLst>
              <a:ext uri="{FF2B5EF4-FFF2-40B4-BE49-F238E27FC236}">
                <a16:creationId xmlns:a16="http://schemas.microsoft.com/office/drawing/2014/main" id="{BF8FFE19-A926-A440-DCAA-817993916549}"/>
              </a:ext>
            </a:extLst>
          </p:cNvPr>
          <p:cNvSpPr/>
          <p:nvPr/>
        </p:nvSpPr>
        <p:spPr>
          <a:xfrm>
            <a:off x="7880299" y="5605060"/>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49" name="テキスト ボックス 148">
            <a:extLst>
              <a:ext uri="{FF2B5EF4-FFF2-40B4-BE49-F238E27FC236}">
                <a16:creationId xmlns:a16="http://schemas.microsoft.com/office/drawing/2014/main" id="{4A6ECD79-C3C1-7B43-434E-AA401D73D229}"/>
              </a:ext>
            </a:extLst>
          </p:cNvPr>
          <p:cNvSpPr txBox="1"/>
          <p:nvPr/>
        </p:nvSpPr>
        <p:spPr>
          <a:xfrm flipH="1">
            <a:off x="8117602" y="4921902"/>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購入</a:t>
            </a:r>
          </a:p>
        </p:txBody>
      </p:sp>
      <p:sp>
        <p:nvSpPr>
          <p:cNvPr id="150" name="テキスト ボックス 149">
            <a:extLst>
              <a:ext uri="{FF2B5EF4-FFF2-40B4-BE49-F238E27FC236}">
                <a16:creationId xmlns:a16="http://schemas.microsoft.com/office/drawing/2014/main" id="{A99C5B23-C36D-2895-0E3F-F9FCF8D72F9D}"/>
              </a:ext>
            </a:extLst>
          </p:cNvPr>
          <p:cNvSpPr txBox="1"/>
          <p:nvPr/>
        </p:nvSpPr>
        <p:spPr>
          <a:xfrm flipH="1">
            <a:off x="8083756" y="5928539"/>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pic>
        <p:nvPicPr>
          <p:cNvPr id="151" name="グラフィックス 150" descr="ブリーフケース 単色塗りつぶし">
            <a:extLst>
              <a:ext uri="{FF2B5EF4-FFF2-40B4-BE49-F238E27FC236}">
                <a16:creationId xmlns:a16="http://schemas.microsoft.com/office/drawing/2014/main" id="{9DBEC559-3C0E-C096-1496-DA500EF036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6352" y="3596336"/>
            <a:ext cx="548469" cy="548469"/>
          </a:xfrm>
          <a:prstGeom prst="rect">
            <a:avLst/>
          </a:prstGeom>
        </p:spPr>
      </p:pic>
      <p:pic>
        <p:nvPicPr>
          <p:cNvPr id="152" name="グラフィックス 151" descr="買い物かご 単色塗りつぶし">
            <a:extLst>
              <a:ext uri="{FF2B5EF4-FFF2-40B4-BE49-F238E27FC236}">
                <a16:creationId xmlns:a16="http://schemas.microsoft.com/office/drawing/2014/main" id="{C2CA71CB-18FE-928E-C6FC-01ADEFE9F7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51271" y="4232531"/>
            <a:ext cx="556189" cy="556189"/>
          </a:xfrm>
          <a:prstGeom prst="rect">
            <a:avLst/>
          </a:prstGeom>
        </p:spPr>
      </p:pic>
      <p:cxnSp>
        <p:nvCxnSpPr>
          <p:cNvPr id="153" name="直線コネクタ 152">
            <a:extLst>
              <a:ext uri="{FF2B5EF4-FFF2-40B4-BE49-F238E27FC236}">
                <a16:creationId xmlns:a16="http://schemas.microsoft.com/office/drawing/2014/main" id="{A1732BF5-F7A8-AF8A-764D-8E1CA45B6A50}"/>
              </a:ext>
            </a:extLst>
          </p:cNvPr>
          <p:cNvCxnSpPr>
            <a:cxnSpLocks/>
          </p:cNvCxnSpPr>
          <p:nvPr/>
        </p:nvCxnSpPr>
        <p:spPr bwMode="auto">
          <a:xfrm flipH="1">
            <a:off x="287534" y="4579507"/>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54" name="テキスト ボックス 153">
            <a:extLst>
              <a:ext uri="{FF2B5EF4-FFF2-40B4-BE49-F238E27FC236}">
                <a16:creationId xmlns:a16="http://schemas.microsoft.com/office/drawing/2014/main" id="{C676560E-208A-909B-C996-33B2373B8EAF}"/>
              </a:ext>
            </a:extLst>
          </p:cNvPr>
          <p:cNvSpPr txBox="1"/>
          <p:nvPr/>
        </p:nvSpPr>
        <p:spPr>
          <a:xfrm flipH="1">
            <a:off x="277022" y="4181562"/>
            <a:ext cx="2708652"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155" name="角丸四角形 448">
            <a:extLst>
              <a:ext uri="{FF2B5EF4-FFF2-40B4-BE49-F238E27FC236}">
                <a16:creationId xmlns:a16="http://schemas.microsoft.com/office/drawing/2014/main" id="{D535EC39-CDAF-7C52-4504-122D5194E85D}"/>
              </a:ext>
            </a:extLst>
          </p:cNvPr>
          <p:cNvSpPr/>
          <p:nvPr/>
        </p:nvSpPr>
        <p:spPr>
          <a:xfrm flipH="1">
            <a:off x="313609" y="4643003"/>
            <a:ext cx="2838343" cy="1924114"/>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56" name="Picture 8" descr="C:\Users\23058791\Desktop\ＨＩＧＩＳ\月光\pi_20140326\pi_20140326\pi_E-6.png">
            <a:extLst>
              <a:ext uri="{FF2B5EF4-FFF2-40B4-BE49-F238E27FC236}">
                <a16:creationId xmlns:a16="http://schemas.microsoft.com/office/drawing/2014/main" id="{288376A8-EE48-F93C-3D04-B83F753134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6886" y="4106044"/>
            <a:ext cx="505368" cy="505368"/>
          </a:xfrm>
          <a:prstGeom prst="rect">
            <a:avLst/>
          </a:prstGeom>
          <a:noFill/>
          <a:extLst>
            <a:ext uri="{909E8E84-426E-40DD-AFC4-6F175D3DCCD1}">
              <a14:hiddenFill xmlns:a14="http://schemas.microsoft.com/office/drawing/2010/main">
                <a:solidFill>
                  <a:srgbClr val="FFFFFF"/>
                </a:solidFill>
              </a14:hiddenFill>
            </a:ext>
          </a:extLst>
        </p:spPr>
      </p:pic>
      <p:pic>
        <p:nvPicPr>
          <p:cNvPr id="157" name="グラフィックス 156" descr="本 単色塗りつぶし">
            <a:extLst>
              <a:ext uri="{FF2B5EF4-FFF2-40B4-BE49-F238E27FC236}">
                <a16:creationId xmlns:a16="http://schemas.microsoft.com/office/drawing/2014/main" id="{F3D065E7-77EE-DFB0-5679-42BBDE7066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9778" y="5116537"/>
            <a:ext cx="796916" cy="796916"/>
          </a:xfrm>
          <a:prstGeom prst="rect">
            <a:avLst/>
          </a:prstGeom>
        </p:spPr>
      </p:pic>
      <p:pic>
        <p:nvPicPr>
          <p:cNvPr id="158" name="グラフィックス 157" descr="リサーチ 単色塗りつぶし">
            <a:extLst>
              <a:ext uri="{FF2B5EF4-FFF2-40B4-BE49-F238E27FC236}">
                <a16:creationId xmlns:a16="http://schemas.microsoft.com/office/drawing/2014/main" id="{583A729D-5D94-5B10-9A6E-39FEA542E2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0878" y="5116538"/>
            <a:ext cx="776308" cy="776308"/>
          </a:xfrm>
          <a:prstGeom prst="rect">
            <a:avLst/>
          </a:prstGeom>
        </p:spPr>
      </p:pic>
      <p:sp>
        <p:nvSpPr>
          <p:cNvPr id="159" name="テキスト ボックス 158">
            <a:extLst>
              <a:ext uri="{FF2B5EF4-FFF2-40B4-BE49-F238E27FC236}">
                <a16:creationId xmlns:a16="http://schemas.microsoft.com/office/drawing/2014/main" id="{5E584399-8D15-BAD4-5B75-E511A346E819}"/>
              </a:ext>
            </a:extLst>
          </p:cNvPr>
          <p:cNvSpPr txBox="1"/>
          <p:nvPr/>
        </p:nvSpPr>
        <p:spPr>
          <a:xfrm flipH="1">
            <a:off x="1523929" y="5892845"/>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分析データ</a:t>
            </a:r>
          </a:p>
        </p:txBody>
      </p:sp>
      <p:sp>
        <p:nvSpPr>
          <p:cNvPr id="160" name="テキスト ボックス 159">
            <a:extLst>
              <a:ext uri="{FF2B5EF4-FFF2-40B4-BE49-F238E27FC236}">
                <a16:creationId xmlns:a16="http://schemas.microsoft.com/office/drawing/2014/main" id="{B760A1A7-D45E-4DB7-83A1-784726E139FD}"/>
              </a:ext>
            </a:extLst>
          </p:cNvPr>
          <p:cNvSpPr txBox="1"/>
          <p:nvPr/>
        </p:nvSpPr>
        <p:spPr>
          <a:xfrm flipH="1">
            <a:off x="320793" y="5892845"/>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調査データ</a:t>
            </a:r>
          </a:p>
        </p:txBody>
      </p:sp>
      <p:sp>
        <p:nvSpPr>
          <p:cNvPr id="161" name="矢印: 右 160">
            <a:extLst>
              <a:ext uri="{FF2B5EF4-FFF2-40B4-BE49-F238E27FC236}">
                <a16:creationId xmlns:a16="http://schemas.microsoft.com/office/drawing/2014/main" id="{6EC95FA2-7126-8CBC-B6DC-FFACC9002113}"/>
              </a:ext>
            </a:extLst>
          </p:cNvPr>
          <p:cNvSpPr/>
          <p:nvPr/>
        </p:nvSpPr>
        <p:spPr>
          <a:xfrm flipH="1">
            <a:off x="3198672" y="5278546"/>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62" name="矢印: 右 161">
            <a:extLst>
              <a:ext uri="{FF2B5EF4-FFF2-40B4-BE49-F238E27FC236}">
                <a16:creationId xmlns:a16="http://schemas.microsoft.com/office/drawing/2014/main" id="{E118CE89-DFDB-B9C1-B896-4C85776E5717}"/>
              </a:ext>
            </a:extLst>
          </p:cNvPr>
          <p:cNvSpPr/>
          <p:nvPr/>
        </p:nvSpPr>
        <p:spPr>
          <a:xfrm>
            <a:off x="3198672" y="575719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63" name="テキスト ボックス 162">
            <a:extLst>
              <a:ext uri="{FF2B5EF4-FFF2-40B4-BE49-F238E27FC236}">
                <a16:creationId xmlns:a16="http://schemas.microsoft.com/office/drawing/2014/main" id="{023EB36D-A1F5-9C63-E1F4-C163897319CB}"/>
              </a:ext>
            </a:extLst>
          </p:cNvPr>
          <p:cNvSpPr txBox="1"/>
          <p:nvPr/>
        </p:nvSpPr>
        <p:spPr>
          <a:xfrm flipH="1">
            <a:off x="3348344" y="5005691"/>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販売</a:t>
            </a:r>
          </a:p>
        </p:txBody>
      </p:sp>
      <p:sp>
        <p:nvSpPr>
          <p:cNvPr id="164" name="テキスト ボックス 163">
            <a:extLst>
              <a:ext uri="{FF2B5EF4-FFF2-40B4-BE49-F238E27FC236}">
                <a16:creationId xmlns:a16="http://schemas.microsoft.com/office/drawing/2014/main" id="{508745F3-5DF1-0573-BEF1-BDFCAB8FA1F7}"/>
              </a:ext>
            </a:extLst>
          </p:cNvPr>
          <p:cNvSpPr txBox="1"/>
          <p:nvPr/>
        </p:nvSpPr>
        <p:spPr>
          <a:xfrm flipH="1">
            <a:off x="3330390" y="6045012"/>
            <a:ext cx="700463"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支払い</a:t>
            </a:r>
          </a:p>
        </p:txBody>
      </p:sp>
    </p:spTree>
    <p:extLst>
      <p:ext uri="{BB962C8B-B14F-4D97-AF65-F5344CB8AC3E}">
        <p14:creationId xmlns:p14="http://schemas.microsoft.com/office/powerpoint/2010/main" val="180985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18FA58-D329-2D30-81BE-EAF131E42205}"/>
              </a:ext>
            </a:extLst>
          </p:cNvPr>
          <p:cNvSpPr>
            <a:spLocks noGrp="1"/>
          </p:cNvSpPr>
          <p:nvPr>
            <p:ph type="body" sz="quarter" idx="13"/>
          </p:nvPr>
        </p:nvSpPr>
        <p:spPr/>
        <p:txBody>
          <a:bodyPr>
            <a:normAutofit lnSpcReduction="10000"/>
          </a:bodyPr>
          <a:lstStyle/>
          <a:p>
            <a:r>
              <a:rPr kumimoji="1" lang="en-US" altLang="ja-JP" dirty="0"/>
              <a:t>3.2.4. </a:t>
            </a:r>
            <a:r>
              <a:rPr kumimoji="1" lang="ja-JP" altLang="en-US" dirty="0"/>
              <a:t>ユーザ別のユースケース　④データ仲介型ユーザ</a:t>
            </a:r>
            <a:r>
              <a:rPr kumimoji="1" lang="en-US" altLang="ja-JP" dirty="0"/>
              <a:t>(</a:t>
            </a:r>
            <a:r>
              <a:rPr kumimoji="1" lang="ja-JP" altLang="en-US" dirty="0"/>
              <a:t>データ売買仲介者</a:t>
            </a:r>
            <a:r>
              <a:rPr kumimoji="1" lang="en-US" altLang="ja-JP" dirty="0"/>
              <a:t>)</a:t>
            </a:r>
            <a:endParaRPr kumimoji="1" lang="ja-JP" altLang="en-US" dirty="0"/>
          </a:p>
        </p:txBody>
      </p:sp>
      <p:cxnSp>
        <p:nvCxnSpPr>
          <p:cNvPr id="14" name="直線コネクタ 13">
            <a:extLst>
              <a:ext uri="{FF2B5EF4-FFF2-40B4-BE49-F238E27FC236}">
                <a16:creationId xmlns:a16="http://schemas.microsoft.com/office/drawing/2014/main" id="{0683D492-24A9-2E90-23EE-C753C7189D4E}"/>
              </a:ext>
            </a:extLst>
          </p:cNvPr>
          <p:cNvCxnSpPr>
            <a:cxnSpLocks/>
          </p:cNvCxnSpPr>
          <p:nvPr/>
        </p:nvCxnSpPr>
        <p:spPr bwMode="auto">
          <a:xfrm flipH="1">
            <a:off x="4390473" y="2007849"/>
            <a:ext cx="342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15" name="テキスト ボックス 14">
            <a:extLst>
              <a:ext uri="{FF2B5EF4-FFF2-40B4-BE49-F238E27FC236}">
                <a16:creationId xmlns:a16="http://schemas.microsoft.com/office/drawing/2014/main" id="{0E628989-F6B7-B6AC-C7E9-A3FFC94E8B15}"/>
              </a:ext>
            </a:extLst>
          </p:cNvPr>
          <p:cNvSpPr txBox="1"/>
          <p:nvPr/>
        </p:nvSpPr>
        <p:spPr>
          <a:xfrm flipH="1">
            <a:off x="4439324" y="1609904"/>
            <a:ext cx="3075560"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データ売買仲介者</a:t>
            </a:r>
          </a:p>
        </p:txBody>
      </p:sp>
      <p:sp>
        <p:nvSpPr>
          <p:cNvPr id="16" name="角丸四角形 448">
            <a:extLst>
              <a:ext uri="{FF2B5EF4-FFF2-40B4-BE49-F238E27FC236}">
                <a16:creationId xmlns:a16="http://schemas.microsoft.com/office/drawing/2014/main" id="{830DB26F-4E94-157A-6A6F-2E27DE1E55CC}"/>
              </a:ext>
            </a:extLst>
          </p:cNvPr>
          <p:cNvSpPr/>
          <p:nvPr/>
        </p:nvSpPr>
        <p:spPr>
          <a:xfrm flipH="1">
            <a:off x="4390473" y="2115272"/>
            <a:ext cx="3420000" cy="2469841"/>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18" name="Picture 8" descr="C:\Users\23058791\Desktop\ＨＩＧＩＳ\月光\pi_20140326\pi_20140326\pi_E-6.png">
            <a:extLst>
              <a:ext uri="{FF2B5EF4-FFF2-40B4-BE49-F238E27FC236}">
                <a16:creationId xmlns:a16="http://schemas.microsoft.com/office/drawing/2014/main" id="{D33F290D-895B-E82A-D051-9B7673E81A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5406"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a:extLst>
              <a:ext uri="{FF2B5EF4-FFF2-40B4-BE49-F238E27FC236}">
                <a16:creationId xmlns:a16="http://schemas.microsoft.com/office/drawing/2014/main" id="{691BFEFB-6576-74B3-72A5-8C25D1702C61}"/>
              </a:ext>
            </a:extLst>
          </p:cNvPr>
          <p:cNvSpPr/>
          <p:nvPr/>
        </p:nvSpPr>
        <p:spPr>
          <a:xfrm flipH="1">
            <a:off x="4235368" y="1494811"/>
            <a:ext cx="3721996" cy="324384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4B070AB7-7760-7FD7-0ECE-2C5BEBB2E946}"/>
              </a:ext>
            </a:extLst>
          </p:cNvPr>
          <p:cNvCxnSpPr>
            <a:cxnSpLocks/>
          </p:cNvCxnSpPr>
          <p:nvPr/>
        </p:nvCxnSpPr>
        <p:spPr bwMode="auto">
          <a:xfrm flipH="1">
            <a:off x="273003" y="2007849"/>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65" name="テキスト ボックス 64">
            <a:extLst>
              <a:ext uri="{FF2B5EF4-FFF2-40B4-BE49-F238E27FC236}">
                <a16:creationId xmlns:a16="http://schemas.microsoft.com/office/drawing/2014/main" id="{D6E77ACB-9E1E-1AFE-3F5F-945F6FBDE500}"/>
              </a:ext>
            </a:extLst>
          </p:cNvPr>
          <p:cNvSpPr txBox="1"/>
          <p:nvPr/>
        </p:nvSpPr>
        <p:spPr>
          <a:xfrm flipH="1">
            <a:off x="361793" y="1609904"/>
            <a:ext cx="2480039"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データ購入者</a:t>
            </a:r>
          </a:p>
        </p:txBody>
      </p:sp>
      <p:sp>
        <p:nvSpPr>
          <p:cNvPr id="66" name="角丸四角形 448">
            <a:extLst>
              <a:ext uri="{FF2B5EF4-FFF2-40B4-BE49-F238E27FC236}">
                <a16:creationId xmlns:a16="http://schemas.microsoft.com/office/drawing/2014/main" id="{C7BB4C7D-DD26-F979-71EC-29F761B825CF}"/>
              </a:ext>
            </a:extLst>
          </p:cNvPr>
          <p:cNvSpPr/>
          <p:nvPr/>
        </p:nvSpPr>
        <p:spPr>
          <a:xfrm flipH="1">
            <a:off x="299077" y="2115272"/>
            <a:ext cx="2838343" cy="4601828"/>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68" name="Picture 8" descr="C:\Users\23058791\Desktop\ＨＩＧＩＳ\月光\pi_20140326\pi_20140326\pi_E-6.png">
            <a:extLst>
              <a:ext uri="{FF2B5EF4-FFF2-40B4-BE49-F238E27FC236}">
                <a16:creationId xmlns:a16="http://schemas.microsoft.com/office/drawing/2014/main" id="{DAC73532-4C00-8D0F-2992-BFC17D4B1F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2355"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80" name="テキスト ボックス 79">
            <a:extLst>
              <a:ext uri="{FF2B5EF4-FFF2-40B4-BE49-F238E27FC236}">
                <a16:creationId xmlns:a16="http://schemas.microsoft.com/office/drawing/2014/main" id="{A10D96F4-9D31-3016-5F80-EB97A32222F0}"/>
              </a:ext>
            </a:extLst>
          </p:cNvPr>
          <p:cNvSpPr txBox="1"/>
          <p:nvPr/>
        </p:nvSpPr>
        <p:spPr>
          <a:xfrm flipH="1">
            <a:off x="4451404" y="1288333"/>
            <a:ext cx="3359068" cy="307777"/>
          </a:xfrm>
          <a:prstGeom prst="rect">
            <a:avLst/>
          </a:prstGeom>
          <a:solidFill>
            <a:schemeClr val="bg1"/>
          </a:solidFill>
          <a:ln>
            <a:solidFill>
              <a:srgbClr val="FF0000"/>
            </a:solid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データ仲介型ユーザ</a:t>
            </a:r>
          </a:p>
        </p:txBody>
      </p:sp>
      <p:cxnSp>
        <p:nvCxnSpPr>
          <p:cNvPr id="86" name="直線コネクタ 85">
            <a:extLst>
              <a:ext uri="{FF2B5EF4-FFF2-40B4-BE49-F238E27FC236}">
                <a16:creationId xmlns:a16="http://schemas.microsoft.com/office/drawing/2014/main" id="{2AB6C282-3244-DC1E-3BC2-216233FFEFD9}"/>
              </a:ext>
            </a:extLst>
          </p:cNvPr>
          <p:cNvCxnSpPr>
            <a:cxnSpLocks/>
          </p:cNvCxnSpPr>
          <p:nvPr/>
        </p:nvCxnSpPr>
        <p:spPr bwMode="auto">
          <a:xfrm flipH="1">
            <a:off x="8987984" y="2007849"/>
            <a:ext cx="2844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87" name="テキスト ボックス 86">
            <a:extLst>
              <a:ext uri="{FF2B5EF4-FFF2-40B4-BE49-F238E27FC236}">
                <a16:creationId xmlns:a16="http://schemas.microsoft.com/office/drawing/2014/main" id="{1244923D-5F04-D26B-5851-8687EFC13721}"/>
              </a:ext>
            </a:extLst>
          </p:cNvPr>
          <p:cNvSpPr txBox="1"/>
          <p:nvPr/>
        </p:nvSpPr>
        <p:spPr>
          <a:xfrm flipH="1">
            <a:off x="9340770" y="1609904"/>
            <a:ext cx="2216044" cy="369332"/>
          </a:xfrm>
          <a:prstGeom prst="rect">
            <a:avLst/>
          </a:prstGeom>
          <a:noFill/>
          <a:ln>
            <a:noFill/>
          </a:ln>
        </p:spPr>
        <p:txBody>
          <a:bodyPr wrap="square" rtlCol="0">
            <a:spAutoFit/>
          </a:bodyPr>
          <a:lstStyle/>
          <a:p>
            <a:pPr algn="ctr" defTabSz="914400"/>
            <a:r>
              <a:rPr kumimoji="1" lang="ja-JP" altLang="en-US" dirty="0">
                <a:solidFill>
                  <a:prstClr val="black"/>
                </a:solidFill>
                <a:latin typeface="Meiryo UI" panose="020B0604030504040204" pitchFamily="50" charset="-128"/>
                <a:ea typeface="Meiryo UI" panose="020B0604030504040204" pitchFamily="50" charset="-128"/>
              </a:rPr>
              <a:t>データ販売者</a:t>
            </a:r>
          </a:p>
        </p:txBody>
      </p:sp>
      <p:sp>
        <p:nvSpPr>
          <p:cNvPr id="88" name="角丸四角形 448">
            <a:extLst>
              <a:ext uri="{FF2B5EF4-FFF2-40B4-BE49-F238E27FC236}">
                <a16:creationId xmlns:a16="http://schemas.microsoft.com/office/drawing/2014/main" id="{85EF7FD0-74A1-9E1E-BD94-DCA33B36496E}"/>
              </a:ext>
            </a:extLst>
          </p:cNvPr>
          <p:cNvSpPr/>
          <p:nvPr/>
        </p:nvSpPr>
        <p:spPr>
          <a:xfrm flipH="1">
            <a:off x="9014058" y="2115272"/>
            <a:ext cx="2838343" cy="4601828"/>
          </a:xfrm>
          <a:prstGeom prst="roundRect">
            <a:avLst>
              <a:gd name="adj" fmla="val 5406"/>
            </a:avLst>
          </a:prstGeom>
          <a:noFill/>
          <a:ln w="19050" cap="flat" cmpd="sng" algn="ctr">
            <a:solidFill>
              <a:sysClr val="window" lastClr="FFFFFF">
                <a:lumMod val="7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0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89" name="Picture 8" descr="C:\Users\23058791\Desktop\ＨＩＧＩＳ\月光\pi_20140326\pi_20140326\pi_E-6.png">
            <a:extLst>
              <a:ext uri="{FF2B5EF4-FFF2-40B4-BE49-F238E27FC236}">
                <a16:creationId xmlns:a16="http://schemas.microsoft.com/office/drawing/2014/main" id="{56662A57-B42C-3E36-4709-359F394D5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87336" y="1534386"/>
            <a:ext cx="505368" cy="505368"/>
          </a:xfrm>
          <a:prstGeom prst="rect">
            <a:avLst/>
          </a:prstGeom>
          <a:noFill/>
          <a:extLst>
            <a:ext uri="{909E8E84-426E-40DD-AFC4-6F175D3DCCD1}">
              <a14:hiddenFill xmlns:a14="http://schemas.microsoft.com/office/drawing/2010/main">
                <a:solidFill>
                  <a:srgbClr val="FFFFFF"/>
                </a:solidFill>
              </a14:hiddenFill>
            </a:ext>
          </a:extLst>
        </p:spPr>
      </p:pic>
      <p:sp>
        <p:nvSpPr>
          <p:cNvPr id="94" name="矢印: 左右 93">
            <a:extLst>
              <a:ext uri="{FF2B5EF4-FFF2-40B4-BE49-F238E27FC236}">
                <a16:creationId xmlns:a16="http://schemas.microsoft.com/office/drawing/2014/main" id="{C6BF3D81-A8D1-3D33-ADE0-DD8D86C6977E}"/>
              </a:ext>
            </a:extLst>
          </p:cNvPr>
          <p:cNvSpPr/>
          <p:nvPr/>
        </p:nvSpPr>
        <p:spPr>
          <a:xfrm flipH="1">
            <a:off x="7831502" y="2703257"/>
            <a:ext cx="1116000"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5" name="矢印: 右 94">
            <a:extLst>
              <a:ext uri="{FF2B5EF4-FFF2-40B4-BE49-F238E27FC236}">
                <a16:creationId xmlns:a16="http://schemas.microsoft.com/office/drawing/2014/main" id="{24643294-51CB-E598-F896-F067A08ED5A0}"/>
              </a:ext>
            </a:extLst>
          </p:cNvPr>
          <p:cNvSpPr/>
          <p:nvPr/>
        </p:nvSpPr>
        <p:spPr>
          <a:xfrm flipH="1">
            <a:off x="7833782" y="396754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6" name="矢印: 左右 95">
            <a:extLst>
              <a:ext uri="{FF2B5EF4-FFF2-40B4-BE49-F238E27FC236}">
                <a16:creationId xmlns:a16="http://schemas.microsoft.com/office/drawing/2014/main" id="{0535F4B4-2701-DAAD-504F-EF78B2524E56}"/>
              </a:ext>
            </a:extLst>
          </p:cNvPr>
          <p:cNvSpPr/>
          <p:nvPr/>
        </p:nvSpPr>
        <p:spPr>
          <a:xfrm flipH="1">
            <a:off x="3190155" y="2703257"/>
            <a:ext cx="1116000" cy="348492"/>
          </a:xfrm>
          <a:prstGeom prst="lef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97" name="矢印: 右 96">
            <a:extLst>
              <a:ext uri="{FF2B5EF4-FFF2-40B4-BE49-F238E27FC236}">
                <a16:creationId xmlns:a16="http://schemas.microsoft.com/office/drawing/2014/main" id="{F12B5C4C-3ADD-9BB5-1AA5-48676A31E538}"/>
              </a:ext>
            </a:extLst>
          </p:cNvPr>
          <p:cNvSpPr/>
          <p:nvPr/>
        </p:nvSpPr>
        <p:spPr>
          <a:xfrm>
            <a:off x="3192435" y="3967549"/>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6BDF4AC3-C0FC-1164-AE36-7FF75B5E528A}"/>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データ売買仲介者：</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を使用してデータ販売とデータ購入を仲介する事業者。データ取引市場。</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1600" kern="0" dirty="0">
              <a:solidFill>
                <a:prstClr val="white"/>
              </a:solidFill>
              <a:latin typeface="Meiryo UI" panose="020B0604030504040204" pitchFamily="50" charset="-128"/>
              <a:ea typeface="Meiryo UI" panose="020B0604030504040204" pitchFamily="50" charset="-128"/>
            </a:endParaRPr>
          </a:p>
        </p:txBody>
      </p:sp>
      <p:pic>
        <p:nvPicPr>
          <p:cNvPr id="104" name="グラフィックス 103" descr="握手 単色塗りつぶし">
            <a:extLst>
              <a:ext uri="{FF2B5EF4-FFF2-40B4-BE49-F238E27FC236}">
                <a16:creationId xmlns:a16="http://schemas.microsoft.com/office/drawing/2014/main" id="{C10D39B4-6A78-BC27-8AC0-3E8AC5EE0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45486" y="2547962"/>
            <a:ext cx="914400" cy="914400"/>
          </a:xfrm>
          <a:prstGeom prst="rect">
            <a:avLst/>
          </a:prstGeom>
        </p:spPr>
      </p:pic>
      <p:pic>
        <p:nvPicPr>
          <p:cNvPr id="106" name="グラフィックス 105" descr="契約 単色塗りつぶし">
            <a:extLst>
              <a:ext uri="{FF2B5EF4-FFF2-40B4-BE49-F238E27FC236}">
                <a16:creationId xmlns:a16="http://schemas.microsoft.com/office/drawing/2014/main" id="{126E1E71-C545-632A-C76A-A3EE5795B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0529" y="2608246"/>
            <a:ext cx="752983" cy="752983"/>
          </a:xfrm>
          <a:prstGeom prst="rect">
            <a:avLst/>
          </a:prstGeom>
        </p:spPr>
      </p:pic>
      <p:sp>
        <p:nvSpPr>
          <p:cNvPr id="46" name="テキスト ボックス 45">
            <a:extLst>
              <a:ext uri="{FF2B5EF4-FFF2-40B4-BE49-F238E27FC236}">
                <a16:creationId xmlns:a16="http://schemas.microsoft.com/office/drawing/2014/main" id="{8A9B56BB-4FCB-ADC2-3796-037CF23FE8CA}"/>
              </a:ext>
            </a:extLst>
          </p:cNvPr>
          <p:cNvSpPr txBox="1"/>
          <p:nvPr/>
        </p:nvSpPr>
        <p:spPr>
          <a:xfrm flipH="1">
            <a:off x="5305927" y="3309677"/>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データ売買契約</a:t>
            </a:r>
          </a:p>
        </p:txBody>
      </p:sp>
      <p:pic>
        <p:nvPicPr>
          <p:cNvPr id="109" name="グラフィックス 108" descr="ブリーフケース 単色塗りつぶし">
            <a:extLst>
              <a:ext uri="{FF2B5EF4-FFF2-40B4-BE49-F238E27FC236}">
                <a16:creationId xmlns:a16="http://schemas.microsoft.com/office/drawing/2014/main" id="{40E75A27-8F75-3E2C-AAFB-E114796F9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60127" y="4257204"/>
            <a:ext cx="731520" cy="731520"/>
          </a:xfrm>
          <a:prstGeom prst="rect">
            <a:avLst/>
          </a:prstGeom>
        </p:spPr>
      </p:pic>
      <p:pic>
        <p:nvPicPr>
          <p:cNvPr id="110" name="グラフィックス 109" descr="買い物かご 単色塗りつぶし">
            <a:extLst>
              <a:ext uri="{FF2B5EF4-FFF2-40B4-BE49-F238E27FC236}">
                <a16:creationId xmlns:a16="http://schemas.microsoft.com/office/drawing/2014/main" id="{1661F917-BF96-54B2-D6C5-51E48F1807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35861" y="5167136"/>
            <a:ext cx="731520" cy="731520"/>
          </a:xfrm>
          <a:prstGeom prst="rect">
            <a:avLst/>
          </a:prstGeom>
        </p:spPr>
      </p:pic>
      <p:pic>
        <p:nvPicPr>
          <p:cNvPr id="111" name="グラフィックス 110" descr="データベース 単色塗りつぶし">
            <a:extLst>
              <a:ext uri="{FF2B5EF4-FFF2-40B4-BE49-F238E27FC236}">
                <a16:creationId xmlns:a16="http://schemas.microsoft.com/office/drawing/2014/main" id="{91338CE6-43B7-7FC2-474C-94DE7FADC04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69722" y="4756510"/>
            <a:ext cx="731520" cy="731520"/>
          </a:xfrm>
          <a:prstGeom prst="rect">
            <a:avLst/>
          </a:prstGeom>
        </p:spPr>
      </p:pic>
      <p:sp>
        <p:nvSpPr>
          <p:cNvPr id="112" name="テキスト ボックス 111">
            <a:extLst>
              <a:ext uri="{FF2B5EF4-FFF2-40B4-BE49-F238E27FC236}">
                <a16:creationId xmlns:a16="http://schemas.microsoft.com/office/drawing/2014/main" id="{DE3218DB-4E30-0DC5-54F6-CA36AB13713C}"/>
              </a:ext>
            </a:extLst>
          </p:cNvPr>
          <p:cNvSpPr txBox="1"/>
          <p:nvPr/>
        </p:nvSpPr>
        <p:spPr>
          <a:xfrm flipH="1">
            <a:off x="10404653" y="4874979"/>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ビジネスデータ</a:t>
            </a:r>
          </a:p>
        </p:txBody>
      </p:sp>
      <p:sp>
        <p:nvSpPr>
          <p:cNvPr id="113" name="テキスト ボックス 112">
            <a:extLst>
              <a:ext uri="{FF2B5EF4-FFF2-40B4-BE49-F238E27FC236}">
                <a16:creationId xmlns:a16="http://schemas.microsoft.com/office/drawing/2014/main" id="{FA0AD40A-E17D-2B4C-194C-2A9F053B180E}"/>
              </a:ext>
            </a:extLst>
          </p:cNvPr>
          <p:cNvSpPr txBox="1"/>
          <p:nvPr/>
        </p:nvSpPr>
        <p:spPr>
          <a:xfrm flipH="1">
            <a:off x="10340359" y="5790554"/>
            <a:ext cx="1728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購買履歴データ</a:t>
            </a:r>
          </a:p>
        </p:txBody>
      </p:sp>
      <p:sp>
        <p:nvSpPr>
          <p:cNvPr id="114" name="矢印: 右 113">
            <a:extLst>
              <a:ext uri="{FF2B5EF4-FFF2-40B4-BE49-F238E27FC236}">
                <a16:creationId xmlns:a16="http://schemas.microsoft.com/office/drawing/2014/main" id="{ACD1680A-84AB-0ACD-64FB-D7DA289260B6}"/>
              </a:ext>
            </a:extLst>
          </p:cNvPr>
          <p:cNvSpPr/>
          <p:nvPr/>
        </p:nvSpPr>
        <p:spPr>
          <a:xfrm flipH="1">
            <a:off x="9874700" y="4881560"/>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15" name="テキスト ボックス 114">
            <a:extLst>
              <a:ext uri="{FF2B5EF4-FFF2-40B4-BE49-F238E27FC236}">
                <a16:creationId xmlns:a16="http://schemas.microsoft.com/office/drawing/2014/main" id="{0AD61449-62C8-AF69-372C-2E5F87498CE3}"/>
              </a:ext>
            </a:extLst>
          </p:cNvPr>
          <p:cNvSpPr txBox="1"/>
          <p:nvPr/>
        </p:nvSpPr>
        <p:spPr>
          <a:xfrm flipH="1">
            <a:off x="9613965" y="5351776"/>
            <a:ext cx="1440000"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匿名加工等</a:t>
            </a:r>
          </a:p>
        </p:txBody>
      </p:sp>
      <p:sp>
        <p:nvSpPr>
          <p:cNvPr id="116" name="テキスト ボックス 115">
            <a:extLst>
              <a:ext uri="{FF2B5EF4-FFF2-40B4-BE49-F238E27FC236}">
                <a16:creationId xmlns:a16="http://schemas.microsoft.com/office/drawing/2014/main" id="{A9A10093-B9CA-C40F-88B2-C2FE7515BC32}"/>
              </a:ext>
            </a:extLst>
          </p:cNvPr>
          <p:cNvSpPr txBox="1"/>
          <p:nvPr/>
        </p:nvSpPr>
        <p:spPr>
          <a:xfrm flipH="1">
            <a:off x="8992602" y="5406003"/>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pic>
        <p:nvPicPr>
          <p:cNvPr id="117" name="グラフィックス 116" descr="データベース 単色塗りつぶし">
            <a:extLst>
              <a:ext uri="{FF2B5EF4-FFF2-40B4-BE49-F238E27FC236}">
                <a16:creationId xmlns:a16="http://schemas.microsoft.com/office/drawing/2014/main" id="{239325F5-F804-6867-8023-DB2F8BBDB06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03512" y="4781919"/>
            <a:ext cx="731520" cy="731520"/>
          </a:xfrm>
          <a:prstGeom prst="rect">
            <a:avLst/>
          </a:prstGeom>
        </p:spPr>
      </p:pic>
      <p:sp>
        <p:nvSpPr>
          <p:cNvPr id="118" name="テキスト ボックス 117">
            <a:extLst>
              <a:ext uri="{FF2B5EF4-FFF2-40B4-BE49-F238E27FC236}">
                <a16:creationId xmlns:a16="http://schemas.microsoft.com/office/drawing/2014/main" id="{5B7E2393-52F4-352F-DC39-275631E202A4}"/>
              </a:ext>
            </a:extLst>
          </p:cNvPr>
          <p:cNvSpPr txBox="1"/>
          <p:nvPr/>
        </p:nvSpPr>
        <p:spPr>
          <a:xfrm flipH="1">
            <a:off x="2026392" y="5431412"/>
            <a:ext cx="1009543" cy="307777"/>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販売データ</a:t>
            </a:r>
          </a:p>
        </p:txBody>
      </p:sp>
      <p:pic>
        <p:nvPicPr>
          <p:cNvPr id="119" name="グラフィックス 118" descr="リサーチ 単色塗りつぶし">
            <a:extLst>
              <a:ext uri="{FF2B5EF4-FFF2-40B4-BE49-F238E27FC236}">
                <a16:creationId xmlns:a16="http://schemas.microsoft.com/office/drawing/2014/main" id="{D266D4B4-CD5C-C7A7-7389-E256F53CA24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721" y="5289503"/>
            <a:ext cx="731520" cy="731520"/>
          </a:xfrm>
          <a:prstGeom prst="rect">
            <a:avLst/>
          </a:prstGeom>
        </p:spPr>
      </p:pic>
      <p:pic>
        <p:nvPicPr>
          <p:cNvPr id="120" name="グラフィックス 119" descr="本 単色塗りつぶし">
            <a:extLst>
              <a:ext uri="{FF2B5EF4-FFF2-40B4-BE49-F238E27FC236}">
                <a16:creationId xmlns:a16="http://schemas.microsoft.com/office/drawing/2014/main" id="{D1AA3A62-6421-ABB4-A5ED-6FB1681479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0355" y="4400975"/>
            <a:ext cx="630697" cy="630697"/>
          </a:xfrm>
          <a:prstGeom prst="rect">
            <a:avLst/>
          </a:prstGeom>
        </p:spPr>
      </p:pic>
      <p:sp>
        <p:nvSpPr>
          <p:cNvPr id="121" name="矢印: 右 120">
            <a:extLst>
              <a:ext uri="{FF2B5EF4-FFF2-40B4-BE49-F238E27FC236}">
                <a16:creationId xmlns:a16="http://schemas.microsoft.com/office/drawing/2014/main" id="{6F849877-C7FA-9D62-05DF-FABB3BB4BD15}"/>
              </a:ext>
            </a:extLst>
          </p:cNvPr>
          <p:cNvSpPr/>
          <p:nvPr/>
        </p:nvSpPr>
        <p:spPr>
          <a:xfrm flipH="1">
            <a:off x="1266214" y="4979695"/>
            <a:ext cx="731520" cy="435397"/>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22" name="テキスト ボックス 121">
            <a:extLst>
              <a:ext uri="{FF2B5EF4-FFF2-40B4-BE49-F238E27FC236}">
                <a16:creationId xmlns:a16="http://schemas.microsoft.com/office/drawing/2014/main" id="{3C5CB2B7-E159-B92C-2FC6-E584CE6293F9}"/>
              </a:ext>
            </a:extLst>
          </p:cNvPr>
          <p:cNvSpPr txBox="1"/>
          <p:nvPr/>
        </p:nvSpPr>
        <p:spPr>
          <a:xfrm flipH="1">
            <a:off x="1303158" y="5399613"/>
            <a:ext cx="739738" cy="523220"/>
          </a:xfrm>
          <a:prstGeom prst="rect">
            <a:avLst/>
          </a:prstGeom>
          <a:noFill/>
        </p:spPr>
        <p:txBody>
          <a:bodyPr wrap="square" rtlCol="0">
            <a:spAutoFit/>
          </a:bodyPr>
          <a:lstStyle/>
          <a:p>
            <a:pPr algn="l"/>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利活用</a:t>
            </a:r>
          </a:p>
        </p:txBody>
      </p:sp>
      <p:sp>
        <p:nvSpPr>
          <p:cNvPr id="123" name="テキスト ボックス 122">
            <a:extLst>
              <a:ext uri="{FF2B5EF4-FFF2-40B4-BE49-F238E27FC236}">
                <a16:creationId xmlns:a16="http://schemas.microsoft.com/office/drawing/2014/main" id="{6F574672-34FB-8639-5CF3-C44EE138412B}"/>
              </a:ext>
            </a:extLst>
          </p:cNvPr>
          <p:cNvSpPr txBox="1"/>
          <p:nvPr/>
        </p:nvSpPr>
        <p:spPr>
          <a:xfrm flipH="1">
            <a:off x="558418" y="4993790"/>
            <a:ext cx="654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調査</a:t>
            </a:r>
          </a:p>
        </p:txBody>
      </p:sp>
      <p:sp>
        <p:nvSpPr>
          <p:cNvPr id="124" name="テキスト ボックス 123">
            <a:extLst>
              <a:ext uri="{FF2B5EF4-FFF2-40B4-BE49-F238E27FC236}">
                <a16:creationId xmlns:a16="http://schemas.microsoft.com/office/drawing/2014/main" id="{7530674A-FD38-8517-057B-5737034CA18D}"/>
              </a:ext>
            </a:extLst>
          </p:cNvPr>
          <p:cNvSpPr txBox="1"/>
          <p:nvPr/>
        </p:nvSpPr>
        <p:spPr>
          <a:xfrm flipH="1">
            <a:off x="570698" y="5882338"/>
            <a:ext cx="654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分析</a:t>
            </a:r>
          </a:p>
        </p:txBody>
      </p:sp>
      <p:sp>
        <p:nvSpPr>
          <p:cNvPr id="129" name="テキスト ボックス 128">
            <a:extLst>
              <a:ext uri="{FF2B5EF4-FFF2-40B4-BE49-F238E27FC236}">
                <a16:creationId xmlns:a16="http://schemas.microsoft.com/office/drawing/2014/main" id="{93F69A0B-E771-1294-7FBC-A711A690253A}"/>
              </a:ext>
            </a:extLst>
          </p:cNvPr>
          <p:cNvSpPr txBox="1"/>
          <p:nvPr/>
        </p:nvSpPr>
        <p:spPr>
          <a:xfrm flipH="1">
            <a:off x="8041682" y="2252620"/>
            <a:ext cx="70046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仲介</a:t>
            </a:r>
          </a:p>
        </p:txBody>
      </p:sp>
      <p:sp>
        <p:nvSpPr>
          <p:cNvPr id="130" name="テキスト ボックス 129">
            <a:extLst>
              <a:ext uri="{FF2B5EF4-FFF2-40B4-BE49-F238E27FC236}">
                <a16:creationId xmlns:a16="http://schemas.microsoft.com/office/drawing/2014/main" id="{01856C7C-42C6-DC84-F4FF-AECFB9D06032}"/>
              </a:ext>
            </a:extLst>
          </p:cNvPr>
          <p:cNvSpPr txBox="1"/>
          <p:nvPr/>
        </p:nvSpPr>
        <p:spPr>
          <a:xfrm flipH="1">
            <a:off x="3351029" y="2224951"/>
            <a:ext cx="700463"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仲介</a:t>
            </a:r>
          </a:p>
        </p:txBody>
      </p:sp>
      <p:sp>
        <p:nvSpPr>
          <p:cNvPr id="132" name="テキスト ボックス 131">
            <a:extLst>
              <a:ext uri="{FF2B5EF4-FFF2-40B4-BE49-F238E27FC236}">
                <a16:creationId xmlns:a16="http://schemas.microsoft.com/office/drawing/2014/main" id="{5AD62B9A-6663-0967-F962-11E0EC545C44}"/>
              </a:ext>
            </a:extLst>
          </p:cNvPr>
          <p:cNvSpPr txBox="1"/>
          <p:nvPr/>
        </p:nvSpPr>
        <p:spPr>
          <a:xfrm flipH="1">
            <a:off x="3258560" y="4249728"/>
            <a:ext cx="892444"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手数料</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33" name="テキスト ボックス 132">
            <a:extLst>
              <a:ext uri="{FF2B5EF4-FFF2-40B4-BE49-F238E27FC236}">
                <a16:creationId xmlns:a16="http://schemas.microsoft.com/office/drawing/2014/main" id="{65C0A707-9C50-413D-3A80-2C25B391DF10}"/>
              </a:ext>
            </a:extLst>
          </p:cNvPr>
          <p:cNvSpPr txBox="1"/>
          <p:nvPr/>
        </p:nvSpPr>
        <p:spPr>
          <a:xfrm flipH="1">
            <a:off x="7993367" y="4217972"/>
            <a:ext cx="892444"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手数料</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p>
        </p:txBody>
      </p:sp>
      <p:sp>
        <p:nvSpPr>
          <p:cNvPr id="134" name="矢印: 左 133">
            <a:extLst>
              <a:ext uri="{FF2B5EF4-FFF2-40B4-BE49-F238E27FC236}">
                <a16:creationId xmlns:a16="http://schemas.microsoft.com/office/drawing/2014/main" id="{5C690903-0105-4136-FE99-D050DA11EF63}"/>
              </a:ext>
            </a:extLst>
          </p:cNvPr>
          <p:cNvSpPr/>
          <p:nvPr/>
        </p:nvSpPr>
        <p:spPr>
          <a:xfrm>
            <a:off x="3137087" y="4996853"/>
            <a:ext cx="5832000" cy="348492"/>
          </a:xfrm>
          <a:prstGeom prst="lef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5" name="テキスト ボックス 134">
            <a:extLst>
              <a:ext uri="{FF2B5EF4-FFF2-40B4-BE49-F238E27FC236}">
                <a16:creationId xmlns:a16="http://schemas.microsoft.com/office/drawing/2014/main" id="{2C25C447-677A-F272-3EA8-EE99301D3FFE}"/>
              </a:ext>
            </a:extLst>
          </p:cNvPr>
          <p:cNvSpPr txBox="1"/>
          <p:nvPr/>
        </p:nvSpPr>
        <p:spPr>
          <a:xfrm flipH="1">
            <a:off x="5243633" y="473865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データ授受</a:t>
            </a:r>
          </a:p>
        </p:txBody>
      </p:sp>
      <p:pic>
        <p:nvPicPr>
          <p:cNvPr id="98" name="グラフィックス 97" descr="契約 単色塗りつぶし">
            <a:extLst>
              <a:ext uri="{FF2B5EF4-FFF2-40B4-BE49-F238E27FC236}">
                <a16:creationId xmlns:a16="http://schemas.microsoft.com/office/drawing/2014/main" id="{F0751612-D5B7-BDF6-93D8-8757A60EDD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11197" y="2603116"/>
            <a:ext cx="752983" cy="752983"/>
          </a:xfrm>
          <a:prstGeom prst="rect">
            <a:avLst/>
          </a:prstGeom>
        </p:spPr>
      </p:pic>
      <p:sp>
        <p:nvSpPr>
          <p:cNvPr id="99" name="テキスト ボックス 98">
            <a:extLst>
              <a:ext uri="{FF2B5EF4-FFF2-40B4-BE49-F238E27FC236}">
                <a16:creationId xmlns:a16="http://schemas.microsoft.com/office/drawing/2014/main" id="{6380AE9E-1283-07BD-EF53-BFB979B1F781}"/>
              </a:ext>
            </a:extLst>
          </p:cNvPr>
          <p:cNvSpPr txBox="1"/>
          <p:nvPr/>
        </p:nvSpPr>
        <p:spPr>
          <a:xfrm flipH="1">
            <a:off x="9678234" y="3338023"/>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契約書</a:t>
            </a:r>
          </a:p>
        </p:txBody>
      </p:sp>
      <p:sp>
        <p:nvSpPr>
          <p:cNvPr id="100" name="テキスト ボックス 99">
            <a:extLst>
              <a:ext uri="{FF2B5EF4-FFF2-40B4-BE49-F238E27FC236}">
                <a16:creationId xmlns:a16="http://schemas.microsoft.com/office/drawing/2014/main" id="{5213F26F-288F-17F8-025D-984209DD2A26}"/>
              </a:ext>
            </a:extLst>
          </p:cNvPr>
          <p:cNvSpPr txBox="1"/>
          <p:nvPr/>
        </p:nvSpPr>
        <p:spPr>
          <a:xfrm flipH="1">
            <a:off x="917566" y="3338022"/>
            <a:ext cx="1618907" cy="307777"/>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契約書</a:t>
            </a:r>
          </a:p>
        </p:txBody>
      </p:sp>
      <p:sp>
        <p:nvSpPr>
          <p:cNvPr id="101" name="矢印: 右 100">
            <a:extLst>
              <a:ext uri="{FF2B5EF4-FFF2-40B4-BE49-F238E27FC236}">
                <a16:creationId xmlns:a16="http://schemas.microsoft.com/office/drawing/2014/main" id="{10CD78A6-FB4F-9C9A-2B34-96F1125D2B37}"/>
              </a:ext>
            </a:extLst>
          </p:cNvPr>
          <p:cNvSpPr/>
          <p:nvPr/>
        </p:nvSpPr>
        <p:spPr>
          <a:xfrm>
            <a:off x="3192435" y="317586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7" name="テキスト ボックス 136">
            <a:extLst>
              <a:ext uri="{FF2B5EF4-FFF2-40B4-BE49-F238E27FC236}">
                <a16:creationId xmlns:a16="http://schemas.microsoft.com/office/drawing/2014/main" id="{A83B9C7A-F550-0588-3567-BF80D1A09F98}"/>
              </a:ext>
            </a:extLst>
          </p:cNvPr>
          <p:cNvSpPr txBox="1"/>
          <p:nvPr/>
        </p:nvSpPr>
        <p:spPr>
          <a:xfrm flipH="1">
            <a:off x="3226740" y="3439643"/>
            <a:ext cx="962220"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データ料金</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endParaRPr kumimoji="1" lang="en-US" altLang="ja-JP" sz="1400" dirty="0">
              <a:latin typeface="Meiryo UI" panose="020B0604030504040204" pitchFamily="50" charset="-128"/>
              <a:ea typeface="Meiryo UI" panose="020B0604030504040204" pitchFamily="50" charset="-128"/>
            </a:endParaRPr>
          </a:p>
        </p:txBody>
      </p:sp>
      <p:sp>
        <p:nvSpPr>
          <p:cNvPr id="138" name="矢印: 右 137">
            <a:extLst>
              <a:ext uri="{FF2B5EF4-FFF2-40B4-BE49-F238E27FC236}">
                <a16:creationId xmlns:a16="http://schemas.microsoft.com/office/drawing/2014/main" id="{5077F261-6146-4AC6-2E01-250019EF73DF}"/>
              </a:ext>
            </a:extLst>
          </p:cNvPr>
          <p:cNvSpPr/>
          <p:nvPr/>
        </p:nvSpPr>
        <p:spPr>
          <a:xfrm>
            <a:off x="7850356" y="3175868"/>
            <a:ext cx="1116000" cy="348492"/>
          </a:xfrm>
          <a:prstGeom prst="right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sp>
        <p:nvSpPr>
          <p:cNvPr id="139" name="テキスト ボックス 138">
            <a:extLst>
              <a:ext uri="{FF2B5EF4-FFF2-40B4-BE49-F238E27FC236}">
                <a16:creationId xmlns:a16="http://schemas.microsoft.com/office/drawing/2014/main" id="{BF6A93A0-5C2D-B500-8321-AE81A77D6453}"/>
              </a:ext>
            </a:extLst>
          </p:cNvPr>
          <p:cNvSpPr txBox="1"/>
          <p:nvPr/>
        </p:nvSpPr>
        <p:spPr>
          <a:xfrm flipH="1">
            <a:off x="7884661" y="3439643"/>
            <a:ext cx="962220" cy="523220"/>
          </a:xfrm>
          <a:prstGeom prst="rect">
            <a:avLst/>
          </a:prstGeom>
          <a:noFill/>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rPr>
              <a:t>データ料金</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支払い</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001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35786CC-3E81-4B84-B3DC-BBAFCDC1BE3F}"/>
              </a:ext>
            </a:extLst>
          </p:cNvPr>
          <p:cNvSpPr/>
          <p:nvPr/>
        </p:nvSpPr>
        <p:spPr>
          <a:xfrm>
            <a:off x="1234125" y="1490786"/>
            <a:ext cx="9597623"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を使用する上での確認事項</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a:p>
            <a:pPr>
              <a:defRPr/>
            </a:pP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7" name="テキスト ボックス 6">
            <a:extLst>
              <a:ext uri="{FF2B5EF4-FFF2-40B4-BE49-F238E27FC236}">
                <a16:creationId xmlns:a16="http://schemas.microsoft.com/office/drawing/2014/main" id="{1167B392-FB32-4EAA-8563-2A2E581745DE}"/>
              </a:ext>
            </a:extLst>
          </p:cNvPr>
          <p:cNvSpPr txBox="1"/>
          <p:nvPr/>
        </p:nvSpPr>
        <p:spPr>
          <a:xfrm>
            <a:off x="1234125" y="3887434"/>
            <a:ext cx="9597622" cy="830997"/>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4.1.</a:t>
            </a: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を使用する上での確認事項一覧（チェックリスト）</a:t>
            </a:r>
            <a:endParaRPr lang="en-US" altLang="ja-JP" sz="2400" dirty="0">
              <a:latin typeface="Meiryo UI" panose="020B0604030504040204" pitchFamily="50" charset="-128"/>
              <a:ea typeface="Meiryo UI" panose="020B0604030504040204" pitchFamily="50" charset="-128"/>
            </a:endParaRPr>
          </a:p>
          <a:p>
            <a:endParaRPr lang="en-US" altLang="ja-JP" sz="2400" dirty="0">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C84EFB61-EE2B-A56A-06E7-D1196F5B99DC}"/>
              </a:ext>
            </a:extLst>
          </p:cNvPr>
          <p:cNvGrpSpPr/>
          <p:nvPr/>
        </p:nvGrpSpPr>
        <p:grpSpPr>
          <a:xfrm>
            <a:off x="9014576" y="1833629"/>
            <a:ext cx="1377492" cy="1376417"/>
            <a:chOff x="9014576" y="1833629"/>
            <a:chExt cx="1377492" cy="1376417"/>
          </a:xfrm>
        </p:grpSpPr>
        <p:sp>
          <p:nvSpPr>
            <p:cNvPr id="9" name="正方形/長方形 8">
              <a:extLst>
                <a:ext uri="{FF2B5EF4-FFF2-40B4-BE49-F238E27FC236}">
                  <a16:creationId xmlns:a16="http://schemas.microsoft.com/office/drawing/2014/main" id="{DDC2F882-D3D0-A000-A349-8818C5391353}"/>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3" name="グラフィックス 2" descr="警告 単色塗りつぶし">
              <a:extLst>
                <a:ext uri="{FF2B5EF4-FFF2-40B4-BE49-F238E27FC236}">
                  <a16:creationId xmlns:a16="http://schemas.microsoft.com/office/drawing/2014/main" id="{1F0378C8-E4A1-EEE1-8A74-F9801B9103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4576" y="1878019"/>
              <a:ext cx="1377492" cy="1264678"/>
            </a:xfrm>
            <a:prstGeom prst="rect">
              <a:avLst/>
            </a:prstGeom>
          </p:spPr>
        </p:pic>
      </p:grpSp>
    </p:spTree>
    <p:extLst>
      <p:ext uri="{BB962C8B-B14F-4D97-AF65-F5344CB8AC3E}">
        <p14:creationId xmlns:p14="http://schemas.microsoft.com/office/powerpoint/2010/main" val="31598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895C22-7C81-97FA-9877-62DF28D2784C}"/>
              </a:ext>
            </a:extLst>
          </p:cNvPr>
          <p:cNvSpPr>
            <a:spLocks noGrp="1"/>
          </p:cNvSpPr>
          <p:nvPr>
            <p:ph type="body" sz="quarter" idx="13"/>
          </p:nvPr>
        </p:nvSpPr>
        <p:spPr/>
        <p:txBody>
          <a:bodyPr>
            <a:normAutofit lnSpcReduction="10000"/>
          </a:bodyPr>
          <a:lstStyle/>
          <a:p>
            <a:r>
              <a:rPr kumimoji="1" lang="en-US" altLang="ja-JP" dirty="0"/>
              <a:t>4.1. CADDE</a:t>
            </a:r>
            <a:r>
              <a:rPr kumimoji="1" lang="ja-JP" altLang="en-US" dirty="0"/>
              <a:t>を使用する上での</a:t>
            </a:r>
            <a:r>
              <a:rPr lang="ja-JP" altLang="en-US" dirty="0"/>
              <a:t>確認</a:t>
            </a:r>
            <a:r>
              <a:rPr kumimoji="1" lang="ja-JP" altLang="en-US" dirty="0"/>
              <a:t>事項一覧（チェックリスト）</a:t>
            </a:r>
          </a:p>
        </p:txBody>
      </p:sp>
      <p:graphicFrame>
        <p:nvGraphicFramePr>
          <p:cNvPr id="4" name="表 4">
            <a:extLst>
              <a:ext uri="{FF2B5EF4-FFF2-40B4-BE49-F238E27FC236}">
                <a16:creationId xmlns:a16="http://schemas.microsoft.com/office/drawing/2014/main" id="{AF85BE98-8C23-8C94-8495-C9EE9D38F446}"/>
              </a:ext>
            </a:extLst>
          </p:cNvPr>
          <p:cNvGraphicFramePr>
            <a:graphicFrameLocks noGrp="1"/>
          </p:cNvGraphicFramePr>
          <p:nvPr>
            <p:extLst>
              <p:ext uri="{D42A27DB-BD31-4B8C-83A1-F6EECF244321}">
                <p14:modId xmlns:p14="http://schemas.microsoft.com/office/powerpoint/2010/main" val="1798124634"/>
              </p:ext>
            </p:extLst>
          </p:nvPr>
        </p:nvGraphicFramePr>
        <p:xfrm>
          <a:off x="391736" y="744961"/>
          <a:ext cx="11420050" cy="5864251"/>
        </p:xfrm>
        <a:graphic>
          <a:graphicData uri="http://schemas.openxmlformats.org/drawingml/2006/table">
            <a:tbl>
              <a:tblPr firstRow="1" bandRow="1">
                <a:tableStyleId>{5C22544A-7EE6-4342-B048-85BDC9FD1C3A}</a:tableStyleId>
              </a:tblPr>
              <a:tblGrid>
                <a:gridCol w="349944">
                  <a:extLst>
                    <a:ext uri="{9D8B030D-6E8A-4147-A177-3AD203B41FA5}">
                      <a16:colId xmlns:a16="http://schemas.microsoft.com/office/drawing/2014/main" val="798816155"/>
                    </a:ext>
                  </a:extLst>
                </a:gridCol>
                <a:gridCol w="904240">
                  <a:extLst>
                    <a:ext uri="{9D8B030D-6E8A-4147-A177-3AD203B41FA5}">
                      <a16:colId xmlns:a16="http://schemas.microsoft.com/office/drawing/2014/main" val="2397988836"/>
                    </a:ext>
                  </a:extLst>
                </a:gridCol>
                <a:gridCol w="960120">
                  <a:extLst>
                    <a:ext uri="{9D8B030D-6E8A-4147-A177-3AD203B41FA5}">
                      <a16:colId xmlns:a16="http://schemas.microsoft.com/office/drawing/2014/main" val="33018564"/>
                    </a:ext>
                  </a:extLst>
                </a:gridCol>
                <a:gridCol w="3992880">
                  <a:extLst>
                    <a:ext uri="{9D8B030D-6E8A-4147-A177-3AD203B41FA5}">
                      <a16:colId xmlns:a16="http://schemas.microsoft.com/office/drawing/2014/main" val="2116327003"/>
                    </a:ext>
                  </a:extLst>
                </a:gridCol>
                <a:gridCol w="5212866">
                  <a:extLst>
                    <a:ext uri="{9D8B030D-6E8A-4147-A177-3AD203B41FA5}">
                      <a16:colId xmlns:a16="http://schemas.microsoft.com/office/drawing/2014/main" val="3687479934"/>
                    </a:ext>
                  </a:extLst>
                </a:gridCol>
              </a:tblGrid>
              <a:tr h="377851">
                <a:tc>
                  <a:txBody>
                    <a:bodyPr/>
                    <a:lstStyle/>
                    <a:p>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確認観点</a:t>
                      </a:r>
                      <a:endParaRPr kumimoji="1" lang="en-US" altLang="ja-JP" sz="1200" dirty="0">
                        <a:latin typeface="Meiryo UI" panose="020B0604030504040204" pitchFamily="50" charset="-128"/>
                        <a:ea typeface="Meiryo UI" panose="020B0604030504040204" pitchFamily="50" charset="-128"/>
                      </a:endParaRPr>
                    </a:p>
                  </a:txBody>
                  <a:tcPr/>
                </a:tc>
                <a:tc gridSpan="2">
                  <a:txBody>
                    <a:bodyPr/>
                    <a:lstStyle/>
                    <a:p>
                      <a:r>
                        <a:rPr kumimoji="1" lang="ja-JP" altLang="en-US" sz="1200" dirty="0">
                          <a:latin typeface="Meiryo UI" panose="020B0604030504040204" pitchFamily="50" charset="-128"/>
                          <a:ea typeface="Meiryo UI" panose="020B0604030504040204" pitchFamily="50" charset="-128"/>
                        </a:rPr>
                        <a:t>確認事項</a:t>
                      </a: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3909334843"/>
                  </a:ext>
                </a:extLst>
              </a:tr>
              <a:tr h="597985">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rowSpan="3">
                  <a:txBody>
                    <a:bodyPr/>
                    <a:lstStyle/>
                    <a:p>
                      <a:r>
                        <a:rPr kumimoji="1" lang="ja-JP" altLang="en-US" sz="1200" dirty="0">
                          <a:latin typeface="Meiryo UI" panose="020B0604030504040204" pitchFamily="50" charset="-128"/>
                          <a:ea typeface="Meiryo UI" panose="020B0604030504040204" pitchFamily="50" charset="-128"/>
                        </a:rPr>
                        <a:t>技術的な制約</a:t>
                      </a:r>
                    </a:p>
                  </a:txBody>
                  <a:tcPr/>
                </a:tc>
                <a:tc>
                  <a:txBody>
                    <a:bodyPr/>
                    <a:lstStyle/>
                    <a:p>
                      <a:r>
                        <a:rPr kumimoji="1" lang="ja-JP" altLang="en-US" sz="1200" dirty="0">
                          <a:latin typeface="Meiryo UI" panose="020B0604030504040204" pitchFamily="50" charset="-128"/>
                          <a:ea typeface="Meiryo UI" panose="020B0604030504040204" pitchFamily="50" charset="-128"/>
                        </a:rPr>
                        <a:t>提供データの形式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・ファイル形式で取得できること</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提供形式：</a:t>
                      </a:r>
                      <a:r>
                        <a:rPr kumimoji="1" lang="en-US" altLang="ja-JP" sz="1200" dirty="0">
                          <a:latin typeface="Meiryo UI" panose="020B0604030504040204" pitchFamily="50" charset="-128"/>
                          <a:ea typeface="Meiryo UI" panose="020B0604030504040204" pitchFamily="50" charset="-128"/>
                        </a:rPr>
                        <a:t>HTTP/FTP)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形式で取得できること</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提供形式：</a:t>
                      </a:r>
                      <a:r>
                        <a:rPr kumimoji="1" lang="en-US" altLang="ja-JP" sz="1200" dirty="0">
                          <a:latin typeface="Meiryo UI" panose="020B0604030504040204" pitchFamily="50" charset="-128"/>
                          <a:ea typeface="Meiryo UI" panose="020B0604030504040204" pitchFamily="50" charset="-128"/>
                        </a:rPr>
                        <a:t>NGSI)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で表記できること</a:t>
                      </a:r>
                      <a:endParaRPr kumimoji="1" lang="en-US" altLang="ja-JP"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852783"/>
                  </a:ext>
                </a:extLst>
              </a:tr>
              <a:tr h="597985">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サイズ</a:t>
                      </a: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・配信ファイルの容量：</a:t>
                      </a:r>
                      <a:r>
                        <a:rPr kumimoji="1" lang="en-US" altLang="ja-JP" sz="1200" dirty="0">
                          <a:solidFill>
                            <a:schemeClr val="tx1"/>
                          </a:solidFill>
                          <a:latin typeface="Meiryo UI" panose="020B0604030504040204" pitchFamily="50" charset="-128"/>
                          <a:ea typeface="Meiryo UI" panose="020B0604030504040204" pitchFamily="50" charset="-128"/>
                        </a:rPr>
                        <a:t>100MB</a:t>
                      </a:r>
                      <a:r>
                        <a:rPr kumimoji="1" lang="ja-JP" altLang="en-US" sz="1200" dirty="0">
                          <a:solidFill>
                            <a:schemeClr val="tx1"/>
                          </a:solidFill>
                          <a:latin typeface="Meiryo UI" panose="020B0604030504040204" pitchFamily="50" charset="-128"/>
                          <a:ea typeface="Meiryo UI" panose="020B0604030504040204" pitchFamily="50" charset="-128"/>
                        </a:rPr>
                        <a:t>以下</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・コンテキスト情報の容量：</a:t>
                      </a:r>
                      <a:r>
                        <a:rPr kumimoji="1" lang="en-US" altLang="ja-JP" sz="1200" dirty="0">
                          <a:solidFill>
                            <a:schemeClr val="tx1"/>
                          </a:solidFill>
                          <a:latin typeface="Meiryo UI" panose="020B0604030504040204" pitchFamily="50" charset="-128"/>
                          <a:ea typeface="Meiryo UI" panose="020B0604030504040204" pitchFamily="50" charset="-128"/>
                        </a:rPr>
                        <a:t>1MB</a:t>
                      </a:r>
                      <a:r>
                        <a:rPr kumimoji="1" lang="ja-JP" altLang="en-US" sz="1200" dirty="0">
                          <a:solidFill>
                            <a:schemeClr val="tx1"/>
                          </a:solidFill>
                          <a:latin typeface="Meiryo UI" panose="020B0604030504040204" pitchFamily="50" charset="-128"/>
                          <a:ea typeface="Meiryo UI" panose="020B0604030504040204" pitchFamily="50" charset="-128"/>
                        </a:rPr>
                        <a:t>以下</a:t>
                      </a:r>
                      <a:r>
                        <a:rPr kumimoji="1" lang="en-US" altLang="ja-JP" sz="1200" dirty="0">
                          <a:solidFill>
                            <a:schemeClr val="tx1"/>
                          </a:solidFill>
                          <a:latin typeface="Meiryo UI" panose="020B0604030504040204" pitchFamily="50" charset="-128"/>
                          <a:ea typeface="Meiryo UI" panose="020B0604030504040204" pitchFamily="50" charset="-128"/>
                        </a:rPr>
                        <a:t>(NGSI</a:t>
                      </a:r>
                      <a:r>
                        <a:rPr kumimoji="1" lang="ja-JP" altLang="en-US" sz="1200" dirty="0">
                          <a:solidFill>
                            <a:schemeClr val="tx1"/>
                          </a:solidFill>
                          <a:latin typeface="Meiryo UI" panose="020B0604030504040204" pitchFamily="50" charset="-128"/>
                          <a:ea typeface="Meiryo UI" panose="020B0604030504040204" pitchFamily="50" charset="-128"/>
                        </a:rPr>
                        <a:t>でのデータ取得</a:t>
                      </a:r>
                      <a:r>
                        <a:rPr kumimoji="1" lang="en-US" altLang="ja-JP" sz="1200" dirty="0">
                          <a:solidFill>
                            <a:schemeClr val="tx1"/>
                          </a:solidFill>
                          <a:latin typeface="Meiryo UI" panose="020B0604030504040204" pitchFamily="50" charset="-128"/>
                          <a:ea typeface="Meiryo UI" panose="020B0604030504040204" pitchFamily="50" charset="-128"/>
                        </a:rPr>
                        <a:t>)</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・配信ファイルの容量は、</a:t>
                      </a:r>
                      <a:r>
                        <a:rPr lang="ja-JP" altLang="en-US" sz="1200" dirty="0">
                          <a:solidFill>
                            <a:schemeClr val="tx1"/>
                          </a:solidFill>
                          <a:latin typeface="Meiryo UI" panose="020B0604030504040204" pitchFamily="50" charset="-128"/>
                          <a:ea typeface="Meiryo UI" panose="020B0604030504040204" pitchFamily="50" charset="-128"/>
                        </a:rPr>
                        <a:t>基本的な利用ケース</a:t>
                      </a:r>
                      <a:r>
                        <a:rPr lang="en-US" altLang="ja-JP" sz="1200" dirty="0">
                          <a:solidFill>
                            <a:schemeClr val="tx1"/>
                          </a:solidFill>
                          <a:latin typeface="Meiryo UI" panose="020B0604030504040204" pitchFamily="50" charset="-128"/>
                          <a:ea typeface="Meiryo UI" panose="020B0604030504040204" pitchFamily="50" charset="-128"/>
                        </a:rPr>
                        <a:t>(</a:t>
                      </a:r>
                      <a:r>
                        <a:rPr lang="en-US" altLang="ja-JP" sz="1200" dirty="0" err="1">
                          <a:solidFill>
                            <a:schemeClr val="tx1"/>
                          </a:solidFill>
                          <a:latin typeface="Meiryo UI" panose="020B0604030504040204" pitchFamily="50" charset="-128"/>
                          <a:ea typeface="Meiryo UI" panose="020B0604030504040204" pitchFamily="50" charset="-128"/>
                        </a:rPr>
                        <a:t>csv,xml,json</a:t>
                      </a:r>
                      <a:r>
                        <a:rPr lang="ja-JP" altLang="en-US" sz="1200" dirty="0">
                          <a:solidFill>
                            <a:schemeClr val="tx1"/>
                          </a:solidFill>
                          <a:latin typeface="Meiryo UI" panose="020B0604030504040204" pitchFamily="50" charset="-128"/>
                          <a:ea typeface="Meiryo UI" panose="020B0604030504040204" pitchFamily="50" charset="-128"/>
                        </a:rPr>
                        <a:t>等</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を基に</a:t>
                      </a:r>
                      <a:r>
                        <a:rPr lang="en-US" altLang="ja-JP" sz="1200" dirty="0">
                          <a:solidFill>
                            <a:schemeClr val="tx1"/>
                          </a:solidFill>
                          <a:latin typeface="Meiryo UI" panose="020B0604030504040204" pitchFamily="50" charset="-128"/>
                          <a:ea typeface="Meiryo UI" panose="020B0604030504040204" pitchFamily="50" charset="-128"/>
                        </a:rPr>
                        <a:t>100MB</a:t>
                      </a:r>
                      <a:r>
                        <a:rPr lang="ja-JP" altLang="en-US" sz="1200" dirty="0">
                          <a:solidFill>
                            <a:schemeClr val="tx1"/>
                          </a:solidFill>
                          <a:latin typeface="Meiryo UI" panose="020B0604030504040204" pitchFamily="50" charset="-128"/>
                          <a:ea typeface="Meiryo UI" panose="020B0604030504040204" pitchFamily="50" charset="-128"/>
                        </a:rPr>
                        <a:t>を定義し、動作確認を実施している。</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・コンテキスト情報の容量は、</a:t>
                      </a:r>
                      <a:r>
                        <a:rPr kumimoji="1" lang="en-US" altLang="ja-JP" sz="1200" dirty="0">
                          <a:latin typeface="Meiryo UI" panose="020B0604030504040204" pitchFamily="50" charset="-128"/>
                          <a:ea typeface="Meiryo UI" panose="020B0604030504040204" pitchFamily="50" charset="-128"/>
                        </a:rPr>
                        <a:t>Orion</a:t>
                      </a:r>
                      <a:r>
                        <a:rPr kumimoji="1" lang="ja-JP" altLang="en-US" sz="1200" dirty="0">
                          <a:latin typeface="Meiryo UI" panose="020B0604030504040204" pitchFamily="50" charset="-128"/>
                          <a:ea typeface="Meiryo UI" panose="020B0604030504040204" pitchFamily="50" charset="-128"/>
                        </a:rPr>
                        <a:t>の制限事項である。</a:t>
                      </a:r>
                      <a:endParaRPr kumimoji="1" lang="en-US" altLang="ja-JP"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87181947"/>
                  </a:ext>
                </a:extLst>
              </a:tr>
              <a:tr h="768838">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対象外</a:t>
                      </a:r>
                    </a:p>
                  </a:txBody>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・ストリーミングデータ</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・パブサブ</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PUSH</a:t>
                      </a:r>
                    </a:p>
                    <a:p>
                      <a:r>
                        <a:rPr kumimoji="1" lang="ja-JP" altLang="en-US" sz="1200" dirty="0">
                          <a:solidFill>
                            <a:schemeClr val="tx1"/>
                          </a:solidFill>
                          <a:latin typeface="Meiryo UI" panose="020B0604030504040204" pitchFamily="50" charset="-128"/>
                          <a:ea typeface="Meiryo UI" panose="020B0604030504040204" pitchFamily="50" charset="-128"/>
                        </a:rPr>
                        <a:t>・ブロードキャスト</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マルチキャスト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r>
                        <a:rPr kumimoji="1" lang="ja-JP" altLang="en-US" sz="1200" dirty="0">
                          <a:latin typeface="Meiryo UI" panose="020B0604030504040204" pitchFamily="50" charset="-128"/>
                          <a:ea typeface="Meiryo UI" panose="020B0604030504040204" pitchFamily="50" charset="-128"/>
                        </a:rPr>
                        <a:t>は、数値データ等を含む再利用性のあるものを想定している。</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・契約行為を伴うデータを取り扱う場合は、</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の外部にて金銭の授受が必要である。</a:t>
                      </a:r>
                    </a:p>
                  </a:txBody>
                  <a:tcPr/>
                </a:tc>
                <a:extLst>
                  <a:ext uri="{0D108BD9-81ED-4DB2-BD59-A6C34878D82A}">
                    <a16:rowId xmlns:a16="http://schemas.microsoft.com/office/drawing/2014/main" val="270006116"/>
                  </a:ext>
                </a:extLst>
              </a:tr>
              <a:tr h="1110544">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tc>
                <a:tc rowSpan="5">
                  <a:txBody>
                    <a:bodyPr/>
                    <a:lstStyle/>
                    <a:p>
                      <a:r>
                        <a:rPr kumimoji="1" lang="ja-JP" altLang="en-US" sz="1200" dirty="0">
                          <a:latin typeface="Meiryo UI" panose="020B0604030504040204" pitchFamily="50" charset="-128"/>
                          <a:ea typeface="Meiryo UI" panose="020B0604030504040204" pitchFamily="50" charset="-128"/>
                        </a:rPr>
                        <a:t>ガイドライン</a:t>
                      </a:r>
                    </a:p>
                  </a:txBody>
                  <a:tcPr/>
                </a:tc>
                <a:tc>
                  <a:txBody>
                    <a:bodyPr/>
                    <a:lstStyle/>
                    <a:p>
                      <a:r>
                        <a:rPr kumimoji="1" lang="ja-JP" altLang="en-US" sz="1200" dirty="0">
                          <a:latin typeface="Meiryo UI" panose="020B0604030504040204" pitchFamily="50" charset="-128"/>
                          <a:ea typeface="Meiryo UI" panose="020B0604030504040204" pitchFamily="50" charset="-128"/>
                        </a:rPr>
                        <a:t>推奨</a:t>
                      </a:r>
                    </a:p>
                  </a:txBody>
                  <a:tcPr/>
                </a:tc>
                <a:tc>
                  <a:txBody>
                    <a:bodyPr/>
                    <a:lstStyle/>
                    <a:p>
                      <a:r>
                        <a:rPr kumimoji="1" lang="ja-JP" altLang="en-US" sz="1200" dirty="0">
                          <a:latin typeface="Meiryo UI" panose="020B0604030504040204" pitchFamily="50" charset="-128"/>
                          <a:ea typeface="Meiryo UI" panose="020B0604030504040204" pitchFamily="50" charset="-128"/>
                        </a:rPr>
                        <a:t>・オープンデータ</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CSV</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XML</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JSON</a:t>
                      </a:r>
                      <a:r>
                        <a:rPr kumimoji="1" lang="ja-JP" altLang="en-US" sz="1200" dirty="0">
                          <a:latin typeface="Meiryo UI" panose="020B0604030504040204" pitchFamily="50" charset="-128"/>
                          <a:ea typeface="Meiryo UI" panose="020B0604030504040204" pitchFamily="50" charset="-128"/>
                        </a:rPr>
                        <a:t>、地図データ</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・画像・動画</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DB</a:t>
                      </a:r>
                      <a:r>
                        <a:rPr kumimoji="1" lang="ja-JP" altLang="en-US" sz="1200" dirty="0">
                          <a:latin typeface="Meiryo UI" panose="020B0604030504040204" pitchFamily="50" charset="-128"/>
                          <a:ea typeface="Meiryo UI" panose="020B0604030504040204" pitchFamily="50" charset="-128"/>
                        </a:rPr>
                        <a:t>などの情報の</a:t>
                      </a:r>
                      <a:r>
                        <a:rPr kumimoji="1" lang="en-US" altLang="ja-JP" sz="1200" dirty="0">
                          <a:latin typeface="Meiryo UI" panose="020B0604030504040204" pitchFamily="50" charset="-128"/>
                          <a:ea typeface="Meiryo UI" panose="020B0604030504040204" pitchFamily="50" charset="-128"/>
                        </a:rPr>
                        <a:t>INDEX</a:t>
                      </a:r>
                      <a:r>
                        <a:rPr kumimoji="1" lang="ja-JP" altLang="en-US" sz="1200" dirty="0">
                          <a:latin typeface="Meiryo UI" panose="020B0604030504040204" pitchFamily="50" charset="-128"/>
                          <a:ea typeface="Meiryo UI" panose="020B0604030504040204" pitchFamily="50" charset="-128"/>
                        </a:rPr>
                        <a:t>情報</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・契約行為を必要とするデータ</a:t>
                      </a:r>
                    </a:p>
                  </a:txBody>
                  <a:tcPr/>
                </a:tc>
                <a:tc>
                  <a:txBody>
                    <a:bodyPr/>
                    <a:lstStyle/>
                    <a:p>
                      <a:r>
                        <a:rPr kumimoji="1" lang="ja-JP" altLang="en-US" sz="1200" dirty="0">
                          <a:latin typeface="Meiryo UI" panose="020B0604030504040204" pitchFamily="50" charset="-128"/>
                          <a:ea typeface="Meiryo UI" panose="020B0604030504040204" pitchFamily="50" charset="-128"/>
                        </a:rPr>
                        <a:t>・データの中身として、再利用性が低いものは、データ連携対象としては非推奨としている。</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例：紹介動画等</a:t>
                      </a:r>
                      <a:r>
                        <a:rPr kumimoji="1" lang="en-US" altLang="ja-JP" sz="1200" dirty="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85441743"/>
                  </a:ext>
                </a:extLst>
              </a:tr>
              <a:tr h="427132">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非推奨</a:t>
                      </a:r>
                    </a:p>
                  </a:txBody>
                  <a:tcPr/>
                </a:tc>
                <a:tc>
                  <a:txBody>
                    <a:bodyPr/>
                    <a:lstStyle/>
                    <a:p>
                      <a:r>
                        <a:rPr kumimoji="1" lang="ja-JP" altLang="en-US" sz="1200" dirty="0">
                          <a:latin typeface="Meiryo UI" panose="020B0604030504040204" pitchFamily="50" charset="-128"/>
                          <a:ea typeface="Meiryo UI" panose="020B0604030504040204" pitchFamily="50" charset="-128"/>
                        </a:rPr>
                        <a:t>・再利用性の低いデータ</a:t>
                      </a:r>
                      <a:endParaRPr kumimoji="1" lang="ja-JP" altLang="en-US" sz="1200" dirty="0">
                        <a:solidFill>
                          <a:srgbClr val="FF0000"/>
                        </a:solidFill>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・本人同意や匿名化を行い、セキュリティ対応を基盤側で実施された場合は、検証利用いただくことは可能である。</a:t>
                      </a:r>
                    </a:p>
                  </a:txBody>
                  <a:tcPr/>
                </a:tc>
                <a:extLst>
                  <a:ext uri="{0D108BD9-81ED-4DB2-BD59-A6C34878D82A}">
                    <a16:rowId xmlns:a16="http://schemas.microsoft.com/office/drawing/2014/main" val="220366824"/>
                  </a:ext>
                </a:extLst>
              </a:tr>
              <a:tr h="427132">
                <a:tc>
                  <a:txBody>
                    <a:bodyPr/>
                    <a:lstStyle/>
                    <a:p>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rowSpan="3">
                  <a:txBody>
                    <a:bodyPr/>
                    <a:lstStyle/>
                    <a:p>
                      <a:r>
                        <a:rPr kumimoji="1" lang="ja-JP" altLang="en-US" sz="1200" dirty="0">
                          <a:latin typeface="Meiryo UI" panose="020B0604030504040204" pitchFamily="50" charset="-128"/>
                          <a:ea typeface="Meiryo UI" panose="020B0604030504040204" pitchFamily="50" charset="-128"/>
                        </a:rPr>
                        <a:t>禁止</a:t>
                      </a:r>
                    </a:p>
                  </a:txBody>
                  <a:tcPr/>
                </a:tc>
                <a:tc>
                  <a:txBody>
                    <a:bodyPr/>
                    <a:lstStyle/>
                    <a:p>
                      <a:r>
                        <a:rPr kumimoji="1" lang="ja-JP" altLang="en-US" sz="1200" dirty="0">
                          <a:latin typeface="Meiryo UI" panose="020B0604030504040204" pitchFamily="50" charset="-128"/>
                          <a:ea typeface="Meiryo UI" panose="020B0604030504040204" pitchFamily="50" charset="-128"/>
                        </a:rPr>
                        <a:t>・個人情報を含むデータ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・カタログへの記載方法は整理できていないが、</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実行を</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にて記載できる場合、該当</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を配信</a:t>
                      </a:r>
                      <a:r>
                        <a:rPr kumimoji="1" lang="en-US" altLang="ja-JP" sz="1200" dirty="0">
                          <a:latin typeface="Meiryo UI" panose="020B0604030504040204" pitchFamily="50" charset="-128"/>
                          <a:ea typeface="Meiryo UI" panose="020B0604030504040204" pitchFamily="50" charset="-128"/>
                        </a:rPr>
                        <a:t>URL</a:t>
                      </a:r>
                      <a:r>
                        <a:rPr kumimoji="1" lang="ja-JP" altLang="en-US" sz="1200" dirty="0">
                          <a:latin typeface="Meiryo UI" panose="020B0604030504040204" pitchFamily="50" charset="-128"/>
                          <a:ea typeface="Meiryo UI" panose="020B0604030504040204" pitchFamily="50" charset="-128"/>
                        </a:rPr>
                        <a:t>とすることで、検証利用いただくことは可能である。</a:t>
                      </a:r>
                    </a:p>
                  </a:txBody>
                  <a:tcPr/>
                </a:tc>
                <a:extLst>
                  <a:ext uri="{0D108BD9-81ED-4DB2-BD59-A6C34878D82A}">
                    <a16:rowId xmlns:a16="http://schemas.microsoft.com/office/drawing/2014/main" val="2273647856"/>
                  </a:ext>
                </a:extLst>
              </a:tr>
              <a:tr h="597985">
                <a:tc>
                  <a:txBody>
                    <a:bodyPr/>
                    <a:lstStyle/>
                    <a:p>
                      <a:r>
                        <a:rPr kumimoji="1" lang="en-US" altLang="ja-JP" sz="1200" dirty="0">
                          <a:latin typeface="Meiryo UI" panose="020B0604030504040204" pitchFamily="50" charset="-128"/>
                          <a:ea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API</a:t>
                      </a:r>
                      <a:r>
                        <a:rPr kumimoji="1" lang="ja-JP" altLang="en-US" sz="1200" dirty="0">
                          <a:latin typeface="Meiryo UI" panose="020B0604030504040204" pitchFamily="50" charset="-128"/>
                          <a:ea typeface="Meiryo UI" panose="020B0604030504040204" pitchFamily="50" charset="-128"/>
                        </a:rPr>
                        <a:t>で提供するデータ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・利用者と提供者での調整が必要となる。</a:t>
                      </a:r>
                      <a:r>
                        <a:rPr lang="ja-JP" altLang="en-US" sz="1200" dirty="0">
                          <a:solidFill>
                            <a:schemeClr val="tx1"/>
                          </a:solidFill>
                          <a:latin typeface="Meiryo UI" panose="020B0604030504040204" pitchFamily="50" charset="-128"/>
                          <a:ea typeface="Meiryo UI" panose="020B0604030504040204" pitchFamily="50" charset="-128"/>
                        </a:rPr>
                        <a:t>提供者側にて一定時間でファイルが入れ替わる場合、利用者コネクタが定期的に取得するようなプログラムをコネクタ外に作っていただければ、</a:t>
                      </a:r>
                      <a:r>
                        <a:rPr kumimoji="1" lang="ja-JP" altLang="en-US" sz="1200" dirty="0">
                          <a:latin typeface="Meiryo UI" panose="020B0604030504040204" pitchFamily="50" charset="-128"/>
                          <a:ea typeface="Meiryo UI" panose="020B0604030504040204" pitchFamily="50" charset="-128"/>
                        </a:rPr>
                        <a:t>検証利用いただくことは可能である。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3796825"/>
                  </a:ext>
                </a:extLst>
              </a:tr>
              <a:tr h="597985">
                <a:tc>
                  <a:txBody>
                    <a:bodyPr/>
                    <a:lstStyle/>
                    <a:p>
                      <a:r>
                        <a:rPr kumimoji="1" lang="en-US" altLang="ja-JP" sz="1200" dirty="0">
                          <a:latin typeface="Meiryo UI" panose="020B0604030504040204" pitchFamily="50" charset="-128"/>
                          <a:ea typeface="Meiryo UI" panose="020B0604030504040204" pitchFamily="50" charset="-128"/>
                        </a:rPr>
                        <a:t>8</a:t>
                      </a:r>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IoT</a:t>
                      </a:r>
                      <a:r>
                        <a:rPr kumimoji="1" lang="ja-JP" altLang="en-US" sz="1200" dirty="0">
                          <a:solidFill>
                            <a:schemeClr val="tx1"/>
                          </a:solidFill>
                          <a:latin typeface="Meiryo UI" panose="020B0604030504040204" pitchFamily="50" charset="-128"/>
                          <a:ea typeface="Meiryo UI" panose="020B0604030504040204" pitchFamily="50" charset="-128"/>
                        </a:rPr>
                        <a:t>データ（連続データ）</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ページや</a:t>
                      </a:r>
                      <a:r>
                        <a:rPr kumimoji="1" lang="en-US" altLang="ja-JP" sz="1200" dirty="0">
                          <a:latin typeface="Meiryo UI" panose="020B0604030504040204" pitchFamily="50" charset="-128"/>
                          <a:ea typeface="Meiryo UI" panose="020B0604030504040204" pitchFamily="50" charset="-128"/>
                        </a:rPr>
                        <a:t>PDF</a:t>
                      </a:r>
                      <a:r>
                        <a:rPr kumimoji="1" lang="ja-JP" altLang="en-US" sz="1200" dirty="0">
                          <a:latin typeface="Meiryo UI" panose="020B0604030504040204" pitchFamily="50" charset="-128"/>
                          <a:ea typeface="Meiryo UI" panose="020B0604030504040204" pitchFamily="50" charset="-128"/>
                        </a:rPr>
                        <a:t>は、数値データ等を含む再利用性のあるものを想定している。</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・契約行為を伴うデータを取り扱う場合は、</a:t>
                      </a:r>
                      <a:r>
                        <a:rPr kumimoji="1" lang="en-US" altLang="ja-JP" sz="1200" dirty="0">
                          <a:latin typeface="Meiryo UI" panose="020B0604030504040204" pitchFamily="50" charset="-128"/>
                          <a:ea typeface="Meiryo UI" panose="020B0604030504040204" pitchFamily="50" charset="-128"/>
                        </a:rPr>
                        <a:t>CADDE</a:t>
                      </a:r>
                      <a:r>
                        <a:rPr kumimoji="1" lang="ja-JP" altLang="en-US" sz="1200" dirty="0">
                          <a:latin typeface="Meiryo UI" panose="020B0604030504040204" pitchFamily="50" charset="-128"/>
                          <a:ea typeface="Meiryo UI" panose="020B0604030504040204" pitchFamily="50" charset="-128"/>
                        </a:rPr>
                        <a:t>の外部にて金銭の授受が必要である。</a:t>
                      </a:r>
                    </a:p>
                  </a:txBody>
                  <a:tcPr/>
                </a:tc>
                <a:extLst>
                  <a:ext uri="{0D108BD9-81ED-4DB2-BD59-A6C34878D82A}">
                    <a16:rowId xmlns:a16="http://schemas.microsoft.com/office/drawing/2014/main" val="2300654583"/>
                  </a:ext>
                </a:extLst>
              </a:tr>
            </a:tbl>
          </a:graphicData>
        </a:graphic>
      </p:graphicFrame>
    </p:spTree>
    <p:extLst>
      <p:ext uri="{BB962C8B-B14F-4D97-AF65-F5344CB8AC3E}">
        <p14:creationId xmlns:p14="http://schemas.microsoft.com/office/powerpoint/2010/main" val="51977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048B50-88C3-7210-1F98-885F6DBFCBED}"/>
              </a:ext>
            </a:extLst>
          </p:cNvPr>
          <p:cNvSpPr>
            <a:spLocks noGrp="1"/>
          </p:cNvSpPr>
          <p:nvPr>
            <p:ph type="body" sz="quarter" idx="13"/>
          </p:nvPr>
        </p:nvSpPr>
        <p:spPr/>
        <p:txBody>
          <a:bodyPr>
            <a:normAutofit lnSpcReduction="10000"/>
          </a:bodyPr>
          <a:lstStyle/>
          <a:p>
            <a:r>
              <a:rPr kumimoji="1" lang="en-US" altLang="ja-JP" dirty="0"/>
              <a:t>1.1. SIP</a:t>
            </a:r>
            <a:r>
              <a:rPr kumimoji="1" lang="ja-JP" altLang="en-US" dirty="0"/>
              <a:t>分野間データ連携基盤</a:t>
            </a:r>
            <a:r>
              <a:rPr kumimoji="1" lang="en-US" altLang="ja-JP" dirty="0"/>
              <a:t>(CADDE</a:t>
            </a:r>
            <a:r>
              <a:rPr lang="en-US" altLang="ja-JP" dirty="0"/>
              <a:t>)</a:t>
            </a:r>
            <a:r>
              <a:rPr kumimoji="1" lang="ja-JP" altLang="en-US" dirty="0"/>
              <a:t>の概要</a:t>
            </a:r>
          </a:p>
        </p:txBody>
      </p:sp>
      <p:sp>
        <p:nvSpPr>
          <p:cNvPr id="103" name="正方形/長方形 102">
            <a:extLst>
              <a:ext uri="{FF2B5EF4-FFF2-40B4-BE49-F238E27FC236}">
                <a16:creationId xmlns:a16="http://schemas.microsoft.com/office/drawing/2014/main" id="{04BB0B04-8B94-D00D-186E-DC5444B3F358}"/>
              </a:ext>
            </a:extLst>
          </p:cNvPr>
          <p:cNvSpPr/>
          <p:nvPr/>
        </p:nvSpPr>
        <p:spPr>
          <a:xfrm>
            <a:off x="254925" y="658180"/>
            <a:ext cx="11682150" cy="1323439"/>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データ連携の現状は、組織内・業界内に閉じてデータが活用されており、他分野との連携が困難な状況。</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分野間をデータ連携する基盤が整備されることによって、分野を超えてデータを発見・契約・取得・活用ができるようになり、</a:t>
            </a:r>
            <a:b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既存のサービスが高度化するだけでなく、新しいサービスや産業の創出促進が期待される。</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SIP</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以降「</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en-US" altLang="ja-JP" sz="1600" b="0" i="0" u="none" strike="noStrike" kern="0" cap="none" spc="0" normalizeH="0" baseline="30000" noProof="0" dirty="0">
                <a:ln>
                  <a:noFill/>
                </a:ln>
                <a:solidFill>
                  <a:prstClr val="white"/>
                </a:solidFill>
                <a:effectLst/>
                <a:uLnTx/>
                <a:uFillTx/>
                <a:latin typeface="Meiryo UI" panose="020B0604030504040204" pitchFamily="50" charset="-128"/>
                <a:ea typeface="Meiryo UI" panose="020B0604030504040204" pitchFamily="50" charset="-128"/>
                <a:cs typeface="+mn-cs"/>
              </a:rPr>
              <a:t>1</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ジャッデ</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」と呼ぶ</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は、データの「発見」、「契約」、「安全に取得・活用」の</a:t>
            </a:r>
            <a:b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共通機能・サービスを提供し、分野を横断したデータ連携を実現。</a:t>
            </a:r>
          </a:p>
        </p:txBody>
      </p:sp>
      <p:sp>
        <p:nvSpPr>
          <p:cNvPr id="104" name="正方形/長方形 103">
            <a:extLst>
              <a:ext uri="{FF2B5EF4-FFF2-40B4-BE49-F238E27FC236}">
                <a16:creationId xmlns:a16="http://schemas.microsoft.com/office/drawing/2014/main" id="{9FDA86B8-039C-6060-CDEA-3080EBAD2396}"/>
              </a:ext>
            </a:extLst>
          </p:cNvPr>
          <p:cNvSpPr/>
          <p:nvPr/>
        </p:nvSpPr>
        <p:spPr>
          <a:xfrm>
            <a:off x="6049796" y="2022373"/>
            <a:ext cx="5887279" cy="4638915"/>
          </a:xfrm>
          <a:prstGeom prst="rect">
            <a:avLst/>
          </a:prstGeom>
          <a:solidFill>
            <a:srgbClr val="ED7D31">
              <a:lumMod val="20000"/>
              <a:lumOff val="80000"/>
            </a:srgbClr>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a:extLst>
              <a:ext uri="{FF2B5EF4-FFF2-40B4-BE49-F238E27FC236}">
                <a16:creationId xmlns:a16="http://schemas.microsoft.com/office/drawing/2014/main" id="{083E0E2E-4CE6-B9EF-E0B9-253E912D6E71}"/>
              </a:ext>
            </a:extLst>
          </p:cNvPr>
          <p:cNvSpPr/>
          <p:nvPr/>
        </p:nvSpPr>
        <p:spPr>
          <a:xfrm>
            <a:off x="6049796" y="2022635"/>
            <a:ext cx="5887279" cy="371154"/>
          </a:xfrm>
          <a:prstGeom prst="rect">
            <a:avLst/>
          </a:prstGeom>
          <a:solidFill>
            <a:srgbClr val="ED7D31"/>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目指すべき仕組み</a:t>
            </a:r>
            <a:endParaRPr kumimoji="1" 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テキスト ボックス 105">
            <a:extLst>
              <a:ext uri="{FF2B5EF4-FFF2-40B4-BE49-F238E27FC236}">
                <a16:creationId xmlns:a16="http://schemas.microsoft.com/office/drawing/2014/main" id="{6F2A5D3C-EC3C-EB33-F78A-2CAAE7C23761}"/>
              </a:ext>
            </a:extLst>
          </p:cNvPr>
          <p:cNvSpPr txBox="1"/>
          <p:nvPr/>
        </p:nvSpPr>
        <p:spPr>
          <a:xfrm>
            <a:off x="6040348" y="6042578"/>
            <a:ext cx="6025846" cy="646331"/>
          </a:xfrm>
          <a:prstGeom prst="rect">
            <a:avLst/>
          </a:prstGeom>
          <a:noFill/>
        </p:spPr>
        <p:txBody>
          <a:bodyPr wrap="square" rtlCol="0">
            <a:spAutoFit/>
          </a:bodyPr>
          <a:lstStyle/>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◎分野横断でデータを「発見」、「契約」、「安全に取得・活用」ができる共通機能を開発。</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◎データ提供者：データが再利用される。価値の再発見。新たなデータ供給。</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◎データ利用者：データ取得コストと時間を低減。サービスも安価に提供可。</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角丸四角形 119">
            <a:extLst>
              <a:ext uri="{FF2B5EF4-FFF2-40B4-BE49-F238E27FC236}">
                <a16:creationId xmlns:a16="http://schemas.microsoft.com/office/drawing/2014/main" id="{063D6466-1D00-4A96-BEDE-D30D752F1B85}"/>
              </a:ext>
            </a:extLst>
          </p:cNvPr>
          <p:cNvSpPr/>
          <p:nvPr/>
        </p:nvSpPr>
        <p:spPr>
          <a:xfrm>
            <a:off x="6193251" y="2442329"/>
            <a:ext cx="5600369" cy="3572627"/>
          </a:xfrm>
          <a:prstGeom prst="roundRect">
            <a:avLst>
              <a:gd name="adj" fmla="val 3380"/>
            </a:avLst>
          </a:prstGeom>
          <a:solidFill>
            <a:sysClr val="window" lastClr="FFFFFF"/>
          </a:solid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角丸四角形 52">
            <a:extLst>
              <a:ext uri="{FF2B5EF4-FFF2-40B4-BE49-F238E27FC236}">
                <a16:creationId xmlns:a16="http://schemas.microsoft.com/office/drawing/2014/main" id="{342E2A30-4B55-ED85-0386-02C189272F3E}"/>
              </a:ext>
            </a:extLst>
          </p:cNvPr>
          <p:cNvSpPr/>
          <p:nvPr/>
        </p:nvSpPr>
        <p:spPr>
          <a:xfrm>
            <a:off x="8755459" y="2534923"/>
            <a:ext cx="2991415" cy="1086188"/>
          </a:xfrm>
          <a:prstGeom prst="roundRect">
            <a:avLst>
              <a:gd name="adj" fmla="val 9187"/>
            </a:avLst>
          </a:prstGeom>
          <a:solidFill>
            <a:srgbClr val="ED7D31">
              <a:lumMod val="20000"/>
              <a:lumOff val="80000"/>
            </a:srgbClr>
          </a:solidFill>
          <a:ln w="1270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テキスト ボックス 108">
            <a:extLst>
              <a:ext uri="{FF2B5EF4-FFF2-40B4-BE49-F238E27FC236}">
                <a16:creationId xmlns:a16="http://schemas.microsoft.com/office/drawing/2014/main" id="{4D19C0BF-D7D5-C6C7-1DB7-7F81C24CBE8B}"/>
              </a:ext>
            </a:extLst>
          </p:cNvPr>
          <p:cNvSpPr txBox="1"/>
          <p:nvPr/>
        </p:nvSpPr>
        <p:spPr>
          <a:xfrm>
            <a:off x="9335691" y="2548170"/>
            <a:ext cx="1830950" cy="276999"/>
          </a:xfrm>
          <a:prstGeom prst="rect">
            <a:avLst/>
          </a:prstGeom>
          <a:noFill/>
        </p:spPr>
        <p:txBody>
          <a:bodyPr wrap="none" rtlCol="0">
            <a:spAutoFit/>
          </a:bodyPr>
          <a:lstStyle/>
          <a:p>
            <a:pPr defTabSz="914400"/>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新サービス・新産業の創出</a:t>
            </a:r>
          </a:p>
        </p:txBody>
      </p:sp>
      <p:sp>
        <p:nvSpPr>
          <p:cNvPr id="110" name="四角形: 角を丸くする 109">
            <a:extLst>
              <a:ext uri="{FF2B5EF4-FFF2-40B4-BE49-F238E27FC236}">
                <a16:creationId xmlns:a16="http://schemas.microsoft.com/office/drawing/2014/main" id="{21DC36B1-6D4D-4FF5-1D8D-2910E408585B}"/>
              </a:ext>
            </a:extLst>
          </p:cNvPr>
          <p:cNvSpPr/>
          <p:nvPr/>
        </p:nvSpPr>
        <p:spPr>
          <a:xfrm>
            <a:off x="6416023" y="3881649"/>
            <a:ext cx="5175469" cy="936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111" name="Picture 4" descr="関連画像">
            <a:extLst>
              <a:ext uri="{FF2B5EF4-FFF2-40B4-BE49-F238E27FC236}">
                <a16:creationId xmlns:a16="http://schemas.microsoft.com/office/drawing/2014/main" id="{45D175EB-72C2-8F5C-1106-692B2DCEF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3297"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TAXIイラスト」の画像検索結果">
            <a:extLst>
              <a:ext uri="{FF2B5EF4-FFF2-40B4-BE49-F238E27FC236}">
                <a16:creationId xmlns:a16="http://schemas.microsoft.com/office/drawing/2014/main" id="{497C3EEC-CD75-AAB2-7E08-09604CC359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4664"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6" descr="「徒歩　イラスト」の画像検索結果">
            <a:extLst>
              <a:ext uri="{FF2B5EF4-FFF2-40B4-BE49-F238E27FC236}">
                <a16:creationId xmlns:a16="http://schemas.microsoft.com/office/drawing/2014/main" id="{799DE519-D88B-894D-4673-2F340B900F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6579" y="5320284"/>
            <a:ext cx="28158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図 113">
            <a:extLst>
              <a:ext uri="{FF2B5EF4-FFF2-40B4-BE49-F238E27FC236}">
                <a16:creationId xmlns:a16="http://schemas.microsoft.com/office/drawing/2014/main" id="{85C18487-4960-ED18-F40D-4114EBE352C6}"/>
              </a:ext>
            </a:extLst>
          </p:cNvPr>
          <p:cNvPicPr>
            <a:picLocks noChangeAspect="1"/>
          </p:cNvPicPr>
          <p:nvPr/>
        </p:nvPicPr>
        <p:blipFill>
          <a:blip r:embed="rId5"/>
          <a:stretch>
            <a:fillRect/>
          </a:stretch>
        </p:blipFill>
        <p:spPr>
          <a:xfrm>
            <a:off x="8265480" y="5320284"/>
            <a:ext cx="389974" cy="360000"/>
          </a:xfrm>
          <a:prstGeom prst="rect">
            <a:avLst/>
          </a:prstGeom>
        </p:spPr>
      </p:pic>
      <p:pic>
        <p:nvPicPr>
          <p:cNvPr id="115" name="図 114">
            <a:extLst>
              <a:ext uri="{FF2B5EF4-FFF2-40B4-BE49-F238E27FC236}">
                <a16:creationId xmlns:a16="http://schemas.microsoft.com/office/drawing/2014/main" id="{E59492F3-9BC2-6D92-5AE7-06C217C534DD}"/>
              </a:ext>
            </a:extLst>
          </p:cNvPr>
          <p:cNvPicPr>
            <a:picLocks noChangeAspect="1"/>
          </p:cNvPicPr>
          <p:nvPr/>
        </p:nvPicPr>
        <p:blipFill rotWithShape="1">
          <a:blip r:embed="rId6"/>
          <a:srcRect r="26403" b="64945"/>
          <a:stretch/>
        </p:blipFill>
        <p:spPr>
          <a:xfrm>
            <a:off x="8711679" y="5320284"/>
            <a:ext cx="591187" cy="360000"/>
          </a:xfrm>
          <a:prstGeom prst="rect">
            <a:avLst/>
          </a:prstGeom>
        </p:spPr>
      </p:pic>
      <p:pic>
        <p:nvPicPr>
          <p:cNvPr id="116" name="図 115">
            <a:extLst>
              <a:ext uri="{FF2B5EF4-FFF2-40B4-BE49-F238E27FC236}">
                <a16:creationId xmlns:a16="http://schemas.microsoft.com/office/drawing/2014/main" id="{3A090CC4-B554-70E4-0640-22ED5C82F5C1}"/>
              </a:ext>
            </a:extLst>
          </p:cNvPr>
          <p:cNvPicPr>
            <a:picLocks noChangeAspect="1"/>
          </p:cNvPicPr>
          <p:nvPr/>
        </p:nvPicPr>
        <p:blipFill>
          <a:blip r:embed="rId7"/>
          <a:stretch>
            <a:fillRect/>
          </a:stretch>
        </p:blipFill>
        <p:spPr>
          <a:xfrm>
            <a:off x="9328269" y="5320284"/>
            <a:ext cx="281580" cy="360000"/>
          </a:xfrm>
          <a:prstGeom prst="rect">
            <a:avLst/>
          </a:prstGeom>
        </p:spPr>
      </p:pic>
      <p:pic>
        <p:nvPicPr>
          <p:cNvPr id="117" name="図 116">
            <a:extLst>
              <a:ext uri="{FF2B5EF4-FFF2-40B4-BE49-F238E27FC236}">
                <a16:creationId xmlns:a16="http://schemas.microsoft.com/office/drawing/2014/main" id="{7045622D-227C-9169-1158-900B3DF94E57}"/>
              </a:ext>
            </a:extLst>
          </p:cNvPr>
          <p:cNvPicPr>
            <a:picLocks noChangeAspect="1"/>
          </p:cNvPicPr>
          <p:nvPr/>
        </p:nvPicPr>
        <p:blipFill>
          <a:blip r:embed="rId8"/>
          <a:stretch>
            <a:fillRect/>
          </a:stretch>
        </p:blipFill>
        <p:spPr>
          <a:xfrm>
            <a:off x="9820184" y="5320284"/>
            <a:ext cx="281580" cy="360000"/>
          </a:xfrm>
          <a:prstGeom prst="rect">
            <a:avLst/>
          </a:prstGeom>
        </p:spPr>
      </p:pic>
      <p:pic>
        <p:nvPicPr>
          <p:cNvPr id="118" name="図 117">
            <a:extLst>
              <a:ext uri="{FF2B5EF4-FFF2-40B4-BE49-F238E27FC236}">
                <a16:creationId xmlns:a16="http://schemas.microsoft.com/office/drawing/2014/main" id="{4C7B5831-BA77-3B40-810C-30BF91B5812D}"/>
              </a:ext>
            </a:extLst>
          </p:cNvPr>
          <p:cNvPicPr>
            <a:picLocks noChangeAspect="1"/>
          </p:cNvPicPr>
          <p:nvPr/>
        </p:nvPicPr>
        <p:blipFill>
          <a:blip r:embed="rId9"/>
          <a:stretch>
            <a:fillRect/>
          </a:stretch>
        </p:blipFill>
        <p:spPr>
          <a:xfrm>
            <a:off x="10281277" y="5320284"/>
            <a:ext cx="281580" cy="360000"/>
          </a:xfrm>
          <a:prstGeom prst="rect">
            <a:avLst/>
          </a:prstGeom>
        </p:spPr>
      </p:pic>
      <p:pic>
        <p:nvPicPr>
          <p:cNvPr id="119" name="図 118">
            <a:extLst>
              <a:ext uri="{FF2B5EF4-FFF2-40B4-BE49-F238E27FC236}">
                <a16:creationId xmlns:a16="http://schemas.microsoft.com/office/drawing/2014/main" id="{D7AEF1F1-CBAC-D1A9-1474-236CB4AE5BB5}"/>
              </a:ext>
            </a:extLst>
          </p:cNvPr>
          <p:cNvPicPr>
            <a:picLocks noChangeAspect="1"/>
          </p:cNvPicPr>
          <p:nvPr/>
        </p:nvPicPr>
        <p:blipFill>
          <a:blip r:embed="rId10"/>
          <a:stretch>
            <a:fillRect/>
          </a:stretch>
        </p:blipFill>
        <p:spPr>
          <a:xfrm>
            <a:off x="10742370" y="5320284"/>
            <a:ext cx="281580" cy="360000"/>
          </a:xfrm>
          <a:prstGeom prst="rect">
            <a:avLst/>
          </a:prstGeom>
        </p:spPr>
      </p:pic>
      <p:pic>
        <p:nvPicPr>
          <p:cNvPr id="120" name="図 119">
            <a:extLst>
              <a:ext uri="{FF2B5EF4-FFF2-40B4-BE49-F238E27FC236}">
                <a16:creationId xmlns:a16="http://schemas.microsoft.com/office/drawing/2014/main" id="{7BEF3C37-A10E-5CA1-F23F-26E7BC73DFCF}"/>
              </a:ext>
            </a:extLst>
          </p:cNvPr>
          <p:cNvPicPr>
            <a:picLocks noChangeAspect="1"/>
          </p:cNvPicPr>
          <p:nvPr/>
        </p:nvPicPr>
        <p:blipFill>
          <a:blip r:embed="rId11"/>
          <a:stretch>
            <a:fillRect/>
          </a:stretch>
        </p:blipFill>
        <p:spPr>
          <a:xfrm>
            <a:off x="11244561" y="5320284"/>
            <a:ext cx="281580" cy="360000"/>
          </a:xfrm>
          <a:prstGeom prst="rect">
            <a:avLst/>
          </a:prstGeom>
        </p:spPr>
      </p:pic>
      <p:sp>
        <p:nvSpPr>
          <p:cNvPr id="121" name="正方形/長方形 120">
            <a:extLst>
              <a:ext uri="{FF2B5EF4-FFF2-40B4-BE49-F238E27FC236}">
                <a16:creationId xmlns:a16="http://schemas.microsoft.com/office/drawing/2014/main" id="{EAEBC117-00C9-B4AF-3B82-5987FD87432A}"/>
              </a:ext>
            </a:extLst>
          </p:cNvPr>
          <p:cNvSpPr/>
          <p:nvPr/>
        </p:nvSpPr>
        <p:spPr>
          <a:xfrm>
            <a:off x="7163167" y="2880016"/>
            <a:ext cx="691636" cy="55619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防災サービス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正方形/長方形 121">
            <a:extLst>
              <a:ext uri="{FF2B5EF4-FFF2-40B4-BE49-F238E27FC236}">
                <a16:creationId xmlns:a16="http://schemas.microsoft.com/office/drawing/2014/main" id="{6C2C3475-B42C-0875-A58F-8CCEC3D53987}"/>
              </a:ext>
            </a:extLst>
          </p:cNvPr>
          <p:cNvSpPr/>
          <p:nvPr/>
        </p:nvSpPr>
        <p:spPr>
          <a:xfrm>
            <a:off x="7952456" y="2880016"/>
            <a:ext cx="691636" cy="556192"/>
          </a:xfrm>
          <a:prstGeom prst="rect">
            <a:avLst/>
          </a:prstGeom>
          <a:solidFill>
            <a:sysClr val="window" lastClr="FFFFFF"/>
          </a:solidFill>
          <a:ln w="19050" cap="flat" cmpd="sng" algn="ctr">
            <a:solidFill>
              <a:srgbClr val="ED7D31">
                <a:lumMod val="60000"/>
                <a:lumOff val="40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金融サービス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3" name="正方形/長方形 122">
            <a:extLst>
              <a:ext uri="{FF2B5EF4-FFF2-40B4-BE49-F238E27FC236}">
                <a16:creationId xmlns:a16="http://schemas.microsoft.com/office/drawing/2014/main" id="{11448CED-23CB-1445-C027-ECF90CCFC8DD}"/>
              </a:ext>
            </a:extLst>
          </p:cNvPr>
          <p:cNvSpPr/>
          <p:nvPr/>
        </p:nvSpPr>
        <p:spPr>
          <a:xfrm>
            <a:off x="6387481" y="2880016"/>
            <a:ext cx="691636" cy="556192"/>
          </a:xfrm>
          <a:prstGeom prst="rect">
            <a:avLst/>
          </a:prstGeom>
          <a:solidFill>
            <a:sysClr val="window" lastClr="FFFFFF"/>
          </a:solidFill>
          <a:ln w="19050" cap="flat" cmpd="sng" algn="ctr">
            <a:solidFill>
              <a:srgbClr val="A5A5A5">
                <a:lumMod val="7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既存</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交通</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テキスト ボックス 6">
            <a:extLst>
              <a:ext uri="{FF2B5EF4-FFF2-40B4-BE49-F238E27FC236}">
                <a16:creationId xmlns:a16="http://schemas.microsoft.com/office/drawing/2014/main" id="{587E0F3E-70CE-1C4B-BCBE-AA66E9930850}"/>
              </a:ext>
            </a:extLst>
          </p:cNvPr>
          <p:cNvSpPr txBox="1"/>
          <p:nvPr/>
        </p:nvSpPr>
        <p:spPr>
          <a:xfrm>
            <a:off x="6686081" y="2548170"/>
            <a:ext cx="1616148"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既存サービスの高度化</a:t>
            </a:r>
            <a:endPar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テキスト ボックス 124">
            <a:extLst>
              <a:ext uri="{FF2B5EF4-FFF2-40B4-BE49-F238E27FC236}">
                <a16:creationId xmlns:a16="http://schemas.microsoft.com/office/drawing/2014/main" id="{9370C595-F55B-24C1-8A4B-6BADE0C1FE88}"/>
              </a:ext>
            </a:extLst>
          </p:cNvPr>
          <p:cNvSpPr txBox="1"/>
          <p:nvPr/>
        </p:nvSpPr>
        <p:spPr>
          <a:xfrm>
            <a:off x="6596226" y="3897280"/>
            <a:ext cx="4794418" cy="898471"/>
          </a:xfrm>
          <a:prstGeom prst="rect">
            <a:avLst/>
          </a:prstGeom>
          <a:noFill/>
          <a:ln>
            <a:noFill/>
          </a:ln>
        </p:spPr>
        <p:txBody>
          <a:bodyPr wrap="square" lIns="112542" tIns="56271" rIns="112542" bIns="56271" rtlCol="0" anchor="t">
            <a:spAutoFit/>
          </a:bodyPr>
          <a:lstStyle/>
          <a:p>
            <a:pPr algn="ctr" defTabSz="914400"/>
            <a:r>
              <a:rPr kumimoji="1" lang="en-US" altLang="ja-JP"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SIP</a:t>
            </a:r>
            <a:r>
              <a:rPr kumimoji="1" lang="ja-JP" altLang="en-US"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分野間データ連携基盤</a:t>
            </a:r>
            <a:r>
              <a:rPr kumimoji="1" lang="en-US" altLang="ja-JP"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(CADDE)</a:t>
            </a:r>
          </a:p>
          <a:p>
            <a:pPr algn="ctr" defTabSz="914400"/>
            <a:endParaRPr kumimoji="1" lang="en-US" altLang="ja-JP" sz="5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分野横断でデータを</a:t>
            </a:r>
            <a:r>
              <a:rPr kumimoji="1" lang="ja-JP" altLang="en-US" sz="1400" b="1" dirty="0">
                <a:solidFill>
                  <a:srgbClr val="FF0000"/>
                </a:solidFill>
                <a:latin typeface="Meiryo UI" panose="020B0604030504040204" pitchFamily="50" charset="-128"/>
                <a:ea typeface="Meiryo UI" panose="020B0604030504040204" pitchFamily="50" charset="-128"/>
              </a:rPr>
              <a:t>「発見」、「契約」、「安全に取得・活用」</a:t>
            </a:r>
            <a:endParaRPr kumimoji="1" lang="en-US" altLang="ja-JP" sz="1400" b="1" dirty="0">
              <a:solidFill>
                <a:srgbClr val="FF0000"/>
              </a:solidFill>
              <a:latin typeface="Meiryo UI" panose="020B0604030504040204" pitchFamily="50" charset="-128"/>
              <a:ea typeface="Meiryo UI" panose="020B0604030504040204" pitchFamily="50" charset="-128"/>
            </a:endParaRPr>
          </a:p>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するための機能・サービス</a:t>
            </a:r>
          </a:p>
        </p:txBody>
      </p:sp>
      <p:sp>
        <p:nvSpPr>
          <p:cNvPr id="126" name="テキスト ボックス 125">
            <a:extLst>
              <a:ext uri="{FF2B5EF4-FFF2-40B4-BE49-F238E27FC236}">
                <a16:creationId xmlns:a16="http://schemas.microsoft.com/office/drawing/2014/main" id="{24A3D20E-C7E9-A11D-CD29-72138F28B177}"/>
              </a:ext>
            </a:extLst>
          </p:cNvPr>
          <p:cNvSpPr txBox="1"/>
          <p:nvPr/>
        </p:nvSpPr>
        <p:spPr>
          <a:xfrm>
            <a:off x="6200940" y="1699077"/>
            <a:ext cx="5724000" cy="276999"/>
          </a:xfrm>
          <a:prstGeom prst="rect">
            <a:avLst/>
          </a:prstGeom>
          <a:noFill/>
          <a:ln>
            <a:noFill/>
          </a:ln>
        </p:spPr>
        <p:txBody>
          <a:bodyPr wrap="square">
            <a:spAutoFit/>
          </a:bodyPr>
          <a:lstStyle/>
          <a:p>
            <a:pPr defTabSz="914400"/>
            <a:r>
              <a:rPr kumimoji="1" lang="en-US" altLang="ja-JP" sz="1200" dirty="0">
                <a:solidFill>
                  <a:prstClr val="white"/>
                </a:solidFill>
                <a:latin typeface="Meiryo UI" panose="020B0604030504040204" pitchFamily="50" charset="-128"/>
                <a:ea typeface="Meiryo UI" panose="020B0604030504040204" pitchFamily="50" charset="-128"/>
              </a:rPr>
              <a:t>*</a:t>
            </a:r>
            <a:r>
              <a:rPr kumimoji="1" lang="en-US" altLang="ja-JP" sz="1200" baseline="30000" dirty="0">
                <a:solidFill>
                  <a:prstClr val="white"/>
                </a:solidFill>
                <a:latin typeface="Meiryo UI" panose="020B0604030504040204" pitchFamily="50" charset="-128"/>
                <a:ea typeface="Meiryo UI" panose="020B0604030504040204" pitchFamily="50" charset="-128"/>
              </a:rPr>
              <a:t>1</a:t>
            </a:r>
            <a:r>
              <a:rPr kumimoji="1" lang="en-US" altLang="ja-JP" sz="1200" dirty="0">
                <a:solidFill>
                  <a:prstClr val="white"/>
                </a:solidFill>
                <a:latin typeface="Meiryo UI" panose="020B0604030504040204" pitchFamily="50" charset="-128"/>
                <a:ea typeface="Meiryo UI" panose="020B0604030504040204" pitchFamily="50" charset="-128"/>
              </a:rPr>
              <a:t>: </a:t>
            </a:r>
            <a:r>
              <a:rPr kumimoji="1" lang="ja-JP" altLang="en-US" sz="1200" dirty="0">
                <a:solidFill>
                  <a:prstClr val="white"/>
                </a:solidFill>
                <a:latin typeface="Meiryo UI" panose="020B0604030504040204" pitchFamily="50" charset="-128"/>
                <a:ea typeface="Meiryo UI" panose="020B0604030504040204" pitchFamily="50" charset="-128"/>
              </a:rPr>
              <a:t>正式名称は、「</a:t>
            </a:r>
            <a:r>
              <a:rPr kumimoji="1" lang="en-US" altLang="ja-JP" sz="1200" dirty="0">
                <a:solidFill>
                  <a:prstClr val="white"/>
                </a:solidFill>
                <a:latin typeface="Meiryo UI" panose="020B0604030504040204" pitchFamily="50" charset="-128"/>
                <a:ea typeface="Meiryo UI" panose="020B0604030504040204" pitchFamily="50" charset="-128"/>
              </a:rPr>
              <a:t>Connector Architecture for Decentralized Data Exchange</a:t>
            </a:r>
            <a:r>
              <a:rPr kumimoji="1" lang="ja-JP" altLang="en-US" sz="1200" dirty="0">
                <a:solidFill>
                  <a:prstClr val="white"/>
                </a:solidFill>
                <a:latin typeface="Meiryo UI" panose="020B0604030504040204" pitchFamily="50" charset="-128"/>
                <a:ea typeface="Meiryo UI" panose="020B0604030504040204" pitchFamily="50" charset="-128"/>
              </a:rPr>
              <a:t>」。</a:t>
            </a:r>
            <a:endParaRPr kumimoji="1" lang="ja-JP" altLang="en-US" sz="1200" dirty="0">
              <a:solidFill>
                <a:prstClr val="white"/>
              </a:solidFill>
              <a:latin typeface="Calibri" panose="020F0502020204030204"/>
            </a:endParaRPr>
          </a:p>
        </p:txBody>
      </p:sp>
      <p:sp>
        <p:nvSpPr>
          <p:cNvPr id="127" name="正方形/長方形 126">
            <a:extLst>
              <a:ext uri="{FF2B5EF4-FFF2-40B4-BE49-F238E27FC236}">
                <a16:creationId xmlns:a16="http://schemas.microsoft.com/office/drawing/2014/main" id="{8D0A63E3-F839-E76A-98AC-2729B382F4C3}"/>
              </a:ext>
            </a:extLst>
          </p:cNvPr>
          <p:cNvSpPr/>
          <p:nvPr/>
        </p:nvSpPr>
        <p:spPr>
          <a:xfrm>
            <a:off x="247532" y="2022635"/>
            <a:ext cx="5424025" cy="4638915"/>
          </a:xfrm>
          <a:prstGeom prst="rect">
            <a:avLst/>
          </a:prstGeom>
          <a:solidFill>
            <a:srgbClr val="5B9BD5">
              <a:lumMod val="20000"/>
              <a:lumOff val="80000"/>
            </a:srgbClr>
          </a:solid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023" b="1" i="0" u="none" strike="noStrike" kern="0" cap="none" spc="0" normalizeH="0" baseline="0" noProof="0" dirty="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角丸四角形 100">
            <a:extLst>
              <a:ext uri="{FF2B5EF4-FFF2-40B4-BE49-F238E27FC236}">
                <a16:creationId xmlns:a16="http://schemas.microsoft.com/office/drawing/2014/main" id="{A59DD249-4DB2-B364-3B8E-8324B6E4C3EC}"/>
              </a:ext>
            </a:extLst>
          </p:cNvPr>
          <p:cNvSpPr/>
          <p:nvPr/>
        </p:nvSpPr>
        <p:spPr>
          <a:xfrm>
            <a:off x="357147" y="2437767"/>
            <a:ext cx="1571832" cy="3590833"/>
          </a:xfrm>
          <a:prstGeom prst="roundRect">
            <a:avLst>
              <a:gd name="adj" fmla="val 9187"/>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角丸四角形 101">
            <a:extLst>
              <a:ext uri="{FF2B5EF4-FFF2-40B4-BE49-F238E27FC236}">
                <a16:creationId xmlns:a16="http://schemas.microsoft.com/office/drawing/2014/main" id="{95F09355-2CB7-011B-6A2A-5CF6C1F3F54A}"/>
              </a:ext>
            </a:extLst>
          </p:cNvPr>
          <p:cNvSpPr/>
          <p:nvPr/>
        </p:nvSpPr>
        <p:spPr>
          <a:xfrm>
            <a:off x="2148057" y="2437767"/>
            <a:ext cx="1571832" cy="3576928"/>
          </a:xfrm>
          <a:prstGeom prst="roundRect">
            <a:avLst>
              <a:gd name="adj" fmla="val 9187"/>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30" name="角丸四角形 102">
            <a:extLst>
              <a:ext uri="{FF2B5EF4-FFF2-40B4-BE49-F238E27FC236}">
                <a16:creationId xmlns:a16="http://schemas.microsoft.com/office/drawing/2014/main" id="{BDF6FE70-06E5-8F8E-E3C4-F94697EFE339}"/>
              </a:ext>
            </a:extLst>
          </p:cNvPr>
          <p:cNvSpPr/>
          <p:nvPr/>
        </p:nvSpPr>
        <p:spPr>
          <a:xfrm>
            <a:off x="3938966" y="2437767"/>
            <a:ext cx="1571832" cy="3576927"/>
          </a:xfrm>
          <a:prstGeom prst="roundRect">
            <a:avLst>
              <a:gd name="adj" fmla="val 9187"/>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2954"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テキスト ボックス 130">
            <a:extLst>
              <a:ext uri="{FF2B5EF4-FFF2-40B4-BE49-F238E27FC236}">
                <a16:creationId xmlns:a16="http://schemas.microsoft.com/office/drawing/2014/main" id="{FBBE5FDA-8663-320F-F5EC-CC0FBFA3ABD5}"/>
              </a:ext>
            </a:extLst>
          </p:cNvPr>
          <p:cNvSpPr txBox="1"/>
          <p:nvPr/>
        </p:nvSpPr>
        <p:spPr>
          <a:xfrm>
            <a:off x="623392"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既存交通</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テキスト ボックス 131">
            <a:extLst>
              <a:ext uri="{FF2B5EF4-FFF2-40B4-BE49-F238E27FC236}">
                <a16:creationId xmlns:a16="http://schemas.microsoft.com/office/drawing/2014/main" id="{8733A3A1-051A-A6B6-D409-A6B9A96CB426}"/>
              </a:ext>
            </a:extLst>
          </p:cNvPr>
          <p:cNvSpPr txBox="1"/>
          <p:nvPr/>
        </p:nvSpPr>
        <p:spPr>
          <a:xfrm>
            <a:off x="2414302"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既存防災</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テキスト ボックス 132">
            <a:extLst>
              <a:ext uri="{FF2B5EF4-FFF2-40B4-BE49-F238E27FC236}">
                <a16:creationId xmlns:a16="http://schemas.microsoft.com/office/drawing/2014/main" id="{295C50E6-2752-F251-496A-8F871B836C9E}"/>
              </a:ext>
            </a:extLst>
          </p:cNvPr>
          <p:cNvSpPr txBox="1"/>
          <p:nvPr/>
        </p:nvSpPr>
        <p:spPr>
          <a:xfrm>
            <a:off x="4205210" y="2503513"/>
            <a:ext cx="1069524" cy="357470"/>
          </a:xfrm>
          <a:prstGeom prst="rect">
            <a:avLst/>
          </a:prstGeom>
          <a:noFill/>
        </p:spPr>
        <p:txBody>
          <a:bodyPr wrap="none" rtlCol="0">
            <a:spAutoFit/>
          </a:bodyPr>
          <a:lstStyle/>
          <a:p>
            <a:pPr algn="ctr" defTabSz="914400"/>
            <a:r>
              <a:rPr kumimoji="1" lang="ja-JP" alt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既存金融</a:t>
            </a:r>
            <a:endParaRPr kumimoji="1" lang="en-US" sz="1723"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4" name="テキスト ボックス 133">
            <a:extLst>
              <a:ext uri="{FF2B5EF4-FFF2-40B4-BE49-F238E27FC236}">
                <a16:creationId xmlns:a16="http://schemas.microsoft.com/office/drawing/2014/main" id="{E4370BE6-6292-77DD-3A32-A10D71942B77}"/>
              </a:ext>
            </a:extLst>
          </p:cNvPr>
          <p:cNvSpPr txBox="1"/>
          <p:nvPr/>
        </p:nvSpPr>
        <p:spPr>
          <a:xfrm>
            <a:off x="280208" y="6107423"/>
            <a:ext cx="5424025" cy="461665"/>
          </a:xfrm>
          <a:prstGeom prst="rect">
            <a:avLst/>
          </a:prstGeom>
          <a:noFill/>
        </p:spPr>
        <p:txBody>
          <a:bodyPr wrap="square" rtlCol="0">
            <a:spAutoFit/>
          </a:bodyPr>
          <a:lstStyle/>
          <a:p>
            <a:pPr defTabSz="914400"/>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現状</a:t>
            </a: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それぞれの組織や業界等の分野に閉じて、データを活用。</a:t>
            </a:r>
            <a:b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課題</a:t>
            </a:r>
            <a:r>
              <a:rPr kumimoji="1" lang="en-US" altLang="ja-JP"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異分野のデータ連携は個別に調整が必要となり、コストと時間が膨大。</a:t>
            </a:r>
          </a:p>
        </p:txBody>
      </p:sp>
      <p:cxnSp>
        <p:nvCxnSpPr>
          <p:cNvPr id="135" name="直線矢印コネクタ 134">
            <a:extLst>
              <a:ext uri="{FF2B5EF4-FFF2-40B4-BE49-F238E27FC236}">
                <a16:creationId xmlns:a16="http://schemas.microsoft.com/office/drawing/2014/main" id="{E40C5DBA-7B05-9FE5-8C6A-4EF0C14AACB6}"/>
              </a:ext>
            </a:extLst>
          </p:cNvPr>
          <p:cNvCxnSpPr>
            <a:cxnSpLocks/>
          </p:cNvCxnSpPr>
          <p:nvPr/>
        </p:nvCxnSpPr>
        <p:spPr>
          <a:xfrm>
            <a:off x="1062437"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36" name="直線矢印コネクタ 135">
            <a:extLst>
              <a:ext uri="{FF2B5EF4-FFF2-40B4-BE49-F238E27FC236}">
                <a16:creationId xmlns:a16="http://schemas.microsoft.com/office/drawing/2014/main" id="{78C2389D-55ED-F3AC-8651-97A69CA3B9FE}"/>
              </a:ext>
            </a:extLst>
          </p:cNvPr>
          <p:cNvCxnSpPr>
            <a:cxnSpLocks/>
          </p:cNvCxnSpPr>
          <p:nvPr/>
        </p:nvCxnSpPr>
        <p:spPr>
          <a:xfrm>
            <a:off x="1062437" y="4642088"/>
            <a:ext cx="0" cy="385554"/>
          </a:xfrm>
          <a:prstGeom prst="straightConnector1">
            <a:avLst/>
          </a:prstGeom>
          <a:noFill/>
          <a:ln w="19050" cap="flat" cmpd="sng" algn="ctr">
            <a:solidFill>
              <a:srgbClr val="5B9BD5"/>
            </a:solidFill>
            <a:prstDash val="solid"/>
            <a:miter lim="800000"/>
            <a:headEnd type="triangle"/>
            <a:tailEnd type="triangle"/>
          </a:ln>
          <a:effectLst/>
        </p:spPr>
      </p:cxnSp>
      <p:grpSp>
        <p:nvGrpSpPr>
          <p:cNvPr id="137" name="グループ化 136">
            <a:extLst>
              <a:ext uri="{FF2B5EF4-FFF2-40B4-BE49-F238E27FC236}">
                <a16:creationId xmlns:a16="http://schemas.microsoft.com/office/drawing/2014/main" id="{3CBB626A-9D7B-929E-37BC-11262175493C}"/>
              </a:ext>
            </a:extLst>
          </p:cNvPr>
          <p:cNvGrpSpPr/>
          <p:nvPr/>
        </p:nvGrpSpPr>
        <p:grpSpPr>
          <a:xfrm>
            <a:off x="659549" y="4998594"/>
            <a:ext cx="925364" cy="874343"/>
            <a:chOff x="-87560" y="1510311"/>
            <a:chExt cx="2635603" cy="2408322"/>
          </a:xfrm>
        </p:grpSpPr>
        <p:pic>
          <p:nvPicPr>
            <p:cNvPr id="138" name="Picture 2" descr="「電車　イラスト」の画像検索結果">
              <a:extLst>
                <a:ext uri="{FF2B5EF4-FFF2-40B4-BE49-F238E27FC236}">
                  <a16:creationId xmlns:a16="http://schemas.microsoft.com/office/drawing/2014/main" id="{E2EA796A-92A5-9B1D-F489-87CB587D00F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560" y="1510311"/>
              <a:ext cx="1543074" cy="1543074"/>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4" descr="関連画像">
              <a:extLst>
                <a:ext uri="{FF2B5EF4-FFF2-40B4-BE49-F238E27FC236}">
                  <a16:creationId xmlns:a16="http://schemas.microsoft.com/office/drawing/2014/main" id="{0EEBC524-7F4A-DD60-2A1A-948B03649F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787" y="1681751"/>
              <a:ext cx="1306256" cy="130625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6" descr="「TAXIイラスト」の画像検索結果">
              <a:extLst>
                <a:ext uri="{FF2B5EF4-FFF2-40B4-BE49-F238E27FC236}">
                  <a16:creationId xmlns:a16="http://schemas.microsoft.com/office/drawing/2014/main" id="{F00552FD-251F-3401-B57A-5374F784561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7060" y="2813906"/>
              <a:ext cx="1104727" cy="1104727"/>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6" descr="「徒歩　イラスト」の画像検索結果">
              <a:extLst>
                <a:ext uri="{FF2B5EF4-FFF2-40B4-BE49-F238E27FC236}">
                  <a16:creationId xmlns:a16="http://schemas.microsoft.com/office/drawing/2014/main" id="{6C21479A-1D2B-79A3-7EC2-E5907A505CC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66407" y="2890612"/>
              <a:ext cx="887855" cy="887855"/>
            </a:xfrm>
            <a:prstGeom prst="rect">
              <a:avLst/>
            </a:prstGeom>
            <a:noFill/>
            <a:extLst>
              <a:ext uri="{909E8E84-426E-40DD-AFC4-6F175D3DCCD1}">
                <a14:hiddenFill xmlns:a14="http://schemas.microsoft.com/office/drawing/2010/main">
                  <a:solidFill>
                    <a:srgbClr val="FFFFFF"/>
                  </a:solidFill>
                </a14:hiddenFill>
              </a:ext>
            </a:extLst>
          </p:spPr>
        </p:pic>
      </p:grpSp>
      <p:pic>
        <p:nvPicPr>
          <p:cNvPr id="142" name="図 141">
            <a:extLst>
              <a:ext uri="{FF2B5EF4-FFF2-40B4-BE49-F238E27FC236}">
                <a16:creationId xmlns:a16="http://schemas.microsoft.com/office/drawing/2014/main" id="{94B2ADCA-911A-2908-6550-D9D917DB4C72}"/>
              </a:ext>
            </a:extLst>
          </p:cNvPr>
          <p:cNvPicPr>
            <a:picLocks noChangeAspect="1"/>
          </p:cNvPicPr>
          <p:nvPr/>
        </p:nvPicPr>
        <p:blipFill>
          <a:blip r:embed="rId5"/>
          <a:stretch>
            <a:fillRect/>
          </a:stretch>
        </p:blipFill>
        <p:spPr>
          <a:xfrm>
            <a:off x="2710744" y="5030059"/>
            <a:ext cx="501636" cy="518709"/>
          </a:xfrm>
          <a:prstGeom prst="rect">
            <a:avLst/>
          </a:prstGeom>
        </p:spPr>
      </p:pic>
      <p:pic>
        <p:nvPicPr>
          <p:cNvPr id="143" name="図 142">
            <a:extLst>
              <a:ext uri="{FF2B5EF4-FFF2-40B4-BE49-F238E27FC236}">
                <a16:creationId xmlns:a16="http://schemas.microsoft.com/office/drawing/2014/main" id="{9D8D9404-8972-2BD5-19E4-8703EBCD9390}"/>
              </a:ext>
            </a:extLst>
          </p:cNvPr>
          <p:cNvPicPr>
            <a:picLocks noChangeAspect="1"/>
          </p:cNvPicPr>
          <p:nvPr/>
        </p:nvPicPr>
        <p:blipFill rotWithShape="1">
          <a:blip r:embed="rId6"/>
          <a:srcRect b="58561"/>
          <a:stretch/>
        </p:blipFill>
        <p:spPr>
          <a:xfrm>
            <a:off x="2670938" y="5519376"/>
            <a:ext cx="777049" cy="332960"/>
          </a:xfrm>
          <a:prstGeom prst="rect">
            <a:avLst/>
          </a:prstGeom>
        </p:spPr>
      </p:pic>
      <p:pic>
        <p:nvPicPr>
          <p:cNvPr id="144" name="図 143">
            <a:extLst>
              <a:ext uri="{FF2B5EF4-FFF2-40B4-BE49-F238E27FC236}">
                <a16:creationId xmlns:a16="http://schemas.microsoft.com/office/drawing/2014/main" id="{F92A9C72-F0BC-B476-C9AA-93A5847DFF19}"/>
              </a:ext>
            </a:extLst>
          </p:cNvPr>
          <p:cNvPicPr>
            <a:picLocks noChangeAspect="1"/>
          </p:cNvPicPr>
          <p:nvPr/>
        </p:nvPicPr>
        <p:blipFill>
          <a:blip r:embed="rId7"/>
          <a:stretch>
            <a:fillRect/>
          </a:stretch>
        </p:blipFill>
        <p:spPr>
          <a:xfrm>
            <a:off x="4579378" y="5038520"/>
            <a:ext cx="349354" cy="361243"/>
          </a:xfrm>
          <a:prstGeom prst="rect">
            <a:avLst/>
          </a:prstGeom>
        </p:spPr>
      </p:pic>
      <p:pic>
        <p:nvPicPr>
          <p:cNvPr id="145" name="図 144">
            <a:extLst>
              <a:ext uri="{FF2B5EF4-FFF2-40B4-BE49-F238E27FC236}">
                <a16:creationId xmlns:a16="http://schemas.microsoft.com/office/drawing/2014/main" id="{89AB27FC-005C-B694-883C-6520C7B54C2F}"/>
              </a:ext>
            </a:extLst>
          </p:cNvPr>
          <p:cNvPicPr>
            <a:picLocks noChangeAspect="1"/>
          </p:cNvPicPr>
          <p:nvPr/>
        </p:nvPicPr>
        <p:blipFill>
          <a:blip r:embed="rId8"/>
          <a:stretch>
            <a:fillRect/>
          </a:stretch>
        </p:blipFill>
        <p:spPr>
          <a:xfrm>
            <a:off x="4538293" y="5481646"/>
            <a:ext cx="390439" cy="403727"/>
          </a:xfrm>
          <a:prstGeom prst="rect">
            <a:avLst/>
          </a:prstGeom>
        </p:spPr>
      </p:pic>
      <p:sp>
        <p:nvSpPr>
          <p:cNvPr id="146" name="正方形/長方形 145">
            <a:extLst>
              <a:ext uri="{FF2B5EF4-FFF2-40B4-BE49-F238E27FC236}">
                <a16:creationId xmlns:a16="http://schemas.microsoft.com/office/drawing/2014/main" id="{089178F3-6268-C97C-495F-709FD9540C5B}"/>
              </a:ext>
            </a:extLst>
          </p:cNvPr>
          <p:cNvSpPr/>
          <p:nvPr/>
        </p:nvSpPr>
        <p:spPr>
          <a:xfrm>
            <a:off x="246738" y="2024006"/>
            <a:ext cx="5424025" cy="357397"/>
          </a:xfrm>
          <a:prstGeom prst="rect">
            <a:avLst/>
          </a:prstGeom>
          <a:solidFill>
            <a:srgbClr val="4472C4"/>
          </a:solidFill>
          <a:ln w="19050" cap="flat" cmpd="sng" algn="ctr">
            <a:solidFill>
              <a:srgbClr val="5B9BD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現状</a:t>
            </a:r>
            <a:r>
              <a:rPr kumimoji="1" lang="en-US"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分野間データ連携基盤が必要となる背景</a:t>
            </a:r>
            <a:r>
              <a:rPr kumimoji="1" lang="en-US" altLang="ja-JP"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47" name="グループ化 146">
            <a:extLst>
              <a:ext uri="{FF2B5EF4-FFF2-40B4-BE49-F238E27FC236}">
                <a16:creationId xmlns:a16="http://schemas.microsoft.com/office/drawing/2014/main" id="{57587C03-9D70-2FC0-956B-5D5F20F34915}"/>
              </a:ext>
            </a:extLst>
          </p:cNvPr>
          <p:cNvGrpSpPr/>
          <p:nvPr/>
        </p:nvGrpSpPr>
        <p:grpSpPr>
          <a:xfrm>
            <a:off x="644459" y="2921661"/>
            <a:ext cx="910817" cy="712304"/>
            <a:chOff x="467544" y="3005192"/>
            <a:chExt cx="627652" cy="578747"/>
          </a:xfrm>
        </p:grpSpPr>
        <p:sp>
          <p:nvSpPr>
            <p:cNvPr id="148" name="正方形/長方形 147">
              <a:extLst>
                <a:ext uri="{FF2B5EF4-FFF2-40B4-BE49-F238E27FC236}">
                  <a16:creationId xmlns:a16="http://schemas.microsoft.com/office/drawing/2014/main" id="{9DD585A5-6435-DBB0-D4D3-F064F0B6B576}"/>
                </a:ext>
              </a:extLst>
            </p:cNvPr>
            <p:cNvSpPr/>
            <p:nvPr/>
          </p:nvSpPr>
          <p:spPr>
            <a:xfrm>
              <a:off x="611560" y="3005192"/>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a:extLst>
                <a:ext uri="{FF2B5EF4-FFF2-40B4-BE49-F238E27FC236}">
                  <a16:creationId xmlns:a16="http://schemas.microsoft.com/office/drawing/2014/main" id="{09ACD8B1-B198-D658-A792-0E1B3D4C6E4A}"/>
                </a:ext>
              </a:extLst>
            </p:cNvPr>
            <p:cNvSpPr/>
            <p:nvPr/>
          </p:nvSpPr>
          <p:spPr>
            <a:xfrm>
              <a:off x="543081" y="3056325"/>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0" name="正方形/長方形 149">
              <a:extLst>
                <a:ext uri="{FF2B5EF4-FFF2-40B4-BE49-F238E27FC236}">
                  <a16:creationId xmlns:a16="http://schemas.microsoft.com/office/drawing/2014/main" id="{16E7A24A-DD78-F62B-1585-CB3F59BE26E6}"/>
                </a:ext>
              </a:extLst>
            </p:cNvPr>
            <p:cNvSpPr/>
            <p:nvPr/>
          </p:nvSpPr>
          <p:spPr>
            <a:xfrm>
              <a:off x="467544" y="3107457"/>
              <a:ext cx="483636" cy="476482"/>
            </a:xfrm>
            <a:prstGeom prst="rect">
              <a:avLst/>
            </a:prstGeom>
            <a:solidFill>
              <a:sysClr val="window" lastClr="FFFFFF"/>
            </a:solidFill>
            <a:ln w="19050" cap="flat" cmpd="sng" algn="ctr">
              <a:solidFill>
                <a:srgbClr val="A5A5A5">
                  <a:lumMod val="75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51" name="グループ化 150">
            <a:extLst>
              <a:ext uri="{FF2B5EF4-FFF2-40B4-BE49-F238E27FC236}">
                <a16:creationId xmlns:a16="http://schemas.microsoft.com/office/drawing/2014/main" id="{BE8C618E-123A-D01A-9BAE-305941E0643C}"/>
              </a:ext>
            </a:extLst>
          </p:cNvPr>
          <p:cNvGrpSpPr/>
          <p:nvPr/>
        </p:nvGrpSpPr>
        <p:grpSpPr>
          <a:xfrm>
            <a:off x="2504636" y="4158376"/>
            <a:ext cx="963530" cy="464976"/>
            <a:chOff x="1749408" y="4010027"/>
            <a:chExt cx="663977" cy="377793"/>
          </a:xfrm>
        </p:grpSpPr>
        <p:sp>
          <p:nvSpPr>
            <p:cNvPr id="152" name="円柱 151">
              <a:extLst>
                <a:ext uri="{FF2B5EF4-FFF2-40B4-BE49-F238E27FC236}">
                  <a16:creationId xmlns:a16="http://schemas.microsoft.com/office/drawing/2014/main" id="{8FDCAA06-FB0A-B5A2-2C7B-959963A893B0}"/>
                </a:ext>
              </a:extLst>
            </p:cNvPr>
            <p:cNvSpPr/>
            <p:nvPr/>
          </p:nvSpPr>
          <p:spPr>
            <a:xfrm>
              <a:off x="1749408" y="4010027"/>
              <a:ext cx="591713" cy="377793"/>
            </a:xfrm>
            <a:prstGeom prst="can">
              <a:avLst/>
            </a:prstGeom>
            <a:solidFill>
              <a:srgbClr val="44546A">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3" name="テキスト ボックス 152">
              <a:extLst>
                <a:ext uri="{FF2B5EF4-FFF2-40B4-BE49-F238E27FC236}">
                  <a16:creationId xmlns:a16="http://schemas.microsoft.com/office/drawing/2014/main" id="{901513BE-7700-D6CA-BAB7-12EAB3372F5B}"/>
                </a:ext>
              </a:extLst>
            </p:cNvPr>
            <p:cNvSpPr txBox="1"/>
            <p:nvPr/>
          </p:nvSpPr>
          <p:spPr>
            <a:xfrm>
              <a:off x="1796071" y="4118214"/>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54" name="グループ化 153">
            <a:extLst>
              <a:ext uri="{FF2B5EF4-FFF2-40B4-BE49-F238E27FC236}">
                <a16:creationId xmlns:a16="http://schemas.microsoft.com/office/drawing/2014/main" id="{1DE70422-7F77-2951-4575-D4D15379DC1E}"/>
              </a:ext>
            </a:extLst>
          </p:cNvPr>
          <p:cNvGrpSpPr/>
          <p:nvPr/>
        </p:nvGrpSpPr>
        <p:grpSpPr>
          <a:xfrm>
            <a:off x="2482992" y="2916879"/>
            <a:ext cx="910817" cy="712304"/>
            <a:chOff x="467544" y="3005192"/>
            <a:chExt cx="627652" cy="578747"/>
          </a:xfrm>
        </p:grpSpPr>
        <p:sp>
          <p:nvSpPr>
            <p:cNvPr id="155" name="正方形/長方形 154">
              <a:extLst>
                <a:ext uri="{FF2B5EF4-FFF2-40B4-BE49-F238E27FC236}">
                  <a16:creationId xmlns:a16="http://schemas.microsoft.com/office/drawing/2014/main" id="{6564B9C4-92E9-DBA7-8FFC-47599BB98135}"/>
                </a:ext>
              </a:extLst>
            </p:cNvPr>
            <p:cNvSpPr/>
            <p:nvPr/>
          </p:nvSpPr>
          <p:spPr>
            <a:xfrm>
              <a:off x="611560" y="3005192"/>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6" name="正方形/長方形 155">
              <a:extLst>
                <a:ext uri="{FF2B5EF4-FFF2-40B4-BE49-F238E27FC236}">
                  <a16:creationId xmlns:a16="http://schemas.microsoft.com/office/drawing/2014/main" id="{4BA18374-3DB5-9559-2234-B2297A89A122}"/>
                </a:ext>
              </a:extLst>
            </p:cNvPr>
            <p:cNvSpPr/>
            <p:nvPr/>
          </p:nvSpPr>
          <p:spPr>
            <a:xfrm>
              <a:off x="543081" y="3056325"/>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57" name="正方形/長方形 156">
              <a:extLst>
                <a:ext uri="{FF2B5EF4-FFF2-40B4-BE49-F238E27FC236}">
                  <a16:creationId xmlns:a16="http://schemas.microsoft.com/office/drawing/2014/main" id="{199C2109-53E1-9DE8-1985-1C9FE5CFDABE}"/>
                </a:ext>
              </a:extLst>
            </p:cNvPr>
            <p:cNvSpPr/>
            <p:nvPr/>
          </p:nvSpPr>
          <p:spPr>
            <a:xfrm>
              <a:off x="467544" y="3107457"/>
              <a:ext cx="483636" cy="476482"/>
            </a:xfrm>
            <a:prstGeom prst="rect">
              <a:avLst/>
            </a:prstGeom>
            <a:solidFill>
              <a:sysClr val="window" lastClr="FFFFFF"/>
            </a:solidFill>
            <a:ln w="19050" cap="flat" cmpd="sng" algn="ctr">
              <a:solidFill>
                <a:srgbClr val="44546A">
                  <a:lumMod val="60000"/>
                  <a:lumOff val="40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58" name="グループ化 157">
            <a:extLst>
              <a:ext uri="{FF2B5EF4-FFF2-40B4-BE49-F238E27FC236}">
                <a16:creationId xmlns:a16="http://schemas.microsoft.com/office/drawing/2014/main" id="{D8C817DE-F263-D098-500A-1A0C20086575}"/>
              </a:ext>
            </a:extLst>
          </p:cNvPr>
          <p:cNvGrpSpPr/>
          <p:nvPr/>
        </p:nvGrpSpPr>
        <p:grpSpPr>
          <a:xfrm>
            <a:off x="629611" y="4155794"/>
            <a:ext cx="958116" cy="464976"/>
            <a:chOff x="1749408" y="4010027"/>
            <a:chExt cx="660247" cy="377793"/>
          </a:xfrm>
        </p:grpSpPr>
        <p:sp>
          <p:nvSpPr>
            <p:cNvPr id="159" name="円柱 158">
              <a:extLst>
                <a:ext uri="{FF2B5EF4-FFF2-40B4-BE49-F238E27FC236}">
                  <a16:creationId xmlns:a16="http://schemas.microsoft.com/office/drawing/2014/main" id="{ED7C9B8D-E1AF-1AEE-DFF5-86FF2B2B1494}"/>
                </a:ext>
              </a:extLst>
            </p:cNvPr>
            <p:cNvSpPr/>
            <p:nvPr/>
          </p:nvSpPr>
          <p:spPr>
            <a:xfrm>
              <a:off x="1749408" y="4010027"/>
              <a:ext cx="591713" cy="377793"/>
            </a:xfrm>
            <a:prstGeom prst="can">
              <a:avLst/>
            </a:prstGeom>
            <a:solidFill>
              <a:srgbClr val="A5A5A5">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0" name="テキスト ボックス 159">
              <a:extLst>
                <a:ext uri="{FF2B5EF4-FFF2-40B4-BE49-F238E27FC236}">
                  <a16:creationId xmlns:a16="http://schemas.microsoft.com/office/drawing/2014/main" id="{BD9E5B72-BE91-25C5-5032-E5449BE3C9D8}"/>
                </a:ext>
              </a:extLst>
            </p:cNvPr>
            <p:cNvSpPr txBox="1"/>
            <p:nvPr/>
          </p:nvSpPr>
          <p:spPr>
            <a:xfrm>
              <a:off x="1792341" y="4117631"/>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61" name="グループ化 160">
            <a:extLst>
              <a:ext uri="{FF2B5EF4-FFF2-40B4-BE49-F238E27FC236}">
                <a16:creationId xmlns:a16="http://schemas.microsoft.com/office/drawing/2014/main" id="{DAF20CAB-D912-DF2F-9996-B6F9FC2D8DA2}"/>
              </a:ext>
            </a:extLst>
          </p:cNvPr>
          <p:cNvGrpSpPr/>
          <p:nvPr/>
        </p:nvGrpSpPr>
        <p:grpSpPr>
          <a:xfrm>
            <a:off x="4340245" y="4144071"/>
            <a:ext cx="969910" cy="464976"/>
            <a:chOff x="1749408" y="4010027"/>
            <a:chExt cx="668374" cy="377793"/>
          </a:xfrm>
          <a:solidFill>
            <a:srgbClr val="70AD47">
              <a:lumMod val="40000"/>
              <a:lumOff val="60000"/>
            </a:srgbClr>
          </a:solidFill>
        </p:grpSpPr>
        <p:sp>
          <p:nvSpPr>
            <p:cNvPr id="162" name="円柱 161">
              <a:extLst>
                <a:ext uri="{FF2B5EF4-FFF2-40B4-BE49-F238E27FC236}">
                  <a16:creationId xmlns:a16="http://schemas.microsoft.com/office/drawing/2014/main" id="{6690878B-EE5B-EC73-32D3-1DF01A0433A5}"/>
                </a:ext>
              </a:extLst>
            </p:cNvPr>
            <p:cNvSpPr/>
            <p:nvPr/>
          </p:nvSpPr>
          <p:spPr>
            <a:xfrm>
              <a:off x="1749408" y="4010027"/>
              <a:ext cx="591713" cy="377793"/>
            </a:xfrm>
            <a:prstGeom prst="ca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3" name="テキスト ボックス 162">
              <a:extLst>
                <a:ext uri="{FF2B5EF4-FFF2-40B4-BE49-F238E27FC236}">
                  <a16:creationId xmlns:a16="http://schemas.microsoft.com/office/drawing/2014/main" id="{0EFE3020-1DA4-D649-B522-0A9E8C60393A}"/>
                </a:ext>
              </a:extLst>
            </p:cNvPr>
            <p:cNvSpPr txBox="1"/>
            <p:nvPr/>
          </p:nvSpPr>
          <p:spPr>
            <a:xfrm>
              <a:off x="1800468" y="4127156"/>
              <a:ext cx="617314" cy="25970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a:t>
              </a:r>
            </a:p>
          </p:txBody>
        </p:sp>
      </p:grpSp>
      <p:grpSp>
        <p:nvGrpSpPr>
          <p:cNvPr id="164" name="グループ化 163">
            <a:extLst>
              <a:ext uri="{FF2B5EF4-FFF2-40B4-BE49-F238E27FC236}">
                <a16:creationId xmlns:a16="http://schemas.microsoft.com/office/drawing/2014/main" id="{D4AF3395-7EB3-43EB-7535-0DBC56EF5130}"/>
              </a:ext>
            </a:extLst>
          </p:cNvPr>
          <p:cNvGrpSpPr/>
          <p:nvPr/>
        </p:nvGrpSpPr>
        <p:grpSpPr>
          <a:xfrm>
            <a:off x="4302345" y="2900616"/>
            <a:ext cx="910817" cy="712304"/>
            <a:chOff x="467544" y="3005192"/>
            <a:chExt cx="627652" cy="578747"/>
          </a:xfrm>
        </p:grpSpPr>
        <p:sp>
          <p:nvSpPr>
            <p:cNvPr id="165" name="正方形/長方形 164">
              <a:extLst>
                <a:ext uri="{FF2B5EF4-FFF2-40B4-BE49-F238E27FC236}">
                  <a16:creationId xmlns:a16="http://schemas.microsoft.com/office/drawing/2014/main" id="{70E2A449-48CD-B10B-36D2-4D8456ED99DF}"/>
                </a:ext>
              </a:extLst>
            </p:cNvPr>
            <p:cNvSpPr/>
            <p:nvPr/>
          </p:nvSpPr>
          <p:spPr>
            <a:xfrm>
              <a:off x="611560" y="3005192"/>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6" name="正方形/長方形 165">
              <a:extLst>
                <a:ext uri="{FF2B5EF4-FFF2-40B4-BE49-F238E27FC236}">
                  <a16:creationId xmlns:a16="http://schemas.microsoft.com/office/drawing/2014/main" id="{FB5DE84F-7903-582C-5F07-1905AC5DD269}"/>
                </a:ext>
              </a:extLst>
            </p:cNvPr>
            <p:cNvSpPr/>
            <p:nvPr/>
          </p:nvSpPr>
          <p:spPr>
            <a:xfrm>
              <a:off x="543081" y="3056325"/>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srgbClr val="70AD47">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67" name="正方形/長方形 166">
              <a:extLst>
                <a:ext uri="{FF2B5EF4-FFF2-40B4-BE49-F238E27FC236}">
                  <a16:creationId xmlns:a16="http://schemas.microsoft.com/office/drawing/2014/main" id="{54F146F4-DA8F-F62E-DAE3-8E538BCF9A34}"/>
                </a:ext>
              </a:extLst>
            </p:cNvPr>
            <p:cNvSpPr/>
            <p:nvPr/>
          </p:nvSpPr>
          <p:spPr>
            <a:xfrm>
              <a:off x="467544" y="3107457"/>
              <a:ext cx="483636" cy="476482"/>
            </a:xfrm>
            <a:prstGeom prst="rect">
              <a:avLst/>
            </a:prstGeom>
            <a:solidFill>
              <a:sysClr val="window" lastClr="FFFFFF"/>
            </a:solidFill>
            <a:ln w="19050" cap="flat" cmpd="sng" algn="ctr">
              <a:solidFill>
                <a:srgbClr val="70AD47">
                  <a:lumMod val="60000"/>
                  <a:lumOff val="40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b="1"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68" name="グループ化 167">
            <a:extLst>
              <a:ext uri="{FF2B5EF4-FFF2-40B4-BE49-F238E27FC236}">
                <a16:creationId xmlns:a16="http://schemas.microsoft.com/office/drawing/2014/main" id="{CEF7E0F1-9E25-EDEB-FC46-8FA7272DC38B}"/>
              </a:ext>
            </a:extLst>
          </p:cNvPr>
          <p:cNvGrpSpPr/>
          <p:nvPr/>
        </p:nvGrpSpPr>
        <p:grpSpPr>
          <a:xfrm>
            <a:off x="1482059" y="4117317"/>
            <a:ext cx="1019017" cy="541600"/>
            <a:chOff x="-1333312" y="3960551"/>
            <a:chExt cx="792744" cy="440050"/>
          </a:xfrm>
        </p:grpSpPr>
        <p:sp>
          <p:nvSpPr>
            <p:cNvPr id="169" name="矢印: 左右 168">
              <a:extLst>
                <a:ext uri="{FF2B5EF4-FFF2-40B4-BE49-F238E27FC236}">
                  <a16:creationId xmlns:a16="http://schemas.microsoft.com/office/drawing/2014/main" id="{CA46AA8B-4B26-81D1-C7A4-BBDCA5C61E7E}"/>
                </a:ext>
              </a:extLst>
            </p:cNvPr>
            <p:cNvSpPr/>
            <p:nvPr/>
          </p:nvSpPr>
          <p:spPr bwMode="auto">
            <a:xfrm>
              <a:off x="-1305570" y="3960551"/>
              <a:ext cx="744231" cy="440050"/>
            </a:xfrm>
            <a:prstGeom prst="leftRightArrow">
              <a:avLst/>
            </a:prstGeom>
            <a:solidFill>
              <a:sysClr val="window" lastClr="FFFFFF">
                <a:lumMod val="85000"/>
              </a:sysClr>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215"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0" name="テキスト ボックス 169">
              <a:extLst>
                <a:ext uri="{FF2B5EF4-FFF2-40B4-BE49-F238E27FC236}">
                  <a16:creationId xmlns:a16="http://schemas.microsoft.com/office/drawing/2014/main" id="{61130DCB-AF3B-F8C5-E60D-D052BCE6C2DC}"/>
                </a:ext>
              </a:extLst>
            </p:cNvPr>
            <p:cNvSpPr txBox="1"/>
            <p:nvPr/>
          </p:nvSpPr>
          <p:spPr>
            <a:xfrm>
              <a:off x="-1333312" y="4058235"/>
              <a:ext cx="792744" cy="22891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31"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個別調整</a:t>
              </a:r>
            </a:p>
          </p:txBody>
        </p:sp>
      </p:grpSp>
      <p:grpSp>
        <p:nvGrpSpPr>
          <p:cNvPr id="171" name="グループ化 170">
            <a:extLst>
              <a:ext uri="{FF2B5EF4-FFF2-40B4-BE49-F238E27FC236}">
                <a16:creationId xmlns:a16="http://schemas.microsoft.com/office/drawing/2014/main" id="{A81CEAA7-47C9-8A56-9F70-37E295B53FDF}"/>
              </a:ext>
            </a:extLst>
          </p:cNvPr>
          <p:cNvGrpSpPr/>
          <p:nvPr/>
        </p:nvGrpSpPr>
        <p:grpSpPr>
          <a:xfrm>
            <a:off x="3324424" y="4122923"/>
            <a:ext cx="1019017" cy="541600"/>
            <a:chOff x="-1333312" y="3960551"/>
            <a:chExt cx="792744" cy="440050"/>
          </a:xfrm>
        </p:grpSpPr>
        <p:sp>
          <p:nvSpPr>
            <p:cNvPr id="172" name="矢印: 左右 171">
              <a:extLst>
                <a:ext uri="{FF2B5EF4-FFF2-40B4-BE49-F238E27FC236}">
                  <a16:creationId xmlns:a16="http://schemas.microsoft.com/office/drawing/2014/main" id="{77B13B58-BB84-936F-4384-EF2ACC57AD1F}"/>
                </a:ext>
              </a:extLst>
            </p:cNvPr>
            <p:cNvSpPr/>
            <p:nvPr/>
          </p:nvSpPr>
          <p:spPr bwMode="auto">
            <a:xfrm>
              <a:off x="-1305570" y="3960551"/>
              <a:ext cx="744231" cy="440050"/>
            </a:xfrm>
            <a:prstGeom prst="leftRightArrow">
              <a:avLst/>
            </a:prstGeom>
            <a:solidFill>
              <a:sysClr val="window" lastClr="FFFFFF">
                <a:lumMod val="85000"/>
              </a:sysClr>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215"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3" name="テキスト ボックス 172">
              <a:extLst>
                <a:ext uri="{FF2B5EF4-FFF2-40B4-BE49-F238E27FC236}">
                  <a16:creationId xmlns:a16="http://schemas.microsoft.com/office/drawing/2014/main" id="{49A96B88-28B2-CB8B-35D4-13AD4A757439}"/>
                </a:ext>
              </a:extLst>
            </p:cNvPr>
            <p:cNvSpPr txBox="1"/>
            <p:nvPr/>
          </p:nvSpPr>
          <p:spPr>
            <a:xfrm>
              <a:off x="-1333312" y="4058235"/>
              <a:ext cx="792744" cy="228917"/>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31"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個別調整</a:t>
              </a:r>
            </a:p>
          </p:txBody>
        </p:sp>
      </p:grpSp>
      <p:cxnSp>
        <p:nvCxnSpPr>
          <p:cNvPr id="174" name="直線矢印コネクタ 173">
            <a:extLst>
              <a:ext uri="{FF2B5EF4-FFF2-40B4-BE49-F238E27FC236}">
                <a16:creationId xmlns:a16="http://schemas.microsoft.com/office/drawing/2014/main" id="{89932435-AE7D-C61A-D6FE-A363983F5E0B}"/>
              </a:ext>
            </a:extLst>
          </p:cNvPr>
          <p:cNvCxnSpPr>
            <a:cxnSpLocks/>
          </p:cNvCxnSpPr>
          <p:nvPr/>
        </p:nvCxnSpPr>
        <p:spPr>
          <a:xfrm>
            <a:off x="2904171"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75" name="直線矢印コネクタ 174">
            <a:extLst>
              <a:ext uri="{FF2B5EF4-FFF2-40B4-BE49-F238E27FC236}">
                <a16:creationId xmlns:a16="http://schemas.microsoft.com/office/drawing/2014/main" id="{F6E39CE7-2F9E-28BA-F3AE-A6F789FED899}"/>
              </a:ext>
            </a:extLst>
          </p:cNvPr>
          <p:cNvCxnSpPr>
            <a:cxnSpLocks/>
          </p:cNvCxnSpPr>
          <p:nvPr/>
        </p:nvCxnSpPr>
        <p:spPr>
          <a:xfrm>
            <a:off x="2904171" y="4642088"/>
            <a:ext cx="0" cy="385554"/>
          </a:xfrm>
          <a:prstGeom prst="straightConnector1">
            <a:avLst/>
          </a:prstGeom>
          <a:noFill/>
          <a:ln w="19050" cap="flat" cmpd="sng" algn="ctr">
            <a:solidFill>
              <a:srgbClr val="5B9BD5"/>
            </a:solidFill>
            <a:prstDash val="solid"/>
            <a:miter lim="800000"/>
            <a:headEnd type="triangle"/>
            <a:tailEnd type="triangle"/>
          </a:ln>
          <a:effectLst/>
        </p:spPr>
      </p:cxnSp>
      <p:cxnSp>
        <p:nvCxnSpPr>
          <p:cNvPr id="176" name="直線矢印コネクタ 175">
            <a:extLst>
              <a:ext uri="{FF2B5EF4-FFF2-40B4-BE49-F238E27FC236}">
                <a16:creationId xmlns:a16="http://schemas.microsoft.com/office/drawing/2014/main" id="{6154F52E-C220-BC8C-6DCC-1742F85E66F0}"/>
              </a:ext>
            </a:extLst>
          </p:cNvPr>
          <p:cNvCxnSpPr>
            <a:cxnSpLocks/>
          </p:cNvCxnSpPr>
          <p:nvPr/>
        </p:nvCxnSpPr>
        <p:spPr>
          <a:xfrm>
            <a:off x="4773972" y="3635140"/>
            <a:ext cx="0" cy="484450"/>
          </a:xfrm>
          <a:prstGeom prst="straightConnector1">
            <a:avLst/>
          </a:prstGeom>
          <a:noFill/>
          <a:ln w="19050" cap="flat" cmpd="sng" algn="ctr">
            <a:solidFill>
              <a:srgbClr val="5B9BD5"/>
            </a:solidFill>
            <a:prstDash val="solid"/>
            <a:miter lim="800000"/>
            <a:headEnd type="triangle"/>
            <a:tailEnd type="triangle"/>
          </a:ln>
          <a:effectLst/>
        </p:spPr>
      </p:cxnSp>
      <p:cxnSp>
        <p:nvCxnSpPr>
          <p:cNvPr id="177" name="直線矢印コネクタ 176">
            <a:extLst>
              <a:ext uri="{FF2B5EF4-FFF2-40B4-BE49-F238E27FC236}">
                <a16:creationId xmlns:a16="http://schemas.microsoft.com/office/drawing/2014/main" id="{E2CF5816-9C4E-38A4-01AC-01C65A04527A}"/>
              </a:ext>
            </a:extLst>
          </p:cNvPr>
          <p:cNvCxnSpPr>
            <a:cxnSpLocks/>
          </p:cNvCxnSpPr>
          <p:nvPr/>
        </p:nvCxnSpPr>
        <p:spPr>
          <a:xfrm>
            <a:off x="4773972" y="4642088"/>
            <a:ext cx="0" cy="385554"/>
          </a:xfrm>
          <a:prstGeom prst="straightConnector1">
            <a:avLst/>
          </a:prstGeom>
          <a:noFill/>
          <a:ln w="19050" cap="flat" cmpd="sng" algn="ctr">
            <a:solidFill>
              <a:srgbClr val="5B9BD5"/>
            </a:solidFill>
            <a:prstDash val="solid"/>
            <a:miter lim="800000"/>
            <a:headEnd type="triangle"/>
            <a:tailEnd type="triangle"/>
          </a:ln>
          <a:effectLst/>
        </p:spPr>
      </p:cxnSp>
      <p:sp>
        <p:nvSpPr>
          <p:cNvPr id="178" name="正方形/長方形 177">
            <a:extLst>
              <a:ext uri="{FF2B5EF4-FFF2-40B4-BE49-F238E27FC236}">
                <a16:creationId xmlns:a16="http://schemas.microsoft.com/office/drawing/2014/main" id="{48C56954-BD16-9B1B-F12F-6106C9C91F7E}"/>
              </a:ext>
            </a:extLst>
          </p:cNvPr>
          <p:cNvSpPr/>
          <p:nvPr/>
        </p:nvSpPr>
        <p:spPr>
          <a:xfrm>
            <a:off x="8790590"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物流</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最適化</a:t>
            </a:r>
            <a:endParaRPr kumimoji="1" 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79" name="正方形/長方形 178">
            <a:extLst>
              <a:ext uri="{FF2B5EF4-FFF2-40B4-BE49-F238E27FC236}">
                <a16:creationId xmlns:a16="http://schemas.microsoft.com/office/drawing/2014/main" id="{1757B7D1-7658-E56B-452D-90C3724B5B96}"/>
              </a:ext>
            </a:extLst>
          </p:cNvPr>
          <p:cNvSpPr/>
          <p:nvPr/>
        </p:nvSpPr>
        <p:spPr>
          <a:xfrm>
            <a:off x="9528132"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避難</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誘導</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0" name="正方形/長方形 179">
            <a:extLst>
              <a:ext uri="{FF2B5EF4-FFF2-40B4-BE49-F238E27FC236}">
                <a16:creationId xmlns:a16="http://schemas.microsoft.com/office/drawing/2014/main" id="{AA0EDCA0-3136-87BF-3E60-989F3FE23023}"/>
              </a:ext>
            </a:extLst>
          </p:cNvPr>
          <p:cNvSpPr/>
          <p:nvPr/>
        </p:nvSpPr>
        <p:spPr>
          <a:xfrm>
            <a:off x="10265674"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新観光</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1" name="正方形/長方形 180">
            <a:extLst>
              <a:ext uri="{FF2B5EF4-FFF2-40B4-BE49-F238E27FC236}">
                <a16:creationId xmlns:a16="http://schemas.microsoft.com/office/drawing/2014/main" id="{39548FD5-92B9-C1A0-667C-65E3FE71DC08}"/>
              </a:ext>
            </a:extLst>
          </p:cNvPr>
          <p:cNvSpPr/>
          <p:nvPr/>
        </p:nvSpPr>
        <p:spPr>
          <a:xfrm>
            <a:off x="11003216" y="2879112"/>
            <a:ext cx="691200" cy="558000"/>
          </a:xfrm>
          <a:prstGeom prst="rect">
            <a:avLst/>
          </a:prstGeom>
          <a:solidFill>
            <a:sysClr val="window" lastClr="FFFFFF"/>
          </a:solidFill>
          <a:ln w="19050" cap="flat" cmpd="sng" algn="ctr">
            <a:solidFill>
              <a:srgbClr val="FF0000"/>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新住民</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1108"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2" name="直線矢印コネクタ 181">
            <a:extLst>
              <a:ext uri="{FF2B5EF4-FFF2-40B4-BE49-F238E27FC236}">
                <a16:creationId xmlns:a16="http://schemas.microsoft.com/office/drawing/2014/main" id="{85AB5559-748C-9BCA-9362-DE8ED688451F}"/>
              </a:ext>
            </a:extLst>
          </p:cNvPr>
          <p:cNvCxnSpPr>
            <a:cxnSpLocks/>
          </p:cNvCxnSpPr>
          <p:nvPr/>
        </p:nvCxnSpPr>
        <p:spPr>
          <a:xfrm>
            <a:off x="7547531"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3" name="直線矢印コネクタ 182">
            <a:extLst>
              <a:ext uri="{FF2B5EF4-FFF2-40B4-BE49-F238E27FC236}">
                <a16:creationId xmlns:a16="http://schemas.microsoft.com/office/drawing/2014/main" id="{51618F20-BAD9-9439-F890-43EC5E3EDDAB}"/>
              </a:ext>
            </a:extLst>
          </p:cNvPr>
          <p:cNvCxnSpPr>
            <a:cxnSpLocks/>
          </p:cNvCxnSpPr>
          <p:nvPr/>
        </p:nvCxnSpPr>
        <p:spPr>
          <a:xfrm>
            <a:off x="8026330"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4" name="直線矢印コネクタ 183">
            <a:extLst>
              <a:ext uri="{FF2B5EF4-FFF2-40B4-BE49-F238E27FC236}">
                <a16:creationId xmlns:a16="http://schemas.microsoft.com/office/drawing/2014/main" id="{FED53221-D1AE-60D4-66EE-63A7186081AA}"/>
              </a:ext>
            </a:extLst>
          </p:cNvPr>
          <p:cNvCxnSpPr>
            <a:cxnSpLocks/>
          </p:cNvCxnSpPr>
          <p:nvPr/>
        </p:nvCxnSpPr>
        <p:spPr>
          <a:xfrm>
            <a:off x="8505129"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5" name="直線矢印コネクタ 184">
            <a:extLst>
              <a:ext uri="{FF2B5EF4-FFF2-40B4-BE49-F238E27FC236}">
                <a16:creationId xmlns:a16="http://schemas.microsoft.com/office/drawing/2014/main" id="{5C10A617-A574-2E89-184B-9CC429312388}"/>
              </a:ext>
            </a:extLst>
          </p:cNvPr>
          <p:cNvCxnSpPr>
            <a:cxnSpLocks/>
          </p:cNvCxnSpPr>
          <p:nvPr/>
        </p:nvCxnSpPr>
        <p:spPr>
          <a:xfrm>
            <a:off x="8983928"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6" name="直線矢印コネクタ 185">
            <a:extLst>
              <a:ext uri="{FF2B5EF4-FFF2-40B4-BE49-F238E27FC236}">
                <a16:creationId xmlns:a16="http://schemas.microsoft.com/office/drawing/2014/main" id="{F522BA7E-6A00-014E-6E09-03B4A3E60AF8}"/>
              </a:ext>
            </a:extLst>
          </p:cNvPr>
          <p:cNvCxnSpPr>
            <a:cxnSpLocks/>
          </p:cNvCxnSpPr>
          <p:nvPr/>
        </p:nvCxnSpPr>
        <p:spPr>
          <a:xfrm>
            <a:off x="9462727"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7" name="直線矢印コネクタ 186">
            <a:extLst>
              <a:ext uri="{FF2B5EF4-FFF2-40B4-BE49-F238E27FC236}">
                <a16:creationId xmlns:a16="http://schemas.microsoft.com/office/drawing/2014/main" id="{C5FF1E5B-1428-8DFC-4D29-71CC1704216A}"/>
              </a:ext>
            </a:extLst>
          </p:cNvPr>
          <p:cNvCxnSpPr>
            <a:cxnSpLocks/>
          </p:cNvCxnSpPr>
          <p:nvPr/>
        </p:nvCxnSpPr>
        <p:spPr>
          <a:xfrm>
            <a:off x="9941526"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8" name="直線矢印コネクタ 187">
            <a:extLst>
              <a:ext uri="{FF2B5EF4-FFF2-40B4-BE49-F238E27FC236}">
                <a16:creationId xmlns:a16="http://schemas.microsoft.com/office/drawing/2014/main" id="{84E66673-261E-CEF5-E42C-2DD10643BDD0}"/>
              </a:ext>
            </a:extLst>
          </p:cNvPr>
          <p:cNvCxnSpPr>
            <a:cxnSpLocks/>
          </p:cNvCxnSpPr>
          <p:nvPr/>
        </p:nvCxnSpPr>
        <p:spPr>
          <a:xfrm>
            <a:off x="10420325"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89" name="直線矢印コネクタ 188">
            <a:extLst>
              <a:ext uri="{FF2B5EF4-FFF2-40B4-BE49-F238E27FC236}">
                <a16:creationId xmlns:a16="http://schemas.microsoft.com/office/drawing/2014/main" id="{527EA429-BBD0-1BE4-20D1-C7B794011B42}"/>
              </a:ext>
            </a:extLst>
          </p:cNvPr>
          <p:cNvCxnSpPr>
            <a:cxnSpLocks/>
          </p:cNvCxnSpPr>
          <p:nvPr/>
        </p:nvCxnSpPr>
        <p:spPr>
          <a:xfrm>
            <a:off x="10899124"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190" name="直線矢印コネクタ 189">
            <a:extLst>
              <a:ext uri="{FF2B5EF4-FFF2-40B4-BE49-F238E27FC236}">
                <a16:creationId xmlns:a16="http://schemas.microsoft.com/office/drawing/2014/main" id="{F7C4D76A-7088-2BFC-30C6-0170664C727A}"/>
              </a:ext>
            </a:extLst>
          </p:cNvPr>
          <p:cNvCxnSpPr>
            <a:cxnSpLocks/>
          </p:cNvCxnSpPr>
          <p:nvPr/>
        </p:nvCxnSpPr>
        <p:spPr>
          <a:xfrm>
            <a:off x="11377925" y="4847337"/>
            <a:ext cx="0" cy="439103"/>
          </a:xfrm>
          <a:prstGeom prst="straightConnector1">
            <a:avLst/>
          </a:prstGeom>
          <a:noFill/>
          <a:ln w="19050" cap="flat" cmpd="sng" algn="ctr">
            <a:solidFill>
              <a:srgbClr val="5B9BD5"/>
            </a:solidFill>
            <a:prstDash val="solid"/>
            <a:miter lim="800000"/>
            <a:headEnd type="triangle"/>
            <a:tailEnd type="triangle"/>
          </a:ln>
          <a:effectLst/>
        </p:spPr>
      </p:cxnSp>
      <p:sp>
        <p:nvSpPr>
          <p:cNvPr id="191" name="テキスト ボックス 49">
            <a:extLst>
              <a:ext uri="{FF2B5EF4-FFF2-40B4-BE49-F238E27FC236}">
                <a16:creationId xmlns:a16="http://schemas.microsoft.com/office/drawing/2014/main" id="{70695C79-4DFA-69EE-DA60-469E0077F839}"/>
              </a:ext>
            </a:extLst>
          </p:cNvPr>
          <p:cNvSpPr txBox="1"/>
          <p:nvPr/>
        </p:nvSpPr>
        <p:spPr>
          <a:xfrm>
            <a:off x="8061428" y="5700189"/>
            <a:ext cx="1914307"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ja-JP" alt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各分野のデータ基盤を連携</a:t>
            </a:r>
            <a:endParaRPr kumimoji="1" lang="en-US" sz="1200" b="1"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2" name="直線矢印コネクタ 191">
            <a:extLst>
              <a:ext uri="{FF2B5EF4-FFF2-40B4-BE49-F238E27FC236}">
                <a16:creationId xmlns:a16="http://schemas.microsoft.com/office/drawing/2014/main" id="{75AE1EC2-97D3-17A1-737F-19888338CEEC}"/>
              </a:ext>
            </a:extLst>
          </p:cNvPr>
          <p:cNvCxnSpPr>
            <a:cxnSpLocks/>
          </p:cNvCxnSpPr>
          <p:nvPr/>
        </p:nvCxnSpPr>
        <p:spPr>
          <a:xfrm>
            <a:off x="7508985"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3" name="直線矢印コネクタ 192">
            <a:extLst>
              <a:ext uri="{FF2B5EF4-FFF2-40B4-BE49-F238E27FC236}">
                <a16:creationId xmlns:a16="http://schemas.microsoft.com/office/drawing/2014/main" id="{0E5E5159-2098-7E86-169A-D7860334D8F4}"/>
              </a:ext>
            </a:extLst>
          </p:cNvPr>
          <p:cNvCxnSpPr>
            <a:cxnSpLocks/>
          </p:cNvCxnSpPr>
          <p:nvPr/>
        </p:nvCxnSpPr>
        <p:spPr>
          <a:xfrm>
            <a:off x="829156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4" name="直線矢印コネクタ 193">
            <a:extLst>
              <a:ext uri="{FF2B5EF4-FFF2-40B4-BE49-F238E27FC236}">
                <a16:creationId xmlns:a16="http://schemas.microsoft.com/office/drawing/2014/main" id="{101674DA-5FFC-3631-9196-5240F27665EB}"/>
              </a:ext>
            </a:extLst>
          </p:cNvPr>
          <p:cNvCxnSpPr>
            <a:cxnSpLocks/>
          </p:cNvCxnSpPr>
          <p:nvPr/>
        </p:nvCxnSpPr>
        <p:spPr>
          <a:xfrm>
            <a:off x="913619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5" name="直線矢印コネクタ 194">
            <a:extLst>
              <a:ext uri="{FF2B5EF4-FFF2-40B4-BE49-F238E27FC236}">
                <a16:creationId xmlns:a16="http://schemas.microsoft.com/office/drawing/2014/main" id="{B47CC722-DB65-0406-9878-1DD840A9E921}"/>
              </a:ext>
            </a:extLst>
          </p:cNvPr>
          <p:cNvCxnSpPr>
            <a:cxnSpLocks/>
          </p:cNvCxnSpPr>
          <p:nvPr/>
        </p:nvCxnSpPr>
        <p:spPr>
          <a:xfrm>
            <a:off x="9876850"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6" name="直線矢印コネクタ 195">
            <a:extLst>
              <a:ext uri="{FF2B5EF4-FFF2-40B4-BE49-F238E27FC236}">
                <a16:creationId xmlns:a16="http://schemas.microsoft.com/office/drawing/2014/main" id="{73CBEE14-C73C-F0D1-D5E2-53DC1101F36A}"/>
              </a:ext>
            </a:extLst>
          </p:cNvPr>
          <p:cNvCxnSpPr>
            <a:cxnSpLocks/>
          </p:cNvCxnSpPr>
          <p:nvPr/>
        </p:nvCxnSpPr>
        <p:spPr>
          <a:xfrm>
            <a:off x="10624225" y="3475158"/>
            <a:ext cx="0" cy="360000"/>
          </a:xfrm>
          <a:prstGeom prst="straightConnector1">
            <a:avLst/>
          </a:prstGeom>
          <a:noFill/>
          <a:ln w="19050" cap="flat" cmpd="sng" algn="ctr">
            <a:solidFill>
              <a:srgbClr val="5B9BD5"/>
            </a:solidFill>
            <a:prstDash val="solid"/>
            <a:miter lim="800000"/>
            <a:headEnd type="triangle"/>
            <a:tailEnd type="triangle"/>
          </a:ln>
          <a:effectLst/>
        </p:spPr>
      </p:cxnSp>
      <p:cxnSp>
        <p:nvCxnSpPr>
          <p:cNvPr id="197" name="直線矢印コネクタ 196">
            <a:extLst>
              <a:ext uri="{FF2B5EF4-FFF2-40B4-BE49-F238E27FC236}">
                <a16:creationId xmlns:a16="http://schemas.microsoft.com/office/drawing/2014/main" id="{83F4194E-AC15-90C8-32A8-6BDD86570D4E}"/>
              </a:ext>
            </a:extLst>
          </p:cNvPr>
          <p:cNvCxnSpPr>
            <a:cxnSpLocks/>
          </p:cNvCxnSpPr>
          <p:nvPr/>
        </p:nvCxnSpPr>
        <p:spPr>
          <a:xfrm>
            <a:off x="11334413" y="3475158"/>
            <a:ext cx="0" cy="360000"/>
          </a:xfrm>
          <a:prstGeom prst="straightConnector1">
            <a:avLst/>
          </a:prstGeom>
          <a:noFill/>
          <a:ln w="19050" cap="flat" cmpd="sng" algn="ctr">
            <a:solidFill>
              <a:srgbClr val="5B9BD5"/>
            </a:solidFill>
            <a:prstDash val="solid"/>
            <a:miter lim="800000"/>
            <a:headEnd type="triangle"/>
            <a:tailEnd type="triangle"/>
          </a:ln>
          <a:effectLst/>
        </p:spPr>
      </p:cxnSp>
      <p:sp>
        <p:nvSpPr>
          <p:cNvPr id="198" name="フローチャート: 抜出し 197">
            <a:extLst>
              <a:ext uri="{FF2B5EF4-FFF2-40B4-BE49-F238E27FC236}">
                <a16:creationId xmlns:a16="http://schemas.microsoft.com/office/drawing/2014/main" id="{BFCB31ED-3321-A6B1-BB6F-ED4C83FA1DDE}"/>
              </a:ext>
            </a:extLst>
          </p:cNvPr>
          <p:cNvSpPr/>
          <p:nvPr/>
        </p:nvSpPr>
        <p:spPr>
          <a:xfrm rot="5400000">
            <a:off x="4805363" y="4058742"/>
            <a:ext cx="2114743" cy="121696"/>
          </a:xfrm>
          <a:prstGeom prst="flowChartExtract">
            <a:avLst/>
          </a:prstGeom>
          <a:solidFill>
            <a:srgbClr val="ED7D31">
              <a:lumMod val="20000"/>
              <a:lumOff val="80000"/>
            </a:srgbClr>
          </a:solidFill>
          <a:ln w="12700" cap="flat" cmpd="sng" algn="ctr">
            <a:solidFill>
              <a:srgbClr val="ED7D31">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cxnSp>
        <p:nvCxnSpPr>
          <p:cNvPr id="199" name="直線矢印コネクタ 198">
            <a:extLst>
              <a:ext uri="{FF2B5EF4-FFF2-40B4-BE49-F238E27FC236}">
                <a16:creationId xmlns:a16="http://schemas.microsoft.com/office/drawing/2014/main" id="{C89779D9-C625-8848-51E8-B146E20FDF9C}"/>
              </a:ext>
            </a:extLst>
          </p:cNvPr>
          <p:cNvCxnSpPr>
            <a:cxnSpLocks/>
          </p:cNvCxnSpPr>
          <p:nvPr/>
        </p:nvCxnSpPr>
        <p:spPr>
          <a:xfrm>
            <a:off x="6726437" y="3475158"/>
            <a:ext cx="0" cy="360000"/>
          </a:xfrm>
          <a:prstGeom prst="straightConnector1">
            <a:avLst/>
          </a:prstGeom>
          <a:noFill/>
          <a:ln w="19050" cap="flat" cmpd="sng" algn="ctr">
            <a:solidFill>
              <a:srgbClr val="5B9BD5"/>
            </a:solidFill>
            <a:prstDash val="solid"/>
            <a:miter lim="800000"/>
            <a:headEnd type="triangle"/>
            <a:tailEnd type="triangle"/>
          </a:ln>
          <a:effectLst/>
        </p:spPr>
      </p:cxnSp>
      <p:pic>
        <p:nvPicPr>
          <p:cNvPr id="200" name="Picture 2" descr="「電車　イラスト」の画像検索結果">
            <a:extLst>
              <a:ext uri="{FF2B5EF4-FFF2-40B4-BE49-F238E27FC236}">
                <a16:creationId xmlns:a16="http://schemas.microsoft.com/office/drawing/2014/main" id="{7DDCA7B7-E4C6-50D7-85BF-FBA8F60646F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385744" y="5320284"/>
            <a:ext cx="348151" cy="360000"/>
          </a:xfrm>
          <a:prstGeom prst="rect">
            <a:avLst/>
          </a:prstGeom>
          <a:noFill/>
          <a:extLst>
            <a:ext uri="{909E8E84-426E-40DD-AFC4-6F175D3DCCD1}">
              <a14:hiddenFill xmlns:a14="http://schemas.microsoft.com/office/drawing/2010/main">
                <a:solidFill>
                  <a:srgbClr val="FFFFFF"/>
                </a:solidFill>
              </a14:hiddenFill>
            </a:ext>
          </a:extLst>
        </p:spPr>
      </p:pic>
      <p:cxnSp>
        <p:nvCxnSpPr>
          <p:cNvPr id="201" name="直線矢印コネクタ 200">
            <a:extLst>
              <a:ext uri="{FF2B5EF4-FFF2-40B4-BE49-F238E27FC236}">
                <a16:creationId xmlns:a16="http://schemas.microsoft.com/office/drawing/2014/main" id="{9E33202C-2C1B-5330-2425-BEC35422E23C}"/>
              </a:ext>
            </a:extLst>
          </p:cNvPr>
          <p:cNvCxnSpPr>
            <a:cxnSpLocks/>
          </p:cNvCxnSpPr>
          <p:nvPr/>
        </p:nvCxnSpPr>
        <p:spPr>
          <a:xfrm>
            <a:off x="6559819" y="4847337"/>
            <a:ext cx="0" cy="439103"/>
          </a:xfrm>
          <a:prstGeom prst="straightConnector1">
            <a:avLst/>
          </a:prstGeom>
          <a:noFill/>
          <a:ln w="19050" cap="flat" cmpd="sng" algn="ctr">
            <a:solidFill>
              <a:srgbClr val="5B9BD5"/>
            </a:solidFill>
            <a:prstDash val="solid"/>
            <a:miter lim="800000"/>
            <a:headEnd type="triangle"/>
            <a:tailEnd type="triangle"/>
          </a:ln>
          <a:effectLst/>
        </p:spPr>
      </p:cxnSp>
      <p:cxnSp>
        <p:nvCxnSpPr>
          <p:cNvPr id="202" name="直線矢印コネクタ 201">
            <a:extLst>
              <a:ext uri="{FF2B5EF4-FFF2-40B4-BE49-F238E27FC236}">
                <a16:creationId xmlns:a16="http://schemas.microsoft.com/office/drawing/2014/main" id="{116AC52D-3905-6640-EE7D-C9F5F4024DA6}"/>
              </a:ext>
            </a:extLst>
          </p:cNvPr>
          <p:cNvCxnSpPr>
            <a:cxnSpLocks/>
          </p:cNvCxnSpPr>
          <p:nvPr/>
        </p:nvCxnSpPr>
        <p:spPr>
          <a:xfrm>
            <a:off x="7082311" y="4847337"/>
            <a:ext cx="0" cy="439103"/>
          </a:xfrm>
          <a:prstGeom prst="straightConnector1">
            <a:avLst/>
          </a:prstGeom>
          <a:noFill/>
          <a:ln w="19050" cap="flat" cmpd="sng" algn="ctr">
            <a:solidFill>
              <a:srgbClr val="5B9BD5"/>
            </a:solidFill>
            <a:prstDash val="solid"/>
            <a:miter lim="800000"/>
            <a:headEnd type="triangle"/>
            <a:tailEnd type="triangle"/>
          </a:ln>
          <a:effectLst/>
        </p:spPr>
      </p:cxnSp>
    </p:spTree>
    <p:extLst>
      <p:ext uri="{BB962C8B-B14F-4D97-AF65-F5344CB8AC3E}">
        <p14:creationId xmlns:p14="http://schemas.microsoft.com/office/powerpoint/2010/main" val="140121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6CC7903-89FC-B6A8-ED4D-291A2FDC6DA6}"/>
              </a:ext>
            </a:extLst>
          </p:cNvPr>
          <p:cNvSpPr>
            <a:spLocks noGrp="1"/>
          </p:cNvSpPr>
          <p:nvPr>
            <p:ph type="body" sz="quarter" idx="13"/>
          </p:nvPr>
        </p:nvSpPr>
        <p:spPr/>
        <p:txBody>
          <a:bodyPr>
            <a:normAutofit lnSpcReduction="10000"/>
          </a:bodyPr>
          <a:lstStyle/>
          <a:p>
            <a:r>
              <a:rPr kumimoji="1" lang="en-US" altLang="ja-JP" dirty="0"/>
              <a:t>1.2. SIP</a:t>
            </a:r>
            <a:r>
              <a:rPr kumimoji="1" lang="ja-JP" altLang="en-US" dirty="0"/>
              <a:t>分野間データ連携基盤</a:t>
            </a:r>
            <a:r>
              <a:rPr kumimoji="1" lang="en-US" altLang="ja-JP" dirty="0"/>
              <a:t>(CADDE</a:t>
            </a:r>
            <a:r>
              <a:rPr lang="en-US" altLang="ja-JP" dirty="0"/>
              <a:t>)</a:t>
            </a:r>
            <a:r>
              <a:rPr kumimoji="1" lang="ja-JP" altLang="en-US" dirty="0"/>
              <a:t>の全体構成（概要）</a:t>
            </a:r>
          </a:p>
        </p:txBody>
      </p:sp>
      <p:sp>
        <p:nvSpPr>
          <p:cNvPr id="62" name="正方形/長方形 61">
            <a:extLst>
              <a:ext uri="{FF2B5EF4-FFF2-40B4-BE49-F238E27FC236}">
                <a16:creationId xmlns:a16="http://schemas.microsoft.com/office/drawing/2014/main" id="{B12EEE5C-5042-0AC0-1E8D-0E18DFF56F2E}"/>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各分野のデータ基盤を横断して連携するための機能・サービス群を「</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SIP</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」と定義。</a:t>
            </a: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は、</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コネクタと支援サービス群により構成。</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63" name="グループ化 62">
            <a:extLst>
              <a:ext uri="{FF2B5EF4-FFF2-40B4-BE49-F238E27FC236}">
                <a16:creationId xmlns:a16="http://schemas.microsoft.com/office/drawing/2014/main" id="{CC02D492-5DDD-5983-B941-460A8681AF60}"/>
              </a:ext>
            </a:extLst>
          </p:cNvPr>
          <p:cNvGrpSpPr/>
          <p:nvPr/>
        </p:nvGrpSpPr>
        <p:grpSpPr>
          <a:xfrm>
            <a:off x="335360" y="1384039"/>
            <a:ext cx="11387893" cy="5285321"/>
            <a:chOff x="335360" y="1384039"/>
            <a:chExt cx="11387893" cy="5285321"/>
          </a:xfrm>
        </p:grpSpPr>
        <p:sp>
          <p:nvSpPr>
            <p:cNvPr id="64" name="正方形/長方形 63">
              <a:extLst>
                <a:ext uri="{FF2B5EF4-FFF2-40B4-BE49-F238E27FC236}">
                  <a16:creationId xmlns:a16="http://schemas.microsoft.com/office/drawing/2014/main" id="{DA8B230F-F70C-7FFC-07A0-E088320F4518}"/>
                </a:ext>
              </a:extLst>
            </p:cNvPr>
            <p:cNvSpPr/>
            <p:nvPr/>
          </p:nvSpPr>
          <p:spPr>
            <a:xfrm>
              <a:off x="353956" y="1465553"/>
              <a:ext cx="3132000" cy="5143338"/>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正方形/長方形 64">
              <a:extLst>
                <a:ext uri="{FF2B5EF4-FFF2-40B4-BE49-F238E27FC236}">
                  <a16:creationId xmlns:a16="http://schemas.microsoft.com/office/drawing/2014/main" id="{EA97224C-3E3A-0D1B-5157-3CABFF089F7B}"/>
                </a:ext>
              </a:extLst>
            </p:cNvPr>
            <p:cNvSpPr/>
            <p:nvPr/>
          </p:nvSpPr>
          <p:spPr>
            <a:xfrm>
              <a:off x="8566709" y="1465553"/>
              <a:ext cx="3145915" cy="5143336"/>
            </a:xfrm>
            <a:prstGeom prst="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66" name="直線コネクタ 65">
              <a:extLst>
                <a:ext uri="{FF2B5EF4-FFF2-40B4-BE49-F238E27FC236}">
                  <a16:creationId xmlns:a16="http://schemas.microsoft.com/office/drawing/2014/main" id="{8A5EA5FA-149D-BE6A-11AA-14B90421A401}"/>
                </a:ext>
              </a:extLst>
            </p:cNvPr>
            <p:cNvCxnSpPr>
              <a:cxnSpLocks/>
              <a:endCxn id="72" idx="2"/>
            </p:cNvCxnSpPr>
            <p:nvPr/>
          </p:nvCxnSpPr>
          <p:spPr>
            <a:xfrm>
              <a:off x="6753099" y="4736926"/>
              <a:ext cx="2642839" cy="1022355"/>
            </a:xfrm>
            <a:prstGeom prst="line">
              <a:avLst/>
            </a:prstGeom>
            <a:noFill/>
            <a:ln w="6350" cap="flat" cmpd="sng" algn="ctr">
              <a:solidFill>
                <a:srgbClr val="ED7D31"/>
              </a:solidFill>
              <a:prstDash val="solid"/>
              <a:miter lim="800000"/>
            </a:ln>
            <a:effectLst/>
          </p:spPr>
        </p:cxnSp>
        <p:cxnSp>
          <p:nvCxnSpPr>
            <p:cNvPr id="67" name="直線コネクタ 66">
              <a:extLst>
                <a:ext uri="{FF2B5EF4-FFF2-40B4-BE49-F238E27FC236}">
                  <a16:creationId xmlns:a16="http://schemas.microsoft.com/office/drawing/2014/main" id="{56493430-D6F7-1046-4CD4-BD737C9B510D}"/>
                </a:ext>
              </a:extLst>
            </p:cNvPr>
            <p:cNvCxnSpPr>
              <a:cxnSpLocks/>
              <a:endCxn id="71" idx="2"/>
            </p:cNvCxnSpPr>
            <p:nvPr/>
          </p:nvCxnSpPr>
          <p:spPr>
            <a:xfrm flipV="1">
              <a:off x="6709064" y="3620779"/>
              <a:ext cx="2686874" cy="392796"/>
            </a:xfrm>
            <a:prstGeom prst="line">
              <a:avLst/>
            </a:prstGeom>
            <a:noFill/>
            <a:ln w="6350" cap="flat" cmpd="sng" algn="ctr">
              <a:solidFill>
                <a:srgbClr val="ED7D31"/>
              </a:solidFill>
              <a:prstDash val="solid"/>
              <a:miter lim="800000"/>
            </a:ln>
            <a:effectLst/>
          </p:spPr>
        </p:cxnSp>
        <p:sp>
          <p:nvSpPr>
            <p:cNvPr id="68" name="楕円 67">
              <a:extLst>
                <a:ext uri="{FF2B5EF4-FFF2-40B4-BE49-F238E27FC236}">
                  <a16:creationId xmlns:a16="http://schemas.microsoft.com/office/drawing/2014/main" id="{9547CA5E-B4ED-7DAB-C67C-DF958E9A3001}"/>
                </a:ext>
              </a:extLst>
            </p:cNvPr>
            <p:cNvSpPr/>
            <p:nvPr/>
          </p:nvSpPr>
          <p:spPr>
            <a:xfrm>
              <a:off x="9395938" y="192511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lIns="27001" rIns="27001"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自治体</a:t>
              </a:r>
              <a:endParaRPr kumimoji="1" lang="en-US" altLang="ja-JP"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オープンデータ</a:t>
              </a:r>
            </a:p>
          </p:txBody>
        </p:sp>
        <p:sp>
          <p:nvSpPr>
            <p:cNvPr id="69" name="楕円 68">
              <a:extLst>
                <a:ext uri="{FF2B5EF4-FFF2-40B4-BE49-F238E27FC236}">
                  <a16:creationId xmlns:a16="http://schemas.microsoft.com/office/drawing/2014/main" id="{3C686C1E-536E-DEBD-2B98-DE170DDBC460}"/>
                </a:ext>
              </a:extLst>
            </p:cNvPr>
            <p:cNvSpPr/>
            <p:nvPr/>
          </p:nvSpPr>
          <p:spPr>
            <a:xfrm>
              <a:off x="9395938" y="4776447"/>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物流・商流情報</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0" name="楕円 69">
              <a:extLst>
                <a:ext uri="{FF2B5EF4-FFF2-40B4-BE49-F238E27FC236}">
                  <a16:creationId xmlns:a16="http://schemas.microsoft.com/office/drawing/2014/main" id="{1DD6B691-253E-CC60-BBE6-7AD1927B1F03}"/>
                </a:ext>
              </a:extLst>
            </p:cNvPr>
            <p:cNvSpPr/>
            <p:nvPr/>
          </p:nvSpPr>
          <p:spPr>
            <a:xfrm>
              <a:off x="9395938" y="4063613"/>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交通情報</a:t>
              </a:r>
            </a:p>
          </p:txBody>
        </p:sp>
        <p:sp>
          <p:nvSpPr>
            <p:cNvPr id="71" name="楕円 70">
              <a:extLst>
                <a:ext uri="{FF2B5EF4-FFF2-40B4-BE49-F238E27FC236}">
                  <a16:creationId xmlns:a16="http://schemas.microsoft.com/office/drawing/2014/main" id="{F0178132-FD81-03F3-98E9-60F99FC3C9BE}"/>
                </a:ext>
              </a:extLst>
            </p:cNvPr>
            <p:cNvSpPr/>
            <p:nvPr/>
          </p:nvSpPr>
          <p:spPr>
            <a:xfrm>
              <a:off x="9395938" y="3350779"/>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環境情報</a:t>
              </a:r>
            </a:p>
          </p:txBody>
        </p:sp>
        <p:sp>
          <p:nvSpPr>
            <p:cNvPr id="72" name="楕円 71">
              <a:extLst>
                <a:ext uri="{FF2B5EF4-FFF2-40B4-BE49-F238E27FC236}">
                  <a16:creationId xmlns:a16="http://schemas.microsoft.com/office/drawing/2014/main" id="{664DECCD-5ED6-2B6C-5E3C-73F7023962AF}"/>
                </a:ext>
              </a:extLst>
            </p:cNvPr>
            <p:cNvSpPr/>
            <p:nvPr/>
          </p:nvSpPr>
          <p:spPr>
            <a:xfrm>
              <a:off x="9395938" y="548928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健康・医療</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a:t>
              </a:r>
            </a:p>
          </p:txBody>
        </p:sp>
        <p:sp>
          <p:nvSpPr>
            <p:cNvPr id="73" name="楕円 72">
              <a:extLst>
                <a:ext uri="{FF2B5EF4-FFF2-40B4-BE49-F238E27FC236}">
                  <a16:creationId xmlns:a16="http://schemas.microsoft.com/office/drawing/2014/main" id="{114B9C94-2EEB-673A-2D71-C9903F20BDA7}"/>
                </a:ext>
              </a:extLst>
            </p:cNvPr>
            <p:cNvSpPr/>
            <p:nvPr/>
          </p:nvSpPr>
          <p:spPr>
            <a:xfrm>
              <a:off x="9395938" y="2637945"/>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空間情報</a:t>
              </a:r>
            </a:p>
          </p:txBody>
        </p:sp>
        <p:sp>
          <p:nvSpPr>
            <p:cNvPr id="74" name="正方形/長方形 73">
              <a:extLst>
                <a:ext uri="{FF2B5EF4-FFF2-40B4-BE49-F238E27FC236}">
                  <a16:creationId xmlns:a16="http://schemas.microsoft.com/office/drawing/2014/main" id="{EB7839BB-2DFE-EF5E-556C-54BE46BA600D}"/>
                </a:ext>
              </a:extLst>
            </p:cNvPr>
            <p:cNvSpPr/>
            <p:nvPr/>
          </p:nvSpPr>
          <p:spPr>
            <a:xfrm>
              <a:off x="3658361" y="1473366"/>
              <a:ext cx="4752000" cy="5143338"/>
            </a:xfrm>
            <a:prstGeom prst="rect">
              <a:avLst/>
            </a:prstGeom>
            <a:noFill/>
            <a:ln w="190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テキスト ボックス 74">
              <a:extLst>
                <a:ext uri="{FF2B5EF4-FFF2-40B4-BE49-F238E27FC236}">
                  <a16:creationId xmlns:a16="http://schemas.microsoft.com/office/drawing/2014/main" id="{B4382485-C18B-40C5-A866-BFB0891E2FE4}"/>
                </a:ext>
              </a:extLst>
            </p:cNvPr>
            <p:cNvSpPr txBox="1"/>
            <p:nvPr/>
          </p:nvSpPr>
          <p:spPr>
            <a:xfrm>
              <a:off x="335360" y="1384039"/>
              <a:ext cx="3168000" cy="400110"/>
            </a:xfrm>
            <a:prstGeom prst="rect">
              <a:avLst/>
            </a:prstGeom>
            <a:solidFill>
              <a:srgbClr val="4472C4"/>
            </a:solidFill>
            <a:ln>
              <a:solidFill>
                <a:srgbClr val="5B9BD5"/>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データ利用者</a:t>
              </a:r>
            </a:p>
          </p:txBody>
        </p:sp>
        <p:sp>
          <p:nvSpPr>
            <p:cNvPr id="76" name="テキスト ボックス 75">
              <a:extLst>
                <a:ext uri="{FF2B5EF4-FFF2-40B4-BE49-F238E27FC236}">
                  <a16:creationId xmlns:a16="http://schemas.microsoft.com/office/drawing/2014/main" id="{D4D34F12-3B37-8E2C-A527-9C5D0D67B71F}"/>
                </a:ext>
              </a:extLst>
            </p:cNvPr>
            <p:cNvSpPr txBox="1"/>
            <p:nvPr/>
          </p:nvSpPr>
          <p:spPr>
            <a:xfrm>
              <a:off x="3654086" y="1384039"/>
              <a:ext cx="4752000" cy="400110"/>
            </a:xfrm>
            <a:prstGeom prst="rect">
              <a:avLst/>
            </a:prstGeom>
            <a:solidFill>
              <a:srgbClr val="ED7D31"/>
            </a:solidFill>
            <a:ln w="19050">
              <a:solidFill>
                <a:srgbClr val="ED7D31">
                  <a:lumMod val="75000"/>
                </a:srgb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SIP</a:t>
              </a:r>
              <a:r>
                <a:rPr kumimoji="1" lang="ja-JP" altLang="en-US"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分野間データ連携基盤</a:t>
              </a:r>
              <a:r>
                <a:rPr kumimoji="1" lang="en-US" altLang="ja-JP"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(CADDE)</a:t>
              </a:r>
              <a:endParaRPr kumimoji="1" lang="ja-JP" altLang="en-US" sz="2000" b="1" i="0" u="sng"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45B7F1F0-29E6-85F0-AB68-E06333AD20C2}"/>
                </a:ext>
              </a:extLst>
            </p:cNvPr>
            <p:cNvSpPr txBox="1"/>
            <p:nvPr/>
          </p:nvSpPr>
          <p:spPr>
            <a:xfrm>
              <a:off x="8555253" y="1384039"/>
              <a:ext cx="3168000" cy="400110"/>
            </a:xfrm>
            <a:prstGeom prst="rect">
              <a:avLst/>
            </a:prstGeom>
            <a:solidFill>
              <a:srgbClr val="4472C4"/>
            </a:solidFill>
            <a:ln>
              <a:solidFill>
                <a:srgbClr val="70AD47"/>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0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データ提供者</a:t>
              </a:r>
            </a:p>
          </p:txBody>
        </p:sp>
        <p:sp>
          <p:nvSpPr>
            <p:cNvPr id="78" name="楕円 77">
              <a:extLst>
                <a:ext uri="{FF2B5EF4-FFF2-40B4-BE49-F238E27FC236}">
                  <a16:creationId xmlns:a16="http://schemas.microsoft.com/office/drawing/2014/main" id="{2E0EC8A4-B64C-3733-0738-CE8F28176CF4}"/>
                </a:ext>
              </a:extLst>
            </p:cNvPr>
            <p:cNvSpPr/>
            <p:nvPr/>
          </p:nvSpPr>
          <p:spPr>
            <a:xfrm>
              <a:off x="5875255" y="3869522"/>
              <a:ext cx="507432" cy="461310"/>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79" name="直線コネクタ 78">
              <a:extLst>
                <a:ext uri="{FF2B5EF4-FFF2-40B4-BE49-F238E27FC236}">
                  <a16:creationId xmlns:a16="http://schemas.microsoft.com/office/drawing/2014/main" id="{84559D0B-08A4-E84F-9F4C-6BCD131AB91D}"/>
                </a:ext>
              </a:extLst>
            </p:cNvPr>
            <p:cNvCxnSpPr>
              <a:cxnSpLocks/>
              <a:stCxn id="115" idx="6"/>
              <a:endCxn id="78" idx="1"/>
            </p:cNvCxnSpPr>
            <p:nvPr/>
          </p:nvCxnSpPr>
          <p:spPr>
            <a:xfrm>
              <a:off x="3280405" y="3539351"/>
              <a:ext cx="2669162" cy="397728"/>
            </a:xfrm>
            <a:prstGeom prst="line">
              <a:avLst/>
            </a:prstGeom>
            <a:noFill/>
            <a:ln w="6350" cap="flat" cmpd="sng" algn="ctr">
              <a:solidFill>
                <a:srgbClr val="ED7D31"/>
              </a:solidFill>
              <a:prstDash val="solid"/>
              <a:miter lim="800000"/>
            </a:ln>
            <a:effectLst/>
          </p:spPr>
        </p:cxnSp>
        <p:cxnSp>
          <p:nvCxnSpPr>
            <p:cNvPr id="80" name="直線コネクタ 79">
              <a:extLst>
                <a:ext uri="{FF2B5EF4-FFF2-40B4-BE49-F238E27FC236}">
                  <a16:creationId xmlns:a16="http://schemas.microsoft.com/office/drawing/2014/main" id="{9E12DB98-F553-B466-7140-A63599ECA79A}"/>
                </a:ext>
              </a:extLst>
            </p:cNvPr>
            <p:cNvCxnSpPr>
              <a:cxnSpLocks/>
              <a:stCxn id="117" idx="6"/>
              <a:endCxn id="78" idx="2"/>
            </p:cNvCxnSpPr>
            <p:nvPr/>
          </p:nvCxnSpPr>
          <p:spPr>
            <a:xfrm flipV="1">
              <a:off x="3280405" y="4100177"/>
              <a:ext cx="2594850" cy="416763"/>
            </a:xfrm>
            <a:prstGeom prst="line">
              <a:avLst/>
            </a:prstGeom>
            <a:noFill/>
            <a:ln w="6350" cap="flat" cmpd="sng" algn="ctr">
              <a:solidFill>
                <a:srgbClr val="ED7D31"/>
              </a:solidFill>
              <a:prstDash val="solid"/>
              <a:miter lim="800000"/>
            </a:ln>
            <a:effectLst/>
          </p:spPr>
        </p:cxnSp>
        <p:cxnSp>
          <p:nvCxnSpPr>
            <p:cNvPr id="81" name="直線コネクタ 80">
              <a:extLst>
                <a:ext uri="{FF2B5EF4-FFF2-40B4-BE49-F238E27FC236}">
                  <a16:creationId xmlns:a16="http://schemas.microsoft.com/office/drawing/2014/main" id="{C87F164E-D2A1-D255-ACE7-3EDEA1F7B674}"/>
                </a:ext>
              </a:extLst>
            </p:cNvPr>
            <p:cNvCxnSpPr>
              <a:cxnSpLocks/>
              <a:stCxn id="119" idx="6"/>
              <a:endCxn id="78" idx="4"/>
            </p:cNvCxnSpPr>
            <p:nvPr/>
          </p:nvCxnSpPr>
          <p:spPr>
            <a:xfrm flipV="1">
              <a:off x="3280405" y="4330832"/>
              <a:ext cx="2848566" cy="1163697"/>
            </a:xfrm>
            <a:prstGeom prst="line">
              <a:avLst/>
            </a:prstGeom>
            <a:noFill/>
            <a:ln w="6350" cap="flat" cmpd="sng" algn="ctr">
              <a:solidFill>
                <a:srgbClr val="ED7D31"/>
              </a:solidFill>
              <a:prstDash val="solid"/>
              <a:miter lim="800000"/>
            </a:ln>
            <a:effectLst/>
          </p:spPr>
        </p:cxnSp>
        <p:cxnSp>
          <p:nvCxnSpPr>
            <p:cNvPr id="82" name="直線コネクタ 81">
              <a:extLst>
                <a:ext uri="{FF2B5EF4-FFF2-40B4-BE49-F238E27FC236}">
                  <a16:creationId xmlns:a16="http://schemas.microsoft.com/office/drawing/2014/main" id="{E9F7C711-3278-251F-668E-4C22FDFF1696}"/>
                </a:ext>
              </a:extLst>
            </p:cNvPr>
            <p:cNvCxnSpPr>
              <a:cxnSpLocks/>
              <a:stCxn id="112" idx="6"/>
              <a:endCxn id="78" idx="0"/>
            </p:cNvCxnSpPr>
            <p:nvPr/>
          </p:nvCxnSpPr>
          <p:spPr>
            <a:xfrm>
              <a:off x="3280405" y="2561762"/>
              <a:ext cx="2848566" cy="1307760"/>
            </a:xfrm>
            <a:prstGeom prst="line">
              <a:avLst/>
            </a:prstGeom>
            <a:noFill/>
            <a:ln w="6350" cap="flat" cmpd="sng" algn="ctr">
              <a:solidFill>
                <a:srgbClr val="ED7D31"/>
              </a:solidFill>
              <a:prstDash val="solid"/>
              <a:miter lim="800000"/>
            </a:ln>
            <a:effectLst/>
          </p:spPr>
        </p:cxnSp>
        <p:cxnSp>
          <p:nvCxnSpPr>
            <p:cNvPr id="83" name="直線コネクタ 82">
              <a:extLst>
                <a:ext uri="{FF2B5EF4-FFF2-40B4-BE49-F238E27FC236}">
                  <a16:creationId xmlns:a16="http://schemas.microsoft.com/office/drawing/2014/main" id="{32932083-6E4E-E4D4-C9F3-1A087A27A19F}"/>
                </a:ext>
              </a:extLst>
            </p:cNvPr>
            <p:cNvCxnSpPr>
              <a:cxnSpLocks/>
              <a:stCxn id="78" idx="0"/>
              <a:endCxn id="68" idx="2"/>
            </p:cNvCxnSpPr>
            <p:nvPr/>
          </p:nvCxnSpPr>
          <p:spPr>
            <a:xfrm flipV="1">
              <a:off x="6128971" y="2195111"/>
              <a:ext cx="3266967" cy="1674411"/>
            </a:xfrm>
            <a:prstGeom prst="line">
              <a:avLst/>
            </a:prstGeom>
            <a:noFill/>
            <a:ln w="6350" cap="flat" cmpd="sng" algn="ctr">
              <a:solidFill>
                <a:srgbClr val="ED7D31"/>
              </a:solidFill>
              <a:prstDash val="solid"/>
              <a:miter lim="800000"/>
            </a:ln>
            <a:effectLst/>
          </p:spPr>
        </p:cxnSp>
        <p:cxnSp>
          <p:nvCxnSpPr>
            <p:cNvPr id="84" name="直線コネクタ 83">
              <a:extLst>
                <a:ext uri="{FF2B5EF4-FFF2-40B4-BE49-F238E27FC236}">
                  <a16:creationId xmlns:a16="http://schemas.microsoft.com/office/drawing/2014/main" id="{FC83A9A8-3162-1AD5-008D-FA51C2F53F39}"/>
                </a:ext>
              </a:extLst>
            </p:cNvPr>
            <p:cNvCxnSpPr>
              <a:cxnSpLocks/>
              <a:stCxn id="78" idx="7"/>
              <a:endCxn id="73" idx="2"/>
            </p:cNvCxnSpPr>
            <p:nvPr/>
          </p:nvCxnSpPr>
          <p:spPr>
            <a:xfrm flipV="1">
              <a:off x="6308375" y="2907945"/>
              <a:ext cx="3087563" cy="1029134"/>
            </a:xfrm>
            <a:prstGeom prst="line">
              <a:avLst/>
            </a:prstGeom>
            <a:noFill/>
            <a:ln w="6350" cap="flat" cmpd="sng" algn="ctr">
              <a:solidFill>
                <a:srgbClr val="ED7D31"/>
              </a:solidFill>
              <a:prstDash val="solid"/>
              <a:miter lim="800000"/>
            </a:ln>
            <a:effectLst/>
          </p:spPr>
        </p:cxnSp>
        <p:cxnSp>
          <p:nvCxnSpPr>
            <p:cNvPr id="85" name="直線コネクタ 84">
              <a:extLst>
                <a:ext uri="{FF2B5EF4-FFF2-40B4-BE49-F238E27FC236}">
                  <a16:creationId xmlns:a16="http://schemas.microsoft.com/office/drawing/2014/main" id="{1F07EDFA-D6D7-B59C-E389-5297C97ED1A9}"/>
                </a:ext>
              </a:extLst>
            </p:cNvPr>
            <p:cNvCxnSpPr>
              <a:cxnSpLocks/>
              <a:stCxn id="78" idx="4"/>
              <a:endCxn id="69" idx="2"/>
            </p:cNvCxnSpPr>
            <p:nvPr/>
          </p:nvCxnSpPr>
          <p:spPr>
            <a:xfrm>
              <a:off x="6128971" y="4330832"/>
              <a:ext cx="3266967" cy="715615"/>
            </a:xfrm>
            <a:prstGeom prst="line">
              <a:avLst/>
            </a:prstGeom>
            <a:noFill/>
            <a:ln w="6350" cap="flat" cmpd="sng" algn="ctr">
              <a:solidFill>
                <a:srgbClr val="ED7D31"/>
              </a:solidFill>
              <a:prstDash val="solid"/>
              <a:miter lim="800000"/>
            </a:ln>
            <a:effectLst/>
          </p:spPr>
        </p:cxnSp>
        <p:cxnSp>
          <p:nvCxnSpPr>
            <p:cNvPr id="86" name="直線コネクタ 85">
              <a:extLst>
                <a:ext uri="{FF2B5EF4-FFF2-40B4-BE49-F238E27FC236}">
                  <a16:creationId xmlns:a16="http://schemas.microsoft.com/office/drawing/2014/main" id="{2B0E8DE3-5AE2-5543-99B0-608EA52DE00D}"/>
                </a:ext>
              </a:extLst>
            </p:cNvPr>
            <p:cNvCxnSpPr>
              <a:cxnSpLocks/>
              <a:stCxn id="78" idx="7"/>
              <a:endCxn id="70" idx="2"/>
            </p:cNvCxnSpPr>
            <p:nvPr/>
          </p:nvCxnSpPr>
          <p:spPr>
            <a:xfrm>
              <a:off x="6308375" y="3937079"/>
              <a:ext cx="3087563" cy="396534"/>
            </a:xfrm>
            <a:prstGeom prst="line">
              <a:avLst/>
            </a:prstGeom>
            <a:noFill/>
            <a:ln w="6350" cap="flat" cmpd="sng" algn="ctr">
              <a:solidFill>
                <a:srgbClr val="ED7D31"/>
              </a:solidFill>
              <a:prstDash val="solid"/>
              <a:miter lim="800000"/>
            </a:ln>
            <a:effectLst/>
          </p:spPr>
        </p:cxnSp>
        <p:sp>
          <p:nvSpPr>
            <p:cNvPr id="87" name="楕円 86">
              <a:extLst>
                <a:ext uri="{FF2B5EF4-FFF2-40B4-BE49-F238E27FC236}">
                  <a16:creationId xmlns:a16="http://schemas.microsoft.com/office/drawing/2014/main" id="{C7883E46-03CE-CFFB-AC4F-C42763C713F1}"/>
                </a:ext>
              </a:extLst>
            </p:cNvPr>
            <p:cNvSpPr/>
            <p:nvPr/>
          </p:nvSpPr>
          <p:spPr>
            <a:xfrm>
              <a:off x="3907801" y="1987184"/>
              <a:ext cx="4297058" cy="4218240"/>
            </a:xfrm>
            <a:prstGeom prst="ellipse">
              <a:avLst/>
            </a:prstGeom>
            <a:solidFill>
              <a:sysClr val="window" lastClr="FFFFFF"/>
            </a:solidFill>
            <a:ln w="38100" cap="flat" cmpd="sng" algn="ctr">
              <a:solidFill>
                <a:srgbClr val="ED7D31"/>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2400"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8" name="楕円 87">
              <a:extLst>
                <a:ext uri="{FF2B5EF4-FFF2-40B4-BE49-F238E27FC236}">
                  <a16:creationId xmlns:a16="http://schemas.microsoft.com/office/drawing/2014/main" id="{4A5365C7-25DA-D19A-E8C9-D837BBD01827}"/>
                </a:ext>
              </a:extLst>
            </p:cNvPr>
            <p:cNvSpPr/>
            <p:nvPr/>
          </p:nvSpPr>
          <p:spPr>
            <a:xfrm>
              <a:off x="4547992" y="4977232"/>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認証・認可</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9" name="楕円 88">
              <a:extLst>
                <a:ext uri="{FF2B5EF4-FFF2-40B4-BE49-F238E27FC236}">
                  <a16:creationId xmlns:a16="http://schemas.microsoft.com/office/drawing/2014/main" id="{C468EDBD-8CE0-47AB-711B-90AB22BBC09E}"/>
                </a:ext>
              </a:extLst>
            </p:cNvPr>
            <p:cNvSpPr/>
            <p:nvPr/>
          </p:nvSpPr>
          <p:spPr>
            <a:xfrm>
              <a:off x="6132168" y="2924944"/>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en-US" altLang="ja-JP"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90" name="楕円 89">
              <a:extLst>
                <a:ext uri="{FF2B5EF4-FFF2-40B4-BE49-F238E27FC236}">
                  <a16:creationId xmlns:a16="http://schemas.microsoft.com/office/drawing/2014/main" id="{E8821EFF-A572-00EA-E0A4-2CA5CF56FD2D}"/>
                </a:ext>
              </a:extLst>
            </p:cNvPr>
            <p:cNvSpPr/>
            <p:nvPr/>
          </p:nvSpPr>
          <p:spPr>
            <a:xfrm>
              <a:off x="4547992" y="2924944"/>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91" name="楕円 90">
              <a:extLst>
                <a:ext uri="{FF2B5EF4-FFF2-40B4-BE49-F238E27FC236}">
                  <a16:creationId xmlns:a16="http://schemas.microsoft.com/office/drawing/2014/main" id="{E4F30C08-0500-27B9-388E-9A66A19B4905}"/>
                </a:ext>
              </a:extLst>
            </p:cNvPr>
            <p:cNvSpPr/>
            <p:nvPr/>
          </p:nvSpPr>
          <p:spPr>
            <a:xfrm>
              <a:off x="6132168" y="4329160"/>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2" name="楕円 91">
              <a:extLst>
                <a:ext uri="{FF2B5EF4-FFF2-40B4-BE49-F238E27FC236}">
                  <a16:creationId xmlns:a16="http://schemas.microsoft.com/office/drawing/2014/main" id="{487A6DA0-664D-B21D-F851-35BB36E50376}"/>
                </a:ext>
              </a:extLst>
            </p:cNvPr>
            <p:cNvSpPr/>
            <p:nvPr/>
          </p:nvSpPr>
          <p:spPr>
            <a:xfrm>
              <a:off x="4547992" y="4315570"/>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作成ツール</a:t>
              </a:r>
            </a:p>
          </p:txBody>
        </p:sp>
        <p:sp>
          <p:nvSpPr>
            <p:cNvPr id="93" name="楕円 92">
              <a:extLst>
                <a:ext uri="{FF2B5EF4-FFF2-40B4-BE49-F238E27FC236}">
                  <a16:creationId xmlns:a16="http://schemas.microsoft.com/office/drawing/2014/main" id="{4A9EA4F2-0CF0-5C2E-5855-5C3A211BB4D8}"/>
                </a:ext>
              </a:extLst>
            </p:cNvPr>
            <p:cNvSpPr/>
            <p:nvPr/>
          </p:nvSpPr>
          <p:spPr bwMode="auto">
            <a:xfrm>
              <a:off x="4202022" y="4008615"/>
              <a:ext cx="3731584" cy="1806507"/>
            </a:xfrm>
            <a:prstGeom prst="ellipse">
              <a:avLst/>
            </a:prstGeom>
            <a:noFill/>
            <a:ln w="25400">
              <a:solidFill>
                <a:srgbClr val="ED7D31"/>
              </a:solidFill>
              <a:prstDash val="dash"/>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black"/>
                </a:solidFill>
                <a:effectLst/>
                <a:uLnTx/>
                <a:uFillTx/>
                <a:latin typeface="Calibri" panose="020F0502020204030204"/>
              </a:endParaRPr>
            </a:p>
          </p:txBody>
        </p:sp>
        <p:sp>
          <p:nvSpPr>
            <p:cNvPr id="94" name="正方形/長方形 93">
              <a:extLst>
                <a:ext uri="{FF2B5EF4-FFF2-40B4-BE49-F238E27FC236}">
                  <a16:creationId xmlns:a16="http://schemas.microsoft.com/office/drawing/2014/main" id="{064E41C0-2124-665A-76FF-D35812B3961B}"/>
                </a:ext>
              </a:extLst>
            </p:cNvPr>
            <p:cNvSpPr/>
            <p:nvPr/>
          </p:nvSpPr>
          <p:spPr bwMode="auto">
            <a:xfrm>
              <a:off x="5207354" y="3867042"/>
              <a:ext cx="1675818" cy="431914"/>
            </a:xfrm>
            <a:prstGeom prst="rect">
              <a:avLst/>
            </a:prstGeom>
            <a:solidFill>
              <a:sysClr val="window" lastClr="FFFFFF"/>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支援サービス群</a:t>
              </a:r>
            </a:p>
          </p:txBody>
        </p:sp>
        <p:sp>
          <p:nvSpPr>
            <p:cNvPr id="95" name="四角形: 角を丸くする 94">
              <a:extLst>
                <a:ext uri="{FF2B5EF4-FFF2-40B4-BE49-F238E27FC236}">
                  <a16:creationId xmlns:a16="http://schemas.microsoft.com/office/drawing/2014/main" id="{C07CA544-E015-8F9B-ED38-0AB7AD91FD78}"/>
                </a:ext>
              </a:extLst>
            </p:cNvPr>
            <p:cNvSpPr/>
            <p:nvPr/>
          </p:nvSpPr>
          <p:spPr>
            <a:xfrm>
              <a:off x="490394" y="1916832"/>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防犯</a:t>
              </a:r>
            </a:p>
          </p:txBody>
        </p:sp>
        <p:sp>
          <p:nvSpPr>
            <p:cNvPr id="96" name="四角形: 角を丸くする 95">
              <a:extLst>
                <a:ext uri="{FF2B5EF4-FFF2-40B4-BE49-F238E27FC236}">
                  <a16:creationId xmlns:a16="http://schemas.microsoft.com/office/drawing/2014/main" id="{1B123E02-D794-6F3F-7A2B-4D28A9EE2A6D}"/>
                </a:ext>
              </a:extLst>
            </p:cNvPr>
            <p:cNvSpPr/>
            <p:nvPr/>
          </p:nvSpPr>
          <p:spPr>
            <a:xfrm>
              <a:off x="490394" y="221936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ヘルスケア</a:t>
              </a:r>
            </a:p>
          </p:txBody>
        </p:sp>
        <p:sp>
          <p:nvSpPr>
            <p:cNvPr id="97" name="四角形: 角を丸くする 96">
              <a:extLst>
                <a:ext uri="{FF2B5EF4-FFF2-40B4-BE49-F238E27FC236}">
                  <a16:creationId xmlns:a16="http://schemas.microsoft.com/office/drawing/2014/main" id="{CF19794F-2431-9404-FBB4-B78E85B57233}"/>
                </a:ext>
              </a:extLst>
            </p:cNvPr>
            <p:cNvSpPr/>
            <p:nvPr/>
          </p:nvSpPr>
          <p:spPr>
            <a:xfrm>
              <a:off x="490394" y="252189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防災</a:t>
              </a:r>
            </a:p>
          </p:txBody>
        </p:sp>
        <p:sp>
          <p:nvSpPr>
            <p:cNvPr id="98" name="四角形: 角を丸くする 97">
              <a:extLst>
                <a:ext uri="{FF2B5EF4-FFF2-40B4-BE49-F238E27FC236}">
                  <a16:creationId xmlns:a16="http://schemas.microsoft.com/office/drawing/2014/main" id="{C74D123F-7B40-5B79-19AF-C48823FFB0C0}"/>
                </a:ext>
              </a:extLst>
            </p:cNvPr>
            <p:cNvSpPr/>
            <p:nvPr/>
          </p:nvSpPr>
          <p:spPr>
            <a:xfrm>
              <a:off x="490394" y="3259021"/>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デジタル教材</a:t>
              </a:r>
            </a:p>
          </p:txBody>
        </p:sp>
        <p:sp>
          <p:nvSpPr>
            <p:cNvPr id="99" name="四角形: 角を丸くする 98">
              <a:extLst>
                <a:ext uri="{FF2B5EF4-FFF2-40B4-BE49-F238E27FC236}">
                  <a16:creationId xmlns:a16="http://schemas.microsoft.com/office/drawing/2014/main" id="{5D0AA265-5CBB-611C-D83B-60476A7423DB}"/>
                </a:ext>
              </a:extLst>
            </p:cNvPr>
            <p:cNvSpPr/>
            <p:nvPr/>
          </p:nvSpPr>
          <p:spPr>
            <a:xfrm>
              <a:off x="490394" y="3561552"/>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教育補助</a:t>
              </a:r>
            </a:p>
          </p:txBody>
        </p:sp>
        <p:sp>
          <p:nvSpPr>
            <p:cNvPr id="100" name="四角形: 角を丸くする 99">
              <a:extLst>
                <a:ext uri="{FF2B5EF4-FFF2-40B4-BE49-F238E27FC236}">
                  <a16:creationId xmlns:a16="http://schemas.microsoft.com/office/drawing/2014/main" id="{754EF825-5F12-5669-DF3C-D6E8F36B4F88}"/>
                </a:ext>
              </a:extLst>
            </p:cNvPr>
            <p:cNvSpPr/>
            <p:nvPr/>
          </p:nvSpPr>
          <p:spPr>
            <a:xfrm>
              <a:off x="490394" y="2820897"/>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モビリティ</a:t>
              </a:r>
            </a:p>
          </p:txBody>
        </p:sp>
        <p:sp>
          <p:nvSpPr>
            <p:cNvPr id="101" name="四角形: 角を丸くする 100">
              <a:extLst>
                <a:ext uri="{FF2B5EF4-FFF2-40B4-BE49-F238E27FC236}">
                  <a16:creationId xmlns:a16="http://schemas.microsoft.com/office/drawing/2014/main" id="{71619F91-96AD-B040-E557-99B2FFBD7C05}"/>
                </a:ext>
              </a:extLst>
            </p:cNvPr>
            <p:cNvSpPr/>
            <p:nvPr/>
          </p:nvSpPr>
          <p:spPr>
            <a:xfrm>
              <a:off x="490394" y="4425648"/>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新サービス</a:t>
              </a:r>
            </a:p>
          </p:txBody>
        </p:sp>
        <p:sp>
          <p:nvSpPr>
            <p:cNvPr id="102" name="テキスト ボックス 101">
              <a:extLst>
                <a:ext uri="{FF2B5EF4-FFF2-40B4-BE49-F238E27FC236}">
                  <a16:creationId xmlns:a16="http://schemas.microsoft.com/office/drawing/2014/main" id="{5A9E255A-7A23-958C-215B-FD2829A93633}"/>
                </a:ext>
              </a:extLst>
            </p:cNvPr>
            <p:cNvSpPr txBox="1"/>
            <p:nvPr/>
          </p:nvSpPr>
          <p:spPr>
            <a:xfrm>
              <a:off x="2238476" y="6202117"/>
              <a:ext cx="607859" cy="4672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201" b="0" i="0" u="none" strike="noStrike" kern="0" cap="none" spc="0" normalizeH="0" baseline="0" noProof="0" dirty="0">
                  <a:ln>
                    <a:noFill/>
                  </a:ln>
                  <a:solidFill>
                    <a:prstClr val="black"/>
                  </a:solidFill>
                  <a:effectLst/>
                  <a:uLnTx/>
                  <a:uFillTx/>
                  <a:latin typeface="ＭＳ Ｐゴシック" panose="020B0600070205080204" pitchFamily="50" charset="-128"/>
                </a:rPr>
                <a:t>・・・</a:t>
              </a:r>
            </a:p>
          </p:txBody>
        </p:sp>
        <p:sp>
          <p:nvSpPr>
            <p:cNvPr id="103" name="楕円 102">
              <a:extLst>
                <a:ext uri="{FF2B5EF4-FFF2-40B4-BE49-F238E27FC236}">
                  <a16:creationId xmlns:a16="http://schemas.microsoft.com/office/drawing/2014/main" id="{DC8632AB-53E3-9478-08E0-FAABEEBDA3A4}"/>
                </a:ext>
              </a:extLst>
            </p:cNvPr>
            <p:cNvSpPr/>
            <p:nvPr/>
          </p:nvSpPr>
          <p:spPr bwMode="auto">
            <a:xfrm>
              <a:off x="4202022" y="2564904"/>
              <a:ext cx="3697969" cy="1244888"/>
            </a:xfrm>
            <a:prstGeom prst="ellipse">
              <a:avLst/>
            </a:prstGeom>
            <a:noFill/>
            <a:ln w="25400">
              <a:solidFill>
                <a:srgbClr val="ED7D31"/>
              </a:solidFill>
              <a:prstDash val="dash"/>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black"/>
                </a:solidFill>
                <a:effectLst/>
                <a:uLnTx/>
                <a:uFillTx/>
                <a:latin typeface="Calibri" panose="020F0502020204030204"/>
              </a:endParaRPr>
            </a:p>
          </p:txBody>
        </p:sp>
        <p:sp>
          <p:nvSpPr>
            <p:cNvPr id="104" name="正方形/長方形 103">
              <a:extLst>
                <a:ext uri="{FF2B5EF4-FFF2-40B4-BE49-F238E27FC236}">
                  <a16:creationId xmlns:a16="http://schemas.microsoft.com/office/drawing/2014/main" id="{94793C22-21B1-9E4C-82C3-BE9CFD07357A}"/>
                </a:ext>
              </a:extLst>
            </p:cNvPr>
            <p:cNvSpPr/>
            <p:nvPr/>
          </p:nvSpPr>
          <p:spPr bwMode="auto">
            <a:xfrm>
              <a:off x="5207354" y="2348880"/>
              <a:ext cx="1791807" cy="431914"/>
            </a:xfrm>
            <a:prstGeom prst="rect">
              <a:avLst/>
            </a:prstGeom>
            <a:solidFill>
              <a:sysClr val="window" lastClr="FFFFFF"/>
            </a:solidFill>
            <a:ln w="9525">
              <a:noFill/>
              <a:miter lim="800000"/>
              <a:headEnd/>
              <a:tailEnd/>
            </a:ln>
            <a:effectLst/>
          </p:spPr>
          <p:txBody>
            <a:bodyPr wrap="non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CADDE</a:t>
              </a:r>
              <a:r>
                <a:rPr kumimoji="1" lang="ja-JP" altLang="en-US" sz="1600" b="1" i="0" u="none" strike="noStrike" kern="0" cap="none" spc="0" normalizeH="0" baseline="0" noProof="0" dirty="0">
                  <a:ln>
                    <a:noFill/>
                  </a:ln>
                  <a:solidFill>
                    <a:srgbClr val="ED7D31"/>
                  </a:solidFill>
                  <a:effectLst/>
                  <a:uLnTx/>
                  <a:uFillTx/>
                  <a:latin typeface="Meiryo UI" panose="020B0604030504040204" pitchFamily="50" charset="-128"/>
                  <a:ea typeface="Meiryo UI" panose="020B0604030504040204" pitchFamily="50" charset="-128"/>
                </a:rPr>
                <a:t>コネクタ</a:t>
              </a:r>
            </a:p>
          </p:txBody>
        </p:sp>
        <p:sp>
          <p:nvSpPr>
            <p:cNvPr id="105" name="楕円 104">
              <a:extLst>
                <a:ext uri="{FF2B5EF4-FFF2-40B4-BE49-F238E27FC236}">
                  <a16:creationId xmlns:a16="http://schemas.microsoft.com/office/drawing/2014/main" id="{452C5607-AFD5-6577-5483-2331BB2B972B}"/>
                </a:ext>
              </a:extLst>
            </p:cNvPr>
            <p:cNvSpPr/>
            <p:nvPr/>
          </p:nvSpPr>
          <p:spPr>
            <a:xfrm>
              <a:off x="6132168" y="4977232"/>
              <a:ext cx="1476000" cy="540000"/>
            </a:xfrm>
            <a:prstGeom prst="ellipse">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106" name="テキスト ボックス 105">
              <a:extLst>
                <a:ext uri="{FF2B5EF4-FFF2-40B4-BE49-F238E27FC236}">
                  <a16:creationId xmlns:a16="http://schemas.microsoft.com/office/drawing/2014/main" id="{662E8C6E-839B-F142-3CDF-8E7F364714FB}"/>
                </a:ext>
              </a:extLst>
            </p:cNvPr>
            <p:cNvSpPr txBox="1"/>
            <p:nvPr/>
          </p:nvSpPr>
          <p:spPr>
            <a:xfrm>
              <a:off x="9830009" y="6202117"/>
              <a:ext cx="607859" cy="467243"/>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2201" b="0" i="0" u="none" strike="noStrike" kern="0" cap="none" spc="0" normalizeH="0" baseline="0" noProof="0" dirty="0">
                  <a:ln>
                    <a:noFill/>
                  </a:ln>
                  <a:solidFill>
                    <a:prstClr val="black"/>
                  </a:solidFill>
                  <a:effectLst/>
                  <a:uLnTx/>
                  <a:uFillTx/>
                  <a:latin typeface="ＭＳ Ｐゴシック" panose="020B0600070205080204" pitchFamily="50" charset="-128"/>
                </a:rPr>
                <a:t>・・・</a:t>
              </a:r>
            </a:p>
          </p:txBody>
        </p:sp>
        <p:sp>
          <p:nvSpPr>
            <p:cNvPr id="107" name="四角形: 角を丸くする 106">
              <a:extLst>
                <a:ext uri="{FF2B5EF4-FFF2-40B4-BE49-F238E27FC236}">
                  <a16:creationId xmlns:a16="http://schemas.microsoft.com/office/drawing/2014/main" id="{FA1843DA-E604-E1EB-9AFD-816DD1ECEBC2}"/>
                </a:ext>
              </a:extLst>
            </p:cNvPr>
            <p:cNvSpPr/>
            <p:nvPr/>
          </p:nvSpPr>
          <p:spPr>
            <a:xfrm>
              <a:off x="490394" y="5373216"/>
              <a:ext cx="1205835" cy="227488"/>
            </a:xfrm>
            <a:prstGeom prst="roundRect">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5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新サービス</a:t>
              </a:r>
            </a:p>
          </p:txBody>
        </p:sp>
        <p:cxnSp>
          <p:nvCxnSpPr>
            <p:cNvPr id="108" name="直線コネクタ 107">
              <a:extLst>
                <a:ext uri="{FF2B5EF4-FFF2-40B4-BE49-F238E27FC236}">
                  <a16:creationId xmlns:a16="http://schemas.microsoft.com/office/drawing/2014/main" id="{623BF315-ADB2-9F83-2082-711EE9AC0B35}"/>
                </a:ext>
              </a:extLst>
            </p:cNvPr>
            <p:cNvCxnSpPr>
              <a:cxnSpLocks/>
              <a:stCxn id="95" idx="3"/>
              <a:endCxn id="112" idx="6"/>
            </p:cNvCxnSpPr>
            <p:nvPr/>
          </p:nvCxnSpPr>
          <p:spPr>
            <a:xfrm>
              <a:off x="1696229" y="2030576"/>
              <a:ext cx="1584176" cy="531186"/>
            </a:xfrm>
            <a:prstGeom prst="line">
              <a:avLst/>
            </a:prstGeom>
            <a:noFill/>
            <a:ln w="6350" cap="flat" cmpd="sng" algn="ctr">
              <a:solidFill>
                <a:sysClr val="window" lastClr="FFFFFF">
                  <a:lumMod val="50000"/>
                </a:sysClr>
              </a:solidFill>
              <a:prstDash val="solid"/>
              <a:miter lim="800000"/>
            </a:ln>
            <a:effectLst/>
          </p:spPr>
        </p:cxnSp>
        <p:cxnSp>
          <p:nvCxnSpPr>
            <p:cNvPr id="109" name="直線コネクタ 108">
              <a:extLst>
                <a:ext uri="{FF2B5EF4-FFF2-40B4-BE49-F238E27FC236}">
                  <a16:creationId xmlns:a16="http://schemas.microsoft.com/office/drawing/2014/main" id="{E3E32475-35D1-458A-8D53-9163F9EA45D3}"/>
                </a:ext>
              </a:extLst>
            </p:cNvPr>
            <p:cNvCxnSpPr>
              <a:cxnSpLocks/>
              <a:stCxn id="100" idx="3"/>
              <a:endCxn id="112" idx="6"/>
            </p:cNvCxnSpPr>
            <p:nvPr/>
          </p:nvCxnSpPr>
          <p:spPr>
            <a:xfrm flipV="1">
              <a:off x="1696229" y="2561762"/>
              <a:ext cx="1584176" cy="372879"/>
            </a:xfrm>
            <a:prstGeom prst="line">
              <a:avLst/>
            </a:prstGeom>
            <a:noFill/>
            <a:ln w="6350" cap="flat" cmpd="sng" algn="ctr">
              <a:solidFill>
                <a:sysClr val="window" lastClr="FFFFFF">
                  <a:lumMod val="50000"/>
                </a:sysClr>
              </a:solidFill>
              <a:prstDash val="solid"/>
              <a:miter lim="800000"/>
            </a:ln>
            <a:effectLst/>
          </p:spPr>
        </p:cxnSp>
        <p:cxnSp>
          <p:nvCxnSpPr>
            <p:cNvPr id="110" name="直線コネクタ 109">
              <a:extLst>
                <a:ext uri="{FF2B5EF4-FFF2-40B4-BE49-F238E27FC236}">
                  <a16:creationId xmlns:a16="http://schemas.microsoft.com/office/drawing/2014/main" id="{32217A1C-BF2E-E704-E886-C9A6B1C9F195}"/>
                </a:ext>
              </a:extLst>
            </p:cNvPr>
            <p:cNvCxnSpPr>
              <a:cxnSpLocks/>
              <a:stCxn id="96" idx="3"/>
              <a:endCxn id="112" idx="6"/>
            </p:cNvCxnSpPr>
            <p:nvPr/>
          </p:nvCxnSpPr>
          <p:spPr>
            <a:xfrm>
              <a:off x="1696229" y="2333105"/>
              <a:ext cx="1584176" cy="228657"/>
            </a:xfrm>
            <a:prstGeom prst="line">
              <a:avLst/>
            </a:prstGeom>
            <a:noFill/>
            <a:ln w="6350" cap="flat" cmpd="sng" algn="ctr">
              <a:solidFill>
                <a:sysClr val="window" lastClr="FFFFFF">
                  <a:lumMod val="50000"/>
                </a:sysClr>
              </a:solidFill>
              <a:prstDash val="solid"/>
              <a:miter lim="800000"/>
            </a:ln>
            <a:effectLst/>
          </p:spPr>
        </p:cxnSp>
        <p:cxnSp>
          <p:nvCxnSpPr>
            <p:cNvPr id="111" name="直線コネクタ 110">
              <a:extLst>
                <a:ext uri="{FF2B5EF4-FFF2-40B4-BE49-F238E27FC236}">
                  <a16:creationId xmlns:a16="http://schemas.microsoft.com/office/drawing/2014/main" id="{0465EB40-285B-9665-27AA-2A77AEC17635}"/>
                </a:ext>
              </a:extLst>
            </p:cNvPr>
            <p:cNvCxnSpPr>
              <a:cxnSpLocks/>
              <a:stCxn id="97" idx="3"/>
              <a:endCxn id="112" idx="6"/>
            </p:cNvCxnSpPr>
            <p:nvPr/>
          </p:nvCxnSpPr>
          <p:spPr>
            <a:xfrm flipV="1">
              <a:off x="1696229" y="2561762"/>
              <a:ext cx="1584176" cy="73873"/>
            </a:xfrm>
            <a:prstGeom prst="line">
              <a:avLst/>
            </a:prstGeom>
            <a:noFill/>
            <a:ln w="6350" cap="flat" cmpd="sng" algn="ctr">
              <a:solidFill>
                <a:sysClr val="window" lastClr="FFFFFF">
                  <a:lumMod val="50000"/>
                </a:sysClr>
              </a:solidFill>
              <a:prstDash val="solid"/>
              <a:miter lim="800000"/>
            </a:ln>
            <a:effectLst/>
          </p:spPr>
        </p:cxnSp>
        <p:sp>
          <p:nvSpPr>
            <p:cNvPr id="112" name="楕円 111">
              <a:extLst>
                <a:ext uri="{FF2B5EF4-FFF2-40B4-BE49-F238E27FC236}">
                  <a16:creationId xmlns:a16="http://schemas.microsoft.com/office/drawing/2014/main" id="{FCD87858-B671-AF18-6D5C-41B3FB1B0AA4}"/>
                </a:ext>
              </a:extLst>
            </p:cNvPr>
            <p:cNvSpPr/>
            <p:nvPr/>
          </p:nvSpPr>
          <p:spPr>
            <a:xfrm>
              <a:off x="1804405" y="2291762"/>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国・自治体</a:t>
              </a:r>
            </a:p>
          </p:txBody>
        </p:sp>
        <p:cxnSp>
          <p:nvCxnSpPr>
            <p:cNvPr id="113" name="直線コネクタ 112">
              <a:extLst>
                <a:ext uri="{FF2B5EF4-FFF2-40B4-BE49-F238E27FC236}">
                  <a16:creationId xmlns:a16="http://schemas.microsoft.com/office/drawing/2014/main" id="{FBC3CAB1-16DD-74D6-F3D4-9E300153B08E}"/>
                </a:ext>
              </a:extLst>
            </p:cNvPr>
            <p:cNvCxnSpPr>
              <a:cxnSpLocks/>
              <a:stCxn id="98" idx="3"/>
              <a:endCxn id="115" idx="6"/>
            </p:cNvCxnSpPr>
            <p:nvPr/>
          </p:nvCxnSpPr>
          <p:spPr>
            <a:xfrm>
              <a:off x="1696229" y="3372765"/>
              <a:ext cx="1584176" cy="166586"/>
            </a:xfrm>
            <a:prstGeom prst="line">
              <a:avLst/>
            </a:prstGeom>
            <a:noFill/>
            <a:ln w="6350" cap="flat" cmpd="sng" algn="ctr">
              <a:solidFill>
                <a:sysClr val="window" lastClr="FFFFFF">
                  <a:lumMod val="50000"/>
                </a:sysClr>
              </a:solidFill>
              <a:prstDash val="solid"/>
              <a:miter lim="800000"/>
            </a:ln>
            <a:effectLst/>
          </p:spPr>
        </p:cxnSp>
        <p:cxnSp>
          <p:nvCxnSpPr>
            <p:cNvPr id="114" name="直線コネクタ 113">
              <a:extLst>
                <a:ext uri="{FF2B5EF4-FFF2-40B4-BE49-F238E27FC236}">
                  <a16:creationId xmlns:a16="http://schemas.microsoft.com/office/drawing/2014/main" id="{F3CA166B-3DDC-D8B9-30AF-77391E2D9157}"/>
                </a:ext>
              </a:extLst>
            </p:cNvPr>
            <p:cNvCxnSpPr>
              <a:cxnSpLocks/>
              <a:stCxn id="99" idx="3"/>
              <a:endCxn id="115" idx="6"/>
            </p:cNvCxnSpPr>
            <p:nvPr/>
          </p:nvCxnSpPr>
          <p:spPr>
            <a:xfrm flipV="1">
              <a:off x="1696229" y="3539351"/>
              <a:ext cx="1584176" cy="135945"/>
            </a:xfrm>
            <a:prstGeom prst="line">
              <a:avLst/>
            </a:prstGeom>
            <a:noFill/>
            <a:ln w="6350" cap="flat" cmpd="sng" algn="ctr">
              <a:solidFill>
                <a:sysClr val="window" lastClr="FFFFFF">
                  <a:lumMod val="50000"/>
                </a:sysClr>
              </a:solidFill>
              <a:prstDash val="solid"/>
              <a:miter lim="800000"/>
            </a:ln>
            <a:effectLst/>
          </p:spPr>
        </p:cxnSp>
        <p:sp>
          <p:nvSpPr>
            <p:cNvPr id="115" name="楕円 114">
              <a:extLst>
                <a:ext uri="{FF2B5EF4-FFF2-40B4-BE49-F238E27FC236}">
                  <a16:creationId xmlns:a16="http://schemas.microsoft.com/office/drawing/2014/main" id="{D496EF22-3B0C-1847-C1FA-76DBC5C47DFE}"/>
                </a:ext>
              </a:extLst>
            </p:cNvPr>
            <p:cNvSpPr/>
            <p:nvPr/>
          </p:nvSpPr>
          <p:spPr>
            <a:xfrm>
              <a:off x="1804405" y="3269351"/>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教育機関</a:t>
              </a:r>
            </a:p>
          </p:txBody>
        </p:sp>
        <p:cxnSp>
          <p:nvCxnSpPr>
            <p:cNvPr id="116" name="直線コネクタ 115">
              <a:extLst>
                <a:ext uri="{FF2B5EF4-FFF2-40B4-BE49-F238E27FC236}">
                  <a16:creationId xmlns:a16="http://schemas.microsoft.com/office/drawing/2014/main" id="{683D30E2-EC2E-E3BF-8CCD-BD53D5235006}"/>
                </a:ext>
              </a:extLst>
            </p:cNvPr>
            <p:cNvCxnSpPr>
              <a:cxnSpLocks/>
              <a:stCxn id="101" idx="3"/>
              <a:endCxn id="117" idx="6"/>
            </p:cNvCxnSpPr>
            <p:nvPr/>
          </p:nvCxnSpPr>
          <p:spPr>
            <a:xfrm flipV="1">
              <a:off x="1696229" y="4516940"/>
              <a:ext cx="1584176" cy="22452"/>
            </a:xfrm>
            <a:prstGeom prst="line">
              <a:avLst/>
            </a:prstGeom>
            <a:noFill/>
            <a:ln w="6350" cap="flat" cmpd="sng" algn="ctr">
              <a:solidFill>
                <a:sysClr val="window" lastClr="FFFFFF">
                  <a:lumMod val="50000"/>
                </a:sysClr>
              </a:solidFill>
              <a:prstDash val="solid"/>
              <a:miter lim="800000"/>
            </a:ln>
            <a:effectLst/>
          </p:spPr>
        </p:cxnSp>
        <p:sp>
          <p:nvSpPr>
            <p:cNvPr id="117" name="楕円 116">
              <a:extLst>
                <a:ext uri="{FF2B5EF4-FFF2-40B4-BE49-F238E27FC236}">
                  <a16:creationId xmlns:a16="http://schemas.microsoft.com/office/drawing/2014/main" id="{CCBFAEDE-D3BB-ACA3-EB54-548AC78C93B0}"/>
                </a:ext>
              </a:extLst>
            </p:cNvPr>
            <p:cNvSpPr/>
            <p:nvPr/>
          </p:nvSpPr>
          <p:spPr>
            <a:xfrm>
              <a:off x="1804405" y="4246940"/>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金融事業者</a:t>
              </a:r>
            </a:p>
          </p:txBody>
        </p:sp>
        <p:cxnSp>
          <p:nvCxnSpPr>
            <p:cNvPr id="118" name="直線コネクタ 117">
              <a:extLst>
                <a:ext uri="{FF2B5EF4-FFF2-40B4-BE49-F238E27FC236}">
                  <a16:creationId xmlns:a16="http://schemas.microsoft.com/office/drawing/2014/main" id="{D7602AD9-8E4D-9108-09CD-230B38A71B3E}"/>
                </a:ext>
              </a:extLst>
            </p:cNvPr>
            <p:cNvCxnSpPr>
              <a:cxnSpLocks/>
              <a:stCxn id="107" idx="3"/>
              <a:endCxn id="119" idx="6"/>
            </p:cNvCxnSpPr>
            <p:nvPr/>
          </p:nvCxnSpPr>
          <p:spPr>
            <a:xfrm>
              <a:off x="1696229" y="5486960"/>
              <a:ext cx="1584176" cy="7569"/>
            </a:xfrm>
            <a:prstGeom prst="line">
              <a:avLst/>
            </a:prstGeom>
            <a:noFill/>
            <a:ln w="6350" cap="flat" cmpd="sng" algn="ctr">
              <a:solidFill>
                <a:sysClr val="window" lastClr="FFFFFF">
                  <a:lumMod val="50000"/>
                </a:sysClr>
              </a:solidFill>
              <a:prstDash val="solid"/>
              <a:miter lim="800000"/>
            </a:ln>
            <a:effectLst/>
          </p:spPr>
        </p:cxnSp>
        <p:sp>
          <p:nvSpPr>
            <p:cNvPr id="119" name="楕円 118">
              <a:extLst>
                <a:ext uri="{FF2B5EF4-FFF2-40B4-BE49-F238E27FC236}">
                  <a16:creationId xmlns:a16="http://schemas.microsoft.com/office/drawing/2014/main" id="{D6F08D75-7053-C88D-FC33-9E2A59BDECED}"/>
                </a:ext>
              </a:extLst>
            </p:cNvPr>
            <p:cNvSpPr/>
            <p:nvPr/>
          </p:nvSpPr>
          <p:spPr>
            <a:xfrm>
              <a:off x="1804405" y="5224529"/>
              <a:ext cx="1476000" cy="540000"/>
            </a:xfrm>
            <a:prstGeom prst="ellipse">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公共交通</a:t>
              </a:r>
              <a:endParaRPr kumimoji="1" lang="en-US" altLang="ja-JP"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事業者</a:t>
              </a:r>
            </a:p>
          </p:txBody>
        </p:sp>
      </p:grpSp>
    </p:spTree>
    <p:extLst>
      <p:ext uri="{BB962C8B-B14F-4D97-AF65-F5344CB8AC3E}">
        <p14:creationId xmlns:p14="http://schemas.microsoft.com/office/powerpoint/2010/main" val="1000370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806DC76-BF1A-4638-9C5F-44A61A6ED243}"/>
              </a:ext>
            </a:extLst>
          </p:cNvPr>
          <p:cNvSpPr/>
          <p:nvPr/>
        </p:nvSpPr>
        <p:spPr>
          <a:xfrm>
            <a:off x="1234125" y="1490786"/>
            <a:ext cx="9812247" cy="2062103"/>
          </a:xfrm>
          <a:prstGeom prst="rect">
            <a:avLst/>
          </a:prstGeom>
          <a:solidFill>
            <a:srgbClr val="1F4E79"/>
          </a:solidFill>
          <a:scene3d>
            <a:camera prst="orthographicFront"/>
            <a:lightRig rig="threePt" dir="t"/>
          </a:scene3d>
          <a:sp3d>
            <a:bevelT/>
          </a:sp3d>
        </p:spPr>
        <p:txBody>
          <a:bodyPr wrap="square">
            <a:spAutoFit/>
          </a:bodyPr>
          <a:lstStyle/>
          <a:p>
            <a:pPr lvl="0">
              <a:defRPr/>
            </a:pPr>
            <a:endParaRPr lang="en-US" altLang="ja-JP" sz="3200" b="1" dirty="0">
              <a:latin typeface="Meiryo UI" panose="020B0604030504040204" pitchFamily="50" charset="-128"/>
              <a:ea typeface="Meiryo UI" panose="020B0604030504040204" pitchFamily="50" charset="-128"/>
            </a:endParaRPr>
          </a:p>
          <a:p>
            <a:pPr>
              <a:defRPr/>
            </a:pPr>
            <a:r>
              <a:rPr lang="en-US" altLang="ja-JP" sz="3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2.</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CADDE</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の構成</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（各機能の概要説明・使用目的・条件）</a:t>
            </a:r>
            <a:endParaRPr lang="en-US" altLang="ja-JP"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defRPr/>
            </a:pPr>
            <a:r>
              <a:rPr lang="ja-JP" altLang="en-US" sz="3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1" kern="1200" dirty="0">
              <a:solidFill>
                <a:schemeClr val="dk1"/>
              </a:solidFill>
              <a:effectLst/>
              <a:latin typeface="Meiryo UI" panose="020B0604030504040204" pitchFamily="50" charset="-128"/>
              <a:ea typeface="Meiryo UI" panose="020B0604030504040204" pitchFamily="50" charset="-128"/>
              <a:cs typeface="+mn-cs"/>
            </a:endParaRPr>
          </a:p>
        </p:txBody>
      </p:sp>
      <p:sp>
        <p:nvSpPr>
          <p:cNvPr id="4" name="テキスト ボックス 3">
            <a:extLst>
              <a:ext uri="{FF2B5EF4-FFF2-40B4-BE49-F238E27FC236}">
                <a16:creationId xmlns:a16="http://schemas.microsoft.com/office/drawing/2014/main" id="{A53D0542-05A4-4112-B420-C67D2CE078A6}"/>
              </a:ext>
            </a:extLst>
          </p:cNvPr>
          <p:cNvSpPr txBox="1"/>
          <p:nvPr/>
        </p:nvSpPr>
        <p:spPr>
          <a:xfrm>
            <a:off x="1234125" y="3851415"/>
            <a:ext cx="10402607" cy="2308324"/>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2.0.  </a:t>
            </a:r>
            <a:r>
              <a:rPr lang="ja-JP" altLang="en-US" sz="2400" dirty="0">
                <a:latin typeface="Meiryo UI" panose="020B0604030504040204" pitchFamily="50" charset="-128"/>
                <a:ea typeface="Meiryo UI" panose="020B0604030504040204" pitchFamily="50" charset="-128"/>
              </a:rPr>
              <a:t>一般的なデータ連携と</a:t>
            </a:r>
            <a:r>
              <a:rPr lang="en-US" altLang="ja-JP" sz="2400" dirty="0">
                <a:latin typeface="Meiryo UI" panose="020B0604030504040204" pitchFamily="50" charset="-128"/>
                <a:ea typeface="Meiryo UI" panose="020B0604030504040204" pitchFamily="50" charset="-128"/>
              </a:rPr>
              <a:t>CADDE</a:t>
            </a:r>
            <a:r>
              <a:rPr lang="ja-JP" altLang="en-US" sz="2400" dirty="0">
                <a:latin typeface="Meiryo UI" panose="020B0604030504040204" pitchFamily="50" charset="-128"/>
                <a:ea typeface="Meiryo UI" panose="020B0604030504040204" pitchFamily="50" charset="-128"/>
              </a:rPr>
              <a:t>の全体構成</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2.1.  </a:t>
            </a:r>
            <a:r>
              <a:rPr lang="ja-JP" altLang="en-US" sz="2400" dirty="0">
                <a:latin typeface="Meiryo UI" panose="020B0604030504040204" pitchFamily="50" charset="-128"/>
                <a:ea typeface="Meiryo UI" panose="020B0604030504040204" pitchFamily="50" charset="-128"/>
              </a:rPr>
              <a:t>データカタログ作成ツール</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2.2.  </a:t>
            </a:r>
            <a:r>
              <a:rPr lang="ja-JP" altLang="en-US" sz="2400" dirty="0">
                <a:latin typeface="Meiryo UI" panose="020B0604030504040204" pitchFamily="50" charset="-128"/>
                <a:ea typeface="Meiryo UI" panose="020B0604030504040204" pitchFamily="50" charset="-128"/>
              </a:rPr>
              <a:t>データカタログ横断検索サービス　</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2.3.  CADDE</a:t>
            </a:r>
            <a:r>
              <a:rPr lang="ja-JP" altLang="en-US" sz="2400" dirty="0">
                <a:latin typeface="Meiryo UI" panose="020B0604030504040204" pitchFamily="50" charset="-128"/>
                <a:ea typeface="Meiryo UI" panose="020B0604030504040204" pitchFamily="50" charset="-128"/>
              </a:rPr>
              <a:t>コネクタ（利用者コネクタ・提供者コネクタ）</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2.4.  </a:t>
            </a:r>
            <a:r>
              <a:rPr lang="ja-JP" altLang="en-US" sz="2400" dirty="0">
                <a:latin typeface="Meiryo UI" panose="020B0604030504040204" pitchFamily="50" charset="-128"/>
                <a:ea typeface="Meiryo UI" panose="020B0604030504040204" pitchFamily="50" charset="-128"/>
              </a:rPr>
              <a:t>認証</a:t>
            </a:r>
            <a:r>
              <a:rPr lang="zh-TW" altLang="en-US" sz="2400" dirty="0">
                <a:latin typeface="Meiryo UI" panose="020B0604030504040204" pitchFamily="50" charset="-128"/>
                <a:ea typeface="Meiryo UI" panose="020B0604030504040204" pitchFamily="50" charset="-128"/>
              </a:rPr>
              <a:t>認可管理機能</a:t>
            </a:r>
            <a:endParaRPr lang="en-US" altLang="ja-JP" sz="2400" dirty="0">
              <a:latin typeface="Meiryo UI" panose="020B0604030504040204" pitchFamily="50" charset="-128"/>
              <a:ea typeface="Meiryo UI" panose="020B0604030504040204" pitchFamily="50" charset="-128"/>
            </a:endParaRPr>
          </a:p>
          <a:p>
            <a:r>
              <a:rPr lang="en-US" altLang="ja-JP" sz="2400" dirty="0">
                <a:latin typeface="Meiryo UI" panose="020B0604030504040204" pitchFamily="50" charset="-128"/>
                <a:ea typeface="Meiryo UI" panose="020B0604030504040204" pitchFamily="50" charset="-128"/>
              </a:rPr>
              <a:t>2.5.  </a:t>
            </a:r>
            <a:r>
              <a:rPr lang="ja-JP" altLang="en-US" sz="2400" dirty="0">
                <a:latin typeface="Meiryo UI" panose="020B0604030504040204" pitchFamily="50" charset="-128"/>
                <a:ea typeface="Meiryo UI" panose="020B0604030504040204" pitchFamily="50" charset="-128"/>
              </a:rPr>
              <a:t>来歴管理機能</a:t>
            </a:r>
            <a:endParaRPr lang="en-US" altLang="ja-JP" sz="2400" dirty="0">
              <a:latin typeface="Meiryo UI" panose="020B0604030504040204" pitchFamily="50" charset="-128"/>
              <a:ea typeface="Meiryo UI" panose="020B0604030504040204" pitchFamily="50" charset="-128"/>
            </a:endParaRPr>
          </a:p>
        </p:txBody>
      </p:sp>
      <p:grpSp>
        <p:nvGrpSpPr>
          <p:cNvPr id="10" name="グループ化 9">
            <a:extLst>
              <a:ext uri="{FF2B5EF4-FFF2-40B4-BE49-F238E27FC236}">
                <a16:creationId xmlns:a16="http://schemas.microsoft.com/office/drawing/2014/main" id="{94D533E0-3A7E-01DA-86DB-1BF4C8500E28}"/>
              </a:ext>
            </a:extLst>
          </p:cNvPr>
          <p:cNvGrpSpPr/>
          <p:nvPr/>
        </p:nvGrpSpPr>
        <p:grpSpPr>
          <a:xfrm>
            <a:off x="9015651" y="1833629"/>
            <a:ext cx="1376417" cy="1400668"/>
            <a:chOff x="9015651" y="1833629"/>
            <a:chExt cx="1376417" cy="1400668"/>
          </a:xfrm>
        </p:grpSpPr>
        <p:sp>
          <p:nvSpPr>
            <p:cNvPr id="7" name="正方形/長方形 6">
              <a:extLst>
                <a:ext uri="{FF2B5EF4-FFF2-40B4-BE49-F238E27FC236}">
                  <a16:creationId xmlns:a16="http://schemas.microsoft.com/office/drawing/2014/main" id="{CF921EDE-5501-BA46-0D4E-6F85CD63FCE5}"/>
                </a:ext>
              </a:extLst>
            </p:cNvPr>
            <p:cNvSpPr/>
            <p:nvPr/>
          </p:nvSpPr>
          <p:spPr>
            <a:xfrm>
              <a:off x="9015651" y="1833629"/>
              <a:ext cx="1376417" cy="137641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latin typeface="Meiryo UI" panose="020B0604030504040204" pitchFamily="50" charset="-128"/>
                <a:ea typeface="Meiryo UI" panose="020B0604030504040204" pitchFamily="50" charset="-128"/>
              </a:endParaRPr>
            </a:p>
          </p:txBody>
        </p:sp>
        <p:pic>
          <p:nvPicPr>
            <p:cNvPr id="9" name="グラフィックス 8" descr="階層 単色塗りつぶし">
              <a:extLst>
                <a:ext uri="{FF2B5EF4-FFF2-40B4-BE49-F238E27FC236}">
                  <a16:creationId xmlns:a16="http://schemas.microsoft.com/office/drawing/2014/main" id="{54741A35-5295-AAA7-174F-0D147C8F51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5651" y="1833629"/>
              <a:ext cx="1376416" cy="1400668"/>
            </a:xfrm>
            <a:prstGeom prst="rect">
              <a:avLst/>
            </a:prstGeom>
          </p:spPr>
        </p:pic>
      </p:grpSp>
    </p:spTree>
    <p:extLst>
      <p:ext uri="{BB962C8B-B14F-4D97-AF65-F5344CB8AC3E}">
        <p14:creationId xmlns:p14="http://schemas.microsoft.com/office/powerpoint/2010/main" val="914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6CC7903-89FC-B6A8-ED4D-291A2FDC6DA6}"/>
              </a:ext>
            </a:extLst>
          </p:cNvPr>
          <p:cNvSpPr>
            <a:spLocks noGrp="1"/>
          </p:cNvSpPr>
          <p:nvPr>
            <p:ph type="body" sz="quarter" idx="13"/>
          </p:nvPr>
        </p:nvSpPr>
        <p:spPr/>
        <p:txBody>
          <a:bodyPr>
            <a:normAutofit lnSpcReduction="10000"/>
          </a:bodyPr>
          <a:lstStyle/>
          <a:p>
            <a:r>
              <a:rPr lang="en-US" altLang="ja-JP" dirty="0"/>
              <a:t>2</a:t>
            </a:r>
            <a:r>
              <a:rPr kumimoji="1" lang="en-US" altLang="ja-JP" dirty="0"/>
              <a:t>.0. </a:t>
            </a:r>
            <a:r>
              <a:rPr kumimoji="1" lang="ja-JP" altLang="en-US" dirty="0"/>
              <a:t>一般的なデータ連携</a:t>
            </a:r>
            <a:r>
              <a:rPr lang="ja-JP" altLang="en-US" dirty="0"/>
              <a:t>と</a:t>
            </a:r>
            <a:r>
              <a:rPr lang="en-US" altLang="ja-JP" dirty="0"/>
              <a:t>CADDE</a:t>
            </a:r>
            <a:r>
              <a:rPr lang="ja-JP" altLang="en-US" dirty="0"/>
              <a:t>の全体構成</a:t>
            </a:r>
            <a:endParaRPr kumimoji="1" lang="en-US" altLang="ja-JP" dirty="0"/>
          </a:p>
        </p:txBody>
      </p:sp>
      <p:sp>
        <p:nvSpPr>
          <p:cNvPr id="62" name="正方形/長方形 61">
            <a:extLst>
              <a:ext uri="{FF2B5EF4-FFF2-40B4-BE49-F238E27FC236}">
                <a16:creationId xmlns:a16="http://schemas.microsoft.com/office/drawing/2014/main" id="{B12EEE5C-5042-0AC0-1E8D-0E18DFF56F2E}"/>
              </a:ext>
            </a:extLst>
          </p:cNvPr>
          <p:cNvSpPr/>
          <p:nvPr/>
        </p:nvSpPr>
        <p:spPr>
          <a:xfrm>
            <a:off x="239826" y="675930"/>
            <a:ext cx="11688822" cy="584775"/>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一般的なデータ連携と、</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の支援サービス群および</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コネクタとの関係は以下の通り。</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2" name="矢印: 五方向 191">
            <a:extLst>
              <a:ext uri="{FF2B5EF4-FFF2-40B4-BE49-F238E27FC236}">
                <a16:creationId xmlns:a16="http://schemas.microsoft.com/office/drawing/2014/main" id="{60E8E7B6-567B-3DE3-117E-F6CF39180CB2}"/>
              </a:ext>
            </a:extLst>
          </p:cNvPr>
          <p:cNvSpPr/>
          <p:nvPr/>
        </p:nvSpPr>
        <p:spPr>
          <a:xfrm rot="5400000">
            <a:off x="2115224" y="4817883"/>
            <a:ext cx="587159" cy="2376000"/>
          </a:xfrm>
          <a:prstGeom prst="homePlate">
            <a:avLst>
              <a:gd name="adj" fmla="val 19607"/>
            </a:avLst>
          </a:prstGeom>
          <a:solidFill>
            <a:schemeClr val="bg1">
              <a:lumMod val="50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20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3" name="矢印: 五方向 192">
            <a:extLst>
              <a:ext uri="{FF2B5EF4-FFF2-40B4-BE49-F238E27FC236}">
                <a16:creationId xmlns:a16="http://schemas.microsoft.com/office/drawing/2014/main" id="{283CDBB4-405D-6DDF-825E-67AA93252791}"/>
              </a:ext>
            </a:extLst>
          </p:cNvPr>
          <p:cNvSpPr/>
          <p:nvPr/>
        </p:nvSpPr>
        <p:spPr>
          <a:xfrm rot="5400000">
            <a:off x="9040687" y="3701446"/>
            <a:ext cx="1594914" cy="2376000"/>
          </a:xfrm>
          <a:prstGeom prst="homePlate">
            <a:avLst>
              <a:gd name="adj" fmla="val 19607"/>
            </a:avLst>
          </a:prstGeom>
          <a:solidFill>
            <a:schemeClr val="bg1">
              <a:lumMod val="6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4" name="正方形/長方形 193">
            <a:extLst>
              <a:ext uri="{FF2B5EF4-FFF2-40B4-BE49-F238E27FC236}">
                <a16:creationId xmlns:a16="http://schemas.microsoft.com/office/drawing/2014/main" id="{0BD9D6DA-FE09-D930-4422-7E4A249BE830}"/>
              </a:ext>
            </a:extLst>
          </p:cNvPr>
          <p:cNvSpPr/>
          <p:nvPr/>
        </p:nvSpPr>
        <p:spPr>
          <a:xfrm>
            <a:off x="8947821" y="4099326"/>
            <a:ext cx="1813542"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4.</a:t>
            </a:r>
            <a:r>
              <a:rPr kumimoji="1" lang="ja-JP" altLang="en-US" sz="1400" dirty="0">
                <a:solidFill>
                  <a:prstClr val="black"/>
                </a:solidFill>
                <a:latin typeface="Meiryo UI" panose="020B0604030504040204" pitchFamily="50" charset="-128"/>
                <a:ea typeface="Meiryo UI" panose="020B0604030504040204" pitchFamily="50" charset="-128"/>
              </a:rPr>
              <a:t>データ利用フェーズ</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195" name="矢印: 五方向 194">
            <a:extLst>
              <a:ext uri="{FF2B5EF4-FFF2-40B4-BE49-F238E27FC236}">
                <a16:creationId xmlns:a16="http://schemas.microsoft.com/office/drawing/2014/main" id="{E69CBCAC-A914-BDB3-740D-FC3AC957404C}"/>
              </a:ext>
            </a:extLst>
          </p:cNvPr>
          <p:cNvSpPr/>
          <p:nvPr/>
        </p:nvSpPr>
        <p:spPr>
          <a:xfrm rot="5400000">
            <a:off x="1624034" y="3690196"/>
            <a:ext cx="1594914" cy="2376000"/>
          </a:xfrm>
          <a:prstGeom prst="homePlate">
            <a:avLst>
              <a:gd name="adj" fmla="val 19607"/>
            </a:avLst>
          </a:prstGeom>
          <a:solidFill>
            <a:schemeClr val="bg1">
              <a:lumMod val="6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6" name="矢印: 五方向 195">
            <a:extLst>
              <a:ext uri="{FF2B5EF4-FFF2-40B4-BE49-F238E27FC236}">
                <a16:creationId xmlns:a16="http://schemas.microsoft.com/office/drawing/2014/main" id="{959C169F-C318-21A7-7BA9-9BAD05A6B89C}"/>
              </a:ext>
            </a:extLst>
          </p:cNvPr>
          <p:cNvSpPr/>
          <p:nvPr/>
        </p:nvSpPr>
        <p:spPr>
          <a:xfrm rot="5400000">
            <a:off x="9309014" y="2327484"/>
            <a:ext cx="1044000" cy="2376000"/>
          </a:xfrm>
          <a:prstGeom prst="homePlate">
            <a:avLst>
              <a:gd name="adj" fmla="val 19607"/>
            </a:avLst>
          </a:prstGeom>
          <a:solidFill>
            <a:schemeClr val="bg1">
              <a:lumMod val="8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7" name="正方形/長方形 196">
            <a:extLst>
              <a:ext uri="{FF2B5EF4-FFF2-40B4-BE49-F238E27FC236}">
                <a16:creationId xmlns:a16="http://schemas.microsoft.com/office/drawing/2014/main" id="{25A4DB19-A113-6189-E710-5B0C36111093}"/>
              </a:ext>
            </a:extLst>
          </p:cNvPr>
          <p:cNvSpPr/>
          <p:nvPr/>
        </p:nvSpPr>
        <p:spPr>
          <a:xfrm>
            <a:off x="8748032" y="2995951"/>
            <a:ext cx="211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3.</a:t>
            </a:r>
            <a:r>
              <a:rPr kumimoji="1" lang="ja-JP" altLang="en-US" sz="1400" dirty="0">
                <a:solidFill>
                  <a:prstClr val="black"/>
                </a:solidFill>
                <a:latin typeface="Meiryo UI" panose="020B0604030504040204" pitchFamily="50" charset="-128"/>
                <a:ea typeface="Meiryo UI" panose="020B0604030504040204" pitchFamily="50" charset="-128"/>
              </a:rPr>
              <a:t>データ利用契約フェーズ</a:t>
            </a:r>
          </a:p>
        </p:txBody>
      </p:sp>
      <p:sp>
        <p:nvSpPr>
          <p:cNvPr id="198" name="矢印: 五方向 197">
            <a:extLst>
              <a:ext uri="{FF2B5EF4-FFF2-40B4-BE49-F238E27FC236}">
                <a16:creationId xmlns:a16="http://schemas.microsoft.com/office/drawing/2014/main" id="{19C575AF-88D6-3B56-CF7E-D7FEC612EDBE}"/>
              </a:ext>
            </a:extLst>
          </p:cNvPr>
          <p:cNvSpPr/>
          <p:nvPr/>
        </p:nvSpPr>
        <p:spPr>
          <a:xfrm rot="5400000">
            <a:off x="9236567" y="1136455"/>
            <a:ext cx="1224001" cy="2376000"/>
          </a:xfrm>
          <a:prstGeom prst="homePlate">
            <a:avLst>
              <a:gd name="adj" fmla="val 19607"/>
            </a:avLst>
          </a:prstGeom>
          <a:solidFill>
            <a:schemeClr val="bg1">
              <a:lumMod val="9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9" name="矢印: 五方向 198">
            <a:extLst>
              <a:ext uri="{FF2B5EF4-FFF2-40B4-BE49-F238E27FC236}">
                <a16:creationId xmlns:a16="http://schemas.microsoft.com/office/drawing/2014/main" id="{D624185A-015E-F9BC-7878-5378F7F2C87E}"/>
              </a:ext>
            </a:extLst>
          </p:cNvPr>
          <p:cNvSpPr/>
          <p:nvPr/>
        </p:nvSpPr>
        <p:spPr>
          <a:xfrm rot="5400000">
            <a:off x="1891651" y="2327484"/>
            <a:ext cx="1044000" cy="2376000"/>
          </a:xfrm>
          <a:prstGeom prst="homePlate">
            <a:avLst>
              <a:gd name="adj" fmla="val 19607"/>
            </a:avLst>
          </a:prstGeom>
          <a:solidFill>
            <a:schemeClr val="bg1">
              <a:lumMod val="7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0" name="矢印: 五方向 199">
            <a:extLst>
              <a:ext uri="{FF2B5EF4-FFF2-40B4-BE49-F238E27FC236}">
                <a16:creationId xmlns:a16="http://schemas.microsoft.com/office/drawing/2014/main" id="{541C49AE-74AE-5810-C16A-7A95D8812AB4}"/>
              </a:ext>
            </a:extLst>
          </p:cNvPr>
          <p:cNvSpPr/>
          <p:nvPr/>
        </p:nvSpPr>
        <p:spPr>
          <a:xfrm rot="5400000">
            <a:off x="1807437" y="1136453"/>
            <a:ext cx="1224000" cy="2376000"/>
          </a:xfrm>
          <a:prstGeom prst="homePlate">
            <a:avLst>
              <a:gd name="adj" fmla="val 19607"/>
            </a:avLst>
          </a:prstGeom>
          <a:solidFill>
            <a:schemeClr val="bg1">
              <a:lumMod val="85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11" name="直線コネクタ 210">
            <a:extLst>
              <a:ext uri="{FF2B5EF4-FFF2-40B4-BE49-F238E27FC236}">
                <a16:creationId xmlns:a16="http://schemas.microsoft.com/office/drawing/2014/main" id="{C7F7C637-ACFB-3A52-1FC4-90CDA4ABECDC}"/>
              </a:ext>
            </a:extLst>
          </p:cNvPr>
          <p:cNvCxnSpPr>
            <a:cxnSpLocks/>
          </p:cNvCxnSpPr>
          <p:nvPr/>
        </p:nvCxnSpPr>
        <p:spPr bwMode="auto">
          <a:xfrm flipH="1" flipV="1">
            <a:off x="981108"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12" name="テキスト ボックス 211">
            <a:extLst>
              <a:ext uri="{FF2B5EF4-FFF2-40B4-BE49-F238E27FC236}">
                <a16:creationId xmlns:a16="http://schemas.microsoft.com/office/drawing/2014/main" id="{0F13954B-9A5B-24C7-6156-D0D7B1C5F17B}"/>
              </a:ext>
            </a:extLst>
          </p:cNvPr>
          <p:cNvSpPr txBox="1"/>
          <p:nvPr/>
        </p:nvSpPr>
        <p:spPr>
          <a:xfrm>
            <a:off x="981108" y="1313755"/>
            <a:ext cx="2880000" cy="307777"/>
          </a:xfrm>
          <a:prstGeom prst="rect">
            <a:avLst/>
          </a:prstGeom>
          <a:noFill/>
          <a:ln>
            <a:noFill/>
          </a:ln>
        </p:spPr>
        <p:txBody>
          <a:bodyPr wrap="square" rtlCol="0">
            <a:spAutoFit/>
          </a:bodyPr>
          <a:lstStyle/>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データ利用者の各業務</a:t>
            </a:r>
          </a:p>
        </p:txBody>
      </p:sp>
      <p:sp>
        <p:nvSpPr>
          <p:cNvPr id="215" name="テキスト ボックス 214">
            <a:extLst>
              <a:ext uri="{FF2B5EF4-FFF2-40B4-BE49-F238E27FC236}">
                <a16:creationId xmlns:a16="http://schemas.microsoft.com/office/drawing/2014/main" id="{CE6AF4D0-C47C-A21C-2345-C12493E5241A}"/>
              </a:ext>
            </a:extLst>
          </p:cNvPr>
          <p:cNvSpPr txBox="1"/>
          <p:nvPr/>
        </p:nvSpPr>
        <p:spPr>
          <a:xfrm>
            <a:off x="8472381" y="1304221"/>
            <a:ext cx="2880000" cy="307777"/>
          </a:xfrm>
          <a:prstGeom prst="rect">
            <a:avLst/>
          </a:prstGeom>
          <a:noFill/>
          <a:ln>
            <a:noFill/>
          </a:ln>
        </p:spPr>
        <p:txBody>
          <a:bodyPr wrap="square" rtlCol="0">
            <a:spAutoFit/>
          </a:bodyPr>
          <a:lstStyle/>
          <a:p>
            <a:pPr algn="ctr" defTabSz="914400"/>
            <a:r>
              <a:rPr kumimoji="1" lang="ja-JP" altLang="en-US" sz="1400" b="1" dirty="0">
                <a:solidFill>
                  <a:prstClr val="black"/>
                </a:solidFill>
                <a:latin typeface="Meiryo UI" panose="020B0604030504040204" pitchFamily="50" charset="-128"/>
                <a:ea typeface="Meiryo UI" panose="020B0604030504040204" pitchFamily="50" charset="-128"/>
              </a:rPr>
              <a:t>データ提供者の各業務</a:t>
            </a:r>
          </a:p>
        </p:txBody>
      </p:sp>
      <p:sp>
        <p:nvSpPr>
          <p:cNvPr id="225" name="正方形/長方形 224">
            <a:extLst>
              <a:ext uri="{FF2B5EF4-FFF2-40B4-BE49-F238E27FC236}">
                <a16:creationId xmlns:a16="http://schemas.microsoft.com/office/drawing/2014/main" id="{9E870520-3985-DEF6-CEBF-9C1F9FD0D5FB}"/>
              </a:ext>
            </a:extLst>
          </p:cNvPr>
          <p:cNvSpPr/>
          <p:nvPr/>
        </p:nvSpPr>
        <p:spPr>
          <a:xfrm>
            <a:off x="1612190" y="2291499"/>
            <a:ext cx="1584000" cy="439456"/>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データの認知</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利用データ取得判断</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26" name="正方形/長方形 225">
            <a:extLst>
              <a:ext uri="{FF2B5EF4-FFF2-40B4-BE49-F238E27FC236}">
                <a16:creationId xmlns:a16="http://schemas.microsoft.com/office/drawing/2014/main" id="{2197DA43-1CA3-B791-52BD-1976074FB6C9}"/>
              </a:ext>
            </a:extLst>
          </p:cNvPr>
          <p:cNvSpPr/>
          <p:nvPr/>
        </p:nvSpPr>
        <p:spPr>
          <a:xfrm>
            <a:off x="1612190" y="4674833"/>
            <a:ext cx="1584000" cy="277200"/>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データ取得</a:t>
            </a:r>
          </a:p>
        </p:txBody>
      </p:sp>
      <p:sp>
        <p:nvSpPr>
          <p:cNvPr id="227" name="正方形/長方形 226">
            <a:extLst>
              <a:ext uri="{FF2B5EF4-FFF2-40B4-BE49-F238E27FC236}">
                <a16:creationId xmlns:a16="http://schemas.microsoft.com/office/drawing/2014/main" id="{223DE561-E1AE-C5B7-4D3E-1626BA71A8D2}"/>
              </a:ext>
            </a:extLst>
          </p:cNvPr>
          <p:cNvSpPr/>
          <p:nvPr/>
        </p:nvSpPr>
        <p:spPr>
          <a:xfrm>
            <a:off x="1612190" y="1985373"/>
            <a:ext cx="1584000" cy="2772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データ利用企画</a:t>
            </a:r>
          </a:p>
        </p:txBody>
      </p:sp>
      <p:sp>
        <p:nvSpPr>
          <p:cNvPr id="228" name="正方形/長方形 227">
            <a:extLst>
              <a:ext uri="{FF2B5EF4-FFF2-40B4-BE49-F238E27FC236}">
                <a16:creationId xmlns:a16="http://schemas.microsoft.com/office/drawing/2014/main" id="{40978931-373A-3927-D613-5C0A7ECC9A06}"/>
              </a:ext>
            </a:extLst>
          </p:cNvPr>
          <p:cNvSpPr/>
          <p:nvPr/>
        </p:nvSpPr>
        <p:spPr>
          <a:xfrm>
            <a:off x="1612190" y="5932945"/>
            <a:ext cx="1584000" cy="2520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来歴確認</a:t>
            </a:r>
          </a:p>
        </p:txBody>
      </p:sp>
      <p:sp>
        <p:nvSpPr>
          <p:cNvPr id="229" name="正方形/長方形 228">
            <a:extLst>
              <a:ext uri="{FF2B5EF4-FFF2-40B4-BE49-F238E27FC236}">
                <a16:creationId xmlns:a16="http://schemas.microsoft.com/office/drawing/2014/main" id="{319CF166-FEF0-7237-15AA-A2C89FBE79BE}"/>
              </a:ext>
            </a:extLst>
          </p:cNvPr>
          <p:cNvSpPr/>
          <p:nvPr/>
        </p:nvSpPr>
        <p:spPr>
          <a:xfrm>
            <a:off x="9087879" y="198537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データ準備</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0" name="正方形/長方形 229">
            <a:extLst>
              <a:ext uri="{FF2B5EF4-FFF2-40B4-BE49-F238E27FC236}">
                <a16:creationId xmlns:a16="http://schemas.microsoft.com/office/drawing/2014/main" id="{79D952F3-3B5A-A44C-34D6-51F1731A4E23}"/>
              </a:ext>
            </a:extLst>
          </p:cNvPr>
          <p:cNvSpPr/>
          <p:nvPr/>
        </p:nvSpPr>
        <p:spPr>
          <a:xfrm>
            <a:off x="9087879" y="4675034"/>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データ提供</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1" name="正方形/長方形 230">
            <a:extLst>
              <a:ext uri="{FF2B5EF4-FFF2-40B4-BE49-F238E27FC236}">
                <a16:creationId xmlns:a16="http://schemas.microsoft.com/office/drawing/2014/main" id="{884FD00F-FC1C-3DE3-5749-D354F79D2E91}"/>
              </a:ext>
            </a:extLst>
          </p:cNvPr>
          <p:cNvSpPr/>
          <p:nvPr/>
        </p:nvSpPr>
        <p:spPr>
          <a:xfrm>
            <a:off x="9087879" y="3577026"/>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契約締結・認可登録</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2" name="正方形/長方形 231">
            <a:extLst>
              <a:ext uri="{FF2B5EF4-FFF2-40B4-BE49-F238E27FC236}">
                <a16:creationId xmlns:a16="http://schemas.microsoft.com/office/drawing/2014/main" id="{2149333A-817F-B57D-CE25-8611F98BAA0E}"/>
              </a:ext>
            </a:extLst>
          </p:cNvPr>
          <p:cNvSpPr/>
          <p:nvPr/>
        </p:nvSpPr>
        <p:spPr>
          <a:xfrm>
            <a:off x="9087879" y="3268100"/>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契約交渉</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3" name="正方形/長方形 232">
            <a:extLst>
              <a:ext uri="{FF2B5EF4-FFF2-40B4-BE49-F238E27FC236}">
                <a16:creationId xmlns:a16="http://schemas.microsoft.com/office/drawing/2014/main" id="{FDC1B572-3996-C5EE-5991-41A3DA72968C}"/>
              </a:ext>
            </a:extLst>
          </p:cNvPr>
          <p:cNvSpPr/>
          <p:nvPr/>
        </p:nvSpPr>
        <p:spPr>
          <a:xfrm>
            <a:off x="9087879" y="4369728"/>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認可確認</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38" name="正方形/長方形 237">
            <a:extLst>
              <a:ext uri="{FF2B5EF4-FFF2-40B4-BE49-F238E27FC236}">
                <a16:creationId xmlns:a16="http://schemas.microsoft.com/office/drawing/2014/main" id="{D3F57AF2-7316-4841-E261-2D61AE171FC6}"/>
              </a:ext>
            </a:extLst>
          </p:cNvPr>
          <p:cNvSpPr/>
          <p:nvPr/>
        </p:nvSpPr>
        <p:spPr>
          <a:xfrm>
            <a:off x="9087879" y="255359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データカタログ公開</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0" name="正方形/長方形 239">
            <a:extLst>
              <a:ext uri="{FF2B5EF4-FFF2-40B4-BE49-F238E27FC236}">
                <a16:creationId xmlns:a16="http://schemas.microsoft.com/office/drawing/2014/main" id="{734E148E-180A-976B-782F-DB8988F6442E}"/>
              </a:ext>
            </a:extLst>
          </p:cNvPr>
          <p:cNvSpPr/>
          <p:nvPr/>
        </p:nvSpPr>
        <p:spPr>
          <a:xfrm>
            <a:off x="9087879" y="2269483"/>
            <a:ext cx="1584000" cy="234000"/>
          </a:xfrm>
          <a:prstGeom prst="rect">
            <a:avLst/>
          </a:prstGeom>
          <a:solidFill>
            <a:sysClr val="window" lastClr="FFFFFF"/>
          </a:solidFill>
          <a:ln w="12700">
            <a:solidFill>
              <a:schemeClr val="tx1"/>
            </a:solidFill>
            <a:prstDash val="soli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データカタログ作成</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1" name="正方形/長方形 240">
            <a:extLst>
              <a:ext uri="{FF2B5EF4-FFF2-40B4-BE49-F238E27FC236}">
                <a16:creationId xmlns:a16="http://schemas.microsoft.com/office/drawing/2014/main" id="{F3394E1C-7459-99EC-3D8C-E7F3CAAD4542}"/>
              </a:ext>
            </a:extLst>
          </p:cNvPr>
          <p:cNvSpPr/>
          <p:nvPr/>
        </p:nvSpPr>
        <p:spPr>
          <a:xfrm>
            <a:off x="1612190" y="3577026"/>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契約締結</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2" name="正方形/長方形 241">
            <a:extLst>
              <a:ext uri="{FF2B5EF4-FFF2-40B4-BE49-F238E27FC236}">
                <a16:creationId xmlns:a16="http://schemas.microsoft.com/office/drawing/2014/main" id="{31401178-7B58-42CF-D61A-3A98A8D102D9}"/>
              </a:ext>
            </a:extLst>
          </p:cNvPr>
          <p:cNvSpPr/>
          <p:nvPr/>
        </p:nvSpPr>
        <p:spPr>
          <a:xfrm>
            <a:off x="1612190" y="3268100"/>
            <a:ext cx="1584000" cy="276999"/>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契約交渉</a:t>
            </a:r>
            <a:endParaRPr kumimoji="1" lang="en-US" altLang="ja-JP"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4" name="正方形/長方形 243">
            <a:extLst>
              <a:ext uri="{FF2B5EF4-FFF2-40B4-BE49-F238E27FC236}">
                <a16:creationId xmlns:a16="http://schemas.microsoft.com/office/drawing/2014/main" id="{7FF2AB0E-5573-B42F-21A9-45649DC2BEDD}"/>
              </a:ext>
            </a:extLst>
          </p:cNvPr>
          <p:cNvSpPr/>
          <p:nvPr/>
        </p:nvSpPr>
        <p:spPr>
          <a:xfrm>
            <a:off x="1612190" y="6322427"/>
            <a:ext cx="1584000" cy="261610"/>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決済</a:t>
            </a:r>
          </a:p>
        </p:txBody>
      </p:sp>
      <p:sp>
        <p:nvSpPr>
          <p:cNvPr id="245" name="正方形/長方形 244">
            <a:extLst>
              <a:ext uri="{FF2B5EF4-FFF2-40B4-BE49-F238E27FC236}">
                <a16:creationId xmlns:a16="http://schemas.microsoft.com/office/drawing/2014/main" id="{24A8380E-C597-1E27-574C-470C7C3A4B69}"/>
              </a:ext>
            </a:extLst>
          </p:cNvPr>
          <p:cNvSpPr/>
          <p:nvPr/>
        </p:nvSpPr>
        <p:spPr>
          <a:xfrm>
            <a:off x="8970744" y="1714287"/>
            <a:ext cx="1767697"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データ準備フェーズ</a:t>
            </a:r>
          </a:p>
        </p:txBody>
      </p:sp>
      <p:sp>
        <p:nvSpPr>
          <p:cNvPr id="246" name="正方形/長方形 245">
            <a:extLst>
              <a:ext uri="{FF2B5EF4-FFF2-40B4-BE49-F238E27FC236}">
                <a16:creationId xmlns:a16="http://schemas.microsoft.com/office/drawing/2014/main" id="{3ACB2075-F032-4610-9D17-9667AC70B80F}"/>
              </a:ext>
            </a:extLst>
          </p:cNvPr>
          <p:cNvSpPr/>
          <p:nvPr/>
        </p:nvSpPr>
        <p:spPr>
          <a:xfrm>
            <a:off x="1404432" y="1693826"/>
            <a:ext cx="2109014"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2.</a:t>
            </a:r>
            <a:r>
              <a:rPr kumimoji="1" lang="ja-JP" altLang="en-US" sz="1400" dirty="0">
                <a:solidFill>
                  <a:prstClr val="black"/>
                </a:solidFill>
                <a:latin typeface="Meiryo UI" panose="020B0604030504040204" pitchFamily="50" charset="-128"/>
                <a:ea typeface="Meiryo UI" panose="020B0604030504040204" pitchFamily="50" charset="-128"/>
              </a:rPr>
              <a:t>データ利用企画フェーズ</a:t>
            </a:r>
          </a:p>
        </p:txBody>
      </p:sp>
      <p:sp>
        <p:nvSpPr>
          <p:cNvPr id="247" name="正方形/長方形 246">
            <a:extLst>
              <a:ext uri="{FF2B5EF4-FFF2-40B4-BE49-F238E27FC236}">
                <a16:creationId xmlns:a16="http://schemas.microsoft.com/office/drawing/2014/main" id="{DC2D3B17-434E-D87F-27EC-586D13E793E1}"/>
              </a:ext>
            </a:extLst>
          </p:cNvPr>
          <p:cNvSpPr/>
          <p:nvPr/>
        </p:nvSpPr>
        <p:spPr>
          <a:xfrm>
            <a:off x="1401539" y="2993485"/>
            <a:ext cx="211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3.</a:t>
            </a:r>
            <a:r>
              <a:rPr kumimoji="1" lang="ja-JP" altLang="en-US" sz="1400" dirty="0">
                <a:solidFill>
                  <a:prstClr val="black"/>
                </a:solidFill>
                <a:latin typeface="Meiryo UI" panose="020B0604030504040204" pitchFamily="50" charset="-128"/>
                <a:ea typeface="Meiryo UI" panose="020B0604030504040204" pitchFamily="50" charset="-128"/>
              </a:rPr>
              <a:t>データ利用契約フェーズ</a:t>
            </a:r>
          </a:p>
        </p:txBody>
      </p:sp>
      <p:sp>
        <p:nvSpPr>
          <p:cNvPr id="248" name="正方形/長方形 247">
            <a:extLst>
              <a:ext uri="{FF2B5EF4-FFF2-40B4-BE49-F238E27FC236}">
                <a16:creationId xmlns:a16="http://schemas.microsoft.com/office/drawing/2014/main" id="{2A253A5A-2E8B-03D1-C8AC-98CBCE456DED}"/>
              </a:ext>
            </a:extLst>
          </p:cNvPr>
          <p:cNvSpPr/>
          <p:nvPr/>
        </p:nvSpPr>
        <p:spPr>
          <a:xfrm>
            <a:off x="1560147" y="4088076"/>
            <a:ext cx="1797584"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black"/>
                </a:solidFill>
                <a:latin typeface="Meiryo UI" panose="020B0604030504040204" pitchFamily="50" charset="-128"/>
                <a:ea typeface="Meiryo UI" panose="020B0604030504040204" pitchFamily="50" charset="-128"/>
              </a:rPr>
              <a:t>4.</a:t>
            </a:r>
            <a:r>
              <a:rPr kumimoji="1" lang="ja-JP" altLang="en-US" sz="1400" dirty="0">
                <a:solidFill>
                  <a:prstClr val="black"/>
                </a:solidFill>
                <a:latin typeface="Meiryo UI" panose="020B0604030504040204" pitchFamily="50" charset="-128"/>
                <a:ea typeface="Meiryo UI" panose="020B0604030504040204" pitchFamily="50" charset="-128"/>
              </a:rPr>
              <a:t>データ利用フェーズ</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249" name="正方形/長方形 248">
            <a:extLst>
              <a:ext uri="{FF2B5EF4-FFF2-40B4-BE49-F238E27FC236}">
                <a16:creationId xmlns:a16="http://schemas.microsoft.com/office/drawing/2014/main" id="{884F13E2-C2D5-C47F-B14F-A2CE6B88CA88}"/>
              </a:ext>
            </a:extLst>
          </p:cNvPr>
          <p:cNvSpPr/>
          <p:nvPr/>
        </p:nvSpPr>
        <p:spPr>
          <a:xfrm>
            <a:off x="1598292" y="5691851"/>
            <a:ext cx="168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white"/>
                </a:solidFill>
                <a:latin typeface="Meiryo UI" panose="020B0604030504040204" pitchFamily="50" charset="-128"/>
                <a:ea typeface="Meiryo UI" panose="020B0604030504040204" pitchFamily="50" charset="-128"/>
              </a:rPr>
              <a:t>5.</a:t>
            </a:r>
            <a:r>
              <a:rPr kumimoji="1" lang="ja-JP" altLang="en-US" sz="1400" dirty="0">
                <a:solidFill>
                  <a:prstClr val="white"/>
                </a:solidFill>
                <a:latin typeface="Meiryo UI" panose="020B0604030504040204" pitchFamily="50" charset="-128"/>
                <a:ea typeface="Meiryo UI" panose="020B0604030504040204" pitchFamily="50" charset="-128"/>
              </a:rPr>
              <a:t>来歴管理フェーズ</a:t>
            </a:r>
            <a:endParaRPr kumimoji="1" lang="en-US" altLang="ja-JP" sz="1400" dirty="0">
              <a:solidFill>
                <a:prstClr val="white"/>
              </a:solidFill>
              <a:latin typeface="Meiryo UI" panose="020B0604030504040204" pitchFamily="50" charset="-128"/>
              <a:ea typeface="Meiryo UI" panose="020B0604030504040204" pitchFamily="50" charset="-128"/>
            </a:endParaRPr>
          </a:p>
        </p:txBody>
      </p:sp>
      <p:sp>
        <p:nvSpPr>
          <p:cNvPr id="250" name="矢印: 五方向 249">
            <a:extLst>
              <a:ext uri="{FF2B5EF4-FFF2-40B4-BE49-F238E27FC236}">
                <a16:creationId xmlns:a16="http://schemas.microsoft.com/office/drawing/2014/main" id="{BCE3ECE5-A095-4740-479B-5E21800E34C9}"/>
              </a:ext>
            </a:extLst>
          </p:cNvPr>
          <p:cNvSpPr/>
          <p:nvPr/>
        </p:nvSpPr>
        <p:spPr>
          <a:xfrm rot="5400000">
            <a:off x="9556680" y="4821680"/>
            <a:ext cx="587159" cy="2376000"/>
          </a:xfrm>
          <a:prstGeom prst="homePlate">
            <a:avLst>
              <a:gd name="adj" fmla="val 19607"/>
            </a:avLst>
          </a:prstGeom>
          <a:solidFill>
            <a:schemeClr val="bg1">
              <a:lumMod val="50000"/>
            </a:schemeClr>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1" name="正方形/長方形 250">
            <a:extLst>
              <a:ext uri="{FF2B5EF4-FFF2-40B4-BE49-F238E27FC236}">
                <a16:creationId xmlns:a16="http://schemas.microsoft.com/office/drawing/2014/main" id="{8EEA82ED-3EC9-604B-B2BC-848096DDBF00}"/>
              </a:ext>
            </a:extLst>
          </p:cNvPr>
          <p:cNvSpPr/>
          <p:nvPr/>
        </p:nvSpPr>
        <p:spPr>
          <a:xfrm>
            <a:off x="9087879" y="5952704"/>
            <a:ext cx="1584000" cy="252000"/>
          </a:xfrm>
          <a:prstGeom prst="rect">
            <a:avLst/>
          </a:prstGeom>
          <a:solidFill>
            <a:sysClr val="window" lastClr="FFFFFF"/>
          </a:solidFill>
          <a:ln w="12700">
            <a:solidFill>
              <a:schemeClr val="tx1"/>
            </a:solidFill>
            <a:prstDash val="solid"/>
          </a:ln>
          <a:effectLst/>
        </p:spPr>
        <p:txBody>
          <a:bodyPr wrap="non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来歴確認</a:t>
            </a:r>
          </a:p>
        </p:txBody>
      </p:sp>
      <p:sp>
        <p:nvSpPr>
          <p:cNvPr id="252" name="正方形/長方形 251">
            <a:extLst>
              <a:ext uri="{FF2B5EF4-FFF2-40B4-BE49-F238E27FC236}">
                <a16:creationId xmlns:a16="http://schemas.microsoft.com/office/drawing/2014/main" id="{3A7E002E-1931-EC1A-AC36-1861ED7F94AB}"/>
              </a:ext>
            </a:extLst>
          </p:cNvPr>
          <p:cNvSpPr/>
          <p:nvPr/>
        </p:nvSpPr>
        <p:spPr>
          <a:xfrm>
            <a:off x="9087879" y="6326224"/>
            <a:ext cx="1584000" cy="261610"/>
          </a:xfrm>
          <a:prstGeom prst="rect">
            <a:avLst/>
          </a:prstGeom>
          <a:solidFill>
            <a:sysClr val="window" lastClr="FFFFFF"/>
          </a:solidFill>
          <a:ln w="12700">
            <a:solidFill>
              <a:schemeClr val="tx1"/>
            </a:solidFill>
            <a:prstDash val="soli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決済</a:t>
            </a:r>
          </a:p>
        </p:txBody>
      </p:sp>
      <p:sp>
        <p:nvSpPr>
          <p:cNvPr id="253" name="正方形/長方形 252">
            <a:extLst>
              <a:ext uri="{FF2B5EF4-FFF2-40B4-BE49-F238E27FC236}">
                <a16:creationId xmlns:a16="http://schemas.microsoft.com/office/drawing/2014/main" id="{619199E1-EF1C-25C2-73B2-2FF9344C2842}"/>
              </a:ext>
            </a:extLst>
          </p:cNvPr>
          <p:cNvSpPr/>
          <p:nvPr/>
        </p:nvSpPr>
        <p:spPr>
          <a:xfrm>
            <a:off x="9012192" y="5694678"/>
            <a:ext cx="1684800" cy="307777"/>
          </a:xfrm>
          <a:prstGeom prst="rect">
            <a:avLst/>
          </a:prstGeom>
          <a:noFill/>
          <a:ln w="12700">
            <a:noFill/>
            <a:prstDash val="solid"/>
          </a:ln>
          <a:effectLst/>
        </p:spPr>
        <p:txBody>
          <a:bodyPr wrap="square">
            <a:spAutoFit/>
          </a:bodyPr>
          <a:lstStyle/>
          <a:p>
            <a:pPr algn="ctr" defTabSz="914400"/>
            <a:r>
              <a:rPr kumimoji="1" lang="en-US" altLang="ja-JP" sz="1400" dirty="0">
                <a:solidFill>
                  <a:prstClr val="white"/>
                </a:solidFill>
                <a:latin typeface="Meiryo UI" panose="020B0604030504040204" pitchFamily="50" charset="-128"/>
                <a:ea typeface="Meiryo UI" panose="020B0604030504040204" pitchFamily="50" charset="-128"/>
              </a:rPr>
              <a:t>5.</a:t>
            </a:r>
            <a:r>
              <a:rPr kumimoji="1" lang="ja-JP" altLang="en-US" sz="1400" dirty="0">
                <a:solidFill>
                  <a:prstClr val="white"/>
                </a:solidFill>
                <a:latin typeface="Meiryo UI" panose="020B0604030504040204" pitchFamily="50" charset="-128"/>
                <a:ea typeface="Meiryo UI" panose="020B0604030504040204" pitchFamily="50" charset="-128"/>
              </a:rPr>
              <a:t>来歴管理フェーズ</a:t>
            </a:r>
            <a:endParaRPr kumimoji="1" lang="en-US" altLang="ja-JP" sz="1400" dirty="0">
              <a:solidFill>
                <a:prstClr val="white"/>
              </a:solidFill>
              <a:latin typeface="Meiryo UI" panose="020B0604030504040204" pitchFamily="50" charset="-128"/>
              <a:ea typeface="Meiryo UI" panose="020B0604030504040204" pitchFamily="50" charset="-128"/>
            </a:endParaRPr>
          </a:p>
        </p:txBody>
      </p:sp>
      <p:cxnSp>
        <p:nvCxnSpPr>
          <p:cNvPr id="254" name="直線コネクタ 253">
            <a:extLst>
              <a:ext uri="{FF2B5EF4-FFF2-40B4-BE49-F238E27FC236}">
                <a16:creationId xmlns:a16="http://schemas.microsoft.com/office/drawing/2014/main" id="{F17C78FB-DFED-1AFE-0196-0BCD8D8FD3BC}"/>
              </a:ext>
            </a:extLst>
          </p:cNvPr>
          <p:cNvCxnSpPr>
            <a:cxnSpLocks/>
          </p:cNvCxnSpPr>
          <p:nvPr/>
        </p:nvCxnSpPr>
        <p:spPr bwMode="auto">
          <a:xfrm flipV="1">
            <a:off x="8472381"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60" name="正方形/長方形 259">
            <a:extLst>
              <a:ext uri="{FF2B5EF4-FFF2-40B4-BE49-F238E27FC236}">
                <a16:creationId xmlns:a16="http://schemas.microsoft.com/office/drawing/2014/main" id="{65461D32-B3C8-1A4F-25E3-211A9DF0D392}"/>
              </a:ext>
            </a:extLst>
          </p:cNvPr>
          <p:cNvSpPr/>
          <p:nvPr/>
        </p:nvSpPr>
        <p:spPr>
          <a:xfrm>
            <a:off x="1612190" y="5009709"/>
            <a:ext cx="1584000" cy="277200"/>
          </a:xfrm>
          <a:prstGeom prst="rect">
            <a:avLst/>
          </a:prstGeom>
          <a:solidFill>
            <a:sysClr val="window" lastClr="FFFFFF"/>
          </a:solidFill>
          <a:ln w="12700">
            <a:solidFill>
              <a:schemeClr val="tx1"/>
            </a:solidFill>
            <a:prstDash val="soli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eiryo UI" panose="020B0604030504040204" pitchFamily="50" charset="-128"/>
              </a:rPr>
              <a:t>サービス開発・運用</a:t>
            </a:r>
          </a:p>
        </p:txBody>
      </p:sp>
      <p:sp>
        <p:nvSpPr>
          <p:cNvPr id="264" name="四角形: 角を丸くする 263">
            <a:extLst>
              <a:ext uri="{FF2B5EF4-FFF2-40B4-BE49-F238E27FC236}">
                <a16:creationId xmlns:a16="http://schemas.microsoft.com/office/drawing/2014/main" id="{84AEBB74-06A9-43FC-3A3A-434E5470AC85}"/>
              </a:ext>
            </a:extLst>
          </p:cNvPr>
          <p:cNvSpPr/>
          <p:nvPr/>
        </p:nvSpPr>
        <p:spPr>
          <a:xfrm>
            <a:off x="5402962" y="1797296"/>
            <a:ext cx="1440000" cy="432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作成ツール</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5" name="四角形: 角を丸くする 264">
            <a:extLst>
              <a:ext uri="{FF2B5EF4-FFF2-40B4-BE49-F238E27FC236}">
                <a16:creationId xmlns:a16="http://schemas.microsoft.com/office/drawing/2014/main" id="{B1E318A9-F7E7-7A32-A110-074458358C41}"/>
              </a:ext>
            </a:extLst>
          </p:cNvPr>
          <p:cNvSpPr/>
          <p:nvPr/>
        </p:nvSpPr>
        <p:spPr>
          <a:xfrm>
            <a:off x="5402962" y="2330486"/>
            <a:ext cx="1440000" cy="504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横断検索サービス</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9" name="四角形: 角を丸くする 268">
            <a:extLst>
              <a:ext uri="{FF2B5EF4-FFF2-40B4-BE49-F238E27FC236}">
                <a16:creationId xmlns:a16="http://schemas.microsoft.com/office/drawing/2014/main" id="{65A76C66-37D2-7BE3-3385-1345390DBFE3}"/>
              </a:ext>
            </a:extLst>
          </p:cNvPr>
          <p:cNvSpPr/>
          <p:nvPr/>
        </p:nvSpPr>
        <p:spPr>
          <a:xfrm>
            <a:off x="5391216" y="5690080"/>
            <a:ext cx="1440000" cy="504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70" name="テキスト ボックス 269">
            <a:extLst>
              <a:ext uri="{FF2B5EF4-FFF2-40B4-BE49-F238E27FC236}">
                <a16:creationId xmlns:a16="http://schemas.microsoft.com/office/drawing/2014/main" id="{8C5F443E-A374-2878-544D-3D9821F87211}"/>
              </a:ext>
            </a:extLst>
          </p:cNvPr>
          <p:cNvSpPr txBox="1"/>
          <p:nvPr/>
        </p:nvSpPr>
        <p:spPr>
          <a:xfrm>
            <a:off x="4479096" y="1301280"/>
            <a:ext cx="3312000" cy="523220"/>
          </a:xfrm>
          <a:prstGeom prst="rect">
            <a:avLst/>
          </a:prstGeom>
          <a:noFill/>
          <a:ln>
            <a:noFill/>
          </a:ln>
        </p:spPr>
        <p:txBody>
          <a:bodyPr wrap="square" rtlCol="0">
            <a:spAutoFit/>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SIP</a:t>
            </a: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分野間データ連携基盤（</a:t>
            </a:r>
            <a:r>
              <a:rPr kumimoji="1" lang="en-US" altLang="ja-JP"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14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cxnSp>
        <p:nvCxnSpPr>
          <p:cNvPr id="271" name="直線コネクタ 270">
            <a:extLst>
              <a:ext uri="{FF2B5EF4-FFF2-40B4-BE49-F238E27FC236}">
                <a16:creationId xmlns:a16="http://schemas.microsoft.com/office/drawing/2014/main" id="{67B2430C-D362-6AE9-B668-DF1B1A46C0C1}"/>
              </a:ext>
            </a:extLst>
          </p:cNvPr>
          <p:cNvCxnSpPr>
            <a:cxnSpLocks/>
          </p:cNvCxnSpPr>
          <p:nvPr/>
        </p:nvCxnSpPr>
        <p:spPr bwMode="auto">
          <a:xfrm>
            <a:off x="4615466" y="1647133"/>
            <a:ext cx="2880000" cy="0"/>
          </a:xfrm>
          <a:prstGeom prst="line">
            <a:avLst/>
          </a:prstGeom>
          <a:noFill/>
          <a:ln w="38100" cap="flat" cmpd="sng" algn="ctr">
            <a:solidFill>
              <a:sysClr val="windowText" lastClr="000000">
                <a:lumMod val="65000"/>
                <a:lumOff val="35000"/>
              </a:sysClr>
            </a:solidFill>
            <a:prstDash val="solid"/>
            <a:round/>
            <a:headEnd type="none" w="med" len="med"/>
            <a:tailEnd type="none" w="med" len="med"/>
          </a:ln>
          <a:effectLst/>
        </p:spPr>
      </p:cxnSp>
      <p:sp>
        <p:nvSpPr>
          <p:cNvPr id="272" name="四角形: 角を丸くする 271">
            <a:extLst>
              <a:ext uri="{FF2B5EF4-FFF2-40B4-BE49-F238E27FC236}">
                <a16:creationId xmlns:a16="http://schemas.microsoft.com/office/drawing/2014/main" id="{B47DF8C3-20F2-A9CC-ED48-2D7F3104E8E7}"/>
              </a:ext>
            </a:extLst>
          </p:cNvPr>
          <p:cNvSpPr/>
          <p:nvPr/>
        </p:nvSpPr>
        <p:spPr>
          <a:xfrm>
            <a:off x="5400039" y="3879553"/>
            <a:ext cx="1440000" cy="656185"/>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認証・認可管理</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3" name="四角形: 角を丸くする 272">
            <a:extLst>
              <a:ext uri="{FF2B5EF4-FFF2-40B4-BE49-F238E27FC236}">
                <a16:creationId xmlns:a16="http://schemas.microsoft.com/office/drawing/2014/main" id="{3895ECDC-182A-3F83-DBDC-D3A2EC0968F6}"/>
              </a:ext>
            </a:extLst>
          </p:cNvPr>
          <p:cNvSpPr/>
          <p:nvPr/>
        </p:nvSpPr>
        <p:spPr>
          <a:xfrm>
            <a:off x="4584785" y="4616084"/>
            <a:ext cx="792000" cy="97537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274" name="四角形: 角を丸くする 273">
            <a:extLst>
              <a:ext uri="{FF2B5EF4-FFF2-40B4-BE49-F238E27FC236}">
                <a16:creationId xmlns:a16="http://schemas.microsoft.com/office/drawing/2014/main" id="{59A96EDD-7A80-EE90-8F10-F5B4D667D828}"/>
              </a:ext>
            </a:extLst>
          </p:cNvPr>
          <p:cNvSpPr/>
          <p:nvPr/>
        </p:nvSpPr>
        <p:spPr>
          <a:xfrm>
            <a:off x="6888447" y="4655458"/>
            <a:ext cx="792000" cy="936000"/>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a:t>
            </a:r>
            <a:endParaRPr kumimoji="1" lang="en-US" altLang="ja-JP"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コネクタ</a:t>
            </a:r>
          </a:p>
        </p:txBody>
      </p:sp>
      <p:sp>
        <p:nvSpPr>
          <p:cNvPr id="275" name="矢印: 左 274">
            <a:extLst>
              <a:ext uri="{FF2B5EF4-FFF2-40B4-BE49-F238E27FC236}">
                <a16:creationId xmlns:a16="http://schemas.microsoft.com/office/drawing/2014/main" id="{3286509D-81E0-453D-B06E-B3CCC1B19C70}"/>
              </a:ext>
            </a:extLst>
          </p:cNvPr>
          <p:cNvSpPr/>
          <p:nvPr/>
        </p:nvSpPr>
        <p:spPr>
          <a:xfrm>
            <a:off x="6970022" y="2367676"/>
            <a:ext cx="1977800"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カタログ</a:t>
            </a: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登録</a:t>
            </a:r>
          </a:p>
        </p:txBody>
      </p:sp>
      <p:sp>
        <p:nvSpPr>
          <p:cNvPr id="276" name="矢印: 左 275">
            <a:extLst>
              <a:ext uri="{FF2B5EF4-FFF2-40B4-BE49-F238E27FC236}">
                <a16:creationId xmlns:a16="http://schemas.microsoft.com/office/drawing/2014/main" id="{496D3388-F37F-F214-B3E2-75F95A993D9C}"/>
              </a:ext>
            </a:extLst>
          </p:cNvPr>
          <p:cNvSpPr/>
          <p:nvPr/>
        </p:nvSpPr>
        <p:spPr>
          <a:xfrm flipH="1">
            <a:off x="3357731" y="2367959"/>
            <a:ext cx="1930184"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カタログ検索</a:t>
            </a:r>
          </a:p>
        </p:txBody>
      </p:sp>
      <p:sp>
        <p:nvSpPr>
          <p:cNvPr id="277" name="矢印: 左 276">
            <a:extLst>
              <a:ext uri="{FF2B5EF4-FFF2-40B4-BE49-F238E27FC236}">
                <a16:creationId xmlns:a16="http://schemas.microsoft.com/office/drawing/2014/main" id="{17E29D2E-01D9-67DD-4B1A-F09AAB0DD88C}"/>
              </a:ext>
            </a:extLst>
          </p:cNvPr>
          <p:cNvSpPr/>
          <p:nvPr/>
        </p:nvSpPr>
        <p:spPr>
          <a:xfrm flipH="1">
            <a:off x="6982056" y="1803270"/>
            <a:ext cx="1977800"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カタログ作成</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9" name="矢印: 左 278">
            <a:extLst>
              <a:ext uri="{FF2B5EF4-FFF2-40B4-BE49-F238E27FC236}">
                <a16:creationId xmlns:a16="http://schemas.microsoft.com/office/drawing/2014/main" id="{28AD4742-22C7-5743-DCFC-5F848E213350}"/>
              </a:ext>
            </a:extLst>
          </p:cNvPr>
          <p:cNvSpPr/>
          <p:nvPr/>
        </p:nvSpPr>
        <p:spPr>
          <a:xfrm flipH="1">
            <a:off x="3357731" y="4007397"/>
            <a:ext cx="1917494"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認証・認可</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0" name="矢印: 左 279">
            <a:extLst>
              <a:ext uri="{FF2B5EF4-FFF2-40B4-BE49-F238E27FC236}">
                <a16:creationId xmlns:a16="http://schemas.microsoft.com/office/drawing/2014/main" id="{6BECB52A-488B-1F06-F3AF-D46DEB9FDFD8}"/>
              </a:ext>
            </a:extLst>
          </p:cNvPr>
          <p:cNvSpPr/>
          <p:nvPr/>
        </p:nvSpPr>
        <p:spPr>
          <a:xfrm>
            <a:off x="6947939" y="4007397"/>
            <a:ext cx="1999882"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認証・認可</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1" name="矢印: 左 280">
            <a:extLst>
              <a:ext uri="{FF2B5EF4-FFF2-40B4-BE49-F238E27FC236}">
                <a16:creationId xmlns:a16="http://schemas.microsoft.com/office/drawing/2014/main" id="{70CD4CD1-F7B5-87F2-B6B1-222E56D5D5F8}"/>
              </a:ext>
            </a:extLst>
          </p:cNvPr>
          <p:cNvSpPr/>
          <p:nvPr/>
        </p:nvSpPr>
        <p:spPr>
          <a:xfrm>
            <a:off x="3354923" y="4947935"/>
            <a:ext cx="1198049"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データ取得</a:t>
            </a:r>
          </a:p>
        </p:txBody>
      </p:sp>
      <p:sp>
        <p:nvSpPr>
          <p:cNvPr id="282" name="矢印: 左 281">
            <a:extLst>
              <a:ext uri="{FF2B5EF4-FFF2-40B4-BE49-F238E27FC236}">
                <a16:creationId xmlns:a16="http://schemas.microsoft.com/office/drawing/2014/main" id="{BB15C217-8BC2-FB46-FDAB-8334370B10D6}"/>
              </a:ext>
            </a:extLst>
          </p:cNvPr>
          <p:cNvSpPr/>
          <p:nvPr/>
        </p:nvSpPr>
        <p:spPr>
          <a:xfrm>
            <a:off x="7654708" y="4929105"/>
            <a:ext cx="1295931"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データ提供</a:t>
            </a:r>
          </a:p>
        </p:txBody>
      </p:sp>
      <p:sp>
        <p:nvSpPr>
          <p:cNvPr id="283" name="矢印: 左 282">
            <a:extLst>
              <a:ext uri="{FF2B5EF4-FFF2-40B4-BE49-F238E27FC236}">
                <a16:creationId xmlns:a16="http://schemas.microsoft.com/office/drawing/2014/main" id="{A41C24C8-4B55-E0EC-2F64-5A64D2765D30}"/>
              </a:ext>
            </a:extLst>
          </p:cNvPr>
          <p:cNvSpPr/>
          <p:nvPr/>
        </p:nvSpPr>
        <p:spPr>
          <a:xfrm flipH="1">
            <a:off x="3354923" y="5762935"/>
            <a:ext cx="1932992"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来歴管理</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4" name="矢印: 左 283">
            <a:extLst>
              <a:ext uri="{FF2B5EF4-FFF2-40B4-BE49-F238E27FC236}">
                <a16:creationId xmlns:a16="http://schemas.microsoft.com/office/drawing/2014/main" id="{C718B6EF-DBDB-CBF6-28A0-C127445E7EAA}"/>
              </a:ext>
            </a:extLst>
          </p:cNvPr>
          <p:cNvSpPr/>
          <p:nvPr/>
        </p:nvSpPr>
        <p:spPr>
          <a:xfrm>
            <a:off x="6947939" y="5739345"/>
            <a:ext cx="2020265"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286" name="矢印: 左右 285">
            <a:extLst>
              <a:ext uri="{FF2B5EF4-FFF2-40B4-BE49-F238E27FC236}">
                <a16:creationId xmlns:a16="http://schemas.microsoft.com/office/drawing/2014/main" id="{41B17D9F-1C13-9FCD-6254-ADBF46DDE5CC}"/>
              </a:ext>
            </a:extLst>
          </p:cNvPr>
          <p:cNvSpPr/>
          <p:nvPr/>
        </p:nvSpPr>
        <p:spPr>
          <a:xfrm>
            <a:off x="5417459" y="4811565"/>
            <a:ext cx="1397757" cy="504000"/>
          </a:xfrm>
          <a:prstGeom prst="leftRightArrow">
            <a:avLst>
              <a:gd name="adj1" fmla="val 47283"/>
              <a:gd name="adj2" fmla="val 48139"/>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r>
              <a:rPr kumimoji="1" lang="ja-JP" altLang="en-US" sz="1200" kern="0" dirty="0">
                <a:solidFill>
                  <a:prstClr val="black"/>
                </a:solidFill>
                <a:latin typeface="Meiryo UI" panose="020B0604030504040204" pitchFamily="50" charset="-128"/>
                <a:ea typeface="Meiryo UI" panose="020B0604030504040204" pitchFamily="50" charset="-128"/>
              </a:rPr>
              <a:t>交換</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7" name="正方形/長方形 286">
            <a:extLst>
              <a:ext uri="{FF2B5EF4-FFF2-40B4-BE49-F238E27FC236}">
                <a16:creationId xmlns:a16="http://schemas.microsoft.com/office/drawing/2014/main" id="{3B139C94-1C84-718D-D170-E101D3BFAB6A}"/>
              </a:ext>
            </a:extLst>
          </p:cNvPr>
          <p:cNvSpPr/>
          <p:nvPr/>
        </p:nvSpPr>
        <p:spPr>
          <a:xfrm flipH="1">
            <a:off x="3494531" y="374587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事前に</a:t>
            </a: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登録を実施</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293" name="グループ化 292">
            <a:extLst>
              <a:ext uri="{FF2B5EF4-FFF2-40B4-BE49-F238E27FC236}">
                <a16:creationId xmlns:a16="http://schemas.microsoft.com/office/drawing/2014/main" id="{0EF38A0D-0B3F-40D8-F1BD-CFB94CB3AD06}"/>
              </a:ext>
            </a:extLst>
          </p:cNvPr>
          <p:cNvGrpSpPr/>
          <p:nvPr/>
        </p:nvGrpSpPr>
        <p:grpSpPr>
          <a:xfrm>
            <a:off x="190010" y="4779424"/>
            <a:ext cx="910817" cy="712304"/>
            <a:chOff x="467544" y="3005192"/>
            <a:chExt cx="627652" cy="578747"/>
          </a:xfrm>
        </p:grpSpPr>
        <p:sp>
          <p:nvSpPr>
            <p:cNvPr id="294" name="正方形/長方形 293">
              <a:extLst>
                <a:ext uri="{FF2B5EF4-FFF2-40B4-BE49-F238E27FC236}">
                  <a16:creationId xmlns:a16="http://schemas.microsoft.com/office/drawing/2014/main" id="{2749DEED-87C7-7241-211B-4FCFC592F5D3}"/>
                </a:ext>
              </a:extLst>
            </p:cNvPr>
            <p:cNvSpPr/>
            <p:nvPr/>
          </p:nvSpPr>
          <p:spPr>
            <a:xfrm>
              <a:off x="611560" y="3005192"/>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正方形/長方形 294">
              <a:extLst>
                <a:ext uri="{FF2B5EF4-FFF2-40B4-BE49-F238E27FC236}">
                  <a16:creationId xmlns:a16="http://schemas.microsoft.com/office/drawing/2014/main" id="{F75E0E73-0A6C-F327-20A5-00FC387442B6}"/>
                </a:ext>
              </a:extLst>
            </p:cNvPr>
            <p:cNvSpPr/>
            <p:nvPr/>
          </p:nvSpPr>
          <p:spPr>
            <a:xfrm>
              <a:off x="543081" y="3056325"/>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023" i="0" u="none" strike="noStrike" kern="0" cap="none" spc="0" normalizeH="0" baseline="0" noProof="0">
                <a:ln>
                  <a:noFill/>
                </a:ln>
                <a:solidFill>
                  <a:srgbClr val="4472C4"/>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6" name="正方形/長方形 295">
              <a:extLst>
                <a:ext uri="{FF2B5EF4-FFF2-40B4-BE49-F238E27FC236}">
                  <a16:creationId xmlns:a16="http://schemas.microsoft.com/office/drawing/2014/main" id="{EE4F7010-FF44-D177-4AD6-638830860615}"/>
                </a:ext>
              </a:extLst>
            </p:cNvPr>
            <p:cNvSpPr/>
            <p:nvPr/>
          </p:nvSpPr>
          <p:spPr>
            <a:xfrm>
              <a:off x="467544" y="3107457"/>
              <a:ext cx="483636" cy="476482"/>
            </a:xfrm>
            <a:prstGeom prst="rect">
              <a:avLst/>
            </a:prstGeom>
            <a:solidFill>
              <a:sysClr val="window" lastClr="FFFFFF"/>
            </a:solidFill>
            <a:ln w="12700" cap="flat" cmpd="sng" algn="ctr">
              <a:solidFill>
                <a:srgbClr val="A5A5A5">
                  <a:lumMod val="75000"/>
                </a:srgbClr>
              </a:solidFill>
              <a:prstDash val="solid"/>
              <a:miter lim="800000"/>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新規</a:t>
              </a:r>
              <a:endParaRPr kumimoji="1" lang="en-US" altLang="ja-JP"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97" name="グループ化 296">
            <a:extLst>
              <a:ext uri="{FF2B5EF4-FFF2-40B4-BE49-F238E27FC236}">
                <a16:creationId xmlns:a16="http://schemas.microsoft.com/office/drawing/2014/main" id="{45CAD96F-B884-5284-6B69-97F25CB1ED7D}"/>
              </a:ext>
            </a:extLst>
          </p:cNvPr>
          <p:cNvGrpSpPr/>
          <p:nvPr/>
        </p:nvGrpSpPr>
        <p:grpSpPr>
          <a:xfrm>
            <a:off x="11184878" y="4546936"/>
            <a:ext cx="784727" cy="464976"/>
            <a:chOff x="1749408" y="4010027"/>
            <a:chExt cx="591713" cy="377793"/>
          </a:xfrm>
          <a:solidFill>
            <a:schemeClr val="bg1"/>
          </a:solidFill>
        </p:grpSpPr>
        <p:sp>
          <p:nvSpPr>
            <p:cNvPr id="298" name="円柱 297">
              <a:extLst>
                <a:ext uri="{FF2B5EF4-FFF2-40B4-BE49-F238E27FC236}">
                  <a16:creationId xmlns:a16="http://schemas.microsoft.com/office/drawing/2014/main" id="{1318DF46-02CC-F0FB-54F9-FB1B8D488CF7}"/>
                </a:ext>
              </a:extLst>
            </p:cNvPr>
            <p:cNvSpPr/>
            <p:nvPr/>
          </p:nvSpPr>
          <p:spPr>
            <a:xfrm>
              <a:off x="1749408" y="4010027"/>
              <a:ext cx="591713" cy="377793"/>
            </a:xfrm>
            <a:prstGeom prst="can">
              <a:avLst/>
            </a:prstGeom>
            <a:grp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sz="140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9" name="テキスト ボックス 298">
              <a:extLst>
                <a:ext uri="{FF2B5EF4-FFF2-40B4-BE49-F238E27FC236}">
                  <a16:creationId xmlns:a16="http://schemas.microsoft.com/office/drawing/2014/main" id="{3B572A90-52CE-76A6-3A8F-CF06F2E523AE}"/>
                </a:ext>
              </a:extLst>
            </p:cNvPr>
            <p:cNvSpPr txBox="1"/>
            <p:nvPr/>
          </p:nvSpPr>
          <p:spPr>
            <a:xfrm>
              <a:off x="1791845" y="4109643"/>
              <a:ext cx="519076" cy="225062"/>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grpSp>
      <p:sp>
        <p:nvSpPr>
          <p:cNvPr id="300" name="矢印: 左 299">
            <a:extLst>
              <a:ext uri="{FF2B5EF4-FFF2-40B4-BE49-F238E27FC236}">
                <a16:creationId xmlns:a16="http://schemas.microsoft.com/office/drawing/2014/main" id="{18FB6F78-10BF-10F8-F406-475AAC87D7C0}"/>
              </a:ext>
            </a:extLst>
          </p:cNvPr>
          <p:cNvSpPr/>
          <p:nvPr/>
        </p:nvSpPr>
        <p:spPr>
          <a:xfrm>
            <a:off x="10712554" y="4578711"/>
            <a:ext cx="419978"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1" name="矢印: 左 300">
            <a:extLst>
              <a:ext uri="{FF2B5EF4-FFF2-40B4-BE49-F238E27FC236}">
                <a16:creationId xmlns:a16="http://schemas.microsoft.com/office/drawing/2014/main" id="{9DF8DA25-F5A6-985E-D947-18031AFB8551}"/>
              </a:ext>
            </a:extLst>
          </p:cNvPr>
          <p:cNvSpPr/>
          <p:nvPr/>
        </p:nvSpPr>
        <p:spPr>
          <a:xfrm>
            <a:off x="1099114" y="4932534"/>
            <a:ext cx="419978"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3" name="矢印: 左 72">
            <a:extLst>
              <a:ext uri="{FF2B5EF4-FFF2-40B4-BE49-F238E27FC236}">
                <a16:creationId xmlns:a16="http://schemas.microsoft.com/office/drawing/2014/main" id="{A08A2056-2048-0BB5-DAAC-40CED1665C6B}"/>
              </a:ext>
            </a:extLst>
          </p:cNvPr>
          <p:cNvSpPr/>
          <p:nvPr/>
        </p:nvSpPr>
        <p:spPr>
          <a:xfrm flipH="1">
            <a:off x="3354922" y="4545539"/>
            <a:ext cx="1212297"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74" name="矢印: 左 73">
            <a:extLst>
              <a:ext uri="{FF2B5EF4-FFF2-40B4-BE49-F238E27FC236}">
                <a16:creationId xmlns:a16="http://schemas.microsoft.com/office/drawing/2014/main" id="{67277BF1-C7BF-C98A-07CC-763D7D567E4F}"/>
              </a:ext>
            </a:extLst>
          </p:cNvPr>
          <p:cNvSpPr/>
          <p:nvPr/>
        </p:nvSpPr>
        <p:spPr>
          <a:xfrm flipH="1">
            <a:off x="7712128" y="4556730"/>
            <a:ext cx="1256076" cy="426026"/>
          </a:xfrm>
          <a:prstGeom prst="leftArrow">
            <a:avLst/>
          </a:prstGeom>
          <a:solidFill>
            <a:sysClr val="window" lastClr="FFFFFF"/>
          </a:solidFill>
          <a:ln w="12700" cap="flat" cmpd="sng" algn="ctr">
            <a:solidFill>
              <a:sysClr val="window" lastClr="FFFFFF">
                <a:lumMod val="50000"/>
              </a:sysClr>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75" name="正方形/長方形 74">
            <a:extLst>
              <a:ext uri="{FF2B5EF4-FFF2-40B4-BE49-F238E27FC236}">
                <a16:creationId xmlns:a16="http://schemas.microsoft.com/office/drawing/2014/main" id="{3CE7C1DD-DA83-24BE-0E73-3477AD145F60}"/>
              </a:ext>
            </a:extLst>
          </p:cNvPr>
          <p:cNvSpPr/>
          <p:nvPr/>
        </p:nvSpPr>
        <p:spPr>
          <a:xfrm flipH="1">
            <a:off x="6725188" y="3745871"/>
            <a:ext cx="1969129" cy="257652"/>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事前に</a:t>
            </a:r>
            <a:r>
              <a:rPr kumimoji="1" lang="en-US" altLang="ja-JP" sz="1200" kern="0" dirty="0">
                <a:solidFill>
                  <a:prstClr val="black"/>
                </a:solidFill>
                <a:latin typeface="Meiryo UI" panose="020B0604030504040204" pitchFamily="50" charset="-128"/>
                <a:ea typeface="Meiryo UI" panose="020B0604030504040204" pitchFamily="50" charset="-128"/>
              </a:rPr>
              <a:t>ID</a:t>
            </a:r>
            <a:r>
              <a:rPr kumimoji="1" lang="ja-JP" altLang="en-US" sz="1200" kern="0" dirty="0">
                <a:solidFill>
                  <a:prstClr val="black"/>
                </a:solidFill>
                <a:latin typeface="Meiryo UI" panose="020B0604030504040204" pitchFamily="50" charset="-128"/>
                <a:ea typeface="Meiryo UI" panose="020B0604030504040204" pitchFamily="50" charset="-128"/>
              </a:rPr>
              <a:t>登録を実施</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正方形/長方形 75">
            <a:extLst>
              <a:ext uri="{FF2B5EF4-FFF2-40B4-BE49-F238E27FC236}">
                <a16:creationId xmlns:a16="http://schemas.microsoft.com/office/drawing/2014/main" id="{682002EF-0E9A-84AE-DFA6-DC468D29CBDC}"/>
              </a:ext>
            </a:extLst>
          </p:cNvPr>
          <p:cNvSpPr/>
          <p:nvPr/>
        </p:nvSpPr>
        <p:spPr>
          <a:xfrm flipH="1">
            <a:off x="10958046" y="3161096"/>
            <a:ext cx="1196066" cy="584775"/>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外部サービス</a:t>
            </a:r>
            <a:endParaRPr kumimoji="1"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経由で契約</a:t>
            </a:r>
          </a:p>
        </p:txBody>
      </p:sp>
      <p:sp>
        <p:nvSpPr>
          <p:cNvPr id="77" name="正方形/長方形 76">
            <a:extLst>
              <a:ext uri="{FF2B5EF4-FFF2-40B4-BE49-F238E27FC236}">
                <a16:creationId xmlns:a16="http://schemas.microsoft.com/office/drawing/2014/main" id="{A4A8DCFD-07C1-8980-1902-86D7714D556F}"/>
              </a:ext>
            </a:extLst>
          </p:cNvPr>
          <p:cNvSpPr/>
          <p:nvPr/>
        </p:nvSpPr>
        <p:spPr>
          <a:xfrm flipH="1">
            <a:off x="86034" y="3160323"/>
            <a:ext cx="1196066" cy="584775"/>
          </a:xfrm>
          <a:prstGeom prst="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kern="0" dirty="0">
                <a:solidFill>
                  <a:prstClr val="black"/>
                </a:solidFill>
                <a:latin typeface="Meiryo UI" panose="020B0604030504040204" pitchFamily="50" charset="-128"/>
                <a:ea typeface="Meiryo UI" panose="020B0604030504040204" pitchFamily="50" charset="-128"/>
              </a:rPr>
              <a:t>※</a:t>
            </a:r>
            <a:r>
              <a:rPr kumimoji="1" lang="ja-JP" altLang="en-US" sz="1200" kern="0" dirty="0">
                <a:solidFill>
                  <a:prstClr val="black"/>
                </a:solidFill>
                <a:latin typeface="Meiryo UI" panose="020B0604030504040204" pitchFamily="50" charset="-128"/>
                <a:ea typeface="Meiryo UI" panose="020B0604030504040204" pitchFamily="50" charset="-128"/>
              </a:rPr>
              <a:t>外部サービス</a:t>
            </a:r>
            <a:endParaRPr kumimoji="1" lang="en-US" altLang="ja-JP" sz="1200"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kern="0" dirty="0">
                <a:solidFill>
                  <a:prstClr val="black"/>
                </a:solidFill>
                <a:latin typeface="Meiryo UI" panose="020B0604030504040204" pitchFamily="50" charset="-128"/>
                <a:ea typeface="Meiryo UI" panose="020B0604030504040204" pitchFamily="50" charset="-128"/>
              </a:rPr>
              <a:t>経由で契約</a:t>
            </a:r>
          </a:p>
        </p:txBody>
      </p:sp>
    </p:spTree>
    <p:extLst>
      <p:ext uri="{BB962C8B-B14F-4D97-AF65-F5344CB8AC3E}">
        <p14:creationId xmlns:p14="http://schemas.microsoft.com/office/powerpoint/2010/main" val="350630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7D9991-DCD6-08F7-5CCC-460D4DB31103}"/>
              </a:ext>
            </a:extLst>
          </p:cNvPr>
          <p:cNvSpPr>
            <a:spLocks noGrp="1"/>
          </p:cNvSpPr>
          <p:nvPr>
            <p:ph type="body" sz="quarter" idx="13"/>
          </p:nvPr>
        </p:nvSpPr>
        <p:spPr/>
        <p:txBody>
          <a:bodyPr>
            <a:normAutofit lnSpcReduction="10000"/>
          </a:bodyPr>
          <a:lstStyle/>
          <a:p>
            <a:r>
              <a:rPr kumimoji="1" lang="en-US" altLang="ja-JP" dirty="0"/>
              <a:t>2.</a:t>
            </a:r>
            <a:r>
              <a:rPr lang="en-US" altLang="ja-JP" dirty="0"/>
              <a:t>1</a:t>
            </a:r>
            <a:r>
              <a:rPr kumimoji="1" lang="en-US" altLang="ja-JP" dirty="0"/>
              <a:t>. </a:t>
            </a:r>
            <a:r>
              <a:rPr kumimoji="1" lang="ja-JP" altLang="en-US" dirty="0"/>
              <a:t>データカタログ作成ツール</a:t>
            </a:r>
          </a:p>
        </p:txBody>
      </p:sp>
      <p:sp>
        <p:nvSpPr>
          <p:cNvPr id="4" name="正方形/長方形 3">
            <a:extLst>
              <a:ext uri="{FF2B5EF4-FFF2-40B4-BE49-F238E27FC236}">
                <a16:creationId xmlns:a16="http://schemas.microsoft.com/office/drawing/2014/main" id="{F7B23F5B-8822-058A-94D8-A88473D15197}"/>
              </a:ext>
            </a:extLst>
          </p:cNvPr>
          <p:cNvSpPr/>
          <p:nvPr/>
        </p:nvSpPr>
        <p:spPr>
          <a:xfrm>
            <a:off x="227016" y="675929"/>
            <a:ext cx="11724494" cy="1077218"/>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rtlCol="0" anchor="t" anchorCtr="0">
            <a:spAutoFit/>
          </a:bodyPr>
          <a:lstStyle/>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データカタログは多数の項目に記載があるとデータ利用者が実データの内容を理解しやすくなる。しかし、入力に手間がかかるという問題がある。</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データカタログ作成ツールは、</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 CADDE</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つとして、</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データカタログ作成時の入力を支援し、上記の問題を解決する。　</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32178" marR="0" lvl="0" indent="-232178"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データカタログ作成ツールは、以下３つの機能を提供。</a:t>
            </a:r>
            <a:endPar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kern="100" dirty="0">
                <a:solidFill>
                  <a:prstClr val="white"/>
                </a:solidFill>
                <a:latin typeface="Meiryo UI" panose="020B0604030504040204" pitchFamily="50" charset="-128"/>
                <a:ea typeface="Meiryo UI" panose="020B0604030504040204" pitchFamily="50" charset="-128"/>
                <a:cs typeface="Times New Roman" panose="02020603050405020304" pitchFamily="18" charset="0"/>
              </a:rPr>
              <a:t>　　</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①カタログ作成</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更新・登録　　②項目フィルタリング　　③カタログ再利用</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別名保存</a:t>
            </a:r>
            <a:r>
              <a:rPr kumimoji="1" lang="en-US" altLang="ja-JP"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rPr>
              <a:t>)</a:t>
            </a:r>
            <a:endParaRPr kumimoji="1" lang="ja-JP" altLang="en-US" sz="1600" b="0" i="0" u="none" strike="noStrike" kern="1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Times New Roman" panose="02020603050405020304" pitchFamily="18" charset="0"/>
            </a:endParaRPr>
          </a:p>
        </p:txBody>
      </p:sp>
      <p:sp>
        <p:nvSpPr>
          <p:cNvPr id="5" name="角丸四角形 13">
            <a:extLst>
              <a:ext uri="{FF2B5EF4-FFF2-40B4-BE49-F238E27FC236}">
                <a16:creationId xmlns:a16="http://schemas.microsoft.com/office/drawing/2014/main" id="{AA902A8A-F242-8E75-805E-8505FEAF0318}"/>
              </a:ext>
            </a:extLst>
          </p:cNvPr>
          <p:cNvSpPr/>
          <p:nvPr/>
        </p:nvSpPr>
        <p:spPr>
          <a:xfrm>
            <a:off x="638315" y="1785780"/>
            <a:ext cx="10800987" cy="388588"/>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データカタログ作成・データカタログサイト登録の流れ</a:t>
            </a:r>
          </a:p>
        </p:txBody>
      </p:sp>
      <p:sp>
        <p:nvSpPr>
          <p:cNvPr id="6" name="正方形/長方形 5">
            <a:extLst>
              <a:ext uri="{FF2B5EF4-FFF2-40B4-BE49-F238E27FC236}">
                <a16:creationId xmlns:a16="http://schemas.microsoft.com/office/drawing/2014/main" id="{B8533002-636E-9E6E-19E9-529692345160}"/>
              </a:ext>
            </a:extLst>
          </p:cNvPr>
          <p:cNvSpPr/>
          <p:nvPr/>
        </p:nvSpPr>
        <p:spPr>
          <a:xfrm>
            <a:off x="63955" y="6343557"/>
            <a:ext cx="5933722" cy="433324"/>
          </a:xfrm>
          <a:prstGeom prst="rect">
            <a:avLst/>
          </a:prstGeom>
        </p:spPr>
        <p:txBody>
          <a:bodyPr wrap="square">
            <a:spAutoFit/>
          </a:bodyPr>
          <a:lstStyle/>
          <a:p>
            <a:pPr defTabSz="914400"/>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：データカタログ作成ツールの対応ブラウザは「</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Google Chrome</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defTabSz="914400"/>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CKAN</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は</a:t>
            </a:r>
            <a:r>
              <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で提供されているデータカタログ管理ソフトウェア。</a:t>
            </a:r>
            <a:endParaRPr kumimoji="1" lang="en-US" altLang="ja-JP" sz="1108"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 name="グループ化 6">
            <a:extLst>
              <a:ext uri="{FF2B5EF4-FFF2-40B4-BE49-F238E27FC236}">
                <a16:creationId xmlns:a16="http://schemas.microsoft.com/office/drawing/2014/main" id="{ADBF0225-AEE8-5517-FBFD-AC6CF7573923}"/>
              </a:ext>
            </a:extLst>
          </p:cNvPr>
          <p:cNvGrpSpPr/>
          <p:nvPr/>
        </p:nvGrpSpPr>
        <p:grpSpPr>
          <a:xfrm>
            <a:off x="291695" y="2191438"/>
            <a:ext cx="11477603" cy="1516066"/>
            <a:chOff x="615013" y="2188220"/>
            <a:chExt cx="10824289" cy="1516066"/>
          </a:xfrm>
        </p:grpSpPr>
        <p:sp>
          <p:nvSpPr>
            <p:cNvPr id="8" name="正方形/長方形 7">
              <a:extLst>
                <a:ext uri="{FF2B5EF4-FFF2-40B4-BE49-F238E27FC236}">
                  <a16:creationId xmlns:a16="http://schemas.microsoft.com/office/drawing/2014/main" id="{B253C4E6-35DE-F2F8-E9A9-CCF95D73E4ED}"/>
                </a:ext>
              </a:extLst>
            </p:cNvPr>
            <p:cNvSpPr/>
            <p:nvPr/>
          </p:nvSpPr>
          <p:spPr>
            <a:xfrm>
              <a:off x="615013"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a:extLst>
                <a:ext uri="{FF2B5EF4-FFF2-40B4-BE49-F238E27FC236}">
                  <a16:creationId xmlns:a16="http://schemas.microsoft.com/office/drawing/2014/main" id="{50E7A5CA-FA1B-C42C-3B39-47B32DE4D705}"/>
                </a:ext>
              </a:extLst>
            </p:cNvPr>
            <p:cNvSpPr/>
            <p:nvPr/>
          </p:nvSpPr>
          <p:spPr>
            <a:xfrm>
              <a:off x="7857384"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フローチャート: 書類 9">
              <a:extLst>
                <a:ext uri="{FF2B5EF4-FFF2-40B4-BE49-F238E27FC236}">
                  <a16:creationId xmlns:a16="http://schemas.microsoft.com/office/drawing/2014/main" id="{636F0E33-4CD7-8B8B-AA96-8A8DE112C576}"/>
                </a:ext>
              </a:extLst>
            </p:cNvPr>
            <p:cNvSpPr/>
            <p:nvPr/>
          </p:nvSpPr>
          <p:spPr>
            <a:xfrm>
              <a:off x="8187546" y="2915118"/>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sp>
          <p:nvSpPr>
            <p:cNvPr id="11" name="正方形/長方形 10">
              <a:extLst>
                <a:ext uri="{FF2B5EF4-FFF2-40B4-BE49-F238E27FC236}">
                  <a16:creationId xmlns:a16="http://schemas.microsoft.com/office/drawing/2014/main" id="{E308B4D6-4882-F0EA-925A-4ADC5F905176}"/>
                </a:ext>
              </a:extLst>
            </p:cNvPr>
            <p:cNvSpPr/>
            <p:nvPr/>
          </p:nvSpPr>
          <p:spPr>
            <a:xfrm>
              <a:off x="4245374" y="2687592"/>
              <a:ext cx="3456000" cy="1008000"/>
            </a:xfrm>
            <a:prstGeom prst="rect">
              <a:avLst/>
            </a:prstGeom>
            <a:no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矢印: 下 11">
              <a:extLst>
                <a:ext uri="{FF2B5EF4-FFF2-40B4-BE49-F238E27FC236}">
                  <a16:creationId xmlns:a16="http://schemas.microsoft.com/office/drawing/2014/main" id="{82DF7541-00C2-5B83-3C58-07A17DCE9537}"/>
                </a:ext>
              </a:extLst>
            </p:cNvPr>
            <p:cNvSpPr/>
            <p:nvPr/>
          </p:nvSpPr>
          <p:spPr>
            <a:xfrm rot="16200000">
              <a:off x="5391148" y="494028"/>
              <a:ext cx="220960" cy="5371843"/>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 name="ホームベース 104">
              <a:extLst>
                <a:ext uri="{FF2B5EF4-FFF2-40B4-BE49-F238E27FC236}">
                  <a16:creationId xmlns:a16="http://schemas.microsoft.com/office/drawing/2014/main" id="{8ACB16AD-8745-7019-8B6C-CE41A8F347EA}"/>
                </a:ext>
              </a:extLst>
            </p:cNvPr>
            <p:cNvSpPr/>
            <p:nvPr/>
          </p:nvSpPr>
          <p:spPr>
            <a:xfrm>
              <a:off x="7857384" y="2188220"/>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データカタログサイト登録</a:t>
              </a:r>
            </a:p>
          </p:txBody>
        </p:sp>
        <p:sp>
          <p:nvSpPr>
            <p:cNvPr id="15" name="ホームベース 104">
              <a:extLst>
                <a:ext uri="{FF2B5EF4-FFF2-40B4-BE49-F238E27FC236}">
                  <a16:creationId xmlns:a16="http://schemas.microsoft.com/office/drawing/2014/main" id="{B2E86704-1768-B384-C31F-C7E408249A91}"/>
                </a:ext>
              </a:extLst>
            </p:cNvPr>
            <p:cNvSpPr/>
            <p:nvPr/>
          </p:nvSpPr>
          <p:spPr>
            <a:xfrm>
              <a:off x="4245374" y="2188221"/>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a:t>
              </a:r>
              <a:endParaRPr kumimoji="1" lang="en-US" altLang="ja-JP"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（データカタログ作成ツールによる入力支援）</a:t>
              </a:r>
            </a:p>
          </p:txBody>
        </p:sp>
        <p:sp>
          <p:nvSpPr>
            <p:cNvPr id="16" name="ホームベース 104">
              <a:extLst>
                <a:ext uri="{FF2B5EF4-FFF2-40B4-BE49-F238E27FC236}">
                  <a16:creationId xmlns:a16="http://schemas.microsoft.com/office/drawing/2014/main" id="{2757A72A-0339-6A6F-35B9-EF497B6E7C59}"/>
                </a:ext>
              </a:extLst>
            </p:cNvPr>
            <p:cNvSpPr/>
            <p:nvPr/>
          </p:nvSpPr>
          <p:spPr>
            <a:xfrm>
              <a:off x="615014" y="2188221"/>
              <a:ext cx="3581918" cy="468000"/>
            </a:xfrm>
            <a:prstGeom prst="homePlate">
              <a:avLst>
                <a:gd name="adj" fmla="val 23015"/>
              </a:avLst>
            </a:prstGeom>
            <a:solidFill>
              <a:srgbClr val="5B9BD5">
                <a:lumMod val="20000"/>
                <a:lumOff val="80000"/>
              </a:srgbClr>
            </a:solidFill>
            <a:ln w="1905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事前準備</a:t>
              </a:r>
            </a:p>
          </p:txBody>
        </p:sp>
        <p:sp>
          <p:nvSpPr>
            <p:cNvPr id="17" name="テキスト ボックス 16">
              <a:extLst>
                <a:ext uri="{FF2B5EF4-FFF2-40B4-BE49-F238E27FC236}">
                  <a16:creationId xmlns:a16="http://schemas.microsoft.com/office/drawing/2014/main" id="{4B7C78C5-79AB-0D31-DD91-E3648D107052}"/>
                </a:ext>
              </a:extLst>
            </p:cNvPr>
            <p:cNvSpPr txBox="1"/>
            <p:nvPr/>
          </p:nvSpPr>
          <p:spPr>
            <a:xfrm>
              <a:off x="1685511" y="2653953"/>
              <a:ext cx="128112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公開対象のデータ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7A3FDA28-9F80-078C-B6AD-9BEDB1942DAF}"/>
                </a:ext>
              </a:extLst>
            </p:cNvPr>
            <p:cNvSpPr/>
            <p:nvPr/>
          </p:nvSpPr>
          <p:spPr>
            <a:xfrm>
              <a:off x="9791809" y="2887529"/>
              <a:ext cx="1368000" cy="576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データカタログ</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300" b="0" i="0" u="none" strike="noStrike" kern="0" cap="none" spc="0" normalizeH="0" baseline="30000" noProof="0" dirty="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9" name="矢印: 下 18">
              <a:extLst>
                <a:ext uri="{FF2B5EF4-FFF2-40B4-BE49-F238E27FC236}">
                  <a16:creationId xmlns:a16="http://schemas.microsoft.com/office/drawing/2014/main" id="{D4623C9F-B589-B1FA-A8FD-6199829EB869}"/>
                </a:ext>
              </a:extLst>
            </p:cNvPr>
            <p:cNvSpPr/>
            <p:nvPr/>
          </p:nvSpPr>
          <p:spPr>
            <a:xfrm rot="16200000">
              <a:off x="9328926" y="2827544"/>
              <a:ext cx="230350" cy="695421"/>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テキスト ボックス 19">
              <a:extLst>
                <a:ext uri="{FF2B5EF4-FFF2-40B4-BE49-F238E27FC236}">
                  <a16:creationId xmlns:a16="http://schemas.microsoft.com/office/drawing/2014/main" id="{FDC70016-49C9-5F53-9A3A-31A8A0CDC7BB}"/>
                </a:ext>
              </a:extLst>
            </p:cNvPr>
            <p:cNvSpPr txBox="1"/>
            <p:nvPr/>
          </p:nvSpPr>
          <p:spPr>
            <a:xfrm>
              <a:off x="8567746" y="3427287"/>
              <a:ext cx="176362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データカタログサイトへ登録</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フローチャート: 磁気ディスク 20">
              <a:extLst>
                <a:ext uri="{FF2B5EF4-FFF2-40B4-BE49-F238E27FC236}">
                  <a16:creationId xmlns:a16="http://schemas.microsoft.com/office/drawing/2014/main" id="{0D948142-2F81-3084-B074-BE69375D1473}"/>
                </a:ext>
              </a:extLst>
            </p:cNvPr>
            <p:cNvSpPr/>
            <p:nvPr/>
          </p:nvSpPr>
          <p:spPr>
            <a:xfrm>
              <a:off x="1808892" y="2902419"/>
              <a:ext cx="1009701" cy="622881"/>
            </a:xfrm>
            <a:prstGeom prst="flowChartMagneticDisk">
              <a:avLst/>
            </a:prstGeom>
            <a:solidFill>
              <a:schemeClr val="bg1"/>
            </a:solidFill>
            <a:ln w="6350" cap="flat" cmpd="sng" algn="ctr">
              <a:solidFill>
                <a:sysClr val="windowText" lastClr="000000"/>
              </a:solidFill>
              <a:prstDash val="solid"/>
              <a:miter lim="800000"/>
            </a:ln>
            <a:effectLst/>
          </p:spPr>
          <p:txBody>
            <a:bodyPr rtlCol="0" anchor="ctr"/>
            <a:lstStyle/>
            <a:p>
              <a:pPr marL="0" marR="0" lvl="0" indent="0" algn="ctr" defTabSz="742969" eaLnBrk="1" fontAlgn="auto" latinLnBrk="0" hangingPunct="1">
                <a:lnSpc>
                  <a:spcPct val="100000"/>
                </a:lnSpc>
                <a:spcBef>
                  <a:spcPts val="0"/>
                </a:spcBef>
                <a:spcAft>
                  <a:spcPts val="0"/>
                </a:spcAft>
                <a:buClrTx/>
                <a:buSzTx/>
                <a:buFontTx/>
                <a:buNone/>
                <a:tabLst/>
                <a:defRPr/>
              </a:pPr>
              <a:r>
                <a:rPr kumimoji="0"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a:t>
              </a:r>
            </a:p>
          </p:txBody>
        </p:sp>
        <p:sp>
          <p:nvSpPr>
            <p:cNvPr id="22" name="テキスト ボックス 21">
              <a:extLst>
                <a:ext uri="{FF2B5EF4-FFF2-40B4-BE49-F238E27FC236}">
                  <a16:creationId xmlns:a16="http://schemas.microsoft.com/office/drawing/2014/main" id="{95FF987E-1D0A-7DCE-1070-EA947C854B8A}"/>
                </a:ext>
              </a:extLst>
            </p:cNvPr>
            <p:cNvSpPr txBox="1"/>
            <p:nvPr/>
          </p:nvSpPr>
          <p:spPr>
            <a:xfrm>
              <a:off x="6431920" y="3219021"/>
              <a:ext cx="1438958"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ツールを用いて</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データカタログを作成</a:t>
              </a:r>
            </a:p>
          </p:txBody>
        </p:sp>
        <p:sp>
          <p:nvSpPr>
            <p:cNvPr id="23" name="テキスト ボックス 22">
              <a:extLst>
                <a:ext uri="{FF2B5EF4-FFF2-40B4-BE49-F238E27FC236}">
                  <a16:creationId xmlns:a16="http://schemas.microsoft.com/office/drawing/2014/main" id="{C0B1810D-ECFC-9056-F348-4BB9B1E2C3B6}"/>
                </a:ext>
              </a:extLst>
            </p:cNvPr>
            <p:cNvSpPr txBox="1"/>
            <p:nvPr/>
          </p:nvSpPr>
          <p:spPr>
            <a:xfrm>
              <a:off x="2993827" y="3258610"/>
              <a:ext cx="131364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実データを参照</a:t>
              </a:r>
            </a:p>
          </p:txBody>
        </p:sp>
      </p:grpSp>
      <p:sp>
        <p:nvSpPr>
          <p:cNvPr id="24" name="吹き出し: 角を丸めた四角形 23">
            <a:extLst>
              <a:ext uri="{FF2B5EF4-FFF2-40B4-BE49-F238E27FC236}">
                <a16:creationId xmlns:a16="http://schemas.microsoft.com/office/drawing/2014/main" id="{792C0EC0-BE46-FF21-64B4-91A91CB04EB0}"/>
              </a:ext>
            </a:extLst>
          </p:cNvPr>
          <p:cNvSpPr/>
          <p:nvPr/>
        </p:nvSpPr>
        <p:spPr>
          <a:xfrm>
            <a:off x="291695" y="3908529"/>
            <a:ext cx="11477603" cy="2405812"/>
          </a:xfrm>
          <a:prstGeom prst="wedgeRoundRectCallout">
            <a:avLst>
              <a:gd name="adj1" fmla="val -6303"/>
              <a:gd name="adj2" fmla="val -64059"/>
              <a:gd name="adj3" fmla="val 16667"/>
            </a:avLst>
          </a:prstGeom>
          <a:solidFill>
            <a:srgbClr val="FFFFFF"/>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1600" b="0" i="0" u="none" strike="noStrike" kern="0" cap="none" spc="0" normalizeH="0" baseline="0" noProof="0" dirty="0">
              <a:ln>
                <a:noFill/>
              </a:ln>
              <a:solidFill>
                <a:srgbClr val="0070C0"/>
              </a:solidFill>
              <a:effectLst/>
              <a:uLnTx/>
              <a:uFillTx/>
              <a:latin typeface="Calibri" panose="020F0502020204030204"/>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70C0"/>
                </a:solidFill>
                <a:effectLst/>
                <a:uLnTx/>
                <a:uFillTx/>
                <a:latin typeface="Meiryo UI" panose="020B0604030504040204" pitchFamily="50" charset="-128"/>
                <a:ea typeface="Meiryo UI" panose="020B0604030504040204" pitchFamily="50" charset="-128"/>
                <a:cs typeface="+mn-cs"/>
              </a:rPr>
              <a:t>　　　　　　　　　　　　　　</a:t>
            </a:r>
          </a:p>
        </p:txBody>
      </p:sp>
      <p:sp>
        <p:nvSpPr>
          <p:cNvPr id="25" name="テキスト ボックス 24">
            <a:extLst>
              <a:ext uri="{FF2B5EF4-FFF2-40B4-BE49-F238E27FC236}">
                <a16:creationId xmlns:a16="http://schemas.microsoft.com/office/drawing/2014/main" id="{B4FD11E6-5FE7-0C2E-A26C-AB8F39A01EC5}"/>
              </a:ext>
            </a:extLst>
          </p:cNvPr>
          <p:cNvSpPr txBox="1"/>
          <p:nvPr/>
        </p:nvSpPr>
        <p:spPr>
          <a:xfrm>
            <a:off x="422702" y="3942543"/>
            <a:ext cx="2943433" cy="338554"/>
          </a:xfrm>
          <a:prstGeom prst="rect">
            <a:avLst/>
          </a:prstGeom>
          <a:noFill/>
        </p:spPr>
        <p:txBody>
          <a:bodyPr wrap="none" rtlCol="0">
            <a:spAutoFit/>
          </a:bodyPr>
          <a:lstStyle/>
          <a:p>
            <a:pPr algn="ctr" defTabSz="914400"/>
            <a:r>
              <a:rPr kumimoji="1" lang="en-US" altLang="ja-JP"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データカタログ作成ツールの機能</a:t>
            </a:r>
            <a:r>
              <a:rPr kumimoji="1" lang="en-US" altLang="ja-JP" sz="16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6" name="テキスト ボックス 25">
            <a:extLst>
              <a:ext uri="{FF2B5EF4-FFF2-40B4-BE49-F238E27FC236}">
                <a16:creationId xmlns:a16="http://schemas.microsoft.com/office/drawing/2014/main" id="{B1C3C039-8F63-BDAC-0F2A-8E83711053FE}"/>
              </a:ext>
            </a:extLst>
          </p:cNvPr>
          <p:cNvSpPr txBox="1"/>
          <p:nvPr/>
        </p:nvSpPr>
        <p:spPr>
          <a:xfrm>
            <a:off x="8488202" y="5605805"/>
            <a:ext cx="2595582" cy="523220"/>
          </a:xfrm>
          <a:prstGeom prst="rect">
            <a:avLst/>
          </a:prstGeom>
          <a:noFill/>
        </p:spPr>
        <p:txBody>
          <a:bodyPr wrap="non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既存のデータカタログを再利用し、</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データカタログの新規作成を支援。</a:t>
            </a:r>
          </a:p>
        </p:txBody>
      </p:sp>
      <p:sp>
        <p:nvSpPr>
          <p:cNvPr id="27" name="テキスト ボックス 26">
            <a:extLst>
              <a:ext uri="{FF2B5EF4-FFF2-40B4-BE49-F238E27FC236}">
                <a16:creationId xmlns:a16="http://schemas.microsoft.com/office/drawing/2014/main" id="{C3F567D6-07F4-FDD9-AE73-37BED494D267}"/>
              </a:ext>
            </a:extLst>
          </p:cNvPr>
          <p:cNvSpPr txBox="1"/>
          <p:nvPr/>
        </p:nvSpPr>
        <p:spPr>
          <a:xfrm>
            <a:off x="4420859" y="5613641"/>
            <a:ext cx="3159531" cy="523220"/>
          </a:xfrm>
          <a:prstGeom prst="rect">
            <a:avLst/>
          </a:prstGeom>
          <a:noFill/>
        </p:spPr>
        <p:txBody>
          <a:bodyPr wrap="squar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作成時に入力項目を絞って表示し、</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入力すべき項目を明確化して入力を支援。</a:t>
            </a:r>
            <a:endParaRPr kumimoji="1" lang="en-US" altLang="ja-JP" sz="1400" dirty="0">
              <a:solidFill>
                <a:prstClr val="black"/>
              </a:solidFill>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B53BA6DC-5C60-8C74-973A-E4D4B9716272}"/>
              </a:ext>
            </a:extLst>
          </p:cNvPr>
          <p:cNvSpPr txBox="1"/>
          <p:nvPr/>
        </p:nvSpPr>
        <p:spPr>
          <a:xfrm>
            <a:off x="861657" y="5605805"/>
            <a:ext cx="2708542" cy="523220"/>
          </a:xfrm>
          <a:prstGeom prst="rect">
            <a:avLst/>
          </a:prstGeom>
          <a:noFill/>
        </p:spPr>
        <p:txBody>
          <a:bodyPr wrap="square" rtlCol="0">
            <a:spAutoFit/>
          </a:bodyPr>
          <a:lstStyle/>
          <a:p>
            <a:pPr defTabSz="914400"/>
            <a:r>
              <a:rPr kumimoji="1" lang="ja-JP" altLang="en-US" sz="1400" dirty="0">
                <a:solidFill>
                  <a:prstClr val="black"/>
                </a:solidFill>
                <a:latin typeface="Meiryo UI" panose="020B0604030504040204" pitchFamily="50" charset="-128"/>
                <a:ea typeface="Meiryo UI" panose="020B0604030504040204" pitchFamily="50" charset="-128"/>
              </a:rPr>
              <a:t>データ提供者のデータカタログ作成・</a:t>
            </a:r>
            <a:endParaRPr kumimoji="1" lang="en-US" altLang="ja-JP" sz="1400" dirty="0">
              <a:solidFill>
                <a:prstClr val="black"/>
              </a:solidFill>
              <a:latin typeface="Meiryo UI" panose="020B0604030504040204" pitchFamily="50" charset="-128"/>
              <a:ea typeface="Meiryo UI" panose="020B0604030504040204" pitchFamily="50" charset="-128"/>
            </a:endParaRPr>
          </a:p>
          <a:p>
            <a:pPr defTabSz="914400"/>
            <a:r>
              <a:rPr kumimoji="1" lang="ja-JP" altLang="en-US" sz="1400" dirty="0">
                <a:solidFill>
                  <a:prstClr val="black"/>
                </a:solidFill>
                <a:latin typeface="Meiryo UI" panose="020B0604030504040204" pitchFamily="50" charset="-128"/>
                <a:ea typeface="Meiryo UI" panose="020B0604030504040204" pitchFamily="50" charset="-128"/>
              </a:rPr>
              <a:t>更新・登録を支援。</a:t>
            </a:r>
          </a:p>
        </p:txBody>
      </p:sp>
      <p:sp>
        <p:nvSpPr>
          <p:cNvPr id="29" name="矢印: 下 28">
            <a:extLst>
              <a:ext uri="{FF2B5EF4-FFF2-40B4-BE49-F238E27FC236}">
                <a16:creationId xmlns:a16="http://schemas.microsoft.com/office/drawing/2014/main" id="{FD426193-37F0-8597-993C-51FB1D7EA08D}"/>
              </a:ext>
            </a:extLst>
          </p:cNvPr>
          <p:cNvSpPr/>
          <p:nvPr/>
        </p:nvSpPr>
        <p:spPr>
          <a:xfrm rot="16200000">
            <a:off x="2033774" y="4785781"/>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0" name="フローチャート: 書類 29">
            <a:extLst>
              <a:ext uri="{FF2B5EF4-FFF2-40B4-BE49-F238E27FC236}">
                <a16:creationId xmlns:a16="http://schemas.microsoft.com/office/drawing/2014/main" id="{6885AA21-54F8-2BE3-17B4-EC124EF3FB03}"/>
              </a:ext>
            </a:extLst>
          </p:cNvPr>
          <p:cNvSpPr/>
          <p:nvPr/>
        </p:nvSpPr>
        <p:spPr>
          <a:xfrm>
            <a:off x="2570259" y="4845940"/>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grpSp>
        <p:nvGrpSpPr>
          <p:cNvPr id="31" name="グループ化 30">
            <a:extLst>
              <a:ext uri="{FF2B5EF4-FFF2-40B4-BE49-F238E27FC236}">
                <a16:creationId xmlns:a16="http://schemas.microsoft.com/office/drawing/2014/main" id="{C621F332-A165-458A-0B91-394C137C3E4C}"/>
              </a:ext>
            </a:extLst>
          </p:cNvPr>
          <p:cNvGrpSpPr>
            <a:grpSpLocks noChangeAspect="1"/>
          </p:cNvGrpSpPr>
          <p:nvPr/>
        </p:nvGrpSpPr>
        <p:grpSpPr>
          <a:xfrm flipH="1">
            <a:off x="959223" y="4801477"/>
            <a:ext cx="839040" cy="567981"/>
            <a:chOff x="10041164" y="1647188"/>
            <a:chExt cx="15093951" cy="9607550"/>
          </a:xfrm>
          <a:solidFill>
            <a:sysClr val="windowText" lastClr="000000"/>
          </a:solidFill>
        </p:grpSpPr>
        <p:sp>
          <p:nvSpPr>
            <p:cNvPr id="32" name="Oval 6">
              <a:extLst>
                <a:ext uri="{FF2B5EF4-FFF2-40B4-BE49-F238E27FC236}">
                  <a16:creationId xmlns:a16="http://schemas.microsoft.com/office/drawing/2014/main" id="{B62D9AC6-8B9E-9C4C-9D55-2DE37573895F}"/>
                </a:ext>
              </a:extLst>
            </p:cNvPr>
            <p:cNvSpPr>
              <a:spLocks noChangeArrowheads="1"/>
            </p:cNvSpPr>
            <p:nvPr/>
          </p:nvSpPr>
          <p:spPr bwMode="auto">
            <a:xfrm>
              <a:off x="20337464" y="1647188"/>
              <a:ext cx="3498859" cy="3498861"/>
            </a:xfrm>
            <a:prstGeom prst="ellipse">
              <a:avLst/>
            </a:prstGeom>
            <a:grp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Freeform 7">
              <a:extLst>
                <a:ext uri="{FF2B5EF4-FFF2-40B4-BE49-F238E27FC236}">
                  <a16:creationId xmlns:a16="http://schemas.microsoft.com/office/drawing/2014/main" id="{79603807-EC99-8DAD-102C-D60FE642E192}"/>
                </a:ext>
              </a:extLst>
            </p:cNvPr>
            <p:cNvSpPr>
              <a:spLocks noEditPoints="1"/>
            </p:cNvSpPr>
            <p:nvPr/>
          </p:nvSpPr>
          <p:spPr bwMode="auto">
            <a:xfrm>
              <a:off x="10041164" y="5344500"/>
              <a:ext cx="15093951" cy="5910238"/>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grp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54" name="グループ化 53">
            <a:extLst>
              <a:ext uri="{FF2B5EF4-FFF2-40B4-BE49-F238E27FC236}">
                <a16:creationId xmlns:a16="http://schemas.microsoft.com/office/drawing/2014/main" id="{0381DE59-8009-9D1A-AC49-F348CA405FC1}"/>
              </a:ext>
            </a:extLst>
          </p:cNvPr>
          <p:cNvGrpSpPr/>
          <p:nvPr/>
        </p:nvGrpSpPr>
        <p:grpSpPr>
          <a:xfrm>
            <a:off x="4748116" y="4766905"/>
            <a:ext cx="2505017" cy="678893"/>
            <a:chOff x="4748116" y="4766905"/>
            <a:chExt cx="2505017" cy="678893"/>
          </a:xfrm>
        </p:grpSpPr>
        <p:sp>
          <p:nvSpPr>
            <p:cNvPr id="35" name="正方形/長方形 34">
              <a:extLst>
                <a:ext uri="{FF2B5EF4-FFF2-40B4-BE49-F238E27FC236}">
                  <a16:creationId xmlns:a16="http://schemas.microsoft.com/office/drawing/2014/main" id="{56D54D0F-1A76-14D9-CD62-744E6D0ED7CB}"/>
                </a:ext>
              </a:extLst>
            </p:cNvPr>
            <p:cNvSpPr/>
            <p:nvPr/>
          </p:nvSpPr>
          <p:spPr>
            <a:xfrm>
              <a:off x="4748116" y="4912682"/>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正方形/長方形 35">
              <a:extLst>
                <a:ext uri="{FF2B5EF4-FFF2-40B4-BE49-F238E27FC236}">
                  <a16:creationId xmlns:a16="http://schemas.microsoft.com/office/drawing/2014/main" id="{19505290-50B9-2863-A0B3-758F4F355AB8}"/>
                </a:ext>
              </a:extLst>
            </p:cNvPr>
            <p:cNvSpPr/>
            <p:nvPr/>
          </p:nvSpPr>
          <p:spPr>
            <a:xfrm>
              <a:off x="4748116" y="5058459"/>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a:extLst>
                <a:ext uri="{FF2B5EF4-FFF2-40B4-BE49-F238E27FC236}">
                  <a16:creationId xmlns:a16="http://schemas.microsoft.com/office/drawing/2014/main" id="{A1A04439-250A-551A-3860-2F2D5E8E3BC0}"/>
                </a:ext>
              </a:extLst>
            </p:cNvPr>
            <p:cNvSpPr/>
            <p:nvPr/>
          </p:nvSpPr>
          <p:spPr>
            <a:xfrm>
              <a:off x="4748116" y="5204236"/>
              <a:ext cx="813158" cy="97644"/>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8" name="正方形/長方形 37">
              <a:extLst>
                <a:ext uri="{FF2B5EF4-FFF2-40B4-BE49-F238E27FC236}">
                  <a16:creationId xmlns:a16="http://schemas.microsoft.com/office/drawing/2014/main" id="{DDDF9408-2428-20FC-20F4-B58ECB45F338}"/>
                </a:ext>
              </a:extLst>
            </p:cNvPr>
            <p:cNvSpPr/>
            <p:nvPr/>
          </p:nvSpPr>
          <p:spPr>
            <a:xfrm>
              <a:off x="4748116" y="4766905"/>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9" name="正方形/長方形 38">
              <a:extLst>
                <a:ext uri="{FF2B5EF4-FFF2-40B4-BE49-F238E27FC236}">
                  <a16:creationId xmlns:a16="http://schemas.microsoft.com/office/drawing/2014/main" id="{AAFAE3F5-8B03-44F8-C436-C0E2EA38F905}"/>
                </a:ext>
              </a:extLst>
            </p:cNvPr>
            <p:cNvSpPr/>
            <p:nvPr/>
          </p:nvSpPr>
          <p:spPr>
            <a:xfrm>
              <a:off x="6439975" y="5123611"/>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0" name="正方形/長方形 39">
              <a:extLst>
                <a:ext uri="{FF2B5EF4-FFF2-40B4-BE49-F238E27FC236}">
                  <a16:creationId xmlns:a16="http://schemas.microsoft.com/office/drawing/2014/main" id="{F4B34DC6-E56B-058A-6B72-67B9C94BBBC7}"/>
                </a:ext>
              </a:extLst>
            </p:cNvPr>
            <p:cNvSpPr/>
            <p:nvPr/>
          </p:nvSpPr>
          <p:spPr>
            <a:xfrm>
              <a:off x="6439975" y="4981582"/>
              <a:ext cx="813158" cy="99502"/>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1" name="矢印: 下 40">
              <a:extLst>
                <a:ext uri="{FF2B5EF4-FFF2-40B4-BE49-F238E27FC236}">
                  <a16:creationId xmlns:a16="http://schemas.microsoft.com/office/drawing/2014/main" id="{0E838E58-593A-113B-C361-F1808293CA88}"/>
                </a:ext>
              </a:extLst>
            </p:cNvPr>
            <p:cNvSpPr/>
            <p:nvPr/>
          </p:nvSpPr>
          <p:spPr>
            <a:xfrm rot="16200000">
              <a:off x="5885450" y="4831630"/>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F61EBE81-DD99-DBCB-81CE-E3411EC007A9}"/>
                </a:ext>
              </a:extLst>
            </p:cNvPr>
            <p:cNvSpPr/>
            <p:nvPr/>
          </p:nvSpPr>
          <p:spPr>
            <a:xfrm>
              <a:off x="4748116" y="5348154"/>
              <a:ext cx="813158" cy="97644"/>
            </a:xfrm>
            <a:prstGeom prst="rec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9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sp>
        <p:nvSpPr>
          <p:cNvPr id="43" name="テキスト ボックス 42">
            <a:extLst>
              <a:ext uri="{FF2B5EF4-FFF2-40B4-BE49-F238E27FC236}">
                <a16:creationId xmlns:a16="http://schemas.microsoft.com/office/drawing/2014/main" id="{5E39369B-B4B4-2DB9-3813-FBA49CE34C3B}"/>
              </a:ext>
            </a:extLst>
          </p:cNvPr>
          <p:cNvSpPr txBox="1"/>
          <p:nvPr/>
        </p:nvSpPr>
        <p:spPr>
          <a:xfrm>
            <a:off x="8484194" y="4290633"/>
            <a:ext cx="2678938" cy="338554"/>
          </a:xfrm>
          <a:prstGeom prst="rect">
            <a:avLst/>
          </a:prstGeom>
          <a:noFill/>
        </p:spPr>
        <p:txBody>
          <a:bodyPr wrap="none" rtlCol="0">
            <a:spAutoFit/>
          </a:bodyPr>
          <a:lstStyle/>
          <a:p>
            <a:pPr defTabSz="914400"/>
            <a:r>
              <a:rPr kumimoji="1" lang="ja-JP" altLang="en-US" sz="1600" b="1" dirty="0">
                <a:solidFill>
                  <a:prstClr val="black"/>
                </a:solidFill>
                <a:latin typeface="Meiryo UI" panose="020B0604030504040204" pitchFamily="50" charset="-128"/>
                <a:ea typeface="Meiryo UI" panose="020B0604030504040204" pitchFamily="50" charset="-128"/>
              </a:rPr>
              <a:t>③カタログ再利用</a:t>
            </a:r>
            <a:r>
              <a:rPr kumimoji="1" lang="en-US" altLang="ja-JP" sz="1600" b="1" dirty="0">
                <a:solidFill>
                  <a:prstClr val="black"/>
                </a:solidFill>
                <a:latin typeface="Meiryo UI" panose="020B0604030504040204" pitchFamily="50" charset="-128"/>
                <a:ea typeface="Meiryo UI" panose="020B0604030504040204" pitchFamily="50" charset="-128"/>
              </a:rPr>
              <a:t>(</a:t>
            </a:r>
            <a:r>
              <a:rPr kumimoji="1" lang="ja-JP" altLang="en-US" sz="1600" b="1" dirty="0">
                <a:solidFill>
                  <a:prstClr val="black"/>
                </a:solidFill>
                <a:latin typeface="Meiryo UI" panose="020B0604030504040204" pitchFamily="50" charset="-128"/>
                <a:ea typeface="Meiryo UI" panose="020B0604030504040204" pitchFamily="50" charset="-128"/>
              </a:rPr>
              <a:t>別名保存</a:t>
            </a:r>
            <a:r>
              <a:rPr kumimoji="1" lang="en-US" altLang="ja-JP" sz="1600" b="1" dirty="0">
                <a:solidFill>
                  <a:prstClr val="black"/>
                </a:solidFill>
                <a:latin typeface="Meiryo UI" panose="020B0604030504040204" pitchFamily="50" charset="-128"/>
                <a:ea typeface="Meiryo UI" panose="020B0604030504040204" pitchFamily="50" charset="-128"/>
              </a:rPr>
              <a:t>)</a:t>
            </a:r>
            <a:endParaRPr kumimoji="1" lang="ja-JP" altLang="en-US" sz="1600" b="1" dirty="0">
              <a:solidFill>
                <a:prstClr val="black"/>
              </a:solidFill>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14F6125D-C64C-E41F-121C-3143034ABFC6}"/>
              </a:ext>
            </a:extLst>
          </p:cNvPr>
          <p:cNvSpPr txBox="1"/>
          <p:nvPr/>
        </p:nvSpPr>
        <p:spPr>
          <a:xfrm>
            <a:off x="5100378" y="4299411"/>
            <a:ext cx="1906291" cy="338554"/>
          </a:xfrm>
          <a:prstGeom prst="rect">
            <a:avLst/>
          </a:prstGeom>
          <a:noFill/>
        </p:spPr>
        <p:txBody>
          <a:bodyPr wrap="none" rtlCol="0">
            <a:spAutoFit/>
          </a:bodyPr>
          <a:lstStyle/>
          <a:p>
            <a:pPr defTabSz="914400"/>
            <a:r>
              <a:rPr kumimoji="1" lang="ja-JP" altLang="en-US" sz="1600" b="1" dirty="0">
                <a:solidFill>
                  <a:prstClr val="black"/>
                </a:solidFill>
                <a:latin typeface="Meiryo UI" panose="020B0604030504040204" pitchFamily="50" charset="-128"/>
                <a:ea typeface="Meiryo UI" panose="020B0604030504040204" pitchFamily="50" charset="-128"/>
              </a:rPr>
              <a:t>②項目フィルタリング</a:t>
            </a:r>
            <a:endParaRPr kumimoji="1" lang="en-US" altLang="ja-JP" sz="1600" b="1" dirty="0">
              <a:solidFill>
                <a:prstClr val="black"/>
              </a:solidFill>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00DBC45E-065E-24D8-B460-DBF2539C4132}"/>
              </a:ext>
            </a:extLst>
          </p:cNvPr>
          <p:cNvSpPr txBox="1"/>
          <p:nvPr/>
        </p:nvSpPr>
        <p:spPr>
          <a:xfrm>
            <a:off x="954204" y="4290633"/>
            <a:ext cx="2523448" cy="338554"/>
          </a:xfrm>
          <a:prstGeom prst="rect">
            <a:avLst/>
          </a:prstGeom>
          <a:noFill/>
        </p:spPr>
        <p:txBody>
          <a:bodyPr wrap="none" rtlCol="0">
            <a:spAutoFit/>
          </a:bodyPr>
          <a:lstStyle/>
          <a:p>
            <a:pPr algn="ctr" defTabSz="914400"/>
            <a:r>
              <a:rPr kumimoji="1" lang="ja-JP" altLang="en-US" sz="1600" b="1" dirty="0">
                <a:solidFill>
                  <a:prstClr val="black"/>
                </a:solidFill>
                <a:latin typeface="Meiryo UI" panose="020B0604030504040204" pitchFamily="50" charset="-128"/>
                <a:ea typeface="Meiryo UI" panose="020B0604030504040204" pitchFamily="50" charset="-128"/>
              </a:rPr>
              <a:t>①カタログ作成</a:t>
            </a:r>
            <a:r>
              <a:rPr kumimoji="1" lang="en-US" altLang="ja-JP" sz="1600" b="1" dirty="0">
                <a:solidFill>
                  <a:prstClr val="black"/>
                </a:solidFill>
                <a:latin typeface="Meiryo UI" panose="020B0604030504040204" pitchFamily="50" charset="-128"/>
                <a:ea typeface="Meiryo UI" panose="020B0604030504040204" pitchFamily="50" charset="-128"/>
              </a:rPr>
              <a:t>/</a:t>
            </a:r>
            <a:r>
              <a:rPr kumimoji="1" lang="ja-JP" altLang="en-US" sz="1600" b="1" dirty="0">
                <a:solidFill>
                  <a:prstClr val="black"/>
                </a:solidFill>
                <a:latin typeface="Meiryo UI" panose="020B0604030504040204" pitchFamily="50" charset="-128"/>
                <a:ea typeface="Meiryo UI" panose="020B0604030504040204" pitchFamily="50" charset="-128"/>
              </a:rPr>
              <a:t>更新・登録</a:t>
            </a:r>
          </a:p>
        </p:txBody>
      </p:sp>
      <p:grpSp>
        <p:nvGrpSpPr>
          <p:cNvPr id="46" name="グループ化 45">
            <a:extLst>
              <a:ext uri="{FF2B5EF4-FFF2-40B4-BE49-F238E27FC236}">
                <a16:creationId xmlns:a16="http://schemas.microsoft.com/office/drawing/2014/main" id="{D704A9FB-C7FF-ADF1-CDE5-049E13C5178B}"/>
              </a:ext>
            </a:extLst>
          </p:cNvPr>
          <p:cNvGrpSpPr/>
          <p:nvPr/>
        </p:nvGrpSpPr>
        <p:grpSpPr>
          <a:xfrm>
            <a:off x="8509884" y="4841385"/>
            <a:ext cx="2552218" cy="529932"/>
            <a:chOff x="8635113" y="4854898"/>
            <a:chExt cx="2552218" cy="529932"/>
          </a:xfrm>
        </p:grpSpPr>
        <p:sp>
          <p:nvSpPr>
            <p:cNvPr id="47" name="フローチャート: 書類 46">
              <a:extLst>
                <a:ext uri="{FF2B5EF4-FFF2-40B4-BE49-F238E27FC236}">
                  <a16:creationId xmlns:a16="http://schemas.microsoft.com/office/drawing/2014/main" id="{28BF12D9-224A-B72E-E834-957883AB81FE}"/>
                </a:ext>
              </a:extLst>
            </p:cNvPr>
            <p:cNvSpPr/>
            <p:nvPr/>
          </p:nvSpPr>
          <p:spPr>
            <a:xfrm>
              <a:off x="8635113" y="4864007"/>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r>
                <a:rPr kumimoji="1" lang="en-US" altLang="ja-JP"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フローチャート: 書類 47">
              <a:extLst>
                <a:ext uri="{FF2B5EF4-FFF2-40B4-BE49-F238E27FC236}">
                  <a16:creationId xmlns:a16="http://schemas.microsoft.com/office/drawing/2014/main" id="{F22B9712-9E0B-2AED-EE34-81D596F40139}"/>
                </a:ext>
              </a:extLst>
            </p:cNvPr>
            <p:cNvSpPr/>
            <p:nvPr/>
          </p:nvSpPr>
          <p:spPr>
            <a:xfrm>
              <a:off x="10284957" y="4854898"/>
              <a:ext cx="902374" cy="52082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r>
                <a:rPr kumimoji="1" lang="en-US" altLang="ja-JP"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矢印: 下 48">
              <a:extLst>
                <a:ext uri="{FF2B5EF4-FFF2-40B4-BE49-F238E27FC236}">
                  <a16:creationId xmlns:a16="http://schemas.microsoft.com/office/drawing/2014/main" id="{F2E611C2-57D9-07AF-2816-86CECE0B2804}"/>
                </a:ext>
              </a:extLst>
            </p:cNvPr>
            <p:cNvSpPr/>
            <p:nvPr/>
          </p:nvSpPr>
          <p:spPr>
            <a:xfrm rot="16200000">
              <a:off x="9796047" y="4798922"/>
              <a:ext cx="230350" cy="553160"/>
            </a:xfrm>
            <a:prstGeom prst="downArrow">
              <a:avLst/>
            </a:prstGeom>
            <a:solidFill>
              <a:sysClr val="windowText" lastClr="000000">
                <a:lumMod val="50000"/>
                <a:lumOff val="50000"/>
              </a:sysClr>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1"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sp>
        <p:nvSpPr>
          <p:cNvPr id="50" name="四角形: 角を丸くする 49">
            <a:extLst>
              <a:ext uri="{FF2B5EF4-FFF2-40B4-BE49-F238E27FC236}">
                <a16:creationId xmlns:a16="http://schemas.microsoft.com/office/drawing/2014/main" id="{4562F553-C8BD-67B0-DC16-476F861AAA67}"/>
              </a:ext>
            </a:extLst>
          </p:cNvPr>
          <p:cNvSpPr/>
          <p:nvPr/>
        </p:nvSpPr>
        <p:spPr>
          <a:xfrm>
            <a:off x="4231224" y="4291298"/>
            <a:ext cx="3538800"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1" name="四角形: 角を丸くする 50">
            <a:extLst>
              <a:ext uri="{FF2B5EF4-FFF2-40B4-BE49-F238E27FC236}">
                <a16:creationId xmlns:a16="http://schemas.microsoft.com/office/drawing/2014/main" id="{2F87E350-065D-03A8-452B-01E5FB8424F0}"/>
              </a:ext>
            </a:extLst>
          </p:cNvPr>
          <p:cNvSpPr/>
          <p:nvPr/>
        </p:nvSpPr>
        <p:spPr>
          <a:xfrm>
            <a:off x="8016593" y="4291298"/>
            <a:ext cx="3538800"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2" name="四角形: 角を丸くする 51">
            <a:extLst>
              <a:ext uri="{FF2B5EF4-FFF2-40B4-BE49-F238E27FC236}">
                <a16:creationId xmlns:a16="http://schemas.microsoft.com/office/drawing/2014/main" id="{73855FDD-5733-1F25-44CC-CF0924F85478}"/>
              </a:ext>
            </a:extLst>
          </p:cNvPr>
          <p:cNvSpPr/>
          <p:nvPr/>
        </p:nvSpPr>
        <p:spPr>
          <a:xfrm>
            <a:off x="447200" y="4291298"/>
            <a:ext cx="3537456" cy="1917319"/>
          </a:xfrm>
          <a:prstGeom prst="roundRect">
            <a:avLst/>
          </a:prstGeom>
          <a:noFill/>
          <a:ln w="12700" cap="flat" cmpd="sng" algn="ctr">
            <a:solidFill>
              <a:sysClr val="window" lastClr="FFFFFF">
                <a:lumMod val="50000"/>
              </a:sys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3" name="四角形: 角を丸くする 52">
            <a:extLst>
              <a:ext uri="{FF2B5EF4-FFF2-40B4-BE49-F238E27FC236}">
                <a16:creationId xmlns:a16="http://schemas.microsoft.com/office/drawing/2014/main" id="{2A600167-2E5B-A4F1-AC44-F477DDA96647}"/>
              </a:ext>
            </a:extLst>
          </p:cNvPr>
          <p:cNvSpPr/>
          <p:nvPr/>
        </p:nvSpPr>
        <p:spPr>
          <a:xfrm>
            <a:off x="4957447" y="2816047"/>
            <a:ext cx="1536107" cy="66799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データカタログ</a:t>
            </a:r>
            <a:endParaRPr kumimoji="1" lang="en-US" altLang="ja-JP"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作成ツール</a:t>
            </a:r>
            <a:r>
              <a:rPr kumimoji="1" lang="en-US" altLang="ja-JP"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mn-cs"/>
              </a:rPr>
              <a:t>*</a:t>
            </a:r>
            <a:r>
              <a:rPr kumimoji="1" lang="en-US" altLang="ja-JP" sz="16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rPr>
              <a:t>1</a:t>
            </a:r>
            <a:endParaRPr kumimoji="1" lang="ja-JP" altLang="en-US" sz="1600" b="1" i="0" u="none" strike="noStrike" kern="0" cap="none" spc="0" normalizeH="0" baseline="30000" noProof="0" dirty="0">
              <a:ln>
                <a:noFill/>
              </a:ln>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65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四角形: 角を丸くする 129">
            <a:extLst>
              <a:ext uri="{FF2B5EF4-FFF2-40B4-BE49-F238E27FC236}">
                <a16:creationId xmlns:a16="http://schemas.microsoft.com/office/drawing/2014/main" id="{7AF3C904-CDDF-DE94-C906-273AB42AAC25}"/>
              </a:ext>
            </a:extLst>
          </p:cNvPr>
          <p:cNvSpPr/>
          <p:nvPr/>
        </p:nvSpPr>
        <p:spPr>
          <a:xfrm>
            <a:off x="4053793" y="2610477"/>
            <a:ext cx="3854445" cy="3688345"/>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6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endParaRPr>
          </a:p>
        </p:txBody>
      </p:sp>
      <p:sp>
        <p:nvSpPr>
          <p:cNvPr id="2" name="テキスト プレースホルダー 1">
            <a:extLst>
              <a:ext uri="{FF2B5EF4-FFF2-40B4-BE49-F238E27FC236}">
                <a16:creationId xmlns:a16="http://schemas.microsoft.com/office/drawing/2014/main" id="{9D32D91B-8C1A-3891-6B6A-95A0092A6EC7}"/>
              </a:ext>
            </a:extLst>
          </p:cNvPr>
          <p:cNvSpPr>
            <a:spLocks noGrp="1"/>
          </p:cNvSpPr>
          <p:nvPr>
            <p:ph type="body" sz="quarter" idx="13"/>
          </p:nvPr>
        </p:nvSpPr>
        <p:spPr/>
        <p:txBody>
          <a:bodyPr>
            <a:normAutofit lnSpcReduction="10000"/>
          </a:bodyPr>
          <a:lstStyle/>
          <a:p>
            <a:r>
              <a:rPr kumimoji="1" lang="en-US" altLang="ja-JP" dirty="0"/>
              <a:t>2.</a:t>
            </a:r>
            <a:r>
              <a:rPr lang="en-US" altLang="ja-JP" dirty="0"/>
              <a:t>2</a:t>
            </a:r>
            <a:r>
              <a:rPr kumimoji="1" lang="en-US" altLang="ja-JP" dirty="0"/>
              <a:t>. </a:t>
            </a:r>
            <a:r>
              <a:rPr kumimoji="1" lang="ja-JP" altLang="en-US" dirty="0"/>
              <a:t>データカタログ横断検索サービス</a:t>
            </a:r>
          </a:p>
        </p:txBody>
      </p:sp>
      <p:sp>
        <p:nvSpPr>
          <p:cNvPr id="136" name="正方形/長方形 135">
            <a:extLst>
              <a:ext uri="{FF2B5EF4-FFF2-40B4-BE49-F238E27FC236}">
                <a16:creationId xmlns:a16="http://schemas.microsoft.com/office/drawing/2014/main" id="{92E61FD3-1828-9E00-EB8D-9D9E2F35273B}"/>
              </a:ext>
            </a:extLst>
          </p:cNvPr>
          <p:cNvSpPr/>
          <p:nvPr/>
        </p:nvSpPr>
        <p:spPr>
          <a:xfrm>
            <a:off x="227016" y="675931"/>
            <a:ext cx="11724494" cy="1569662"/>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lIns="91440" tIns="45721" rIns="91440" bIns="45721"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データカタログ横断検索サービスとは、支援サービス群の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つであり、各データカタログサイトにあるオープンデータ、契約に基づく限定データ</a:t>
            </a:r>
            <a:br>
              <a:rPr kumimoji="1" lang="en-US" altLang="ja-JP" sz="1600" b="0" i="0" u="none" strike="noStrike" kern="0" cap="none" spc="0" normalizeH="0" baseline="0" noProof="0">
                <a:ln>
                  <a:noFill/>
                </a:ln>
                <a:solidFill>
                  <a:prstClr val="white"/>
                </a:solidFill>
                <a:effectLst/>
                <a:uLnTx/>
                <a:uFillTx/>
                <a:latin typeface="Meiryo UI"/>
                <a:ea typeface="Meiryo UI"/>
                <a:cs typeface="+mn-cs"/>
              </a:rPr>
            </a:b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（利用許諾型データ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、ビジネスデータ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2</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等）のデータカタログ情報を収集し、データカタログ横断検索システムで横断的に検索が可能。</a:t>
            </a:r>
            <a:endParaRPr kumimoji="1" lang="en-US" altLang="ja-JP" sz="1600" b="0" i="0" u="none" strike="noStrike" kern="0" cap="none" spc="0" normalizeH="0" baseline="0" noProof="0" dirty="0">
              <a:ln>
                <a:noFill/>
              </a:ln>
              <a:solidFill>
                <a:prstClr val="white"/>
              </a:solidFill>
              <a:effectLst/>
              <a:uLnTx/>
              <a:uFillTx/>
              <a:latin typeface="Meiryo UI"/>
              <a:ea typeface="Meiryo UI"/>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1</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つとして提供する横断検索は、以下の機能を提供。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①　データカタログ収集機能（クローラ）で、事前に登録されたカタログサイト</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(CKAN)</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API</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を起動し、カタログデータを収集。</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②　横断検索の利用者に対してカタログ検索画面を提供し、キーワード検索等を提供。検索結果のデータセットの情報を一覧で表示。</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③　検索結果より、データ提供者のデータカタログサイトへのリンクも提供。</a:t>
            </a:r>
          </a:p>
        </p:txBody>
      </p:sp>
      <p:sp>
        <p:nvSpPr>
          <p:cNvPr id="139" name="テキスト ボックス 138">
            <a:extLst>
              <a:ext uri="{FF2B5EF4-FFF2-40B4-BE49-F238E27FC236}">
                <a16:creationId xmlns:a16="http://schemas.microsoft.com/office/drawing/2014/main" id="{16168460-C99C-2D17-EFFC-8B3C62F40FD4}"/>
              </a:ext>
            </a:extLst>
          </p:cNvPr>
          <p:cNvSpPr txBox="1"/>
          <p:nvPr/>
        </p:nvSpPr>
        <p:spPr>
          <a:xfrm>
            <a:off x="4419319" y="2681202"/>
            <a:ext cx="3250171" cy="369332"/>
          </a:xfrm>
          <a:prstGeom prst="rect">
            <a:avLst/>
          </a:prstGeom>
          <a:noFill/>
          <a:ln w="28575">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データカタログ横断検索システム</a:t>
            </a:r>
          </a:p>
        </p:txBody>
      </p:sp>
      <p:pic>
        <p:nvPicPr>
          <p:cNvPr id="140" name="図 139" descr="グラフィカル ユーザー インターフェイス, アプリケーション, Word&#10;&#10;自動的に生成された説明">
            <a:extLst>
              <a:ext uri="{FF2B5EF4-FFF2-40B4-BE49-F238E27FC236}">
                <a16:creationId xmlns:a16="http://schemas.microsoft.com/office/drawing/2014/main" id="{FD850C58-B284-A36D-E7FC-B02BCF18FCA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315587" y="3097839"/>
            <a:ext cx="3272460" cy="2836132"/>
          </a:xfrm>
          <a:prstGeom prst="rect">
            <a:avLst/>
          </a:prstGeom>
        </p:spPr>
      </p:pic>
      <p:sp>
        <p:nvSpPr>
          <p:cNvPr id="142" name="テキスト ボックス 141">
            <a:extLst>
              <a:ext uri="{FF2B5EF4-FFF2-40B4-BE49-F238E27FC236}">
                <a16:creationId xmlns:a16="http://schemas.microsoft.com/office/drawing/2014/main" id="{30C591D5-9410-32F7-B948-CF674BC3C370}"/>
              </a:ext>
            </a:extLst>
          </p:cNvPr>
          <p:cNvSpPr txBox="1"/>
          <p:nvPr/>
        </p:nvSpPr>
        <p:spPr>
          <a:xfrm>
            <a:off x="383615" y="3819020"/>
            <a:ext cx="1373328" cy="276999"/>
          </a:xfrm>
          <a:prstGeom prst="rect">
            <a:avLst/>
          </a:prstGeom>
          <a:noFill/>
          <a:ln>
            <a:noFill/>
          </a:ln>
        </p:spPr>
        <p:txBody>
          <a:bodyPr wrap="square" rtlCol="0">
            <a:spAutoFit/>
          </a:bodyPr>
          <a:lstStyle/>
          <a:p>
            <a:pPr algn="ctr" defTabSz="914423"/>
            <a:r>
              <a:rPr kumimoji="1" lang="ja-JP" altLang="en-US" sz="1200" dirty="0">
                <a:solidFill>
                  <a:prstClr val="black"/>
                </a:solidFill>
                <a:latin typeface="Meiryo UI" panose="020B0604030504040204" pitchFamily="50" charset="-128"/>
                <a:ea typeface="Meiryo UI" panose="020B0604030504040204" pitchFamily="50" charset="-128"/>
              </a:rPr>
              <a:t>データ利用者</a:t>
            </a:r>
          </a:p>
        </p:txBody>
      </p:sp>
      <p:grpSp>
        <p:nvGrpSpPr>
          <p:cNvPr id="144" name="グループ化 143">
            <a:extLst>
              <a:ext uri="{FF2B5EF4-FFF2-40B4-BE49-F238E27FC236}">
                <a16:creationId xmlns:a16="http://schemas.microsoft.com/office/drawing/2014/main" id="{AED60097-62CE-AAAD-F462-1087BC5CE097}"/>
              </a:ext>
            </a:extLst>
          </p:cNvPr>
          <p:cNvGrpSpPr/>
          <p:nvPr/>
        </p:nvGrpSpPr>
        <p:grpSpPr>
          <a:xfrm>
            <a:off x="595511" y="4148633"/>
            <a:ext cx="955464" cy="577243"/>
            <a:chOff x="1148106" y="5160439"/>
            <a:chExt cx="839040" cy="461664"/>
          </a:xfrm>
        </p:grpSpPr>
        <p:sp>
          <p:nvSpPr>
            <p:cNvPr id="145" name="Oval 6">
              <a:extLst>
                <a:ext uri="{FF2B5EF4-FFF2-40B4-BE49-F238E27FC236}">
                  <a16:creationId xmlns:a16="http://schemas.microsoft.com/office/drawing/2014/main" id="{D3AC8C88-0E6F-8A23-2816-6236782B04AA}"/>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46" name="Freeform 7">
              <a:extLst>
                <a:ext uri="{FF2B5EF4-FFF2-40B4-BE49-F238E27FC236}">
                  <a16:creationId xmlns:a16="http://schemas.microsoft.com/office/drawing/2014/main" id="{F4CA1051-E500-B0C3-FFB4-20B09CE192EA}"/>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47" name="テキスト ボックス 146">
            <a:extLst>
              <a:ext uri="{FF2B5EF4-FFF2-40B4-BE49-F238E27FC236}">
                <a16:creationId xmlns:a16="http://schemas.microsoft.com/office/drawing/2014/main" id="{8A74E180-3232-F90A-BD03-EDF460851920}"/>
              </a:ext>
            </a:extLst>
          </p:cNvPr>
          <p:cNvSpPr txBox="1"/>
          <p:nvPr/>
        </p:nvSpPr>
        <p:spPr>
          <a:xfrm>
            <a:off x="4255433" y="5972784"/>
            <a:ext cx="3463049" cy="276999"/>
          </a:xfrm>
          <a:prstGeom prst="rect">
            <a:avLst/>
          </a:prstGeom>
          <a:noFill/>
          <a:ln w="28575">
            <a:noFill/>
          </a:ln>
        </p:spPr>
        <p:txBody>
          <a:bodyPr vert="horz"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複数のデータカタログサイトのデータカタログ情報を収集</a:t>
            </a:r>
          </a:p>
        </p:txBody>
      </p:sp>
      <p:sp>
        <p:nvSpPr>
          <p:cNvPr id="151" name="テキスト ボックス 150">
            <a:extLst>
              <a:ext uri="{FF2B5EF4-FFF2-40B4-BE49-F238E27FC236}">
                <a16:creationId xmlns:a16="http://schemas.microsoft.com/office/drawing/2014/main" id="{B0766552-0164-ECDA-2F52-E6D2EF4F30F1}"/>
              </a:ext>
            </a:extLst>
          </p:cNvPr>
          <p:cNvSpPr txBox="1"/>
          <p:nvPr/>
        </p:nvSpPr>
        <p:spPr>
          <a:xfrm>
            <a:off x="2389992" y="3262493"/>
            <a:ext cx="1098042" cy="276999"/>
          </a:xfrm>
          <a:prstGeom prst="rect">
            <a:avLst/>
          </a:prstGeom>
          <a:solidFill>
            <a:srgbClr val="FFC000">
              <a:lumMod val="20000"/>
              <a:lumOff val="80000"/>
            </a:srgbClr>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キーワード検索</a:t>
            </a:r>
          </a:p>
        </p:txBody>
      </p:sp>
      <p:sp>
        <p:nvSpPr>
          <p:cNvPr id="152" name="テキスト ボックス 151">
            <a:extLst>
              <a:ext uri="{FF2B5EF4-FFF2-40B4-BE49-F238E27FC236}">
                <a16:creationId xmlns:a16="http://schemas.microsoft.com/office/drawing/2014/main" id="{9ABB19DD-653D-8DA6-F873-E0B3E3678ECE}"/>
              </a:ext>
            </a:extLst>
          </p:cNvPr>
          <p:cNvSpPr txBox="1"/>
          <p:nvPr/>
        </p:nvSpPr>
        <p:spPr>
          <a:xfrm>
            <a:off x="2389992" y="5562269"/>
            <a:ext cx="1335696" cy="461665"/>
          </a:xfrm>
          <a:prstGeom prst="rect">
            <a:avLst/>
          </a:prstGeom>
          <a:solidFill>
            <a:srgbClr val="FFC000">
              <a:lumMod val="20000"/>
              <a:lumOff val="80000"/>
            </a:srgbClr>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データセットの情報を一覧で表示</a:t>
            </a:r>
          </a:p>
        </p:txBody>
      </p:sp>
      <p:cxnSp>
        <p:nvCxnSpPr>
          <p:cNvPr id="153" name="直線コネクタ 152">
            <a:extLst>
              <a:ext uri="{FF2B5EF4-FFF2-40B4-BE49-F238E27FC236}">
                <a16:creationId xmlns:a16="http://schemas.microsoft.com/office/drawing/2014/main" id="{81E4575B-6D28-2A19-5261-518313F254D2}"/>
              </a:ext>
            </a:extLst>
          </p:cNvPr>
          <p:cNvCxnSpPr>
            <a:cxnSpLocks/>
            <a:stCxn id="151" idx="3"/>
            <a:endCxn id="156" idx="1"/>
          </p:cNvCxnSpPr>
          <p:nvPr/>
        </p:nvCxnSpPr>
        <p:spPr>
          <a:xfrm>
            <a:off x="3488034" y="3400993"/>
            <a:ext cx="1342047" cy="46324"/>
          </a:xfrm>
          <a:prstGeom prst="line">
            <a:avLst/>
          </a:prstGeom>
          <a:noFill/>
          <a:ln w="12700" cap="flat" cmpd="sng" algn="ctr">
            <a:solidFill>
              <a:sysClr val="windowText" lastClr="000000"/>
            </a:solidFill>
            <a:prstDash val="solid"/>
            <a:miter lim="800000"/>
          </a:ln>
          <a:effectLst/>
        </p:spPr>
      </p:cxnSp>
      <p:cxnSp>
        <p:nvCxnSpPr>
          <p:cNvPr id="154" name="直線コネクタ 153">
            <a:extLst>
              <a:ext uri="{FF2B5EF4-FFF2-40B4-BE49-F238E27FC236}">
                <a16:creationId xmlns:a16="http://schemas.microsoft.com/office/drawing/2014/main" id="{17C422D7-6583-BED3-4226-1684AB53595B}"/>
              </a:ext>
            </a:extLst>
          </p:cNvPr>
          <p:cNvCxnSpPr>
            <a:cxnSpLocks/>
            <a:stCxn id="152" idx="0"/>
            <a:endCxn id="157" idx="1"/>
          </p:cNvCxnSpPr>
          <p:nvPr/>
        </p:nvCxnSpPr>
        <p:spPr>
          <a:xfrm flipV="1">
            <a:off x="3057840" y="5007895"/>
            <a:ext cx="1870611" cy="554374"/>
          </a:xfrm>
          <a:prstGeom prst="line">
            <a:avLst/>
          </a:prstGeom>
          <a:noFill/>
          <a:ln w="12700" cap="flat" cmpd="sng" algn="ctr">
            <a:solidFill>
              <a:sysClr val="windowText" lastClr="000000"/>
            </a:solidFill>
            <a:prstDash val="solid"/>
            <a:miter lim="800000"/>
          </a:ln>
          <a:effectLst/>
        </p:spPr>
      </p:cxnSp>
      <p:sp>
        <p:nvSpPr>
          <p:cNvPr id="155" name="Text Box 21">
            <a:extLst>
              <a:ext uri="{FF2B5EF4-FFF2-40B4-BE49-F238E27FC236}">
                <a16:creationId xmlns:a16="http://schemas.microsoft.com/office/drawing/2014/main" id="{C9114D76-5F89-485B-23C5-13C6960883A3}"/>
              </a:ext>
            </a:extLst>
          </p:cNvPr>
          <p:cNvSpPr txBox="1">
            <a:spLocks noChangeArrowheads="1"/>
          </p:cNvSpPr>
          <p:nvPr/>
        </p:nvSpPr>
        <p:spPr bwMode="auto">
          <a:xfrm>
            <a:off x="383615" y="6366573"/>
            <a:ext cx="3650063" cy="400110"/>
          </a:xfrm>
          <a:prstGeom prst="rect">
            <a:avLst/>
          </a:prstGeom>
          <a:noFill/>
          <a:ln w="9525">
            <a:noFill/>
            <a:miter lim="800000"/>
            <a:headEnd/>
            <a:tailEnd/>
          </a:ln>
        </p:spPr>
        <p:txBody>
          <a:bodyPr wrap="square">
            <a:spAutoFit/>
          </a:bodyPr>
          <a:lstStyle/>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1</a:t>
            </a:r>
            <a:r>
              <a:rPr kumimoji="1" lang="ja-JP" altLang="en-US" sz="1000" dirty="0">
                <a:solidFill>
                  <a:prstClr val="black"/>
                </a:solidFill>
                <a:latin typeface="Meiryo UI" panose="020B0604030504040204" pitchFamily="50" charset="-128"/>
                <a:ea typeface="Meiryo UI" panose="020B0604030504040204" pitchFamily="50" charset="-128"/>
              </a:rPr>
              <a:t>：利用許諾型データとは、研究や学術に用いるデータ。</a:t>
            </a:r>
            <a:endParaRPr kumimoji="1" lang="en-US" altLang="ja-JP" sz="1000" dirty="0">
              <a:solidFill>
                <a:prstClr val="black"/>
              </a:solidFill>
              <a:latin typeface="Meiryo UI" panose="020B0604030504040204" pitchFamily="50" charset="-128"/>
              <a:ea typeface="Meiryo UI" panose="020B0604030504040204" pitchFamily="50" charset="-128"/>
            </a:endParaRPr>
          </a:p>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2</a:t>
            </a:r>
            <a:r>
              <a:rPr kumimoji="1" lang="ja-JP" altLang="en-US" sz="1000">
                <a:solidFill>
                  <a:prstClr val="black"/>
                </a:solidFill>
                <a:latin typeface="Meiryo UI" panose="020B0604030504040204" pitchFamily="50" charset="-128"/>
                <a:ea typeface="Meiryo UI" panose="020B0604030504040204" pitchFamily="50" charset="-128"/>
              </a:rPr>
              <a:t>：</a:t>
            </a:r>
            <a:r>
              <a:rPr kumimoji="1" lang="ja-JP" altLang="en-US" sz="1000" dirty="0">
                <a:solidFill>
                  <a:prstClr val="black"/>
                </a:solidFill>
                <a:latin typeface="Meiryo UI" panose="020B0604030504040204" pitchFamily="50" charset="-128"/>
                <a:ea typeface="Meiryo UI" panose="020B0604030504040204" pitchFamily="50" charset="-128"/>
              </a:rPr>
              <a:t>ビジネスデータとは、一般的に商取引で売買等を伴うデータ。</a:t>
            </a:r>
          </a:p>
        </p:txBody>
      </p:sp>
      <p:sp>
        <p:nvSpPr>
          <p:cNvPr id="156" name="テキスト ボックス 155">
            <a:extLst>
              <a:ext uri="{FF2B5EF4-FFF2-40B4-BE49-F238E27FC236}">
                <a16:creationId xmlns:a16="http://schemas.microsoft.com/office/drawing/2014/main" id="{532B2303-F9ED-0F6F-BDDB-F18C2D06D7AF}"/>
              </a:ext>
            </a:extLst>
          </p:cNvPr>
          <p:cNvSpPr txBox="1"/>
          <p:nvPr/>
        </p:nvSpPr>
        <p:spPr>
          <a:xfrm>
            <a:off x="4830081" y="3292918"/>
            <a:ext cx="2249051" cy="308797"/>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7" name="テキスト ボックス 156">
            <a:extLst>
              <a:ext uri="{FF2B5EF4-FFF2-40B4-BE49-F238E27FC236}">
                <a16:creationId xmlns:a16="http://schemas.microsoft.com/office/drawing/2014/main" id="{61A5BA84-4F79-04C5-1A06-BCC4215C49FD}"/>
              </a:ext>
            </a:extLst>
          </p:cNvPr>
          <p:cNvSpPr txBox="1"/>
          <p:nvPr/>
        </p:nvSpPr>
        <p:spPr>
          <a:xfrm>
            <a:off x="4928451" y="4089231"/>
            <a:ext cx="2657698" cy="1837328"/>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0" name="テキスト ボックス 159">
            <a:extLst>
              <a:ext uri="{FF2B5EF4-FFF2-40B4-BE49-F238E27FC236}">
                <a16:creationId xmlns:a16="http://schemas.microsoft.com/office/drawing/2014/main" id="{7CA6EB57-6022-1D1E-F0D4-FEF173260D23}"/>
              </a:ext>
            </a:extLst>
          </p:cNvPr>
          <p:cNvSpPr txBox="1"/>
          <p:nvPr/>
        </p:nvSpPr>
        <p:spPr>
          <a:xfrm>
            <a:off x="10190235" y="3774182"/>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p:txBody>
      </p:sp>
      <p:grpSp>
        <p:nvGrpSpPr>
          <p:cNvPr id="162" name="グループ化 161">
            <a:extLst>
              <a:ext uri="{FF2B5EF4-FFF2-40B4-BE49-F238E27FC236}">
                <a16:creationId xmlns:a16="http://schemas.microsoft.com/office/drawing/2014/main" id="{3E7ED298-72EA-2E4B-2AFB-895F9EA7B87E}"/>
              </a:ext>
            </a:extLst>
          </p:cNvPr>
          <p:cNvGrpSpPr/>
          <p:nvPr/>
        </p:nvGrpSpPr>
        <p:grpSpPr>
          <a:xfrm>
            <a:off x="9863892" y="4032965"/>
            <a:ext cx="2113238" cy="942071"/>
            <a:chOff x="6336700" y="2567741"/>
            <a:chExt cx="2116346" cy="1118304"/>
          </a:xfrm>
        </p:grpSpPr>
        <p:sp>
          <p:nvSpPr>
            <p:cNvPr id="166" name="角丸四角形 33">
              <a:extLst>
                <a:ext uri="{FF2B5EF4-FFF2-40B4-BE49-F238E27FC236}">
                  <a16:creationId xmlns:a16="http://schemas.microsoft.com/office/drawing/2014/main" id="{106EF9AE-3DA4-C294-C44D-AD81815E2A6A}"/>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67" name="Text Box 21">
              <a:extLst>
                <a:ext uri="{FF2B5EF4-FFF2-40B4-BE49-F238E27FC236}">
                  <a16:creationId xmlns:a16="http://schemas.microsoft.com/office/drawing/2014/main" id="{AE905540-E1D7-5AAC-50D0-62ABED26234B}"/>
                </a:ext>
              </a:extLst>
            </p:cNvPr>
            <p:cNvSpPr txBox="1">
              <a:spLocks noChangeArrowheads="1"/>
            </p:cNvSpPr>
            <p:nvPr/>
          </p:nvSpPr>
          <p:spPr bwMode="auto">
            <a:xfrm>
              <a:off x="6336700" y="2567741"/>
              <a:ext cx="2116346" cy="60708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（利用許諾型データ）</a:t>
              </a:r>
            </a:p>
          </p:txBody>
        </p:sp>
      </p:grpSp>
      <p:sp>
        <p:nvSpPr>
          <p:cNvPr id="163" name="フローチャート: 書類 162">
            <a:extLst>
              <a:ext uri="{FF2B5EF4-FFF2-40B4-BE49-F238E27FC236}">
                <a16:creationId xmlns:a16="http://schemas.microsoft.com/office/drawing/2014/main" id="{876D05E3-6D9C-5786-97E2-BE692E6F49B7}"/>
              </a:ext>
            </a:extLst>
          </p:cNvPr>
          <p:cNvSpPr/>
          <p:nvPr/>
        </p:nvSpPr>
        <p:spPr>
          <a:xfrm>
            <a:off x="10867149" y="4565660"/>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4" name="フローチャート: 書類 163">
            <a:extLst>
              <a:ext uri="{FF2B5EF4-FFF2-40B4-BE49-F238E27FC236}">
                <a16:creationId xmlns:a16="http://schemas.microsoft.com/office/drawing/2014/main" id="{22E1F5D7-D870-C8A6-4CE0-98A48D5EDF62}"/>
              </a:ext>
            </a:extLst>
          </p:cNvPr>
          <p:cNvSpPr/>
          <p:nvPr/>
        </p:nvSpPr>
        <p:spPr>
          <a:xfrm>
            <a:off x="10453068" y="4515008"/>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5" name="フローチャート: 書類 164">
            <a:extLst>
              <a:ext uri="{FF2B5EF4-FFF2-40B4-BE49-F238E27FC236}">
                <a16:creationId xmlns:a16="http://schemas.microsoft.com/office/drawing/2014/main" id="{F5051150-57BA-CC34-84E1-44E1D445B6D9}"/>
              </a:ext>
            </a:extLst>
          </p:cNvPr>
          <p:cNvSpPr/>
          <p:nvPr/>
        </p:nvSpPr>
        <p:spPr>
          <a:xfrm>
            <a:off x="10144921" y="4464492"/>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70" name="テキスト ボックス 169">
            <a:extLst>
              <a:ext uri="{FF2B5EF4-FFF2-40B4-BE49-F238E27FC236}">
                <a16:creationId xmlns:a16="http://schemas.microsoft.com/office/drawing/2014/main" id="{6ADC9A1A-6256-8388-B879-9EF1E748C6FD}"/>
              </a:ext>
            </a:extLst>
          </p:cNvPr>
          <p:cNvSpPr txBox="1"/>
          <p:nvPr/>
        </p:nvSpPr>
        <p:spPr>
          <a:xfrm>
            <a:off x="10207508" y="2429225"/>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p>
        </p:txBody>
      </p:sp>
      <p:grpSp>
        <p:nvGrpSpPr>
          <p:cNvPr id="172" name="グループ化 171">
            <a:extLst>
              <a:ext uri="{FF2B5EF4-FFF2-40B4-BE49-F238E27FC236}">
                <a16:creationId xmlns:a16="http://schemas.microsoft.com/office/drawing/2014/main" id="{6135CD5F-943A-8C36-25BE-BD264C2EC8FB}"/>
              </a:ext>
            </a:extLst>
          </p:cNvPr>
          <p:cNvGrpSpPr/>
          <p:nvPr/>
        </p:nvGrpSpPr>
        <p:grpSpPr>
          <a:xfrm>
            <a:off x="9938756" y="2716511"/>
            <a:ext cx="1930618" cy="913567"/>
            <a:chOff x="6394374" y="2601577"/>
            <a:chExt cx="1933457" cy="1084468"/>
          </a:xfrm>
        </p:grpSpPr>
        <p:sp>
          <p:nvSpPr>
            <p:cNvPr id="176" name="角丸四角形 33">
              <a:extLst>
                <a:ext uri="{FF2B5EF4-FFF2-40B4-BE49-F238E27FC236}">
                  <a16:creationId xmlns:a16="http://schemas.microsoft.com/office/drawing/2014/main" id="{830D89D5-70E4-0A4E-81D0-22D916A779F5}"/>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77" name="Text Box 21">
              <a:extLst>
                <a:ext uri="{FF2B5EF4-FFF2-40B4-BE49-F238E27FC236}">
                  <a16:creationId xmlns:a16="http://schemas.microsoft.com/office/drawing/2014/main" id="{F504D812-2665-4B7B-2E8A-88BBC629EC4A}"/>
                </a:ext>
              </a:extLst>
            </p:cNvPr>
            <p:cNvSpPr txBox="1">
              <a:spLocks noChangeArrowheads="1"/>
            </p:cNvSpPr>
            <p:nvPr/>
          </p:nvSpPr>
          <p:spPr bwMode="auto">
            <a:xfrm>
              <a:off x="6834440" y="2669268"/>
              <a:ext cx="1120862" cy="328817"/>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オープンデータ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grpSp>
      <p:sp>
        <p:nvSpPr>
          <p:cNvPr id="173" name="フローチャート: 書類 172">
            <a:extLst>
              <a:ext uri="{FF2B5EF4-FFF2-40B4-BE49-F238E27FC236}">
                <a16:creationId xmlns:a16="http://schemas.microsoft.com/office/drawing/2014/main" id="{4DDA2B85-1BEA-6059-F2E5-BFC71EF771A4}"/>
              </a:ext>
            </a:extLst>
          </p:cNvPr>
          <p:cNvSpPr/>
          <p:nvPr/>
        </p:nvSpPr>
        <p:spPr>
          <a:xfrm>
            <a:off x="10884422" y="3220703"/>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4" name="フローチャート: 書類 173">
            <a:extLst>
              <a:ext uri="{FF2B5EF4-FFF2-40B4-BE49-F238E27FC236}">
                <a16:creationId xmlns:a16="http://schemas.microsoft.com/office/drawing/2014/main" id="{0C3379AF-3532-6D57-2149-59048F29FE78}"/>
              </a:ext>
            </a:extLst>
          </p:cNvPr>
          <p:cNvSpPr/>
          <p:nvPr/>
        </p:nvSpPr>
        <p:spPr>
          <a:xfrm>
            <a:off x="10470341" y="3170051"/>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5" name="フローチャート: 書類 174">
            <a:extLst>
              <a:ext uri="{FF2B5EF4-FFF2-40B4-BE49-F238E27FC236}">
                <a16:creationId xmlns:a16="http://schemas.microsoft.com/office/drawing/2014/main" id="{63973574-F7BF-7B08-1A07-3BD4B01E2D41}"/>
              </a:ext>
            </a:extLst>
          </p:cNvPr>
          <p:cNvSpPr/>
          <p:nvPr/>
        </p:nvSpPr>
        <p:spPr>
          <a:xfrm>
            <a:off x="10162194" y="3119535"/>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80" name="テキスト ボックス 179">
            <a:extLst>
              <a:ext uri="{FF2B5EF4-FFF2-40B4-BE49-F238E27FC236}">
                <a16:creationId xmlns:a16="http://schemas.microsoft.com/office/drawing/2014/main" id="{12BBA9E6-82AF-9E0E-03E1-8C8124618EBE}"/>
              </a:ext>
            </a:extLst>
          </p:cNvPr>
          <p:cNvSpPr txBox="1"/>
          <p:nvPr/>
        </p:nvSpPr>
        <p:spPr>
          <a:xfrm>
            <a:off x="10207508" y="5097968"/>
            <a:ext cx="1460552" cy="276999"/>
          </a:xfrm>
          <a:prstGeom prst="rect">
            <a:avLst/>
          </a:prstGeom>
          <a:noFill/>
          <a:ln>
            <a:noFill/>
          </a:ln>
        </p:spPr>
        <p:txBody>
          <a:bodyPr wrap="square" rtlCol="0">
            <a:spAutoFit/>
          </a:bodyPr>
          <a:lstStyle/>
          <a:p>
            <a:pPr marL="0" marR="0" lvl="0" indent="0" algn="ctr" defTabSz="914423"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データカタログサイト</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p:txBody>
      </p:sp>
      <p:grpSp>
        <p:nvGrpSpPr>
          <p:cNvPr id="182" name="グループ化 181">
            <a:extLst>
              <a:ext uri="{FF2B5EF4-FFF2-40B4-BE49-F238E27FC236}">
                <a16:creationId xmlns:a16="http://schemas.microsoft.com/office/drawing/2014/main" id="{22B069F7-0BC6-42E7-BB4E-9A152DD6CBF5}"/>
              </a:ext>
            </a:extLst>
          </p:cNvPr>
          <p:cNvGrpSpPr/>
          <p:nvPr/>
        </p:nvGrpSpPr>
        <p:grpSpPr>
          <a:xfrm>
            <a:off x="9938756" y="5356751"/>
            <a:ext cx="1930618" cy="942071"/>
            <a:chOff x="6394374" y="2567741"/>
            <a:chExt cx="1933457" cy="1118304"/>
          </a:xfrm>
        </p:grpSpPr>
        <p:sp>
          <p:nvSpPr>
            <p:cNvPr id="186" name="角丸四角形 33">
              <a:extLst>
                <a:ext uri="{FF2B5EF4-FFF2-40B4-BE49-F238E27FC236}">
                  <a16:creationId xmlns:a16="http://schemas.microsoft.com/office/drawing/2014/main" id="{57068728-128D-8119-D5FE-154911D7F203}"/>
                </a:ext>
              </a:extLst>
            </p:cNvPr>
            <p:cNvSpPr/>
            <p:nvPr/>
          </p:nvSpPr>
          <p:spPr>
            <a:xfrm>
              <a:off x="6394374" y="2601577"/>
              <a:ext cx="1933457" cy="1084468"/>
            </a:xfrm>
            <a:prstGeom prst="roundRect">
              <a:avLst/>
            </a:prstGeom>
            <a:solidFill>
              <a:sysClr val="window" lastClr="FFFFFF">
                <a:lumMod val="85000"/>
              </a:sysClr>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187" name="Text Box 21">
              <a:extLst>
                <a:ext uri="{FF2B5EF4-FFF2-40B4-BE49-F238E27FC236}">
                  <a16:creationId xmlns:a16="http://schemas.microsoft.com/office/drawing/2014/main" id="{75525D50-3B93-A68D-929B-2A628BF1B984}"/>
                </a:ext>
              </a:extLst>
            </p:cNvPr>
            <p:cNvSpPr txBox="1">
              <a:spLocks noChangeArrowheads="1"/>
            </p:cNvSpPr>
            <p:nvPr/>
          </p:nvSpPr>
          <p:spPr bwMode="auto">
            <a:xfrm>
              <a:off x="6525410" y="2567741"/>
              <a:ext cx="1738926" cy="548029"/>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（ビジネスデータ）</a:t>
              </a:r>
            </a:p>
          </p:txBody>
        </p:sp>
      </p:grpSp>
      <p:sp>
        <p:nvSpPr>
          <p:cNvPr id="183" name="フローチャート: 書類 182">
            <a:extLst>
              <a:ext uri="{FF2B5EF4-FFF2-40B4-BE49-F238E27FC236}">
                <a16:creationId xmlns:a16="http://schemas.microsoft.com/office/drawing/2014/main" id="{0FBED7B3-6F96-D1B6-0B2F-402F55FE276B}"/>
              </a:ext>
            </a:extLst>
          </p:cNvPr>
          <p:cNvSpPr/>
          <p:nvPr/>
        </p:nvSpPr>
        <p:spPr>
          <a:xfrm>
            <a:off x="10884422" y="5889446"/>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4" name="フローチャート: 書類 183">
            <a:extLst>
              <a:ext uri="{FF2B5EF4-FFF2-40B4-BE49-F238E27FC236}">
                <a16:creationId xmlns:a16="http://schemas.microsoft.com/office/drawing/2014/main" id="{5BE31128-3CF2-37A6-292C-25A34069F1BE}"/>
              </a:ext>
            </a:extLst>
          </p:cNvPr>
          <p:cNvSpPr/>
          <p:nvPr/>
        </p:nvSpPr>
        <p:spPr>
          <a:xfrm>
            <a:off x="10470341" y="5838794"/>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5" name="フローチャート: 書類 184">
            <a:extLst>
              <a:ext uri="{FF2B5EF4-FFF2-40B4-BE49-F238E27FC236}">
                <a16:creationId xmlns:a16="http://schemas.microsoft.com/office/drawing/2014/main" id="{2024D4A5-5AAB-91D6-47B2-42A9B7A973AD}"/>
              </a:ext>
            </a:extLst>
          </p:cNvPr>
          <p:cNvSpPr/>
          <p:nvPr/>
        </p:nvSpPr>
        <p:spPr>
          <a:xfrm>
            <a:off x="10162194" y="5788278"/>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188" name="テキスト ボックス 187">
            <a:extLst>
              <a:ext uri="{FF2B5EF4-FFF2-40B4-BE49-F238E27FC236}">
                <a16:creationId xmlns:a16="http://schemas.microsoft.com/office/drawing/2014/main" id="{2ECF736A-4266-97AE-06F9-F969EB97F0C1}"/>
              </a:ext>
            </a:extLst>
          </p:cNvPr>
          <p:cNvSpPr txBox="1"/>
          <p:nvPr/>
        </p:nvSpPr>
        <p:spPr>
          <a:xfrm>
            <a:off x="8333026" y="2691889"/>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89" name="テキスト ボックス 188">
            <a:extLst>
              <a:ext uri="{FF2B5EF4-FFF2-40B4-BE49-F238E27FC236}">
                <a16:creationId xmlns:a16="http://schemas.microsoft.com/office/drawing/2014/main" id="{23FD9053-2903-F0EB-D01E-CCECAA182FE0}"/>
              </a:ext>
            </a:extLst>
          </p:cNvPr>
          <p:cNvSpPr txBox="1"/>
          <p:nvPr/>
        </p:nvSpPr>
        <p:spPr>
          <a:xfrm>
            <a:off x="8333026" y="4060119"/>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90" name="テキスト ボックス 189">
            <a:extLst>
              <a:ext uri="{FF2B5EF4-FFF2-40B4-BE49-F238E27FC236}">
                <a16:creationId xmlns:a16="http://schemas.microsoft.com/office/drawing/2014/main" id="{4BBC4F40-49CF-C120-2BDD-6EEA68D363B8}"/>
              </a:ext>
            </a:extLst>
          </p:cNvPr>
          <p:cNvSpPr txBox="1"/>
          <p:nvPr/>
        </p:nvSpPr>
        <p:spPr>
          <a:xfrm>
            <a:off x="8333026" y="5339070"/>
            <a:ext cx="1140990"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①</a:t>
            </a:r>
            <a:r>
              <a:rPr kumimoji="1" lang="ja-JP" altLang="en-US" sz="1200" dirty="0">
                <a:solidFill>
                  <a:prstClr val="black"/>
                </a:solidFill>
                <a:latin typeface="Meiryo UI" panose="020B0604030504040204" pitchFamily="50" charset="-128"/>
                <a:ea typeface="Meiryo UI" panose="020B0604030504040204" pitchFamily="50" charset="-128"/>
              </a:rPr>
              <a:t>クローリング</a:t>
            </a:r>
          </a:p>
        </p:txBody>
      </p:sp>
      <p:sp>
        <p:nvSpPr>
          <p:cNvPr id="191" name="テキスト ボックス 190">
            <a:extLst>
              <a:ext uri="{FF2B5EF4-FFF2-40B4-BE49-F238E27FC236}">
                <a16:creationId xmlns:a16="http://schemas.microsoft.com/office/drawing/2014/main" id="{1FC8DB1F-D549-EDAC-890F-DC4B38DF545F}"/>
              </a:ext>
            </a:extLst>
          </p:cNvPr>
          <p:cNvSpPr txBox="1"/>
          <p:nvPr/>
        </p:nvSpPr>
        <p:spPr>
          <a:xfrm>
            <a:off x="2439821" y="4003200"/>
            <a:ext cx="764164"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②</a:t>
            </a:r>
            <a:r>
              <a:rPr kumimoji="1" lang="ja-JP" altLang="en-US" sz="1200" dirty="0">
                <a:solidFill>
                  <a:prstClr val="black"/>
                </a:solidFill>
                <a:latin typeface="Meiryo UI" panose="020B0604030504040204" pitchFamily="50" charset="-128"/>
                <a:ea typeface="Meiryo UI" panose="020B0604030504040204" pitchFamily="50" charset="-128"/>
              </a:rPr>
              <a:t>検索</a:t>
            </a:r>
          </a:p>
        </p:txBody>
      </p:sp>
      <p:sp>
        <p:nvSpPr>
          <p:cNvPr id="192" name="テキスト ボックス 191">
            <a:extLst>
              <a:ext uri="{FF2B5EF4-FFF2-40B4-BE49-F238E27FC236}">
                <a16:creationId xmlns:a16="http://schemas.microsoft.com/office/drawing/2014/main" id="{B6CAA3D7-3AA0-5EE1-321D-10545DB1A728}"/>
              </a:ext>
            </a:extLst>
          </p:cNvPr>
          <p:cNvSpPr txBox="1"/>
          <p:nvPr/>
        </p:nvSpPr>
        <p:spPr>
          <a:xfrm>
            <a:off x="2328160" y="4583937"/>
            <a:ext cx="1012297" cy="276999"/>
          </a:xfrm>
          <a:prstGeom prst="rect">
            <a:avLst/>
          </a:prstGeom>
          <a:noFill/>
          <a:ln w="28575">
            <a:noFill/>
          </a:ln>
        </p:spPr>
        <p:txBody>
          <a:bodyPr vert="horz" wrap="square" rtlCol="0">
            <a:spAutoFit/>
          </a:bodyPr>
          <a:lstStyle/>
          <a:p>
            <a:pPr defTabSz="914400"/>
            <a:r>
              <a:rPr kumimoji="1" lang="ja-JP" altLang="en-US" sz="1200" b="1" dirty="0">
                <a:solidFill>
                  <a:srgbClr val="FF0000"/>
                </a:solidFill>
                <a:latin typeface="Meiryo UI" panose="020B0604030504040204" pitchFamily="50" charset="-128"/>
                <a:ea typeface="Meiryo UI" panose="020B0604030504040204" pitchFamily="50" charset="-128"/>
              </a:rPr>
              <a:t>③</a:t>
            </a:r>
            <a:r>
              <a:rPr kumimoji="1" lang="ja-JP" altLang="en-US" sz="1200" dirty="0">
                <a:solidFill>
                  <a:prstClr val="black"/>
                </a:solidFill>
                <a:latin typeface="Meiryo UI" panose="020B0604030504040204" pitchFamily="50" charset="-128"/>
                <a:ea typeface="Meiryo UI" panose="020B0604030504040204" pitchFamily="50" charset="-128"/>
              </a:rPr>
              <a:t>検索結果</a:t>
            </a:r>
          </a:p>
        </p:txBody>
      </p:sp>
      <p:cxnSp>
        <p:nvCxnSpPr>
          <p:cNvPr id="193" name="直線矢印コネクタ 192">
            <a:extLst>
              <a:ext uri="{FF2B5EF4-FFF2-40B4-BE49-F238E27FC236}">
                <a16:creationId xmlns:a16="http://schemas.microsoft.com/office/drawing/2014/main" id="{4D425086-2F5B-4AE2-548A-F9BA162C2900}"/>
              </a:ext>
            </a:extLst>
          </p:cNvPr>
          <p:cNvCxnSpPr/>
          <p:nvPr/>
        </p:nvCxnSpPr>
        <p:spPr>
          <a:xfrm>
            <a:off x="1642033" y="4300092"/>
            <a:ext cx="2391645" cy="0"/>
          </a:xfrm>
          <a:prstGeom prst="straightConnector1">
            <a:avLst/>
          </a:prstGeom>
          <a:noFill/>
          <a:ln w="19050" cap="flat" cmpd="sng" algn="ctr">
            <a:solidFill>
              <a:srgbClr val="FF0000"/>
            </a:solidFill>
            <a:prstDash val="solid"/>
            <a:miter lim="800000"/>
            <a:tailEnd type="triangle"/>
          </a:ln>
          <a:effectLst/>
        </p:spPr>
      </p:cxnSp>
      <p:cxnSp>
        <p:nvCxnSpPr>
          <p:cNvPr id="194" name="直線矢印コネクタ 193">
            <a:extLst>
              <a:ext uri="{FF2B5EF4-FFF2-40B4-BE49-F238E27FC236}">
                <a16:creationId xmlns:a16="http://schemas.microsoft.com/office/drawing/2014/main" id="{4F25FB48-EB1B-F25D-ACC8-7521F003A43C}"/>
              </a:ext>
            </a:extLst>
          </p:cNvPr>
          <p:cNvCxnSpPr>
            <a:cxnSpLocks/>
          </p:cNvCxnSpPr>
          <p:nvPr/>
        </p:nvCxnSpPr>
        <p:spPr>
          <a:xfrm flipH="1">
            <a:off x="1642024" y="4526724"/>
            <a:ext cx="2391645" cy="0"/>
          </a:xfrm>
          <a:prstGeom prst="straightConnector1">
            <a:avLst/>
          </a:prstGeom>
          <a:noFill/>
          <a:ln w="19050" cap="flat" cmpd="sng" algn="ctr">
            <a:solidFill>
              <a:srgbClr val="FF0000"/>
            </a:solidFill>
            <a:prstDash val="solid"/>
            <a:miter lim="800000"/>
            <a:tailEnd type="triangle"/>
          </a:ln>
          <a:effectLst/>
        </p:spPr>
      </p:cxnSp>
      <p:cxnSp>
        <p:nvCxnSpPr>
          <p:cNvPr id="195" name="直線矢印コネクタ 194">
            <a:extLst>
              <a:ext uri="{FF2B5EF4-FFF2-40B4-BE49-F238E27FC236}">
                <a16:creationId xmlns:a16="http://schemas.microsoft.com/office/drawing/2014/main" id="{89428FAC-A663-700C-7095-B58CB60D13E8}"/>
              </a:ext>
            </a:extLst>
          </p:cNvPr>
          <p:cNvCxnSpPr>
            <a:cxnSpLocks/>
          </p:cNvCxnSpPr>
          <p:nvPr/>
        </p:nvCxnSpPr>
        <p:spPr>
          <a:xfrm>
            <a:off x="7894516" y="2994071"/>
            <a:ext cx="2034277" cy="0"/>
          </a:xfrm>
          <a:prstGeom prst="straightConnector1">
            <a:avLst/>
          </a:prstGeom>
          <a:noFill/>
          <a:ln w="19050" cap="flat" cmpd="sng" algn="ctr">
            <a:solidFill>
              <a:srgbClr val="FF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AA90340D-FBA7-A9FF-2E1E-9BC1CAF9EB48}"/>
              </a:ext>
            </a:extLst>
          </p:cNvPr>
          <p:cNvCxnSpPr>
            <a:cxnSpLocks/>
          </p:cNvCxnSpPr>
          <p:nvPr/>
        </p:nvCxnSpPr>
        <p:spPr>
          <a:xfrm flipH="1">
            <a:off x="7894520" y="3220703"/>
            <a:ext cx="2034268" cy="0"/>
          </a:xfrm>
          <a:prstGeom prst="straightConnector1">
            <a:avLst/>
          </a:prstGeom>
          <a:noFill/>
          <a:ln w="19050" cap="flat" cmpd="sng" algn="ctr">
            <a:solidFill>
              <a:srgbClr val="FF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711A6021-A1CA-89A5-EEA3-AC4B7737722D}"/>
              </a:ext>
            </a:extLst>
          </p:cNvPr>
          <p:cNvCxnSpPr>
            <a:cxnSpLocks/>
          </p:cNvCxnSpPr>
          <p:nvPr/>
        </p:nvCxnSpPr>
        <p:spPr>
          <a:xfrm>
            <a:off x="7894654" y="4357305"/>
            <a:ext cx="2034000" cy="0"/>
          </a:xfrm>
          <a:prstGeom prst="straightConnector1">
            <a:avLst/>
          </a:prstGeom>
          <a:noFill/>
          <a:ln w="19050" cap="flat" cmpd="sng" algn="ctr">
            <a:solidFill>
              <a:srgbClr val="FF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5159E3EF-E0EC-8703-32AF-6EAFF63B918F}"/>
              </a:ext>
            </a:extLst>
          </p:cNvPr>
          <p:cNvCxnSpPr>
            <a:cxnSpLocks/>
          </p:cNvCxnSpPr>
          <p:nvPr/>
        </p:nvCxnSpPr>
        <p:spPr>
          <a:xfrm flipH="1">
            <a:off x="7894654" y="4583937"/>
            <a:ext cx="2034000" cy="0"/>
          </a:xfrm>
          <a:prstGeom prst="straightConnector1">
            <a:avLst/>
          </a:prstGeom>
          <a:noFill/>
          <a:ln w="19050" cap="flat" cmpd="sng" algn="ctr">
            <a:solidFill>
              <a:srgbClr val="FF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54FDF6A2-702F-57FA-A490-4A46C4809205}"/>
              </a:ext>
            </a:extLst>
          </p:cNvPr>
          <p:cNvCxnSpPr>
            <a:cxnSpLocks/>
          </p:cNvCxnSpPr>
          <p:nvPr/>
        </p:nvCxnSpPr>
        <p:spPr>
          <a:xfrm>
            <a:off x="7894516" y="5648671"/>
            <a:ext cx="2034277" cy="0"/>
          </a:xfrm>
          <a:prstGeom prst="straightConnector1">
            <a:avLst/>
          </a:prstGeom>
          <a:noFill/>
          <a:ln w="19050" cap="flat" cmpd="sng" algn="ctr">
            <a:solidFill>
              <a:srgbClr val="FF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B0335A12-344D-06F1-BFE0-D401AF03D7E8}"/>
              </a:ext>
            </a:extLst>
          </p:cNvPr>
          <p:cNvCxnSpPr>
            <a:cxnSpLocks/>
          </p:cNvCxnSpPr>
          <p:nvPr/>
        </p:nvCxnSpPr>
        <p:spPr>
          <a:xfrm flipH="1">
            <a:off x="7894520" y="5875303"/>
            <a:ext cx="2034268" cy="0"/>
          </a:xfrm>
          <a:prstGeom prst="straightConnector1">
            <a:avLst/>
          </a:prstGeom>
          <a:noFill/>
          <a:ln w="19050" cap="flat" cmpd="sng" algn="ctr">
            <a:solidFill>
              <a:srgbClr val="FF0000"/>
            </a:solidFill>
            <a:prstDash val="solid"/>
            <a:miter lim="800000"/>
            <a:tailEnd type="triangle"/>
          </a:ln>
          <a:effectLst/>
        </p:spPr>
      </p:cxnSp>
      <p:sp>
        <p:nvSpPr>
          <p:cNvPr id="201" name="正方形/長方形 200">
            <a:extLst>
              <a:ext uri="{FF2B5EF4-FFF2-40B4-BE49-F238E27FC236}">
                <a16:creationId xmlns:a16="http://schemas.microsoft.com/office/drawing/2014/main" id="{9F01E402-9B3B-CB1F-5818-88956A023127}"/>
              </a:ext>
            </a:extLst>
          </p:cNvPr>
          <p:cNvSpPr/>
          <p:nvPr/>
        </p:nvSpPr>
        <p:spPr>
          <a:xfrm>
            <a:off x="4345589" y="6360627"/>
            <a:ext cx="3996000" cy="226462"/>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対応ブラウザ：</a:t>
            </a: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Firefox, Chrome, Safari, Edge</a:t>
            </a:r>
          </a:p>
        </p:txBody>
      </p:sp>
      <p:sp>
        <p:nvSpPr>
          <p:cNvPr id="202" name="正方形/長方形 201">
            <a:extLst>
              <a:ext uri="{FF2B5EF4-FFF2-40B4-BE49-F238E27FC236}">
                <a16:creationId xmlns:a16="http://schemas.microsoft.com/office/drawing/2014/main" id="{E6F3C88C-CD01-D0C4-94C0-69207145FE9F}"/>
              </a:ext>
            </a:extLst>
          </p:cNvPr>
          <p:cNvSpPr/>
          <p:nvPr/>
        </p:nvSpPr>
        <p:spPr>
          <a:xfrm>
            <a:off x="227016" y="675931"/>
            <a:ext cx="11724494" cy="1569662"/>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lIns="91440" tIns="45721" rIns="91440" bIns="45721"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データカタログ横断検索サービスとは、</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CADDE</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支援サービス群の</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つであり、各データカタログサイトにあるオープンデータ、契約に基づく限定データ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利用許諾型データ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1</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、ビジネスデータ</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en-US" altLang="ja-JP" sz="1600" b="0" i="0" u="none" strike="noStrike" kern="0" cap="none" spc="0" normalizeH="0" baseline="30000" noProof="0" dirty="0">
                <a:ln>
                  <a:noFill/>
                </a:ln>
                <a:solidFill>
                  <a:prstClr val="white"/>
                </a:solidFill>
                <a:effectLst/>
                <a:uLnTx/>
                <a:uFillTx/>
                <a:latin typeface="Meiryo UI"/>
                <a:ea typeface="Meiryo UI"/>
                <a:cs typeface="+mn-cs"/>
              </a:rPr>
              <a:t>2</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等</a:t>
            </a:r>
            <a:r>
              <a:rPr kumimoji="1" lang="en-US" altLang="ja-JP" sz="1600" b="0" i="0" u="none" strike="noStrike" kern="0" cap="none" spc="0" normalizeH="0" baseline="0" noProof="0" dirty="0">
                <a:ln>
                  <a:noFill/>
                </a:ln>
                <a:solidFill>
                  <a:prstClr val="white"/>
                </a:solidFill>
                <a:effectLst/>
                <a:uLnTx/>
                <a:uFillTx/>
                <a:latin typeface="Meiryo UI"/>
                <a:ea typeface="Meiryo UI"/>
                <a:cs typeface="+mn-cs"/>
              </a:rPr>
              <a:t>)</a:t>
            </a:r>
            <a:r>
              <a:rPr kumimoji="1" lang="ja-JP" altLang="en-US" sz="1600" b="0" i="0" u="none" strike="noStrike" kern="0" cap="none" spc="0" normalizeH="0" baseline="0" noProof="0" dirty="0">
                <a:ln>
                  <a:noFill/>
                </a:ln>
                <a:solidFill>
                  <a:prstClr val="white"/>
                </a:solidFill>
                <a:effectLst/>
                <a:uLnTx/>
                <a:uFillTx/>
                <a:latin typeface="Meiryo UI"/>
                <a:ea typeface="Meiryo UI"/>
                <a:cs typeface="+mn-cs"/>
              </a:rPr>
              <a:t>のデータカタログ情報を収集し、データカタログ横断検索システムで横断的に検索が可能。</a:t>
            </a:r>
            <a:endParaRPr kumimoji="1" lang="en-US" altLang="ja-JP" sz="1600" b="0" i="0" u="none" strike="noStrike" kern="0" cap="none" spc="0" normalizeH="0" baseline="0" noProof="0" dirty="0">
              <a:ln>
                <a:noFill/>
              </a:ln>
              <a:solidFill>
                <a:prstClr val="white"/>
              </a:solidFill>
              <a:effectLst/>
              <a:uLnTx/>
              <a:uFillTx/>
              <a:latin typeface="Meiryo UI"/>
              <a:ea typeface="Meiryo UI"/>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データカタログ横断検索サービスは、以下の機能を提供。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①　データカタログ収集機能</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クローラ</a:t>
            </a:r>
            <a:r>
              <a:rPr kumimoji="1" lang="en-US" altLang="ja-JP" sz="1600" kern="0" dirty="0">
                <a:solidFill>
                  <a:prstClr val="white"/>
                </a:solidFill>
                <a:latin typeface="Meiryo UI" panose="020B0604030504040204" pitchFamily="50" charset="-128"/>
                <a:ea typeface="Meiryo UI" panose="020B0604030504040204" pitchFamily="50" charset="-128"/>
              </a:rPr>
              <a:t>)</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で、事前に登録されたカタログサイト</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(CKAN)</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a:t>
            </a: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API</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を起動し、カタログデータを収集。</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②　横断検索の利用者に対してカタログ検索画面を提供し、キーワード検索等を提供。検索結果のデータセットの情報を一覧で表示。</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1"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　③　検索結果より、データ提供者のデータカタログサイトへのリンクも提供。</a:t>
            </a:r>
          </a:p>
        </p:txBody>
      </p:sp>
      <p:pic>
        <p:nvPicPr>
          <p:cNvPr id="206" name="図 205" descr="グラフィカル ユーザー インターフェイス, アプリケーション, Word&#10;&#10;自動的に生成された説明">
            <a:extLst>
              <a:ext uri="{FF2B5EF4-FFF2-40B4-BE49-F238E27FC236}">
                <a16:creationId xmlns:a16="http://schemas.microsoft.com/office/drawing/2014/main" id="{365B0B3F-A5AB-1DA8-62B2-B58CA6E670B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315587" y="3097839"/>
            <a:ext cx="3272460" cy="2836132"/>
          </a:xfrm>
          <a:prstGeom prst="rect">
            <a:avLst/>
          </a:prstGeom>
        </p:spPr>
      </p:pic>
      <p:grpSp>
        <p:nvGrpSpPr>
          <p:cNvPr id="210" name="グループ化 209">
            <a:extLst>
              <a:ext uri="{FF2B5EF4-FFF2-40B4-BE49-F238E27FC236}">
                <a16:creationId xmlns:a16="http://schemas.microsoft.com/office/drawing/2014/main" id="{3286EFA3-369A-94A5-2AF5-1A03906CF2AD}"/>
              </a:ext>
            </a:extLst>
          </p:cNvPr>
          <p:cNvGrpSpPr/>
          <p:nvPr/>
        </p:nvGrpSpPr>
        <p:grpSpPr>
          <a:xfrm>
            <a:off x="595513" y="4148622"/>
            <a:ext cx="955465" cy="577242"/>
            <a:chOff x="1148106" y="5160439"/>
            <a:chExt cx="839040" cy="461664"/>
          </a:xfrm>
        </p:grpSpPr>
        <p:sp>
          <p:nvSpPr>
            <p:cNvPr id="211" name="Oval 6">
              <a:extLst>
                <a:ext uri="{FF2B5EF4-FFF2-40B4-BE49-F238E27FC236}">
                  <a16:creationId xmlns:a16="http://schemas.microsoft.com/office/drawing/2014/main" id="{32BA6DFD-2E72-1E09-B7CE-DC6BC0E439C4}"/>
                </a:ext>
              </a:extLst>
            </p:cNvPr>
            <p:cNvSpPr>
              <a:spLocks noChangeArrowheads="1"/>
            </p:cNvSpPr>
            <p:nvPr/>
          </p:nvSpPr>
          <p:spPr bwMode="auto">
            <a:xfrm flipH="1">
              <a:off x="1220303" y="5160439"/>
              <a:ext cx="194494" cy="168128"/>
            </a:xfrm>
            <a:prstGeom prst="ellipse">
              <a:avLst/>
            </a:pr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12" name="Freeform 7">
              <a:extLst>
                <a:ext uri="{FF2B5EF4-FFF2-40B4-BE49-F238E27FC236}">
                  <a16:creationId xmlns:a16="http://schemas.microsoft.com/office/drawing/2014/main" id="{65AB50BA-AA8E-1923-4374-A99A3BEB8E30}"/>
                </a:ext>
              </a:extLst>
            </p:cNvPr>
            <p:cNvSpPr>
              <a:spLocks noEditPoints="1"/>
            </p:cNvSpPr>
            <p:nvPr/>
          </p:nvSpPr>
          <p:spPr bwMode="auto">
            <a:xfrm flipH="1">
              <a:off x="1148106" y="5338103"/>
              <a:ext cx="839040" cy="284000"/>
            </a:xfrm>
            <a:custGeom>
              <a:avLst/>
              <a:gdLst/>
              <a:ahLst/>
              <a:cxnLst>
                <a:cxn ang="0">
                  <a:pos x="3540" y="0"/>
                </a:cxn>
                <a:cxn ang="0">
                  <a:pos x="3367" y="0"/>
                </a:cxn>
                <a:cxn ang="0">
                  <a:pos x="2991" y="179"/>
                </a:cxn>
                <a:cxn ang="0">
                  <a:pos x="2332" y="865"/>
                </a:cxn>
                <a:cxn ang="0">
                  <a:pos x="1549" y="919"/>
                </a:cxn>
                <a:cxn ang="0">
                  <a:pos x="1275" y="230"/>
                </a:cxn>
                <a:cxn ang="0">
                  <a:pos x="1228" y="199"/>
                </a:cxn>
                <a:cxn ang="0">
                  <a:pos x="52" y="199"/>
                </a:cxn>
                <a:cxn ang="0">
                  <a:pos x="11" y="221"/>
                </a:cxn>
                <a:cxn ang="0">
                  <a:pos x="6" y="267"/>
                </a:cxn>
                <a:cxn ang="0">
                  <a:pos x="477" y="1451"/>
                </a:cxn>
                <a:cxn ang="0">
                  <a:pos x="523" y="1483"/>
                </a:cxn>
                <a:cxn ang="0">
                  <a:pos x="611" y="1483"/>
                </a:cxn>
                <a:cxn ang="0">
                  <a:pos x="585" y="1526"/>
                </a:cxn>
                <a:cxn ang="0">
                  <a:pos x="635" y="1576"/>
                </a:cxn>
                <a:cxn ang="0">
                  <a:pos x="2481" y="1576"/>
                </a:cxn>
                <a:cxn ang="0">
                  <a:pos x="2531" y="1526"/>
                </a:cxn>
                <a:cxn ang="0">
                  <a:pos x="2481" y="1476"/>
                </a:cxn>
                <a:cxn ang="0">
                  <a:pos x="1724" y="1476"/>
                </a:cxn>
                <a:cxn ang="0">
                  <a:pos x="1740" y="1461"/>
                </a:cxn>
                <a:cxn ang="0">
                  <a:pos x="1745" y="1414"/>
                </a:cxn>
                <a:cxn ang="0">
                  <a:pos x="1697" y="1293"/>
                </a:cxn>
                <a:cxn ang="0">
                  <a:pos x="2391" y="1284"/>
                </a:cxn>
                <a:cxn ang="0">
                  <a:pos x="2619" y="1190"/>
                </a:cxn>
                <a:cxn ang="0">
                  <a:pos x="2882" y="938"/>
                </a:cxn>
                <a:cxn ang="0">
                  <a:pos x="2882" y="1568"/>
                </a:cxn>
                <a:cxn ang="0">
                  <a:pos x="4025" y="1568"/>
                </a:cxn>
                <a:cxn ang="0">
                  <a:pos x="4025" y="485"/>
                </a:cxn>
                <a:cxn ang="0">
                  <a:pos x="3540" y="0"/>
                </a:cxn>
                <a:cxn ang="0">
                  <a:pos x="1625" y="1383"/>
                </a:cxn>
                <a:cxn ang="0">
                  <a:pos x="557" y="1383"/>
                </a:cxn>
                <a:cxn ang="0">
                  <a:pos x="126" y="299"/>
                </a:cxn>
                <a:cxn ang="0">
                  <a:pos x="1194" y="299"/>
                </a:cxn>
                <a:cxn ang="0">
                  <a:pos x="1446" y="932"/>
                </a:cxn>
                <a:cxn ang="0">
                  <a:pos x="1317" y="1116"/>
                </a:cxn>
                <a:cxn ang="0">
                  <a:pos x="1510" y="1296"/>
                </a:cxn>
                <a:cxn ang="0">
                  <a:pos x="1590" y="1295"/>
                </a:cxn>
                <a:cxn ang="0">
                  <a:pos x="1625" y="1383"/>
                </a:cxn>
              </a:cxnLst>
              <a:rect l="0" t="0" r="r" b="b"/>
              <a:pathLst>
                <a:path w="4025" h="1576">
                  <a:moveTo>
                    <a:pt x="3540" y="0"/>
                  </a:moveTo>
                  <a:cubicBezTo>
                    <a:pt x="3367" y="0"/>
                    <a:pt x="3367" y="0"/>
                    <a:pt x="3367" y="0"/>
                  </a:cubicBezTo>
                  <a:cubicBezTo>
                    <a:pt x="3215" y="0"/>
                    <a:pt x="3080" y="70"/>
                    <a:pt x="2991" y="179"/>
                  </a:cubicBezTo>
                  <a:cubicBezTo>
                    <a:pt x="2332" y="865"/>
                    <a:pt x="2332" y="865"/>
                    <a:pt x="2332" y="865"/>
                  </a:cubicBezTo>
                  <a:cubicBezTo>
                    <a:pt x="1549" y="919"/>
                    <a:pt x="1549" y="919"/>
                    <a:pt x="1549" y="919"/>
                  </a:cubicBezTo>
                  <a:cubicBezTo>
                    <a:pt x="1275" y="230"/>
                    <a:pt x="1275" y="230"/>
                    <a:pt x="1275" y="230"/>
                  </a:cubicBezTo>
                  <a:cubicBezTo>
                    <a:pt x="1267" y="211"/>
                    <a:pt x="1249" y="199"/>
                    <a:pt x="1228" y="199"/>
                  </a:cubicBezTo>
                  <a:cubicBezTo>
                    <a:pt x="52" y="199"/>
                    <a:pt x="52" y="199"/>
                    <a:pt x="52" y="199"/>
                  </a:cubicBezTo>
                  <a:cubicBezTo>
                    <a:pt x="36" y="199"/>
                    <a:pt x="20" y="207"/>
                    <a:pt x="11" y="221"/>
                  </a:cubicBezTo>
                  <a:cubicBezTo>
                    <a:pt x="2" y="235"/>
                    <a:pt x="0" y="252"/>
                    <a:pt x="6" y="267"/>
                  </a:cubicBezTo>
                  <a:cubicBezTo>
                    <a:pt x="477" y="1451"/>
                    <a:pt x="477" y="1451"/>
                    <a:pt x="477" y="1451"/>
                  </a:cubicBezTo>
                  <a:cubicBezTo>
                    <a:pt x="484" y="1470"/>
                    <a:pt x="502" y="1483"/>
                    <a:pt x="523" y="1483"/>
                  </a:cubicBezTo>
                  <a:cubicBezTo>
                    <a:pt x="611" y="1483"/>
                    <a:pt x="611" y="1483"/>
                    <a:pt x="611" y="1483"/>
                  </a:cubicBezTo>
                  <a:cubicBezTo>
                    <a:pt x="595" y="1491"/>
                    <a:pt x="585" y="1507"/>
                    <a:pt x="585" y="1526"/>
                  </a:cubicBezTo>
                  <a:cubicBezTo>
                    <a:pt x="585" y="1554"/>
                    <a:pt x="608" y="1576"/>
                    <a:pt x="635" y="1576"/>
                  </a:cubicBezTo>
                  <a:cubicBezTo>
                    <a:pt x="2481" y="1576"/>
                    <a:pt x="2481" y="1576"/>
                    <a:pt x="2481" y="1576"/>
                  </a:cubicBezTo>
                  <a:cubicBezTo>
                    <a:pt x="2509" y="1576"/>
                    <a:pt x="2531" y="1554"/>
                    <a:pt x="2531" y="1526"/>
                  </a:cubicBezTo>
                  <a:cubicBezTo>
                    <a:pt x="2531" y="1498"/>
                    <a:pt x="2509" y="1476"/>
                    <a:pt x="2481" y="1476"/>
                  </a:cubicBezTo>
                  <a:cubicBezTo>
                    <a:pt x="1724" y="1476"/>
                    <a:pt x="1724" y="1476"/>
                    <a:pt x="1724" y="1476"/>
                  </a:cubicBezTo>
                  <a:cubicBezTo>
                    <a:pt x="1730" y="1472"/>
                    <a:pt x="1736" y="1467"/>
                    <a:pt x="1740" y="1461"/>
                  </a:cubicBezTo>
                  <a:cubicBezTo>
                    <a:pt x="1750" y="1447"/>
                    <a:pt x="1752" y="1430"/>
                    <a:pt x="1745" y="1414"/>
                  </a:cubicBezTo>
                  <a:cubicBezTo>
                    <a:pt x="1697" y="1293"/>
                    <a:pt x="1697" y="1293"/>
                    <a:pt x="1697" y="1293"/>
                  </a:cubicBezTo>
                  <a:cubicBezTo>
                    <a:pt x="2391" y="1284"/>
                    <a:pt x="2391" y="1284"/>
                    <a:pt x="2391" y="1284"/>
                  </a:cubicBezTo>
                  <a:cubicBezTo>
                    <a:pt x="2476" y="1282"/>
                    <a:pt x="2557" y="1249"/>
                    <a:pt x="2619" y="1190"/>
                  </a:cubicBezTo>
                  <a:cubicBezTo>
                    <a:pt x="2882" y="938"/>
                    <a:pt x="2882" y="938"/>
                    <a:pt x="2882" y="938"/>
                  </a:cubicBezTo>
                  <a:cubicBezTo>
                    <a:pt x="2882" y="1568"/>
                    <a:pt x="2882" y="1568"/>
                    <a:pt x="2882" y="1568"/>
                  </a:cubicBezTo>
                  <a:cubicBezTo>
                    <a:pt x="4025" y="1568"/>
                    <a:pt x="4025" y="1568"/>
                    <a:pt x="4025" y="1568"/>
                  </a:cubicBezTo>
                  <a:cubicBezTo>
                    <a:pt x="4025" y="485"/>
                    <a:pt x="4025" y="485"/>
                    <a:pt x="4025" y="485"/>
                  </a:cubicBezTo>
                  <a:cubicBezTo>
                    <a:pt x="4025" y="217"/>
                    <a:pt x="3808" y="0"/>
                    <a:pt x="3540" y="0"/>
                  </a:cubicBezTo>
                  <a:close/>
                  <a:moveTo>
                    <a:pt x="1625" y="1383"/>
                  </a:moveTo>
                  <a:cubicBezTo>
                    <a:pt x="557" y="1383"/>
                    <a:pt x="557" y="1383"/>
                    <a:pt x="557" y="1383"/>
                  </a:cubicBezTo>
                  <a:cubicBezTo>
                    <a:pt x="126" y="299"/>
                    <a:pt x="126" y="299"/>
                    <a:pt x="126" y="299"/>
                  </a:cubicBezTo>
                  <a:cubicBezTo>
                    <a:pt x="1194" y="299"/>
                    <a:pt x="1194" y="299"/>
                    <a:pt x="1194" y="299"/>
                  </a:cubicBezTo>
                  <a:cubicBezTo>
                    <a:pt x="1446" y="932"/>
                    <a:pt x="1446" y="932"/>
                    <a:pt x="1446" y="932"/>
                  </a:cubicBezTo>
                  <a:cubicBezTo>
                    <a:pt x="1369" y="957"/>
                    <a:pt x="1314" y="1031"/>
                    <a:pt x="1317" y="1116"/>
                  </a:cubicBezTo>
                  <a:cubicBezTo>
                    <a:pt x="1320" y="1219"/>
                    <a:pt x="1407" y="1300"/>
                    <a:pt x="1510" y="1296"/>
                  </a:cubicBezTo>
                  <a:cubicBezTo>
                    <a:pt x="1590" y="1295"/>
                    <a:pt x="1590" y="1295"/>
                    <a:pt x="1590" y="1295"/>
                  </a:cubicBezTo>
                  <a:lnTo>
                    <a:pt x="1625" y="1383"/>
                  </a:lnTo>
                  <a:close/>
                </a:path>
              </a:pathLst>
            </a:custGeom>
            <a:solidFill>
              <a:sysClr val="windowText" lastClr="000000"/>
            </a:solidFill>
            <a:ln w="9525">
              <a:noFill/>
              <a:round/>
              <a:headEnd/>
              <a:tailEnd/>
            </a:ln>
          </p:spPr>
          <p:txBody>
            <a:bodyPr vert="horz" wrap="square" lIns="74295" tIns="37148" rIns="74295" bIns="3714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sz="1463"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13" name="テキスト ボックス 212">
            <a:extLst>
              <a:ext uri="{FF2B5EF4-FFF2-40B4-BE49-F238E27FC236}">
                <a16:creationId xmlns:a16="http://schemas.microsoft.com/office/drawing/2014/main" id="{95E3EC32-F43A-1EE0-D3D6-E0F9AAE52EE1}"/>
              </a:ext>
            </a:extLst>
          </p:cNvPr>
          <p:cNvSpPr txBox="1"/>
          <p:nvPr/>
        </p:nvSpPr>
        <p:spPr>
          <a:xfrm>
            <a:off x="4255433" y="5972784"/>
            <a:ext cx="3463049" cy="276999"/>
          </a:xfrm>
          <a:prstGeom prst="rect">
            <a:avLst/>
          </a:prstGeom>
          <a:noFill/>
          <a:ln w="28575">
            <a:noFill/>
          </a:ln>
        </p:spPr>
        <p:txBody>
          <a:bodyPr vert="horz" wrap="square" rtlCol="0">
            <a:spAutoFit/>
          </a:bodyPr>
          <a:lstStyle/>
          <a:p>
            <a:pPr defTabSz="914400"/>
            <a:r>
              <a:rPr kumimoji="1" lang="ja-JP" altLang="en-US" sz="1200" dirty="0">
                <a:solidFill>
                  <a:prstClr val="black"/>
                </a:solidFill>
                <a:latin typeface="Meiryo UI" panose="020B0604030504040204" pitchFamily="50" charset="-128"/>
                <a:ea typeface="Meiryo UI" panose="020B0604030504040204" pitchFamily="50" charset="-128"/>
              </a:rPr>
              <a:t>複数のデータカタログサイトのデータカタログ情報を収集</a:t>
            </a:r>
          </a:p>
        </p:txBody>
      </p:sp>
      <p:sp>
        <p:nvSpPr>
          <p:cNvPr id="217" name="テキスト ボックス 216">
            <a:extLst>
              <a:ext uri="{FF2B5EF4-FFF2-40B4-BE49-F238E27FC236}">
                <a16:creationId xmlns:a16="http://schemas.microsoft.com/office/drawing/2014/main" id="{61D09104-3498-8D6A-4C5B-C922BCC45AB1}"/>
              </a:ext>
            </a:extLst>
          </p:cNvPr>
          <p:cNvSpPr txBox="1"/>
          <p:nvPr/>
        </p:nvSpPr>
        <p:spPr>
          <a:xfrm>
            <a:off x="2389992" y="3262493"/>
            <a:ext cx="1098042" cy="276999"/>
          </a:xfrm>
          <a:prstGeom prst="rect">
            <a:avLst/>
          </a:prstGeom>
          <a:solidFill>
            <a:schemeClr val="bg1"/>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キーワード検索</a:t>
            </a:r>
          </a:p>
        </p:txBody>
      </p:sp>
      <p:sp>
        <p:nvSpPr>
          <p:cNvPr id="218" name="テキスト ボックス 217">
            <a:extLst>
              <a:ext uri="{FF2B5EF4-FFF2-40B4-BE49-F238E27FC236}">
                <a16:creationId xmlns:a16="http://schemas.microsoft.com/office/drawing/2014/main" id="{5F3F01DB-55AD-FC14-603F-8306D6BEE066}"/>
              </a:ext>
            </a:extLst>
          </p:cNvPr>
          <p:cNvSpPr txBox="1"/>
          <p:nvPr/>
        </p:nvSpPr>
        <p:spPr>
          <a:xfrm>
            <a:off x="2389992" y="5562269"/>
            <a:ext cx="1335696" cy="461665"/>
          </a:xfrm>
          <a:prstGeom prst="rect">
            <a:avLst/>
          </a:prstGeom>
          <a:solidFill>
            <a:schemeClr val="bg1"/>
          </a:solidFill>
          <a:ln w="12700" cap="flat" cmpd="sng" algn="ctr">
            <a:solidFill>
              <a:srgbClr val="A5A5A5"/>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データセットの情報を一覧で表示</a:t>
            </a:r>
          </a:p>
        </p:txBody>
      </p:sp>
      <p:cxnSp>
        <p:nvCxnSpPr>
          <p:cNvPr id="219" name="直線コネクタ 218">
            <a:extLst>
              <a:ext uri="{FF2B5EF4-FFF2-40B4-BE49-F238E27FC236}">
                <a16:creationId xmlns:a16="http://schemas.microsoft.com/office/drawing/2014/main" id="{F1054263-8E6B-90BE-C4DD-E9666A026931}"/>
              </a:ext>
            </a:extLst>
          </p:cNvPr>
          <p:cNvCxnSpPr>
            <a:cxnSpLocks/>
            <a:stCxn id="217" idx="3"/>
            <a:endCxn id="222" idx="1"/>
          </p:cNvCxnSpPr>
          <p:nvPr/>
        </p:nvCxnSpPr>
        <p:spPr>
          <a:xfrm>
            <a:off x="3488034" y="3400993"/>
            <a:ext cx="1342047" cy="46324"/>
          </a:xfrm>
          <a:prstGeom prst="line">
            <a:avLst/>
          </a:prstGeom>
          <a:noFill/>
          <a:ln w="12700" cap="flat" cmpd="sng" algn="ctr">
            <a:solidFill>
              <a:sysClr val="windowText" lastClr="000000"/>
            </a:solidFill>
            <a:prstDash val="solid"/>
            <a:miter lim="800000"/>
          </a:ln>
          <a:effectLst/>
        </p:spPr>
      </p:cxnSp>
      <p:cxnSp>
        <p:nvCxnSpPr>
          <p:cNvPr id="220" name="直線コネクタ 219">
            <a:extLst>
              <a:ext uri="{FF2B5EF4-FFF2-40B4-BE49-F238E27FC236}">
                <a16:creationId xmlns:a16="http://schemas.microsoft.com/office/drawing/2014/main" id="{0B846EF7-D464-7019-1AED-196C64EC4455}"/>
              </a:ext>
            </a:extLst>
          </p:cNvPr>
          <p:cNvCxnSpPr>
            <a:cxnSpLocks/>
            <a:stCxn id="218" idx="0"/>
            <a:endCxn id="223" idx="1"/>
          </p:cNvCxnSpPr>
          <p:nvPr/>
        </p:nvCxnSpPr>
        <p:spPr>
          <a:xfrm flipV="1">
            <a:off x="3057840" y="5007895"/>
            <a:ext cx="1870611" cy="554374"/>
          </a:xfrm>
          <a:prstGeom prst="line">
            <a:avLst/>
          </a:prstGeom>
          <a:noFill/>
          <a:ln w="12700" cap="flat" cmpd="sng" algn="ctr">
            <a:solidFill>
              <a:sysClr val="windowText" lastClr="000000"/>
            </a:solidFill>
            <a:prstDash val="solid"/>
            <a:miter lim="800000"/>
          </a:ln>
          <a:effectLst/>
        </p:spPr>
      </p:cxnSp>
      <p:sp>
        <p:nvSpPr>
          <p:cNvPr id="221" name="Text Box 21">
            <a:extLst>
              <a:ext uri="{FF2B5EF4-FFF2-40B4-BE49-F238E27FC236}">
                <a16:creationId xmlns:a16="http://schemas.microsoft.com/office/drawing/2014/main" id="{A75183AB-27BA-6714-12ED-ADE4DCD91A9D}"/>
              </a:ext>
            </a:extLst>
          </p:cNvPr>
          <p:cNvSpPr txBox="1">
            <a:spLocks noChangeArrowheads="1"/>
          </p:cNvSpPr>
          <p:nvPr/>
        </p:nvSpPr>
        <p:spPr bwMode="auto">
          <a:xfrm>
            <a:off x="383615" y="6366573"/>
            <a:ext cx="3650063" cy="400110"/>
          </a:xfrm>
          <a:prstGeom prst="rect">
            <a:avLst/>
          </a:prstGeom>
          <a:noFill/>
          <a:ln w="9525">
            <a:noFill/>
            <a:miter lim="800000"/>
            <a:headEnd/>
            <a:tailEnd/>
          </a:ln>
        </p:spPr>
        <p:txBody>
          <a:bodyPr wrap="square">
            <a:spAutoFit/>
          </a:bodyPr>
          <a:lstStyle/>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1</a:t>
            </a:r>
            <a:r>
              <a:rPr kumimoji="1" lang="ja-JP" altLang="en-US" sz="1000" dirty="0">
                <a:solidFill>
                  <a:prstClr val="black"/>
                </a:solidFill>
                <a:latin typeface="Meiryo UI" panose="020B0604030504040204" pitchFamily="50" charset="-128"/>
                <a:ea typeface="Meiryo UI" panose="020B0604030504040204" pitchFamily="50" charset="-128"/>
              </a:rPr>
              <a:t>：利用許諾型データとは、研究や学術に用いるデータ。</a:t>
            </a:r>
            <a:endParaRPr kumimoji="1" lang="en-US" altLang="ja-JP" sz="1000" dirty="0">
              <a:solidFill>
                <a:prstClr val="black"/>
              </a:solidFill>
              <a:latin typeface="Meiryo UI" panose="020B0604030504040204" pitchFamily="50" charset="-128"/>
              <a:ea typeface="Meiryo UI" panose="020B0604030504040204" pitchFamily="50" charset="-128"/>
            </a:endParaRPr>
          </a:p>
          <a:p>
            <a:pPr defTabSz="914400"/>
            <a:r>
              <a:rPr kumimoji="1" lang="en-US" altLang="ja-JP" sz="1000" dirty="0">
                <a:solidFill>
                  <a:prstClr val="black"/>
                </a:solidFill>
                <a:latin typeface="Meiryo UI" panose="020B0604030504040204" pitchFamily="50" charset="-128"/>
                <a:ea typeface="Meiryo UI" panose="020B0604030504040204" pitchFamily="50" charset="-128"/>
              </a:rPr>
              <a:t>*</a:t>
            </a:r>
            <a:r>
              <a:rPr kumimoji="1" lang="en-US" altLang="ja-JP" sz="1000" baseline="30000" dirty="0">
                <a:solidFill>
                  <a:prstClr val="black"/>
                </a:solidFill>
                <a:latin typeface="Meiryo UI" panose="020B0604030504040204" pitchFamily="50" charset="-128"/>
                <a:ea typeface="Meiryo UI" panose="020B0604030504040204" pitchFamily="50" charset="-128"/>
              </a:rPr>
              <a:t>2</a:t>
            </a:r>
            <a:r>
              <a:rPr kumimoji="1" lang="ja-JP" altLang="en-US" sz="1000">
                <a:solidFill>
                  <a:prstClr val="black"/>
                </a:solidFill>
                <a:latin typeface="Meiryo UI" panose="020B0604030504040204" pitchFamily="50" charset="-128"/>
                <a:ea typeface="Meiryo UI" panose="020B0604030504040204" pitchFamily="50" charset="-128"/>
              </a:rPr>
              <a:t>：</a:t>
            </a:r>
            <a:r>
              <a:rPr kumimoji="1" lang="ja-JP" altLang="en-US" sz="1000" dirty="0">
                <a:solidFill>
                  <a:prstClr val="black"/>
                </a:solidFill>
                <a:latin typeface="Meiryo UI" panose="020B0604030504040204" pitchFamily="50" charset="-128"/>
                <a:ea typeface="Meiryo UI" panose="020B0604030504040204" pitchFamily="50" charset="-128"/>
              </a:rPr>
              <a:t>ビジネスデータとは、一般的に商取引で売買等を伴うデータ。</a:t>
            </a:r>
          </a:p>
        </p:txBody>
      </p:sp>
      <p:sp>
        <p:nvSpPr>
          <p:cNvPr id="222" name="テキスト ボックス 221">
            <a:extLst>
              <a:ext uri="{FF2B5EF4-FFF2-40B4-BE49-F238E27FC236}">
                <a16:creationId xmlns:a16="http://schemas.microsoft.com/office/drawing/2014/main" id="{E0736E45-B65C-EB46-BE87-3A8A231B27BF}"/>
              </a:ext>
            </a:extLst>
          </p:cNvPr>
          <p:cNvSpPr txBox="1"/>
          <p:nvPr/>
        </p:nvSpPr>
        <p:spPr>
          <a:xfrm>
            <a:off x="4830081" y="3292918"/>
            <a:ext cx="2249051" cy="308797"/>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3" name="テキスト ボックス 222">
            <a:extLst>
              <a:ext uri="{FF2B5EF4-FFF2-40B4-BE49-F238E27FC236}">
                <a16:creationId xmlns:a16="http://schemas.microsoft.com/office/drawing/2014/main" id="{6AB701BB-0E15-220E-D8D8-CB59ABEF2688}"/>
              </a:ext>
            </a:extLst>
          </p:cNvPr>
          <p:cNvSpPr txBox="1"/>
          <p:nvPr/>
        </p:nvSpPr>
        <p:spPr>
          <a:xfrm>
            <a:off x="4928451" y="4089231"/>
            <a:ext cx="2657698" cy="1837328"/>
          </a:xfrm>
          <a:prstGeom prst="rect">
            <a:avLst/>
          </a:prstGeom>
          <a:noFill/>
          <a:ln w="19050" cap="flat" cmpd="sng" algn="ctr">
            <a:solidFill>
              <a:sysClr val="windowText" lastClr="000000"/>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2" name="角丸四角形 33">
            <a:extLst>
              <a:ext uri="{FF2B5EF4-FFF2-40B4-BE49-F238E27FC236}">
                <a16:creationId xmlns:a16="http://schemas.microsoft.com/office/drawing/2014/main" id="{E8ADFD1A-05B8-5517-7AC4-AA8116185568}"/>
              </a:ext>
            </a:extLst>
          </p:cNvPr>
          <p:cNvSpPr/>
          <p:nvPr/>
        </p:nvSpPr>
        <p:spPr>
          <a:xfrm>
            <a:off x="9921481" y="4061469"/>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33" name="Text Box 21">
            <a:extLst>
              <a:ext uri="{FF2B5EF4-FFF2-40B4-BE49-F238E27FC236}">
                <a16:creationId xmlns:a16="http://schemas.microsoft.com/office/drawing/2014/main" id="{9878BA99-25DE-6ABC-7749-80F8228C7597}"/>
              </a:ext>
            </a:extLst>
          </p:cNvPr>
          <p:cNvSpPr txBox="1">
            <a:spLocks noChangeArrowheads="1"/>
          </p:cNvSpPr>
          <p:nvPr/>
        </p:nvSpPr>
        <p:spPr bwMode="auto">
          <a:xfrm>
            <a:off x="9863892" y="4032965"/>
            <a:ext cx="2113238" cy="51141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B</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（利用許諾型データ）</a:t>
            </a:r>
          </a:p>
        </p:txBody>
      </p:sp>
      <p:sp>
        <p:nvSpPr>
          <p:cNvPr id="229" name="フローチャート: 書類 228">
            <a:extLst>
              <a:ext uri="{FF2B5EF4-FFF2-40B4-BE49-F238E27FC236}">
                <a16:creationId xmlns:a16="http://schemas.microsoft.com/office/drawing/2014/main" id="{F4B0E94A-D923-5EE2-C28D-2CFF3BD7DDA0}"/>
              </a:ext>
            </a:extLst>
          </p:cNvPr>
          <p:cNvSpPr/>
          <p:nvPr/>
        </p:nvSpPr>
        <p:spPr>
          <a:xfrm>
            <a:off x="10867149" y="4565660"/>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0" name="フローチャート: 書類 229">
            <a:extLst>
              <a:ext uri="{FF2B5EF4-FFF2-40B4-BE49-F238E27FC236}">
                <a16:creationId xmlns:a16="http://schemas.microsoft.com/office/drawing/2014/main" id="{BFDB3B1A-1EC5-FD89-876A-20217E1CC05E}"/>
              </a:ext>
            </a:extLst>
          </p:cNvPr>
          <p:cNvSpPr/>
          <p:nvPr/>
        </p:nvSpPr>
        <p:spPr>
          <a:xfrm>
            <a:off x="10453068" y="4515008"/>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1" name="フローチャート: 書類 230">
            <a:extLst>
              <a:ext uri="{FF2B5EF4-FFF2-40B4-BE49-F238E27FC236}">
                <a16:creationId xmlns:a16="http://schemas.microsoft.com/office/drawing/2014/main" id="{6293B3FB-076D-9A65-D51A-B19821CD3615}"/>
              </a:ext>
            </a:extLst>
          </p:cNvPr>
          <p:cNvSpPr/>
          <p:nvPr/>
        </p:nvSpPr>
        <p:spPr>
          <a:xfrm>
            <a:off x="10144921" y="4464492"/>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42" name="角丸四角形 33">
            <a:extLst>
              <a:ext uri="{FF2B5EF4-FFF2-40B4-BE49-F238E27FC236}">
                <a16:creationId xmlns:a16="http://schemas.microsoft.com/office/drawing/2014/main" id="{E39DBCF6-78C2-AC1C-D2EB-BBC51BCB14AC}"/>
              </a:ext>
            </a:extLst>
          </p:cNvPr>
          <p:cNvSpPr/>
          <p:nvPr/>
        </p:nvSpPr>
        <p:spPr>
          <a:xfrm>
            <a:off x="9938756" y="2716511"/>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43" name="Text Box 21">
            <a:extLst>
              <a:ext uri="{FF2B5EF4-FFF2-40B4-BE49-F238E27FC236}">
                <a16:creationId xmlns:a16="http://schemas.microsoft.com/office/drawing/2014/main" id="{1F9A7C0A-B6C0-B71B-492F-F60C857E72CF}"/>
              </a:ext>
            </a:extLst>
          </p:cNvPr>
          <p:cNvSpPr txBox="1">
            <a:spLocks noChangeArrowheads="1"/>
          </p:cNvSpPr>
          <p:nvPr/>
        </p:nvSpPr>
        <p:spPr bwMode="auto">
          <a:xfrm>
            <a:off x="10378176" y="2773535"/>
            <a:ext cx="1119216" cy="276999"/>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オープンデータ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A</a:t>
            </a: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39" name="フローチャート: 書類 238">
            <a:extLst>
              <a:ext uri="{FF2B5EF4-FFF2-40B4-BE49-F238E27FC236}">
                <a16:creationId xmlns:a16="http://schemas.microsoft.com/office/drawing/2014/main" id="{E94BF77D-585E-8862-7A45-B17BC3933221}"/>
              </a:ext>
            </a:extLst>
          </p:cNvPr>
          <p:cNvSpPr/>
          <p:nvPr/>
        </p:nvSpPr>
        <p:spPr>
          <a:xfrm>
            <a:off x="10884422" y="3220703"/>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0" name="フローチャート: 書類 239">
            <a:extLst>
              <a:ext uri="{FF2B5EF4-FFF2-40B4-BE49-F238E27FC236}">
                <a16:creationId xmlns:a16="http://schemas.microsoft.com/office/drawing/2014/main" id="{EAE0A148-72AB-3182-F408-8C86F3A46C3C}"/>
              </a:ext>
            </a:extLst>
          </p:cNvPr>
          <p:cNvSpPr/>
          <p:nvPr/>
        </p:nvSpPr>
        <p:spPr>
          <a:xfrm>
            <a:off x="10470341" y="3170051"/>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1" name="フローチャート: 書類 240">
            <a:extLst>
              <a:ext uri="{FF2B5EF4-FFF2-40B4-BE49-F238E27FC236}">
                <a16:creationId xmlns:a16="http://schemas.microsoft.com/office/drawing/2014/main" id="{C0ED3752-AD02-EAA9-A004-9624BFF95C7D}"/>
              </a:ext>
            </a:extLst>
          </p:cNvPr>
          <p:cNvSpPr/>
          <p:nvPr/>
        </p:nvSpPr>
        <p:spPr>
          <a:xfrm>
            <a:off x="10162194" y="3119535"/>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52" name="角丸四角形 33">
            <a:extLst>
              <a:ext uri="{FF2B5EF4-FFF2-40B4-BE49-F238E27FC236}">
                <a16:creationId xmlns:a16="http://schemas.microsoft.com/office/drawing/2014/main" id="{84907E17-8B74-CFD8-5C3F-7945F5D7165E}"/>
              </a:ext>
            </a:extLst>
          </p:cNvPr>
          <p:cNvSpPr/>
          <p:nvPr/>
        </p:nvSpPr>
        <p:spPr>
          <a:xfrm>
            <a:off x="9938756" y="5385255"/>
            <a:ext cx="1930618" cy="913567"/>
          </a:xfrm>
          <a:prstGeom prst="roundRect">
            <a:avLst/>
          </a:prstGeom>
          <a:solidFill>
            <a:schemeClr val="bg1"/>
          </a:solidFill>
          <a:ln w="25400" cap="flat" cmpd="sng" algn="ctr">
            <a:solidFill>
              <a:srgbClr val="44546A"/>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p:txBody>
      </p:sp>
      <p:sp>
        <p:nvSpPr>
          <p:cNvPr id="253" name="Text Box 21">
            <a:extLst>
              <a:ext uri="{FF2B5EF4-FFF2-40B4-BE49-F238E27FC236}">
                <a16:creationId xmlns:a16="http://schemas.microsoft.com/office/drawing/2014/main" id="{16D8A920-78F8-06E0-D806-F9F3ACE66BEA}"/>
              </a:ext>
            </a:extLst>
          </p:cNvPr>
          <p:cNvSpPr txBox="1">
            <a:spLocks noChangeArrowheads="1"/>
          </p:cNvSpPr>
          <p:nvPr/>
        </p:nvSpPr>
        <p:spPr bwMode="auto">
          <a:xfrm>
            <a:off x="10069600" y="5356751"/>
            <a:ext cx="1736373" cy="461665"/>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契約に基づく限定データ</a:t>
            </a:r>
            <a:r>
              <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rPr>
              <a:t>（ビジネスデータ）</a:t>
            </a:r>
          </a:p>
        </p:txBody>
      </p:sp>
      <p:sp>
        <p:nvSpPr>
          <p:cNvPr id="249" name="フローチャート: 書類 248">
            <a:extLst>
              <a:ext uri="{FF2B5EF4-FFF2-40B4-BE49-F238E27FC236}">
                <a16:creationId xmlns:a16="http://schemas.microsoft.com/office/drawing/2014/main" id="{58CAD29D-12F4-E20A-FA69-87B02653F37C}"/>
              </a:ext>
            </a:extLst>
          </p:cNvPr>
          <p:cNvSpPr/>
          <p:nvPr/>
        </p:nvSpPr>
        <p:spPr>
          <a:xfrm>
            <a:off x="10884422" y="5889446"/>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0" name="フローチャート: 書類 249">
            <a:extLst>
              <a:ext uri="{FF2B5EF4-FFF2-40B4-BE49-F238E27FC236}">
                <a16:creationId xmlns:a16="http://schemas.microsoft.com/office/drawing/2014/main" id="{2B4111C8-7C7E-A93F-C453-2258A75A9A08}"/>
              </a:ext>
            </a:extLst>
          </p:cNvPr>
          <p:cNvSpPr/>
          <p:nvPr/>
        </p:nvSpPr>
        <p:spPr>
          <a:xfrm>
            <a:off x="10470341" y="5838794"/>
            <a:ext cx="692074" cy="370281"/>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1" name="フローチャート: 書類 250">
            <a:extLst>
              <a:ext uri="{FF2B5EF4-FFF2-40B4-BE49-F238E27FC236}">
                <a16:creationId xmlns:a16="http://schemas.microsoft.com/office/drawing/2014/main" id="{6E7B7ADE-4E75-C853-3935-2FBB0FDA754E}"/>
              </a:ext>
            </a:extLst>
          </p:cNvPr>
          <p:cNvSpPr/>
          <p:nvPr/>
        </p:nvSpPr>
        <p:spPr>
          <a:xfrm>
            <a:off x="10162194" y="5788278"/>
            <a:ext cx="722227" cy="383243"/>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8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横断検索用データカタログ</a:t>
            </a:r>
          </a:p>
        </p:txBody>
      </p:sp>
      <p:sp>
        <p:nvSpPr>
          <p:cNvPr id="254" name="テキスト ボックス 253">
            <a:extLst>
              <a:ext uri="{FF2B5EF4-FFF2-40B4-BE49-F238E27FC236}">
                <a16:creationId xmlns:a16="http://schemas.microsoft.com/office/drawing/2014/main" id="{C2C8D127-BFCE-91F5-3ABD-FB261A87DD6D}"/>
              </a:ext>
            </a:extLst>
          </p:cNvPr>
          <p:cNvSpPr txBox="1"/>
          <p:nvPr/>
        </p:nvSpPr>
        <p:spPr>
          <a:xfrm>
            <a:off x="8333026" y="2691889"/>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5" name="テキスト ボックス 254">
            <a:extLst>
              <a:ext uri="{FF2B5EF4-FFF2-40B4-BE49-F238E27FC236}">
                <a16:creationId xmlns:a16="http://schemas.microsoft.com/office/drawing/2014/main" id="{5F490ECE-512A-8414-0A49-02EF5585DC0F}"/>
              </a:ext>
            </a:extLst>
          </p:cNvPr>
          <p:cNvSpPr txBox="1"/>
          <p:nvPr/>
        </p:nvSpPr>
        <p:spPr>
          <a:xfrm>
            <a:off x="8333026" y="4060119"/>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6" name="テキスト ボックス 255">
            <a:extLst>
              <a:ext uri="{FF2B5EF4-FFF2-40B4-BE49-F238E27FC236}">
                <a16:creationId xmlns:a16="http://schemas.microsoft.com/office/drawing/2014/main" id="{1E6B6F9E-FD67-761B-BA85-676BBF091888}"/>
              </a:ext>
            </a:extLst>
          </p:cNvPr>
          <p:cNvSpPr txBox="1"/>
          <p:nvPr/>
        </p:nvSpPr>
        <p:spPr>
          <a:xfrm>
            <a:off x="8333026" y="5339070"/>
            <a:ext cx="114099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クローリング</a:t>
            </a:r>
          </a:p>
        </p:txBody>
      </p:sp>
      <p:sp>
        <p:nvSpPr>
          <p:cNvPr id="257" name="テキスト ボックス 256">
            <a:extLst>
              <a:ext uri="{FF2B5EF4-FFF2-40B4-BE49-F238E27FC236}">
                <a16:creationId xmlns:a16="http://schemas.microsoft.com/office/drawing/2014/main" id="{FF2F89B7-B22A-4B80-8AD6-BB762AFC6761}"/>
              </a:ext>
            </a:extLst>
          </p:cNvPr>
          <p:cNvSpPr txBox="1"/>
          <p:nvPr/>
        </p:nvSpPr>
        <p:spPr>
          <a:xfrm>
            <a:off x="2439821" y="4003200"/>
            <a:ext cx="764164"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②</a:t>
            </a:r>
            <a:r>
              <a:rPr kumimoji="1" lang="ja-JP" altLang="en-US" sz="1200" dirty="0">
                <a:latin typeface="Meiryo UI" panose="020B0604030504040204" pitchFamily="50" charset="-128"/>
                <a:ea typeface="Meiryo UI" panose="020B0604030504040204" pitchFamily="50" charset="-128"/>
              </a:rPr>
              <a:t>検索</a:t>
            </a:r>
          </a:p>
        </p:txBody>
      </p:sp>
      <p:sp>
        <p:nvSpPr>
          <p:cNvPr id="258" name="テキスト ボックス 257">
            <a:extLst>
              <a:ext uri="{FF2B5EF4-FFF2-40B4-BE49-F238E27FC236}">
                <a16:creationId xmlns:a16="http://schemas.microsoft.com/office/drawing/2014/main" id="{689A7FF5-32DF-2B95-B28D-B2C73D2214A0}"/>
              </a:ext>
            </a:extLst>
          </p:cNvPr>
          <p:cNvSpPr txBox="1"/>
          <p:nvPr/>
        </p:nvSpPr>
        <p:spPr>
          <a:xfrm>
            <a:off x="2328160" y="4583937"/>
            <a:ext cx="1012297"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③</a:t>
            </a:r>
            <a:r>
              <a:rPr kumimoji="1" lang="ja-JP" altLang="en-US" sz="1200" dirty="0">
                <a:latin typeface="Meiryo UI" panose="020B0604030504040204" pitchFamily="50" charset="-128"/>
                <a:ea typeface="Meiryo UI" panose="020B0604030504040204" pitchFamily="50" charset="-128"/>
              </a:rPr>
              <a:t>検索結果</a:t>
            </a:r>
          </a:p>
        </p:txBody>
      </p:sp>
      <p:cxnSp>
        <p:nvCxnSpPr>
          <p:cNvPr id="259" name="直線矢印コネクタ 258">
            <a:extLst>
              <a:ext uri="{FF2B5EF4-FFF2-40B4-BE49-F238E27FC236}">
                <a16:creationId xmlns:a16="http://schemas.microsoft.com/office/drawing/2014/main" id="{9CB1C5DE-3CCE-688B-54E2-72CC7BFC2BD4}"/>
              </a:ext>
            </a:extLst>
          </p:cNvPr>
          <p:cNvCxnSpPr/>
          <p:nvPr/>
        </p:nvCxnSpPr>
        <p:spPr>
          <a:xfrm>
            <a:off x="1642033" y="4300092"/>
            <a:ext cx="2391645" cy="0"/>
          </a:xfrm>
          <a:prstGeom prst="straightConnector1">
            <a:avLst/>
          </a:prstGeom>
          <a:noFill/>
          <a:ln w="19050" cap="flat" cmpd="sng" algn="ctr">
            <a:solidFill>
              <a:srgbClr val="FF0000"/>
            </a:solidFill>
            <a:prstDash val="solid"/>
            <a:miter lim="800000"/>
            <a:tailEnd type="triangle"/>
          </a:ln>
          <a:effectLst/>
        </p:spPr>
      </p:cxnSp>
      <p:cxnSp>
        <p:nvCxnSpPr>
          <p:cNvPr id="260" name="直線矢印コネクタ 259">
            <a:extLst>
              <a:ext uri="{FF2B5EF4-FFF2-40B4-BE49-F238E27FC236}">
                <a16:creationId xmlns:a16="http://schemas.microsoft.com/office/drawing/2014/main" id="{24936C02-3D7C-FE3E-5417-E5F485A0409B}"/>
              </a:ext>
            </a:extLst>
          </p:cNvPr>
          <p:cNvCxnSpPr>
            <a:cxnSpLocks/>
          </p:cNvCxnSpPr>
          <p:nvPr/>
        </p:nvCxnSpPr>
        <p:spPr>
          <a:xfrm flipH="1">
            <a:off x="1642024" y="4526724"/>
            <a:ext cx="2391645" cy="0"/>
          </a:xfrm>
          <a:prstGeom prst="straightConnector1">
            <a:avLst/>
          </a:prstGeom>
          <a:noFill/>
          <a:ln w="19050" cap="flat" cmpd="sng" algn="ctr">
            <a:solidFill>
              <a:srgbClr val="FF0000"/>
            </a:solidFill>
            <a:prstDash val="solid"/>
            <a:miter lim="800000"/>
            <a:tailEnd type="triangle"/>
          </a:ln>
          <a:effectLst/>
        </p:spPr>
      </p:cxnSp>
      <p:cxnSp>
        <p:nvCxnSpPr>
          <p:cNvPr id="261" name="直線矢印コネクタ 260">
            <a:extLst>
              <a:ext uri="{FF2B5EF4-FFF2-40B4-BE49-F238E27FC236}">
                <a16:creationId xmlns:a16="http://schemas.microsoft.com/office/drawing/2014/main" id="{D8351638-ADD9-4CC3-43F6-8F0D03DE01E8}"/>
              </a:ext>
            </a:extLst>
          </p:cNvPr>
          <p:cNvCxnSpPr>
            <a:cxnSpLocks/>
          </p:cNvCxnSpPr>
          <p:nvPr/>
        </p:nvCxnSpPr>
        <p:spPr>
          <a:xfrm>
            <a:off x="7894516" y="2994071"/>
            <a:ext cx="2034277" cy="0"/>
          </a:xfrm>
          <a:prstGeom prst="straightConnector1">
            <a:avLst/>
          </a:prstGeom>
          <a:noFill/>
          <a:ln w="19050" cap="flat" cmpd="sng" algn="ctr">
            <a:solidFill>
              <a:srgbClr val="FF0000"/>
            </a:solidFill>
            <a:prstDash val="solid"/>
            <a:miter lim="800000"/>
            <a:tailEnd type="triangle"/>
          </a:ln>
          <a:effectLst/>
        </p:spPr>
      </p:cxnSp>
      <p:cxnSp>
        <p:nvCxnSpPr>
          <p:cNvPr id="262" name="直線矢印コネクタ 261">
            <a:extLst>
              <a:ext uri="{FF2B5EF4-FFF2-40B4-BE49-F238E27FC236}">
                <a16:creationId xmlns:a16="http://schemas.microsoft.com/office/drawing/2014/main" id="{8DD1D19C-9A62-35A9-6A3A-AE64467C7C98}"/>
              </a:ext>
            </a:extLst>
          </p:cNvPr>
          <p:cNvCxnSpPr>
            <a:cxnSpLocks/>
          </p:cNvCxnSpPr>
          <p:nvPr/>
        </p:nvCxnSpPr>
        <p:spPr>
          <a:xfrm flipH="1">
            <a:off x="7894520" y="3220703"/>
            <a:ext cx="2034268" cy="0"/>
          </a:xfrm>
          <a:prstGeom prst="straightConnector1">
            <a:avLst/>
          </a:prstGeom>
          <a:noFill/>
          <a:ln w="19050" cap="flat" cmpd="sng" algn="ctr">
            <a:solidFill>
              <a:srgbClr val="FF0000"/>
            </a:solidFill>
            <a:prstDash val="solid"/>
            <a:miter lim="800000"/>
            <a:tailEnd type="triangle"/>
          </a:ln>
          <a:effectLst/>
        </p:spPr>
      </p:cxnSp>
      <p:cxnSp>
        <p:nvCxnSpPr>
          <p:cNvPr id="263" name="直線矢印コネクタ 262">
            <a:extLst>
              <a:ext uri="{FF2B5EF4-FFF2-40B4-BE49-F238E27FC236}">
                <a16:creationId xmlns:a16="http://schemas.microsoft.com/office/drawing/2014/main" id="{AD105B59-27AB-4FDC-53DB-8E7A3ADD57AC}"/>
              </a:ext>
            </a:extLst>
          </p:cNvPr>
          <p:cNvCxnSpPr>
            <a:cxnSpLocks/>
          </p:cNvCxnSpPr>
          <p:nvPr/>
        </p:nvCxnSpPr>
        <p:spPr>
          <a:xfrm>
            <a:off x="7894654" y="4357305"/>
            <a:ext cx="2034000" cy="0"/>
          </a:xfrm>
          <a:prstGeom prst="straightConnector1">
            <a:avLst/>
          </a:prstGeom>
          <a:noFill/>
          <a:ln w="19050" cap="flat" cmpd="sng" algn="ctr">
            <a:solidFill>
              <a:srgbClr val="FF0000"/>
            </a:solidFill>
            <a:prstDash val="solid"/>
            <a:miter lim="800000"/>
            <a:tailEnd type="triangle"/>
          </a:ln>
          <a:effectLst/>
        </p:spPr>
      </p:cxnSp>
      <p:cxnSp>
        <p:nvCxnSpPr>
          <p:cNvPr id="264" name="直線矢印コネクタ 263">
            <a:extLst>
              <a:ext uri="{FF2B5EF4-FFF2-40B4-BE49-F238E27FC236}">
                <a16:creationId xmlns:a16="http://schemas.microsoft.com/office/drawing/2014/main" id="{E4D0987C-C668-F3CE-B6B6-DF770C8FB745}"/>
              </a:ext>
            </a:extLst>
          </p:cNvPr>
          <p:cNvCxnSpPr>
            <a:cxnSpLocks/>
          </p:cNvCxnSpPr>
          <p:nvPr/>
        </p:nvCxnSpPr>
        <p:spPr>
          <a:xfrm flipH="1">
            <a:off x="7894654" y="4583937"/>
            <a:ext cx="2034000" cy="0"/>
          </a:xfrm>
          <a:prstGeom prst="straightConnector1">
            <a:avLst/>
          </a:prstGeom>
          <a:noFill/>
          <a:ln w="19050" cap="flat" cmpd="sng" algn="ctr">
            <a:solidFill>
              <a:srgbClr val="FF0000"/>
            </a:solidFill>
            <a:prstDash val="solid"/>
            <a:miter lim="800000"/>
            <a:tailEnd type="triangle"/>
          </a:ln>
          <a:effectLst/>
        </p:spPr>
      </p:cxnSp>
      <p:cxnSp>
        <p:nvCxnSpPr>
          <p:cNvPr id="265" name="直線矢印コネクタ 264">
            <a:extLst>
              <a:ext uri="{FF2B5EF4-FFF2-40B4-BE49-F238E27FC236}">
                <a16:creationId xmlns:a16="http://schemas.microsoft.com/office/drawing/2014/main" id="{07239A02-47AD-FC5D-0D42-FC299F214D07}"/>
              </a:ext>
            </a:extLst>
          </p:cNvPr>
          <p:cNvCxnSpPr>
            <a:cxnSpLocks/>
          </p:cNvCxnSpPr>
          <p:nvPr/>
        </p:nvCxnSpPr>
        <p:spPr>
          <a:xfrm>
            <a:off x="7894516" y="5648671"/>
            <a:ext cx="2034277" cy="0"/>
          </a:xfrm>
          <a:prstGeom prst="straightConnector1">
            <a:avLst/>
          </a:prstGeom>
          <a:noFill/>
          <a:ln w="19050" cap="flat" cmpd="sng" algn="ctr">
            <a:solidFill>
              <a:srgbClr val="FF0000"/>
            </a:solidFill>
            <a:prstDash val="solid"/>
            <a:miter lim="800000"/>
            <a:tailEnd type="triangle"/>
          </a:ln>
          <a:effectLst/>
        </p:spPr>
      </p:cxnSp>
      <p:cxnSp>
        <p:nvCxnSpPr>
          <p:cNvPr id="266" name="直線矢印コネクタ 265">
            <a:extLst>
              <a:ext uri="{FF2B5EF4-FFF2-40B4-BE49-F238E27FC236}">
                <a16:creationId xmlns:a16="http://schemas.microsoft.com/office/drawing/2014/main" id="{34B87C86-8CE8-643A-F765-55F92F7BEB54}"/>
              </a:ext>
            </a:extLst>
          </p:cNvPr>
          <p:cNvCxnSpPr>
            <a:cxnSpLocks/>
          </p:cNvCxnSpPr>
          <p:nvPr/>
        </p:nvCxnSpPr>
        <p:spPr>
          <a:xfrm flipH="1">
            <a:off x="7894520" y="5875303"/>
            <a:ext cx="2034268" cy="0"/>
          </a:xfrm>
          <a:prstGeom prst="straightConnector1">
            <a:avLst/>
          </a:prstGeom>
          <a:noFill/>
          <a:ln w="19050" cap="flat" cmpd="sng" algn="ctr">
            <a:solidFill>
              <a:srgbClr val="FF0000"/>
            </a:solidFill>
            <a:prstDash val="solid"/>
            <a:miter lim="800000"/>
            <a:tailEnd type="triangle"/>
          </a:ln>
          <a:effectLst/>
        </p:spPr>
      </p:cxnSp>
      <p:sp>
        <p:nvSpPr>
          <p:cNvPr id="267" name="正方形/長方形 266">
            <a:extLst>
              <a:ext uri="{FF2B5EF4-FFF2-40B4-BE49-F238E27FC236}">
                <a16:creationId xmlns:a16="http://schemas.microsoft.com/office/drawing/2014/main" id="{46077C19-85E3-AD88-55B8-C33DADB28531}"/>
              </a:ext>
            </a:extLst>
          </p:cNvPr>
          <p:cNvSpPr/>
          <p:nvPr/>
        </p:nvSpPr>
        <p:spPr>
          <a:xfrm>
            <a:off x="4345589" y="6360627"/>
            <a:ext cx="3996000" cy="226462"/>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1" lang="ja-JP" altLang="en-US"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対応ブラウザ：</a:t>
            </a:r>
            <a:r>
              <a:rPr kumimoji="1" lang="en-US" altLang="ja-JP" sz="105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Firefox, Chrome, Safari, Edge</a:t>
            </a:r>
          </a:p>
        </p:txBody>
      </p:sp>
      <p:sp>
        <p:nvSpPr>
          <p:cNvPr id="268" name="テキスト ボックス 267">
            <a:extLst>
              <a:ext uri="{FF2B5EF4-FFF2-40B4-BE49-F238E27FC236}">
                <a16:creationId xmlns:a16="http://schemas.microsoft.com/office/drawing/2014/main" id="{74F0F1DA-6355-DC77-8A93-9BA7C21CF90F}"/>
              </a:ext>
            </a:extLst>
          </p:cNvPr>
          <p:cNvSpPr txBox="1"/>
          <p:nvPr/>
        </p:nvSpPr>
        <p:spPr>
          <a:xfrm>
            <a:off x="8167964" y="3215254"/>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
        <p:nvSpPr>
          <p:cNvPr id="269" name="テキスト ボックス 268">
            <a:extLst>
              <a:ext uri="{FF2B5EF4-FFF2-40B4-BE49-F238E27FC236}">
                <a16:creationId xmlns:a16="http://schemas.microsoft.com/office/drawing/2014/main" id="{AEF901FF-76A4-1C49-98DF-B5D4FF067861}"/>
              </a:ext>
            </a:extLst>
          </p:cNvPr>
          <p:cNvSpPr txBox="1"/>
          <p:nvPr/>
        </p:nvSpPr>
        <p:spPr>
          <a:xfrm>
            <a:off x="8160612" y="4596619"/>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
        <p:nvSpPr>
          <p:cNvPr id="270" name="テキスト ボックス 269">
            <a:extLst>
              <a:ext uri="{FF2B5EF4-FFF2-40B4-BE49-F238E27FC236}">
                <a16:creationId xmlns:a16="http://schemas.microsoft.com/office/drawing/2014/main" id="{CD08BD82-1CED-6F0C-1C74-63BD1B293DB7}"/>
              </a:ext>
            </a:extLst>
          </p:cNvPr>
          <p:cNvSpPr txBox="1"/>
          <p:nvPr/>
        </p:nvSpPr>
        <p:spPr>
          <a:xfrm>
            <a:off x="8173678" y="5882244"/>
            <a:ext cx="1548000" cy="276999"/>
          </a:xfrm>
          <a:prstGeom prst="rect">
            <a:avLst/>
          </a:prstGeom>
          <a:noFill/>
          <a:ln w="28575">
            <a:noFill/>
          </a:ln>
        </p:spPr>
        <p:txBody>
          <a:bodyPr vert="horz" wrap="square" rtlCol="0">
            <a:spAutoFit/>
          </a:bodyPr>
          <a:lstStyle/>
          <a:p>
            <a:pPr defTabSz="914400"/>
            <a:r>
              <a:rPr kumimoji="1" lang="ja-JP" altLang="en-US" sz="1200" b="1" dirty="0">
                <a:latin typeface="Meiryo UI" panose="020B0604030504040204" pitchFamily="50" charset="-128"/>
                <a:ea typeface="Meiryo UI" panose="020B0604030504040204" pitchFamily="50" charset="-128"/>
              </a:rPr>
              <a:t>①‘</a:t>
            </a:r>
            <a:r>
              <a:rPr kumimoji="1" lang="ja-JP" altLang="en-US" sz="1200" dirty="0">
                <a:latin typeface="Meiryo UI" panose="020B0604030504040204" pitchFamily="50" charset="-128"/>
                <a:ea typeface="Meiryo UI" panose="020B0604030504040204" pitchFamily="50" charset="-128"/>
              </a:rPr>
              <a:t>カタログデータ収集</a:t>
            </a:r>
          </a:p>
        </p:txBody>
      </p:sp>
    </p:spTree>
    <p:extLst>
      <p:ext uri="{BB962C8B-B14F-4D97-AF65-F5344CB8AC3E}">
        <p14:creationId xmlns:p14="http://schemas.microsoft.com/office/powerpoint/2010/main" val="30805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02471-D060-E423-68B3-6D6D58A5F65D}"/>
              </a:ext>
            </a:extLst>
          </p:cNvPr>
          <p:cNvSpPr>
            <a:spLocks noGrp="1"/>
          </p:cNvSpPr>
          <p:nvPr>
            <p:ph type="body" sz="quarter" idx="13"/>
          </p:nvPr>
        </p:nvSpPr>
        <p:spPr/>
        <p:txBody>
          <a:bodyPr>
            <a:normAutofit lnSpcReduction="10000"/>
          </a:bodyPr>
          <a:lstStyle/>
          <a:p>
            <a:r>
              <a:rPr kumimoji="1" lang="en-US" altLang="ja-JP" dirty="0"/>
              <a:t>2.</a:t>
            </a:r>
            <a:r>
              <a:rPr lang="en-US" altLang="ja-JP" dirty="0"/>
              <a:t>3</a:t>
            </a:r>
            <a:r>
              <a:rPr kumimoji="1" lang="en-US" altLang="ja-JP" dirty="0"/>
              <a:t>.1. CADDE</a:t>
            </a:r>
            <a:r>
              <a:rPr kumimoji="1" lang="ja-JP" altLang="en-US" dirty="0"/>
              <a:t>コネクタ（</a:t>
            </a:r>
            <a:r>
              <a:rPr lang="ja-JP" altLang="en-US" dirty="0"/>
              <a:t>機能・仕組み</a:t>
            </a:r>
            <a:r>
              <a:rPr kumimoji="1" lang="ja-JP" altLang="en-US" dirty="0"/>
              <a:t>）</a:t>
            </a:r>
          </a:p>
        </p:txBody>
      </p:sp>
      <p:sp>
        <p:nvSpPr>
          <p:cNvPr id="84" name="正方形/長方形 83">
            <a:extLst>
              <a:ext uri="{FF2B5EF4-FFF2-40B4-BE49-F238E27FC236}">
                <a16:creationId xmlns:a16="http://schemas.microsoft.com/office/drawing/2014/main" id="{65803A73-87BF-215E-0B8E-0D3C6C87D030}"/>
              </a:ext>
            </a:extLst>
          </p:cNvPr>
          <p:cNvSpPr/>
          <p:nvPr/>
        </p:nvSpPr>
        <p:spPr>
          <a:xfrm>
            <a:off x="239826" y="675930"/>
            <a:ext cx="11688822" cy="830997"/>
          </a:xfrm>
          <a:prstGeom prst="rect">
            <a:avLst/>
          </a:prstGeom>
          <a:solidFill>
            <a:srgbClr val="5B9BD5">
              <a:lumMod val="50000"/>
            </a:srgbClr>
          </a:solidFill>
          <a:ln w="19050" cap="flat" cmpd="sng" algn="ctr">
            <a:solidFill>
              <a:srgbClr val="5B9BD5">
                <a:lumMod val="50000"/>
              </a:srgbClr>
            </a:solidFill>
            <a:prstDash val="solid"/>
            <a:miter lim="800000"/>
          </a:ln>
          <a:effectLst/>
        </p:spPr>
        <p:txBody>
          <a:bodyPr wrap="square" rtlCol="0" anchor="t" anchorCtr="0">
            <a:spAutoFit/>
          </a:bodyPr>
          <a:lstStyle/>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CADDE</a:t>
            </a:r>
            <a:r>
              <a:rPr kumimoji="1" lang="ja-JP" altLang="en-US"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コネクタは、分野横断でデータ連携するための各機能を提供。</a:t>
            </a:r>
            <a:endParaRPr kumimoji="1" lang="en-US" altLang="ja-JP" sz="16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データ利用者側の</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コネクタを「利用者コネクタ」、データ提供者側の</a:t>
            </a:r>
            <a:r>
              <a:rPr kumimoji="1" lang="en-US" altLang="ja-JP" sz="1600" kern="0" dirty="0">
                <a:solidFill>
                  <a:prstClr val="white"/>
                </a:solidFill>
                <a:latin typeface="Meiryo UI" panose="020B0604030504040204" pitchFamily="50" charset="-128"/>
                <a:ea typeface="Meiryo UI" panose="020B0604030504040204" pitchFamily="50" charset="-128"/>
              </a:rPr>
              <a:t>CADDE</a:t>
            </a:r>
            <a:r>
              <a:rPr kumimoji="1" lang="ja-JP" altLang="en-US" sz="1600" kern="0" dirty="0">
                <a:solidFill>
                  <a:prstClr val="white"/>
                </a:solidFill>
                <a:latin typeface="Meiryo UI" panose="020B0604030504040204" pitchFamily="50" charset="-128"/>
                <a:ea typeface="Meiryo UI" panose="020B0604030504040204" pitchFamily="50" charset="-128"/>
              </a:rPr>
              <a:t>コネクタを「提供者コネクタ」と呼ぶ。</a:t>
            </a:r>
            <a:endParaRPr kumimoji="1" lang="en-US" altLang="ja-JP" sz="1600" kern="0" dirty="0">
              <a:solidFill>
                <a:prstClr val="white"/>
              </a:solidFill>
              <a:latin typeface="Meiryo UI" panose="020B0604030504040204" pitchFamily="50" charset="-128"/>
              <a:ea typeface="Meiryo UI" panose="020B0604030504040204" pitchFamily="50" charset="-128"/>
            </a:endParaRPr>
          </a:p>
          <a:p>
            <a:pPr marL="285757" marR="0" lvl="0" indent="-285757"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600" kern="0" dirty="0">
                <a:solidFill>
                  <a:prstClr val="white"/>
                </a:solidFill>
                <a:latin typeface="Meiryo UI" panose="020B0604030504040204" pitchFamily="50" charset="-128"/>
                <a:ea typeface="Meiryo UI" panose="020B0604030504040204" pitchFamily="50" charset="-128"/>
              </a:rPr>
              <a:t>実際には各機能は独立して存在しておらず、連動して機能。</a:t>
            </a:r>
            <a:endParaRPr kumimoji="1" lang="en-US" altLang="ja-JP" sz="1600" kern="0" dirty="0">
              <a:solidFill>
                <a:prstClr val="white"/>
              </a:solidFill>
              <a:latin typeface="Meiryo UI" panose="020B0604030504040204" pitchFamily="50" charset="-128"/>
              <a:ea typeface="Meiryo UI" panose="020B0604030504040204" pitchFamily="50" charset="-128"/>
            </a:endParaRPr>
          </a:p>
        </p:txBody>
      </p:sp>
      <p:grpSp>
        <p:nvGrpSpPr>
          <p:cNvPr id="5" name="グループ化 4">
            <a:extLst>
              <a:ext uri="{FF2B5EF4-FFF2-40B4-BE49-F238E27FC236}">
                <a16:creationId xmlns:a16="http://schemas.microsoft.com/office/drawing/2014/main" id="{9640C41F-956B-D139-7AA2-D5F2A59D2B3A}"/>
              </a:ext>
            </a:extLst>
          </p:cNvPr>
          <p:cNvGrpSpPr/>
          <p:nvPr/>
        </p:nvGrpSpPr>
        <p:grpSpPr>
          <a:xfrm>
            <a:off x="378500" y="1640563"/>
            <a:ext cx="11565911" cy="5022868"/>
            <a:chOff x="378500" y="1394341"/>
            <a:chExt cx="11565911" cy="5269090"/>
          </a:xfrm>
        </p:grpSpPr>
        <p:sp>
          <p:nvSpPr>
            <p:cNvPr id="62" name="四角形: 角を丸くする 61">
              <a:extLst>
                <a:ext uri="{FF2B5EF4-FFF2-40B4-BE49-F238E27FC236}">
                  <a16:creationId xmlns:a16="http://schemas.microsoft.com/office/drawing/2014/main" id="{2E85DA5D-D463-FC5B-A734-B8B0980C726D}"/>
                </a:ext>
              </a:extLst>
            </p:cNvPr>
            <p:cNvSpPr/>
            <p:nvPr/>
          </p:nvSpPr>
          <p:spPr>
            <a:xfrm>
              <a:off x="4061169" y="5425069"/>
              <a:ext cx="1728000" cy="970921"/>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来歴管理</a:t>
              </a:r>
            </a:p>
          </p:txBody>
        </p:sp>
        <p:sp>
          <p:nvSpPr>
            <p:cNvPr id="61" name="四角形: 角を丸くする 60">
              <a:extLst>
                <a:ext uri="{FF2B5EF4-FFF2-40B4-BE49-F238E27FC236}">
                  <a16:creationId xmlns:a16="http://schemas.microsoft.com/office/drawing/2014/main" id="{C913577B-88FE-B6AB-0496-4F2FBFE4FC99}"/>
                </a:ext>
              </a:extLst>
            </p:cNvPr>
            <p:cNvSpPr/>
            <p:nvPr/>
          </p:nvSpPr>
          <p:spPr>
            <a:xfrm>
              <a:off x="4061169" y="1425715"/>
              <a:ext cx="1728000" cy="1041726"/>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データカタログ</a:t>
              </a:r>
              <a:endParaRPr kumimoji="1" lang="en-US" altLang="ja-JP" sz="1292" b="1" kern="0" dirty="0">
                <a:solidFill>
                  <a:prstClr val="black"/>
                </a:solidFill>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横断検索サービス</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0" name="四角形: 角を丸くする 59">
              <a:extLst>
                <a:ext uri="{FF2B5EF4-FFF2-40B4-BE49-F238E27FC236}">
                  <a16:creationId xmlns:a16="http://schemas.microsoft.com/office/drawing/2014/main" id="{63C4DF3C-B24D-3507-059E-4A5D3B7D1137}"/>
                </a:ext>
              </a:extLst>
            </p:cNvPr>
            <p:cNvSpPr/>
            <p:nvPr/>
          </p:nvSpPr>
          <p:spPr>
            <a:xfrm>
              <a:off x="4061169" y="3111908"/>
              <a:ext cx="1728000" cy="1548847"/>
            </a:xfrm>
            <a:prstGeom prst="roundRect">
              <a:avLst/>
            </a:prstGeom>
            <a:solidFill>
              <a:schemeClr val="bg1"/>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92" b="1" kern="0" dirty="0">
                  <a:solidFill>
                    <a:prstClr val="black"/>
                  </a:solidFill>
                  <a:latin typeface="Meiryo UI" panose="020B0604030504040204" pitchFamily="50" charset="-128"/>
                  <a:ea typeface="Meiryo UI" panose="020B0604030504040204" pitchFamily="50" charset="-128"/>
                </a:rPr>
                <a:t>認証・認可管理</a:t>
              </a:r>
              <a:endParaRPr kumimoji="1" lang="ja-JP" altLang="en-US" sz="1292"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3" name="四角形: 角を丸くする 162">
              <a:extLst>
                <a:ext uri="{FF2B5EF4-FFF2-40B4-BE49-F238E27FC236}">
                  <a16:creationId xmlns:a16="http://schemas.microsoft.com/office/drawing/2014/main" id="{84C66867-D324-FF5C-465B-4FE8785BE03A}"/>
                </a:ext>
              </a:extLst>
            </p:cNvPr>
            <p:cNvSpPr/>
            <p:nvPr/>
          </p:nvSpPr>
          <p:spPr>
            <a:xfrm>
              <a:off x="378500" y="1416827"/>
              <a:ext cx="2520000" cy="524660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利用者コネクタ</a:t>
              </a:r>
            </a:p>
          </p:txBody>
        </p:sp>
        <p:sp>
          <p:nvSpPr>
            <p:cNvPr id="164" name="四角形: 角を丸くする 163">
              <a:extLst>
                <a:ext uri="{FF2B5EF4-FFF2-40B4-BE49-F238E27FC236}">
                  <a16:creationId xmlns:a16="http://schemas.microsoft.com/office/drawing/2014/main" id="{0E905C83-D0B3-2608-DF85-8C41F697726C}"/>
                </a:ext>
              </a:extLst>
            </p:cNvPr>
            <p:cNvSpPr/>
            <p:nvPr/>
          </p:nvSpPr>
          <p:spPr>
            <a:xfrm>
              <a:off x="6894685" y="1394341"/>
              <a:ext cx="2520000" cy="5246604"/>
            </a:xfrm>
            <a:prstGeom prst="roundRect">
              <a:avLst/>
            </a:prstGeom>
            <a:solidFill>
              <a:srgbClr val="ED7D31">
                <a:lumMod val="20000"/>
                <a:lumOff val="80000"/>
              </a:srgbClr>
            </a:solidFill>
            <a:ln w="19050" cap="flat" cmpd="sng" algn="ctr">
              <a:solidFill>
                <a:srgbClr val="FF0000"/>
              </a:solidFill>
              <a:prstDash val="solid"/>
              <a:miter lim="800000"/>
            </a:ln>
            <a:effectLst>
              <a:outerShdw blurRad="50800" dist="38100" dir="2700000" algn="t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提供者コネクタ</a:t>
              </a:r>
            </a:p>
          </p:txBody>
        </p:sp>
        <p:sp>
          <p:nvSpPr>
            <p:cNvPr id="174" name="正方形/長方形 173">
              <a:extLst>
                <a:ext uri="{FF2B5EF4-FFF2-40B4-BE49-F238E27FC236}">
                  <a16:creationId xmlns:a16="http://schemas.microsoft.com/office/drawing/2014/main" id="{2F8E38CE-33D6-9328-FC2E-3BDD6EC45814}"/>
                </a:ext>
              </a:extLst>
            </p:cNvPr>
            <p:cNvSpPr/>
            <p:nvPr/>
          </p:nvSpPr>
          <p:spPr>
            <a:xfrm>
              <a:off x="738500" y="2089083"/>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①カタログ検索</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75" name="正方形/長方形 174">
              <a:extLst>
                <a:ext uri="{FF2B5EF4-FFF2-40B4-BE49-F238E27FC236}">
                  <a16:creationId xmlns:a16="http://schemas.microsoft.com/office/drawing/2014/main" id="{7FE3748A-F165-4503-26AB-8DA27D51BDD6}"/>
                </a:ext>
              </a:extLst>
            </p:cNvPr>
            <p:cNvSpPr/>
            <p:nvPr/>
          </p:nvSpPr>
          <p:spPr>
            <a:xfrm>
              <a:off x="7254685" y="2089083"/>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①カタログ検索</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0" name="正方形/長方形 179">
              <a:extLst>
                <a:ext uri="{FF2B5EF4-FFF2-40B4-BE49-F238E27FC236}">
                  <a16:creationId xmlns:a16="http://schemas.microsoft.com/office/drawing/2014/main" id="{E1DE6628-1D9B-F779-2CD5-CFFE8FC7F62A}"/>
                </a:ext>
              </a:extLst>
            </p:cNvPr>
            <p:cNvSpPr/>
            <p:nvPr/>
          </p:nvSpPr>
          <p:spPr>
            <a:xfrm>
              <a:off x="7254685" y="3237055"/>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②認可連携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1" name="正方形/長方形 180">
              <a:extLst>
                <a:ext uri="{FF2B5EF4-FFF2-40B4-BE49-F238E27FC236}">
                  <a16:creationId xmlns:a16="http://schemas.microsoft.com/office/drawing/2014/main" id="{3333AA6F-55BA-F8F4-186B-44A70B78DA30}"/>
                </a:ext>
              </a:extLst>
            </p:cNvPr>
            <p:cNvSpPr/>
            <p:nvPr/>
          </p:nvSpPr>
          <p:spPr>
            <a:xfrm>
              <a:off x="738500" y="3237055"/>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②認証連携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3" name="正方形/長方形 182">
              <a:extLst>
                <a:ext uri="{FF2B5EF4-FFF2-40B4-BE49-F238E27FC236}">
                  <a16:creationId xmlns:a16="http://schemas.microsoft.com/office/drawing/2014/main" id="{4D2A05AD-767A-81A1-9184-790AEAFB6D30}"/>
                </a:ext>
              </a:extLst>
            </p:cNvPr>
            <p:cNvSpPr/>
            <p:nvPr/>
          </p:nvSpPr>
          <p:spPr>
            <a:xfrm>
              <a:off x="738500" y="4385027"/>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③データ交換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データ取得機能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4" name="正方形/長方形 183">
              <a:extLst>
                <a:ext uri="{FF2B5EF4-FFF2-40B4-BE49-F238E27FC236}">
                  <a16:creationId xmlns:a16="http://schemas.microsoft.com/office/drawing/2014/main" id="{3187497F-7250-B9A0-8641-C6C3FFC4E536}"/>
                </a:ext>
              </a:extLst>
            </p:cNvPr>
            <p:cNvSpPr/>
            <p:nvPr/>
          </p:nvSpPr>
          <p:spPr>
            <a:xfrm>
              <a:off x="7254685" y="4385027"/>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③データ交換</a:t>
              </a:r>
              <a:r>
                <a:rPr kumimoji="1" lang="en-US" altLang="ja-JP" sz="1400" b="1" dirty="0">
                  <a:solidFill>
                    <a:schemeClr val="tx1"/>
                  </a:solidFill>
                  <a:latin typeface="Meiryo UI" panose="020B0604030504040204" pitchFamily="50" charset="-128"/>
                  <a:ea typeface="Meiryo UI" panose="020B0604030504040204" pitchFamily="50" charset="-128"/>
                </a:rPr>
                <a:t>I/F</a:t>
              </a:r>
            </a:p>
            <a:p>
              <a:pPr algn="ctr"/>
              <a:r>
                <a:rPr kumimoji="1" lang="en-US" altLang="ja-JP" sz="1400" b="1" dirty="0">
                  <a:solidFill>
                    <a:schemeClr val="tx1"/>
                  </a:solidFill>
                  <a:latin typeface="Meiryo UI" panose="020B0604030504040204" pitchFamily="50" charset="-128"/>
                  <a:ea typeface="Meiryo UI" panose="020B0604030504040204" pitchFamily="50" charset="-128"/>
                </a:rPr>
                <a:t>(</a:t>
              </a:r>
              <a:r>
                <a:rPr kumimoji="1" lang="ja-JP" altLang="en-US" sz="1400" b="1" dirty="0">
                  <a:solidFill>
                    <a:schemeClr val="tx1"/>
                  </a:solidFill>
                  <a:latin typeface="Meiryo UI" panose="020B0604030504040204" pitchFamily="50" charset="-128"/>
                  <a:ea typeface="Meiryo UI" panose="020B0604030504040204" pitchFamily="50" charset="-128"/>
                </a:rPr>
                <a:t>データ提供機能</a:t>
              </a:r>
              <a:r>
                <a:rPr kumimoji="1" lang="en-US" altLang="ja-JP" sz="1400" b="1" dirty="0">
                  <a:solidFill>
                    <a:schemeClr val="tx1"/>
                  </a:solidFill>
                  <a:latin typeface="Meiryo UI" panose="020B0604030504040204" pitchFamily="50" charset="-128"/>
                  <a:ea typeface="Meiryo UI" panose="020B0604030504040204" pitchFamily="50" charset="-128"/>
                </a:rPr>
                <a:t>)</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185" name="正方形/長方形 184">
              <a:extLst>
                <a:ext uri="{FF2B5EF4-FFF2-40B4-BE49-F238E27FC236}">
                  <a16:creationId xmlns:a16="http://schemas.microsoft.com/office/drawing/2014/main" id="{A44F9BB3-9215-C5E5-78DD-283060010D94}"/>
                </a:ext>
              </a:extLst>
            </p:cNvPr>
            <p:cNvSpPr/>
            <p:nvPr/>
          </p:nvSpPr>
          <p:spPr>
            <a:xfrm>
              <a:off x="738500" y="5532999"/>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④来歴管理連携</a:t>
              </a:r>
              <a:r>
                <a:rPr kumimoji="1" lang="en-US" altLang="ja-JP" sz="1400" b="1" dirty="0">
                  <a:solidFill>
                    <a:schemeClr val="tx1"/>
                  </a:solidFill>
                  <a:latin typeface="Meiryo UI" panose="020B0604030504040204" pitchFamily="50" charset="-128"/>
                  <a:ea typeface="Meiryo UI" panose="020B0604030504040204" pitchFamily="50" charset="-128"/>
                </a:rPr>
                <a:t>I/F</a:t>
              </a:r>
            </a:p>
          </p:txBody>
        </p:sp>
        <p:sp>
          <p:nvSpPr>
            <p:cNvPr id="186" name="正方形/長方形 185">
              <a:extLst>
                <a:ext uri="{FF2B5EF4-FFF2-40B4-BE49-F238E27FC236}">
                  <a16:creationId xmlns:a16="http://schemas.microsoft.com/office/drawing/2014/main" id="{AE68C1DA-B421-81E1-D801-962FF6CEEA53}"/>
                </a:ext>
              </a:extLst>
            </p:cNvPr>
            <p:cNvSpPr/>
            <p:nvPr/>
          </p:nvSpPr>
          <p:spPr>
            <a:xfrm>
              <a:off x="7254685" y="5532999"/>
              <a:ext cx="1800000" cy="936000"/>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latin typeface="Meiryo UI" panose="020B0604030504040204" pitchFamily="50" charset="-128"/>
                  <a:ea typeface="Meiryo UI" panose="020B0604030504040204" pitchFamily="50" charset="-128"/>
                </a:rPr>
                <a:t>④来歴管理連携</a:t>
              </a:r>
              <a:r>
                <a:rPr kumimoji="1" lang="en-US" altLang="ja-JP" sz="1400" b="1" dirty="0">
                  <a:solidFill>
                    <a:schemeClr val="tx1"/>
                  </a:solidFill>
                  <a:latin typeface="Meiryo UI" panose="020B0604030504040204" pitchFamily="50" charset="-128"/>
                  <a:ea typeface="Meiryo UI" panose="020B0604030504040204" pitchFamily="50" charset="-128"/>
                </a:rPr>
                <a:t>I/F</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sp>
          <p:nvSpPr>
            <p:cNvPr id="27" name="矢印: 左 26">
              <a:extLst>
                <a:ext uri="{FF2B5EF4-FFF2-40B4-BE49-F238E27FC236}">
                  <a16:creationId xmlns:a16="http://schemas.microsoft.com/office/drawing/2014/main" id="{BBD823D1-0C52-A216-B8E4-F16686226F5F}"/>
                </a:ext>
              </a:extLst>
            </p:cNvPr>
            <p:cNvSpPr/>
            <p:nvPr/>
          </p:nvSpPr>
          <p:spPr>
            <a:xfrm flipH="1">
              <a:off x="9121959" y="2212626"/>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28" name="矢印: 左 27">
              <a:extLst>
                <a:ext uri="{FF2B5EF4-FFF2-40B4-BE49-F238E27FC236}">
                  <a16:creationId xmlns:a16="http://schemas.microsoft.com/office/drawing/2014/main" id="{F1A32C2D-6180-BACE-0431-78D93FE8EB6D}"/>
                </a:ext>
              </a:extLst>
            </p:cNvPr>
            <p:cNvSpPr/>
            <p:nvPr/>
          </p:nvSpPr>
          <p:spPr>
            <a:xfrm>
              <a:off x="9121959" y="2541933"/>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p>
          </p:txBody>
        </p:sp>
        <p:sp>
          <p:nvSpPr>
            <p:cNvPr id="29" name="フローチャート: 書類 28">
              <a:extLst>
                <a:ext uri="{FF2B5EF4-FFF2-40B4-BE49-F238E27FC236}">
                  <a16:creationId xmlns:a16="http://schemas.microsoft.com/office/drawing/2014/main" id="{698B2C55-D7FE-D9C7-61AF-6FB81C17B1AD}"/>
                </a:ext>
              </a:extLst>
            </p:cNvPr>
            <p:cNvSpPr/>
            <p:nvPr/>
          </p:nvSpPr>
          <p:spPr>
            <a:xfrm>
              <a:off x="10900411" y="1700196"/>
              <a:ext cx="1044000" cy="504000"/>
            </a:xfrm>
            <a:prstGeom prst="flowChartDocument">
              <a:avLst/>
            </a:prstGeom>
            <a:solidFill>
              <a:schemeClr val="bg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a:t>
              </a:r>
              <a:endParaRPr kumimoji="1"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a:t>
              </a:r>
            </a:p>
          </p:txBody>
        </p:sp>
        <p:sp>
          <p:nvSpPr>
            <p:cNvPr id="30" name="正方形/長方形 29">
              <a:extLst>
                <a:ext uri="{FF2B5EF4-FFF2-40B4-BE49-F238E27FC236}">
                  <a16:creationId xmlns:a16="http://schemas.microsoft.com/office/drawing/2014/main" id="{75CFCB1A-AFAA-D0CA-DCD7-3908BBA89CDE}"/>
                </a:ext>
              </a:extLst>
            </p:cNvPr>
            <p:cNvSpPr/>
            <p:nvPr/>
          </p:nvSpPr>
          <p:spPr>
            <a:xfrm>
              <a:off x="10900411" y="2252331"/>
              <a:ext cx="1044000" cy="577241"/>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詳細検索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カタログサイト</a:t>
              </a:r>
              <a: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(CKAN)</a:t>
              </a:r>
            </a:p>
          </p:txBody>
        </p:sp>
        <p:sp>
          <p:nvSpPr>
            <p:cNvPr id="32" name="矢印: 左 31">
              <a:extLst>
                <a:ext uri="{FF2B5EF4-FFF2-40B4-BE49-F238E27FC236}">
                  <a16:creationId xmlns:a16="http://schemas.microsoft.com/office/drawing/2014/main" id="{CF691DF5-172B-8E23-5C8E-1FC6B6777829}"/>
                </a:ext>
              </a:extLst>
            </p:cNvPr>
            <p:cNvSpPr/>
            <p:nvPr/>
          </p:nvSpPr>
          <p:spPr>
            <a:xfrm flipH="1">
              <a:off x="2666624" y="2454257"/>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33" name="矢印: 左 32">
              <a:extLst>
                <a:ext uri="{FF2B5EF4-FFF2-40B4-BE49-F238E27FC236}">
                  <a16:creationId xmlns:a16="http://schemas.microsoft.com/office/drawing/2014/main" id="{256EF256-AC0A-3A77-7406-7A1FA31B6B5C}"/>
                </a:ext>
              </a:extLst>
            </p:cNvPr>
            <p:cNvSpPr/>
            <p:nvPr/>
          </p:nvSpPr>
          <p:spPr>
            <a:xfrm>
              <a:off x="2666624" y="2765092"/>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r>
                <a:rPr kumimoji="1" lang="ja-JP" altLang="en-US" sz="1200" b="1" kern="0" dirty="0">
                  <a:solidFill>
                    <a:prstClr val="black"/>
                  </a:solidFill>
                  <a:latin typeface="Meiryo UI" panose="020B0604030504040204" pitchFamily="50" charset="-128"/>
                  <a:ea typeface="Meiryo UI" panose="020B0604030504040204" pitchFamily="50" charset="-128"/>
                </a:rPr>
                <a:t>／</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提供</a:t>
              </a:r>
            </a:p>
          </p:txBody>
        </p:sp>
        <p:sp>
          <p:nvSpPr>
            <p:cNvPr id="35" name="正方形/長方形 34">
              <a:extLst>
                <a:ext uri="{FF2B5EF4-FFF2-40B4-BE49-F238E27FC236}">
                  <a16:creationId xmlns:a16="http://schemas.microsoft.com/office/drawing/2014/main" id="{9F4696AA-55A2-7489-2108-89F603C45B5D}"/>
                </a:ext>
              </a:extLst>
            </p:cNvPr>
            <p:cNvSpPr/>
            <p:nvPr/>
          </p:nvSpPr>
          <p:spPr>
            <a:xfrm>
              <a:off x="4383077" y="1927971"/>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横断検索</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正方形/長方形 35">
              <a:extLst>
                <a:ext uri="{FF2B5EF4-FFF2-40B4-BE49-F238E27FC236}">
                  <a16:creationId xmlns:a16="http://schemas.microsoft.com/office/drawing/2014/main" id="{A25BCFF4-A058-F864-B9B1-D455B0CAF297}"/>
                </a:ext>
              </a:extLst>
            </p:cNvPr>
            <p:cNvSpPr/>
            <p:nvPr/>
          </p:nvSpPr>
          <p:spPr>
            <a:xfrm>
              <a:off x="4383077" y="3477839"/>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a:t>
              </a:r>
              <a:b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b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矢印: 左 36">
              <a:extLst>
                <a:ext uri="{FF2B5EF4-FFF2-40B4-BE49-F238E27FC236}">
                  <a16:creationId xmlns:a16="http://schemas.microsoft.com/office/drawing/2014/main" id="{6A317E75-5C3B-523E-B45E-BFC34AA2CEBC}"/>
                </a:ext>
              </a:extLst>
            </p:cNvPr>
            <p:cNvSpPr/>
            <p:nvPr/>
          </p:nvSpPr>
          <p:spPr>
            <a:xfrm flipH="1">
              <a:off x="2666624" y="3286200"/>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認証要求</a:t>
              </a:r>
            </a:p>
          </p:txBody>
        </p:sp>
        <p:sp>
          <p:nvSpPr>
            <p:cNvPr id="38" name="矢印: 左 37">
              <a:extLst>
                <a:ext uri="{FF2B5EF4-FFF2-40B4-BE49-F238E27FC236}">
                  <a16:creationId xmlns:a16="http://schemas.microsoft.com/office/drawing/2014/main" id="{52B031FA-8296-4E7E-78B4-F5195D8EDBD1}"/>
                </a:ext>
              </a:extLst>
            </p:cNvPr>
            <p:cNvSpPr/>
            <p:nvPr/>
          </p:nvSpPr>
          <p:spPr>
            <a:xfrm>
              <a:off x="2666624" y="359490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認証</a:t>
              </a:r>
            </a:p>
          </p:txBody>
        </p:sp>
        <p:sp>
          <p:nvSpPr>
            <p:cNvPr id="41" name="矢印: 左 40">
              <a:extLst>
                <a:ext uri="{FF2B5EF4-FFF2-40B4-BE49-F238E27FC236}">
                  <a16:creationId xmlns:a16="http://schemas.microsoft.com/office/drawing/2014/main" id="{2BEACF02-E1AF-C3D0-8A0D-6976EE07FCC9}"/>
                </a:ext>
              </a:extLst>
            </p:cNvPr>
            <p:cNvSpPr/>
            <p:nvPr/>
          </p:nvSpPr>
          <p:spPr>
            <a:xfrm>
              <a:off x="5495779" y="584646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来歴登録</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80593D60-5CAB-DB1F-9010-9597DC26F50D}"/>
                </a:ext>
              </a:extLst>
            </p:cNvPr>
            <p:cNvSpPr/>
            <p:nvPr/>
          </p:nvSpPr>
          <p:spPr>
            <a:xfrm>
              <a:off x="4383077" y="4041164"/>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認可</a:t>
              </a:r>
              <a:br>
                <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b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4" name="矢印: 左 43">
              <a:extLst>
                <a:ext uri="{FF2B5EF4-FFF2-40B4-BE49-F238E27FC236}">
                  <a16:creationId xmlns:a16="http://schemas.microsoft.com/office/drawing/2014/main" id="{51B2B1EE-4BA0-6E25-5C45-0038103A0D46}"/>
                </a:ext>
              </a:extLst>
            </p:cNvPr>
            <p:cNvSpPr/>
            <p:nvPr/>
          </p:nvSpPr>
          <p:spPr>
            <a:xfrm flipH="1">
              <a:off x="5495779" y="4192927"/>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認可</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5" name="矢印: 左 44">
              <a:extLst>
                <a:ext uri="{FF2B5EF4-FFF2-40B4-BE49-F238E27FC236}">
                  <a16:creationId xmlns:a16="http://schemas.microsoft.com/office/drawing/2014/main" id="{05166A3A-908C-BD75-6E55-A57D0A2B671A}"/>
                </a:ext>
              </a:extLst>
            </p:cNvPr>
            <p:cNvSpPr/>
            <p:nvPr/>
          </p:nvSpPr>
          <p:spPr>
            <a:xfrm>
              <a:off x="5495779" y="3876991"/>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認可要求</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正方形/長方形 45">
              <a:extLst>
                <a:ext uri="{FF2B5EF4-FFF2-40B4-BE49-F238E27FC236}">
                  <a16:creationId xmlns:a16="http://schemas.microsoft.com/office/drawing/2014/main" id="{A17BDE06-69E9-E139-526B-DF1613FEBAD4}"/>
                </a:ext>
              </a:extLst>
            </p:cNvPr>
            <p:cNvSpPr/>
            <p:nvPr/>
          </p:nvSpPr>
          <p:spPr>
            <a:xfrm>
              <a:off x="10900411" y="4497205"/>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7" name="矢印: 左 46">
              <a:extLst>
                <a:ext uri="{FF2B5EF4-FFF2-40B4-BE49-F238E27FC236}">
                  <a16:creationId xmlns:a16="http://schemas.microsoft.com/office/drawing/2014/main" id="{5A733DAD-3F41-AFDE-F9C7-FAE454838A24}"/>
                </a:ext>
              </a:extLst>
            </p:cNvPr>
            <p:cNvSpPr/>
            <p:nvPr/>
          </p:nvSpPr>
          <p:spPr>
            <a:xfrm>
              <a:off x="9121959" y="4737968"/>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矢印: 左 47">
              <a:extLst>
                <a:ext uri="{FF2B5EF4-FFF2-40B4-BE49-F238E27FC236}">
                  <a16:creationId xmlns:a16="http://schemas.microsoft.com/office/drawing/2014/main" id="{65B4AEF7-598E-6BF9-7F53-D591C68061DF}"/>
                </a:ext>
              </a:extLst>
            </p:cNvPr>
            <p:cNvSpPr/>
            <p:nvPr/>
          </p:nvSpPr>
          <p:spPr>
            <a:xfrm flipH="1">
              <a:off x="9121959" y="442895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sp>
          <p:nvSpPr>
            <p:cNvPr id="50" name="正方形/長方形 49">
              <a:extLst>
                <a:ext uri="{FF2B5EF4-FFF2-40B4-BE49-F238E27FC236}">
                  <a16:creationId xmlns:a16="http://schemas.microsoft.com/office/drawing/2014/main" id="{6FE308BA-6404-32AE-82AC-0ACDAB4F3C14}"/>
                </a:ext>
              </a:extLst>
            </p:cNvPr>
            <p:cNvSpPr/>
            <p:nvPr/>
          </p:nvSpPr>
          <p:spPr>
            <a:xfrm>
              <a:off x="4383077" y="5738469"/>
              <a:ext cx="1044000" cy="504000"/>
            </a:xfrm>
            <a:prstGeom prst="rect">
              <a:avLst/>
            </a:prstGeom>
            <a:solidFill>
              <a:schemeClr val="bg2">
                <a:lumMod val="20000"/>
                <a:lumOff val="80000"/>
              </a:scheme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来歴</a:t>
              </a:r>
              <a:r>
                <a:rPr kumimoji="1" lang="ja-JP" altLang="en-US"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300" kern="0" dirty="0">
                  <a:solidFill>
                    <a:prstClr val="black"/>
                  </a:solidFill>
                  <a:latin typeface="Meiryo UI" panose="020B0604030504040204" pitchFamily="50" charset="-128"/>
                  <a:ea typeface="Meiryo UI" panose="020B0604030504040204" pitchFamily="50" charset="-128"/>
                </a:rPr>
                <a:t>サービス</a:t>
              </a:r>
              <a:endParaRPr kumimoji="1" lang="en-US" altLang="ja-JP" sz="13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矢印: 左 50">
              <a:extLst>
                <a:ext uri="{FF2B5EF4-FFF2-40B4-BE49-F238E27FC236}">
                  <a16:creationId xmlns:a16="http://schemas.microsoft.com/office/drawing/2014/main" id="{BEC7C433-DE5F-C1A6-1AC8-685B64EB0F79}"/>
                </a:ext>
              </a:extLst>
            </p:cNvPr>
            <p:cNvSpPr/>
            <p:nvPr/>
          </p:nvSpPr>
          <p:spPr>
            <a:xfrm>
              <a:off x="2666624" y="4970363"/>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データ取得／提供</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矢印: 左 52">
              <a:extLst>
                <a:ext uri="{FF2B5EF4-FFF2-40B4-BE49-F238E27FC236}">
                  <a16:creationId xmlns:a16="http://schemas.microsoft.com/office/drawing/2014/main" id="{F084A57C-9939-BB90-520B-4806C17EF84F}"/>
                </a:ext>
              </a:extLst>
            </p:cNvPr>
            <p:cNvSpPr/>
            <p:nvPr/>
          </p:nvSpPr>
          <p:spPr>
            <a:xfrm flipH="1">
              <a:off x="2666624" y="1823826"/>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検索</a:t>
              </a:r>
            </a:p>
          </p:txBody>
        </p:sp>
        <p:sp>
          <p:nvSpPr>
            <p:cNvPr id="54" name="矢印: 左 53">
              <a:extLst>
                <a:ext uri="{FF2B5EF4-FFF2-40B4-BE49-F238E27FC236}">
                  <a16:creationId xmlns:a16="http://schemas.microsoft.com/office/drawing/2014/main" id="{AFF8E615-1B02-192C-10C2-8D37EEE32B06}"/>
                </a:ext>
              </a:extLst>
            </p:cNvPr>
            <p:cNvSpPr/>
            <p:nvPr/>
          </p:nvSpPr>
          <p:spPr>
            <a:xfrm>
              <a:off x="2666624" y="2132320"/>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カタログ</a:t>
              </a: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取得</a:t>
              </a:r>
            </a:p>
          </p:txBody>
        </p:sp>
        <p:sp>
          <p:nvSpPr>
            <p:cNvPr id="56" name="矢印: 左 55">
              <a:extLst>
                <a:ext uri="{FF2B5EF4-FFF2-40B4-BE49-F238E27FC236}">
                  <a16:creationId xmlns:a16="http://schemas.microsoft.com/office/drawing/2014/main" id="{2C53C207-CFDB-868F-A823-ADE870B298F5}"/>
                </a:ext>
              </a:extLst>
            </p:cNvPr>
            <p:cNvSpPr/>
            <p:nvPr/>
          </p:nvSpPr>
          <p:spPr>
            <a:xfrm flipH="1">
              <a:off x="2666624" y="5846469"/>
              <a:ext cx="1656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kern="0" dirty="0">
                  <a:solidFill>
                    <a:prstClr val="black"/>
                  </a:solidFill>
                  <a:latin typeface="Meiryo UI" panose="020B0604030504040204" pitchFamily="50" charset="-128"/>
                  <a:ea typeface="Meiryo UI" panose="020B0604030504040204" pitchFamily="50" charset="-128"/>
                </a:rPr>
                <a:t>来歴登録</a:t>
              </a:r>
              <a:endPar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矢印: 左 58">
              <a:extLst>
                <a:ext uri="{FF2B5EF4-FFF2-40B4-BE49-F238E27FC236}">
                  <a16:creationId xmlns:a16="http://schemas.microsoft.com/office/drawing/2014/main" id="{E55C37A0-4F3C-0737-A371-ECB6AFA6172D}"/>
                </a:ext>
              </a:extLst>
            </p:cNvPr>
            <p:cNvSpPr/>
            <p:nvPr/>
          </p:nvSpPr>
          <p:spPr>
            <a:xfrm flipH="1">
              <a:off x="2666624" y="4661354"/>
              <a:ext cx="4464000" cy="360000"/>
            </a:xfrm>
            <a:prstGeom prst="leftArrow">
              <a:avLst/>
            </a:prstGeom>
            <a:solidFill>
              <a:sysClr val="window" lastClr="FFFFFF"/>
            </a:solidFill>
            <a:ln w="12700" cap="flat" cmpd="sng" algn="ctr">
              <a:solidFill>
                <a:srgbClr val="FF0000"/>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データ要求</a:t>
              </a:r>
            </a:p>
          </p:txBody>
        </p:sp>
      </p:grpSp>
    </p:spTree>
    <p:extLst>
      <p:ext uri="{BB962C8B-B14F-4D97-AF65-F5344CB8AC3E}">
        <p14:creationId xmlns:p14="http://schemas.microsoft.com/office/powerpoint/2010/main" val="2153446610"/>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spDef>
      <a:spPr>
        <a:solidFill>
          <a:schemeClr val="bg1"/>
        </a:solidFill>
        <a:ln w="9525">
          <a:solidFill>
            <a:schemeClr val="tx1"/>
          </a:solidFill>
        </a:ln>
      </a:spPr>
      <a:bodyPr rtlCol="0" anchor="ctr"/>
      <a:lstStyle>
        <a:defPPr algn="ctr">
          <a:defRPr kumimoji="1" sz="140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14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9A28A4-BC47-44EF-8A2E-EFA7A1DB5433}">
  <ds:schemaRefs>
    <ds:schemaRef ds:uri="http://schemas.microsoft.com/sharepoint/v3/contenttype/forms"/>
  </ds:schemaRefs>
</ds:datastoreItem>
</file>

<file path=customXml/itemProps2.xml><?xml version="1.0" encoding="utf-8"?>
<ds:datastoreItem xmlns:ds="http://schemas.openxmlformats.org/officeDocument/2006/customXml" ds:itemID="{238705E4-553F-4A36-A601-3B514BCDF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a0b324-fff8-47f8-93c2-91e47de8bf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F4830C-6C6B-463E-BB45-CFD07CBF87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4a0b324-fff8-47f8-93c2-91e47de8bffb"/>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3047</TotalTime>
  <Words>4668</Words>
  <Application>Microsoft Office PowerPoint</Application>
  <PresentationFormat>ワイド画面</PresentationFormat>
  <Paragraphs>852</Paragraphs>
  <Slides>24</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Meiryo UI</vt:lpstr>
      <vt:lpstr>ＭＳ Ｐゴシック</vt:lpstr>
      <vt:lpstr>游ゴシック</vt:lpstr>
      <vt:lpstr>Arial</vt:lpstr>
      <vt:lpstr>Calibri</vt:lpstr>
      <vt:lpstr>Tw Cen MT</vt:lpstr>
      <vt:lpstr>Wingdings</vt:lpstr>
      <vt:lpstr>しずく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大島一好 / Oshima，Kazuyoshi</dc:creator>
  <cp:lastModifiedBy>澤田悠希 / Sawada，Yuki</cp:lastModifiedBy>
  <cp:revision>11</cp:revision>
  <dcterms:created xsi:type="dcterms:W3CDTF">2021-01-13T07:30:47Z</dcterms:created>
  <dcterms:modified xsi:type="dcterms:W3CDTF">2023-04-17T05:14:34Z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y fmtid="{D5CDD505-2E9C-101B-9397-08002B2CF9AE}" pid="3" name="MediaServiceImageTags">
    <vt:lpwstr/>
  </property>
</Properties>
</file>