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48" r:id="rId4"/>
  </p:sldMasterIdLst>
  <p:notesMasterIdLst>
    <p:notesMasterId r:id="rId85"/>
  </p:notesMasterIdLst>
  <p:handoutMasterIdLst>
    <p:handoutMasterId r:id="rId86"/>
  </p:handoutMasterIdLst>
  <p:sldIdLst>
    <p:sldId id="6486" r:id="rId5"/>
    <p:sldId id="2873" r:id="rId6"/>
    <p:sldId id="6331" r:id="rId7"/>
    <p:sldId id="6333" r:id="rId8"/>
    <p:sldId id="6362" r:id="rId9"/>
    <p:sldId id="6361" r:id="rId10"/>
    <p:sldId id="6332" r:id="rId11"/>
    <p:sldId id="2759" r:id="rId12"/>
    <p:sldId id="6367" r:id="rId13"/>
    <p:sldId id="6225" r:id="rId14"/>
    <p:sldId id="6447" r:id="rId15"/>
    <p:sldId id="6434" r:id="rId16"/>
    <p:sldId id="6405" r:id="rId17"/>
    <p:sldId id="6450" r:id="rId18"/>
    <p:sldId id="6452" r:id="rId19"/>
    <p:sldId id="6456" r:id="rId20"/>
    <p:sldId id="6482" r:id="rId21"/>
    <p:sldId id="6453" r:id="rId22"/>
    <p:sldId id="6520" r:id="rId23"/>
    <p:sldId id="6443" r:id="rId24"/>
    <p:sldId id="6446" r:id="rId25"/>
    <p:sldId id="6479" r:id="rId26"/>
    <p:sldId id="6481" r:id="rId27"/>
    <p:sldId id="6480" r:id="rId28"/>
    <p:sldId id="6460" r:id="rId29"/>
    <p:sldId id="6512" r:id="rId30"/>
    <p:sldId id="6448" r:id="rId31"/>
    <p:sldId id="6418" r:id="rId32"/>
    <p:sldId id="6521" r:id="rId33"/>
    <p:sldId id="6471" r:id="rId34"/>
    <p:sldId id="6365" r:id="rId35"/>
    <p:sldId id="6427" r:id="rId36"/>
    <p:sldId id="6419" r:id="rId37"/>
    <p:sldId id="6444" r:id="rId38"/>
    <p:sldId id="6364" r:id="rId39"/>
    <p:sldId id="6390" r:id="rId40"/>
    <p:sldId id="6505" r:id="rId41"/>
    <p:sldId id="6437" r:id="rId42"/>
    <p:sldId id="6420" r:id="rId43"/>
    <p:sldId id="6464" r:id="rId44"/>
    <p:sldId id="2907" r:id="rId45"/>
    <p:sldId id="6375" r:id="rId46"/>
    <p:sldId id="6407" r:id="rId47"/>
    <p:sldId id="6483" r:id="rId48"/>
    <p:sldId id="6502" r:id="rId49"/>
    <p:sldId id="6514" r:id="rId50"/>
    <p:sldId id="6515" r:id="rId51"/>
    <p:sldId id="6511" r:id="rId52"/>
    <p:sldId id="6404" r:id="rId53"/>
    <p:sldId id="6501" r:id="rId54"/>
    <p:sldId id="6503" r:id="rId55"/>
    <p:sldId id="6516" r:id="rId56"/>
    <p:sldId id="6517" r:id="rId57"/>
    <p:sldId id="6435" r:id="rId58"/>
    <p:sldId id="6340" r:id="rId59"/>
    <p:sldId id="6509" r:id="rId60"/>
    <p:sldId id="6508" r:id="rId61"/>
    <p:sldId id="6510" r:id="rId62"/>
    <p:sldId id="6518" r:id="rId63"/>
    <p:sldId id="6519" r:id="rId64"/>
    <p:sldId id="6348" r:id="rId65"/>
    <p:sldId id="6369" r:id="rId66"/>
    <p:sldId id="6394" r:id="rId67"/>
    <p:sldId id="6423" r:id="rId68"/>
    <p:sldId id="6363" r:id="rId69"/>
    <p:sldId id="6284" r:id="rId70"/>
    <p:sldId id="6379" r:id="rId71"/>
    <p:sldId id="6513" r:id="rId72"/>
    <p:sldId id="6411" r:id="rId73"/>
    <p:sldId id="6383" r:id="rId74"/>
    <p:sldId id="6334" r:id="rId75"/>
    <p:sldId id="6473" r:id="rId76"/>
    <p:sldId id="6467" r:id="rId77"/>
    <p:sldId id="6475" r:id="rId78"/>
    <p:sldId id="6485" r:id="rId79"/>
    <p:sldId id="6474" r:id="rId80"/>
    <p:sldId id="6496" r:id="rId81"/>
    <p:sldId id="6493" r:id="rId82"/>
    <p:sldId id="6488" r:id="rId83"/>
    <p:sldId id="6499" r:id="rId84"/>
  </p:sldIdLst>
  <p:sldSz cx="9906000" cy="6858000" type="A4"/>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6210502B-6752-4973-8167-E73F73352141}">
          <p14:sldIdLst>
            <p14:sldId id="6486"/>
            <p14:sldId id="2873"/>
            <p14:sldId id="6331"/>
            <p14:sldId id="6333"/>
            <p14:sldId id="6362"/>
            <p14:sldId id="6361"/>
            <p14:sldId id="6332"/>
            <p14:sldId id="2759"/>
            <p14:sldId id="6367"/>
            <p14:sldId id="6225"/>
            <p14:sldId id="6447"/>
            <p14:sldId id="6434"/>
            <p14:sldId id="6405"/>
            <p14:sldId id="6450"/>
            <p14:sldId id="6452"/>
            <p14:sldId id="6456"/>
            <p14:sldId id="6482"/>
            <p14:sldId id="6453"/>
            <p14:sldId id="6520"/>
            <p14:sldId id="6443"/>
            <p14:sldId id="6446"/>
            <p14:sldId id="6479"/>
            <p14:sldId id="6481"/>
            <p14:sldId id="6480"/>
            <p14:sldId id="6460"/>
            <p14:sldId id="6512"/>
            <p14:sldId id="6448"/>
            <p14:sldId id="6418"/>
            <p14:sldId id="6521"/>
            <p14:sldId id="6471"/>
            <p14:sldId id="6365"/>
            <p14:sldId id="6427"/>
            <p14:sldId id="6419"/>
            <p14:sldId id="6444"/>
            <p14:sldId id="6364"/>
            <p14:sldId id="6390"/>
            <p14:sldId id="6505"/>
            <p14:sldId id="6437"/>
            <p14:sldId id="6420"/>
            <p14:sldId id="6464"/>
            <p14:sldId id="2907"/>
            <p14:sldId id="6375"/>
            <p14:sldId id="6407"/>
            <p14:sldId id="6483"/>
            <p14:sldId id="6502"/>
            <p14:sldId id="6514"/>
            <p14:sldId id="6515"/>
            <p14:sldId id="6511"/>
            <p14:sldId id="6404"/>
            <p14:sldId id="6501"/>
            <p14:sldId id="6503"/>
            <p14:sldId id="6516"/>
            <p14:sldId id="6517"/>
            <p14:sldId id="6435"/>
            <p14:sldId id="6340"/>
            <p14:sldId id="6509"/>
            <p14:sldId id="6508"/>
            <p14:sldId id="6510"/>
            <p14:sldId id="6518"/>
            <p14:sldId id="6519"/>
            <p14:sldId id="6348"/>
            <p14:sldId id="6369"/>
            <p14:sldId id="6394"/>
            <p14:sldId id="6423"/>
            <p14:sldId id="6363"/>
            <p14:sldId id="6284"/>
            <p14:sldId id="6379"/>
            <p14:sldId id="6513"/>
            <p14:sldId id="6411"/>
            <p14:sldId id="6383"/>
            <p14:sldId id="6334"/>
            <p14:sldId id="6473"/>
            <p14:sldId id="6467"/>
            <p14:sldId id="6475"/>
            <p14:sldId id="6485"/>
            <p14:sldId id="6474"/>
            <p14:sldId id="6496"/>
            <p14:sldId id="6493"/>
            <p14:sldId id="6488"/>
            <p14:sldId id="649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3107" userDrawn="1">
          <p15:clr>
            <a:srgbClr val="A4A3A4"/>
          </p15:clr>
        </p15:guide>
        <p15:guide id="2" pos="212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FFFFFF"/>
    <a:srgbClr val="4472C4"/>
    <a:srgbClr val="DEEBF7"/>
    <a:srgbClr val="D9D9D9"/>
    <a:srgbClr val="FF9999"/>
    <a:srgbClr val="6666FF"/>
    <a:srgbClr val="33CC33"/>
    <a:srgbClr val="5B9BD5"/>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CBD0D0-ECBA-4C06-A16F-412374226784}" v="1" dt="2023-04-11T10:07:58.710"/>
  </p1510:revLst>
</p1510:revInfo>
</file>

<file path=ppt/tableStyles.xml><?xml version="1.0" encoding="utf-8"?>
<a:tblStyleLst xmlns:a="http://schemas.openxmlformats.org/drawingml/2006/main" def="{5C22544A-7EE6-4342-B048-85BDC9FD1C3A}">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06" autoAdjust="0"/>
    <p:restoredTop sz="94111" autoAdjust="0"/>
  </p:normalViewPr>
  <p:slideViewPr>
    <p:cSldViewPr snapToGrid="0">
      <p:cViewPr varScale="1">
        <p:scale>
          <a:sx n="82" d="100"/>
          <a:sy n="82" d="100"/>
        </p:scale>
        <p:origin x="1062" y="90"/>
      </p:cViewPr>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snapToGrid="0" showGuides="1">
      <p:cViewPr>
        <p:scale>
          <a:sx n="125" d="100"/>
          <a:sy n="125" d="100"/>
        </p:scale>
        <p:origin x="816" y="-3606"/>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92"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2823A8EA-4880-626D-54AA-B52FE53AE485}"/>
              </a:ext>
            </a:extLst>
          </p:cNvPr>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CB874EE2-AA23-CACF-9204-5C4FEBDBDFF3}"/>
              </a:ext>
            </a:extLst>
          </p:cNvPr>
          <p:cNvSpPr>
            <a:spLocks noGrp="1"/>
          </p:cNvSpPr>
          <p:nvPr>
            <p:ph type="dt" sz="quarter" idx="1"/>
          </p:nvPr>
        </p:nvSpPr>
        <p:spPr>
          <a:xfrm>
            <a:off x="3814763" y="0"/>
            <a:ext cx="2919412" cy="495300"/>
          </a:xfrm>
          <a:prstGeom prst="rect">
            <a:avLst/>
          </a:prstGeom>
        </p:spPr>
        <p:txBody>
          <a:bodyPr vert="horz" lIns="91440" tIns="45720" rIns="91440" bIns="45720" rtlCol="0"/>
          <a:lstStyle>
            <a:lvl1pPr algn="r">
              <a:defRPr sz="1200"/>
            </a:lvl1pPr>
          </a:lstStyle>
          <a:p>
            <a:fld id="{0F424205-6FDA-4204-A6E1-5CDA668DF307}" type="datetimeFigureOut">
              <a:rPr kumimoji="1" lang="ja-JP" altLang="en-US" smtClean="0"/>
              <a:t>2023/4/11</a:t>
            </a:fld>
            <a:endParaRPr kumimoji="1" lang="ja-JP" altLang="en-US"/>
          </a:p>
        </p:txBody>
      </p:sp>
      <p:sp>
        <p:nvSpPr>
          <p:cNvPr id="4" name="フッター プレースホルダー 3">
            <a:extLst>
              <a:ext uri="{FF2B5EF4-FFF2-40B4-BE49-F238E27FC236}">
                <a16:creationId xmlns:a16="http://schemas.microsoft.com/office/drawing/2014/main" id="{75025460-6C0D-4746-CBD5-794D5CBCD8AA}"/>
              </a:ext>
            </a:extLst>
          </p:cNvPr>
          <p:cNvSpPr>
            <a:spLocks noGrp="1"/>
          </p:cNvSpPr>
          <p:nvPr>
            <p:ph type="ftr" sz="quarter" idx="2"/>
          </p:nvPr>
        </p:nvSpPr>
        <p:spPr>
          <a:xfrm>
            <a:off x="0" y="9371013"/>
            <a:ext cx="2919413" cy="4953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E0CEAD3E-536E-DDD7-977C-A4F91911B44C}"/>
              </a:ext>
            </a:extLst>
          </p:cNvPr>
          <p:cNvSpPr>
            <a:spLocks noGrp="1"/>
          </p:cNvSpPr>
          <p:nvPr>
            <p:ph type="sldNum" sz="quarter" idx="3"/>
          </p:nvPr>
        </p:nvSpPr>
        <p:spPr>
          <a:xfrm>
            <a:off x="3814763" y="9371013"/>
            <a:ext cx="2919412" cy="495300"/>
          </a:xfrm>
          <a:prstGeom prst="rect">
            <a:avLst/>
          </a:prstGeom>
        </p:spPr>
        <p:txBody>
          <a:bodyPr vert="horz" lIns="91440" tIns="45720" rIns="91440" bIns="45720" rtlCol="0" anchor="b"/>
          <a:lstStyle>
            <a:lvl1pPr algn="r">
              <a:defRPr sz="1200"/>
            </a:lvl1pPr>
          </a:lstStyle>
          <a:p>
            <a:fld id="{DBADBCE4-EB38-4D68-8329-673268E4E9A7}" type="slidenum">
              <a:rPr kumimoji="1" lang="ja-JP" altLang="en-US" smtClean="0"/>
              <a:t>‹#›</a:t>
            </a:fld>
            <a:endParaRPr kumimoji="1" lang="ja-JP" altLang="en-US"/>
          </a:p>
        </p:txBody>
      </p:sp>
    </p:spTree>
    <p:extLst>
      <p:ext uri="{BB962C8B-B14F-4D97-AF65-F5344CB8AC3E}">
        <p14:creationId xmlns:p14="http://schemas.microsoft.com/office/powerpoint/2010/main" val="133861374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2"/>
            <a:ext cx="2918831" cy="495029"/>
          </a:xfrm>
          <a:prstGeom prst="rect">
            <a:avLst/>
          </a:prstGeom>
        </p:spPr>
        <p:txBody>
          <a:bodyPr vert="horz" lIns="91427" tIns="45714" rIns="91427" bIns="45714"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5" y="2"/>
            <a:ext cx="2918831" cy="495029"/>
          </a:xfrm>
          <a:prstGeom prst="rect">
            <a:avLst/>
          </a:prstGeom>
        </p:spPr>
        <p:txBody>
          <a:bodyPr vert="horz" lIns="91427" tIns="45714" rIns="91427" bIns="45714" rtlCol="0"/>
          <a:lstStyle>
            <a:lvl1pPr algn="r">
              <a:defRPr sz="1200"/>
            </a:lvl1pPr>
          </a:lstStyle>
          <a:p>
            <a:fld id="{FBC5C42D-15BF-4869-8FB8-8E2925A40047}" type="datetimeFigureOut">
              <a:rPr kumimoji="1" lang="ja-JP" altLang="en-US" smtClean="0"/>
              <a:t>2023/4/11</a:t>
            </a:fld>
            <a:endParaRPr kumimoji="1" lang="ja-JP" altLang="en-US"/>
          </a:p>
        </p:txBody>
      </p:sp>
      <p:sp>
        <p:nvSpPr>
          <p:cNvPr id="4" name="スライド イメージ プレースホルダー 3"/>
          <p:cNvSpPr>
            <a:spLocks noGrp="1" noRot="1" noChangeAspect="1"/>
          </p:cNvSpPr>
          <p:nvPr>
            <p:ph type="sldImg" idx="2"/>
          </p:nvPr>
        </p:nvSpPr>
        <p:spPr>
          <a:xfrm>
            <a:off x="963613" y="1233488"/>
            <a:ext cx="4808537" cy="3328987"/>
          </a:xfrm>
          <a:prstGeom prst="rect">
            <a:avLst/>
          </a:prstGeom>
          <a:noFill/>
          <a:ln w="12700">
            <a:solidFill>
              <a:prstClr val="black"/>
            </a:solidFill>
          </a:ln>
        </p:spPr>
        <p:txBody>
          <a:bodyPr vert="horz" lIns="91427" tIns="45714" rIns="91427" bIns="45714" rtlCol="0" anchor="ctr"/>
          <a:lstStyle/>
          <a:p>
            <a:endParaRPr lang="ja-JP" altLang="en-US"/>
          </a:p>
        </p:txBody>
      </p:sp>
      <p:sp>
        <p:nvSpPr>
          <p:cNvPr id="5" name="ノート プレースホルダー 4"/>
          <p:cNvSpPr>
            <a:spLocks noGrp="1"/>
          </p:cNvSpPr>
          <p:nvPr>
            <p:ph type="body" sz="quarter" idx="3"/>
          </p:nvPr>
        </p:nvSpPr>
        <p:spPr>
          <a:xfrm>
            <a:off x="673577" y="4748165"/>
            <a:ext cx="5388610" cy="3884861"/>
          </a:xfrm>
          <a:prstGeom prst="rect">
            <a:avLst/>
          </a:prstGeom>
        </p:spPr>
        <p:txBody>
          <a:bodyPr vert="horz" lIns="91427" tIns="45714" rIns="91427" bIns="4571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2" y="9371286"/>
            <a:ext cx="2918831" cy="495028"/>
          </a:xfrm>
          <a:prstGeom prst="rect">
            <a:avLst/>
          </a:prstGeom>
        </p:spPr>
        <p:txBody>
          <a:bodyPr vert="horz" lIns="91427" tIns="45714" rIns="91427" bIns="45714"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5" y="9371286"/>
            <a:ext cx="2918831" cy="495028"/>
          </a:xfrm>
          <a:prstGeom prst="rect">
            <a:avLst/>
          </a:prstGeom>
        </p:spPr>
        <p:txBody>
          <a:bodyPr vert="horz" lIns="91427" tIns="45714" rIns="91427" bIns="45714" rtlCol="0" anchor="b"/>
          <a:lstStyle>
            <a:lvl1pPr algn="r">
              <a:defRPr sz="1200"/>
            </a:lvl1pPr>
          </a:lstStyle>
          <a:p>
            <a:fld id="{04875828-964D-4D25-AF84-BEA903889EBC}" type="slidenum">
              <a:rPr kumimoji="1" lang="ja-JP" altLang="en-US" smtClean="0"/>
              <a:t>‹#›</a:t>
            </a:fld>
            <a:endParaRPr kumimoji="1" lang="ja-JP" altLang="en-US"/>
          </a:p>
        </p:txBody>
      </p:sp>
    </p:spTree>
    <p:extLst>
      <p:ext uri="{BB962C8B-B14F-4D97-AF65-F5344CB8AC3E}">
        <p14:creationId xmlns:p14="http://schemas.microsoft.com/office/powerpoint/2010/main" val="63190770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047992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4115186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923903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266615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3304350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456782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029262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3524251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タイトルのみ">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058BCE-6363-49FA-A3E4-EC4D26819489}"/>
              </a:ext>
            </a:extLst>
          </p:cNvPr>
          <p:cNvSpPr/>
          <p:nvPr userDrawn="1"/>
        </p:nvSpPr>
        <p:spPr>
          <a:xfrm>
            <a:off x="9496840" y="6581001"/>
            <a:ext cx="330540" cy="242374"/>
          </a:xfrm>
          <a:prstGeom prst="rect">
            <a:avLst/>
          </a:prstGeom>
        </p:spPr>
        <p:txBody>
          <a:bodyPr wrap="none">
            <a:spAutoFit/>
          </a:bodyPr>
          <a:lstStyle/>
          <a:p>
            <a:fld id="{8D8A5D70-00BF-43D1-9518-0183EFEF9A82}" type="slidenum">
              <a:rPr lang="ja-JP" altLang="en-US" sz="975" smtClean="0">
                <a:solidFill>
                  <a:schemeClr val="tx1"/>
                </a:solidFill>
              </a:rPr>
              <a:pPr/>
              <a:t>‹#›</a:t>
            </a:fld>
            <a:endParaRPr lang="ja-JP" altLang="en-US" sz="1138" dirty="0">
              <a:solidFill>
                <a:schemeClr val="tx1"/>
              </a:solidFill>
            </a:endParaRPr>
          </a:p>
        </p:txBody>
      </p:sp>
      <p:cxnSp>
        <p:nvCxnSpPr>
          <p:cNvPr id="5" name="直線コネクタ 4">
            <a:extLst>
              <a:ext uri="{FF2B5EF4-FFF2-40B4-BE49-F238E27FC236}">
                <a16:creationId xmlns:a16="http://schemas.microsoft.com/office/drawing/2014/main" id="{7541C717-62C4-4893-AE22-911E521CCFC0}"/>
              </a:ext>
            </a:extLst>
          </p:cNvPr>
          <p:cNvCxnSpPr/>
          <p:nvPr userDrawn="1"/>
        </p:nvCxnSpPr>
        <p:spPr bwMode="auto">
          <a:xfrm>
            <a:off x="194472" y="602702"/>
            <a:ext cx="9323902" cy="0"/>
          </a:xfrm>
          <a:prstGeom prst="line">
            <a:avLst/>
          </a:prstGeom>
          <a:noFill/>
          <a:ln w="38100" cap="flat" cmpd="sng" algn="ctr">
            <a:solidFill>
              <a:schemeClr val="tx2">
                <a:lumMod val="75000"/>
              </a:schemeClr>
            </a:solidFill>
            <a:prstDash val="solid"/>
            <a:round/>
            <a:headEnd type="none" w="med" len="med"/>
            <a:tailEnd type="none" w="med" len="med"/>
          </a:ln>
          <a:effectLst/>
        </p:spPr>
      </p:cxnSp>
      <p:sp>
        <p:nvSpPr>
          <p:cNvPr id="6" name="Text Box 13">
            <a:extLst>
              <a:ext uri="{FF2B5EF4-FFF2-40B4-BE49-F238E27FC236}">
                <a16:creationId xmlns:a16="http://schemas.microsoft.com/office/drawing/2014/main" id="{A2082F13-DA1E-4087-B1C7-1825FB5CAD96}"/>
              </a:ext>
            </a:extLst>
          </p:cNvPr>
          <p:cNvSpPr txBox="1">
            <a:spLocks noChangeArrowheads="1"/>
          </p:cNvSpPr>
          <p:nvPr userDrawn="1"/>
        </p:nvSpPr>
        <p:spPr bwMode="gray">
          <a:xfrm>
            <a:off x="2073000" y="6731941"/>
            <a:ext cx="5760000" cy="126060"/>
          </a:xfrm>
          <a:prstGeom prst="rect">
            <a:avLst/>
          </a:prstGeom>
          <a:noFill/>
          <a:ln w="25400">
            <a:noFill/>
            <a:miter lim="800000"/>
            <a:headEnd/>
            <a:tailEnd/>
          </a:ln>
        </p:spPr>
        <p:txBody>
          <a:bodyPr wrap="square" anchor="b">
            <a:spAutoFit/>
          </a:bodyPr>
          <a:lstStyle/>
          <a:p>
            <a:pPr marL="0" marR="0" lvl="0" indent="0" algn="l" defTabSz="742950" rtl="0" eaLnBrk="1" fontAlgn="auto" latinLnBrk="0" hangingPunct="1">
              <a:lnSpc>
                <a:spcPts val="163"/>
              </a:lnSpc>
              <a:spcBef>
                <a:spcPct val="50000"/>
              </a:spcBef>
              <a:spcAft>
                <a:spcPts val="0"/>
              </a:spcAft>
              <a:buClrTx/>
              <a:buSzTx/>
              <a:buFontTx/>
              <a:buNone/>
              <a:tabLst/>
              <a:defRPr/>
            </a:pPr>
            <a:r>
              <a:rPr kumimoji="0" lang="en-US" altLang="ja-JP" sz="569"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2" name="タイトル 1">
            <a:extLst>
              <a:ext uri="{FF2B5EF4-FFF2-40B4-BE49-F238E27FC236}">
                <a16:creationId xmlns:a16="http://schemas.microsoft.com/office/drawing/2014/main" id="{2721C5C7-30F4-4937-9952-839F58B3569E}"/>
              </a:ext>
            </a:extLst>
          </p:cNvPr>
          <p:cNvSpPr>
            <a:spLocks noGrp="1"/>
          </p:cNvSpPr>
          <p:nvPr>
            <p:ph type="title"/>
          </p:nvPr>
        </p:nvSpPr>
        <p:spPr>
          <a:xfrm>
            <a:off x="234000" y="117874"/>
            <a:ext cx="9067500" cy="432000"/>
          </a:xfrm>
        </p:spPr>
        <p:txBody>
          <a:bodyPr lIns="0">
            <a:normAutofit/>
          </a:bodyPr>
          <a:lstStyle>
            <a:lvl1pPr>
              <a:defRPr kumimoji="1" lang="ja-JP" altLang="en-US" sz="1625" b="0" i="0" kern="1200" dirty="0">
                <a:solidFill>
                  <a:srgbClr val="000000"/>
                </a:solidFill>
                <a:effectLst/>
                <a:latin typeface="Meiryo" panose="020B0604030504040204" pitchFamily="34" charset="-128"/>
                <a:ea typeface="Meiryo" panose="020B0604030504040204" pitchFamily="34" charset="-128"/>
                <a:cs typeface="Meiryo" panose="020B0604030504040204" pitchFamily="34" charset="-128"/>
              </a:defRPr>
            </a:lvl1pPr>
          </a:lstStyle>
          <a:p>
            <a:r>
              <a:rPr kumimoji="1" lang="ja-JP" altLang="en-US" dirty="0"/>
              <a:t>マスター タイトルの書式設定</a:t>
            </a:r>
          </a:p>
        </p:txBody>
      </p:sp>
    </p:spTree>
    <p:extLst>
      <p:ext uri="{BB962C8B-B14F-4D97-AF65-F5344CB8AC3E}">
        <p14:creationId xmlns:p14="http://schemas.microsoft.com/office/powerpoint/2010/main" val="2617308582"/>
      </p:ext>
    </p:extLst>
  </p:cSld>
  <p:clrMapOvr>
    <a:masterClrMapping/>
  </p:clrMapOvr>
  <p:extLst>
    <p:ext uri="{DCECCB84-F9BA-43D5-87BE-67443E8EF086}">
      <p15:sldGuideLst xmlns:p15="http://schemas.microsoft.com/office/powerpoint/2012/main">
        <p15:guide id="1" orient="horz" pos="346" userDrawn="1">
          <p15:clr>
            <a:srgbClr val="FBAE40"/>
          </p15:clr>
        </p15:guide>
        <p15:guide id="2" pos="11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8931AE-2A87-484F-839C-2F391086FA9F}"/>
              </a:ext>
            </a:extLst>
          </p:cNvPr>
          <p:cNvSpPr>
            <a:spLocks noGrp="1"/>
          </p:cNvSpPr>
          <p:nvPr>
            <p:ph type="title"/>
          </p:nvPr>
        </p:nvSpPr>
        <p:spPr>
          <a:xfrm>
            <a:off x="681037" y="2651126"/>
            <a:ext cx="8543925" cy="1325563"/>
          </a:xfrm>
        </p:spPr>
        <p:txBody>
          <a:bodyPr/>
          <a:lstStyle>
            <a:lvl1pPr>
              <a:defRPr>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6" name="正方形/長方形 5">
            <a:extLst>
              <a:ext uri="{FF2B5EF4-FFF2-40B4-BE49-F238E27FC236}">
                <a16:creationId xmlns:a16="http://schemas.microsoft.com/office/drawing/2014/main" id="{F4C785B4-C67A-4649-8A5A-BBA68430F464}"/>
              </a:ext>
            </a:extLst>
          </p:cNvPr>
          <p:cNvSpPr/>
          <p:nvPr userDrawn="1"/>
        </p:nvSpPr>
        <p:spPr>
          <a:xfrm>
            <a:off x="9496840" y="6581001"/>
            <a:ext cx="330540" cy="242374"/>
          </a:xfrm>
          <a:prstGeom prst="rect">
            <a:avLst/>
          </a:prstGeom>
        </p:spPr>
        <p:txBody>
          <a:bodyPr wrap="none">
            <a:spAutoFit/>
          </a:bodyPr>
          <a:lstStyle/>
          <a:p>
            <a:fld id="{8D8A5D70-00BF-43D1-9518-0183EFEF9A82}" type="slidenum">
              <a:rPr lang="ja-JP" altLang="en-US" sz="975" smtClean="0">
                <a:solidFill>
                  <a:schemeClr val="tx1"/>
                </a:solidFill>
              </a:rPr>
              <a:pPr/>
              <a:t>‹#›</a:t>
            </a:fld>
            <a:endParaRPr lang="ja-JP" altLang="en-US" sz="1138" dirty="0">
              <a:solidFill>
                <a:schemeClr val="tx1"/>
              </a:solidFill>
            </a:endParaRPr>
          </a:p>
        </p:txBody>
      </p:sp>
    </p:spTree>
    <p:extLst>
      <p:ext uri="{BB962C8B-B14F-4D97-AF65-F5344CB8AC3E}">
        <p14:creationId xmlns:p14="http://schemas.microsoft.com/office/powerpoint/2010/main" val="2369600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タイトルのみ">
    <p:spTree>
      <p:nvGrpSpPr>
        <p:cNvPr id="1" name=""/>
        <p:cNvGrpSpPr/>
        <p:nvPr/>
      </p:nvGrpSpPr>
      <p:grpSpPr>
        <a:xfrm>
          <a:off x="0" y="0"/>
          <a:ext cx="0" cy="0"/>
          <a:chOff x="0" y="0"/>
          <a:chExt cx="0" cy="0"/>
        </a:xfrm>
      </p:grpSpPr>
      <p:cxnSp>
        <p:nvCxnSpPr>
          <p:cNvPr id="5" name="直線コネクタ 4">
            <a:extLst>
              <a:ext uri="{FF2B5EF4-FFF2-40B4-BE49-F238E27FC236}">
                <a16:creationId xmlns:a16="http://schemas.microsoft.com/office/drawing/2014/main" id="{7541C717-62C4-4893-AE22-911E521CCFC0}"/>
              </a:ext>
            </a:extLst>
          </p:cNvPr>
          <p:cNvCxnSpPr/>
          <p:nvPr userDrawn="1"/>
        </p:nvCxnSpPr>
        <p:spPr bwMode="auto">
          <a:xfrm>
            <a:off x="194472" y="602702"/>
            <a:ext cx="9323902" cy="0"/>
          </a:xfrm>
          <a:prstGeom prst="line">
            <a:avLst/>
          </a:prstGeom>
          <a:noFill/>
          <a:ln w="38100" cap="flat" cmpd="sng" algn="ctr">
            <a:solidFill>
              <a:schemeClr val="tx2">
                <a:lumMod val="75000"/>
              </a:schemeClr>
            </a:solidFill>
            <a:prstDash val="solid"/>
            <a:round/>
            <a:headEnd type="none" w="med" len="med"/>
            <a:tailEnd type="none" w="med" len="med"/>
          </a:ln>
          <a:effectLst/>
        </p:spPr>
      </p:cxnSp>
      <p:sp>
        <p:nvSpPr>
          <p:cNvPr id="6" name="Text Box 13">
            <a:extLst>
              <a:ext uri="{FF2B5EF4-FFF2-40B4-BE49-F238E27FC236}">
                <a16:creationId xmlns:a16="http://schemas.microsoft.com/office/drawing/2014/main" id="{A2082F13-DA1E-4087-B1C7-1825FB5CAD96}"/>
              </a:ext>
            </a:extLst>
          </p:cNvPr>
          <p:cNvSpPr txBox="1">
            <a:spLocks noChangeArrowheads="1"/>
          </p:cNvSpPr>
          <p:nvPr userDrawn="1"/>
        </p:nvSpPr>
        <p:spPr bwMode="gray">
          <a:xfrm>
            <a:off x="2073000" y="6731941"/>
            <a:ext cx="5760000" cy="126060"/>
          </a:xfrm>
          <a:prstGeom prst="rect">
            <a:avLst/>
          </a:prstGeom>
          <a:noFill/>
          <a:ln w="25400">
            <a:noFill/>
            <a:miter lim="800000"/>
            <a:headEnd/>
            <a:tailEnd/>
          </a:ln>
        </p:spPr>
        <p:txBody>
          <a:bodyPr wrap="square" anchor="b">
            <a:spAutoFit/>
          </a:bodyPr>
          <a:lstStyle/>
          <a:p>
            <a:pPr marL="0" marR="0" lvl="0" indent="0" algn="l" defTabSz="742950" rtl="0" eaLnBrk="1" fontAlgn="auto" latinLnBrk="0" hangingPunct="1">
              <a:lnSpc>
                <a:spcPts val="163"/>
              </a:lnSpc>
              <a:spcBef>
                <a:spcPct val="50000"/>
              </a:spcBef>
              <a:spcAft>
                <a:spcPts val="0"/>
              </a:spcAft>
              <a:buClrTx/>
              <a:buSzTx/>
              <a:buFontTx/>
              <a:buNone/>
              <a:tabLst/>
              <a:defRPr/>
            </a:pPr>
            <a:r>
              <a:rPr kumimoji="0" lang="en-US" altLang="ja-JP" sz="569"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2" name="タイトル 1">
            <a:extLst>
              <a:ext uri="{FF2B5EF4-FFF2-40B4-BE49-F238E27FC236}">
                <a16:creationId xmlns:a16="http://schemas.microsoft.com/office/drawing/2014/main" id="{2721C5C7-30F4-4937-9952-839F58B3569E}"/>
              </a:ext>
            </a:extLst>
          </p:cNvPr>
          <p:cNvSpPr>
            <a:spLocks noGrp="1"/>
          </p:cNvSpPr>
          <p:nvPr>
            <p:ph type="title"/>
          </p:nvPr>
        </p:nvSpPr>
        <p:spPr>
          <a:xfrm>
            <a:off x="234000" y="117874"/>
            <a:ext cx="9067500" cy="432000"/>
          </a:xfrm>
        </p:spPr>
        <p:txBody>
          <a:bodyPr lIns="0">
            <a:normAutofit/>
          </a:bodyPr>
          <a:lstStyle>
            <a:lvl1pPr>
              <a:defRPr kumimoji="1" lang="ja-JP" altLang="en-US" sz="1625" b="0" i="0" kern="1200" dirty="0">
                <a:solidFill>
                  <a:srgbClr val="000000"/>
                </a:solidFill>
                <a:effectLst/>
                <a:latin typeface="Meiryo" panose="020B0604030504040204" pitchFamily="34" charset="-128"/>
                <a:ea typeface="Meiryo" panose="020B0604030504040204" pitchFamily="34" charset="-128"/>
                <a:cs typeface="Meiryo" panose="020B0604030504040204" pitchFamily="34" charset="-128"/>
              </a:defRPr>
            </a:lvl1pPr>
          </a:lstStyle>
          <a:p>
            <a:r>
              <a:rPr kumimoji="1" lang="ja-JP" altLang="en-US" dirty="0"/>
              <a:t>マスター タイトルの書式設定</a:t>
            </a:r>
          </a:p>
        </p:txBody>
      </p:sp>
    </p:spTree>
    <p:extLst>
      <p:ext uri="{BB962C8B-B14F-4D97-AF65-F5344CB8AC3E}">
        <p14:creationId xmlns:p14="http://schemas.microsoft.com/office/powerpoint/2010/main" val="398956913"/>
      </p:ext>
    </p:extLst>
  </p:cSld>
  <p:clrMapOvr>
    <a:masterClrMapping/>
  </p:clrMapOvr>
  <p:extLst>
    <p:ext uri="{DCECCB84-F9BA-43D5-87BE-67443E8EF086}">
      <p15:sldGuideLst xmlns:p15="http://schemas.microsoft.com/office/powerpoint/2012/main">
        <p15:guide id="1" orient="horz" pos="346">
          <p15:clr>
            <a:srgbClr val="FBAE40"/>
          </p15:clr>
        </p15:guide>
        <p15:guide id="2" pos="116">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endParaRPr kumimoji="1" lang="ja-JP" altLang="en-US"/>
          </a:p>
        </p:txBody>
      </p:sp>
      <p:sp>
        <p:nvSpPr>
          <p:cNvPr id="5" name="フッター プレースホルダー 4"/>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349096465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hf sldNum="0" hdr="0" ftr="0" dt="0"/>
  <p:txStyles>
    <p:titleStyle>
      <a:lvl1pPr algn="l" defTabSz="742950" rtl="0" eaLnBrk="1" latinLnBrk="0" hangingPunct="1">
        <a:lnSpc>
          <a:spcPct val="90000"/>
        </a:lnSpc>
        <a:spcBef>
          <a:spcPct val="0"/>
        </a:spcBef>
        <a:buNone/>
        <a:defRPr kumimoji="1"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kumimoji="1"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kumimoji="1"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kumimoji="1"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9pPr>
    </p:bodyStyle>
    <p:otherStyle>
      <a:defPPr>
        <a:defRPr lang="ja-JP"/>
      </a:defPPr>
      <a:lvl1pPr marL="0" algn="l" defTabSz="742950" rtl="0" eaLnBrk="1" latinLnBrk="0" hangingPunct="1">
        <a:defRPr kumimoji="1" sz="1463" kern="1200">
          <a:solidFill>
            <a:schemeClr val="tx1"/>
          </a:solidFill>
          <a:latin typeface="+mn-lt"/>
          <a:ea typeface="+mn-ea"/>
          <a:cs typeface="+mn-cs"/>
        </a:defRPr>
      </a:lvl1pPr>
      <a:lvl2pPr marL="371475" algn="l" defTabSz="742950" rtl="0" eaLnBrk="1" latinLnBrk="0" hangingPunct="1">
        <a:defRPr kumimoji="1" sz="1463" kern="1200">
          <a:solidFill>
            <a:schemeClr val="tx1"/>
          </a:solidFill>
          <a:latin typeface="+mn-lt"/>
          <a:ea typeface="+mn-ea"/>
          <a:cs typeface="+mn-cs"/>
        </a:defRPr>
      </a:lvl2pPr>
      <a:lvl3pPr marL="742950" algn="l" defTabSz="742950" rtl="0" eaLnBrk="1" latinLnBrk="0" hangingPunct="1">
        <a:defRPr kumimoji="1" sz="1463" kern="1200">
          <a:solidFill>
            <a:schemeClr val="tx1"/>
          </a:solidFill>
          <a:latin typeface="+mn-lt"/>
          <a:ea typeface="+mn-ea"/>
          <a:cs typeface="+mn-cs"/>
        </a:defRPr>
      </a:lvl3pPr>
      <a:lvl4pPr marL="1114425" algn="l" defTabSz="742950" rtl="0" eaLnBrk="1" latinLnBrk="0" hangingPunct="1">
        <a:defRPr kumimoji="1" sz="1463" kern="1200">
          <a:solidFill>
            <a:schemeClr val="tx1"/>
          </a:solidFill>
          <a:latin typeface="+mn-lt"/>
          <a:ea typeface="+mn-ea"/>
          <a:cs typeface="+mn-cs"/>
        </a:defRPr>
      </a:lvl4pPr>
      <a:lvl5pPr marL="1485900" algn="l" defTabSz="742950" rtl="0" eaLnBrk="1" latinLnBrk="0" hangingPunct="1">
        <a:defRPr kumimoji="1" sz="1463" kern="1200">
          <a:solidFill>
            <a:schemeClr val="tx1"/>
          </a:solidFill>
          <a:latin typeface="+mn-lt"/>
          <a:ea typeface="+mn-ea"/>
          <a:cs typeface="+mn-cs"/>
        </a:defRPr>
      </a:lvl5pPr>
      <a:lvl6pPr marL="1857375" algn="l" defTabSz="742950" rtl="0" eaLnBrk="1" latinLnBrk="0" hangingPunct="1">
        <a:defRPr kumimoji="1" sz="1463" kern="1200">
          <a:solidFill>
            <a:schemeClr val="tx1"/>
          </a:solidFill>
          <a:latin typeface="+mn-lt"/>
          <a:ea typeface="+mn-ea"/>
          <a:cs typeface="+mn-cs"/>
        </a:defRPr>
      </a:lvl6pPr>
      <a:lvl7pPr marL="2228850" algn="l" defTabSz="742950" rtl="0" eaLnBrk="1" latinLnBrk="0" hangingPunct="1">
        <a:defRPr kumimoji="1" sz="1463" kern="1200">
          <a:solidFill>
            <a:schemeClr val="tx1"/>
          </a:solidFill>
          <a:latin typeface="+mn-lt"/>
          <a:ea typeface="+mn-ea"/>
          <a:cs typeface="+mn-cs"/>
        </a:defRPr>
      </a:lvl7pPr>
      <a:lvl8pPr marL="2600325" algn="l" defTabSz="742950" rtl="0" eaLnBrk="1" latinLnBrk="0" hangingPunct="1">
        <a:defRPr kumimoji="1" sz="1463" kern="1200">
          <a:solidFill>
            <a:schemeClr val="tx1"/>
          </a:solidFill>
          <a:latin typeface="+mn-lt"/>
          <a:ea typeface="+mn-ea"/>
          <a:cs typeface="+mn-cs"/>
        </a:defRPr>
      </a:lvl8pPr>
      <a:lvl9pPr marL="2971800" algn="l" defTabSz="742950" rtl="0" eaLnBrk="1" latinLnBrk="0" hangingPunct="1">
        <a:defRPr kumimoji="1"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6.sv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8.svg"/><Relationship Id="rId4" Type="http://schemas.openxmlformats.org/officeDocument/2006/relationships/image" Target="../media/image17.png"/></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3.xml"/><Relationship Id="rId5" Type="http://schemas.openxmlformats.org/officeDocument/2006/relationships/image" Target="../media/image40.svg"/><Relationship Id="rId4" Type="http://schemas.openxmlformats.org/officeDocument/2006/relationships/image" Target="../media/image3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 Id="rId5" Type="http://schemas.openxmlformats.org/officeDocument/2006/relationships/image" Target="../media/image44.png"/><Relationship Id="rId4" Type="http://schemas.openxmlformats.org/officeDocument/2006/relationships/image" Target="../media/image4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2">
            <a:extLst>
              <a:ext uri="{FF2B5EF4-FFF2-40B4-BE49-F238E27FC236}">
                <a16:creationId xmlns:a16="http://schemas.microsoft.com/office/drawing/2014/main" id="{42502B29-BA07-9FBB-2440-26327A06DEC9}"/>
              </a:ext>
            </a:extLst>
          </p:cNvPr>
          <p:cNvSpPr txBox="1">
            <a:spLocks/>
          </p:cNvSpPr>
          <p:nvPr/>
        </p:nvSpPr>
        <p:spPr>
          <a:xfrm>
            <a:off x="1490831" y="1947127"/>
            <a:ext cx="7602369" cy="2955799"/>
          </a:xfrm>
          <a:prstGeom prst="rect">
            <a:avLst/>
          </a:prstGeom>
        </p:spPr>
        <p:txBody>
          <a:bodyPr vert="horz" lIns="0" tIns="45720" rIns="91440" bIns="45720" rtlCol="0" anchor="ctr">
            <a:noAutofit/>
          </a:bodyPr>
          <a:lstStyle>
            <a:lvl1pPr algn="l" defTabSz="742950" rtl="0" eaLnBrk="1" latinLnBrk="0" hangingPunct="1">
              <a:lnSpc>
                <a:spcPct val="90000"/>
              </a:lnSpc>
              <a:spcBef>
                <a:spcPct val="0"/>
              </a:spcBef>
              <a:buNone/>
              <a:defRPr kumimoji="1" lang="ja-JP" altLang="en-US" sz="1625" b="0" i="0" kern="1200" dirty="0">
                <a:solidFill>
                  <a:srgbClr val="000000"/>
                </a:solidFill>
                <a:effectLst/>
                <a:latin typeface="Meiryo" panose="020B0604030504040204" pitchFamily="34" charset="-128"/>
                <a:ea typeface="Meiryo" panose="020B0604030504040204" pitchFamily="34" charset="-128"/>
                <a:cs typeface="Meiryo" panose="020B0604030504040204" pitchFamily="34" charset="-128"/>
              </a:defRPr>
            </a:lvl1pPr>
          </a:lstStyle>
          <a:p>
            <a:r>
              <a:rPr lang="ja-JP" altLang="en-US" sz="3600" dirty="0">
                <a:latin typeface="Meiryo UI" panose="020B0604030504040204" pitchFamily="50" charset="-128"/>
                <a:ea typeface="Meiryo UI" panose="020B0604030504040204" pitchFamily="50" charset="-128"/>
              </a:rPr>
              <a:t>分野間データ連携基盤</a:t>
            </a:r>
            <a:endParaRPr lang="en-US" altLang="zh-TW" sz="3600" dirty="0">
              <a:latin typeface="Meiryo UI" panose="020B0604030504040204" pitchFamily="50" charset="-128"/>
              <a:ea typeface="Meiryo UI" panose="020B0604030504040204" pitchFamily="50" charset="-128"/>
            </a:endParaRPr>
          </a:p>
          <a:p>
            <a:r>
              <a:rPr lang="zh-TW" altLang="en-US" sz="3600" dirty="0">
                <a:latin typeface="Meiryo UI" panose="020B0604030504040204" pitchFamily="50" charset="-128"/>
                <a:ea typeface="Meiryo UI" panose="020B0604030504040204" pitchFamily="50" charset="-128"/>
              </a:rPr>
              <a:t>基本設計書</a:t>
            </a:r>
            <a:endParaRPr lang="en-US" altLang="zh-TW" sz="3600" dirty="0">
              <a:latin typeface="Meiryo UI" panose="020B0604030504040204" pitchFamily="50" charset="-128"/>
              <a:ea typeface="Meiryo UI" panose="020B0604030504040204" pitchFamily="50" charset="-128"/>
            </a:endParaRPr>
          </a:p>
          <a:p>
            <a:r>
              <a:rPr lang="ja-JP" altLang="en-US" sz="3600" dirty="0">
                <a:latin typeface="Meiryo UI" panose="020B0604030504040204" pitchFamily="50" charset="-128"/>
                <a:ea typeface="Meiryo UI" panose="020B0604030504040204" pitchFamily="50" charset="-128"/>
              </a:rPr>
              <a:t>認証・認可</a:t>
            </a:r>
            <a:endParaRPr lang="en-US" altLang="ja-JP" sz="3600" dirty="0">
              <a:latin typeface="Meiryo UI" panose="020B0604030504040204" pitchFamily="50" charset="-128"/>
              <a:ea typeface="Meiryo UI" panose="020B0604030504040204" pitchFamily="50" charset="-128"/>
            </a:endParaRPr>
          </a:p>
        </p:txBody>
      </p:sp>
      <p:pic>
        <p:nvPicPr>
          <p:cNvPr id="2" name="図 1">
            <a:extLst>
              <a:ext uri="{FF2B5EF4-FFF2-40B4-BE49-F238E27FC236}">
                <a16:creationId xmlns:a16="http://schemas.microsoft.com/office/drawing/2014/main" id="{8D72D6FF-2D30-B7FE-11B2-6411C78DF46F}"/>
              </a:ext>
            </a:extLst>
          </p:cNvPr>
          <p:cNvPicPr>
            <a:picLocks noChangeAspect="1"/>
          </p:cNvPicPr>
          <p:nvPr/>
        </p:nvPicPr>
        <p:blipFill>
          <a:blip r:embed="rId2"/>
          <a:stretch>
            <a:fillRect/>
          </a:stretch>
        </p:blipFill>
        <p:spPr>
          <a:xfrm>
            <a:off x="509221" y="5446468"/>
            <a:ext cx="1314450" cy="466725"/>
          </a:xfrm>
          <a:prstGeom prst="rect">
            <a:avLst/>
          </a:prstGeom>
        </p:spPr>
      </p:pic>
    </p:spTree>
    <p:extLst>
      <p:ext uri="{BB962C8B-B14F-4D97-AF65-F5344CB8AC3E}">
        <p14:creationId xmlns:p14="http://schemas.microsoft.com/office/powerpoint/2010/main" val="1600098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5B3557D0-D94E-4747-8A63-667D6D87560D}"/>
              </a:ext>
            </a:extLst>
          </p:cNvPr>
          <p:cNvSpPr txBox="1"/>
          <p:nvPr/>
        </p:nvSpPr>
        <p:spPr>
          <a:xfrm>
            <a:off x="216000" y="720001"/>
            <a:ext cx="9171840" cy="2075450"/>
          </a:xfrm>
          <a:prstGeom prst="rect">
            <a:avLst/>
          </a:prstGeom>
          <a:noFill/>
          <a:ln>
            <a:noFill/>
          </a:ln>
        </p:spPr>
        <p:txBody>
          <a:bodyPr wrap="square" rtlCol="0" anchor="t" anchorCtr="0">
            <a:noAutofit/>
          </a:bodyPr>
          <a:lstStyle/>
          <a:p>
            <a:r>
              <a:rPr lang="ja-JP" altLang="en-US" dirty="0">
                <a:latin typeface="Meiryo UI" panose="020B0604030504040204" pitchFamily="50" charset="-128"/>
                <a:ea typeface="Meiryo UI" panose="020B0604030504040204" pitchFamily="50" charset="-128"/>
              </a:rPr>
              <a:t>認証</a:t>
            </a:r>
            <a:r>
              <a:rPr lang="ja-JP" altLang="en-US">
                <a:latin typeface="Meiryo UI" panose="020B0604030504040204" pitchFamily="50" charset="-128"/>
                <a:ea typeface="Meiryo UI" panose="020B0604030504040204" pitchFamily="50" charset="-128"/>
              </a:rPr>
              <a:t>の目的</a:t>
            </a:r>
            <a:endParaRPr lang="en-US" altLang="ja-JP" dirty="0">
              <a:latin typeface="Meiryo UI" panose="020B0604030504040204" pitchFamily="50" charset="-128"/>
              <a:ea typeface="Meiryo UI" panose="020B0604030504040204" pitchFamily="50" charset="-128"/>
            </a:endParaRPr>
          </a:p>
          <a:p>
            <a:endParaRPr lang="en-US" altLang="ja-JP" sz="1200">
              <a:latin typeface="Meiryo UI" panose="020B0604030504040204" pitchFamily="50" charset="-128"/>
              <a:ea typeface="Meiryo UI" panose="020B0604030504040204" pitchFamily="50" charset="-128"/>
            </a:endParaRPr>
          </a:p>
          <a:p>
            <a:r>
              <a:rPr lang="en-US" altLang="ja-JP" sz="120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では、</a:t>
            </a:r>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に登録されているユーザであるかの真正性の確認が必要であるため、その仕組み（認証）を具備する。</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そして、認証済みの</a:t>
            </a:r>
            <a:r>
              <a:rPr lang="ja-JP" altLang="en-US" sz="1200">
                <a:latin typeface="Meiryo UI" panose="020B0604030504040204" pitchFamily="50" charset="-128"/>
                <a:ea typeface="Meiryo UI" panose="020B0604030504040204" pitchFamily="50" charset="-128"/>
              </a:rPr>
              <a:t>ユーザに</a:t>
            </a:r>
            <a:r>
              <a:rPr lang="en-US" altLang="ja-JP" sz="1200">
                <a:latin typeface="Meiryo UI" panose="020B0604030504040204" pitchFamily="50" charset="-128"/>
                <a:ea typeface="Meiryo UI" panose="020B0604030504040204" pitchFamily="50" charset="-128"/>
              </a:rPr>
              <a:t>CADDE</a:t>
            </a:r>
            <a:r>
              <a:rPr lang="ja-JP" altLang="en-US" sz="1200">
                <a:latin typeface="Meiryo UI" panose="020B0604030504040204" pitchFamily="50" charset="-128"/>
                <a:ea typeface="Meiryo UI" panose="020B0604030504040204" pitchFamily="50" charset="-128"/>
              </a:rPr>
              <a:t>の利用およびデータアクセスを</a:t>
            </a:r>
            <a:r>
              <a:rPr lang="ja-JP" altLang="en-US" sz="1200" dirty="0">
                <a:latin typeface="Meiryo UI" panose="020B0604030504040204" pitchFamily="50" charset="-128"/>
                <a:ea typeface="Meiryo UI" panose="020B0604030504040204" pitchFamily="50" charset="-128"/>
              </a:rPr>
              <a:t>許可するためのアクセス制御の仕組みを具備する。</a:t>
            </a:r>
            <a:endParaRPr lang="en-US" altLang="ja-JP" sz="1200" dirty="0">
              <a:latin typeface="Meiryo UI" panose="020B0604030504040204" pitchFamily="50" charset="-128"/>
              <a:ea typeface="Meiryo UI" panose="020B0604030504040204" pitchFamily="50" charset="-128"/>
            </a:endParaRPr>
          </a:p>
          <a:p>
            <a:endParaRPr lang="en-US" altLang="ja-JP" sz="160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認可の目的</a:t>
            </a:r>
            <a:endParaRPr lang="en-US" altLang="ja-JP" dirty="0">
              <a:latin typeface="Meiryo UI" panose="020B0604030504040204" pitchFamily="50" charset="-128"/>
              <a:ea typeface="Meiryo UI" panose="020B0604030504040204" pitchFamily="50" charset="-128"/>
            </a:endParaRPr>
          </a:p>
          <a:p>
            <a:endParaRPr lang="en-US" altLang="ja-JP" sz="1200">
              <a:latin typeface="Meiryo UI" panose="020B0604030504040204" pitchFamily="50" charset="-128"/>
              <a:ea typeface="Meiryo UI" panose="020B0604030504040204" pitchFamily="50" charset="-128"/>
            </a:endParaRPr>
          </a:p>
          <a:p>
            <a:r>
              <a:rPr lang="en-US" altLang="ja-JP" sz="120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では、データ提供者が自身のカタログやデータを、特定のデータ利用者にのみ提供することが必要</a:t>
            </a:r>
            <a:r>
              <a:rPr lang="ja-JP" altLang="en-US" sz="1200">
                <a:latin typeface="Meiryo UI" panose="020B0604030504040204" pitchFamily="50" charset="-128"/>
                <a:ea typeface="Meiryo UI" panose="020B0604030504040204" pitchFamily="50" charset="-128"/>
              </a:rPr>
              <a:t>であり、</a:t>
            </a:r>
            <a:r>
              <a:rPr lang="ja-JP" altLang="en-US" sz="1200" dirty="0">
                <a:latin typeface="Meiryo UI" panose="020B0604030504040204" pitchFamily="50" charset="-128"/>
                <a:ea typeface="Meiryo UI" panose="020B0604030504040204" pitchFamily="50" charset="-128"/>
              </a:rPr>
              <a:t>その仕組み（認可）を具備する。</a:t>
            </a:r>
            <a:endParaRPr lang="en-US" altLang="ja-JP" sz="1200" dirty="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a:xfrm>
            <a:off x="234000" y="109165"/>
            <a:ext cx="9067500" cy="432000"/>
          </a:xfrm>
        </p:spPr>
        <p:txBody>
          <a:bodyPr>
            <a:normAutofit/>
          </a:bodyPr>
          <a:lstStyle/>
          <a:p>
            <a:r>
              <a:rPr lang="en-US" altLang="ja-JP" sz="1800" dirty="0">
                <a:latin typeface="Meiryo UI" panose="020B0604030504040204" pitchFamily="50" charset="-128"/>
                <a:ea typeface="Meiryo UI" panose="020B0604030504040204" pitchFamily="50" charset="-128"/>
              </a:rPr>
              <a:t>1. </a:t>
            </a:r>
            <a:r>
              <a:rPr lang="ja-JP" altLang="en-US" sz="1800" dirty="0">
                <a:latin typeface="Meiryo UI" panose="020B0604030504040204" pitchFamily="50" charset="-128"/>
                <a:ea typeface="Meiryo UI" panose="020B0604030504040204" pitchFamily="50" charset="-128"/>
              </a:rPr>
              <a:t>概要 </a:t>
            </a:r>
            <a:r>
              <a:rPr lang="en-US" altLang="ja-JP" sz="1800" dirty="0">
                <a:latin typeface="Meiryo UI" panose="020B0604030504040204" pitchFamily="50" charset="-128"/>
                <a:ea typeface="Meiryo UI" panose="020B0604030504040204" pitchFamily="50" charset="-128"/>
              </a:rPr>
              <a:t>&gt; 1.1. </a:t>
            </a:r>
            <a:r>
              <a:rPr lang="ja-JP" altLang="en-US" sz="1800" dirty="0">
                <a:latin typeface="Meiryo UI" panose="020B0604030504040204" pitchFamily="50" charset="-128"/>
                <a:ea typeface="Meiryo UI" panose="020B0604030504040204" pitchFamily="50" charset="-128"/>
              </a:rPr>
              <a:t>目的</a:t>
            </a:r>
            <a:endParaRPr kumimoji="1" lang="ja-JP" altLang="en-US" sz="18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46033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7D722D-F0D8-44A5-AD5C-97609A6ECEBB}"/>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1. </a:t>
            </a:r>
            <a:r>
              <a:rPr lang="ja-JP" altLang="en-US" sz="1800" dirty="0">
                <a:latin typeface="Meiryo UI" panose="020B0604030504040204" pitchFamily="50" charset="-128"/>
                <a:ea typeface="Meiryo UI" panose="020B0604030504040204" pitchFamily="50" charset="-128"/>
              </a:rPr>
              <a:t>概要 </a:t>
            </a:r>
            <a:r>
              <a:rPr lang="en-US" altLang="ja-JP" sz="1800" dirty="0">
                <a:latin typeface="Meiryo UI" panose="020B0604030504040204" pitchFamily="50" charset="-128"/>
                <a:ea typeface="Meiryo UI" panose="020B0604030504040204" pitchFamily="50" charset="-128"/>
              </a:rPr>
              <a:t>&gt; 1.2. </a:t>
            </a:r>
            <a:r>
              <a:rPr lang="ja-JP" altLang="en-US" sz="1800" dirty="0">
                <a:latin typeface="Meiryo UI" panose="020B0604030504040204" pitchFamily="50" charset="-128"/>
                <a:ea typeface="Meiryo UI" panose="020B0604030504040204" pitchFamily="50" charset="-128"/>
              </a:rPr>
              <a:t>要件 </a:t>
            </a:r>
            <a:r>
              <a:rPr lang="en-US" altLang="ja-JP" sz="1800" dirty="0">
                <a:latin typeface="Meiryo UI" panose="020B0604030504040204" pitchFamily="50" charset="-128"/>
                <a:ea typeface="Meiryo UI" panose="020B0604030504040204" pitchFamily="50" charset="-128"/>
              </a:rPr>
              <a:t>&gt; 1.2.1. </a:t>
            </a:r>
            <a:r>
              <a:rPr lang="ja-JP" altLang="en-US" sz="1800" dirty="0">
                <a:latin typeface="Meiryo UI" panose="020B0604030504040204" pitchFamily="50" charset="-128"/>
                <a:ea typeface="Meiryo UI" panose="020B0604030504040204" pitchFamily="50" charset="-128"/>
              </a:rPr>
              <a:t>認証・認可の要件</a:t>
            </a:r>
            <a:endParaRPr kumimoji="1" lang="ja-JP" altLang="en-US" sz="1800" dirty="0"/>
          </a:p>
        </p:txBody>
      </p:sp>
      <p:graphicFrame>
        <p:nvGraphicFramePr>
          <p:cNvPr id="4" name="表 4">
            <a:extLst>
              <a:ext uri="{FF2B5EF4-FFF2-40B4-BE49-F238E27FC236}">
                <a16:creationId xmlns:a16="http://schemas.microsoft.com/office/drawing/2014/main" id="{5B0D197F-043F-E7E3-6F2E-760ACCEC980A}"/>
              </a:ext>
            </a:extLst>
          </p:cNvPr>
          <p:cNvGraphicFramePr>
            <a:graphicFrameLocks noGrp="1"/>
          </p:cNvGraphicFramePr>
          <p:nvPr>
            <p:extLst>
              <p:ext uri="{D42A27DB-BD31-4B8C-83A1-F6EECF244321}">
                <p14:modId xmlns:p14="http://schemas.microsoft.com/office/powerpoint/2010/main" val="1668130435"/>
              </p:ext>
            </p:extLst>
          </p:nvPr>
        </p:nvGraphicFramePr>
        <p:xfrm>
          <a:off x="224708" y="1116478"/>
          <a:ext cx="9406972" cy="5166094"/>
        </p:xfrm>
        <a:graphic>
          <a:graphicData uri="http://schemas.openxmlformats.org/drawingml/2006/table">
            <a:tbl>
              <a:tblPr firstRow="1" bandRow="1">
                <a:tableStyleId>{5C22544A-7EE6-4342-B048-85BDC9FD1C3A}</a:tableStyleId>
              </a:tblPr>
              <a:tblGrid>
                <a:gridCol w="386493">
                  <a:extLst>
                    <a:ext uri="{9D8B030D-6E8A-4147-A177-3AD203B41FA5}">
                      <a16:colId xmlns:a16="http://schemas.microsoft.com/office/drawing/2014/main" val="2392400991"/>
                    </a:ext>
                  </a:extLst>
                </a:gridCol>
                <a:gridCol w="3020274">
                  <a:extLst>
                    <a:ext uri="{9D8B030D-6E8A-4147-A177-3AD203B41FA5}">
                      <a16:colId xmlns:a16="http://schemas.microsoft.com/office/drawing/2014/main" val="2812196564"/>
                    </a:ext>
                  </a:extLst>
                </a:gridCol>
                <a:gridCol w="4484914">
                  <a:extLst>
                    <a:ext uri="{9D8B030D-6E8A-4147-A177-3AD203B41FA5}">
                      <a16:colId xmlns:a16="http://schemas.microsoft.com/office/drawing/2014/main" val="2318282780"/>
                    </a:ext>
                  </a:extLst>
                </a:gridCol>
                <a:gridCol w="1515291">
                  <a:extLst>
                    <a:ext uri="{9D8B030D-6E8A-4147-A177-3AD203B41FA5}">
                      <a16:colId xmlns:a16="http://schemas.microsoft.com/office/drawing/2014/main" val="2058495626"/>
                    </a:ext>
                  </a:extLst>
                </a:gridCol>
              </a:tblGrid>
              <a:tr h="319774">
                <a:tc>
                  <a:txBody>
                    <a:bodyPr/>
                    <a:lstStyle/>
                    <a:p>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目的（ユースケース、業務要件）</a:t>
                      </a:r>
                    </a:p>
                  </a:txBody>
                  <a:tcPr/>
                </a:tc>
                <a:tc>
                  <a:txBody>
                    <a:bodyPr/>
                    <a:lstStyle/>
                    <a:p>
                      <a:r>
                        <a:rPr kumimoji="1" lang="ja-JP" altLang="en-US" sz="1200" dirty="0">
                          <a:latin typeface="Meiryo UI" panose="020B0604030504040204" pitchFamily="50" charset="-128"/>
                          <a:ea typeface="Meiryo UI" panose="020B0604030504040204" pitchFamily="50" charset="-128"/>
                        </a:rPr>
                        <a:t>システム要件</a:t>
                      </a:r>
                    </a:p>
                  </a:txBody>
                  <a:tcPr/>
                </a:tc>
                <a:tc>
                  <a:txBody>
                    <a:bodyPr/>
                    <a:lstStyle/>
                    <a:p>
                      <a:r>
                        <a:rPr kumimoji="1" lang="ja-JP" altLang="en-US" sz="1200">
                          <a:latin typeface="Meiryo UI" panose="020B0604030504040204" pitchFamily="50" charset="-128"/>
                          <a:ea typeface="Meiryo UI" panose="020B0604030504040204" pitchFamily="50" charset="-128"/>
                        </a:rPr>
                        <a:t>関連する業務</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11869879"/>
                  </a:ext>
                </a:extLst>
              </a:tr>
              <a:tr h="502502">
                <a:tc>
                  <a:txBody>
                    <a:bodyPr/>
                    <a:lstStyle/>
                    <a:p>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200" dirty="0">
                          <a:latin typeface="Meiryo UI" panose="020B0604030504040204" pitchFamily="50" charset="-128"/>
                          <a:ea typeface="Meiryo UI" panose="020B0604030504040204" pitchFamily="50" charset="-128"/>
                        </a:rPr>
                        <a:t>ユーザの</a:t>
                      </a:r>
                      <a:r>
                        <a:rPr lang="ja-JP" altLang="en-US" sz="1200">
                          <a:latin typeface="Meiryo UI" panose="020B0604030504040204" pitchFamily="50" charset="-128"/>
                          <a:ea typeface="Meiryo UI" panose="020B0604030504040204" pitchFamily="50" charset="-128"/>
                        </a:rPr>
                        <a:t>身元確認や適格性</a:t>
                      </a:r>
                      <a:r>
                        <a:rPr lang="ja-JP" altLang="en-US" sz="1200" dirty="0">
                          <a:latin typeface="Meiryo UI" panose="020B0604030504040204" pitchFamily="50" charset="-128"/>
                          <a:ea typeface="Meiryo UI" panose="020B0604030504040204" pitchFamily="50" charset="-128"/>
                        </a:rPr>
                        <a:t>評価をして</a:t>
                      </a:r>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にユーザを登録することができる</a:t>
                      </a:r>
                      <a:endParaRPr lang="en-US" altLang="ja-JP"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を利用</a:t>
                      </a:r>
                      <a:r>
                        <a:rPr lang="ja-JP" altLang="en-US" sz="1200">
                          <a:latin typeface="Meiryo UI" panose="020B0604030504040204" pitchFamily="50" charset="-128"/>
                          <a:ea typeface="Meiryo UI" panose="020B0604030504040204" pitchFamily="50" charset="-128"/>
                        </a:rPr>
                        <a:t>するユーザを一意</a:t>
                      </a:r>
                      <a:r>
                        <a:rPr lang="ja-JP" altLang="en-US" sz="1200" dirty="0">
                          <a:latin typeface="Meiryo UI" panose="020B0604030504040204" pitchFamily="50" charset="-128"/>
                          <a:ea typeface="Meiryo UI" panose="020B0604030504040204" pitchFamily="50" charset="-128"/>
                        </a:rPr>
                        <a:t>に識別するための</a:t>
                      </a:r>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ユーザ</a:t>
                      </a:r>
                      <a:r>
                        <a:rPr lang="en-US" altLang="ja-JP" sz="1200" dirty="0">
                          <a:latin typeface="Meiryo UI" panose="020B0604030504040204" pitchFamily="50" charset="-128"/>
                          <a:ea typeface="Meiryo UI" panose="020B0604030504040204" pitchFamily="50" charset="-128"/>
                        </a:rPr>
                        <a:t>ID</a:t>
                      </a:r>
                      <a:r>
                        <a:rPr lang="ja-JP" altLang="en-US" sz="1200" dirty="0">
                          <a:latin typeface="Meiryo UI" panose="020B0604030504040204" pitchFamily="50" charset="-128"/>
                          <a:ea typeface="Meiryo UI" panose="020B0604030504040204" pitchFamily="50" charset="-128"/>
                        </a:rPr>
                        <a:t>を発行することができる</a:t>
                      </a:r>
                      <a:endParaRPr lang="en-US" altLang="ja-JP" sz="12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200" dirty="0">
                          <a:latin typeface="Meiryo UI" panose="020B0604030504040204" pitchFamily="50" charset="-128"/>
                          <a:ea typeface="Meiryo UI" panose="020B0604030504040204" pitchFamily="50" charset="-128"/>
                        </a:rPr>
                        <a:t>認証機能にユーザ情報を保管すること</a:t>
                      </a:r>
                      <a:r>
                        <a:rPr lang="ja-JP" altLang="en-US" sz="1200">
                          <a:latin typeface="Meiryo UI" panose="020B0604030504040204" pitchFamily="50" charset="-128"/>
                          <a:ea typeface="Meiryo UI" panose="020B0604030504040204" pitchFamily="50" charset="-128"/>
                        </a:rPr>
                        <a:t>ができる</a:t>
                      </a:r>
                      <a:endParaRPr lang="en-US" altLang="ja-JP" sz="120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endParaRPr lang="en-US" altLang="ja-JP"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利用準備</a:t>
                      </a:r>
                      <a:endParaRPr lang="en-US" altLang="ja-JP"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10275610"/>
                  </a:ext>
                </a:extLst>
              </a:tr>
              <a:tr h="685230">
                <a:tc>
                  <a:txBody>
                    <a:bodyPr/>
                    <a:lstStyle/>
                    <a:p>
                      <a:r>
                        <a:rPr kumimoji="1" lang="en-US" altLang="ja-JP" sz="1200" dirty="0">
                          <a:latin typeface="Meiryo UI" panose="020B0604030504040204" pitchFamily="50" charset="-128"/>
                          <a:ea typeface="Meiryo UI" panose="020B0604030504040204" pitchFamily="50" charset="-128"/>
                        </a:rPr>
                        <a:t>2</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を利用するユーザの真正性を確認することができる</a:t>
                      </a:r>
                      <a:endParaRPr lang="en-US" altLang="ja-JP"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200" dirty="0">
                          <a:latin typeface="Meiryo UI" panose="020B0604030504040204" pitchFamily="50" charset="-128"/>
                          <a:ea typeface="Meiryo UI" panose="020B0604030504040204" pitchFamily="50" charset="-128"/>
                        </a:rPr>
                        <a:t>認証</a:t>
                      </a:r>
                      <a:r>
                        <a:rPr lang="ja-JP" altLang="en-US" sz="1200">
                          <a:latin typeface="Meiryo UI" panose="020B0604030504040204" pitchFamily="50" charset="-128"/>
                          <a:ea typeface="Meiryo UI" panose="020B0604030504040204" pitchFamily="50" charset="-128"/>
                        </a:rPr>
                        <a:t>機能がユーザのクレデンシャルを</a:t>
                      </a:r>
                      <a:r>
                        <a:rPr lang="ja-JP" altLang="en-US" sz="1200" dirty="0">
                          <a:latin typeface="Meiryo UI" panose="020B0604030504040204" pitchFamily="50" charset="-128"/>
                          <a:ea typeface="Meiryo UI" panose="020B0604030504040204" pitchFamily="50" charset="-128"/>
                        </a:rPr>
                        <a:t>照合することによって利用を要求しているユーザの真正性を確認することができる</a:t>
                      </a:r>
                      <a:endParaRPr lang="en-US" altLang="ja-JP" sz="12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200" dirty="0">
                          <a:latin typeface="Meiryo UI" panose="020B0604030504040204" pitchFamily="50" charset="-128"/>
                          <a:ea typeface="Meiryo UI" panose="020B0604030504040204" pitchFamily="50" charset="-128"/>
                        </a:rPr>
                        <a:t>また、認証機能は外部</a:t>
                      </a:r>
                      <a:r>
                        <a:rPr lang="en-US" altLang="ja-JP" sz="1200" dirty="0">
                          <a:latin typeface="Meiryo UI" panose="020B0604030504040204" pitchFamily="50" charset="-128"/>
                          <a:ea typeface="Meiryo UI" panose="020B0604030504040204" pitchFamily="50" charset="-128"/>
                        </a:rPr>
                        <a:t>IdP</a:t>
                      </a:r>
                      <a:r>
                        <a:rPr lang="ja-JP" altLang="en-US" sz="1200" dirty="0">
                          <a:latin typeface="Meiryo UI" panose="020B0604030504040204" pitchFamily="50" charset="-128"/>
                          <a:ea typeface="Meiryo UI" panose="020B0604030504040204" pitchFamily="50" charset="-128"/>
                        </a:rPr>
                        <a:t>と</a:t>
                      </a:r>
                      <a:r>
                        <a:rPr lang="ja-JP" altLang="en-US" sz="1200">
                          <a:latin typeface="Meiryo UI" panose="020B0604030504040204" pitchFamily="50" charset="-128"/>
                          <a:ea typeface="Meiryo UI" panose="020B0604030504040204" pitchFamily="50" charset="-128"/>
                        </a:rPr>
                        <a:t>連携して利用</a:t>
                      </a:r>
                      <a:r>
                        <a:rPr lang="ja-JP" altLang="en-US" sz="1200" dirty="0">
                          <a:latin typeface="Meiryo UI" panose="020B0604030504040204" pitchFamily="50" charset="-128"/>
                          <a:ea typeface="Meiryo UI" panose="020B0604030504040204" pitchFamily="50" charset="-128"/>
                        </a:rPr>
                        <a:t>を要求しているユーザの真正性を確認</a:t>
                      </a:r>
                      <a:r>
                        <a:rPr lang="ja-JP" altLang="en-US" sz="1200">
                          <a:latin typeface="Meiryo UI" panose="020B0604030504040204" pitchFamily="50" charset="-128"/>
                          <a:ea typeface="Meiryo UI" panose="020B0604030504040204" pitchFamily="50" charset="-128"/>
                        </a:rPr>
                        <a:t>することもできる</a:t>
                      </a:r>
                      <a:endParaRPr lang="en-US" altLang="ja-JP" sz="120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endParaRPr lang="en-US" altLang="ja-JP"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200" dirty="0">
                          <a:latin typeface="Meiryo UI" panose="020B0604030504040204" pitchFamily="50" charset="-128"/>
                          <a:ea typeface="Meiryo UI" panose="020B0604030504040204" pitchFamily="50" charset="-128"/>
                        </a:rPr>
                        <a:t>データ提供</a:t>
                      </a:r>
                      <a:endParaRPr lang="en-US" altLang="ja-JP" sz="12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200" dirty="0">
                          <a:latin typeface="Meiryo UI" panose="020B0604030504040204" pitchFamily="50" charset="-128"/>
                          <a:ea typeface="Meiryo UI" panose="020B0604030504040204" pitchFamily="50" charset="-128"/>
                        </a:rPr>
                        <a:t>データ発見</a:t>
                      </a:r>
                      <a:endParaRPr lang="en-US" altLang="ja-JP" sz="12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200" dirty="0">
                          <a:latin typeface="Meiryo UI" panose="020B0604030504040204" pitchFamily="50" charset="-128"/>
                          <a:ea typeface="Meiryo UI" panose="020B0604030504040204" pitchFamily="50" charset="-128"/>
                        </a:rPr>
                        <a:t>データ取得・連携</a:t>
                      </a:r>
                      <a:endParaRPr lang="en-US" altLang="ja-JP"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85644611"/>
                  </a:ext>
                </a:extLst>
              </a:tr>
              <a:tr h="502502">
                <a:tc>
                  <a:txBody>
                    <a:bodyPr/>
                    <a:lstStyle/>
                    <a:p>
                      <a:r>
                        <a:rPr kumimoji="1" lang="en-US" altLang="ja-JP" sz="1200" dirty="0">
                          <a:latin typeface="Meiryo UI" panose="020B0604030504040204" pitchFamily="50" charset="-128"/>
                          <a:ea typeface="Meiryo UI" panose="020B0604030504040204" pitchFamily="50" charset="-128"/>
                        </a:rPr>
                        <a:t>3</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200" dirty="0">
                          <a:latin typeface="Meiryo UI" panose="020B0604030504040204" pitchFamily="50" charset="-128"/>
                          <a:ea typeface="Meiryo UI" panose="020B0604030504040204" pitchFamily="50" charset="-128"/>
                        </a:rPr>
                        <a:t>登録された</a:t>
                      </a:r>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ユーザだけに</a:t>
                      </a:r>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の利用を制限することができる</a:t>
                      </a:r>
                      <a:endParaRPr lang="en-US" altLang="ja-JP"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200">
                          <a:latin typeface="Meiryo UI" panose="020B0604030504040204" pitchFamily="50" charset="-128"/>
                          <a:ea typeface="Meiryo UI" panose="020B0604030504040204" pitchFamily="50" charset="-128"/>
                        </a:rPr>
                        <a:t>各アプリケーションが認証機能</a:t>
                      </a:r>
                      <a:r>
                        <a:rPr lang="ja-JP" altLang="en-US" sz="1200" dirty="0">
                          <a:latin typeface="Meiryo UI" panose="020B0604030504040204" pitchFamily="50" charset="-128"/>
                          <a:ea typeface="Meiryo UI" panose="020B0604030504040204" pitchFamily="50" charset="-128"/>
                        </a:rPr>
                        <a:t>に問い合わせることによって、アクセス可否を確認すること</a:t>
                      </a:r>
                      <a:r>
                        <a:rPr lang="ja-JP" altLang="en-US" sz="1200">
                          <a:latin typeface="Meiryo UI" panose="020B0604030504040204" pitchFamily="50" charset="-128"/>
                          <a:ea typeface="Meiryo UI" panose="020B0604030504040204" pitchFamily="50" charset="-128"/>
                        </a:rPr>
                        <a:t>ができる</a:t>
                      </a:r>
                      <a:endParaRPr lang="en-US" altLang="ja-JP" sz="120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endParaRPr lang="en-US" altLang="ja-JP"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200" dirty="0">
                          <a:latin typeface="Meiryo UI" panose="020B0604030504040204" pitchFamily="50" charset="-128"/>
                          <a:ea typeface="Meiryo UI" panose="020B0604030504040204" pitchFamily="50" charset="-128"/>
                        </a:rPr>
                        <a:t>データ提供</a:t>
                      </a:r>
                      <a:endParaRPr lang="en-US" altLang="ja-JP" sz="12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200" dirty="0">
                          <a:latin typeface="Meiryo UI" panose="020B0604030504040204" pitchFamily="50" charset="-128"/>
                          <a:ea typeface="Meiryo UI" panose="020B0604030504040204" pitchFamily="50" charset="-128"/>
                        </a:rPr>
                        <a:t>データ発見</a:t>
                      </a:r>
                      <a:endParaRPr lang="en-US" altLang="ja-JP"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48309650"/>
                  </a:ext>
                </a:extLst>
              </a:tr>
              <a:tr h="1050686">
                <a:tc>
                  <a:txBody>
                    <a:bodyPr/>
                    <a:lstStyle/>
                    <a:p>
                      <a:r>
                        <a:rPr kumimoji="1" lang="en-US" altLang="ja-JP" sz="1200" dirty="0">
                          <a:latin typeface="Meiryo UI" panose="020B0604030504040204" pitchFamily="50" charset="-128"/>
                          <a:ea typeface="Meiryo UI" panose="020B0604030504040204" pitchFamily="50" charset="-128"/>
                        </a:rPr>
                        <a:t>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200" dirty="0">
                          <a:latin typeface="Meiryo UI" panose="020B0604030504040204" pitchFamily="50" charset="-128"/>
                          <a:ea typeface="Meiryo UI" panose="020B0604030504040204" pitchFamily="50" charset="-128"/>
                        </a:rPr>
                        <a:t>ユーザの属性に基づいたデータ提供可否を設定することができる</a:t>
                      </a:r>
                      <a:endParaRPr lang="en-US" altLang="ja-JP"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200" dirty="0">
                          <a:latin typeface="Meiryo UI" panose="020B0604030504040204" pitchFamily="50" charset="-128"/>
                          <a:ea typeface="Meiryo UI" panose="020B0604030504040204" pitchFamily="50" charset="-128"/>
                        </a:rPr>
                        <a:t>ユーザが自身の保有するカタログやデータのアクセスに対して認可を与えられる仕組みを持つ</a:t>
                      </a:r>
                      <a:endParaRPr lang="en-US" altLang="ja-JP" sz="12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200" dirty="0">
                          <a:latin typeface="Meiryo UI" panose="020B0604030504040204" pitchFamily="50" charset="-128"/>
                          <a:ea typeface="Meiryo UI" panose="020B0604030504040204" pitchFamily="50" charset="-128"/>
                        </a:rPr>
                        <a:t>ここで、データ提供者としてのユーザは以下のような認可の与え方ができる</a:t>
                      </a:r>
                      <a:endParaRPr lang="en-US" altLang="ja-JP" sz="12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200" dirty="0">
                          <a:latin typeface="Meiryo UI" panose="020B0604030504040204" pitchFamily="50" charset="-128"/>
                          <a:ea typeface="Meiryo UI" panose="020B0604030504040204" pitchFamily="50" charset="-128"/>
                        </a:rPr>
                        <a:t>①　ユーザの属性を指定して認可を与えることができる</a:t>
                      </a:r>
                      <a:endParaRPr lang="en-US" altLang="ja-JP" sz="12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200" dirty="0">
                          <a:latin typeface="Meiryo UI" panose="020B0604030504040204" pitchFamily="50" charset="-128"/>
                          <a:ea typeface="Meiryo UI" panose="020B0604030504040204" pitchFamily="50" charset="-128"/>
                        </a:rPr>
                        <a:t>②　組織を指定して一度に多数のユーザ</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組織・組織内個人</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に認可を与えること</a:t>
                      </a:r>
                      <a:r>
                        <a:rPr lang="ja-JP" altLang="en-US" sz="1200">
                          <a:latin typeface="Meiryo UI" panose="020B0604030504040204" pitchFamily="50" charset="-128"/>
                          <a:ea typeface="Meiryo UI" panose="020B0604030504040204" pitchFamily="50" charset="-128"/>
                        </a:rPr>
                        <a:t>ができる</a:t>
                      </a:r>
                      <a:endParaRPr lang="en-US" altLang="ja-JP" sz="120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200">
                          <a:latin typeface="Meiryo UI" panose="020B0604030504040204" pitchFamily="50" charset="-128"/>
                          <a:ea typeface="Meiryo UI" panose="020B0604030504040204" pitchFamily="50" charset="-128"/>
                        </a:rPr>
                        <a:t>③　ユーザの当人認証レベルを指定して認可を与えることができる</a:t>
                      </a:r>
                      <a:endParaRPr lang="en-US" altLang="ja-JP" sz="12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200" dirty="0">
                          <a:latin typeface="Meiryo UI" panose="020B0604030504040204" pitchFamily="50" charset="-128"/>
                          <a:ea typeface="Meiryo UI" panose="020B0604030504040204" pitchFamily="50" charset="-128"/>
                        </a:rPr>
                        <a:t>④</a:t>
                      </a:r>
                      <a:r>
                        <a:rPr lang="ja-JP" altLang="en-US" sz="1200">
                          <a:latin typeface="Meiryo UI" panose="020B0604030504040204" pitchFamily="50" charset="-128"/>
                          <a:ea typeface="Meiryo UI" panose="020B0604030504040204" pitchFamily="50" charset="-128"/>
                        </a:rPr>
                        <a:t>　契約にもとづいた①～③を行うことができる</a:t>
                      </a:r>
                      <a:endParaRPr lang="en-US" altLang="ja-JP" sz="120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endParaRPr lang="en-US" altLang="ja-JP"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200" dirty="0">
                          <a:latin typeface="Meiryo UI" panose="020B0604030504040204" pitchFamily="50" charset="-128"/>
                          <a:ea typeface="Meiryo UI" panose="020B0604030504040204" pitchFamily="50" charset="-128"/>
                        </a:rPr>
                        <a:t>データ提供</a:t>
                      </a:r>
                      <a:endParaRPr lang="en-US" altLang="ja-JP"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244259549"/>
                  </a:ext>
                </a:extLst>
              </a:tr>
              <a:tr h="502502">
                <a:tc>
                  <a:txBody>
                    <a:bodyPr/>
                    <a:lstStyle/>
                    <a:p>
                      <a:r>
                        <a:rPr kumimoji="1" lang="en-US" altLang="ja-JP" sz="1200" dirty="0">
                          <a:latin typeface="Meiryo UI" panose="020B0604030504040204" pitchFamily="50" charset="-128"/>
                          <a:ea typeface="Meiryo UI" panose="020B0604030504040204" pitchFamily="50" charset="-128"/>
                        </a:rPr>
                        <a:t>5</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200" dirty="0">
                          <a:latin typeface="Meiryo UI" panose="020B0604030504040204" pitchFamily="50" charset="-128"/>
                          <a:ea typeface="Meiryo UI" panose="020B0604030504040204" pitchFamily="50" charset="-128"/>
                        </a:rPr>
                        <a:t>ユーザの</a:t>
                      </a:r>
                      <a:r>
                        <a:rPr lang="ja-JP" altLang="en-US" sz="1200">
                          <a:latin typeface="Meiryo UI" panose="020B0604030504040204" pitchFamily="50" charset="-128"/>
                          <a:ea typeface="Meiryo UI" panose="020B0604030504040204" pitchFamily="50" charset="-128"/>
                        </a:rPr>
                        <a:t>属性に基づいたデータ</a:t>
                      </a:r>
                      <a:r>
                        <a:rPr lang="ja-JP" altLang="en-US" sz="1200" dirty="0">
                          <a:latin typeface="Meiryo UI" panose="020B0604030504040204" pitchFamily="50" charset="-128"/>
                          <a:ea typeface="Meiryo UI" panose="020B0604030504040204" pitchFamily="50" charset="-128"/>
                        </a:rPr>
                        <a:t>提供可否を決定することができる</a:t>
                      </a:r>
                      <a:endParaRPr lang="en-US" altLang="ja-JP" sz="1200" dirty="0">
                        <a:latin typeface="Meiryo UI" panose="020B0604030504040204" pitchFamily="50" charset="-128"/>
                        <a:ea typeface="Meiryo UI" panose="020B0604030504040204" pitchFamily="50" charset="-128"/>
                      </a:endParaRPr>
                    </a:p>
                  </a:txBody>
                  <a:tcPr/>
                </a:tc>
                <a:tc>
                  <a:txBody>
                    <a:bodyPr/>
                    <a:lstStyle/>
                    <a:p>
                      <a:r>
                        <a:rPr lang="ja-JP" altLang="en-US" sz="1200" dirty="0">
                          <a:latin typeface="Meiryo UI" panose="020B0604030504040204" pitchFamily="50" charset="-128"/>
                          <a:ea typeface="Meiryo UI" panose="020B0604030504040204" pitchFamily="50" charset="-128"/>
                        </a:rPr>
                        <a:t>ユーザがカタログやデータにアクセスした際に、認可を確認して提供可否を判断すること</a:t>
                      </a:r>
                      <a:r>
                        <a:rPr lang="ja-JP" altLang="en-US" sz="1200">
                          <a:latin typeface="Meiryo UI" panose="020B0604030504040204" pitchFamily="50" charset="-128"/>
                          <a:ea typeface="Meiryo UI" panose="020B0604030504040204" pitchFamily="50" charset="-128"/>
                        </a:rPr>
                        <a:t>ができる</a:t>
                      </a:r>
                      <a:endParaRPr lang="en-US" altLang="ja-JP" sz="120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200" dirty="0">
                          <a:latin typeface="Meiryo UI" panose="020B0604030504040204" pitchFamily="50" charset="-128"/>
                          <a:ea typeface="Meiryo UI" panose="020B0604030504040204" pitchFamily="50" charset="-128"/>
                        </a:rPr>
                        <a:t>データ発見</a:t>
                      </a:r>
                      <a:endParaRPr lang="en-US" altLang="ja-JP" sz="12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200" dirty="0">
                          <a:latin typeface="Meiryo UI" panose="020B0604030504040204" pitchFamily="50" charset="-128"/>
                          <a:ea typeface="Meiryo UI" panose="020B0604030504040204" pitchFamily="50" charset="-128"/>
                        </a:rPr>
                        <a:t>データ取得・連携</a:t>
                      </a:r>
                      <a:endParaRPr lang="en-US" altLang="ja-JP"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69424775"/>
                  </a:ext>
                </a:extLst>
              </a:tr>
            </a:tbl>
          </a:graphicData>
        </a:graphic>
      </p:graphicFrame>
      <p:sp>
        <p:nvSpPr>
          <p:cNvPr id="34" name="テキスト ボックス 33">
            <a:extLst>
              <a:ext uri="{FF2B5EF4-FFF2-40B4-BE49-F238E27FC236}">
                <a16:creationId xmlns:a16="http://schemas.microsoft.com/office/drawing/2014/main" id="{DAE2AB1A-7DFB-539F-DD57-7EC13CCACA26}"/>
              </a:ext>
            </a:extLst>
          </p:cNvPr>
          <p:cNvSpPr txBox="1"/>
          <p:nvPr/>
        </p:nvSpPr>
        <p:spPr>
          <a:xfrm>
            <a:off x="216000" y="737418"/>
            <a:ext cx="9311177" cy="351154"/>
          </a:xfrm>
          <a:prstGeom prst="rect">
            <a:avLst/>
          </a:prstGeom>
          <a:noFill/>
          <a:ln>
            <a:noFill/>
          </a:ln>
        </p:spPr>
        <p:txBody>
          <a:bodyPr wrap="square" rtlCol="0" anchor="t" anchorCtr="0">
            <a:noAutofit/>
          </a:bodyPr>
          <a:lstStyle/>
          <a:p>
            <a:r>
              <a:rPr lang="ja-JP" altLang="en-US" sz="1400" dirty="0">
                <a:latin typeface="Meiryo UI" panose="020B0604030504040204" pitchFamily="50" charset="-128"/>
                <a:ea typeface="Meiryo UI" panose="020B0604030504040204" pitchFamily="50" charset="-128"/>
              </a:rPr>
              <a:t>認証・認可の要件は以下の通り。</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22168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5900BC84-EC2F-4870-89BF-FDF0EB330911}"/>
              </a:ext>
            </a:extLst>
          </p:cNvPr>
          <p:cNvSpPr>
            <a:spLocks noGrp="1"/>
          </p:cNvSpPr>
          <p:nvPr>
            <p:ph type="title"/>
          </p:nvPr>
        </p:nvSpPr>
        <p:spPr>
          <a:xfrm>
            <a:off x="233363" y="117475"/>
            <a:ext cx="9067800" cy="431800"/>
          </a:xfrm>
        </p:spPr>
        <p:txBody>
          <a:bodyPr>
            <a:normAutofit/>
          </a:bodyPr>
          <a:lstStyle/>
          <a:p>
            <a:r>
              <a:rPr lang="en-US" altLang="ja-JP" sz="1800" dirty="0">
                <a:latin typeface="Meiryo UI" panose="020B0604030504040204" pitchFamily="50" charset="-128"/>
                <a:ea typeface="Meiryo UI" panose="020B0604030504040204" pitchFamily="50" charset="-128"/>
              </a:rPr>
              <a:t>1. </a:t>
            </a:r>
            <a:r>
              <a:rPr lang="ja-JP" altLang="en-US" sz="1800" dirty="0">
                <a:latin typeface="Meiryo UI" panose="020B0604030504040204" pitchFamily="50" charset="-128"/>
                <a:ea typeface="Meiryo UI" panose="020B0604030504040204" pitchFamily="50" charset="-128"/>
              </a:rPr>
              <a:t>概要 </a:t>
            </a:r>
            <a:r>
              <a:rPr lang="en-US" altLang="ja-JP" sz="1800" dirty="0">
                <a:latin typeface="Meiryo UI" panose="020B0604030504040204" pitchFamily="50" charset="-128"/>
                <a:ea typeface="Meiryo UI" panose="020B0604030504040204" pitchFamily="50" charset="-128"/>
              </a:rPr>
              <a:t>&gt; 1.2. </a:t>
            </a:r>
            <a:r>
              <a:rPr lang="ja-JP" altLang="en-US" sz="1800" dirty="0">
                <a:latin typeface="Meiryo UI" panose="020B0604030504040204" pitchFamily="50" charset="-128"/>
                <a:ea typeface="Meiryo UI" panose="020B0604030504040204" pitchFamily="50" charset="-128"/>
              </a:rPr>
              <a:t>要件 </a:t>
            </a:r>
            <a:r>
              <a:rPr lang="en-US" altLang="ja-JP" sz="1800" dirty="0">
                <a:latin typeface="Meiryo UI" panose="020B0604030504040204" pitchFamily="50" charset="-128"/>
                <a:ea typeface="Meiryo UI" panose="020B0604030504040204" pitchFamily="50" charset="-128"/>
              </a:rPr>
              <a:t>&gt; 1.2.2. </a:t>
            </a:r>
            <a:r>
              <a:rPr lang="ja-JP" altLang="en-US" sz="1800" dirty="0">
                <a:latin typeface="Meiryo UI" panose="020B0604030504040204" pitchFamily="50" charset="-128"/>
                <a:ea typeface="Meiryo UI" panose="020B0604030504040204" pitchFamily="50" charset="-128"/>
              </a:rPr>
              <a:t>認証・認可の対象</a:t>
            </a:r>
            <a:endParaRPr kumimoji="1" lang="ja-JP" altLang="en-US" sz="1800" dirty="0"/>
          </a:p>
        </p:txBody>
      </p:sp>
      <p:graphicFrame>
        <p:nvGraphicFramePr>
          <p:cNvPr id="4" name="表 4">
            <a:extLst>
              <a:ext uri="{FF2B5EF4-FFF2-40B4-BE49-F238E27FC236}">
                <a16:creationId xmlns:a16="http://schemas.microsoft.com/office/drawing/2014/main" id="{AC0DAC27-01C2-411E-9D61-2C80DD93DA09}"/>
              </a:ext>
            </a:extLst>
          </p:cNvPr>
          <p:cNvGraphicFramePr>
            <a:graphicFrameLocks noGrp="1"/>
          </p:cNvGraphicFramePr>
          <p:nvPr>
            <p:extLst>
              <p:ext uri="{D42A27DB-BD31-4B8C-83A1-F6EECF244321}">
                <p14:modId xmlns:p14="http://schemas.microsoft.com/office/powerpoint/2010/main" val="1839505892"/>
              </p:ext>
            </p:extLst>
          </p:nvPr>
        </p:nvGraphicFramePr>
        <p:xfrm>
          <a:off x="233363" y="1143562"/>
          <a:ext cx="9241563" cy="822960"/>
        </p:xfrm>
        <a:graphic>
          <a:graphicData uri="http://schemas.openxmlformats.org/drawingml/2006/table">
            <a:tbl>
              <a:tblPr firstRow="1" bandRow="1">
                <a:tableStyleId>{5C22544A-7EE6-4342-B048-85BDC9FD1C3A}</a:tableStyleId>
              </a:tblPr>
              <a:tblGrid>
                <a:gridCol w="279805">
                  <a:extLst>
                    <a:ext uri="{9D8B030D-6E8A-4147-A177-3AD203B41FA5}">
                      <a16:colId xmlns:a16="http://schemas.microsoft.com/office/drawing/2014/main" val="3987005041"/>
                    </a:ext>
                  </a:extLst>
                </a:gridCol>
                <a:gridCol w="3403517">
                  <a:extLst>
                    <a:ext uri="{9D8B030D-6E8A-4147-A177-3AD203B41FA5}">
                      <a16:colId xmlns:a16="http://schemas.microsoft.com/office/drawing/2014/main" val="2946498555"/>
                    </a:ext>
                  </a:extLst>
                </a:gridCol>
                <a:gridCol w="5558241">
                  <a:extLst>
                    <a:ext uri="{9D8B030D-6E8A-4147-A177-3AD203B41FA5}">
                      <a16:colId xmlns:a16="http://schemas.microsoft.com/office/drawing/2014/main" val="1932411469"/>
                    </a:ext>
                  </a:extLst>
                </a:gridCol>
              </a:tblGrid>
              <a:tr h="157655">
                <a:tc>
                  <a:txBody>
                    <a:bodyPr/>
                    <a:lstStyle/>
                    <a:p>
                      <a:r>
                        <a:rPr kumimoji="1" lang="en-US" altLang="ja-JP" sz="1400" dirty="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a:latin typeface="Meiryo UI" panose="020B0604030504040204" pitchFamily="50" charset="-128"/>
                          <a:ea typeface="Meiryo UI" panose="020B0604030504040204" pitchFamily="50" charset="-128"/>
                        </a:rPr>
                        <a:t>認証の対象</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a:latin typeface="Meiryo UI" panose="020B0604030504040204" pitchFamily="50" charset="-128"/>
                          <a:ea typeface="Meiryo UI" panose="020B0604030504040204" pitchFamily="50" charset="-128"/>
                        </a:rPr>
                        <a:t>説明</a:t>
                      </a:r>
                    </a:p>
                  </a:txBody>
                  <a:tcPr/>
                </a:tc>
                <a:extLst>
                  <a:ext uri="{0D108BD9-81ED-4DB2-BD59-A6C34878D82A}">
                    <a16:rowId xmlns:a16="http://schemas.microsoft.com/office/drawing/2014/main" val="2705684145"/>
                  </a:ext>
                </a:extLst>
              </a:tr>
              <a:tr h="157655">
                <a:tc>
                  <a:txBody>
                    <a:bodyPr/>
                    <a:lstStyle/>
                    <a:p>
                      <a:r>
                        <a:rPr kumimoji="1" lang="en-US" altLang="ja-JP" sz="1400" dirty="0">
                          <a:latin typeface="Meiryo UI" panose="020B0604030504040204" pitchFamily="50" charset="-128"/>
                          <a:ea typeface="Meiryo UI" panose="020B0604030504040204" pitchFamily="50" charset="-128"/>
                        </a:rPr>
                        <a:t>1</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a:latin typeface="Meiryo UI" panose="020B0604030504040204" pitchFamily="50" charset="-128"/>
                          <a:ea typeface="Meiryo UI" panose="020B0604030504040204" pitchFamily="50" charset="-128"/>
                        </a:rPr>
                        <a:t>ユーザ</a:t>
                      </a:r>
                    </a:p>
                  </a:txBody>
                  <a:tcPr/>
                </a:tc>
                <a:tc>
                  <a:txBody>
                    <a:bodyPr/>
                    <a:lstStyle/>
                    <a:p>
                      <a:r>
                        <a:rPr kumimoji="1" lang="en-US" altLang="ja-JP" sz="1400" dirty="0">
                          <a:latin typeface="Meiryo UI" panose="020B0604030504040204" pitchFamily="50" charset="-128"/>
                          <a:ea typeface="Meiryo UI" panose="020B0604030504040204" pitchFamily="50" charset="-128"/>
                        </a:rPr>
                        <a:t>CADDE</a:t>
                      </a:r>
                      <a:r>
                        <a:rPr kumimoji="1" lang="ja-JP" altLang="en-US" sz="1400" dirty="0">
                          <a:latin typeface="Meiryo UI" panose="020B0604030504040204" pitchFamily="50" charset="-128"/>
                          <a:ea typeface="Meiryo UI" panose="020B0604030504040204" pitchFamily="50" charset="-128"/>
                        </a:rPr>
                        <a:t>を利用する</a:t>
                      </a:r>
                      <a:r>
                        <a:rPr kumimoji="1" lang="ja-JP" altLang="en-US" sz="1400">
                          <a:latin typeface="Meiryo UI" panose="020B0604030504040204" pitchFamily="50" charset="-128"/>
                          <a:ea typeface="Meiryo UI" panose="020B0604030504040204" pitchFamily="50" charset="-128"/>
                        </a:rPr>
                        <a:t>ためには、あらかじめ</a:t>
                      </a:r>
                      <a:r>
                        <a:rPr kumimoji="1" lang="en-US" altLang="ja-JP" sz="1400">
                          <a:latin typeface="Meiryo UI" panose="020B0604030504040204" pitchFamily="50" charset="-128"/>
                          <a:ea typeface="Meiryo UI" panose="020B0604030504040204" pitchFamily="50" charset="-128"/>
                        </a:rPr>
                        <a:t>CADDE</a:t>
                      </a:r>
                      <a:r>
                        <a:rPr kumimoji="1" lang="ja-JP" altLang="en-US" sz="1400">
                          <a:latin typeface="Meiryo UI" panose="020B0604030504040204" pitchFamily="50" charset="-128"/>
                          <a:ea typeface="Meiryo UI" panose="020B0604030504040204" pitchFamily="50" charset="-128"/>
                        </a:rPr>
                        <a:t>利用</a:t>
                      </a:r>
                      <a:r>
                        <a:rPr kumimoji="1" lang="ja-JP" altLang="en-US" sz="1400" dirty="0">
                          <a:latin typeface="Meiryo UI" panose="020B0604030504040204" pitchFamily="50" charset="-128"/>
                          <a:ea typeface="Meiryo UI" panose="020B0604030504040204" pitchFamily="50" charset="-128"/>
                        </a:rPr>
                        <a:t>申請をする必要</a:t>
                      </a:r>
                      <a:r>
                        <a:rPr kumimoji="1" lang="ja-JP" altLang="en-US" sz="1400">
                          <a:latin typeface="Meiryo UI" panose="020B0604030504040204" pitchFamily="50" charset="-128"/>
                          <a:ea typeface="Meiryo UI" panose="020B0604030504040204" pitchFamily="50" charset="-128"/>
                        </a:rPr>
                        <a:t>がある</a:t>
                      </a:r>
                      <a:endParaRPr kumimoji="1" lang="en-US" altLang="ja-JP" sz="1400">
                        <a:latin typeface="Meiryo UI" panose="020B0604030504040204" pitchFamily="50" charset="-128"/>
                        <a:ea typeface="Meiryo UI" panose="020B0604030504040204" pitchFamily="50" charset="-128"/>
                      </a:endParaRPr>
                    </a:p>
                    <a:p>
                      <a:r>
                        <a:rPr kumimoji="1" lang="en-US" altLang="ja-JP" sz="1400">
                          <a:latin typeface="Meiryo UI" panose="020B0604030504040204" pitchFamily="50" charset="-128"/>
                          <a:ea typeface="Meiryo UI" panose="020B0604030504040204" pitchFamily="50" charset="-128"/>
                        </a:rPr>
                        <a:t>CADDE</a:t>
                      </a:r>
                      <a:r>
                        <a:rPr kumimoji="1" lang="ja-JP" altLang="en-US" sz="1400">
                          <a:latin typeface="Meiryo UI" panose="020B0604030504040204" pitchFamily="50" charset="-128"/>
                          <a:ea typeface="Meiryo UI" panose="020B0604030504040204" pitchFamily="50" charset="-128"/>
                        </a:rPr>
                        <a:t>のユーザは、「</a:t>
                      </a:r>
                      <a:r>
                        <a:rPr kumimoji="1" lang="en-US" altLang="ja-JP" sz="1400">
                          <a:latin typeface="Meiryo UI" panose="020B0604030504040204" pitchFamily="50" charset="-128"/>
                          <a:ea typeface="Meiryo UI" panose="020B0604030504040204" pitchFamily="50" charset="-128"/>
                        </a:rPr>
                        <a:t>CADDE</a:t>
                      </a:r>
                      <a:r>
                        <a:rPr kumimoji="1" lang="ja-JP" altLang="en-US" sz="1400">
                          <a:latin typeface="Meiryo UI" panose="020B0604030504040204" pitchFamily="50" charset="-128"/>
                          <a:ea typeface="Meiryo UI" panose="020B0604030504040204" pitchFamily="50" charset="-128"/>
                        </a:rPr>
                        <a:t>ユーザ</a:t>
                      </a:r>
                      <a:r>
                        <a:rPr kumimoji="1" lang="en-US" altLang="ja-JP" sz="1400">
                          <a:latin typeface="Meiryo UI" panose="020B0604030504040204" pitchFamily="50" charset="-128"/>
                          <a:ea typeface="Meiryo UI" panose="020B0604030504040204" pitchFamily="50" charset="-128"/>
                        </a:rPr>
                        <a:t>ID</a:t>
                      </a:r>
                      <a:r>
                        <a:rPr kumimoji="1" lang="ja-JP" altLang="en-US" sz="1400">
                          <a:latin typeface="Meiryo UI" panose="020B0604030504040204" pitchFamily="50" charset="-128"/>
                          <a:ea typeface="Meiryo UI" panose="020B0604030504040204" pitchFamily="50" charset="-128"/>
                        </a:rPr>
                        <a:t>」で識別される</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453220560"/>
                  </a:ext>
                </a:extLst>
              </a:tr>
            </a:tbl>
          </a:graphicData>
        </a:graphic>
      </p:graphicFrame>
      <p:graphicFrame>
        <p:nvGraphicFramePr>
          <p:cNvPr id="5" name="表 4">
            <a:extLst>
              <a:ext uri="{FF2B5EF4-FFF2-40B4-BE49-F238E27FC236}">
                <a16:creationId xmlns:a16="http://schemas.microsoft.com/office/drawing/2014/main" id="{54540148-2025-41DF-99B1-C0F3F9F4C859}"/>
              </a:ext>
            </a:extLst>
          </p:cNvPr>
          <p:cNvGraphicFramePr>
            <a:graphicFrameLocks noGrp="1"/>
          </p:cNvGraphicFramePr>
          <p:nvPr>
            <p:extLst>
              <p:ext uri="{D42A27DB-BD31-4B8C-83A1-F6EECF244321}">
                <p14:modId xmlns:p14="http://schemas.microsoft.com/office/powerpoint/2010/main" val="2372918331"/>
              </p:ext>
            </p:extLst>
          </p:nvPr>
        </p:nvGraphicFramePr>
        <p:xfrm>
          <a:off x="233363" y="2934801"/>
          <a:ext cx="9241562" cy="1341120"/>
        </p:xfrm>
        <a:graphic>
          <a:graphicData uri="http://schemas.openxmlformats.org/drawingml/2006/table">
            <a:tbl>
              <a:tblPr firstRow="1" bandRow="1">
                <a:tableStyleId>{5C22544A-7EE6-4342-B048-85BDC9FD1C3A}</a:tableStyleId>
              </a:tblPr>
              <a:tblGrid>
                <a:gridCol w="348280">
                  <a:extLst>
                    <a:ext uri="{9D8B030D-6E8A-4147-A177-3AD203B41FA5}">
                      <a16:colId xmlns:a16="http://schemas.microsoft.com/office/drawing/2014/main" val="3987005041"/>
                    </a:ext>
                  </a:extLst>
                </a:gridCol>
                <a:gridCol w="3344017">
                  <a:extLst>
                    <a:ext uri="{9D8B030D-6E8A-4147-A177-3AD203B41FA5}">
                      <a16:colId xmlns:a16="http://schemas.microsoft.com/office/drawing/2014/main" val="2946498555"/>
                    </a:ext>
                  </a:extLst>
                </a:gridCol>
                <a:gridCol w="5549265">
                  <a:extLst>
                    <a:ext uri="{9D8B030D-6E8A-4147-A177-3AD203B41FA5}">
                      <a16:colId xmlns:a16="http://schemas.microsoft.com/office/drawing/2014/main" val="45608833"/>
                    </a:ext>
                  </a:extLst>
                </a:gridCol>
              </a:tblGrid>
              <a:tr h="0">
                <a:tc>
                  <a:txBody>
                    <a:bodyPr/>
                    <a:lstStyle/>
                    <a:p>
                      <a:r>
                        <a:rPr kumimoji="1" lang="en-US" altLang="ja-JP" sz="1400" dirty="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a:latin typeface="Meiryo UI" panose="020B0604030504040204" pitchFamily="50" charset="-128"/>
                          <a:ea typeface="Meiryo UI" panose="020B0604030504040204" pitchFamily="50" charset="-128"/>
                        </a:rPr>
                        <a:t>認可の対象</a:t>
                      </a:r>
                      <a:r>
                        <a:rPr lang="ja-JP" altLang="en-US" sz="1400">
                          <a:latin typeface="Meiryo UI" panose="020B0604030504040204" pitchFamily="50" charset="-128"/>
                          <a:ea typeface="Meiryo UI" panose="020B0604030504040204" pitchFamily="50" charset="-128"/>
                        </a:rPr>
                        <a:t>（アクセス制御される対象）</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a:latin typeface="Meiryo UI" panose="020B0604030504040204" pitchFamily="50" charset="-128"/>
                          <a:ea typeface="Meiryo UI" panose="020B0604030504040204" pitchFamily="50" charset="-128"/>
                        </a:rPr>
                        <a:t>説明</a:t>
                      </a:r>
                    </a:p>
                  </a:txBody>
                  <a:tcPr/>
                </a:tc>
                <a:extLst>
                  <a:ext uri="{0D108BD9-81ED-4DB2-BD59-A6C34878D82A}">
                    <a16:rowId xmlns:a16="http://schemas.microsoft.com/office/drawing/2014/main" val="2705684145"/>
                  </a:ext>
                </a:extLst>
              </a:tr>
              <a:tr h="117051">
                <a:tc>
                  <a:txBody>
                    <a:bodyPr/>
                    <a:lstStyle/>
                    <a:p>
                      <a:r>
                        <a:rPr kumimoji="1" lang="en-US" altLang="ja-JP" sz="1400" dirty="0">
                          <a:latin typeface="Meiryo UI" panose="020B0604030504040204" pitchFamily="50" charset="-128"/>
                          <a:ea typeface="Meiryo UI" panose="020B0604030504040204" pitchFamily="50" charset="-128"/>
                        </a:rPr>
                        <a:t>1</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i="0" dirty="0">
                          <a:latin typeface="Meiryo UI" panose="020B0604030504040204" pitchFamily="50" charset="-128"/>
                          <a:ea typeface="Meiryo UI" panose="020B0604030504040204" pitchFamily="50" charset="-128"/>
                        </a:rPr>
                        <a:t>詳細検索用</a:t>
                      </a:r>
                      <a:r>
                        <a:rPr kumimoji="1" lang="en-US" altLang="ja-JP" sz="1400" i="0" dirty="0">
                          <a:latin typeface="Meiryo UI" panose="020B0604030504040204" pitchFamily="50" charset="-128"/>
                          <a:ea typeface="Meiryo UI" panose="020B0604030504040204" pitchFamily="50" charset="-128"/>
                        </a:rPr>
                        <a:t>CKAN</a:t>
                      </a:r>
                      <a:r>
                        <a:rPr kumimoji="1" lang="ja-JP" altLang="en-US" sz="1400" dirty="0">
                          <a:latin typeface="Meiryo UI" panose="020B0604030504040204" pitchFamily="50" charset="-128"/>
                          <a:ea typeface="Meiryo UI" panose="020B0604030504040204" pitchFamily="50" charset="-128"/>
                        </a:rPr>
                        <a:t>の</a:t>
                      </a:r>
                      <a:r>
                        <a:rPr kumimoji="1" lang="en-US" altLang="ja-JP" sz="1400" dirty="0">
                          <a:latin typeface="Meiryo UI" panose="020B0604030504040204" pitchFamily="50" charset="-128"/>
                          <a:ea typeface="Meiryo UI" panose="020B0604030504040204" pitchFamily="50" charset="-128"/>
                        </a:rPr>
                        <a:t>URL</a:t>
                      </a:r>
                    </a:p>
                    <a:p>
                      <a:r>
                        <a:rPr kumimoji="1" lang="ja-JP" altLang="en-US" sz="1400" dirty="0">
                          <a:latin typeface="Meiryo UI" panose="020B0604030504040204" pitchFamily="50" charset="-128"/>
                          <a:ea typeface="Meiryo UI" panose="020B0604030504040204" pitchFamily="50" charset="-128"/>
                        </a:rPr>
                        <a:t>（データ提供者が保有するカタログ全体）</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ユーザがデータ利用者としてデータ発見（詳細カタログ検索）時に認可確認する</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453220560"/>
                  </a:ext>
                </a:extLst>
              </a:tr>
              <a:tr h="162071">
                <a:tc>
                  <a:txBody>
                    <a:bodyPr/>
                    <a:lstStyle/>
                    <a:p>
                      <a:r>
                        <a:rPr kumimoji="1" lang="en-US" altLang="ja-JP" sz="1400" dirty="0">
                          <a:latin typeface="Meiryo UI" panose="020B0604030504040204" pitchFamily="50" charset="-128"/>
                          <a:ea typeface="Meiryo UI" panose="020B0604030504040204" pitchFamily="50" charset="-128"/>
                        </a:rPr>
                        <a:t>2</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a:latin typeface="Meiryo UI" panose="020B0604030504040204" pitchFamily="50" charset="-128"/>
                          <a:ea typeface="Meiryo UI" panose="020B0604030504040204" pitchFamily="50" charset="-128"/>
                        </a:rPr>
                        <a:t>データ提供者が提供する各データの</a:t>
                      </a:r>
                      <a:r>
                        <a:rPr kumimoji="1" lang="en-US" altLang="ja-JP" sz="1400" dirty="0">
                          <a:latin typeface="Meiryo UI" panose="020B0604030504040204" pitchFamily="50" charset="-128"/>
                          <a:ea typeface="Meiryo UI" panose="020B0604030504040204" pitchFamily="50" charset="-128"/>
                        </a:rPr>
                        <a:t>URL</a:t>
                      </a:r>
                    </a:p>
                    <a:p>
                      <a:r>
                        <a:rPr kumimoji="1" lang="ja-JP" altLang="en-US" sz="1400" dirty="0">
                          <a:latin typeface="Meiryo UI" panose="020B0604030504040204" pitchFamily="50" charset="-128"/>
                          <a:ea typeface="Meiryo UI" panose="020B0604030504040204" pitchFamily="50" charset="-128"/>
                        </a:rPr>
                        <a:t>（データ提供者が提供する個々のデータ）</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ユーザがデータ利用者としてデータ取得時に認可確認する</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59787473"/>
                  </a:ext>
                </a:extLst>
              </a:tr>
            </a:tbl>
          </a:graphicData>
        </a:graphic>
      </p:graphicFrame>
      <p:sp>
        <p:nvSpPr>
          <p:cNvPr id="6" name="テキスト ボックス 5">
            <a:extLst>
              <a:ext uri="{FF2B5EF4-FFF2-40B4-BE49-F238E27FC236}">
                <a16:creationId xmlns:a16="http://schemas.microsoft.com/office/drawing/2014/main" id="{661554F7-C8B0-4EB0-B824-D29D939C8563}"/>
              </a:ext>
            </a:extLst>
          </p:cNvPr>
          <p:cNvSpPr txBox="1"/>
          <p:nvPr/>
        </p:nvSpPr>
        <p:spPr>
          <a:xfrm>
            <a:off x="215997" y="792408"/>
            <a:ext cx="2274651" cy="351154"/>
          </a:xfrm>
          <a:prstGeom prst="rect">
            <a:avLst/>
          </a:prstGeom>
          <a:noFill/>
          <a:ln>
            <a:noFill/>
          </a:ln>
        </p:spPr>
        <p:txBody>
          <a:bodyPr wrap="square" rtlCol="0" anchor="t" anchorCtr="0">
            <a:noAutofit/>
          </a:bodyPr>
          <a:lstStyle/>
          <a:p>
            <a:r>
              <a:rPr lang="ja-JP" altLang="en-US" sz="1400" dirty="0">
                <a:latin typeface="Meiryo UI" panose="020B0604030504040204" pitchFamily="50" charset="-128"/>
                <a:ea typeface="Meiryo UI" panose="020B0604030504040204" pitchFamily="50" charset="-128"/>
              </a:rPr>
              <a:t>認証の対象を以下に示す。</a:t>
            </a:r>
            <a:endParaRPr lang="en-US" altLang="ja-JP" sz="1400"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11B1AA1-0ACA-41FA-9BA4-FF29D7A47B3E}"/>
              </a:ext>
            </a:extLst>
          </p:cNvPr>
          <p:cNvSpPr txBox="1"/>
          <p:nvPr/>
        </p:nvSpPr>
        <p:spPr>
          <a:xfrm>
            <a:off x="215997" y="2574932"/>
            <a:ext cx="4051200" cy="351154"/>
          </a:xfrm>
          <a:prstGeom prst="rect">
            <a:avLst/>
          </a:prstGeom>
          <a:noFill/>
          <a:ln>
            <a:noFill/>
          </a:ln>
        </p:spPr>
        <p:txBody>
          <a:bodyPr wrap="square" rtlCol="0" anchor="t" anchorCtr="0">
            <a:noAutofit/>
          </a:bodyPr>
          <a:lstStyle/>
          <a:p>
            <a:r>
              <a:rPr lang="ja-JP" altLang="en-US" sz="1400" dirty="0">
                <a:latin typeface="Meiryo UI" panose="020B0604030504040204" pitchFamily="50" charset="-128"/>
                <a:ea typeface="Meiryo UI" panose="020B0604030504040204" pitchFamily="50" charset="-128"/>
              </a:rPr>
              <a:t>認可の対象（アクセス制御</a:t>
            </a:r>
            <a:r>
              <a:rPr lang="ja-JP" altLang="en-US" sz="1400">
                <a:latin typeface="Meiryo UI" panose="020B0604030504040204" pitchFamily="50" charset="-128"/>
                <a:ea typeface="Meiryo UI" panose="020B0604030504040204" pitchFamily="50" charset="-128"/>
              </a:rPr>
              <a:t>される対象）</a:t>
            </a:r>
            <a:r>
              <a:rPr lang="ja-JP" altLang="en-US" sz="1400" dirty="0">
                <a:latin typeface="Meiryo UI" panose="020B0604030504040204" pitchFamily="50" charset="-128"/>
                <a:ea typeface="Meiryo UI" panose="020B0604030504040204" pitchFamily="50" charset="-128"/>
              </a:rPr>
              <a:t>を以下に示す。</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22347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E54B2A-3385-4362-910A-AD619DDD59B3}"/>
              </a:ext>
            </a:extLst>
          </p:cNvPr>
          <p:cNvSpPr>
            <a:spLocks noGrp="1"/>
          </p:cNvSpPr>
          <p:nvPr>
            <p:ph type="title"/>
          </p:nvPr>
        </p:nvSpPr>
        <p:spPr/>
        <p:txBody>
          <a:bodyPr/>
          <a:lstStyle/>
          <a:p>
            <a:r>
              <a:rPr lang="en-US" altLang="ja-JP" sz="1800" dirty="0">
                <a:latin typeface="Meiryo UI" panose="020B0604030504040204" pitchFamily="50" charset="-128"/>
                <a:ea typeface="Meiryo UI" panose="020B0604030504040204" pitchFamily="50" charset="-128"/>
              </a:rPr>
              <a:t>1. </a:t>
            </a:r>
            <a:r>
              <a:rPr lang="ja-JP" altLang="en-US" sz="1800" dirty="0">
                <a:latin typeface="Meiryo UI" panose="020B0604030504040204" pitchFamily="50" charset="-128"/>
                <a:ea typeface="Meiryo UI" panose="020B0604030504040204" pitchFamily="50" charset="-128"/>
              </a:rPr>
              <a:t>概要 </a:t>
            </a:r>
            <a:r>
              <a:rPr lang="en-US" altLang="ja-JP" sz="1800" dirty="0">
                <a:latin typeface="Meiryo UI" panose="020B0604030504040204" pitchFamily="50" charset="-128"/>
                <a:ea typeface="Meiryo UI" panose="020B0604030504040204" pitchFamily="50" charset="-128"/>
              </a:rPr>
              <a:t>&gt;</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1.3.</a:t>
            </a:r>
            <a:r>
              <a:rPr lang="ja-JP" altLang="en-US" sz="1800" dirty="0">
                <a:latin typeface="Meiryo UI" panose="020B0604030504040204" pitchFamily="50" charset="-128"/>
                <a:ea typeface="Meiryo UI" panose="020B0604030504040204" pitchFamily="50" charset="-128"/>
              </a:rPr>
              <a:t> 業務フロー </a:t>
            </a:r>
            <a:r>
              <a:rPr lang="en-US" altLang="ja-JP" sz="1800" dirty="0">
                <a:latin typeface="Meiryo UI" panose="020B0604030504040204" pitchFamily="50" charset="-128"/>
                <a:ea typeface="Meiryo UI" panose="020B0604030504040204" pitchFamily="50" charset="-128"/>
              </a:rPr>
              <a:t>&gt; 1.3.1. </a:t>
            </a:r>
            <a:r>
              <a:rPr lang="ja-JP" altLang="en-US" sz="1800" dirty="0">
                <a:latin typeface="Meiryo UI" panose="020B0604030504040204" pitchFamily="50" charset="-128"/>
                <a:ea typeface="Meiryo UI" panose="020B0604030504040204" pitchFamily="50" charset="-128"/>
              </a:rPr>
              <a:t>業務フロー一覧</a:t>
            </a:r>
            <a:endParaRPr kumimoji="1" lang="ja-JP" altLang="en-US" dirty="0"/>
          </a:p>
        </p:txBody>
      </p:sp>
      <p:graphicFrame>
        <p:nvGraphicFramePr>
          <p:cNvPr id="3" name="表 3">
            <a:extLst>
              <a:ext uri="{FF2B5EF4-FFF2-40B4-BE49-F238E27FC236}">
                <a16:creationId xmlns:a16="http://schemas.microsoft.com/office/drawing/2014/main" id="{C06D5D48-0430-42E2-A13E-589657C5065E}"/>
              </a:ext>
            </a:extLst>
          </p:cNvPr>
          <p:cNvGraphicFramePr>
            <a:graphicFrameLocks noGrp="1"/>
          </p:cNvGraphicFramePr>
          <p:nvPr>
            <p:extLst>
              <p:ext uri="{D42A27DB-BD31-4B8C-83A1-F6EECF244321}">
                <p14:modId xmlns:p14="http://schemas.microsoft.com/office/powerpoint/2010/main" val="1721587021"/>
              </p:ext>
            </p:extLst>
          </p:nvPr>
        </p:nvGraphicFramePr>
        <p:xfrm>
          <a:off x="234000" y="1226293"/>
          <a:ext cx="9276344" cy="4724400"/>
        </p:xfrm>
        <a:graphic>
          <a:graphicData uri="http://schemas.openxmlformats.org/drawingml/2006/table">
            <a:tbl>
              <a:tblPr firstRow="1" bandRow="1">
                <a:tableStyleId>{5C22544A-7EE6-4342-B048-85BDC9FD1C3A}</a:tableStyleId>
              </a:tblPr>
              <a:tblGrid>
                <a:gridCol w="405131">
                  <a:extLst>
                    <a:ext uri="{9D8B030D-6E8A-4147-A177-3AD203B41FA5}">
                      <a16:colId xmlns:a16="http://schemas.microsoft.com/office/drawing/2014/main" val="743543592"/>
                    </a:ext>
                  </a:extLst>
                </a:gridCol>
                <a:gridCol w="4265930">
                  <a:extLst>
                    <a:ext uri="{9D8B030D-6E8A-4147-A177-3AD203B41FA5}">
                      <a16:colId xmlns:a16="http://schemas.microsoft.com/office/drawing/2014/main" val="1976747842"/>
                    </a:ext>
                  </a:extLst>
                </a:gridCol>
                <a:gridCol w="4605283">
                  <a:extLst>
                    <a:ext uri="{9D8B030D-6E8A-4147-A177-3AD203B41FA5}">
                      <a16:colId xmlns:a16="http://schemas.microsoft.com/office/drawing/2014/main" val="3020537770"/>
                    </a:ext>
                  </a:extLst>
                </a:gridCol>
              </a:tblGrid>
              <a:tr h="118589">
                <a:tc>
                  <a:txBody>
                    <a:bodyPr/>
                    <a:lstStyle/>
                    <a:p>
                      <a:r>
                        <a:rPr kumimoji="1" lang="en-US" altLang="ja-JP" sz="1400" dirty="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a:latin typeface="Meiryo UI" panose="020B0604030504040204" pitchFamily="50" charset="-128"/>
                          <a:ea typeface="Meiryo UI" panose="020B0604030504040204" pitchFamily="50" charset="-128"/>
                        </a:rPr>
                        <a:t>業務フロー</a:t>
                      </a:r>
                    </a:p>
                  </a:txBody>
                  <a:tcPr/>
                </a:tc>
                <a:tc>
                  <a:txBody>
                    <a:bodyPr/>
                    <a:lstStyle/>
                    <a:p>
                      <a:r>
                        <a:rPr kumimoji="1" lang="ja-JP" altLang="en-US" sz="1400" dirty="0">
                          <a:latin typeface="Meiryo UI" panose="020B0604030504040204" pitchFamily="50" charset="-128"/>
                          <a:ea typeface="Meiryo UI" panose="020B0604030504040204" pitchFamily="50" charset="-128"/>
                        </a:rPr>
                        <a:t>概要</a:t>
                      </a:r>
                    </a:p>
                  </a:txBody>
                  <a:tcPr/>
                </a:tc>
                <a:extLst>
                  <a:ext uri="{0D108BD9-81ED-4DB2-BD59-A6C34878D82A}">
                    <a16:rowId xmlns:a16="http://schemas.microsoft.com/office/drawing/2014/main" val="3915582261"/>
                  </a:ext>
                </a:extLst>
              </a:tr>
              <a:tr h="118589">
                <a:tc>
                  <a:txBody>
                    <a:bodyPr/>
                    <a:lstStyle/>
                    <a:p>
                      <a:r>
                        <a:rPr kumimoji="1" lang="en-US" altLang="ja-JP" sz="1400" dirty="0">
                          <a:latin typeface="Meiryo UI" panose="020B0604030504040204" pitchFamily="50" charset="-128"/>
                          <a:ea typeface="Meiryo UI" panose="020B0604030504040204" pitchFamily="50" charset="-128"/>
                        </a:rPr>
                        <a:t>1</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marL="0" indent="0">
                        <a:buFont typeface="Arial" panose="020B0604020202020204" pitchFamily="34" charset="0"/>
                        <a:buNone/>
                      </a:pPr>
                      <a:r>
                        <a:rPr kumimoji="1" lang="ja-JP" altLang="en-US" sz="1400" dirty="0">
                          <a:latin typeface="Meiryo UI" panose="020B0604030504040204" pitchFamily="50" charset="-128"/>
                          <a:ea typeface="Meiryo UI" panose="020B0604030504040204" pitchFamily="50" charset="-128"/>
                        </a:rPr>
                        <a:t>認証機能運用開始</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50" charset="-128"/>
                          <a:ea typeface="Meiryo UI" panose="020B0604030504040204" pitchFamily="50" charset="-128"/>
                        </a:rPr>
                        <a:t>CADDE</a:t>
                      </a:r>
                      <a:r>
                        <a:rPr kumimoji="1" lang="ja-JP" altLang="en-US" sz="1400" dirty="0">
                          <a:latin typeface="Meiryo UI" panose="020B0604030504040204" pitchFamily="50" charset="-128"/>
                          <a:ea typeface="Meiryo UI" panose="020B0604030504040204" pitchFamily="50" charset="-128"/>
                        </a:rPr>
                        <a:t>運用管理者が認証機能を運用開始する</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4642196"/>
                  </a:ext>
                </a:extLst>
              </a:tr>
              <a:tr h="118589">
                <a:tc>
                  <a:txBody>
                    <a:bodyPr/>
                    <a:lstStyle/>
                    <a:p>
                      <a:r>
                        <a:rPr kumimoji="1" lang="en-US" altLang="ja-JP" sz="1400">
                          <a:latin typeface="Meiryo UI" panose="020B0604030504040204" pitchFamily="50" charset="-128"/>
                          <a:ea typeface="Meiryo UI" panose="020B0604030504040204" pitchFamily="50" charset="-128"/>
                        </a:rPr>
                        <a:t>2</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400" dirty="0">
                          <a:latin typeface="Meiryo UI" panose="020B0604030504040204" pitchFamily="50" charset="-128"/>
                          <a:ea typeface="Meiryo UI" panose="020B0604030504040204" pitchFamily="50" charset="-128"/>
                        </a:rPr>
                        <a:t>認可機能運用開始</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データ提供者が認可機能を運用開始する</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31359268"/>
                  </a:ext>
                </a:extLst>
              </a:tr>
              <a:tr h="186354">
                <a:tc>
                  <a:txBody>
                    <a:bodyPr/>
                    <a:lstStyle/>
                    <a:p>
                      <a:r>
                        <a:rPr kumimoji="1" lang="en-US" altLang="ja-JP" sz="1400" dirty="0">
                          <a:latin typeface="Meiryo UI" panose="020B0604030504040204" pitchFamily="50" charset="-128"/>
                          <a:ea typeface="Meiryo UI" panose="020B0604030504040204" pitchFamily="50" charset="-128"/>
                        </a:rPr>
                        <a:t>3</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400" dirty="0">
                          <a:latin typeface="Meiryo UI" panose="020B0604030504040204" pitchFamily="50" charset="-128"/>
                          <a:ea typeface="Meiryo UI" panose="020B0604030504040204" pitchFamily="50" charset="-128"/>
                        </a:rPr>
                        <a:t>データ利用者登録</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申請を受けて</a:t>
                      </a:r>
                      <a:r>
                        <a:rPr kumimoji="1" lang="en-US" altLang="ja-JP" sz="1400" dirty="0">
                          <a:latin typeface="Meiryo UI" panose="020B0604030504040204" pitchFamily="50" charset="-128"/>
                          <a:ea typeface="Meiryo UI" panose="020B0604030504040204" pitchFamily="50" charset="-128"/>
                        </a:rPr>
                        <a:t>CADDE</a:t>
                      </a:r>
                      <a:r>
                        <a:rPr kumimoji="1" lang="ja-JP" altLang="en-US" sz="1400" dirty="0">
                          <a:latin typeface="Meiryo UI" panose="020B0604030504040204" pitchFamily="50" charset="-128"/>
                          <a:ea typeface="Meiryo UI" panose="020B0604030504040204" pitchFamily="50" charset="-128"/>
                        </a:rPr>
                        <a:t>運用管理者がデータ利用者を登録する</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013696469"/>
                  </a:ext>
                </a:extLst>
              </a:tr>
              <a:tr h="186354">
                <a:tc>
                  <a:txBody>
                    <a:bodyPr/>
                    <a:lstStyle/>
                    <a:p>
                      <a:r>
                        <a:rPr kumimoji="1" lang="en-US" altLang="ja-JP" sz="1400" dirty="0">
                          <a:latin typeface="Meiryo UI" panose="020B0604030504040204" pitchFamily="50" charset="-128"/>
                          <a:ea typeface="Meiryo UI" panose="020B0604030504040204" pitchFamily="50" charset="-128"/>
                        </a:rPr>
                        <a:t>4</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400" dirty="0">
                          <a:latin typeface="Meiryo UI" panose="020B0604030504040204" pitchFamily="50" charset="-128"/>
                          <a:ea typeface="Meiryo UI" panose="020B0604030504040204" pitchFamily="50" charset="-128"/>
                        </a:rPr>
                        <a:t>データ提供者登録</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申請を受けて</a:t>
                      </a:r>
                      <a:r>
                        <a:rPr kumimoji="1" lang="en-US" altLang="ja-JP" sz="1400" dirty="0">
                          <a:latin typeface="Meiryo UI" panose="020B0604030504040204" pitchFamily="50" charset="-128"/>
                          <a:ea typeface="Meiryo UI" panose="020B0604030504040204" pitchFamily="50" charset="-128"/>
                        </a:rPr>
                        <a:t>CADDE</a:t>
                      </a:r>
                      <a:r>
                        <a:rPr kumimoji="1" lang="ja-JP" altLang="en-US" sz="1400" dirty="0">
                          <a:latin typeface="Meiryo UI" panose="020B0604030504040204" pitchFamily="50" charset="-128"/>
                          <a:ea typeface="Meiryo UI" panose="020B0604030504040204" pitchFamily="50" charset="-128"/>
                        </a:rPr>
                        <a:t>運用管理者がデータ提供者を登録する</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67212606"/>
                  </a:ext>
                </a:extLst>
              </a:tr>
              <a:tr h="130912">
                <a:tc>
                  <a:txBody>
                    <a:bodyPr/>
                    <a:lstStyle/>
                    <a:p>
                      <a:r>
                        <a:rPr kumimoji="1" lang="en-US" altLang="ja-JP" sz="1400" dirty="0">
                          <a:latin typeface="Meiryo UI" panose="020B0604030504040204" pitchFamily="50" charset="-128"/>
                          <a:ea typeface="Meiryo UI" panose="020B0604030504040204" pitchFamily="50" charset="-128"/>
                        </a:rPr>
                        <a:t>5</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400" dirty="0">
                          <a:latin typeface="Meiryo UI" panose="020B0604030504040204" pitchFamily="50" charset="-128"/>
                          <a:ea typeface="Meiryo UI" panose="020B0604030504040204" pitchFamily="50" charset="-128"/>
                        </a:rPr>
                        <a:t>ユーザ情報更新</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申請を受けて</a:t>
                      </a:r>
                      <a:r>
                        <a:rPr kumimoji="1" lang="en-US" altLang="ja-JP" sz="1400" dirty="0">
                          <a:latin typeface="Meiryo UI" panose="020B0604030504040204" pitchFamily="50" charset="-128"/>
                          <a:ea typeface="Meiryo UI" panose="020B0604030504040204" pitchFamily="50" charset="-128"/>
                        </a:rPr>
                        <a:t>CADDE</a:t>
                      </a:r>
                      <a:r>
                        <a:rPr kumimoji="1" lang="ja-JP" altLang="en-US" sz="1400" dirty="0">
                          <a:latin typeface="Meiryo UI" panose="020B0604030504040204" pitchFamily="50" charset="-128"/>
                          <a:ea typeface="Meiryo UI" panose="020B0604030504040204" pitchFamily="50" charset="-128"/>
                        </a:rPr>
                        <a:t>運用管理者がユーザ情報を更新する</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02656207"/>
                  </a:ext>
                </a:extLst>
              </a:tr>
              <a:tr h="130912">
                <a:tc>
                  <a:txBody>
                    <a:bodyPr/>
                    <a:lstStyle/>
                    <a:p>
                      <a:r>
                        <a:rPr kumimoji="1" lang="en-US" altLang="ja-JP" sz="1400">
                          <a:latin typeface="Meiryo UI" panose="020B0604030504040204" pitchFamily="50" charset="-128"/>
                          <a:ea typeface="Meiryo UI" panose="020B0604030504040204" pitchFamily="50" charset="-128"/>
                        </a:rPr>
                        <a:t>6</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400">
                          <a:latin typeface="Meiryo UI" panose="020B0604030504040204" pitchFamily="50" charset="-128"/>
                          <a:ea typeface="Meiryo UI" panose="020B0604030504040204" pitchFamily="50" charset="-128"/>
                        </a:rPr>
                        <a:t>提供データの準備</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a:latin typeface="Meiryo UI" panose="020B0604030504040204" pitchFamily="50" charset="-128"/>
                          <a:ea typeface="Meiryo UI" panose="020B0604030504040204" pitchFamily="50" charset="-128"/>
                        </a:rPr>
                        <a:t>データ提供者が提供データを準備する</a:t>
                      </a:r>
                      <a:endParaRPr kumimoji="1" lang="en-US" altLang="ja-JP" sz="14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393008517"/>
                  </a:ext>
                </a:extLst>
              </a:tr>
              <a:tr h="118589">
                <a:tc>
                  <a:txBody>
                    <a:bodyPr/>
                    <a:lstStyle/>
                    <a:p>
                      <a:r>
                        <a:rPr kumimoji="1" lang="en-US" altLang="ja-JP" sz="1400">
                          <a:latin typeface="Meiryo UI" panose="020B0604030504040204" pitchFamily="50" charset="-128"/>
                          <a:ea typeface="Meiryo UI" panose="020B0604030504040204" pitchFamily="50" charset="-128"/>
                        </a:rPr>
                        <a:t>7</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400">
                          <a:latin typeface="Meiryo UI" panose="020B0604030504040204" pitchFamily="50" charset="-128"/>
                          <a:ea typeface="Meiryo UI" panose="020B0604030504040204" pitchFamily="50" charset="-128"/>
                        </a:rPr>
                        <a:t>認可情報登録（</a:t>
                      </a:r>
                      <a:r>
                        <a:rPr kumimoji="1" lang="ja-JP" altLang="en-US" sz="1400" dirty="0">
                          <a:latin typeface="Meiryo UI" panose="020B0604030504040204" pitchFamily="50" charset="-128"/>
                          <a:ea typeface="Meiryo UI" panose="020B0604030504040204" pitchFamily="50" charset="-128"/>
                        </a:rPr>
                        <a:t>限定提供データ（契約無））</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限定提供データ（契約無）に対して、データ提供者が</a:t>
                      </a:r>
                      <a:r>
                        <a:rPr kumimoji="1" lang="ja-JP" altLang="en-US" sz="1400">
                          <a:latin typeface="Meiryo UI" panose="020B0604030504040204" pitchFamily="50" charset="-128"/>
                          <a:ea typeface="Meiryo UI" panose="020B0604030504040204" pitchFamily="50" charset="-128"/>
                        </a:rPr>
                        <a:t>認可情報登録する</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8943853"/>
                  </a:ext>
                </a:extLst>
              </a:tr>
              <a:tr h="118589">
                <a:tc>
                  <a:txBody>
                    <a:bodyPr/>
                    <a:lstStyle/>
                    <a:p>
                      <a:r>
                        <a:rPr kumimoji="1" lang="en-US" altLang="ja-JP" sz="1400">
                          <a:latin typeface="Meiryo UI" panose="020B0604030504040204" pitchFamily="50" charset="-128"/>
                          <a:ea typeface="Meiryo UI" panose="020B0604030504040204" pitchFamily="50" charset="-128"/>
                        </a:rPr>
                        <a:t>8</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400">
                          <a:latin typeface="Meiryo UI" panose="020B0604030504040204" pitchFamily="50" charset="-128"/>
                          <a:ea typeface="Meiryo UI" panose="020B0604030504040204" pitchFamily="50" charset="-128"/>
                        </a:rPr>
                        <a:t>認可情報登録（</a:t>
                      </a:r>
                      <a:r>
                        <a:rPr kumimoji="1" lang="ja-JP" altLang="en-US" sz="1400" dirty="0">
                          <a:latin typeface="Meiryo UI" panose="020B0604030504040204" pitchFamily="50" charset="-128"/>
                          <a:ea typeface="Meiryo UI" panose="020B0604030504040204" pitchFamily="50" charset="-128"/>
                        </a:rPr>
                        <a:t>限定提供データ（契約有））</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限定提供データ（契約有）に対して、データ取引市場が契約に基づいて</a:t>
                      </a:r>
                      <a:r>
                        <a:rPr kumimoji="1" lang="ja-JP" altLang="en-US" sz="1400">
                          <a:latin typeface="Meiryo UI" panose="020B0604030504040204" pitchFamily="50" charset="-128"/>
                          <a:ea typeface="Meiryo UI" panose="020B0604030504040204" pitchFamily="50" charset="-128"/>
                        </a:rPr>
                        <a:t>認可情報登録する</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500973141"/>
                  </a:ext>
                </a:extLst>
              </a:tr>
              <a:tr h="118589">
                <a:tc>
                  <a:txBody>
                    <a:bodyPr/>
                    <a:lstStyle/>
                    <a:p>
                      <a:r>
                        <a:rPr kumimoji="1" lang="en-US" altLang="ja-JP" sz="1400">
                          <a:latin typeface="Meiryo UI" panose="020B0604030504040204" pitchFamily="50" charset="-128"/>
                          <a:ea typeface="Meiryo UI" panose="020B0604030504040204" pitchFamily="50" charset="-128"/>
                        </a:rPr>
                        <a:t>9</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400">
                          <a:latin typeface="Meiryo UI" panose="020B0604030504040204" pitchFamily="50" charset="-128"/>
                          <a:ea typeface="Meiryo UI" panose="020B0604030504040204" pitchFamily="50" charset="-128"/>
                        </a:rPr>
                        <a:t>データ発見時認可</a:t>
                      </a:r>
                      <a:r>
                        <a:rPr kumimoji="1" lang="ja-JP" altLang="en-US" sz="1400" dirty="0">
                          <a:latin typeface="Meiryo UI" panose="020B0604030504040204" pitchFamily="50" charset="-128"/>
                          <a:ea typeface="Meiryo UI" panose="020B0604030504040204" pitchFamily="50" charset="-128"/>
                        </a:rPr>
                        <a:t>確認（限定提供データ（契約</a:t>
                      </a:r>
                      <a:r>
                        <a:rPr kumimoji="1" lang="ja-JP" altLang="en-US" sz="1400">
                          <a:latin typeface="Meiryo UI" panose="020B0604030504040204" pitchFamily="50" charset="-128"/>
                          <a:ea typeface="Meiryo UI" panose="020B0604030504040204" pitchFamily="50" charset="-128"/>
                        </a:rPr>
                        <a:t>無））</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限定提供データ（契約</a:t>
                      </a:r>
                      <a:r>
                        <a:rPr kumimoji="1" lang="ja-JP" altLang="en-US" sz="1400">
                          <a:latin typeface="Meiryo UI" panose="020B0604030504040204" pitchFamily="50" charset="-128"/>
                          <a:ea typeface="Meiryo UI" panose="020B0604030504040204" pitchFamily="50" charset="-128"/>
                        </a:rPr>
                        <a:t>無）に対して、データ利用者がデータ</a:t>
                      </a:r>
                      <a:r>
                        <a:rPr kumimoji="1" lang="ja-JP" altLang="en-US" sz="1400" dirty="0">
                          <a:latin typeface="Meiryo UI" panose="020B0604030504040204" pitchFamily="50" charset="-128"/>
                          <a:ea typeface="Meiryo UI" panose="020B0604030504040204" pitchFamily="50" charset="-128"/>
                        </a:rPr>
                        <a:t>発見時に認可確認する</a:t>
                      </a:r>
                    </a:p>
                  </a:txBody>
                  <a:tcPr/>
                </a:tc>
                <a:extLst>
                  <a:ext uri="{0D108BD9-81ED-4DB2-BD59-A6C34878D82A}">
                    <a16:rowId xmlns:a16="http://schemas.microsoft.com/office/drawing/2014/main" val="752087885"/>
                  </a:ext>
                </a:extLst>
              </a:tr>
              <a:tr h="118589">
                <a:tc>
                  <a:txBody>
                    <a:bodyPr/>
                    <a:lstStyle/>
                    <a:p>
                      <a:r>
                        <a:rPr kumimoji="1" lang="en-US" altLang="ja-JP" sz="1400">
                          <a:latin typeface="Meiryo UI" panose="020B0604030504040204" pitchFamily="50" charset="-128"/>
                          <a:ea typeface="Meiryo UI" panose="020B0604030504040204" pitchFamily="50" charset="-128"/>
                        </a:rPr>
                        <a:t>1</a:t>
                      </a:r>
                      <a:r>
                        <a:rPr kumimoji="1" lang="en-US" altLang="ja-JP" sz="1400" dirty="0">
                          <a:latin typeface="Meiryo UI" panose="020B0604030504040204" pitchFamily="50" charset="-128"/>
                          <a:ea typeface="Meiryo UI" panose="020B0604030504040204" pitchFamily="50" charset="-128"/>
                        </a:rPr>
                        <a:t>0</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4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データ取得時認可</a:t>
                      </a: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確認（</a:t>
                      </a:r>
                      <a:r>
                        <a:rPr kumimoji="1" lang="ja-JP" altLang="en-US" sz="1400" dirty="0">
                          <a:latin typeface="Meiryo UI" panose="020B0604030504040204" pitchFamily="50" charset="-128"/>
                          <a:ea typeface="Meiryo UI" panose="020B0604030504040204" pitchFamily="50" charset="-128"/>
                        </a:rPr>
                        <a:t>限定提供データ（契約</a:t>
                      </a:r>
                      <a:r>
                        <a:rPr kumimoji="1" lang="ja-JP" altLang="en-US" sz="1400">
                          <a:latin typeface="Meiryo UI" panose="020B0604030504040204" pitchFamily="50" charset="-128"/>
                          <a:ea typeface="Meiryo UI" panose="020B0604030504040204" pitchFamily="50" charset="-128"/>
                        </a:rPr>
                        <a:t>無））</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限定提供データ（契約</a:t>
                      </a:r>
                      <a:r>
                        <a:rPr kumimoji="1" lang="ja-JP" altLang="en-US" sz="1400">
                          <a:latin typeface="Meiryo UI" panose="020B0604030504040204" pitchFamily="50" charset="-128"/>
                          <a:ea typeface="Meiryo UI" panose="020B0604030504040204" pitchFamily="50" charset="-128"/>
                        </a:rPr>
                        <a:t>無）に対して、データ利用者がデータ</a:t>
                      </a:r>
                      <a:r>
                        <a:rPr kumimoji="1" lang="ja-JP" altLang="en-US" sz="1400" dirty="0">
                          <a:latin typeface="Meiryo UI" panose="020B0604030504040204" pitchFamily="50" charset="-128"/>
                          <a:ea typeface="Meiryo UI" panose="020B0604030504040204" pitchFamily="50" charset="-128"/>
                        </a:rPr>
                        <a:t>取得時に認可確認する</a:t>
                      </a:r>
                    </a:p>
                  </a:txBody>
                  <a:tcPr/>
                </a:tc>
                <a:extLst>
                  <a:ext uri="{0D108BD9-81ED-4DB2-BD59-A6C34878D82A}">
                    <a16:rowId xmlns:a16="http://schemas.microsoft.com/office/drawing/2014/main" val="3453699567"/>
                  </a:ext>
                </a:extLst>
              </a:tr>
              <a:tr h="118589">
                <a:tc>
                  <a:txBody>
                    <a:bodyPr/>
                    <a:lstStyle/>
                    <a:p>
                      <a:r>
                        <a:rPr kumimoji="1" lang="en-US" altLang="ja-JP" sz="1400">
                          <a:latin typeface="Meiryo UI" panose="020B0604030504040204" pitchFamily="50" charset="-128"/>
                          <a:ea typeface="Meiryo UI" panose="020B0604030504040204" pitchFamily="50" charset="-128"/>
                        </a:rPr>
                        <a:t>11</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4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データ取得時認可</a:t>
                      </a: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確認（</a:t>
                      </a:r>
                      <a:r>
                        <a:rPr kumimoji="1" lang="ja-JP" altLang="en-US" sz="1400" dirty="0">
                          <a:latin typeface="Meiryo UI" panose="020B0604030504040204" pitchFamily="50" charset="-128"/>
                          <a:ea typeface="Meiryo UI" panose="020B0604030504040204" pitchFamily="50" charset="-128"/>
                        </a:rPr>
                        <a:t>限定提供データ（契約</a:t>
                      </a:r>
                      <a:r>
                        <a:rPr kumimoji="1" lang="ja-JP" altLang="en-US" sz="1400">
                          <a:latin typeface="Meiryo UI" panose="020B0604030504040204" pitchFamily="50" charset="-128"/>
                          <a:ea typeface="Meiryo UI" panose="020B0604030504040204" pitchFamily="50" charset="-128"/>
                        </a:rPr>
                        <a:t>有））</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限定提供データ（契約</a:t>
                      </a:r>
                      <a:r>
                        <a:rPr kumimoji="1" lang="ja-JP" altLang="en-US" sz="1400">
                          <a:latin typeface="Meiryo UI" panose="020B0604030504040204" pitchFamily="50" charset="-128"/>
                          <a:ea typeface="Meiryo UI" panose="020B0604030504040204" pitchFamily="50" charset="-128"/>
                        </a:rPr>
                        <a:t>有）に対して、データ利用者がデータ</a:t>
                      </a:r>
                      <a:r>
                        <a:rPr kumimoji="1" lang="ja-JP" altLang="en-US" sz="1400" dirty="0">
                          <a:latin typeface="Meiryo UI" panose="020B0604030504040204" pitchFamily="50" charset="-128"/>
                          <a:ea typeface="Meiryo UI" panose="020B0604030504040204" pitchFamily="50" charset="-128"/>
                        </a:rPr>
                        <a:t>取得</a:t>
                      </a: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時に認可確認する</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791648936"/>
                  </a:ext>
                </a:extLst>
              </a:tr>
            </a:tbl>
          </a:graphicData>
        </a:graphic>
      </p:graphicFrame>
      <p:sp>
        <p:nvSpPr>
          <p:cNvPr id="4" name="テキスト ボックス 3">
            <a:extLst>
              <a:ext uri="{FF2B5EF4-FFF2-40B4-BE49-F238E27FC236}">
                <a16:creationId xmlns:a16="http://schemas.microsoft.com/office/drawing/2014/main" id="{FE11C8AE-1156-4719-B7A2-9C67A6DFB444}"/>
              </a:ext>
            </a:extLst>
          </p:cNvPr>
          <p:cNvSpPr txBox="1"/>
          <p:nvPr/>
        </p:nvSpPr>
        <p:spPr>
          <a:xfrm>
            <a:off x="216000" y="720000"/>
            <a:ext cx="9082670" cy="359062"/>
          </a:xfrm>
          <a:prstGeom prst="rect">
            <a:avLst/>
          </a:prstGeom>
          <a:noFill/>
          <a:ln>
            <a:noFill/>
          </a:ln>
        </p:spPr>
        <p:txBody>
          <a:bodyPr wrap="square" rtlCol="0" anchor="t" anchorCtr="0">
            <a:noAutofit/>
          </a:bodyPr>
          <a:lstStyle/>
          <a:p>
            <a:r>
              <a:rPr lang="ja-JP" altLang="en-US" sz="1400">
                <a:latin typeface="Meiryo UI" panose="020B0604030504040204" pitchFamily="50" charset="-128"/>
                <a:ea typeface="Meiryo UI" panose="020B0604030504040204" pitchFamily="50" charset="-128"/>
              </a:rPr>
              <a:t>認証・認可に関連する業務</a:t>
            </a:r>
            <a:r>
              <a:rPr lang="ja-JP" altLang="en-US" sz="1400" dirty="0">
                <a:latin typeface="Meiryo UI" panose="020B0604030504040204" pitchFamily="50" charset="-128"/>
                <a:ea typeface="Meiryo UI" panose="020B0604030504040204" pitchFamily="50" charset="-128"/>
              </a:rPr>
              <a:t>フローの一覧を以下に示す。</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35727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488EF120-5C77-7F1A-87BF-BB2B50BCBF44}"/>
              </a:ext>
            </a:extLst>
          </p:cNvPr>
          <p:cNvSpPr>
            <a:spLocks noGrp="1"/>
          </p:cNvSpPr>
          <p:nvPr>
            <p:ph type="title"/>
          </p:nvPr>
        </p:nvSpPr>
        <p:spPr>
          <a:xfrm>
            <a:off x="233363" y="117475"/>
            <a:ext cx="9067800" cy="431800"/>
          </a:xfrm>
        </p:spPr>
        <p:txBody>
          <a:bodyPr>
            <a:normAutofit/>
          </a:bodyPr>
          <a:lstStyle/>
          <a:p>
            <a:r>
              <a:rPr lang="en-US" altLang="ja-JP" sz="1800" dirty="0">
                <a:latin typeface="Meiryo UI" panose="020B0604030504040204" pitchFamily="50" charset="-128"/>
                <a:ea typeface="Meiryo UI" panose="020B0604030504040204" pitchFamily="50" charset="-128"/>
              </a:rPr>
              <a:t>1. </a:t>
            </a:r>
            <a:r>
              <a:rPr lang="ja-JP" altLang="en-US" sz="1800" dirty="0">
                <a:latin typeface="Meiryo UI" panose="020B0604030504040204" pitchFamily="50" charset="-128"/>
                <a:ea typeface="Meiryo UI" panose="020B0604030504040204" pitchFamily="50" charset="-128"/>
              </a:rPr>
              <a:t>概要 </a:t>
            </a:r>
            <a:r>
              <a:rPr lang="en-US" altLang="ja-JP" sz="1800" dirty="0">
                <a:latin typeface="Meiryo UI" panose="020B0604030504040204" pitchFamily="50" charset="-128"/>
                <a:ea typeface="Meiryo UI" panose="020B0604030504040204" pitchFamily="50" charset="-128"/>
              </a:rPr>
              <a:t>&gt;</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1.3.</a:t>
            </a:r>
            <a:r>
              <a:rPr lang="ja-JP" altLang="en-US" sz="1800" dirty="0">
                <a:latin typeface="Meiryo UI" panose="020B0604030504040204" pitchFamily="50" charset="-128"/>
                <a:ea typeface="Meiryo UI" panose="020B0604030504040204" pitchFamily="50" charset="-128"/>
              </a:rPr>
              <a:t> 業務フロー </a:t>
            </a:r>
            <a:r>
              <a:rPr lang="en-US" altLang="ja-JP" sz="1800" dirty="0">
                <a:latin typeface="Meiryo UI" panose="020B0604030504040204" pitchFamily="50" charset="-128"/>
                <a:ea typeface="Meiryo UI" panose="020B0604030504040204" pitchFamily="50" charset="-128"/>
              </a:rPr>
              <a:t>&gt; 1.3.2. </a:t>
            </a:r>
            <a:r>
              <a:rPr kumimoji="1" lang="ja-JP" altLang="en-US" sz="1800" dirty="0">
                <a:latin typeface="Meiryo UI" panose="020B0604030504040204" pitchFamily="50" charset="-128"/>
                <a:ea typeface="Meiryo UI" panose="020B0604030504040204" pitchFamily="50" charset="-128"/>
              </a:rPr>
              <a:t>認証機能運用開始</a:t>
            </a:r>
            <a:endParaRPr kumimoji="1" lang="ja-JP" altLang="en-US" dirty="0"/>
          </a:p>
        </p:txBody>
      </p:sp>
      <p:sp>
        <p:nvSpPr>
          <p:cNvPr id="6" name="テキスト ボックス 5">
            <a:extLst>
              <a:ext uri="{FF2B5EF4-FFF2-40B4-BE49-F238E27FC236}">
                <a16:creationId xmlns:a16="http://schemas.microsoft.com/office/drawing/2014/main" id="{FE564E2B-ACC8-718E-9224-D21788B4A14B}"/>
              </a:ext>
            </a:extLst>
          </p:cNvPr>
          <p:cNvSpPr txBox="1"/>
          <p:nvPr/>
        </p:nvSpPr>
        <p:spPr>
          <a:xfrm>
            <a:off x="211773" y="773804"/>
            <a:ext cx="9482454" cy="329429"/>
          </a:xfrm>
          <a:prstGeom prst="rect">
            <a:avLst/>
          </a:prstGeom>
          <a:solidFill>
            <a:schemeClr val="bg1"/>
          </a:solidFill>
          <a:ln>
            <a:noFill/>
          </a:ln>
        </p:spPr>
        <p:txBody>
          <a:bodyPr wrap="square" rtlCol="0" anchor="t" anchorCtr="0">
            <a:noAutofit/>
          </a:bodyPr>
          <a:lstStyle/>
          <a:p>
            <a:r>
              <a:rPr kumimoji="1" lang="ja-JP" altLang="en-US" sz="1600" dirty="0">
                <a:latin typeface="Meiryo UI" panose="020B0604030504040204" pitchFamily="50" charset="-128"/>
                <a:ea typeface="Meiryo UI" panose="020B0604030504040204" pitchFamily="50" charset="-128"/>
              </a:rPr>
              <a:t>認証機能運用開始</a:t>
            </a:r>
            <a:r>
              <a:rPr lang="ja-JP" altLang="en-US" sz="1600" dirty="0">
                <a:latin typeface="Meiryo UI" panose="020B0604030504040204" pitchFamily="50" charset="-128"/>
                <a:ea typeface="Meiryo UI" panose="020B0604030504040204" pitchFamily="50" charset="-128"/>
              </a:rPr>
              <a:t>の業務フローを示す。</a:t>
            </a:r>
            <a:endParaRPr lang="en-US" altLang="ja-JP" sz="1600" dirty="0">
              <a:latin typeface="Meiryo UI" panose="020B0604030504040204" pitchFamily="50" charset="-128"/>
              <a:ea typeface="Meiryo UI" panose="020B0604030504040204" pitchFamily="50" charset="-128"/>
            </a:endParaRPr>
          </a:p>
        </p:txBody>
      </p:sp>
      <p:sp>
        <p:nvSpPr>
          <p:cNvPr id="19" name="正方形/長方形 18">
            <a:extLst>
              <a:ext uri="{FF2B5EF4-FFF2-40B4-BE49-F238E27FC236}">
                <a16:creationId xmlns:a16="http://schemas.microsoft.com/office/drawing/2014/main" id="{D0FC52F3-785D-A93E-4A9E-22FB144A7DD3}"/>
              </a:ext>
            </a:extLst>
          </p:cNvPr>
          <p:cNvSpPr/>
          <p:nvPr/>
        </p:nvSpPr>
        <p:spPr>
          <a:xfrm>
            <a:off x="1851763" y="1793300"/>
            <a:ext cx="571500" cy="355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凡例</a:t>
            </a:r>
            <a:r>
              <a:rPr kumimoji="1" lang="en-US" altLang="ja-JP" sz="1200" dirty="0">
                <a:solidFill>
                  <a:schemeClr val="tx1"/>
                </a:solidFill>
                <a:latin typeface="Meiryo UI" panose="020B0604030504040204" pitchFamily="50" charset="-128"/>
                <a:ea typeface="Meiryo UI" panose="020B0604030504040204" pitchFamily="50" charset="-128"/>
              </a:rPr>
              <a: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20" name="フローチャート: 他ページ結合子 19">
            <a:extLst>
              <a:ext uri="{FF2B5EF4-FFF2-40B4-BE49-F238E27FC236}">
                <a16:creationId xmlns:a16="http://schemas.microsoft.com/office/drawing/2014/main" id="{B7C71F6B-D6C1-79DA-6571-4FA2FC1A9A11}"/>
              </a:ext>
            </a:extLst>
          </p:cNvPr>
          <p:cNvSpPr/>
          <p:nvPr/>
        </p:nvSpPr>
        <p:spPr>
          <a:xfrm>
            <a:off x="7589104" y="1845212"/>
            <a:ext cx="252000" cy="252000"/>
          </a:xfrm>
          <a:prstGeom prst="flowChartOffpage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21" name="正方形/長方形 20">
            <a:extLst>
              <a:ext uri="{FF2B5EF4-FFF2-40B4-BE49-F238E27FC236}">
                <a16:creationId xmlns:a16="http://schemas.microsoft.com/office/drawing/2014/main" id="{00A468AB-F77D-BFF6-6350-578CD817053A}"/>
              </a:ext>
            </a:extLst>
          </p:cNvPr>
          <p:cNvSpPr/>
          <p:nvPr/>
        </p:nvSpPr>
        <p:spPr>
          <a:xfrm>
            <a:off x="3882162" y="1845212"/>
            <a:ext cx="360000" cy="25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22" name="フローチャート: 判断 21">
            <a:extLst>
              <a:ext uri="{FF2B5EF4-FFF2-40B4-BE49-F238E27FC236}">
                <a16:creationId xmlns:a16="http://schemas.microsoft.com/office/drawing/2014/main" id="{706016F8-87D2-436B-0DCD-B59E28E210F5}"/>
              </a:ext>
            </a:extLst>
          </p:cNvPr>
          <p:cNvSpPr/>
          <p:nvPr/>
        </p:nvSpPr>
        <p:spPr>
          <a:xfrm>
            <a:off x="5133052" y="1845212"/>
            <a:ext cx="360000" cy="2520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23" name="テキスト ボックス 22">
            <a:extLst>
              <a:ext uri="{FF2B5EF4-FFF2-40B4-BE49-F238E27FC236}">
                <a16:creationId xmlns:a16="http://schemas.microsoft.com/office/drawing/2014/main" id="{6C798C8D-D254-F0CB-B22A-00042C6C4A9A}"/>
              </a:ext>
            </a:extLst>
          </p:cNvPr>
          <p:cNvSpPr txBox="1"/>
          <p:nvPr/>
        </p:nvSpPr>
        <p:spPr>
          <a:xfrm>
            <a:off x="7821188" y="1832713"/>
            <a:ext cx="646331"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結合子</a:t>
            </a:r>
          </a:p>
        </p:txBody>
      </p:sp>
      <p:sp>
        <p:nvSpPr>
          <p:cNvPr id="24" name="テキスト ボックス 23">
            <a:extLst>
              <a:ext uri="{FF2B5EF4-FFF2-40B4-BE49-F238E27FC236}">
                <a16:creationId xmlns:a16="http://schemas.microsoft.com/office/drawing/2014/main" id="{FAD47106-7170-27A1-359E-DA1B9558DCF1}"/>
              </a:ext>
            </a:extLst>
          </p:cNvPr>
          <p:cNvSpPr txBox="1"/>
          <p:nvPr/>
        </p:nvSpPr>
        <p:spPr>
          <a:xfrm>
            <a:off x="5433184" y="1832713"/>
            <a:ext cx="492443"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分岐</a:t>
            </a:r>
          </a:p>
        </p:txBody>
      </p:sp>
      <p:sp>
        <p:nvSpPr>
          <p:cNvPr id="25" name="テキスト ボックス 24">
            <a:extLst>
              <a:ext uri="{FF2B5EF4-FFF2-40B4-BE49-F238E27FC236}">
                <a16:creationId xmlns:a16="http://schemas.microsoft.com/office/drawing/2014/main" id="{926BFA7C-BB99-76B8-E74D-89B6F62BDEDF}"/>
              </a:ext>
            </a:extLst>
          </p:cNvPr>
          <p:cNvSpPr txBox="1"/>
          <p:nvPr/>
        </p:nvSpPr>
        <p:spPr>
          <a:xfrm>
            <a:off x="2737594" y="1724227"/>
            <a:ext cx="1213794" cy="461665"/>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手作業</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画面処理含む</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26" name="テキスト ボックス 25">
            <a:extLst>
              <a:ext uri="{FF2B5EF4-FFF2-40B4-BE49-F238E27FC236}">
                <a16:creationId xmlns:a16="http://schemas.microsoft.com/office/drawing/2014/main" id="{9B642CDD-3F71-3435-980D-E34C1D09DBC6}"/>
              </a:ext>
            </a:extLst>
          </p:cNvPr>
          <p:cNvSpPr txBox="1"/>
          <p:nvPr/>
        </p:nvSpPr>
        <p:spPr>
          <a:xfrm>
            <a:off x="4198430" y="1832713"/>
            <a:ext cx="979755"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システム処理</a:t>
            </a:r>
          </a:p>
        </p:txBody>
      </p:sp>
      <p:sp>
        <p:nvSpPr>
          <p:cNvPr id="27" name="フローチャート: 順次アクセス記憶 26">
            <a:extLst>
              <a:ext uri="{FF2B5EF4-FFF2-40B4-BE49-F238E27FC236}">
                <a16:creationId xmlns:a16="http://schemas.microsoft.com/office/drawing/2014/main" id="{0A2CF762-6197-EB08-C9D3-3C5CF543D102}"/>
              </a:ext>
            </a:extLst>
          </p:cNvPr>
          <p:cNvSpPr/>
          <p:nvPr/>
        </p:nvSpPr>
        <p:spPr>
          <a:xfrm>
            <a:off x="5890302" y="1845212"/>
            <a:ext cx="252000" cy="252000"/>
          </a:xfrm>
          <a:prstGeom prst="flowChartMagneticTap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28" name="テキスト ボックス 27">
            <a:extLst>
              <a:ext uri="{FF2B5EF4-FFF2-40B4-BE49-F238E27FC236}">
                <a16:creationId xmlns:a16="http://schemas.microsoft.com/office/drawing/2014/main" id="{F6544EB4-FD56-7684-D96D-DF3490E6BB32}"/>
              </a:ext>
            </a:extLst>
          </p:cNvPr>
          <p:cNvSpPr txBox="1"/>
          <p:nvPr/>
        </p:nvSpPr>
        <p:spPr>
          <a:xfrm>
            <a:off x="6106117" y="1832713"/>
            <a:ext cx="554960"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データ</a:t>
            </a:r>
          </a:p>
        </p:txBody>
      </p:sp>
      <p:sp>
        <p:nvSpPr>
          <p:cNvPr id="29" name="フローチャート: 磁気ディスク 28">
            <a:extLst>
              <a:ext uri="{FF2B5EF4-FFF2-40B4-BE49-F238E27FC236}">
                <a16:creationId xmlns:a16="http://schemas.microsoft.com/office/drawing/2014/main" id="{50925B23-6032-7612-CB57-67A2744D20E5}"/>
              </a:ext>
            </a:extLst>
          </p:cNvPr>
          <p:cNvSpPr/>
          <p:nvPr/>
        </p:nvSpPr>
        <p:spPr>
          <a:xfrm>
            <a:off x="6653351" y="1845212"/>
            <a:ext cx="360000" cy="25200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30" name="テキスト ボックス 29">
            <a:extLst>
              <a:ext uri="{FF2B5EF4-FFF2-40B4-BE49-F238E27FC236}">
                <a16:creationId xmlns:a16="http://schemas.microsoft.com/office/drawing/2014/main" id="{43FE8371-9481-101D-7C86-A57FFDB3288E}"/>
              </a:ext>
            </a:extLst>
          </p:cNvPr>
          <p:cNvSpPr txBox="1"/>
          <p:nvPr/>
        </p:nvSpPr>
        <p:spPr>
          <a:xfrm>
            <a:off x="6969282" y="1832713"/>
            <a:ext cx="40427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DB</a:t>
            </a:r>
            <a:endParaRPr kumimoji="1" lang="ja-JP" altLang="en-US" sz="1200" dirty="0">
              <a:latin typeface="Meiryo UI" panose="020B0604030504040204" pitchFamily="50" charset="-128"/>
              <a:ea typeface="Meiryo UI" panose="020B0604030504040204" pitchFamily="50" charset="-128"/>
            </a:endParaRPr>
          </a:p>
        </p:txBody>
      </p:sp>
      <p:sp>
        <p:nvSpPr>
          <p:cNvPr id="31" name="吹き出し: 線 30">
            <a:extLst>
              <a:ext uri="{FF2B5EF4-FFF2-40B4-BE49-F238E27FC236}">
                <a16:creationId xmlns:a16="http://schemas.microsoft.com/office/drawing/2014/main" id="{A70FF3C0-8979-ADBF-9BA4-24B4D77035AE}"/>
              </a:ext>
            </a:extLst>
          </p:cNvPr>
          <p:cNvSpPr/>
          <p:nvPr/>
        </p:nvSpPr>
        <p:spPr>
          <a:xfrm>
            <a:off x="8569468" y="1845212"/>
            <a:ext cx="360000" cy="252000"/>
          </a:xfrm>
          <a:prstGeom prst="borderCallout1">
            <a:avLst>
              <a:gd name="adj1" fmla="val 43948"/>
              <a:gd name="adj2" fmla="val -4805"/>
              <a:gd name="adj3" fmla="val 77222"/>
              <a:gd name="adj4" fmla="val -38333"/>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32" name="テキスト ボックス 31">
            <a:extLst>
              <a:ext uri="{FF2B5EF4-FFF2-40B4-BE49-F238E27FC236}">
                <a16:creationId xmlns:a16="http://schemas.microsoft.com/office/drawing/2014/main" id="{A1DB0169-98F6-E2F7-C61E-6BC2AE6DA270}"/>
              </a:ext>
            </a:extLst>
          </p:cNvPr>
          <p:cNvSpPr txBox="1"/>
          <p:nvPr/>
        </p:nvSpPr>
        <p:spPr>
          <a:xfrm>
            <a:off x="8923299" y="1835951"/>
            <a:ext cx="822661"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補足事項</a:t>
            </a:r>
          </a:p>
        </p:txBody>
      </p:sp>
      <p:sp>
        <p:nvSpPr>
          <p:cNvPr id="33" name="楕円 32">
            <a:extLst>
              <a:ext uri="{FF2B5EF4-FFF2-40B4-BE49-F238E27FC236}">
                <a16:creationId xmlns:a16="http://schemas.microsoft.com/office/drawing/2014/main" id="{CC9A08A8-501F-D7AD-15A8-749166681D0F}"/>
              </a:ext>
            </a:extLst>
          </p:cNvPr>
          <p:cNvSpPr/>
          <p:nvPr/>
        </p:nvSpPr>
        <p:spPr>
          <a:xfrm>
            <a:off x="2414958" y="1845212"/>
            <a:ext cx="360000" cy="25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err="1">
              <a:latin typeface="Meiryo UI" panose="020B0604030504040204" pitchFamily="50" charset="-128"/>
              <a:ea typeface="Meiryo UI" panose="020B0604030504040204" pitchFamily="50" charset="-128"/>
            </a:endParaRPr>
          </a:p>
        </p:txBody>
      </p:sp>
      <p:sp>
        <p:nvSpPr>
          <p:cNvPr id="34" name="正方形/長方形 33">
            <a:extLst>
              <a:ext uri="{FF2B5EF4-FFF2-40B4-BE49-F238E27FC236}">
                <a16:creationId xmlns:a16="http://schemas.microsoft.com/office/drawing/2014/main" id="{540D9BE0-33E4-5BA9-CDBB-BD3738631ACE}"/>
              </a:ext>
            </a:extLst>
          </p:cNvPr>
          <p:cNvSpPr/>
          <p:nvPr/>
        </p:nvSpPr>
        <p:spPr>
          <a:xfrm>
            <a:off x="961419" y="2264161"/>
            <a:ext cx="8784542" cy="2407948"/>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5" name="正方形/長方形 34">
            <a:extLst>
              <a:ext uri="{FF2B5EF4-FFF2-40B4-BE49-F238E27FC236}">
                <a16:creationId xmlns:a16="http://schemas.microsoft.com/office/drawing/2014/main" id="{6977689D-9B52-4C38-CC5D-8AC4CDDF841E}"/>
              </a:ext>
            </a:extLst>
          </p:cNvPr>
          <p:cNvSpPr/>
          <p:nvPr/>
        </p:nvSpPr>
        <p:spPr>
          <a:xfrm>
            <a:off x="66362" y="2264159"/>
            <a:ext cx="895056" cy="2407948"/>
          </a:xfrm>
          <a:prstGeom prst="rect">
            <a:avLst/>
          </a:prstGeom>
          <a:solidFill>
            <a:schemeClr val="accent1">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dirty="0">
                <a:solidFill>
                  <a:schemeClr val="tx1"/>
                </a:solidFill>
                <a:latin typeface="Meiryo UI" panose="020B0604030504040204" pitchFamily="50" charset="-128"/>
                <a:ea typeface="Meiryo UI" panose="020B0604030504040204" pitchFamily="50" charset="-128"/>
              </a:rPr>
              <a:t>CADDE</a:t>
            </a:r>
          </a:p>
          <a:p>
            <a:pPr algn="ctr"/>
            <a:r>
              <a:rPr kumimoji="1" lang="ja-JP" altLang="en-US" sz="1200" dirty="0">
                <a:solidFill>
                  <a:schemeClr val="tx1"/>
                </a:solidFill>
                <a:latin typeface="Meiryo UI" panose="020B0604030504040204" pitchFamily="50" charset="-128"/>
                <a:ea typeface="Meiryo UI" panose="020B0604030504040204" pitchFamily="50" charset="-128"/>
              </a:rPr>
              <a:t>データ交換</a:t>
            </a:r>
            <a:endParaRPr kumimoji="1" lang="en-US" altLang="ja-JP" sz="1200" dirty="0">
              <a:solidFill>
                <a:schemeClr val="tx1"/>
              </a:solidFill>
              <a:latin typeface="Meiryo UI" panose="020B0604030504040204" pitchFamily="50" charset="-128"/>
              <a:ea typeface="Meiryo UI" panose="020B0604030504040204" pitchFamily="50" charset="-128"/>
            </a:endParaRPr>
          </a:p>
        </p:txBody>
      </p:sp>
      <p:sp>
        <p:nvSpPr>
          <p:cNvPr id="36" name="楕円 35">
            <a:extLst>
              <a:ext uri="{FF2B5EF4-FFF2-40B4-BE49-F238E27FC236}">
                <a16:creationId xmlns:a16="http://schemas.microsoft.com/office/drawing/2014/main" id="{6AE13F66-A3A7-5AF6-19DF-96E90FC1C6E3}"/>
              </a:ext>
            </a:extLst>
          </p:cNvPr>
          <p:cNvSpPr/>
          <p:nvPr/>
        </p:nvSpPr>
        <p:spPr>
          <a:xfrm>
            <a:off x="1154191" y="2406472"/>
            <a:ext cx="983322" cy="56605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800" dirty="0">
                <a:solidFill>
                  <a:schemeClr val="tx1"/>
                </a:solidFill>
                <a:latin typeface="Meiryo UI" panose="020B0604030504040204" pitchFamily="50" charset="-128"/>
                <a:ea typeface="Meiryo UI" panose="020B0604030504040204" pitchFamily="50" charset="-128"/>
              </a:rPr>
              <a:t>認証機能</a:t>
            </a:r>
            <a:endParaRPr lang="en-US" altLang="ja-JP" sz="800" dirty="0">
              <a:solidFill>
                <a:schemeClr val="tx1"/>
              </a:solidFill>
              <a:latin typeface="Meiryo UI" panose="020B0604030504040204" pitchFamily="50" charset="-128"/>
              <a:ea typeface="Meiryo UI" panose="020B0604030504040204" pitchFamily="50" charset="-128"/>
            </a:endParaRPr>
          </a:p>
          <a:p>
            <a:pPr algn="ctr"/>
            <a:r>
              <a:rPr lang="ja-JP" altLang="en-US" sz="800" dirty="0">
                <a:solidFill>
                  <a:schemeClr val="tx1"/>
                </a:solidFill>
                <a:latin typeface="Meiryo UI" panose="020B0604030504040204" pitchFamily="50" charset="-128"/>
                <a:ea typeface="Meiryo UI" panose="020B0604030504040204" pitchFamily="50" charset="-128"/>
              </a:rPr>
              <a:t>構築</a:t>
            </a:r>
            <a:endParaRPr lang="en-US" altLang="ja-JP" sz="800" dirty="0">
              <a:solidFill>
                <a:schemeClr val="tx1"/>
              </a:solidFill>
              <a:latin typeface="Meiryo UI" panose="020B0604030504040204" pitchFamily="50" charset="-128"/>
              <a:ea typeface="Meiryo UI" panose="020B0604030504040204" pitchFamily="50" charset="-128"/>
            </a:endParaRPr>
          </a:p>
        </p:txBody>
      </p:sp>
      <p:sp>
        <p:nvSpPr>
          <p:cNvPr id="37" name="正方形/長方形 36">
            <a:extLst>
              <a:ext uri="{FF2B5EF4-FFF2-40B4-BE49-F238E27FC236}">
                <a16:creationId xmlns:a16="http://schemas.microsoft.com/office/drawing/2014/main" id="{CEC34F14-8DC7-BA2A-3F43-B6316402851F}"/>
              </a:ext>
            </a:extLst>
          </p:cNvPr>
          <p:cNvSpPr/>
          <p:nvPr/>
        </p:nvSpPr>
        <p:spPr>
          <a:xfrm>
            <a:off x="7576459" y="788464"/>
            <a:ext cx="1868284" cy="397736"/>
          </a:xfrm>
          <a:prstGeom prst="rect">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認証・認可関連箇所</a:t>
            </a:r>
          </a:p>
        </p:txBody>
      </p:sp>
      <p:sp>
        <p:nvSpPr>
          <p:cNvPr id="38" name="正方形/長方形 37">
            <a:extLst>
              <a:ext uri="{FF2B5EF4-FFF2-40B4-BE49-F238E27FC236}">
                <a16:creationId xmlns:a16="http://schemas.microsoft.com/office/drawing/2014/main" id="{475E8C02-CF33-CE88-E072-0BFB14D2AEA9}"/>
              </a:ext>
            </a:extLst>
          </p:cNvPr>
          <p:cNvSpPr/>
          <p:nvPr/>
        </p:nvSpPr>
        <p:spPr>
          <a:xfrm>
            <a:off x="1103638" y="2355742"/>
            <a:ext cx="1120369" cy="68192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楕円 1">
            <a:extLst>
              <a:ext uri="{FF2B5EF4-FFF2-40B4-BE49-F238E27FC236}">
                <a16:creationId xmlns:a16="http://schemas.microsoft.com/office/drawing/2014/main" id="{F80D184B-67E3-F923-96D3-60B59612F2E4}"/>
              </a:ext>
            </a:extLst>
          </p:cNvPr>
          <p:cNvSpPr/>
          <p:nvPr/>
        </p:nvSpPr>
        <p:spPr>
          <a:xfrm>
            <a:off x="1154191" y="3850428"/>
            <a:ext cx="983322" cy="56605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800">
                <a:solidFill>
                  <a:schemeClr val="tx1"/>
                </a:solidFill>
                <a:latin typeface="Meiryo UI" panose="020B0604030504040204" pitchFamily="50" charset="-128"/>
                <a:ea typeface="Meiryo UI" panose="020B0604030504040204" pitchFamily="50" charset="-128"/>
              </a:rPr>
              <a:t>外部</a:t>
            </a:r>
            <a:r>
              <a:rPr lang="en-US" altLang="ja-JP" sz="800">
                <a:solidFill>
                  <a:schemeClr val="tx1"/>
                </a:solidFill>
                <a:latin typeface="Meiryo UI" panose="020B0604030504040204" pitchFamily="50" charset="-128"/>
                <a:ea typeface="Meiryo UI" panose="020B0604030504040204" pitchFamily="50" charset="-128"/>
              </a:rPr>
              <a:t>IdP</a:t>
            </a:r>
            <a:r>
              <a:rPr lang="ja-JP" altLang="en-US" sz="800">
                <a:solidFill>
                  <a:schemeClr val="tx1"/>
                </a:solidFill>
                <a:latin typeface="Meiryo UI" panose="020B0604030504040204" pitchFamily="50" charset="-128"/>
                <a:ea typeface="Meiryo UI" panose="020B0604030504040204" pitchFamily="50" charset="-128"/>
              </a:rPr>
              <a:t>の新規登録</a:t>
            </a:r>
            <a:endParaRPr lang="en-US" altLang="ja-JP" sz="800" dirty="0">
              <a:solidFill>
                <a:schemeClr val="tx1"/>
              </a:solidFill>
              <a:latin typeface="Meiryo UI" panose="020B0604030504040204" pitchFamily="50" charset="-128"/>
              <a:ea typeface="Meiryo UI" panose="020B0604030504040204" pitchFamily="50" charset="-128"/>
            </a:endParaRPr>
          </a:p>
        </p:txBody>
      </p:sp>
      <p:cxnSp>
        <p:nvCxnSpPr>
          <p:cNvPr id="5" name="直線矢印コネクタ 4">
            <a:extLst>
              <a:ext uri="{FF2B5EF4-FFF2-40B4-BE49-F238E27FC236}">
                <a16:creationId xmlns:a16="http://schemas.microsoft.com/office/drawing/2014/main" id="{570B7BA1-9FFD-9250-3FA1-DE34D951F46A}"/>
              </a:ext>
            </a:extLst>
          </p:cNvPr>
          <p:cNvCxnSpPr>
            <a:cxnSpLocks/>
            <a:stCxn id="36" idx="4"/>
            <a:endCxn id="2" idx="0"/>
          </p:cNvCxnSpPr>
          <p:nvPr/>
        </p:nvCxnSpPr>
        <p:spPr>
          <a:xfrm>
            <a:off x="1645852" y="2972529"/>
            <a:ext cx="0" cy="87789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0" name="正方形/長方形 9">
            <a:extLst>
              <a:ext uri="{FF2B5EF4-FFF2-40B4-BE49-F238E27FC236}">
                <a16:creationId xmlns:a16="http://schemas.microsoft.com/office/drawing/2014/main" id="{2D42C47C-BBDB-7660-DE48-EBF5358A954B}"/>
              </a:ext>
            </a:extLst>
          </p:cNvPr>
          <p:cNvSpPr/>
          <p:nvPr/>
        </p:nvSpPr>
        <p:spPr>
          <a:xfrm>
            <a:off x="1103637" y="3897874"/>
            <a:ext cx="1120369" cy="48778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88850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488EF120-5C77-7F1A-87BF-BB2B50BCBF44}"/>
              </a:ext>
            </a:extLst>
          </p:cNvPr>
          <p:cNvSpPr>
            <a:spLocks noGrp="1"/>
          </p:cNvSpPr>
          <p:nvPr>
            <p:ph type="title"/>
          </p:nvPr>
        </p:nvSpPr>
        <p:spPr>
          <a:xfrm>
            <a:off x="233363" y="117475"/>
            <a:ext cx="9067800" cy="431800"/>
          </a:xfrm>
        </p:spPr>
        <p:txBody>
          <a:bodyPr>
            <a:normAutofit/>
          </a:bodyPr>
          <a:lstStyle/>
          <a:p>
            <a:r>
              <a:rPr lang="en-US" altLang="ja-JP" sz="1800" dirty="0">
                <a:latin typeface="Meiryo UI" panose="020B0604030504040204" pitchFamily="50" charset="-128"/>
                <a:ea typeface="Meiryo UI" panose="020B0604030504040204" pitchFamily="50" charset="-128"/>
              </a:rPr>
              <a:t>1. </a:t>
            </a:r>
            <a:r>
              <a:rPr lang="ja-JP" altLang="en-US" sz="1800" dirty="0">
                <a:latin typeface="Meiryo UI" panose="020B0604030504040204" pitchFamily="50" charset="-128"/>
                <a:ea typeface="Meiryo UI" panose="020B0604030504040204" pitchFamily="50" charset="-128"/>
              </a:rPr>
              <a:t>概要 </a:t>
            </a:r>
            <a:r>
              <a:rPr lang="en-US" altLang="ja-JP" sz="1800" dirty="0">
                <a:latin typeface="Meiryo UI" panose="020B0604030504040204" pitchFamily="50" charset="-128"/>
                <a:ea typeface="Meiryo UI" panose="020B0604030504040204" pitchFamily="50" charset="-128"/>
              </a:rPr>
              <a:t>&gt;</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1.3.</a:t>
            </a:r>
            <a:r>
              <a:rPr lang="ja-JP" altLang="en-US" sz="1800" dirty="0">
                <a:latin typeface="Meiryo UI" panose="020B0604030504040204" pitchFamily="50" charset="-128"/>
                <a:ea typeface="Meiryo UI" panose="020B0604030504040204" pitchFamily="50" charset="-128"/>
              </a:rPr>
              <a:t> 業務フロー </a:t>
            </a:r>
            <a:r>
              <a:rPr lang="en-US" altLang="ja-JP" sz="1800" dirty="0">
                <a:latin typeface="Meiryo UI" panose="020B0604030504040204" pitchFamily="50" charset="-128"/>
                <a:ea typeface="Meiryo UI" panose="020B0604030504040204" pitchFamily="50" charset="-128"/>
              </a:rPr>
              <a:t>&gt; 1.3.3.</a:t>
            </a:r>
            <a:r>
              <a:rPr lang="ja-JP" altLang="en-US" sz="1800" dirty="0">
                <a:latin typeface="Meiryo UI" panose="020B0604030504040204" pitchFamily="50" charset="-128"/>
                <a:ea typeface="Meiryo UI" panose="020B0604030504040204" pitchFamily="50" charset="-128"/>
              </a:rPr>
              <a:t> 認可機能</a:t>
            </a:r>
            <a:r>
              <a:rPr kumimoji="1" lang="ja-JP" altLang="en-US" sz="1800" dirty="0">
                <a:latin typeface="Meiryo UI" panose="020B0604030504040204" pitchFamily="50" charset="-128"/>
                <a:ea typeface="Meiryo UI" panose="020B0604030504040204" pitchFamily="50" charset="-128"/>
              </a:rPr>
              <a:t>運用開始</a:t>
            </a:r>
            <a:endParaRPr kumimoji="1" lang="ja-JP" altLang="en-US" dirty="0"/>
          </a:p>
        </p:txBody>
      </p:sp>
      <p:sp>
        <p:nvSpPr>
          <p:cNvPr id="6" name="テキスト ボックス 5">
            <a:extLst>
              <a:ext uri="{FF2B5EF4-FFF2-40B4-BE49-F238E27FC236}">
                <a16:creationId xmlns:a16="http://schemas.microsoft.com/office/drawing/2014/main" id="{FE564E2B-ACC8-718E-9224-D21788B4A14B}"/>
              </a:ext>
            </a:extLst>
          </p:cNvPr>
          <p:cNvSpPr txBox="1"/>
          <p:nvPr/>
        </p:nvSpPr>
        <p:spPr>
          <a:xfrm>
            <a:off x="211773" y="799929"/>
            <a:ext cx="9482454" cy="32942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認可機能</a:t>
            </a:r>
            <a:r>
              <a:rPr kumimoji="1" lang="ja-JP" altLang="en-US" sz="1600" dirty="0">
                <a:latin typeface="Meiryo UI" panose="020B0604030504040204" pitchFamily="50" charset="-128"/>
                <a:ea typeface="Meiryo UI" panose="020B0604030504040204" pitchFamily="50" charset="-128"/>
              </a:rPr>
              <a:t>運用開始</a:t>
            </a:r>
            <a:r>
              <a:rPr lang="ja-JP" altLang="en-US" sz="1600" dirty="0">
                <a:latin typeface="Meiryo UI" panose="020B0604030504040204" pitchFamily="50" charset="-128"/>
                <a:ea typeface="Meiryo UI" panose="020B0604030504040204" pitchFamily="50" charset="-128"/>
              </a:rPr>
              <a:t>の業務フローを示す。</a:t>
            </a:r>
            <a:endParaRPr lang="en-US" altLang="ja-JP" sz="1600" dirty="0">
              <a:latin typeface="Meiryo UI" panose="020B0604030504040204" pitchFamily="50" charset="-128"/>
              <a:ea typeface="Meiryo UI" panose="020B0604030504040204" pitchFamily="50" charset="-128"/>
            </a:endParaRPr>
          </a:p>
        </p:txBody>
      </p:sp>
      <p:grpSp>
        <p:nvGrpSpPr>
          <p:cNvPr id="8" name="グループ化 7">
            <a:extLst>
              <a:ext uri="{FF2B5EF4-FFF2-40B4-BE49-F238E27FC236}">
                <a16:creationId xmlns:a16="http://schemas.microsoft.com/office/drawing/2014/main" id="{BB2884FB-7375-6794-7C5D-BC92C5C30148}"/>
              </a:ext>
            </a:extLst>
          </p:cNvPr>
          <p:cNvGrpSpPr/>
          <p:nvPr/>
        </p:nvGrpSpPr>
        <p:grpSpPr>
          <a:xfrm>
            <a:off x="211773" y="1591563"/>
            <a:ext cx="9268340" cy="4544885"/>
            <a:chOff x="211773" y="1591563"/>
            <a:chExt cx="9268340" cy="4544885"/>
          </a:xfrm>
        </p:grpSpPr>
        <p:pic>
          <p:nvPicPr>
            <p:cNvPr id="4" name="図 3">
              <a:extLst>
                <a:ext uri="{FF2B5EF4-FFF2-40B4-BE49-F238E27FC236}">
                  <a16:creationId xmlns:a16="http://schemas.microsoft.com/office/drawing/2014/main" id="{D77F2CCF-1514-2EDB-D06A-F40A7C96ECA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773" y="1591563"/>
              <a:ext cx="9268340" cy="4544885"/>
            </a:xfrm>
            <a:prstGeom prst="rect">
              <a:avLst/>
            </a:prstGeom>
            <a:noFill/>
            <a:ln>
              <a:noFill/>
            </a:ln>
          </p:spPr>
        </p:pic>
        <p:sp>
          <p:nvSpPr>
            <p:cNvPr id="2" name="正方形/長方形 1">
              <a:extLst>
                <a:ext uri="{FF2B5EF4-FFF2-40B4-BE49-F238E27FC236}">
                  <a16:creationId xmlns:a16="http://schemas.microsoft.com/office/drawing/2014/main" id="{0CD90AA5-49A7-FE4A-5211-74DBF9F801ED}"/>
                </a:ext>
              </a:extLst>
            </p:cNvPr>
            <p:cNvSpPr/>
            <p:nvPr/>
          </p:nvSpPr>
          <p:spPr>
            <a:xfrm>
              <a:off x="5749118" y="5249019"/>
              <a:ext cx="1071095" cy="42026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9" name="正方形/長方形 8">
            <a:extLst>
              <a:ext uri="{FF2B5EF4-FFF2-40B4-BE49-F238E27FC236}">
                <a16:creationId xmlns:a16="http://schemas.microsoft.com/office/drawing/2014/main" id="{99AC1243-F39B-5C43-FA9C-D8E5243DF232}"/>
              </a:ext>
            </a:extLst>
          </p:cNvPr>
          <p:cNvSpPr/>
          <p:nvPr/>
        </p:nvSpPr>
        <p:spPr>
          <a:xfrm>
            <a:off x="7576459" y="788464"/>
            <a:ext cx="1868284" cy="397736"/>
          </a:xfrm>
          <a:prstGeom prst="rect">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認証・認可関連箇所</a:t>
            </a:r>
          </a:p>
        </p:txBody>
      </p:sp>
    </p:spTree>
    <p:extLst>
      <p:ext uri="{BB962C8B-B14F-4D97-AF65-F5344CB8AC3E}">
        <p14:creationId xmlns:p14="http://schemas.microsoft.com/office/powerpoint/2010/main" val="2406905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488EF120-5C77-7F1A-87BF-BB2B50BCBF44}"/>
              </a:ext>
            </a:extLst>
          </p:cNvPr>
          <p:cNvSpPr>
            <a:spLocks noGrp="1"/>
          </p:cNvSpPr>
          <p:nvPr>
            <p:ph type="title"/>
          </p:nvPr>
        </p:nvSpPr>
        <p:spPr>
          <a:xfrm>
            <a:off x="233363" y="117475"/>
            <a:ext cx="9067800" cy="431800"/>
          </a:xfrm>
        </p:spPr>
        <p:txBody>
          <a:bodyPr>
            <a:normAutofit/>
          </a:bodyPr>
          <a:lstStyle/>
          <a:p>
            <a:r>
              <a:rPr lang="en-US" altLang="ja-JP" sz="1800" dirty="0">
                <a:latin typeface="Meiryo UI" panose="020B0604030504040204" pitchFamily="50" charset="-128"/>
                <a:ea typeface="Meiryo UI" panose="020B0604030504040204" pitchFamily="50" charset="-128"/>
              </a:rPr>
              <a:t>1. </a:t>
            </a:r>
            <a:r>
              <a:rPr lang="ja-JP" altLang="en-US" sz="1800" dirty="0">
                <a:latin typeface="Meiryo UI" panose="020B0604030504040204" pitchFamily="50" charset="-128"/>
                <a:ea typeface="Meiryo UI" panose="020B0604030504040204" pitchFamily="50" charset="-128"/>
              </a:rPr>
              <a:t>概要 </a:t>
            </a:r>
            <a:r>
              <a:rPr lang="en-US" altLang="ja-JP" sz="1800" dirty="0">
                <a:latin typeface="Meiryo UI" panose="020B0604030504040204" pitchFamily="50" charset="-128"/>
                <a:ea typeface="Meiryo UI" panose="020B0604030504040204" pitchFamily="50" charset="-128"/>
              </a:rPr>
              <a:t>&gt;</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1.3.</a:t>
            </a:r>
            <a:r>
              <a:rPr lang="ja-JP" altLang="en-US" sz="1800" dirty="0">
                <a:latin typeface="Meiryo UI" panose="020B0604030504040204" pitchFamily="50" charset="-128"/>
                <a:ea typeface="Meiryo UI" panose="020B0604030504040204" pitchFamily="50" charset="-128"/>
              </a:rPr>
              <a:t> 業務フロー </a:t>
            </a:r>
            <a:r>
              <a:rPr lang="en-US" altLang="ja-JP" sz="1800" dirty="0">
                <a:latin typeface="Meiryo UI" panose="020B0604030504040204" pitchFamily="50" charset="-128"/>
                <a:ea typeface="Meiryo UI" panose="020B0604030504040204" pitchFamily="50" charset="-128"/>
              </a:rPr>
              <a:t>&gt; 1.3.4. </a:t>
            </a:r>
            <a:r>
              <a:rPr lang="ja-JP" altLang="en-US" sz="1800" dirty="0">
                <a:latin typeface="Meiryo UI" panose="020B0604030504040204" pitchFamily="50" charset="-128"/>
                <a:ea typeface="Meiryo UI" panose="020B0604030504040204" pitchFamily="50" charset="-128"/>
              </a:rPr>
              <a:t>データ利用者</a:t>
            </a:r>
            <a:r>
              <a:rPr kumimoji="1" lang="ja-JP" altLang="en-US" sz="1800" dirty="0">
                <a:latin typeface="Meiryo UI" panose="020B0604030504040204" pitchFamily="50" charset="-128"/>
                <a:ea typeface="Meiryo UI" panose="020B0604030504040204" pitchFamily="50" charset="-128"/>
              </a:rPr>
              <a:t>登録</a:t>
            </a:r>
            <a:endParaRPr kumimoji="1" lang="ja-JP" altLang="en-US" dirty="0"/>
          </a:p>
        </p:txBody>
      </p:sp>
      <p:sp>
        <p:nvSpPr>
          <p:cNvPr id="6" name="テキスト ボックス 5">
            <a:extLst>
              <a:ext uri="{FF2B5EF4-FFF2-40B4-BE49-F238E27FC236}">
                <a16:creationId xmlns:a16="http://schemas.microsoft.com/office/drawing/2014/main" id="{FE564E2B-ACC8-718E-9224-D21788B4A14B}"/>
              </a:ext>
            </a:extLst>
          </p:cNvPr>
          <p:cNvSpPr txBox="1"/>
          <p:nvPr/>
        </p:nvSpPr>
        <p:spPr>
          <a:xfrm>
            <a:off x="211773" y="773804"/>
            <a:ext cx="9482454" cy="32942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データ利用者</a:t>
            </a:r>
            <a:r>
              <a:rPr kumimoji="1" lang="ja-JP" altLang="en-US" sz="1600" dirty="0">
                <a:latin typeface="Meiryo UI" panose="020B0604030504040204" pitchFamily="50" charset="-128"/>
                <a:ea typeface="Meiryo UI" panose="020B0604030504040204" pitchFamily="50" charset="-128"/>
              </a:rPr>
              <a:t>登録</a:t>
            </a:r>
            <a:r>
              <a:rPr lang="ja-JP" altLang="en-US" sz="1600" dirty="0">
                <a:latin typeface="Meiryo UI" panose="020B0604030504040204" pitchFamily="50" charset="-128"/>
                <a:ea typeface="Meiryo UI" panose="020B0604030504040204" pitchFamily="50" charset="-128"/>
              </a:rPr>
              <a:t>の業務フローを示す。</a:t>
            </a:r>
            <a:endParaRPr lang="en-US" altLang="ja-JP" sz="1600" dirty="0">
              <a:latin typeface="Meiryo UI" panose="020B0604030504040204" pitchFamily="50" charset="-128"/>
              <a:ea typeface="Meiryo UI" panose="020B0604030504040204" pitchFamily="50" charset="-128"/>
            </a:endParaRPr>
          </a:p>
        </p:txBody>
      </p:sp>
      <p:grpSp>
        <p:nvGrpSpPr>
          <p:cNvPr id="15" name="グループ化 14">
            <a:extLst>
              <a:ext uri="{FF2B5EF4-FFF2-40B4-BE49-F238E27FC236}">
                <a16:creationId xmlns:a16="http://schemas.microsoft.com/office/drawing/2014/main" id="{C3AC6D14-ABD4-1189-6AA8-1D565FFF5938}"/>
              </a:ext>
            </a:extLst>
          </p:cNvPr>
          <p:cNvGrpSpPr/>
          <p:nvPr/>
        </p:nvGrpSpPr>
        <p:grpSpPr>
          <a:xfrm>
            <a:off x="346255" y="1503816"/>
            <a:ext cx="8632831" cy="5088573"/>
            <a:chOff x="346255" y="1503816"/>
            <a:chExt cx="8632831" cy="5088573"/>
          </a:xfrm>
        </p:grpSpPr>
        <p:grpSp>
          <p:nvGrpSpPr>
            <p:cNvPr id="11" name="グループ化 10">
              <a:extLst>
                <a:ext uri="{FF2B5EF4-FFF2-40B4-BE49-F238E27FC236}">
                  <a16:creationId xmlns:a16="http://schemas.microsoft.com/office/drawing/2014/main" id="{AF00CC6C-0198-985C-5723-B1053490A78D}"/>
                </a:ext>
              </a:extLst>
            </p:cNvPr>
            <p:cNvGrpSpPr/>
            <p:nvPr/>
          </p:nvGrpSpPr>
          <p:grpSpPr>
            <a:xfrm>
              <a:off x="346255" y="1503816"/>
              <a:ext cx="8632831" cy="5088573"/>
              <a:chOff x="346255" y="1503816"/>
              <a:chExt cx="8632831" cy="5088573"/>
            </a:xfrm>
          </p:grpSpPr>
          <p:pic>
            <p:nvPicPr>
              <p:cNvPr id="4" name="図 3">
                <a:extLst>
                  <a:ext uri="{FF2B5EF4-FFF2-40B4-BE49-F238E27FC236}">
                    <a16:creationId xmlns:a16="http://schemas.microsoft.com/office/drawing/2014/main" id="{7BB0F098-81D4-2DDB-70E2-89FE2E52B06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6255" y="1503816"/>
                <a:ext cx="8632831" cy="5088573"/>
              </a:xfrm>
              <a:prstGeom prst="rect">
                <a:avLst/>
              </a:prstGeom>
              <a:noFill/>
              <a:ln>
                <a:noFill/>
              </a:ln>
            </p:spPr>
          </p:pic>
          <p:sp>
            <p:nvSpPr>
              <p:cNvPr id="8" name="正方形/長方形 7">
                <a:extLst>
                  <a:ext uri="{FF2B5EF4-FFF2-40B4-BE49-F238E27FC236}">
                    <a16:creationId xmlns:a16="http://schemas.microsoft.com/office/drawing/2014/main" id="{62481758-B6C7-CD5C-F360-8D5C15AB7726}"/>
                  </a:ext>
                </a:extLst>
              </p:cNvPr>
              <p:cNvSpPr/>
              <p:nvPr/>
            </p:nvSpPr>
            <p:spPr>
              <a:xfrm>
                <a:off x="2511744" y="4223657"/>
                <a:ext cx="1119730" cy="58347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9E12E002-F0E2-BA1C-670E-B72ACAF139AC}"/>
                  </a:ext>
                </a:extLst>
              </p:cNvPr>
              <p:cNvSpPr/>
              <p:nvPr/>
            </p:nvSpPr>
            <p:spPr>
              <a:xfrm>
                <a:off x="3651887" y="4963885"/>
                <a:ext cx="1119730" cy="51815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F02424E-8258-498C-F497-9EBE3C2A699D}"/>
                  </a:ext>
                </a:extLst>
              </p:cNvPr>
              <p:cNvSpPr/>
              <p:nvPr/>
            </p:nvSpPr>
            <p:spPr>
              <a:xfrm>
                <a:off x="4625685" y="4315097"/>
                <a:ext cx="1339686" cy="58347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 name="正方形/長方形 11">
              <a:extLst>
                <a:ext uri="{FF2B5EF4-FFF2-40B4-BE49-F238E27FC236}">
                  <a16:creationId xmlns:a16="http://schemas.microsoft.com/office/drawing/2014/main" id="{62F41BB9-3050-003B-E0E8-089552DBA4E2}"/>
                </a:ext>
              </a:extLst>
            </p:cNvPr>
            <p:cNvSpPr/>
            <p:nvPr/>
          </p:nvSpPr>
          <p:spPr>
            <a:xfrm>
              <a:off x="3770811" y="3474409"/>
              <a:ext cx="931818" cy="51815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FC1B17F5-3222-CCB3-DA4B-0CC7565700B4}"/>
                </a:ext>
              </a:extLst>
            </p:cNvPr>
            <p:cNvSpPr/>
            <p:nvPr/>
          </p:nvSpPr>
          <p:spPr>
            <a:xfrm>
              <a:off x="5187389" y="3474409"/>
              <a:ext cx="1050742" cy="51815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F09336E5-82FD-5C50-AB0D-76A377B7220D}"/>
                </a:ext>
              </a:extLst>
            </p:cNvPr>
            <p:cNvSpPr/>
            <p:nvPr/>
          </p:nvSpPr>
          <p:spPr>
            <a:xfrm>
              <a:off x="6837663" y="3529943"/>
              <a:ext cx="982634" cy="46262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 name="正方形/長方形 15">
            <a:extLst>
              <a:ext uri="{FF2B5EF4-FFF2-40B4-BE49-F238E27FC236}">
                <a16:creationId xmlns:a16="http://schemas.microsoft.com/office/drawing/2014/main" id="{A2E6CE5A-0791-F17B-B4B2-9EBF9A1119EE}"/>
              </a:ext>
            </a:extLst>
          </p:cNvPr>
          <p:cNvSpPr/>
          <p:nvPr/>
        </p:nvSpPr>
        <p:spPr>
          <a:xfrm>
            <a:off x="7576459" y="788464"/>
            <a:ext cx="1868284" cy="397736"/>
          </a:xfrm>
          <a:prstGeom prst="rect">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認証・認可関連箇所</a:t>
            </a:r>
          </a:p>
        </p:txBody>
      </p:sp>
    </p:spTree>
    <p:extLst>
      <p:ext uri="{BB962C8B-B14F-4D97-AF65-F5344CB8AC3E}">
        <p14:creationId xmlns:p14="http://schemas.microsoft.com/office/powerpoint/2010/main" val="3112431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488EF120-5C77-7F1A-87BF-BB2B50BCBF44}"/>
              </a:ext>
            </a:extLst>
          </p:cNvPr>
          <p:cNvSpPr>
            <a:spLocks noGrp="1"/>
          </p:cNvSpPr>
          <p:nvPr>
            <p:ph type="title"/>
          </p:nvPr>
        </p:nvSpPr>
        <p:spPr>
          <a:xfrm>
            <a:off x="233363" y="117475"/>
            <a:ext cx="9067800" cy="431800"/>
          </a:xfrm>
        </p:spPr>
        <p:txBody>
          <a:bodyPr>
            <a:normAutofit/>
          </a:bodyPr>
          <a:lstStyle/>
          <a:p>
            <a:r>
              <a:rPr lang="en-US" altLang="ja-JP" sz="1800" dirty="0">
                <a:latin typeface="Meiryo UI" panose="020B0604030504040204" pitchFamily="50" charset="-128"/>
                <a:ea typeface="Meiryo UI" panose="020B0604030504040204" pitchFamily="50" charset="-128"/>
              </a:rPr>
              <a:t>1. </a:t>
            </a:r>
            <a:r>
              <a:rPr lang="ja-JP" altLang="en-US" sz="1800" dirty="0">
                <a:latin typeface="Meiryo UI" panose="020B0604030504040204" pitchFamily="50" charset="-128"/>
                <a:ea typeface="Meiryo UI" panose="020B0604030504040204" pitchFamily="50" charset="-128"/>
              </a:rPr>
              <a:t>概要 </a:t>
            </a:r>
            <a:r>
              <a:rPr lang="en-US" altLang="ja-JP" sz="1800" dirty="0">
                <a:latin typeface="Meiryo UI" panose="020B0604030504040204" pitchFamily="50" charset="-128"/>
                <a:ea typeface="Meiryo UI" panose="020B0604030504040204" pitchFamily="50" charset="-128"/>
              </a:rPr>
              <a:t>&gt;</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1.3.</a:t>
            </a:r>
            <a:r>
              <a:rPr lang="ja-JP" altLang="en-US" sz="1800" dirty="0">
                <a:latin typeface="Meiryo UI" panose="020B0604030504040204" pitchFamily="50" charset="-128"/>
                <a:ea typeface="Meiryo UI" panose="020B0604030504040204" pitchFamily="50" charset="-128"/>
              </a:rPr>
              <a:t> 業務フロー </a:t>
            </a:r>
            <a:r>
              <a:rPr lang="en-US" altLang="ja-JP" sz="1800" dirty="0">
                <a:latin typeface="Meiryo UI" panose="020B0604030504040204" pitchFamily="50" charset="-128"/>
                <a:ea typeface="Meiryo UI" panose="020B0604030504040204" pitchFamily="50" charset="-128"/>
              </a:rPr>
              <a:t>&gt; 1.3.5. </a:t>
            </a:r>
            <a:r>
              <a:rPr lang="ja-JP" altLang="en-US" sz="1800" dirty="0">
                <a:latin typeface="Meiryo UI" panose="020B0604030504040204" pitchFamily="50" charset="-128"/>
                <a:ea typeface="Meiryo UI" panose="020B0604030504040204" pitchFamily="50" charset="-128"/>
              </a:rPr>
              <a:t>データ提供者</a:t>
            </a:r>
            <a:r>
              <a:rPr kumimoji="1" lang="ja-JP" altLang="en-US" sz="1800" dirty="0">
                <a:latin typeface="Meiryo UI" panose="020B0604030504040204" pitchFamily="50" charset="-128"/>
                <a:ea typeface="Meiryo UI" panose="020B0604030504040204" pitchFamily="50" charset="-128"/>
              </a:rPr>
              <a:t>登録</a:t>
            </a:r>
            <a:endParaRPr kumimoji="1" lang="ja-JP" altLang="en-US" dirty="0"/>
          </a:p>
        </p:txBody>
      </p:sp>
      <p:sp>
        <p:nvSpPr>
          <p:cNvPr id="6" name="テキスト ボックス 5">
            <a:extLst>
              <a:ext uri="{FF2B5EF4-FFF2-40B4-BE49-F238E27FC236}">
                <a16:creationId xmlns:a16="http://schemas.microsoft.com/office/drawing/2014/main" id="{FE564E2B-ACC8-718E-9224-D21788B4A14B}"/>
              </a:ext>
            </a:extLst>
          </p:cNvPr>
          <p:cNvSpPr txBox="1"/>
          <p:nvPr/>
        </p:nvSpPr>
        <p:spPr>
          <a:xfrm>
            <a:off x="211773" y="773804"/>
            <a:ext cx="9482454" cy="32942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データ提供者</a:t>
            </a:r>
            <a:r>
              <a:rPr kumimoji="1" lang="ja-JP" altLang="en-US" sz="1600" dirty="0">
                <a:latin typeface="Meiryo UI" panose="020B0604030504040204" pitchFamily="50" charset="-128"/>
                <a:ea typeface="Meiryo UI" panose="020B0604030504040204" pitchFamily="50" charset="-128"/>
              </a:rPr>
              <a:t>登録</a:t>
            </a:r>
            <a:r>
              <a:rPr lang="ja-JP" altLang="en-US" sz="1600" dirty="0">
                <a:latin typeface="Meiryo UI" panose="020B0604030504040204" pitchFamily="50" charset="-128"/>
                <a:ea typeface="Meiryo UI" panose="020B0604030504040204" pitchFamily="50" charset="-128"/>
              </a:rPr>
              <a:t>の業務フローを示す。</a:t>
            </a:r>
            <a:endParaRPr lang="en-US" altLang="ja-JP" sz="1600" dirty="0">
              <a:latin typeface="Meiryo UI" panose="020B0604030504040204" pitchFamily="50" charset="-128"/>
              <a:ea typeface="Meiryo UI" panose="020B0604030504040204" pitchFamily="50" charset="-128"/>
            </a:endParaRPr>
          </a:p>
        </p:txBody>
      </p:sp>
      <p:grpSp>
        <p:nvGrpSpPr>
          <p:cNvPr id="14" name="グループ化 13">
            <a:extLst>
              <a:ext uri="{FF2B5EF4-FFF2-40B4-BE49-F238E27FC236}">
                <a16:creationId xmlns:a16="http://schemas.microsoft.com/office/drawing/2014/main" id="{17CCEE59-5273-A66B-4C90-B5158658FF32}"/>
              </a:ext>
            </a:extLst>
          </p:cNvPr>
          <p:cNvGrpSpPr/>
          <p:nvPr/>
        </p:nvGrpSpPr>
        <p:grpSpPr>
          <a:xfrm>
            <a:off x="406525" y="1551486"/>
            <a:ext cx="8894638" cy="4361634"/>
            <a:chOff x="406525" y="1551486"/>
            <a:chExt cx="8894638" cy="4361634"/>
          </a:xfrm>
        </p:grpSpPr>
        <p:pic>
          <p:nvPicPr>
            <p:cNvPr id="4" name="図 3">
              <a:extLst>
                <a:ext uri="{FF2B5EF4-FFF2-40B4-BE49-F238E27FC236}">
                  <a16:creationId xmlns:a16="http://schemas.microsoft.com/office/drawing/2014/main" id="{1261B007-CC30-DD1E-E6CA-03B389C807E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525" y="1551486"/>
              <a:ext cx="8894638" cy="4361634"/>
            </a:xfrm>
            <a:prstGeom prst="rect">
              <a:avLst/>
            </a:prstGeom>
            <a:noFill/>
            <a:ln>
              <a:noFill/>
            </a:ln>
          </p:spPr>
        </p:pic>
        <p:sp>
          <p:nvSpPr>
            <p:cNvPr id="11" name="正方形/長方形 10">
              <a:extLst>
                <a:ext uri="{FF2B5EF4-FFF2-40B4-BE49-F238E27FC236}">
                  <a16:creationId xmlns:a16="http://schemas.microsoft.com/office/drawing/2014/main" id="{FA307978-7902-CDC0-32B2-7A72D1EC7290}"/>
                </a:ext>
              </a:extLst>
            </p:cNvPr>
            <p:cNvSpPr/>
            <p:nvPr/>
          </p:nvSpPr>
          <p:spPr>
            <a:xfrm>
              <a:off x="2259194" y="2659381"/>
              <a:ext cx="928143" cy="46699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8455D54C-2B6C-A084-70AB-AD74732FF40A}"/>
                </a:ext>
              </a:extLst>
            </p:cNvPr>
            <p:cNvSpPr/>
            <p:nvPr/>
          </p:nvSpPr>
          <p:spPr>
            <a:xfrm>
              <a:off x="5040006" y="2659381"/>
              <a:ext cx="928143" cy="46699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2E0F0BFB-428F-A542-C42E-3A78FD8988EA}"/>
                </a:ext>
              </a:extLst>
            </p:cNvPr>
            <p:cNvSpPr/>
            <p:nvPr/>
          </p:nvSpPr>
          <p:spPr>
            <a:xfrm>
              <a:off x="6764985" y="2659381"/>
              <a:ext cx="928143" cy="46699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E5F34BBD-5D29-823C-D5BF-7CE866763A5D}"/>
                </a:ext>
              </a:extLst>
            </p:cNvPr>
            <p:cNvSpPr/>
            <p:nvPr/>
          </p:nvSpPr>
          <p:spPr>
            <a:xfrm>
              <a:off x="2833065" y="3178083"/>
              <a:ext cx="1033541" cy="379131"/>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68A9CCB3-3C3F-B73A-6FD2-5C182BF7E76B}"/>
                </a:ext>
              </a:extLst>
            </p:cNvPr>
            <p:cNvSpPr/>
            <p:nvPr/>
          </p:nvSpPr>
          <p:spPr>
            <a:xfrm>
              <a:off x="4178539" y="3178083"/>
              <a:ext cx="1033541" cy="379131"/>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0FB2F98F-B9E9-DEF0-3E2E-9D0E76EF89F7}"/>
                </a:ext>
              </a:extLst>
            </p:cNvPr>
            <p:cNvSpPr/>
            <p:nvPr/>
          </p:nvSpPr>
          <p:spPr>
            <a:xfrm>
              <a:off x="5199018" y="3542056"/>
              <a:ext cx="661852" cy="379131"/>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31F7D34F-A8D4-E404-B1E4-9EC68A779D21}"/>
                </a:ext>
              </a:extLst>
            </p:cNvPr>
            <p:cNvSpPr/>
            <p:nvPr/>
          </p:nvSpPr>
          <p:spPr>
            <a:xfrm>
              <a:off x="6219496" y="3491665"/>
              <a:ext cx="973785" cy="429521"/>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5" name="正方形/長方形 14">
            <a:extLst>
              <a:ext uri="{FF2B5EF4-FFF2-40B4-BE49-F238E27FC236}">
                <a16:creationId xmlns:a16="http://schemas.microsoft.com/office/drawing/2014/main" id="{DE986446-6B7E-78D7-D264-6DAEC1C81277}"/>
              </a:ext>
            </a:extLst>
          </p:cNvPr>
          <p:cNvSpPr/>
          <p:nvPr/>
        </p:nvSpPr>
        <p:spPr>
          <a:xfrm>
            <a:off x="7576459" y="788464"/>
            <a:ext cx="1868284" cy="397736"/>
          </a:xfrm>
          <a:prstGeom prst="rect">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認証・認可関連箇所</a:t>
            </a:r>
          </a:p>
        </p:txBody>
      </p:sp>
    </p:spTree>
    <p:extLst>
      <p:ext uri="{BB962C8B-B14F-4D97-AF65-F5344CB8AC3E}">
        <p14:creationId xmlns:p14="http://schemas.microsoft.com/office/powerpoint/2010/main" val="1216608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488EF120-5C77-7F1A-87BF-BB2B50BCBF44}"/>
              </a:ext>
            </a:extLst>
          </p:cNvPr>
          <p:cNvSpPr>
            <a:spLocks noGrp="1"/>
          </p:cNvSpPr>
          <p:nvPr>
            <p:ph type="title"/>
          </p:nvPr>
        </p:nvSpPr>
        <p:spPr>
          <a:xfrm>
            <a:off x="233363" y="117475"/>
            <a:ext cx="9067800" cy="431800"/>
          </a:xfrm>
        </p:spPr>
        <p:txBody>
          <a:bodyPr>
            <a:normAutofit/>
          </a:bodyPr>
          <a:lstStyle/>
          <a:p>
            <a:r>
              <a:rPr lang="en-US" altLang="ja-JP" sz="1800" dirty="0">
                <a:latin typeface="Meiryo UI" panose="020B0604030504040204" pitchFamily="50" charset="-128"/>
                <a:ea typeface="Meiryo UI" panose="020B0604030504040204" pitchFamily="50" charset="-128"/>
              </a:rPr>
              <a:t>1. </a:t>
            </a:r>
            <a:r>
              <a:rPr lang="ja-JP" altLang="en-US" sz="1800" dirty="0">
                <a:latin typeface="Meiryo UI" panose="020B0604030504040204" pitchFamily="50" charset="-128"/>
                <a:ea typeface="Meiryo UI" panose="020B0604030504040204" pitchFamily="50" charset="-128"/>
              </a:rPr>
              <a:t>概要 </a:t>
            </a:r>
            <a:r>
              <a:rPr lang="en-US" altLang="ja-JP" sz="1800" dirty="0">
                <a:latin typeface="Meiryo UI" panose="020B0604030504040204" pitchFamily="50" charset="-128"/>
                <a:ea typeface="Meiryo UI" panose="020B0604030504040204" pitchFamily="50" charset="-128"/>
              </a:rPr>
              <a:t>&gt;</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1.3.</a:t>
            </a:r>
            <a:r>
              <a:rPr lang="ja-JP" altLang="en-US" sz="1800" dirty="0">
                <a:latin typeface="Meiryo UI" panose="020B0604030504040204" pitchFamily="50" charset="-128"/>
                <a:ea typeface="Meiryo UI" panose="020B0604030504040204" pitchFamily="50" charset="-128"/>
              </a:rPr>
              <a:t> 業務フロー </a:t>
            </a:r>
            <a:r>
              <a:rPr lang="en-US" altLang="ja-JP" sz="1800" dirty="0">
                <a:latin typeface="Meiryo UI" panose="020B0604030504040204" pitchFamily="50" charset="-128"/>
                <a:ea typeface="Meiryo UI" panose="020B0604030504040204" pitchFamily="50" charset="-128"/>
              </a:rPr>
              <a:t>&gt; 1.3.6. </a:t>
            </a:r>
            <a:r>
              <a:rPr lang="ja-JP" altLang="en-US" sz="1800" dirty="0">
                <a:latin typeface="Meiryo UI" panose="020B0604030504040204" pitchFamily="50" charset="-128"/>
                <a:ea typeface="Meiryo UI" panose="020B0604030504040204" pitchFamily="50" charset="-128"/>
              </a:rPr>
              <a:t>ユーザ情報更新</a:t>
            </a:r>
            <a:endParaRPr kumimoji="1" lang="ja-JP" altLang="en-US" dirty="0"/>
          </a:p>
        </p:txBody>
      </p:sp>
      <p:sp>
        <p:nvSpPr>
          <p:cNvPr id="6" name="テキスト ボックス 5">
            <a:extLst>
              <a:ext uri="{FF2B5EF4-FFF2-40B4-BE49-F238E27FC236}">
                <a16:creationId xmlns:a16="http://schemas.microsoft.com/office/drawing/2014/main" id="{FE564E2B-ACC8-718E-9224-D21788B4A14B}"/>
              </a:ext>
            </a:extLst>
          </p:cNvPr>
          <p:cNvSpPr txBox="1"/>
          <p:nvPr/>
        </p:nvSpPr>
        <p:spPr>
          <a:xfrm>
            <a:off x="211773" y="773804"/>
            <a:ext cx="9482454" cy="32942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ユーザ情報更新の業務フローを示す。</a:t>
            </a:r>
            <a:endParaRPr lang="en-US" altLang="ja-JP" sz="1600" dirty="0">
              <a:latin typeface="Meiryo UI" panose="020B0604030504040204" pitchFamily="50" charset="-128"/>
              <a:ea typeface="Meiryo UI" panose="020B0604030504040204" pitchFamily="50" charset="-128"/>
            </a:endParaRPr>
          </a:p>
        </p:txBody>
      </p:sp>
      <p:grpSp>
        <p:nvGrpSpPr>
          <p:cNvPr id="12" name="グループ化 11">
            <a:extLst>
              <a:ext uri="{FF2B5EF4-FFF2-40B4-BE49-F238E27FC236}">
                <a16:creationId xmlns:a16="http://schemas.microsoft.com/office/drawing/2014/main" id="{C73EA3F0-64FE-D258-3146-CFA678BE6E4F}"/>
              </a:ext>
            </a:extLst>
          </p:cNvPr>
          <p:cNvGrpSpPr/>
          <p:nvPr/>
        </p:nvGrpSpPr>
        <p:grpSpPr>
          <a:xfrm>
            <a:off x="522995" y="1683201"/>
            <a:ext cx="8778168" cy="3489689"/>
            <a:chOff x="522995" y="2136048"/>
            <a:chExt cx="8778168" cy="3489689"/>
          </a:xfrm>
        </p:grpSpPr>
        <p:pic>
          <p:nvPicPr>
            <p:cNvPr id="4" name="図 3">
              <a:extLst>
                <a:ext uri="{FF2B5EF4-FFF2-40B4-BE49-F238E27FC236}">
                  <a16:creationId xmlns:a16="http://schemas.microsoft.com/office/drawing/2014/main" id="{9C292DB3-54E6-924E-CF3F-C006061FBAD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2995" y="2136048"/>
              <a:ext cx="8778168" cy="3489689"/>
            </a:xfrm>
            <a:prstGeom prst="rect">
              <a:avLst/>
            </a:prstGeom>
            <a:noFill/>
            <a:ln>
              <a:noFill/>
            </a:ln>
          </p:spPr>
        </p:pic>
        <p:sp>
          <p:nvSpPr>
            <p:cNvPr id="5" name="正方形/長方形 4">
              <a:extLst>
                <a:ext uri="{FF2B5EF4-FFF2-40B4-BE49-F238E27FC236}">
                  <a16:creationId xmlns:a16="http://schemas.microsoft.com/office/drawing/2014/main" id="{4D8E14F2-F7AA-D1FB-CF03-179D85C3BBB6}"/>
                </a:ext>
              </a:extLst>
            </p:cNvPr>
            <p:cNvSpPr/>
            <p:nvPr/>
          </p:nvSpPr>
          <p:spPr>
            <a:xfrm>
              <a:off x="1547206" y="4911324"/>
              <a:ext cx="1050742" cy="51815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912F585-9A17-F25E-0170-3A9BB3FF43BE}"/>
                </a:ext>
              </a:extLst>
            </p:cNvPr>
            <p:cNvSpPr/>
            <p:nvPr/>
          </p:nvSpPr>
          <p:spPr>
            <a:xfrm>
              <a:off x="5513960" y="4165669"/>
              <a:ext cx="1059837" cy="56308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9439350C-B904-56F9-C317-F85172738C36}"/>
                </a:ext>
              </a:extLst>
            </p:cNvPr>
            <p:cNvSpPr/>
            <p:nvPr/>
          </p:nvSpPr>
          <p:spPr>
            <a:xfrm>
              <a:off x="3707427" y="4888860"/>
              <a:ext cx="925534" cy="51815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F97816C2-5F81-474F-0709-014055E4C215}"/>
                </a:ext>
              </a:extLst>
            </p:cNvPr>
            <p:cNvSpPr/>
            <p:nvPr/>
          </p:nvSpPr>
          <p:spPr>
            <a:xfrm>
              <a:off x="5648263" y="4888860"/>
              <a:ext cx="822206" cy="56308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正方形/長方形 12">
            <a:extLst>
              <a:ext uri="{FF2B5EF4-FFF2-40B4-BE49-F238E27FC236}">
                <a16:creationId xmlns:a16="http://schemas.microsoft.com/office/drawing/2014/main" id="{F11585F6-82D9-CF80-F2FF-82CD705B5C4E}"/>
              </a:ext>
            </a:extLst>
          </p:cNvPr>
          <p:cNvSpPr/>
          <p:nvPr/>
        </p:nvSpPr>
        <p:spPr>
          <a:xfrm>
            <a:off x="7576459" y="788464"/>
            <a:ext cx="1868284" cy="397736"/>
          </a:xfrm>
          <a:prstGeom prst="rect">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認証・認可関連箇所</a:t>
            </a:r>
          </a:p>
        </p:txBody>
      </p:sp>
    </p:spTree>
    <p:extLst>
      <p:ext uri="{BB962C8B-B14F-4D97-AF65-F5344CB8AC3E}">
        <p14:creationId xmlns:p14="http://schemas.microsoft.com/office/powerpoint/2010/main" val="2521883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488EF120-5C77-7F1A-87BF-BB2B50BCBF44}"/>
              </a:ext>
            </a:extLst>
          </p:cNvPr>
          <p:cNvSpPr>
            <a:spLocks noGrp="1"/>
          </p:cNvSpPr>
          <p:nvPr>
            <p:ph type="title"/>
          </p:nvPr>
        </p:nvSpPr>
        <p:spPr>
          <a:xfrm>
            <a:off x="233363" y="117475"/>
            <a:ext cx="9067800" cy="431800"/>
          </a:xfrm>
        </p:spPr>
        <p:txBody>
          <a:bodyPr>
            <a:normAutofit/>
          </a:bodyPr>
          <a:lstStyle/>
          <a:p>
            <a:r>
              <a:rPr lang="en-US" altLang="ja-JP" sz="1800" dirty="0">
                <a:latin typeface="Meiryo UI" panose="020B0604030504040204" pitchFamily="50" charset="-128"/>
                <a:ea typeface="Meiryo UI" panose="020B0604030504040204" pitchFamily="50" charset="-128"/>
              </a:rPr>
              <a:t>1. </a:t>
            </a:r>
            <a:r>
              <a:rPr lang="ja-JP" altLang="en-US" sz="1800" dirty="0">
                <a:latin typeface="Meiryo UI" panose="020B0604030504040204" pitchFamily="50" charset="-128"/>
                <a:ea typeface="Meiryo UI" panose="020B0604030504040204" pitchFamily="50" charset="-128"/>
              </a:rPr>
              <a:t>概要 </a:t>
            </a:r>
            <a:r>
              <a:rPr lang="en-US" altLang="ja-JP" sz="1800" dirty="0">
                <a:latin typeface="Meiryo UI" panose="020B0604030504040204" pitchFamily="50" charset="-128"/>
                <a:ea typeface="Meiryo UI" panose="020B0604030504040204" pitchFamily="50" charset="-128"/>
              </a:rPr>
              <a:t>&gt;</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1.3.</a:t>
            </a:r>
            <a:r>
              <a:rPr lang="ja-JP" altLang="en-US" sz="1800" dirty="0">
                <a:latin typeface="Meiryo UI" panose="020B0604030504040204" pitchFamily="50" charset="-128"/>
                <a:ea typeface="Meiryo UI" panose="020B0604030504040204" pitchFamily="50" charset="-128"/>
              </a:rPr>
              <a:t> 業務フロー </a:t>
            </a:r>
            <a:r>
              <a:rPr lang="en-US" altLang="ja-JP" sz="1800">
                <a:latin typeface="Meiryo UI" panose="020B0604030504040204" pitchFamily="50" charset="-128"/>
                <a:ea typeface="Meiryo UI" panose="020B0604030504040204" pitchFamily="50" charset="-128"/>
              </a:rPr>
              <a:t>&gt; 1.3.7. </a:t>
            </a:r>
            <a:r>
              <a:rPr kumimoji="1" lang="ja-JP" altLang="en-US" sz="1800">
                <a:latin typeface="Meiryo UI" panose="020B0604030504040204" pitchFamily="50" charset="-128"/>
                <a:ea typeface="Meiryo UI" panose="020B0604030504040204" pitchFamily="50" charset="-128"/>
              </a:rPr>
              <a:t>提供データの準備</a:t>
            </a:r>
            <a:endParaRPr kumimoji="1" lang="ja-JP" altLang="en-US" dirty="0"/>
          </a:p>
        </p:txBody>
      </p:sp>
      <p:sp>
        <p:nvSpPr>
          <p:cNvPr id="6" name="テキスト ボックス 5">
            <a:extLst>
              <a:ext uri="{FF2B5EF4-FFF2-40B4-BE49-F238E27FC236}">
                <a16:creationId xmlns:a16="http://schemas.microsoft.com/office/drawing/2014/main" id="{FE564E2B-ACC8-718E-9224-D21788B4A14B}"/>
              </a:ext>
            </a:extLst>
          </p:cNvPr>
          <p:cNvSpPr txBox="1"/>
          <p:nvPr/>
        </p:nvSpPr>
        <p:spPr>
          <a:xfrm>
            <a:off x="211773" y="773804"/>
            <a:ext cx="9482454" cy="329429"/>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ユーザ情報更新の業務フローを示す。</a:t>
            </a:r>
            <a:endParaRPr lang="en-US" altLang="ja-JP" sz="1600" dirty="0">
              <a:latin typeface="Meiryo UI" panose="020B0604030504040204" pitchFamily="50" charset="-128"/>
              <a:ea typeface="Meiryo UI" panose="020B0604030504040204" pitchFamily="50" charset="-128"/>
            </a:endParaRPr>
          </a:p>
        </p:txBody>
      </p:sp>
      <p:sp>
        <p:nvSpPr>
          <p:cNvPr id="13" name="正方形/長方形 12">
            <a:extLst>
              <a:ext uri="{FF2B5EF4-FFF2-40B4-BE49-F238E27FC236}">
                <a16:creationId xmlns:a16="http://schemas.microsoft.com/office/drawing/2014/main" id="{F11585F6-82D9-CF80-F2FF-82CD705B5C4E}"/>
              </a:ext>
            </a:extLst>
          </p:cNvPr>
          <p:cNvSpPr/>
          <p:nvPr/>
        </p:nvSpPr>
        <p:spPr>
          <a:xfrm>
            <a:off x="7576459" y="788464"/>
            <a:ext cx="1868284" cy="397736"/>
          </a:xfrm>
          <a:prstGeom prst="rect">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認証・認可関連箇所</a:t>
            </a:r>
          </a:p>
        </p:txBody>
      </p:sp>
      <p:pic>
        <p:nvPicPr>
          <p:cNvPr id="177" name="図 176">
            <a:extLst>
              <a:ext uri="{FF2B5EF4-FFF2-40B4-BE49-F238E27FC236}">
                <a16:creationId xmlns:a16="http://schemas.microsoft.com/office/drawing/2014/main" id="{DA6AB56E-8A8A-57FE-EA53-867F12763A21}"/>
              </a:ext>
            </a:extLst>
          </p:cNvPr>
          <p:cNvPicPr>
            <a:picLocks noChangeAspect="1"/>
          </p:cNvPicPr>
          <p:nvPr/>
        </p:nvPicPr>
        <p:blipFill>
          <a:blip r:embed="rId2"/>
          <a:stretch>
            <a:fillRect/>
          </a:stretch>
        </p:blipFill>
        <p:spPr>
          <a:xfrm>
            <a:off x="559973" y="1610464"/>
            <a:ext cx="8462107" cy="4473732"/>
          </a:xfrm>
          <a:prstGeom prst="rect">
            <a:avLst/>
          </a:prstGeom>
        </p:spPr>
      </p:pic>
      <p:sp>
        <p:nvSpPr>
          <p:cNvPr id="178" name="正方形/長方形 177">
            <a:extLst>
              <a:ext uri="{FF2B5EF4-FFF2-40B4-BE49-F238E27FC236}">
                <a16:creationId xmlns:a16="http://schemas.microsoft.com/office/drawing/2014/main" id="{DEF968C6-3C01-690E-4EE2-FE9629340E46}"/>
              </a:ext>
            </a:extLst>
          </p:cNvPr>
          <p:cNvSpPr/>
          <p:nvPr/>
        </p:nvSpPr>
        <p:spPr>
          <a:xfrm>
            <a:off x="4556018" y="3875315"/>
            <a:ext cx="1104553" cy="60089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41660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F55D1DAF-FF71-45B3-9E11-C89DA1D09A7F}"/>
              </a:ext>
            </a:extLst>
          </p:cNvPr>
          <p:cNvSpPr txBox="1">
            <a:spLocks/>
          </p:cNvSpPr>
          <p:nvPr/>
        </p:nvSpPr>
        <p:spPr>
          <a:xfrm>
            <a:off x="232025" y="127774"/>
            <a:ext cx="9067500" cy="432000"/>
          </a:xfrm>
          <a:prstGeom prst="rect">
            <a:avLst/>
          </a:prstGeom>
        </p:spPr>
        <p:txBody>
          <a:bodyPr vert="horz" lIns="0" tIns="45720" rIns="91440" bIns="45720" rtlCol="0" anchor="ctr">
            <a:normAutofit/>
          </a:bodyPr>
          <a:lstStyle>
            <a:lvl1pPr algn="l" defTabSz="742950" rtl="0" eaLnBrk="1" latinLnBrk="0" hangingPunct="1">
              <a:lnSpc>
                <a:spcPct val="90000"/>
              </a:lnSpc>
              <a:spcBef>
                <a:spcPct val="0"/>
              </a:spcBef>
              <a:buNone/>
              <a:defRPr kumimoji="1" lang="ja-JP" altLang="en-US" sz="1625" b="0" i="0" kern="1200" dirty="0">
                <a:solidFill>
                  <a:srgbClr val="000000"/>
                </a:solidFill>
                <a:effectLst/>
                <a:latin typeface="Meiryo" panose="020B0604030504040204" pitchFamily="34" charset="-128"/>
                <a:ea typeface="Meiryo" panose="020B0604030504040204" pitchFamily="34" charset="-128"/>
                <a:cs typeface="Meiryo" panose="020B0604030504040204" pitchFamily="34" charset="-128"/>
              </a:defRPr>
            </a:lvl1pPr>
          </a:lstStyle>
          <a:p>
            <a:r>
              <a:rPr lang="ja-JP" altLang="en-US" sz="2000" dirty="0">
                <a:latin typeface="Meiryo UI" panose="020B0604030504040204" pitchFamily="50" charset="-128"/>
                <a:ea typeface="Meiryo UI" panose="020B0604030504040204" pitchFamily="50" charset="-128"/>
              </a:rPr>
              <a:t>用語集</a:t>
            </a:r>
            <a:r>
              <a:rPr lang="en-US" altLang="ja-JP" sz="2000" dirty="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一般</a:t>
            </a:r>
            <a:r>
              <a:rPr lang="en-US" altLang="ja-JP" sz="2000" dirty="0">
                <a:latin typeface="Meiryo UI" panose="020B0604030504040204" pitchFamily="50" charset="-128"/>
                <a:ea typeface="Meiryo UI" panose="020B0604030504040204" pitchFamily="50" charset="-128"/>
              </a:rPr>
              <a:t>)</a:t>
            </a:r>
            <a:endParaRPr lang="ja-JP" altLang="en-US" sz="2000" dirty="0">
              <a:latin typeface="Meiryo UI" panose="020B0604030504040204" pitchFamily="50" charset="-128"/>
              <a:ea typeface="Meiryo UI" panose="020B0604030504040204" pitchFamily="50" charset="-128"/>
            </a:endParaRPr>
          </a:p>
        </p:txBody>
      </p:sp>
      <p:graphicFrame>
        <p:nvGraphicFramePr>
          <p:cNvPr id="3" name="表 129">
            <a:extLst>
              <a:ext uri="{FF2B5EF4-FFF2-40B4-BE49-F238E27FC236}">
                <a16:creationId xmlns:a16="http://schemas.microsoft.com/office/drawing/2014/main" id="{D072F471-0445-408E-B7BD-14DF8182A41C}"/>
              </a:ext>
            </a:extLst>
          </p:cNvPr>
          <p:cNvGraphicFramePr>
            <a:graphicFrameLocks noGrp="1"/>
          </p:cNvGraphicFramePr>
          <p:nvPr>
            <p:extLst>
              <p:ext uri="{D42A27DB-BD31-4B8C-83A1-F6EECF244321}">
                <p14:modId xmlns:p14="http://schemas.microsoft.com/office/powerpoint/2010/main" val="2340996764"/>
              </p:ext>
            </p:extLst>
          </p:nvPr>
        </p:nvGraphicFramePr>
        <p:xfrm>
          <a:off x="216000" y="720000"/>
          <a:ext cx="9216000" cy="5577840"/>
        </p:xfrm>
        <a:graphic>
          <a:graphicData uri="http://schemas.openxmlformats.org/drawingml/2006/table">
            <a:tbl>
              <a:tblPr>
                <a:tableStyleId>{BC89EF96-8CEA-46FF-86C4-4CE0E7609802}</a:tableStyleId>
              </a:tblPr>
              <a:tblGrid>
                <a:gridCol w="360000">
                  <a:extLst>
                    <a:ext uri="{9D8B030D-6E8A-4147-A177-3AD203B41FA5}">
                      <a16:colId xmlns:a16="http://schemas.microsoft.com/office/drawing/2014/main" val="2913863535"/>
                    </a:ext>
                  </a:extLst>
                </a:gridCol>
                <a:gridCol w="2219451">
                  <a:extLst>
                    <a:ext uri="{9D8B030D-6E8A-4147-A177-3AD203B41FA5}">
                      <a16:colId xmlns:a16="http://schemas.microsoft.com/office/drawing/2014/main" val="3132160870"/>
                    </a:ext>
                  </a:extLst>
                </a:gridCol>
                <a:gridCol w="557349">
                  <a:extLst>
                    <a:ext uri="{9D8B030D-6E8A-4147-A177-3AD203B41FA5}">
                      <a16:colId xmlns:a16="http://schemas.microsoft.com/office/drawing/2014/main" val="1183317624"/>
                    </a:ext>
                  </a:extLst>
                </a:gridCol>
                <a:gridCol w="6079200">
                  <a:extLst>
                    <a:ext uri="{9D8B030D-6E8A-4147-A177-3AD203B41FA5}">
                      <a16:colId xmlns:a16="http://schemas.microsoft.com/office/drawing/2014/main" val="457990227"/>
                    </a:ext>
                  </a:extLst>
                </a:gridCol>
              </a:tblGrid>
              <a:tr h="0">
                <a:tc>
                  <a:txBody>
                    <a:bodyPr/>
                    <a:lstStyle/>
                    <a:p>
                      <a:pPr algn="l"/>
                      <a:r>
                        <a:rPr kumimoji="1" lang="en-US" altLang="ja-JP" sz="900" b="0" dirty="0">
                          <a:latin typeface="Meiryo UI" panose="020B0604030504040204" pitchFamily="50" charset="-128"/>
                          <a:ea typeface="Meiryo UI" panose="020B0604030504040204" pitchFamily="50" charset="-128"/>
                        </a:rPr>
                        <a:t>#</a:t>
                      </a:r>
                      <a:endParaRPr kumimoji="1" lang="ja-JP" altLang="en-US" sz="900" b="0" dirty="0">
                        <a:latin typeface="Meiryo UI" panose="020B0604030504040204" pitchFamily="50" charset="-128"/>
                        <a:ea typeface="Meiryo UI" panose="020B0604030504040204" pitchFamily="50" charset="-128"/>
                      </a:endParaRPr>
                    </a:p>
                  </a:txBody>
                  <a:tcPr>
                    <a:solidFill>
                      <a:schemeClr val="accent1">
                        <a:lumMod val="20000"/>
                        <a:lumOff val="80000"/>
                      </a:schemeClr>
                    </a:solidFill>
                  </a:tcPr>
                </a:tc>
                <a:tc>
                  <a:txBody>
                    <a:bodyPr/>
                    <a:lstStyle/>
                    <a:p>
                      <a:pPr algn="l"/>
                      <a:r>
                        <a:rPr kumimoji="1" lang="ja-JP" altLang="en-US" sz="900" b="0" dirty="0">
                          <a:latin typeface="Meiryo UI" panose="020B0604030504040204" pitchFamily="50" charset="-128"/>
                          <a:ea typeface="Meiryo UI" panose="020B0604030504040204" pitchFamily="50" charset="-128"/>
                        </a:rPr>
                        <a:t>用語</a:t>
                      </a:r>
                    </a:p>
                  </a:txBody>
                  <a:tcPr>
                    <a:solidFill>
                      <a:schemeClr val="accent1">
                        <a:lumMod val="20000"/>
                        <a:lumOff val="80000"/>
                      </a:schemeClr>
                    </a:solidFill>
                  </a:tcPr>
                </a:tc>
                <a:tc>
                  <a:txBody>
                    <a:bodyPr/>
                    <a:lstStyle/>
                    <a:p>
                      <a:pPr algn="l"/>
                      <a:r>
                        <a:rPr kumimoji="1" lang="ja-JP" altLang="en-US" sz="900" b="0" dirty="0">
                          <a:latin typeface="Meiryo UI" panose="020B0604030504040204" pitchFamily="50" charset="-128"/>
                          <a:ea typeface="Meiryo UI" panose="020B0604030504040204" pitchFamily="50" charset="-128"/>
                        </a:rPr>
                        <a:t>略号</a:t>
                      </a:r>
                    </a:p>
                  </a:txBody>
                  <a:tcPr>
                    <a:solidFill>
                      <a:schemeClr val="accent1">
                        <a:lumMod val="20000"/>
                        <a:lumOff val="80000"/>
                      </a:schemeClr>
                    </a:solidFill>
                  </a:tcPr>
                </a:tc>
                <a:tc>
                  <a:txBody>
                    <a:bodyPr/>
                    <a:lstStyle/>
                    <a:p>
                      <a:pPr algn="l"/>
                      <a:r>
                        <a:rPr kumimoji="1" lang="ja-JP" altLang="en-US" sz="900" b="0" dirty="0">
                          <a:latin typeface="Meiryo UI" panose="020B0604030504040204" pitchFamily="50" charset="-128"/>
                          <a:ea typeface="Meiryo UI" panose="020B0604030504040204" pitchFamily="50" charset="-128"/>
                        </a:rPr>
                        <a:t>説明</a:t>
                      </a:r>
                    </a:p>
                  </a:txBody>
                  <a:tcPr>
                    <a:solidFill>
                      <a:schemeClr val="accent1">
                        <a:lumMod val="20000"/>
                        <a:lumOff val="80000"/>
                      </a:schemeClr>
                    </a:solidFill>
                  </a:tcPr>
                </a:tc>
                <a:extLst>
                  <a:ext uri="{0D108BD9-81ED-4DB2-BD59-A6C34878D82A}">
                    <a16:rowId xmlns:a16="http://schemas.microsoft.com/office/drawing/2014/main" val="3357424517"/>
                  </a:ext>
                </a:extLst>
              </a:tr>
              <a:tr h="0">
                <a:tc>
                  <a:txBody>
                    <a:bodyPr/>
                    <a:lstStyle/>
                    <a:p>
                      <a:pPr marL="0" indent="0" algn="l">
                        <a:buFont typeface="+mj-lt"/>
                        <a:buNone/>
                      </a:pPr>
                      <a:r>
                        <a:rPr kumimoji="1" lang="en-US" altLang="ja-JP" sz="900" dirty="0">
                          <a:latin typeface="Meiryo UI" panose="020B0604030504040204" pitchFamily="50" charset="-128"/>
                          <a:ea typeface="Meiryo UI" panose="020B0604030504040204" pitchFamily="50" charset="-128"/>
                        </a:rPr>
                        <a:t>1</a:t>
                      </a:r>
                      <a:endParaRPr kumimoji="1" lang="ja-JP" altLang="en-US" sz="9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ユーザ</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algn="l" fontAlgn="ct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システムを利用する主体のこと</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3729395219"/>
                  </a:ext>
                </a:extLst>
              </a:tr>
              <a:tr h="0">
                <a:tc>
                  <a:txBody>
                    <a:bodyPr/>
                    <a:lstStyle/>
                    <a:p>
                      <a:pPr marL="0" indent="0" algn="l">
                        <a:buFont typeface="+mj-lt"/>
                        <a:buNone/>
                      </a:pPr>
                      <a:r>
                        <a:rPr kumimoji="1" lang="en-US" altLang="ja-JP" sz="900" dirty="0">
                          <a:latin typeface="Meiryo UI" panose="020B0604030504040204" pitchFamily="50" charset="-128"/>
                          <a:ea typeface="Meiryo UI" panose="020B0604030504040204" pitchFamily="50" charset="-128"/>
                        </a:rPr>
                        <a:t>2</a:t>
                      </a:r>
                      <a:endParaRPr kumimoji="1" lang="ja-JP" altLang="en-US" sz="9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ID</a:t>
                      </a:r>
                      <a:endParaRPr lang="ja-JP" altLang="en-US" sz="9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algn="l" fontAlgn="ct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ユーザなどを一意に特定するための識別子</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2989883046"/>
                  </a:ext>
                </a:extLst>
              </a:tr>
              <a:tr h="0">
                <a:tc>
                  <a:txBody>
                    <a:bodyPr/>
                    <a:lstStyle/>
                    <a:p>
                      <a:pPr marL="0" indent="0" algn="l">
                        <a:buFont typeface="+mj-lt"/>
                        <a:buNone/>
                      </a:pPr>
                      <a:r>
                        <a:rPr kumimoji="1" lang="en-US" altLang="ja-JP" sz="900" dirty="0">
                          <a:latin typeface="Meiryo UI" panose="020B0604030504040204" pitchFamily="50" charset="-128"/>
                          <a:ea typeface="Meiryo UI" panose="020B0604030504040204" pitchFamily="50" charset="-128"/>
                        </a:rPr>
                        <a:t>3</a:t>
                      </a:r>
                      <a:endParaRPr kumimoji="1" lang="ja-JP" altLang="en-US" sz="9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アクター</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algn="l" fontAlgn="ct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ユーザがシステムに対して果たす役割のこと</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859062782"/>
                  </a:ext>
                </a:extLst>
              </a:tr>
              <a:tr h="172662">
                <a:tc>
                  <a:txBody>
                    <a:bodyPr/>
                    <a:lstStyle/>
                    <a:p>
                      <a:pPr marL="0" indent="0" algn="l">
                        <a:buFont typeface="+mj-lt"/>
                        <a:buNone/>
                      </a:pPr>
                      <a:r>
                        <a:rPr kumimoji="1" lang="en-US" altLang="ja-JP" sz="900" dirty="0">
                          <a:latin typeface="Meiryo UI" panose="020B0604030504040204" pitchFamily="50" charset="-128"/>
                          <a:ea typeface="Meiryo UI" panose="020B0604030504040204" pitchFamily="50" charset="-128"/>
                        </a:rPr>
                        <a:t>4</a:t>
                      </a:r>
                      <a:endParaRPr kumimoji="1" lang="ja-JP" altLang="en-US" sz="9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クライアント</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algn="l" fontAlgn="ct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サーバに要求を送信するアプリケーションのこと</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本書では、アプリケーションは認証機能で認証される必要があるため、クライアントは認証機能に登録されているアプリケーションという意味合いを含んでいる</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2364930227"/>
                  </a:ext>
                </a:extLst>
              </a:tr>
              <a:tr h="172662">
                <a:tc>
                  <a:txBody>
                    <a:bodyPr/>
                    <a:lstStyle/>
                    <a:p>
                      <a:pPr marL="0" indent="0" algn="l">
                        <a:buFont typeface="+mj-lt"/>
                        <a:buNone/>
                      </a:pPr>
                      <a:r>
                        <a:rPr kumimoji="1" lang="en-US" altLang="ja-JP" sz="900" dirty="0">
                          <a:latin typeface="Meiryo UI" panose="020B0604030504040204" pitchFamily="50" charset="-128"/>
                          <a:ea typeface="Meiryo UI" panose="020B0604030504040204" pitchFamily="50" charset="-128"/>
                        </a:rPr>
                        <a:t>5</a:t>
                      </a:r>
                      <a:endParaRPr kumimoji="1" lang="ja-JP" altLang="en-US" sz="9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認証</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algn="l" fontAlgn="ct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人やアプリケーションなどの真正性を確認すること</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人</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を認証することはユーザ認証、アプリケーションを認証することはクライアント認証と表現することがある</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4000573365"/>
                  </a:ext>
                </a:extLst>
              </a:tr>
              <a:tr h="0">
                <a:tc>
                  <a:txBody>
                    <a:bodyPr/>
                    <a:lstStyle/>
                    <a:p>
                      <a:pPr marL="0" indent="0" algn="l">
                        <a:buFont typeface="+mj-lt"/>
                        <a:buNone/>
                      </a:pPr>
                      <a:r>
                        <a:rPr kumimoji="1" lang="en-US" altLang="ja-JP" sz="900" dirty="0">
                          <a:latin typeface="Meiryo UI" panose="020B0604030504040204" pitchFamily="50" charset="-128"/>
                          <a:ea typeface="Meiryo UI" panose="020B0604030504040204" pitchFamily="50" charset="-128"/>
                        </a:rPr>
                        <a:t>6</a:t>
                      </a:r>
                      <a:endParaRPr kumimoji="1" lang="ja-JP" altLang="en-US" sz="9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認可</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9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9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アクセス制御のためのアクセスポリシーを定義すること</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2262235395"/>
                  </a:ext>
                </a:extLst>
              </a:tr>
              <a:tr h="122642">
                <a:tc>
                  <a:txBody>
                    <a:bodyPr/>
                    <a:lstStyle/>
                    <a:p>
                      <a:pPr marL="0" indent="0" algn="l">
                        <a:buFont typeface="+mj-lt"/>
                        <a:buNone/>
                      </a:pPr>
                      <a:r>
                        <a:rPr kumimoji="1" lang="en-US" altLang="ja-JP" sz="900" dirty="0">
                          <a:latin typeface="Meiryo UI" panose="020B0604030504040204" pitchFamily="50" charset="-128"/>
                          <a:ea typeface="Meiryo UI" panose="020B0604030504040204" pitchFamily="50" charset="-128"/>
                        </a:rPr>
                        <a:t>7</a:t>
                      </a:r>
                      <a:endParaRPr kumimoji="1" lang="ja-JP" altLang="en-US" sz="900" dirty="0">
                        <a:latin typeface="Meiryo UI" panose="020B0604030504040204" pitchFamily="50" charset="-128"/>
                        <a:ea typeface="Meiryo UI" panose="020B0604030504040204" pitchFamily="50" charset="-128"/>
                      </a:endParaRPr>
                    </a:p>
                  </a:txBody>
                  <a:tcPr anchor="ctr"/>
                </a:tc>
                <a:tc>
                  <a:txBody>
                    <a:bodyPr/>
                    <a:lstStyle/>
                    <a:p>
                      <a:pPr algn="l"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JSON Web Token</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JWT</a:t>
                      </a:r>
                    </a:p>
                  </a:txBody>
                  <a:tcPr marL="0" marR="0" marT="0" marB="0" anchor="ctr"/>
                </a:tc>
                <a:tc>
                  <a:txBody>
                    <a:bodyPr/>
                    <a:lstStyle/>
                    <a:p>
                      <a:pPr algn="l"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RFC7519</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で定められたトークンの仕様。読み方はジョット</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JWT</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の例としては、アクセストークン</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(OAuth2.0)</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ID</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トークン</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(OpenID Connect)</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などがある</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558526742"/>
                  </a:ext>
                </a:extLst>
              </a:tr>
              <a:tr h="0">
                <a:tc>
                  <a:txBody>
                    <a:bodyPr/>
                    <a:lstStyle/>
                    <a:p>
                      <a:pPr marL="0" indent="0" algn="l">
                        <a:buFont typeface="+mj-lt"/>
                        <a:buNone/>
                      </a:pPr>
                      <a:r>
                        <a:rPr kumimoji="1" lang="en-US" altLang="ja-JP" sz="900" dirty="0">
                          <a:latin typeface="Meiryo UI" panose="020B0604030504040204" pitchFamily="50" charset="-128"/>
                          <a:ea typeface="Meiryo UI" panose="020B0604030504040204" pitchFamily="50" charset="-128"/>
                        </a:rPr>
                        <a:t>8</a:t>
                      </a:r>
                      <a:endParaRPr kumimoji="1" lang="ja-JP" altLang="en-US" sz="9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クレーム</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9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9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JWT</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が保持している情報のこと</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JWT</a:t>
                      </a:r>
                      <a:r>
                        <a:rPr lang="ja-JP" altLang="en-US" sz="900" b="0" i="0" u="none" strike="noStrike">
                          <a:solidFill>
                            <a:srgbClr val="000000"/>
                          </a:solidFill>
                          <a:effectLst/>
                          <a:latin typeface="Meiryo UI" panose="020B0604030504040204" pitchFamily="50" charset="-128"/>
                          <a:ea typeface="Meiryo UI" panose="020B0604030504040204" pitchFamily="50" charset="-128"/>
                        </a:rPr>
                        <a:t>をデコードすることやトークンイントロスペクションに成功することでクレーム</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を</a:t>
                      </a:r>
                      <a:r>
                        <a:rPr lang="ja-JP" altLang="en-US" sz="900" b="0" i="0" u="none" strike="noStrike">
                          <a:solidFill>
                            <a:srgbClr val="000000"/>
                          </a:solidFill>
                          <a:effectLst/>
                          <a:latin typeface="Meiryo UI" panose="020B0604030504040204" pitchFamily="50" charset="-128"/>
                          <a:ea typeface="Meiryo UI" panose="020B0604030504040204" pitchFamily="50" charset="-128"/>
                        </a:rPr>
                        <a:t>確認できる。</a:t>
                      </a:r>
                      <a:endParaRPr lang="en-US" altLang="ja-JP" sz="900" b="0" i="0" u="none" strike="noStrike">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651248750"/>
                  </a:ext>
                </a:extLst>
              </a:tr>
              <a:tr h="0">
                <a:tc>
                  <a:txBody>
                    <a:bodyPr/>
                    <a:lstStyle/>
                    <a:p>
                      <a:pPr marL="0" indent="0" algn="l">
                        <a:buFont typeface="+mj-lt"/>
                        <a:buNone/>
                      </a:pPr>
                      <a:r>
                        <a:rPr kumimoji="1" lang="en-US" altLang="ja-JP" sz="900" dirty="0">
                          <a:latin typeface="Meiryo UI" panose="020B0604030504040204" pitchFamily="50" charset="-128"/>
                          <a:ea typeface="Meiryo UI" panose="020B0604030504040204" pitchFamily="50" charset="-128"/>
                        </a:rPr>
                        <a:t>9</a:t>
                      </a:r>
                      <a:endParaRPr kumimoji="1" lang="ja-JP" altLang="en-US" sz="900" dirty="0">
                        <a:latin typeface="Meiryo UI" panose="020B0604030504040204" pitchFamily="50" charset="-128"/>
                        <a:ea typeface="Meiryo UI" panose="020B0604030504040204" pitchFamily="50" charset="-128"/>
                      </a:endParaRPr>
                    </a:p>
                  </a:txBody>
                  <a:tcPr anchor="ctr"/>
                </a:tc>
                <a:tc>
                  <a:txBody>
                    <a:bodyPr/>
                    <a:lstStyle/>
                    <a:p>
                      <a:pPr algn="l"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Bearer</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トークン</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9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9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Bearer</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とは持参者を意味し、切符の</a:t>
                      </a:r>
                      <a:r>
                        <a:rPr lang="ja-JP" altLang="en-US" sz="900" b="0" i="0" u="none" strike="noStrike">
                          <a:solidFill>
                            <a:srgbClr val="000000"/>
                          </a:solidFill>
                          <a:effectLst/>
                          <a:latin typeface="Meiryo UI" panose="020B0604030504040204" pitchFamily="50" charset="-128"/>
                          <a:ea typeface="Meiryo UI" panose="020B0604030504040204" pitchFamily="50" charset="-128"/>
                        </a:rPr>
                        <a:t>ように所有</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しているだけでアクセス権限を持つトークン</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4146338391"/>
                  </a:ext>
                </a:extLst>
              </a:tr>
              <a:tr h="0">
                <a:tc>
                  <a:txBody>
                    <a:bodyPr/>
                    <a:lstStyle/>
                    <a:p>
                      <a:pPr marL="0" indent="0" algn="l">
                        <a:buFont typeface="+mj-lt"/>
                        <a:buNone/>
                      </a:pPr>
                      <a:r>
                        <a:rPr kumimoji="1" lang="en-US" altLang="ja-JP" sz="900">
                          <a:latin typeface="Meiryo UI" panose="020B0604030504040204" pitchFamily="50" charset="-128"/>
                          <a:ea typeface="Meiryo UI" panose="020B0604030504040204" pitchFamily="50" charset="-128"/>
                        </a:rPr>
                        <a:t>10</a:t>
                      </a:r>
                      <a:endParaRPr kumimoji="1" lang="ja-JP" altLang="en-US" sz="900" dirty="0">
                        <a:latin typeface="Meiryo UI" panose="020B0604030504040204" pitchFamily="50" charset="-128"/>
                        <a:ea typeface="Meiryo UI" panose="020B0604030504040204" pitchFamily="50" charset="-128"/>
                      </a:endParaRPr>
                    </a:p>
                  </a:txBody>
                  <a:tcPr anchor="ctr"/>
                </a:tc>
                <a:tc>
                  <a:txBody>
                    <a:bodyPr/>
                    <a:lstStyle/>
                    <a:p>
                      <a:pPr algn="l"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Proof of possession</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トークン</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9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9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Bearer</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トークンとは異なり、持参と同時に所持証明も必要と</a:t>
                      </a:r>
                      <a:r>
                        <a:rPr lang="ja-JP" altLang="en-US" sz="900" b="0" i="0" u="none" strike="noStrike">
                          <a:solidFill>
                            <a:srgbClr val="000000"/>
                          </a:solidFill>
                          <a:effectLst/>
                          <a:latin typeface="Meiryo UI" panose="020B0604030504040204" pitchFamily="50" charset="-128"/>
                          <a:ea typeface="Meiryo UI" panose="020B0604030504040204" pitchFamily="50" charset="-128"/>
                        </a:rPr>
                        <a:t>するトークン</a:t>
                      </a:r>
                      <a:endParaRPr lang="en-US" altLang="ja-JP" sz="900" b="0" i="0" u="none" strike="noStrike">
                        <a:solidFill>
                          <a:srgbClr val="000000"/>
                        </a:solidFill>
                        <a:effectLst/>
                        <a:latin typeface="Meiryo UI" panose="020B0604030504040204" pitchFamily="50" charset="-128"/>
                        <a:ea typeface="Meiryo UI" panose="020B0604030504040204" pitchFamily="50" charset="-128"/>
                      </a:endParaRPr>
                    </a:p>
                    <a:p>
                      <a:pPr algn="l"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Bearer</a:t>
                      </a:r>
                      <a:r>
                        <a:rPr lang="ja-JP" altLang="en-US" sz="900" b="0" i="0" u="none" strike="noStrike">
                          <a:solidFill>
                            <a:srgbClr val="000000"/>
                          </a:solidFill>
                          <a:effectLst/>
                          <a:latin typeface="Meiryo UI" panose="020B0604030504040204" pitchFamily="50" charset="-128"/>
                          <a:ea typeface="Meiryo UI" panose="020B0604030504040204" pitchFamily="50" charset="-128"/>
                        </a:rPr>
                        <a:t>トークンとの対比のため本説明を記載するが、</a:t>
                      </a:r>
                      <a:r>
                        <a:rPr lang="en-US" altLang="ja-JP" sz="900" b="0" i="0" u="none" strike="noStrike">
                          <a:solidFill>
                            <a:srgbClr val="000000"/>
                          </a:solidFill>
                          <a:effectLst/>
                          <a:latin typeface="Meiryo UI" panose="020B0604030504040204" pitchFamily="50" charset="-128"/>
                          <a:ea typeface="Meiryo UI" panose="020B0604030504040204" pitchFamily="50" charset="-128"/>
                        </a:rPr>
                        <a:t>CADDE</a:t>
                      </a:r>
                      <a:r>
                        <a:rPr lang="ja-JP" altLang="en-US" sz="900" b="0" i="0" u="none" strike="noStrike">
                          <a:solidFill>
                            <a:srgbClr val="000000"/>
                          </a:solidFill>
                          <a:effectLst/>
                          <a:latin typeface="Meiryo UI" panose="020B0604030504040204" pitchFamily="50" charset="-128"/>
                          <a:ea typeface="Meiryo UI" panose="020B0604030504040204" pitchFamily="50" charset="-128"/>
                        </a:rPr>
                        <a:t>には登場しない</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564270193"/>
                  </a:ext>
                </a:extLst>
              </a:tr>
              <a:tr h="0">
                <a:tc>
                  <a:txBody>
                    <a:bodyPr/>
                    <a:lstStyle/>
                    <a:p>
                      <a:pPr marL="0" indent="0" algn="l">
                        <a:buFont typeface="+mj-lt"/>
                        <a:buNone/>
                      </a:pPr>
                      <a:r>
                        <a:rPr kumimoji="1" lang="en-US" altLang="ja-JP" sz="900">
                          <a:latin typeface="Meiryo UI" panose="020B0604030504040204" pitchFamily="50" charset="-128"/>
                          <a:ea typeface="Meiryo UI" panose="020B0604030504040204" pitchFamily="50" charset="-128"/>
                        </a:rPr>
                        <a:t>11</a:t>
                      </a:r>
                      <a:endParaRPr kumimoji="1" lang="en-US" altLang="ja-JP" sz="9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アイデンティティプロバイダ</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IdP</a:t>
                      </a:r>
                    </a:p>
                  </a:txBody>
                  <a:tcPr marL="0" marR="0" marT="0" marB="0" anchor="ctr"/>
                </a:tc>
                <a:tc>
                  <a:txBody>
                    <a:bodyPr/>
                    <a:lstStyle/>
                    <a:p>
                      <a:pPr algn="l" fontAlgn="ct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認証情報を提供するもの</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Google</a:t>
                      </a:r>
                      <a:r>
                        <a:rPr lang="ja-JP" altLang="en-US" sz="900" b="0" i="0" u="none" strike="noStrike">
                          <a:solidFill>
                            <a:srgbClr val="000000"/>
                          </a:solidFill>
                          <a:effectLst/>
                          <a:latin typeface="Meiryo UI" panose="020B0604030504040204" pitchFamily="50" charset="-128"/>
                          <a:ea typeface="Meiryo UI" panose="020B0604030504040204" pitchFamily="50" charset="-128"/>
                        </a:rPr>
                        <a:t>などのソーシャルネットワークサービス</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で提供されていること</a:t>
                      </a:r>
                      <a:r>
                        <a:rPr lang="ja-JP" altLang="en-US" sz="900" b="0" i="0" u="none" strike="noStrike">
                          <a:solidFill>
                            <a:srgbClr val="000000"/>
                          </a:solidFill>
                          <a:effectLst/>
                          <a:latin typeface="Meiryo UI" panose="020B0604030504040204" pitchFamily="50" charset="-128"/>
                          <a:ea typeface="Meiryo UI" panose="020B0604030504040204" pitchFamily="50" charset="-128"/>
                        </a:rPr>
                        <a:t>が多い</a:t>
                      </a:r>
                      <a:endParaRPr lang="ja-JP" altLang="en-US" sz="9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3824290644"/>
                  </a:ext>
                </a:extLst>
              </a:tr>
              <a:tr h="0">
                <a:tc>
                  <a:txBody>
                    <a:bodyPr/>
                    <a:lstStyle/>
                    <a:p>
                      <a:pPr marL="0" indent="0" algn="l">
                        <a:buFont typeface="+mj-lt"/>
                        <a:buNone/>
                      </a:pPr>
                      <a:r>
                        <a:rPr kumimoji="1" lang="en-US" altLang="ja-JP" sz="900">
                          <a:latin typeface="Meiryo UI" panose="020B0604030504040204" pitchFamily="50" charset="-128"/>
                          <a:ea typeface="Meiryo UI" panose="020B0604030504040204" pitchFamily="50" charset="-128"/>
                        </a:rPr>
                        <a:t>12</a:t>
                      </a:r>
                      <a:endParaRPr kumimoji="1" lang="ja-JP" altLang="en-US" sz="900" dirty="0">
                        <a:latin typeface="Meiryo UI" panose="020B0604030504040204" pitchFamily="50" charset="-128"/>
                        <a:ea typeface="Meiryo UI" panose="020B0604030504040204" pitchFamily="50" charset="-128"/>
                      </a:endParaRPr>
                    </a:p>
                  </a:txBody>
                  <a:tcPr anchor="ctr"/>
                </a:tc>
                <a:tc>
                  <a:txBody>
                    <a:bodyPr/>
                    <a:lstStyle/>
                    <a:p>
                      <a:pPr algn="l"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OAuth2.0</a:t>
                      </a:r>
                      <a:endParaRPr lang="ja-JP" altLang="en-US" sz="9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9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9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RFC6749</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で定められている認可のプロトコル</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Resource Owner</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が</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Resource Server</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にある自身のリソースにアクセスするための方法を定めている</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OAuth1.0</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と</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OAuth2.0</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では仕様に乖離があるため、</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OAuth2.0</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とバージョンを明記すること</a:t>
                      </a:r>
                      <a:r>
                        <a:rPr lang="ja-JP" altLang="en-US" sz="900" b="0" i="0" u="none" strike="noStrike">
                          <a:solidFill>
                            <a:srgbClr val="000000"/>
                          </a:solidFill>
                          <a:effectLst/>
                          <a:latin typeface="Meiryo UI" panose="020B0604030504040204" pitchFamily="50" charset="-128"/>
                          <a:ea typeface="Meiryo UI" panose="020B0604030504040204" pitchFamily="50" charset="-128"/>
                        </a:rPr>
                        <a:t>が多い</a:t>
                      </a:r>
                      <a:endParaRPr lang="en-US" altLang="ja-JP" sz="900" b="0" i="0" u="none" strike="noStrike">
                        <a:solidFill>
                          <a:srgbClr val="000000"/>
                        </a:solidFill>
                        <a:effectLst/>
                        <a:latin typeface="Meiryo UI" panose="020B0604030504040204" pitchFamily="50" charset="-128"/>
                        <a:ea typeface="Meiryo UI" panose="020B0604030504040204" pitchFamily="50" charset="-128"/>
                      </a:endParaRPr>
                    </a:p>
                    <a:p>
                      <a:pPr algn="l"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アクセストークンを定義している</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3645260001"/>
                  </a:ext>
                </a:extLst>
              </a:tr>
              <a:tr h="0">
                <a:tc>
                  <a:txBody>
                    <a:bodyPr/>
                    <a:lstStyle/>
                    <a:p>
                      <a:pPr marL="0" indent="0" algn="l">
                        <a:buFont typeface="+mj-lt"/>
                        <a:buNone/>
                      </a:pPr>
                      <a:r>
                        <a:rPr kumimoji="1" lang="en-US" altLang="ja-JP" sz="900">
                          <a:latin typeface="Meiryo UI" panose="020B0604030504040204" pitchFamily="50" charset="-128"/>
                          <a:ea typeface="Meiryo UI" panose="020B0604030504040204" pitchFamily="50" charset="-128"/>
                        </a:rPr>
                        <a:t>13</a:t>
                      </a:r>
                      <a:endParaRPr kumimoji="1" lang="ja-JP" altLang="en-US" sz="900" dirty="0">
                        <a:latin typeface="Meiryo UI" panose="020B0604030504040204" pitchFamily="50" charset="-128"/>
                        <a:ea typeface="Meiryo UI" panose="020B0604030504040204" pitchFamily="50" charset="-128"/>
                      </a:endParaRPr>
                    </a:p>
                  </a:txBody>
                  <a:tcPr anchor="ctr"/>
                </a:tc>
                <a:tc>
                  <a:txBody>
                    <a:bodyPr/>
                    <a:lstStyle/>
                    <a:p>
                      <a:pPr algn="l"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OpenID Connect</a:t>
                      </a:r>
                    </a:p>
                  </a:txBody>
                  <a:tcPr marL="0" marR="0" marT="0" marB="0" anchor="ctr"/>
                </a:tc>
                <a:tc>
                  <a:txBody>
                    <a:bodyPr/>
                    <a:lstStyle/>
                    <a:p>
                      <a:pPr algn="l"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OIDC</a:t>
                      </a:r>
                    </a:p>
                  </a:txBody>
                  <a:tcPr marL="0" marR="0" marT="0" marB="0" anchor="ctr"/>
                </a:tc>
                <a:tc>
                  <a:txBody>
                    <a:bodyPr/>
                    <a:lstStyle/>
                    <a:p>
                      <a:pPr algn="l" fontAlgn="ct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認証と認可のプロトコル</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認可のプロトコルである</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OAuth2.0</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に認証の要素を追加し拡張</a:t>
                      </a:r>
                      <a:r>
                        <a:rPr lang="ja-JP" altLang="en-US" sz="900" b="0" i="0" u="none" strike="noStrike">
                          <a:solidFill>
                            <a:srgbClr val="000000"/>
                          </a:solidFill>
                          <a:effectLst/>
                          <a:latin typeface="Meiryo UI" panose="020B0604030504040204" pitchFamily="50" charset="-128"/>
                          <a:ea typeface="Meiryo UI" panose="020B0604030504040204" pitchFamily="50" charset="-128"/>
                        </a:rPr>
                        <a:t>したプロトコル</a:t>
                      </a:r>
                      <a:endParaRPr lang="en-US" altLang="ja-JP" sz="900" b="0" i="0" u="none" strike="noStrike">
                        <a:solidFill>
                          <a:srgbClr val="000000"/>
                        </a:solidFill>
                        <a:effectLst/>
                        <a:latin typeface="Meiryo UI" panose="020B0604030504040204" pitchFamily="50" charset="-128"/>
                        <a:ea typeface="Meiryo UI" panose="020B0604030504040204" pitchFamily="50" charset="-128"/>
                      </a:endParaRPr>
                    </a:p>
                    <a:p>
                      <a:pPr algn="l"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ID</a:t>
                      </a:r>
                      <a:r>
                        <a:rPr lang="ja-JP" altLang="en-US" sz="900" b="0" i="0" u="none" strike="noStrike">
                          <a:solidFill>
                            <a:srgbClr val="000000"/>
                          </a:solidFill>
                          <a:effectLst/>
                          <a:latin typeface="Meiryo UI" panose="020B0604030504040204" pitchFamily="50" charset="-128"/>
                          <a:ea typeface="Meiryo UI" panose="020B0604030504040204" pitchFamily="50" charset="-128"/>
                        </a:rPr>
                        <a:t>トークンを定義している</a:t>
                      </a:r>
                      <a:endParaRPr lang="ja-JP" altLang="en-US" sz="9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933649453"/>
                  </a:ext>
                </a:extLst>
              </a:tr>
              <a:tr h="172662">
                <a:tc>
                  <a:txBody>
                    <a:bodyPr/>
                    <a:lstStyle/>
                    <a:p>
                      <a:pPr marL="0" indent="0" algn="l">
                        <a:buFont typeface="+mj-lt"/>
                        <a:buNone/>
                      </a:pPr>
                      <a:r>
                        <a:rPr kumimoji="1" lang="en-US" altLang="ja-JP" sz="900">
                          <a:latin typeface="Meiryo UI" panose="020B0604030504040204" pitchFamily="50" charset="-128"/>
                          <a:ea typeface="Meiryo UI" panose="020B0604030504040204" pitchFamily="50" charset="-128"/>
                        </a:rPr>
                        <a:t>14</a:t>
                      </a:r>
                      <a:endParaRPr kumimoji="1" lang="ja-JP" altLang="en-US" sz="900" dirty="0">
                        <a:latin typeface="Meiryo UI" panose="020B0604030504040204" pitchFamily="50" charset="-128"/>
                        <a:ea typeface="Meiryo UI" panose="020B0604030504040204" pitchFamily="50" charset="-128"/>
                      </a:endParaRPr>
                    </a:p>
                  </a:txBody>
                  <a:tcPr anchor="ctr"/>
                </a:tc>
                <a:tc>
                  <a:txBody>
                    <a:bodyPr/>
                    <a:lstStyle/>
                    <a:p>
                      <a:pPr algn="l"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User-Managed Access</a:t>
                      </a:r>
                      <a:endParaRPr lang="ja-JP" altLang="en-US" sz="9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UMA</a:t>
                      </a:r>
                    </a:p>
                  </a:txBody>
                  <a:tcPr marL="0" marR="0" marT="0" marB="0" anchor="ctr"/>
                </a:tc>
                <a:tc>
                  <a:txBody>
                    <a:bodyPr/>
                    <a:lstStyle/>
                    <a:p>
                      <a:pPr algn="l"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OAtuth2.0</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を基にしたプロトコル</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OAuth2.0</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に対して、</a:t>
                      </a: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Resource Owner</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が第三者へリソースへのアクセスを許可するユースケースに関する拡張が行われている</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1516490809"/>
                  </a:ext>
                </a:extLst>
              </a:tr>
              <a:tr h="0">
                <a:tc>
                  <a:txBody>
                    <a:bodyPr/>
                    <a:lstStyle/>
                    <a:p>
                      <a:pPr marL="0" indent="0" algn="l">
                        <a:buFont typeface="+mj-lt"/>
                        <a:buNone/>
                      </a:pPr>
                      <a:r>
                        <a:rPr kumimoji="1" lang="en-US" altLang="ja-JP" sz="900">
                          <a:latin typeface="Meiryo UI" panose="020B0604030504040204" pitchFamily="50" charset="-128"/>
                          <a:ea typeface="Meiryo UI" panose="020B0604030504040204" pitchFamily="50" charset="-128"/>
                        </a:rPr>
                        <a:t>15</a:t>
                      </a:r>
                      <a:endParaRPr kumimoji="1" lang="ja-JP" altLang="en-US" sz="9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Attribute-Based Access Control</a:t>
                      </a:r>
                      <a:endParaRPr lang="ja-JP" altLang="en-US" sz="9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algn="l"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ABAC</a:t>
                      </a:r>
                    </a:p>
                  </a:txBody>
                  <a:tcPr marL="0" marR="0" marT="0" marB="0" anchor="ctr"/>
                </a:tc>
                <a:tc>
                  <a:txBody>
                    <a:bodyPr/>
                    <a:lstStyle/>
                    <a:p>
                      <a:pPr algn="l" fontAlgn="ct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属性によってアクセス制御を行う方式</a:t>
                      </a:r>
                    </a:p>
                  </a:txBody>
                  <a:tcPr marL="0" marR="0" marT="0" marB="0" anchor="ctr"/>
                </a:tc>
                <a:extLst>
                  <a:ext uri="{0D108BD9-81ED-4DB2-BD59-A6C34878D82A}">
                    <a16:rowId xmlns:a16="http://schemas.microsoft.com/office/drawing/2014/main" val="3143752095"/>
                  </a:ext>
                </a:extLst>
              </a:tr>
              <a:tr h="0">
                <a:tc>
                  <a:txBody>
                    <a:bodyPr/>
                    <a:lstStyle/>
                    <a:p>
                      <a:pPr marL="0" indent="0" algn="l">
                        <a:buFont typeface="+mj-lt"/>
                        <a:buNone/>
                      </a:pPr>
                      <a:r>
                        <a:rPr kumimoji="1" lang="en-US" altLang="ja-JP" sz="900">
                          <a:latin typeface="Meiryo UI" panose="020B0604030504040204" pitchFamily="50" charset="-128"/>
                          <a:ea typeface="Meiryo UI" panose="020B0604030504040204" pitchFamily="50" charset="-128"/>
                        </a:rPr>
                        <a:t>16</a:t>
                      </a:r>
                      <a:endParaRPr kumimoji="1" lang="en-US" altLang="ja-JP" sz="9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en-US" sz="900" b="0" i="0" u="none" strike="noStrike" dirty="0">
                          <a:solidFill>
                            <a:srgbClr val="000000"/>
                          </a:solidFill>
                          <a:effectLst/>
                          <a:latin typeface="Meiryo UI" panose="020B0604030504040204" pitchFamily="50" charset="-128"/>
                          <a:ea typeface="Meiryo UI" panose="020B0604030504040204" pitchFamily="50" charset="-128"/>
                        </a:rPr>
                        <a:t>Keycloak</a:t>
                      </a:r>
                      <a:endParaRPr lang="ja-JP" altLang="en-US" sz="9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algn="l" fontAlgn="ct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algn="l" fontAlgn="ct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認証と認可に関するオープンソースソフトウェア</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アイデンティティプロバイダとしてや、認可サーバとしての機能を</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提供する</a:t>
                      </a:r>
                    </a:p>
                  </a:txBody>
                  <a:tcPr marL="0" marR="0" marT="0" marB="0" anchor="ctr"/>
                </a:tc>
                <a:extLst>
                  <a:ext uri="{0D108BD9-81ED-4DB2-BD59-A6C34878D82A}">
                    <a16:rowId xmlns:a16="http://schemas.microsoft.com/office/drawing/2014/main" val="2750628442"/>
                  </a:ext>
                </a:extLst>
              </a:tr>
              <a:tr h="0">
                <a:tc>
                  <a:txBody>
                    <a:bodyPr/>
                    <a:lstStyle/>
                    <a:p>
                      <a:pPr marL="0" indent="0" algn="l">
                        <a:buFont typeface="+mj-lt"/>
                        <a:buNone/>
                      </a:pPr>
                      <a:r>
                        <a:rPr kumimoji="1" lang="en-US" altLang="ja-JP" sz="900">
                          <a:latin typeface="Meiryo UI" panose="020B0604030504040204" pitchFamily="50" charset="-128"/>
                          <a:ea typeface="Meiryo UI" panose="020B0604030504040204" pitchFamily="50" charset="-128"/>
                        </a:rPr>
                        <a:t>17</a:t>
                      </a:r>
                      <a:endParaRPr kumimoji="1" lang="en-US" altLang="ja-JP" sz="9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Identity Assurance Level</a:t>
                      </a:r>
                      <a:endParaRPr lang="ja-JP" altLang="en-US" sz="9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algn="l"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IAL</a:t>
                      </a:r>
                    </a:p>
                  </a:txBody>
                  <a:tcPr marL="0" marR="0" marT="0" marB="0" anchor="ctr"/>
                </a:tc>
                <a:tc>
                  <a:txBody>
                    <a:bodyPr/>
                    <a:lstStyle/>
                    <a:p>
                      <a:pPr algn="l" fontAlgn="ct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身元確認の厳密さや強度を示すレベル</a:t>
                      </a:r>
                    </a:p>
                  </a:txBody>
                  <a:tcPr marL="0" marR="0" marT="0" marB="0" anchor="ctr"/>
                </a:tc>
                <a:extLst>
                  <a:ext uri="{0D108BD9-81ED-4DB2-BD59-A6C34878D82A}">
                    <a16:rowId xmlns:a16="http://schemas.microsoft.com/office/drawing/2014/main" val="3393790017"/>
                  </a:ext>
                </a:extLst>
              </a:tr>
              <a:tr h="0">
                <a:tc>
                  <a:txBody>
                    <a:bodyPr/>
                    <a:lstStyle/>
                    <a:p>
                      <a:pPr marL="0" indent="0" algn="l">
                        <a:buFont typeface="+mj-lt"/>
                        <a:buNone/>
                      </a:pPr>
                      <a:r>
                        <a:rPr kumimoji="1" lang="en-US" altLang="ja-JP" sz="900">
                          <a:latin typeface="Meiryo UI" panose="020B0604030504040204" pitchFamily="50" charset="-128"/>
                          <a:ea typeface="Meiryo UI" panose="020B0604030504040204" pitchFamily="50" charset="-128"/>
                        </a:rPr>
                        <a:t>18</a:t>
                      </a:r>
                      <a:endParaRPr kumimoji="1" lang="en-US" altLang="ja-JP" sz="9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Authenticator Assurance Level</a:t>
                      </a:r>
                      <a:endParaRPr lang="ja-JP" altLang="en-US" sz="9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algn="l"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AAL</a:t>
                      </a:r>
                    </a:p>
                  </a:txBody>
                  <a:tcPr marL="0" marR="0" marT="0" marB="0" anchor="ctr"/>
                </a:tc>
                <a:tc>
                  <a:txBody>
                    <a:bodyPr/>
                    <a:lstStyle/>
                    <a:p>
                      <a:pPr algn="l" fontAlgn="ct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当人認証プロセスの強度を示すレベル</a:t>
                      </a:r>
                    </a:p>
                  </a:txBody>
                  <a:tcPr marL="0" marR="0" marT="0" marB="0" anchor="ctr"/>
                </a:tc>
                <a:extLst>
                  <a:ext uri="{0D108BD9-81ED-4DB2-BD59-A6C34878D82A}">
                    <a16:rowId xmlns:a16="http://schemas.microsoft.com/office/drawing/2014/main" val="994111813"/>
                  </a:ext>
                </a:extLst>
              </a:tr>
              <a:tr h="0">
                <a:tc>
                  <a:txBody>
                    <a:bodyPr/>
                    <a:lstStyle/>
                    <a:p>
                      <a:pPr marL="0" indent="0" algn="l">
                        <a:buFont typeface="+mj-lt"/>
                        <a:buNone/>
                      </a:pPr>
                      <a:r>
                        <a:rPr kumimoji="1" lang="en-US" altLang="ja-JP" sz="900">
                          <a:latin typeface="Meiryo UI" panose="020B0604030504040204" pitchFamily="50" charset="-128"/>
                          <a:ea typeface="Meiryo UI" panose="020B0604030504040204" pitchFamily="50" charset="-128"/>
                        </a:rPr>
                        <a:t>19</a:t>
                      </a:r>
                      <a:endParaRPr kumimoji="1" lang="en-US" altLang="ja-JP" sz="9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en-US" altLang="ja-JP" sz="900" b="0" i="0" u="none" strike="noStrike">
                          <a:solidFill>
                            <a:srgbClr val="000000"/>
                          </a:solidFill>
                          <a:effectLst/>
                          <a:latin typeface="Meiryo UI" panose="020B0604030504040204" pitchFamily="50" charset="-128"/>
                          <a:ea typeface="Meiryo UI" panose="020B0604030504040204" pitchFamily="50" charset="-128"/>
                        </a:rPr>
                        <a:t>Trusted Platform Module</a:t>
                      </a:r>
                      <a:endParaRPr lang="ja-JP" altLang="en-US" sz="9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algn="l"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TPM</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algn="l"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 ハードウェア耐タンパー性を持つセキュリティチップ</a:t>
                      </a:r>
                      <a:endParaRPr lang="ja-JP" altLang="en-US" sz="9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1785436346"/>
                  </a:ext>
                </a:extLst>
              </a:tr>
            </a:tbl>
          </a:graphicData>
        </a:graphic>
      </p:graphicFrame>
    </p:spTree>
    <p:extLst>
      <p:ext uri="{BB962C8B-B14F-4D97-AF65-F5344CB8AC3E}">
        <p14:creationId xmlns:p14="http://schemas.microsoft.com/office/powerpoint/2010/main" val="3330352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488EF120-5C77-7F1A-87BF-BB2B50BCBF44}"/>
              </a:ext>
            </a:extLst>
          </p:cNvPr>
          <p:cNvSpPr>
            <a:spLocks noGrp="1"/>
          </p:cNvSpPr>
          <p:nvPr>
            <p:ph type="title"/>
          </p:nvPr>
        </p:nvSpPr>
        <p:spPr>
          <a:xfrm>
            <a:off x="233363" y="117475"/>
            <a:ext cx="9067800" cy="431800"/>
          </a:xfrm>
        </p:spPr>
        <p:txBody>
          <a:bodyPr>
            <a:normAutofit/>
          </a:bodyPr>
          <a:lstStyle/>
          <a:p>
            <a:r>
              <a:rPr lang="en-US" altLang="ja-JP" sz="1800" dirty="0">
                <a:latin typeface="Meiryo UI" panose="020B0604030504040204" pitchFamily="50" charset="-128"/>
                <a:ea typeface="Meiryo UI" panose="020B0604030504040204" pitchFamily="50" charset="-128"/>
              </a:rPr>
              <a:t>1. </a:t>
            </a:r>
            <a:r>
              <a:rPr lang="ja-JP" altLang="en-US" sz="1800" dirty="0">
                <a:latin typeface="Meiryo UI" panose="020B0604030504040204" pitchFamily="50" charset="-128"/>
                <a:ea typeface="Meiryo UI" panose="020B0604030504040204" pitchFamily="50" charset="-128"/>
              </a:rPr>
              <a:t>概要 </a:t>
            </a:r>
            <a:r>
              <a:rPr lang="en-US" altLang="ja-JP" sz="1800" dirty="0">
                <a:latin typeface="Meiryo UI" panose="020B0604030504040204" pitchFamily="50" charset="-128"/>
                <a:ea typeface="Meiryo UI" panose="020B0604030504040204" pitchFamily="50" charset="-128"/>
              </a:rPr>
              <a:t>&gt;</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1.3.</a:t>
            </a:r>
            <a:r>
              <a:rPr lang="ja-JP" altLang="en-US" sz="1800" dirty="0">
                <a:latin typeface="Meiryo UI" panose="020B0604030504040204" pitchFamily="50" charset="-128"/>
                <a:ea typeface="Meiryo UI" panose="020B0604030504040204" pitchFamily="50" charset="-128"/>
              </a:rPr>
              <a:t> 業務フロー </a:t>
            </a:r>
            <a:r>
              <a:rPr lang="en-US" altLang="ja-JP" sz="1800">
                <a:latin typeface="Meiryo UI" panose="020B0604030504040204" pitchFamily="50" charset="-128"/>
                <a:ea typeface="Meiryo UI" panose="020B0604030504040204" pitchFamily="50" charset="-128"/>
              </a:rPr>
              <a:t>&gt; 1.3.8. </a:t>
            </a:r>
            <a:r>
              <a:rPr kumimoji="1" lang="ja-JP" altLang="en-US" sz="1800">
                <a:latin typeface="Meiryo UI" panose="020B0604030504040204" pitchFamily="50" charset="-128"/>
                <a:ea typeface="Meiryo UI" panose="020B0604030504040204" pitchFamily="50" charset="-128"/>
              </a:rPr>
              <a:t>認可情報登録（</a:t>
            </a:r>
            <a:r>
              <a:rPr kumimoji="1" lang="ja-JP" altLang="en-US" sz="1800" dirty="0">
                <a:latin typeface="Meiryo UI" panose="020B0604030504040204" pitchFamily="50" charset="-128"/>
                <a:ea typeface="Meiryo UI" panose="020B0604030504040204" pitchFamily="50" charset="-128"/>
              </a:rPr>
              <a:t>限定提供データ（契約無））</a:t>
            </a:r>
            <a:endParaRPr kumimoji="1" lang="ja-JP" altLang="en-US" dirty="0"/>
          </a:p>
        </p:txBody>
      </p:sp>
      <p:sp>
        <p:nvSpPr>
          <p:cNvPr id="6" name="テキスト ボックス 5">
            <a:extLst>
              <a:ext uri="{FF2B5EF4-FFF2-40B4-BE49-F238E27FC236}">
                <a16:creationId xmlns:a16="http://schemas.microsoft.com/office/drawing/2014/main" id="{FE564E2B-ACC8-718E-9224-D21788B4A14B}"/>
              </a:ext>
            </a:extLst>
          </p:cNvPr>
          <p:cNvSpPr txBox="1"/>
          <p:nvPr/>
        </p:nvSpPr>
        <p:spPr>
          <a:xfrm>
            <a:off x="211773" y="773804"/>
            <a:ext cx="9482454" cy="329429"/>
          </a:xfrm>
          <a:prstGeom prst="rect">
            <a:avLst/>
          </a:prstGeom>
          <a:solidFill>
            <a:schemeClr val="bg1"/>
          </a:solidFill>
          <a:ln>
            <a:noFill/>
          </a:ln>
        </p:spPr>
        <p:txBody>
          <a:bodyPr wrap="square" rtlCol="0" anchor="t" anchorCtr="0">
            <a:noAutofit/>
          </a:bodyPr>
          <a:lstStyle/>
          <a:p>
            <a:r>
              <a:rPr kumimoji="1" lang="ja-JP" altLang="en-US" sz="1600">
                <a:latin typeface="Meiryo UI" panose="020B0604030504040204" pitchFamily="50" charset="-128"/>
                <a:ea typeface="Meiryo UI" panose="020B0604030504040204" pitchFamily="50" charset="-128"/>
              </a:rPr>
              <a:t>認可情報登録（</a:t>
            </a:r>
            <a:r>
              <a:rPr kumimoji="1" lang="ja-JP" altLang="en-US" sz="1600" dirty="0">
                <a:latin typeface="Meiryo UI" panose="020B0604030504040204" pitchFamily="50" charset="-128"/>
                <a:ea typeface="Meiryo UI" panose="020B0604030504040204" pitchFamily="50" charset="-128"/>
              </a:rPr>
              <a:t>契約無）</a:t>
            </a:r>
            <a:r>
              <a:rPr lang="ja-JP" altLang="en-US" sz="1600" dirty="0">
                <a:latin typeface="Meiryo UI" panose="020B0604030504040204" pitchFamily="50" charset="-128"/>
                <a:ea typeface="Meiryo UI" panose="020B0604030504040204" pitchFamily="50" charset="-128"/>
              </a:rPr>
              <a:t>の業務フローを示す。</a:t>
            </a:r>
            <a:endParaRPr lang="en-US" altLang="ja-JP" sz="1600" dirty="0">
              <a:latin typeface="Meiryo UI" panose="020B0604030504040204" pitchFamily="50" charset="-128"/>
              <a:ea typeface="Meiryo UI" panose="020B0604030504040204" pitchFamily="50" charset="-128"/>
            </a:endParaRPr>
          </a:p>
        </p:txBody>
      </p:sp>
      <p:grpSp>
        <p:nvGrpSpPr>
          <p:cNvPr id="12" name="グループ化 11">
            <a:extLst>
              <a:ext uri="{FF2B5EF4-FFF2-40B4-BE49-F238E27FC236}">
                <a16:creationId xmlns:a16="http://schemas.microsoft.com/office/drawing/2014/main" id="{EA0A5A5F-2A03-D47E-17D3-0766EA5009D0}"/>
              </a:ext>
            </a:extLst>
          </p:cNvPr>
          <p:cNvGrpSpPr/>
          <p:nvPr/>
        </p:nvGrpSpPr>
        <p:grpSpPr>
          <a:xfrm>
            <a:off x="400963" y="1563946"/>
            <a:ext cx="8743036" cy="4616323"/>
            <a:chOff x="400963" y="1563946"/>
            <a:chExt cx="8743036" cy="4616323"/>
          </a:xfrm>
        </p:grpSpPr>
        <p:pic>
          <p:nvPicPr>
            <p:cNvPr id="4" name="図 3">
              <a:extLst>
                <a:ext uri="{FF2B5EF4-FFF2-40B4-BE49-F238E27FC236}">
                  <a16:creationId xmlns:a16="http://schemas.microsoft.com/office/drawing/2014/main" id="{C5A05F70-0CB0-739D-9C88-15B9CD0E5A5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0963" y="1563946"/>
              <a:ext cx="8743036" cy="4616323"/>
            </a:xfrm>
            <a:prstGeom prst="rect">
              <a:avLst/>
            </a:prstGeom>
            <a:noFill/>
            <a:ln>
              <a:noFill/>
            </a:ln>
          </p:spPr>
        </p:pic>
        <p:sp>
          <p:nvSpPr>
            <p:cNvPr id="10" name="正方形/長方形 9">
              <a:extLst>
                <a:ext uri="{FF2B5EF4-FFF2-40B4-BE49-F238E27FC236}">
                  <a16:creationId xmlns:a16="http://schemas.microsoft.com/office/drawing/2014/main" id="{D4A0F655-3208-E35E-757F-522FD6A0DDD8}"/>
                </a:ext>
              </a:extLst>
            </p:cNvPr>
            <p:cNvSpPr/>
            <p:nvPr/>
          </p:nvSpPr>
          <p:spPr>
            <a:xfrm>
              <a:off x="7072795" y="3872107"/>
              <a:ext cx="956508" cy="56308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BDBAF414-A6E6-1BDF-9503-FC768D895566}"/>
                </a:ext>
              </a:extLst>
            </p:cNvPr>
            <p:cNvSpPr/>
            <p:nvPr/>
          </p:nvSpPr>
          <p:spPr>
            <a:xfrm>
              <a:off x="8291994" y="3872107"/>
              <a:ext cx="730086" cy="56308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正方形/長方形 12">
            <a:extLst>
              <a:ext uri="{FF2B5EF4-FFF2-40B4-BE49-F238E27FC236}">
                <a16:creationId xmlns:a16="http://schemas.microsoft.com/office/drawing/2014/main" id="{C80206AB-4F87-3B37-61C0-9292CF002102}"/>
              </a:ext>
            </a:extLst>
          </p:cNvPr>
          <p:cNvSpPr/>
          <p:nvPr/>
        </p:nvSpPr>
        <p:spPr>
          <a:xfrm>
            <a:off x="7576459" y="788464"/>
            <a:ext cx="1868284" cy="397736"/>
          </a:xfrm>
          <a:prstGeom prst="rect">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認証・認可関連箇所</a:t>
            </a:r>
          </a:p>
        </p:txBody>
      </p:sp>
    </p:spTree>
    <p:extLst>
      <p:ext uri="{BB962C8B-B14F-4D97-AF65-F5344CB8AC3E}">
        <p14:creationId xmlns:p14="http://schemas.microsoft.com/office/powerpoint/2010/main" val="2924494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488EF120-5C77-7F1A-87BF-BB2B50BCBF44}"/>
              </a:ext>
            </a:extLst>
          </p:cNvPr>
          <p:cNvSpPr>
            <a:spLocks noGrp="1"/>
          </p:cNvSpPr>
          <p:nvPr>
            <p:ph type="title"/>
          </p:nvPr>
        </p:nvSpPr>
        <p:spPr>
          <a:xfrm>
            <a:off x="233363" y="117475"/>
            <a:ext cx="9067800" cy="431800"/>
          </a:xfrm>
        </p:spPr>
        <p:txBody>
          <a:bodyPr>
            <a:normAutofit/>
          </a:bodyPr>
          <a:lstStyle/>
          <a:p>
            <a:r>
              <a:rPr lang="en-US" altLang="ja-JP" sz="1800" dirty="0">
                <a:latin typeface="Meiryo UI" panose="020B0604030504040204" pitchFamily="50" charset="-128"/>
                <a:ea typeface="Meiryo UI" panose="020B0604030504040204" pitchFamily="50" charset="-128"/>
              </a:rPr>
              <a:t>1. </a:t>
            </a:r>
            <a:r>
              <a:rPr lang="ja-JP" altLang="en-US" sz="1800" dirty="0">
                <a:latin typeface="Meiryo UI" panose="020B0604030504040204" pitchFamily="50" charset="-128"/>
                <a:ea typeface="Meiryo UI" panose="020B0604030504040204" pitchFamily="50" charset="-128"/>
              </a:rPr>
              <a:t>概要 </a:t>
            </a:r>
            <a:r>
              <a:rPr lang="en-US" altLang="ja-JP" sz="1800" dirty="0">
                <a:latin typeface="Meiryo UI" panose="020B0604030504040204" pitchFamily="50" charset="-128"/>
                <a:ea typeface="Meiryo UI" panose="020B0604030504040204" pitchFamily="50" charset="-128"/>
              </a:rPr>
              <a:t>&gt;</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1.3.</a:t>
            </a:r>
            <a:r>
              <a:rPr lang="ja-JP" altLang="en-US" sz="1800" dirty="0">
                <a:latin typeface="Meiryo UI" panose="020B0604030504040204" pitchFamily="50" charset="-128"/>
                <a:ea typeface="Meiryo UI" panose="020B0604030504040204" pitchFamily="50" charset="-128"/>
              </a:rPr>
              <a:t> 業務フロー </a:t>
            </a:r>
            <a:r>
              <a:rPr lang="en-US" altLang="ja-JP" sz="1800">
                <a:latin typeface="Meiryo UI" panose="020B0604030504040204" pitchFamily="50" charset="-128"/>
                <a:ea typeface="Meiryo UI" panose="020B0604030504040204" pitchFamily="50" charset="-128"/>
              </a:rPr>
              <a:t>&gt; 1.3.9.</a:t>
            </a:r>
            <a:r>
              <a:rPr lang="ja-JP" altLang="en-US" sz="1800">
                <a:latin typeface="Meiryo UI" panose="020B0604030504040204" pitchFamily="50" charset="-128"/>
                <a:ea typeface="Meiryo UI" panose="020B0604030504040204" pitchFamily="50" charset="-128"/>
              </a:rPr>
              <a:t> </a:t>
            </a:r>
            <a:r>
              <a:rPr kumimoji="1" lang="ja-JP" altLang="en-US" sz="1800">
                <a:latin typeface="Meiryo UI" panose="020B0604030504040204" pitchFamily="50" charset="-128"/>
                <a:ea typeface="Meiryo UI" panose="020B0604030504040204" pitchFamily="50" charset="-128"/>
              </a:rPr>
              <a:t>認可情報登録（</a:t>
            </a:r>
            <a:r>
              <a:rPr kumimoji="1" lang="ja-JP" altLang="en-US" sz="1800" dirty="0">
                <a:latin typeface="Meiryo UI" panose="020B0604030504040204" pitchFamily="50" charset="-128"/>
                <a:ea typeface="Meiryo UI" panose="020B0604030504040204" pitchFamily="50" charset="-128"/>
              </a:rPr>
              <a:t>限定提供データ（契約有））</a:t>
            </a:r>
            <a:endParaRPr kumimoji="1" lang="ja-JP" altLang="en-US" dirty="0"/>
          </a:p>
        </p:txBody>
      </p:sp>
      <p:sp>
        <p:nvSpPr>
          <p:cNvPr id="6" name="テキスト ボックス 5">
            <a:extLst>
              <a:ext uri="{FF2B5EF4-FFF2-40B4-BE49-F238E27FC236}">
                <a16:creationId xmlns:a16="http://schemas.microsoft.com/office/drawing/2014/main" id="{FE564E2B-ACC8-718E-9224-D21788B4A14B}"/>
              </a:ext>
            </a:extLst>
          </p:cNvPr>
          <p:cNvSpPr txBox="1"/>
          <p:nvPr/>
        </p:nvSpPr>
        <p:spPr>
          <a:xfrm>
            <a:off x="211773" y="773804"/>
            <a:ext cx="5640387" cy="329429"/>
          </a:xfrm>
          <a:prstGeom prst="rect">
            <a:avLst/>
          </a:prstGeom>
          <a:solidFill>
            <a:schemeClr val="bg1"/>
          </a:solidFill>
          <a:ln>
            <a:noFill/>
          </a:ln>
        </p:spPr>
        <p:txBody>
          <a:bodyPr wrap="square" rtlCol="0" anchor="t" anchorCtr="0">
            <a:noAutofit/>
          </a:bodyPr>
          <a:lstStyle/>
          <a:p>
            <a:r>
              <a:rPr kumimoji="1" lang="ja-JP" altLang="en-US" sz="1600">
                <a:latin typeface="Meiryo UI" panose="020B0604030504040204" pitchFamily="50" charset="-128"/>
                <a:ea typeface="Meiryo UI" panose="020B0604030504040204" pitchFamily="50" charset="-128"/>
              </a:rPr>
              <a:t>認可情報登録（</a:t>
            </a:r>
            <a:r>
              <a:rPr kumimoji="1" lang="ja-JP" altLang="en-US" sz="1600" dirty="0">
                <a:latin typeface="Meiryo UI" panose="020B0604030504040204" pitchFamily="50" charset="-128"/>
                <a:ea typeface="Meiryo UI" panose="020B0604030504040204" pitchFamily="50" charset="-128"/>
              </a:rPr>
              <a:t>契約有）</a:t>
            </a:r>
            <a:r>
              <a:rPr lang="ja-JP" altLang="en-US" sz="1600" dirty="0">
                <a:latin typeface="Meiryo UI" panose="020B0604030504040204" pitchFamily="50" charset="-128"/>
                <a:ea typeface="Meiryo UI" panose="020B0604030504040204" pitchFamily="50" charset="-128"/>
              </a:rPr>
              <a:t>の業務フローを示す。</a:t>
            </a:r>
            <a:endParaRPr lang="en-US" altLang="ja-JP" sz="1600" dirty="0">
              <a:latin typeface="Meiryo UI" panose="020B0604030504040204" pitchFamily="50" charset="-128"/>
              <a:ea typeface="Meiryo UI" panose="020B0604030504040204" pitchFamily="50" charset="-128"/>
            </a:endParaRPr>
          </a:p>
        </p:txBody>
      </p:sp>
      <p:grpSp>
        <p:nvGrpSpPr>
          <p:cNvPr id="10" name="グループ化 9">
            <a:extLst>
              <a:ext uri="{FF2B5EF4-FFF2-40B4-BE49-F238E27FC236}">
                <a16:creationId xmlns:a16="http://schemas.microsoft.com/office/drawing/2014/main" id="{007D172D-C9EA-BCE2-D5E3-FB74765BE671}"/>
              </a:ext>
            </a:extLst>
          </p:cNvPr>
          <p:cNvGrpSpPr/>
          <p:nvPr/>
        </p:nvGrpSpPr>
        <p:grpSpPr>
          <a:xfrm>
            <a:off x="472666" y="1550035"/>
            <a:ext cx="8828497" cy="4809978"/>
            <a:chOff x="472666" y="1550035"/>
            <a:chExt cx="8828497" cy="4809978"/>
          </a:xfrm>
        </p:grpSpPr>
        <p:pic>
          <p:nvPicPr>
            <p:cNvPr id="4" name="図 3">
              <a:extLst>
                <a:ext uri="{FF2B5EF4-FFF2-40B4-BE49-F238E27FC236}">
                  <a16:creationId xmlns:a16="http://schemas.microsoft.com/office/drawing/2014/main" id="{CD55EE91-31BF-6FD6-DC59-DA0554B1DDD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666" y="1550035"/>
              <a:ext cx="8828497" cy="4809978"/>
            </a:xfrm>
            <a:prstGeom prst="rect">
              <a:avLst/>
            </a:prstGeom>
            <a:noFill/>
            <a:ln>
              <a:noFill/>
            </a:ln>
          </p:spPr>
        </p:pic>
        <p:sp>
          <p:nvSpPr>
            <p:cNvPr id="5" name="正方形/長方形 4">
              <a:extLst>
                <a:ext uri="{FF2B5EF4-FFF2-40B4-BE49-F238E27FC236}">
                  <a16:creationId xmlns:a16="http://schemas.microsoft.com/office/drawing/2014/main" id="{6DECC996-D776-629B-1575-2CAD2524DFE3}"/>
                </a:ext>
              </a:extLst>
            </p:cNvPr>
            <p:cNvSpPr/>
            <p:nvPr/>
          </p:nvSpPr>
          <p:spPr>
            <a:xfrm>
              <a:off x="6027767" y="3955024"/>
              <a:ext cx="1026176" cy="56308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0B6F35E-31B5-791E-2CEB-86E9398EA6B2}"/>
                </a:ext>
              </a:extLst>
            </p:cNvPr>
            <p:cNvSpPr/>
            <p:nvPr/>
          </p:nvSpPr>
          <p:spPr>
            <a:xfrm>
              <a:off x="8052510" y="2975310"/>
              <a:ext cx="760564" cy="49941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正方形/長方形 10">
            <a:extLst>
              <a:ext uri="{FF2B5EF4-FFF2-40B4-BE49-F238E27FC236}">
                <a16:creationId xmlns:a16="http://schemas.microsoft.com/office/drawing/2014/main" id="{01520C6A-C3B7-D815-DE59-92F1017792F7}"/>
              </a:ext>
            </a:extLst>
          </p:cNvPr>
          <p:cNvSpPr/>
          <p:nvPr/>
        </p:nvSpPr>
        <p:spPr>
          <a:xfrm>
            <a:off x="7576459" y="788464"/>
            <a:ext cx="1868284" cy="397736"/>
          </a:xfrm>
          <a:prstGeom prst="rect">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認証・認可関連箇所</a:t>
            </a:r>
          </a:p>
        </p:txBody>
      </p:sp>
    </p:spTree>
    <p:extLst>
      <p:ext uri="{BB962C8B-B14F-4D97-AF65-F5344CB8AC3E}">
        <p14:creationId xmlns:p14="http://schemas.microsoft.com/office/powerpoint/2010/main" val="2962396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8BD01B-B1C1-BBA7-17A6-FAAF5C69E0EA}"/>
              </a:ext>
            </a:extLst>
          </p:cNvPr>
          <p:cNvSpPr>
            <a:spLocks noGrp="1"/>
          </p:cNvSpPr>
          <p:nvPr>
            <p:ph type="title"/>
          </p:nvPr>
        </p:nvSpPr>
        <p:spPr>
          <a:xfrm>
            <a:off x="233999" y="117874"/>
            <a:ext cx="9210743" cy="432000"/>
          </a:xfrm>
        </p:spPr>
        <p:txBody>
          <a:bodyPr>
            <a:normAutofit/>
          </a:bodyPr>
          <a:lstStyle/>
          <a:p>
            <a:r>
              <a:rPr lang="en-US" altLang="ja-JP" sz="1800" dirty="0">
                <a:latin typeface="Meiryo UI" panose="020B0604030504040204" pitchFamily="50" charset="-128"/>
                <a:ea typeface="Meiryo UI" panose="020B0604030504040204" pitchFamily="50" charset="-128"/>
              </a:rPr>
              <a:t>1. </a:t>
            </a:r>
            <a:r>
              <a:rPr lang="ja-JP" altLang="en-US" sz="1800" dirty="0">
                <a:latin typeface="Meiryo UI" panose="020B0604030504040204" pitchFamily="50" charset="-128"/>
                <a:ea typeface="Meiryo UI" panose="020B0604030504040204" pitchFamily="50" charset="-128"/>
              </a:rPr>
              <a:t>概要 </a:t>
            </a:r>
            <a:r>
              <a:rPr lang="en-US" altLang="ja-JP" sz="1800" dirty="0">
                <a:latin typeface="Meiryo UI" panose="020B0604030504040204" pitchFamily="50" charset="-128"/>
                <a:ea typeface="Meiryo UI" panose="020B0604030504040204" pitchFamily="50" charset="-128"/>
              </a:rPr>
              <a:t>&gt;</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1.3.</a:t>
            </a:r>
            <a:r>
              <a:rPr lang="ja-JP" altLang="en-US" sz="1800" dirty="0">
                <a:latin typeface="Meiryo UI" panose="020B0604030504040204" pitchFamily="50" charset="-128"/>
                <a:ea typeface="Meiryo UI" panose="020B0604030504040204" pitchFamily="50" charset="-128"/>
              </a:rPr>
              <a:t> 業務フロー </a:t>
            </a:r>
            <a:r>
              <a:rPr lang="en-US" altLang="ja-JP" sz="1800">
                <a:latin typeface="Meiryo UI" panose="020B0604030504040204" pitchFamily="50" charset="-128"/>
                <a:ea typeface="Meiryo UI" panose="020B0604030504040204" pitchFamily="50" charset="-128"/>
              </a:rPr>
              <a:t>&gt; 1.3.10. </a:t>
            </a:r>
            <a:r>
              <a:rPr kumimoji="1" lang="ja-JP" altLang="en-US" sz="1800">
                <a:latin typeface="Meiryo UI" panose="020B0604030504040204" pitchFamily="50" charset="-128"/>
                <a:ea typeface="Meiryo UI" panose="020B0604030504040204" pitchFamily="50" charset="-128"/>
              </a:rPr>
              <a:t>データ発見時認可確認（限定提供データ（契約無））</a:t>
            </a:r>
            <a:endParaRPr kumimoji="1" lang="ja-JP" altLang="en-US" sz="1800" dirty="0"/>
          </a:p>
        </p:txBody>
      </p:sp>
      <p:sp>
        <p:nvSpPr>
          <p:cNvPr id="5" name="テキスト ボックス 4">
            <a:extLst>
              <a:ext uri="{FF2B5EF4-FFF2-40B4-BE49-F238E27FC236}">
                <a16:creationId xmlns:a16="http://schemas.microsoft.com/office/drawing/2014/main" id="{0A539531-E56A-CEDA-0DDD-CBFA2FD6F2B0}"/>
              </a:ext>
            </a:extLst>
          </p:cNvPr>
          <p:cNvSpPr txBox="1"/>
          <p:nvPr/>
        </p:nvSpPr>
        <p:spPr>
          <a:xfrm>
            <a:off x="211773" y="773804"/>
            <a:ext cx="6493828" cy="350167"/>
          </a:xfrm>
          <a:prstGeom prst="rect">
            <a:avLst/>
          </a:prstGeom>
          <a:solidFill>
            <a:schemeClr val="bg1"/>
          </a:solidFill>
          <a:ln>
            <a:noFill/>
          </a:ln>
        </p:spPr>
        <p:txBody>
          <a:bodyPr wrap="square" rtlCol="0" anchor="t" anchorCtr="0">
            <a:noAutofit/>
          </a:bodyPr>
          <a:lstStyle/>
          <a:p>
            <a:r>
              <a:rPr kumimoji="1" lang="ja-JP" altLang="en-US" sz="1600">
                <a:latin typeface="Meiryo UI" panose="020B0604030504040204" pitchFamily="50" charset="-128"/>
                <a:ea typeface="Meiryo UI" panose="020B0604030504040204" pitchFamily="50" charset="-128"/>
              </a:rPr>
              <a:t>データ発見時認可確認（限定提供データ（契約無））の</a:t>
            </a:r>
            <a:r>
              <a:rPr lang="ja-JP" altLang="en-US" sz="1600">
                <a:latin typeface="Meiryo UI" panose="020B0604030504040204" pitchFamily="50" charset="-128"/>
                <a:ea typeface="Meiryo UI" panose="020B0604030504040204" pitchFamily="50" charset="-128"/>
              </a:rPr>
              <a:t>業務フローを示す。</a:t>
            </a:r>
            <a:endParaRPr lang="en-US" altLang="ja-JP" sz="1600" dirty="0">
              <a:latin typeface="Meiryo UI" panose="020B0604030504040204" pitchFamily="50" charset="-128"/>
              <a:ea typeface="Meiryo UI" panose="020B0604030504040204" pitchFamily="50" charset="-128"/>
            </a:endParaRPr>
          </a:p>
        </p:txBody>
      </p:sp>
      <p:pic>
        <p:nvPicPr>
          <p:cNvPr id="3" name="図 2">
            <a:extLst>
              <a:ext uri="{FF2B5EF4-FFF2-40B4-BE49-F238E27FC236}">
                <a16:creationId xmlns:a16="http://schemas.microsoft.com/office/drawing/2014/main" id="{FB416C65-8C49-5CCA-ACDF-E4132445C83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743" y="1411493"/>
            <a:ext cx="8814513" cy="4322536"/>
          </a:xfrm>
          <a:prstGeom prst="rect">
            <a:avLst/>
          </a:prstGeom>
          <a:noFill/>
          <a:ln>
            <a:noFill/>
          </a:ln>
        </p:spPr>
      </p:pic>
      <p:sp>
        <p:nvSpPr>
          <p:cNvPr id="8" name="正方形/長方形 7">
            <a:extLst>
              <a:ext uri="{FF2B5EF4-FFF2-40B4-BE49-F238E27FC236}">
                <a16:creationId xmlns:a16="http://schemas.microsoft.com/office/drawing/2014/main" id="{5B50E4CA-D768-AFDC-4F2F-B781F68A758F}"/>
              </a:ext>
            </a:extLst>
          </p:cNvPr>
          <p:cNvSpPr/>
          <p:nvPr/>
        </p:nvSpPr>
        <p:spPr>
          <a:xfrm>
            <a:off x="5605402" y="3811332"/>
            <a:ext cx="968396" cy="51682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A1CA34D-55C8-8235-E967-B8E3FB79DC90}"/>
              </a:ext>
            </a:extLst>
          </p:cNvPr>
          <p:cNvSpPr/>
          <p:nvPr/>
        </p:nvSpPr>
        <p:spPr>
          <a:xfrm>
            <a:off x="7576459" y="788464"/>
            <a:ext cx="1868284" cy="397736"/>
          </a:xfrm>
          <a:prstGeom prst="rect">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認証・認可関連箇所</a:t>
            </a:r>
          </a:p>
        </p:txBody>
      </p:sp>
    </p:spTree>
    <p:extLst>
      <p:ext uri="{BB962C8B-B14F-4D97-AF65-F5344CB8AC3E}">
        <p14:creationId xmlns:p14="http://schemas.microsoft.com/office/powerpoint/2010/main" val="2154392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AF647E-2627-B0A6-3314-8C7F5006CE5B}"/>
              </a:ext>
            </a:extLst>
          </p:cNvPr>
          <p:cNvSpPr>
            <a:spLocks noGrp="1"/>
          </p:cNvSpPr>
          <p:nvPr>
            <p:ph type="title"/>
          </p:nvPr>
        </p:nvSpPr>
        <p:spPr>
          <a:xfrm>
            <a:off x="233999" y="117874"/>
            <a:ext cx="9284469" cy="432000"/>
          </a:xfrm>
        </p:spPr>
        <p:txBody>
          <a:bodyPr>
            <a:normAutofit/>
          </a:bodyPr>
          <a:lstStyle/>
          <a:p>
            <a:r>
              <a:rPr lang="en-US" altLang="ja-JP" sz="1800" dirty="0">
                <a:latin typeface="Meiryo UI" panose="020B0604030504040204" pitchFamily="50" charset="-128"/>
                <a:ea typeface="Meiryo UI" panose="020B0604030504040204" pitchFamily="50" charset="-128"/>
              </a:rPr>
              <a:t>1. </a:t>
            </a:r>
            <a:r>
              <a:rPr lang="ja-JP" altLang="en-US" sz="1800" dirty="0">
                <a:latin typeface="Meiryo UI" panose="020B0604030504040204" pitchFamily="50" charset="-128"/>
                <a:ea typeface="Meiryo UI" panose="020B0604030504040204" pitchFamily="50" charset="-128"/>
              </a:rPr>
              <a:t>概要 </a:t>
            </a:r>
            <a:r>
              <a:rPr lang="en-US" altLang="ja-JP" sz="1800" dirty="0">
                <a:latin typeface="Meiryo UI" panose="020B0604030504040204" pitchFamily="50" charset="-128"/>
                <a:ea typeface="Meiryo UI" panose="020B0604030504040204" pitchFamily="50" charset="-128"/>
              </a:rPr>
              <a:t>&gt;</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1.3.</a:t>
            </a:r>
            <a:r>
              <a:rPr lang="ja-JP" altLang="en-US" sz="1800" dirty="0">
                <a:latin typeface="Meiryo UI" panose="020B0604030504040204" pitchFamily="50" charset="-128"/>
                <a:ea typeface="Meiryo UI" panose="020B0604030504040204" pitchFamily="50" charset="-128"/>
              </a:rPr>
              <a:t> 業務フロー </a:t>
            </a:r>
            <a:r>
              <a:rPr lang="en-US" altLang="ja-JP" sz="1800">
                <a:latin typeface="Meiryo UI" panose="020B0604030504040204" pitchFamily="50" charset="-128"/>
                <a:ea typeface="Meiryo UI" panose="020B0604030504040204" pitchFamily="50" charset="-128"/>
              </a:rPr>
              <a:t>&gt; 1.3.11. </a:t>
            </a:r>
            <a:r>
              <a:rPr kumimoji="1" lang="ja-JP" altLang="en-US"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データ取得時認可確認（</a:t>
            </a:r>
            <a:r>
              <a:rPr kumimoji="1" lang="ja-JP" altLang="en-US" sz="1800">
                <a:latin typeface="Meiryo UI" panose="020B0604030504040204" pitchFamily="50" charset="-128"/>
                <a:ea typeface="Meiryo UI" panose="020B0604030504040204" pitchFamily="50" charset="-128"/>
              </a:rPr>
              <a:t>限定提供データ（契約無））</a:t>
            </a:r>
            <a:endParaRPr kumimoji="1" lang="ja-JP" altLang="en-US" sz="1800" dirty="0"/>
          </a:p>
        </p:txBody>
      </p:sp>
      <p:sp>
        <p:nvSpPr>
          <p:cNvPr id="5" name="テキスト ボックス 4">
            <a:extLst>
              <a:ext uri="{FF2B5EF4-FFF2-40B4-BE49-F238E27FC236}">
                <a16:creationId xmlns:a16="http://schemas.microsoft.com/office/drawing/2014/main" id="{0FE35ED3-6BA2-5D03-7C93-1957B2B2E6F1}"/>
              </a:ext>
            </a:extLst>
          </p:cNvPr>
          <p:cNvSpPr txBox="1"/>
          <p:nvPr/>
        </p:nvSpPr>
        <p:spPr>
          <a:xfrm>
            <a:off x="211773" y="773804"/>
            <a:ext cx="6537370" cy="329429"/>
          </a:xfrm>
          <a:prstGeom prst="rect">
            <a:avLst/>
          </a:prstGeom>
          <a:solidFill>
            <a:schemeClr val="bg1"/>
          </a:solidFill>
          <a:ln>
            <a:noFill/>
          </a:ln>
        </p:spPr>
        <p:txBody>
          <a:bodyPr wrap="square" rtlCol="0" anchor="t" anchorCtr="0">
            <a:noAutofit/>
          </a:bodyPr>
          <a:lstStyle/>
          <a:p>
            <a:r>
              <a:rPr kumimoji="1" lang="ja-JP" altLang="en-US" sz="16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データ取得時認可確認（</a:t>
            </a:r>
            <a:r>
              <a:rPr kumimoji="1" lang="ja-JP" altLang="en-US" sz="1600">
                <a:latin typeface="Meiryo UI" panose="020B0604030504040204" pitchFamily="50" charset="-128"/>
                <a:ea typeface="Meiryo UI" panose="020B0604030504040204" pitchFamily="50" charset="-128"/>
              </a:rPr>
              <a:t>限定提供データ（契約無））の</a:t>
            </a:r>
            <a:r>
              <a:rPr lang="ja-JP" altLang="en-US" sz="1600">
                <a:latin typeface="Meiryo UI" panose="020B0604030504040204" pitchFamily="50" charset="-128"/>
                <a:ea typeface="Meiryo UI" panose="020B0604030504040204" pitchFamily="50" charset="-128"/>
              </a:rPr>
              <a:t>業務</a:t>
            </a:r>
            <a:r>
              <a:rPr lang="ja-JP" altLang="en-US" sz="1600" dirty="0">
                <a:latin typeface="Meiryo UI" panose="020B0604030504040204" pitchFamily="50" charset="-128"/>
                <a:ea typeface="Meiryo UI" panose="020B0604030504040204" pitchFamily="50" charset="-128"/>
              </a:rPr>
              <a:t>フローを示す。</a:t>
            </a:r>
            <a:endParaRPr lang="en-US" altLang="ja-JP" sz="1600" dirty="0">
              <a:latin typeface="Meiryo UI" panose="020B0604030504040204" pitchFamily="50" charset="-128"/>
              <a:ea typeface="Meiryo UI" panose="020B0604030504040204" pitchFamily="50" charset="-128"/>
            </a:endParaRPr>
          </a:p>
        </p:txBody>
      </p:sp>
      <p:pic>
        <p:nvPicPr>
          <p:cNvPr id="3" name="図 2">
            <a:extLst>
              <a:ext uri="{FF2B5EF4-FFF2-40B4-BE49-F238E27FC236}">
                <a16:creationId xmlns:a16="http://schemas.microsoft.com/office/drawing/2014/main" id="{F64496B3-F999-C824-CBB9-FB386B1B827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1374" y="1341823"/>
            <a:ext cx="8566831" cy="4929532"/>
          </a:xfrm>
          <a:prstGeom prst="rect">
            <a:avLst/>
          </a:prstGeom>
          <a:noFill/>
          <a:ln>
            <a:noFill/>
          </a:ln>
        </p:spPr>
      </p:pic>
      <p:sp>
        <p:nvSpPr>
          <p:cNvPr id="6" name="正方形/長方形 5">
            <a:extLst>
              <a:ext uri="{FF2B5EF4-FFF2-40B4-BE49-F238E27FC236}">
                <a16:creationId xmlns:a16="http://schemas.microsoft.com/office/drawing/2014/main" id="{767362C8-4B81-1545-5FC5-CEABD51D5E43}"/>
              </a:ext>
            </a:extLst>
          </p:cNvPr>
          <p:cNvSpPr/>
          <p:nvPr/>
        </p:nvSpPr>
        <p:spPr>
          <a:xfrm>
            <a:off x="3074126" y="3535679"/>
            <a:ext cx="783772" cy="418011"/>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5947C97-4FEB-AC38-D421-B997624AF6A3}"/>
              </a:ext>
            </a:extLst>
          </p:cNvPr>
          <p:cNvSpPr/>
          <p:nvPr/>
        </p:nvSpPr>
        <p:spPr>
          <a:xfrm>
            <a:off x="7576459" y="788464"/>
            <a:ext cx="1868284" cy="397736"/>
          </a:xfrm>
          <a:prstGeom prst="rect">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認証・認可関連箇所</a:t>
            </a:r>
          </a:p>
        </p:txBody>
      </p:sp>
    </p:spTree>
    <p:extLst>
      <p:ext uri="{BB962C8B-B14F-4D97-AF65-F5344CB8AC3E}">
        <p14:creationId xmlns:p14="http://schemas.microsoft.com/office/powerpoint/2010/main" val="2922745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FEBB3-9C4D-F794-999E-9DEEC33722CF}"/>
              </a:ext>
            </a:extLst>
          </p:cNvPr>
          <p:cNvSpPr>
            <a:spLocks noGrp="1"/>
          </p:cNvSpPr>
          <p:nvPr>
            <p:ph type="title"/>
          </p:nvPr>
        </p:nvSpPr>
        <p:spPr>
          <a:xfrm>
            <a:off x="233999" y="117874"/>
            <a:ext cx="9293177" cy="432000"/>
          </a:xfrm>
        </p:spPr>
        <p:txBody>
          <a:bodyPr>
            <a:normAutofit/>
          </a:bodyPr>
          <a:lstStyle/>
          <a:p>
            <a:r>
              <a:rPr lang="en-US" altLang="ja-JP" sz="1800" dirty="0">
                <a:latin typeface="Meiryo UI" panose="020B0604030504040204" pitchFamily="50" charset="-128"/>
                <a:ea typeface="Meiryo UI" panose="020B0604030504040204" pitchFamily="50" charset="-128"/>
              </a:rPr>
              <a:t>1. </a:t>
            </a:r>
            <a:r>
              <a:rPr lang="ja-JP" altLang="en-US" sz="1800" dirty="0">
                <a:latin typeface="Meiryo UI" panose="020B0604030504040204" pitchFamily="50" charset="-128"/>
                <a:ea typeface="Meiryo UI" panose="020B0604030504040204" pitchFamily="50" charset="-128"/>
              </a:rPr>
              <a:t>概要 </a:t>
            </a:r>
            <a:r>
              <a:rPr lang="en-US" altLang="ja-JP" sz="1800" dirty="0">
                <a:latin typeface="Meiryo UI" panose="020B0604030504040204" pitchFamily="50" charset="-128"/>
                <a:ea typeface="Meiryo UI" panose="020B0604030504040204" pitchFamily="50" charset="-128"/>
              </a:rPr>
              <a:t>&gt;</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1.3.</a:t>
            </a:r>
            <a:r>
              <a:rPr lang="ja-JP" altLang="en-US" sz="1800" dirty="0">
                <a:latin typeface="Meiryo UI" panose="020B0604030504040204" pitchFamily="50" charset="-128"/>
                <a:ea typeface="Meiryo UI" panose="020B0604030504040204" pitchFamily="50" charset="-128"/>
              </a:rPr>
              <a:t> 業務フロー </a:t>
            </a:r>
            <a:r>
              <a:rPr lang="en-US" altLang="ja-JP" sz="1800">
                <a:latin typeface="Meiryo UI" panose="020B0604030504040204" pitchFamily="50" charset="-128"/>
                <a:ea typeface="Meiryo UI" panose="020B0604030504040204" pitchFamily="50" charset="-128"/>
              </a:rPr>
              <a:t>&gt; 1.3.12. </a:t>
            </a:r>
            <a:r>
              <a:rPr kumimoji="1" lang="ja-JP" altLang="en-US"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データ取得時認可確認（</a:t>
            </a:r>
            <a:r>
              <a:rPr kumimoji="1" lang="ja-JP" altLang="en-US" sz="1800">
                <a:latin typeface="Meiryo UI" panose="020B0604030504040204" pitchFamily="50" charset="-128"/>
                <a:ea typeface="Meiryo UI" panose="020B0604030504040204" pitchFamily="50" charset="-128"/>
              </a:rPr>
              <a:t>限定提供データ（契約有））</a:t>
            </a:r>
            <a:endParaRPr kumimoji="1" lang="ja-JP" altLang="en-US" sz="1800" dirty="0"/>
          </a:p>
        </p:txBody>
      </p:sp>
      <p:sp>
        <p:nvSpPr>
          <p:cNvPr id="5" name="テキスト ボックス 4">
            <a:extLst>
              <a:ext uri="{FF2B5EF4-FFF2-40B4-BE49-F238E27FC236}">
                <a16:creationId xmlns:a16="http://schemas.microsoft.com/office/drawing/2014/main" id="{F22E4887-C0E7-057C-929E-CD7D215B874B}"/>
              </a:ext>
            </a:extLst>
          </p:cNvPr>
          <p:cNvSpPr txBox="1"/>
          <p:nvPr/>
        </p:nvSpPr>
        <p:spPr>
          <a:xfrm>
            <a:off x="211773" y="773804"/>
            <a:ext cx="6598330" cy="329429"/>
          </a:xfrm>
          <a:prstGeom prst="rect">
            <a:avLst/>
          </a:prstGeom>
          <a:solidFill>
            <a:schemeClr val="bg1"/>
          </a:solidFill>
          <a:ln>
            <a:noFill/>
          </a:ln>
        </p:spPr>
        <p:txBody>
          <a:bodyPr wrap="square" rtlCol="0" anchor="t" anchorCtr="0">
            <a:noAutofit/>
          </a:bodyPr>
          <a:lstStyle/>
          <a:p>
            <a:r>
              <a:rPr kumimoji="1" lang="ja-JP" altLang="en-US" sz="16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データ取得時認可確認（</a:t>
            </a:r>
            <a:r>
              <a:rPr kumimoji="1" lang="ja-JP" altLang="en-US" sz="1600">
                <a:latin typeface="Meiryo UI" panose="020B0604030504040204" pitchFamily="50" charset="-128"/>
                <a:ea typeface="Meiryo UI" panose="020B0604030504040204" pitchFamily="50" charset="-128"/>
              </a:rPr>
              <a:t>限定提供データ（契約有））</a:t>
            </a:r>
            <a:r>
              <a:rPr lang="ja-JP" altLang="en-US" sz="1600">
                <a:latin typeface="Meiryo UI" panose="020B0604030504040204" pitchFamily="50" charset="-128"/>
                <a:ea typeface="Meiryo UI" panose="020B0604030504040204" pitchFamily="50" charset="-128"/>
              </a:rPr>
              <a:t>の</a:t>
            </a:r>
            <a:r>
              <a:rPr lang="ja-JP" altLang="en-US" sz="1600" dirty="0">
                <a:latin typeface="Meiryo UI" panose="020B0604030504040204" pitchFamily="50" charset="-128"/>
                <a:ea typeface="Meiryo UI" panose="020B0604030504040204" pitchFamily="50" charset="-128"/>
              </a:rPr>
              <a:t>業務フローを示す。</a:t>
            </a:r>
            <a:endParaRPr lang="en-US" altLang="ja-JP" sz="1600" dirty="0">
              <a:latin typeface="Meiryo UI" panose="020B0604030504040204" pitchFamily="50" charset="-128"/>
              <a:ea typeface="Meiryo UI" panose="020B0604030504040204" pitchFamily="50" charset="-128"/>
            </a:endParaRPr>
          </a:p>
        </p:txBody>
      </p:sp>
      <p:sp>
        <p:nvSpPr>
          <p:cNvPr id="3" name="正方形/長方形 2">
            <a:extLst>
              <a:ext uri="{FF2B5EF4-FFF2-40B4-BE49-F238E27FC236}">
                <a16:creationId xmlns:a16="http://schemas.microsoft.com/office/drawing/2014/main" id="{8D675922-B5D8-2431-CEB0-C27986CD3C0B}"/>
              </a:ext>
            </a:extLst>
          </p:cNvPr>
          <p:cNvSpPr/>
          <p:nvPr/>
        </p:nvSpPr>
        <p:spPr>
          <a:xfrm>
            <a:off x="7576459" y="788464"/>
            <a:ext cx="1868284" cy="397736"/>
          </a:xfrm>
          <a:prstGeom prst="rect">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認証・認可関連箇所</a:t>
            </a:r>
          </a:p>
        </p:txBody>
      </p:sp>
      <p:pic>
        <p:nvPicPr>
          <p:cNvPr id="8" name="図 7">
            <a:extLst>
              <a:ext uri="{FF2B5EF4-FFF2-40B4-BE49-F238E27FC236}">
                <a16:creationId xmlns:a16="http://schemas.microsoft.com/office/drawing/2014/main" id="{10732B6D-AED2-4DC5-0A47-0B7155B3F4F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008" y="1399978"/>
            <a:ext cx="8831535" cy="4669558"/>
          </a:xfrm>
          <a:prstGeom prst="rect">
            <a:avLst/>
          </a:prstGeom>
          <a:noFill/>
          <a:ln>
            <a:noFill/>
          </a:ln>
        </p:spPr>
      </p:pic>
      <p:sp>
        <p:nvSpPr>
          <p:cNvPr id="9" name="正方形/長方形 8">
            <a:extLst>
              <a:ext uri="{FF2B5EF4-FFF2-40B4-BE49-F238E27FC236}">
                <a16:creationId xmlns:a16="http://schemas.microsoft.com/office/drawing/2014/main" id="{EB2F7B6E-8F02-615A-3991-C598D6F72D1D}"/>
              </a:ext>
            </a:extLst>
          </p:cNvPr>
          <p:cNvSpPr/>
          <p:nvPr/>
        </p:nvSpPr>
        <p:spPr>
          <a:xfrm>
            <a:off x="2011681" y="3074125"/>
            <a:ext cx="862148" cy="33745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46810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6F1F53-0628-3413-CA35-3312171C6CBD}"/>
              </a:ext>
            </a:extLst>
          </p:cNvPr>
          <p:cNvSpPr>
            <a:spLocks noGrp="1"/>
          </p:cNvSpPr>
          <p:nvPr>
            <p:ph type="title"/>
          </p:nvPr>
        </p:nvSpPr>
        <p:spPr/>
        <p:txBody>
          <a:bodyPr/>
          <a:lstStyle/>
          <a:p>
            <a:r>
              <a:rPr kumimoji="1" lang="en-US" altLang="ja-JP" dirty="0"/>
              <a:t>2. </a:t>
            </a:r>
            <a:r>
              <a:rPr kumimoji="1" lang="ja-JP" altLang="en-US" dirty="0"/>
              <a:t>方式</a:t>
            </a:r>
          </a:p>
        </p:txBody>
      </p:sp>
    </p:spTree>
    <p:extLst>
      <p:ext uri="{BB962C8B-B14F-4D97-AF65-F5344CB8AC3E}">
        <p14:creationId xmlns:p14="http://schemas.microsoft.com/office/powerpoint/2010/main" val="2624349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154C5A-965D-8108-FFDF-1241C8B8663D}"/>
              </a:ext>
            </a:extLst>
          </p:cNvPr>
          <p:cNvSpPr>
            <a:spLocks noGrp="1"/>
          </p:cNvSpPr>
          <p:nvPr>
            <p:ph type="title"/>
          </p:nvPr>
        </p:nvSpPr>
        <p:spPr/>
        <p:txBody>
          <a:bodyPr>
            <a:normAutofit/>
          </a:bodyPr>
          <a:lstStyle/>
          <a:p>
            <a:r>
              <a:rPr lang="en-US" altLang="ja-JP" sz="1800">
                <a:latin typeface="Meiryo UI" panose="020B0604030504040204" pitchFamily="50" charset="-128"/>
                <a:ea typeface="Meiryo UI" panose="020B0604030504040204" pitchFamily="50" charset="-128"/>
              </a:rPr>
              <a:t>2. </a:t>
            </a:r>
            <a:r>
              <a:rPr lang="ja-JP" altLang="en-US" sz="1800">
                <a:latin typeface="Meiryo UI" panose="020B0604030504040204" pitchFamily="50" charset="-128"/>
                <a:ea typeface="Meiryo UI" panose="020B0604030504040204" pitchFamily="50" charset="-128"/>
              </a:rPr>
              <a:t>方式 </a:t>
            </a:r>
            <a:r>
              <a:rPr lang="en-US" altLang="ja-JP" sz="1800">
                <a:latin typeface="Meiryo UI" panose="020B0604030504040204" pitchFamily="50" charset="-128"/>
                <a:ea typeface="Meiryo UI" panose="020B0604030504040204" pitchFamily="50" charset="-128"/>
              </a:rPr>
              <a:t>&gt; 2.1. </a:t>
            </a:r>
            <a:r>
              <a:rPr lang="ja-JP" altLang="en-US" sz="1800">
                <a:latin typeface="Meiryo UI" panose="020B0604030504040204" pitchFamily="50" charset="-128"/>
                <a:ea typeface="Meiryo UI" panose="020B0604030504040204" pitchFamily="50" charset="-128"/>
              </a:rPr>
              <a:t>認証方式　</a:t>
            </a:r>
            <a:r>
              <a:rPr lang="en-US" altLang="ja-JP" sz="1800">
                <a:latin typeface="Meiryo UI" panose="020B0604030504040204" pitchFamily="50" charset="-128"/>
                <a:ea typeface="Meiryo UI" panose="020B0604030504040204" pitchFamily="50" charset="-128"/>
              </a:rPr>
              <a:t>&gt; 2.1.1. </a:t>
            </a:r>
            <a:r>
              <a:rPr lang="ja-JP" altLang="en-US" sz="1800">
                <a:latin typeface="Meiryo UI" panose="020B0604030504040204" pitchFamily="50" charset="-128"/>
                <a:ea typeface="Meiryo UI" panose="020B0604030504040204" pitchFamily="50" charset="-128"/>
              </a:rPr>
              <a:t>概要</a:t>
            </a:r>
            <a:endParaRPr kumimoji="1" lang="ja-JP" altLang="en-US" sz="1800"/>
          </a:p>
        </p:txBody>
      </p:sp>
      <p:graphicFrame>
        <p:nvGraphicFramePr>
          <p:cNvPr id="3" name="表 2">
            <a:extLst>
              <a:ext uri="{FF2B5EF4-FFF2-40B4-BE49-F238E27FC236}">
                <a16:creationId xmlns:a16="http://schemas.microsoft.com/office/drawing/2014/main" id="{2C773884-AF04-B07B-06E7-42E117CBC64A}"/>
              </a:ext>
            </a:extLst>
          </p:cNvPr>
          <p:cNvGraphicFramePr>
            <a:graphicFrameLocks noGrp="1"/>
          </p:cNvGraphicFramePr>
          <p:nvPr>
            <p:extLst>
              <p:ext uri="{D42A27DB-BD31-4B8C-83A1-F6EECF244321}">
                <p14:modId xmlns:p14="http://schemas.microsoft.com/office/powerpoint/2010/main" val="2074586418"/>
              </p:ext>
            </p:extLst>
          </p:nvPr>
        </p:nvGraphicFramePr>
        <p:xfrm>
          <a:off x="243242" y="1167339"/>
          <a:ext cx="9223507" cy="1828800"/>
        </p:xfrm>
        <a:graphic>
          <a:graphicData uri="http://schemas.openxmlformats.org/drawingml/2006/table">
            <a:tbl>
              <a:tblPr firstRow="1" bandRow="1">
                <a:tableStyleId>{5C22544A-7EE6-4342-B048-85BDC9FD1C3A}</a:tableStyleId>
              </a:tblPr>
              <a:tblGrid>
                <a:gridCol w="383547">
                  <a:extLst>
                    <a:ext uri="{9D8B030D-6E8A-4147-A177-3AD203B41FA5}">
                      <a16:colId xmlns:a16="http://schemas.microsoft.com/office/drawing/2014/main" val="961188481"/>
                    </a:ext>
                  </a:extLst>
                </a:gridCol>
                <a:gridCol w="896744">
                  <a:extLst>
                    <a:ext uri="{9D8B030D-6E8A-4147-A177-3AD203B41FA5}">
                      <a16:colId xmlns:a16="http://schemas.microsoft.com/office/drawing/2014/main" val="1435682320"/>
                    </a:ext>
                  </a:extLst>
                </a:gridCol>
                <a:gridCol w="2134067">
                  <a:extLst>
                    <a:ext uri="{9D8B030D-6E8A-4147-A177-3AD203B41FA5}">
                      <a16:colId xmlns:a16="http://schemas.microsoft.com/office/drawing/2014/main" val="3849094011"/>
                    </a:ext>
                  </a:extLst>
                </a:gridCol>
                <a:gridCol w="5809149">
                  <a:extLst>
                    <a:ext uri="{9D8B030D-6E8A-4147-A177-3AD203B41FA5}">
                      <a16:colId xmlns:a16="http://schemas.microsoft.com/office/drawing/2014/main" val="1758430072"/>
                    </a:ext>
                  </a:extLst>
                </a:gridCol>
              </a:tblGrid>
              <a:tr h="170924">
                <a:tc>
                  <a:txBody>
                    <a:bodyPr/>
                    <a:lstStyle/>
                    <a:p>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認証要素</a:t>
                      </a:r>
                    </a:p>
                  </a:txBody>
                  <a:tcPr/>
                </a:tc>
                <a:tc>
                  <a:txBody>
                    <a:bodyPr/>
                    <a:lstStyle/>
                    <a:p>
                      <a:r>
                        <a:rPr kumimoji="1" lang="en-US" altLang="ja-JP" sz="1200" dirty="0">
                          <a:latin typeface="Meiryo UI" panose="020B0604030504040204" pitchFamily="50" charset="-128"/>
                          <a:ea typeface="Meiryo UI" panose="020B0604030504040204" pitchFamily="50" charset="-128"/>
                        </a:rPr>
                        <a:t>CADDE</a:t>
                      </a:r>
                      <a:r>
                        <a:rPr kumimoji="1" lang="ja-JP" altLang="en-US" sz="1200" dirty="0">
                          <a:latin typeface="Meiryo UI" panose="020B0604030504040204" pitchFamily="50" charset="-128"/>
                          <a:ea typeface="Meiryo UI" panose="020B0604030504040204" pitchFamily="50" charset="-128"/>
                        </a:rPr>
                        <a:t>の対応該否</a:t>
                      </a:r>
                    </a:p>
                  </a:txBody>
                  <a:tcPr/>
                </a:tc>
                <a:tc>
                  <a:txBody>
                    <a:bodyPr/>
                    <a:lstStyle/>
                    <a:p>
                      <a:r>
                        <a:rPr kumimoji="1" lang="ja-JP" altLang="en-US" sz="1200" dirty="0">
                          <a:latin typeface="Meiryo UI" panose="020B0604030504040204" pitchFamily="50" charset="-128"/>
                          <a:ea typeface="Meiryo UI" panose="020B0604030504040204" pitchFamily="50" charset="-128"/>
                        </a:rPr>
                        <a:t>説明</a:t>
                      </a:r>
                    </a:p>
                  </a:txBody>
                  <a:tcPr/>
                </a:tc>
                <a:extLst>
                  <a:ext uri="{0D108BD9-81ED-4DB2-BD59-A6C34878D82A}">
                    <a16:rowId xmlns:a16="http://schemas.microsoft.com/office/drawing/2014/main" val="1796791790"/>
                  </a:ext>
                </a:extLst>
              </a:tr>
              <a:tr h="398822">
                <a:tc>
                  <a:txBody>
                    <a:bodyPr/>
                    <a:lstStyle/>
                    <a:p>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知識</a:t>
                      </a:r>
                    </a:p>
                  </a:txBody>
                  <a:tcPr/>
                </a:tc>
                <a:tc>
                  <a:txBody>
                    <a:bodyPr/>
                    <a:lstStyle/>
                    <a:p>
                      <a:r>
                        <a:rPr kumimoji="1" lang="en-US" altLang="ja-JP" sz="1200" dirty="0">
                          <a:latin typeface="Meiryo UI" panose="020B0604030504040204" pitchFamily="50" charset="-128"/>
                          <a:ea typeface="Meiryo UI" panose="020B0604030504040204" pitchFamily="50" charset="-128"/>
                        </a:rPr>
                        <a:t>CADDE</a:t>
                      </a:r>
                      <a:r>
                        <a:rPr kumimoji="1" lang="ja-JP" altLang="en-US" sz="1200" dirty="0">
                          <a:latin typeface="Meiryo UI" panose="020B0604030504040204" pitchFamily="50" charset="-128"/>
                          <a:ea typeface="Meiryo UI" panose="020B0604030504040204" pitchFamily="50" charset="-128"/>
                        </a:rPr>
                        <a:t>ユーザ</a:t>
                      </a:r>
                      <a:r>
                        <a:rPr kumimoji="1" lang="en-US" altLang="ja-JP" sz="1200" dirty="0">
                          <a:latin typeface="Meiryo UI" panose="020B0604030504040204" pitchFamily="50" charset="-128"/>
                          <a:ea typeface="Meiryo UI" panose="020B0604030504040204" pitchFamily="50" charset="-128"/>
                        </a:rPr>
                        <a:t>ID</a:t>
                      </a:r>
                      <a:r>
                        <a:rPr kumimoji="1" lang="ja-JP" altLang="en-US" sz="1200" dirty="0">
                          <a:latin typeface="Meiryo UI" panose="020B0604030504040204" pitchFamily="50" charset="-128"/>
                          <a:ea typeface="Meiryo UI" panose="020B0604030504040204" pitchFamily="50" charset="-128"/>
                        </a:rPr>
                        <a:t>とパスワード</a:t>
                      </a:r>
                    </a:p>
                  </a:txBody>
                  <a:tcPr/>
                </a:tc>
                <a:tc>
                  <a:txBody>
                    <a:bodyPr/>
                    <a:lstStyle/>
                    <a:p>
                      <a:r>
                        <a:rPr kumimoji="1" lang="ja-JP" altLang="en-US" sz="1200" dirty="0">
                          <a:latin typeface="Meiryo UI" panose="020B0604030504040204" pitchFamily="50" charset="-128"/>
                          <a:ea typeface="Meiryo UI" panose="020B0604030504040204" pitchFamily="50" charset="-128"/>
                        </a:rPr>
                        <a:t>初期パスワードはユーザ利用申請時に</a:t>
                      </a:r>
                      <a:r>
                        <a:rPr kumimoji="1" lang="en-US" altLang="ja-JP" sz="1200" dirty="0">
                          <a:latin typeface="Meiryo UI" panose="020B0604030504040204" pitchFamily="50" charset="-128"/>
                          <a:ea typeface="Meiryo UI" panose="020B0604030504040204" pitchFamily="50" charset="-128"/>
                        </a:rPr>
                        <a:t>CADDE</a:t>
                      </a:r>
                      <a:r>
                        <a:rPr kumimoji="1" lang="ja-JP" altLang="en-US" sz="1200" dirty="0">
                          <a:latin typeface="Meiryo UI" panose="020B0604030504040204" pitchFamily="50" charset="-128"/>
                          <a:ea typeface="Meiryo UI" panose="020B0604030504040204" pitchFamily="50" charset="-128"/>
                        </a:rPr>
                        <a:t>から払い出される</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パスワード更新は各ユーザがそれぞれのタイミング</a:t>
                      </a:r>
                      <a:r>
                        <a:rPr kumimoji="1" lang="ja-JP" altLang="en-US" sz="1200">
                          <a:latin typeface="Meiryo UI" panose="020B0604030504040204" pitchFamily="50" charset="-128"/>
                          <a:ea typeface="Meiryo UI" panose="020B0604030504040204" pitchFamily="50" charset="-128"/>
                        </a:rPr>
                        <a:t>で行う</a:t>
                      </a:r>
                      <a:endParaRPr kumimoji="1" lang="en-US" altLang="ja-JP" sz="12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39715632"/>
                  </a:ext>
                </a:extLst>
              </a:tr>
              <a:tr h="398822">
                <a:tc>
                  <a:txBody>
                    <a:bodyPr/>
                    <a:lstStyle/>
                    <a:p>
                      <a:r>
                        <a:rPr kumimoji="1" lang="en-US" altLang="ja-JP" sz="1200" dirty="0">
                          <a:latin typeface="Meiryo UI" panose="020B0604030504040204" pitchFamily="50" charset="-128"/>
                          <a:ea typeface="Meiryo UI" panose="020B0604030504040204" pitchFamily="50" charset="-128"/>
                        </a:rPr>
                        <a:t>2</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所有</a:t>
                      </a:r>
                    </a:p>
                  </a:txBody>
                  <a:tcPr/>
                </a:tc>
                <a:tc>
                  <a:txBody>
                    <a:bodyPr/>
                    <a:lstStyle/>
                    <a:p>
                      <a:r>
                        <a:rPr kumimoji="1" lang="ja-JP" altLang="en-US" sz="1200">
                          <a:latin typeface="Meiryo UI" panose="020B0604030504040204" pitchFamily="50" charset="-128"/>
                          <a:ea typeface="Meiryo UI" panose="020B0604030504040204" pitchFamily="50" charset="-128"/>
                        </a:rPr>
                        <a:t>・ワンタイムパスワード</a:t>
                      </a:r>
                      <a:endParaRPr kumimoji="1" lang="en-US" altLang="ja-JP" sz="1200">
                        <a:latin typeface="Meiryo UI" panose="020B0604030504040204" pitchFamily="50" charset="-128"/>
                        <a:ea typeface="Meiryo UI" panose="020B0604030504040204" pitchFamily="50" charset="-128"/>
                      </a:endParaRPr>
                    </a:p>
                    <a:p>
                      <a:r>
                        <a:rPr kumimoji="1" lang="ja-JP" altLang="en-US" sz="1200">
                          <a:latin typeface="Meiryo UI" panose="020B0604030504040204" pitchFamily="50" charset="-128"/>
                          <a:ea typeface="Meiryo UI" panose="020B0604030504040204" pitchFamily="50" charset="-128"/>
                        </a:rPr>
                        <a:t>・クライアント証明書</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r>
                        <a:rPr kumimoji="1" lang="ja-JP" altLang="en-US" sz="1200">
                          <a:latin typeface="Meiryo UI" panose="020B0604030504040204" pitchFamily="50" charset="-128"/>
                          <a:ea typeface="Meiryo UI" panose="020B0604030504040204" pitchFamily="50" charset="-128"/>
                        </a:rPr>
                        <a:t>・ユーザは初回利用時にワンタイムパスワード</a:t>
                      </a:r>
                      <a:r>
                        <a:rPr kumimoji="1" lang="ja-JP" altLang="en-US" sz="1200" dirty="0">
                          <a:latin typeface="Meiryo UI" panose="020B0604030504040204" pitchFamily="50" charset="-128"/>
                          <a:ea typeface="Meiryo UI" panose="020B0604030504040204" pitchFamily="50" charset="-128"/>
                        </a:rPr>
                        <a:t>利用</a:t>
                      </a:r>
                      <a:r>
                        <a:rPr kumimoji="1" lang="ja-JP" altLang="en-US" sz="1200">
                          <a:latin typeface="Meiryo UI" panose="020B0604030504040204" pitchFamily="50" charset="-128"/>
                          <a:ea typeface="Meiryo UI" panose="020B0604030504040204" pitchFamily="50" charset="-128"/>
                        </a:rPr>
                        <a:t>のため、スマートフォン用アプリの設定をすることが必要である。対応しているスマートフォン用アプリは、</a:t>
                      </a:r>
                      <a:r>
                        <a:rPr kumimoji="1" lang="en-US" altLang="ja-JP" sz="1200">
                          <a:latin typeface="Meiryo UI" panose="020B0604030504040204" pitchFamily="50" charset="-128"/>
                          <a:ea typeface="Meiryo UI" panose="020B0604030504040204" pitchFamily="50" charset="-128"/>
                        </a:rPr>
                        <a:t>FreeOTP</a:t>
                      </a:r>
                      <a:r>
                        <a:rPr kumimoji="1" lang="ja-JP" altLang="en-US" sz="1200">
                          <a:latin typeface="Meiryo UI" panose="020B0604030504040204" pitchFamily="50" charset="-128"/>
                          <a:ea typeface="Meiryo UI" panose="020B0604030504040204" pitchFamily="50" charset="-128"/>
                        </a:rPr>
                        <a:t>と</a:t>
                      </a:r>
                      <a:r>
                        <a:rPr kumimoji="1" lang="en-US" altLang="ja-JP" sz="1200">
                          <a:latin typeface="Meiryo UI" panose="020B0604030504040204" pitchFamily="50" charset="-128"/>
                          <a:ea typeface="Meiryo UI" panose="020B0604030504040204" pitchFamily="50" charset="-128"/>
                        </a:rPr>
                        <a:t>Google Authenticator</a:t>
                      </a:r>
                      <a:r>
                        <a:rPr kumimoji="1" lang="ja-JP" altLang="en-US" sz="1200">
                          <a:latin typeface="Meiryo UI" panose="020B0604030504040204" pitchFamily="50" charset="-128"/>
                          <a:ea typeface="Meiryo UI" panose="020B0604030504040204" pitchFamily="50" charset="-128"/>
                        </a:rPr>
                        <a:t>である。</a:t>
                      </a:r>
                      <a:endParaRPr kumimoji="1" lang="en-US" altLang="ja-JP" sz="1200">
                        <a:latin typeface="Meiryo UI" panose="020B0604030504040204" pitchFamily="50" charset="-128"/>
                        <a:ea typeface="Meiryo UI" panose="020B0604030504040204" pitchFamily="50" charset="-128"/>
                      </a:endParaRPr>
                    </a:p>
                    <a:p>
                      <a:r>
                        <a:rPr kumimoji="1" lang="ja-JP" altLang="en-US" sz="1200">
                          <a:latin typeface="Meiryo UI" panose="020B0604030504040204" pitchFamily="50" charset="-128"/>
                          <a:ea typeface="Meiryo UI" panose="020B0604030504040204" pitchFamily="50" charset="-128"/>
                        </a:rPr>
                        <a:t>・クライアント証明書は耐タンパデバイス秘密鍵を利用する。</a:t>
                      </a:r>
                    </a:p>
                  </a:txBody>
                  <a:tcPr/>
                </a:tc>
                <a:extLst>
                  <a:ext uri="{0D108BD9-81ED-4DB2-BD59-A6C34878D82A}">
                    <a16:rowId xmlns:a16="http://schemas.microsoft.com/office/drawing/2014/main" val="1196171294"/>
                  </a:ext>
                </a:extLst>
              </a:tr>
              <a:tr h="246038">
                <a:tc>
                  <a:txBody>
                    <a:bodyPr/>
                    <a:lstStyle/>
                    <a:p>
                      <a:r>
                        <a:rPr kumimoji="1" lang="en-US" altLang="ja-JP" sz="1200" dirty="0">
                          <a:latin typeface="Meiryo UI" panose="020B0604030504040204" pitchFamily="50" charset="-128"/>
                          <a:ea typeface="Meiryo UI" panose="020B0604030504040204" pitchFamily="50" charset="-128"/>
                        </a:rPr>
                        <a:t>3</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生体</a:t>
                      </a:r>
                    </a:p>
                  </a:txBody>
                  <a:tcPr/>
                </a:tc>
                <a:tc>
                  <a:txBody>
                    <a:bodyPr/>
                    <a:lstStyle/>
                    <a:p>
                      <a:r>
                        <a:rPr kumimoji="1" lang="ja-JP" altLang="en-US" sz="1200">
                          <a:latin typeface="Meiryo UI" panose="020B0604030504040204" pitchFamily="50" charset="-128"/>
                          <a:ea typeface="Meiryo UI" panose="020B0604030504040204" pitchFamily="50" charset="-128"/>
                        </a:rPr>
                        <a:t>非対応</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1985228480"/>
                  </a:ext>
                </a:extLst>
              </a:tr>
            </a:tbl>
          </a:graphicData>
        </a:graphic>
      </p:graphicFrame>
      <p:graphicFrame>
        <p:nvGraphicFramePr>
          <p:cNvPr id="4" name="表 3">
            <a:extLst>
              <a:ext uri="{FF2B5EF4-FFF2-40B4-BE49-F238E27FC236}">
                <a16:creationId xmlns:a16="http://schemas.microsoft.com/office/drawing/2014/main" id="{A37381A2-ECAC-7B42-0088-DB03CCEC8C9C}"/>
              </a:ext>
            </a:extLst>
          </p:cNvPr>
          <p:cNvGraphicFramePr>
            <a:graphicFrameLocks noGrp="1"/>
          </p:cNvGraphicFramePr>
          <p:nvPr>
            <p:extLst>
              <p:ext uri="{D42A27DB-BD31-4B8C-83A1-F6EECF244321}">
                <p14:modId xmlns:p14="http://schemas.microsoft.com/office/powerpoint/2010/main" val="3099257343"/>
              </p:ext>
            </p:extLst>
          </p:nvPr>
        </p:nvGraphicFramePr>
        <p:xfrm>
          <a:off x="243778" y="5284147"/>
          <a:ext cx="9221901" cy="1101344"/>
        </p:xfrm>
        <a:graphic>
          <a:graphicData uri="http://schemas.openxmlformats.org/drawingml/2006/table">
            <a:tbl>
              <a:tblPr firstRow="1" bandRow="1">
                <a:tableStyleId>{5C22544A-7EE6-4342-B048-85BDC9FD1C3A}</a:tableStyleId>
              </a:tblPr>
              <a:tblGrid>
                <a:gridCol w="318253">
                  <a:extLst>
                    <a:ext uri="{9D8B030D-6E8A-4147-A177-3AD203B41FA5}">
                      <a16:colId xmlns:a16="http://schemas.microsoft.com/office/drawing/2014/main" val="961188481"/>
                    </a:ext>
                  </a:extLst>
                </a:gridCol>
                <a:gridCol w="1987446">
                  <a:extLst>
                    <a:ext uri="{9D8B030D-6E8A-4147-A177-3AD203B41FA5}">
                      <a16:colId xmlns:a16="http://schemas.microsoft.com/office/drawing/2014/main" val="1435682320"/>
                    </a:ext>
                  </a:extLst>
                </a:gridCol>
                <a:gridCol w="1500009">
                  <a:extLst>
                    <a:ext uri="{9D8B030D-6E8A-4147-A177-3AD203B41FA5}">
                      <a16:colId xmlns:a16="http://schemas.microsoft.com/office/drawing/2014/main" val="3676945596"/>
                    </a:ext>
                  </a:extLst>
                </a:gridCol>
                <a:gridCol w="2360023">
                  <a:extLst>
                    <a:ext uri="{9D8B030D-6E8A-4147-A177-3AD203B41FA5}">
                      <a16:colId xmlns:a16="http://schemas.microsoft.com/office/drawing/2014/main" val="3814872593"/>
                    </a:ext>
                  </a:extLst>
                </a:gridCol>
                <a:gridCol w="3056170">
                  <a:extLst>
                    <a:ext uri="{9D8B030D-6E8A-4147-A177-3AD203B41FA5}">
                      <a16:colId xmlns:a16="http://schemas.microsoft.com/office/drawing/2014/main" val="1519992166"/>
                    </a:ext>
                  </a:extLst>
                </a:gridCol>
              </a:tblGrid>
              <a:tr h="220025">
                <a:tc>
                  <a:txBody>
                    <a:bodyPr/>
                    <a:lstStyle/>
                    <a:p>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a:latin typeface="Meiryo UI" panose="020B0604030504040204" pitchFamily="50" charset="-128"/>
                          <a:ea typeface="Meiryo UI" panose="020B0604030504040204" pitchFamily="50" charset="-128"/>
                        </a:rPr>
                        <a:t>ユーザ利用アプリケーション</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a:latin typeface="Meiryo UI" panose="020B0604030504040204" pitchFamily="50" charset="-128"/>
                          <a:ea typeface="Meiryo UI" panose="020B0604030504040204" pitchFamily="50" charset="-128"/>
                        </a:rPr>
                        <a:t>ユーザ</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対応する</a:t>
                      </a:r>
                      <a:r>
                        <a:rPr kumimoji="1" lang="en-US" altLang="ja-JP" sz="1200" dirty="0">
                          <a:latin typeface="Meiryo UI" panose="020B0604030504040204" pitchFamily="50" charset="-128"/>
                          <a:ea typeface="Meiryo UI" panose="020B0604030504040204" pitchFamily="50" charset="-128"/>
                        </a:rPr>
                        <a:t>IdP</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a:latin typeface="Meiryo UI" panose="020B0604030504040204" pitchFamily="50" charset="-128"/>
                          <a:ea typeface="Meiryo UI" panose="020B0604030504040204" pitchFamily="50" charset="-128"/>
                        </a:rPr>
                        <a:t>関連する業務</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96791790"/>
                  </a:ext>
                </a:extLst>
              </a:tr>
              <a:tr h="220025">
                <a:tc>
                  <a:txBody>
                    <a:bodyPr/>
                    <a:lstStyle/>
                    <a:p>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WebApp</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データ利用者</a:t>
                      </a:r>
                    </a:p>
                  </a:txBody>
                  <a:tcPr/>
                </a:tc>
                <a:tc>
                  <a:txBody>
                    <a:bodyPr/>
                    <a:lstStyle/>
                    <a:p>
                      <a:r>
                        <a:rPr kumimoji="1" lang="en-US" altLang="ja-JP" sz="1200">
                          <a:latin typeface="Meiryo UI" panose="020B0604030504040204" pitchFamily="50" charset="-128"/>
                          <a:ea typeface="Meiryo UI" panose="020B0604030504040204" pitchFamily="50" charset="-128"/>
                        </a:rPr>
                        <a:t>CADDE</a:t>
                      </a:r>
                      <a:r>
                        <a:rPr kumimoji="1" lang="ja-JP" altLang="en-US" sz="1200">
                          <a:latin typeface="Meiryo UI" panose="020B0604030504040204" pitchFamily="50" charset="-128"/>
                          <a:ea typeface="Meiryo UI" panose="020B0604030504040204" pitchFamily="50" charset="-128"/>
                        </a:rPr>
                        <a:t>認証</a:t>
                      </a:r>
                      <a:r>
                        <a:rPr kumimoji="1" lang="ja-JP" altLang="en-US" sz="1200" dirty="0">
                          <a:latin typeface="Meiryo UI" panose="020B0604030504040204" pitchFamily="50" charset="-128"/>
                          <a:ea typeface="Meiryo UI" panose="020B0604030504040204" pitchFamily="50" charset="-128"/>
                        </a:rPr>
                        <a:t>機能、外部</a:t>
                      </a:r>
                      <a:r>
                        <a:rPr kumimoji="1" lang="en-US" altLang="ja-JP" sz="1200" dirty="0">
                          <a:latin typeface="Meiryo UI" panose="020B0604030504040204" pitchFamily="50" charset="-128"/>
                          <a:ea typeface="Meiryo UI" panose="020B0604030504040204" pitchFamily="50" charset="-128"/>
                        </a:rPr>
                        <a:t>IdP</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データ発見、データ取得・連携、来歴確認</a:t>
                      </a:r>
                      <a:endParaRPr kumimoji="1" lang="en-US" altLang="ja-JP"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39715632"/>
                  </a:ext>
                </a:extLst>
              </a:tr>
              <a:tr h="276352">
                <a:tc>
                  <a:txBody>
                    <a:bodyPr/>
                    <a:lstStyle/>
                    <a:p>
                      <a:r>
                        <a:rPr kumimoji="1" lang="en-US" altLang="ja-JP" sz="1200" dirty="0">
                          <a:latin typeface="Meiryo UI" panose="020B0604030504040204" pitchFamily="50" charset="-128"/>
                          <a:ea typeface="Meiryo UI" panose="020B0604030504040204" pitchFamily="50" charset="-128"/>
                        </a:rPr>
                        <a:t>2</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データカタログ作成ツール</a:t>
                      </a:r>
                    </a:p>
                  </a:txBody>
                  <a:tcPr/>
                </a:tc>
                <a:tc>
                  <a:txBody>
                    <a:bodyPr/>
                    <a:lstStyle/>
                    <a:p>
                      <a:r>
                        <a:rPr kumimoji="1" lang="ja-JP" altLang="en-US" sz="1200" dirty="0">
                          <a:latin typeface="Meiryo UI" panose="020B0604030504040204" pitchFamily="50" charset="-128"/>
                          <a:ea typeface="Meiryo UI" panose="020B0604030504040204" pitchFamily="50" charset="-128"/>
                        </a:rPr>
                        <a:t>データ提供者</a:t>
                      </a:r>
                    </a:p>
                  </a:txBody>
                  <a:tcPr/>
                </a:tc>
                <a:tc>
                  <a:txBody>
                    <a:bodyPr/>
                    <a:lstStyle/>
                    <a:p>
                      <a:r>
                        <a:rPr kumimoji="1" lang="en-US" altLang="ja-JP" sz="1200">
                          <a:latin typeface="Meiryo UI" panose="020B0604030504040204" pitchFamily="50" charset="-128"/>
                          <a:ea typeface="Meiryo UI" panose="020B0604030504040204" pitchFamily="50" charset="-128"/>
                        </a:rPr>
                        <a:t>CADDE</a:t>
                      </a:r>
                      <a:r>
                        <a:rPr kumimoji="1" lang="ja-JP" altLang="en-US" sz="1200">
                          <a:latin typeface="Meiryo UI" panose="020B0604030504040204" pitchFamily="50" charset="-128"/>
                          <a:ea typeface="Meiryo UI" panose="020B0604030504040204" pitchFamily="50" charset="-128"/>
                        </a:rPr>
                        <a:t>認証</a:t>
                      </a:r>
                      <a:r>
                        <a:rPr kumimoji="1" lang="ja-JP" altLang="en-US" sz="1200" dirty="0">
                          <a:latin typeface="Meiryo UI" panose="020B0604030504040204" pitchFamily="50" charset="-128"/>
                          <a:ea typeface="Meiryo UI" panose="020B0604030504040204" pitchFamily="50" charset="-128"/>
                        </a:rPr>
                        <a:t>機能</a:t>
                      </a:r>
                    </a:p>
                  </a:txBody>
                  <a:tcPr/>
                </a:tc>
                <a:tc>
                  <a:txBody>
                    <a:bodyPr/>
                    <a:lstStyle/>
                    <a:p>
                      <a:r>
                        <a:rPr kumimoji="1" lang="ja-JP" altLang="en-US" sz="1200">
                          <a:latin typeface="Meiryo UI" panose="020B0604030504040204" pitchFamily="50" charset="-128"/>
                          <a:ea typeface="Meiryo UI" panose="020B0604030504040204" pitchFamily="50" charset="-128"/>
                        </a:rPr>
                        <a:t>データ提供準備</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96171294"/>
                  </a:ext>
                </a:extLst>
              </a:tr>
              <a:tr h="276352">
                <a:tc>
                  <a:txBody>
                    <a:bodyPr/>
                    <a:lstStyle/>
                    <a:p>
                      <a:r>
                        <a:rPr kumimoji="1" lang="en-US" altLang="ja-JP" sz="1200" dirty="0">
                          <a:latin typeface="Meiryo UI" panose="020B0604030504040204" pitchFamily="50" charset="-128"/>
                          <a:ea typeface="Meiryo UI" panose="020B0604030504040204" pitchFamily="50" charset="-128"/>
                        </a:rPr>
                        <a:t>3</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認可機能</a:t>
                      </a:r>
                    </a:p>
                  </a:txBody>
                  <a:tcPr/>
                </a:tc>
                <a:tc>
                  <a:txBody>
                    <a:bodyPr/>
                    <a:lstStyle/>
                    <a:p>
                      <a:r>
                        <a:rPr kumimoji="1" lang="ja-JP" altLang="en-US" sz="1200" dirty="0">
                          <a:latin typeface="Meiryo UI" panose="020B0604030504040204" pitchFamily="50" charset="-128"/>
                          <a:ea typeface="Meiryo UI" panose="020B0604030504040204" pitchFamily="50" charset="-128"/>
                        </a:rPr>
                        <a:t>データ提供者</a:t>
                      </a:r>
                    </a:p>
                  </a:txBody>
                  <a:tcPr/>
                </a:tc>
                <a:tc>
                  <a:txBody>
                    <a:bodyPr/>
                    <a:lstStyle/>
                    <a:p>
                      <a:r>
                        <a:rPr kumimoji="1" lang="en-US" altLang="ja-JP" sz="1200">
                          <a:latin typeface="Meiryo UI" panose="020B0604030504040204" pitchFamily="50" charset="-128"/>
                          <a:ea typeface="Meiryo UI" panose="020B0604030504040204" pitchFamily="50" charset="-128"/>
                        </a:rPr>
                        <a:t>CADDE</a:t>
                      </a:r>
                      <a:r>
                        <a:rPr kumimoji="1" lang="ja-JP" altLang="en-US" sz="1200">
                          <a:latin typeface="Meiryo UI" panose="020B0604030504040204" pitchFamily="50" charset="-128"/>
                          <a:ea typeface="Meiryo UI" panose="020B0604030504040204" pitchFamily="50" charset="-128"/>
                        </a:rPr>
                        <a:t>認証</a:t>
                      </a:r>
                      <a:r>
                        <a:rPr kumimoji="1" lang="ja-JP" altLang="en-US" sz="1200" dirty="0">
                          <a:latin typeface="Meiryo UI" panose="020B0604030504040204" pitchFamily="50" charset="-128"/>
                          <a:ea typeface="Meiryo UI" panose="020B0604030504040204" pitchFamily="50" charset="-128"/>
                        </a:rPr>
                        <a:t>機能</a:t>
                      </a:r>
                    </a:p>
                  </a:txBody>
                  <a:tcPr/>
                </a:tc>
                <a:tc>
                  <a:txBody>
                    <a:bodyPr/>
                    <a:lstStyle/>
                    <a:p>
                      <a:r>
                        <a:rPr kumimoji="1" lang="ja-JP" altLang="en-US" sz="1200">
                          <a:latin typeface="Meiryo UI" panose="020B0604030504040204" pitchFamily="50" charset="-128"/>
                          <a:ea typeface="Meiryo UI" panose="020B0604030504040204" pitchFamily="50" charset="-128"/>
                        </a:rPr>
                        <a:t>データ提供準備</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985228480"/>
                  </a:ext>
                </a:extLst>
              </a:tr>
            </a:tbl>
          </a:graphicData>
        </a:graphic>
      </p:graphicFrame>
      <p:sp>
        <p:nvSpPr>
          <p:cNvPr id="5" name="テキスト ボックス 4">
            <a:extLst>
              <a:ext uri="{FF2B5EF4-FFF2-40B4-BE49-F238E27FC236}">
                <a16:creationId xmlns:a16="http://schemas.microsoft.com/office/drawing/2014/main" id="{A4913698-E64D-AC33-88CB-1861D00FABC3}"/>
              </a:ext>
            </a:extLst>
          </p:cNvPr>
          <p:cNvSpPr txBox="1"/>
          <p:nvPr/>
        </p:nvSpPr>
        <p:spPr>
          <a:xfrm>
            <a:off x="234000" y="683475"/>
            <a:ext cx="9082670" cy="483864"/>
          </a:xfrm>
          <a:prstGeom prst="rect">
            <a:avLst/>
          </a:prstGeom>
          <a:noFill/>
          <a:ln>
            <a:noFill/>
          </a:ln>
        </p:spPr>
        <p:txBody>
          <a:bodyPr wrap="square" rtlCol="0" anchor="t" anchorCtr="0">
            <a:noAutofit/>
          </a:bodyPr>
          <a:lstStyle/>
          <a:p>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では知識と所有による認証に対応して</a:t>
            </a:r>
            <a:r>
              <a:rPr lang="ja-JP" altLang="en-US" sz="1200">
                <a:latin typeface="Meiryo UI" panose="020B0604030504040204" pitchFamily="50" charset="-128"/>
                <a:ea typeface="Meiryo UI" panose="020B0604030504040204" pitchFamily="50" charset="-128"/>
              </a:rPr>
              <a:t>いる。</a:t>
            </a:r>
            <a:endParaRPr lang="en-US" altLang="ja-JP" sz="1200">
              <a:latin typeface="Meiryo UI" panose="020B0604030504040204" pitchFamily="50" charset="-128"/>
              <a:ea typeface="Meiryo UI" panose="020B0604030504040204" pitchFamily="50" charset="-128"/>
            </a:endParaRPr>
          </a:p>
          <a:p>
            <a:r>
              <a:rPr lang="en-US" altLang="ja-JP" sz="120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AAL</a:t>
            </a:r>
            <a:r>
              <a:rPr lang="ja-JP" altLang="en-US" sz="1200">
                <a:latin typeface="Meiryo UI" panose="020B0604030504040204" pitchFamily="50" charset="-128"/>
                <a:ea typeface="Meiryo UI" panose="020B0604030504040204" pitchFamily="50" charset="-128"/>
              </a:rPr>
              <a:t>は</a:t>
            </a:r>
            <a:r>
              <a:rPr lang="en-US" altLang="ja-JP" sz="1200">
                <a:latin typeface="Meiryo UI" panose="020B0604030504040204" pitchFamily="50" charset="-128"/>
                <a:ea typeface="Meiryo UI" panose="020B0604030504040204" pitchFamily="50" charset="-128"/>
              </a:rPr>
              <a:t>2</a:t>
            </a:r>
            <a:r>
              <a:rPr lang="ja-JP" altLang="en-US" sz="1200">
                <a:latin typeface="Meiryo UI" panose="020B0604030504040204" pitchFamily="50" charset="-128"/>
                <a:ea typeface="Meiryo UI" panose="020B0604030504040204" pitchFamily="50" charset="-128"/>
              </a:rPr>
              <a:t>であり、</a:t>
            </a:r>
            <a:r>
              <a:rPr lang="en-US" altLang="ja-JP" sz="1200">
                <a:latin typeface="Meiryo UI" panose="020B0604030504040204" pitchFamily="50" charset="-128"/>
                <a:ea typeface="Meiryo UI" panose="020B0604030504040204" pitchFamily="50" charset="-128"/>
              </a:rPr>
              <a:t>CADDE</a:t>
            </a:r>
            <a:r>
              <a:rPr lang="ja-JP" altLang="en-US" sz="1200">
                <a:latin typeface="Meiryo UI" panose="020B0604030504040204" pitchFamily="50" charset="-128"/>
                <a:ea typeface="Meiryo UI" panose="020B0604030504040204" pitchFamily="50" charset="-128"/>
              </a:rPr>
              <a:t>認証時にユーザ属性</a:t>
            </a:r>
            <a:r>
              <a:rPr lang="en-US" altLang="ja-JP" sz="1200">
                <a:latin typeface="Meiryo UI" panose="020B0604030504040204" pitchFamily="50" charset="-128"/>
                <a:ea typeface="Meiryo UI" panose="020B0604030504040204" pitchFamily="50" charset="-128"/>
              </a:rPr>
              <a:t>(AAL)</a:t>
            </a:r>
            <a:r>
              <a:rPr lang="ja-JP" altLang="en-US" sz="1200">
                <a:latin typeface="Meiryo UI" panose="020B0604030504040204" pitchFamily="50" charset="-128"/>
                <a:ea typeface="Meiryo UI" panose="020B0604030504040204" pitchFamily="50" charset="-128"/>
              </a:rPr>
              <a:t>が</a:t>
            </a:r>
            <a:r>
              <a:rPr lang="en-US" altLang="ja-JP" sz="1200">
                <a:latin typeface="Meiryo UI" panose="020B0604030504040204" pitchFamily="50" charset="-128"/>
                <a:ea typeface="Meiryo UI" panose="020B0604030504040204" pitchFamily="50" charset="-128"/>
              </a:rPr>
              <a:t>2</a:t>
            </a:r>
            <a:r>
              <a:rPr lang="ja-JP" altLang="en-US" sz="1200">
                <a:latin typeface="Meiryo UI" panose="020B0604030504040204" pitchFamily="50" charset="-128"/>
                <a:ea typeface="Meiryo UI" panose="020B0604030504040204" pitchFamily="50" charset="-128"/>
              </a:rPr>
              <a:t>に設定される。</a:t>
            </a:r>
            <a:endParaRPr lang="en-US" altLang="ja-JP" sz="1200"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940BB7B5-DF88-88FB-749F-AE60F5475CE8}"/>
              </a:ext>
            </a:extLst>
          </p:cNvPr>
          <p:cNvSpPr txBox="1"/>
          <p:nvPr/>
        </p:nvSpPr>
        <p:spPr>
          <a:xfrm>
            <a:off x="234000" y="4995772"/>
            <a:ext cx="3156633" cy="276999"/>
          </a:xfrm>
          <a:prstGeom prst="rect">
            <a:avLst/>
          </a:prstGeom>
          <a:noFill/>
        </p:spPr>
        <p:txBody>
          <a:bodyPr wrap="none" rtlCol="0">
            <a:spAutoFit/>
          </a:bodyPr>
          <a:lstStyle/>
          <a:p>
            <a:r>
              <a:rPr kumimoji="1" lang="ja-JP" altLang="en-US" sz="1200">
                <a:latin typeface="Meiryo UI" panose="020B0604030504040204" pitchFamily="50" charset="-128"/>
                <a:ea typeface="Meiryo UI" panose="020B0604030504040204" pitchFamily="50" charset="-128"/>
              </a:rPr>
              <a:t>ユーザ利用アプリケーションについては以下の通り。</a:t>
            </a:r>
            <a:endParaRPr kumimoji="1" lang="en-US" altLang="ja-JP" sz="1200">
              <a:latin typeface="Meiryo UI" panose="020B0604030504040204" pitchFamily="50" charset="-128"/>
              <a:ea typeface="Meiryo UI" panose="020B0604030504040204" pitchFamily="50" charset="-128"/>
            </a:endParaRPr>
          </a:p>
        </p:txBody>
      </p:sp>
      <p:graphicFrame>
        <p:nvGraphicFramePr>
          <p:cNvPr id="7" name="表 6">
            <a:extLst>
              <a:ext uri="{FF2B5EF4-FFF2-40B4-BE49-F238E27FC236}">
                <a16:creationId xmlns:a16="http://schemas.microsoft.com/office/drawing/2014/main" id="{07CB46A0-486F-320B-28AD-86EBB63DFABE}"/>
              </a:ext>
            </a:extLst>
          </p:cNvPr>
          <p:cNvGraphicFramePr>
            <a:graphicFrameLocks noGrp="1"/>
          </p:cNvGraphicFramePr>
          <p:nvPr>
            <p:extLst>
              <p:ext uri="{D42A27DB-BD31-4B8C-83A1-F6EECF244321}">
                <p14:modId xmlns:p14="http://schemas.microsoft.com/office/powerpoint/2010/main" val="1026232069"/>
              </p:ext>
            </p:extLst>
          </p:nvPr>
        </p:nvGraphicFramePr>
        <p:xfrm>
          <a:off x="234000" y="3488352"/>
          <a:ext cx="9231678" cy="1371600"/>
        </p:xfrm>
        <a:graphic>
          <a:graphicData uri="http://schemas.openxmlformats.org/drawingml/2006/table">
            <a:tbl>
              <a:tblPr firstRow="1" bandRow="1">
                <a:tableStyleId>{5C22544A-7EE6-4342-B048-85BDC9FD1C3A}</a:tableStyleId>
              </a:tblPr>
              <a:tblGrid>
                <a:gridCol w="595394">
                  <a:extLst>
                    <a:ext uri="{9D8B030D-6E8A-4147-A177-3AD203B41FA5}">
                      <a16:colId xmlns:a16="http://schemas.microsoft.com/office/drawing/2014/main" val="961188481"/>
                    </a:ext>
                  </a:extLst>
                </a:gridCol>
                <a:gridCol w="3386145">
                  <a:extLst>
                    <a:ext uri="{9D8B030D-6E8A-4147-A177-3AD203B41FA5}">
                      <a16:colId xmlns:a16="http://schemas.microsoft.com/office/drawing/2014/main" val="1435682320"/>
                    </a:ext>
                  </a:extLst>
                </a:gridCol>
                <a:gridCol w="5250139">
                  <a:extLst>
                    <a:ext uri="{9D8B030D-6E8A-4147-A177-3AD203B41FA5}">
                      <a16:colId xmlns:a16="http://schemas.microsoft.com/office/drawing/2014/main" val="3849094011"/>
                    </a:ext>
                  </a:extLst>
                </a:gridCol>
              </a:tblGrid>
              <a:tr h="129529">
                <a:tc>
                  <a:txBody>
                    <a:bodyPr/>
                    <a:lstStyle/>
                    <a:p>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a:latin typeface="Meiryo UI" panose="020B0604030504040204" pitchFamily="50" charset="-128"/>
                          <a:ea typeface="Meiryo UI" panose="020B0604030504040204" pitchFamily="50" charset="-128"/>
                        </a:rPr>
                        <a:t>認証するアプリケーション</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a:latin typeface="Meiryo UI" panose="020B0604030504040204" pitchFamily="50" charset="-128"/>
                          <a:ea typeface="Meiryo UI" panose="020B0604030504040204" pitchFamily="50" charset="-128"/>
                        </a:rPr>
                        <a:t>認証方法</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96791790"/>
                  </a:ext>
                </a:extLst>
              </a:tr>
              <a:tr h="342171">
                <a:tc>
                  <a:txBody>
                    <a:bodyPr/>
                    <a:lstStyle/>
                    <a:p>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a:latin typeface="Meiryo UI" panose="020B0604030504040204" pitchFamily="50" charset="-128"/>
                          <a:ea typeface="Meiryo UI" panose="020B0604030504040204" pitchFamily="50" charset="-128"/>
                        </a:rPr>
                        <a:t>ユーザ利用アプリケーション</a:t>
                      </a:r>
                      <a:endParaRPr kumimoji="1" lang="en-US" altLang="ja-JP" sz="120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a:latin typeface="Meiryo UI" panose="020B0604030504040204" pitchFamily="50" charset="-128"/>
                          <a:ea typeface="Meiryo UI" panose="020B0604030504040204" pitchFamily="50" charset="-128"/>
                        </a:rPr>
                        <a:t>（</a:t>
                      </a:r>
                      <a:r>
                        <a:rPr kumimoji="1" lang="en-US" altLang="ja-JP" sz="1200">
                          <a:latin typeface="Meiryo UI" panose="020B0604030504040204" pitchFamily="50" charset="-128"/>
                          <a:ea typeface="Meiryo UI" panose="020B0604030504040204" pitchFamily="50" charset="-128"/>
                        </a:rPr>
                        <a:t>WebApp</a:t>
                      </a:r>
                      <a:r>
                        <a:rPr kumimoji="1" lang="ja-JP" altLang="en-US" sz="1200">
                          <a:latin typeface="Meiryo UI" panose="020B0604030504040204" pitchFamily="50" charset="-128"/>
                          <a:ea typeface="Meiryo UI" panose="020B0604030504040204" pitchFamily="50" charset="-128"/>
                        </a:rPr>
                        <a:t>、データカタログ作成ツール、認可機能）</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a:latin typeface="Meiryo UI" panose="020B0604030504040204" pitchFamily="50" charset="-128"/>
                          <a:ea typeface="Meiryo UI" panose="020B0604030504040204" pitchFamily="50" charset="-128"/>
                        </a:rPr>
                        <a:t>以下の</a:t>
                      </a:r>
                      <a:r>
                        <a:rPr kumimoji="1" lang="en-US" altLang="ja-JP" sz="1200">
                          <a:latin typeface="Meiryo UI" panose="020B0604030504040204" pitchFamily="50" charset="-128"/>
                          <a:ea typeface="Meiryo UI" panose="020B0604030504040204" pitchFamily="50" charset="-128"/>
                        </a:rPr>
                        <a:t>2</a:t>
                      </a:r>
                      <a:r>
                        <a:rPr kumimoji="1" lang="ja-JP" altLang="en-US" sz="1200">
                          <a:latin typeface="Meiryo UI" panose="020B0604030504040204" pitchFamily="50" charset="-128"/>
                          <a:ea typeface="Meiryo UI" panose="020B0604030504040204" pitchFamily="50" charset="-128"/>
                        </a:rPr>
                        <a:t>要素によって認証する</a:t>
                      </a:r>
                      <a:endParaRPr kumimoji="1" lang="en-US" altLang="ja-JP" sz="1200">
                        <a:latin typeface="Meiryo UI" panose="020B0604030504040204" pitchFamily="50" charset="-128"/>
                        <a:ea typeface="Meiryo UI" panose="020B0604030504040204" pitchFamily="50" charset="-128"/>
                      </a:endParaRPr>
                    </a:p>
                    <a:p>
                      <a:r>
                        <a:rPr kumimoji="1" lang="ja-JP" altLang="en-US" sz="1200">
                          <a:latin typeface="Meiryo UI" panose="020B0604030504040204" pitchFamily="50" charset="-128"/>
                          <a:ea typeface="Meiryo UI" panose="020B0604030504040204" pitchFamily="50" charset="-128"/>
                        </a:rPr>
                        <a:t>　・</a:t>
                      </a:r>
                      <a:r>
                        <a:rPr kumimoji="1" lang="en-US" altLang="ja-JP" sz="1200">
                          <a:latin typeface="Meiryo UI" panose="020B0604030504040204" pitchFamily="50" charset="-128"/>
                          <a:ea typeface="Meiryo UI" panose="020B0604030504040204" pitchFamily="50" charset="-128"/>
                        </a:rPr>
                        <a:t>CADDE</a:t>
                      </a:r>
                      <a:r>
                        <a:rPr kumimoji="1" lang="ja-JP" altLang="en-US" sz="1200">
                          <a:latin typeface="Meiryo UI" panose="020B0604030504040204" pitchFamily="50" charset="-128"/>
                          <a:ea typeface="Meiryo UI" panose="020B0604030504040204" pitchFamily="50" charset="-128"/>
                        </a:rPr>
                        <a:t>ユーザ</a:t>
                      </a:r>
                      <a:r>
                        <a:rPr kumimoji="1" lang="en-US" altLang="ja-JP" sz="1200">
                          <a:latin typeface="Meiryo UI" panose="020B0604030504040204" pitchFamily="50" charset="-128"/>
                          <a:ea typeface="Meiryo UI" panose="020B0604030504040204" pitchFamily="50" charset="-128"/>
                        </a:rPr>
                        <a:t>ID</a:t>
                      </a:r>
                      <a:r>
                        <a:rPr kumimoji="1" lang="ja-JP" altLang="en-US" sz="1200">
                          <a:latin typeface="Meiryo UI" panose="020B0604030504040204" pitchFamily="50" charset="-128"/>
                          <a:ea typeface="Meiryo UI" panose="020B0604030504040204" pitchFamily="50" charset="-128"/>
                        </a:rPr>
                        <a:t>とパスワード（知識要素）</a:t>
                      </a:r>
                      <a:endParaRPr kumimoji="1" lang="en-US" altLang="ja-JP" sz="1200">
                        <a:latin typeface="Meiryo UI" panose="020B0604030504040204" pitchFamily="50" charset="-128"/>
                        <a:ea typeface="Meiryo UI" panose="020B0604030504040204" pitchFamily="50" charset="-128"/>
                      </a:endParaRPr>
                    </a:p>
                    <a:p>
                      <a:r>
                        <a:rPr kumimoji="1" lang="ja-JP" altLang="en-US" sz="1200">
                          <a:latin typeface="Meiryo UI" panose="020B0604030504040204" pitchFamily="50" charset="-128"/>
                          <a:ea typeface="Meiryo UI" panose="020B0604030504040204" pitchFamily="50" charset="-128"/>
                        </a:rPr>
                        <a:t>　・ワンタイムパスワード（所有要素）</a:t>
                      </a:r>
                      <a:endParaRPr kumimoji="1" lang="en-US" altLang="ja-JP" sz="12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39715632"/>
                  </a:ext>
                </a:extLst>
              </a:tr>
              <a:tr h="342171">
                <a:tc>
                  <a:txBody>
                    <a:bodyPr/>
                    <a:lstStyle/>
                    <a:p>
                      <a:r>
                        <a:rPr kumimoji="1" lang="en-US" altLang="ja-JP" sz="1200" dirty="0">
                          <a:latin typeface="Meiryo UI" panose="020B0604030504040204" pitchFamily="50" charset="-128"/>
                          <a:ea typeface="Meiryo UI" panose="020B0604030504040204" pitchFamily="50" charset="-128"/>
                        </a:rPr>
                        <a:t>2</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a:latin typeface="Meiryo UI" panose="020B0604030504040204" pitchFamily="50" charset="-128"/>
                          <a:ea typeface="Meiryo UI" panose="020B0604030504040204" pitchFamily="50" charset="-128"/>
                        </a:rPr>
                        <a:t>自動処理用アプリケーション等</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a:latin typeface="Meiryo UI" panose="020B0604030504040204" pitchFamily="50" charset="-128"/>
                          <a:ea typeface="Meiryo UI" panose="020B0604030504040204" pitchFamily="50" charset="-128"/>
                        </a:rPr>
                        <a:t>以下の</a:t>
                      </a:r>
                      <a:r>
                        <a:rPr kumimoji="1" lang="en-US" altLang="ja-JP" sz="1200">
                          <a:latin typeface="Meiryo UI" panose="020B0604030504040204" pitchFamily="50" charset="-128"/>
                          <a:ea typeface="Meiryo UI" panose="020B0604030504040204" pitchFamily="50" charset="-128"/>
                        </a:rPr>
                        <a:t>1</a:t>
                      </a:r>
                      <a:r>
                        <a:rPr kumimoji="1" lang="ja-JP" altLang="en-US" sz="1200">
                          <a:latin typeface="Meiryo UI" panose="020B0604030504040204" pitchFamily="50" charset="-128"/>
                          <a:ea typeface="Meiryo UI" panose="020B0604030504040204" pitchFamily="50" charset="-128"/>
                        </a:rPr>
                        <a:t>要素によって認証する</a:t>
                      </a:r>
                      <a:endParaRPr kumimoji="1" lang="en-US" altLang="ja-JP" sz="1200">
                        <a:solidFill>
                          <a:schemeClr val="tx1"/>
                        </a:solidFill>
                        <a:latin typeface="Meiryo UI" panose="020B0604030504040204" pitchFamily="50" charset="-128"/>
                        <a:ea typeface="Meiryo UI" panose="020B0604030504040204" pitchFamily="50" charset="-128"/>
                      </a:endParaRPr>
                    </a:p>
                    <a:p>
                      <a:r>
                        <a:rPr kumimoji="1" lang="ja-JP" altLang="en-US" sz="1200">
                          <a:latin typeface="Meiryo UI" panose="020B0604030504040204" pitchFamily="50" charset="-128"/>
                          <a:ea typeface="Meiryo UI" panose="020B0604030504040204" pitchFamily="50" charset="-128"/>
                        </a:rPr>
                        <a:t>耐タンパデバイス秘密鍵を用いた</a:t>
                      </a:r>
                      <a:r>
                        <a:rPr kumimoji="1" lang="ja-JP" altLang="en-US" sz="1200">
                          <a:solidFill>
                            <a:schemeClr val="tx1"/>
                          </a:solidFill>
                          <a:latin typeface="Meiryo UI" panose="020B0604030504040204" pitchFamily="50" charset="-128"/>
                          <a:ea typeface="Meiryo UI" panose="020B0604030504040204" pitchFamily="50" charset="-128"/>
                        </a:rPr>
                        <a:t>クライアント証明書によって認証する</a:t>
                      </a:r>
                      <a:r>
                        <a:rPr kumimoji="1" lang="ja-JP" altLang="en-US" sz="1200">
                          <a:latin typeface="Meiryo UI" panose="020B0604030504040204" pitchFamily="50" charset="-128"/>
                          <a:ea typeface="Meiryo UI" panose="020B0604030504040204" pitchFamily="50" charset="-128"/>
                        </a:rPr>
                        <a:t>（所有要素）</a:t>
                      </a:r>
                      <a:endParaRPr kumimoji="1" lang="en-US" altLang="ja-JP" sz="120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96171294"/>
                  </a:ext>
                </a:extLst>
              </a:tr>
            </a:tbl>
          </a:graphicData>
        </a:graphic>
      </p:graphicFrame>
      <p:sp>
        <p:nvSpPr>
          <p:cNvPr id="8" name="テキスト ボックス 7">
            <a:extLst>
              <a:ext uri="{FF2B5EF4-FFF2-40B4-BE49-F238E27FC236}">
                <a16:creationId xmlns:a16="http://schemas.microsoft.com/office/drawing/2014/main" id="{50722D33-8007-E07C-8A55-0B69CDDD7ACA}"/>
              </a:ext>
            </a:extLst>
          </p:cNvPr>
          <p:cNvSpPr txBox="1"/>
          <p:nvPr/>
        </p:nvSpPr>
        <p:spPr>
          <a:xfrm>
            <a:off x="249773" y="3160438"/>
            <a:ext cx="9082670" cy="319205"/>
          </a:xfrm>
          <a:prstGeom prst="rect">
            <a:avLst/>
          </a:prstGeom>
          <a:noFill/>
          <a:ln>
            <a:noFill/>
          </a:ln>
        </p:spPr>
        <p:txBody>
          <a:bodyPr wrap="square" rtlCol="0" anchor="t" anchorCtr="0">
            <a:noAutofit/>
          </a:bodyPr>
          <a:lstStyle/>
          <a:p>
            <a:r>
              <a:rPr lang="en-US" altLang="ja-JP" sz="1200">
                <a:latin typeface="Meiryo UI" panose="020B0604030504040204" pitchFamily="50" charset="-128"/>
                <a:ea typeface="Meiryo UI" panose="020B0604030504040204" pitchFamily="50" charset="-128"/>
              </a:rPr>
              <a:t>CADDE</a:t>
            </a:r>
            <a:r>
              <a:rPr lang="ja-JP" altLang="en-US" sz="1200">
                <a:latin typeface="Meiryo UI" panose="020B0604030504040204" pitchFamily="50" charset="-128"/>
                <a:ea typeface="Meiryo UI" panose="020B0604030504040204" pitchFamily="50" charset="-128"/>
              </a:rPr>
              <a:t>ではアプリケーションの種類によって認証方法が異なる。各アプリケーションの認証方法は以下の通り。</a:t>
            </a:r>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283526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5F8108-AC23-4955-A205-8C10F688A6B9}"/>
              </a:ext>
            </a:extLst>
          </p:cNvPr>
          <p:cNvSpPr>
            <a:spLocks noGrp="1"/>
          </p:cNvSpPr>
          <p:nvPr>
            <p:ph type="title"/>
          </p:nvPr>
        </p:nvSpPr>
        <p:spPr>
          <a:xfrm>
            <a:off x="231170" y="100867"/>
            <a:ext cx="9067500" cy="432000"/>
          </a:xfrm>
        </p:spPr>
        <p:txBody>
          <a:bodyPr>
            <a:normAutofit/>
          </a:bodyPr>
          <a:lstStyle/>
          <a:p>
            <a:r>
              <a:rPr lang="en-US" altLang="ja-JP" sz="1800" dirty="0">
                <a:latin typeface="Meiryo UI" panose="020B0604030504040204" pitchFamily="50" charset="-128"/>
                <a:ea typeface="Meiryo UI" panose="020B0604030504040204" pitchFamily="50" charset="-128"/>
              </a:rPr>
              <a:t>2. </a:t>
            </a:r>
            <a:r>
              <a:rPr lang="ja-JP" altLang="en-US" sz="1800" dirty="0">
                <a:latin typeface="Meiryo UI" panose="020B0604030504040204" pitchFamily="50" charset="-128"/>
                <a:ea typeface="Meiryo UI" panose="020B0604030504040204" pitchFamily="50" charset="-128"/>
              </a:rPr>
              <a:t>方式 </a:t>
            </a:r>
            <a:r>
              <a:rPr lang="en-US" altLang="ja-JP" sz="1800" dirty="0">
                <a:latin typeface="Meiryo UI" panose="020B0604030504040204" pitchFamily="50" charset="-128"/>
                <a:ea typeface="Meiryo UI" panose="020B0604030504040204" pitchFamily="50" charset="-128"/>
              </a:rPr>
              <a:t>&gt; 2.1. </a:t>
            </a:r>
            <a:r>
              <a:rPr lang="ja-JP" altLang="en-US" sz="1800" dirty="0">
                <a:latin typeface="Meiryo UI" panose="020B0604030504040204" pitchFamily="50" charset="-128"/>
                <a:ea typeface="Meiryo UI" panose="020B0604030504040204" pitchFamily="50" charset="-128"/>
              </a:rPr>
              <a:t>認証方式　</a:t>
            </a:r>
            <a:r>
              <a:rPr lang="en-US" altLang="ja-JP" sz="1800">
                <a:latin typeface="Meiryo UI" panose="020B0604030504040204" pitchFamily="50" charset="-128"/>
                <a:ea typeface="Meiryo UI" panose="020B0604030504040204" pitchFamily="50" charset="-128"/>
              </a:rPr>
              <a:t>&gt; 2.1.2. </a:t>
            </a:r>
            <a:r>
              <a:rPr lang="ja-JP" altLang="en-US" sz="1800" dirty="0">
                <a:latin typeface="Meiryo UI" panose="020B0604030504040204" pitchFamily="50" charset="-128"/>
                <a:ea typeface="Meiryo UI" panose="020B0604030504040204" pitchFamily="50" charset="-128"/>
              </a:rPr>
              <a:t>データ利用者の認証</a:t>
            </a:r>
            <a:endParaRPr kumimoji="1" lang="ja-JP" altLang="en-US" sz="1800" dirty="0"/>
          </a:p>
        </p:txBody>
      </p:sp>
      <p:sp>
        <p:nvSpPr>
          <p:cNvPr id="30" name="テキスト ボックス 29">
            <a:extLst>
              <a:ext uri="{FF2B5EF4-FFF2-40B4-BE49-F238E27FC236}">
                <a16:creationId xmlns:a16="http://schemas.microsoft.com/office/drawing/2014/main" id="{E2DEF7D7-0EB4-48E5-B5AB-CB15F0A6C145}"/>
              </a:ext>
            </a:extLst>
          </p:cNvPr>
          <p:cNvSpPr txBox="1"/>
          <p:nvPr/>
        </p:nvSpPr>
        <p:spPr>
          <a:xfrm>
            <a:off x="216000" y="702582"/>
            <a:ext cx="4042491" cy="671208"/>
          </a:xfrm>
          <a:prstGeom prst="rect">
            <a:avLst/>
          </a:prstGeom>
          <a:noFill/>
          <a:ln>
            <a:noFill/>
          </a:ln>
        </p:spPr>
        <p:txBody>
          <a:bodyPr wrap="square" rtlCol="0" anchor="t" anchorCtr="0">
            <a:noAutofit/>
          </a:bodyPr>
          <a:lstStyle/>
          <a:p>
            <a:r>
              <a:rPr lang="ja-JP" altLang="en-US" sz="1200">
                <a:latin typeface="Meiryo UI" panose="020B0604030504040204" pitchFamily="50" charset="-128"/>
                <a:ea typeface="Meiryo UI" panose="020B0604030504040204" pitchFamily="50" charset="-128"/>
              </a:rPr>
              <a:t>データ利用者は</a:t>
            </a:r>
            <a:r>
              <a:rPr lang="ja-JP" altLang="en-US" sz="1200" dirty="0">
                <a:latin typeface="Meiryo UI" panose="020B0604030504040204" pitchFamily="50" charset="-128"/>
                <a:ea typeface="Meiryo UI" panose="020B0604030504040204" pitchFamily="50" charset="-128"/>
              </a:rPr>
              <a:t>次の①、②から認証先を選択すること</a:t>
            </a:r>
            <a:r>
              <a:rPr lang="ja-JP" altLang="en-US" sz="1200">
                <a:latin typeface="Meiryo UI" panose="020B0604030504040204" pitchFamily="50" charset="-128"/>
                <a:ea typeface="Meiryo UI" panose="020B0604030504040204" pitchFamily="50" charset="-128"/>
              </a:rPr>
              <a:t>ができる</a:t>
            </a:r>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①　</a:t>
            </a:r>
            <a:r>
              <a:rPr lang="en-US" altLang="ja-JP" sz="1200">
                <a:latin typeface="Meiryo UI" panose="020B0604030504040204" pitchFamily="50" charset="-128"/>
                <a:ea typeface="Meiryo UI" panose="020B0604030504040204" pitchFamily="50" charset="-128"/>
              </a:rPr>
              <a:t>CADDE</a:t>
            </a:r>
            <a:r>
              <a:rPr lang="ja-JP" altLang="en-US" sz="1200">
                <a:latin typeface="Meiryo UI" panose="020B0604030504040204" pitchFamily="50" charset="-128"/>
                <a:ea typeface="Meiryo UI" panose="020B0604030504040204" pitchFamily="50" charset="-128"/>
              </a:rPr>
              <a:t>認証</a:t>
            </a:r>
            <a:r>
              <a:rPr lang="ja-JP" altLang="en-US" sz="1200" dirty="0">
                <a:latin typeface="Meiryo UI" panose="020B0604030504040204" pitchFamily="50" charset="-128"/>
                <a:ea typeface="Meiryo UI" panose="020B0604030504040204" pitchFamily="50" charset="-128"/>
              </a:rPr>
              <a:t>機能</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②　</a:t>
            </a:r>
            <a:r>
              <a:rPr lang="ja-JP" altLang="en-US" sz="1200">
                <a:latin typeface="Meiryo UI" panose="020B0604030504040204" pitchFamily="50" charset="-128"/>
                <a:ea typeface="Meiryo UI" panose="020B0604030504040204" pitchFamily="50" charset="-128"/>
              </a:rPr>
              <a:t>外部</a:t>
            </a:r>
            <a:r>
              <a:rPr lang="en-US" altLang="ja-JP" sz="1200">
                <a:latin typeface="Meiryo UI" panose="020B0604030504040204" pitchFamily="50" charset="-128"/>
                <a:ea typeface="Meiryo UI" panose="020B0604030504040204" pitchFamily="50" charset="-128"/>
              </a:rPr>
              <a:t>IdP</a:t>
            </a:r>
            <a:endParaRPr lang="en-US" altLang="ja-JP" sz="1200" dirty="0">
              <a:latin typeface="Meiryo UI" panose="020B0604030504040204" pitchFamily="50" charset="-128"/>
              <a:ea typeface="Meiryo UI" panose="020B0604030504040204" pitchFamily="50" charset="-128"/>
            </a:endParaRPr>
          </a:p>
        </p:txBody>
      </p:sp>
      <p:cxnSp>
        <p:nvCxnSpPr>
          <p:cNvPr id="63" name="直線矢印コネクタ 62">
            <a:extLst>
              <a:ext uri="{FF2B5EF4-FFF2-40B4-BE49-F238E27FC236}">
                <a16:creationId xmlns:a16="http://schemas.microsoft.com/office/drawing/2014/main" id="{9C98E04B-F48E-1380-1AE8-BABBFDB885C8}"/>
              </a:ext>
            </a:extLst>
          </p:cNvPr>
          <p:cNvCxnSpPr>
            <a:cxnSpLocks/>
            <a:stCxn id="93" idx="0"/>
            <a:endCxn id="29" idx="2"/>
          </p:cNvCxnSpPr>
          <p:nvPr/>
        </p:nvCxnSpPr>
        <p:spPr>
          <a:xfrm flipV="1">
            <a:off x="1858397" y="3183365"/>
            <a:ext cx="0" cy="3273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正方形/長方形 80">
            <a:extLst>
              <a:ext uri="{FF2B5EF4-FFF2-40B4-BE49-F238E27FC236}">
                <a16:creationId xmlns:a16="http://schemas.microsoft.com/office/drawing/2014/main" id="{1BA038A1-2B94-CF17-B069-0C957019808E}"/>
              </a:ext>
            </a:extLst>
          </p:cNvPr>
          <p:cNvSpPr/>
          <p:nvPr/>
        </p:nvSpPr>
        <p:spPr>
          <a:xfrm>
            <a:off x="690240" y="1997540"/>
            <a:ext cx="2336315" cy="1188000"/>
          </a:xfrm>
          <a:prstGeom prst="rect">
            <a:avLst/>
          </a:prstGeom>
          <a:ln/>
        </p:spPr>
        <p:style>
          <a:lnRef idx="2">
            <a:schemeClr val="dk1"/>
          </a:lnRef>
          <a:fillRef idx="1">
            <a:schemeClr val="lt1"/>
          </a:fillRef>
          <a:effectRef idx="0">
            <a:schemeClr val="dk1"/>
          </a:effectRef>
          <a:fontRef idx="minor">
            <a:schemeClr val="dk1"/>
          </a:fontRef>
        </p:style>
        <p:txBody>
          <a:bodyPr rtlCol="0" anchor="t"/>
          <a:lstStyle/>
          <a:p>
            <a:r>
              <a:rPr kumimoji="1" lang="en-US" altLang="ja-JP" sz="800">
                <a:latin typeface="Meiryo UI" panose="020B0604030504040204" pitchFamily="50" charset="-128"/>
                <a:ea typeface="Meiryo UI" panose="020B0604030504040204" pitchFamily="50" charset="-128"/>
              </a:rPr>
              <a:t>CADDE</a:t>
            </a:r>
            <a:r>
              <a:rPr kumimoji="1" lang="ja-JP" altLang="en-US" sz="800">
                <a:latin typeface="Meiryo UI" panose="020B0604030504040204" pitchFamily="50" charset="-128"/>
                <a:ea typeface="Meiryo UI" panose="020B0604030504040204" pitchFamily="50" charset="-128"/>
              </a:rPr>
              <a:t>認証</a:t>
            </a:r>
            <a:r>
              <a:rPr kumimoji="1" lang="ja-JP" altLang="en-US" sz="800" dirty="0">
                <a:latin typeface="Meiryo UI" panose="020B0604030504040204" pitchFamily="50" charset="-128"/>
                <a:ea typeface="Meiryo UI" panose="020B0604030504040204" pitchFamily="50" charset="-128"/>
              </a:rPr>
              <a:t>機能</a:t>
            </a:r>
          </a:p>
        </p:txBody>
      </p:sp>
      <p:sp>
        <p:nvSpPr>
          <p:cNvPr id="82" name="円柱 81">
            <a:extLst>
              <a:ext uri="{FF2B5EF4-FFF2-40B4-BE49-F238E27FC236}">
                <a16:creationId xmlns:a16="http://schemas.microsoft.com/office/drawing/2014/main" id="{4A19DCE5-6347-4F3A-4F8F-0072E9D97DFF}"/>
              </a:ext>
            </a:extLst>
          </p:cNvPr>
          <p:cNvSpPr/>
          <p:nvPr/>
        </p:nvSpPr>
        <p:spPr>
          <a:xfrm>
            <a:off x="1296325" y="2341433"/>
            <a:ext cx="1152000" cy="396000"/>
          </a:xfrm>
          <a:prstGeom prst="can">
            <a:avLst>
              <a:gd name="adj" fmla="val 1774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800" dirty="0">
                <a:latin typeface="Meiryo UI" panose="020B0604030504040204" pitchFamily="50" charset="-128"/>
                <a:ea typeface="Meiryo UI" panose="020B0604030504040204" pitchFamily="50" charset="-128"/>
              </a:rPr>
              <a:t>CADDE</a:t>
            </a:r>
            <a:r>
              <a:rPr lang="ja-JP" altLang="en-US" sz="800" dirty="0">
                <a:latin typeface="Meiryo UI" panose="020B0604030504040204" pitchFamily="50" charset="-128"/>
                <a:ea typeface="Meiryo UI" panose="020B0604030504040204" pitchFamily="50" charset="-128"/>
              </a:rPr>
              <a:t>ユーザ情報</a:t>
            </a:r>
            <a:endParaRPr lang="en-US" altLang="ja-JP" sz="800" dirty="0">
              <a:latin typeface="Meiryo UI" panose="020B0604030504040204" pitchFamily="50" charset="-128"/>
              <a:ea typeface="Meiryo UI" panose="020B0604030504040204" pitchFamily="50" charset="-128"/>
            </a:endParaRPr>
          </a:p>
        </p:txBody>
      </p:sp>
      <p:sp>
        <p:nvSpPr>
          <p:cNvPr id="93" name="四角形: 角を丸くする 92">
            <a:extLst>
              <a:ext uri="{FF2B5EF4-FFF2-40B4-BE49-F238E27FC236}">
                <a16:creationId xmlns:a16="http://schemas.microsoft.com/office/drawing/2014/main" id="{5CA170E7-70BB-FB20-BE91-4C745C0EAE36}"/>
              </a:ext>
            </a:extLst>
          </p:cNvPr>
          <p:cNvSpPr/>
          <p:nvPr/>
        </p:nvSpPr>
        <p:spPr>
          <a:xfrm>
            <a:off x="997222" y="3510741"/>
            <a:ext cx="1722350" cy="227999"/>
          </a:xfrm>
          <a:prstGeom prst="roundRect">
            <a:avLst>
              <a:gd name="adj"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800">
                <a:latin typeface="Meiryo UI" panose="020B0604030504040204" pitchFamily="50" charset="-128"/>
                <a:ea typeface="Meiryo UI" panose="020B0604030504040204" pitchFamily="50" charset="-128"/>
              </a:rPr>
              <a:t>データ利用者</a:t>
            </a:r>
            <a:endParaRPr kumimoji="1" lang="ja-JP" altLang="en-US" sz="800" dirty="0">
              <a:latin typeface="Meiryo UI" panose="020B0604030504040204" pitchFamily="50" charset="-128"/>
              <a:ea typeface="Meiryo UI" panose="020B0604030504040204" pitchFamily="50" charset="-128"/>
            </a:endParaRPr>
          </a:p>
        </p:txBody>
      </p:sp>
      <p:sp>
        <p:nvSpPr>
          <p:cNvPr id="29" name="四角形: 角を丸くする 28">
            <a:extLst>
              <a:ext uri="{FF2B5EF4-FFF2-40B4-BE49-F238E27FC236}">
                <a16:creationId xmlns:a16="http://schemas.microsoft.com/office/drawing/2014/main" id="{AEC7F1E0-DCC1-39AD-8C16-43E39889F6C2}"/>
              </a:ext>
            </a:extLst>
          </p:cNvPr>
          <p:cNvSpPr/>
          <p:nvPr/>
        </p:nvSpPr>
        <p:spPr>
          <a:xfrm>
            <a:off x="1414746" y="2952151"/>
            <a:ext cx="887301" cy="231214"/>
          </a:xfrm>
          <a:prstGeom prst="roundRect">
            <a:avLst>
              <a:gd name="adj" fmla="val 50000"/>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solidFill>
                  <a:srgbClr val="FF0000"/>
                </a:solidFill>
                <a:latin typeface="Meiryo UI" panose="020B0604030504040204" pitchFamily="50" charset="-128"/>
                <a:ea typeface="Meiryo UI" panose="020B0604030504040204" pitchFamily="50" charset="-128"/>
              </a:rPr>
              <a:t>ユーザ認証</a:t>
            </a:r>
            <a:endParaRPr kumimoji="1" lang="ja-JP" altLang="en-US" sz="1100" dirty="0">
              <a:solidFill>
                <a:srgbClr val="FF0000"/>
              </a:solidFill>
              <a:latin typeface="Meiryo UI" panose="020B0604030504040204" pitchFamily="50" charset="-128"/>
              <a:ea typeface="Meiryo UI" panose="020B0604030504040204" pitchFamily="50" charset="-128"/>
            </a:endParaRPr>
          </a:p>
        </p:txBody>
      </p:sp>
      <p:sp>
        <p:nvSpPr>
          <p:cNvPr id="27" name="正方形/長方形 26">
            <a:extLst>
              <a:ext uri="{FF2B5EF4-FFF2-40B4-BE49-F238E27FC236}">
                <a16:creationId xmlns:a16="http://schemas.microsoft.com/office/drawing/2014/main" id="{66D48AEF-B50D-AADC-B01A-AE1884BBA4EF}"/>
              </a:ext>
            </a:extLst>
          </p:cNvPr>
          <p:cNvSpPr/>
          <p:nvPr/>
        </p:nvSpPr>
        <p:spPr>
          <a:xfrm>
            <a:off x="4387824" y="4682099"/>
            <a:ext cx="2336314" cy="1183399"/>
          </a:xfrm>
          <a:prstGeom prst="rect">
            <a:avLst/>
          </a:prstGeom>
          <a:ln/>
        </p:spPr>
        <p:style>
          <a:lnRef idx="2">
            <a:schemeClr val="dk1"/>
          </a:lnRef>
          <a:fillRef idx="1">
            <a:schemeClr val="lt1"/>
          </a:fillRef>
          <a:effectRef idx="0">
            <a:schemeClr val="dk1"/>
          </a:effectRef>
          <a:fontRef idx="minor">
            <a:schemeClr val="dk1"/>
          </a:fontRef>
        </p:style>
        <p:txBody>
          <a:bodyPr rtlCol="0" anchor="t"/>
          <a:lstStyle/>
          <a:p>
            <a:r>
              <a:rPr kumimoji="1" lang="ja-JP" altLang="en-US" sz="800" dirty="0">
                <a:solidFill>
                  <a:schemeClr val="tx1"/>
                </a:solidFill>
                <a:latin typeface="Meiryo UI" panose="020B0604030504040204" pitchFamily="50" charset="-128"/>
                <a:ea typeface="Meiryo UI" panose="020B0604030504040204" pitchFamily="50" charset="-128"/>
              </a:rPr>
              <a:t>外部</a:t>
            </a:r>
            <a:r>
              <a:rPr lang="en-US" altLang="ja-JP" sz="800" dirty="0">
                <a:solidFill>
                  <a:schemeClr val="tx1"/>
                </a:solidFill>
                <a:latin typeface="Meiryo UI" panose="020B0604030504040204" pitchFamily="50" charset="-128"/>
                <a:ea typeface="Meiryo UI" panose="020B0604030504040204" pitchFamily="50" charset="-128"/>
              </a:rPr>
              <a:t>IdP</a:t>
            </a:r>
            <a:endParaRPr kumimoji="1" lang="ja-JP" altLang="en-US" sz="800" dirty="0">
              <a:solidFill>
                <a:schemeClr val="tx1"/>
              </a:solidFill>
              <a:latin typeface="Meiryo UI" panose="020B0604030504040204" pitchFamily="50" charset="-128"/>
              <a:ea typeface="Meiryo UI" panose="020B0604030504040204" pitchFamily="50" charset="-128"/>
            </a:endParaRPr>
          </a:p>
        </p:txBody>
      </p:sp>
      <p:sp>
        <p:nvSpPr>
          <p:cNvPr id="31" name="正方形/長方形 30">
            <a:extLst>
              <a:ext uri="{FF2B5EF4-FFF2-40B4-BE49-F238E27FC236}">
                <a16:creationId xmlns:a16="http://schemas.microsoft.com/office/drawing/2014/main" id="{33CDF878-679F-2012-CFBA-FA2258876045}"/>
              </a:ext>
            </a:extLst>
          </p:cNvPr>
          <p:cNvSpPr/>
          <p:nvPr/>
        </p:nvSpPr>
        <p:spPr>
          <a:xfrm>
            <a:off x="707657" y="4682099"/>
            <a:ext cx="2336315" cy="1188000"/>
          </a:xfrm>
          <a:prstGeom prst="rect">
            <a:avLst/>
          </a:prstGeom>
          <a:ln w="12700"/>
        </p:spPr>
        <p:style>
          <a:lnRef idx="2">
            <a:schemeClr val="dk1"/>
          </a:lnRef>
          <a:fillRef idx="1">
            <a:schemeClr val="lt1"/>
          </a:fillRef>
          <a:effectRef idx="0">
            <a:schemeClr val="dk1"/>
          </a:effectRef>
          <a:fontRef idx="minor">
            <a:schemeClr val="dk1"/>
          </a:fontRef>
        </p:style>
        <p:txBody>
          <a:bodyPr rtlCol="0" anchor="t"/>
          <a:lstStyle/>
          <a:p>
            <a:r>
              <a:rPr kumimoji="1" lang="en-US" altLang="ja-JP" sz="800">
                <a:latin typeface="Meiryo UI" panose="020B0604030504040204" pitchFamily="50" charset="-128"/>
                <a:ea typeface="Meiryo UI" panose="020B0604030504040204" pitchFamily="50" charset="-128"/>
              </a:rPr>
              <a:t>CADDE</a:t>
            </a:r>
            <a:r>
              <a:rPr kumimoji="1" lang="ja-JP" altLang="en-US" sz="800">
                <a:latin typeface="Meiryo UI" panose="020B0604030504040204" pitchFamily="50" charset="-128"/>
                <a:ea typeface="Meiryo UI" panose="020B0604030504040204" pitchFamily="50" charset="-128"/>
              </a:rPr>
              <a:t>認証</a:t>
            </a:r>
            <a:r>
              <a:rPr kumimoji="1" lang="ja-JP" altLang="en-US" sz="800" dirty="0">
                <a:latin typeface="Meiryo UI" panose="020B0604030504040204" pitchFamily="50" charset="-128"/>
                <a:ea typeface="Meiryo UI" panose="020B0604030504040204" pitchFamily="50" charset="-128"/>
              </a:rPr>
              <a:t>機能</a:t>
            </a:r>
          </a:p>
        </p:txBody>
      </p:sp>
      <p:sp>
        <p:nvSpPr>
          <p:cNvPr id="33" name="テキスト ボックス 32">
            <a:extLst>
              <a:ext uri="{FF2B5EF4-FFF2-40B4-BE49-F238E27FC236}">
                <a16:creationId xmlns:a16="http://schemas.microsoft.com/office/drawing/2014/main" id="{819F6C53-C08C-9379-8389-9E04BA1F5A4A}"/>
              </a:ext>
            </a:extLst>
          </p:cNvPr>
          <p:cNvSpPr txBox="1"/>
          <p:nvPr/>
        </p:nvSpPr>
        <p:spPr>
          <a:xfrm>
            <a:off x="3402151" y="4862694"/>
            <a:ext cx="670376" cy="276999"/>
          </a:xfrm>
          <a:prstGeom prst="rect">
            <a:avLst/>
          </a:prstGeom>
          <a:noFill/>
        </p:spPr>
        <p:txBody>
          <a:bodyPr wrap="none" rtlCol="0">
            <a:spAutoFit/>
          </a:bodyPr>
          <a:lstStyle/>
          <a:p>
            <a:r>
              <a:rPr lang="en-US" altLang="ja-JP" sz="1200" dirty="0">
                <a:solidFill>
                  <a:srgbClr val="FF0000"/>
                </a:solidFill>
                <a:latin typeface="Meiryo UI" panose="020B0604030504040204" pitchFamily="50" charset="-128"/>
                <a:ea typeface="Meiryo UI" panose="020B0604030504040204" pitchFamily="50" charset="-128"/>
              </a:rPr>
              <a:t>ID</a:t>
            </a:r>
            <a:r>
              <a:rPr lang="ja-JP" altLang="en-US" sz="1200" dirty="0">
                <a:solidFill>
                  <a:srgbClr val="FF0000"/>
                </a:solidFill>
                <a:latin typeface="Meiryo UI" panose="020B0604030504040204" pitchFamily="50" charset="-128"/>
                <a:ea typeface="Meiryo UI" panose="020B0604030504040204" pitchFamily="50" charset="-128"/>
              </a:rPr>
              <a:t>連携</a:t>
            </a:r>
            <a:endParaRPr kumimoji="1" lang="ja-JP" altLang="en-US" sz="1200" dirty="0">
              <a:solidFill>
                <a:srgbClr val="FF0000"/>
              </a:solidFill>
              <a:latin typeface="Meiryo UI" panose="020B0604030504040204" pitchFamily="50" charset="-128"/>
              <a:ea typeface="Meiryo UI" panose="020B0604030504040204" pitchFamily="50" charset="-128"/>
            </a:endParaRPr>
          </a:p>
        </p:txBody>
      </p:sp>
      <p:sp>
        <p:nvSpPr>
          <p:cNvPr id="34" name="円柱 33">
            <a:extLst>
              <a:ext uri="{FF2B5EF4-FFF2-40B4-BE49-F238E27FC236}">
                <a16:creationId xmlns:a16="http://schemas.microsoft.com/office/drawing/2014/main" id="{33C9B7D8-BF76-9BD0-E2C5-4FE7E8C00FB3}"/>
              </a:ext>
            </a:extLst>
          </p:cNvPr>
          <p:cNvSpPr/>
          <p:nvPr/>
        </p:nvSpPr>
        <p:spPr>
          <a:xfrm>
            <a:off x="5029266" y="4959679"/>
            <a:ext cx="1152000" cy="396000"/>
          </a:xfrm>
          <a:prstGeom prst="can">
            <a:avLst>
              <a:gd name="adj" fmla="val 17236"/>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800" dirty="0">
                <a:latin typeface="Meiryo UI" panose="020B0604030504040204" pitchFamily="50" charset="-128"/>
                <a:ea typeface="Meiryo UI" panose="020B0604030504040204" pitchFamily="50" charset="-128"/>
              </a:rPr>
              <a:t>外部</a:t>
            </a:r>
            <a:r>
              <a:rPr kumimoji="1" lang="en-US" altLang="ja-JP" sz="800" dirty="0">
                <a:latin typeface="Meiryo UI" panose="020B0604030504040204" pitchFamily="50" charset="-128"/>
                <a:ea typeface="Meiryo UI" panose="020B0604030504040204" pitchFamily="50" charset="-128"/>
              </a:rPr>
              <a:t>IdP</a:t>
            </a:r>
            <a:r>
              <a:rPr kumimoji="1" lang="ja-JP" altLang="en-US" sz="800" dirty="0">
                <a:latin typeface="Meiryo UI" panose="020B0604030504040204" pitchFamily="50" charset="-128"/>
                <a:ea typeface="Meiryo UI" panose="020B0604030504040204" pitchFamily="50" charset="-128"/>
              </a:rPr>
              <a:t>ユーザ情報</a:t>
            </a:r>
            <a:endParaRPr kumimoji="1" lang="en-US" altLang="ja-JP" sz="800" dirty="0">
              <a:latin typeface="Meiryo UI" panose="020B0604030504040204" pitchFamily="50" charset="-128"/>
              <a:ea typeface="Meiryo UI" panose="020B0604030504040204" pitchFamily="50" charset="-128"/>
            </a:endParaRPr>
          </a:p>
        </p:txBody>
      </p:sp>
      <p:sp>
        <p:nvSpPr>
          <p:cNvPr id="36" name="円柱 35">
            <a:extLst>
              <a:ext uri="{FF2B5EF4-FFF2-40B4-BE49-F238E27FC236}">
                <a16:creationId xmlns:a16="http://schemas.microsoft.com/office/drawing/2014/main" id="{57EA731E-DFC9-F384-28F8-DF9F2050D1BB}"/>
              </a:ext>
            </a:extLst>
          </p:cNvPr>
          <p:cNvSpPr/>
          <p:nvPr/>
        </p:nvSpPr>
        <p:spPr>
          <a:xfrm>
            <a:off x="1305181" y="4955779"/>
            <a:ext cx="1152000" cy="396000"/>
          </a:xfrm>
          <a:prstGeom prst="can">
            <a:avLst>
              <a:gd name="adj" fmla="val 18946"/>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rPr>
              <a:t>CADDE</a:t>
            </a:r>
            <a:r>
              <a:rPr kumimoji="1" lang="ja-JP" altLang="en-US" sz="800" dirty="0">
                <a:latin typeface="Meiryo UI" panose="020B0604030504040204" pitchFamily="50" charset="-128"/>
                <a:ea typeface="Meiryo UI" panose="020B0604030504040204" pitchFamily="50" charset="-128"/>
              </a:rPr>
              <a:t>ユーザ情報</a:t>
            </a:r>
            <a:endParaRPr lang="en-US" altLang="ja-JP" sz="800" dirty="0">
              <a:latin typeface="Meiryo UI" panose="020B0604030504040204" pitchFamily="50" charset="-128"/>
              <a:ea typeface="Meiryo UI" panose="020B0604030504040204" pitchFamily="50" charset="-128"/>
            </a:endParaRPr>
          </a:p>
        </p:txBody>
      </p:sp>
      <p:sp>
        <p:nvSpPr>
          <p:cNvPr id="38" name="四角形: 角を丸くする 37">
            <a:extLst>
              <a:ext uri="{FF2B5EF4-FFF2-40B4-BE49-F238E27FC236}">
                <a16:creationId xmlns:a16="http://schemas.microsoft.com/office/drawing/2014/main" id="{BD4EA898-8BA3-D78B-25A8-A49525558E3F}"/>
              </a:ext>
            </a:extLst>
          </p:cNvPr>
          <p:cNvSpPr/>
          <p:nvPr/>
        </p:nvSpPr>
        <p:spPr>
          <a:xfrm>
            <a:off x="1011150" y="6189964"/>
            <a:ext cx="1722350" cy="227999"/>
          </a:xfrm>
          <a:prstGeom prst="roundRect">
            <a:avLst>
              <a:gd name="adj"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800">
                <a:latin typeface="Meiryo UI" panose="020B0604030504040204" pitchFamily="50" charset="-128"/>
                <a:ea typeface="Meiryo UI" panose="020B0604030504040204" pitchFamily="50" charset="-128"/>
              </a:rPr>
              <a:t>データ利用者</a:t>
            </a:r>
            <a:endParaRPr kumimoji="1" lang="ja-JP" altLang="en-US" sz="800" dirty="0">
              <a:latin typeface="Meiryo UI" panose="020B0604030504040204" pitchFamily="50" charset="-128"/>
              <a:ea typeface="Meiryo UI" panose="020B0604030504040204" pitchFamily="50" charset="-128"/>
            </a:endParaRPr>
          </a:p>
        </p:txBody>
      </p:sp>
      <p:cxnSp>
        <p:nvCxnSpPr>
          <p:cNvPr id="41" name="直線コネクタ 40">
            <a:extLst>
              <a:ext uri="{FF2B5EF4-FFF2-40B4-BE49-F238E27FC236}">
                <a16:creationId xmlns:a16="http://schemas.microsoft.com/office/drawing/2014/main" id="{4901A889-EE78-1665-2EBC-DD20798A33CA}"/>
              </a:ext>
            </a:extLst>
          </p:cNvPr>
          <p:cNvCxnSpPr>
            <a:cxnSpLocks/>
            <a:stCxn id="34" idx="2"/>
            <a:endCxn id="36" idx="4"/>
          </p:cNvCxnSpPr>
          <p:nvPr/>
        </p:nvCxnSpPr>
        <p:spPr>
          <a:xfrm flipH="1" flipV="1">
            <a:off x="2457181" y="5153779"/>
            <a:ext cx="2572085" cy="3900"/>
          </a:xfrm>
          <a:prstGeom prst="line">
            <a:avLst/>
          </a:prstGeom>
          <a:ln w="127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四角形: 角を丸くする 42">
            <a:extLst>
              <a:ext uri="{FF2B5EF4-FFF2-40B4-BE49-F238E27FC236}">
                <a16:creationId xmlns:a16="http://schemas.microsoft.com/office/drawing/2014/main" id="{607505BB-C0FC-830D-B51D-5CBB1294C8F6}"/>
              </a:ext>
            </a:extLst>
          </p:cNvPr>
          <p:cNvSpPr/>
          <p:nvPr/>
        </p:nvSpPr>
        <p:spPr>
          <a:xfrm>
            <a:off x="5128203" y="5633799"/>
            <a:ext cx="887301" cy="231214"/>
          </a:xfrm>
          <a:prstGeom prst="roundRect">
            <a:avLst>
              <a:gd name="adj" fmla="val 50000"/>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solidFill>
                  <a:srgbClr val="FF0000"/>
                </a:solidFill>
                <a:latin typeface="Meiryo UI" panose="020B0604030504040204" pitchFamily="50" charset="-128"/>
                <a:ea typeface="Meiryo UI" panose="020B0604030504040204" pitchFamily="50" charset="-128"/>
              </a:rPr>
              <a:t>ユーザ認証</a:t>
            </a:r>
            <a:endParaRPr kumimoji="1" lang="ja-JP" altLang="en-US" sz="1100" dirty="0">
              <a:solidFill>
                <a:srgbClr val="FF0000"/>
              </a:solidFill>
              <a:latin typeface="Meiryo UI" panose="020B0604030504040204" pitchFamily="50" charset="-128"/>
              <a:ea typeface="Meiryo UI" panose="020B0604030504040204" pitchFamily="50" charset="-128"/>
            </a:endParaRPr>
          </a:p>
        </p:txBody>
      </p:sp>
      <p:sp>
        <p:nvSpPr>
          <p:cNvPr id="44" name="吹き出し: 四角形 43">
            <a:extLst>
              <a:ext uri="{FF2B5EF4-FFF2-40B4-BE49-F238E27FC236}">
                <a16:creationId xmlns:a16="http://schemas.microsoft.com/office/drawing/2014/main" id="{D141B9DA-5C61-9576-BE50-88FC75283DC9}"/>
              </a:ext>
            </a:extLst>
          </p:cNvPr>
          <p:cNvSpPr/>
          <p:nvPr/>
        </p:nvSpPr>
        <p:spPr>
          <a:xfrm>
            <a:off x="6353977" y="5247581"/>
            <a:ext cx="2097925" cy="461455"/>
          </a:xfrm>
          <a:prstGeom prst="wedgeRectCallout">
            <a:avLst>
              <a:gd name="adj1" fmla="val -58511"/>
              <a:gd name="adj2" fmla="val -54198"/>
            </a:avLst>
          </a:prstGeom>
          <a:solidFill>
            <a:srgbClr val="002060"/>
          </a:solidFill>
          <a:ln w="38100">
            <a:solidFill>
              <a:srgbClr val="002060"/>
            </a:solidFill>
          </a:ln>
        </p:spPr>
        <p:style>
          <a:lnRef idx="2">
            <a:schemeClr val="dk1"/>
          </a:lnRef>
          <a:fillRef idx="1">
            <a:schemeClr val="lt1"/>
          </a:fillRef>
          <a:effectRef idx="0">
            <a:schemeClr val="dk1"/>
          </a:effectRef>
          <a:fontRef idx="minor">
            <a:schemeClr val="dk1"/>
          </a:fontRef>
        </p:style>
        <p:txBody>
          <a:bodyPr rtlCol="0" anchor="ctr"/>
          <a:lstStyle/>
          <a:p>
            <a:r>
              <a:rPr lang="ja-JP" altLang="en-US" sz="900" dirty="0">
                <a:solidFill>
                  <a:schemeClr val="bg1"/>
                </a:solidFill>
                <a:latin typeface="Meiryo UI" panose="020B0604030504040204" pitchFamily="50" charset="-128"/>
                <a:ea typeface="Meiryo UI" panose="020B0604030504040204" pitchFamily="50" charset="-128"/>
              </a:rPr>
              <a:t>外部</a:t>
            </a:r>
            <a:r>
              <a:rPr lang="en-US" altLang="ja-JP" sz="900" dirty="0">
                <a:solidFill>
                  <a:schemeClr val="bg1"/>
                </a:solidFill>
                <a:latin typeface="Meiryo UI" panose="020B0604030504040204" pitchFamily="50" charset="-128"/>
                <a:ea typeface="Meiryo UI" panose="020B0604030504040204" pitchFamily="50" charset="-128"/>
              </a:rPr>
              <a:t>IdP</a:t>
            </a:r>
            <a:r>
              <a:rPr lang="ja-JP" altLang="en-US" sz="900" dirty="0">
                <a:solidFill>
                  <a:schemeClr val="bg1"/>
                </a:solidFill>
                <a:latin typeface="Meiryo UI" panose="020B0604030504040204" pitchFamily="50" charset="-128"/>
                <a:ea typeface="Meiryo UI" panose="020B0604030504040204" pitchFamily="50" charset="-128"/>
              </a:rPr>
              <a:t>のユーザ</a:t>
            </a:r>
            <a:r>
              <a:rPr lang="en-US" altLang="ja-JP" sz="900" dirty="0">
                <a:solidFill>
                  <a:schemeClr val="bg1"/>
                </a:solidFill>
                <a:latin typeface="Meiryo UI" panose="020B0604030504040204" pitchFamily="50" charset="-128"/>
                <a:ea typeface="Meiryo UI" panose="020B0604030504040204" pitchFamily="50" charset="-128"/>
              </a:rPr>
              <a:t>ID</a:t>
            </a:r>
            <a:r>
              <a:rPr lang="ja-JP" altLang="en-US" sz="900" dirty="0">
                <a:solidFill>
                  <a:schemeClr val="bg1"/>
                </a:solidFill>
                <a:latin typeface="Meiryo UI" panose="020B0604030504040204" pitchFamily="50" charset="-128"/>
                <a:ea typeface="Meiryo UI" panose="020B0604030504040204" pitchFamily="50" charset="-128"/>
              </a:rPr>
              <a:t>、外部</a:t>
            </a:r>
            <a:r>
              <a:rPr lang="en-US" altLang="ja-JP" sz="900" dirty="0">
                <a:solidFill>
                  <a:schemeClr val="bg1"/>
                </a:solidFill>
                <a:latin typeface="Meiryo UI" panose="020B0604030504040204" pitchFamily="50" charset="-128"/>
                <a:ea typeface="Meiryo UI" panose="020B0604030504040204" pitchFamily="50" charset="-128"/>
              </a:rPr>
              <a:t>IdP</a:t>
            </a:r>
            <a:r>
              <a:rPr lang="ja-JP" altLang="en-US" sz="900" dirty="0">
                <a:solidFill>
                  <a:schemeClr val="bg1"/>
                </a:solidFill>
                <a:latin typeface="Meiryo UI" panose="020B0604030504040204" pitchFamily="50" charset="-128"/>
                <a:ea typeface="Meiryo UI" panose="020B0604030504040204" pitchFamily="50" charset="-128"/>
              </a:rPr>
              <a:t>の属性は</a:t>
            </a:r>
            <a:endParaRPr lang="en-US" altLang="ja-JP" sz="900" dirty="0">
              <a:solidFill>
                <a:schemeClr val="bg1"/>
              </a:solidFill>
              <a:latin typeface="Meiryo UI" panose="020B0604030504040204" pitchFamily="50" charset="-128"/>
              <a:ea typeface="Meiryo UI" panose="020B0604030504040204" pitchFamily="50" charset="-128"/>
            </a:endParaRPr>
          </a:p>
          <a:p>
            <a:r>
              <a:rPr lang="en-US" altLang="ja-JP" sz="900" dirty="0">
                <a:solidFill>
                  <a:schemeClr val="bg1"/>
                </a:solidFill>
                <a:latin typeface="Meiryo UI" panose="020B0604030504040204" pitchFamily="50" charset="-128"/>
                <a:ea typeface="Meiryo UI" panose="020B0604030504040204" pitchFamily="50" charset="-128"/>
              </a:rPr>
              <a:t>CADDE</a:t>
            </a:r>
            <a:r>
              <a:rPr lang="ja-JP" altLang="en-US" sz="900" dirty="0">
                <a:solidFill>
                  <a:schemeClr val="bg1"/>
                </a:solidFill>
                <a:latin typeface="Meiryo UI" panose="020B0604030504040204" pitchFamily="50" charset="-128"/>
                <a:ea typeface="Meiryo UI" panose="020B0604030504040204" pitchFamily="50" charset="-128"/>
              </a:rPr>
              <a:t>では使用しない。</a:t>
            </a:r>
            <a:endParaRPr lang="en-US" altLang="ja-JP" sz="900" dirty="0">
              <a:solidFill>
                <a:schemeClr val="bg1"/>
              </a:solidFill>
              <a:latin typeface="Meiryo UI" panose="020B0604030504040204" pitchFamily="50" charset="-128"/>
              <a:ea typeface="Meiryo UI" panose="020B0604030504040204" pitchFamily="50" charset="-128"/>
            </a:endParaRPr>
          </a:p>
        </p:txBody>
      </p:sp>
      <p:sp>
        <p:nvSpPr>
          <p:cNvPr id="3" name="四角形: 角を丸くする 2">
            <a:extLst>
              <a:ext uri="{FF2B5EF4-FFF2-40B4-BE49-F238E27FC236}">
                <a16:creationId xmlns:a16="http://schemas.microsoft.com/office/drawing/2014/main" id="{FCC6A9A3-5045-51A8-64F4-2B4CEC038057}"/>
              </a:ext>
            </a:extLst>
          </p:cNvPr>
          <p:cNvSpPr/>
          <p:nvPr/>
        </p:nvSpPr>
        <p:spPr>
          <a:xfrm>
            <a:off x="862131" y="5634284"/>
            <a:ext cx="2020388" cy="231214"/>
          </a:xfrm>
          <a:prstGeom prst="roundRect">
            <a:avLst>
              <a:gd name="adj" fmla="val 50000"/>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solidFill>
                  <a:srgbClr val="FF0000"/>
                </a:solidFill>
                <a:latin typeface="Meiryo UI" panose="020B0604030504040204" pitchFamily="50" charset="-128"/>
                <a:ea typeface="Meiryo UI" panose="020B0604030504040204" pitchFamily="50" charset="-128"/>
              </a:rPr>
              <a:t>ユーザ認証を外部</a:t>
            </a:r>
            <a:r>
              <a:rPr kumimoji="1" lang="en-US" altLang="ja-JP" sz="1100">
                <a:solidFill>
                  <a:srgbClr val="FF0000"/>
                </a:solidFill>
                <a:latin typeface="Meiryo UI" panose="020B0604030504040204" pitchFamily="50" charset="-128"/>
                <a:ea typeface="Meiryo UI" panose="020B0604030504040204" pitchFamily="50" charset="-128"/>
              </a:rPr>
              <a:t>IdP</a:t>
            </a:r>
            <a:r>
              <a:rPr kumimoji="1" lang="ja-JP" altLang="en-US" sz="1100">
                <a:solidFill>
                  <a:srgbClr val="FF0000"/>
                </a:solidFill>
                <a:latin typeface="Meiryo UI" panose="020B0604030504040204" pitchFamily="50" charset="-128"/>
                <a:ea typeface="Meiryo UI" panose="020B0604030504040204" pitchFamily="50" charset="-128"/>
              </a:rPr>
              <a:t>に委託</a:t>
            </a:r>
            <a:endParaRPr kumimoji="1" lang="ja-JP" altLang="en-US" sz="1100" dirty="0">
              <a:solidFill>
                <a:srgbClr val="FF0000"/>
              </a:solidFill>
              <a:latin typeface="Meiryo UI" panose="020B0604030504040204" pitchFamily="50" charset="-128"/>
              <a:ea typeface="Meiryo UI" panose="020B0604030504040204" pitchFamily="50" charset="-128"/>
            </a:endParaRPr>
          </a:p>
        </p:txBody>
      </p:sp>
      <p:cxnSp>
        <p:nvCxnSpPr>
          <p:cNvPr id="5" name="直線矢印コネクタ 4">
            <a:extLst>
              <a:ext uri="{FF2B5EF4-FFF2-40B4-BE49-F238E27FC236}">
                <a16:creationId xmlns:a16="http://schemas.microsoft.com/office/drawing/2014/main" id="{33CDD698-4EC1-7576-8AAD-CB2A2EBD9D36}"/>
              </a:ext>
            </a:extLst>
          </p:cNvPr>
          <p:cNvCxnSpPr>
            <a:cxnSpLocks/>
            <a:stCxn id="38" idx="0"/>
            <a:endCxn id="3" idx="2"/>
          </p:cNvCxnSpPr>
          <p:nvPr/>
        </p:nvCxnSpPr>
        <p:spPr>
          <a:xfrm flipV="1">
            <a:off x="1872325" y="5865498"/>
            <a:ext cx="0" cy="324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吹き出し: 四角形 41">
            <a:extLst>
              <a:ext uri="{FF2B5EF4-FFF2-40B4-BE49-F238E27FC236}">
                <a16:creationId xmlns:a16="http://schemas.microsoft.com/office/drawing/2014/main" id="{ACEE8B62-EB72-FF38-6600-8801BBC0496C}"/>
              </a:ext>
            </a:extLst>
          </p:cNvPr>
          <p:cNvSpPr/>
          <p:nvPr/>
        </p:nvSpPr>
        <p:spPr>
          <a:xfrm>
            <a:off x="2882135" y="3989019"/>
            <a:ext cx="2541084" cy="640103"/>
          </a:xfrm>
          <a:prstGeom prst="wedgeRectCallout">
            <a:avLst>
              <a:gd name="adj1" fmla="val -10661"/>
              <a:gd name="adj2" fmla="val 84414"/>
            </a:avLst>
          </a:prstGeom>
          <a:solidFill>
            <a:srgbClr val="002060"/>
          </a:solidFill>
          <a:ln w="38100">
            <a:solidFill>
              <a:srgbClr val="002060"/>
            </a:solidFill>
          </a:ln>
        </p:spPr>
        <p:style>
          <a:lnRef idx="2">
            <a:schemeClr val="dk1"/>
          </a:lnRef>
          <a:fillRef idx="1">
            <a:schemeClr val="lt1"/>
          </a:fillRef>
          <a:effectRef idx="0">
            <a:schemeClr val="dk1"/>
          </a:effectRef>
          <a:fontRef idx="minor">
            <a:schemeClr val="dk1"/>
          </a:fontRef>
        </p:style>
        <p:txBody>
          <a:bodyPr rtlCol="0" anchor="ctr"/>
          <a:lstStyle/>
          <a:p>
            <a:r>
              <a:rPr lang="ja-JP" altLang="en-US" sz="900" dirty="0">
                <a:solidFill>
                  <a:schemeClr val="bg1"/>
                </a:solidFill>
                <a:latin typeface="Meiryo UI" panose="020B0604030504040204" pitchFamily="50" charset="-128"/>
                <a:ea typeface="Meiryo UI" panose="020B0604030504040204" pitchFamily="50" charset="-128"/>
              </a:rPr>
              <a:t>認証は外部</a:t>
            </a:r>
            <a:r>
              <a:rPr lang="en-US" altLang="ja-JP" sz="900" dirty="0">
                <a:solidFill>
                  <a:schemeClr val="bg1"/>
                </a:solidFill>
                <a:latin typeface="Meiryo UI" panose="020B0604030504040204" pitchFamily="50" charset="-128"/>
                <a:ea typeface="Meiryo UI" panose="020B0604030504040204" pitchFamily="50" charset="-128"/>
              </a:rPr>
              <a:t>IdP</a:t>
            </a:r>
            <a:r>
              <a:rPr lang="ja-JP" altLang="en-US" sz="900" dirty="0">
                <a:solidFill>
                  <a:schemeClr val="bg1"/>
                </a:solidFill>
                <a:latin typeface="Meiryo UI" panose="020B0604030504040204" pitchFamily="50" charset="-128"/>
                <a:ea typeface="Meiryo UI" panose="020B0604030504040204" pitchFamily="50" charset="-128"/>
              </a:rPr>
              <a:t>で行うが、</a:t>
            </a:r>
            <a:r>
              <a:rPr lang="en-US" altLang="ja-JP" sz="900" dirty="0">
                <a:solidFill>
                  <a:schemeClr val="bg1"/>
                </a:solidFill>
                <a:latin typeface="Meiryo UI" panose="020B0604030504040204" pitchFamily="50" charset="-128"/>
                <a:ea typeface="Meiryo UI" panose="020B0604030504040204" pitchFamily="50" charset="-128"/>
              </a:rPr>
              <a:t>CADDE</a:t>
            </a:r>
            <a:r>
              <a:rPr lang="ja-JP" altLang="en-US" sz="900" dirty="0">
                <a:solidFill>
                  <a:schemeClr val="bg1"/>
                </a:solidFill>
                <a:latin typeface="Meiryo UI" panose="020B0604030504040204" pitchFamily="50" charset="-128"/>
                <a:ea typeface="Meiryo UI" panose="020B0604030504040204" pitchFamily="50" charset="-128"/>
              </a:rPr>
              <a:t>内では</a:t>
            </a:r>
            <a:r>
              <a:rPr lang="en-US" altLang="ja-JP" sz="900" dirty="0">
                <a:solidFill>
                  <a:schemeClr val="bg1"/>
                </a:solidFill>
                <a:latin typeface="Meiryo UI" panose="020B0604030504040204" pitchFamily="50" charset="-128"/>
                <a:ea typeface="Meiryo UI" panose="020B0604030504040204" pitchFamily="50" charset="-128"/>
              </a:rPr>
              <a:t>CADDE</a:t>
            </a:r>
            <a:r>
              <a:rPr lang="ja-JP" altLang="en-US" sz="900" dirty="0">
                <a:solidFill>
                  <a:schemeClr val="bg1"/>
                </a:solidFill>
                <a:latin typeface="Meiryo UI" panose="020B0604030504040204" pitchFamily="50" charset="-128"/>
                <a:ea typeface="Meiryo UI" panose="020B0604030504040204" pitchFamily="50" charset="-128"/>
              </a:rPr>
              <a:t>のユーザ情報を使うため、</a:t>
            </a:r>
            <a:r>
              <a:rPr lang="en-US" altLang="ja-JP" sz="900" dirty="0">
                <a:solidFill>
                  <a:schemeClr val="bg1"/>
                </a:solidFill>
                <a:latin typeface="Meiryo UI" panose="020B0604030504040204" pitchFamily="50" charset="-128"/>
                <a:ea typeface="Meiryo UI" panose="020B0604030504040204" pitchFamily="50" charset="-128"/>
              </a:rPr>
              <a:t>ID</a:t>
            </a:r>
            <a:r>
              <a:rPr lang="ja-JP" altLang="en-US" sz="900" dirty="0">
                <a:solidFill>
                  <a:schemeClr val="bg1"/>
                </a:solidFill>
                <a:latin typeface="Meiryo UI" panose="020B0604030504040204" pitchFamily="50" charset="-128"/>
                <a:ea typeface="Meiryo UI" panose="020B0604030504040204" pitchFamily="50" charset="-128"/>
              </a:rPr>
              <a:t>連携</a:t>
            </a:r>
            <a:r>
              <a:rPr lang="ja-JP" altLang="en-US" sz="900">
                <a:solidFill>
                  <a:schemeClr val="bg1"/>
                </a:solidFill>
                <a:latin typeface="Meiryo UI" panose="020B0604030504040204" pitchFamily="50" charset="-128"/>
                <a:ea typeface="Meiryo UI" panose="020B0604030504040204" pitchFamily="50" charset="-128"/>
              </a:rPr>
              <a:t>を行って外部</a:t>
            </a:r>
            <a:r>
              <a:rPr lang="en-US" altLang="ja-JP" sz="900">
                <a:solidFill>
                  <a:schemeClr val="bg1"/>
                </a:solidFill>
                <a:latin typeface="Meiryo UI" panose="020B0604030504040204" pitchFamily="50" charset="-128"/>
                <a:ea typeface="Meiryo UI" panose="020B0604030504040204" pitchFamily="50" charset="-128"/>
              </a:rPr>
              <a:t>IdP</a:t>
            </a:r>
            <a:r>
              <a:rPr lang="ja-JP" altLang="en-US" sz="900">
                <a:solidFill>
                  <a:schemeClr val="bg1"/>
                </a:solidFill>
                <a:latin typeface="Meiryo UI" panose="020B0604030504040204" pitchFamily="50" charset="-128"/>
                <a:ea typeface="Meiryo UI" panose="020B0604030504040204" pitchFamily="50" charset="-128"/>
              </a:rPr>
              <a:t>で認証</a:t>
            </a:r>
            <a:r>
              <a:rPr lang="ja-JP" altLang="en-US" sz="900" dirty="0">
                <a:solidFill>
                  <a:schemeClr val="bg1"/>
                </a:solidFill>
                <a:latin typeface="Meiryo UI" panose="020B0604030504040204" pitchFamily="50" charset="-128"/>
                <a:ea typeface="Meiryo UI" panose="020B0604030504040204" pitchFamily="50" charset="-128"/>
              </a:rPr>
              <a:t>されたユーザの</a:t>
            </a:r>
            <a:r>
              <a:rPr lang="en-US" altLang="ja-JP" sz="900" dirty="0">
                <a:solidFill>
                  <a:schemeClr val="bg1"/>
                </a:solidFill>
                <a:latin typeface="Meiryo UI" panose="020B0604030504040204" pitchFamily="50" charset="-128"/>
                <a:ea typeface="Meiryo UI" panose="020B0604030504040204" pitchFamily="50" charset="-128"/>
              </a:rPr>
              <a:t>CADDE</a:t>
            </a:r>
            <a:r>
              <a:rPr lang="ja-JP" altLang="en-US" sz="900" dirty="0">
                <a:solidFill>
                  <a:schemeClr val="bg1"/>
                </a:solidFill>
                <a:latin typeface="Meiryo UI" panose="020B0604030504040204" pitchFamily="50" charset="-128"/>
                <a:ea typeface="Meiryo UI" panose="020B0604030504040204" pitchFamily="50" charset="-128"/>
              </a:rPr>
              <a:t>ユーザ</a:t>
            </a:r>
            <a:r>
              <a:rPr lang="en-US" altLang="ja-JP" sz="900" dirty="0">
                <a:solidFill>
                  <a:schemeClr val="bg1"/>
                </a:solidFill>
                <a:latin typeface="Meiryo UI" panose="020B0604030504040204" pitchFamily="50" charset="-128"/>
                <a:ea typeface="Meiryo UI" panose="020B0604030504040204" pitchFamily="50" charset="-128"/>
              </a:rPr>
              <a:t>ID</a:t>
            </a:r>
            <a:r>
              <a:rPr lang="ja-JP" altLang="en-US" sz="900" dirty="0">
                <a:solidFill>
                  <a:schemeClr val="bg1"/>
                </a:solidFill>
                <a:latin typeface="Meiryo UI" panose="020B0604030504040204" pitchFamily="50" charset="-128"/>
                <a:ea typeface="Meiryo UI" panose="020B0604030504040204" pitchFamily="50" charset="-128"/>
              </a:rPr>
              <a:t>を特定する</a:t>
            </a:r>
            <a:endParaRPr kumimoji="1" lang="en-US" altLang="ja-JP" sz="900" dirty="0">
              <a:solidFill>
                <a:schemeClr val="bg1"/>
              </a:solidFill>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CF64B85B-71F7-6DE7-E7EF-9B0D90722290}"/>
              </a:ext>
            </a:extLst>
          </p:cNvPr>
          <p:cNvSpPr txBox="1"/>
          <p:nvPr/>
        </p:nvSpPr>
        <p:spPr>
          <a:xfrm>
            <a:off x="250836" y="1515135"/>
            <a:ext cx="3171634" cy="307777"/>
          </a:xfrm>
          <a:prstGeom prst="rect">
            <a:avLst/>
          </a:prstGeom>
          <a:noFill/>
        </p:spPr>
        <p:txBody>
          <a:bodyPr wrap="square">
            <a:spAutoFit/>
          </a:bodyPr>
          <a:lstStyle/>
          <a:p>
            <a:r>
              <a:rPr lang="ja-JP" altLang="en-US" sz="1400">
                <a:latin typeface="Meiryo UI" panose="020B0604030504040204" pitchFamily="50" charset="-128"/>
                <a:ea typeface="Meiryo UI" panose="020B0604030504040204" pitchFamily="50" charset="-128"/>
              </a:rPr>
              <a:t>①　</a:t>
            </a:r>
            <a:r>
              <a:rPr lang="en-US" altLang="ja-JP" sz="1400">
                <a:latin typeface="Meiryo UI" panose="020B0604030504040204" pitchFamily="50" charset="-128"/>
                <a:ea typeface="Meiryo UI" panose="020B0604030504040204" pitchFamily="50" charset="-128"/>
              </a:rPr>
              <a:t>CADDE</a:t>
            </a:r>
            <a:r>
              <a:rPr lang="ja-JP" altLang="en-US" sz="1400">
                <a:latin typeface="Meiryo UI" panose="020B0604030504040204" pitchFamily="50" charset="-128"/>
                <a:ea typeface="Meiryo UI" panose="020B0604030504040204" pitchFamily="50" charset="-128"/>
              </a:rPr>
              <a:t>認証機能で</a:t>
            </a:r>
            <a:r>
              <a:rPr kumimoji="1" lang="ja-JP" altLang="en-US" sz="1400">
                <a:latin typeface="Meiryo UI" panose="020B0604030504040204" pitchFamily="50" charset="-128"/>
                <a:ea typeface="Meiryo UI" panose="020B0604030504040204" pitchFamily="50" charset="-128"/>
              </a:rPr>
              <a:t>認証する場合</a:t>
            </a:r>
            <a:endParaRPr kumimoji="1" lang="ja-JP" altLang="en-US" sz="1400" dirty="0">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7DA9C253-E286-7DF3-DA92-FB7BCB55BC82}"/>
              </a:ext>
            </a:extLst>
          </p:cNvPr>
          <p:cNvSpPr txBox="1"/>
          <p:nvPr/>
        </p:nvSpPr>
        <p:spPr>
          <a:xfrm>
            <a:off x="308615" y="4258715"/>
            <a:ext cx="2698568" cy="307777"/>
          </a:xfrm>
          <a:prstGeom prst="rect">
            <a:avLst/>
          </a:prstGeom>
          <a:noFill/>
        </p:spPr>
        <p:txBody>
          <a:bodyPr wrap="square">
            <a:spAutoFit/>
          </a:bodyPr>
          <a:lstStyle/>
          <a:p>
            <a:r>
              <a:rPr lang="ja-JP" altLang="en-US" sz="1400">
                <a:latin typeface="Meiryo UI" panose="020B0604030504040204" pitchFamily="50" charset="-128"/>
                <a:ea typeface="Meiryo UI" panose="020B0604030504040204" pitchFamily="50" charset="-128"/>
              </a:rPr>
              <a:t>②</a:t>
            </a:r>
            <a:r>
              <a:rPr kumimoji="1" lang="ja-JP" altLang="en-US" sz="1400">
                <a:latin typeface="Meiryo UI" panose="020B0604030504040204" pitchFamily="50" charset="-128"/>
                <a:ea typeface="Meiryo UI" panose="020B0604030504040204" pitchFamily="50" charset="-128"/>
              </a:rPr>
              <a:t>　外部</a:t>
            </a:r>
            <a:r>
              <a:rPr kumimoji="1" lang="en-US" altLang="ja-JP" sz="1400">
                <a:latin typeface="Meiryo UI" panose="020B0604030504040204" pitchFamily="50" charset="-128"/>
                <a:ea typeface="Meiryo UI" panose="020B0604030504040204" pitchFamily="50" charset="-128"/>
              </a:rPr>
              <a:t>IdP</a:t>
            </a:r>
            <a:r>
              <a:rPr kumimoji="1" lang="ja-JP" altLang="en-US" sz="1400">
                <a:latin typeface="Meiryo UI" panose="020B0604030504040204" pitchFamily="50" charset="-128"/>
                <a:ea typeface="Meiryo UI" panose="020B0604030504040204" pitchFamily="50" charset="-128"/>
              </a:rPr>
              <a:t>で認証する場合</a:t>
            </a:r>
            <a:endParaRPr kumimoji="1" lang="ja-JP" altLang="en-US" sz="1400" dirty="0">
              <a:latin typeface="Meiryo UI" panose="020B0604030504040204" pitchFamily="50" charset="-128"/>
              <a:ea typeface="Meiryo UI" panose="020B0604030504040204" pitchFamily="50" charset="-128"/>
            </a:endParaRPr>
          </a:p>
        </p:txBody>
      </p:sp>
      <p:cxnSp>
        <p:nvCxnSpPr>
          <p:cNvPr id="4" name="直線コネクタ 3">
            <a:extLst>
              <a:ext uri="{FF2B5EF4-FFF2-40B4-BE49-F238E27FC236}">
                <a16:creationId xmlns:a16="http://schemas.microsoft.com/office/drawing/2014/main" id="{46C125A4-25A6-53D2-EDB6-ADC9005A6121}"/>
              </a:ext>
            </a:extLst>
          </p:cNvPr>
          <p:cNvCxnSpPr>
            <a:cxnSpLocks/>
            <a:stCxn id="43" idx="1"/>
            <a:endCxn id="3" idx="3"/>
          </p:cNvCxnSpPr>
          <p:nvPr/>
        </p:nvCxnSpPr>
        <p:spPr>
          <a:xfrm flipH="1">
            <a:off x="2882519" y="5749406"/>
            <a:ext cx="2245684" cy="485"/>
          </a:xfrm>
          <a:prstGeom prst="line">
            <a:avLst/>
          </a:prstGeom>
          <a:ln w="127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51C652CB-2A50-9AA0-5237-91DC6897A270}"/>
              </a:ext>
            </a:extLst>
          </p:cNvPr>
          <p:cNvSpPr txBox="1"/>
          <p:nvPr/>
        </p:nvSpPr>
        <p:spPr>
          <a:xfrm>
            <a:off x="3302043" y="5461501"/>
            <a:ext cx="925253" cy="276999"/>
          </a:xfrm>
          <a:prstGeom prst="rect">
            <a:avLst/>
          </a:prstGeom>
          <a:noFill/>
        </p:spPr>
        <p:txBody>
          <a:bodyPr wrap="none" rtlCol="0">
            <a:spAutoFit/>
          </a:bodyPr>
          <a:lstStyle/>
          <a:p>
            <a:r>
              <a:rPr kumimoji="1" lang="ja-JP" altLang="en-US" sz="1200">
                <a:solidFill>
                  <a:srgbClr val="FF0000"/>
                </a:solidFill>
                <a:latin typeface="Meiryo UI" panose="020B0604030504040204" pitchFamily="50" charset="-128"/>
                <a:ea typeface="Meiryo UI" panose="020B0604030504040204" pitchFamily="50" charset="-128"/>
              </a:rPr>
              <a:t>認証の委託</a:t>
            </a:r>
            <a:endParaRPr kumimoji="1" lang="ja-JP" altLang="en-US" sz="12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26178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8E6EAD-8660-4F27-8862-5BFA5B343313}"/>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2. </a:t>
            </a:r>
            <a:r>
              <a:rPr lang="ja-JP" altLang="en-US" sz="1800" dirty="0">
                <a:latin typeface="Meiryo UI" panose="020B0604030504040204" pitchFamily="50" charset="-128"/>
                <a:ea typeface="Meiryo UI" panose="020B0604030504040204" pitchFamily="50" charset="-128"/>
              </a:rPr>
              <a:t>方式 </a:t>
            </a:r>
            <a:r>
              <a:rPr lang="en-US" altLang="ja-JP" sz="1800" dirty="0">
                <a:latin typeface="Meiryo UI" panose="020B0604030504040204" pitchFamily="50" charset="-128"/>
                <a:ea typeface="Meiryo UI" panose="020B0604030504040204" pitchFamily="50" charset="-128"/>
              </a:rPr>
              <a:t>&gt; 2.1. </a:t>
            </a:r>
            <a:r>
              <a:rPr lang="ja-JP" altLang="en-US" sz="1800" dirty="0">
                <a:latin typeface="Meiryo UI" panose="020B0604030504040204" pitchFamily="50" charset="-128"/>
                <a:ea typeface="Meiryo UI" panose="020B0604030504040204" pitchFamily="50" charset="-128"/>
              </a:rPr>
              <a:t>認証方式　</a:t>
            </a:r>
            <a:r>
              <a:rPr lang="en-US" altLang="ja-JP" sz="1800">
                <a:latin typeface="Meiryo UI" panose="020B0604030504040204" pitchFamily="50" charset="-128"/>
                <a:ea typeface="Meiryo UI" panose="020B0604030504040204" pitchFamily="50" charset="-128"/>
              </a:rPr>
              <a:t>&gt; 2.1.3. </a:t>
            </a:r>
            <a:r>
              <a:rPr lang="ja-JP" altLang="en-US" sz="1800" dirty="0">
                <a:latin typeface="Meiryo UI" panose="020B0604030504040204" pitchFamily="50" charset="-128"/>
                <a:ea typeface="Meiryo UI" panose="020B0604030504040204" pitchFamily="50" charset="-128"/>
              </a:rPr>
              <a:t>外部</a:t>
            </a:r>
            <a:r>
              <a:rPr lang="en-US" altLang="ja-JP" sz="1800" dirty="0">
                <a:latin typeface="Meiryo UI" panose="020B0604030504040204" pitchFamily="50" charset="-128"/>
                <a:ea typeface="Meiryo UI" panose="020B0604030504040204" pitchFamily="50" charset="-128"/>
              </a:rPr>
              <a:t>IdP</a:t>
            </a:r>
            <a:endParaRPr kumimoji="1" lang="ja-JP" altLang="en-US" sz="1800" dirty="0"/>
          </a:p>
        </p:txBody>
      </p:sp>
      <p:sp>
        <p:nvSpPr>
          <p:cNvPr id="5" name="テキスト ボックス 4">
            <a:extLst>
              <a:ext uri="{FF2B5EF4-FFF2-40B4-BE49-F238E27FC236}">
                <a16:creationId xmlns:a16="http://schemas.microsoft.com/office/drawing/2014/main" id="{4604E982-44E8-053E-B751-868B615D6E43}"/>
              </a:ext>
            </a:extLst>
          </p:cNvPr>
          <p:cNvSpPr txBox="1"/>
          <p:nvPr/>
        </p:nvSpPr>
        <p:spPr>
          <a:xfrm>
            <a:off x="216000" y="719998"/>
            <a:ext cx="9155168" cy="802857"/>
          </a:xfrm>
          <a:prstGeom prst="rect">
            <a:avLst/>
          </a:prstGeom>
          <a:noFill/>
          <a:ln>
            <a:noFill/>
          </a:ln>
        </p:spPr>
        <p:txBody>
          <a:bodyPr wrap="square" rtlCol="0" anchor="t" anchorCtr="0">
            <a:noAutofit/>
          </a:bodyPr>
          <a:lstStyle/>
          <a:p>
            <a:r>
              <a:rPr lang="en-US" altLang="ja-JP" sz="1200" dirty="0">
                <a:latin typeface="Meiryo UI" panose="020B0604030504040204" pitchFamily="50" charset="-128"/>
                <a:ea typeface="Meiryo UI" panose="020B0604030504040204" pitchFamily="50" charset="-128"/>
              </a:rPr>
              <a:t>IdP</a:t>
            </a:r>
            <a:r>
              <a:rPr lang="ja-JP" altLang="en-US" sz="1200" dirty="0">
                <a:latin typeface="Meiryo UI" panose="020B0604030504040204" pitchFamily="50" charset="-128"/>
                <a:ea typeface="Meiryo UI" panose="020B0604030504040204" pitchFamily="50" charset="-128"/>
              </a:rPr>
              <a:t>とは、</a:t>
            </a:r>
            <a:r>
              <a:rPr lang="en-US" altLang="ja-JP" sz="1200" dirty="0">
                <a:latin typeface="Meiryo UI" panose="020B0604030504040204" pitchFamily="50" charset="-128"/>
                <a:ea typeface="Meiryo UI" panose="020B0604030504040204" pitchFamily="50" charset="-128"/>
              </a:rPr>
              <a:t>Identity Provider</a:t>
            </a:r>
            <a:r>
              <a:rPr lang="ja-JP" altLang="en-US" sz="1200" dirty="0">
                <a:latin typeface="Meiryo UI" panose="020B0604030504040204" pitchFamily="50" charset="-128"/>
                <a:ea typeface="Meiryo UI" panose="020B0604030504040204" pitchFamily="50" charset="-128"/>
              </a:rPr>
              <a:t>の略称であり、ユーザの認証情報を提供するもの</a:t>
            </a:r>
            <a:r>
              <a:rPr lang="ja-JP" altLang="en-US" sz="1200">
                <a:latin typeface="Meiryo UI" panose="020B0604030504040204" pitchFamily="50" charset="-128"/>
                <a:ea typeface="Meiryo UI" panose="020B0604030504040204" pitchFamily="50" charset="-128"/>
              </a:rPr>
              <a:t>のことであり、</a:t>
            </a:r>
            <a:r>
              <a:rPr lang="en-US" altLang="ja-JP" sz="120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の外部にある一般のサービスとして提供されている</a:t>
            </a:r>
            <a:r>
              <a:rPr lang="en-US" altLang="ja-JP" sz="1200" dirty="0">
                <a:latin typeface="Meiryo UI" panose="020B0604030504040204" pitchFamily="50" charset="-128"/>
                <a:ea typeface="Meiryo UI" panose="020B0604030504040204" pitchFamily="50" charset="-128"/>
              </a:rPr>
              <a:t>IdP</a:t>
            </a:r>
            <a:r>
              <a:rPr lang="ja-JP" altLang="en-US" sz="1200" dirty="0">
                <a:latin typeface="Meiryo UI" panose="020B0604030504040204" pitchFamily="50" charset="-128"/>
                <a:ea typeface="Meiryo UI" panose="020B0604030504040204" pitchFamily="50" charset="-128"/>
              </a:rPr>
              <a:t>を外部</a:t>
            </a:r>
            <a:r>
              <a:rPr lang="en-US" altLang="ja-JP" sz="1200">
                <a:latin typeface="Meiryo UI" panose="020B0604030504040204" pitchFamily="50" charset="-128"/>
                <a:ea typeface="Meiryo UI" panose="020B0604030504040204" pitchFamily="50" charset="-128"/>
              </a:rPr>
              <a:t>IdP</a:t>
            </a:r>
            <a:r>
              <a:rPr lang="ja-JP" altLang="en-US" sz="1200">
                <a:latin typeface="Meiryo UI" panose="020B0604030504040204" pitchFamily="50" charset="-128"/>
                <a:ea typeface="Meiryo UI" panose="020B0604030504040204" pitchFamily="50" charset="-128"/>
              </a:rPr>
              <a:t>とする。</a:t>
            </a:r>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データ利用者は外部</a:t>
            </a:r>
            <a:r>
              <a:rPr lang="en-US" altLang="ja-JP" sz="1200">
                <a:latin typeface="Meiryo UI" panose="020B0604030504040204" pitchFamily="50" charset="-128"/>
                <a:ea typeface="Meiryo UI" panose="020B0604030504040204" pitchFamily="50" charset="-128"/>
              </a:rPr>
              <a:t>IdP</a:t>
            </a:r>
            <a:r>
              <a:rPr lang="ja-JP" altLang="en-US" sz="1200">
                <a:latin typeface="Meiryo UI" panose="020B0604030504040204" pitchFamily="50" charset="-128"/>
                <a:ea typeface="Meiryo UI" panose="020B0604030504040204" pitchFamily="50" charset="-128"/>
              </a:rPr>
              <a:t>のユーザアカウントを所持していれば、</a:t>
            </a:r>
            <a:r>
              <a:rPr lang="en-US" altLang="ja-JP" sz="120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で認証する代わりに外部</a:t>
            </a:r>
            <a:r>
              <a:rPr lang="en-US" altLang="ja-JP" sz="1200" dirty="0">
                <a:latin typeface="Meiryo UI" panose="020B0604030504040204" pitchFamily="50" charset="-128"/>
                <a:ea typeface="Meiryo UI" panose="020B0604030504040204" pitchFamily="50" charset="-128"/>
              </a:rPr>
              <a:t>IdP</a:t>
            </a:r>
            <a:r>
              <a:rPr lang="ja-JP" altLang="en-US" sz="1200" dirty="0">
                <a:latin typeface="Meiryo UI" panose="020B0604030504040204" pitchFamily="50" charset="-128"/>
                <a:ea typeface="Meiryo UI" panose="020B0604030504040204" pitchFamily="50" charset="-128"/>
              </a:rPr>
              <a:t>で認証を</a:t>
            </a:r>
            <a:r>
              <a:rPr lang="ja-JP" altLang="en-US" sz="1200">
                <a:latin typeface="Meiryo UI" panose="020B0604030504040204" pitchFamily="50" charset="-128"/>
                <a:ea typeface="Meiryo UI" panose="020B0604030504040204" pitchFamily="50" charset="-128"/>
              </a:rPr>
              <a:t>することもできる。</a:t>
            </a:r>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外部</a:t>
            </a:r>
            <a:r>
              <a:rPr lang="en-US" altLang="ja-JP" sz="1200">
                <a:latin typeface="Meiryo UI" panose="020B0604030504040204" pitchFamily="50" charset="-128"/>
                <a:ea typeface="Meiryo UI" panose="020B0604030504040204" pitchFamily="50" charset="-128"/>
              </a:rPr>
              <a:t>IdP</a:t>
            </a:r>
            <a:r>
              <a:rPr lang="ja-JP" altLang="en-US" sz="1200">
                <a:latin typeface="Meiryo UI" panose="020B0604030504040204" pitchFamily="50" charset="-128"/>
                <a:ea typeface="Meiryo UI" panose="020B0604030504040204" pitchFamily="50" charset="-128"/>
              </a:rPr>
              <a:t>認証時は各</a:t>
            </a:r>
            <a:r>
              <a:rPr lang="en-US" altLang="ja-JP" sz="1200">
                <a:latin typeface="Meiryo UI" panose="020B0604030504040204" pitchFamily="50" charset="-128"/>
                <a:ea typeface="Meiryo UI" panose="020B0604030504040204" pitchFamily="50" charset="-128"/>
              </a:rPr>
              <a:t>IdP</a:t>
            </a:r>
            <a:r>
              <a:rPr lang="ja-JP" altLang="en-US" sz="1200">
                <a:latin typeface="Meiryo UI" panose="020B0604030504040204" pitchFamily="50" charset="-128"/>
                <a:ea typeface="Meiryo UI" panose="020B0604030504040204" pitchFamily="50" charset="-128"/>
              </a:rPr>
              <a:t>の</a:t>
            </a:r>
            <a:r>
              <a:rPr lang="en-US" altLang="ja-JP" sz="1200">
                <a:latin typeface="Meiryo UI" panose="020B0604030504040204" pitchFamily="50" charset="-128"/>
                <a:ea typeface="Meiryo UI" panose="020B0604030504040204" pitchFamily="50" charset="-128"/>
              </a:rPr>
              <a:t>AAL</a:t>
            </a:r>
            <a:r>
              <a:rPr lang="ja-JP" altLang="en-US" sz="1200">
                <a:latin typeface="Meiryo UI" panose="020B0604030504040204" pitchFamily="50" charset="-128"/>
                <a:ea typeface="Meiryo UI" panose="020B0604030504040204" pitchFamily="50" charset="-128"/>
              </a:rPr>
              <a:t>がユーザの属性</a:t>
            </a:r>
            <a:r>
              <a:rPr lang="en-US" altLang="ja-JP" sz="1200">
                <a:latin typeface="Meiryo UI" panose="020B0604030504040204" pitchFamily="50" charset="-128"/>
                <a:ea typeface="Meiryo UI" panose="020B0604030504040204" pitchFamily="50" charset="-128"/>
              </a:rPr>
              <a:t>(AAL)</a:t>
            </a:r>
            <a:r>
              <a:rPr lang="ja-JP" altLang="en-US" sz="1200">
                <a:latin typeface="Meiryo UI" panose="020B0604030504040204" pitchFamily="50" charset="-128"/>
                <a:ea typeface="Meiryo UI" panose="020B0604030504040204" pitchFamily="50" charset="-128"/>
              </a:rPr>
              <a:t>として設定される。</a:t>
            </a:r>
            <a:endParaRPr lang="en-US" altLang="ja-JP" sz="1200" dirty="0">
              <a:latin typeface="Meiryo UI" panose="020B0604030504040204" pitchFamily="50" charset="-128"/>
              <a:ea typeface="Meiryo UI" panose="020B0604030504040204" pitchFamily="50" charset="-128"/>
            </a:endParaRPr>
          </a:p>
        </p:txBody>
      </p:sp>
      <p:graphicFrame>
        <p:nvGraphicFramePr>
          <p:cNvPr id="6" name="表 6">
            <a:extLst>
              <a:ext uri="{FF2B5EF4-FFF2-40B4-BE49-F238E27FC236}">
                <a16:creationId xmlns:a16="http://schemas.microsoft.com/office/drawing/2014/main" id="{6512DACF-E840-C130-F04B-2E127B0ED200}"/>
              </a:ext>
            </a:extLst>
          </p:cNvPr>
          <p:cNvGraphicFramePr>
            <a:graphicFrameLocks noGrp="1"/>
          </p:cNvGraphicFramePr>
          <p:nvPr>
            <p:extLst>
              <p:ext uri="{D42A27DB-BD31-4B8C-83A1-F6EECF244321}">
                <p14:modId xmlns:p14="http://schemas.microsoft.com/office/powerpoint/2010/main" val="2975324308"/>
              </p:ext>
            </p:extLst>
          </p:nvPr>
        </p:nvGraphicFramePr>
        <p:xfrm>
          <a:off x="353433" y="1721177"/>
          <a:ext cx="8965482" cy="822960"/>
        </p:xfrm>
        <a:graphic>
          <a:graphicData uri="http://schemas.openxmlformats.org/drawingml/2006/table">
            <a:tbl>
              <a:tblPr firstRow="1" bandRow="1">
                <a:tableStyleId>{5C22544A-7EE6-4342-B048-85BDC9FD1C3A}</a:tableStyleId>
              </a:tblPr>
              <a:tblGrid>
                <a:gridCol w="343192">
                  <a:extLst>
                    <a:ext uri="{9D8B030D-6E8A-4147-A177-3AD203B41FA5}">
                      <a16:colId xmlns:a16="http://schemas.microsoft.com/office/drawing/2014/main" val="247013883"/>
                    </a:ext>
                  </a:extLst>
                </a:gridCol>
                <a:gridCol w="2185912">
                  <a:extLst>
                    <a:ext uri="{9D8B030D-6E8A-4147-A177-3AD203B41FA5}">
                      <a16:colId xmlns:a16="http://schemas.microsoft.com/office/drawing/2014/main" val="4070268975"/>
                    </a:ext>
                  </a:extLst>
                </a:gridCol>
                <a:gridCol w="6436378">
                  <a:extLst>
                    <a:ext uri="{9D8B030D-6E8A-4147-A177-3AD203B41FA5}">
                      <a16:colId xmlns:a16="http://schemas.microsoft.com/office/drawing/2014/main" val="3039950350"/>
                    </a:ext>
                  </a:extLst>
                </a:gridCol>
              </a:tblGrid>
              <a:tr h="208289">
                <a:tc>
                  <a:txBody>
                    <a:bodyPr/>
                    <a:lstStyle/>
                    <a:p>
                      <a:r>
                        <a:rPr kumimoji="1" lang="en-US" altLang="ja-JP" sz="1200">
                          <a:latin typeface="Meiryo UI" panose="020B0604030504040204" pitchFamily="50" charset="-128"/>
                          <a:ea typeface="Meiryo UI" panose="020B0604030504040204" pitchFamily="50" charset="-128"/>
                        </a:rPr>
                        <a:t>#</a:t>
                      </a:r>
                      <a:endParaRPr kumimoji="1" lang="ja-JP" altLang="en-US" sz="1200">
                        <a:latin typeface="Meiryo UI" panose="020B0604030504040204" pitchFamily="50" charset="-128"/>
                        <a:ea typeface="Meiryo UI" panose="020B0604030504040204" pitchFamily="50" charset="-128"/>
                      </a:endParaRPr>
                    </a:p>
                  </a:txBody>
                  <a:tcPr/>
                </a:tc>
                <a:tc>
                  <a:txBody>
                    <a:bodyPr/>
                    <a:lstStyle/>
                    <a:p>
                      <a:r>
                        <a:rPr kumimoji="1" lang="en-US" altLang="ja-JP" sz="1200">
                          <a:latin typeface="Meiryo UI" panose="020B0604030504040204" pitchFamily="50" charset="-128"/>
                          <a:ea typeface="Meiryo UI" panose="020B0604030504040204" pitchFamily="50" charset="-128"/>
                        </a:rPr>
                        <a:t>CADDE</a:t>
                      </a:r>
                      <a:r>
                        <a:rPr kumimoji="1" lang="ja-JP" altLang="en-US" sz="1200">
                          <a:latin typeface="Meiryo UI" panose="020B0604030504040204" pitchFamily="50" charset="-128"/>
                          <a:ea typeface="Meiryo UI" panose="020B0604030504040204" pitchFamily="50" charset="-128"/>
                        </a:rPr>
                        <a:t>が対応する外部</a:t>
                      </a:r>
                      <a:r>
                        <a:rPr kumimoji="1" lang="en-US" altLang="ja-JP" sz="1200">
                          <a:latin typeface="Meiryo UI" panose="020B0604030504040204" pitchFamily="50" charset="-128"/>
                          <a:ea typeface="Meiryo UI" panose="020B0604030504040204" pitchFamily="50" charset="-128"/>
                        </a:rPr>
                        <a:t>IdP</a:t>
                      </a:r>
                      <a:endParaRPr kumimoji="1" lang="ja-JP" altLang="en-US" sz="1200">
                        <a:latin typeface="Meiryo UI" panose="020B0604030504040204" pitchFamily="50" charset="-128"/>
                        <a:ea typeface="Meiryo UI" panose="020B0604030504040204" pitchFamily="50" charset="-128"/>
                      </a:endParaRPr>
                    </a:p>
                  </a:txBody>
                  <a:tcPr/>
                </a:tc>
                <a:tc>
                  <a:txBody>
                    <a:bodyPr/>
                    <a:lstStyle/>
                    <a:p>
                      <a:r>
                        <a:rPr kumimoji="1" lang="ja-JP" altLang="en-US" sz="1200">
                          <a:latin typeface="Meiryo UI" panose="020B0604030504040204" pitchFamily="50" charset="-128"/>
                          <a:ea typeface="Meiryo UI" panose="020B0604030504040204" pitchFamily="50" charset="-128"/>
                        </a:rPr>
                        <a:t>外部</a:t>
                      </a:r>
                      <a:r>
                        <a:rPr kumimoji="1" lang="en-US" altLang="ja-JP" sz="1200">
                          <a:latin typeface="Meiryo UI" panose="020B0604030504040204" pitchFamily="50" charset="-128"/>
                          <a:ea typeface="Meiryo UI" panose="020B0604030504040204" pitchFamily="50" charset="-128"/>
                        </a:rPr>
                        <a:t>IdP</a:t>
                      </a:r>
                      <a:r>
                        <a:rPr kumimoji="1" lang="ja-JP" altLang="en-US" sz="1200">
                          <a:latin typeface="Meiryo UI" panose="020B0604030504040204" pitchFamily="50" charset="-128"/>
                          <a:ea typeface="Meiryo UI" panose="020B0604030504040204" pitchFamily="50" charset="-128"/>
                        </a:rPr>
                        <a:t>の参考</a:t>
                      </a:r>
                      <a:r>
                        <a:rPr kumimoji="1" lang="en-US" altLang="ja-JP" sz="1200">
                          <a:latin typeface="Meiryo UI" panose="020B0604030504040204" pitchFamily="50" charset="-128"/>
                          <a:ea typeface="Meiryo UI" panose="020B0604030504040204" pitchFamily="50" charset="-128"/>
                        </a:rPr>
                        <a:t>URL</a:t>
                      </a:r>
                      <a:endParaRPr kumimoji="1" lang="ja-JP" altLang="en-US" sz="12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921419669"/>
                  </a:ext>
                </a:extLst>
              </a:tr>
              <a:tr h="208289">
                <a:tc>
                  <a:txBody>
                    <a:bodyPr/>
                    <a:lstStyle/>
                    <a:p>
                      <a:r>
                        <a:rPr kumimoji="1" lang="en-US" altLang="ja-JP" sz="1200">
                          <a:latin typeface="Meiryo UI" panose="020B0604030504040204" pitchFamily="50" charset="-128"/>
                          <a:ea typeface="Meiryo UI" panose="020B0604030504040204" pitchFamily="50" charset="-128"/>
                        </a:rPr>
                        <a:t>1</a:t>
                      </a:r>
                      <a:endParaRPr kumimoji="1" lang="ja-JP" altLang="en-US" sz="1200">
                        <a:latin typeface="Meiryo UI" panose="020B0604030504040204" pitchFamily="50" charset="-128"/>
                        <a:ea typeface="Meiryo UI" panose="020B0604030504040204" pitchFamily="50" charset="-128"/>
                      </a:endParaRPr>
                    </a:p>
                  </a:txBody>
                  <a:tcPr/>
                </a:tc>
                <a:tc>
                  <a:txBody>
                    <a:bodyPr/>
                    <a:lstStyle/>
                    <a:p>
                      <a:r>
                        <a:rPr kumimoji="1" lang="en-US" altLang="ja-JP" sz="1200">
                          <a:latin typeface="Meiryo UI" panose="020B0604030504040204" pitchFamily="50" charset="-128"/>
                          <a:ea typeface="Meiryo UI" panose="020B0604030504040204" pitchFamily="50" charset="-128"/>
                        </a:rPr>
                        <a:t>xID</a:t>
                      </a:r>
                      <a:endParaRPr kumimoji="1" lang="ja-JP" altLang="en-US" sz="1200">
                        <a:latin typeface="Meiryo UI" panose="020B0604030504040204" pitchFamily="50" charset="-128"/>
                        <a:ea typeface="Meiryo UI" panose="020B0604030504040204" pitchFamily="50" charset="-128"/>
                      </a:endParaRPr>
                    </a:p>
                  </a:txBody>
                  <a:tcPr/>
                </a:tc>
                <a:tc>
                  <a:txBody>
                    <a:bodyPr/>
                    <a:lstStyle/>
                    <a:p>
                      <a:r>
                        <a:rPr kumimoji="1" lang="en-US" altLang="ja-JP" sz="1200">
                          <a:latin typeface="Meiryo UI" panose="020B0604030504040204" pitchFamily="50" charset="-128"/>
                          <a:ea typeface="Meiryo UI" panose="020B0604030504040204" pitchFamily="50" charset="-128"/>
                        </a:rPr>
                        <a:t>https://xid.inc/home</a:t>
                      </a:r>
                      <a:endParaRPr kumimoji="1" lang="ja-JP" altLang="en-US" sz="12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114338768"/>
                  </a:ext>
                </a:extLst>
              </a:tr>
              <a:tr h="256794">
                <a:tc>
                  <a:txBody>
                    <a:bodyPr/>
                    <a:lstStyle/>
                    <a:p>
                      <a:r>
                        <a:rPr kumimoji="1" lang="en-US" altLang="ja-JP" sz="1200">
                          <a:latin typeface="Meiryo UI" panose="020B0604030504040204" pitchFamily="50" charset="-128"/>
                          <a:ea typeface="Meiryo UI" panose="020B0604030504040204" pitchFamily="50" charset="-128"/>
                        </a:rPr>
                        <a:t>2</a:t>
                      </a:r>
                      <a:endParaRPr kumimoji="1" lang="ja-JP" altLang="en-US" sz="1200">
                        <a:latin typeface="Meiryo UI" panose="020B0604030504040204" pitchFamily="50" charset="-128"/>
                        <a:ea typeface="Meiryo UI" panose="020B0604030504040204" pitchFamily="50" charset="-128"/>
                      </a:endParaRPr>
                    </a:p>
                  </a:txBody>
                  <a:tcPr/>
                </a:tc>
                <a:tc>
                  <a:txBody>
                    <a:bodyPr/>
                    <a:lstStyle/>
                    <a:p>
                      <a:r>
                        <a:rPr kumimoji="1" lang="en-US" altLang="ja-JP" sz="1200">
                          <a:latin typeface="Meiryo UI" panose="020B0604030504040204" pitchFamily="50" charset="-128"/>
                          <a:ea typeface="Meiryo UI" panose="020B0604030504040204" pitchFamily="50" charset="-128"/>
                        </a:rPr>
                        <a:t>gBizID</a:t>
                      </a:r>
                      <a:endParaRPr kumimoji="1" lang="ja-JP" altLang="en-US" sz="1200">
                        <a:latin typeface="Meiryo UI" panose="020B0604030504040204" pitchFamily="50" charset="-128"/>
                        <a:ea typeface="Meiryo UI" panose="020B0604030504040204" pitchFamily="50" charset="-128"/>
                      </a:endParaRPr>
                    </a:p>
                  </a:txBody>
                  <a:tcPr/>
                </a:tc>
                <a:tc>
                  <a:txBody>
                    <a:bodyPr/>
                    <a:lstStyle/>
                    <a:p>
                      <a:r>
                        <a:rPr kumimoji="1" lang="en-US" altLang="ja-JP" sz="1200">
                          <a:latin typeface="Meiryo UI" panose="020B0604030504040204" pitchFamily="50" charset="-128"/>
                          <a:ea typeface="Meiryo UI" panose="020B0604030504040204" pitchFamily="50" charset="-128"/>
                        </a:rPr>
                        <a:t>https://gbiz-id.go.jp/top/</a:t>
                      </a:r>
                      <a:endParaRPr kumimoji="1" lang="ja-JP" altLang="en-US" sz="12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78010603"/>
                  </a:ext>
                </a:extLst>
              </a:tr>
            </a:tbl>
          </a:graphicData>
        </a:graphic>
      </p:graphicFrame>
      <p:sp>
        <p:nvSpPr>
          <p:cNvPr id="3" name="正方形/長方形 2">
            <a:extLst>
              <a:ext uri="{FF2B5EF4-FFF2-40B4-BE49-F238E27FC236}">
                <a16:creationId xmlns:a16="http://schemas.microsoft.com/office/drawing/2014/main" id="{1038DBD0-14F7-23A6-D387-3E38A5E1DD0A}"/>
              </a:ext>
            </a:extLst>
          </p:cNvPr>
          <p:cNvSpPr/>
          <p:nvPr/>
        </p:nvSpPr>
        <p:spPr bwMode="auto">
          <a:xfrm>
            <a:off x="4056648" y="3603839"/>
            <a:ext cx="1746209" cy="1327355"/>
          </a:xfrm>
          <a:prstGeom prst="rect">
            <a:avLst/>
          </a:prstGeom>
          <a:solidFill>
            <a:schemeClr val="bg1"/>
          </a:solidFill>
          <a:ln w="12700">
            <a:solidFill>
              <a:schemeClr val="tx1"/>
            </a:solidFill>
            <a:miter lim="800000"/>
            <a:headEnd/>
            <a:tailEnd/>
          </a:ln>
          <a:effectLst/>
        </p:spPr>
        <p:txBody>
          <a:bodyPr wrap="none" rtlCol="0" anchor="t" anchorCtr="0">
            <a:noAutofit/>
          </a:bodyPr>
          <a:lstStyle/>
          <a:p>
            <a:pPr algn="ctr"/>
            <a:r>
              <a:rPr kumimoji="1" lang="en-US" altLang="ja-JP" sz="1200">
                <a:solidFill>
                  <a:schemeClr val="tx1"/>
                </a:solidFill>
                <a:latin typeface="+mn-ea"/>
                <a:ea typeface="+mn-ea"/>
              </a:rPr>
              <a:t>CADDE</a:t>
            </a:r>
          </a:p>
          <a:p>
            <a:pPr algn="ctr"/>
            <a:r>
              <a:rPr lang="ja-JP" altLang="en-US" sz="1200">
                <a:solidFill>
                  <a:schemeClr val="tx1"/>
                </a:solidFill>
                <a:latin typeface="+mn-ea"/>
                <a:ea typeface="+mn-ea"/>
              </a:rPr>
              <a:t>認証機能</a:t>
            </a:r>
            <a:endParaRPr kumimoji="1" lang="en-US" altLang="ja-JP" sz="1200">
              <a:solidFill>
                <a:schemeClr val="tx1"/>
              </a:solidFill>
              <a:latin typeface="+mn-ea"/>
              <a:ea typeface="+mn-ea"/>
            </a:endParaRPr>
          </a:p>
        </p:txBody>
      </p:sp>
      <p:sp>
        <p:nvSpPr>
          <p:cNvPr id="7" name="正方形/長方形 6">
            <a:extLst>
              <a:ext uri="{FF2B5EF4-FFF2-40B4-BE49-F238E27FC236}">
                <a16:creationId xmlns:a16="http://schemas.microsoft.com/office/drawing/2014/main" id="{833F4990-53DE-4ED1-1725-3DA8D808BF08}"/>
              </a:ext>
            </a:extLst>
          </p:cNvPr>
          <p:cNvSpPr/>
          <p:nvPr/>
        </p:nvSpPr>
        <p:spPr bwMode="auto">
          <a:xfrm>
            <a:off x="7345067" y="3603839"/>
            <a:ext cx="1746209" cy="1327355"/>
          </a:xfrm>
          <a:prstGeom prst="rect">
            <a:avLst/>
          </a:prstGeom>
          <a:solidFill>
            <a:schemeClr val="bg1"/>
          </a:solidFill>
          <a:ln w="12700">
            <a:solidFill>
              <a:schemeClr val="tx1"/>
            </a:solidFill>
            <a:miter lim="800000"/>
            <a:headEnd/>
            <a:tailEnd/>
          </a:ln>
          <a:effectLst/>
        </p:spPr>
        <p:txBody>
          <a:bodyPr wrap="none" rtlCol="0" anchor="t" anchorCtr="0">
            <a:noAutofit/>
          </a:bodyPr>
          <a:lstStyle/>
          <a:p>
            <a:pPr algn="ctr"/>
            <a:r>
              <a:rPr lang="ja-JP" altLang="en-US" sz="1200">
                <a:solidFill>
                  <a:schemeClr val="tx1"/>
                </a:solidFill>
                <a:latin typeface="+mn-ea"/>
                <a:ea typeface="+mn-ea"/>
              </a:rPr>
              <a:t>外部</a:t>
            </a:r>
            <a:r>
              <a:rPr lang="en-US" altLang="ja-JP" sz="1200">
                <a:solidFill>
                  <a:schemeClr val="tx1"/>
                </a:solidFill>
                <a:latin typeface="+mn-ea"/>
                <a:ea typeface="+mn-ea"/>
              </a:rPr>
              <a:t>IdP</a:t>
            </a:r>
          </a:p>
          <a:p>
            <a:pPr algn="ctr"/>
            <a:r>
              <a:rPr kumimoji="1" lang="en-US" altLang="ja-JP" sz="1200">
                <a:solidFill>
                  <a:schemeClr val="tx1"/>
                </a:solidFill>
                <a:latin typeface="+mn-ea"/>
                <a:ea typeface="+mn-ea"/>
              </a:rPr>
              <a:t>(xID, gBizID)</a:t>
            </a:r>
            <a:endParaRPr kumimoji="1" lang="ja-JP" altLang="en-US" sz="1200" dirty="0">
              <a:solidFill>
                <a:schemeClr val="tx1"/>
              </a:solidFill>
              <a:latin typeface="+mn-ea"/>
              <a:ea typeface="+mn-ea"/>
            </a:endParaRPr>
          </a:p>
        </p:txBody>
      </p:sp>
      <p:pic>
        <p:nvPicPr>
          <p:cNvPr id="8" name="グラフィックス 7" descr="ユーザー 単色塗りつぶし">
            <a:extLst>
              <a:ext uri="{FF2B5EF4-FFF2-40B4-BE49-F238E27FC236}">
                <a16:creationId xmlns:a16="http://schemas.microsoft.com/office/drawing/2014/main" id="{E32AE46F-3DAA-31DA-C584-A7B0DB7C509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72219" y="5595909"/>
            <a:ext cx="583367" cy="583367"/>
          </a:xfrm>
          <a:prstGeom prst="rect">
            <a:avLst/>
          </a:prstGeom>
        </p:spPr>
      </p:pic>
      <p:sp>
        <p:nvSpPr>
          <p:cNvPr id="9" name="矢印: 五方向 8">
            <a:extLst>
              <a:ext uri="{FF2B5EF4-FFF2-40B4-BE49-F238E27FC236}">
                <a16:creationId xmlns:a16="http://schemas.microsoft.com/office/drawing/2014/main" id="{16A86177-CBE4-8BFB-C7E3-981BB326AD70}"/>
              </a:ext>
            </a:extLst>
          </p:cNvPr>
          <p:cNvSpPr/>
          <p:nvPr/>
        </p:nvSpPr>
        <p:spPr bwMode="auto">
          <a:xfrm>
            <a:off x="2743795" y="3603839"/>
            <a:ext cx="1174177" cy="663677"/>
          </a:xfrm>
          <a:prstGeom prst="homePlate">
            <a:avLst/>
          </a:prstGeom>
          <a:solidFill>
            <a:srgbClr val="002060"/>
          </a:solidFill>
          <a:ln w="12700">
            <a:solidFill>
              <a:srgbClr val="002060"/>
            </a:solidFill>
            <a:miter lim="800000"/>
            <a:headEnd/>
            <a:tailEnd/>
          </a:ln>
          <a:effectLst/>
        </p:spPr>
        <p:txBody>
          <a:bodyPr wrap="none" rtlCol="0" anchor="ctr" anchorCtr="0">
            <a:noAutofit/>
          </a:bodyPr>
          <a:lstStyle/>
          <a:p>
            <a:pPr algn="ctr"/>
            <a:r>
              <a:rPr kumimoji="1" lang="ja-JP" altLang="en-US" sz="1100">
                <a:solidFill>
                  <a:schemeClr val="bg1"/>
                </a:solidFill>
                <a:latin typeface="+mn-ea"/>
                <a:ea typeface="+mn-ea"/>
              </a:rPr>
              <a:t>認証を</a:t>
            </a:r>
            <a:endParaRPr kumimoji="1" lang="en-US" altLang="ja-JP" sz="1100">
              <a:solidFill>
                <a:schemeClr val="bg1"/>
              </a:solidFill>
              <a:latin typeface="+mn-ea"/>
              <a:ea typeface="+mn-ea"/>
            </a:endParaRPr>
          </a:p>
          <a:p>
            <a:pPr algn="ctr"/>
            <a:r>
              <a:rPr lang="ja-JP" altLang="en-US" sz="1100">
                <a:solidFill>
                  <a:schemeClr val="bg1"/>
                </a:solidFill>
                <a:latin typeface="+mn-ea"/>
                <a:ea typeface="+mn-ea"/>
              </a:rPr>
              <a:t>委託</a:t>
            </a:r>
            <a:endParaRPr kumimoji="1" lang="ja-JP" altLang="en-US" sz="1100" dirty="0">
              <a:solidFill>
                <a:schemeClr val="bg1"/>
              </a:solidFill>
              <a:latin typeface="+mn-ea"/>
              <a:ea typeface="+mn-ea"/>
            </a:endParaRPr>
          </a:p>
        </p:txBody>
      </p:sp>
      <p:sp>
        <p:nvSpPr>
          <p:cNvPr id="10" name="矢印: 五方向 9">
            <a:extLst>
              <a:ext uri="{FF2B5EF4-FFF2-40B4-BE49-F238E27FC236}">
                <a16:creationId xmlns:a16="http://schemas.microsoft.com/office/drawing/2014/main" id="{9B942B53-2C44-EC8D-2895-BAB42A2A6BAD}"/>
              </a:ext>
            </a:extLst>
          </p:cNvPr>
          <p:cNvSpPr/>
          <p:nvPr/>
        </p:nvSpPr>
        <p:spPr bwMode="auto">
          <a:xfrm>
            <a:off x="6052525" y="3603839"/>
            <a:ext cx="1174177" cy="663677"/>
          </a:xfrm>
          <a:prstGeom prst="homePlate">
            <a:avLst/>
          </a:prstGeom>
          <a:solidFill>
            <a:srgbClr val="002060"/>
          </a:solidFill>
          <a:ln w="12700">
            <a:solidFill>
              <a:srgbClr val="002060"/>
            </a:solidFill>
            <a:miter lim="800000"/>
            <a:headEnd/>
            <a:tailEnd/>
          </a:ln>
          <a:effectLst/>
        </p:spPr>
        <p:txBody>
          <a:bodyPr wrap="none" rtlCol="0" anchor="ctr" anchorCtr="0">
            <a:noAutofit/>
          </a:bodyPr>
          <a:lstStyle/>
          <a:p>
            <a:pPr algn="ctr"/>
            <a:r>
              <a:rPr kumimoji="1" lang="ja-JP" altLang="en-US" sz="1100">
                <a:solidFill>
                  <a:schemeClr val="bg1"/>
                </a:solidFill>
                <a:latin typeface="+mn-ea"/>
                <a:ea typeface="+mn-ea"/>
              </a:rPr>
              <a:t>さらに</a:t>
            </a:r>
            <a:endParaRPr kumimoji="1" lang="en-US" altLang="ja-JP" sz="1100">
              <a:solidFill>
                <a:schemeClr val="bg1"/>
              </a:solidFill>
              <a:latin typeface="+mn-ea"/>
              <a:ea typeface="+mn-ea"/>
            </a:endParaRPr>
          </a:p>
          <a:p>
            <a:pPr algn="ctr"/>
            <a:r>
              <a:rPr kumimoji="1" lang="ja-JP" altLang="en-US" sz="1100">
                <a:solidFill>
                  <a:schemeClr val="bg1"/>
                </a:solidFill>
                <a:latin typeface="+mn-ea"/>
                <a:ea typeface="+mn-ea"/>
              </a:rPr>
              <a:t>認証を</a:t>
            </a:r>
            <a:endParaRPr kumimoji="1" lang="en-US" altLang="ja-JP" sz="1100">
              <a:solidFill>
                <a:schemeClr val="bg1"/>
              </a:solidFill>
              <a:latin typeface="+mn-ea"/>
              <a:ea typeface="+mn-ea"/>
            </a:endParaRPr>
          </a:p>
          <a:p>
            <a:pPr algn="ctr"/>
            <a:r>
              <a:rPr lang="ja-JP" altLang="en-US" sz="1100">
                <a:solidFill>
                  <a:schemeClr val="bg1"/>
                </a:solidFill>
                <a:latin typeface="+mn-ea"/>
                <a:ea typeface="+mn-ea"/>
              </a:rPr>
              <a:t>委託</a:t>
            </a:r>
            <a:endParaRPr kumimoji="1" lang="ja-JP" altLang="en-US" sz="1100" dirty="0">
              <a:solidFill>
                <a:schemeClr val="bg1"/>
              </a:solidFill>
              <a:latin typeface="+mn-ea"/>
              <a:ea typeface="+mn-ea"/>
            </a:endParaRPr>
          </a:p>
        </p:txBody>
      </p:sp>
      <p:cxnSp>
        <p:nvCxnSpPr>
          <p:cNvPr id="11" name="コネクタ: 曲線 10">
            <a:extLst>
              <a:ext uri="{FF2B5EF4-FFF2-40B4-BE49-F238E27FC236}">
                <a16:creationId xmlns:a16="http://schemas.microsoft.com/office/drawing/2014/main" id="{F64AD2C8-7B4B-3C59-0AAE-4B2E9A35E0DB}"/>
              </a:ext>
            </a:extLst>
          </p:cNvPr>
          <p:cNvCxnSpPr>
            <a:cxnSpLocks/>
            <a:stCxn id="8" idx="3"/>
            <a:endCxn id="7" idx="2"/>
          </p:cNvCxnSpPr>
          <p:nvPr/>
        </p:nvCxnSpPr>
        <p:spPr bwMode="auto">
          <a:xfrm flipV="1">
            <a:off x="1955586" y="4931194"/>
            <a:ext cx="6262586" cy="956399"/>
          </a:xfrm>
          <a:prstGeom prst="curvedConnector2">
            <a:avLst/>
          </a:prstGeom>
          <a:noFill/>
          <a:ln w="28575" cap="flat" cmpd="sng" algn="ctr">
            <a:solidFill>
              <a:srgbClr val="002060"/>
            </a:solidFill>
            <a:prstDash val="solid"/>
            <a:round/>
            <a:headEnd type="none" w="med" len="med"/>
            <a:tailEnd type="none" w="med" len="med"/>
          </a:ln>
          <a:effectLst/>
        </p:spPr>
      </p:cxnSp>
      <p:sp>
        <p:nvSpPr>
          <p:cNvPr id="12" name="テキスト ボックス 11">
            <a:extLst>
              <a:ext uri="{FF2B5EF4-FFF2-40B4-BE49-F238E27FC236}">
                <a16:creationId xmlns:a16="http://schemas.microsoft.com/office/drawing/2014/main" id="{476018F8-D509-B7D6-2680-24F7E9EFDDDE}"/>
              </a:ext>
            </a:extLst>
          </p:cNvPr>
          <p:cNvSpPr txBox="1"/>
          <p:nvPr/>
        </p:nvSpPr>
        <p:spPr>
          <a:xfrm>
            <a:off x="4486053" y="5604549"/>
            <a:ext cx="1146103" cy="261610"/>
          </a:xfrm>
          <a:prstGeom prst="rect">
            <a:avLst/>
          </a:prstGeom>
          <a:solidFill>
            <a:srgbClr val="002060"/>
          </a:solidFill>
        </p:spPr>
        <p:txBody>
          <a:bodyPr wrap="square" rtlCol="0">
            <a:spAutoFit/>
          </a:bodyPr>
          <a:lstStyle/>
          <a:p>
            <a:pPr algn="ctr"/>
            <a:r>
              <a:rPr kumimoji="1" lang="ja-JP" altLang="en-US" sz="1100">
                <a:solidFill>
                  <a:schemeClr val="bg1"/>
                </a:solidFill>
                <a:latin typeface="+mn-ea"/>
                <a:ea typeface="+mn-ea"/>
              </a:rPr>
              <a:t>ユーザ認証</a:t>
            </a:r>
            <a:endParaRPr kumimoji="1" lang="ja-JP" altLang="en-US" sz="1100" dirty="0">
              <a:solidFill>
                <a:schemeClr val="bg1"/>
              </a:solidFill>
              <a:latin typeface="+mn-ea"/>
              <a:ea typeface="+mn-ea"/>
            </a:endParaRPr>
          </a:p>
        </p:txBody>
      </p:sp>
      <p:sp>
        <p:nvSpPr>
          <p:cNvPr id="13" name="矢印: 上 12">
            <a:extLst>
              <a:ext uri="{FF2B5EF4-FFF2-40B4-BE49-F238E27FC236}">
                <a16:creationId xmlns:a16="http://schemas.microsoft.com/office/drawing/2014/main" id="{27A71775-391F-7F04-8C29-23A109F5C972}"/>
              </a:ext>
            </a:extLst>
          </p:cNvPr>
          <p:cNvSpPr/>
          <p:nvPr/>
        </p:nvSpPr>
        <p:spPr bwMode="auto">
          <a:xfrm>
            <a:off x="998324" y="5146057"/>
            <a:ext cx="1381217" cy="391573"/>
          </a:xfrm>
          <a:prstGeom prst="upArrow">
            <a:avLst>
              <a:gd name="adj1" fmla="val 50000"/>
              <a:gd name="adj2" fmla="val 50000"/>
            </a:avLst>
          </a:prstGeom>
          <a:solidFill>
            <a:srgbClr val="002060"/>
          </a:solidFill>
          <a:ln w="12700">
            <a:solidFill>
              <a:srgbClr val="002060"/>
            </a:solidFill>
            <a:miter lim="800000"/>
            <a:headEnd/>
            <a:tailEnd/>
          </a:ln>
          <a:effectLst/>
        </p:spPr>
        <p:txBody>
          <a:bodyPr wrap="none" rtlCol="0" anchor="ctr" anchorCtr="0">
            <a:noAutofit/>
          </a:bodyPr>
          <a:lstStyle/>
          <a:p>
            <a:pPr algn="ctr"/>
            <a:r>
              <a:rPr kumimoji="1" lang="ja-JP" altLang="en-US" sz="1100">
                <a:solidFill>
                  <a:schemeClr val="bg1"/>
                </a:solidFill>
                <a:latin typeface="+mn-ea"/>
                <a:ea typeface="+mn-ea"/>
              </a:rPr>
              <a:t>ログイン</a:t>
            </a:r>
            <a:endParaRPr kumimoji="1" lang="ja-JP" altLang="en-US" sz="1100" dirty="0">
              <a:solidFill>
                <a:schemeClr val="bg1"/>
              </a:solidFill>
              <a:latin typeface="+mn-ea"/>
              <a:ea typeface="+mn-ea"/>
            </a:endParaRPr>
          </a:p>
        </p:txBody>
      </p:sp>
      <p:sp>
        <p:nvSpPr>
          <p:cNvPr id="14" name="テキスト ボックス 13">
            <a:extLst>
              <a:ext uri="{FF2B5EF4-FFF2-40B4-BE49-F238E27FC236}">
                <a16:creationId xmlns:a16="http://schemas.microsoft.com/office/drawing/2014/main" id="{83D29093-2273-FCA5-2BB5-B0F66BEE46D5}"/>
              </a:ext>
            </a:extLst>
          </p:cNvPr>
          <p:cNvSpPr txBox="1"/>
          <p:nvPr/>
        </p:nvSpPr>
        <p:spPr>
          <a:xfrm>
            <a:off x="199553" y="3024076"/>
            <a:ext cx="3169457" cy="430887"/>
          </a:xfrm>
          <a:prstGeom prst="rect">
            <a:avLst/>
          </a:prstGeom>
          <a:noFill/>
        </p:spPr>
        <p:txBody>
          <a:bodyPr wrap="none" rtlCol="0">
            <a:spAutoFit/>
          </a:bodyPr>
          <a:lstStyle/>
          <a:p>
            <a:pPr algn="l"/>
            <a:r>
              <a:rPr kumimoji="1" lang="ja-JP" altLang="en-US" sz="1100">
                <a:solidFill>
                  <a:schemeClr val="tx1"/>
                </a:solidFill>
                <a:latin typeface="+mn-ea"/>
                <a:ea typeface="+mn-ea"/>
              </a:rPr>
              <a:t>ユーザ利用アプリケーションは認証機能を持たず。</a:t>
            </a:r>
            <a:endParaRPr kumimoji="1" lang="en-US" altLang="ja-JP" sz="1100">
              <a:solidFill>
                <a:schemeClr val="tx1"/>
              </a:solidFill>
              <a:latin typeface="+mn-ea"/>
              <a:ea typeface="+mn-ea"/>
            </a:endParaRPr>
          </a:p>
          <a:p>
            <a:pPr algn="l"/>
            <a:r>
              <a:rPr kumimoji="1" lang="ja-JP" altLang="en-US" sz="1100">
                <a:solidFill>
                  <a:schemeClr val="tx1"/>
                </a:solidFill>
                <a:latin typeface="+mn-ea"/>
                <a:ea typeface="+mn-ea"/>
              </a:rPr>
              <a:t>ユーザ認証を</a:t>
            </a:r>
            <a:r>
              <a:rPr kumimoji="1" lang="en-US" altLang="ja-JP" sz="1100">
                <a:solidFill>
                  <a:schemeClr val="tx1"/>
                </a:solidFill>
                <a:latin typeface="+mn-ea"/>
                <a:ea typeface="+mn-ea"/>
              </a:rPr>
              <a:t>CADDE</a:t>
            </a:r>
            <a:r>
              <a:rPr kumimoji="1" lang="ja-JP" altLang="en-US" sz="1100">
                <a:solidFill>
                  <a:schemeClr val="tx1"/>
                </a:solidFill>
                <a:latin typeface="+mn-ea"/>
                <a:ea typeface="+mn-ea"/>
              </a:rPr>
              <a:t>認証機能</a:t>
            </a:r>
            <a:r>
              <a:rPr lang="ja-JP" altLang="en-US" sz="1100">
                <a:solidFill>
                  <a:schemeClr val="tx1"/>
                </a:solidFill>
                <a:latin typeface="+mn-ea"/>
                <a:ea typeface="+mn-ea"/>
              </a:rPr>
              <a:t>に</a:t>
            </a:r>
            <a:r>
              <a:rPr lang="ja-JP" altLang="en-US" sz="1100">
                <a:latin typeface="+mn-ea"/>
              </a:rPr>
              <a:t>委託する</a:t>
            </a:r>
            <a:endParaRPr kumimoji="1" lang="en-US" altLang="ja-JP" sz="1100">
              <a:solidFill>
                <a:schemeClr val="tx1"/>
              </a:solidFill>
              <a:latin typeface="+mn-ea"/>
              <a:ea typeface="+mn-ea"/>
            </a:endParaRPr>
          </a:p>
        </p:txBody>
      </p:sp>
      <p:sp>
        <p:nvSpPr>
          <p:cNvPr id="15" name="テキスト ボックス 14">
            <a:extLst>
              <a:ext uri="{FF2B5EF4-FFF2-40B4-BE49-F238E27FC236}">
                <a16:creationId xmlns:a16="http://schemas.microsoft.com/office/drawing/2014/main" id="{D18EB5A9-37A9-2E2D-65C6-DDEA092440D2}"/>
              </a:ext>
            </a:extLst>
          </p:cNvPr>
          <p:cNvSpPr txBox="1"/>
          <p:nvPr/>
        </p:nvSpPr>
        <p:spPr>
          <a:xfrm>
            <a:off x="3641486" y="2999797"/>
            <a:ext cx="2943040" cy="430887"/>
          </a:xfrm>
          <a:prstGeom prst="rect">
            <a:avLst/>
          </a:prstGeom>
          <a:noFill/>
        </p:spPr>
        <p:txBody>
          <a:bodyPr wrap="square" rtlCol="0">
            <a:spAutoFit/>
          </a:bodyPr>
          <a:lstStyle/>
          <a:p>
            <a:r>
              <a:rPr lang="ja-JP" altLang="en-US" sz="1100">
                <a:latin typeface="+mn-ea"/>
              </a:rPr>
              <a:t>ユーザが外部</a:t>
            </a:r>
            <a:r>
              <a:rPr lang="en-US" altLang="ja-JP" sz="1100">
                <a:latin typeface="+mn-ea"/>
              </a:rPr>
              <a:t>IdP</a:t>
            </a:r>
            <a:r>
              <a:rPr lang="ja-JP" altLang="en-US" sz="1100">
                <a:latin typeface="+mn-ea"/>
              </a:rPr>
              <a:t>によるユーザ認証を要求する場合には、</a:t>
            </a:r>
            <a:r>
              <a:rPr lang="ja-JP" altLang="en-US" sz="1100">
                <a:solidFill>
                  <a:schemeClr val="tx1"/>
                </a:solidFill>
                <a:latin typeface="+mn-ea"/>
                <a:ea typeface="+mn-ea"/>
              </a:rPr>
              <a:t>さらに外部</a:t>
            </a:r>
            <a:r>
              <a:rPr kumimoji="1" lang="en-US" altLang="ja-JP" sz="1100">
                <a:solidFill>
                  <a:schemeClr val="tx1"/>
                </a:solidFill>
                <a:latin typeface="+mn-ea"/>
                <a:ea typeface="+mn-ea"/>
              </a:rPr>
              <a:t>IdP</a:t>
            </a:r>
            <a:r>
              <a:rPr kumimoji="1" lang="ja-JP" altLang="en-US" sz="1100">
                <a:solidFill>
                  <a:schemeClr val="tx1"/>
                </a:solidFill>
                <a:latin typeface="+mn-ea"/>
                <a:ea typeface="+mn-ea"/>
              </a:rPr>
              <a:t>に認証を委託する</a:t>
            </a:r>
            <a:endParaRPr kumimoji="1" lang="en-US" altLang="ja-JP" sz="1100">
              <a:solidFill>
                <a:schemeClr val="tx1"/>
              </a:solidFill>
              <a:latin typeface="+mn-ea"/>
              <a:ea typeface="+mn-ea"/>
            </a:endParaRPr>
          </a:p>
        </p:txBody>
      </p:sp>
      <p:sp>
        <p:nvSpPr>
          <p:cNvPr id="16" name="テキスト ボックス 15">
            <a:extLst>
              <a:ext uri="{FF2B5EF4-FFF2-40B4-BE49-F238E27FC236}">
                <a16:creationId xmlns:a16="http://schemas.microsoft.com/office/drawing/2014/main" id="{653864B9-1D8C-A261-3D6F-BFE5DA327457}"/>
              </a:ext>
            </a:extLst>
          </p:cNvPr>
          <p:cNvSpPr txBox="1"/>
          <p:nvPr/>
        </p:nvSpPr>
        <p:spPr>
          <a:xfrm>
            <a:off x="812884" y="6119044"/>
            <a:ext cx="1689886" cy="584775"/>
          </a:xfrm>
          <a:prstGeom prst="rect">
            <a:avLst/>
          </a:prstGeom>
          <a:noFill/>
        </p:spPr>
        <p:txBody>
          <a:bodyPr wrap="none" rtlCol="0">
            <a:spAutoFit/>
          </a:bodyPr>
          <a:lstStyle/>
          <a:p>
            <a:pPr algn="ctr"/>
            <a:r>
              <a:rPr kumimoji="1" lang="ja-JP" altLang="en-US" sz="1600">
                <a:solidFill>
                  <a:schemeClr val="tx1"/>
                </a:solidFill>
                <a:latin typeface="Meiryo UI" panose="020B0604030504040204" pitchFamily="50" charset="-128"/>
                <a:ea typeface="Meiryo UI" panose="020B0604030504040204" pitchFamily="50" charset="-128"/>
              </a:rPr>
              <a:t>ユーザ</a:t>
            </a:r>
            <a:endParaRPr kumimoji="1" lang="en-US" altLang="ja-JP" sz="1600">
              <a:solidFill>
                <a:schemeClr val="tx1"/>
              </a:solidFill>
              <a:latin typeface="Meiryo UI" panose="020B0604030504040204" pitchFamily="50" charset="-128"/>
              <a:ea typeface="Meiryo UI" panose="020B0604030504040204" pitchFamily="50" charset="-128"/>
            </a:endParaRPr>
          </a:p>
          <a:p>
            <a:pPr algn="ctr"/>
            <a:r>
              <a:rPr lang="ja-JP" altLang="en-US" sz="1600">
                <a:latin typeface="Meiryo UI" panose="020B0604030504040204" pitchFamily="50" charset="-128"/>
                <a:ea typeface="Meiryo UI" panose="020B0604030504040204" pitchFamily="50" charset="-128"/>
              </a:rPr>
              <a:t>（データ利用者）</a:t>
            </a:r>
            <a:endParaRPr kumimoji="1" lang="ja-JP" altLang="en-US" sz="1600" dirty="0">
              <a:solidFill>
                <a:schemeClr val="tx1"/>
              </a:solidFill>
              <a:latin typeface="Meiryo UI" panose="020B0604030504040204" pitchFamily="50" charset="-128"/>
              <a:ea typeface="Meiryo UI" panose="020B0604030504040204" pitchFamily="50" charset="-128"/>
            </a:endParaRPr>
          </a:p>
        </p:txBody>
      </p:sp>
      <p:sp>
        <p:nvSpPr>
          <p:cNvPr id="17" name="正方形/長方形 16">
            <a:extLst>
              <a:ext uri="{FF2B5EF4-FFF2-40B4-BE49-F238E27FC236}">
                <a16:creationId xmlns:a16="http://schemas.microsoft.com/office/drawing/2014/main" id="{5508C60C-8A1B-08B8-5AA2-6C223D4D6C1A}"/>
              </a:ext>
            </a:extLst>
          </p:cNvPr>
          <p:cNvSpPr/>
          <p:nvPr/>
        </p:nvSpPr>
        <p:spPr bwMode="auto">
          <a:xfrm>
            <a:off x="712421" y="3603839"/>
            <a:ext cx="1746209" cy="1327355"/>
          </a:xfrm>
          <a:prstGeom prst="rect">
            <a:avLst/>
          </a:prstGeom>
          <a:solidFill>
            <a:schemeClr val="bg1"/>
          </a:solidFill>
          <a:ln w="12700">
            <a:solidFill>
              <a:schemeClr val="tx1"/>
            </a:solidFill>
            <a:miter lim="800000"/>
            <a:headEnd/>
            <a:tailEnd/>
          </a:ln>
          <a:effectLst/>
        </p:spPr>
        <p:txBody>
          <a:bodyPr wrap="none" rtlCol="0" anchor="t" anchorCtr="0">
            <a:noAutofit/>
          </a:bodyPr>
          <a:lstStyle/>
          <a:p>
            <a:pPr algn="ctr"/>
            <a:r>
              <a:rPr kumimoji="1" lang="ja-JP" altLang="en-US" sz="1200">
                <a:solidFill>
                  <a:schemeClr val="tx1"/>
                </a:solidFill>
                <a:latin typeface="+mn-ea"/>
                <a:ea typeface="+mn-ea"/>
              </a:rPr>
              <a:t>ユーザ利用</a:t>
            </a:r>
            <a:endParaRPr kumimoji="1" lang="en-US" altLang="ja-JP" sz="1200">
              <a:solidFill>
                <a:schemeClr val="tx1"/>
              </a:solidFill>
              <a:latin typeface="+mn-ea"/>
              <a:ea typeface="+mn-ea"/>
            </a:endParaRPr>
          </a:p>
          <a:p>
            <a:pPr algn="ctr"/>
            <a:r>
              <a:rPr kumimoji="1" lang="ja-JP" altLang="en-US" sz="1200">
                <a:solidFill>
                  <a:schemeClr val="tx1"/>
                </a:solidFill>
                <a:latin typeface="+mn-ea"/>
                <a:ea typeface="+mn-ea"/>
              </a:rPr>
              <a:t>アプリケーション</a:t>
            </a:r>
            <a:endParaRPr kumimoji="1" lang="en-US" altLang="ja-JP" sz="1200">
              <a:solidFill>
                <a:schemeClr val="tx1"/>
              </a:solidFill>
              <a:latin typeface="+mn-ea"/>
              <a:ea typeface="+mn-ea"/>
            </a:endParaRPr>
          </a:p>
          <a:p>
            <a:pPr algn="ctr"/>
            <a:r>
              <a:rPr lang="ja-JP" altLang="en-US" sz="1200">
                <a:latin typeface="+mn-ea"/>
              </a:rPr>
              <a:t>（</a:t>
            </a:r>
            <a:r>
              <a:rPr lang="en-US" altLang="ja-JP" sz="1200">
                <a:latin typeface="+mn-ea"/>
              </a:rPr>
              <a:t>WebApp</a:t>
            </a:r>
            <a:r>
              <a:rPr lang="ja-JP" altLang="en-US" sz="1200">
                <a:latin typeface="+mn-ea"/>
              </a:rPr>
              <a:t>など）</a:t>
            </a:r>
            <a:endParaRPr kumimoji="1" lang="en-US" altLang="ja-JP" sz="1200">
              <a:solidFill>
                <a:schemeClr val="tx1"/>
              </a:solidFill>
              <a:latin typeface="+mn-ea"/>
              <a:ea typeface="+mn-ea"/>
            </a:endParaRPr>
          </a:p>
        </p:txBody>
      </p:sp>
      <p:sp>
        <p:nvSpPr>
          <p:cNvPr id="18" name="矢印: 左 17">
            <a:extLst>
              <a:ext uri="{FF2B5EF4-FFF2-40B4-BE49-F238E27FC236}">
                <a16:creationId xmlns:a16="http://schemas.microsoft.com/office/drawing/2014/main" id="{8AB168D8-8C28-F9D1-4A0D-66920011B0E8}"/>
              </a:ext>
            </a:extLst>
          </p:cNvPr>
          <p:cNvSpPr/>
          <p:nvPr/>
        </p:nvSpPr>
        <p:spPr bwMode="auto">
          <a:xfrm>
            <a:off x="2173066" y="4566005"/>
            <a:ext cx="1954797" cy="316356"/>
          </a:xfrm>
          <a:prstGeom prst="leftArrow">
            <a:avLst/>
          </a:prstGeom>
          <a:solidFill>
            <a:schemeClr val="bg1"/>
          </a:solidFill>
          <a:ln w="12700">
            <a:solidFill>
              <a:schemeClr val="tx1"/>
            </a:solidFill>
            <a:miter lim="800000"/>
            <a:headEnd/>
            <a:tailEnd/>
          </a:ln>
          <a:effectLst/>
        </p:spPr>
        <p:txBody>
          <a:bodyPr wrap="none" rtlCol="0" anchor="ctr" anchorCtr="0">
            <a:noAutofit/>
          </a:bodyPr>
          <a:lstStyle/>
          <a:p>
            <a:pPr algn="ctr"/>
            <a:endParaRPr kumimoji="1" lang="ja-JP" altLang="en-US" sz="2000" dirty="0">
              <a:solidFill>
                <a:schemeClr val="tx1"/>
              </a:solidFill>
              <a:latin typeface="+mn-ea"/>
              <a:ea typeface="+mn-ea"/>
            </a:endParaRPr>
          </a:p>
        </p:txBody>
      </p:sp>
      <p:sp>
        <p:nvSpPr>
          <p:cNvPr id="19" name="フローチャート: 書類 18">
            <a:extLst>
              <a:ext uri="{FF2B5EF4-FFF2-40B4-BE49-F238E27FC236}">
                <a16:creationId xmlns:a16="http://schemas.microsoft.com/office/drawing/2014/main" id="{1815D014-28A6-7531-3180-92EE112B7EB8}"/>
              </a:ext>
            </a:extLst>
          </p:cNvPr>
          <p:cNvSpPr/>
          <p:nvPr/>
        </p:nvSpPr>
        <p:spPr bwMode="auto">
          <a:xfrm>
            <a:off x="2843110" y="4408078"/>
            <a:ext cx="885602" cy="663677"/>
          </a:xfrm>
          <a:prstGeom prst="flowChartDocument">
            <a:avLst/>
          </a:prstGeom>
          <a:solidFill>
            <a:schemeClr val="bg1">
              <a:lumMod val="95000"/>
            </a:schemeClr>
          </a:solidFill>
          <a:ln w="12700">
            <a:solidFill>
              <a:schemeClr val="tx1"/>
            </a:solidFill>
            <a:miter lim="800000"/>
            <a:headEnd/>
            <a:tailEnd/>
          </a:ln>
          <a:effectLst/>
        </p:spPr>
        <p:txBody>
          <a:bodyPr wrap="none" rtlCol="0" anchor="ctr" anchorCtr="0">
            <a:noAutofit/>
          </a:bodyPr>
          <a:lstStyle/>
          <a:p>
            <a:pPr algn="ctr"/>
            <a:r>
              <a:rPr kumimoji="1" lang="en-US" altLang="ja-JP" sz="800">
                <a:solidFill>
                  <a:schemeClr val="tx1"/>
                </a:solidFill>
                <a:latin typeface="+mn-ea"/>
                <a:ea typeface="+mn-ea"/>
              </a:rPr>
              <a:t>CADDE</a:t>
            </a:r>
            <a:r>
              <a:rPr kumimoji="1" lang="ja-JP" altLang="en-US" sz="800">
                <a:solidFill>
                  <a:schemeClr val="tx1"/>
                </a:solidFill>
                <a:latin typeface="+mn-ea"/>
                <a:ea typeface="+mn-ea"/>
              </a:rPr>
              <a:t>認証機能</a:t>
            </a:r>
            <a:endParaRPr kumimoji="1" lang="en-US" altLang="ja-JP" sz="800">
              <a:solidFill>
                <a:schemeClr val="tx1"/>
              </a:solidFill>
              <a:latin typeface="+mn-ea"/>
              <a:ea typeface="+mn-ea"/>
            </a:endParaRPr>
          </a:p>
          <a:p>
            <a:pPr algn="ctr"/>
            <a:r>
              <a:rPr kumimoji="1" lang="ja-JP" altLang="en-US" sz="800">
                <a:solidFill>
                  <a:schemeClr val="tx1"/>
                </a:solidFill>
                <a:latin typeface="+mn-ea"/>
                <a:ea typeface="+mn-ea"/>
              </a:rPr>
              <a:t>のトークン</a:t>
            </a:r>
            <a:endParaRPr kumimoji="1" lang="en-US" altLang="ja-JP" sz="800">
              <a:solidFill>
                <a:schemeClr val="tx1"/>
              </a:solidFill>
              <a:latin typeface="+mn-ea"/>
              <a:ea typeface="+mn-ea"/>
            </a:endParaRPr>
          </a:p>
          <a:p>
            <a:pPr algn="ctr"/>
            <a:r>
              <a:rPr lang="ja-JP" altLang="en-US" sz="800">
                <a:solidFill>
                  <a:schemeClr val="tx1"/>
                </a:solidFill>
                <a:latin typeface="+mn-ea"/>
                <a:ea typeface="+mn-ea"/>
              </a:rPr>
              <a:t>（認証トークン）</a:t>
            </a:r>
            <a:endParaRPr kumimoji="1" lang="ja-JP" altLang="en-US" sz="800" dirty="0">
              <a:solidFill>
                <a:schemeClr val="tx1"/>
              </a:solidFill>
              <a:latin typeface="+mn-ea"/>
              <a:ea typeface="+mn-ea"/>
            </a:endParaRPr>
          </a:p>
        </p:txBody>
      </p:sp>
      <p:sp>
        <p:nvSpPr>
          <p:cNvPr id="22" name="四角形: 角を丸くする 21">
            <a:extLst>
              <a:ext uri="{FF2B5EF4-FFF2-40B4-BE49-F238E27FC236}">
                <a16:creationId xmlns:a16="http://schemas.microsoft.com/office/drawing/2014/main" id="{BCD68B8E-40AD-8D34-A5CC-68FAB194F021}"/>
              </a:ext>
            </a:extLst>
          </p:cNvPr>
          <p:cNvSpPr/>
          <p:nvPr/>
        </p:nvSpPr>
        <p:spPr bwMode="auto">
          <a:xfrm>
            <a:off x="4272806" y="4562003"/>
            <a:ext cx="1268897" cy="331174"/>
          </a:xfrm>
          <a:prstGeom prst="roundRect">
            <a:avLst/>
          </a:prstGeom>
          <a:solidFill>
            <a:schemeClr val="bg1"/>
          </a:solidFill>
          <a:ln w="12700">
            <a:solidFill>
              <a:schemeClr val="tx1"/>
            </a:solidFill>
            <a:miter lim="800000"/>
            <a:headEnd/>
            <a:tailEnd/>
          </a:ln>
          <a:effectLst/>
        </p:spPr>
        <p:txBody>
          <a:bodyPr wrap="none" rtlCol="0" anchor="ctr" anchorCtr="0">
            <a:noAutofit/>
          </a:bodyPr>
          <a:lstStyle/>
          <a:p>
            <a:pPr algn="ctr"/>
            <a:r>
              <a:rPr kumimoji="1" lang="ja-JP" altLang="en-US" sz="1000">
                <a:solidFill>
                  <a:schemeClr val="tx1"/>
                </a:solidFill>
                <a:latin typeface="+mn-ea"/>
                <a:ea typeface="+mn-ea"/>
              </a:rPr>
              <a:t>外部</a:t>
            </a:r>
            <a:r>
              <a:rPr kumimoji="1" lang="en-US" altLang="ja-JP" sz="1000">
                <a:solidFill>
                  <a:schemeClr val="tx1"/>
                </a:solidFill>
                <a:latin typeface="+mn-ea"/>
                <a:ea typeface="+mn-ea"/>
              </a:rPr>
              <a:t>IdP</a:t>
            </a:r>
          </a:p>
          <a:p>
            <a:pPr algn="ctr"/>
            <a:r>
              <a:rPr kumimoji="1" lang="ja-JP" altLang="en-US" sz="1000">
                <a:solidFill>
                  <a:schemeClr val="tx1"/>
                </a:solidFill>
                <a:latin typeface="+mn-ea"/>
                <a:ea typeface="+mn-ea"/>
              </a:rPr>
              <a:t>のトークンを検証</a:t>
            </a:r>
            <a:endParaRPr kumimoji="1" lang="ja-JP" altLang="en-US" sz="1000" dirty="0">
              <a:solidFill>
                <a:schemeClr val="tx1"/>
              </a:solidFill>
              <a:latin typeface="+mn-ea"/>
              <a:ea typeface="+mn-ea"/>
            </a:endParaRPr>
          </a:p>
        </p:txBody>
      </p:sp>
      <p:sp>
        <p:nvSpPr>
          <p:cNvPr id="23" name="四角形: 角を丸くする 22">
            <a:extLst>
              <a:ext uri="{FF2B5EF4-FFF2-40B4-BE49-F238E27FC236}">
                <a16:creationId xmlns:a16="http://schemas.microsoft.com/office/drawing/2014/main" id="{7FDC1DCE-ED3F-48E4-E268-10B6A97F8982}"/>
              </a:ext>
            </a:extLst>
          </p:cNvPr>
          <p:cNvSpPr/>
          <p:nvPr/>
        </p:nvSpPr>
        <p:spPr bwMode="auto">
          <a:xfrm>
            <a:off x="1240972" y="4504411"/>
            <a:ext cx="932095" cy="364317"/>
          </a:xfrm>
          <a:prstGeom prst="roundRect">
            <a:avLst/>
          </a:prstGeom>
          <a:solidFill>
            <a:schemeClr val="bg1"/>
          </a:solidFill>
          <a:ln w="12700">
            <a:solidFill>
              <a:schemeClr val="tx1"/>
            </a:solidFill>
            <a:miter lim="800000"/>
            <a:headEnd/>
            <a:tailEnd/>
          </a:ln>
          <a:effectLst/>
        </p:spPr>
        <p:txBody>
          <a:bodyPr wrap="none" rtlCol="0" anchor="ctr" anchorCtr="0">
            <a:noAutofit/>
          </a:bodyPr>
          <a:lstStyle/>
          <a:p>
            <a:pPr algn="ctr"/>
            <a:r>
              <a:rPr kumimoji="1" lang="ja-JP" altLang="en-US" sz="1000">
                <a:solidFill>
                  <a:schemeClr val="tx1"/>
                </a:solidFill>
                <a:latin typeface="+mn-ea"/>
                <a:ea typeface="+mn-ea"/>
              </a:rPr>
              <a:t>認証トークン</a:t>
            </a:r>
            <a:endParaRPr kumimoji="1" lang="en-US" altLang="ja-JP" sz="1000">
              <a:solidFill>
                <a:schemeClr val="tx1"/>
              </a:solidFill>
              <a:latin typeface="+mn-ea"/>
              <a:ea typeface="+mn-ea"/>
            </a:endParaRPr>
          </a:p>
          <a:p>
            <a:pPr algn="ctr"/>
            <a:r>
              <a:rPr kumimoji="1" lang="ja-JP" altLang="en-US" sz="1000">
                <a:solidFill>
                  <a:schemeClr val="tx1"/>
                </a:solidFill>
                <a:latin typeface="+mn-ea"/>
                <a:ea typeface="+mn-ea"/>
              </a:rPr>
              <a:t>を保持</a:t>
            </a:r>
            <a:endParaRPr kumimoji="1" lang="ja-JP" altLang="en-US" sz="1000" dirty="0">
              <a:solidFill>
                <a:schemeClr val="tx1"/>
              </a:solidFill>
              <a:latin typeface="+mn-ea"/>
              <a:ea typeface="+mn-ea"/>
            </a:endParaRPr>
          </a:p>
        </p:txBody>
      </p:sp>
      <p:sp>
        <p:nvSpPr>
          <p:cNvPr id="4" name="円柱 3">
            <a:extLst>
              <a:ext uri="{FF2B5EF4-FFF2-40B4-BE49-F238E27FC236}">
                <a16:creationId xmlns:a16="http://schemas.microsoft.com/office/drawing/2014/main" id="{993D7A06-D7E2-3ADF-909E-7248CD62AD15}"/>
              </a:ext>
            </a:extLst>
          </p:cNvPr>
          <p:cNvSpPr/>
          <p:nvPr/>
        </p:nvSpPr>
        <p:spPr>
          <a:xfrm>
            <a:off x="7675891" y="4109980"/>
            <a:ext cx="1084559" cy="351355"/>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a:t>ユーザ情報</a:t>
            </a:r>
          </a:p>
        </p:txBody>
      </p:sp>
      <p:sp>
        <p:nvSpPr>
          <p:cNvPr id="24" name="円柱 23">
            <a:extLst>
              <a:ext uri="{FF2B5EF4-FFF2-40B4-BE49-F238E27FC236}">
                <a16:creationId xmlns:a16="http://schemas.microsoft.com/office/drawing/2014/main" id="{FAD74894-2737-BABE-79DC-DD62D0A17C49}"/>
              </a:ext>
            </a:extLst>
          </p:cNvPr>
          <p:cNvSpPr/>
          <p:nvPr/>
        </p:nvSpPr>
        <p:spPr>
          <a:xfrm>
            <a:off x="4387472" y="4109460"/>
            <a:ext cx="1084559" cy="351355"/>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a:t>ユーザ情報</a:t>
            </a:r>
            <a:r>
              <a:rPr kumimoji="1" lang="en-US" altLang="ja-JP" sz="1000"/>
              <a:t>※</a:t>
            </a:r>
            <a:endParaRPr kumimoji="1" lang="ja-JP" altLang="en-US" sz="1000"/>
          </a:p>
        </p:txBody>
      </p:sp>
      <p:sp>
        <p:nvSpPr>
          <p:cNvPr id="25" name="テキスト ボックス 24">
            <a:extLst>
              <a:ext uri="{FF2B5EF4-FFF2-40B4-BE49-F238E27FC236}">
                <a16:creationId xmlns:a16="http://schemas.microsoft.com/office/drawing/2014/main" id="{777FBC91-F330-5A87-9A09-DE643D6E9779}"/>
              </a:ext>
            </a:extLst>
          </p:cNvPr>
          <p:cNvSpPr txBox="1"/>
          <p:nvPr/>
        </p:nvSpPr>
        <p:spPr>
          <a:xfrm>
            <a:off x="3915718" y="4931194"/>
            <a:ext cx="2984018" cy="461665"/>
          </a:xfrm>
          <a:prstGeom prst="rect">
            <a:avLst/>
          </a:prstGeom>
          <a:noFill/>
        </p:spPr>
        <p:txBody>
          <a:bodyPr wrap="square" rtlCol="0">
            <a:spAutoFit/>
          </a:bodyPr>
          <a:lstStyle/>
          <a:p>
            <a:r>
              <a:rPr lang="en-US" altLang="ja-JP" sz="800">
                <a:latin typeface="+mn-ea"/>
              </a:rPr>
              <a:t>※</a:t>
            </a:r>
          </a:p>
          <a:p>
            <a:r>
              <a:rPr kumimoji="1" lang="ja-JP" altLang="en-US" sz="800">
                <a:solidFill>
                  <a:schemeClr val="tx1"/>
                </a:solidFill>
                <a:latin typeface="+mn-ea"/>
                <a:ea typeface="+mn-ea"/>
              </a:rPr>
              <a:t>外部</a:t>
            </a:r>
            <a:r>
              <a:rPr kumimoji="1" lang="en-US" altLang="ja-JP" sz="800">
                <a:solidFill>
                  <a:schemeClr val="tx1"/>
                </a:solidFill>
                <a:latin typeface="+mn-ea"/>
                <a:ea typeface="+mn-ea"/>
              </a:rPr>
              <a:t>IdP</a:t>
            </a:r>
            <a:r>
              <a:rPr kumimoji="1" lang="ja-JP" altLang="en-US" sz="800">
                <a:solidFill>
                  <a:schemeClr val="tx1"/>
                </a:solidFill>
                <a:latin typeface="+mn-ea"/>
                <a:ea typeface="+mn-ea"/>
              </a:rPr>
              <a:t>を利用する場合はパスワード登録不要</a:t>
            </a:r>
            <a:endParaRPr kumimoji="1" lang="en-US" altLang="ja-JP" sz="800">
              <a:solidFill>
                <a:schemeClr val="tx1"/>
              </a:solidFill>
              <a:latin typeface="+mn-ea"/>
              <a:ea typeface="+mn-ea"/>
            </a:endParaRPr>
          </a:p>
          <a:p>
            <a:r>
              <a:rPr lang="ja-JP" altLang="en-US" sz="800">
                <a:latin typeface="+mn-ea"/>
              </a:rPr>
              <a:t>ただし、外部</a:t>
            </a:r>
            <a:r>
              <a:rPr lang="en-US" altLang="ja-JP" sz="800">
                <a:latin typeface="+mn-ea"/>
              </a:rPr>
              <a:t>IdP</a:t>
            </a:r>
            <a:r>
              <a:rPr lang="ja-JP" altLang="en-US" sz="800">
                <a:latin typeface="+mn-ea"/>
              </a:rPr>
              <a:t>のアイデンティティプロバイダーリンク登録が必要</a:t>
            </a:r>
            <a:endParaRPr kumimoji="1" lang="en-US" altLang="ja-JP" sz="800">
              <a:solidFill>
                <a:schemeClr val="tx1"/>
              </a:solidFill>
              <a:latin typeface="+mn-ea"/>
              <a:ea typeface="+mn-ea"/>
            </a:endParaRPr>
          </a:p>
        </p:txBody>
      </p:sp>
      <p:sp>
        <p:nvSpPr>
          <p:cNvPr id="26" name="テキスト ボックス 25">
            <a:extLst>
              <a:ext uri="{FF2B5EF4-FFF2-40B4-BE49-F238E27FC236}">
                <a16:creationId xmlns:a16="http://schemas.microsoft.com/office/drawing/2014/main" id="{750F7683-75C1-FCAE-2358-9FB48D9AB203}"/>
              </a:ext>
            </a:extLst>
          </p:cNvPr>
          <p:cNvSpPr txBox="1"/>
          <p:nvPr/>
        </p:nvSpPr>
        <p:spPr>
          <a:xfrm>
            <a:off x="7240421" y="2999797"/>
            <a:ext cx="2230892" cy="430887"/>
          </a:xfrm>
          <a:prstGeom prst="rect">
            <a:avLst/>
          </a:prstGeom>
          <a:noFill/>
        </p:spPr>
        <p:txBody>
          <a:bodyPr wrap="square" rtlCol="0">
            <a:spAutoFit/>
          </a:bodyPr>
          <a:lstStyle/>
          <a:p>
            <a:r>
              <a:rPr kumimoji="1" lang="ja-JP" altLang="en-US" sz="1100">
                <a:solidFill>
                  <a:schemeClr val="tx1"/>
                </a:solidFill>
                <a:latin typeface="+mn-ea"/>
                <a:ea typeface="+mn-ea"/>
              </a:rPr>
              <a:t>ユーザを認証する</a:t>
            </a:r>
            <a:endParaRPr kumimoji="1" lang="en-US" altLang="ja-JP" sz="1100">
              <a:solidFill>
                <a:schemeClr val="tx1"/>
              </a:solidFill>
              <a:latin typeface="+mn-ea"/>
              <a:ea typeface="+mn-ea"/>
            </a:endParaRPr>
          </a:p>
          <a:p>
            <a:r>
              <a:rPr lang="ja-JP" altLang="en-US" sz="1100">
                <a:latin typeface="+mn-ea"/>
              </a:rPr>
              <a:t>認証の方式は各外部</a:t>
            </a:r>
            <a:r>
              <a:rPr lang="en-US" altLang="ja-JP" sz="1100">
                <a:latin typeface="+mn-ea"/>
              </a:rPr>
              <a:t>IdP</a:t>
            </a:r>
            <a:r>
              <a:rPr lang="ja-JP" altLang="en-US" sz="1100">
                <a:latin typeface="+mn-ea"/>
              </a:rPr>
              <a:t>による</a:t>
            </a:r>
            <a:endParaRPr kumimoji="1" lang="en-US" altLang="ja-JP" sz="1100">
              <a:solidFill>
                <a:schemeClr val="tx1"/>
              </a:solidFill>
              <a:latin typeface="+mn-ea"/>
              <a:ea typeface="+mn-ea"/>
            </a:endParaRPr>
          </a:p>
        </p:txBody>
      </p:sp>
      <p:sp>
        <p:nvSpPr>
          <p:cNvPr id="27" name="テキスト ボックス 26">
            <a:extLst>
              <a:ext uri="{FF2B5EF4-FFF2-40B4-BE49-F238E27FC236}">
                <a16:creationId xmlns:a16="http://schemas.microsoft.com/office/drawing/2014/main" id="{8597B369-7690-23F7-87A7-21F0C4C91155}"/>
              </a:ext>
            </a:extLst>
          </p:cNvPr>
          <p:cNvSpPr txBox="1"/>
          <p:nvPr/>
        </p:nvSpPr>
        <p:spPr>
          <a:xfrm>
            <a:off x="7358577" y="4594239"/>
            <a:ext cx="1167113" cy="261610"/>
          </a:xfrm>
          <a:prstGeom prst="rect">
            <a:avLst/>
          </a:prstGeom>
          <a:solidFill>
            <a:srgbClr val="002060"/>
          </a:solidFill>
        </p:spPr>
        <p:txBody>
          <a:bodyPr wrap="square" rtlCol="0">
            <a:spAutoFit/>
          </a:bodyPr>
          <a:lstStyle/>
          <a:p>
            <a:pPr algn="l"/>
            <a:r>
              <a:rPr kumimoji="1" lang="ja-JP" altLang="en-US" sz="1100">
                <a:solidFill>
                  <a:schemeClr val="bg1"/>
                </a:solidFill>
                <a:latin typeface="+mn-ea"/>
                <a:ea typeface="+mn-ea"/>
              </a:rPr>
              <a:t>ユーザ認証完了</a:t>
            </a:r>
            <a:endParaRPr kumimoji="1" lang="ja-JP" altLang="en-US" sz="1100" dirty="0">
              <a:solidFill>
                <a:schemeClr val="bg1"/>
              </a:solidFill>
              <a:latin typeface="+mn-ea"/>
              <a:ea typeface="+mn-ea"/>
            </a:endParaRPr>
          </a:p>
        </p:txBody>
      </p:sp>
      <p:sp>
        <p:nvSpPr>
          <p:cNvPr id="20" name="矢印: 左 19">
            <a:extLst>
              <a:ext uri="{FF2B5EF4-FFF2-40B4-BE49-F238E27FC236}">
                <a16:creationId xmlns:a16="http://schemas.microsoft.com/office/drawing/2014/main" id="{A6056294-8C00-78D7-009C-C2D72399E66D}"/>
              </a:ext>
            </a:extLst>
          </p:cNvPr>
          <p:cNvSpPr/>
          <p:nvPr/>
        </p:nvSpPr>
        <p:spPr bwMode="auto">
          <a:xfrm>
            <a:off x="5547302" y="4576821"/>
            <a:ext cx="1797765" cy="316356"/>
          </a:xfrm>
          <a:prstGeom prst="leftArrow">
            <a:avLst/>
          </a:prstGeom>
          <a:solidFill>
            <a:schemeClr val="bg1"/>
          </a:solidFill>
          <a:ln w="12700">
            <a:solidFill>
              <a:schemeClr val="tx1"/>
            </a:solidFill>
            <a:miter lim="800000"/>
            <a:headEnd/>
            <a:tailEnd/>
          </a:ln>
          <a:effectLst/>
        </p:spPr>
        <p:txBody>
          <a:bodyPr wrap="none" rtlCol="0" anchor="ctr" anchorCtr="0">
            <a:noAutofit/>
          </a:bodyPr>
          <a:lstStyle/>
          <a:p>
            <a:pPr algn="ctr"/>
            <a:endParaRPr kumimoji="1" lang="ja-JP" altLang="en-US" sz="2000" dirty="0">
              <a:solidFill>
                <a:schemeClr val="tx1"/>
              </a:solidFill>
              <a:latin typeface="+mn-ea"/>
              <a:ea typeface="+mn-ea"/>
            </a:endParaRPr>
          </a:p>
        </p:txBody>
      </p:sp>
      <p:sp>
        <p:nvSpPr>
          <p:cNvPr id="21" name="フローチャート: 書類 20">
            <a:extLst>
              <a:ext uri="{FF2B5EF4-FFF2-40B4-BE49-F238E27FC236}">
                <a16:creationId xmlns:a16="http://schemas.microsoft.com/office/drawing/2014/main" id="{BB58B620-78A5-3DAE-97B8-C3650240AFFA}"/>
              </a:ext>
            </a:extLst>
          </p:cNvPr>
          <p:cNvSpPr/>
          <p:nvPr/>
        </p:nvSpPr>
        <p:spPr bwMode="auto">
          <a:xfrm>
            <a:off x="6144442" y="4408079"/>
            <a:ext cx="807547" cy="663677"/>
          </a:xfrm>
          <a:prstGeom prst="flowChartDocument">
            <a:avLst/>
          </a:prstGeom>
          <a:solidFill>
            <a:schemeClr val="bg1">
              <a:lumMod val="95000"/>
            </a:schemeClr>
          </a:solidFill>
          <a:ln w="12700">
            <a:solidFill>
              <a:schemeClr val="tx1"/>
            </a:solidFill>
            <a:miter lim="800000"/>
            <a:headEnd/>
            <a:tailEnd/>
          </a:ln>
          <a:effectLst/>
        </p:spPr>
        <p:txBody>
          <a:bodyPr wrap="none" rtlCol="0" anchor="ctr" anchorCtr="0">
            <a:noAutofit/>
          </a:bodyPr>
          <a:lstStyle/>
          <a:p>
            <a:pPr algn="ctr"/>
            <a:r>
              <a:rPr kumimoji="1" lang="ja-JP" altLang="en-US" sz="800">
                <a:solidFill>
                  <a:schemeClr val="tx1"/>
                </a:solidFill>
                <a:latin typeface="+mn-ea"/>
                <a:ea typeface="+mn-ea"/>
              </a:rPr>
              <a:t>外部</a:t>
            </a:r>
            <a:r>
              <a:rPr kumimoji="1" lang="en-US" altLang="ja-JP" sz="800">
                <a:solidFill>
                  <a:schemeClr val="tx1"/>
                </a:solidFill>
                <a:latin typeface="+mn-ea"/>
                <a:ea typeface="+mn-ea"/>
              </a:rPr>
              <a:t>IdP</a:t>
            </a:r>
          </a:p>
          <a:p>
            <a:pPr algn="ctr"/>
            <a:r>
              <a:rPr kumimoji="1" lang="ja-JP" altLang="en-US" sz="800">
                <a:solidFill>
                  <a:schemeClr val="tx1"/>
                </a:solidFill>
                <a:latin typeface="+mn-ea"/>
                <a:ea typeface="+mn-ea"/>
              </a:rPr>
              <a:t>のトークン</a:t>
            </a:r>
            <a:endParaRPr kumimoji="1" lang="ja-JP" altLang="en-US" sz="800" dirty="0">
              <a:solidFill>
                <a:schemeClr val="tx1"/>
              </a:solidFill>
              <a:latin typeface="+mn-ea"/>
              <a:ea typeface="+mn-ea"/>
            </a:endParaRPr>
          </a:p>
        </p:txBody>
      </p:sp>
    </p:spTree>
    <p:extLst>
      <p:ext uri="{BB962C8B-B14F-4D97-AF65-F5344CB8AC3E}">
        <p14:creationId xmlns:p14="http://schemas.microsoft.com/office/powerpoint/2010/main" val="2961915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正方形/長方形 86">
            <a:extLst>
              <a:ext uri="{FF2B5EF4-FFF2-40B4-BE49-F238E27FC236}">
                <a16:creationId xmlns:a16="http://schemas.microsoft.com/office/drawing/2014/main" id="{6AA04DCB-BA4E-9E76-275F-5D05D9B0BCF6}"/>
              </a:ext>
            </a:extLst>
          </p:cNvPr>
          <p:cNvSpPr/>
          <p:nvPr/>
        </p:nvSpPr>
        <p:spPr bwMode="auto">
          <a:xfrm>
            <a:off x="7332936" y="1260947"/>
            <a:ext cx="2358499" cy="308390"/>
          </a:xfrm>
          <a:prstGeom prst="rect">
            <a:avLst/>
          </a:prstGeom>
          <a:ln>
            <a:solidFill>
              <a:schemeClr val="tx1">
                <a:lumMod val="50000"/>
                <a:lumOff val="50000"/>
              </a:schemeClr>
            </a:solidFill>
            <a:headEnd/>
            <a:tailEnd/>
          </a:ln>
        </p:spPr>
        <p:style>
          <a:lnRef idx="2">
            <a:schemeClr val="dk1"/>
          </a:lnRef>
          <a:fillRef idx="1">
            <a:schemeClr val="lt1"/>
          </a:fillRef>
          <a:effectRef idx="0">
            <a:schemeClr val="dk1"/>
          </a:effectRef>
          <a:fontRef idx="minor">
            <a:schemeClr val="dk1"/>
          </a:fontRef>
        </p:style>
        <p:txBody>
          <a:bodyPr wrap="none" rtlCol="0" anchor="t" anchorCtr="0">
            <a:noAutofit/>
          </a:bodyPr>
          <a:lstStyle/>
          <a:p>
            <a:r>
              <a:rPr kumimoji="1" lang="ja-JP" altLang="en-US" sz="1200">
                <a:solidFill>
                  <a:schemeClr val="tx1"/>
                </a:solidFill>
                <a:latin typeface="Meiryo UI" panose="020B0604030504040204" pitchFamily="50" charset="-128"/>
                <a:ea typeface="Meiryo UI" panose="020B0604030504040204" pitchFamily="50" charset="-128"/>
              </a:rPr>
              <a:t>公開鍵　　　　　　　秘密鍵</a:t>
            </a:r>
            <a:endParaRPr kumimoji="1" lang="en-US" altLang="ja-JP" sz="1200">
              <a:solidFill>
                <a:schemeClr val="tx1"/>
              </a:solidFill>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FE5F8108-AC23-4955-A205-8C10F688A6B9}"/>
              </a:ext>
            </a:extLst>
          </p:cNvPr>
          <p:cNvSpPr>
            <a:spLocks noGrp="1"/>
          </p:cNvSpPr>
          <p:nvPr>
            <p:ph type="title"/>
          </p:nvPr>
        </p:nvSpPr>
        <p:spPr>
          <a:xfrm>
            <a:off x="231170" y="100867"/>
            <a:ext cx="9067500" cy="432000"/>
          </a:xfrm>
        </p:spPr>
        <p:txBody>
          <a:bodyPr>
            <a:normAutofit/>
          </a:bodyPr>
          <a:lstStyle/>
          <a:p>
            <a:r>
              <a:rPr lang="en-US" altLang="ja-JP" sz="1800" dirty="0">
                <a:latin typeface="Meiryo UI" panose="020B0604030504040204" pitchFamily="50" charset="-128"/>
                <a:ea typeface="Meiryo UI" panose="020B0604030504040204" pitchFamily="50" charset="-128"/>
              </a:rPr>
              <a:t>2. </a:t>
            </a:r>
            <a:r>
              <a:rPr lang="ja-JP" altLang="en-US" sz="1800" dirty="0">
                <a:latin typeface="Meiryo UI" panose="020B0604030504040204" pitchFamily="50" charset="-128"/>
                <a:ea typeface="Meiryo UI" panose="020B0604030504040204" pitchFamily="50" charset="-128"/>
              </a:rPr>
              <a:t>方式 </a:t>
            </a:r>
            <a:r>
              <a:rPr lang="en-US" altLang="ja-JP" sz="1800" dirty="0">
                <a:latin typeface="Meiryo UI" panose="020B0604030504040204" pitchFamily="50" charset="-128"/>
                <a:ea typeface="Meiryo UI" panose="020B0604030504040204" pitchFamily="50" charset="-128"/>
              </a:rPr>
              <a:t>&gt; 2.1. </a:t>
            </a:r>
            <a:r>
              <a:rPr lang="ja-JP" altLang="en-US" sz="1800" dirty="0">
                <a:latin typeface="Meiryo UI" panose="020B0604030504040204" pitchFamily="50" charset="-128"/>
                <a:ea typeface="Meiryo UI" panose="020B0604030504040204" pitchFamily="50" charset="-128"/>
              </a:rPr>
              <a:t>認証方式　</a:t>
            </a:r>
            <a:r>
              <a:rPr lang="en-US" altLang="ja-JP" sz="1800">
                <a:latin typeface="Meiryo UI" panose="020B0604030504040204" pitchFamily="50" charset="-128"/>
                <a:ea typeface="Meiryo UI" panose="020B0604030504040204" pitchFamily="50" charset="-128"/>
              </a:rPr>
              <a:t>&gt; 2.1.4. </a:t>
            </a:r>
            <a:r>
              <a:rPr lang="ja-JP" altLang="en-US" sz="1800">
                <a:latin typeface="Meiryo UI" panose="020B0604030504040204" pitchFamily="50" charset="-128"/>
                <a:ea typeface="Meiryo UI" panose="020B0604030504040204" pitchFamily="50" charset="-128"/>
              </a:rPr>
              <a:t>人を介在しない認証</a:t>
            </a:r>
            <a:endParaRPr kumimoji="1" lang="ja-JP" altLang="en-US" sz="1800" dirty="0"/>
          </a:p>
        </p:txBody>
      </p:sp>
      <p:sp>
        <p:nvSpPr>
          <p:cNvPr id="6" name="正方形/長方形 5">
            <a:extLst>
              <a:ext uri="{FF2B5EF4-FFF2-40B4-BE49-F238E27FC236}">
                <a16:creationId xmlns:a16="http://schemas.microsoft.com/office/drawing/2014/main" id="{00FC1DB2-CF2F-8EAC-42F0-2B6EE9C7F63E}"/>
              </a:ext>
            </a:extLst>
          </p:cNvPr>
          <p:cNvSpPr/>
          <p:nvPr/>
        </p:nvSpPr>
        <p:spPr bwMode="auto">
          <a:xfrm>
            <a:off x="265410" y="3906716"/>
            <a:ext cx="3375052" cy="2568884"/>
          </a:xfrm>
          <a:prstGeom prst="rect">
            <a:avLst/>
          </a:prstGeom>
          <a:ln>
            <a:solidFill>
              <a:schemeClr val="tx1">
                <a:lumMod val="50000"/>
                <a:lumOff val="50000"/>
              </a:schemeClr>
            </a:solidFill>
            <a:headEnd/>
            <a:tailEnd/>
          </a:ln>
        </p:spPr>
        <p:style>
          <a:lnRef idx="2">
            <a:schemeClr val="dk1"/>
          </a:lnRef>
          <a:fillRef idx="1">
            <a:schemeClr val="lt1"/>
          </a:fillRef>
          <a:effectRef idx="0">
            <a:schemeClr val="dk1"/>
          </a:effectRef>
          <a:fontRef idx="minor">
            <a:schemeClr val="dk1"/>
          </a:fontRef>
        </p:style>
        <p:txBody>
          <a:bodyPr wrap="none" rtlCol="0" anchor="b" anchorCtr="0">
            <a:noAutofit/>
          </a:bodyPr>
          <a:lstStyle/>
          <a:p>
            <a:r>
              <a:rPr kumimoji="1" lang="ja-JP" altLang="en-US" sz="1200" b="1">
                <a:solidFill>
                  <a:schemeClr val="tx1">
                    <a:lumMod val="50000"/>
                    <a:lumOff val="50000"/>
                  </a:schemeClr>
                </a:solidFill>
                <a:latin typeface="Meiryo UI" panose="020B0604030504040204" pitchFamily="50" charset="-128"/>
                <a:ea typeface="Meiryo UI" panose="020B0604030504040204" pitchFamily="50" charset="-128"/>
              </a:rPr>
              <a:t>自動処理アプリケーションなど</a:t>
            </a:r>
            <a:endParaRPr lang="en-US" altLang="ja-JP" sz="1200" b="1">
              <a:solidFill>
                <a:schemeClr val="tx1">
                  <a:lumMod val="50000"/>
                  <a:lumOff val="50000"/>
                </a:schemeClr>
              </a:solidFill>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CD56029F-08D5-4A51-BA6D-F316B6C1B80E}"/>
              </a:ext>
            </a:extLst>
          </p:cNvPr>
          <p:cNvSpPr/>
          <p:nvPr/>
        </p:nvSpPr>
        <p:spPr bwMode="auto">
          <a:xfrm>
            <a:off x="5512702" y="3906714"/>
            <a:ext cx="3116012" cy="2568886"/>
          </a:xfrm>
          <a:prstGeom prst="rect">
            <a:avLst/>
          </a:prstGeom>
          <a:ln>
            <a:solidFill>
              <a:schemeClr val="tx1">
                <a:lumMod val="50000"/>
                <a:lumOff val="50000"/>
              </a:schemeClr>
            </a:solidFill>
            <a:headEnd/>
            <a:tailEnd/>
          </a:ln>
        </p:spPr>
        <p:style>
          <a:lnRef idx="2">
            <a:schemeClr val="dk1"/>
          </a:lnRef>
          <a:fillRef idx="1">
            <a:schemeClr val="lt1"/>
          </a:fillRef>
          <a:effectRef idx="0">
            <a:schemeClr val="dk1"/>
          </a:effectRef>
          <a:fontRef idx="minor">
            <a:schemeClr val="dk1"/>
          </a:fontRef>
        </p:style>
        <p:txBody>
          <a:bodyPr wrap="none" rtlCol="0" anchor="b" anchorCtr="0">
            <a:noAutofit/>
          </a:bodyPr>
          <a:lstStyle/>
          <a:p>
            <a:r>
              <a:rPr lang="en-US" altLang="ja-JP" sz="1200" b="1">
                <a:solidFill>
                  <a:schemeClr val="tx1">
                    <a:lumMod val="50000"/>
                    <a:lumOff val="50000"/>
                  </a:schemeClr>
                </a:solidFill>
                <a:latin typeface="Meiryo UI" panose="020B0604030504040204" pitchFamily="50" charset="-128"/>
                <a:ea typeface="Meiryo UI" panose="020B0604030504040204" pitchFamily="50" charset="-128"/>
              </a:rPr>
              <a:t>CADDE</a:t>
            </a:r>
            <a:r>
              <a:rPr lang="ja-JP" altLang="en-US" sz="1200" b="1">
                <a:solidFill>
                  <a:schemeClr val="tx1">
                    <a:lumMod val="50000"/>
                    <a:lumOff val="50000"/>
                  </a:schemeClr>
                </a:solidFill>
                <a:latin typeface="Meiryo UI" panose="020B0604030504040204" pitchFamily="50" charset="-128"/>
                <a:ea typeface="Meiryo UI" panose="020B0604030504040204" pitchFamily="50" charset="-128"/>
              </a:rPr>
              <a:t>認証機能</a:t>
            </a:r>
            <a:endParaRPr kumimoji="1" lang="ja-JP" altLang="en-US" sz="1200" b="1">
              <a:solidFill>
                <a:schemeClr val="tx1">
                  <a:lumMod val="50000"/>
                  <a:lumOff val="50000"/>
                </a:schemeClr>
              </a:solidFill>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BCEF077C-F47B-7786-9FE6-EB7EBBF24209}"/>
              </a:ext>
            </a:extLst>
          </p:cNvPr>
          <p:cNvSpPr/>
          <p:nvPr/>
        </p:nvSpPr>
        <p:spPr bwMode="auto">
          <a:xfrm>
            <a:off x="265410" y="1803659"/>
            <a:ext cx="8347549" cy="1298426"/>
          </a:xfrm>
          <a:prstGeom prst="rect">
            <a:avLst/>
          </a:prstGeom>
          <a:ln>
            <a:solidFill>
              <a:schemeClr val="tx1">
                <a:lumMod val="50000"/>
                <a:lumOff val="50000"/>
              </a:schemeClr>
            </a:solidFill>
            <a:headEnd/>
            <a:tailEnd/>
          </a:ln>
        </p:spPr>
        <p:style>
          <a:lnRef idx="2">
            <a:schemeClr val="dk1"/>
          </a:lnRef>
          <a:fillRef idx="1">
            <a:schemeClr val="lt1"/>
          </a:fillRef>
          <a:effectRef idx="0">
            <a:schemeClr val="dk1"/>
          </a:effectRef>
          <a:fontRef idx="minor">
            <a:schemeClr val="dk1"/>
          </a:fontRef>
        </p:style>
        <p:txBody>
          <a:bodyPr wrap="none" rtlCol="0" anchor="t" anchorCtr="0">
            <a:noAutofit/>
          </a:bodyPr>
          <a:lstStyle/>
          <a:p>
            <a:r>
              <a:rPr lang="ja-JP" altLang="en-US" sz="1200" b="1">
                <a:solidFill>
                  <a:schemeClr val="tx1">
                    <a:lumMod val="50000"/>
                    <a:lumOff val="50000"/>
                  </a:schemeClr>
                </a:solidFill>
                <a:latin typeface="Meiryo UI" panose="020B0604030504040204" pitchFamily="50" charset="-128"/>
                <a:ea typeface="Meiryo UI" panose="020B0604030504040204" pitchFamily="50" charset="-128"/>
              </a:rPr>
              <a:t>プライベート</a:t>
            </a:r>
            <a:r>
              <a:rPr lang="en-US" altLang="ja-JP" sz="1200" b="1">
                <a:solidFill>
                  <a:schemeClr val="tx1">
                    <a:lumMod val="50000"/>
                    <a:lumOff val="50000"/>
                  </a:schemeClr>
                </a:solidFill>
                <a:latin typeface="Meiryo UI" panose="020B0604030504040204" pitchFamily="50" charset="-128"/>
                <a:ea typeface="Meiryo UI" panose="020B0604030504040204" pitchFamily="50" charset="-128"/>
              </a:rPr>
              <a:t>CA</a:t>
            </a:r>
            <a:endParaRPr kumimoji="1" lang="en-US" altLang="ja-JP" sz="1200" b="1">
              <a:solidFill>
                <a:schemeClr val="tx1">
                  <a:lumMod val="50000"/>
                  <a:lumOff val="50000"/>
                </a:schemeClr>
              </a:solidFill>
              <a:latin typeface="Meiryo UI" panose="020B0604030504040204" pitchFamily="50" charset="-128"/>
              <a:ea typeface="Meiryo UI" panose="020B0604030504040204" pitchFamily="50" charset="-128"/>
            </a:endParaRPr>
          </a:p>
        </p:txBody>
      </p:sp>
      <p:cxnSp>
        <p:nvCxnSpPr>
          <p:cNvPr id="10" name="直線コネクタ 9">
            <a:extLst>
              <a:ext uri="{FF2B5EF4-FFF2-40B4-BE49-F238E27FC236}">
                <a16:creationId xmlns:a16="http://schemas.microsoft.com/office/drawing/2014/main" id="{C42DC81C-E8F8-1179-86E0-9C6A4FD645F9}"/>
              </a:ext>
            </a:extLst>
          </p:cNvPr>
          <p:cNvCxnSpPr>
            <a:cxnSpLocks/>
          </p:cNvCxnSpPr>
          <p:nvPr/>
        </p:nvCxnSpPr>
        <p:spPr bwMode="auto">
          <a:xfrm flipV="1">
            <a:off x="3640462" y="5086651"/>
            <a:ext cx="1872240" cy="1"/>
          </a:xfrm>
          <a:prstGeom prst="line">
            <a:avLst/>
          </a:prstGeom>
          <a:noFill/>
          <a:ln w="38100" cap="flat" cmpd="sng" algn="ctr">
            <a:solidFill>
              <a:schemeClr val="tx1"/>
            </a:solidFill>
            <a:prstDash val="solid"/>
            <a:round/>
            <a:headEnd type="none" w="med" len="med"/>
            <a:tailEnd type="none" w="med" len="med"/>
          </a:ln>
          <a:effectLst/>
        </p:spPr>
      </p:cxnSp>
      <p:sp>
        <p:nvSpPr>
          <p:cNvPr id="11" name="テキスト ボックス 10">
            <a:extLst>
              <a:ext uri="{FF2B5EF4-FFF2-40B4-BE49-F238E27FC236}">
                <a16:creationId xmlns:a16="http://schemas.microsoft.com/office/drawing/2014/main" id="{89C43CB4-8D3F-8330-3D36-7537D3F99E3C}"/>
              </a:ext>
            </a:extLst>
          </p:cNvPr>
          <p:cNvSpPr txBox="1"/>
          <p:nvPr/>
        </p:nvSpPr>
        <p:spPr>
          <a:xfrm>
            <a:off x="3945379" y="4934070"/>
            <a:ext cx="1229824" cy="307777"/>
          </a:xfrm>
          <a:prstGeom prst="rect">
            <a:avLst/>
          </a:prstGeom>
          <a:solidFill>
            <a:schemeClr val="bg1"/>
          </a:solidFill>
          <a:ln w="38100">
            <a:noFill/>
          </a:ln>
        </p:spPr>
        <p:txBody>
          <a:bodyPr wrap="none" rtlCol="0">
            <a:spAutoFit/>
          </a:bodyPr>
          <a:lstStyle/>
          <a:p>
            <a:r>
              <a:rPr lang="ja-JP" altLang="en-US" sz="1400">
                <a:latin typeface="Meiryo UI" panose="020B0604030504040204" pitchFamily="50" charset="-128"/>
                <a:ea typeface="Meiryo UI" panose="020B0604030504040204" pitchFamily="50" charset="-128"/>
              </a:rPr>
              <a:t>相互</a:t>
            </a:r>
            <a:r>
              <a:rPr kumimoji="1" lang="en-US" altLang="ja-JP" sz="1400">
                <a:solidFill>
                  <a:schemeClr val="tx1"/>
                </a:solidFill>
                <a:latin typeface="Meiryo UI" panose="020B0604030504040204" pitchFamily="50" charset="-128"/>
                <a:ea typeface="Meiryo UI" panose="020B0604030504040204" pitchFamily="50" charset="-128"/>
              </a:rPr>
              <a:t>TLS</a:t>
            </a:r>
            <a:r>
              <a:rPr lang="ja-JP" altLang="en-US" sz="1400">
                <a:solidFill>
                  <a:schemeClr val="tx1"/>
                </a:solidFill>
                <a:latin typeface="Meiryo UI" panose="020B0604030504040204" pitchFamily="50" charset="-128"/>
                <a:ea typeface="Meiryo UI" panose="020B0604030504040204" pitchFamily="50" charset="-128"/>
              </a:rPr>
              <a:t>通信</a:t>
            </a: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13" name="矢印: 左カーブ 12">
            <a:extLst>
              <a:ext uri="{FF2B5EF4-FFF2-40B4-BE49-F238E27FC236}">
                <a16:creationId xmlns:a16="http://schemas.microsoft.com/office/drawing/2014/main" id="{9EA57831-C282-4288-8AC7-221D037FF83E}"/>
              </a:ext>
            </a:extLst>
          </p:cNvPr>
          <p:cNvSpPr/>
          <p:nvPr/>
        </p:nvSpPr>
        <p:spPr bwMode="auto">
          <a:xfrm rot="16200000">
            <a:off x="1151855" y="2650290"/>
            <a:ext cx="1573324" cy="1303470"/>
          </a:xfrm>
          <a:prstGeom prst="curvedLeftArrow">
            <a:avLst>
              <a:gd name="adj1" fmla="val 13778"/>
              <a:gd name="adj2" fmla="val 32344"/>
              <a:gd name="adj3" fmla="val 22229"/>
            </a:avLst>
          </a:prstGeom>
          <a:ln>
            <a:headEnd/>
            <a:tailEnd/>
          </a:ln>
        </p:spPr>
        <p:style>
          <a:lnRef idx="2">
            <a:schemeClr val="dk1"/>
          </a:lnRef>
          <a:fillRef idx="1">
            <a:schemeClr val="lt1"/>
          </a:fillRef>
          <a:effectRef idx="0">
            <a:schemeClr val="dk1"/>
          </a:effectRef>
          <a:fontRef idx="minor">
            <a:schemeClr val="dk1"/>
          </a:fontRef>
        </p:style>
        <p:txBody>
          <a:bodyPr wrap="none" rtlCol="0" anchor="ctr" anchorCtr="0">
            <a:noAutofit/>
          </a:bodyPr>
          <a:lstStyle/>
          <a:p>
            <a:pPr algn="ctr"/>
            <a:endParaRPr kumimoji="1" lang="ja-JP" altLang="en-US" sz="1800">
              <a:solidFill>
                <a:schemeClr val="tx1"/>
              </a:solidFill>
            </a:endParaRPr>
          </a:p>
        </p:txBody>
      </p:sp>
      <p:sp>
        <p:nvSpPr>
          <p:cNvPr id="15" name="テキスト ボックス 14">
            <a:extLst>
              <a:ext uri="{FF2B5EF4-FFF2-40B4-BE49-F238E27FC236}">
                <a16:creationId xmlns:a16="http://schemas.microsoft.com/office/drawing/2014/main" id="{6F56C19E-6403-1E10-C3C4-BDD73F2D8071}"/>
              </a:ext>
            </a:extLst>
          </p:cNvPr>
          <p:cNvSpPr txBox="1"/>
          <p:nvPr/>
        </p:nvSpPr>
        <p:spPr>
          <a:xfrm>
            <a:off x="488795" y="3261018"/>
            <a:ext cx="841897" cy="400110"/>
          </a:xfrm>
          <a:prstGeom prst="rect">
            <a:avLst/>
          </a:prstGeom>
          <a:noFill/>
        </p:spPr>
        <p:txBody>
          <a:bodyPr wrap="none" rtlCol="0">
            <a:spAutoFit/>
          </a:bodyPr>
          <a:lstStyle/>
          <a:p>
            <a:r>
              <a:rPr kumimoji="1" lang="ja-JP" altLang="en-US" sz="1000">
                <a:solidFill>
                  <a:schemeClr val="tx1"/>
                </a:solidFill>
                <a:latin typeface="Meiryo UI" panose="020B0604030504040204" pitchFamily="50" charset="-128"/>
                <a:ea typeface="Meiryo UI" panose="020B0604030504040204" pitchFamily="50" charset="-128"/>
              </a:rPr>
              <a:t>クライアントの</a:t>
            </a:r>
            <a:endParaRPr kumimoji="1" lang="en-US" altLang="ja-JP" sz="1000">
              <a:solidFill>
                <a:schemeClr val="tx1"/>
              </a:solidFill>
              <a:latin typeface="Meiryo UI" panose="020B0604030504040204" pitchFamily="50" charset="-128"/>
              <a:ea typeface="Meiryo UI" panose="020B0604030504040204" pitchFamily="50" charset="-128"/>
            </a:endParaRPr>
          </a:p>
          <a:p>
            <a:r>
              <a:rPr kumimoji="1" lang="en-US" altLang="ja-JP" sz="1000">
                <a:solidFill>
                  <a:schemeClr val="tx1"/>
                </a:solidFill>
                <a:latin typeface="Meiryo UI" panose="020B0604030504040204" pitchFamily="50" charset="-128"/>
                <a:ea typeface="Meiryo UI" panose="020B0604030504040204" pitchFamily="50" charset="-128"/>
              </a:rPr>
              <a:t>CSR</a:t>
            </a:r>
            <a:endParaRPr kumimoji="1" lang="ja-JP" altLang="en-US" sz="1000">
              <a:solidFill>
                <a:schemeClr val="tx1"/>
              </a:solidFill>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5976E54E-DDEC-1500-238B-B7249A634E6D}"/>
              </a:ext>
            </a:extLst>
          </p:cNvPr>
          <p:cNvSpPr txBox="1"/>
          <p:nvPr/>
        </p:nvSpPr>
        <p:spPr>
          <a:xfrm>
            <a:off x="2486118" y="3261018"/>
            <a:ext cx="737702" cy="400110"/>
          </a:xfrm>
          <a:prstGeom prst="rect">
            <a:avLst/>
          </a:prstGeom>
          <a:noFill/>
        </p:spPr>
        <p:txBody>
          <a:bodyPr wrap="none" rtlCol="0">
            <a:spAutoFit/>
          </a:bodyPr>
          <a:lstStyle/>
          <a:p>
            <a:r>
              <a:rPr kumimoji="1" lang="ja-JP" altLang="en-US" sz="1000">
                <a:solidFill>
                  <a:schemeClr val="tx1"/>
                </a:solidFill>
                <a:latin typeface="Meiryo UI" panose="020B0604030504040204" pitchFamily="50" charset="-128"/>
                <a:ea typeface="Meiryo UI" panose="020B0604030504040204" pitchFamily="50" charset="-128"/>
              </a:rPr>
              <a:t>クライアント</a:t>
            </a:r>
            <a:endParaRPr kumimoji="1" lang="en-US" altLang="ja-JP" sz="1000">
              <a:solidFill>
                <a:schemeClr val="tx1"/>
              </a:solidFill>
              <a:latin typeface="Meiryo UI" panose="020B0604030504040204" pitchFamily="50" charset="-128"/>
              <a:ea typeface="Meiryo UI" panose="020B0604030504040204" pitchFamily="50" charset="-128"/>
            </a:endParaRPr>
          </a:p>
          <a:p>
            <a:r>
              <a:rPr kumimoji="1" lang="ja-JP" altLang="en-US" sz="1000">
                <a:solidFill>
                  <a:schemeClr val="tx1"/>
                </a:solidFill>
                <a:latin typeface="Meiryo UI" panose="020B0604030504040204" pitchFamily="50" charset="-128"/>
                <a:ea typeface="Meiryo UI" panose="020B0604030504040204" pitchFamily="50" charset="-128"/>
              </a:rPr>
              <a:t>証明書</a:t>
            </a:r>
          </a:p>
        </p:txBody>
      </p:sp>
      <p:sp>
        <p:nvSpPr>
          <p:cNvPr id="17" name="フローチャート: 書類 16">
            <a:extLst>
              <a:ext uri="{FF2B5EF4-FFF2-40B4-BE49-F238E27FC236}">
                <a16:creationId xmlns:a16="http://schemas.microsoft.com/office/drawing/2014/main" id="{DAED2C3D-088D-CF00-41D9-18E37E6780EE}"/>
              </a:ext>
            </a:extLst>
          </p:cNvPr>
          <p:cNvSpPr/>
          <p:nvPr/>
        </p:nvSpPr>
        <p:spPr bwMode="auto">
          <a:xfrm>
            <a:off x="3895114" y="1899553"/>
            <a:ext cx="1022274" cy="468000"/>
          </a:xfrm>
          <a:prstGeom prst="flowChartDocument">
            <a:avLst/>
          </a:prstGeom>
          <a:ln>
            <a:headEnd/>
            <a:tailEnd/>
          </a:ln>
        </p:spPr>
        <p:style>
          <a:lnRef idx="2">
            <a:schemeClr val="dk1"/>
          </a:lnRef>
          <a:fillRef idx="1">
            <a:schemeClr val="lt1"/>
          </a:fillRef>
          <a:effectRef idx="0">
            <a:schemeClr val="dk1"/>
          </a:effectRef>
          <a:fontRef idx="minor">
            <a:schemeClr val="dk1"/>
          </a:fontRef>
        </p:style>
        <p:txBody>
          <a:bodyPr wrap="none" rtlCol="0" anchor="t" anchorCtr="0">
            <a:noAutofit/>
          </a:bodyPr>
          <a:lstStyle/>
          <a:p>
            <a:pPr algn="ctr"/>
            <a:r>
              <a:rPr kumimoji="1" lang="en-US" altLang="ja-JP" sz="1000">
                <a:solidFill>
                  <a:schemeClr val="tx1"/>
                </a:solidFill>
                <a:latin typeface="Meiryo UI" panose="020B0604030504040204" pitchFamily="50" charset="-128"/>
                <a:ea typeface="Meiryo UI" panose="020B0604030504040204" pitchFamily="50" charset="-128"/>
              </a:rPr>
              <a:t>CA</a:t>
            </a:r>
            <a:r>
              <a:rPr kumimoji="1" lang="ja-JP" altLang="en-US" sz="1000">
                <a:solidFill>
                  <a:schemeClr val="tx1"/>
                </a:solidFill>
                <a:latin typeface="Meiryo UI" panose="020B0604030504040204" pitchFamily="50" charset="-128"/>
                <a:ea typeface="Meiryo UI" panose="020B0604030504040204" pitchFamily="50" charset="-128"/>
              </a:rPr>
              <a:t>の秘密鍵</a:t>
            </a:r>
            <a:endParaRPr kumimoji="1" lang="en-US" altLang="ja-JP" sz="1000">
              <a:solidFill>
                <a:schemeClr val="tx1"/>
              </a:solidFill>
              <a:latin typeface="Meiryo UI" panose="020B0604030504040204" pitchFamily="50" charset="-128"/>
              <a:ea typeface="Meiryo UI" panose="020B0604030504040204" pitchFamily="50" charset="-128"/>
            </a:endParaRPr>
          </a:p>
        </p:txBody>
      </p:sp>
      <p:sp>
        <p:nvSpPr>
          <p:cNvPr id="18" name="フローチャート: 書類 17">
            <a:extLst>
              <a:ext uri="{FF2B5EF4-FFF2-40B4-BE49-F238E27FC236}">
                <a16:creationId xmlns:a16="http://schemas.microsoft.com/office/drawing/2014/main" id="{B017D73C-5584-5D96-0934-F86B1008F547}"/>
              </a:ext>
            </a:extLst>
          </p:cNvPr>
          <p:cNvSpPr/>
          <p:nvPr/>
        </p:nvSpPr>
        <p:spPr bwMode="auto">
          <a:xfrm>
            <a:off x="3893721" y="2533731"/>
            <a:ext cx="1022274" cy="468000"/>
          </a:xfrm>
          <a:prstGeom prst="flowChartDocument">
            <a:avLst/>
          </a:prstGeom>
          <a:ln>
            <a:headEnd/>
            <a:tailEnd/>
          </a:ln>
        </p:spPr>
        <p:style>
          <a:lnRef idx="2">
            <a:schemeClr val="dk1"/>
          </a:lnRef>
          <a:fillRef idx="1">
            <a:schemeClr val="lt1"/>
          </a:fillRef>
          <a:effectRef idx="0">
            <a:schemeClr val="dk1"/>
          </a:effectRef>
          <a:fontRef idx="minor">
            <a:schemeClr val="dk1"/>
          </a:fontRef>
        </p:style>
        <p:txBody>
          <a:bodyPr wrap="none" rtlCol="0" anchor="t" anchorCtr="0">
            <a:noAutofit/>
          </a:bodyPr>
          <a:lstStyle/>
          <a:p>
            <a:pPr algn="ctr"/>
            <a:r>
              <a:rPr kumimoji="1" lang="en-US" altLang="ja-JP" sz="1000">
                <a:solidFill>
                  <a:schemeClr val="tx1"/>
                </a:solidFill>
                <a:latin typeface="Meiryo UI" panose="020B0604030504040204" pitchFamily="50" charset="-128"/>
                <a:ea typeface="Meiryo UI" panose="020B0604030504040204" pitchFamily="50" charset="-128"/>
              </a:rPr>
              <a:t>CA</a:t>
            </a:r>
            <a:r>
              <a:rPr lang="ja-JP" altLang="en-US" sz="1000">
                <a:solidFill>
                  <a:schemeClr val="tx1"/>
                </a:solidFill>
                <a:latin typeface="Meiryo UI" panose="020B0604030504040204" pitchFamily="50" charset="-128"/>
                <a:ea typeface="Meiryo UI" panose="020B0604030504040204" pitchFamily="50" charset="-128"/>
              </a:rPr>
              <a:t>証明書</a:t>
            </a:r>
            <a:endParaRPr lang="en-US" altLang="ja-JP" sz="1000">
              <a:solidFill>
                <a:schemeClr val="tx1"/>
              </a:solidFill>
              <a:latin typeface="Meiryo UI" panose="020B0604030504040204" pitchFamily="50" charset="-128"/>
              <a:ea typeface="Meiryo UI" panose="020B0604030504040204" pitchFamily="50" charset="-128"/>
            </a:endParaRPr>
          </a:p>
        </p:txBody>
      </p:sp>
      <p:sp>
        <p:nvSpPr>
          <p:cNvPr id="19" name="テキスト ボックス 18">
            <a:extLst>
              <a:ext uri="{FF2B5EF4-FFF2-40B4-BE49-F238E27FC236}">
                <a16:creationId xmlns:a16="http://schemas.microsoft.com/office/drawing/2014/main" id="{271C7014-5847-208C-BA1E-132C01E0404D}"/>
              </a:ext>
            </a:extLst>
          </p:cNvPr>
          <p:cNvSpPr txBox="1"/>
          <p:nvPr/>
        </p:nvSpPr>
        <p:spPr>
          <a:xfrm>
            <a:off x="7904512" y="3291149"/>
            <a:ext cx="606256" cy="400110"/>
          </a:xfrm>
          <a:prstGeom prst="rect">
            <a:avLst/>
          </a:prstGeom>
          <a:noFill/>
        </p:spPr>
        <p:txBody>
          <a:bodyPr wrap="none" rtlCol="0">
            <a:spAutoFit/>
          </a:bodyPr>
          <a:lstStyle/>
          <a:p>
            <a:r>
              <a:rPr kumimoji="1" lang="ja-JP" altLang="en-US" sz="1000">
                <a:solidFill>
                  <a:schemeClr val="tx1"/>
                </a:solidFill>
                <a:latin typeface="Meiryo UI" panose="020B0604030504040204" pitchFamily="50" charset="-128"/>
                <a:ea typeface="Meiryo UI" panose="020B0604030504040204" pitchFamily="50" charset="-128"/>
              </a:rPr>
              <a:t>サーバの</a:t>
            </a:r>
            <a:endParaRPr kumimoji="1" lang="en-US" altLang="ja-JP" sz="1000">
              <a:solidFill>
                <a:schemeClr val="tx1"/>
              </a:solidFill>
              <a:latin typeface="Meiryo UI" panose="020B0604030504040204" pitchFamily="50" charset="-128"/>
              <a:ea typeface="Meiryo UI" panose="020B0604030504040204" pitchFamily="50" charset="-128"/>
            </a:endParaRPr>
          </a:p>
          <a:p>
            <a:r>
              <a:rPr kumimoji="1" lang="en-US" altLang="ja-JP" sz="1000">
                <a:solidFill>
                  <a:schemeClr val="tx1"/>
                </a:solidFill>
                <a:latin typeface="Meiryo UI" panose="020B0604030504040204" pitchFamily="50" charset="-128"/>
                <a:ea typeface="Meiryo UI" panose="020B0604030504040204" pitchFamily="50" charset="-128"/>
              </a:rPr>
              <a:t>CSR</a:t>
            </a:r>
            <a:endParaRPr kumimoji="1" lang="ja-JP" altLang="en-US" sz="1000">
              <a:solidFill>
                <a:schemeClr val="tx1"/>
              </a:solidFill>
              <a:latin typeface="Meiryo UI" panose="020B0604030504040204" pitchFamily="50" charset="-128"/>
              <a:ea typeface="Meiryo UI" panose="020B0604030504040204" pitchFamily="50" charset="-128"/>
            </a:endParaRPr>
          </a:p>
        </p:txBody>
      </p:sp>
      <p:sp>
        <p:nvSpPr>
          <p:cNvPr id="20" name="テキスト ボックス 19">
            <a:extLst>
              <a:ext uri="{FF2B5EF4-FFF2-40B4-BE49-F238E27FC236}">
                <a16:creationId xmlns:a16="http://schemas.microsoft.com/office/drawing/2014/main" id="{AECF649D-7E0F-9752-07B9-8FCD77D41BEB}"/>
              </a:ext>
            </a:extLst>
          </p:cNvPr>
          <p:cNvSpPr txBox="1"/>
          <p:nvPr/>
        </p:nvSpPr>
        <p:spPr>
          <a:xfrm>
            <a:off x="6062943" y="3291149"/>
            <a:ext cx="569387" cy="400110"/>
          </a:xfrm>
          <a:prstGeom prst="rect">
            <a:avLst/>
          </a:prstGeom>
          <a:noFill/>
        </p:spPr>
        <p:txBody>
          <a:bodyPr wrap="none" rtlCol="0">
            <a:spAutoFit/>
          </a:bodyPr>
          <a:lstStyle/>
          <a:p>
            <a:r>
              <a:rPr lang="ja-JP" altLang="en-US" sz="1000">
                <a:solidFill>
                  <a:schemeClr val="tx1"/>
                </a:solidFill>
                <a:latin typeface="Meiryo UI" panose="020B0604030504040204" pitchFamily="50" charset="-128"/>
                <a:ea typeface="Meiryo UI" panose="020B0604030504040204" pitchFamily="50" charset="-128"/>
              </a:rPr>
              <a:t>サーバ</a:t>
            </a:r>
            <a:endParaRPr lang="en-US" altLang="ja-JP" sz="1000">
              <a:solidFill>
                <a:schemeClr val="tx1"/>
              </a:solidFill>
              <a:latin typeface="Meiryo UI" panose="020B0604030504040204" pitchFamily="50" charset="-128"/>
              <a:ea typeface="Meiryo UI" panose="020B0604030504040204" pitchFamily="50" charset="-128"/>
            </a:endParaRPr>
          </a:p>
          <a:p>
            <a:r>
              <a:rPr kumimoji="1" lang="ja-JP" altLang="en-US" sz="1000">
                <a:solidFill>
                  <a:schemeClr val="tx1"/>
                </a:solidFill>
                <a:latin typeface="Meiryo UI" panose="020B0604030504040204" pitchFamily="50" charset="-128"/>
                <a:ea typeface="Meiryo UI" panose="020B0604030504040204" pitchFamily="50" charset="-128"/>
              </a:rPr>
              <a:t>証明書</a:t>
            </a:r>
          </a:p>
        </p:txBody>
      </p:sp>
      <p:sp>
        <p:nvSpPr>
          <p:cNvPr id="21" name="矢印: 左カーブ 20">
            <a:extLst>
              <a:ext uri="{FF2B5EF4-FFF2-40B4-BE49-F238E27FC236}">
                <a16:creationId xmlns:a16="http://schemas.microsoft.com/office/drawing/2014/main" id="{D4019C1E-AE16-9AD9-9FFB-D265F0929C79}"/>
              </a:ext>
            </a:extLst>
          </p:cNvPr>
          <p:cNvSpPr/>
          <p:nvPr/>
        </p:nvSpPr>
        <p:spPr bwMode="auto">
          <a:xfrm>
            <a:off x="3301110" y="4159496"/>
            <a:ext cx="2329417" cy="1888627"/>
          </a:xfrm>
          <a:prstGeom prst="curvedLeftArrow">
            <a:avLst>
              <a:gd name="adj1" fmla="val 7565"/>
              <a:gd name="adj2" fmla="val 20455"/>
              <a:gd name="adj3" fmla="val 11630"/>
            </a:avLst>
          </a:prstGeom>
          <a:ln>
            <a:headEnd/>
            <a:tailEnd/>
          </a:ln>
        </p:spPr>
        <p:style>
          <a:lnRef idx="2">
            <a:schemeClr val="dk1"/>
          </a:lnRef>
          <a:fillRef idx="1">
            <a:schemeClr val="lt1"/>
          </a:fillRef>
          <a:effectRef idx="0">
            <a:schemeClr val="dk1"/>
          </a:effectRef>
          <a:fontRef idx="minor">
            <a:schemeClr val="dk1"/>
          </a:fontRef>
        </p:style>
        <p:txBody>
          <a:bodyPr wrap="none" rtlCol="0" anchor="ctr" anchorCtr="0">
            <a:noAutofit/>
          </a:bodyPr>
          <a:lstStyle/>
          <a:p>
            <a:pPr algn="ctr"/>
            <a:endParaRPr kumimoji="1" lang="ja-JP" altLang="en-US" sz="1800">
              <a:solidFill>
                <a:schemeClr val="tx1"/>
              </a:solidFill>
            </a:endParaRPr>
          </a:p>
        </p:txBody>
      </p:sp>
      <p:sp>
        <p:nvSpPr>
          <p:cNvPr id="22" name="テキスト ボックス 21">
            <a:extLst>
              <a:ext uri="{FF2B5EF4-FFF2-40B4-BE49-F238E27FC236}">
                <a16:creationId xmlns:a16="http://schemas.microsoft.com/office/drawing/2014/main" id="{00E3099E-2076-C8D2-BCB6-CCFCD26EAFC8}"/>
              </a:ext>
            </a:extLst>
          </p:cNvPr>
          <p:cNvSpPr txBox="1"/>
          <p:nvPr/>
        </p:nvSpPr>
        <p:spPr>
          <a:xfrm>
            <a:off x="4024424" y="3913275"/>
            <a:ext cx="1122423" cy="246221"/>
          </a:xfrm>
          <a:prstGeom prst="rect">
            <a:avLst/>
          </a:prstGeom>
          <a:noFill/>
        </p:spPr>
        <p:txBody>
          <a:bodyPr wrap="none" rtlCol="0">
            <a:spAutoFit/>
          </a:bodyPr>
          <a:lstStyle/>
          <a:p>
            <a:r>
              <a:rPr kumimoji="1" lang="ja-JP" altLang="en-US" sz="1000">
                <a:solidFill>
                  <a:schemeClr val="tx1"/>
                </a:solidFill>
                <a:latin typeface="Meiryo UI" panose="020B0604030504040204" pitchFamily="50" charset="-128"/>
                <a:ea typeface="Meiryo UI" panose="020B0604030504040204" pitchFamily="50" charset="-128"/>
              </a:rPr>
              <a:t>クライアント証明書</a:t>
            </a:r>
          </a:p>
        </p:txBody>
      </p:sp>
      <p:sp>
        <p:nvSpPr>
          <p:cNvPr id="23" name="テキスト ボックス 22">
            <a:extLst>
              <a:ext uri="{FF2B5EF4-FFF2-40B4-BE49-F238E27FC236}">
                <a16:creationId xmlns:a16="http://schemas.microsoft.com/office/drawing/2014/main" id="{C6158D56-A073-D8DC-4B10-33AC6FB2B54C}"/>
              </a:ext>
            </a:extLst>
          </p:cNvPr>
          <p:cNvSpPr txBox="1"/>
          <p:nvPr/>
        </p:nvSpPr>
        <p:spPr>
          <a:xfrm>
            <a:off x="4149828" y="5892287"/>
            <a:ext cx="950901" cy="246221"/>
          </a:xfrm>
          <a:prstGeom prst="rect">
            <a:avLst/>
          </a:prstGeom>
          <a:noFill/>
        </p:spPr>
        <p:txBody>
          <a:bodyPr wrap="none" rtlCol="0">
            <a:spAutoFit/>
          </a:bodyPr>
          <a:lstStyle/>
          <a:p>
            <a:r>
              <a:rPr kumimoji="1" lang="ja-JP" altLang="en-US" sz="1000">
                <a:solidFill>
                  <a:schemeClr val="tx1"/>
                </a:solidFill>
                <a:latin typeface="Meiryo UI" panose="020B0604030504040204" pitchFamily="50" charset="-128"/>
                <a:ea typeface="Meiryo UI" panose="020B0604030504040204" pitchFamily="50" charset="-128"/>
              </a:rPr>
              <a:t>アクセストークン</a:t>
            </a:r>
          </a:p>
        </p:txBody>
      </p:sp>
      <p:sp>
        <p:nvSpPr>
          <p:cNvPr id="24" name="フローチャート: 書類 23">
            <a:extLst>
              <a:ext uri="{FF2B5EF4-FFF2-40B4-BE49-F238E27FC236}">
                <a16:creationId xmlns:a16="http://schemas.microsoft.com/office/drawing/2014/main" id="{5AD5C2E4-B462-5368-1223-48F8221843AC}"/>
              </a:ext>
            </a:extLst>
          </p:cNvPr>
          <p:cNvSpPr/>
          <p:nvPr/>
        </p:nvSpPr>
        <p:spPr bwMode="auto">
          <a:xfrm>
            <a:off x="5843691" y="4028183"/>
            <a:ext cx="1303470" cy="468000"/>
          </a:xfrm>
          <a:prstGeom prst="flowChartDocument">
            <a:avLst/>
          </a:prstGeom>
          <a:ln>
            <a:headEnd/>
            <a:tailEnd/>
          </a:ln>
        </p:spPr>
        <p:style>
          <a:lnRef idx="2">
            <a:schemeClr val="dk1"/>
          </a:lnRef>
          <a:fillRef idx="1">
            <a:schemeClr val="lt1"/>
          </a:fillRef>
          <a:effectRef idx="0">
            <a:schemeClr val="dk1"/>
          </a:effectRef>
          <a:fontRef idx="minor">
            <a:schemeClr val="dk1"/>
          </a:fontRef>
        </p:style>
        <p:txBody>
          <a:bodyPr wrap="none" rtlCol="0" anchor="t" anchorCtr="0">
            <a:noAutofit/>
          </a:bodyPr>
          <a:lstStyle/>
          <a:p>
            <a:pPr algn="ctr"/>
            <a:r>
              <a:rPr kumimoji="1" lang="ja-JP" altLang="en-US" sz="1000">
                <a:solidFill>
                  <a:schemeClr val="tx1"/>
                </a:solidFill>
                <a:latin typeface="Meiryo UI" panose="020B0604030504040204" pitchFamily="50" charset="-128"/>
                <a:ea typeface="Meiryo UI" panose="020B0604030504040204" pitchFamily="50" charset="-128"/>
              </a:rPr>
              <a:t>サーバ証明書</a:t>
            </a:r>
            <a:endParaRPr kumimoji="1" lang="en-US" altLang="ja-JP" sz="1000">
              <a:solidFill>
                <a:schemeClr val="tx1"/>
              </a:solidFill>
              <a:latin typeface="Meiryo UI" panose="020B0604030504040204" pitchFamily="50" charset="-128"/>
              <a:ea typeface="Meiryo UI" panose="020B0604030504040204" pitchFamily="50" charset="-128"/>
            </a:endParaRPr>
          </a:p>
        </p:txBody>
      </p:sp>
      <p:sp>
        <p:nvSpPr>
          <p:cNvPr id="25" name="フローチャート: 書類 24">
            <a:extLst>
              <a:ext uri="{FF2B5EF4-FFF2-40B4-BE49-F238E27FC236}">
                <a16:creationId xmlns:a16="http://schemas.microsoft.com/office/drawing/2014/main" id="{A90B205C-4D39-591E-12E4-238D197D8A64}"/>
              </a:ext>
            </a:extLst>
          </p:cNvPr>
          <p:cNvSpPr/>
          <p:nvPr/>
        </p:nvSpPr>
        <p:spPr bwMode="auto">
          <a:xfrm>
            <a:off x="5843691" y="4709801"/>
            <a:ext cx="1303470" cy="468000"/>
          </a:xfrm>
          <a:prstGeom prst="flowChartDocument">
            <a:avLst/>
          </a:prstGeom>
          <a:ln>
            <a:headEnd/>
            <a:tailEnd/>
          </a:ln>
        </p:spPr>
        <p:style>
          <a:lnRef idx="2">
            <a:schemeClr val="dk1"/>
          </a:lnRef>
          <a:fillRef idx="1">
            <a:schemeClr val="lt1"/>
          </a:fillRef>
          <a:effectRef idx="0">
            <a:schemeClr val="dk1"/>
          </a:effectRef>
          <a:fontRef idx="minor">
            <a:schemeClr val="dk1"/>
          </a:fontRef>
        </p:style>
        <p:txBody>
          <a:bodyPr wrap="none" rtlCol="0" anchor="t" anchorCtr="0">
            <a:noAutofit/>
          </a:bodyPr>
          <a:lstStyle/>
          <a:p>
            <a:pPr algn="ctr"/>
            <a:r>
              <a:rPr kumimoji="1" lang="ja-JP" altLang="en-US" sz="1000">
                <a:solidFill>
                  <a:schemeClr val="tx1"/>
                </a:solidFill>
                <a:latin typeface="Meiryo UI" panose="020B0604030504040204" pitchFamily="50" charset="-128"/>
                <a:ea typeface="Meiryo UI" panose="020B0604030504040204" pitchFamily="50" charset="-128"/>
              </a:rPr>
              <a:t>サーバの秘密鍵</a:t>
            </a:r>
            <a:endParaRPr kumimoji="1" lang="en-US" altLang="ja-JP" sz="1000">
              <a:solidFill>
                <a:schemeClr val="tx1"/>
              </a:solidFill>
              <a:latin typeface="Meiryo UI" panose="020B0604030504040204" pitchFamily="50" charset="-128"/>
              <a:ea typeface="Meiryo UI" panose="020B0604030504040204" pitchFamily="50" charset="-128"/>
            </a:endParaRPr>
          </a:p>
        </p:txBody>
      </p:sp>
      <p:sp>
        <p:nvSpPr>
          <p:cNvPr id="26" name="フローチャート: 書類 25">
            <a:extLst>
              <a:ext uri="{FF2B5EF4-FFF2-40B4-BE49-F238E27FC236}">
                <a16:creationId xmlns:a16="http://schemas.microsoft.com/office/drawing/2014/main" id="{62412E5E-B047-28DC-2736-6FC3551A1D87}"/>
              </a:ext>
            </a:extLst>
          </p:cNvPr>
          <p:cNvSpPr/>
          <p:nvPr/>
        </p:nvSpPr>
        <p:spPr bwMode="auto">
          <a:xfrm>
            <a:off x="1977200" y="4725580"/>
            <a:ext cx="1316031" cy="567422"/>
          </a:xfrm>
          <a:prstGeom prst="flowChartDocument">
            <a:avLst/>
          </a:prstGeom>
          <a:ln>
            <a:headEnd/>
            <a:tailEnd/>
          </a:ln>
        </p:spPr>
        <p:style>
          <a:lnRef idx="2">
            <a:schemeClr val="dk1"/>
          </a:lnRef>
          <a:fillRef idx="1">
            <a:schemeClr val="lt1"/>
          </a:fillRef>
          <a:effectRef idx="0">
            <a:schemeClr val="dk1"/>
          </a:effectRef>
          <a:fontRef idx="minor">
            <a:schemeClr val="dk1"/>
          </a:fontRef>
        </p:style>
        <p:txBody>
          <a:bodyPr wrap="none" rtlCol="0" anchor="t" anchorCtr="0">
            <a:noAutofit/>
          </a:bodyPr>
          <a:lstStyle/>
          <a:p>
            <a:pPr algn="ctr"/>
            <a:r>
              <a:rPr kumimoji="1" lang="ja-JP" altLang="en-US" sz="1000">
                <a:solidFill>
                  <a:schemeClr val="tx1"/>
                </a:solidFill>
                <a:latin typeface="Meiryo UI" panose="020B0604030504040204" pitchFamily="50" charset="-128"/>
                <a:ea typeface="Meiryo UI" panose="020B0604030504040204" pitchFamily="50" charset="-128"/>
              </a:rPr>
              <a:t>クライアントの</a:t>
            </a:r>
            <a:r>
              <a:rPr lang="ja-JP" altLang="en-US" sz="1000">
                <a:solidFill>
                  <a:schemeClr val="tx1"/>
                </a:solidFill>
                <a:latin typeface="Meiryo UI" panose="020B0604030504040204" pitchFamily="50" charset="-128"/>
                <a:ea typeface="Meiryo UI" panose="020B0604030504040204" pitchFamily="50" charset="-128"/>
              </a:rPr>
              <a:t>秘密鍵</a:t>
            </a:r>
            <a:endParaRPr kumimoji="1" lang="en-US" altLang="ja-JP" sz="1000">
              <a:solidFill>
                <a:schemeClr val="tx1"/>
              </a:solidFill>
              <a:latin typeface="Meiryo UI" panose="020B0604030504040204" pitchFamily="50" charset="-128"/>
              <a:ea typeface="Meiryo UI" panose="020B0604030504040204" pitchFamily="50" charset="-128"/>
            </a:endParaRPr>
          </a:p>
        </p:txBody>
      </p:sp>
      <p:sp>
        <p:nvSpPr>
          <p:cNvPr id="28" name="フローチャート: 書類 27">
            <a:extLst>
              <a:ext uri="{FF2B5EF4-FFF2-40B4-BE49-F238E27FC236}">
                <a16:creationId xmlns:a16="http://schemas.microsoft.com/office/drawing/2014/main" id="{A9B51F0E-A32E-7AB2-2128-AAD107DC3043}"/>
              </a:ext>
            </a:extLst>
          </p:cNvPr>
          <p:cNvSpPr/>
          <p:nvPr/>
        </p:nvSpPr>
        <p:spPr bwMode="auto">
          <a:xfrm>
            <a:off x="1997641" y="4093957"/>
            <a:ext cx="1303470" cy="468000"/>
          </a:xfrm>
          <a:prstGeom prst="flowChartDocument">
            <a:avLst/>
          </a:prstGeom>
          <a:ln>
            <a:headEnd/>
            <a:tailEnd/>
          </a:ln>
        </p:spPr>
        <p:style>
          <a:lnRef idx="2">
            <a:schemeClr val="dk1"/>
          </a:lnRef>
          <a:fillRef idx="1">
            <a:schemeClr val="lt1"/>
          </a:fillRef>
          <a:effectRef idx="0">
            <a:schemeClr val="dk1"/>
          </a:effectRef>
          <a:fontRef idx="minor">
            <a:schemeClr val="dk1"/>
          </a:fontRef>
        </p:style>
        <p:txBody>
          <a:bodyPr wrap="none" rtlCol="0" anchor="t" anchorCtr="0">
            <a:noAutofit/>
          </a:bodyPr>
          <a:lstStyle/>
          <a:p>
            <a:pPr algn="ctr"/>
            <a:r>
              <a:rPr kumimoji="1" lang="ja-JP" altLang="en-US" sz="1000">
                <a:solidFill>
                  <a:schemeClr val="tx1"/>
                </a:solidFill>
                <a:latin typeface="Meiryo UI" panose="020B0604030504040204" pitchFamily="50" charset="-128"/>
                <a:ea typeface="Meiryo UI" panose="020B0604030504040204" pitchFamily="50" charset="-128"/>
              </a:rPr>
              <a:t>クライアント証明書</a:t>
            </a:r>
            <a:endParaRPr kumimoji="1" lang="en-US" altLang="ja-JP" sz="1000">
              <a:solidFill>
                <a:schemeClr val="tx1"/>
              </a:solidFill>
              <a:latin typeface="Meiryo UI" panose="020B0604030504040204" pitchFamily="50" charset="-128"/>
              <a:ea typeface="Meiryo UI" panose="020B0604030504040204" pitchFamily="50" charset="-128"/>
            </a:endParaRPr>
          </a:p>
        </p:txBody>
      </p:sp>
      <p:sp>
        <p:nvSpPr>
          <p:cNvPr id="37" name="テキスト ボックス 36">
            <a:extLst>
              <a:ext uri="{FF2B5EF4-FFF2-40B4-BE49-F238E27FC236}">
                <a16:creationId xmlns:a16="http://schemas.microsoft.com/office/drawing/2014/main" id="{57E93C2F-1BF8-CF1A-FAD8-1BB16513E542}"/>
              </a:ext>
            </a:extLst>
          </p:cNvPr>
          <p:cNvSpPr txBox="1"/>
          <p:nvPr/>
        </p:nvSpPr>
        <p:spPr>
          <a:xfrm>
            <a:off x="1973330" y="2029031"/>
            <a:ext cx="917239" cy="246221"/>
          </a:xfrm>
          <a:prstGeom prst="rect">
            <a:avLst/>
          </a:prstGeom>
          <a:noFill/>
        </p:spPr>
        <p:txBody>
          <a:bodyPr wrap="none" rtlCol="0">
            <a:spAutoFit/>
          </a:bodyPr>
          <a:lstStyle/>
          <a:p>
            <a:r>
              <a:rPr kumimoji="1" lang="ja-JP" altLang="en-US" sz="1000">
                <a:latin typeface="Meiryo UI" panose="020B0604030504040204" pitchFamily="50" charset="-128"/>
                <a:ea typeface="Meiryo UI" panose="020B0604030504040204" pitchFamily="50" charset="-128"/>
              </a:rPr>
              <a:t>ディジタル署名</a:t>
            </a:r>
          </a:p>
        </p:txBody>
      </p:sp>
      <p:sp>
        <p:nvSpPr>
          <p:cNvPr id="39" name="テキスト ボックス 38">
            <a:extLst>
              <a:ext uri="{FF2B5EF4-FFF2-40B4-BE49-F238E27FC236}">
                <a16:creationId xmlns:a16="http://schemas.microsoft.com/office/drawing/2014/main" id="{DE680FA7-AD62-073E-0822-05C045AE3140}"/>
              </a:ext>
            </a:extLst>
          </p:cNvPr>
          <p:cNvSpPr txBox="1"/>
          <p:nvPr/>
        </p:nvSpPr>
        <p:spPr>
          <a:xfrm>
            <a:off x="5921205" y="2031820"/>
            <a:ext cx="917239" cy="246221"/>
          </a:xfrm>
          <a:prstGeom prst="rect">
            <a:avLst/>
          </a:prstGeom>
          <a:noFill/>
        </p:spPr>
        <p:txBody>
          <a:bodyPr wrap="none" rtlCol="0">
            <a:spAutoFit/>
          </a:bodyPr>
          <a:lstStyle/>
          <a:p>
            <a:r>
              <a:rPr kumimoji="1" lang="ja-JP" altLang="en-US" sz="1000">
                <a:latin typeface="Meiryo UI" panose="020B0604030504040204" pitchFamily="50" charset="-128"/>
                <a:ea typeface="Meiryo UI" panose="020B0604030504040204" pitchFamily="50" charset="-128"/>
              </a:rPr>
              <a:t>ディジタル署名</a:t>
            </a:r>
          </a:p>
        </p:txBody>
      </p:sp>
      <p:sp>
        <p:nvSpPr>
          <p:cNvPr id="40" name="フローチャート: 書類 39">
            <a:extLst>
              <a:ext uri="{FF2B5EF4-FFF2-40B4-BE49-F238E27FC236}">
                <a16:creationId xmlns:a16="http://schemas.microsoft.com/office/drawing/2014/main" id="{C8EC55EC-4AFA-E867-5C34-11A16934A757}"/>
              </a:ext>
            </a:extLst>
          </p:cNvPr>
          <p:cNvSpPr/>
          <p:nvPr/>
        </p:nvSpPr>
        <p:spPr bwMode="auto">
          <a:xfrm>
            <a:off x="5840768" y="5396272"/>
            <a:ext cx="1303470" cy="468000"/>
          </a:xfrm>
          <a:prstGeom prst="flowChartDocument">
            <a:avLst/>
          </a:prstGeom>
          <a:ln>
            <a:headEnd/>
            <a:tailEnd/>
          </a:ln>
        </p:spPr>
        <p:style>
          <a:lnRef idx="2">
            <a:schemeClr val="dk1"/>
          </a:lnRef>
          <a:fillRef idx="1">
            <a:schemeClr val="lt1"/>
          </a:fillRef>
          <a:effectRef idx="0">
            <a:schemeClr val="dk1"/>
          </a:effectRef>
          <a:fontRef idx="minor">
            <a:schemeClr val="dk1"/>
          </a:fontRef>
        </p:style>
        <p:txBody>
          <a:bodyPr wrap="none" rtlCol="0" anchor="t" anchorCtr="0">
            <a:noAutofit/>
          </a:bodyPr>
          <a:lstStyle/>
          <a:p>
            <a:pPr algn="ctr"/>
            <a:r>
              <a:rPr kumimoji="1" lang="ja-JP" altLang="en-US" sz="1000">
                <a:solidFill>
                  <a:schemeClr val="tx1"/>
                </a:solidFill>
                <a:latin typeface="Meiryo UI" panose="020B0604030504040204" pitchFamily="50" charset="-128"/>
                <a:ea typeface="Meiryo UI" panose="020B0604030504040204" pitchFamily="50" charset="-128"/>
              </a:rPr>
              <a:t>トラストストア</a:t>
            </a:r>
            <a:endParaRPr kumimoji="1" lang="en-US" altLang="ja-JP" sz="1000">
              <a:solidFill>
                <a:schemeClr val="tx1"/>
              </a:solidFill>
              <a:latin typeface="Meiryo UI" panose="020B0604030504040204" pitchFamily="50" charset="-128"/>
              <a:ea typeface="Meiryo UI" panose="020B0604030504040204" pitchFamily="50" charset="-128"/>
            </a:endParaRPr>
          </a:p>
        </p:txBody>
      </p:sp>
      <p:cxnSp>
        <p:nvCxnSpPr>
          <p:cNvPr id="45" name="コネクタ: 曲線 44">
            <a:extLst>
              <a:ext uri="{FF2B5EF4-FFF2-40B4-BE49-F238E27FC236}">
                <a16:creationId xmlns:a16="http://schemas.microsoft.com/office/drawing/2014/main" id="{B34D4A18-B5AE-907E-4583-674CB8E8138E}"/>
              </a:ext>
            </a:extLst>
          </p:cNvPr>
          <p:cNvCxnSpPr>
            <a:cxnSpLocks/>
            <a:stCxn id="18" idx="3"/>
            <a:endCxn id="40" idx="1"/>
          </p:cNvCxnSpPr>
          <p:nvPr/>
        </p:nvCxnSpPr>
        <p:spPr bwMode="auto">
          <a:xfrm>
            <a:off x="4915995" y="2767731"/>
            <a:ext cx="924773" cy="2862541"/>
          </a:xfrm>
          <a:prstGeom prst="curvedConnector3">
            <a:avLst>
              <a:gd name="adj1" fmla="val 8390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46" name="矢印: 左カーブ 45">
            <a:extLst>
              <a:ext uri="{FF2B5EF4-FFF2-40B4-BE49-F238E27FC236}">
                <a16:creationId xmlns:a16="http://schemas.microsoft.com/office/drawing/2014/main" id="{5EF33269-9D4D-66C9-115F-6829B3949955}"/>
              </a:ext>
            </a:extLst>
          </p:cNvPr>
          <p:cNvSpPr/>
          <p:nvPr/>
        </p:nvSpPr>
        <p:spPr bwMode="auto">
          <a:xfrm rot="16200000" flipV="1">
            <a:off x="6390660" y="2670198"/>
            <a:ext cx="1534329" cy="1181641"/>
          </a:xfrm>
          <a:prstGeom prst="curvedLeftArrow">
            <a:avLst>
              <a:gd name="adj1" fmla="val 13778"/>
              <a:gd name="adj2" fmla="val 32344"/>
              <a:gd name="adj3" fmla="val 22229"/>
            </a:avLst>
          </a:prstGeom>
          <a:ln>
            <a:headEnd/>
            <a:tailEnd/>
          </a:ln>
        </p:spPr>
        <p:style>
          <a:lnRef idx="2">
            <a:schemeClr val="dk1"/>
          </a:lnRef>
          <a:fillRef idx="1">
            <a:schemeClr val="lt1"/>
          </a:fillRef>
          <a:effectRef idx="0">
            <a:schemeClr val="dk1"/>
          </a:effectRef>
          <a:fontRef idx="minor">
            <a:schemeClr val="dk1"/>
          </a:fontRef>
        </p:style>
        <p:txBody>
          <a:bodyPr wrap="none" rtlCol="0" anchor="ctr" anchorCtr="0">
            <a:noAutofit/>
          </a:bodyPr>
          <a:lstStyle/>
          <a:p>
            <a:pPr algn="ctr"/>
            <a:endParaRPr kumimoji="1" lang="ja-JP" altLang="en-US" sz="1800">
              <a:solidFill>
                <a:schemeClr val="tx1"/>
              </a:solidFill>
            </a:endParaRPr>
          </a:p>
        </p:txBody>
      </p:sp>
      <p:sp>
        <p:nvSpPr>
          <p:cNvPr id="47" name="フローチャート: 書類 46">
            <a:extLst>
              <a:ext uri="{FF2B5EF4-FFF2-40B4-BE49-F238E27FC236}">
                <a16:creationId xmlns:a16="http://schemas.microsoft.com/office/drawing/2014/main" id="{D5CF2312-358C-D8F7-64D0-46F0580C270C}"/>
              </a:ext>
            </a:extLst>
          </p:cNvPr>
          <p:cNvSpPr/>
          <p:nvPr/>
        </p:nvSpPr>
        <p:spPr bwMode="auto">
          <a:xfrm>
            <a:off x="532704" y="4088687"/>
            <a:ext cx="1303470" cy="468000"/>
          </a:xfrm>
          <a:prstGeom prst="flowChartDocument">
            <a:avLst/>
          </a:prstGeom>
          <a:ln>
            <a:headEnd/>
            <a:tailEnd/>
          </a:ln>
        </p:spPr>
        <p:style>
          <a:lnRef idx="2">
            <a:schemeClr val="dk1"/>
          </a:lnRef>
          <a:fillRef idx="1">
            <a:schemeClr val="lt1"/>
          </a:fillRef>
          <a:effectRef idx="0">
            <a:schemeClr val="dk1"/>
          </a:effectRef>
          <a:fontRef idx="minor">
            <a:schemeClr val="dk1"/>
          </a:fontRef>
        </p:style>
        <p:txBody>
          <a:bodyPr wrap="none" rtlCol="0" anchor="t" anchorCtr="0">
            <a:noAutofit/>
          </a:bodyPr>
          <a:lstStyle/>
          <a:p>
            <a:pPr algn="ctr"/>
            <a:r>
              <a:rPr kumimoji="1" lang="ja-JP" altLang="en-US" sz="1000">
                <a:solidFill>
                  <a:schemeClr val="tx1"/>
                </a:solidFill>
                <a:latin typeface="Meiryo UI" panose="020B0604030504040204" pitchFamily="50" charset="-128"/>
                <a:ea typeface="Meiryo UI" panose="020B0604030504040204" pitchFamily="50" charset="-128"/>
              </a:rPr>
              <a:t>クライアントの</a:t>
            </a:r>
            <a:r>
              <a:rPr kumimoji="1" lang="en-US" altLang="ja-JP" sz="1000">
                <a:solidFill>
                  <a:schemeClr val="tx1"/>
                </a:solidFill>
                <a:latin typeface="Meiryo UI" panose="020B0604030504040204" pitchFamily="50" charset="-128"/>
                <a:ea typeface="Meiryo UI" panose="020B0604030504040204" pitchFamily="50" charset="-128"/>
              </a:rPr>
              <a:t>CSR</a:t>
            </a:r>
          </a:p>
        </p:txBody>
      </p:sp>
      <p:sp>
        <p:nvSpPr>
          <p:cNvPr id="48" name="フローチャート: 書類 47">
            <a:extLst>
              <a:ext uri="{FF2B5EF4-FFF2-40B4-BE49-F238E27FC236}">
                <a16:creationId xmlns:a16="http://schemas.microsoft.com/office/drawing/2014/main" id="{762D7C41-3800-0964-BCEF-6896436F36F0}"/>
              </a:ext>
            </a:extLst>
          </p:cNvPr>
          <p:cNvSpPr/>
          <p:nvPr/>
        </p:nvSpPr>
        <p:spPr bwMode="auto">
          <a:xfrm>
            <a:off x="7294795" y="4028183"/>
            <a:ext cx="1303470" cy="468000"/>
          </a:xfrm>
          <a:prstGeom prst="flowChartDocument">
            <a:avLst/>
          </a:prstGeom>
          <a:ln>
            <a:headEnd/>
            <a:tailEnd/>
          </a:ln>
        </p:spPr>
        <p:style>
          <a:lnRef idx="2">
            <a:schemeClr val="dk1"/>
          </a:lnRef>
          <a:fillRef idx="1">
            <a:schemeClr val="lt1"/>
          </a:fillRef>
          <a:effectRef idx="0">
            <a:schemeClr val="dk1"/>
          </a:effectRef>
          <a:fontRef idx="minor">
            <a:schemeClr val="dk1"/>
          </a:fontRef>
        </p:style>
        <p:txBody>
          <a:bodyPr wrap="none" rtlCol="0" anchor="t" anchorCtr="0">
            <a:noAutofit/>
          </a:bodyPr>
          <a:lstStyle/>
          <a:p>
            <a:pPr algn="ctr"/>
            <a:r>
              <a:rPr kumimoji="1" lang="ja-JP" altLang="en-US" sz="1000">
                <a:solidFill>
                  <a:schemeClr val="tx1"/>
                </a:solidFill>
                <a:latin typeface="Meiryo UI" panose="020B0604030504040204" pitchFamily="50" charset="-128"/>
                <a:ea typeface="Meiryo UI" panose="020B0604030504040204" pitchFamily="50" charset="-128"/>
              </a:rPr>
              <a:t>サーバの</a:t>
            </a:r>
            <a:r>
              <a:rPr kumimoji="1" lang="en-US" altLang="ja-JP" sz="1000">
                <a:solidFill>
                  <a:schemeClr val="tx1"/>
                </a:solidFill>
                <a:latin typeface="Meiryo UI" panose="020B0604030504040204" pitchFamily="50" charset="-128"/>
                <a:ea typeface="Meiryo UI" panose="020B0604030504040204" pitchFamily="50" charset="-128"/>
              </a:rPr>
              <a:t>CSR</a:t>
            </a:r>
          </a:p>
        </p:txBody>
      </p:sp>
      <p:sp>
        <p:nvSpPr>
          <p:cNvPr id="49" name="テキスト ボックス 48">
            <a:extLst>
              <a:ext uri="{FF2B5EF4-FFF2-40B4-BE49-F238E27FC236}">
                <a16:creationId xmlns:a16="http://schemas.microsoft.com/office/drawing/2014/main" id="{3990773F-04FF-3BF0-39A2-71F7FE34C3E6}"/>
              </a:ext>
            </a:extLst>
          </p:cNvPr>
          <p:cNvSpPr txBox="1"/>
          <p:nvPr/>
        </p:nvSpPr>
        <p:spPr>
          <a:xfrm>
            <a:off x="3954650" y="3162661"/>
            <a:ext cx="1199367" cy="246221"/>
          </a:xfrm>
          <a:prstGeom prst="rect">
            <a:avLst/>
          </a:prstGeom>
          <a:noFill/>
        </p:spPr>
        <p:txBody>
          <a:bodyPr wrap="none" rtlCol="0">
            <a:spAutoFit/>
          </a:bodyPr>
          <a:lstStyle/>
          <a:p>
            <a:r>
              <a:rPr kumimoji="1" lang="ja-JP" altLang="en-US" sz="1000">
                <a:latin typeface="Meiryo UI" panose="020B0604030504040204" pitchFamily="50" charset="-128"/>
                <a:ea typeface="Meiryo UI" panose="020B0604030504040204" pitchFamily="50" charset="-128"/>
              </a:rPr>
              <a:t>トラストストアへ追加</a:t>
            </a:r>
          </a:p>
        </p:txBody>
      </p:sp>
      <p:pic>
        <p:nvPicPr>
          <p:cNvPr id="51" name="グラフィックス 50" descr="キー 単色塗りつぶし">
            <a:extLst>
              <a:ext uri="{FF2B5EF4-FFF2-40B4-BE49-F238E27FC236}">
                <a16:creationId xmlns:a16="http://schemas.microsoft.com/office/drawing/2014/main" id="{7CC66A75-510A-8508-0CD8-B46BF4EB88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46274" y="2049379"/>
            <a:ext cx="360000" cy="360000"/>
          </a:xfrm>
          <a:prstGeom prst="rect">
            <a:avLst/>
          </a:prstGeom>
        </p:spPr>
      </p:pic>
      <p:pic>
        <p:nvPicPr>
          <p:cNvPr id="52" name="グラフィックス 51" descr="キー 枠線">
            <a:extLst>
              <a:ext uri="{FF2B5EF4-FFF2-40B4-BE49-F238E27FC236}">
                <a16:creationId xmlns:a16="http://schemas.microsoft.com/office/drawing/2014/main" id="{87F1F47B-9CFA-36E8-DD53-B0B5C5AF696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4171" y="4229060"/>
            <a:ext cx="360000" cy="360000"/>
          </a:xfrm>
          <a:prstGeom prst="rect">
            <a:avLst/>
          </a:prstGeom>
        </p:spPr>
      </p:pic>
      <p:pic>
        <p:nvPicPr>
          <p:cNvPr id="53" name="グラフィックス 52" descr="キー 枠線">
            <a:extLst>
              <a:ext uri="{FF2B5EF4-FFF2-40B4-BE49-F238E27FC236}">
                <a16:creationId xmlns:a16="http://schemas.microsoft.com/office/drawing/2014/main" id="{67E1B9F7-5FCD-7DDC-3F98-F45C7B2750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77475" y="4211560"/>
            <a:ext cx="360000" cy="360000"/>
          </a:xfrm>
          <a:prstGeom prst="rect">
            <a:avLst/>
          </a:prstGeom>
        </p:spPr>
      </p:pic>
      <p:pic>
        <p:nvPicPr>
          <p:cNvPr id="54" name="グラフィックス 53" descr="キー 枠線">
            <a:extLst>
              <a:ext uri="{FF2B5EF4-FFF2-40B4-BE49-F238E27FC236}">
                <a16:creationId xmlns:a16="http://schemas.microsoft.com/office/drawing/2014/main" id="{CF1C8CBD-EB4B-540A-2E88-8F9ADCEC117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456866" y="4202851"/>
            <a:ext cx="360000" cy="360000"/>
          </a:xfrm>
          <a:prstGeom prst="rect">
            <a:avLst/>
          </a:prstGeom>
        </p:spPr>
      </p:pic>
      <p:pic>
        <p:nvPicPr>
          <p:cNvPr id="55" name="グラフィックス 54" descr="キー 枠線">
            <a:extLst>
              <a:ext uri="{FF2B5EF4-FFF2-40B4-BE49-F238E27FC236}">
                <a16:creationId xmlns:a16="http://schemas.microsoft.com/office/drawing/2014/main" id="{8915C8C7-0882-EC01-1B7E-8DBEBE1ED35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44858" y="2677003"/>
            <a:ext cx="360000" cy="360000"/>
          </a:xfrm>
          <a:prstGeom prst="rect">
            <a:avLst/>
          </a:prstGeom>
        </p:spPr>
      </p:pic>
      <p:pic>
        <p:nvPicPr>
          <p:cNvPr id="56" name="グラフィックス 55" descr="キー 枠線">
            <a:extLst>
              <a:ext uri="{FF2B5EF4-FFF2-40B4-BE49-F238E27FC236}">
                <a16:creationId xmlns:a16="http://schemas.microsoft.com/office/drawing/2014/main" id="{AD676B2E-22E8-889D-5661-AEAA7E54860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18840" y="5574318"/>
            <a:ext cx="360000" cy="360000"/>
          </a:xfrm>
          <a:prstGeom prst="rect">
            <a:avLst/>
          </a:prstGeom>
        </p:spPr>
      </p:pic>
      <p:pic>
        <p:nvPicPr>
          <p:cNvPr id="58" name="グラフィックス 57" descr="キー 単色塗りつぶし">
            <a:extLst>
              <a:ext uri="{FF2B5EF4-FFF2-40B4-BE49-F238E27FC236}">
                <a16:creationId xmlns:a16="http://schemas.microsoft.com/office/drawing/2014/main" id="{2D51E2A1-7267-E37F-D9CE-E638E641651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38259" y="4895205"/>
            <a:ext cx="360000" cy="360000"/>
          </a:xfrm>
          <a:prstGeom prst="rect">
            <a:avLst/>
          </a:prstGeom>
        </p:spPr>
      </p:pic>
      <p:pic>
        <p:nvPicPr>
          <p:cNvPr id="59" name="グラフィックス 58" descr="キー 枠線">
            <a:extLst>
              <a:ext uri="{FF2B5EF4-FFF2-40B4-BE49-F238E27FC236}">
                <a16:creationId xmlns:a16="http://schemas.microsoft.com/office/drawing/2014/main" id="{7D615522-0DA8-591F-A7E8-01F2CBE2089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62232" y="4255185"/>
            <a:ext cx="360000" cy="360000"/>
          </a:xfrm>
          <a:prstGeom prst="rect">
            <a:avLst/>
          </a:prstGeom>
        </p:spPr>
      </p:pic>
      <p:sp>
        <p:nvSpPr>
          <p:cNvPr id="60" name="フローチャート: 書類 59">
            <a:extLst>
              <a:ext uri="{FF2B5EF4-FFF2-40B4-BE49-F238E27FC236}">
                <a16:creationId xmlns:a16="http://schemas.microsoft.com/office/drawing/2014/main" id="{95A99714-3E6A-822A-52C6-213DDF640BDD}"/>
              </a:ext>
            </a:extLst>
          </p:cNvPr>
          <p:cNvSpPr/>
          <p:nvPr/>
        </p:nvSpPr>
        <p:spPr bwMode="auto">
          <a:xfrm>
            <a:off x="1981884" y="5721216"/>
            <a:ext cx="1303470" cy="468000"/>
          </a:xfrm>
          <a:prstGeom prst="flowChartDocument">
            <a:avLst/>
          </a:prstGeom>
          <a:ln>
            <a:headEnd/>
            <a:tailEnd/>
          </a:ln>
        </p:spPr>
        <p:style>
          <a:lnRef idx="2">
            <a:schemeClr val="dk1"/>
          </a:lnRef>
          <a:fillRef idx="1">
            <a:schemeClr val="lt1"/>
          </a:fillRef>
          <a:effectRef idx="0">
            <a:schemeClr val="dk1"/>
          </a:effectRef>
          <a:fontRef idx="minor">
            <a:schemeClr val="dk1"/>
          </a:fontRef>
        </p:style>
        <p:txBody>
          <a:bodyPr wrap="none" rtlCol="0" anchor="ctr" anchorCtr="0">
            <a:noAutofit/>
          </a:bodyPr>
          <a:lstStyle/>
          <a:p>
            <a:pPr algn="ctr"/>
            <a:r>
              <a:rPr kumimoji="1" lang="ja-JP" altLang="en-US" sz="1000">
                <a:solidFill>
                  <a:schemeClr val="tx1"/>
                </a:solidFill>
                <a:latin typeface="Meiryo UI" panose="020B0604030504040204" pitchFamily="50" charset="-128"/>
                <a:ea typeface="Meiryo UI" panose="020B0604030504040204" pitchFamily="50" charset="-128"/>
              </a:rPr>
              <a:t>アクセストークン</a:t>
            </a:r>
          </a:p>
        </p:txBody>
      </p:sp>
      <p:sp>
        <p:nvSpPr>
          <p:cNvPr id="62" name="楕円 61">
            <a:extLst>
              <a:ext uri="{FF2B5EF4-FFF2-40B4-BE49-F238E27FC236}">
                <a16:creationId xmlns:a16="http://schemas.microsoft.com/office/drawing/2014/main" id="{06143C01-B0F3-E31B-01A8-447143076129}"/>
              </a:ext>
            </a:extLst>
          </p:cNvPr>
          <p:cNvSpPr/>
          <p:nvPr/>
        </p:nvSpPr>
        <p:spPr bwMode="auto">
          <a:xfrm>
            <a:off x="435782" y="5012642"/>
            <a:ext cx="950442" cy="242563"/>
          </a:xfrm>
          <a:prstGeom prst="ellipse">
            <a:avLst/>
          </a:prstGeom>
          <a:ln>
            <a:noFill/>
            <a:headEnd/>
            <a:tailEnd/>
          </a:ln>
        </p:spPr>
        <p:style>
          <a:lnRef idx="2">
            <a:schemeClr val="accent1"/>
          </a:lnRef>
          <a:fillRef idx="1">
            <a:schemeClr val="lt1"/>
          </a:fillRef>
          <a:effectRef idx="0">
            <a:schemeClr val="accent1"/>
          </a:effectRef>
          <a:fontRef idx="minor">
            <a:schemeClr val="dk1"/>
          </a:fontRef>
        </p:style>
        <p:txBody>
          <a:bodyPr wrap="none" rtlCol="0" anchor="ctr" anchorCtr="0">
            <a:noAutofit/>
          </a:bodyPr>
          <a:lstStyle/>
          <a:p>
            <a:pPr algn="ctr"/>
            <a:r>
              <a:rPr kumimoji="1" lang="ja-JP" altLang="en-US" sz="1000">
                <a:solidFill>
                  <a:schemeClr val="tx1"/>
                </a:solidFill>
                <a:latin typeface="Meiryo UI" panose="020B0604030504040204" pitchFamily="50" charset="-128"/>
                <a:ea typeface="Meiryo UI" panose="020B0604030504040204" pitchFamily="50" charset="-128"/>
              </a:rPr>
              <a:t>キーペア作成</a:t>
            </a:r>
          </a:p>
        </p:txBody>
      </p:sp>
      <p:cxnSp>
        <p:nvCxnSpPr>
          <p:cNvPr id="64" name="直線矢印コネクタ 63">
            <a:extLst>
              <a:ext uri="{FF2B5EF4-FFF2-40B4-BE49-F238E27FC236}">
                <a16:creationId xmlns:a16="http://schemas.microsoft.com/office/drawing/2014/main" id="{90E28996-0F97-C09D-AC01-981CD3882DE8}"/>
              </a:ext>
            </a:extLst>
          </p:cNvPr>
          <p:cNvCxnSpPr>
            <a:cxnSpLocks/>
            <a:stCxn id="62" idx="0"/>
            <a:endCxn id="52" idx="2"/>
          </p:cNvCxnSpPr>
          <p:nvPr/>
        </p:nvCxnSpPr>
        <p:spPr bwMode="auto">
          <a:xfrm flipH="1" flipV="1">
            <a:off x="874171" y="4589060"/>
            <a:ext cx="36832" cy="423582"/>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66" name="楕円 65">
            <a:extLst>
              <a:ext uri="{FF2B5EF4-FFF2-40B4-BE49-F238E27FC236}">
                <a16:creationId xmlns:a16="http://schemas.microsoft.com/office/drawing/2014/main" id="{E7EBD879-28A2-75C2-38FB-21BF3A4ED130}"/>
              </a:ext>
            </a:extLst>
          </p:cNvPr>
          <p:cNvSpPr/>
          <p:nvPr/>
        </p:nvSpPr>
        <p:spPr bwMode="auto">
          <a:xfrm>
            <a:off x="7322702" y="4907861"/>
            <a:ext cx="950442" cy="226062"/>
          </a:xfrm>
          <a:prstGeom prst="ellipse">
            <a:avLst/>
          </a:prstGeom>
          <a:ln>
            <a:noFill/>
            <a:headEnd/>
            <a:tailEnd/>
          </a:ln>
        </p:spPr>
        <p:style>
          <a:lnRef idx="2">
            <a:schemeClr val="accent1"/>
          </a:lnRef>
          <a:fillRef idx="1">
            <a:schemeClr val="lt1"/>
          </a:fillRef>
          <a:effectRef idx="0">
            <a:schemeClr val="accent1"/>
          </a:effectRef>
          <a:fontRef idx="minor">
            <a:schemeClr val="dk1"/>
          </a:fontRef>
        </p:style>
        <p:txBody>
          <a:bodyPr wrap="none" rtlCol="0" anchor="ctr" anchorCtr="0">
            <a:noAutofit/>
          </a:bodyPr>
          <a:lstStyle/>
          <a:p>
            <a:pPr algn="ctr"/>
            <a:r>
              <a:rPr kumimoji="1" lang="ja-JP" altLang="en-US" sz="1000">
                <a:solidFill>
                  <a:schemeClr val="tx1"/>
                </a:solidFill>
                <a:latin typeface="Meiryo UI" panose="020B0604030504040204" pitchFamily="50" charset="-128"/>
                <a:ea typeface="Meiryo UI" panose="020B0604030504040204" pitchFamily="50" charset="-128"/>
              </a:rPr>
              <a:t>キーペア作成</a:t>
            </a:r>
          </a:p>
        </p:txBody>
      </p:sp>
      <p:cxnSp>
        <p:nvCxnSpPr>
          <p:cNvPr id="67" name="直線矢印コネクタ 66">
            <a:extLst>
              <a:ext uri="{FF2B5EF4-FFF2-40B4-BE49-F238E27FC236}">
                <a16:creationId xmlns:a16="http://schemas.microsoft.com/office/drawing/2014/main" id="{B16E2CAB-7764-F86E-CDB7-D16CC4345545}"/>
              </a:ext>
            </a:extLst>
          </p:cNvPr>
          <p:cNvCxnSpPr>
            <a:cxnSpLocks/>
            <a:stCxn id="66" idx="0"/>
            <a:endCxn id="54" idx="2"/>
          </p:cNvCxnSpPr>
          <p:nvPr/>
        </p:nvCxnSpPr>
        <p:spPr bwMode="auto">
          <a:xfrm flipH="1" flipV="1">
            <a:off x="7636866" y="4562851"/>
            <a:ext cx="161057" cy="34501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8" name="直線矢印コネクタ 67">
            <a:extLst>
              <a:ext uri="{FF2B5EF4-FFF2-40B4-BE49-F238E27FC236}">
                <a16:creationId xmlns:a16="http://schemas.microsoft.com/office/drawing/2014/main" id="{397BDA7A-9170-E7DC-D1EE-E98C7A99965D}"/>
              </a:ext>
            </a:extLst>
          </p:cNvPr>
          <p:cNvCxnSpPr>
            <a:cxnSpLocks/>
            <a:stCxn id="66" idx="2"/>
            <a:endCxn id="58" idx="3"/>
          </p:cNvCxnSpPr>
          <p:nvPr/>
        </p:nvCxnSpPr>
        <p:spPr bwMode="auto">
          <a:xfrm flipH="1">
            <a:off x="6398259" y="5020892"/>
            <a:ext cx="924443" cy="5431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69" name="楕円 68">
            <a:extLst>
              <a:ext uri="{FF2B5EF4-FFF2-40B4-BE49-F238E27FC236}">
                <a16:creationId xmlns:a16="http://schemas.microsoft.com/office/drawing/2014/main" id="{DBF20C14-028D-6699-ED11-2777B438565F}"/>
              </a:ext>
            </a:extLst>
          </p:cNvPr>
          <p:cNvSpPr/>
          <p:nvPr/>
        </p:nvSpPr>
        <p:spPr bwMode="auto">
          <a:xfrm>
            <a:off x="2778198" y="2513155"/>
            <a:ext cx="950442" cy="273245"/>
          </a:xfrm>
          <a:prstGeom prst="ellipse">
            <a:avLst/>
          </a:prstGeom>
          <a:ln>
            <a:noFill/>
            <a:headEnd/>
            <a:tailEnd/>
          </a:ln>
        </p:spPr>
        <p:style>
          <a:lnRef idx="2">
            <a:schemeClr val="accent1"/>
          </a:lnRef>
          <a:fillRef idx="1">
            <a:schemeClr val="lt1"/>
          </a:fillRef>
          <a:effectRef idx="0">
            <a:schemeClr val="accent1"/>
          </a:effectRef>
          <a:fontRef idx="minor">
            <a:schemeClr val="dk1"/>
          </a:fontRef>
        </p:style>
        <p:txBody>
          <a:bodyPr wrap="none" rtlCol="0" anchor="ctr" anchorCtr="0">
            <a:noAutofit/>
          </a:bodyPr>
          <a:lstStyle/>
          <a:p>
            <a:pPr algn="ctr"/>
            <a:r>
              <a:rPr kumimoji="1" lang="ja-JP" altLang="en-US" sz="1000">
                <a:solidFill>
                  <a:schemeClr val="tx1"/>
                </a:solidFill>
                <a:latin typeface="Meiryo UI" panose="020B0604030504040204" pitchFamily="50" charset="-128"/>
                <a:ea typeface="Meiryo UI" panose="020B0604030504040204" pitchFamily="50" charset="-128"/>
              </a:rPr>
              <a:t>キーペア作成</a:t>
            </a:r>
          </a:p>
        </p:txBody>
      </p:sp>
      <p:cxnSp>
        <p:nvCxnSpPr>
          <p:cNvPr id="70" name="直線矢印コネクタ 69">
            <a:extLst>
              <a:ext uri="{FF2B5EF4-FFF2-40B4-BE49-F238E27FC236}">
                <a16:creationId xmlns:a16="http://schemas.microsoft.com/office/drawing/2014/main" id="{C7DAAE08-0CB7-25D5-A159-12FFCB709926}"/>
              </a:ext>
            </a:extLst>
          </p:cNvPr>
          <p:cNvCxnSpPr>
            <a:cxnSpLocks/>
            <a:stCxn id="69" idx="7"/>
            <a:endCxn id="51" idx="1"/>
          </p:cNvCxnSpPr>
          <p:nvPr/>
        </p:nvCxnSpPr>
        <p:spPr bwMode="auto">
          <a:xfrm flipV="1">
            <a:off x="3589451" y="2229379"/>
            <a:ext cx="456823" cy="323792"/>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71" name="直線矢印コネクタ 70">
            <a:extLst>
              <a:ext uri="{FF2B5EF4-FFF2-40B4-BE49-F238E27FC236}">
                <a16:creationId xmlns:a16="http://schemas.microsoft.com/office/drawing/2014/main" id="{9CC9FED9-8BD4-1D29-792D-AC7E23F91706}"/>
              </a:ext>
            </a:extLst>
          </p:cNvPr>
          <p:cNvCxnSpPr>
            <a:cxnSpLocks/>
            <a:stCxn id="69" idx="5"/>
            <a:endCxn id="55" idx="1"/>
          </p:cNvCxnSpPr>
          <p:nvPr/>
        </p:nvCxnSpPr>
        <p:spPr bwMode="auto">
          <a:xfrm>
            <a:off x="3589451" y="2746384"/>
            <a:ext cx="455407" cy="110619"/>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79" name="四角形: 角度付き 78">
            <a:extLst>
              <a:ext uri="{FF2B5EF4-FFF2-40B4-BE49-F238E27FC236}">
                <a16:creationId xmlns:a16="http://schemas.microsoft.com/office/drawing/2014/main" id="{D4D78479-8C42-3461-37C7-CF8CEF5B37B9}"/>
              </a:ext>
            </a:extLst>
          </p:cNvPr>
          <p:cNvSpPr/>
          <p:nvPr/>
        </p:nvSpPr>
        <p:spPr>
          <a:xfrm>
            <a:off x="515725" y="5570294"/>
            <a:ext cx="1020374" cy="359627"/>
          </a:xfrm>
          <a:prstGeom prst="bevel">
            <a:avLst>
              <a:gd name="adj" fmla="val 19534"/>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a:latin typeface="Meiryo UI" panose="020B0604030504040204" pitchFamily="50" charset="-128"/>
                <a:ea typeface="Meiryo UI" panose="020B0604030504040204" pitchFamily="50" charset="-128"/>
              </a:rPr>
              <a:t>TPM</a:t>
            </a:r>
            <a:endParaRPr kumimoji="1" lang="ja-JP" altLang="en-US" sz="1000">
              <a:latin typeface="Meiryo UI" panose="020B0604030504040204" pitchFamily="50" charset="-128"/>
              <a:ea typeface="Meiryo UI" panose="020B0604030504040204" pitchFamily="50" charset="-128"/>
            </a:endParaRPr>
          </a:p>
        </p:txBody>
      </p:sp>
      <p:sp>
        <p:nvSpPr>
          <p:cNvPr id="111" name="テキスト ボックス 110">
            <a:extLst>
              <a:ext uri="{FF2B5EF4-FFF2-40B4-BE49-F238E27FC236}">
                <a16:creationId xmlns:a16="http://schemas.microsoft.com/office/drawing/2014/main" id="{34A5967F-7196-DB67-4794-9BCD2B416F57}"/>
              </a:ext>
            </a:extLst>
          </p:cNvPr>
          <p:cNvSpPr txBox="1"/>
          <p:nvPr/>
        </p:nvSpPr>
        <p:spPr>
          <a:xfrm>
            <a:off x="216000" y="719999"/>
            <a:ext cx="9155168" cy="607278"/>
          </a:xfrm>
          <a:prstGeom prst="rect">
            <a:avLst/>
          </a:prstGeom>
          <a:noFill/>
          <a:ln>
            <a:noFill/>
          </a:ln>
        </p:spPr>
        <p:txBody>
          <a:bodyPr wrap="square" rtlCol="0" anchor="t" anchorCtr="0">
            <a:noAutofit/>
          </a:bodyPr>
          <a:lstStyle/>
          <a:p>
            <a:r>
              <a:rPr lang="ja-JP" altLang="en-US" sz="1200">
                <a:latin typeface="Meiryo UI" panose="020B0604030504040204" pitchFamily="50" charset="-128"/>
                <a:ea typeface="Meiryo UI" panose="020B0604030504040204" pitchFamily="50" charset="-128"/>
              </a:rPr>
              <a:t>自動処理アプリケーションなどの人が介在しない状況においては、クライアント証明書でクライアント認証することによってアクセストークンを取得する。</a:t>
            </a:r>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クライアント証明書の作成においては、秘密鍵をセキュアに保管するために</a:t>
            </a:r>
            <a:r>
              <a:rPr lang="en-US" altLang="ja-JP" sz="1200">
                <a:latin typeface="Meiryo UI" panose="020B0604030504040204" pitchFamily="50" charset="-128"/>
                <a:ea typeface="Meiryo UI" panose="020B0604030504040204" pitchFamily="50" charset="-128"/>
              </a:rPr>
              <a:t>TPM</a:t>
            </a:r>
            <a:r>
              <a:rPr lang="ja-JP" altLang="en-US" sz="1200">
                <a:latin typeface="Meiryo UI" panose="020B0604030504040204" pitchFamily="50" charset="-128"/>
                <a:ea typeface="Meiryo UI" panose="020B0604030504040204" pitchFamily="50" charset="-128"/>
              </a:rPr>
              <a:t>を利用する。</a:t>
            </a:r>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概要を以下に示す。</a:t>
            </a:r>
            <a:endParaRPr lang="en-US" altLang="ja-JP" sz="1200" dirty="0">
              <a:latin typeface="Meiryo UI" panose="020B0604030504040204" pitchFamily="50" charset="-128"/>
              <a:ea typeface="Meiryo UI" panose="020B0604030504040204" pitchFamily="50" charset="-128"/>
            </a:endParaRPr>
          </a:p>
        </p:txBody>
      </p:sp>
      <p:pic>
        <p:nvPicPr>
          <p:cNvPr id="57" name="グラフィックス 56" descr="キー 単色塗りつぶし">
            <a:extLst>
              <a:ext uri="{FF2B5EF4-FFF2-40B4-BE49-F238E27FC236}">
                <a16:creationId xmlns:a16="http://schemas.microsoft.com/office/drawing/2014/main" id="{BE4A11F7-1285-1600-BC3D-AD88BB67843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62232" y="4953923"/>
            <a:ext cx="360000" cy="360000"/>
          </a:xfrm>
          <a:prstGeom prst="rect">
            <a:avLst/>
          </a:prstGeom>
        </p:spPr>
      </p:pic>
      <p:cxnSp>
        <p:nvCxnSpPr>
          <p:cNvPr id="65" name="直線矢印コネクタ 64">
            <a:extLst>
              <a:ext uri="{FF2B5EF4-FFF2-40B4-BE49-F238E27FC236}">
                <a16:creationId xmlns:a16="http://schemas.microsoft.com/office/drawing/2014/main" id="{DC60BA3C-5326-8F62-4053-F47786DC4E6E}"/>
              </a:ext>
            </a:extLst>
          </p:cNvPr>
          <p:cNvCxnSpPr>
            <a:cxnSpLocks/>
            <a:stCxn id="62" idx="6"/>
            <a:endCxn id="57" idx="1"/>
          </p:cNvCxnSpPr>
          <p:nvPr/>
        </p:nvCxnSpPr>
        <p:spPr bwMode="auto">
          <a:xfrm flipV="1">
            <a:off x="1386224" y="5133923"/>
            <a:ext cx="776008" cy="1"/>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2" name="直線矢印コネクタ 31">
            <a:extLst>
              <a:ext uri="{FF2B5EF4-FFF2-40B4-BE49-F238E27FC236}">
                <a16:creationId xmlns:a16="http://schemas.microsoft.com/office/drawing/2014/main" id="{B8E7E68C-1C81-49ED-E669-35F0CE7D7B4C}"/>
              </a:ext>
            </a:extLst>
          </p:cNvPr>
          <p:cNvCxnSpPr>
            <a:cxnSpLocks/>
            <a:stCxn id="17" idx="1"/>
            <a:endCxn id="13" idx="4"/>
          </p:cNvCxnSpPr>
          <p:nvPr/>
        </p:nvCxnSpPr>
        <p:spPr bwMode="auto">
          <a:xfrm flipH="1">
            <a:off x="1878016" y="2133553"/>
            <a:ext cx="2017098" cy="38181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5" name="直線矢印コネクタ 34">
            <a:extLst>
              <a:ext uri="{FF2B5EF4-FFF2-40B4-BE49-F238E27FC236}">
                <a16:creationId xmlns:a16="http://schemas.microsoft.com/office/drawing/2014/main" id="{1B80DA9F-0A42-9BA7-DDE1-B181AF49A608}"/>
              </a:ext>
            </a:extLst>
          </p:cNvPr>
          <p:cNvCxnSpPr>
            <a:cxnSpLocks/>
            <a:stCxn id="17" idx="3"/>
            <a:endCxn id="46" idx="4"/>
          </p:cNvCxnSpPr>
          <p:nvPr/>
        </p:nvCxnSpPr>
        <p:spPr bwMode="auto">
          <a:xfrm>
            <a:off x="4917388" y="2133553"/>
            <a:ext cx="2295282" cy="360301"/>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pic>
        <p:nvPicPr>
          <p:cNvPr id="85" name="グラフィックス 84" descr="キー 枠線">
            <a:extLst>
              <a:ext uri="{FF2B5EF4-FFF2-40B4-BE49-F238E27FC236}">
                <a16:creationId xmlns:a16="http://schemas.microsoft.com/office/drawing/2014/main" id="{64736D77-7FE9-CB01-3747-0E2CF2A1444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99260" y="1237720"/>
            <a:ext cx="360000" cy="360000"/>
          </a:xfrm>
          <a:prstGeom prst="rect">
            <a:avLst/>
          </a:prstGeom>
        </p:spPr>
      </p:pic>
      <p:pic>
        <p:nvPicPr>
          <p:cNvPr id="86" name="グラフィックス 85" descr="キー 単色塗りつぶし">
            <a:extLst>
              <a:ext uri="{FF2B5EF4-FFF2-40B4-BE49-F238E27FC236}">
                <a16:creationId xmlns:a16="http://schemas.microsoft.com/office/drawing/2014/main" id="{98E308FB-A006-7EE1-EC2B-F698AA67D0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79290" y="1245697"/>
            <a:ext cx="360000" cy="360000"/>
          </a:xfrm>
          <a:prstGeom prst="rect">
            <a:avLst/>
          </a:prstGeom>
        </p:spPr>
      </p:pic>
      <p:cxnSp>
        <p:nvCxnSpPr>
          <p:cNvPr id="3" name="直線矢印コネクタ 2">
            <a:extLst>
              <a:ext uri="{FF2B5EF4-FFF2-40B4-BE49-F238E27FC236}">
                <a16:creationId xmlns:a16="http://schemas.microsoft.com/office/drawing/2014/main" id="{BFE40E96-3FF8-8ADA-2A53-D2BDDE127049}"/>
              </a:ext>
            </a:extLst>
          </p:cNvPr>
          <p:cNvCxnSpPr>
            <a:cxnSpLocks/>
            <a:stCxn id="79" idx="6"/>
          </p:cNvCxnSpPr>
          <p:nvPr/>
        </p:nvCxnSpPr>
        <p:spPr bwMode="auto">
          <a:xfrm flipV="1">
            <a:off x="1025912" y="5173861"/>
            <a:ext cx="630616" cy="39643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4" name="楕円 13">
            <a:extLst>
              <a:ext uri="{FF2B5EF4-FFF2-40B4-BE49-F238E27FC236}">
                <a16:creationId xmlns:a16="http://schemas.microsoft.com/office/drawing/2014/main" id="{8448189F-BB92-B5CD-85F6-F9269A61A386}"/>
              </a:ext>
            </a:extLst>
          </p:cNvPr>
          <p:cNvSpPr/>
          <p:nvPr/>
        </p:nvSpPr>
        <p:spPr bwMode="auto">
          <a:xfrm>
            <a:off x="1398377" y="5336024"/>
            <a:ext cx="670124" cy="242563"/>
          </a:xfrm>
          <a:prstGeom prst="ellipse">
            <a:avLst/>
          </a:prstGeom>
          <a:ln>
            <a:noFill/>
            <a:headEnd/>
            <a:tailEnd/>
          </a:ln>
        </p:spPr>
        <p:style>
          <a:lnRef idx="2">
            <a:schemeClr val="accent1"/>
          </a:lnRef>
          <a:fillRef idx="1">
            <a:schemeClr val="lt1"/>
          </a:fillRef>
          <a:effectRef idx="0">
            <a:schemeClr val="accent1"/>
          </a:effectRef>
          <a:fontRef idx="minor">
            <a:schemeClr val="dk1"/>
          </a:fontRef>
        </p:style>
        <p:txBody>
          <a:bodyPr wrap="none" rtlCol="0" anchor="ctr" anchorCtr="0">
            <a:noAutofit/>
          </a:bodyPr>
          <a:lstStyle/>
          <a:p>
            <a:pPr algn="ctr"/>
            <a:r>
              <a:rPr kumimoji="1" lang="ja-JP" altLang="en-US" sz="1000">
                <a:solidFill>
                  <a:schemeClr val="tx1"/>
                </a:solidFill>
                <a:latin typeface="Meiryo UI" panose="020B0604030504040204" pitchFamily="50" charset="-128"/>
                <a:ea typeface="Meiryo UI" panose="020B0604030504040204" pitchFamily="50" charset="-128"/>
              </a:rPr>
              <a:t>暗号化</a:t>
            </a:r>
          </a:p>
        </p:txBody>
      </p:sp>
    </p:spTree>
    <p:extLst>
      <p:ext uri="{BB962C8B-B14F-4D97-AF65-F5344CB8AC3E}">
        <p14:creationId xmlns:p14="http://schemas.microsoft.com/office/powerpoint/2010/main" val="3670269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F55D1DAF-FF71-45B3-9E11-C89DA1D09A7F}"/>
              </a:ext>
            </a:extLst>
          </p:cNvPr>
          <p:cNvSpPr txBox="1">
            <a:spLocks/>
          </p:cNvSpPr>
          <p:nvPr/>
        </p:nvSpPr>
        <p:spPr>
          <a:xfrm>
            <a:off x="232025" y="127774"/>
            <a:ext cx="9067500" cy="432000"/>
          </a:xfrm>
          <a:prstGeom prst="rect">
            <a:avLst/>
          </a:prstGeom>
        </p:spPr>
        <p:txBody>
          <a:bodyPr vert="horz" lIns="0" tIns="45720" rIns="91440" bIns="45720" rtlCol="0" anchor="ctr">
            <a:normAutofit/>
          </a:bodyPr>
          <a:lstStyle>
            <a:lvl1pPr algn="l" defTabSz="742950" rtl="0" eaLnBrk="1" latinLnBrk="0" hangingPunct="1">
              <a:lnSpc>
                <a:spcPct val="90000"/>
              </a:lnSpc>
              <a:spcBef>
                <a:spcPct val="0"/>
              </a:spcBef>
              <a:buNone/>
              <a:defRPr kumimoji="1" lang="ja-JP" altLang="en-US" sz="1625" b="0" i="0" kern="1200" dirty="0">
                <a:solidFill>
                  <a:srgbClr val="000000"/>
                </a:solidFill>
                <a:effectLst/>
                <a:latin typeface="Meiryo" panose="020B0604030504040204" pitchFamily="34" charset="-128"/>
                <a:ea typeface="Meiryo" panose="020B0604030504040204" pitchFamily="34" charset="-128"/>
                <a:cs typeface="Meiryo" panose="020B0604030504040204" pitchFamily="34" charset="-128"/>
              </a:defRPr>
            </a:lvl1pPr>
          </a:lstStyle>
          <a:p>
            <a:r>
              <a:rPr lang="ja-JP" altLang="en-US" sz="2000" dirty="0">
                <a:latin typeface="Meiryo UI" panose="020B0604030504040204" pitchFamily="50" charset="-128"/>
                <a:ea typeface="Meiryo UI" panose="020B0604030504040204" pitchFamily="50" charset="-128"/>
              </a:rPr>
              <a:t>用語集</a:t>
            </a:r>
            <a:r>
              <a:rPr lang="en-US" altLang="ja-JP" sz="2000" dirty="0">
                <a:latin typeface="Meiryo UI" panose="020B0604030504040204" pitchFamily="50" charset="-128"/>
                <a:ea typeface="Meiryo UI" panose="020B0604030504040204" pitchFamily="50" charset="-128"/>
              </a:rPr>
              <a:t>(CADDE)</a:t>
            </a:r>
            <a:endParaRPr lang="ja-JP" altLang="en-US" sz="2000" dirty="0">
              <a:latin typeface="Meiryo UI" panose="020B0604030504040204" pitchFamily="50" charset="-128"/>
              <a:ea typeface="Meiryo UI" panose="020B0604030504040204" pitchFamily="50" charset="-128"/>
            </a:endParaRPr>
          </a:p>
        </p:txBody>
      </p:sp>
      <p:graphicFrame>
        <p:nvGraphicFramePr>
          <p:cNvPr id="3" name="表 129">
            <a:extLst>
              <a:ext uri="{FF2B5EF4-FFF2-40B4-BE49-F238E27FC236}">
                <a16:creationId xmlns:a16="http://schemas.microsoft.com/office/drawing/2014/main" id="{D072F471-0445-408E-B7BD-14DF8182A41C}"/>
              </a:ext>
            </a:extLst>
          </p:cNvPr>
          <p:cNvGraphicFramePr>
            <a:graphicFrameLocks noGrp="1"/>
          </p:cNvGraphicFramePr>
          <p:nvPr>
            <p:extLst>
              <p:ext uri="{D42A27DB-BD31-4B8C-83A1-F6EECF244321}">
                <p14:modId xmlns:p14="http://schemas.microsoft.com/office/powerpoint/2010/main" val="216800247"/>
              </p:ext>
            </p:extLst>
          </p:nvPr>
        </p:nvGraphicFramePr>
        <p:xfrm>
          <a:off x="216000" y="720000"/>
          <a:ext cx="9216000" cy="3718560"/>
        </p:xfrm>
        <a:graphic>
          <a:graphicData uri="http://schemas.openxmlformats.org/drawingml/2006/table">
            <a:tbl>
              <a:tblPr>
                <a:tableStyleId>{BC89EF96-8CEA-46FF-86C4-4CE0E7609802}</a:tableStyleId>
              </a:tblPr>
              <a:tblGrid>
                <a:gridCol w="360000">
                  <a:extLst>
                    <a:ext uri="{9D8B030D-6E8A-4147-A177-3AD203B41FA5}">
                      <a16:colId xmlns:a16="http://schemas.microsoft.com/office/drawing/2014/main" val="2913863535"/>
                    </a:ext>
                  </a:extLst>
                </a:gridCol>
                <a:gridCol w="1853691">
                  <a:extLst>
                    <a:ext uri="{9D8B030D-6E8A-4147-A177-3AD203B41FA5}">
                      <a16:colId xmlns:a16="http://schemas.microsoft.com/office/drawing/2014/main" val="3132160870"/>
                    </a:ext>
                  </a:extLst>
                </a:gridCol>
                <a:gridCol w="775063">
                  <a:extLst>
                    <a:ext uri="{9D8B030D-6E8A-4147-A177-3AD203B41FA5}">
                      <a16:colId xmlns:a16="http://schemas.microsoft.com/office/drawing/2014/main" val="1183317624"/>
                    </a:ext>
                  </a:extLst>
                </a:gridCol>
                <a:gridCol w="6227246">
                  <a:extLst>
                    <a:ext uri="{9D8B030D-6E8A-4147-A177-3AD203B41FA5}">
                      <a16:colId xmlns:a16="http://schemas.microsoft.com/office/drawing/2014/main" val="457990227"/>
                    </a:ext>
                  </a:extLst>
                </a:gridCol>
              </a:tblGrid>
              <a:tr h="163557">
                <a:tc>
                  <a:txBody>
                    <a:bodyPr/>
                    <a:lstStyle/>
                    <a:p>
                      <a:pPr algn="l"/>
                      <a:r>
                        <a:rPr kumimoji="1" lang="en-US" altLang="ja-JP" sz="1000" b="0" dirty="0">
                          <a:latin typeface="Meiryo UI" panose="020B0604030504040204" pitchFamily="50" charset="-128"/>
                          <a:ea typeface="Meiryo UI" panose="020B0604030504040204" pitchFamily="50" charset="-128"/>
                        </a:rPr>
                        <a:t>#</a:t>
                      </a:r>
                      <a:endParaRPr kumimoji="1" lang="ja-JP" altLang="en-US" sz="1000" b="0" dirty="0">
                        <a:latin typeface="Meiryo UI" panose="020B0604030504040204" pitchFamily="50" charset="-128"/>
                        <a:ea typeface="Meiryo UI" panose="020B0604030504040204" pitchFamily="50" charset="-128"/>
                      </a:endParaRPr>
                    </a:p>
                  </a:txBody>
                  <a:tcPr>
                    <a:solidFill>
                      <a:schemeClr val="accent1">
                        <a:lumMod val="20000"/>
                        <a:lumOff val="80000"/>
                      </a:schemeClr>
                    </a:solidFill>
                  </a:tcPr>
                </a:tc>
                <a:tc>
                  <a:txBody>
                    <a:bodyPr/>
                    <a:lstStyle/>
                    <a:p>
                      <a:pPr algn="l"/>
                      <a:r>
                        <a:rPr kumimoji="1" lang="ja-JP" altLang="en-US" sz="1000" b="0" dirty="0">
                          <a:latin typeface="Meiryo UI" panose="020B0604030504040204" pitchFamily="50" charset="-128"/>
                          <a:ea typeface="Meiryo UI" panose="020B0604030504040204" pitchFamily="50" charset="-128"/>
                        </a:rPr>
                        <a:t>用語</a:t>
                      </a:r>
                    </a:p>
                  </a:txBody>
                  <a:tcPr>
                    <a:solidFill>
                      <a:schemeClr val="accent1">
                        <a:lumMod val="20000"/>
                        <a:lumOff val="80000"/>
                      </a:schemeClr>
                    </a:solidFill>
                  </a:tcPr>
                </a:tc>
                <a:tc>
                  <a:txBody>
                    <a:bodyPr/>
                    <a:lstStyle/>
                    <a:p>
                      <a:pPr algn="l"/>
                      <a:r>
                        <a:rPr kumimoji="1" lang="ja-JP" altLang="en-US" sz="1000" b="0" dirty="0">
                          <a:latin typeface="Meiryo UI" panose="020B0604030504040204" pitchFamily="50" charset="-128"/>
                          <a:ea typeface="Meiryo UI" panose="020B0604030504040204" pitchFamily="50" charset="-128"/>
                        </a:rPr>
                        <a:t>略号</a:t>
                      </a:r>
                    </a:p>
                  </a:txBody>
                  <a:tcPr>
                    <a:solidFill>
                      <a:schemeClr val="accent1">
                        <a:lumMod val="20000"/>
                        <a:lumOff val="80000"/>
                      </a:schemeClr>
                    </a:solidFill>
                  </a:tcPr>
                </a:tc>
                <a:tc>
                  <a:txBody>
                    <a:bodyPr/>
                    <a:lstStyle/>
                    <a:p>
                      <a:pPr algn="l"/>
                      <a:r>
                        <a:rPr kumimoji="1" lang="ja-JP" altLang="en-US" sz="1000" b="0" dirty="0">
                          <a:latin typeface="Meiryo UI" panose="020B0604030504040204" pitchFamily="50" charset="-128"/>
                          <a:ea typeface="Meiryo UI" panose="020B0604030504040204" pitchFamily="50" charset="-128"/>
                        </a:rPr>
                        <a:t>説明</a:t>
                      </a:r>
                    </a:p>
                  </a:txBody>
                  <a:tcPr>
                    <a:solidFill>
                      <a:schemeClr val="accent1">
                        <a:lumMod val="20000"/>
                        <a:lumOff val="80000"/>
                      </a:schemeClr>
                    </a:solidFill>
                  </a:tcPr>
                </a:tc>
                <a:extLst>
                  <a:ext uri="{0D108BD9-81ED-4DB2-BD59-A6C34878D82A}">
                    <a16:rowId xmlns:a16="http://schemas.microsoft.com/office/drawing/2014/main" val="3357424517"/>
                  </a:ext>
                </a:extLst>
              </a:tr>
              <a:tr h="204447">
                <a:tc>
                  <a:txBody>
                    <a:bodyPr/>
                    <a:lstStyle/>
                    <a:p>
                      <a:pPr algn="l"/>
                      <a:r>
                        <a:rPr kumimoji="1" lang="en-US" altLang="ja-JP" sz="1000" dirty="0">
                          <a:latin typeface="Meiryo UI" panose="020B0604030504040204" pitchFamily="50" charset="-128"/>
                          <a:ea typeface="Meiryo UI" panose="020B0604030504040204" pitchFamily="50" charset="-128"/>
                        </a:rPr>
                        <a:t>1</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分野間データ連携基盤</a:t>
                      </a:r>
                      <a:endParaRPr lang="en-US" altLang="ja-JP" sz="1000" b="0" i="0" u="none" strike="noStrike" dirty="0">
                        <a:solidFill>
                          <a:schemeClr val="tx1"/>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CADDE</a:t>
                      </a:r>
                    </a:p>
                  </a:txBody>
                  <a:tcPr marL="0" marR="0" marT="0" marB="0" anchor="ctr"/>
                </a:tc>
                <a:tc>
                  <a:txBody>
                    <a:bodyPr/>
                    <a:lstStyle/>
                    <a:p>
                      <a:pPr algn="l" fontAlgn="ct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分野間データ連携基盤</a:t>
                      </a:r>
                      <a:r>
                        <a:rPr lang="en-US" altLang="ja-JP" sz="1000" b="0" i="0" u="none" strike="noStrike" dirty="0">
                          <a:solidFill>
                            <a:schemeClr val="tx1"/>
                          </a:solidFill>
                          <a:effectLst/>
                          <a:latin typeface="Meiryo UI" panose="020B0604030504040204" pitchFamily="50" charset="-128"/>
                          <a:ea typeface="Meiryo UI" panose="020B0604030504040204" pitchFamily="50" charset="-128"/>
                        </a:rPr>
                        <a:t>(Connector Architecture for Decentralized Data </a:t>
                      </a:r>
                      <a:r>
                        <a:rPr lang="en-US" altLang="ja-JP" sz="1000" b="0" i="0" u="none" strike="noStrike">
                          <a:solidFill>
                            <a:schemeClr val="tx1"/>
                          </a:solidFill>
                          <a:effectLst/>
                          <a:latin typeface="Meiryo UI" panose="020B0604030504040204" pitchFamily="50" charset="-128"/>
                          <a:ea typeface="Meiryo UI" panose="020B0604030504040204" pitchFamily="50" charset="-128"/>
                        </a:rPr>
                        <a:t>Exchange)</a:t>
                      </a:r>
                      <a:endParaRPr lang="en-US" altLang="ja-JP" sz="1000" b="0" i="0" u="none" strike="noStrike" dirty="0">
                        <a:solidFill>
                          <a:schemeClr val="tx1"/>
                        </a:solidFill>
                        <a:effectLst/>
                        <a:latin typeface="Meiryo UI" panose="020B0604030504040204" pitchFamily="50" charset="-128"/>
                        <a:ea typeface="Meiryo UI" panose="020B0604030504040204" pitchFamily="50" charset="-128"/>
                      </a:endParaRPr>
                    </a:p>
                    <a:p>
                      <a:pPr algn="l" fontAlgn="ctr"/>
                      <a:r>
                        <a:rPr lang="ja-JP" altLang="en-US" sz="1000" b="0" i="0" u="none" strike="noStrike">
                          <a:solidFill>
                            <a:schemeClr val="tx1"/>
                          </a:solidFill>
                          <a:effectLst/>
                          <a:latin typeface="Meiryo UI" panose="020B0604030504040204" pitchFamily="50" charset="-128"/>
                          <a:ea typeface="Meiryo UI" panose="020B0604030504040204" pitchFamily="50" charset="-128"/>
                        </a:rPr>
                        <a:t>略号</a:t>
                      </a: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は</a:t>
                      </a:r>
                      <a:r>
                        <a:rPr lang="en-US" altLang="ja-JP" sz="1000" b="0" i="0" u="none" strike="noStrike" dirty="0">
                          <a:solidFill>
                            <a:schemeClr val="tx1"/>
                          </a:solidFill>
                          <a:effectLst/>
                          <a:latin typeface="Meiryo UI" panose="020B0604030504040204" pitchFamily="50" charset="-128"/>
                          <a:ea typeface="Meiryo UI" panose="020B0604030504040204" pitchFamily="50" charset="-128"/>
                        </a:rPr>
                        <a:t>CADDE</a:t>
                      </a: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であり、ジャッデと読む</a:t>
                      </a:r>
                      <a:endParaRPr lang="en-US" altLang="ja-JP" sz="1000" b="0" i="0" u="none" strike="noStrike" dirty="0">
                        <a:solidFill>
                          <a:schemeClr val="tx1"/>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135911513"/>
                  </a:ext>
                </a:extLst>
              </a:tr>
              <a:tr h="163557">
                <a:tc>
                  <a:txBody>
                    <a:bodyPr/>
                    <a:lstStyle/>
                    <a:p>
                      <a:pPr algn="l"/>
                      <a:r>
                        <a:rPr kumimoji="1" lang="en-US" altLang="ja-JP" sz="1000" dirty="0">
                          <a:latin typeface="Meiryo UI" panose="020B0604030504040204" pitchFamily="50" charset="-128"/>
                          <a:ea typeface="Meiryo UI" panose="020B0604030504040204" pitchFamily="50" charset="-128"/>
                        </a:rPr>
                        <a:t>2</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認証・認可</a:t>
                      </a:r>
                      <a:endParaRPr lang="en-US" altLang="ja-JP" sz="1000" b="0" i="0" u="none" strike="noStrike" dirty="0">
                        <a:solidFill>
                          <a:schemeClr val="tx1"/>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en-US" altLang="ja-JP" sz="1000" b="0" i="0" u="none" strike="noStrike" dirty="0">
                          <a:solidFill>
                            <a:schemeClr val="tx1"/>
                          </a:solidFill>
                          <a:effectLst/>
                          <a:latin typeface="Meiryo UI" panose="020B0604030504040204" pitchFamily="50" charset="-128"/>
                          <a:ea typeface="Meiryo UI" panose="020B0604030504040204" pitchFamily="50" charset="-128"/>
                        </a:rPr>
                        <a:t>CADDE</a:t>
                      </a: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における認証と認可に関する仕組みの総称</a:t>
                      </a:r>
                      <a:endParaRPr lang="en-US" altLang="ja-JP" sz="1000" b="0" i="0" u="none" strike="noStrike" dirty="0">
                        <a:solidFill>
                          <a:schemeClr val="tx1"/>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2656168306"/>
                  </a:ext>
                </a:extLst>
              </a:tr>
              <a:tr h="163557">
                <a:tc>
                  <a:txBody>
                    <a:bodyPr/>
                    <a:lstStyle/>
                    <a:p>
                      <a:pPr algn="l"/>
                      <a:r>
                        <a:rPr kumimoji="1" lang="en-US" altLang="ja-JP" sz="1000" dirty="0">
                          <a:latin typeface="Meiryo UI" panose="020B0604030504040204" pitchFamily="50" charset="-128"/>
                          <a:ea typeface="Meiryo UI" panose="020B0604030504040204" pitchFamily="50" charset="-128"/>
                        </a:rPr>
                        <a:t>3</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認証</a:t>
                      </a:r>
                      <a:endParaRPr lang="en-US" sz="1000" b="0" i="0" u="none" strike="noStrike" dirty="0">
                        <a:solidFill>
                          <a:schemeClr val="tx1"/>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en-US" altLang="ja-JP" sz="1000" b="0" i="0" u="none" strike="noStrike" dirty="0">
                          <a:solidFill>
                            <a:schemeClr val="tx1"/>
                          </a:solidFill>
                          <a:effectLst/>
                          <a:latin typeface="Meiryo UI" panose="020B0604030504040204" pitchFamily="50" charset="-128"/>
                          <a:ea typeface="Meiryo UI" panose="020B0604030504040204" pitchFamily="50" charset="-128"/>
                        </a:rPr>
                        <a:t>CCADDE</a:t>
                      </a: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ユーザ</a:t>
                      </a:r>
                      <a:r>
                        <a:rPr lang="en-US" altLang="ja-JP" sz="1000" b="0" i="0" u="none" strike="noStrike" dirty="0">
                          <a:solidFill>
                            <a:schemeClr val="tx1"/>
                          </a:solidFill>
                          <a:effectLst/>
                          <a:latin typeface="Meiryo UI" panose="020B0604030504040204" pitchFamily="50" charset="-128"/>
                          <a:ea typeface="Meiryo UI" panose="020B0604030504040204" pitchFamily="50" charset="-128"/>
                        </a:rPr>
                        <a:t>ID</a:t>
                      </a: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とパスワードを照合することによって、</a:t>
                      </a:r>
                      <a:r>
                        <a:rPr lang="en-US" altLang="ja-JP" sz="1000" b="0" i="0" u="none" strike="noStrike" dirty="0">
                          <a:solidFill>
                            <a:schemeClr val="tx1"/>
                          </a:solidFill>
                          <a:effectLst/>
                          <a:latin typeface="Meiryo UI" panose="020B0604030504040204" pitchFamily="50" charset="-128"/>
                          <a:ea typeface="Meiryo UI" panose="020B0604030504040204" pitchFamily="50" charset="-128"/>
                        </a:rPr>
                        <a:t>CADDE</a:t>
                      </a: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ユーザの真正性を確認すること</a:t>
                      </a:r>
                      <a:endParaRPr lang="en-US" altLang="ja-JP" sz="1000" b="0" i="0" u="none" strike="noStrike" dirty="0">
                        <a:solidFill>
                          <a:schemeClr val="tx1"/>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4159442801"/>
                  </a:ext>
                </a:extLst>
              </a:tr>
              <a:tr h="163557">
                <a:tc>
                  <a:txBody>
                    <a:bodyPr/>
                    <a:lstStyle/>
                    <a:p>
                      <a:pPr algn="l"/>
                      <a:r>
                        <a:rPr kumimoji="1" lang="en-US" altLang="ja-JP" sz="1000">
                          <a:latin typeface="Meiryo UI" panose="020B0604030504040204" pitchFamily="50" charset="-128"/>
                          <a:ea typeface="Meiryo UI" panose="020B0604030504040204" pitchFamily="50" charset="-128"/>
                        </a:rPr>
                        <a:t>4</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認証機能</a:t>
                      </a:r>
                      <a:endParaRPr lang="en-US" sz="1000" b="0" i="0" u="none" strike="noStrike" dirty="0">
                        <a:solidFill>
                          <a:schemeClr val="tx1"/>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en-US" altLang="ja-JP" sz="1000" b="0" i="0" u="none" strike="noStrike" dirty="0">
                          <a:solidFill>
                            <a:schemeClr val="tx1"/>
                          </a:solidFill>
                          <a:effectLst/>
                          <a:latin typeface="Meiryo UI" panose="020B0604030504040204" pitchFamily="50" charset="-128"/>
                          <a:ea typeface="Meiryo UI" panose="020B0604030504040204" pitchFamily="50" charset="-128"/>
                        </a:rPr>
                        <a:t>CADDE</a:t>
                      </a: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が支援サービス群として</a:t>
                      </a:r>
                      <a:r>
                        <a:rPr lang="ja-JP" altLang="en-US" sz="1000" b="0" i="0" u="none" strike="noStrike">
                          <a:solidFill>
                            <a:schemeClr val="tx1"/>
                          </a:solidFill>
                          <a:effectLst/>
                          <a:latin typeface="Meiryo UI" panose="020B0604030504040204" pitchFamily="50" charset="-128"/>
                          <a:ea typeface="Meiryo UI" panose="020B0604030504040204" pitchFamily="50" charset="-128"/>
                        </a:rPr>
                        <a:t>保有する、認証</a:t>
                      </a: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の</a:t>
                      </a:r>
                      <a:r>
                        <a:rPr lang="ja-JP" altLang="en-US" sz="1000" b="0" i="0" u="none" strike="noStrike">
                          <a:solidFill>
                            <a:schemeClr val="tx1"/>
                          </a:solidFill>
                          <a:effectLst/>
                          <a:latin typeface="Meiryo UI" panose="020B0604030504040204" pitchFamily="50" charset="-128"/>
                          <a:ea typeface="Meiryo UI" panose="020B0604030504040204" pitchFamily="50" charset="-128"/>
                        </a:rPr>
                        <a:t>ための機能</a:t>
                      </a:r>
                      <a:endParaRPr lang="en-US" sz="1000" b="0" i="0" u="none" strike="noStrike" dirty="0">
                        <a:solidFill>
                          <a:schemeClr val="tx1"/>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4181279663"/>
                  </a:ext>
                </a:extLst>
              </a:tr>
              <a:tr h="163557">
                <a:tc>
                  <a:txBody>
                    <a:bodyPr/>
                    <a:lstStyle/>
                    <a:p>
                      <a:pPr algn="l"/>
                      <a:r>
                        <a:rPr kumimoji="1" lang="en-US" altLang="ja-JP" sz="1000">
                          <a:latin typeface="Meiryo UI" panose="020B0604030504040204" pitchFamily="50" charset="-128"/>
                          <a:ea typeface="Meiryo UI" panose="020B0604030504040204" pitchFamily="50" charset="-128"/>
                        </a:rPr>
                        <a:t>5</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認証トークン</a:t>
                      </a:r>
                      <a:endParaRPr lang="en-US" sz="1000" b="0" i="0" u="none" strike="noStrike" dirty="0">
                        <a:solidFill>
                          <a:schemeClr val="tx1"/>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en-US" altLang="ja-JP" sz="1000" b="0" i="0" u="none" strike="noStrike">
                          <a:solidFill>
                            <a:schemeClr val="tx1"/>
                          </a:solidFill>
                          <a:effectLst/>
                          <a:latin typeface="Meiryo UI" panose="020B0604030504040204" pitchFamily="50" charset="-128"/>
                          <a:ea typeface="Meiryo UI" panose="020B0604030504040204" pitchFamily="50" charset="-128"/>
                        </a:rPr>
                        <a:t>CADDE</a:t>
                      </a:r>
                      <a:r>
                        <a:rPr lang="ja-JP" altLang="en-US" sz="1000" b="0" i="0" u="none" strike="noStrike">
                          <a:solidFill>
                            <a:schemeClr val="tx1"/>
                          </a:solidFill>
                          <a:effectLst/>
                          <a:latin typeface="Meiryo UI" panose="020B0604030504040204" pitchFamily="50" charset="-128"/>
                          <a:ea typeface="Meiryo UI" panose="020B0604030504040204" pitchFamily="50" charset="-128"/>
                        </a:rPr>
                        <a:t>における、認証</a:t>
                      </a: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機能が発行するアクセストークンに対するラベル名</a:t>
                      </a:r>
                      <a:endParaRPr lang="en-US" altLang="ja-JP" sz="1000" b="0" i="0" u="none" strike="noStrike" dirty="0">
                        <a:solidFill>
                          <a:schemeClr val="tx1"/>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3803976552"/>
                  </a:ext>
                </a:extLst>
              </a:tr>
              <a:tr h="204447">
                <a:tc>
                  <a:txBody>
                    <a:bodyPr/>
                    <a:lstStyle/>
                    <a:p>
                      <a:pPr algn="l"/>
                      <a:r>
                        <a:rPr kumimoji="1" lang="en-US" altLang="ja-JP" sz="1000">
                          <a:latin typeface="Meiryo UI" panose="020B0604030504040204" pitchFamily="50" charset="-128"/>
                          <a:ea typeface="Meiryo UI" panose="020B0604030504040204" pitchFamily="50" charset="-128"/>
                        </a:rPr>
                        <a:t>6</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認可</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データ提供者が自身の持つカタログやデータに対して、誰にアクセスを許可するかを設定すること</a:t>
                      </a:r>
                    </a:p>
                  </a:txBody>
                  <a:tcPr marL="0" marR="0" marT="0" marB="0" anchor="ctr"/>
                </a:tc>
                <a:extLst>
                  <a:ext uri="{0D108BD9-81ED-4DB2-BD59-A6C34878D82A}">
                    <a16:rowId xmlns:a16="http://schemas.microsoft.com/office/drawing/2014/main" val="3290444842"/>
                  </a:ext>
                </a:extLst>
              </a:tr>
              <a:tr h="204447">
                <a:tc>
                  <a:txBody>
                    <a:bodyPr/>
                    <a:lstStyle/>
                    <a:p>
                      <a:pPr algn="l"/>
                      <a:r>
                        <a:rPr kumimoji="1" lang="en-US" altLang="ja-JP" sz="1000">
                          <a:latin typeface="Meiryo UI" panose="020B0604030504040204" pitchFamily="50" charset="-128"/>
                          <a:ea typeface="Meiryo UI" panose="020B0604030504040204" pitchFamily="50" charset="-128"/>
                        </a:rPr>
                        <a:t>7</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認可機能</a:t>
                      </a:r>
                      <a:endParaRPr lang="en-US" sz="1000" b="0" i="0" u="none" strike="noStrike" dirty="0">
                        <a:solidFill>
                          <a:schemeClr val="tx1"/>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各データ提供者が</a:t>
                      </a:r>
                      <a:r>
                        <a:rPr lang="ja-JP" altLang="en-US" sz="1000" b="0" i="0" u="none" strike="noStrike">
                          <a:solidFill>
                            <a:schemeClr val="tx1"/>
                          </a:solidFill>
                          <a:effectLst/>
                          <a:latin typeface="Meiryo UI" panose="020B0604030504040204" pitchFamily="50" charset="-128"/>
                          <a:ea typeface="Meiryo UI" panose="020B0604030504040204" pitchFamily="50" charset="-128"/>
                        </a:rPr>
                        <a:t>保有する、認可</a:t>
                      </a: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の</a:t>
                      </a:r>
                      <a:r>
                        <a:rPr lang="ja-JP" altLang="en-US" sz="1000" b="0" i="0" u="none" strike="noStrike">
                          <a:solidFill>
                            <a:schemeClr val="tx1"/>
                          </a:solidFill>
                          <a:effectLst/>
                          <a:latin typeface="Meiryo UI" panose="020B0604030504040204" pitchFamily="50" charset="-128"/>
                          <a:ea typeface="Meiryo UI" panose="020B0604030504040204" pitchFamily="50" charset="-128"/>
                        </a:rPr>
                        <a:t>ための機能</a:t>
                      </a:r>
                      <a:endParaRPr lang="en-US" altLang="ja-JP" sz="1000" b="0" i="0" u="none" strike="noStrike" dirty="0">
                        <a:solidFill>
                          <a:schemeClr val="tx1"/>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1973388567"/>
                  </a:ext>
                </a:extLst>
              </a:tr>
              <a:tr h="204447">
                <a:tc>
                  <a:txBody>
                    <a:bodyPr/>
                    <a:lstStyle/>
                    <a:p>
                      <a:pPr algn="l"/>
                      <a:r>
                        <a:rPr kumimoji="1" lang="en-US" altLang="ja-JP" sz="1000">
                          <a:latin typeface="Meiryo UI" panose="020B0604030504040204" pitchFamily="50" charset="-128"/>
                          <a:ea typeface="Meiryo UI" panose="020B0604030504040204" pitchFamily="50" charset="-128"/>
                        </a:rPr>
                        <a:t>8</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認可トークン</a:t>
                      </a:r>
                      <a:endParaRPr lang="en-US" sz="1000" b="0" i="0" u="none" strike="noStrike" dirty="0">
                        <a:solidFill>
                          <a:schemeClr val="tx1"/>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en-US" altLang="ja-JP" sz="1000" b="0" i="0" u="none" strike="noStrike">
                          <a:solidFill>
                            <a:schemeClr val="tx1"/>
                          </a:solidFill>
                          <a:effectLst/>
                          <a:latin typeface="Meiryo UI" panose="020B0604030504040204" pitchFamily="50" charset="-128"/>
                          <a:ea typeface="Meiryo UI" panose="020B0604030504040204" pitchFamily="50" charset="-128"/>
                        </a:rPr>
                        <a:t>CADDE</a:t>
                      </a:r>
                      <a:r>
                        <a:rPr lang="ja-JP" altLang="en-US" sz="1000" b="0" i="0" u="none" strike="noStrike">
                          <a:solidFill>
                            <a:schemeClr val="tx1"/>
                          </a:solidFill>
                          <a:effectLst/>
                          <a:latin typeface="Meiryo UI" panose="020B0604030504040204" pitchFamily="50" charset="-128"/>
                          <a:ea typeface="Meiryo UI" panose="020B0604030504040204" pitchFamily="50" charset="-128"/>
                        </a:rPr>
                        <a:t>における、認可</a:t>
                      </a: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機能が発行するアクセストークンに対するラベル名</a:t>
                      </a:r>
                      <a:endParaRPr lang="en-US" altLang="ja-JP" sz="1000" b="0" i="0" u="none" strike="noStrike" dirty="0">
                        <a:solidFill>
                          <a:schemeClr val="tx1"/>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2796856737"/>
                  </a:ext>
                </a:extLst>
              </a:tr>
              <a:tr h="163557">
                <a:tc>
                  <a:txBody>
                    <a:bodyPr/>
                    <a:lstStyle/>
                    <a:p>
                      <a:pPr algn="l"/>
                      <a:r>
                        <a:rPr kumimoji="1" lang="en-US" altLang="ja-JP" sz="1000">
                          <a:latin typeface="Meiryo UI" panose="020B0604030504040204" pitchFamily="50" charset="-128"/>
                          <a:ea typeface="Meiryo UI" panose="020B0604030504040204" pitchFamily="50" charset="-128"/>
                        </a:rPr>
                        <a:t>9</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認可情報</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認可をするために必要な情報のこと（カタログやデータの識別子、条件など）</a:t>
                      </a:r>
                    </a:p>
                  </a:txBody>
                  <a:tcPr marL="0" marR="0" marT="0" marB="0" anchor="ctr"/>
                </a:tc>
                <a:extLst>
                  <a:ext uri="{0D108BD9-81ED-4DB2-BD59-A6C34878D82A}">
                    <a16:rowId xmlns:a16="http://schemas.microsoft.com/office/drawing/2014/main" val="202163237"/>
                  </a:ext>
                </a:extLst>
              </a:tr>
              <a:tr h="163557">
                <a:tc>
                  <a:txBody>
                    <a:bodyPr/>
                    <a:lstStyle/>
                    <a:p>
                      <a:pPr algn="l"/>
                      <a:r>
                        <a:rPr kumimoji="1" lang="en-US" altLang="ja-JP" sz="1000">
                          <a:latin typeface="Meiryo UI" panose="020B0604030504040204" pitchFamily="50" charset="-128"/>
                          <a:ea typeface="Meiryo UI" panose="020B0604030504040204" pitchFamily="50" charset="-128"/>
                        </a:rPr>
                        <a:t>1</a:t>
                      </a:r>
                      <a:r>
                        <a:rPr kumimoji="1" lang="en-US" altLang="ja-JP" sz="1000" dirty="0">
                          <a:latin typeface="Meiryo UI" panose="020B0604030504040204" pitchFamily="50" charset="-128"/>
                          <a:ea typeface="Meiryo UI" panose="020B0604030504040204" pitchFamily="50" charset="-128"/>
                        </a:rPr>
                        <a:t>0</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認可確認</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カタログやデータにアクセス要求があった際に、認可を確認して提供可否を決定すること</a:t>
                      </a:r>
                    </a:p>
                  </a:txBody>
                  <a:tcPr marL="0" marR="0" marT="0" marB="0" anchor="ctr"/>
                </a:tc>
                <a:extLst>
                  <a:ext uri="{0D108BD9-81ED-4DB2-BD59-A6C34878D82A}">
                    <a16:rowId xmlns:a16="http://schemas.microsoft.com/office/drawing/2014/main" val="3290647252"/>
                  </a:ext>
                </a:extLst>
              </a:tr>
              <a:tr h="163557">
                <a:tc>
                  <a:txBody>
                    <a:bodyPr/>
                    <a:lstStyle/>
                    <a:p>
                      <a:pPr algn="l"/>
                      <a:r>
                        <a:rPr kumimoji="1" lang="en-US" altLang="ja-JP" sz="1000">
                          <a:latin typeface="Meiryo UI" panose="020B0604030504040204" pitchFamily="50" charset="-128"/>
                          <a:ea typeface="Meiryo UI" panose="020B0604030504040204" pitchFamily="50" charset="-128"/>
                        </a:rPr>
                        <a:t>1</a:t>
                      </a:r>
                      <a:r>
                        <a:rPr kumimoji="1" lang="en-US" altLang="ja-JP" sz="1000" dirty="0">
                          <a:latin typeface="Meiryo UI" panose="020B0604030504040204" pitchFamily="50" charset="-128"/>
                          <a:ea typeface="Meiryo UI" panose="020B0604030504040204" pitchFamily="50" charset="-128"/>
                        </a:rPr>
                        <a:t>1</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en-US" altLang="ja-JP" sz="1000" b="0" i="0" u="none" strike="noStrike" dirty="0">
                          <a:solidFill>
                            <a:schemeClr val="tx1"/>
                          </a:solidFill>
                          <a:effectLst/>
                          <a:latin typeface="Meiryo UI" panose="020B0604030504040204" pitchFamily="50" charset="-128"/>
                          <a:ea typeface="Meiryo UI" panose="020B0604030504040204" pitchFamily="50" charset="-128"/>
                        </a:rPr>
                        <a:t>CADDE</a:t>
                      </a: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ユーザ</a:t>
                      </a:r>
                      <a:r>
                        <a:rPr lang="en-US" altLang="ja-JP" sz="1000" b="0" i="0" u="none" strike="noStrike" dirty="0">
                          <a:solidFill>
                            <a:schemeClr val="tx1"/>
                          </a:solidFill>
                          <a:effectLst/>
                          <a:latin typeface="Meiryo UI" panose="020B0604030504040204" pitchFamily="50" charset="-128"/>
                          <a:ea typeface="Meiryo UI" panose="020B0604030504040204" pitchFamily="50" charset="-128"/>
                        </a:rPr>
                        <a:t>ID</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en-US" altLang="ja-JP" sz="1000" b="0" i="0" u="none" strike="noStrike">
                          <a:solidFill>
                            <a:srgbClr val="000000"/>
                          </a:solidFill>
                          <a:effectLst/>
                          <a:latin typeface="Meiryo UI" panose="020B0604030504040204" pitchFamily="50" charset="-128"/>
                          <a:ea typeface="Meiryo UI" panose="020B0604030504040204" pitchFamily="50" charset="-128"/>
                        </a:rPr>
                        <a:t>CADDE</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を利用する際に必要</a:t>
                      </a:r>
                      <a:r>
                        <a:rPr lang="ja-JP" altLang="en-US" sz="1000" b="0" i="0" u="none" strike="noStrike">
                          <a:solidFill>
                            <a:srgbClr val="000000"/>
                          </a:solidFill>
                          <a:effectLst/>
                          <a:latin typeface="Meiryo UI" panose="020B0604030504040204" pitchFamily="50" charset="-128"/>
                          <a:ea typeface="Meiryo UI" panose="020B0604030504040204" pitchFamily="50" charset="-128"/>
                        </a:rPr>
                        <a:t>となるユーザ</a:t>
                      </a:r>
                      <a:r>
                        <a:rPr lang="en-US" altLang="ja-JP" sz="1000" b="0" i="0" u="none" strike="noStrike">
                          <a:solidFill>
                            <a:srgbClr val="000000"/>
                          </a:solidFill>
                          <a:effectLst/>
                          <a:latin typeface="Meiryo UI" panose="020B0604030504040204" pitchFamily="50" charset="-128"/>
                          <a:ea typeface="Meiryo UI" panose="020B0604030504040204" pitchFamily="50" charset="-128"/>
                        </a:rPr>
                        <a:t>ID</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3847874842"/>
                  </a:ext>
                </a:extLst>
              </a:tr>
              <a:tr h="163557">
                <a:tc>
                  <a:txBody>
                    <a:bodyPr/>
                    <a:lstStyle/>
                    <a:p>
                      <a:pPr algn="l"/>
                      <a:r>
                        <a:rPr kumimoji="1" lang="en-US" altLang="ja-JP" sz="1000">
                          <a:latin typeface="Meiryo UI" panose="020B0604030504040204" pitchFamily="50" charset="-128"/>
                          <a:ea typeface="Meiryo UI" panose="020B0604030504040204" pitchFamily="50" charset="-128"/>
                        </a:rPr>
                        <a:t>1</a:t>
                      </a:r>
                      <a:r>
                        <a:rPr kumimoji="1" lang="en-US" altLang="ja-JP" sz="1000" dirty="0">
                          <a:latin typeface="Meiryo UI" panose="020B0604030504040204" pitchFamily="50" charset="-128"/>
                          <a:ea typeface="Meiryo UI" panose="020B0604030504040204" pitchFamily="50" charset="-128"/>
                        </a:rPr>
                        <a:t>2</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en-US" sz="1000" b="0" i="0" u="none" strike="noStrike" dirty="0">
                          <a:solidFill>
                            <a:schemeClr val="tx1"/>
                          </a:solidFill>
                          <a:effectLst/>
                          <a:latin typeface="Meiryo UI" panose="020B0604030504040204" pitchFamily="50" charset="-128"/>
                          <a:ea typeface="Meiryo UI" panose="020B0604030504040204" pitchFamily="50" charset="-128"/>
                        </a:rPr>
                        <a:t>CADDE</a:t>
                      </a: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ユーザ</a:t>
                      </a:r>
                      <a:r>
                        <a:rPr lang="en-US" altLang="ja-JP" sz="1000" b="0" i="0" u="none" strike="noStrike" dirty="0">
                          <a:solidFill>
                            <a:schemeClr val="tx1"/>
                          </a:solidFill>
                          <a:effectLst/>
                          <a:latin typeface="Meiryo UI" panose="020B0604030504040204" pitchFamily="50" charset="-128"/>
                          <a:ea typeface="Meiryo UI" panose="020B0604030504040204" pitchFamily="50" charset="-128"/>
                        </a:rPr>
                        <a:t>ID(</a:t>
                      </a: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利用者</a:t>
                      </a:r>
                      <a:r>
                        <a:rPr lang="en-US" altLang="ja-JP" sz="1000" b="0" i="0" u="none" strike="noStrike" dirty="0">
                          <a:solidFill>
                            <a:schemeClr val="tx1"/>
                          </a:solidFill>
                          <a:effectLst/>
                          <a:latin typeface="Meiryo UI" panose="020B0604030504040204" pitchFamily="50" charset="-128"/>
                          <a:ea typeface="Meiryo UI" panose="020B0604030504040204" pitchFamily="50" charset="-128"/>
                        </a:rPr>
                        <a:t>)</a:t>
                      </a:r>
                      <a:endParaRPr lang="en-US" sz="1000" b="0" i="0" u="none" strike="noStrike" dirty="0">
                        <a:solidFill>
                          <a:schemeClr val="tx1"/>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ja-JP" altLang="en-US" sz="1000" b="0" i="0" u="none" strike="noStrike">
                          <a:solidFill>
                            <a:schemeClr val="tx1"/>
                          </a:solidFill>
                          <a:effectLst/>
                          <a:latin typeface="Meiryo UI" panose="020B0604030504040204" pitchFamily="50" charset="-128"/>
                          <a:ea typeface="Meiryo UI" panose="020B0604030504040204" pitchFamily="50" charset="-128"/>
                        </a:rPr>
                        <a:t>本設計書上</a:t>
                      </a: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でユーザがデータ利用者としてふるまっていることを強調するときの</a:t>
                      </a:r>
                      <a:r>
                        <a:rPr lang="en-US" altLang="ja-JP" sz="1000" b="0" i="0" u="none" strike="noStrike" dirty="0">
                          <a:solidFill>
                            <a:schemeClr val="tx1"/>
                          </a:solidFill>
                          <a:effectLst/>
                          <a:latin typeface="Meiryo UI" panose="020B0604030504040204" pitchFamily="50" charset="-128"/>
                          <a:ea typeface="Meiryo UI" panose="020B0604030504040204" pitchFamily="50" charset="-128"/>
                        </a:rPr>
                        <a:t>CADDE</a:t>
                      </a: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ユーザ</a:t>
                      </a:r>
                      <a:r>
                        <a:rPr lang="en-US" altLang="ja-JP" sz="1000" b="0" i="0" u="none" strike="noStrike" dirty="0">
                          <a:solidFill>
                            <a:schemeClr val="tx1"/>
                          </a:solidFill>
                          <a:effectLst/>
                          <a:latin typeface="Meiryo UI" panose="020B0604030504040204" pitchFamily="50" charset="-128"/>
                          <a:ea typeface="Meiryo UI" panose="020B0604030504040204" pitchFamily="50" charset="-128"/>
                        </a:rPr>
                        <a:t>ID</a:t>
                      </a: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の表記</a:t>
                      </a:r>
                      <a:endParaRPr lang="en-US" sz="1000" b="0" i="0" u="none" strike="noStrike" dirty="0">
                        <a:solidFill>
                          <a:schemeClr val="tx1"/>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3250287629"/>
                  </a:ext>
                </a:extLst>
              </a:tr>
              <a:tr h="163557">
                <a:tc>
                  <a:txBody>
                    <a:bodyPr/>
                    <a:lstStyle/>
                    <a:p>
                      <a:pPr algn="l"/>
                      <a:r>
                        <a:rPr kumimoji="1" lang="en-US" altLang="ja-JP" sz="1000">
                          <a:latin typeface="Meiryo UI" panose="020B0604030504040204" pitchFamily="50" charset="-128"/>
                          <a:ea typeface="Meiryo UI" panose="020B0604030504040204" pitchFamily="50" charset="-128"/>
                        </a:rPr>
                        <a:t>1</a:t>
                      </a:r>
                      <a:r>
                        <a:rPr kumimoji="1" lang="en-US" altLang="ja-JP" sz="1000" dirty="0">
                          <a:latin typeface="Meiryo UI" panose="020B0604030504040204" pitchFamily="50" charset="-128"/>
                          <a:ea typeface="Meiryo UI" panose="020B0604030504040204" pitchFamily="50" charset="-128"/>
                        </a:rPr>
                        <a:t>3</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en-US" sz="1000" b="0" i="0" u="none" strike="noStrike" dirty="0">
                          <a:solidFill>
                            <a:schemeClr val="tx1"/>
                          </a:solidFill>
                          <a:effectLst/>
                          <a:latin typeface="Meiryo UI" panose="020B0604030504040204" pitchFamily="50" charset="-128"/>
                          <a:ea typeface="Meiryo UI" panose="020B0604030504040204" pitchFamily="50" charset="-128"/>
                        </a:rPr>
                        <a:t>CADDE</a:t>
                      </a: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ユーザ</a:t>
                      </a:r>
                      <a:r>
                        <a:rPr lang="en-US" altLang="ja-JP" sz="1000" b="0" i="0" u="none" strike="noStrike" dirty="0">
                          <a:solidFill>
                            <a:schemeClr val="tx1"/>
                          </a:solidFill>
                          <a:effectLst/>
                          <a:latin typeface="Meiryo UI" panose="020B0604030504040204" pitchFamily="50" charset="-128"/>
                          <a:ea typeface="Meiryo UI" panose="020B0604030504040204" pitchFamily="50" charset="-128"/>
                        </a:rPr>
                        <a:t>ID(</a:t>
                      </a: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提供者</a:t>
                      </a:r>
                      <a:r>
                        <a:rPr lang="en-US" altLang="ja-JP" sz="1000" b="0" i="0" u="none" strike="noStrike" dirty="0">
                          <a:solidFill>
                            <a:schemeClr val="tx1"/>
                          </a:solidFill>
                          <a:effectLst/>
                          <a:latin typeface="Meiryo UI" panose="020B0604030504040204" pitchFamily="50" charset="-128"/>
                          <a:ea typeface="Meiryo UI" panose="020B0604030504040204" pitchFamily="50" charset="-128"/>
                        </a:rPr>
                        <a:t>)</a:t>
                      </a:r>
                      <a:endParaRPr lang="en-US" sz="1000" b="0" i="0" u="none" strike="noStrike" dirty="0">
                        <a:solidFill>
                          <a:schemeClr val="tx1"/>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a:solidFill>
                            <a:schemeClr val="tx1"/>
                          </a:solidFill>
                          <a:effectLst/>
                          <a:latin typeface="Meiryo UI" panose="020B0604030504040204" pitchFamily="50" charset="-128"/>
                          <a:ea typeface="Meiryo UI" panose="020B0604030504040204" pitchFamily="50" charset="-128"/>
                        </a:rPr>
                        <a:t>本設計書上</a:t>
                      </a: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でユーザがデータ提供者としてふるまっていることを強調するときの</a:t>
                      </a:r>
                      <a:r>
                        <a:rPr lang="en-US" altLang="ja-JP" sz="1000" b="0" i="0" u="none" strike="noStrike" dirty="0">
                          <a:solidFill>
                            <a:schemeClr val="tx1"/>
                          </a:solidFill>
                          <a:effectLst/>
                          <a:latin typeface="Meiryo UI" panose="020B0604030504040204" pitchFamily="50" charset="-128"/>
                          <a:ea typeface="Meiryo UI" panose="020B0604030504040204" pitchFamily="50" charset="-128"/>
                        </a:rPr>
                        <a:t>CADDE</a:t>
                      </a: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ユーザ</a:t>
                      </a:r>
                      <a:r>
                        <a:rPr lang="en-US" altLang="ja-JP" sz="1000" b="0" i="0" u="none" strike="noStrike" dirty="0">
                          <a:solidFill>
                            <a:schemeClr val="tx1"/>
                          </a:solidFill>
                          <a:effectLst/>
                          <a:latin typeface="Meiryo UI" panose="020B0604030504040204" pitchFamily="50" charset="-128"/>
                          <a:ea typeface="Meiryo UI" panose="020B0604030504040204" pitchFamily="50" charset="-128"/>
                        </a:rPr>
                        <a:t>ID</a:t>
                      </a:r>
                      <a:r>
                        <a:rPr lang="ja-JP" altLang="en-US" sz="1000" b="0" i="0" u="none" strike="noStrike" dirty="0">
                          <a:solidFill>
                            <a:schemeClr val="tx1"/>
                          </a:solidFill>
                          <a:effectLst/>
                          <a:latin typeface="Meiryo UI" panose="020B0604030504040204" pitchFamily="50" charset="-128"/>
                          <a:ea typeface="Meiryo UI" panose="020B0604030504040204" pitchFamily="50" charset="-128"/>
                        </a:rPr>
                        <a:t>の表記</a:t>
                      </a:r>
                      <a:endParaRPr lang="en-US" altLang="ja-JP" sz="1000" b="0" i="0" u="none" strike="noStrike" dirty="0">
                        <a:solidFill>
                          <a:schemeClr val="tx1"/>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4185882775"/>
                  </a:ext>
                </a:extLst>
              </a:tr>
              <a:tr h="163557">
                <a:tc>
                  <a:txBody>
                    <a:bodyPr/>
                    <a:lstStyle/>
                    <a:p>
                      <a:pPr algn="l"/>
                      <a:r>
                        <a:rPr kumimoji="1" lang="en-US" altLang="ja-JP" sz="1000">
                          <a:latin typeface="Meiryo UI" panose="020B0604030504040204" pitchFamily="50" charset="-128"/>
                          <a:ea typeface="Meiryo UI" panose="020B0604030504040204" pitchFamily="50" charset="-128"/>
                        </a:rPr>
                        <a:t>14</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a:solidFill>
                            <a:schemeClr val="tx1"/>
                          </a:solidFill>
                          <a:effectLst/>
                          <a:latin typeface="Meiryo UI" panose="020B0604030504040204" pitchFamily="50" charset="-128"/>
                          <a:ea typeface="Meiryo UI" panose="020B0604030504040204" pitchFamily="50" charset="-128"/>
                        </a:rPr>
                        <a:t>認可コード</a:t>
                      </a:r>
                      <a:endParaRPr lang="en-US" sz="1000" b="0" i="0" u="none" strike="noStrike" dirty="0">
                        <a:solidFill>
                          <a:schemeClr val="tx1"/>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en-US" altLang="ja-JP" sz="1000" b="0" i="0" u="none" strike="noStrike">
                          <a:solidFill>
                            <a:schemeClr val="tx1"/>
                          </a:solidFill>
                          <a:effectLst/>
                          <a:latin typeface="Meiryo UI" panose="020B0604030504040204" pitchFamily="50" charset="-128"/>
                          <a:ea typeface="Meiryo UI" panose="020B0604030504040204" pitchFamily="50" charset="-128"/>
                        </a:rPr>
                        <a:t>OAuth2.0</a:t>
                      </a:r>
                      <a:r>
                        <a:rPr lang="ja-JP" altLang="en-US" sz="1000" b="0" i="0" u="none" strike="noStrike">
                          <a:solidFill>
                            <a:schemeClr val="tx1"/>
                          </a:solidFill>
                          <a:effectLst/>
                          <a:latin typeface="Meiryo UI" panose="020B0604030504040204" pitchFamily="50" charset="-128"/>
                          <a:ea typeface="Meiryo UI" panose="020B0604030504040204" pitchFamily="50" charset="-128"/>
                        </a:rPr>
                        <a:t>認可コードグラントを用いてトークンを取得する際に、内部的に用いられる短命トークンのこと</a:t>
                      </a:r>
                      <a:endParaRPr lang="en-US" altLang="ja-JP" sz="1000" b="0" i="0" u="none" strike="noStrike" dirty="0">
                        <a:solidFill>
                          <a:schemeClr val="tx1"/>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1677542337"/>
                  </a:ext>
                </a:extLst>
              </a:tr>
            </a:tbl>
          </a:graphicData>
        </a:graphic>
      </p:graphicFrame>
    </p:spTree>
    <p:extLst>
      <p:ext uri="{BB962C8B-B14F-4D97-AF65-F5344CB8AC3E}">
        <p14:creationId xmlns:p14="http://schemas.microsoft.com/office/powerpoint/2010/main" val="1518105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5F8108-AC23-4955-A205-8C10F688A6B9}"/>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2. </a:t>
            </a:r>
            <a:r>
              <a:rPr lang="ja-JP" altLang="en-US" sz="1800" dirty="0">
                <a:latin typeface="Meiryo UI" panose="020B0604030504040204" pitchFamily="50" charset="-128"/>
                <a:ea typeface="Meiryo UI" panose="020B0604030504040204" pitchFamily="50" charset="-128"/>
              </a:rPr>
              <a:t>方式 </a:t>
            </a:r>
            <a:r>
              <a:rPr lang="en-US" altLang="ja-JP" sz="1800" dirty="0">
                <a:latin typeface="Meiryo UI" panose="020B0604030504040204" pitchFamily="50" charset="-128"/>
                <a:ea typeface="Meiryo UI" panose="020B0604030504040204" pitchFamily="50" charset="-128"/>
              </a:rPr>
              <a:t>&gt; 2.1. </a:t>
            </a:r>
            <a:r>
              <a:rPr lang="ja-JP" altLang="en-US" sz="1800" dirty="0">
                <a:latin typeface="Meiryo UI" panose="020B0604030504040204" pitchFamily="50" charset="-128"/>
                <a:ea typeface="Meiryo UI" panose="020B0604030504040204" pitchFamily="50" charset="-128"/>
              </a:rPr>
              <a:t>認証方式　</a:t>
            </a:r>
            <a:r>
              <a:rPr lang="en-US" altLang="ja-JP" sz="1800">
                <a:latin typeface="Meiryo UI" panose="020B0604030504040204" pitchFamily="50" charset="-128"/>
                <a:ea typeface="Meiryo UI" panose="020B0604030504040204" pitchFamily="50" charset="-128"/>
              </a:rPr>
              <a:t>&gt; 2.1.5. CADDE</a:t>
            </a:r>
            <a:r>
              <a:rPr lang="ja-JP" altLang="en-US" sz="1800">
                <a:latin typeface="Meiryo UI" panose="020B0604030504040204" pitchFamily="50" charset="-128"/>
                <a:ea typeface="Meiryo UI" panose="020B0604030504040204" pitchFamily="50" charset="-128"/>
              </a:rPr>
              <a:t>ユーザ</a:t>
            </a:r>
            <a:r>
              <a:rPr lang="ja-JP" altLang="en-US" sz="1800" dirty="0">
                <a:latin typeface="Meiryo UI" panose="020B0604030504040204" pitchFamily="50" charset="-128"/>
                <a:ea typeface="Meiryo UI" panose="020B0604030504040204" pitchFamily="50" charset="-128"/>
              </a:rPr>
              <a:t>情報</a:t>
            </a:r>
            <a:endParaRPr kumimoji="1" lang="ja-JP" altLang="en-US" sz="1800" dirty="0"/>
          </a:p>
        </p:txBody>
      </p:sp>
      <p:sp>
        <p:nvSpPr>
          <p:cNvPr id="30" name="テキスト ボックス 29">
            <a:extLst>
              <a:ext uri="{FF2B5EF4-FFF2-40B4-BE49-F238E27FC236}">
                <a16:creationId xmlns:a16="http://schemas.microsoft.com/office/drawing/2014/main" id="{E2DEF7D7-0EB4-48E5-B5AB-CB15F0A6C145}"/>
              </a:ext>
            </a:extLst>
          </p:cNvPr>
          <p:cNvSpPr txBox="1"/>
          <p:nvPr/>
        </p:nvSpPr>
        <p:spPr>
          <a:xfrm>
            <a:off x="216000" y="719999"/>
            <a:ext cx="9082670" cy="682081"/>
          </a:xfrm>
          <a:prstGeom prst="rect">
            <a:avLst/>
          </a:prstGeom>
          <a:noFill/>
          <a:ln>
            <a:noFill/>
          </a:ln>
        </p:spPr>
        <p:txBody>
          <a:bodyPr wrap="square" rtlCol="0" anchor="t" anchorCtr="0">
            <a:noAutofit/>
          </a:bodyPr>
          <a:lstStyle/>
          <a:p>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ユーザ情報は以下</a:t>
            </a:r>
            <a:r>
              <a:rPr lang="ja-JP" altLang="en-US" sz="1200">
                <a:latin typeface="Meiryo UI" panose="020B0604030504040204" pitchFamily="50" charset="-128"/>
                <a:ea typeface="Meiryo UI" panose="020B0604030504040204" pitchFamily="50" charset="-128"/>
              </a:rPr>
              <a:t>の通りである。</a:t>
            </a:r>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外部</a:t>
            </a:r>
            <a:r>
              <a:rPr lang="en-US" altLang="ja-JP" sz="1200" dirty="0">
                <a:latin typeface="Meiryo UI" panose="020B0604030504040204" pitchFamily="50" charset="-128"/>
                <a:ea typeface="Meiryo UI" panose="020B0604030504040204" pitchFamily="50" charset="-128"/>
              </a:rPr>
              <a:t>IdP</a:t>
            </a:r>
            <a:r>
              <a:rPr lang="ja-JP" altLang="en-US" sz="1200" dirty="0">
                <a:latin typeface="Meiryo UI" panose="020B0604030504040204" pitchFamily="50" charset="-128"/>
                <a:ea typeface="Meiryo UI" panose="020B0604030504040204" pitchFamily="50" charset="-128"/>
              </a:rPr>
              <a:t>のユーザ情報は各外部</a:t>
            </a:r>
            <a:r>
              <a:rPr lang="en-US" altLang="ja-JP" sz="1200" dirty="0">
                <a:latin typeface="Meiryo UI" panose="020B0604030504040204" pitchFamily="50" charset="-128"/>
                <a:ea typeface="Meiryo UI" panose="020B0604030504040204" pitchFamily="50" charset="-128"/>
              </a:rPr>
              <a:t>IdP</a:t>
            </a:r>
            <a:r>
              <a:rPr lang="ja-JP" altLang="en-US" sz="1200" dirty="0">
                <a:latin typeface="Meiryo UI" panose="020B0604030504040204" pitchFamily="50" charset="-128"/>
                <a:ea typeface="Meiryo UI" panose="020B0604030504040204" pitchFamily="50" charset="-128"/>
              </a:rPr>
              <a:t>によって異なるため割愛する。</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ユーザの属性</a:t>
            </a:r>
            <a:r>
              <a:rPr lang="ja-JP" altLang="en-US" sz="1200">
                <a:latin typeface="Meiryo UI" panose="020B0604030504040204" pitchFamily="50" charset="-128"/>
                <a:ea typeface="Meiryo UI" panose="020B0604030504040204" pitchFamily="50" charset="-128"/>
              </a:rPr>
              <a:t>である</a:t>
            </a:r>
            <a:r>
              <a:rPr kumimoji="1" lang="en-US" altLang="ja-JP" sz="1200">
                <a:latin typeface="Meiryo UI" panose="020B0604030504040204" pitchFamily="50" charset="-128"/>
                <a:ea typeface="Meiryo UI" panose="020B0604030504040204" pitchFamily="50" charset="-128"/>
              </a:rPr>
              <a:t>CADDE</a:t>
            </a:r>
            <a:r>
              <a:rPr kumimoji="1" lang="ja-JP" altLang="en-US" sz="1200">
                <a:latin typeface="Meiryo UI" panose="020B0604030504040204" pitchFamily="50" charset="-128"/>
                <a:ea typeface="Meiryo UI" panose="020B0604030504040204" pitchFamily="50" charset="-128"/>
              </a:rPr>
              <a:t>ユーザ</a:t>
            </a:r>
            <a:r>
              <a:rPr kumimoji="1" lang="en-US" altLang="ja-JP" sz="1200">
                <a:latin typeface="Meiryo UI" panose="020B0604030504040204" pitchFamily="50" charset="-128"/>
                <a:ea typeface="Meiryo UI" panose="020B0604030504040204" pitchFamily="50" charset="-128"/>
              </a:rPr>
              <a:t>ID</a:t>
            </a:r>
            <a:r>
              <a:rPr kumimoji="1" lang="ja-JP" altLang="en-US" sz="1200">
                <a:latin typeface="Meiryo UI" panose="020B0604030504040204" pitchFamily="50" charset="-128"/>
                <a:ea typeface="Meiryo UI" panose="020B0604030504040204" pitchFamily="50" charset="-128"/>
              </a:rPr>
              <a:t>、</a:t>
            </a:r>
            <a:r>
              <a:rPr lang="ja-JP" altLang="en-US" sz="1200">
                <a:latin typeface="Meiryo UI" panose="020B0604030504040204" pitchFamily="50" charset="-128"/>
                <a:ea typeface="Meiryo UI" panose="020B0604030504040204" pitchFamily="50" charset="-128"/>
              </a:rPr>
              <a:t>所属</a:t>
            </a:r>
            <a:r>
              <a:rPr lang="ja-JP" altLang="en-US" sz="1200" dirty="0">
                <a:latin typeface="Meiryo UI" panose="020B0604030504040204" pitchFamily="50" charset="-128"/>
                <a:ea typeface="Meiryo UI" panose="020B0604030504040204" pitchFamily="50" charset="-128"/>
              </a:rPr>
              <a:t>組織、</a:t>
            </a:r>
            <a:r>
              <a:rPr lang="en-US" altLang="ja-JP" sz="1200" dirty="0">
                <a:latin typeface="Meiryo UI" panose="020B0604030504040204" pitchFamily="50" charset="-128"/>
                <a:ea typeface="Meiryo UI" panose="020B0604030504040204" pitchFamily="50" charset="-128"/>
              </a:rPr>
              <a:t>AAL</a:t>
            </a:r>
            <a:r>
              <a:rPr lang="ja-JP" altLang="en-US" sz="1200" dirty="0">
                <a:latin typeface="Meiryo UI" panose="020B0604030504040204" pitchFamily="50" charset="-128"/>
                <a:ea typeface="Meiryo UI" panose="020B0604030504040204" pitchFamily="50" charset="-128"/>
              </a:rPr>
              <a:t>は認可確認時に必要となる情報である。</a:t>
            </a:r>
            <a:endParaRPr lang="en-US" altLang="ja-JP" sz="1200" dirty="0">
              <a:latin typeface="Meiryo UI" panose="020B0604030504040204" pitchFamily="50" charset="-128"/>
              <a:ea typeface="Meiryo UI" panose="020B0604030504040204" pitchFamily="50" charset="-128"/>
            </a:endParaRPr>
          </a:p>
        </p:txBody>
      </p:sp>
      <p:graphicFrame>
        <p:nvGraphicFramePr>
          <p:cNvPr id="26" name="表 7">
            <a:extLst>
              <a:ext uri="{FF2B5EF4-FFF2-40B4-BE49-F238E27FC236}">
                <a16:creationId xmlns:a16="http://schemas.microsoft.com/office/drawing/2014/main" id="{22EE5E79-EC57-C059-3F61-32118028D612}"/>
              </a:ext>
            </a:extLst>
          </p:cNvPr>
          <p:cNvGraphicFramePr>
            <a:graphicFrameLocks noGrp="1"/>
          </p:cNvGraphicFramePr>
          <p:nvPr>
            <p:extLst>
              <p:ext uri="{D42A27DB-BD31-4B8C-83A1-F6EECF244321}">
                <p14:modId xmlns:p14="http://schemas.microsoft.com/office/powerpoint/2010/main" val="2353655295"/>
              </p:ext>
            </p:extLst>
          </p:nvPr>
        </p:nvGraphicFramePr>
        <p:xfrm>
          <a:off x="310398" y="1837448"/>
          <a:ext cx="8988272" cy="2743200"/>
        </p:xfrm>
        <a:graphic>
          <a:graphicData uri="http://schemas.openxmlformats.org/drawingml/2006/table">
            <a:tbl>
              <a:tblPr firstRow="1" bandRow="1">
                <a:tableStyleId>{5C22544A-7EE6-4342-B048-85BDC9FD1C3A}</a:tableStyleId>
              </a:tblPr>
              <a:tblGrid>
                <a:gridCol w="450621">
                  <a:extLst>
                    <a:ext uri="{9D8B030D-6E8A-4147-A177-3AD203B41FA5}">
                      <a16:colId xmlns:a16="http://schemas.microsoft.com/office/drawing/2014/main" val="1042024186"/>
                    </a:ext>
                  </a:extLst>
                </a:gridCol>
                <a:gridCol w="1850445">
                  <a:extLst>
                    <a:ext uri="{9D8B030D-6E8A-4147-A177-3AD203B41FA5}">
                      <a16:colId xmlns:a16="http://schemas.microsoft.com/office/drawing/2014/main" val="862373161"/>
                    </a:ext>
                  </a:extLst>
                </a:gridCol>
                <a:gridCol w="6687206">
                  <a:extLst>
                    <a:ext uri="{9D8B030D-6E8A-4147-A177-3AD203B41FA5}">
                      <a16:colId xmlns:a16="http://schemas.microsoft.com/office/drawing/2014/main" val="2733741593"/>
                    </a:ext>
                  </a:extLst>
                </a:gridCol>
              </a:tblGrid>
              <a:tr h="182661">
                <a:tc>
                  <a:txBody>
                    <a:bodyPr/>
                    <a:lstStyle/>
                    <a:p>
                      <a:r>
                        <a:rPr kumimoji="1" lang="en-US" altLang="ja-JP" sz="1000" dirty="0">
                          <a:latin typeface="Meiryo UI" panose="020B0604030504040204" pitchFamily="50" charset="-128"/>
                          <a:ea typeface="Meiryo UI" panose="020B0604030504040204" pitchFamily="50" charset="-128"/>
                        </a:rPr>
                        <a:t>#</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認証機能のユーザ情報</a:t>
                      </a:r>
                    </a:p>
                  </a:txBody>
                  <a:tcPr/>
                </a:tc>
                <a:tc>
                  <a:txBody>
                    <a:bodyPr/>
                    <a:lstStyle/>
                    <a:p>
                      <a:r>
                        <a:rPr kumimoji="1" lang="ja-JP" altLang="en-US" sz="1000" dirty="0">
                          <a:latin typeface="Meiryo UI" panose="020B0604030504040204" pitchFamily="50" charset="-128"/>
                          <a:ea typeface="Meiryo UI" panose="020B0604030504040204" pitchFamily="50" charset="-128"/>
                        </a:rPr>
                        <a:t>説明</a:t>
                      </a:r>
                    </a:p>
                  </a:txBody>
                  <a:tcPr/>
                </a:tc>
                <a:extLst>
                  <a:ext uri="{0D108BD9-81ED-4DB2-BD59-A6C34878D82A}">
                    <a16:rowId xmlns:a16="http://schemas.microsoft.com/office/drawing/2014/main" val="455976594"/>
                  </a:ext>
                </a:extLst>
              </a:tr>
              <a:tr h="182661">
                <a:tc>
                  <a:txBody>
                    <a:bodyPr/>
                    <a:lstStyle/>
                    <a:p>
                      <a:r>
                        <a:rPr kumimoji="1" lang="en-US" altLang="ja-JP" sz="1000" dirty="0">
                          <a:latin typeface="Meiryo UI" panose="020B0604030504040204" pitchFamily="50" charset="-128"/>
                          <a:ea typeface="Meiryo UI" panose="020B0604030504040204" pitchFamily="50" charset="-128"/>
                        </a:rPr>
                        <a:t>1</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dirty="0">
                          <a:latin typeface="Meiryo UI" panose="020B0604030504040204" pitchFamily="50" charset="-128"/>
                          <a:ea typeface="Meiryo UI" panose="020B0604030504040204" pitchFamily="50" charset="-128"/>
                        </a:rPr>
                        <a:t>CADDE</a:t>
                      </a:r>
                      <a:r>
                        <a:rPr kumimoji="1" lang="ja-JP" altLang="en-US" sz="1000" dirty="0">
                          <a:latin typeface="Meiryo UI" panose="020B0604030504040204" pitchFamily="50" charset="-128"/>
                          <a:ea typeface="Meiryo UI" panose="020B0604030504040204" pitchFamily="50" charset="-128"/>
                        </a:rPr>
                        <a:t>ユーザ</a:t>
                      </a:r>
                      <a:r>
                        <a:rPr kumimoji="1" lang="en-US" altLang="ja-JP" sz="1000" dirty="0">
                          <a:latin typeface="Meiryo UI" panose="020B0604030504040204" pitchFamily="50" charset="-128"/>
                          <a:ea typeface="Meiryo UI" panose="020B0604030504040204" pitchFamily="50" charset="-128"/>
                        </a:rPr>
                        <a:t>ID</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kern="1200" dirty="0">
                          <a:solidFill>
                            <a:schemeClr val="dk1"/>
                          </a:solidFill>
                          <a:effectLst/>
                          <a:latin typeface="Meiryo UI" panose="020B0604030504040204" pitchFamily="50" charset="-128"/>
                          <a:ea typeface="Meiryo UI" panose="020B0604030504040204" pitchFamily="50" charset="-128"/>
                          <a:cs typeface="+mn-cs"/>
                        </a:rPr>
                        <a:t>形式は以下</a:t>
                      </a:r>
                      <a:r>
                        <a:rPr kumimoji="1" lang="ja-JP" altLang="en-US" sz="1000" b="0" i="0" kern="1200">
                          <a:solidFill>
                            <a:schemeClr val="dk1"/>
                          </a:solidFill>
                          <a:effectLst/>
                          <a:latin typeface="Meiryo UI" panose="020B0604030504040204" pitchFamily="50" charset="-128"/>
                          <a:ea typeface="Meiryo UI" panose="020B0604030504040204" pitchFamily="50" charset="-128"/>
                          <a:cs typeface="+mn-cs"/>
                        </a:rPr>
                        <a:t>の通り。</a:t>
                      </a:r>
                      <a:endParaRPr kumimoji="1" lang="en-US" altLang="ja-JP" sz="1000" b="0" i="0" kern="1200" dirty="0">
                        <a:solidFill>
                          <a:schemeClr val="dk1"/>
                        </a:solidFill>
                        <a:effectLst/>
                        <a:latin typeface="Meiryo UI" panose="020B0604030504040204" pitchFamily="50" charset="-128"/>
                        <a:ea typeface="Meiryo UI" panose="020B0604030504040204" pitchFamily="50" charset="-128"/>
                        <a:cs typeface="+mn-cs"/>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kern="1200" dirty="0">
                          <a:solidFill>
                            <a:schemeClr val="dk1"/>
                          </a:solidFill>
                          <a:effectLst/>
                          <a:latin typeface="Meiryo UI" panose="020B0604030504040204" pitchFamily="50" charset="-128"/>
                          <a:ea typeface="Meiryo UI" panose="020B0604030504040204" pitchFamily="50" charset="-128"/>
                          <a:cs typeface="+mn-cs"/>
                        </a:rPr>
                        <a:t>・個人の場合　「</a:t>
                      </a:r>
                      <a:r>
                        <a:rPr kumimoji="1" lang="en-US" altLang="ja-JP" sz="1000" b="0" i="0" kern="1200" dirty="0">
                          <a:solidFill>
                            <a:schemeClr val="dk1"/>
                          </a:solidFill>
                          <a:effectLst/>
                          <a:latin typeface="Meiryo UI" panose="020B0604030504040204" pitchFamily="50" charset="-128"/>
                          <a:ea typeface="Meiryo UI" panose="020B0604030504040204" pitchFamily="50" charset="-128"/>
                          <a:cs typeface="+mn-cs"/>
                        </a:rPr>
                        <a:t>cadde.</a:t>
                      </a:r>
                      <a:r>
                        <a:rPr kumimoji="1" lang="ja-JP" altLang="en-US" sz="1000" b="0" i="0" kern="1200" dirty="0">
                          <a:solidFill>
                            <a:schemeClr val="dk1"/>
                          </a:solidFill>
                          <a:effectLst/>
                          <a:latin typeface="Meiryo UI" panose="020B0604030504040204" pitchFamily="50" charset="-128"/>
                          <a:ea typeface="Meiryo UI" panose="020B0604030504040204" pitchFamily="50" charset="-128"/>
                          <a:cs typeface="+mn-cs"/>
                        </a:rPr>
                        <a:t>個人番号</a:t>
                      </a:r>
                      <a:r>
                        <a:rPr kumimoji="1" lang="en-US" altLang="ja-JP" sz="1000" b="0" i="0" kern="1200" dirty="0">
                          <a:solidFill>
                            <a:schemeClr val="dk1"/>
                          </a:solidFill>
                          <a:effectLst/>
                          <a:latin typeface="Meiryo UI" panose="020B0604030504040204" pitchFamily="50" charset="-128"/>
                          <a:ea typeface="Meiryo UI" panose="020B0604030504040204" pitchFamily="50" charset="-128"/>
                          <a:cs typeface="+mn-cs"/>
                        </a:rPr>
                        <a:t>.</a:t>
                      </a:r>
                      <a:r>
                        <a:rPr kumimoji="1" lang="ja-JP" altLang="en-US" sz="1000" b="0" i="0" kern="1200" dirty="0">
                          <a:solidFill>
                            <a:schemeClr val="dk1"/>
                          </a:solidFill>
                          <a:effectLst/>
                          <a:latin typeface="Meiryo UI" panose="020B0604030504040204" pitchFamily="50" charset="-128"/>
                          <a:ea typeface="Meiryo UI" panose="020B0604030504040204" pitchFamily="50" charset="-128"/>
                          <a:cs typeface="+mn-cs"/>
                        </a:rPr>
                        <a:t>下２桁の英数字」</a:t>
                      </a:r>
                      <a:endParaRPr kumimoji="1" lang="en-US" altLang="ja-JP" sz="1000" b="0" i="0" kern="1200" dirty="0">
                        <a:solidFill>
                          <a:schemeClr val="dk1"/>
                        </a:solidFill>
                        <a:effectLst/>
                        <a:latin typeface="Meiryo UI" panose="020B0604030504040204" pitchFamily="50" charset="-128"/>
                        <a:ea typeface="Meiryo UI" panose="020B0604030504040204" pitchFamily="50" charset="-128"/>
                        <a:cs typeface="+mn-cs"/>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kern="1200" dirty="0">
                          <a:solidFill>
                            <a:schemeClr val="dk1"/>
                          </a:solidFill>
                          <a:effectLst/>
                          <a:latin typeface="Meiryo UI" panose="020B0604030504040204" pitchFamily="50" charset="-128"/>
                          <a:ea typeface="Meiryo UI" panose="020B0604030504040204" pitchFamily="50" charset="-128"/>
                          <a:cs typeface="+mn-cs"/>
                        </a:rPr>
                        <a:t>・法人の場合　「</a:t>
                      </a:r>
                      <a:r>
                        <a:rPr kumimoji="1" lang="en-US" altLang="ja-JP" sz="1000" b="0" i="0" kern="1200" dirty="0">
                          <a:solidFill>
                            <a:schemeClr val="dk1"/>
                          </a:solidFill>
                          <a:effectLst/>
                          <a:latin typeface="Meiryo UI" panose="020B0604030504040204" pitchFamily="50" charset="-128"/>
                          <a:ea typeface="Meiryo UI" panose="020B0604030504040204" pitchFamily="50" charset="-128"/>
                          <a:cs typeface="+mn-cs"/>
                        </a:rPr>
                        <a:t>cadde.</a:t>
                      </a:r>
                      <a:r>
                        <a:rPr kumimoji="1" lang="ja-JP" altLang="en-US" sz="1000" b="0" i="0" kern="1200" dirty="0">
                          <a:solidFill>
                            <a:schemeClr val="dk1"/>
                          </a:solidFill>
                          <a:effectLst/>
                          <a:latin typeface="Meiryo UI" panose="020B0604030504040204" pitchFamily="50" charset="-128"/>
                          <a:ea typeface="Meiryo UI" panose="020B0604030504040204" pitchFamily="50" charset="-128"/>
                          <a:cs typeface="+mn-cs"/>
                        </a:rPr>
                        <a:t>法人番号</a:t>
                      </a:r>
                      <a:r>
                        <a:rPr kumimoji="1" lang="en-US" altLang="ja-JP" sz="1000" b="0" i="0" kern="1200" dirty="0">
                          <a:solidFill>
                            <a:schemeClr val="dk1"/>
                          </a:solidFill>
                          <a:effectLst/>
                          <a:latin typeface="Meiryo UI" panose="020B0604030504040204" pitchFamily="50" charset="-128"/>
                          <a:ea typeface="Meiryo UI" panose="020B0604030504040204" pitchFamily="50" charset="-128"/>
                          <a:cs typeface="+mn-cs"/>
                        </a:rPr>
                        <a:t>.</a:t>
                      </a:r>
                      <a:r>
                        <a:rPr kumimoji="1" lang="ja-JP" altLang="en-US" sz="1000" b="0" i="0" kern="1200" dirty="0">
                          <a:solidFill>
                            <a:schemeClr val="dk1"/>
                          </a:solidFill>
                          <a:effectLst/>
                          <a:latin typeface="Meiryo UI" panose="020B0604030504040204" pitchFamily="50" charset="-128"/>
                          <a:ea typeface="Meiryo UI" panose="020B0604030504040204" pitchFamily="50" charset="-128"/>
                          <a:cs typeface="+mn-cs"/>
                        </a:rPr>
                        <a:t>下２桁の英数字」</a:t>
                      </a:r>
                      <a:endParaRPr kumimoji="1" lang="en-US" altLang="ja-JP" sz="1000" b="0" i="0" kern="1200" dirty="0">
                        <a:solidFill>
                          <a:schemeClr val="dk1"/>
                        </a:solidFill>
                        <a:effectLst/>
                        <a:latin typeface="Meiryo UI" panose="020B0604030504040204" pitchFamily="50" charset="-128"/>
                        <a:ea typeface="Meiryo UI" panose="020B0604030504040204" pitchFamily="50" charset="-128"/>
                        <a:cs typeface="+mn-cs"/>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kern="1200" dirty="0">
                          <a:solidFill>
                            <a:schemeClr val="dk1"/>
                          </a:solidFill>
                          <a:effectLst/>
                          <a:latin typeface="Meiryo UI" panose="020B0604030504040204" pitchFamily="50" charset="-128"/>
                          <a:ea typeface="Meiryo UI" panose="020B0604030504040204" pitchFamily="50" charset="-128"/>
                          <a:cs typeface="+mn-cs"/>
                        </a:rPr>
                        <a:t>使用</a:t>
                      </a:r>
                      <a:r>
                        <a:rPr kumimoji="1" lang="ja-JP" altLang="en-US" sz="1000" b="0" i="0" kern="1200">
                          <a:solidFill>
                            <a:schemeClr val="dk1"/>
                          </a:solidFill>
                          <a:effectLst/>
                          <a:latin typeface="Meiryo UI" panose="020B0604030504040204" pitchFamily="50" charset="-128"/>
                          <a:ea typeface="Meiryo UI" panose="020B0604030504040204" pitchFamily="50" charset="-128"/>
                          <a:cs typeface="+mn-cs"/>
                        </a:rPr>
                        <a:t>不可文字は、</a:t>
                      </a:r>
                      <a:r>
                        <a:rPr kumimoji="1" lang="ja-JP" altLang="ja-JP" sz="1000" kern="1200">
                          <a:solidFill>
                            <a:schemeClr val="dk1"/>
                          </a:solidFill>
                          <a:effectLst/>
                          <a:latin typeface="Meiryo UI" panose="020B0604030504040204" pitchFamily="50" charset="-128"/>
                          <a:ea typeface="Meiryo UI" panose="020B0604030504040204" pitchFamily="50" charset="-128"/>
                          <a:cs typeface="+mn-cs"/>
                        </a:rPr>
                        <a:t>「</a:t>
                      </a:r>
                      <a:r>
                        <a:rPr kumimoji="1" lang="en-US" altLang="ja-JP" sz="1000" kern="1200" dirty="0">
                          <a:solidFill>
                            <a:schemeClr val="dk1"/>
                          </a:solidFill>
                          <a:effectLst/>
                          <a:latin typeface="Meiryo UI" panose="020B0604030504040204" pitchFamily="50" charset="-128"/>
                          <a:ea typeface="Meiryo UI" panose="020B0604030504040204" pitchFamily="50" charset="-128"/>
                          <a:cs typeface="+mn-cs"/>
                        </a:rPr>
                        <a:t>&lt;</a:t>
                      </a:r>
                      <a:r>
                        <a:rPr kumimoji="1" lang="ja-JP" altLang="ja-JP" sz="1000" kern="1200" dirty="0">
                          <a:solidFill>
                            <a:schemeClr val="dk1"/>
                          </a:solidFill>
                          <a:effectLst/>
                          <a:latin typeface="Meiryo UI" panose="020B0604030504040204" pitchFamily="50" charset="-128"/>
                          <a:ea typeface="Meiryo UI" panose="020B0604030504040204" pitchFamily="50" charset="-128"/>
                          <a:cs typeface="+mn-cs"/>
                        </a:rPr>
                        <a:t>」「</a:t>
                      </a:r>
                      <a:r>
                        <a:rPr kumimoji="1" lang="en-US" altLang="ja-JP" sz="1000" kern="1200" dirty="0">
                          <a:solidFill>
                            <a:schemeClr val="dk1"/>
                          </a:solidFill>
                          <a:effectLst/>
                          <a:latin typeface="Meiryo UI" panose="020B0604030504040204" pitchFamily="50" charset="-128"/>
                          <a:ea typeface="Meiryo UI" panose="020B0604030504040204" pitchFamily="50" charset="-128"/>
                          <a:cs typeface="+mn-cs"/>
                        </a:rPr>
                        <a:t>&gt;</a:t>
                      </a:r>
                      <a:r>
                        <a:rPr kumimoji="1" lang="ja-JP" altLang="ja-JP" sz="1000" kern="1200" dirty="0">
                          <a:solidFill>
                            <a:schemeClr val="dk1"/>
                          </a:solidFill>
                          <a:effectLst/>
                          <a:latin typeface="Meiryo UI" panose="020B0604030504040204" pitchFamily="50" charset="-128"/>
                          <a:ea typeface="Meiryo UI" panose="020B0604030504040204" pitchFamily="50" charset="-128"/>
                          <a:cs typeface="+mn-cs"/>
                        </a:rPr>
                        <a:t>」「</a:t>
                      </a:r>
                      <a:r>
                        <a:rPr kumimoji="1" lang="en-US" altLang="ja-JP" sz="1000" kern="1200" dirty="0">
                          <a:solidFill>
                            <a:schemeClr val="dk1"/>
                          </a:solidFill>
                          <a:effectLst/>
                          <a:latin typeface="Meiryo UI" panose="020B0604030504040204" pitchFamily="50" charset="-128"/>
                          <a:ea typeface="Meiryo UI" panose="020B0604030504040204" pitchFamily="50" charset="-128"/>
                          <a:cs typeface="+mn-cs"/>
                        </a:rPr>
                        <a:t>/</a:t>
                      </a:r>
                      <a:r>
                        <a:rPr kumimoji="1" lang="ja-JP" altLang="ja-JP" sz="1000" kern="1200" dirty="0">
                          <a:solidFill>
                            <a:schemeClr val="dk1"/>
                          </a:solidFill>
                          <a:effectLst/>
                          <a:latin typeface="Meiryo UI" panose="020B0604030504040204" pitchFamily="50" charset="-128"/>
                          <a:ea typeface="Meiryo UI" panose="020B0604030504040204" pitchFamily="50" charset="-128"/>
                          <a:cs typeface="+mn-cs"/>
                        </a:rPr>
                        <a:t>」「</a:t>
                      </a:r>
                      <a:r>
                        <a:rPr kumimoji="1" lang="en-US" altLang="ja-JP" sz="1000" kern="1200">
                          <a:solidFill>
                            <a:schemeClr val="dk1"/>
                          </a:solidFill>
                          <a:effectLst/>
                          <a:latin typeface="Meiryo UI" panose="020B0604030504040204" pitchFamily="50" charset="-128"/>
                          <a:ea typeface="Meiryo UI" panose="020B0604030504040204" pitchFamily="50" charset="-128"/>
                          <a:cs typeface="+mn-cs"/>
                        </a:rPr>
                        <a:t>\</a:t>
                      </a:r>
                      <a:r>
                        <a:rPr kumimoji="1" lang="ja-JP" altLang="ja-JP" sz="1000" kern="1200">
                          <a:solidFill>
                            <a:schemeClr val="dk1"/>
                          </a:solidFill>
                          <a:effectLst/>
                          <a:latin typeface="Meiryo UI" panose="020B0604030504040204" pitchFamily="50" charset="-128"/>
                          <a:ea typeface="Meiryo UI" panose="020B0604030504040204" pitchFamily="50" charset="-128"/>
                          <a:cs typeface="+mn-cs"/>
                        </a:rPr>
                        <a:t>」</a:t>
                      </a:r>
                      <a:r>
                        <a:rPr kumimoji="1" lang="ja-JP" altLang="en-US" sz="1000" kern="1200">
                          <a:solidFill>
                            <a:schemeClr val="dk1"/>
                          </a:solidFill>
                          <a:effectLst/>
                          <a:latin typeface="Meiryo UI" panose="020B0604030504040204" pitchFamily="50" charset="-128"/>
                          <a:ea typeface="Meiryo UI" panose="020B0604030504040204" pitchFamily="50" charset="-128"/>
                          <a:cs typeface="+mn-cs"/>
                        </a:rPr>
                        <a:t>の</a:t>
                      </a:r>
                      <a:r>
                        <a:rPr kumimoji="1" lang="en-US" altLang="ja-JP" sz="1000" kern="1200">
                          <a:solidFill>
                            <a:schemeClr val="dk1"/>
                          </a:solidFill>
                          <a:effectLst/>
                          <a:latin typeface="Meiryo UI" panose="020B0604030504040204" pitchFamily="50" charset="-128"/>
                          <a:ea typeface="Meiryo UI" panose="020B0604030504040204" pitchFamily="50" charset="-128"/>
                          <a:cs typeface="+mn-cs"/>
                        </a:rPr>
                        <a:t>4</a:t>
                      </a:r>
                      <a:r>
                        <a:rPr kumimoji="1" lang="ja-JP" altLang="en-US" sz="1000" kern="1200">
                          <a:solidFill>
                            <a:schemeClr val="dk1"/>
                          </a:solidFill>
                          <a:effectLst/>
                          <a:latin typeface="Meiryo UI" panose="020B0604030504040204" pitchFamily="50" charset="-128"/>
                          <a:ea typeface="Meiryo UI" panose="020B0604030504040204" pitchFamily="50" charset="-128"/>
                          <a:cs typeface="+mn-cs"/>
                        </a:rPr>
                        <a:t>文字。</a:t>
                      </a:r>
                      <a:endParaRPr kumimoji="1" lang="en-US" altLang="ja-JP" sz="1000" b="0" i="0" kern="1200" dirty="0">
                        <a:solidFill>
                          <a:schemeClr val="dk1"/>
                        </a:solidFill>
                        <a:effectLst/>
                        <a:latin typeface="Meiryo UI" panose="020B0604030504040204" pitchFamily="50" charset="-128"/>
                        <a:ea typeface="Meiryo UI" panose="020B0604030504040204" pitchFamily="50" charset="-128"/>
                        <a:cs typeface="+mn-cs"/>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kern="1200" dirty="0">
                          <a:solidFill>
                            <a:schemeClr val="dk1"/>
                          </a:solidFill>
                          <a:effectLst/>
                          <a:latin typeface="Meiryo UI" panose="020B0604030504040204" pitchFamily="50" charset="-128"/>
                          <a:ea typeface="Meiryo UI" panose="020B0604030504040204" pitchFamily="50" charset="-128"/>
                          <a:cs typeface="+mn-cs"/>
                        </a:rPr>
                        <a:t>文</a:t>
                      </a:r>
                      <a:r>
                        <a:rPr kumimoji="1" lang="ja-JP" altLang="en-US" sz="1000" b="0" i="0" kern="1200">
                          <a:solidFill>
                            <a:schemeClr val="dk1"/>
                          </a:solidFill>
                          <a:effectLst/>
                          <a:latin typeface="Meiryo UI" panose="020B0604030504040204" pitchFamily="50" charset="-128"/>
                          <a:ea typeface="Meiryo UI" panose="020B0604030504040204" pitchFamily="50" charset="-128"/>
                          <a:cs typeface="+mn-cs"/>
                        </a:rPr>
                        <a:t>字数制限は、</a:t>
                      </a:r>
                      <a:r>
                        <a:rPr kumimoji="1" lang="en-US" altLang="ja-JP" sz="1000" b="0" i="0" kern="1200">
                          <a:solidFill>
                            <a:schemeClr val="dk1"/>
                          </a:solidFill>
                          <a:effectLst/>
                          <a:latin typeface="Meiryo UI" panose="020B0604030504040204" pitchFamily="50" charset="-128"/>
                          <a:ea typeface="Meiryo UI" panose="020B0604030504040204" pitchFamily="50" charset="-128"/>
                          <a:cs typeface="+mn-cs"/>
                        </a:rPr>
                        <a:t>255</a:t>
                      </a:r>
                      <a:r>
                        <a:rPr kumimoji="1" lang="ja-JP" altLang="en-US" sz="1000" b="0" i="0" kern="1200">
                          <a:solidFill>
                            <a:schemeClr val="dk1"/>
                          </a:solidFill>
                          <a:effectLst/>
                          <a:latin typeface="Meiryo UI" panose="020B0604030504040204" pitchFamily="50" charset="-128"/>
                          <a:ea typeface="Meiryo UI" panose="020B0604030504040204" pitchFamily="50" charset="-128"/>
                          <a:cs typeface="+mn-cs"/>
                        </a:rPr>
                        <a:t>文字まで。</a:t>
                      </a:r>
                      <a:endParaRPr kumimoji="1" lang="en-US" altLang="ja-JP" sz="1000" b="0" i="0" kern="1200" dirty="0">
                        <a:solidFill>
                          <a:schemeClr val="dk1"/>
                        </a:solidFill>
                        <a:effectLst/>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960901450"/>
                  </a:ext>
                </a:extLst>
              </a:tr>
              <a:tr h="182661">
                <a:tc>
                  <a:txBody>
                    <a:bodyPr/>
                    <a:lstStyle/>
                    <a:p>
                      <a:r>
                        <a:rPr kumimoji="1" lang="en-US" altLang="ja-JP" sz="1000" dirty="0">
                          <a:latin typeface="Meiryo UI" panose="020B0604030504040204" pitchFamily="50" charset="-128"/>
                          <a:ea typeface="Meiryo UI" panose="020B0604030504040204" pitchFamily="50" charset="-128"/>
                        </a:rPr>
                        <a:t>2</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dirty="0">
                          <a:latin typeface="Meiryo UI" panose="020B0604030504040204" pitchFamily="50" charset="-128"/>
                          <a:ea typeface="Meiryo UI" panose="020B0604030504040204" pitchFamily="50" charset="-128"/>
                        </a:rPr>
                        <a:t>CADDE</a:t>
                      </a:r>
                      <a:r>
                        <a:rPr kumimoji="1" lang="ja-JP" altLang="en-US" sz="1000" dirty="0">
                          <a:latin typeface="Meiryo UI" panose="020B0604030504040204" pitchFamily="50" charset="-128"/>
                          <a:ea typeface="Meiryo UI" panose="020B0604030504040204" pitchFamily="50" charset="-128"/>
                        </a:rPr>
                        <a:t>ユーザのパスワード</a:t>
                      </a:r>
                    </a:p>
                  </a:txBody>
                  <a:tcPr/>
                </a:tc>
                <a:tc>
                  <a:txBody>
                    <a:bodyPr/>
                    <a:lstStyle/>
                    <a:p>
                      <a:r>
                        <a:rPr kumimoji="1" lang="en-US" altLang="ja-JP" sz="1000">
                          <a:latin typeface="Meiryo UI" panose="020B0604030504040204" pitchFamily="50" charset="-128"/>
                          <a:ea typeface="Meiryo UI" panose="020B0604030504040204" pitchFamily="50" charset="-128"/>
                        </a:rPr>
                        <a:t>CADDE</a:t>
                      </a:r>
                      <a:r>
                        <a:rPr kumimoji="1" lang="ja-JP" altLang="en-US" sz="1000">
                          <a:latin typeface="Meiryo UI" panose="020B0604030504040204" pitchFamily="50" charset="-128"/>
                          <a:ea typeface="Meiryo UI" panose="020B0604030504040204" pitchFamily="50" charset="-128"/>
                        </a:rPr>
                        <a:t>認証で用いるパスワード</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56578744"/>
                  </a:ext>
                </a:extLst>
              </a:tr>
              <a:tr h="182661">
                <a:tc>
                  <a:txBody>
                    <a:bodyPr/>
                    <a:lstStyle/>
                    <a:p>
                      <a:r>
                        <a:rPr kumimoji="1" lang="en-US" altLang="ja-JP" sz="1000">
                          <a:latin typeface="Meiryo UI" panose="020B0604030504040204" pitchFamily="50" charset="-128"/>
                          <a:ea typeface="Meiryo UI" panose="020B0604030504040204" pitchFamily="50" charset="-128"/>
                        </a:rPr>
                        <a:t>3</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a:latin typeface="Meiryo UI" panose="020B0604030504040204" pitchFamily="50" charset="-128"/>
                          <a:ea typeface="Meiryo UI" panose="020B0604030504040204" pitchFamily="50" charset="-128"/>
                        </a:rPr>
                        <a:t>CADDE</a:t>
                      </a:r>
                      <a:r>
                        <a:rPr kumimoji="1" lang="ja-JP" altLang="en-US" sz="1000">
                          <a:latin typeface="Meiryo UI" panose="020B0604030504040204" pitchFamily="50" charset="-128"/>
                          <a:ea typeface="Meiryo UI" panose="020B0604030504040204" pitchFamily="50" charset="-128"/>
                        </a:rPr>
                        <a:t>ユーザの基本情報</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a:latin typeface="Meiryo UI" panose="020B0604030504040204" pitchFamily="50" charset="-128"/>
                          <a:ea typeface="Meiryo UI" panose="020B0604030504040204" pitchFamily="50" charset="-128"/>
                        </a:rPr>
                        <a:t>・メールアドレス</a:t>
                      </a:r>
                      <a:endParaRPr kumimoji="1" lang="en-US" altLang="ja-JP" sz="1000">
                        <a:latin typeface="Meiryo UI" panose="020B0604030504040204" pitchFamily="50" charset="-128"/>
                        <a:ea typeface="Meiryo UI" panose="020B0604030504040204" pitchFamily="50" charset="-128"/>
                      </a:endParaRPr>
                    </a:p>
                    <a:p>
                      <a:r>
                        <a:rPr kumimoji="1" lang="ja-JP" altLang="en-US" sz="1000">
                          <a:latin typeface="Meiryo UI" panose="020B0604030504040204" pitchFamily="50" charset="-128"/>
                          <a:ea typeface="Meiryo UI" panose="020B0604030504040204" pitchFamily="50" charset="-128"/>
                        </a:rPr>
                        <a:t>・性</a:t>
                      </a:r>
                      <a:endParaRPr kumimoji="1" lang="en-US" altLang="ja-JP" sz="1000">
                        <a:latin typeface="Meiryo UI" panose="020B0604030504040204" pitchFamily="50" charset="-128"/>
                        <a:ea typeface="Meiryo UI" panose="020B0604030504040204" pitchFamily="50" charset="-128"/>
                      </a:endParaRPr>
                    </a:p>
                    <a:p>
                      <a:r>
                        <a:rPr kumimoji="1" lang="ja-JP" altLang="en-US" sz="1000">
                          <a:latin typeface="Meiryo UI" panose="020B0604030504040204" pitchFamily="50" charset="-128"/>
                          <a:ea typeface="Meiryo UI" panose="020B0604030504040204" pitchFamily="50" charset="-128"/>
                        </a:rPr>
                        <a:t>・名</a:t>
                      </a:r>
                      <a:endParaRPr kumimoji="1" lang="en-US" altLang="ja-JP" sz="10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031587886"/>
                  </a:ext>
                </a:extLst>
              </a:tr>
              <a:tr h="182661">
                <a:tc>
                  <a:txBody>
                    <a:bodyPr/>
                    <a:lstStyle/>
                    <a:p>
                      <a:r>
                        <a:rPr kumimoji="1" lang="en-US" altLang="ja-JP" sz="1000">
                          <a:latin typeface="Meiryo UI" panose="020B0604030504040204" pitchFamily="50" charset="-128"/>
                          <a:ea typeface="Meiryo UI" panose="020B0604030504040204" pitchFamily="50" charset="-128"/>
                        </a:rPr>
                        <a:t>4</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dirty="0">
                          <a:latin typeface="Meiryo UI" panose="020B0604030504040204" pitchFamily="50" charset="-128"/>
                          <a:ea typeface="Meiryo UI" panose="020B0604030504040204" pitchFamily="50" charset="-128"/>
                        </a:rPr>
                        <a:t>CADDE</a:t>
                      </a:r>
                      <a:r>
                        <a:rPr kumimoji="1" lang="ja-JP" altLang="en-US" sz="1000" dirty="0">
                          <a:latin typeface="Meiryo UI" panose="020B0604030504040204" pitchFamily="50" charset="-128"/>
                          <a:ea typeface="Meiryo UI" panose="020B0604030504040204" pitchFamily="50" charset="-128"/>
                        </a:rPr>
                        <a:t>ユーザの属性</a:t>
                      </a:r>
                    </a:p>
                  </a:txBody>
                  <a:tcPr/>
                </a:tc>
                <a:tc>
                  <a:txBody>
                    <a:bodyPr/>
                    <a:lstStyle/>
                    <a:p>
                      <a:r>
                        <a:rPr kumimoji="1" lang="ja-JP" altLang="en-US" sz="1000">
                          <a:latin typeface="Meiryo UI" panose="020B0604030504040204" pitchFamily="50" charset="-128"/>
                          <a:ea typeface="Meiryo UI" panose="020B0604030504040204" pitchFamily="50" charset="-128"/>
                        </a:rPr>
                        <a:t>・住所</a:t>
                      </a:r>
                      <a:endParaRPr kumimoji="1" lang="en-US" altLang="ja-JP" sz="1000">
                        <a:latin typeface="Meiryo UI" panose="020B0604030504040204" pitchFamily="50" charset="-128"/>
                        <a:ea typeface="Meiryo UI" panose="020B0604030504040204" pitchFamily="50" charset="-128"/>
                      </a:endParaRPr>
                    </a:p>
                    <a:p>
                      <a:r>
                        <a:rPr kumimoji="1" lang="ja-JP" altLang="en-US" sz="1000">
                          <a:latin typeface="Meiryo UI" panose="020B0604030504040204" pitchFamily="50" charset="-128"/>
                          <a:ea typeface="Meiryo UI" panose="020B0604030504040204" pitchFamily="50" charset="-128"/>
                        </a:rPr>
                        <a:t>・</a:t>
                      </a:r>
                      <a:r>
                        <a:rPr kumimoji="1" lang="en-US" altLang="ja-JP" sz="1000">
                          <a:latin typeface="Meiryo UI" panose="020B0604030504040204" pitchFamily="50" charset="-128"/>
                          <a:ea typeface="Meiryo UI" panose="020B0604030504040204" pitchFamily="50" charset="-128"/>
                        </a:rPr>
                        <a:t>CADDE</a:t>
                      </a:r>
                      <a:r>
                        <a:rPr kumimoji="1" lang="ja-JP" altLang="en-US" sz="1000">
                          <a:latin typeface="Meiryo UI" panose="020B0604030504040204" pitchFamily="50" charset="-128"/>
                          <a:ea typeface="Meiryo UI" panose="020B0604030504040204" pitchFamily="50" charset="-128"/>
                        </a:rPr>
                        <a:t>ユーザ</a:t>
                      </a:r>
                      <a:r>
                        <a:rPr kumimoji="1" lang="en-US" altLang="ja-JP" sz="1000">
                          <a:latin typeface="Meiryo UI" panose="020B0604030504040204" pitchFamily="50" charset="-128"/>
                          <a:ea typeface="Meiryo UI" panose="020B0604030504040204" pitchFamily="50" charset="-128"/>
                        </a:rPr>
                        <a:t>ID</a:t>
                      </a:r>
                      <a:endParaRPr kumimoji="1" lang="en-US" altLang="ja-JP" sz="1000" dirty="0">
                        <a:latin typeface="Meiryo UI" panose="020B0604030504040204" pitchFamily="50" charset="-128"/>
                        <a:ea typeface="Meiryo UI" panose="020B0604030504040204" pitchFamily="50" charset="-128"/>
                      </a:endParaRPr>
                    </a:p>
                    <a:p>
                      <a:r>
                        <a:rPr kumimoji="1" lang="ja-JP" altLang="en-US" sz="1000" dirty="0">
                          <a:latin typeface="Meiryo UI" panose="020B0604030504040204" pitchFamily="50" charset="-128"/>
                          <a:ea typeface="Meiryo UI" panose="020B0604030504040204" pitchFamily="50" charset="-128"/>
                        </a:rPr>
                        <a:t>・</a:t>
                      </a:r>
                      <a:r>
                        <a:rPr kumimoji="1" lang="ja-JP" altLang="en-US" sz="1000">
                          <a:latin typeface="Meiryo UI" panose="020B0604030504040204" pitchFamily="50" charset="-128"/>
                          <a:ea typeface="Meiryo UI" panose="020B0604030504040204" pitchFamily="50" charset="-128"/>
                        </a:rPr>
                        <a:t>所属組織　</a:t>
                      </a:r>
                      <a:r>
                        <a:rPr kumimoji="1" lang="en-US" altLang="ja-JP" sz="1000">
                          <a:latin typeface="Meiryo UI" panose="020B0604030504040204" pitchFamily="50" charset="-128"/>
                          <a:ea typeface="Meiryo UI" panose="020B0604030504040204" pitchFamily="50" charset="-128"/>
                        </a:rPr>
                        <a:t>※1</a:t>
                      </a:r>
                      <a:endParaRPr kumimoji="1" lang="en-US" altLang="ja-JP" sz="1000" dirty="0">
                        <a:latin typeface="Meiryo UI" panose="020B0604030504040204" pitchFamily="50" charset="-128"/>
                        <a:ea typeface="Meiryo UI" panose="020B0604030504040204" pitchFamily="50" charset="-128"/>
                      </a:endParaRPr>
                    </a:p>
                    <a:p>
                      <a:r>
                        <a:rPr kumimoji="1" lang="ja-JP" altLang="en-US" sz="1000">
                          <a:latin typeface="Meiryo UI" panose="020B0604030504040204" pitchFamily="50" charset="-128"/>
                          <a:ea typeface="Meiryo UI" panose="020B0604030504040204" pitchFamily="50" charset="-128"/>
                        </a:rPr>
                        <a:t>・</a:t>
                      </a:r>
                      <a:r>
                        <a:rPr kumimoji="1" lang="en-US" altLang="ja-JP" sz="1000">
                          <a:latin typeface="Meiryo UI" panose="020B0604030504040204" pitchFamily="50" charset="-128"/>
                          <a:ea typeface="Meiryo UI" panose="020B0604030504040204" pitchFamily="50" charset="-128"/>
                        </a:rPr>
                        <a:t>AAL</a:t>
                      </a:r>
                      <a:r>
                        <a:rPr lang="en-US" altLang="ja-JP" sz="1000">
                          <a:latin typeface="Meiryo UI" panose="020B0604030504040204" pitchFamily="50" charset="-128"/>
                          <a:ea typeface="Meiryo UI" panose="020B0604030504040204" pitchFamily="50" charset="-128"/>
                        </a:rPr>
                        <a:t> </a:t>
                      </a:r>
                      <a:r>
                        <a:rPr kumimoji="1" lang="en-US" altLang="ja-JP" sz="1000">
                          <a:latin typeface="Meiryo UI" panose="020B0604030504040204" pitchFamily="50" charset="-128"/>
                          <a:ea typeface="Meiryo UI" panose="020B0604030504040204" pitchFamily="50" charset="-128"/>
                        </a:rPr>
                        <a:t>(</a:t>
                      </a:r>
                      <a:r>
                        <a:rPr kumimoji="1" lang="ja-JP" altLang="en-US" sz="1000">
                          <a:latin typeface="Meiryo UI" panose="020B0604030504040204" pitchFamily="50" charset="-128"/>
                          <a:ea typeface="Meiryo UI" panose="020B0604030504040204" pitchFamily="50" charset="-128"/>
                        </a:rPr>
                        <a:t>レベル</a:t>
                      </a:r>
                      <a:r>
                        <a:rPr kumimoji="1" lang="en-US" altLang="ja-JP" sz="1000">
                          <a:latin typeface="Meiryo UI" panose="020B0604030504040204" pitchFamily="50" charset="-128"/>
                          <a:ea typeface="Meiryo UI" panose="020B0604030504040204" pitchFamily="50" charset="-128"/>
                        </a:rPr>
                        <a:t>1</a:t>
                      </a:r>
                      <a:r>
                        <a:rPr kumimoji="1" lang="ja-JP" altLang="en-US" sz="1000">
                          <a:latin typeface="Meiryo UI" panose="020B0604030504040204" pitchFamily="50" charset="-128"/>
                          <a:ea typeface="Meiryo UI" panose="020B0604030504040204" pitchFamily="50" charset="-128"/>
                        </a:rPr>
                        <a:t>～</a:t>
                      </a:r>
                      <a:r>
                        <a:rPr kumimoji="1" lang="en-US" altLang="ja-JP" sz="1000">
                          <a:latin typeface="Meiryo UI" panose="020B0604030504040204" pitchFamily="50" charset="-128"/>
                          <a:ea typeface="Meiryo UI" panose="020B0604030504040204" pitchFamily="50" charset="-128"/>
                        </a:rPr>
                        <a:t>3</a:t>
                      </a:r>
                      <a:r>
                        <a:rPr kumimoji="1" lang="ja-JP" altLang="en-US" sz="1000">
                          <a:latin typeface="Meiryo UI" panose="020B0604030504040204" pitchFamily="50" charset="-128"/>
                          <a:ea typeface="Meiryo UI" panose="020B0604030504040204" pitchFamily="50" charset="-128"/>
                        </a:rPr>
                        <a:t>から選択され、ユーザ認証の際に何の</a:t>
                      </a:r>
                      <a:r>
                        <a:rPr kumimoji="1" lang="en-US" altLang="ja-JP" sz="1000">
                          <a:latin typeface="Meiryo UI" panose="020B0604030504040204" pitchFamily="50" charset="-128"/>
                          <a:ea typeface="Meiryo UI" panose="020B0604030504040204" pitchFamily="50" charset="-128"/>
                        </a:rPr>
                        <a:t>IdP</a:t>
                      </a:r>
                      <a:r>
                        <a:rPr kumimoji="1" lang="ja-JP" altLang="en-US" sz="1000">
                          <a:latin typeface="Meiryo UI" panose="020B0604030504040204" pitchFamily="50" charset="-128"/>
                          <a:ea typeface="Meiryo UI" panose="020B0604030504040204" pitchFamily="50" charset="-128"/>
                        </a:rPr>
                        <a:t>を用いたかによって都度更新される）　</a:t>
                      </a:r>
                      <a:r>
                        <a:rPr lang="en-US" altLang="ja-JP" sz="1000">
                          <a:latin typeface="Meiryo UI" panose="020B0604030504040204" pitchFamily="50" charset="-128"/>
                          <a:ea typeface="Meiryo UI" panose="020B0604030504040204" pitchFamily="50" charset="-128"/>
                        </a:rPr>
                        <a:t>※2</a:t>
                      </a:r>
                    </a:p>
                    <a:p>
                      <a:r>
                        <a:rPr lang="ja-JP" altLang="en-US" sz="1000">
                          <a:latin typeface="Meiryo UI" panose="020B0604030504040204" pitchFamily="50" charset="-128"/>
                          <a:ea typeface="Meiryo UI" panose="020B0604030504040204" pitchFamily="50" charset="-128"/>
                        </a:rPr>
                        <a:t>・その他の属性　</a:t>
                      </a:r>
                      <a:r>
                        <a:rPr lang="en-US" altLang="ja-JP" sz="1000">
                          <a:latin typeface="Meiryo UI" panose="020B0604030504040204" pitchFamily="50" charset="-128"/>
                          <a:ea typeface="Meiryo UI" panose="020B0604030504040204" pitchFamily="50" charset="-128"/>
                        </a:rPr>
                        <a:t>※3</a:t>
                      </a:r>
                    </a:p>
                  </a:txBody>
                  <a:tcPr/>
                </a:tc>
                <a:extLst>
                  <a:ext uri="{0D108BD9-81ED-4DB2-BD59-A6C34878D82A}">
                    <a16:rowId xmlns:a16="http://schemas.microsoft.com/office/drawing/2014/main" val="591204646"/>
                  </a:ext>
                </a:extLst>
              </a:tr>
            </a:tbl>
          </a:graphicData>
        </a:graphic>
      </p:graphicFrame>
      <p:sp>
        <p:nvSpPr>
          <p:cNvPr id="31" name="テキスト ボックス 30">
            <a:extLst>
              <a:ext uri="{FF2B5EF4-FFF2-40B4-BE49-F238E27FC236}">
                <a16:creationId xmlns:a16="http://schemas.microsoft.com/office/drawing/2014/main" id="{5536C156-C5C3-0460-4670-94756A71AD32}"/>
              </a:ext>
            </a:extLst>
          </p:cNvPr>
          <p:cNvSpPr txBox="1"/>
          <p:nvPr/>
        </p:nvSpPr>
        <p:spPr>
          <a:xfrm>
            <a:off x="310398" y="1522498"/>
            <a:ext cx="1606530" cy="307777"/>
          </a:xfrm>
          <a:prstGeom prst="rect">
            <a:avLst/>
          </a:prstGeom>
          <a:noFill/>
        </p:spPr>
        <p:txBody>
          <a:bodyPr wrap="none" rtlCol="0">
            <a:spAutoFit/>
          </a:bodyPr>
          <a:lstStyle/>
          <a:p>
            <a:r>
              <a:rPr kumimoji="1" lang="en-US" altLang="ja-JP" sz="1400" dirty="0">
                <a:latin typeface="Meiryo UI" panose="020B0604030504040204" pitchFamily="50" charset="-128"/>
                <a:ea typeface="Meiryo UI" panose="020B0604030504040204" pitchFamily="50" charset="-128"/>
              </a:rPr>
              <a:t>CADDE</a:t>
            </a:r>
            <a:r>
              <a:rPr kumimoji="1" lang="ja-JP" altLang="en-US" sz="1400" dirty="0">
                <a:latin typeface="Meiryo UI" panose="020B0604030504040204" pitchFamily="50" charset="-128"/>
                <a:ea typeface="Meiryo UI" panose="020B0604030504040204" pitchFamily="50" charset="-128"/>
              </a:rPr>
              <a:t>ユーザ情報</a:t>
            </a:r>
          </a:p>
        </p:txBody>
      </p:sp>
      <p:sp>
        <p:nvSpPr>
          <p:cNvPr id="9" name="テキスト ボックス 8">
            <a:extLst>
              <a:ext uri="{FF2B5EF4-FFF2-40B4-BE49-F238E27FC236}">
                <a16:creationId xmlns:a16="http://schemas.microsoft.com/office/drawing/2014/main" id="{1D21FB77-97A2-4F15-BF3B-6F6D19AC2D82}"/>
              </a:ext>
            </a:extLst>
          </p:cNvPr>
          <p:cNvSpPr txBox="1"/>
          <p:nvPr/>
        </p:nvSpPr>
        <p:spPr>
          <a:xfrm>
            <a:off x="1271456" y="4607991"/>
            <a:ext cx="8027214" cy="646331"/>
          </a:xfrm>
          <a:prstGeom prst="rect">
            <a:avLst/>
          </a:prstGeom>
          <a:noFill/>
        </p:spPr>
        <p:txBody>
          <a:bodyPr wrap="square">
            <a:spAutoFit/>
          </a:bodyPr>
          <a:lstStyle/>
          <a:p>
            <a:r>
              <a:rPr lang="en-US" altLang="ja-JP" sz="1200">
                <a:latin typeface="Meiryo UI" panose="020B0604030504040204" pitchFamily="50" charset="-128"/>
                <a:ea typeface="Meiryo UI" panose="020B0604030504040204" pitchFamily="50" charset="-128"/>
              </a:rPr>
              <a:t>※1</a:t>
            </a:r>
            <a:r>
              <a:rPr lang="ja-JP" altLang="en-US" sz="1200">
                <a:latin typeface="Meiryo UI" panose="020B0604030504040204" pitchFamily="50" charset="-128"/>
                <a:ea typeface="Meiryo UI" panose="020B0604030504040204" pitchFamily="50" charset="-128"/>
              </a:rPr>
              <a:t>：　所属組織も</a:t>
            </a:r>
            <a:r>
              <a:rPr lang="en-US" altLang="ja-JP" sz="1200">
                <a:latin typeface="Meiryo UI" panose="020B0604030504040204" pitchFamily="50" charset="-128"/>
                <a:ea typeface="Meiryo UI" panose="020B0604030504040204" pitchFamily="50" charset="-128"/>
              </a:rPr>
              <a:t>CADDE</a:t>
            </a:r>
            <a:r>
              <a:rPr lang="ja-JP" altLang="en-US" sz="1200">
                <a:latin typeface="Meiryo UI" panose="020B0604030504040204" pitchFamily="50" charset="-128"/>
                <a:ea typeface="Meiryo UI" panose="020B0604030504040204" pitchFamily="50" charset="-128"/>
              </a:rPr>
              <a:t>ユーザ</a:t>
            </a:r>
            <a:r>
              <a:rPr lang="en-US" altLang="ja-JP" sz="1200">
                <a:latin typeface="Meiryo UI" panose="020B0604030504040204" pitchFamily="50" charset="-128"/>
                <a:ea typeface="Meiryo UI" panose="020B0604030504040204" pitchFamily="50" charset="-128"/>
              </a:rPr>
              <a:t>ID</a:t>
            </a:r>
            <a:r>
              <a:rPr lang="ja-JP" altLang="en-US" sz="1200">
                <a:latin typeface="Meiryo UI" panose="020B0604030504040204" pitchFamily="50" charset="-128"/>
                <a:ea typeface="Meiryo UI" panose="020B0604030504040204" pitchFamily="50" charset="-128"/>
              </a:rPr>
              <a:t>で表され、所属している組織が複数の場合は</a:t>
            </a:r>
            <a:r>
              <a:rPr lang="en-US" altLang="ja-JP" sz="1200">
                <a:latin typeface="Meiryo UI" panose="020B0604030504040204" pitchFamily="50" charset="-128"/>
                <a:ea typeface="Meiryo UI" panose="020B0604030504040204" pitchFamily="50" charset="-128"/>
              </a:rPr>
              <a:t>CADDE</a:t>
            </a:r>
            <a:r>
              <a:rPr lang="ja-JP" altLang="en-US" sz="1200">
                <a:latin typeface="Meiryo UI" panose="020B0604030504040204" pitchFamily="50" charset="-128"/>
                <a:ea typeface="Meiryo UI" panose="020B0604030504040204" pitchFamily="50" charset="-128"/>
              </a:rPr>
              <a:t>ユーザ</a:t>
            </a:r>
            <a:r>
              <a:rPr lang="en-US" altLang="ja-JP" sz="1200">
                <a:latin typeface="Meiryo UI" panose="020B0604030504040204" pitchFamily="50" charset="-128"/>
                <a:ea typeface="Meiryo UI" panose="020B0604030504040204" pitchFamily="50" charset="-128"/>
              </a:rPr>
              <a:t>ID</a:t>
            </a:r>
            <a:r>
              <a:rPr lang="ja-JP" altLang="en-US" sz="1200">
                <a:latin typeface="Meiryo UI" panose="020B0604030504040204" pitchFamily="50" charset="-128"/>
                <a:ea typeface="Meiryo UI" panose="020B0604030504040204" pitchFamily="50" charset="-128"/>
              </a:rPr>
              <a:t>が複数登録される。</a:t>
            </a:r>
            <a:endParaRPr lang="en-US" altLang="ja-JP" sz="1200">
              <a:latin typeface="Meiryo UI" panose="020B0604030504040204" pitchFamily="50" charset="-128"/>
              <a:ea typeface="Meiryo UI" panose="020B0604030504040204" pitchFamily="50" charset="-128"/>
            </a:endParaRPr>
          </a:p>
          <a:p>
            <a:r>
              <a:rPr lang="en-US" altLang="ja-JP" sz="1200">
                <a:latin typeface="Meiryo UI" panose="020B0604030504040204" pitchFamily="50" charset="-128"/>
                <a:ea typeface="Meiryo UI" panose="020B0604030504040204" pitchFamily="50" charset="-128"/>
              </a:rPr>
              <a:t>※2</a:t>
            </a:r>
            <a:r>
              <a:rPr lang="ja-JP" altLang="en-US" sz="1200">
                <a:latin typeface="Meiryo UI" panose="020B0604030504040204" pitchFamily="50" charset="-128"/>
                <a:ea typeface="Meiryo UI" panose="020B0604030504040204" pitchFamily="50" charset="-128"/>
              </a:rPr>
              <a:t>：　付録　「身元確認、当人認証について」を参照のこと</a:t>
            </a:r>
            <a:endParaRPr lang="en-US" altLang="ja-JP" sz="1200">
              <a:latin typeface="Meiryo UI" panose="020B0604030504040204" pitchFamily="50" charset="-128"/>
              <a:ea typeface="Meiryo UI" panose="020B0604030504040204" pitchFamily="50" charset="-128"/>
            </a:endParaRPr>
          </a:p>
          <a:p>
            <a:r>
              <a:rPr lang="en-US" altLang="ja-JP" sz="1200">
                <a:latin typeface="Meiryo UI" panose="020B0604030504040204" pitchFamily="50" charset="-128"/>
                <a:ea typeface="Meiryo UI" panose="020B0604030504040204" pitchFamily="50" charset="-128"/>
              </a:rPr>
              <a:t>※3</a:t>
            </a:r>
            <a:r>
              <a:rPr lang="ja-JP" altLang="en-US" sz="1200">
                <a:latin typeface="Meiryo UI" panose="020B0604030504040204" pitchFamily="50" charset="-128"/>
                <a:ea typeface="Meiryo UI" panose="020B0604030504040204" pitchFamily="50" charset="-128"/>
              </a:rPr>
              <a:t>：　拡張用。多数の属性を定義できる。</a:t>
            </a:r>
            <a:r>
              <a:rPr lang="en-US" altLang="ja-JP" sz="1200">
                <a:latin typeface="Meiryo UI" panose="020B0604030504040204" pitchFamily="50" charset="-128"/>
                <a:ea typeface="Meiryo UI" panose="020B0604030504040204" pitchFamily="50" charset="-128"/>
              </a:rPr>
              <a:t>CADDE4.0</a:t>
            </a:r>
            <a:r>
              <a:rPr lang="ja-JP" altLang="en-US" sz="1200">
                <a:latin typeface="Meiryo UI" panose="020B0604030504040204" pitchFamily="50" charset="-128"/>
                <a:ea typeface="Meiryo UI" panose="020B0604030504040204" pitchFamily="50" charset="-128"/>
              </a:rPr>
              <a:t>では認可定義に使用しない。</a:t>
            </a:r>
            <a:endParaRPr lang="ja-JP" altLang="en-US"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590222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7D3264-5D31-4E79-8BF9-E108E2482EA0}"/>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2. </a:t>
            </a:r>
            <a:r>
              <a:rPr lang="ja-JP" altLang="en-US" sz="1800" dirty="0">
                <a:latin typeface="Meiryo UI" panose="020B0604030504040204" pitchFamily="50" charset="-128"/>
                <a:ea typeface="Meiryo UI" panose="020B0604030504040204" pitchFamily="50" charset="-128"/>
              </a:rPr>
              <a:t>方式 </a:t>
            </a:r>
            <a:r>
              <a:rPr lang="en-US" altLang="ja-JP" sz="1800" dirty="0">
                <a:latin typeface="Meiryo UI" panose="020B0604030504040204" pitchFamily="50" charset="-128"/>
                <a:ea typeface="Meiryo UI" panose="020B0604030504040204" pitchFamily="50" charset="-128"/>
              </a:rPr>
              <a:t>&gt; 2.2. CADDE</a:t>
            </a:r>
            <a:r>
              <a:rPr lang="ja-JP" altLang="en-US" sz="1800" dirty="0">
                <a:latin typeface="Meiryo UI" panose="020B0604030504040204" pitchFamily="50" charset="-128"/>
                <a:ea typeface="Meiryo UI" panose="020B0604030504040204" pitchFamily="50" charset="-128"/>
              </a:rPr>
              <a:t>へのアクセス制御方式 </a:t>
            </a:r>
            <a:r>
              <a:rPr lang="en-US" altLang="ja-JP" sz="1800" dirty="0">
                <a:latin typeface="Meiryo UI" panose="020B0604030504040204" pitchFamily="50" charset="-128"/>
                <a:ea typeface="Meiryo UI" panose="020B0604030504040204" pitchFamily="50" charset="-128"/>
              </a:rPr>
              <a:t>&gt; 2.2.1. </a:t>
            </a:r>
            <a:r>
              <a:rPr lang="ja-JP" altLang="en-US" sz="1800" dirty="0">
                <a:latin typeface="Meiryo UI" panose="020B0604030504040204" pitchFamily="50" charset="-128"/>
                <a:ea typeface="Meiryo UI" panose="020B0604030504040204" pitchFamily="50" charset="-128"/>
              </a:rPr>
              <a:t>概要</a:t>
            </a:r>
            <a:endParaRPr kumimoji="1" lang="ja-JP" altLang="en-US" sz="1800" dirty="0"/>
          </a:p>
        </p:txBody>
      </p:sp>
      <p:sp>
        <p:nvSpPr>
          <p:cNvPr id="49" name="テキスト ボックス 48">
            <a:extLst>
              <a:ext uri="{FF2B5EF4-FFF2-40B4-BE49-F238E27FC236}">
                <a16:creationId xmlns:a16="http://schemas.microsoft.com/office/drawing/2014/main" id="{88788D1F-2FA2-46F2-9DDA-B6D8486243B5}"/>
              </a:ext>
            </a:extLst>
          </p:cNvPr>
          <p:cNvSpPr txBox="1"/>
          <p:nvPr/>
        </p:nvSpPr>
        <p:spPr>
          <a:xfrm>
            <a:off x="216000" y="719999"/>
            <a:ext cx="9245715" cy="1256225"/>
          </a:xfrm>
          <a:prstGeom prst="rect">
            <a:avLst/>
          </a:prstGeom>
          <a:noFill/>
          <a:ln>
            <a:noFill/>
          </a:ln>
        </p:spPr>
        <p:txBody>
          <a:bodyPr wrap="square" rtlCol="0" anchor="t" anchorCtr="0">
            <a:noAutofit/>
          </a:bodyPr>
          <a:lstStyle/>
          <a:p>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へのアクセス制御方式について説明する。</a:t>
            </a:r>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では認証されたユーザにのみ、</a:t>
            </a:r>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のシステムへのアクセスを許可する。</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アクセス制御の流れは以下の通り。</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①　</a:t>
            </a:r>
            <a:r>
              <a:rPr kumimoji="1" lang="ja-JP" altLang="en-US" sz="1200">
                <a:latin typeface="Meiryo UI" panose="020B0604030504040204" pitchFamily="50" charset="-128"/>
                <a:ea typeface="Meiryo UI" panose="020B0604030504040204" pitchFamily="50" charset="-128"/>
              </a:rPr>
              <a:t>ユーザ認証</a:t>
            </a:r>
            <a:r>
              <a:rPr lang="ja-JP" altLang="en-US" sz="1200">
                <a:latin typeface="Meiryo UI" panose="020B0604030504040204" pitchFamily="50" charset="-128"/>
                <a:ea typeface="Meiryo UI" panose="020B0604030504040204" pitchFamily="50" charset="-128"/>
              </a:rPr>
              <a:t>に</a:t>
            </a:r>
            <a:r>
              <a:rPr lang="ja-JP" altLang="en-US" sz="1200" dirty="0">
                <a:latin typeface="Meiryo UI" panose="020B0604030504040204" pitchFamily="50" charset="-128"/>
                <a:ea typeface="Meiryo UI" panose="020B0604030504040204" pitchFamily="50" charset="-128"/>
              </a:rPr>
              <a:t>成功する</a:t>
            </a:r>
            <a:r>
              <a:rPr lang="ja-JP" altLang="en-US" sz="1200">
                <a:latin typeface="Meiryo UI" panose="020B0604030504040204" pitchFamily="50" charset="-128"/>
                <a:ea typeface="Meiryo UI" panose="020B0604030504040204" pitchFamily="50" charset="-128"/>
              </a:rPr>
              <a:t>と、ユーザが使うアプリケーションはトークン</a:t>
            </a:r>
            <a:r>
              <a:rPr lang="ja-JP" altLang="en-US" sz="1200" dirty="0">
                <a:latin typeface="Meiryo UI" panose="020B0604030504040204" pitchFamily="50" charset="-128"/>
                <a:ea typeface="Meiryo UI" panose="020B0604030504040204" pitchFamily="50" charset="-128"/>
              </a:rPr>
              <a:t>を</a:t>
            </a:r>
            <a:r>
              <a:rPr lang="ja-JP" altLang="en-US" sz="1200">
                <a:latin typeface="Meiryo UI" panose="020B0604030504040204" pitchFamily="50" charset="-128"/>
                <a:ea typeface="Meiryo UI" panose="020B0604030504040204" pitchFamily="50" charset="-128"/>
              </a:rPr>
              <a:t>取得</a:t>
            </a:r>
            <a:r>
              <a:rPr lang="ja-JP" altLang="en-US" sz="1200" dirty="0">
                <a:latin typeface="Meiryo UI" panose="020B0604030504040204" pitchFamily="50" charset="-128"/>
                <a:ea typeface="Meiryo UI" panose="020B0604030504040204" pitchFamily="50" charset="-128"/>
              </a:rPr>
              <a:t>できる。</a:t>
            </a:r>
            <a:endParaRPr lang="en-US" altLang="ja-JP" sz="1200" dirty="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②　ユーザが使うアプリケーションが</a:t>
            </a:r>
            <a:r>
              <a:rPr lang="en-US" altLang="ja-JP" sz="120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のシステムにアクセスする際にはトークンを持参する。</a:t>
            </a:r>
            <a:endParaRPr lang="en-US" altLang="ja-JP" sz="1200" dirty="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③　</a:t>
            </a:r>
            <a:r>
              <a:rPr lang="en-US" altLang="ja-JP" sz="1200">
                <a:latin typeface="Meiryo UI" panose="020B0604030504040204" pitchFamily="50" charset="-128"/>
                <a:ea typeface="Meiryo UI" panose="020B0604030504040204" pitchFamily="50" charset="-128"/>
              </a:rPr>
              <a:t>CADDE</a:t>
            </a:r>
            <a:r>
              <a:rPr kumimoji="1" lang="ja-JP" altLang="en-US" sz="1200">
                <a:latin typeface="Meiryo UI" panose="020B0604030504040204" pitchFamily="50" charset="-128"/>
                <a:ea typeface="Meiryo UI" panose="020B0604030504040204" pitchFamily="50" charset="-128"/>
              </a:rPr>
              <a:t>のシステム</a:t>
            </a:r>
            <a:r>
              <a:rPr lang="ja-JP" altLang="en-US" sz="1200">
                <a:latin typeface="Meiryo UI" panose="020B0604030504040204" pitchFamily="50" charset="-128"/>
                <a:ea typeface="Meiryo UI" panose="020B0604030504040204" pitchFamily="50" charset="-128"/>
              </a:rPr>
              <a:t>が持参</a:t>
            </a:r>
            <a:r>
              <a:rPr lang="ja-JP" altLang="en-US" sz="1200" dirty="0">
                <a:latin typeface="Meiryo UI" panose="020B0604030504040204" pitchFamily="50" charset="-128"/>
                <a:ea typeface="Meiryo UI" panose="020B0604030504040204" pitchFamily="50" charset="-128"/>
              </a:rPr>
              <a:t>されたトークンの検証をすることによってアクセス制御を行う。</a:t>
            </a:r>
            <a:endParaRPr lang="en-US" altLang="ja-JP" sz="1200" dirty="0">
              <a:latin typeface="Meiryo UI" panose="020B0604030504040204" pitchFamily="50" charset="-128"/>
              <a:ea typeface="Meiryo UI" panose="020B0604030504040204" pitchFamily="50" charset="-128"/>
            </a:endParaRPr>
          </a:p>
          <a:p>
            <a:r>
              <a:rPr lang="en-US" altLang="ja-JP" sz="1200">
                <a:latin typeface="Meiryo UI" panose="020B0604030504040204" pitchFamily="50" charset="-128"/>
                <a:ea typeface="Meiryo UI" panose="020B0604030504040204" pitchFamily="50" charset="-128"/>
              </a:rPr>
              <a:t>CADDE</a:t>
            </a:r>
            <a:r>
              <a:rPr lang="ja-JP" altLang="en-US" sz="1200">
                <a:latin typeface="Meiryo UI" panose="020B0604030504040204" pitchFamily="50" charset="-128"/>
                <a:ea typeface="Meiryo UI" panose="020B0604030504040204" pitchFamily="50" charset="-128"/>
              </a:rPr>
              <a:t>では、このような</a:t>
            </a:r>
            <a:r>
              <a:rPr lang="en-US" altLang="ja-JP" sz="1200">
                <a:latin typeface="Meiryo UI" panose="020B0604030504040204" pitchFamily="50" charset="-128"/>
                <a:ea typeface="Meiryo UI" panose="020B0604030504040204" pitchFamily="50" charset="-128"/>
              </a:rPr>
              <a:t>OpenID Connect/OAuth2.0</a:t>
            </a:r>
            <a:r>
              <a:rPr lang="ja-JP" altLang="en-US" sz="1200">
                <a:latin typeface="Meiryo UI" panose="020B0604030504040204" pitchFamily="50" charset="-128"/>
                <a:ea typeface="Meiryo UI" panose="020B0604030504040204" pitchFamily="50" charset="-128"/>
              </a:rPr>
              <a:t>の仕様に基づいたトークン</a:t>
            </a:r>
            <a:r>
              <a:rPr lang="ja-JP" altLang="en-US" sz="1200" dirty="0">
                <a:latin typeface="Meiryo UI" panose="020B0604030504040204" pitchFamily="50" charset="-128"/>
                <a:ea typeface="Meiryo UI" panose="020B0604030504040204" pitchFamily="50" charset="-128"/>
              </a:rPr>
              <a:t>をベースとしたアクセス制御</a:t>
            </a:r>
            <a:r>
              <a:rPr lang="ja-JP" altLang="en-US" sz="1200">
                <a:latin typeface="Meiryo UI" panose="020B0604030504040204" pitchFamily="50" charset="-128"/>
                <a:ea typeface="Meiryo UI" panose="020B0604030504040204" pitchFamily="50" charset="-128"/>
              </a:rPr>
              <a:t>を行う。</a:t>
            </a:r>
            <a:endParaRPr lang="en-US" altLang="ja-JP" sz="1200" dirty="0">
              <a:latin typeface="Meiryo UI" panose="020B0604030504040204" pitchFamily="50" charset="-128"/>
              <a:ea typeface="Meiryo UI" panose="020B0604030504040204" pitchFamily="50" charset="-128"/>
            </a:endParaRPr>
          </a:p>
        </p:txBody>
      </p:sp>
      <p:sp>
        <p:nvSpPr>
          <p:cNvPr id="3" name="正方形/長方形 2">
            <a:extLst>
              <a:ext uri="{FF2B5EF4-FFF2-40B4-BE49-F238E27FC236}">
                <a16:creationId xmlns:a16="http://schemas.microsoft.com/office/drawing/2014/main" id="{907C35E5-941D-78C9-DF01-86DAF7AEDCBB}"/>
              </a:ext>
            </a:extLst>
          </p:cNvPr>
          <p:cNvSpPr/>
          <p:nvPr/>
        </p:nvSpPr>
        <p:spPr>
          <a:xfrm>
            <a:off x="5737847" y="2678660"/>
            <a:ext cx="2346957" cy="7082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a:latin typeface="Meiryo UI" panose="020B0604030504040204" pitchFamily="50" charset="-128"/>
                <a:ea typeface="Meiryo UI" panose="020B0604030504040204" pitchFamily="50" charset="-128"/>
              </a:rPr>
              <a:t>CADDE</a:t>
            </a:r>
            <a:r>
              <a:rPr kumimoji="1" lang="ja-JP" altLang="en-US" sz="1200">
                <a:latin typeface="Meiryo UI" panose="020B0604030504040204" pitchFamily="50" charset="-128"/>
                <a:ea typeface="Meiryo UI" panose="020B0604030504040204" pitchFamily="50" charset="-128"/>
              </a:rPr>
              <a:t>認証</a:t>
            </a:r>
            <a:r>
              <a:rPr kumimoji="1" lang="ja-JP" altLang="en-US" sz="1200" dirty="0">
                <a:latin typeface="Meiryo UI" panose="020B0604030504040204" pitchFamily="50" charset="-128"/>
                <a:ea typeface="Meiryo UI" panose="020B0604030504040204" pitchFamily="50" charset="-128"/>
              </a:rPr>
              <a:t>機能</a:t>
            </a:r>
          </a:p>
        </p:txBody>
      </p:sp>
      <p:sp>
        <p:nvSpPr>
          <p:cNvPr id="50" name="正方形/長方形 49">
            <a:extLst>
              <a:ext uri="{FF2B5EF4-FFF2-40B4-BE49-F238E27FC236}">
                <a16:creationId xmlns:a16="http://schemas.microsoft.com/office/drawing/2014/main" id="{E52D350B-2610-E405-4195-0CA225752F5A}"/>
              </a:ext>
            </a:extLst>
          </p:cNvPr>
          <p:cNvSpPr/>
          <p:nvPr/>
        </p:nvSpPr>
        <p:spPr>
          <a:xfrm>
            <a:off x="622366" y="2613979"/>
            <a:ext cx="2124411" cy="28108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dirty="0">
                <a:latin typeface="Meiryo UI" panose="020B0604030504040204" pitchFamily="50" charset="-128"/>
                <a:ea typeface="Meiryo UI" panose="020B0604030504040204" pitchFamily="50" charset="-128"/>
              </a:rPr>
              <a:t>ユーザが使う</a:t>
            </a:r>
            <a:r>
              <a:rPr kumimoji="1" lang="ja-JP" altLang="en-US" sz="1200" dirty="0">
                <a:latin typeface="Meiryo UI" panose="020B0604030504040204" pitchFamily="50" charset="-128"/>
                <a:ea typeface="Meiryo UI" panose="020B0604030504040204" pitchFamily="50" charset="-128"/>
              </a:rPr>
              <a:t>アプリケーション</a:t>
            </a:r>
            <a:endParaRPr kumimoji="1" lang="en-US" altLang="ja-JP" sz="1200" dirty="0">
              <a:latin typeface="Meiryo UI" panose="020B0604030504040204" pitchFamily="50" charset="-128"/>
              <a:ea typeface="Meiryo UI" panose="020B0604030504040204" pitchFamily="50" charset="-128"/>
            </a:endParaRPr>
          </a:p>
        </p:txBody>
      </p:sp>
      <p:sp>
        <p:nvSpPr>
          <p:cNvPr id="51" name="正方形/長方形 50">
            <a:extLst>
              <a:ext uri="{FF2B5EF4-FFF2-40B4-BE49-F238E27FC236}">
                <a16:creationId xmlns:a16="http://schemas.microsoft.com/office/drawing/2014/main" id="{0ACE6C7D-1649-4B97-CD24-A31997000797}"/>
              </a:ext>
            </a:extLst>
          </p:cNvPr>
          <p:cNvSpPr/>
          <p:nvPr/>
        </p:nvSpPr>
        <p:spPr>
          <a:xfrm>
            <a:off x="5737848" y="4716599"/>
            <a:ext cx="2346957" cy="8337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sz="1200">
              <a:latin typeface="Meiryo UI" panose="020B0604030504040204" pitchFamily="50" charset="-128"/>
              <a:ea typeface="Meiryo UI" panose="020B0604030504040204" pitchFamily="50" charset="-128"/>
            </a:endParaRPr>
          </a:p>
          <a:p>
            <a:pPr algn="ctr"/>
            <a:r>
              <a:rPr lang="en-US" altLang="ja-JP" sz="1200">
                <a:latin typeface="Meiryo UI" panose="020B0604030504040204" pitchFamily="50" charset="-128"/>
                <a:ea typeface="Meiryo UI" panose="020B0604030504040204" pitchFamily="50" charset="-128"/>
              </a:rPr>
              <a:t>CADDE</a:t>
            </a:r>
            <a:r>
              <a:rPr kumimoji="1" lang="ja-JP" altLang="en-US" sz="1200">
                <a:latin typeface="Meiryo UI" panose="020B0604030504040204" pitchFamily="50" charset="-128"/>
                <a:ea typeface="Meiryo UI" panose="020B0604030504040204" pitchFamily="50" charset="-128"/>
              </a:rPr>
              <a:t>のシステム</a:t>
            </a:r>
            <a:endParaRPr kumimoji="1" lang="en-US" altLang="ja-JP" sz="1200">
              <a:latin typeface="Meiryo UI" panose="020B0604030504040204" pitchFamily="50" charset="-128"/>
              <a:ea typeface="Meiryo UI" panose="020B0604030504040204" pitchFamily="50" charset="-128"/>
            </a:endParaRPr>
          </a:p>
          <a:p>
            <a:pPr algn="ctr"/>
            <a:r>
              <a:rPr lang="ja-JP" altLang="en-US" sz="1200">
                <a:latin typeface="Meiryo UI" panose="020B0604030504040204" pitchFamily="50" charset="-128"/>
                <a:ea typeface="Meiryo UI" panose="020B0604030504040204" pitchFamily="50" charset="-128"/>
              </a:rPr>
              <a:t>（コネクタなど）</a:t>
            </a:r>
            <a:endParaRPr kumimoji="1" lang="en-US" altLang="ja-JP" sz="1200" dirty="0">
              <a:latin typeface="Meiryo UI" panose="020B0604030504040204" pitchFamily="50" charset="-128"/>
              <a:ea typeface="Meiryo UI" panose="020B0604030504040204" pitchFamily="50" charset="-128"/>
            </a:endParaRPr>
          </a:p>
        </p:txBody>
      </p:sp>
      <p:cxnSp>
        <p:nvCxnSpPr>
          <p:cNvPr id="5" name="直線矢印コネクタ 4">
            <a:extLst>
              <a:ext uri="{FF2B5EF4-FFF2-40B4-BE49-F238E27FC236}">
                <a16:creationId xmlns:a16="http://schemas.microsoft.com/office/drawing/2014/main" id="{B033E0FF-723F-47DD-4D85-45F3DEFF63E3}"/>
              </a:ext>
            </a:extLst>
          </p:cNvPr>
          <p:cNvCxnSpPr>
            <a:cxnSpLocks/>
          </p:cNvCxnSpPr>
          <p:nvPr/>
        </p:nvCxnSpPr>
        <p:spPr>
          <a:xfrm>
            <a:off x="2782085" y="3032764"/>
            <a:ext cx="2952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直線矢印コネクタ 52">
            <a:extLst>
              <a:ext uri="{FF2B5EF4-FFF2-40B4-BE49-F238E27FC236}">
                <a16:creationId xmlns:a16="http://schemas.microsoft.com/office/drawing/2014/main" id="{5DDF7DFD-226F-2C0C-9188-F6A17AB0C2B3}"/>
              </a:ext>
            </a:extLst>
          </p:cNvPr>
          <p:cNvCxnSpPr/>
          <p:nvPr/>
        </p:nvCxnSpPr>
        <p:spPr>
          <a:xfrm flipV="1">
            <a:off x="6943979" y="3371944"/>
            <a:ext cx="0" cy="13297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テキスト ボックス 5">
            <a:extLst>
              <a:ext uri="{FF2B5EF4-FFF2-40B4-BE49-F238E27FC236}">
                <a16:creationId xmlns:a16="http://schemas.microsoft.com/office/drawing/2014/main" id="{1C85E549-CB4D-7383-6BC4-A0F4100DFAD4}"/>
              </a:ext>
            </a:extLst>
          </p:cNvPr>
          <p:cNvSpPr txBox="1"/>
          <p:nvPr/>
        </p:nvSpPr>
        <p:spPr>
          <a:xfrm>
            <a:off x="3129951" y="2358118"/>
            <a:ext cx="2081019" cy="646331"/>
          </a:xfrm>
          <a:prstGeom prst="rect">
            <a:avLst/>
          </a:prstGeom>
          <a:noFill/>
        </p:spPr>
        <p:txBody>
          <a:bodyPr wrap="none" rtlCol="0">
            <a:spAutoFit/>
          </a:bodyPr>
          <a:lstStyle/>
          <a:p>
            <a:r>
              <a:rPr kumimoji="1" lang="ja-JP" altLang="en-US" sz="1200">
                <a:latin typeface="Meiryo UI" panose="020B0604030504040204" pitchFamily="50" charset="-128"/>
                <a:ea typeface="Meiryo UI" panose="020B0604030504040204" pitchFamily="50" charset="-128"/>
              </a:rPr>
              <a:t>①</a:t>
            </a:r>
            <a:endParaRPr kumimoji="1" lang="en-US" altLang="ja-JP" sz="1200">
              <a:latin typeface="Meiryo UI" panose="020B0604030504040204" pitchFamily="50" charset="-128"/>
              <a:ea typeface="Meiryo UI" panose="020B0604030504040204" pitchFamily="50" charset="-128"/>
            </a:endParaRPr>
          </a:p>
          <a:p>
            <a:r>
              <a:rPr kumimoji="1" lang="ja-JP" altLang="en-US" sz="1200">
                <a:latin typeface="Meiryo UI" panose="020B0604030504040204" pitchFamily="50" charset="-128"/>
                <a:ea typeface="Meiryo UI" panose="020B0604030504040204" pitchFamily="50" charset="-128"/>
              </a:rPr>
              <a:t>ユーザ認証</a:t>
            </a:r>
            <a:endParaRPr kumimoji="1" lang="en-US" altLang="ja-JP" sz="1200" dirty="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認証に成功</a:t>
            </a:r>
            <a:r>
              <a:rPr lang="ja-JP" altLang="en-US" sz="1200" dirty="0">
                <a:latin typeface="Meiryo UI" panose="020B0604030504040204" pitchFamily="50" charset="-128"/>
                <a:ea typeface="Meiryo UI" panose="020B0604030504040204" pitchFamily="50" charset="-128"/>
              </a:rPr>
              <a:t>すれば</a:t>
            </a:r>
            <a:r>
              <a:rPr lang="ja-JP" altLang="en-US" sz="1200">
                <a:latin typeface="Meiryo UI" panose="020B0604030504040204" pitchFamily="50" charset="-128"/>
                <a:ea typeface="Meiryo UI" panose="020B0604030504040204" pitchFamily="50" charset="-128"/>
              </a:rPr>
              <a:t>トークン取得</a:t>
            </a:r>
            <a:endParaRPr kumimoji="1" lang="en-US" altLang="ja-JP" sz="1200" dirty="0">
              <a:latin typeface="Meiryo UI" panose="020B0604030504040204" pitchFamily="50" charset="-128"/>
              <a:ea typeface="Meiryo UI" panose="020B0604030504040204" pitchFamily="50" charset="-128"/>
            </a:endParaRPr>
          </a:p>
        </p:txBody>
      </p:sp>
      <p:cxnSp>
        <p:nvCxnSpPr>
          <p:cNvPr id="59" name="直線矢印コネクタ 58">
            <a:extLst>
              <a:ext uri="{FF2B5EF4-FFF2-40B4-BE49-F238E27FC236}">
                <a16:creationId xmlns:a16="http://schemas.microsoft.com/office/drawing/2014/main" id="{870B869B-4CC1-7DE8-F9B6-F5B8B171319D}"/>
              </a:ext>
            </a:extLst>
          </p:cNvPr>
          <p:cNvCxnSpPr>
            <a:cxnSpLocks/>
          </p:cNvCxnSpPr>
          <p:nvPr/>
        </p:nvCxnSpPr>
        <p:spPr>
          <a:xfrm>
            <a:off x="2773381" y="4877736"/>
            <a:ext cx="2952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1" name="テキスト ボックス 70">
            <a:extLst>
              <a:ext uri="{FF2B5EF4-FFF2-40B4-BE49-F238E27FC236}">
                <a16:creationId xmlns:a16="http://schemas.microsoft.com/office/drawing/2014/main" id="{C6B2EE65-9EC3-E3F3-DD27-C946A1B4B2D4}"/>
              </a:ext>
            </a:extLst>
          </p:cNvPr>
          <p:cNvSpPr txBox="1"/>
          <p:nvPr/>
        </p:nvSpPr>
        <p:spPr>
          <a:xfrm>
            <a:off x="3182205" y="4375354"/>
            <a:ext cx="1758815" cy="461665"/>
          </a:xfrm>
          <a:prstGeom prst="rect">
            <a:avLst/>
          </a:prstGeom>
          <a:noFill/>
        </p:spPr>
        <p:txBody>
          <a:bodyPr wrap="none" rtlCol="0">
            <a:spAutoFit/>
          </a:bodyPr>
          <a:lstStyle/>
          <a:p>
            <a:r>
              <a:rPr kumimoji="1" lang="ja-JP" altLang="en-US" sz="1200">
                <a:latin typeface="Meiryo UI" panose="020B0604030504040204" pitchFamily="50" charset="-128"/>
                <a:ea typeface="Meiryo UI" panose="020B0604030504040204" pitchFamily="50" charset="-128"/>
              </a:rPr>
              <a:t>②</a:t>
            </a:r>
            <a:endParaRPr kumimoji="1" lang="en-US" altLang="ja-JP" sz="1200">
              <a:latin typeface="Meiryo UI" panose="020B0604030504040204" pitchFamily="50" charset="-128"/>
              <a:ea typeface="Meiryo UI" panose="020B0604030504040204" pitchFamily="50" charset="-128"/>
            </a:endParaRPr>
          </a:p>
          <a:p>
            <a:r>
              <a:rPr kumimoji="1" lang="ja-JP" altLang="en-US" sz="1200">
                <a:latin typeface="Meiryo UI" panose="020B0604030504040204" pitchFamily="50" charset="-128"/>
                <a:ea typeface="Meiryo UI" panose="020B0604030504040204" pitchFamily="50" charset="-128"/>
              </a:rPr>
              <a:t>トークンを持参してアクセス</a:t>
            </a:r>
            <a:endParaRPr kumimoji="1" lang="ja-JP" altLang="en-US" sz="1200" dirty="0">
              <a:latin typeface="Meiryo UI" panose="020B0604030504040204" pitchFamily="50" charset="-128"/>
              <a:ea typeface="Meiryo UI" panose="020B0604030504040204" pitchFamily="50" charset="-128"/>
            </a:endParaRPr>
          </a:p>
        </p:txBody>
      </p:sp>
      <p:sp>
        <p:nvSpPr>
          <p:cNvPr id="76" name="テキスト ボックス 75">
            <a:extLst>
              <a:ext uri="{FF2B5EF4-FFF2-40B4-BE49-F238E27FC236}">
                <a16:creationId xmlns:a16="http://schemas.microsoft.com/office/drawing/2014/main" id="{96F0E272-E080-5412-C069-05932FC024D4}"/>
              </a:ext>
            </a:extLst>
          </p:cNvPr>
          <p:cNvSpPr txBox="1"/>
          <p:nvPr/>
        </p:nvSpPr>
        <p:spPr>
          <a:xfrm>
            <a:off x="5963629" y="3820901"/>
            <a:ext cx="947695" cy="461665"/>
          </a:xfrm>
          <a:prstGeom prst="rect">
            <a:avLst/>
          </a:prstGeom>
          <a:noFill/>
        </p:spPr>
        <p:txBody>
          <a:bodyPr wrap="none" rtlCol="0">
            <a:spAutoFit/>
          </a:bodyPr>
          <a:lstStyle/>
          <a:p>
            <a:r>
              <a:rPr kumimoji="1" lang="ja-JP" altLang="en-US" sz="1200">
                <a:latin typeface="Meiryo UI" panose="020B0604030504040204" pitchFamily="50" charset="-128"/>
                <a:ea typeface="Meiryo UI" panose="020B0604030504040204" pitchFamily="50" charset="-128"/>
              </a:rPr>
              <a:t>③</a:t>
            </a:r>
            <a:endParaRPr kumimoji="1" lang="en-US" altLang="ja-JP" sz="1200">
              <a:latin typeface="Meiryo UI" panose="020B0604030504040204" pitchFamily="50" charset="-128"/>
              <a:ea typeface="Meiryo UI" panose="020B0604030504040204" pitchFamily="50" charset="-128"/>
            </a:endParaRPr>
          </a:p>
          <a:p>
            <a:r>
              <a:rPr kumimoji="1" lang="ja-JP" altLang="en-US" sz="1200">
                <a:latin typeface="Meiryo UI" panose="020B0604030504040204" pitchFamily="50" charset="-128"/>
                <a:ea typeface="Meiryo UI" panose="020B0604030504040204" pitchFamily="50" charset="-128"/>
              </a:rPr>
              <a:t>トークン</a:t>
            </a:r>
            <a:r>
              <a:rPr kumimoji="1" lang="ja-JP" altLang="en-US" sz="1200" dirty="0">
                <a:latin typeface="Meiryo UI" panose="020B0604030504040204" pitchFamily="50" charset="-128"/>
                <a:ea typeface="Meiryo UI" panose="020B0604030504040204" pitchFamily="50" charset="-128"/>
              </a:rPr>
              <a:t>検証</a:t>
            </a:r>
          </a:p>
        </p:txBody>
      </p:sp>
      <p:sp>
        <p:nvSpPr>
          <p:cNvPr id="77" name="四角形: 角を丸くする 76">
            <a:extLst>
              <a:ext uri="{FF2B5EF4-FFF2-40B4-BE49-F238E27FC236}">
                <a16:creationId xmlns:a16="http://schemas.microsoft.com/office/drawing/2014/main" id="{F5642CA2-DF71-45A5-2AE7-C7BADD13E0CE}"/>
              </a:ext>
            </a:extLst>
          </p:cNvPr>
          <p:cNvSpPr/>
          <p:nvPr/>
        </p:nvSpPr>
        <p:spPr>
          <a:xfrm>
            <a:off x="5531016" y="2190845"/>
            <a:ext cx="2760617" cy="3540800"/>
          </a:xfrm>
          <a:prstGeom prst="roundRect">
            <a:avLst>
              <a:gd name="adj" fmla="val 7883"/>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accent5"/>
                </a:solidFill>
                <a:latin typeface="Meiryo UI" panose="020B0604030504040204" pitchFamily="50" charset="-128"/>
                <a:ea typeface="Meiryo UI" panose="020B0604030504040204" pitchFamily="50" charset="-128"/>
              </a:rPr>
              <a:t>CADDE</a:t>
            </a:r>
            <a:endParaRPr kumimoji="1" lang="ja-JP" altLang="en-US" sz="1400" dirty="0">
              <a:solidFill>
                <a:schemeClr val="accent5"/>
              </a:solidFill>
              <a:latin typeface="Meiryo UI" panose="020B0604030504040204" pitchFamily="50" charset="-128"/>
              <a:ea typeface="Meiryo UI" panose="020B0604030504040204" pitchFamily="50" charset="-128"/>
            </a:endParaRPr>
          </a:p>
        </p:txBody>
      </p:sp>
      <p:sp>
        <p:nvSpPr>
          <p:cNvPr id="78" name="吹き出し: 四角形 77">
            <a:extLst>
              <a:ext uri="{FF2B5EF4-FFF2-40B4-BE49-F238E27FC236}">
                <a16:creationId xmlns:a16="http://schemas.microsoft.com/office/drawing/2014/main" id="{87557409-6AA8-5A3F-B42E-73A5F4C6D8AB}"/>
              </a:ext>
            </a:extLst>
          </p:cNvPr>
          <p:cNvSpPr/>
          <p:nvPr/>
        </p:nvSpPr>
        <p:spPr>
          <a:xfrm>
            <a:off x="1019996" y="5996177"/>
            <a:ext cx="6135486" cy="446566"/>
          </a:xfrm>
          <a:prstGeom prst="wedgeRectCallout">
            <a:avLst>
              <a:gd name="adj1" fmla="val -10738"/>
              <a:gd name="adj2" fmla="val -123908"/>
            </a:avLst>
          </a:prstGeom>
          <a:solidFill>
            <a:srgbClr val="002060"/>
          </a:solidFill>
          <a:ln w="38100">
            <a:solidFill>
              <a:srgbClr val="002060"/>
            </a:solidFill>
          </a:ln>
        </p:spPr>
        <p:style>
          <a:lnRef idx="2">
            <a:schemeClr val="dk1"/>
          </a:lnRef>
          <a:fillRef idx="1">
            <a:schemeClr val="lt1"/>
          </a:fillRef>
          <a:effectRef idx="0">
            <a:schemeClr val="dk1"/>
          </a:effectRef>
          <a:fontRef idx="minor">
            <a:schemeClr val="dk1"/>
          </a:fontRef>
        </p:style>
        <p:txBody>
          <a:bodyPr rtlCol="0" anchor="ctr"/>
          <a:lstStyle/>
          <a:p>
            <a:r>
              <a:rPr kumimoji="1" lang="ja-JP" altLang="en-US" sz="1100" dirty="0">
                <a:solidFill>
                  <a:schemeClr val="bg1"/>
                </a:solidFill>
                <a:latin typeface="Meiryo UI" panose="020B0604030504040204" pitchFamily="50" charset="-128"/>
                <a:ea typeface="Meiryo UI" panose="020B0604030504040204" pitchFamily="50" charset="-128"/>
              </a:rPr>
              <a:t>「ユーザが使うアプリケーション」、「</a:t>
            </a:r>
            <a:r>
              <a:rPr kumimoji="1" lang="en-US" altLang="ja-JP" sz="1100" dirty="0">
                <a:solidFill>
                  <a:schemeClr val="bg1"/>
                </a:solidFill>
                <a:latin typeface="Meiryo UI" panose="020B0604030504040204" pitchFamily="50" charset="-128"/>
                <a:ea typeface="Meiryo UI" panose="020B0604030504040204" pitchFamily="50" charset="-128"/>
              </a:rPr>
              <a:t>CADDE</a:t>
            </a:r>
            <a:r>
              <a:rPr kumimoji="1" lang="ja-JP" altLang="en-US" sz="1100" dirty="0">
                <a:solidFill>
                  <a:schemeClr val="bg1"/>
                </a:solidFill>
                <a:latin typeface="Meiryo UI" panose="020B0604030504040204" pitchFamily="50" charset="-128"/>
                <a:ea typeface="Meiryo UI" panose="020B0604030504040204" pitchFamily="50" charset="-128"/>
              </a:rPr>
              <a:t>のシステム」が具体的に何かというのは、</a:t>
            </a:r>
            <a:r>
              <a:rPr lang="ja-JP" altLang="en-US" sz="1100" dirty="0">
                <a:solidFill>
                  <a:schemeClr val="bg1"/>
                </a:solidFill>
                <a:latin typeface="Meiryo UI" panose="020B0604030504040204" pitchFamily="50" charset="-128"/>
                <a:ea typeface="Meiryo UI" panose="020B0604030504040204" pitchFamily="50" charset="-128"/>
              </a:rPr>
              <a:t>業務シーンによって異なる</a:t>
            </a:r>
            <a:endParaRPr kumimoji="1" lang="en-US" altLang="ja-JP" sz="1100" dirty="0">
              <a:solidFill>
                <a:schemeClr val="bg1"/>
              </a:solidFill>
              <a:latin typeface="Meiryo UI" panose="020B0604030504040204" pitchFamily="50" charset="-128"/>
              <a:ea typeface="Meiryo UI" panose="020B0604030504040204" pitchFamily="50" charset="-128"/>
            </a:endParaRPr>
          </a:p>
        </p:txBody>
      </p:sp>
      <p:sp>
        <p:nvSpPr>
          <p:cNvPr id="95" name="四角形: 角を丸くする 94">
            <a:extLst>
              <a:ext uri="{FF2B5EF4-FFF2-40B4-BE49-F238E27FC236}">
                <a16:creationId xmlns:a16="http://schemas.microsoft.com/office/drawing/2014/main" id="{BA8D6691-4838-6D4B-AB19-EB2BC1721DDE}"/>
              </a:ext>
            </a:extLst>
          </p:cNvPr>
          <p:cNvSpPr/>
          <p:nvPr/>
        </p:nvSpPr>
        <p:spPr>
          <a:xfrm>
            <a:off x="5746555" y="4717558"/>
            <a:ext cx="1859277" cy="270535"/>
          </a:xfrm>
          <a:prstGeom prst="roundRect">
            <a:avLst>
              <a:gd name="adj" fmla="val 50000"/>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rgbClr val="FF0000"/>
                </a:solidFill>
                <a:latin typeface="Meiryo UI" panose="020B0604030504040204" pitchFamily="50" charset="-128"/>
                <a:ea typeface="Meiryo UI" panose="020B0604030504040204" pitchFamily="50" charset="-128"/>
              </a:rPr>
              <a:t>アクセス制御</a:t>
            </a:r>
            <a:endParaRPr kumimoji="1" lang="ja-JP" altLang="en-US" sz="11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376377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正方形/長方形 111">
            <a:extLst>
              <a:ext uri="{FF2B5EF4-FFF2-40B4-BE49-F238E27FC236}">
                <a16:creationId xmlns:a16="http://schemas.microsoft.com/office/drawing/2014/main" id="{E5A3A0C0-7DF3-8260-CF92-7FA10017FD26}"/>
              </a:ext>
            </a:extLst>
          </p:cNvPr>
          <p:cNvSpPr/>
          <p:nvPr/>
        </p:nvSpPr>
        <p:spPr>
          <a:xfrm>
            <a:off x="185226" y="2789329"/>
            <a:ext cx="9315239" cy="1713746"/>
          </a:xfrm>
          <a:prstGeom prst="rect">
            <a:avLst/>
          </a:prstGeom>
          <a:ln/>
        </p:spPr>
        <p:style>
          <a:lnRef idx="2">
            <a:schemeClr val="dk1"/>
          </a:lnRef>
          <a:fillRef idx="1">
            <a:schemeClr val="lt1"/>
          </a:fillRef>
          <a:effectRef idx="0">
            <a:schemeClr val="dk1"/>
          </a:effectRef>
          <a:fontRef idx="minor">
            <a:schemeClr val="dk1"/>
          </a:fontRef>
        </p:style>
        <p:txBody>
          <a:bodyPr rtlCol="0" anchor="t"/>
          <a:lstStyle/>
          <a:p>
            <a:r>
              <a:rPr kumimoji="1" lang="ja-JP" altLang="en-US" sz="1000" dirty="0">
                <a:latin typeface="Meiryo UI" panose="020B0604030504040204" pitchFamily="50" charset="-128"/>
                <a:ea typeface="Meiryo UI" panose="020B0604030504040204" pitchFamily="50" charset="-128"/>
              </a:rPr>
              <a:t>①　外部</a:t>
            </a:r>
            <a:r>
              <a:rPr kumimoji="1" lang="en-US" altLang="ja-JP" sz="1000" dirty="0">
                <a:latin typeface="Meiryo UI" panose="020B0604030504040204" pitchFamily="50" charset="-128"/>
                <a:ea typeface="Meiryo UI" panose="020B0604030504040204" pitchFamily="50" charset="-128"/>
              </a:rPr>
              <a:t>IdP</a:t>
            </a:r>
            <a:r>
              <a:rPr kumimoji="1" lang="ja-JP" altLang="en-US" sz="1000" dirty="0">
                <a:latin typeface="Meiryo UI" panose="020B0604030504040204" pitchFamily="50" charset="-128"/>
                <a:ea typeface="Meiryo UI" panose="020B0604030504040204" pitchFamily="50" charset="-128"/>
              </a:rPr>
              <a:t>なしの場合</a:t>
            </a:r>
          </a:p>
        </p:txBody>
      </p:sp>
      <p:sp>
        <p:nvSpPr>
          <p:cNvPr id="8" name="正方形/長方形 7">
            <a:extLst>
              <a:ext uri="{FF2B5EF4-FFF2-40B4-BE49-F238E27FC236}">
                <a16:creationId xmlns:a16="http://schemas.microsoft.com/office/drawing/2014/main" id="{26DCF03A-1454-0A1A-9A1F-93B9EF225409}"/>
              </a:ext>
            </a:extLst>
          </p:cNvPr>
          <p:cNvSpPr/>
          <p:nvPr/>
        </p:nvSpPr>
        <p:spPr>
          <a:xfrm>
            <a:off x="185225" y="4704625"/>
            <a:ext cx="9315240" cy="1736474"/>
          </a:xfrm>
          <a:prstGeom prst="rect">
            <a:avLst/>
          </a:prstGeom>
          <a:ln/>
        </p:spPr>
        <p:style>
          <a:lnRef idx="2">
            <a:schemeClr val="dk1"/>
          </a:lnRef>
          <a:fillRef idx="1">
            <a:schemeClr val="lt1"/>
          </a:fillRef>
          <a:effectRef idx="0">
            <a:schemeClr val="dk1"/>
          </a:effectRef>
          <a:fontRef idx="minor">
            <a:schemeClr val="dk1"/>
          </a:fontRef>
        </p:style>
        <p:txBody>
          <a:bodyPr rtlCol="0" anchor="t"/>
          <a:lstStyle/>
          <a:p>
            <a:r>
              <a:rPr lang="ja-JP" altLang="en-US" sz="1000" dirty="0">
                <a:latin typeface="Meiryo UI" panose="020B0604030504040204" pitchFamily="50" charset="-128"/>
                <a:ea typeface="Meiryo UI" panose="020B0604030504040204" pitchFamily="50" charset="-128"/>
              </a:rPr>
              <a:t>②</a:t>
            </a:r>
            <a:r>
              <a:rPr kumimoji="1" lang="ja-JP" altLang="en-US" sz="1000" dirty="0">
                <a:latin typeface="Meiryo UI" panose="020B0604030504040204" pitchFamily="50" charset="-128"/>
                <a:ea typeface="Meiryo UI" panose="020B0604030504040204" pitchFamily="50" charset="-128"/>
              </a:rPr>
              <a:t>　外部</a:t>
            </a:r>
            <a:r>
              <a:rPr kumimoji="1" lang="en-US" altLang="ja-JP" sz="1000" dirty="0">
                <a:latin typeface="Meiryo UI" panose="020B0604030504040204" pitchFamily="50" charset="-128"/>
                <a:ea typeface="Meiryo UI" panose="020B0604030504040204" pitchFamily="50" charset="-128"/>
              </a:rPr>
              <a:t>IdP</a:t>
            </a:r>
            <a:r>
              <a:rPr lang="ja-JP" altLang="en-US" sz="1000" dirty="0">
                <a:latin typeface="Meiryo UI" panose="020B0604030504040204" pitchFamily="50" charset="-128"/>
                <a:ea typeface="Meiryo UI" panose="020B0604030504040204" pitchFamily="50" charset="-128"/>
              </a:rPr>
              <a:t>あり</a:t>
            </a:r>
            <a:r>
              <a:rPr kumimoji="1" lang="ja-JP" altLang="en-US" sz="1000" dirty="0">
                <a:latin typeface="Meiryo UI" panose="020B0604030504040204" pitchFamily="50" charset="-128"/>
                <a:ea typeface="Meiryo UI" panose="020B0604030504040204" pitchFamily="50" charset="-128"/>
              </a:rPr>
              <a:t>の場合</a:t>
            </a:r>
          </a:p>
        </p:txBody>
      </p:sp>
      <p:sp>
        <p:nvSpPr>
          <p:cNvPr id="2" name="タイトル 1">
            <a:extLst>
              <a:ext uri="{FF2B5EF4-FFF2-40B4-BE49-F238E27FC236}">
                <a16:creationId xmlns:a16="http://schemas.microsoft.com/office/drawing/2014/main" id="{9E8729EF-A80B-4295-BEB9-851BF8393F04}"/>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2. </a:t>
            </a:r>
            <a:r>
              <a:rPr lang="ja-JP" altLang="en-US" sz="1800" dirty="0">
                <a:latin typeface="Meiryo UI" panose="020B0604030504040204" pitchFamily="50" charset="-128"/>
                <a:ea typeface="Meiryo UI" panose="020B0604030504040204" pitchFamily="50" charset="-128"/>
              </a:rPr>
              <a:t>方式 </a:t>
            </a:r>
            <a:r>
              <a:rPr lang="en-US" altLang="ja-JP" sz="1800" dirty="0">
                <a:latin typeface="Meiryo UI" panose="020B0604030504040204" pitchFamily="50" charset="-128"/>
                <a:ea typeface="Meiryo UI" panose="020B0604030504040204" pitchFamily="50" charset="-128"/>
              </a:rPr>
              <a:t>&gt; 2.3. </a:t>
            </a:r>
            <a:r>
              <a:rPr lang="ja-JP" altLang="en-US" sz="1800" dirty="0">
                <a:latin typeface="Meiryo UI" panose="020B0604030504040204" pitchFamily="50" charset="-128"/>
                <a:ea typeface="Meiryo UI" panose="020B0604030504040204" pitchFamily="50" charset="-128"/>
              </a:rPr>
              <a:t>認可確認のための</a:t>
            </a:r>
            <a:r>
              <a:rPr lang="en-US" altLang="ja-JP" sz="1800" dirty="0">
                <a:latin typeface="Meiryo UI" panose="020B0604030504040204" pitchFamily="50" charset="-128"/>
                <a:ea typeface="Meiryo UI" panose="020B0604030504040204" pitchFamily="50" charset="-128"/>
              </a:rPr>
              <a:t>ID</a:t>
            </a:r>
            <a:r>
              <a:rPr lang="ja-JP" altLang="en-US" sz="1800" dirty="0">
                <a:latin typeface="Meiryo UI" panose="020B0604030504040204" pitchFamily="50" charset="-128"/>
                <a:ea typeface="Meiryo UI" panose="020B0604030504040204" pitchFamily="50" charset="-128"/>
              </a:rPr>
              <a:t>連携方式 </a:t>
            </a:r>
            <a:r>
              <a:rPr lang="en-US" altLang="ja-JP" sz="1800" dirty="0">
                <a:latin typeface="Meiryo UI" panose="020B0604030504040204" pitchFamily="50" charset="-128"/>
                <a:ea typeface="Meiryo UI" panose="020B0604030504040204" pitchFamily="50" charset="-128"/>
              </a:rPr>
              <a:t>&gt; 2.3.1. </a:t>
            </a:r>
            <a:r>
              <a:rPr lang="ja-JP" altLang="en-US" sz="1800" dirty="0">
                <a:latin typeface="Meiryo UI" panose="020B0604030504040204" pitchFamily="50" charset="-128"/>
                <a:ea typeface="Meiryo UI" panose="020B0604030504040204" pitchFamily="50" charset="-128"/>
              </a:rPr>
              <a:t>概要</a:t>
            </a:r>
            <a:endParaRPr kumimoji="1" lang="ja-JP" altLang="en-US" sz="1800" dirty="0"/>
          </a:p>
        </p:txBody>
      </p:sp>
      <p:sp>
        <p:nvSpPr>
          <p:cNvPr id="3" name="正方形/長方形 2">
            <a:extLst>
              <a:ext uri="{FF2B5EF4-FFF2-40B4-BE49-F238E27FC236}">
                <a16:creationId xmlns:a16="http://schemas.microsoft.com/office/drawing/2014/main" id="{94C7BD31-7979-4EEF-8816-93648C49427C}"/>
              </a:ext>
            </a:extLst>
          </p:cNvPr>
          <p:cNvSpPr/>
          <p:nvPr/>
        </p:nvSpPr>
        <p:spPr>
          <a:xfrm>
            <a:off x="535495" y="4039245"/>
            <a:ext cx="1616779" cy="4042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800" dirty="0">
                <a:latin typeface="Meiryo UI" panose="020B0604030504040204" pitchFamily="50" charset="-128"/>
                <a:ea typeface="Meiryo UI" panose="020B0604030504040204" pitchFamily="50" charset="-128"/>
              </a:rPr>
              <a:t>WebApp</a:t>
            </a:r>
          </a:p>
        </p:txBody>
      </p:sp>
      <p:sp>
        <p:nvSpPr>
          <p:cNvPr id="4" name="正方形/長方形 3">
            <a:extLst>
              <a:ext uri="{FF2B5EF4-FFF2-40B4-BE49-F238E27FC236}">
                <a16:creationId xmlns:a16="http://schemas.microsoft.com/office/drawing/2014/main" id="{344A8CDC-2569-4ABA-9916-AC960E36DF7C}"/>
              </a:ext>
            </a:extLst>
          </p:cNvPr>
          <p:cNvSpPr/>
          <p:nvPr/>
        </p:nvSpPr>
        <p:spPr>
          <a:xfrm>
            <a:off x="4006239" y="4021827"/>
            <a:ext cx="1504103" cy="4042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800" dirty="0">
                <a:latin typeface="Meiryo UI" panose="020B0604030504040204" pitchFamily="50" charset="-128"/>
                <a:ea typeface="Meiryo UI" panose="020B0604030504040204" pitchFamily="50" charset="-128"/>
              </a:rPr>
              <a:t>利用者コネクタ</a:t>
            </a:r>
            <a:endParaRPr lang="en-US" altLang="ja-JP" sz="800" dirty="0">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11DCDA63-5EC9-44DC-B1BD-85CF6C88D289}"/>
              </a:ext>
            </a:extLst>
          </p:cNvPr>
          <p:cNvSpPr/>
          <p:nvPr/>
        </p:nvSpPr>
        <p:spPr>
          <a:xfrm>
            <a:off x="6357565" y="4046544"/>
            <a:ext cx="2950781" cy="40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800" dirty="0">
                <a:latin typeface="Meiryo UI" panose="020B0604030504040204" pitchFamily="50" charset="-128"/>
                <a:ea typeface="Meiryo UI" panose="020B0604030504040204" pitchFamily="50" charset="-128"/>
              </a:rPr>
              <a:t>提供者コネクタ</a:t>
            </a:r>
            <a:endParaRPr lang="en-US" altLang="ja-JP" sz="800" dirty="0">
              <a:latin typeface="Meiryo UI" panose="020B0604030504040204" pitchFamily="50" charset="-128"/>
              <a:ea typeface="Meiryo UI" panose="020B0604030504040204" pitchFamily="50" charset="-128"/>
            </a:endParaRPr>
          </a:p>
        </p:txBody>
      </p:sp>
      <p:sp>
        <p:nvSpPr>
          <p:cNvPr id="11" name="正方形/長方形 10">
            <a:extLst>
              <a:ext uri="{FF2B5EF4-FFF2-40B4-BE49-F238E27FC236}">
                <a16:creationId xmlns:a16="http://schemas.microsoft.com/office/drawing/2014/main" id="{EE8ABE93-02D0-4294-91C8-F800073844A5}"/>
              </a:ext>
            </a:extLst>
          </p:cNvPr>
          <p:cNvSpPr/>
          <p:nvPr/>
        </p:nvSpPr>
        <p:spPr>
          <a:xfrm>
            <a:off x="535495" y="3061441"/>
            <a:ext cx="4934546" cy="4599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800" dirty="0">
                <a:latin typeface="Meiryo UI" panose="020B0604030504040204" pitchFamily="50" charset="-128"/>
                <a:ea typeface="Meiryo UI" panose="020B0604030504040204" pitchFamily="50" charset="-128"/>
              </a:rPr>
              <a:t>認証機能</a:t>
            </a:r>
            <a:endParaRPr lang="en-US" altLang="ja-JP" sz="800" dirty="0">
              <a:latin typeface="Meiryo UI" panose="020B0604030504040204" pitchFamily="50" charset="-128"/>
              <a:ea typeface="Meiryo UI" panose="020B0604030504040204" pitchFamily="50" charset="-128"/>
            </a:endParaRPr>
          </a:p>
        </p:txBody>
      </p:sp>
      <p:sp>
        <p:nvSpPr>
          <p:cNvPr id="14" name="矢印: U ターン 13">
            <a:extLst>
              <a:ext uri="{FF2B5EF4-FFF2-40B4-BE49-F238E27FC236}">
                <a16:creationId xmlns:a16="http://schemas.microsoft.com/office/drawing/2014/main" id="{F5FA4180-9FDC-417D-AB44-C536DE304F38}"/>
              </a:ext>
            </a:extLst>
          </p:cNvPr>
          <p:cNvSpPr/>
          <p:nvPr/>
        </p:nvSpPr>
        <p:spPr>
          <a:xfrm>
            <a:off x="4555761" y="3518764"/>
            <a:ext cx="373802" cy="503059"/>
          </a:xfrm>
          <a:prstGeom prst="uturnArrow">
            <a:avLst>
              <a:gd name="adj1" fmla="val 12982"/>
              <a:gd name="adj2" fmla="val 20994"/>
              <a:gd name="adj3" fmla="val 34319"/>
              <a:gd name="adj4" fmla="val 43750"/>
              <a:gd name="adj5" fmla="val 100000"/>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800">
              <a:solidFill>
                <a:schemeClr val="tx1"/>
              </a:solidFill>
              <a:latin typeface="Meiryo UI" panose="020B0604030504040204" pitchFamily="50" charset="-128"/>
              <a:ea typeface="Meiryo UI" panose="020B0604030504040204" pitchFamily="50" charset="-128"/>
            </a:endParaRPr>
          </a:p>
        </p:txBody>
      </p:sp>
      <p:sp>
        <p:nvSpPr>
          <p:cNvPr id="16" name="矢印: U ターン 15">
            <a:extLst>
              <a:ext uri="{FF2B5EF4-FFF2-40B4-BE49-F238E27FC236}">
                <a16:creationId xmlns:a16="http://schemas.microsoft.com/office/drawing/2014/main" id="{2638AD5B-88F3-40DF-B748-098D3A5DF3D4}"/>
              </a:ext>
            </a:extLst>
          </p:cNvPr>
          <p:cNvSpPr/>
          <p:nvPr/>
        </p:nvSpPr>
        <p:spPr>
          <a:xfrm>
            <a:off x="7039426" y="3527473"/>
            <a:ext cx="373802" cy="523313"/>
          </a:xfrm>
          <a:prstGeom prst="uturnArrow">
            <a:avLst>
              <a:gd name="adj1" fmla="val 12982"/>
              <a:gd name="adj2" fmla="val 20994"/>
              <a:gd name="adj3" fmla="val 34319"/>
              <a:gd name="adj4" fmla="val 43750"/>
              <a:gd name="adj5" fmla="val 10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solidFill>
                <a:schemeClr val="tx1"/>
              </a:solidFill>
              <a:latin typeface="Meiryo UI" panose="020B0604030504040204" pitchFamily="50" charset="-128"/>
              <a:ea typeface="Meiryo UI" panose="020B0604030504040204" pitchFamily="50" charset="-128"/>
            </a:endParaRPr>
          </a:p>
        </p:txBody>
      </p:sp>
      <p:sp>
        <p:nvSpPr>
          <p:cNvPr id="17" name="正方形/長方形 16">
            <a:extLst>
              <a:ext uri="{FF2B5EF4-FFF2-40B4-BE49-F238E27FC236}">
                <a16:creationId xmlns:a16="http://schemas.microsoft.com/office/drawing/2014/main" id="{7BA00143-75B3-4772-A37D-B462E9519F8D}"/>
              </a:ext>
            </a:extLst>
          </p:cNvPr>
          <p:cNvSpPr/>
          <p:nvPr/>
        </p:nvSpPr>
        <p:spPr>
          <a:xfrm>
            <a:off x="6422752" y="3057419"/>
            <a:ext cx="2877345" cy="456682"/>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ja-JP" altLang="en-US" sz="800" dirty="0">
                <a:latin typeface="Meiryo UI" panose="020B0604030504040204" pitchFamily="50" charset="-128"/>
                <a:ea typeface="Meiryo UI" panose="020B0604030504040204" pitchFamily="50" charset="-128"/>
              </a:rPr>
              <a:t>認可機能</a:t>
            </a:r>
            <a:endParaRPr lang="en-US" altLang="ja-JP" sz="800" dirty="0">
              <a:latin typeface="Meiryo UI" panose="020B0604030504040204" pitchFamily="50" charset="-128"/>
              <a:ea typeface="Meiryo UI" panose="020B0604030504040204" pitchFamily="50" charset="-128"/>
            </a:endParaRPr>
          </a:p>
        </p:txBody>
      </p:sp>
      <p:sp>
        <p:nvSpPr>
          <p:cNvPr id="19" name="テキスト ボックス 18">
            <a:extLst>
              <a:ext uri="{FF2B5EF4-FFF2-40B4-BE49-F238E27FC236}">
                <a16:creationId xmlns:a16="http://schemas.microsoft.com/office/drawing/2014/main" id="{3CFEB74E-5882-4F83-94FE-59DAC6A0E877}"/>
              </a:ext>
            </a:extLst>
          </p:cNvPr>
          <p:cNvSpPr txBox="1"/>
          <p:nvPr/>
        </p:nvSpPr>
        <p:spPr>
          <a:xfrm>
            <a:off x="1607519" y="3661117"/>
            <a:ext cx="692818" cy="215444"/>
          </a:xfrm>
          <a:prstGeom prst="rect">
            <a:avLst/>
          </a:prstGeom>
          <a:noFill/>
        </p:spPr>
        <p:txBody>
          <a:bodyPr wrap="none" rtlCol="0">
            <a:spAutoFit/>
          </a:bodyPr>
          <a:lstStyle/>
          <a:p>
            <a:r>
              <a:rPr kumimoji="1" lang="ja-JP" altLang="en-US" sz="800">
                <a:latin typeface="Meiryo UI" panose="020B0604030504040204" pitchFamily="50" charset="-128"/>
                <a:ea typeface="Meiryo UI" panose="020B0604030504040204" pitchFamily="50" charset="-128"/>
              </a:rPr>
              <a:t>認証トークン</a:t>
            </a:r>
            <a:endParaRPr kumimoji="1" lang="ja-JP" altLang="en-US" sz="800" dirty="0">
              <a:latin typeface="Meiryo UI" panose="020B0604030504040204" pitchFamily="50" charset="-128"/>
              <a:ea typeface="Meiryo UI" panose="020B0604030504040204" pitchFamily="50" charset="-128"/>
            </a:endParaRPr>
          </a:p>
        </p:txBody>
      </p:sp>
      <p:sp>
        <p:nvSpPr>
          <p:cNvPr id="26" name="矢印: 右 25">
            <a:extLst>
              <a:ext uri="{FF2B5EF4-FFF2-40B4-BE49-F238E27FC236}">
                <a16:creationId xmlns:a16="http://schemas.microsoft.com/office/drawing/2014/main" id="{3D48627F-C0B9-44C6-BDBE-5E1127BB962A}"/>
              </a:ext>
            </a:extLst>
          </p:cNvPr>
          <p:cNvSpPr/>
          <p:nvPr/>
        </p:nvSpPr>
        <p:spPr>
          <a:xfrm>
            <a:off x="2165607" y="4167025"/>
            <a:ext cx="1836000" cy="16270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latin typeface="Meiryo UI" panose="020B0604030504040204" pitchFamily="50" charset="-128"/>
              <a:ea typeface="Meiryo UI" panose="020B0604030504040204" pitchFamily="50" charset="-128"/>
            </a:endParaRPr>
          </a:p>
        </p:txBody>
      </p:sp>
      <p:sp>
        <p:nvSpPr>
          <p:cNvPr id="27" name="矢印: 右 26">
            <a:extLst>
              <a:ext uri="{FF2B5EF4-FFF2-40B4-BE49-F238E27FC236}">
                <a16:creationId xmlns:a16="http://schemas.microsoft.com/office/drawing/2014/main" id="{671FDFA1-98F3-4A3E-8B8F-5FE3EB186137}"/>
              </a:ext>
            </a:extLst>
          </p:cNvPr>
          <p:cNvSpPr/>
          <p:nvPr/>
        </p:nvSpPr>
        <p:spPr>
          <a:xfrm>
            <a:off x="5510341" y="4175346"/>
            <a:ext cx="828000" cy="16023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latin typeface="Meiryo UI" panose="020B0604030504040204" pitchFamily="50" charset="-128"/>
              <a:ea typeface="Meiryo UI" panose="020B0604030504040204" pitchFamily="50" charset="-128"/>
            </a:endParaRPr>
          </a:p>
        </p:txBody>
      </p:sp>
      <p:sp>
        <p:nvSpPr>
          <p:cNvPr id="28" name="テキスト ボックス 27">
            <a:extLst>
              <a:ext uri="{FF2B5EF4-FFF2-40B4-BE49-F238E27FC236}">
                <a16:creationId xmlns:a16="http://schemas.microsoft.com/office/drawing/2014/main" id="{85D6D901-371F-4684-91C8-876975C2364D}"/>
              </a:ext>
            </a:extLst>
          </p:cNvPr>
          <p:cNvSpPr txBox="1"/>
          <p:nvPr/>
        </p:nvSpPr>
        <p:spPr>
          <a:xfrm>
            <a:off x="4866690" y="3670990"/>
            <a:ext cx="595035" cy="215444"/>
          </a:xfrm>
          <a:prstGeom prst="rect">
            <a:avLst/>
          </a:prstGeom>
          <a:noFill/>
        </p:spPr>
        <p:txBody>
          <a:bodyPr wrap="none" rtlCol="0">
            <a:spAutoFit/>
          </a:bodyPr>
          <a:lstStyle/>
          <a:p>
            <a:r>
              <a:rPr lang="ja-JP" altLang="en-US" sz="800">
                <a:latin typeface="Meiryo UI" panose="020B0604030504040204" pitchFamily="50" charset="-128"/>
                <a:ea typeface="Meiryo UI" panose="020B0604030504040204" pitchFamily="50" charset="-128"/>
              </a:rPr>
              <a:t>検証</a:t>
            </a:r>
            <a:r>
              <a:rPr kumimoji="1" lang="ja-JP" altLang="en-US" sz="800">
                <a:latin typeface="Meiryo UI" panose="020B0604030504040204" pitchFamily="50" charset="-128"/>
                <a:ea typeface="Meiryo UI" panose="020B0604030504040204" pitchFamily="50" charset="-128"/>
              </a:rPr>
              <a:t>結果</a:t>
            </a:r>
            <a:endParaRPr kumimoji="1" lang="ja-JP" altLang="en-US" sz="800" dirty="0">
              <a:latin typeface="Meiryo UI" panose="020B0604030504040204" pitchFamily="50" charset="-128"/>
              <a:ea typeface="Meiryo UI" panose="020B0604030504040204" pitchFamily="50" charset="-128"/>
            </a:endParaRPr>
          </a:p>
        </p:txBody>
      </p:sp>
      <p:sp>
        <p:nvSpPr>
          <p:cNvPr id="33" name="テキスト ボックス 32">
            <a:extLst>
              <a:ext uri="{FF2B5EF4-FFF2-40B4-BE49-F238E27FC236}">
                <a16:creationId xmlns:a16="http://schemas.microsoft.com/office/drawing/2014/main" id="{F1686934-BA9C-4F34-9D38-8D02C83A3EC2}"/>
              </a:ext>
            </a:extLst>
          </p:cNvPr>
          <p:cNvSpPr txBox="1"/>
          <p:nvPr/>
        </p:nvSpPr>
        <p:spPr>
          <a:xfrm>
            <a:off x="7410346" y="3679699"/>
            <a:ext cx="692818" cy="215444"/>
          </a:xfrm>
          <a:prstGeom prst="rect">
            <a:avLst/>
          </a:prstGeom>
          <a:noFill/>
        </p:spPr>
        <p:txBody>
          <a:bodyPr wrap="none" rtlCol="0">
            <a:spAutoFit/>
          </a:bodyPr>
          <a:lstStyle/>
          <a:p>
            <a:r>
              <a:rPr kumimoji="1" lang="ja-JP" altLang="en-US" sz="800" dirty="0">
                <a:solidFill>
                  <a:schemeClr val="accent5"/>
                </a:solidFill>
                <a:latin typeface="Meiryo UI" panose="020B0604030504040204" pitchFamily="50" charset="-128"/>
                <a:ea typeface="Meiryo UI" panose="020B0604030504040204" pitchFamily="50" charset="-128"/>
              </a:rPr>
              <a:t>認可トークン</a:t>
            </a:r>
          </a:p>
        </p:txBody>
      </p:sp>
      <p:sp>
        <p:nvSpPr>
          <p:cNvPr id="34" name="テキスト ボックス 33">
            <a:extLst>
              <a:ext uri="{FF2B5EF4-FFF2-40B4-BE49-F238E27FC236}">
                <a16:creationId xmlns:a16="http://schemas.microsoft.com/office/drawing/2014/main" id="{E17D0CDA-BDAB-41EA-9BBE-2944801DD823}"/>
              </a:ext>
            </a:extLst>
          </p:cNvPr>
          <p:cNvSpPr txBox="1"/>
          <p:nvPr/>
        </p:nvSpPr>
        <p:spPr>
          <a:xfrm>
            <a:off x="3830169" y="3687220"/>
            <a:ext cx="716312" cy="215444"/>
          </a:xfrm>
          <a:prstGeom prst="rect">
            <a:avLst/>
          </a:prstGeom>
          <a:noFill/>
        </p:spPr>
        <p:txBody>
          <a:bodyPr wrap="square" rtlCol="0">
            <a:spAutoFit/>
          </a:bodyPr>
          <a:lstStyle/>
          <a:p>
            <a:r>
              <a:rPr kumimoji="1" lang="ja-JP" altLang="en-US" sz="800">
                <a:latin typeface="Meiryo UI" panose="020B0604030504040204" pitchFamily="50" charset="-128"/>
                <a:ea typeface="Meiryo UI" panose="020B0604030504040204" pitchFamily="50" charset="-128"/>
              </a:rPr>
              <a:t>認証トークン</a:t>
            </a:r>
            <a:endParaRPr kumimoji="1" lang="ja-JP" altLang="en-US" sz="800" dirty="0">
              <a:latin typeface="Meiryo UI" panose="020B0604030504040204" pitchFamily="50" charset="-128"/>
              <a:ea typeface="Meiryo UI" panose="020B0604030504040204" pitchFamily="50" charset="-128"/>
            </a:endParaRPr>
          </a:p>
        </p:txBody>
      </p:sp>
      <p:sp>
        <p:nvSpPr>
          <p:cNvPr id="35" name="テキスト ボックス 34">
            <a:extLst>
              <a:ext uri="{FF2B5EF4-FFF2-40B4-BE49-F238E27FC236}">
                <a16:creationId xmlns:a16="http://schemas.microsoft.com/office/drawing/2014/main" id="{67838D9B-2673-48C2-B789-6DF6DC97EBD6}"/>
              </a:ext>
            </a:extLst>
          </p:cNvPr>
          <p:cNvSpPr txBox="1"/>
          <p:nvPr/>
        </p:nvSpPr>
        <p:spPr>
          <a:xfrm>
            <a:off x="6310250" y="3678739"/>
            <a:ext cx="692818" cy="215444"/>
          </a:xfrm>
          <a:prstGeom prst="rect">
            <a:avLst/>
          </a:prstGeom>
          <a:noFill/>
        </p:spPr>
        <p:txBody>
          <a:bodyPr wrap="none" rtlCol="0">
            <a:spAutoFit/>
          </a:bodyPr>
          <a:lstStyle/>
          <a:p>
            <a:r>
              <a:rPr kumimoji="1" lang="ja-JP" altLang="en-US" sz="800" dirty="0">
                <a:solidFill>
                  <a:schemeClr val="accent5"/>
                </a:solidFill>
                <a:latin typeface="Meiryo UI" panose="020B0604030504040204" pitchFamily="50" charset="-128"/>
                <a:ea typeface="Meiryo UI" panose="020B0604030504040204" pitchFamily="50" charset="-128"/>
              </a:rPr>
              <a:t>認証トークン</a:t>
            </a:r>
          </a:p>
        </p:txBody>
      </p:sp>
      <p:sp>
        <p:nvSpPr>
          <p:cNvPr id="37" name="テキスト ボックス 36">
            <a:extLst>
              <a:ext uri="{FF2B5EF4-FFF2-40B4-BE49-F238E27FC236}">
                <a16:creationId xmlns:a16="http://schemas.microsoft.com/office/drawing/2014/main" id="{F019CF34-758C-410E-93B5-DFF5EA80A1D6}"/>
              </a:ext>
            </a:extLst>
          </p:cNvPr>
          <p:cNvSpPr txBox="1"/>
          <p:nvPr/>
        </p:nvSpPr>
        <p:spPr>
          <a:xfrm>
            <a:off x="5742859" y="2951130"/>
            <a:ext cx="652743" cy="338554"/>
          </a:xfrm>
          <a:prstGeom prst="rect">
            <a:avLst/>
          </a:prstGeom>
          <a:noFill/>
        </p:spPr>
        <p:txBody>
          <a:bodyPr wrap="none" rtlCol="0">
            <a:spAutoFit/>
          </a:bodyPr>
          <a:lstStyle/>
          <a:p>
            <a:r>
              <a:rPr kumimoji="1" lang="en-US" altLang="ja-JP" sz="800" dirty="0">
                <a:solidFill>
                  <a:schemeClr val="accent5"/>
                </a:solidFill>
                <a:latin typeface="Meiryo UI" panose="020B0604030504040204" pitchFamily="50" charset="-128"/>
                <a:ea typeface="Meiryo UI" panose="020B0604030504040204" pitchFamily="50" charset="-128"/>
              </a:rPr>
              <a:t>ID</a:t>
            </a:r>
            <a:r>
              <a:rPr kumimoji="1" lang="ja-JP" altLang="en-US" sz="800" dirty="0">
                <a:solidFill>
                  <a:schemeClr val="accent5"/>
                </a:solidFill>
                <a:latin typeface="Meiryo UI" panose="020B0604030504040204" pitchFamily="50" charset="-128"/>
                <a:ea typeface="Meiryo UI" panose="020B0604030504040204" pitchFamily="50" charset="-128"/>
              </a:rPr>
              <a:t>連携の</a:t>
            </a:r>
            <a:endParaRPr kumimoji="1" lang="en-US" altLang="ja-JP" sz="800" dirty="0">
              <a:solidFill>
                <a:schemeClr val="accent5"/>
              </a:solidFill>
              <a:latin typeface="Meiryo UI" panose="020B0604030504040204" pitchFamily="50" charset="-128"/>
              <a:ea typeface="Meiryo UI" panose="020B0604030504040204" pitchFamily="50" charset="-128"/>
            </a:endParaRPr>
          </a:p>
          <a:p>
            <a:r>
              <a:rPr lang="ja-JP" altLang="en-US" sz="800" dirty="0">
                <a:solidFill>
                  <a:schemeClr val="accent5"/>
                </a:solidFill>
                <a:latin typeface="Meiryo UI" panose="020B0604030504040204" pitchFamily="50" charset="-128"/>
                <a:ea typeface="Meiryo UI" panose="020B0604030504040204" pitchFamily="50" charset="-128"/>
              </a:rPr>
              <a:t>問い合わせ</a:t>
            </a:r>
            <a:endParaRPr kumimoji="1" lang="ja-JP" altLang="en-US" sz="800" dirty="0">
              <a:solidFill>
                <a:schemeClr val="accent5"/>
              </a:solidFill>
              <a:latin typeface="Meiryo UI" panose="020B0604030504040204" pitchFamily="50" charset="-128"/>
              <a:ea typeface="Meiryo UI" panose="020B0604030504040204" pitchFamily="50" charset="-128"/>
            </a:endParaRPr>
          </a:p>
        </p:txBody>
      </p:sp>
      <p:sp>
        <p:nvSpPr>
          <p:cNvPr id="41" name="テキスト ボックス 40">
            <a:extLst>
              <a:ext uri="{FF2B5EF4-FFF2-40B4-BE49-F238E27FC236}">
                <a16:creationId xmlns:a16="http://schemas.microsoft.com/office/drawing/2014/main" id="{A954C7A9-F7DE-4A94-8D5E-FE390A0BE797}"/>
              </a:ext>
            </a:extLst>
          </p:cNvPr>
          <p:cNvSpPr txBox="1"/>
          <p:nvPr/>
        </p:nvSpPr>
        <p:spPr>
          <a:xfrm>
            <a:off x="320780" y="3608707"/>
            <a:ext cx="990977" cy="338554"/>
          </a:xfrm>
          <a:prstGeom prst="rect">
            <a:avLst/>
          </a:prstGeom>
          <a:noFill/>
        </p:spPr>
        <p:txBody>
          <a:bodyPr wrap="none" rtlCol="0">
            <a:spAutoFit/>
          </a:bodyPr>
          <a:lstStyle/>
          <a:p>
            <a:r>
              <a:rPr kumimoji="1" lang="ja-JP" altLang="en-US" sz="800">
                <a:latin typeface="Meiryo UI" panose="020B0604030504040204" pitchFamily="50" charset="-128"/>
                <a:ea typeface="Meiryo UI" panose="020B0604030504040204" pitchFamily="50" charset="-128"/>
              </a:rPr>
              <a:t>ユーザ認証のための</a:t>
            </a:r>
            <a:endParaRPr kumimoji="1" lang="en-US" altLang="ja-JP" sz="800">
              <a:latin typeface="Meiryo UI" panose="020B0604030504040204" pitchFamily="50" charset="-128"/>
              <a:ea typeface="Meiryo UI" panose="020B0604030504040204" pitchFamily="50" charset="-128"/>
            </a:endParaRPr>
          </a:p>
          <a:p>
            <a:r>
              <a:rPr lang="ja-JP" altLang="en-US" sz="800">
                <a:latin typeface="Meiryo UI" panose="020B0604030504040204" pitchFamily="50" charset="-128"/>
                <a:ea typeface="Meiryo UI" panose="020B0604030504040204" pitchFamily="50" charset="-128"/>
              </a:rPr>
              <a:t>クレデンシャル</a:t>
            </a:r>
            <a:endParaRPr kumimoji="1" lang="ja-JP" altLang="en-US" sz="800" dirty="0">
              <a:latin typeface="Meiryo UI" panose="020B0604030504040204" pitchFamily="50" charset="-128"/>
              <a:ea typeface="Meiryo UI" panose="020B0604030504040204" pitchFamily="50" charset="-128"/>
            </a:endParaRPr>
          </a:p>
        </p:txBody>
      </p:sp>
      <p:sp>
        <p:nvSpPr>
          <p:cNvPr id="43" name="テキスト ボックス 42">
            <a:extLst>
              <a:ext uri="{FF2B5EF4-FFF2-40B4-BE49-F238E27FC236}">
                <a16:creationId xmlns:a16="http://schemas.microsoft.com/office/drawing/2014/main" id="{7486CF89-EBFE-4F26-AD35-3D65919FD9F6}"/>
              </a:ext>
            </a:extLst>
          </p:cNvPr>
          <p:cNvSpPr txBox="1"/>
          <p:nvPr/>
        </p:nvSpPr>
        <p:spPr>
          <a:xfrm>
            <a:off x="2732847" y="3969476"/>
            <a:ext cx="692818" cy="215444"/>
          </a:xfrm>
          <a:prstGeom prst="rect">
            <a:avLst/>
          </a:prstGeom>
          <a:noFill/>
        </p:spPr>
        <p:txBody>
          <a:bodyPr wrap="none" rtlCol="0">
            <a:spAutoFit/>
          </a:bodyPr>
          <a:lstStyle/>
          <a:p>
            <a:r>
              <a:rPr kumimoji="1" lang="ja-JP" altLang="en-US" sz="800">
                <a:latin typeface="Meiryo UI" panose="020B0604030504040204" pitchFamily="50" charset="-128"/>
                <a:ea typeface="Meiryo UI" panose="020B0604030504040204" pitchFamily="50" charset="-128"/>
              </a:rPr>
              <a:t>認証トークン</a:t>
            </a:r>
            <a:endParaRPr kumimoji="1" lang="ja-JP" altLang="en-US" sz="800" dirty="0">
              <a:latin typeface="Meiryo UI" panose="020B0604030504040204" pitchFamily="50" charset="-128"/>
              <a:ea typeface="Meiryo UI" panose="020B0604030504040204" pitchFamily="50" charset="-128"/>
            </a:endParaRPr>
          </a:p>
        </p:txBody>
      </p:sp>
      <p:sp>
        <p:nvSpPr>
          <p:cNvPr id="44" name="テキスト ボックス 43">
            <a:extLst>
              <a:ext uri="{FF2B5EF4-FFF2-40B4-BE49-F238E27FC236}">
                <a16:creationId xmlns:a16="http://schemas.microsoft.com/office/drawing/2014/main" id="{5B607628-6C4F-4C4B-8F9A-E47F2A18C253}"/>
              </a:ext>
            </a:extLst>
          </p:cNvPr>
          <p:cNvSpPr txBox="1"/>
          <p:nvPr/>
        </p:nvSpPr>
        <p:spPr>
          <a:xfrm>
            <a:off x="5585559" y="3969476"/>
            <a:ext cx="692818" cy="215444"/>
          </a:xfrm>
          <a:prstGeom prst="rect">
            <a:avLst/>
          </a:prstGeom>
          <a:noFill/>
        </p:spPr>
        <p:txBody>
          <a:bodyPr wrap="none" rtlCol="0">
            <a:spAutoFit/>
          </a:bodyPr>
          <a:lstStyle/>
          <a:p>
            <a:r>
              <a:rPr kumimoji="1" lang="ja-JP" altLang="en-US" sz="800" dirty="0">
                <a:latin typeface="Meiryo UI" panose="020B0604030504040204" pitchFamily="50" charset="-128"/>
                <a:ea typeface="Meiryo UI" panose="020B0604030504040204" pitchFamily="50" charset="-128"/>
              </a:rPr>
              <a:t>認証トークン</a:t>
            </a:r>
          </a:p>
        </p:txBody>
      </p:sp>
      <p:sp>
        <p:nvSpPr>
          <p:cNvPr id="51" name="テキスト ボックス 50">
            <a:extLst>
              <a:ext uri="{FF2B5EF4-FFF2-40B4-BE49-F238E27FC236}">
                <a16:creationId xmlns:a16="http://schemas.microsoft.com/office/drawing/2014/main" id="{FCE7025A-6CEC-4563-A060-F41730FACF4E}"/>
              </a:ext>
            </a:extLst>
          </p:cNvPr>
          <p:cNvSpPr txBox="1"/>
          <p:nvPr/>
        </p:nvSpPr>
        <p:spPr>
          <a:xfrm>
            <a:off x="216490" y="727733"/>
            <a:ext cx="9229970" cy="1919115"/>
          </a:xfrm>
          <a:prstGeom prst="rect">
            <a:avLst/>
          </a:prstGeom>
          <a:noFill/>
          <a:ln>
            <a:noFill/>
          </a:ln>
        </p:spPr>
        <p:txBody>
          <a:bodyPr wrap="square" rtlCol="0" anchor="t" anchorCtr="0">
            <a:noAutofit/>
          </a:bodyPr>
          <a:lstStyle/>
          <a:p>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で</a:t>
            </a:r>
            <a:r>
              <a:rPr lang="ja-JP" altLang="en-US" sz="1200">
                <a:latin typeface="Meiryo UI" panose="020B0604030504040204" pitchFamily="50" charset="-128"/>
                <a:ea typeface="Meiryo UI" panose="020B0604030504040204" pitchFamily="50" charset="-128"/>
              </a:rPr>
              <a:t>は、外部</a:t>
            </a:r>
            <a:r>
              <a:rPr lang="en-US" altLang="ja-JP" sz="1200">
                <a:latin typeface="Meiryo UI" panose="020B0604030504040204" pitchFamily="50" charset="-128"/>
                <a:ea typeface="Meiryo UI" panose="020B0604030504040204" pitchFamily="50" charset="-128"/>
              </a:rPr>
              <a:t>IdP</a:t>
            </a:r>
            <a:r>
              <a:rPr lang="ja-JP" altLang="en-US" sz="1200">
                <a:latin typeface="Meiryo UI" panose="020B0604030504040204" pitchFamily="50" charset="-128"/>
                <a:ea typeface="Meiryo UI" panose="020B0604030504040204" pitchFamily="50" charset="-128"/>
              </a:rPr>
              <a:t>で認証されたことを</a:t>
            </a:r>
            <a:r>
              <a:rPr lang="en-US" altLang="ja-JP" sz="1200">
                <a:latin typeface="Meiryo UI" panose="020B0604030504040204" pitchFamily="50" charset="-128"/>
                <a:ea typeface="Meiryo UI" panose="020B0604030504040204" pitchFamily="50" charset="-128"/>
              </a:rPr>
              <a:t>CADDE</a:t>
            </a:r>
            <a:r>
              <a:rPr lang="ja-JP" altLang="en-US" sz="1200">
                <a:latin typeface="Meiryo UI" panose="020B0604030504040204" pitchFamily="50" charset="-128"/>
                <a:ea typeface="Meiryo UI" panose="020B0604030504040204" pitchFamily="50" charset="-128"/>
              </a:rPr>
              <a:t>に引き継ぎ、また、認証されたユーザの属性情報を引き継いで、認可</a:t>
            </a:r>
            <a:r>
              <a:rPr lang="ja-JP" altLang="en-US" sz="1200" dirty="0">
                <a:latin typeface="Meiryo UI" panose="020B0604030504040204" pitchFamily="50" charset="-128"/>
                <a:ea typeface="Meiryo UI" panose="020B0604030504040204" pitchFamily="50" charset="-128"/>
              </a:rPr>
              <a:t>の確認ができる</a:t>
            </a:r>
            <a:r>
              <a:rPr lang="ja-JP" altLang="en-US" sz="1200">
                <a:latin typeface="Meiryo UI" panose="020B0604030504040204" pitchFamily="50" charset="-128"/>
                <a:ea typeface="Meiryo UI" panose="020B0604030504040204" pitchFamily="50" charset="-128"/>
              </a:rPr>
              <a:t>ように</a:t>
            </a:r>
            <a:r>
              <a:rPr lang="en-US" altLang="ja-JP" sz="1200">
                <a:latin typeface="Meiryo UI" panose="020B0604030504040204" pitchFamily="50" charset="-128"/>
                <a:ea typeface="Meiryo UI" panose="020B0604030504040204" pitchFamily="50" charset="-128"/>
              </a:rPr>
              <a:t>ID</a:t>
            </a:r>
            <a:r>
              <a:rPr lang="ja-JP" altLang="en-US" sz="1200">
                <a:latin typeface="Meiryo UI" panose="020B0604030504040204" pitchFamily="50" charset="-128"/>
                <a:ea typeface="Meiryo UI" panose="020B0604030504040204" pitchFamily="50" charset="-128"/>
              </a:rPr>
              <a:t>連携</a:t>
            </a:r>
            <a:r>
              <a:rPr lang="ja-JP" altLang="en-US" sz="1200" dirty="0">
                <a:latin typeface="Meiryo UI" panose="020B0604030504040204" pitchFamily="50" charset="-128"/>
                <a:ea typeface="Meiryo UI" panose="020B0604030504040204" pitchFamily="50" charset="-128"/>
              </a:rPr>
              <a:t>を</a:t>
            </a:r>
            <a:r>
              <a:rPr lang="ja-JP" altLang="en-US" sz="1200">
                <a:latin typeface="Meiryo UI" panose="020B0604030504040204" pitchFamily="50" charset="-128"/>
                <a:ea typeface="Meiryo UI" panose="020B0604030504040204" pitchFamily="50" charset="-128"/>
              </a:rPr>
              <a:t>行う。</a:t>
            </a:r>
            <a:r>
              <a:rPr lang="en-US" altLang="ja-JP" sz="1200">
                <a:latin typeface="Meiryo UI" panose="020B0604030504040204" pitchFamily="50" charset="-128"/>
                <a:ea typeface="Meiryo UI" panose="020B0604030504040204" pitchFamily="50" charset="-128"/>
              </a:rPr>
              <a:t>ID</a:t>
            </a:r>
            <a:r>
              <a:rPr lang="ja-JP" altLang="en-US" sz="1200">
                <a:latin typeface="Meiryo UI" panose="020B0604030504040204" pitchFamily="50" charset="-128"/>
                <a:ea typeface="Meiryo UI" panose="020B0604030504040204" pitchFamily="50" charset="-128"/>
              </a:rPr>
              <a:t>連携はアイデンティティブローカリングやトークン</a:t>
            </a:r>
            <a:r>
              <a:rPr lang="ja-JP" altLang="en-US" sz="1200" dirty="0">
                <a:latin typeface="Meiryo UI" panose="020B0604030504040204" pitchFamily="50" charset="-128"/>
                <a:ea typeface="Meiryo UI" panose="020B0604030504040204" pitchFamily="50" charset="-128"/>
              </a:rPr>
              <a:t>交換によって</a:t>
            </a:r>
            <a:r>
              <a:rPr lang="ja-JP" altLang="en-US" sz="1200">
                <a:latin typeface="Meiryo UI" panose="020B0604030504040204" pitchFamily="50" charset="-128"/>
                <a:ea typeface="Meiryo UI" panose="020B0604030504040204" pitchFamily="50" charset="-128"/>
              </a:rPr>
              <a:t>行う。</a:t>
            </a:r>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アイデンティティブローカリングは、ユーザと外部</a:t>
            </a:r>
            <a:r>
              <a:rPr lang="en-US" altLang="ja-JP" sz="1200">
                <a:latin typeface="Meiryo UI" panose="020B0604030504040204" pitchFamily="50" charset="-128"/>
                <a:ea typeface="Meiryo UI" panose="020B0604030504040204" pitchFamily="50" charset="-128"/>
              </a:rPr>
              <a:t>IdP</a:t>
            </a:r>
            <a:r>
              <a:rPr lang="ja-JP" altLang="en-US" sz="1200">
                <a:latin typeface="Meiryo UI" panose="020B0604030504040204" pitchFamily="50" charset="-128"/>
                <a:ea typeface="Meiryo UI" panose="020B0604030504040204" pitchFamily="50" charset="-128"/>
              </a:rPr>
              <a:t>を認証機能が仲介し、外部</a:t>
            </a:r>
            <a:r>
              <a:rPr lang="en-US" altLang="ja-JP" sz="1200">
                <a:latin typeface="Meiryo UI" panose="020B0604030504040204" pitchFamily="50" charset="-128"/>
                <a:ea typeface="Meiryo UI" panose="020B0604030504040204" pitchFamily="50" charset="-128"/>
              </a:rPr>
              <a:t>IdP</a:t>
            </a:r>
            <a:r>
              <a:rPr lang="ja-JP" altLang="en-US" sz="1200">
                <a:latin typeface="Meiryo UI" panose="020B0604030504040204" pitchFamily="50" charset="-128"/>
                <a:ea typeface="Meiryo UI" panose="020B0604030504040204" pitchFamily="50" charset="-128"/>
              </a:rPr>
              <a:t>にユーザ認証を委託し、外部</a:t>
            </a:r>
            <a:r>
              <a:rPr lang="en-US" altLang="ja-JP" sz="1200">
                <a:latin typeface="Meiryo UI" panose="020B0604030504040204" pitchFamily="50" charset="-128"/>
                <a:ea typeface="Meiryo UI" panose="020B0604030504040204" pitchFamily="50" charset="-128"/>
              </a:rPr>
              <a:t>IdP</a:t>
            </a:r>
            <a:r>
              <a:rPr lang="ja-JP" altLang="en-US" sz="1200">
                <a:latin typeface="Meiryo UI" panose="020B0604030504040204" pitchFamily="50" charset="-128"/>
                <a:ea typeface="Meiryo UI" panose="020B0604030504040204" pitchFamily="50" charset="-128"/>
              </a:rPr>
              <a:t>でのユーザ認証成功を受けて、認証機能がトークンを発行することである。</a:t>
            </a:r>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トークン交換は、認証機能で発行済み</a:t>
            </a:r>
            <a:r>
              <a:rPr lang="ja-JP" altLang="en-US" sz="1200" dirty="0">
                <a:latin typeface="Meiryo UI" panose="020B0604030504040204" pitchFamily="50" charset="-128"/>
                <a:ea typeface="Meiryo UI" panose="020B0604030504040204" pitchFamily="50" charset="-128"/>
              </a:rPr>
              <a:t>のトークン</a:t>
            </a:r>
            <a:r>
              <a:rPr lang="ja-JP" altLang="en-US" sz="1200">
                <a:latin typeface="Meiryo UI" panose="020B0604030504040204" pitchFamily="50" charset="-128"/>
                <a:ea typeface="Meiryo UI" panose="020B0604030504040204" pitchFamily="50" charset="-128"/>
              </a:rPr>
              <a:t>の情報（ユーザ属性など）を引き継いで、認可機能の</a:t>
            </a:r>
            <a:r>
              <a:rPr lang="ja-JP" altLang="en-US" sz="1200" dirty="0">
                <a:latin typeface="Meiryo UI" panose="020B0604030504040204" pitchFamily="50" charset="-128"/>
                <a:ea typeface="Meiryo UI" panose="020B0604030504040204" pitchFamily="50" charset="-128"/>
              </a:rPr>
              <a:t>トークンを新たに</a:t>
            </a:r>
            <a:r>
              <a:rPr lang="ja-JP" altLang="en-US" sz="1200">
                <a:latin typeface="Meiryo UI" panose="020B0604030504040204" pitchFamily="50" charset="-128"/>
                <a:ea typeface="Meiryo UI" panose="020B0604030504040204" pitchFamily="50" charset="-128"/>
              </a:rPr>
              <a:t>発行する。</a:t>
            </a:r>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外部</a:t>
            </a:r>
            <a:r>
              <a:rPr lang="en-US" altLang="ja-JP" sz="1200">
                <a:latin typeface="Meiryo UI" panose="020B0604030504040204" pitchFamily="50" charset="-128"/>
                <a:ea typeface="Meiryo UI" panose="020B0604030504040204" pitchFamily="50" charset="-128"/>
              </a:rPr>
              <a:t>IdP</a:t>
            </a:r>
            <a:r>
              <a:rPr lang="ja-JP" altLang="en-US" sz="1200">
                <a:latin typeface="Meiryo UI" panose="020B0604030504040204" pitchFamily="50" charset="-128"/>
                <a:ea typeface="Meiryo UI" panose="020B0604030504040204" pitchFamily="50" charset="-128"/>
              </a:rPr>
              <a:t>なし／ありの場合は処理の流れが以下のように異なる。</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①　外部</a:t>
            </a:r>
            <a:r>
              <a:rPr lang="en-US" altLang="ja-JP" sz="1200" dirty="0">
                <a:latin typeface="Meiryo UI" panose="020B0604030504040204" pitchFamily="50" charset="-128"/>
                <a:ea typeface="Meiryo UI" panose="020B0604030504040204" pitchFamily="50" charset="-128"/>
              </a:rPr>
              <a:t>IdP</a:t>
            </a:r>
            <a:r>
              <a:rPr lang="ja-JP" altLang="en-US" sz="1200" dirty="0">
                <a:latin typeface="Meiryo UI" panose="020B0604030504040204" pitchFamily="50" charset="-128"/>
                <a:ea typeface="Meiryo UI" panose="020B0604030504040204" pitchFamily="50" charset="-128"/>
              </a:rPr>
              <a:t>なしの場合</a:t>
            </a:r>
            <a:endParaRPr lang="en-US" altLang="ja-JP" sz="1200" dirty="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　認証機能がユーザの認証および認証トークン発行を行う。</a:t>
            </a:r>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②　</a:t>
            </a:r>
            <a:r>
              <a:rPr lang="ja-JP" altLang="en-US" sz="1200" dirty="0">
                <a:latin typeface="Meiryo UI" panose="020B0604030504040204" pitchFamily="50" charset="-128"/>
                <a:ea typeface="Meiryo UI" panose="020B0604030504040204" pitchFamily="50" charset="-128"/>
              </a:rPr>
              <a:t>外部</a:t>
            </a:r>
            <a:r>
              <a:rPr lang="en-US" altLang="ja-JP" sz="1200" dirty="0">
                <a:latin typeface="Meiryo UI" panose="020B0604030504040204" pitchFamily="50" charset="-128"/>
                <a:ea typeface="Meiryo UI" panose="020B0604030504040204" pitchFamily="50" charset="-128"/>
              </a:rPr>
              <a:t>IdP</a:t>
            </a:r>
            <a:r>
              <a:rPr lang="ja-JP" altLang="en-US" sz="1200" dirty="0">
                <a:latin typeface="Meiryo UI" panose="020B0604030504040204" pitchFamily="50" charset="-128"/>
                <a:ea typeface="Meiryo UI" panose="020B0604030504040204" pitchFamily="50" charset="-128"/>
              </a:rPr>
              <a:t>あり</a:t>
            </a:r>
            <a:r>
              <a:rPr lang="ja-JP" altLang="en-US" sz="1200">
                <a:latin typeface="Meiryo UI" panose="020B0604030504040204" pitchFamily="50" charset="-128"/>
                <a:ea typeface="Meiryo UI" panose="020B0604030504040204" pitchFamily="50" charset="-128"/>
              </a:rPr>
              <a:t>の場合</a:t>
            </a:r>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　認証機能は外部</a:t>
            </a:r>
            <a:r>
              <a:rPr lang="en-US" altLang="ja-JP" sz="1200">
                <a:latin typeface="Meiryo UI" panose="020B0604030504040204" pitchFamily="50" charset="-128"/>
                <a:ea typeface="Meiryo UI" panose="020B0604030504040204" pitchFamily="50" charset="-128"/>
              </a:rPr>
              <a:t>IdP</a:t>
            </a:r>
            <a:r>
              <a:rPr lang="ja-JP" altLang="en-US" sz="1200">
                <a:latin typeface="Meiryo UI" panose="020B0604030504040204" pitchFamily="50" charset="-128"/>
                <a:ea typeface="Meiryo UI" panose="020B0604030504040204" pitchFamily="50" charset="-128"/>
              </a:rPr>
              <a:t>に認証を委託する。その後、アイデンティティブローカリングによって認証機能が認証トークン発行を行う。</a:t>
            </a:r>
            <a:endParaRPr lang="en-US" altLang="ja-JP" sz="1200" dirty="0">
              <a:latin typeface="Meiryo UI" panose="020B0604030504040204" pitchFamily="50" charset="-128"/>
              <a:ea typeface="Meiryo UI" panose="020B0604030504040204" pitchFamily="50" charset="-128"/>
            </a:endParaRPr>
          </a:p>
        </p:txBody>
      </p:sp>
      <p:sp>
        <p:nvSpPr>
          <p:cNvPr id="53" name="矢印: 左 52">
            <a:extLst>
              <a:ext uri="{FF2B5EF4-FFF2-40B4-BE49-F238E27FC236}">
                <a16:creationId xmlns:a16="http://schemas.microsoft.com/office/drawing/2014/main" id="{BACF69F1-159A-4433-AF13-AD626C89EC6C}"/>
              </a:ext>
            </a:extLst>
          </p:cNvPr>
          <p:cNvSpPr/>
          <p:nvPr/>
        </p:nvSpPr>
        <p:spPr>
          <a:xfrm>
            <a:off x="5470042" y="3283858"/>
            <a:ext cx="1245520" cy="173018"/>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latin typeface="Meiryo UI" panose="020B0604030504040204" pitchFamily="50" charset="-128"/>
              <a:ea typeface="Meiryo UI" panose="020B0604030504040204" pitchFamily="50" charset="-128"/>
            </a:endParaRPr>
          </a:p>
        </p:txBody>
      </p:sp>
      <p:sp>
        <p:nvSpPr>
          <p:cNvPr id="82" name="正方形/長方形 81">
            <a:extLst>
              <a:ext uri="{FF2B5EF4-FFF2-40B4-BE49-F238E27FC236}">
                <a16:creationId xmlns:a16="http://schemas.microsoft.com/office/drawing/2014/main" id="{A4365BC8-9EA9-E0B5-9F23-B38BAA646689}"/>
              </a:ext>
            </a:extLst>
          </p:cNvPr>
          <p:cNvSpPr/>
          <p:nvPr/>
        </p:nvSpPr>
        <p:spPr>
          <a:xfrm>
            <a:off x="535495" y="5973656"/>
            <a:ext cx="2660545" cy="4042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800" dirty="0">
                <a:latin typeface="Meiryo UI" panose="020B0604030504040204" pitchFamily="50" charset="-128"/>
                <a:ea typeface="Meiryo UI" panose="020B0604030504040204" pitchFamily="50" charset="-128"/>
              </a:rPr>
              <a:t>WebApp</a:t>
            </a:r>
          </a:p>
        </p:txBody>
      </p:sp>
      <p:sp>
        <p:nvSpPr>
          <p:cNvPr id="83" name="正方形/長方形 82">
            <a:extLst>
              <a:ext uri="{FF2B5EF4-FFF2-40B4-BE49-F238E27FC236}">
                <a16:creationId xmlns:a16="http://schemas.microsoft.com/office/drawing/2014/main" id="{A261E471-7393-162A-0ED6-5E74DB3D8C55}"/>
              </a:ext>
            </a:extLst>
          </p:cNvPr>
          <p:cNvSpPr/>
          <p:nvPr/>
        </p:nvSpPr>
        <p:spPr>
          <a:xfrm>
            <a:off x="4074948" y="5956238"/>
            <a:ext cx="1504103" cy="4042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800" dirty="0">
                <a:latin typeface="Meiryo UI" panose="020B0604030504040204" pitchFamily="50" charset="-128"/>
                <a:ea typeface="Meiryo UI" panose="020B0604030504040204" pitchFamily="50" charset="-128"/>
              </a:rPr>
              <a:t>利用者コネクタ</a:t>
            </a:r>
            <a:endParaRPr lang="en-US" altLang="ja-JP" sz="800" dirty="0">
              <a:latin typeface="Meiryo UI" panose="020B0604030504040204" pitchFamily="50" charset="-128"/>
              <a:ea typeface="Meiryo UI" panose="020B0604030504040204" pitchFamily="50" charset="-128"/>
            </a:endParaRPr>
          </a:p>
        </p:txBody>
      </p:sp>
      <p:sp>
        <p:nvSpPr>
          <p:cNvPr id="84" name="正方形/長方形 83">
            <a:extLst>
              <a:ext uri="{FF2B5EF4-FFF2-40B4-BE49-F238E27FC236}">
                <a16:creationId xmlns:a16="http://schemas.microsoft.com/office/drawing/2014/main" id="{3D68CF90-79C9-55AB-EBBC-C2D4B4CDBFCA}"/>
              </a:ext>
            </a:extLst>
          </p:cNvPr>
          <p:cNvSpPr/>
          <p:nvPr/>
        </p:nvSpPr>
        <p:spPr>
          <a:xfrm>
            <a:off x="6426274" y="5980955"/>
            <a:ext cx="2897476" cy="40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800" dirty="0">
                <a:latin typeface="Meiryo UI" panose="020B0604030504040204" pitchFamily="50" charset="-128"/>
                <a:ea typeface="Meiryo UI" panose="020B0604030504040204" pitchFamily="50" charset="-128"/>
              </a:rPr>
              <a:t>提供者コネクタ</a:t>
            </a:r>
            <a:endParaRPr lang="en-US" altLang="ja-JP" sz="800" dirty="0">
              <a:latin typeface="Meiryo UI" panose="020B0604030504040204" pitchFamily="50" charset="-128"/>
              <a:ea typeface="Meiryo UI" panose="020B0604030504040204" pitchFamily="50" charset="-128"/>
            </a:endParaRPr>
          </a:p>
        </p:txBody>
      </p:sp>
      <p:sp>
        <p:nvSpPr>
          <p:cNvPr id="85" name="正方形/長方形 84">
            <a:extLst>
              <a:ext uri="{FF2B5EF4-FFF2-40B4-BE49-F238E27FC236}">
                <a16:creationId xmlns:a16="http://schemas.microsoft.com/office/drawing/2014/main" id="{FCD8B26B-5319-3AD3-8AFD-F98FBE74BB1B}"/>
              </a:ext>
            </a:extLst>
          </p:cNvPr>
          <p:cNvSpPr/>
          <p:nvPr/>
        </p:nvSpPr>
        <p:spPr>
          <a:xfrm>
            <a:off x="2535132" y="4995852"/>
            <a:ext cx="3003618" cy="459961"/>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ja-JP" altLang="en-US" sz="800" dirty="0">
                <a:latin typeface="Meiryo UI" panose="020B0604030504040204" pitchFamily="50" charset="-128"/>
                <a:ea typeface="Meiryo UI" panose="020B0604030504040204" pitchFamily="50" charset="-128"/>
              </a:rPr>
              <a:t>認証機能</a:t>
            </a:r>
            <a:endParaRPr lang="en-US" altLang="ja-JP" sz="800" dirty="0">
              <a:latin typeface="Meiryo UI" panose="020B0604030504040204" pitchFamily="50" charset="-128"/>
              <a:ea typeface="Meiryo UI" panose="020B0604030504040204" pitchFamily="50" charset="-128"/>
            </a:endParaRPr>
          </a:p>
        </p:txBody>
      </p:sp>
      <p:sp>
        <p:nvSpPr>
          <p:cNvPr id="86" name="正方形/長方形 85">
            <a:extLst>
              <a:ext uri="{FF2B5EF4-FFF2-40B4-BE49-F238E27FC236}">
                <a16:creationId xmlns:a16="http://schemas.microsoft.com/office/drawing/2014/main" id="{1F57C7CA-7BC6-8A12-F88D-CEAA1F41C5EE}"/>
              </a:ext>
            </a:extLst>
          </p:cNvPr>
          <p:cNvSpPr/>
          <p:nvPr/>
        </p:nvSpPr>
        <p:spPr>
          <a:xfrm>
            <a:off x="535496" y="4995852"/>
            <a:ext cx="974410" cy="4599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800" dirty="0">
                <a:latin typeface="Meiryo UI" panose="020B0604030504040204" pitchFamily="50" charset="-128"/>
                <a:ea typeface="Meiryo UI" panose="020B0604030504040204" pitchFamily="50" charset="-128"/>
              </a:rPr>
              <a:t>外部</a:t>
            </a:r>
            <a:r>
              <a:rPr lang="en-US" altLang="ja-JP" sz="800" dirty="0">
                <a:latin typeface="Meiryo UI" panose="020B0604030504040204" pitchFamily="50" charset="-128"/>
                <a:ea typeface="Meiryo UI" panose="020B0604030504040204" pitchFamily="50" charset="-128"/>
              </a:rPr>
              <a:t>IdP</a:t>
            </a:r>
          </a:p>
        </p:txBody>
      </p:sp>
      <p:sp>
        <p:nvSpPr>
          <p:cNvPr id="87" name="矢印: U ターン 86">
            <a:extLst>
              <a:ext uri="{FF2B5EF4-FFF2-40B4-BE49-F238E27FC236}">
                <a16:creationId xmlns:a16="http://schemas.microsoft.com/office/drawing/2014/main" id="{AE133A91-2447-73FA-C233-1F691B5FEB06}"/>
              </a:ext>
            </a:extLst>
          </p:cNvPr>
          <p:cNvSpPr/>
          <p:nvPr/>
        </p:nvSpPr>
        <p:spPr>
          <a:xfrm>
            <a:off x="4624470" y="5453175"/>
            <a:ext cx="373802" cy="503059"/>
          </a:xfrm>
          <a:prstGeom prst="uturnArrow">
            <a:avLst>
              <a:gd name="adj1" fmla="val 12982"/>
              <a:gd name="adj2" fmla="val 20994"/>
              <a:gd name="adj3" fmla="val 34319"/>
              <a:gd name="adj4" fmla="val 43750"/>
              <a:gd name="adj5" fmla="val 100000"/>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800">
              <a:solidFill>
                <a:schemeClr val="tx1"/>
              </a:solidFill>
              <a:latin typeface="Meiryo UI" panose="020B0604030504040204" pitchFamily="50" charset="-128"/>
              <a:ea typeface="Meiryo UI" panose="020B0604030504040204" pitchFamily="50" charset="-128"/>
            </a:endParaRPr>
          </a:p>
        </p:txBody>
      </p:sp>
      <p:sp>
        <p:nvSpPr>
          <p:cNvPr id="88" name="矢印: U ターン 87">
            <a:extLst>
              <a:ext uri="{FF2B5EF4-FFF2-40B4-BE49-F238E27FC236}">
                <a16:creationId xmlns:a16="http://schemas.microsoft.com/office/drawing/2014/main" id="{628A1AA1-B4BF-40ED-63D3-2DC57AB4A9BA}"/>
              </a:ext>
            </a:extLst>
          </p:cNvPr>
          <p:cNvSpPr/>
          <p:nvPr/>
        </p:nvSpPr>
        <p:spPr>
          <a:xfrm>
            <a:off x="7090717" y="5461884"/>
            <a:ext cx="373802" cy="503059"/>
          </a:xfrm>
          <a:prstGeom prst="uturnArrow">
            <a:avLst>
              <a:gd name="adj1" fmla="val 12982"/>
              <a:gd name="adj2" fmla="val 20994"/>
              <a:gd name="adj3" fmla="val 34319"/>
              <a:gd name="adj4" fmla="val 43750"/>
              <a:gd name="adj5" fmla="val 10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solidFill>
                <a:schemeClr val="tx1"/>
              </a:solidFill>
              <a:latin typeface="Meiryo UI" panose="020B0604030504040204" pitchFamily="50" charset="-128"/>
              <a:ea typeface="Meiryo UI" panose="020B0604030504040204" pitchFamily="50" charset="-128"/>
            </a:endParaRPr>
          </a:p>
        </p:txBody>
      </p:sp>
      <p:sp>
        <p:nvSpPr>
          <p:cNvPr id="89" name="正方形/長方形 88">
            <a:extLst>
              <a:ext uri="{FF2B5EF4-FFF2-40B4-BE49-F238E27FC236}">
                <a16:creationId xmlns:a16="http://schemas.microsoft.com/office/drawing/2014/main" id="{950128E0-8C69-CF67-FCEB-BB36067AEC65}"/>
              </a:ext>
            </a:extLst>
          </p:cNvPr>
          <p:cNvSpPr/>
          <p:nvPr/>
        </p:nvSpPr>
        <p:spPr>
          <a:xfrm>
            <a:off x="6491461" y="4991830"/>
            <a:ext cx="2825366" cy="456682"/>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ja-JP" altLang="en-US" sz="800" dirty="0">
                <a:latin typeface="Meiryo UI" panose="020B0604030504040204" pitchFamily="50" charset="-128"/>
                <a:ea typeface="Meiryo UI" panose="020B0604030504040204" pitchFamily="50" charset="-128"/>
              </a:rPr>
              <a:t>認可機能</a:t>
            </a:r>
            <a:endParaRPr lang="en-US" altLang="ja-JP" sz="800" dirty="0">
              <a:latin typeface="Meiryo UI" panose="020B0604030504040204" pitchFamily="50" charset="-128"/>
              <a:ea typeface="Meiryo UI" panose="020B0604030504040204" pitchFamily="50" charset="-128"/>
            </a:endParaRPr>
          </a:p>
        </p:txBody>
      </p:sp>
      <p:sp>
        <p:nvSpPr>
          <p:cNvPr id="90" name="テキスト ボックス 89">
            <a:extLst>
              <a:ext uri="{FF2B5EF4-FFF2-40B4-BE49-F238E27FC236}">
                <a16:creationId xmlns:a16="http://schemas.microsoft.com/office/drawing/2014/main" id="{617C0EB9-FB7E-6B53-CBD1-5698B5C922E5}"/>
              </a:ext>
            </a:extLst>
          </p:cNvPr>
          <p:cNvSpPr txBox="1"/>
          <p:nvPr/>
        </p:nvSpPr>
        <p:spPr>
          <a:xfrm>
            <a:off x="2167777" y="5597557"/>
            <a:ext cx="692818" cy="215444"/>
          </a:xfrm>
          <a:prstGeom prst="rect">
            <a:avLst/>
          </a:prstGeom>
          <a:noFill/>
        </p:spPr>
        <p:txBody>
          <a:bodyPr wrap="none" rtlCol="0">
            <a:spAutoFit/>
          </a:bodyPr>
          <a:lstStyle/>
          <a:p>
            <a:r>
              <a:rPr kumimoji="1" lang="ja-JP" altLang="en-US" sz="800">
                <a:latin typeface="Meiryo UI" panose="020B0604030504040204" pitchFamily="50" charset="-128"/>
                <a:ea typeface="Meiryo UI" panose="020B0604030504040204" pitchFamily="50" charset="-128"/>
              </a:rPr>
              <a:t>認証トークン</a:t>
            </a:r>
            <a:endParaRPr kumimoji="1" lang="ja-JP" altLang="en-US" sz="800" dirty="0">
              <a:latin typeface="Meiryo UI" panose="020B0604030504040204" pitchFamily="50" charset="-128"/>
              <a:ea typeface="Meiryo UI" panose="020B0604030504040204" pitchFamily="50" charset="-128"/>
            </a:endParaRPr>
          </a:p>
        </p:txBody>
      </p:sp>
      <p:sp>
        <p:nvSpPr>
          <p:cNvPr id="91" name="矢印: 右 90">
            <a:extLst>
              <a:ext uri="{FF2B5EF4-FFF2-40B4-BE49-F238E27FC236}">
                <a16:creationId xmlns:a16="http://schemas.microsoft.com/office/drawing/2014/main" id="{3D0756FF-CEB7-7332-0F6D-1EFE6C96DBE8}"/>
              </a:ext>
            </a:extLst>
          </p:cNvPr>
          <p:cNvSpPr/>
          <p:nvPr/>
        </p:nvSpPr>
        <p:spPr>
          <a:xfrm>
            <a:off x="3199292" y="6110497"/>
            <a:ext cx="864000" cy="16270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latin typeface="Meiryo UI" panose="020B0604030504040204" pitchFamily="50" charset="-128"/>
              <a:ea typeface="Meiryo UI" panose="020B0604030504040204" pitchFamily="50" charset="-128"/>
            </a:endParaRPr>
          </a:p>
        </p:txBody>
      </p:sp>
      <p:sp>
        <p:nvSpPr>
          <p:cNvPr id="92" name="矢印: 右 91">
            <a:extLst>
              <a:ext uri="{FF2B5EF4-FFF2-40B4-BE49-F238E27FC236}">
                <a16:creationId xmlns:a16="http://schemas.microsoft.com/office/drawing/2014/main" id="{F8584BF6-D74E-03EC-E853-1C754369866F}"/>
              </a:ext>
            </a:extLst>
          </p:cNvPr>
          <p:cNvSpPr/>
          <p:nvPr/>
        </p:nvSpPr>
        <p:spPr>
          <a:xfrm>
            <a:off x="5585559" y="6120572"/>
            <a:ext cx="828000" cy="16023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latin typeface="Meiryo UI" panose="020B0604030504040204" pitchFamily="50" charset="-128"/>
              <a:ea typeface="Meiryo UI" panose="020B0604030504040204" pitchFamily="50" charset="-128"/>
            </a:endParaRPr>
          </a:p>
        </p:txBody>
      </p:sp>
      <p:sp>
        <p:nvSpPr>
          <p:cNvPr id="93" name="テキスト ボックス 92">
            <a:extLst>
              <a:ext uri="{FF2B5EF4-FFF2-40B4-BE49-F238E27FC236}">
                <a16:creationId xmlns:a16="http://schemas.microsoft.com/office/drawing/2014/main" id="{A67E4F80-A815-3A3D-945E-8C5CA7CE533E}"/>
              </a:ext>
            </a:extLst>
          </p:cNvPr>
          <p:cNvSpPr txBox="1"/>
          <p:nvPr/>
        </p:nvSpPr>
        <p:spPr>
          <a:xfrm>
            <a:off x="4900700" y="5589671"/>
            <a:ext cx="595035" cy="215444"/>
          </a:xfrm>
          <a:prstGeom prst="rect">
            <a:avLst/>
          </a:prstGeom>
          <a:noFill/>
        </p:spPr>
        <p:txBody>
          <a:bodyPr wrap="none" rtlCol="0">
            <a:spAutoFit/>
          </a:bodyPr>
          <a:lstStyle/>
          <a:p>
            <a:r>
              <a:rPr lang="ja-JP" altLang="en-US" sz="800">
                <a:latin typeface="Meiryo UI" panose="020B0604030504040204" pitchFamily="50" charset="-128"/>
                <a:ea typeface="Meiryo UI" panose="020B0604030504040204" pitchFamily="50" charset="-128"/>
              </a:rPr>
              <a:t>検証</a:t>
            </a:r>
            <a:r>
              <a:rPr kumimoji="1" lang="ja-JP" altLang="en-US" sz="800">
                <a:latin typeface="Meiryo UI" panose="020B0604030504040204" pitchFamily="50" charset="-128"/>
                <a:ea typeface="Meiryo UI" panose="020B0604030504040204" pitchFamily="50" charset="-128"/>
              </a:rPr>
              <a:t>結果</a:t>
            </a:r>
            <a:endParaRPr kumimoji="1" lang="ja-JP" altLang="en-US" sz="800" dirty="0">
              <a:latin typeface="Meiryo UI" panose="020B0604030504040204" pitchFamily="50" charset="-128"/>
              <a:ea typeface="Meiryo UI" panose="020B0604030504040204" pitchFamily="50" charset="-128"/>
            </a:endParaRPr>
          </a:p>
        </p:txBody>
      </p:sp>
      <p:sp>
        <p:nvSpPr>
          <p:cNvPr id="94" name="テキスト ボックス 93">
            <a:extLst>
              <a:ext uri="{FF2B5EF4-FFF2-40B4-BE49-F238E27FC236}">
                <a16:creationId xmlns:a16="http://schemas.microsoft.com/office/drawing/2014/main" id="{8523AEAA-5422-28BB-A0A5-6B9C3F4024A9}"/>
              </a:ext>
            </a:extLst>
          </p:cNvPr>
          <p:cNvSpPr txBox="1"/>
          <p:nvPr/>
        </p:nvSpPr>
        <p:spPr>
          <a:xfrm>
            <a:off x="7461637" y="5614110"/>
            <a:ext cx="692818" cy="215444"/>
          </a:xfrm>
          <a:prstGeom prst="rect">
            <a:avLst/>
          </a:prstGeom>
          <a:noFill/>
        </p:spPr>
        <p:txBody>
          <a:bodyPr wrap="none" rtlCol="0">
            <a:spAutoFit/>
          </a:bodyPr>
          <a:lstStyle/>
          <a:p>
            <a:r>
              <a:rPr kumimoji="1" lang="ja-JP" altLang="en-US" sz="800" dirty="0">
                <a:solidFill>
                  <a:schemeClr val="accent5"/>
                </a:solidFill>
                <a:latin typeface="Meiryo UI" panose="020B0604030504040204" pitchFamily="50" charset="-128"/>
                <a:ea typeface="Meiryo UI" panose="020B0604030504040204" pitchFamily="50" charset="-128"/>
              </a:rPr>
              <a:t>認可トークン</a:t>
            </a:r>
          </a:p>
        </p:txBody>
      </p:sp>
      <p:sp>
        <p:nvSpPr>
          <p:cNvPr id="95" name="テキスト ボックス 94">
            <a:extLst>
              <a:ext uri="{FF2B5EF4-FFF2-40B4-BE49-F238E27FC236}">
                <a16:creationId xmlns:a16="http://schemas.microsoft.com/office/drawing/2014/main" id="{44CB2B33-2C0D-FFBF-A019-9DDAD76B0801}"/>
              </a:ext>
            </a:extLst>
          </p:cNvPr>
          <p:cNvSpPr txBox="1"/>
          <p:nvPr/>
        </p:nvSpPr>
        <p:spPr>
          <a:xfrm>
            <a:off x="3924007" y="5598301"/>
            <a:ext cx="692818" cy="215444"/>
          </a:xfrm>
          <a:prstGeom prst="rect">
            <a:avLst/>
          </a:prstGeom>
          <a:noFill/>
        </p:spPr>
        <p:txBody>
          <a:bodyPr wrap="none" rtlCol="0">
            <a:spAutoFit/>
          </a:bodyPr>
          <a:lstStyle/>
          <a:p>
            <a:r>
              <a:rPr kumimoji="1" lang="ja-JP" altLang="en-US" sz="800">
                <a:latin typeface="Meiryo UI" panose="020B0604030504040204" pitchFamily="50" charset="-128"/>
                <a:ea typeface="Meiryo UI" panose="020B0604030504040204" pitchFamily="50" charset="-128"/>
              </a:rPr>
              <a:t>認証トークン</a:t>
            </a:r>
            <a:endParaRPr kumimoji="1" lang="ja-JP" altLang="en-US" sz="800" dirty="0">
              <a:latin typeface="Meiryo UI" panose="020B0604030504040204" pitchFamily="50" charset="-128"/>
              <a:ea typeface="Meiryo UI" panose="020B0604030504040204" pitchFamily="50" charset="-128"/>
            </a:endParaRPr>
          </a:p>
        </p:txBody>
      </p:sp>
      <p:sp>
        <p:nvSpPr>
          <p:cNvPr id="96" name="テキスト ボックス 95">
            <a:extLst>
              <a:ext uri="{FF2B5EF4-FFF2-40B4-BE49-F238E27FC236}">
                <a16:creationId xmlns:a16="http://schemas.microsoft.com/office/drawing/2014/main" id="{E1EF7A82-645B-DF49-076C-2F760AA96107}"/>
              </a:ext>
            </a:extLst>
          </p:cNvPr>
          <p:cNvSpPr txBox="1"/>
          <p:nvPr/>
        </p:nvSpPr>
        <p:spPr>
          <a:xfrm>
            <a:off x="6323756" y="5605401"/>
            <a:ext cx="692818" cy="215444"/>
          </a:xfrm>
          <a:prstGeom prst="rect">
            <a:avLst/>
          </a:prstGeom>
          <a:noFill/>
        </p:spPr>
        <p:txBody>
          <a:bodyPr wrap="none" rtlCol="0">
            <a:spAutoFit/>
          </a:bodyPr>
          <a:lstStyle/>
          <a:p>
            <a:r>
              <a:rPr kumimoji="1" lang="ja-JP" altLang="en-US" sz="800" dirty="0">
                <a:solidFill>
                  <a:schemeClr val="accent5"/>
                </a:solidFill>
                <a:latin typeface="Meiryo UI" panose="020B0604030504040204" pitchFamily="50" charset="-128"/>
                <a:ea typeface="Meiryo UI" panose="020B0604030504040204" pitchFamily="50" charset="-128"/>
              </a:rPr>
              <a:t>認証トークン</a:t>
            </a:r>
          </a:p>
        </p:txBody>
      </p:sp>
      <p:sp>
        <p:nvSpPr>
          <p:cNvPr id="97" name="テキスト ボックス 96">
            <a:extLst>
              <a:ext uri="{FF2B5EF4-FFF2-40B4-BE49-F238E27FC236}">
                <a16:creationId xmlns:a16="http://schemas.microsoft.com/office/drawing/2014/main" id="{37405479-5C0F-4A46-2EB0-51268B3A07DE}"/>
              </a:ext>
            </a:extLst>
          </p:cNvPr>
          <p:cNvSpPr txBox="1"/>
          <p:nvPr/>
        </p:nvSpPr>
        <p:spPr>
          <a:xfrm>
            <a:off x="1691264" y="4967744"/>
            <a:ext cx="688009" cy="215444"/>
          </a:xfrm>
          <a:prstGeom prst="rect">
            <a:avLst/>
          </a:prstGeom>
          <a:noFill/>
        </p:spPr>
        <p:txBody>
          <a:bodyPr wrap="none" rtlCol="0">
            <a:spAutoFit/>
          </a:bodyPr>
          <a:lstStyle/>
          <a:p>
            <a:r>
              <a:rPr kumimoji="1" lang="ja-JP" altLang="en-US" sz="800">
                <a:solidFill>
                  <a:srgbClr val="FF0000"/>
                </a:solidFill>
                <a:latin typeface="Meiryo UI" panose="020B0604030504040204" pitchFamily="50" charset="-128"/>
                <a:ea typeface="Meiryo UI" panose="020B0604030504040204" pitchFamily="50" charset="-128"/>
              </a:rPr>
              <a:t>認証の</a:t>
            </a:r>
            <a:r>
              <a:rPr lang="ja-JP" altLang="en-US" sz="800">
                <a:solidFill>
                  <a:srgbClr val="FF0000"/>
                </a:solidFill>
                <a:latin typeface="Meiryo UI" panose="020B0604030504040204" pitchFamily="50" charset="-128"/>
                <a:ea typeface="Meiryo UI" panose="020B0604030504040204" pitchFamily="50" charset="-128"/>
              </a:rPr>
              <a:t>委託</a:t>
            </a:r>
            <a:endParaRPr kumimoji="1" lang="en-US" altLang="ja-JP" sz="800">
              <a:solidFill>
                <a:srgbClr val="FF0000"/>
              </a:solidFill>
              <a:latin typeface="Meiryo UI" panose="020B0604030504040204" pitchFamily="50" charset="-128"/>
              <a:ea typeface="Meiryo UI" panose="020B0604030504040204" pitchFamily="50" charset="-128"/>
            </a:endParaRPr>
          </a:p>
        </p:txBody>
      </p:sp>
      <p:sp>
        <p:nvSpPr>
          <p:cNvPr id="98" name="テキスト ボックス 97">
            <a:extLst>
              <a:ext uri="{FF2B5EF4-FFF2-40B4-BE49-F238E27FC236}">
                <a16:creationId xmlns:a16="http://schemas.microsoft.com/office/drawing/2014/main" id="{E2EBF281-C955-D5FB-02E0-F8CA859FAA4E}"/>
              </a:ext>
            </a:extLst>
          </p:cNvPr>
          <p:cNvSpPr txBox="1"/>
          <p:nvPr/>
        </p:nvSpPr>
        <p:spPr>
          <a:xfrm>
            <a:off x="5820102" y="4909701"/>
            <a:ext cx="652743" cy="338554"/>
          </a:xfrm>
          <a:prstGeom prst="rect">
            <a:avLst/>
          </a:prstGeom>
          <a:noFill/>
        </p:spPr>
        <p:txBody>
          <a:bodyPr wrap="none" rtlCol="0">
            <a:spAutoFit/>
          </a:bodyPr>
          <a:lstStyle/>
          <a:p>
            <a:r>
              <a:rPr kumimoji="1" lang="en-US" altLang="ja-JP" sz="800" dirty="0">
                <a:solidFill>
                  <a:schemeClr val="accent5"/>
                </a:solidFill>
                <a:latin typeface="Meiryo UI" panose="020B0604030504040204" pitchFamily="50" charset="-128"/>
                <a:ea typeface="Meiryo UI" panose="020B0604030504040204" pitchFamily="50" charset="-128"/>
              </a:rPr>
              <a:t>ID</a:t>
            </a:r>
            <a:r>
              <a:rPr kumimoji="1" lang="ja-JP" altLang="en-US" sz="800" dirty="0">
                <a:solidFill>
                  <a:schemeClr val="accent5"/>
                </a:solidFill>
                <a:latin typeface="Meiryo UI" panose="020B0604030504040204" pitchFamily="50" charset="-128"/>
                <a:ea typeface="Meiryo UI" panose="020B0604030504040204" pitchFamily="50" charset="-128"/>
              </a:rPr>
              <a:t>連携の</a:t>
            </a:r>
            <a:endParaRPr kumimoji="1" lang="en-US" altLang="ja-JP" sz="800" dirty="0">
              <a:solidFill>
                <a:schemeClr val="accent5"/>
              </a:solidFill>
              <a:latin typeface="Meiryo UI" panose="020B0604030504040204" pitchFamily="50" charset="-128"/>
              <a:ea typeface="Meiryo UI" panose="020B0604030504040204" pitchFamily="50" charset="-128"/>
            </a:endParaRPr>
          </a:p>
          <a:p>
            <a:r>
              <a:rPr lang="ja-JP" altLang="en-US" sz="800" dirty="0">
                <a:solidFill>
                  <a:schemeClr val="accent5"/>
                </a:solidFill>
                <a:latin typeface="Meiryo UI" panose="020B0604030504040204" pitchFamily="50" charset="-128"/>
                <a:ea typeface="Meiryo UI" panose="020B0604030504040204" pitchFamily="50" charset="-128"/>
              </a:rPr>
              <a:t>問い合わせ</a:t>
            </a:r>
            <a:endParaRPr kumimoji="1" lang="ja-JP" altLang="en-US" sz="800" dirty="0">
              <a:solidFill>
                <a:schemeClr val="accent5"/>
              </a:solidFill>
              <a:latin typeface="Meiryo UI" panose="020B0604030504040204" pitchFamily="50" charset="-128"/>
              <a:ea typeface="Meiryo UI" panose="020B0604030504040204" pitchFamily="50" charset="-128"/>
            </a:endParaRPr>
          </a:p>
        </p:txBody>
      </p:sp>
      <p:sp>
        <p:nvSpPr>
          <p:cNvPr id="100" name="矢印: 上 99">
            <a:extLst>
              <a:ext uri="{FF2B5EF4-FFF2-40B4-BE49-F238E27FC236}">
                <a16:creationId xmlns:a16="http://schemas.microsoft.com/office/drawing/2014/main" id="{C5E1514E-E95C-C074-3E1A-6E827B8C4EB7}"/>
              </a:ext>
            </a:extLst>
          </p:cNvPr>
          <p:cNvSpPr/>
          <p:nvPr/>
        </p:nvSpPr>
        <p:spPr>
          <a:xfrm>
            <a:off x="1161538" y="5472001"/>
            <a:ext cx="197569" cy="503059"/>
          </a:xfrm>
          <a:prstGeom prst="upArrow">
            <a:avLst>
              <a:gd name="adj1" fmla="val 37318"/>
              <a:gd name="adj2"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latin typeface="Meiryo UI" panose="020B0604030504040204" pitchFamily="50" charset="-128"/>
              <a:ea typeface="Meiryo UI" panose="020B0604030504040204" pitchFamily="50" charset="-128"/>
            </a:endParaRPr>
          </a:p>
        </p:txBody>
      </p:sp>
      <p:sp>
        <p:nvSpPr>
          <p:cNvPr id="102" name="矢印: 下 101">
            <a:extLst>
              <a:ext uri="{FF2B5EF4-FFF2-40B4-BE49-F238E27FC236}">
                <a16:creationId xmlns:a16="http://schemas.microsoft.com/office/drawing/2014/main" id="{02F7F579-2BA5-9019-292F-9E9E395BA436}"/>
              </a:ext>
            </a:extLst>
          </p:cNvPr>
          <p:cNvSpPr/>
          <p:nvPr/>
        </p:nvSpPr>
        <p:spPr>
          <a:xfrm>
            <a:off x="2800008" y="5463464"/>
            <a:ext cx="252070" cy="501188"/>
          </a:xfrm>
          <a:prstGeom prst="downArrow">
            <a:avLst>
              <a:gd name="adj1" fmla="val 36180"/>
              <a:gd name="adj2"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a:latin typeface="Meiryo UI" panose="020B0604030504040204" pitchFamily="50" charset="-128"/>
              <a:ea typeface="Meiryo UI" panose="020B0604030504040204" pitchFamily="50" charset="-128"/>
            </a:endParaRPr>
          </a:p>
        </p:txBody>
      </p:sp>
      <p:sp>
        <p:nvSpPr>
          <p:cNvPr id="103" name="テキスト ボックス 102">
            <a:extLst>
              <a:ext uri="{FF2B5EF4-FFF2-40B4-BE49-F238E27FC236}">
                <a16:creationId xmlns:a16="http://schemas.microsoft.com/office/drawing/2014/main" id="{59F72043-35B6-40F0-C9A5-F16874ED45A0}"/>
              </a:ext>
            </a:extLst>
          </p:cNvPr>
          <p:cNvSpPr txBox="1"/>
          <p:nvPr/>
        </p:nvSpPr>
        <p:spPr>
          <a:xfrm>
            <a:off x="3279807" y="5905128"/>
            <a:ext cx="692818" cy="215444"/>
          </a:xfrm>
          <a:prstGeom prst="rect">
            <a:avLst/>
          </a:prstGeom>
          <a:noFill/>
        </p:spPr>
        <p:txBody>
          <a:bodyPr wrap="none" rtlCol="0">
            <a:spAutoFit/>
          </a:bodyPr>
          <a:lstStyle/>
          <a:p>
            <a:r>
              <a:rPr kumimoji="1" lang="ja-JP" altLang="en-US" sz="800">
                <a:latin typeface="Meiryo UI" panose="020B0604030504040204" pitchFamily="50" charset="-128"/>
                <a:ea typeface="Meiryo UI" panose="020B0604030504040204" pitchFamily="50" charset="-128"/>
              </a:rPr>
              <a:t>認証トークン</a:t>
            </a:r>
            <a:endParaRPr kumimoji="1" lang="ja-JP" altLang="en-US" sz="800" dirty="0">
              <a:latin typeface="Meiryo UI" panose="020B0604030504040204" pitchFamily="50" charset="-128"/>
              <a:ea typeface="Meiryo UI" panose="020B0604030504040204" pitchFamily="50" charset="-128"/>
            </a:endParaRPr>
          </a:p>
        </p:txBody>
      </p:sp>
      <p:sp>
        <p:nvSpPr>
          <p:cNvPr id="104" name="テキスト ボックス 103">
            <a:extLst>
              <a:ext uri="{FF2B5EF4-FFF2-40B4-BE49-F238E27FC236}">
                <a16:creationId xmlns:a16="http://schemas.microsoft.com/office/drawing/2014/main" id="{C13E2069-BE01-B041-C34F-FE382379355E}"/>
              </a:ext>
            </a:extLst>
          </p:cNvPr>
          <p:cNvSpPr txBox="1"/>
          <p:nvPr/>
        </p:nvSpPr>
        <p:spPr>
          <a:xfrm>
            <a:off x="5657370" y="5905128"/>
            <a:ext cx="692818" cy="215444"/>
          </a:xfrm>
          <a:prstGeom prst="rect">
            <a:avLst/>
          </a:prstGeom>
          <a:noFill/>
        </p:spPr>
        <p:txBody>
          <a:bodyPr wrap="none" rtlCol="0">
            <a:spAutoFit/>
          </a:bodyPr>
          <a:lstStyle/>
          <a:p>
            <a:r>
              <a:rPr kumimoji="1" lang="ja-JP" altLang="en-US" sz="800" dirty="0">
                <a:latin typeface="Meiryo UI" panose="020B0604030504040204" pitchFamily="50" charset="-128"/>
                <a:ea typeface="Meiryo UI" panose="020B0604030504040204" pitchFamily="50" charset="-128"/>
              </a:rPr>
              <a:t>認証トークン</a:t>
            </a:r>
          </a:p>
        </p:txBody>
      </p:sp>
      <p:sp>
        <p:nvSpPr>
          <p:cNvPr id="107" name="矢印: 左 106">
            <a:extLst>
              <a:ext uri="{FF2B5EF4-FFF2-40B4-BE49-F238E27FC236}">
                <a16:creationId xmlns:a16="http://schemas.microsoft.com/office/drawing/2014/main" id="{3346B487-734D-3049-2A2B-82EE92C29D24}"/>
              </a:ext>
            </a:extLst>
          </p:cNvPr>
          <p:cNvSpPr/>
          <p:nvPr/>
        </p:nvSpPr>
        <p:spPr>
          <a:xfrm>
            <a:off x="1559524" y="5183188"/>
            <a:ext cx="974409" cy="149666"/>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latin typeface="Meiryo UI" panose="020B0604030504040204" pitchFamily="50" charset="-128"/>
              <a:ea typeface="Meiryo UI" panose="020B0604030504040204" pitchFamily="50" charset="-128"/>
            </a:endParaRPr>
          </a:p>
        </p:txBody>
      </p:sp>
      <p:sp>
        <p:nvSpPr>
          <p:cNvPr id="61" name="四角形: 角を丸くする 60">
            <a:extLst>
              <a:ext uri="{FF2B5EF4-FFF2-40B4-BE49-F238E27FC236}">
                <a16:creationId xmlns:a16="http://schemas.microsoft.com/office/drawing/2014/main" id="{CB20322F-9099-BB8A-364D-13270DC5CFE7}"/>
              </a:ext>
            </a:extLst>
          </p:cNvPr>
          <p:cNvSpPr/>
          <p:nvPr/>
        </p:nvSpPr>
        <p:spPr>
          <a:xfrm>
            <a:off x="4293471" y="5227737"/>
            <a:ext cx="1002177" cy="231214"/>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solidFill>
                  <a:schemeClr val="tx1"/>
                </a:solidFill>
                <a:latin typeface="Meiryo UI" panose="020B0604030504040204" pitchFamily="50" charset="-128"/>
                <a:ea typeface="Meiryo UI" panose="020B0604030504040204" pitchFamily="50" charset="-128"/>
              </a:rPr>
              <a:t>トークン</a:t>
            </a:r>
            <a:r>
              <a:rPr lang="ja-JP" altLang="en-US" sz="1100">
                <a:solidFill>
                  <a:schemeClr val="tx1"/>
                </a:solidFill>
                <a:latin typeface="Meiryo UI" panose="020B0604030504040204" pitchFamily="50" charset="-128"/>
                <a:ea typeface="Meiryo UI" panose="020B0604030504040204" pitchFamily="50" charset="-128"/>
              </a:rPr>
              <a:t>検証</a:t>
            </a:r>
            <a:endParaRPr kumimoji="1" lang="ja-JP" altLang="en-US" sz="1100" dirty="0">
              <a:solidFill>
                <a:schemeClr val="tx1"/>
              </a:solidFill>
              <a:latin typeface="Meiryo UI" panose="020B0604030504040204" pitchFamily="50" charset="-128"/>
              <a:ea typeface="Meiryo UI" panose="020B0604030504040204" pitchFamily="50" charset="-128"/>
            </a:endParaRPr>
          </a:p>
        </p:txBody>
      </p:sp>
      <p:sp>
        <p:nvSpPr>
          <p:cNvPr id="62" name="四角形: 角を丸くする 61">
            <a:extLst>
              <a:ext uri="{FF2B5EF4-FFF2-40B4-BE49-F238E27FC236}">
                <a16:creationId xmlns:a16="http://schemas.microsoft.com/office/drawing/2014/main" id="{2353A514-A5AF-2465-EA8F-1A0C51403A57}"/>
              </a:ext>
            </a:extLst>
          </p:cNvPr>
          <p:cNvSpPr/>
          <p:nvPr/>
        </p:nvSpPr>
        <p:spPr>
          <a:xfrm>
            <a:off x="4229108" y="3283858"/>
            <a:ext cx="1002177" cy="231214"/>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solidFill>
                  <a:schemeClr val="tx1"/>
                </a:solidFill>
                <a:latin typeface="Meiryo UI" panose="020B0604030504040204" pitchFamily="50" charset="-128"/>
                <a:ea typeface="Meiryo UI" panose="020B0604030504040204" pitchFamily="50" charset="-128"/>
              </a:rPr>
              <a:t>トークン</a:t>
            </a:r>
            <a:r>
              <a:rPr lang="ja-JP" altLang="en-US" sz="1100">
                <a:solidFill>
                  <a:schemeClr val="tx1"/>
                </a:solidFill>
                <a:latin typeface="Meiryo UI" panose="020B0604030504040204" pitchFamily="50" charset="-128"/>
                <a:ea typeface="Meiryo UI" panose="020B0604030504040204" pitchFamily="50" charset="-128"/>
              </a:rPr>
              <a:t>検証</a:t>
            </a:r>
            <a:endParaRPr kumimoji="1" lang="ja-JP" altLang="en-US" sz="1100" dirty="0">
              <a:solidFill>
                <a:schemeClr val="tx1"/>
              </a:solidFill>
              <a:latin typeface="Meiryo UI" panose="020B0604030504040204" pitchFamily="50" charset="-128"/>
              <a:ea typeface="Meiryo UI" panose="020B0604030504040204" pitchFamily="50" charset="-128"/>
            </a:endParaRPr>
          </a:p>
        </p:txBody>
      </p:sp>
      <p:sp>
        <p:nvSpPr>
          <p:cNvPr id="63" name="四角形: 角を丸くする 62">
            <a:extLst>
              <a:ext uri="{FF2B5EF4-FFF2-40B4-BE49-F238E27FC236}">
                <a16:creationId xmlns:a16="http://schemas.microsoft.com/office/drawing/2014/main" id="{C1B642FD-2F28-4B9D-8056-8734957FD22E}"/>
              </a:ext>
            </a:extLst>
          </p:cNvPr>
          <p:cNvSpPr/>
          <p:nvPr/>
        </p:nvSpPr>
        <p:spPr>
          <a:xfrm>
            <a:off x="6710509" y="3279380"/>
            <a:ext cx="1002177" cy="231214"/>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accent5"/>
                </a:solidFill>
                <a:latin typeface="Meiryo UI" panose="020B0604030504040204" pitchFamily="50" charset="-128"/>
                <a:ea typeface="Meiryo UI" panose="020B0604030504040204" pitchFamily="50" charset="-128"/>
              </a:rPr>
              <a:t>トークン交換</a:t>
            </a:r>
          </a:p>
        </p:txBody>
      </p:sp>
      <p:sp>
        <p:nvSpPr>
          <p:cNvPr id="64" name="四角形: 角を丸くする 63">
            <a:extLst>
              <a:ext uri="{FF2B5EF4-FFF2-40B4-BE49-F238E27FC236}">
                <a16:creationId xmlns:a16="http://schemas.microsoft.com/office/drawing/2014/main" id="{078A0C4F-1A3E-D540-E250-DD95F7BA4B65}"/>
              </a:ext>
            </a:extLst>
          </p:cNvPr>
          <p:cNvSpPr/>
          <p:nvPr/>
        </p:nvSpPr>
        <p:spPr>
          <a:xfrm>
            <a:off x="6761800" y="5219841"/>
            <a:ext cx="1002177" cy="231214"/>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accent5"/>
                </a:solidFill>
                <a:latin typeface="Meiryo UI" panose="020B0604030504040204" pitchFamily="50" charset="-128"/>
                <a:ea typeface="Meiryo UI" panose="020B0604030504040204" pitchFamily="50" charset="-128"/>
              </a:rPr>
              <a:t>トークン交換</a:t>
            </a:r>
          </a:p>
        </p:txBody>
      </p:sp>
      <p:sp>
        <p:nvSpPr>
          <p:cNvPr id="57" name="矢印: 上 56">
            <a:extLst>
              <a:ext uri="{FF2B5EF4-FFF2-40B4-BE49-F238E27FC236}">
                <a16:creationId xmlns:a16="http://schemas.microsoft.com/office/drawing/2014/main" id="{3022B5F2-4E59-7ECB-92BE-9011A430F253}"/>
              </a:ext>
            </a:extLst>
          </p:cNvPr>
          <p:cNvSpPr/>
          <p:nvPr/>
        </p:nvSpPr>
        <p:spPr>
          <a:xfrm>
            <a:off x="8450880" y="5461593"/>
            <a:ext cx="274693" cy="503059"/>
          </a:xfrm>
          <a:prstGeom prst="upArrow">
            <a:avLst>
              <a:gd name="adj1" fmla="val 37318"/>
              <a:gd name="adj2"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latin typeface="Meiryo UI" panose="020B0604030504040204" pitchFamily="50" charset="-128"/>
              <a:ea typeface="Meiryo UI" panose="020B0604030504040204" pitchFamily="50" charset="-128"/>
            </a:endParaRPr>
          </a:p>
        </p:txBody>
      </p:sp>
      <p:sp>
        <p:nvSpPr>
          <p:cNvPr id="58" name="四角形: 角を丸くする 57">
            <a:extLst>
              <a:ext uri="{FF2B5EF4-FFF2-40B4-BE49-F238E27FC236}">
                <a16:creationId xmlns:a16="http://schemas.microsoft.com/office/drawing/2014/main" id="{ABEC6D4C-2CF8-4EBB-207F-9CB2D5B7E7A3}"/>
              </a:ext>
            </a:extLst>
          </p:cNvPr>
          <p:cNvSpPr/>
          <p:nvPr/>
        </p:nvSpPr>
        <p:spPr>
          <a:xfrm>
            <a:off x="8078924" y="5217247"/>
            <a:ext cx="1002177" cy="231214"/>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latin typeface="Meiryo UI" panose="020B0604030504040204" pitchFamily="50" charset="-128"/>
                <a:ea typeface="Meiryo UI" panose="020B0604030504040204" pitchFamily="50" charset="-128"/>
              </a:rPr>
              <a:t>認可確認</a:t>
            </a:r>
          </a:p>
        </p:txBody>
      </p:sp>
      <p:sp>
        <p:nvSpPr>
          <p:cNvPr id="60" name="テキスト ボックス 59">
            <a:extLst>
              <a:ext uri="{FF2B5EF4-FFF2-40B4-BE49-F238E27FC236}">
                <a16:creationId xmlns:a16="http://schemas.microsoft.com/office/drawing/2014/main" id="{C4061A8A-7922-325E-D48F-F8E6A8AF2214}"/>
              </a:ext>
            </a:extLst>
          </p:cNvPr>
          <p:cNvSpPr txBox="1"/>
          <p:nvPr/>
        </p:nvSpPr>
        <p:spPr>
          <a:xfrm>
            <a:off x="8726622" y="5627995"/>
            <a:ext cx="692818" cy="215444"/>
          </a:xfrm>
          <a:prstGeom prst="rect">
            <a:avLst/>
          </a:prstGeom>
          <a:noFill/>
        </p:spPr>
        <p:txBody>
          <a:bodyPr wrap="none" rtlCol="0">
            <a:spAutoFit/>
          </a:bodyPr>
          <a:lstStyle/>
          <a:p>
            <a:r>
              <a:rPr kumimoji="1" lang="ja-JP" altLang="en-US" sz="800" dirty="0">
                <a:latin typeface="Meiryo UI" panose="020B0604030504040204" pitchFamily="50" charset="-128"/>
                <a:ea typeface="Meiryo UI" panose="020B0604030504040204" pitchFamily="50" charset="-128"/>
              </a:rPr>
              <a:t>認可トークン</a:t>
            </a:r>
          </a:p>
        </p:txBody>
      </p:sp>
      <p:sp>
        <p:nvSpPr>
          <p:cNvPr id="65" name="矢印: 上 64">
            <a:extLst>
              <a:ext uri="{FF2B5EF4-FFF2-40B4-BE49-F238E27FC236}">
                <a16:creationId xmlns:a16="http://schemas.microsoft.com/office/drawing/2014/main" id="{8FBD17D8-CACE-DC30-AC63-CA4A8FF9763D}"/>
              </a:ext>
            </a:extLst>
          </p:cNvPr>
          <p:cNvSpPr/>
          <p:nvPr/>
        </p:nvSpPr>
        <p:spPr>
          <a:xfrm>
            <a:off x="8477900" y="3532811"/>
            <a:ext cx="274693" cy="503059"/>
          </a:xfrm>
          <a:prstGeom prst="upArrow">
            <a:avLst>
              <a:gd name="adj1" fmla="val 37318"/>
              <a:gd name="adj2"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latin typeface="Meiryo UI" panose="020B0604030504040204" pitchFamily="50" charset="-128"/>
              <a:ea typeface="Meiryo UI" panose="020B0604030504040204" pitchFamily="50" charset="-128"/>
            </a:endParaRPr>
          </a:p>
        </p:txBody>
      </p:sp>
      <p:sp>
        <p:nvSpPr>
          <p:cNvPr id="66" name="四角形: 角を丸くする 65">
            <a:extLst>
              <a:ext uri="{FF2B5EF4-FFF2-40B4-BE49-F238E27FC236}">
                <a16:creationId xmlns:a16="http://schemas.microsoft.com/office/drawing/2014/main" id="{F22FEA5E-C383-F9E5-94C9-7D0A97EE5FEC}"/>
              </a:ext>
            </a:extLst>
          </p:cNvPr>
          <p:cNvSpPr/>
          <p:nvPr/>
        </p:nvSpPr>
        <p:spPr>
          <a:xfrm>
            <a:off x="8105944" y="3280716"/>
            <a:ext cx="1002177" cy="231214"/>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latin typeface="Meiryo UI" panose="020B0604030504040204" pitchFamily="50" charset="-128"/>
                <a:ea typeface="Meiryo UI" panose="020B0604030504040204" pitchFamily="50" charset="-128"/>
              </a:rPr>
              <a:t>認可確認</a:t>
            </a:r>
          </a:p>
        </p:txBody>
      </p:sp>
      <p:sp>
        <p:nvSpPr>
          <p:cNvPr id="67" name="テキスト ボックス 66">
            <a:extLst>
              <a:ext uri="{FF2B5EF4-FFF2-40B4-BE49-F238E27FC236}">
                <a16:creationId xmlns:a16="http://schemas.microsoft.com/office/drawing/2014/main" id="{BDD7BBDF-6D9C-8C91-33BF-9AC7CFD82815}"/>
              </a:ext>
            </a:extLst>
          </p:cNvPr>
          <p:cNvSpPr txBox="1"/>
          <p:nvPr/>
        </p:nvSpPr>
        <p:spPr>
          <a:xfrm>
            <a:off x="8753642" y="3699213"/>
            <a:ext cx="692818" cy="215444"/>
          </a:xfrm>
          <a:prstGeom prst="rect">
            <a:avLst/>
          </a:prstGeom>
          <a:noFill/>
        </p:spPr>
        <p:txBody>
          <a:bodyPr wrap="none" rtlCol="0">
            <a:spAutoFit/>
          </a:bodyPr>
          <a:lstStyle/>
          <a:p>
            <a:r>
              <a:rPr kumimoji="1" lang="ja-JP" altLang="en-US" sz="800" dirty="0">
                <a:latin typeface="Meiryo UI" panose="020B0604030504040204" pitchFamily="50" charset="-128"/>
                <a:ea typeface="Meiryo UI" panose="020B0604030504040204" pitchFamily="50" charset="-128"/>
              </a:rPr>
              <a:t>認可トークン</a:t>
            </a:r>
          </a:p>
        </p:txBody>
      </p:sp>
      <p:sp>
        <p:nvSpPr>
          <p:cNvPr id="6" name="四角形: 角を丸くする 5">
            <a:extLst>
              <a:ext uri="{FF2B5EF4-FFF2-40B4-BE49-F238E27FC236}">
                <a16:creationId xmlns:a16="http://schemas.microsoft.com/office/drawing/2014/main" id="{1C535135-1A1A-46E8-1BDC-8DA0C3638872}"/>
              </a:ext>
            </a:extLst>
          </p:cNvPr>
          <p:cNvSpPr/>
          <p:nvPr/>
        </p:nvSpPr>
        <p:spPr>
          <a:xfrm>
            <a:off x="2532475" y="5048527"/>
            <a:ext cx="1236595" cy="404276"/>
          </a:xfrm>
          <a:prstGeom prst="roundRect">
            <a:avLst>
              <a:gd name="adj" fmla="val 50000"/>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solidFill>
                  <a:srgbClr val="FF0000"/>
                </a:solidFill>
                <a:latin typeface="Meiryo UI" panose="020B0604030504040204" pitchFamily="50" charset="-128"/>
                <a:ea typeface="Meiryo UI" panose="020B0604030504040204" pitchFamily="50" charset="-128"/>
              </a:rPr>
              <a:t>アイデンティティ</a:t>
            </a:r>
            <a:endParaRPr kumimoji="1" lang="en-US" altLang="ja-JP" sz="1100">
              <a:solidFill>
                <a:srgbClr val="FF0000"/>
              </a:solidFill>
              <a:latin typeface="Meiryo UI" panose="020B0604030504040204" pitchFamily="50" charset="-128"/>
              <a:ea typeface="Meiryo UI" panose="020B0604030504040204" pitchFamily="50" charset="-128"/>
            </a:endParaRPr>
          </a:p>
          <a:p>
            <a:pPr algn="ctr"/>
            <a:r>
              <a:rPr kumimoji="1" lang="ja-JP" altLang="en-US" sz="1100">
                <a:solidFill>
                  <a:srgbClr val="FF0000"/>
                </a:solidFill>
                <a:latin typeface="Meiryo UI" panose="020B0604030504040204" pitchFamily="50" charset="-128"/>
                <a:ea typeface="Meiryo UI" panose="020B0604030504040204" pitchFamily="50" charset="-128"/>
              </a:rPr>
              <a:t>ブローカリング</a:t>
            </a:r>
            <a:endParaRPr kumimoji="1" lang="ja-JP" altLang="en-US" sz="1100" dirty="0">
              <a:solidFill>
                <a:srgbClr val="FF0000"/>
              </a:solidFill>
              <a:latin typeface="Meiryo UI" panose="020B0604030504040204" pitchFamily="50" charset="-128"/>
              <a:ea typeface="Meiryo UI" panose="020B0604030504040204" pitchFamily="50" charset="-128"/>
            </a:endParaRPr>
          </a:p>
        </p:txBody>
      </p:sp>
      <p:sp>
        <p:nvSpPr>
          <p:cNvPr id="9" name="矢印: U ターン 8">
            <a:extLst>
              <a:ext uri="{FF2B5EF4-FFF2-40B4-BE49-F238E27FC236}">
                <a16:creationId xmlns:a16="http://schemas.microsoft.com/office/drawing/2014/main" id="{94C0E96C-5E7E-C112-9B6A-684D320667EB}"/>
              </a:ext>
            </a:extLst>
          </p:cNvPr>
          <p:cNvSpPr/>
          <p:nvPr/>
        </p:nvSpPr>
        <p:spPr>
          <a:xfrm>
            <a:off x="1256963" y="3518232"/>
            <a:ext cx="373802" cy="503059"/>
          </a:xfrm>
          <a:prstGeom prst="uturnArrow">
            <a:avLst>
              <a:gd name="adj1" fmla="val 12982"/>
              <a:gd name="adj2" fmla="val 20994"/>
              <a:gd name="adj3" fmla="val 34319"/>
              <a:gd name="adj4" fmla="val 43750"/>
              <a:gd name="adj5" fmla="val 100000"/>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800">
              <a:solidFill>
                <a:schemeClr val="tx1"/>
              </a:solidFill>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AD4A2220-25F8-9DE0-03F2-0F34A9B70F3B}"/>
              </a:ext>
            </a:extLst>
          </p:cNvPr>
          <p:cNvSpPr txBox="1"/>
          <p:nvPr/>
        </p:nvSpPr>
        <p:spPr>
          <a:xfrm>
            <a:off x="192923" y="5552301"/>
            <a:ext cx="990977" cy="338554"/>
          </a:xfrm>
          <a:prstGeom prst="rect">
            <a:avLst/>
          </a:prstGeom>
          <a:noFill/>
        </p:spPr>
        <p:txBody>
          <a:bodyPr wrap="none" rtlCol="0">
            <a:spAutoFit/>
          </a:bodyPr>
          <a:lstStyle/>
          <a:p>
            <a:r>
              <a:rPr kumimoji="1" lang="ja-JP" altLang="en-US" sz="800">
                <a:latin typeface="Meiryo UI" panose="020B0604030504040204" pitchFamily="50" charset="-128"/>
                <a:ea typeface="Meiryo UI" panose="020B0604030504040204" pitchFamily="50" charset="-128"/>
              </a:rPr>
              <a:t>ユーザ認証のための</a:t>
            </a:r>
            <a:endParaRPr kumimoji="1" lang="en-US" altLang="ja-JP" sz="800">
              <a:latin typeface="Meiryo UI" panose="020B0604030504040204" pitchFamily="50" charset="-128"/>
              <a:ea typeface="Meiryo UI" panose="020B0604030504040204" pitchFamily="50" charset="-128"/>
            </a:endParaRPr>
          </a:p>
          <a:p>
            <a:r>
              <a:rPr lang="ja-JP" altLang="en-US" sz="800">
                <a:latin typeface="Meiryo UI" panose="020B0604030504040204" pitchFamily="50" charset="-128"/>
                <a:ea typeface="Meiryo UI" panose="020B0604030504040204" pitchFamily="50" charset="-128"/>
              </a:rPr>
              <a:t>クレデンシャル</a:t>
            </a:r>
            <a:endParaRPr kumimoji="1" lang="ja-JP" altLang="en-US" sz="800" dirty="0">
              <a:latin typeface="Meiryo UI" panose="020B0604030504040204" pitchFamily="50" charset="-128"/>
              <a:ea typeface="Meiryo UI" panose="020B0604030504040204" pitchFamily="50" charset="-128"/>
            </a:endParaRPr>
          </a:p>
        </p:txBody>
      </p:sp>
      <p:sp>
        <p:nvSpPr>
          <p:cNvPr id="7" name="矢印: 左 6">
            <a:extLst>
              <a:ext uri="{FF2B5EF4-FFF2-40B4-BE49-F238E27FC236}">
                <a16:creationId xmlns:a16="http://schemas.microsoft.com/office/drawing/2014/main" id="{B1C4285D-BB8C-DB05-A220-D208A6E4FB4E}"/>
              </a:ext>
            </a:extLst>
          </p:cNvPr>
          <p:cNvSpPr/>
          <p:nvPr/>
        </p:nvSpPr>
        <p:spPr>
          <a:xfrm>
            <a:off x="5538749" y="5253096"/>
            <a:ext cx="1217111" cy="167718"/>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03804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33772C-C376-4AD1-B91D-D9A292715240}"/>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2. </a:t>
            </a:r>
            <a:r>
              <a:rPr lang="ja-JP" altLang="en-US" sz="1800" dirty="0">
                <a:latin typeface="Meiryo UI" panose="020B0604030504040204" pitchFamily="50" charset="-128"/>
                <a:ea typeface="Meiryo UI" panose="020B0604030504040204" pitchFamily="50" charset="-128"/>
              </a:rPr>
              <a:t>方式 </a:t>
            </a:r>
            <a:r>
              <a:rPr lang="en-US" altLang="ja-JP" sz="1800" dirty="0">
                <a:latin typeface="Meiryo UI" panose="020B0604030504040204" pitchFamily="50" charset="-128"/>
                <a:ea typeface="Meiryo UI" panose="020B0604030504040204" pitchFamily="50" charset="-128"/>
              </a:rPr>
              <a:t>&gt; 2.3. </a:t>
            </a:r>
            <a:r>
              <a:rPr lang="ja-JP" altLang="en-US" sz="1800" dirty="0">
                <a:latin typeface="Meiryo UI" panose="020B0604030504040204" pitchFamily="50" charset="-128"/>
                <a:ea typeface="Meiryo UI" panose="020B0604030504040204" pitchFamily="50" charset="-128"/>
              </a:rPr>
              <a:t>認可確認のための</a:t>
            </a:r>
            <a:r>
              <a:rPr lang="en-US" altLang="ja-JP" sz="1800" dirty="0">
                <a:latin typeface="Meiryo UI" panose="020B0604030504040204" pitchFamily="50" charset="-128"/>
                <a:ea typeface="Meiryo UI" panose="020B0604030504040204" pitchFamily="50" charset="-128"/>
              </a:rPr>
              <a:t>ID</a:t>
            </a:r>
            <a:r>
              <a:rPr lang="ja-JP" altLang="en-US" sz="1800" dirty="0">
                <a:latin typeface="Meiryo UI" panose="020B0604030504040204" pitchFamily="50" charset="-128"/>
                <a:ea typeface="Meiryo UI" panose="020B0604030504040204" pitchFamily="50" charset="-128"/>
              </a:rPr>
              <a:t>連携方式 </a:t>
            </a:r>
            <a:r>
              <a:rPr lang="en-US" altLang="ja-JP" sz="1800" dirty="0">
                <a:latin typeface="Meiryo UI" panose="020B0604030504040204" pitchFamily="50" charset="-128"/>
                <a:ea typeface="Meiryo UI" panose="020B0604030504040204" pitchFamily="50" charset="-128"/>
              </a:rPr>
              <a:t>&gt; 2.3.2. </a:t>
            </a:r>
            <a:r>
              <a:rPr lang="ja-JP" altLang="en-US" sz="1800" dirty="0">
                <a:latin typeface="Meiryo UI" panose="020B0604030504040204" pitchFamily="50" charset="-128"/>
                <a:ea typeface="Meiryo UI" panose="020B0604030504040204" pitchFamily="50" charset="-128"/>
              </a:rPr>
              <a:t>トークン一覧</a:t>
            </a:r>
            <a:endParaRPr kumimoji="1" lang="ja-JP" altLang="en-US" sz="1800" dirty="0"/>
          </a:p>
        </p:txBody>
      </p:sp>
      <p:graphicFrame>
        <p:nvGraphicFramePr>
          <p:cNvPr id="3" name="表 3">
            <a:extLst>
              <a:ext uri="{FF2B5EF4-FFF2-40B4-BE49-F238E27FC236}">
                <a16:creationId xmlns:a16="http://schemas.microsoft.com/office/drawing/2014/main" id="{00650DC8-BC06-4F2D-8E09-1B5A03A3EF85}"/>
              </a:ext>
            </a:extLst>
          </p:cNvPr>
          <p:cNvGraphicFramePr>
            <a:graphicFrameLocks noGrp="1"/>
          </p:cNvGraphicFramePr>
          <p:nvPr>
            <p:extLst>
              <p:ext uri="{D42A27DB-BD31-4B8C-83A1-F6EECF244321}">
                <p14:modId xmlns:p14="http://schemas.microsoft.com/office/powerpoint/2010/main" val="3814250690"/>
              </p:ext>
            </p:extLst>
          </p:nvPr>
        </p:nvGraphicFramePr>
        <p:xfrm>
          <a:off x="234000" y="1046668"/>
          <a:ext cx="9266461" cy="2407920"/>
        </p:xfrm>
        <a:graphic>
          <a:graphicData uri="http://schemas.openxmlformats.org/drawingml/2006/table">
            <a:tbl>
              <a:tblPr firstRow="1" bandRow="1">
                <a:tableStyleId>{5C22544A-7EE6-4342-B048-85BDC9FD1C3A}</a:tableStyleId>
              </a:tblPr>
              <a:tblGrid>
                <a:gridCol w="391919">
                  <a:extLst>
                    <a:ext uri="{9D8B030D-6E8A-4147-A177-3AD203B41FA5}">
                      <a16:colId xmlns:a16="http://schemas.microsoft.com/office/drawing/2014/main" val="2975661823"/>
                    </a:ext>
                  </a:extLst>
                </a:gridCol>
                <a:gridCol w="1108393">
                  <a:extLst>
                    <a:ext uri="{9D8B030D-6E8A-4147-A177-3AD203B41FA5}">
                      <a16:colId xmlns:a16="http://schemas.microsoft.com/office/drawing/2014/main" val="113278951"/>
                    </a:ext>
                  </a:extLst>
                </a:gridCol>
                <a:gridCol w="1546543">
                  <a:extLst>
                    <a:ext uri="{9D8B030D-6E8A-4147-A177-3AD203B41FA5}">
                      <a16:colId xmlns:a16="http://schemas.microsoft.com/office/drawing/2014/main" val="1778329994"/>
                    </a:ext>
                  </a:extLst>
                </a:gridCol>
                <a:gridCol w="6219606">
                  <a:extLst>
                    <a:ext uri="{9D8B030D-6E8A-4147-A177-3AD203B41FA5}">
                      <a16:colId xmlns:a16="http://schemas.microsoft.com/office/drawing/2014/main" val="1660578538"/>
                    </a:ext>
                  </a:extLst>
                </a:gridCol>
              </a:tblGrid>
              <a:tr h="166067">
                <a:tc>
                  <a:txBody>
                    <a:bodyPr/>
                    <a:lstStyle/>
                    <a:p>
                      <a:r>
                        <a:rPr kumimoji="1" lang="en-US" altLang="ja-JP" sz="1000" dirty="0">
                          <a:latin typeface="Meiryo UI" panose="020B0604030504040204" pitchFamily="50" charset="-128"/>
                          <a:ea typeface="Meiryo UI" panose="020B0604030504040204" pitchFamily="50" charset="-128"/>
                        </a:rPr>
                        <a:t>#</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dirty="0">
                          <a:latin typeface="Meiryo UI" panose="020B0604030504040204" pitchFamily="50" charset="-128"/>
                          <a:ea typeface="Meiryo UI" panose="020B0604030504040204" pitchFamily="50" charset="-128"/>
                        </a:rPr>
                        <a:t>CADDE</a:t>
                      </a:r>
                      <a:r>
                        <a:rPr kumimoji="1" lang="ja-JP" altLang="en-US" sz="1000">
                          <a:latin typeface="Meiryo UI" panose="020B0604030504040204" pitchFamily="50" charset="-128"/>
                          <a:ea typeface="Meiryo UI" panose="020B0604030504040204" pitchFamily="50" charset="-128"/>
                        </a:rPr>
                        <a:t>における</a:t>
                      </a:r>
                      <a:endParaRPr kumimoji="1" lang="en-US" altLang="ja-JP" sz="1000">
                        <a:latin typeface="Meiryo UI" panose="020B0604030504040204" pitchFamily="50" charset="-128"/>
                        <a:ea typeface="Meiryo UI" panose="020B0604030504040204" pitchFamily="50" charset="-128"/>
                      </a:endParaRPr>
                    </a:p>
                    <a:p>
                      <a:r>
                        <a:rPr kumimoji="1" lang="ja-JP" altLang="en-US" sz="1000">
                          <a:latin typeface="Meiryo UI" panose="020B0604030504040204" pitchFamily="50" charset="-128"/>
                          <a:ea typeface="Meiryo UI" panose="020B0604030504040204" pitchFamily="50" charset="-128"/>
                        </a:rPr>
                        <a:t>トークン名称</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r>
                        <a:rPr kumimoji="1" lang="en-US" altLang="ja-JP" sz="1000" dirty="0">
                          <a:latin typeface="Meiryo UI" panose="020B0604030504040204" pitchFamily="50" charset="-128"/>
                          <a:ea typeface="Meiryo UI" panose="020B0604030504040204" pitchFamily="50" charset="-128"/>
                        </a:rPr>
                        <a:t>OIDC/OAuth2.0</a:t>
                      </a:r>
                      <a:r>
                        <a:rPr kumimoji="1" lang="ja-JP" altLang="en-US" sz="1000" dirty="0">
                          <a:latin typeface="Meiryo UI" panose="020B0604030504040204" pitchFamily="50" charset="-128"/>
                          <a:ea typeface="Meiryo UI" panose="020B0604030504040204" pitchFamily="50" charset="-128"/>
                        </a:rPr>
                        <a:t>仕様</a:t>
                      </a:r>
                      <a:endParaRPr kumimoji="1" lang="en-US" altLang="ja-JP" sz="1000" dirty="0">
                        <a:latin typeface="Meiryo UI" panose="020B0604030504040204" pitchFamily="50" charset="-128"/>
                        <a:ea typeface="Meiryo UI" panose="020B0604030504040204" pitchFamily="50" charset="-128"/>
                      </a:endParaRPr>
                    </a:p>
                    <a:p>
                      <a:r>
                        <a:rPr kumimoji="1" lang="ja-JP" altLang="en-US" sz="1000" dirty="0">
                          <a:latin typeface="Meiryo UI" panose="020B0604030504040204" pitchFamily="50" charset="-128"/>
                          <a:ea typeface="Meiryo UI" panose="020B0604030504040204" pitchFamily="50" charset="-128"/>
                        </a:rPr>
                        <a:t>におけるトークン種別</a:t>
                      </a:r>
                    </a:p>
                  </a:txBody>
                  <a:tcPr anchor="ctr"/>
                </a:tc>
                <a:tc>
                  <a:txBody>
                    <a:bodyPr/>
                    <a:lstStyle/>
                    <a:p>
                      <a:r>
                        <a:rPr kumimoji="1" lang="ja-JP" altLang="en-US" sz="1000" dirty="0">
                          <a:latin typeface="Meiryo UI" panose="020B0604030504040204" pitchFamily="50" charset="-128"/>
                          <a:ea typeface="Meiryo UI" panose="020B0604030504040204" pitchFamily="50" charset="-128"/>
                        </a:rPr>
                        <a:t>説明</a:t>
                      </a:r>
                      <a:endParaRPr kumimoji="1" lang="en-US" altLang="ja-JP" sz="10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70501776"/>
                  </a:ext>
                </a:extLst>
              </a:tr>
              <a:tr h="421556">
                <a:tc>
                  <a:txBody>
                    <a:bodyPr/>
                    <a:lstStyle/>
                    <a:p>
                      <a:r>
                        <a:rPr kumimoji="1" lang="en-US" altLang="ja-JP" sz="1000">
                          <a:latin typeface="Meiryo UI" panose="020B0604030504040204" pitchFamily="50" charset="-128"/>
                          <a:ea typeface="Meiryo UI" panose="020B0604030504040204" pitchFamily="50" charset="-128"/>
                        </a:rPr>
                        <a:t>1</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認証トークン</a:t>
                      </a:r>
                    </a:p>
                  </a:txBody>
                  <a:tcPr/>
                </a:tc>
                <a:tc>
                  <a:txBody>
                    <a:bodyPr/>
                    <a:lstStyle/>
                    <a:p>
                      <a:r>
                        <a:rPr kumimoji="1" lang="ja-JP" altLang="en-US" sz="1000" dirty="0">
                          <a:latin typeface="Meiryo UI" panose="020B0604030504040204" pitchFamily="50" charset="-128"/>
                          <a:ea typeface="Meiryo UI" panose="020B0604030504040204" pitchFamily="50" charset="-128"/>
                        </a:rPr>
                        <a:t>アクセストークン</a:t>
                      </a:r>
                    </a:p>
                  </a:txBody>
                  <a:tcPr/>
                </a:tc>
                <a:tc>
                  <a:txBody>
                    <a:bodyPr/>
                    <a:lstStyle/>
                    <a:p>
                      <a:r>
                        <a:rPr kumimoji="1" lang="ja-JP" altLang="en-US" sz="1000">
                          <a:latin typeface="Meiryo UI" panose="020B0604030504040204" pitchFamily="50" charset="-128"/>
                          <a:ea typeface="Meiryo UI" panose="020B0604030504040204" pitchFamily="50" charset="-128"/>
                        </a:rPr>
                        <a:t>認証機能が発行するアクセストークンのこと</a:t>
                      </a:r>
                      <a:endParaRPr kumimoji="1" lang="en-US" altLang="ja-JP" sz="1000">
                        <a:latin typeface="Meiryo UI" panose="020B0604030504040204" pitchFamily="50" charset="-128"/>
                        <a:ea typeface="Meiryo UI" panose="020B0604030504040204" pitchFamily="50" charset="-128"/>
                      </a:endParaRPr>
                    </a:p>
                    <a:p>
                      <a:endParaRPr kumimoji="1" lang="en-US" altLang="ja-JP" sz="1000">
                        <a:latin typeface="Meiryo UI" panose="020B0604030504040204" pitchFamily="50" charset="-128"/>
                        <a:ea typeface="Meiryo UI" panose="020B0604030504040204" pitchFamily="50" charset="-128"/>
                      </a:endParaRPr>
                    </a:p>
                    <a:p>
                      <a:r>
                        <a:rPr kumimoji="1" lang="ja-JP" altLang="en-US" sz="1000">
                          <a:latin typeface="Meiryo UI" panose="020B0604030504040204" pitchFamily="50" charset="-128"/>
                          <a:ea typeface="Meiryo UI" panose="020B0604030504040204" pitchFamily="50" charset="-128"/>
                        </a:rPr>
                        <a:t>以下の状況で取得される</a:t>
                      </a:r>
                      <a:endParaRPr kumimoji="1" lang="en-US" altLang="ja-JP" sz="1000">
                        <a:latin typeface="Meiryo UI" panose="020B0604030504040204" pitchFamily="50" charset="-128"/>
                        <a:ea typeface="Meiryo UI" panose="020B0604030504040204" pitchFamily="50" charset="-128"/>
                      </a:endParaRPr>
                    </a:p>
                    <a:p>
                      <a:r>
                        <a:rPr kumimoji="1" lang="ja-JP" altLang="en-US" sz="1000">
                          <a:latin typeface="Meiryo UI" panose="020B0604030504040204" pitchFamily="50" charset="-128"/>
                          <a:ea typeface="Meiryo UI" panose="020B0604030504040204" pitchFamily="50" charset="-128"/>
                        </a:rPr>
                        <a:t>　・　</a:t>
                      </a:r>
                      <a:r>
                        <a:rPr kumimoji="1" lang="en-US" altLang="ja-JP" sz="1000">
                          <a:latin typeface="Meiryo UI" panose="020B0604030504040204" pitchFamily="50" charset="-128"/>
                          <a:ea typeface="Meiryo UI" panose="020B0604030504040204" pitchFamily="50" charset="-128"/>
                        </a:rPr>
                        <a:t>CADDE</a:t>
                      </a:r>
                      <a:r>
                        <a:rPr kumimoji="1" lang="ja-JP" altLang="en-US" sz="1000">
                          <a:latin typeface="Meiryo UI" panose="020B0604030504040204" pitchFamily="50" charset="-128"/>
                          <a:ea typeface="Meiryo UI" panose="020B0604030504040204" pitchFamily="50" charset="-128"/>
                        </a:rPr>
                        <a:t>運用管理者が認証されて、認証機能や</a:t>
                      </a:r>
                      <a:r>
                        <a:rPr kumimoji="1" lang="en-US" altLang="ja-JP" sz="1000">
                          <a:latin typeface="Meiryo UI" panose="020B0604030504040204" pitchFamily="50" charset="-128"/>
                          <a:ea typeface="Meiryo UI" panose="020B0604030504040204" pitchFamily="50" charset="-128"/>
                        </a:rPr>
                        <a:t>CADDE</a:t>
                      </a:r>
                      <a:r>
                        <a:rPr kumimoji="1" lang="ja-JP" altLang="en-US" sz="1000">
                          <a:latin typeface="Meiryo UI" panose="020B0604030504040204" pitchFamily="50" charset="-128"/>
                          <a:ea typeface="Meiryo UI" panose="020B0604030504040204" pitchFamily="50" charset="-128"/>
                        </a:rPr>
                        <a:t>ユーザ登録申請機能が取得する</a:t>
                      </a:r>
                      <a:endParaRPr kumimoji="1" lang="en-US" altLang="ja-JP" sz="1000">
                        <a:latin typeface="Meiryo UI" panose="020B0604030504040204" pitchFamily="50" charset="-128"/>
                        <a:ea typeface="Meiryo UI" panose="020B0604030504040204" pitchFamily="50" charset="-128"/>
                      </a:endParaRPr>
                    </a:p>
                    <a:p>
                      <a:r>
                        <a:rPr kumimoji="1" lang="ja-JP" altLang="en-US" sz="1000">
                          <a:latin typeface="Meiryo UI" panose="020B0604030504040204" pitchFamily="50" charset="-128"/>
                          <a:ea typeface="Meiryo UI" panose="020B0604030504040204" pitchFamily="50" charset="-128"/>
                        </a:rPr>
                        <a:t>　・　データ利用者が認証されて、来歴管理や</a:t>
                      </a:r>
                      <a:r>
                        <a:rPr kumimoji="1" lang="en-US" altLang="ja-JP" sz="1000">
                          <a:latin typeface="Meiryo UI" panose="020B0604030504040204" pitchFamily="50" charset="-128"/>
                          <a:ea typeface="Meiryo UI" panose="020B0604030504040204" pitchFamily="50" charset="-128"/>
                        </a:rPr>
                        <a:t>WebApp</a:t>
                      </a:r>
                      <a:r>
                        <a:rPr kumimoji="1" lang="ja-JP" altLang="en-US" sz="1000">
                          <a:latin typeface="Meiryo UI" panose="020B0604030504040204" pitchFamily="50" charset="-128"/>
                          <a:ea typeface="Meiryo UI" panose="020B0604030504040204" pitchFamily="50" charset="-128"/>
                        </a:rPr>
                        <a:t>が取得する</a:t>
                      </a:r>
                      <a:endParaRPr kumimoji="1" lang="en-US" altLang="ja-JP" sz="1000">
                        <a:latin typeface="Meiryo UI" panose="020B0604030504040204" pitchFamily="50" charset="-128"/>
                        <a:ea typeface="Meiryo UI" panose="020B0604030504040204" pitchFamily="50" charset="-128"/>
                      </a:endParaRPr>
                    </a:p>
                    <a:p>
                      <a:r>
                        <a:rPr kumimoji="1" lang="ja-JP" altLang="en-US" sz="1000">
                          <a:latin typeface="Meiryo UI" panose="020B0604030504040204" pitchFamily="50" charset="-128"/>
                          <a:ea typeface="Meiryo UI" panose="020B0604030504040204" pitchFamily="50" charset="-128"/>
                        </a:rPr>
                        <a:t>　・　データ提供者が認証されて、来歴管理、データカタログ作成ツール、認可機能、契約管理が取得する</a:t>
                      </a:r>
                      <a:endParaRPr kumimoji="1" lang="en-US" altLang="ja-JP" sz="1000">
                        <a:latin typeface="Meiryo UI" panose="020B0604030504040204" pitchFamily="50" charset="-128"/>
                        <a:ea typeface="Meiryo UI" panose="020B0604030504040204" pitchFamily="50" charset="-128"/>
                      </a:endParaRPr>
                    </a:p>
                    <a:p>
                      <a:endParaRPr kumimoji="1" lang="en-US" altLang="ja-JP" sz="10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906771767"/>
                  </a:ext>
                </a:extLst>
              </a:tr>
              <a:tr h="202260">
                <a:tc>
                  <a:txBody>
                    <a:bodyPr/>
                    <a:lstStyle/>
                    <a:p>
                      <a:r>
                        <a:rPr kumimoji="1" lang="en-US" altLang="ja-JP" sz="1000">
                          <a:latin typeface="Meiryo UI" panose="020B0604030504040204" pitchFamily="50" charset="-128"/>
                          <a:ea typeface="Meiryo UI" panose="020B0604030504040204" pitchFamily="50" charset="-128"/>
                        </a:rPr>
                        <a:t>2</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a:latin typeface="Meiryo UI" panose="020B0604030504040204" pitchFamily="50" charset="-128"/>
                          <a:ea typeface="Meiryo UI" panose="020B0604030504040204" pitchFamily="50" charset="-128"/>
                        </a:rPr>
                        <a:t>認可トークン</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a:latin typeface="Meiryo UI" panose="020B0604030504040204" pitchFamily="50" charset="-128"/>
                          <a:ea typeface="Meiryo UI" panose="020B0604030504040204" pitchFamily="50" charset="-128"/>
                        </a:rPr>
                        <a:t>アクセストークン</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a:latin typeface="Meiryo UI" panose="020B0604030504040204" pitchFamily="50" charset="-128"/>
                          <a:ea typeface="Meiryo UI" panose="020B0604030504040204" pitchFamily="50" charset="-128"/>
                        </a:rPr>
                        <a:t>認可機能が認証機能と連携した際に、認証トークンの情報を引き継いで認可機能が発行するアクセストークンのこと</a:t>
                      </a:r>
                      <a:endParaRPr kumimoji="1" lang="en-US" altLang="ja-JP" sz="100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en-US" altLang="ja-JP" sz="100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a:latin typeface="Meiryo UI" panose="020B0604030504040204" pitchFamily="50" charset="-128"/>
                          <a:ea typeface="Meiryo UI" panose="020B0604030504040204" pitchFamily="50" charset="-128"/>
                        </a:rPr>
                        <a:t>以下の状況で取得される</a:t>
                      </a:r>
                      <a:endParaRPr kumimoji="1" lang="en-US" altLang="ja-JP" sz="100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a:latin typeface="Meiryo UI" panose="020B0604030504040204" pitchFamily="50" charset="-128"/>
                          <a:ea typeface="Meiryo UI" panose="020B0604030504040204" pitchFamily="50" charset="-128"/>
                        </a:rPr>
                        <a:t>　・　提供者コネクタが認証トークンと交換して取得する</a:t>
                      </a:r>
                      <a:endParaRPr kumimoji="1" lang="en-US" altLang="ja-JP" sz="100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en-US" altLang="ja-JP" sz="10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94741901"/>
                  </a:ext>
                </a:extLst>
              </a:tr>
            </a:tbl>
          </a:graphicData>
        </a:graphic>
      </p:graphicFrame>
      <p:sp>
        <p:nvSpPr>
          <p:cNvPr id="5" name="テキスト ボックス 4">
            <a:extLst>
              <a:ext uri="{FF2B5EF4-FFF2-40B4-BE49-F238E27FC236}">
                <a16:creationId xmlns:a16="http://schemas.microsoft.com/office/drawing/2014/main" id="{BD568AD4-DB57-4AF0-9901-481F69035FB1}"/>
              </a:ext>
            </a:extLst>
          </p:cNvPr>
          <p:cNvSpPr txBox="1"/>
          <p:nvPr/>
        </p:nvSpPr>
        <p:spPr>
          <a:xfrm>
            <a:off x="216000" y="720000"/>
            <a:ext cx="3128091" cy="272777"/>
          </a:xfrm>
          <a:prstGeom prst="rect">
            <a:avLst/>
          </a:prstGeom>
          <a:noFill/>
          <a:ln>
            <a:noFill/>
          </a:ln>
        </p:spPr>
        <p:txBody>
          <a:bodyPr wrap="square" rtlCol="0" anchor="t" anchorCtr="0">
            <a:noAutofit/>
          </a:bodyPr>
          <a:lstStyle/>
          <a:p>
            <a:r>
              <a:rPr lang="ja-JP" altLang="en-US" sz="1200" dirty="0">
                <a:latin typeface="Meiryo UI" panose="020B0604030504040204" pitchFamily="50" charset="-128"/>
                <a:ea typeface="Meiryo UI" panose="020B0604030504040204" pitchFamily="50" charset="-128"/>
              </a:rPr>
              <a:t>トークンの一覧は以下の通り。</a:t>
            </a:r>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895174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129ED282-4E99-09DC-E2D0-2CDB03AC0643}"/>
              </a:ext>
            </a:extLst>
          </p:cNvPr>
          <p:cNvSpPr>
            <a:spLocks noGrp="1"/>
          </p:cNvSpPr>
          <p:nvPr>
            <p:ph type="title"/>
          </p:nvPr>
        </p:nvSpPr>
        <p:spPr>
          <a:xfrm>
            <a:off x="233363" y="117475"/>
            <a:ext cx="9067800" cy="431800"/>
          </a:xfrm>
        </p:spPr>
        <p:txBody>
          <a:bodyPr>
            <a:normAutofit/>
          </a:bodyPr>
          <a:lstStyle/>
          <a:p>
            <a:r>
              <a:rPr lang="en-US" altLang="ja-JP" sz="1800" dirty="0">
                <a:latin typeface="Meiryo UI" panose="020B0604030504040204" pitchFamily="50" charset="-128"/>
                <a:ea typeface="Meiryo UI" panose="020B0604030504040204" pitchFamily="50" charset="-128"/>
              </a:rPr>
              <a:t>2. </a:t>
            </a:r>
            <a:r>
              <a:rPr lang="ja-JP" altLang="en-US" sz="1800" dirty="0">
                <a:latin typeface="Meiryo UI" panose="020B0604030504040204" pitchFamily="50" charset="-128"/>
                <a:ea typeface="Meiryo UI" panose="020B0604030504040204" pitchFamily="50" charset="-128"/>
              </a:rPr>
              <a:t>方式 </a:t>
            </a:r>
            <a:r>
              <a:rPr lang="en-US" altLang="ja-JP" sz="1800" dirty="0">
                <a:latin typeface="Meiryo UI" panose="020B0604030504040204" pitchFamily="50" charset="-128"/>
                <a:ea typeface="Meiryo UI" panose="020B0604030504040204" pitchFamily="50" charset="-128"/>
              </a:rPr>
              <a:t>&gt;</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2.3. </a:t>
            </a:r>
            <a:r>
              <a:rPr lang="ja-JP" altLang="en-US" sz="1800" dirty="0">
                <a:latin typeface="Meiryo UI" panose="020B0604030504040204" pitchFamily="50" charset="-128"/>
                <a:ea typeface="Meiryo UI" panose="020B0604030504040204" pitchFamily="50" charset="-128"/>
              </a:rPr>
              <a:t>認可確認のための</a:t>
            </a:r>
            <a:r>
              <a:rPr lang="en-US" altLang="ja-JP" sz="1800" dirty="0">
                <a:latin typeface="Meiryo UI" panose="020B0604030504040204" pitchFamily="50" charset="-128"/>
                <a:ea typeface="Meiryo UI" panose="020B0604030504040204" pitchFamily="50" charset="-128"/>
              </a:rPr>
              <a:t>ID</a:t>
            </a:r>
            <a:r>
              <a:rPr lang="ja-JP" altLang="en-US" sz="1800" dirty="0">
                <a:latin typeface="Meiryo UI" panose="020B0604030504040204" pitchFamily="50" charset="-128"/>
                <a:ea typeface="Meiryo UI" panose="020B0604030504040204" pitchFamily="50" charset="-128"/>
              </a:rPr>
              <a:t>連携方式 </a:t>
            </a:r>
            <a:r>
              <a:rPr lang="en-US" altLang="ja-JP" sz="1800" dirty="0">
                <a:latin typeface="Meiryo UI" panose="020B0604030504040204" pitchFamily="50" charset="-128"/>
                <a:ea typeface="Meiryo UI" panose="020B0604030504040204" pitchFamily="50" charset="-128"/>
              </a:rPr>
              <a:t>&gt; 2.3.3.</a:t>
            </a:r>
            <a:r>
              <a:rPr lang="ja-JP" altLang="en-US" sz="1800" dirty="0">
                <a:latin typeface="Meiryo UI" panose="020B0604030504040204" pitchFamily="50" charset="-128"/>
                <a:ea typeface="Meiryo UI" panose="020B0604030504040204" pitchFamily="50" charset="-128"/>
              </a:rPr>
              <a:t> トークン内容</a:t>
            </a:r>
            <a:endParaRPr kumimoji="1" lang="ja-JP" altLang="en-US" sz="1800" dirty="0"/>
          </a:p>
        </p:txBody>
      </p:sp>
      <p:graphicFrame>
        <p:nvGraphicFramePr>
          <p:cNvPr id="2" name="表 3">
            <a:extLst>
              <a:ext uri="{FF2B5EF4-FFF2-40B4-BE49-F238E27FC236}">
                <a16:creationId xmlns:a16="http://schemas.microsoft.com/office/drawing/2014/main" id="{F2650CEC-34ED-C62D-3D00-3FF7888DEAD6}"/>
              </a:ext>
            </a:extLst>
          </p:cNvPr>
          <p:cNvGraphicFramePr>
            <a:graphicFrameLocks noGrp="1"/>
          </p:cNvGraphicFramePr>
          <p:nvPr>
            <p:extLst>
              <p:ext uri="{D42A27DB-BD31-4B8C-83A1-F6EECF244321}">
                <p14:modId xmlns:p14="http://schemas.microsoft.com/office/powerpoint/2010/main" val="2227482810"/>
              </p:ext>
            </p:extLst>
          </p:nvPr>
        </p:nvGraphicFramePr>
        <p:xfrm>
          <a:off x="233363" y="1744612"/>
          <a:ext cx="9154477" cy="3779520"/>
        </p:xfrm>
        <a:graphic>
          <a:graphicData uri="http://schemas.openxmlformats.org/drawingml/2006/table">
            <a:tbl>
              <a:tblPr firstRow="1" bandRow="1">
                <a:tableStyleId>{5C22544A-7EE6-4342-B048-85BDC9FD1C3A}</a:tableStyleId>
              </a:tblPr>
              <a:tblGrid>
                <a:gridCol w="370712">
                  <a:extLst>
                    <a:ext uri="{9D8B030D-6E8A-4147-A177-3AD203B41FA5}">
                      <a16:colId xmlns:a16="http://schemas.microsoft.com/office/drawing/2014/main" val="1601361085"/>
                    </a:ext>
                  </a:extLst>
                </a:gridCol>
                <a:gridCol w="1071652">
                  <a:extLst>
                    <a:ext uri="{9D8B030D-6E8A-4147-A177-3AD203B41FA5}">
                      <a16:colId xmlns:a16="http://schemas.microsoft.com/office/drawing/2014/main" val="2608543465"/>
                    </a:ext>
                  </a:extLst>
                </a:gridCol>
                <a:gridCol w="2802104">
                  <a:extLst>
                    <a:ext uri="{9D8B030D-6E8A-4147-A177-3AD203B41FA5}">
                      <a16:colId xmlns:a16="http://schemas.microsoft.com/office/drawing/2014/main" val="3154496153"/>
                    </a:ext>
                  </a:extLst>
                </a:gridCol>
                <a:gridCol w="3171035">
                  <a:extLst>
                    <a:ext uri="{9D8B030D-6E8A-4147-A177-3AD203B41FA5}">
                      <a16:colId xmlns:a16="http://schemas.microsoft.com/office/drawing/2014/main" val="991966606"/>
                    </a:ext>
                  </a:extLst>
                </a:gridCol>
                <a:gridCol w="1738974">
                  <a:extLst>
                    <a:ext uri="{9D8B030D-6E8A-4147-A177-3AD203B41FA5}">
                      <a16:colId xmlns:a16="http://schemas.microsoft.com/office/drawing/2014/main" val="94584607"/>
                    </a:ext>
                  </a:extLst>
                </a:gridCol>
              </a:tblGrid>
              <a:tr h="118879">
                <a:tc>
                  <a:txBody>
                    <a:bodyPr/>
                    <a:lstStyle/>
                    <a:p>
                      <a:r>
                        <a:rPr kumimoji="1" lang="en-US" altLang="ja-JP" sz="800" dirty="0">
                          <a:latin typeface="Meiryo UI" panose="020B0604030504040204" pitchFamily="50" charset="-128"/>
                          <a:ea typeface="Meiryo UI" panose="020B0604030504040204" pitchFamily="50" charset="-128"/>
                        </a:rPr>
                        <a:t>#</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ja-JP" altLang="en-US" sz="800" dirty="0">
                          <a:latin typeface="Meiryo UI" panose="020B0604030504040204" pitchFamily="50" charset="-128"/>
                          <a:ea typeface="Meiryo UI" panose="020B0604030504040204" pitchFamily="50" charset="-128"/>
                        </a:rPr>
                        <a:t>クレーム名</a:t>
                      </a:r>
                    </a:p>
                  </a:txBody>
                  <a:tcPr/>
                </a:tc>
                <a:tc>
                  <a:txBody>
                    <a:bodyPr/>
                    <a:lstStyle/>
                    <a:p>
                      <a:r>
                        <a:rPr kumimoji="1" lang="ja-JP" altLang="en-US" sz="800" dirty="0">
                          <a:latin typeface="Meiryo UI" panose="020B0604030504040204" pitchFamily="50" charset="-128"/>
                          <a:ea typeface="Meiryo UI" panose="020B0604030504040204" pitchFamily="50" charset="-128"/>
                        </a:rPr>
                        <a:t>説明</a:t>
                      </a:r>
                    </a:p>
                  </a:txBody>
                  <a:tcPr/>
                </a:tc>
                <a:tc>
                  <a:txBody>
                    <a:bodyPr/>
                    <a:lstStyle/>
                    <a:p>
                      <a:r>
                        <a:rPr kumimoji="1" lang="ja-JP" altLang="en-US" sz="800" dirty="0">
                          <a:latin typeface="Meiryo UI" panose="020B0604030504040204" pitchFamily="50" charset="-128"/>
                          <a:ea typeface="Meiryo UI" panose="020B0604030504040204" pitchFamily="50" charset="-128"/>
                        </a:rPr>
                        <a:t>クレーム値の例</a:t>
                      </a:r>
                      <a:endParaRPr kumimoji="1" lang="en-US" altLang="ja-JP" sz="800" dirty="0">
                        <a:latin typeface="Meiryo UI" panose="020B0604030504040204" pitchFamily="50" charset="-128"/>
                        <a:ea typeface="Meiryo UI" panose="020B0604030504040204" pitchFamily="50" charset="-128"/>
                      </a:endParaRPr>
                    </a:p>
                  </a:txBody>
                  <a:tcPr/>
                </a:tc>
                <a:tc>
                  <a:txBody>
                    <a:bodyPr/>
                    <a:lstStyle/>
                    <a:p>
                      <a:r>
                        <a:rPr kumimoji="1" lang="ja-JP" altLang="en-US" sz="800" dirty="0">
                          <a:latin typeface="Meiryo UI" panose="020B0604030504040204" pitchFamily="50" charset="-128"/>
                          <a:ea typeface="Meiryo UI" panose="020B0604030504040204" pitchFamily="50" charset="-128"/>
                        </a:rPr>
                        <a:t>備考</a:t>
                      </a:r>
                      <a:endParaRPr kumimoji="1" lang="en-US" altLang="ja-JP"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916050916"/>
                  </a:ext>
                </a:extLst>
              </a:tr>
              <a:tr h="118879">
                <a:tc>
                  <a:txBody>
                    <a:bodyPr/>
                    <a:lstStyle/>
                    <a:p>
                      <a:r>
                        <a:rPr kumimoji="1" lang="en-US" altLang="ja-JP" sz="800" dirty="0">
                          <a:latin typeface="Meiryo UI" panose="020B0604030504040204" pitchFamily="50" charset="-128"/>
                          <a:ea typeface="Meiryo UI" panose="020B0604030504040204" pitchFamily="50" charset="-128"/>
                        </a:rPr>
                        <a:t>1</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exp</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ja-JP" altLang="en-US" sz="800" dirty="0">
                          <a:latin typeface="Meiryo UI" panose="020B0604030504040204" pitchFamily="50" charset="-128"/>
                          <a:ea typeface="Meiryo UI" panose="020B0604030504040204" pitchFamily="50" charset="-128"/>
                        </a:rPr>
                        <a:t>トークンの有効期限</a:t>
                      </a:r>
                      <a:r>
                        <a:rPr kumimoji="1" lang="en-US" altLang="ja-JP" sz="800" dirty="0">
                          <a:latin typeface="Meiryo UI" panose="020B0604030504040204" pitchFamily="50" charset="-128"/>
                          <a:ea typeface="Meiryo UI" panose="020B0604030504040204" pitchFamily="50" charset="-128"/>
                        </a:rPr>
                        <a:t>(UNIX</a:t>
                      </a:r>
                      <a:r>
                        <a:rPr kumimoji="1" lang="ja-JP" altLang="en-US" sz="800" dirty="0">
                          <a:latin typeface="Meiryo UI" panose="020B0604030504040204" pitchFamily="50" charset="-128"/>
                          <a:ea typeface="Meiryo UI" panose="020B0604030504040204" pitchFamily="50" charset="-128"/>
                        </a:rPr>
                        <a:t>時間</a:t>
                      </a:r>
                      <a:r>
                        <a:rPr kumimoji="1" lang="en-US" altLang="ja-JP" sz="800" dirty="0">
                          <a:latin typeface="Meiryo UI" panose="020B0604030504040204" pitchFamily="50" charset="-128"/>
                          <a:ea typeface="Meiryo UI" panose="020B0604030504040204" pitchFamily="50" charset="-128"/>
                        </a:rPr>
                        <a:t>)</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a:latin typeface="Meiryo UI" panose="020B0604030504040204" pitchFamily="50" charset="-128"/>
                          <a:ea typeface="Meiryo UI" panose="020B0604030504040204" pitchFamily="50" charset="-128"/>
                        </a:rPr>
                        <a:t>1654660700</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JWT</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標準クレーム</a:t>
                      </a:r>
                    </a:p>
                  </a:txBody>
                  <a:tcPr/>
                </a:tc>
                <a:extLst>
                  <a:ext uri="{0D108BD9-81ED-4DB2-BD59-A6C34878D82A}">
                    <a16:rowId xmlns:a16="http://schemas.microsoft.com/office/drawing/2014/main" val="1758501488"/>
                  </a:ext>
                </a:extLst>
              </a:tr>
              <a:tr h="118879">
                <a:tc>
                  <a:txBody>
                    <a:bodyPr/>
                    <a:lstStyle/>
                    <a:p>
                      <a:r>
                        <a:rPr kumimoji="1" lang="en-US" altLang="ja-JP" sz="800" dirty="0">
                          <a:latin typeface="Meiryo UI" panose="020B0604030504040204" pitchFamily="50" charset="-128"/>
                          <a:ea typeface="Meiryo UI" panose="020B0604030504040204" pitchFamily="50" charset="-128"/>
                        </a:rPr>
                        <a:t>2</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iat</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ja-JP" altLang="en-US" sz="800" dirty="0">
                          <a:latin typeface="Meiryo UI" panose="020B0604030504040204" pitchFamily="50" charset="-128"/>
                          <a:ea typeface="Meiryo UI" panose="020B0604030504040204" pitchFamily="50" charset="-128"/>
                        </a:rPr>
                        <a:t>トークンが発行された時刻</a:t>
                      </a:r>
                      <a:r>
                        <a:rPr kumimoji="1" lang="en-US" altLang="ja-JP" sz="800" dirty="0">
                          <a:latin typeface="Meiryo UI" panose="020B0604030504040204" pitchFamily="50" charset="-128"/>
                          <a:ea typeface="Meiryo UI" panose="020B0604030504040204" pitchFamily="50" charset="-128"/>
                        </a:rPr>
                        <a:t>(UNIX</a:t>
                      </a:r>
                      <a:r>
                        <a:rPr kumimoji="1" lang="ja-JP" altLang="en-US" sz="800" dirty="0">
                          <a:latin typeface="Meiryo UI" panose="020B0604030504040204" pitchFamily="50" charset="-128"/>
                          <a:ea typeface="Meiryo UI" panose="020B0604030504040204" pitchFamily="50" charset="-128"/>
                        </a:rPr>
                        <a:t>時間</a:t>
                      </a:r>
                      <a:r>
                        <a:rPr kumimoji="1" lang="en-US" altLang="ja-JP" sz="800" dirty="0">
                          <a:latin typeface="Meiryo UI" panose="020B0604030504040204" pitchFamily="50" charset="-128"/>
                          <a:ea typeface="Meiryo UI" panose="020B0604030504040204" pitchFamily="50" charset="-128"/>
                        </a:rPr>
                        <a:t>)</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a:latin typeface="Meiryo UI" panose="020B0604030504040204" pitchFamily="50" charset="-128"/>
                          <a:ea typeface="Meiryo UI" panose="020B0604030504040204" pitchFamily="50" charset="-128"/>
                        </a:rPr>
                        <a:t>1654660400</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JWT</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標準クレーム</a:t>
                      </a:r>
                    </a:p>
                  </a:txBody>
                  <a:tcPr/>
                </a:tc>
                <a:extLst>
                  <a:ext uri="{0D108BD9-81ED-4DB2-BD59-A6C34878D82A}">
                    <a16:rowId xmlns:a16="http://schemas.microsoft.com/office/drawing/2014/main" val="496225909"/>
                  </a:ext>
                </a:extLst>
              </a:tr>
              <a:tr h="118879">
                <a:tc>
                  <a:txBody>
                    <a:bodyPr/>
                    <a:lstStyle/>
                    <a:p>
                      <a:r>
                        <a:rPr kumimoji="1" lang="en-US" altLang="ja-JP" sz="800" dirty="0">
                          <a:latin typeface="Meiryo UI" panose="020B0604030504040204" pitchFamily="50" charset="-128"/>
                          <a:ea typeface="Meiryo UI" panose="020B0604030504040204" pitchFamily="50" charset="-128"/>
                        </a:rPr>
                        <a:t>3</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jti</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ja-JP" altLang="en-US" sz="800" dirty="0">
                          <a:latin typeface="Meiryo UI" panose="020B0604030504040204" pitchFamily="50" charset="-128"/>
                          <a:ea typeface="Meiryo UI" panose="020B0604030504040204" pitchFamily="50" charset="-128"/>
                        </a:rPr>
                        <a:t>トークンごとに一意な識別子</a:t>
                      </a:r>
                    </a:p>
                  </a:txBody>
                  <a:tcPr/>
                </a:tc>
                <a:tc>
                  <a:txBody>
                    <a:bodyPr/>
                    <a:lstStyle/>
                    <a:p>
                      <a:r>
                        <a:rPr kumimoji="1" lang="en-US" altLang="ja-JP" sz="800">
                          <a:latin typeface="Meiryo UI" panose="020B0604030504040204" pitchFamily="50" charset="-128"/>
                          <a:ea typeface="Meiryo UI" panose="020B0604030504040204" pitchFamily="50" charset="-128"/>
                        </a:rPr>
                        <a:t>12ff3f47-f64f-4666-bda3-4e0984d9d4e7</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JWT</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標準クレーム</a:t>
                      </a:r>
                    </a:p>
                  </a:txBody>
                  <a:tcPr/>
                </a:tc>
                <a:extLst>
                  <a:ext uri="{0D108BD9-81ED-4DB2-BD59-A6C34878D82A}">
                    <a16:rowId xmlns:a16="http://schemas.microsoft.com/office/drawing/2014/main" val="3097850025"/>
                  </a:ext>
                </a:extLst>
              </a:tr>
              <a:tr h="118879">
                <a:tc>
                  <a:txBody>
                    <a:bodyPr/>
                    <a:lstStyle/>
                    <a:p>
                      <a:r>
                        <a:rPr kumimoji="1" lang="en-US" altLang="ja-JP" sz="800" dirty="0">
                          <a:latin typeface="Meiryo UI" panose="020B0604030504040204" pitchFamily="50" charset="-128"/>
                          <a:ea typeface="Meiryo UI" panose="020B0604030504040204" pitchFamily="50" charset="-128"/>
                        </a:rPr>
                        <a:t>4</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iss</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ja-JP" altLang="en-US" sz="800" dirty="0">
                          <a:latin typeface="Meiryo UI" panose="020B0604030504040204" pitchFamily="50" charset="-128"/>
                          <a:ea typeface="Meiryo UI" panose="020B0604030504040204" pitchFamily="50" charset="-128"/>
                        </a:rPr>
                        <a:t>トークン発行者の識別子（トークン発行サーバの識別子）</a:t>
                      </a:r>
                    </a:p>
                  </a:txBody>
                  <a:tcPr/>
                </a:tc>
                <a:tc>
                  <a:txBody>
                    <a:bodyPr/>
                    <a:lstStyle/>
                    <a:p>
                      <a:r>
                        <a:rPr kumimoji="1" lang="en-US" altLang="ja-JP" sz="800">
                          <a:latin typeface="Meiryo UI" panose="020B0604030504040204" pitchFamily="50" charset="-128"/>
                          <a:ea typeface="Meiryo UI" panose="020B0604030504040204" pitchFamily="50" charset="-128"/>
                        </a:rPr>
                        <a:t>https</a:t>
                      </a:r>
                      <a:r>
                        <a:rPr kumimoji="1" lang="en-US" altLang="ja-JP" sz="800" dirty="0">
                          <a:latin typeface="Meiryo UI" panose="020B0604030504040204" pitchFamily="50" charset="-128"/>
                          <a:ea typeface="Meiryo UI" panose="020B0604030504040204" pitchFamily="50" charset="-128"/>
                        </a:rPr>
                        <a:t>://example_domain/auth/realms/realm</a:t>
                      </a:r>
                      <a:r>
                        <a:rPr kumimoji="1" lang="en-US" altLang="ja-JP" sz="800">
                          <a:latin typeface="Meiryo UI" panose="020B0604030504040204" pitchFamily="50" charset="-128"/>
                          <a:ea typeface="Meiryo UI" panose="020B0604030504040204" pitchFamily="50" charset="-128"/>
                        </a:rPr>
                        <a:t>_name</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JWT</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標準クレーム</a:t>
                      </a: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85311929"/>
                  </a:ext>
                </a:extLst>
              </a:tr>
              <a:tr h="118879">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5</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sub</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トークンの主題の識別子（ユーザの識別子）</a:t>
                      </a:r>
                    </a:p>
                  </a:txBody>
                  <a:tcPr/>
                </a:tc>
                <a:tc>
                  <a:txBody>
                    <a:bodyPr/>
                    <a:lstStyle/>
                    <a:p>
                      <a:r>
                        <a:rPr kumimoji="1" lang="en-US" altLang="ja-JP" sz="800">
                          <a:solidFill>
                            <a:schemeClr val="tx1"/>
                          </a:solidFill>
                          <a:latin typeface="Meiryo UI" panose="020B0604030504040204" pitchFamily="50" charset="-128"/>
                          <a:ea typeface="Meiryo UI" panose="020B0604030504040204" pitchFamily="50" charset="-128"/>
                        </a:rPr>
                        <a:t>be974a5a-b2f7-44bc-a9c3-2dbefa7a062a</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JWT</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標準クレーム</a:t>
                      </a:r>
                    </a:p>
                  </a:txBody>
                  <a:tcPr/>
                </a:tc>
                <a:extLst>
                  <a:ext uri="{0D108BD9-81ED-4DB2-BD59-A6C34878D82A}">
                    <a16:rowId xmlns:a16="http://schemas.microsoft.com/office/drawing/2014/main" val="2178275334"/>
                  </a:ext>
                </a:extLst>
              </a:tr>
              <a:tr h="118879">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6</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typ</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トークンの形式</a:t>
                      </a:r>
                    </a:p>
                  </a:txBody>
                  <a:tcPr/>
                </a:tc>
                <a:tc>
                  <a:txBody>
                    <a:bodyPr/>
                    <a:lstStyle/>
                    <a:p>
                      <a:r>
                        <a:rPr kumimoji="1" lang="en-US" altLang="ja-JP" sz="800">
                          <a:solidFill>
                            <a:schemeClr val="tx1"/>
                          </a:solidFill>
                          <a:latin typeface="Meiryo UI" panose="020B0604030504040204" pitchFamily="50" charset="-128"/>
                          <a:ea typeface="Meiryo UI" panose="020B0604030504040204" pitchFamily="50" charset="-128"/>
                        </a:rPr>
                        <a:t>Bearer</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4131530323"/>
                  </a:ext>
                </a:extLst>
              </a:tr>
              <a:tr h="118879">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7</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azp</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認可された対象者のクライアント</a:t>
                      </a:r>
                      <a:r>
                        <a:rPr kumimoji="1" lang="en-US" altLang="ja-JP" sz="800" dirty="0">
                          <a:solidFill>
                            <a:schemeClr val="tx1"/>
                          </a:solidFill>
                          <a:latin typeface="Meiryo UI" panose="020B0604030504040204" pitchFamily="50" charset="-128"/>
                          <a:ea typeface="Meiryo UI" panose="020B0604030504040204" pitchFamily="50" charset="-128"/>
                        </a:rPr>
                        <a:t>ID</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a:solidFill>
                            <a:schemeClr val="tx1"/>
                          </a:solidFill>
                          <a:latin typeface="Meiryo UI" panose="020B0604030504040204" pitchFamily="50" charset="-128"/>
                          <a:ea typeface="Meiryo UI" panose="020B0604030504040204" pitchFamily="50" charset="-128"/>
                        </a:rPr>
                        <a:t>example_client</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3040840193"/>
                  </a:ext>
                </a:extLst>
              </a:tr>
              <a:tr h="118879">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8</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session_state</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セッション状態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a:solidFill>
                            <a:schemeClr val="tx1"/>
                          </a:solidFill>
                          <a:latin typeface="Meiryo UI" panose="020B0604030504040204" pitchFamily="50" charset="-128"/>
                          <a:ea typeface="Meiryo UI" panose="020B0604030504040204" pitchFamily="50" charset="-128"/>
                        </a:rPr>
                        <a:t>c0d02a92-4d79-4456-aa6b-623b162fe2dc</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1999714037"/>
                  </a:ext>
                </a:extLst>
              </a:tr>
              <a:tr h="118879">
                <a:tc>
                  <a:txBody>
                    <a:bodyPr/>
                    <a:lstStyle/>
                    <a:p>
                      <a:r>
                        <a:rPr kumimoji="1" lang="en-US" altLang="ja-JP" sz="800">
                          <a:solidFill>
                            <a:schemeClr val="tx1"/>
                          </a:solidFill>
                          <a:latin typeface="Meiryo UI" panose="020B0604030504040204" pitchFamily="50" charset="-128"/>
                          <a:ea typeface="Meiryo UI" panose="020B0604030504040204" pitchFamily="50" charset="-128"/>
                        </a:rPr>
                        <a:t>9</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scope</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スコープ</a:t>
                      </a:r>
                    </a:p>
                  </a:txBody>
                  <a:tcPr/>
                </a:tc>
                <a:tc>
                  <a:txBody>
                    <a:bodyPr/>
                    <a:lstStyle/>
                    <a:p>
                      <a:r>
                        <a:rPr kumimoji="1" lang="en-US" altLang="ja-JP" sz="800">
                          <a:solidFill>
                            <a:schemeClr val="tx1"/>
                          </a:solidFill>
                          <a:latin typeface="Meiryo UI" panose="020B0604030504040204" pitchFamily="50" charset="-128"/>
                          <a:ea typeface="Meiryo UI" panose="020B0604030504040204" pitchFamily="50" charset="-128"/>
                        </a:rPr>
                        <a:t>email profile</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txBody>
                  <a:tcPr/>
                </a:tc>
                <a:extLst>
                  <a:ext uri="{0D108BD9-81ED-4DB2-BD59-A6C34878D82A}">
                    <a16:rowId xmlns:a16="http://schemas.microsoft.com/office/drawing/2014/main" val="2930965604"/>
                  </a:ext>
                </a:extLst>
              </a:tr>
              <a:tr h="118879">
                <a:tc>
                  <a:txBody>
                    <a:bodyPr/>
                    <a:lstStyle/>
                    <a:p>
                      <a:r>
                        <a:rPr kumimoji="1" lang="en-US" altLang="ja-JP" sz="800">
                          <a:solidFill>
                            <a:schemeClr val="tx1"/>
                          </a:solidFill>
                          <a:latin typeface="Meiryo UI" panose="020B0604030504040204" pitchFamily="50" charset="-128"/>
                          <a:ea typeface="Meiryo UI" panose="020B0604030504040204" pitchFamily="50" charset="-128"/>
                        </a:rPr>
                        <a:t>10</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a:solidFill>
                            <a:schemeClr val="tx1"/>
                          </a:solidFill>
                          <a:latin typeface="Meiryo UI" panose="020B0604030504040204" pitchFamily="50" charset="-128"/>
                          <a:ea typeface="Meiryo UI" panose="020B0604030504040204" pitchFamily="50" charset="-128"/>
                        </a:rPr>
                        <a:t>sid</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800">
                          <a:solidFill>
                            <a:schemeClr val="tx1"/>
                          </a:solidFill>
                          <a:latin typeface="Meiryo UI" panose="020B0604030504040204" pitchFamily="50" charset="-128"/>
                          <a:ea typeface="Meiryo UI" panose="020B0604030504040204" pitchFamily="50" charset="-128"/>
                        </a:rPr>
                        <a:t>セッション</a:t>
                      </a:r>
                      <a:r>
                        <a:rPr kumimoji="1" lang="en-US" altLang="ja-JP" sz="800">
                          <a:solidFill>
                            <a:schemeClr val="tx1"/>
                          </a:solidFill>
                          <a:latin typeface="Meiryo UI" panose="020B0604030504040204" pitchFamily="50" charset="-128"/>
                          <a:ea typeface="Meiryo UI" panose="020B0604030504040204" pitchFamily="50" charset="-128"/>
                        </a:rPr>
                        <a:t>ID</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a:solidFill>
                            <a:schemeClr val="tx1"/>
                          </a:solidFill>
                          <a:latin typeface="Meiryo UI" panose="020B0604030504040204" pitchFamily="50" charset="-128"/>
                          <a:ea typeface="Meiryo UI" panose="020B0604030504040204" pitchFamily="50" charset="-128"/>
                        </a:rPr>
                        <a:t>f67baba1-8b3c-430f-8815-f37470df0af3</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p>
                  </a:txBody>
                  <a:tcPr/>
                </a:tc>
                <a:extLst>
                  <a:ext uri="{0D108BD9-81ED-4DB2-BD59-A6C34878D82A}">
                    <a16:rowId xmlns:a16="http://schemas.microsoft.com/office/drawing/2014/main" val="3006021815"/>
                  </a:ext>
                </a:extLst>
              </a:tr>
              <a:tr h="118879">
                <a:tc>
                  <a:txBody>
                    <a:bodyPr/>
                    <a:lstStyle/>
                    <a:p>
                      <a:r>
                        <a:rPr kumimoji="1" lang="en-US" altLang="ja-JP" sz="800">
                          <a:solidFill>
                            <a:schemeClr val="tx1"/>
                          </a:solidFill>
                          <a:latin typeface="Meiryo UI" panose="020B0604030504040204" pitchFamily="50" charset="-128"/>
                          <a:ea typeface="Meiryo UI" panose="020B0604030504040204" pitchFamily="50" charset="-128"/>
                        </a:rPr>
                        <a:t>11</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a:solidFill>
                            <a:schemeClr val="tx1"/>
                          </a:solidFill>
                          <a:latin typeface="Meiryo UI" panose="020B0604030504040204" pitchFamily="50" charset="-128"/>
                          <a:ea typeface="Meiryo UI" panose="020B0604030504040204" pitchFamily="50" charset="-128"/>
                        </a:rPr>
                        <a:t>address</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800">
                          <a:solidFill>
                            <a:schemeClr val="tx1"/>
                          </a:solidFill>
                          <a:latin typeface="Meiryo UI" panose="020B0604030504040204" pitchFamily="50" charset="-128"/>
                          <a:ea typeface="Meiryo UI" panose="020B0604030504040204" pitchFamily="50" charset="-128"/>
                        </a:rPr>
                        <a:t>住所</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a:solidFill>
                            <a:schemeClr val="tx1"/>
                          </a:solidFill>
                          <a:latin typeface="Meiryo UI" panose="020B0604030504040204" pitchFamily="50" charset="-128"/>
                          <a:ea typeface="Meiryo UI" panose="020B0604030504040204" pitchFamily="50" charset="-128"/>
                        </a:rPr>
                        <a:t>Tokyo-to, Chiyoda-ku 1-2-3</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CADDE</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独自ユーザ属性</a:t>
                      </a:r>
                      <a:endPar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2194441272"/>
                  </a:ext>
                </a:extLst>
              </a:tr>
              <a:tr h="186924">
                <a:tc>
                  <a:txBody>
                    <a:bodyPr/>
                    <a:lstStyle/>
                    <a:p>
                      <a:r>
                        <a:rPr kumimoji="1" lang="en-US" altLang="ja-JP" sz="800" b="0">
                          <a:solidFill>
                            <a:schemeClr val="tx1"/>
                          </a:solidFill>
                          <a:latin typeface="Meiryo UI" panose="020B0604030504040204" pitchFamily="50" charset="-128"/>
                          <a:ea typeface="Meiryo UI" panose="020B0604030504040204" pitchFamily="50" charset="-128"/>
                        </a:rPr>
                        <a:t>12</a:t>
                      </a:r>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b="0">
                          <a:solidFill>
                            <a:schemeClr val="tx1"/>
                          </a:solidFill>
                          <a:latin typeface="Meiryo UI" panose="020B0604030504040204" pitchFamily="50" charset="-128"/>
                          <a:ea typeface="Meiryo UI" panose="020B0604030504040204" pitchFamily="50" charset="-128"/>
                        </a:rPr>
                        <a:t>user</a:t>
                      </a:r>
                      <a:endParaRPr kumimoji="1" lang="en-US" altLang="ja-JP" sz="800" b="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a:solidFill>
                            <a:schemeClr val="tx1"/>
                          </a:solidFill>
                          <a:latin typeface="Meiryo UI" panose="020B0604030504040204" pitchFamily="50" charset="-128"/>
                          <a:ea typeface="Meiryo UI" panose="020B0604030504040204" pitchFamily="50" charset="-128"/>
                        </a:rPr>
                        <a:t>CADDE</a:t>
                      </a:r>
                      <a:r>
                        <a:rPr kumimoji="1" lang="ja-JP" altLang="en-US" sz="800" b="0">
                          <a:solidFill>
                            <a:schemeClr val="tx1"/>
                          </a:solidFill>
                          <a:latin typeface="Meiryo UI" panose="020B0604030504040204" pitchFamily="50" charset="-128"/>
                          <a:ea typeface="Meiryo UI" panose="020B0604030504040204" pitchFamily="50" charset="-128"/>
                        </a:rPr>
                        <a:t>ユーザ</a:t>
                      </a:r>
                      <a:r>
                        <a:rPr kumimoji="1" lang="en-US" altLang="ja-JP" sz="800" b="0">
                          <a:solidFill>
                            <a:schemeClr val="tx1"/>
                          </a:solidFill>
                          <a:latin typeface="Meiryo UI" panose="020B0604030504040204" pitchFamily="50" charset="-128"/>
                          <a:ea typeface="Meiryo UI" panose="020B0604030504040204" pitchFamily="50" charset="-128"/>
                        </a:rPr>
                        <a:t>ID</a:t>
                      </a:r>
                    </a:p>
                  </a:txBody>
                  <a:tcPr/>
                </a:tc>
                <a:tc>
                  <a:txBody>
                    <a:bodyPr/>
                    <a:lstStyle/>
                    <a:p>
                      <a:r>
                        <a:rPr kumimoji="1" lang="en-US" altLang="ja-JP" sz="800" b="0">
                          <a:solidFill>
                            <a:schemeClr val="tx1"/>
                          </a:solidFill>
                          <a:latin typeface="Meiryo UI" panose="020B0604030504040204" pitchFamily="50" charset="-128"/>
                          <a:ea typeface="Meiryo UI" panose="020B0604030504040204" pitchFamily="50" charset="-128"/>
                        </a:rPr>
                        <a:t>cadde.aaa.aa</a:t>
                      </a:r>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CADDE</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独自ユーザ属性</a:t>
                      </a:r>
                      <a:endPar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認可に利用</a:t>
                      </a:r>
                      <a:endPar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1871823916"/>
                  </a:ext>
                </a:extLst>
              </a:tr>
              <a:tr h="186924">
                <a:tc>
                  <a:txBody>
                    <a:bodyPr/>
                    <a:lstStyle/>
                    <a:p>
                      <a:r>
                        <a:rPr kumimoji="1" lang="en-US" altLang="ja-JP" sz="800" b="0">
                          <a:solidFill>
                            <a:schemeClr val="tx1"/>
                          </a:solidFill>
                          <a:latin typeface="Meiryo UI" panose="020B0604030504040204" pitchFamily="50" charset="-128"/>
                          <a:ea typeface="Meiryo UI" panose="020B0604030504040204" pitchFamily="50" charset="-128"/>
                        </a:rPr>
                        <a:t>13</a:t>
                      </a:r>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b="0">
                          <a:solidFill>
                            <a:schemeClr val="tx1"/>
                          </a:solidFill>
                          <a:latin typeface="Meiryo UI" panose="020B0604030504040204" pitchFamily="50" charset="-128"/>
                          <a:ea typeface="Meiryo UI" panose="020B0604030504040204" pitchFamily="50" charset="-128"/>
                        </a:rPr>
                        <a:t>org</a:t>
                      </a:r>
                      <a:endParaRPr kumimoji="1" lang="en-US" altLang="ja-JP" sz="800" b="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a:solidFill>
                            <a:schemeClr val="tx1"/>
                          </a:solidFill>
                          <a:latin typeface="Meiryo UI" panose="020B0604030504040204" pitchFamily="50" charset="-128"/>
                          <a:ea typeface="Meiryo UI" panose="020B0604030504040204" pitchFamily="50" charset="-128"/>
                        </a:rPr>
                        <a:t>所属組織</a:t>
                      </a:r>
                      <a:endParaRPr kumimoji="1" lang="en-US" altLang="ja-JP" sz="800" b="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b="0">
                          <a:solidFill>
                            <a:schemeClr val="tx1"/>
                          </a:solidFill>
                          <a:latin typeface="Meiryo UI" panose="020B0604030504040204" pitchFamily="50" charset="-128"/>
                          <a:ea typeface="Meiryo UI" panose="020B0604030504040204" pitchFamily="50" charset="-128"/>
                        </a:rPr>
                        <a:t>cadde.xxx.xx, cadde.yyy.yy, cadde.zzz.zz</a:t>
                      </a:r>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CADDE</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独自ユーザ属性</a:t>
                      </a:r>
                      <a:endPar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認可に利用</a:t>
                      </a:r>
                      <a:endPar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3091589225"/>
                  </a:ext>
                </a:extLst>
              </a:tr>
              <a:tr h="186924">
                <a:tc>
                  <a:txBody>
                    <a:bodyPr/>
                    <a:lstStyle/>
                    <a:p>
                      <a:r>
                        <a:rPr kumimoji="1" lang="en-US" altLang="ja-JP" sz="800" b="0">
                          <a:solidFill>
                            <a:schemeClr val="tx1"/>
                          </a:solidFill>
                          <a:latin typeface="Meiryo UI" panose="020B0604030504040204" pitchFamily="50" charset="-128"/>
                          <a:ea typeface="Meiryo UI" panose="020B0604030504040204" pitchFamily="50" charset="-128"/>
                        </a:rPr>
                        <a:t>14</a:t>
                      </a:r>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b="0">
                          <a:solidFill>
                            <a:schemeClr val="tx1"/>
                          </a:solidFill>
                          <a:latin typeface="Meiryo UI" panose="020B0604030504040204" pitchFamily="50" charset="-128"/>
                          <a:ea typeface="Meiryo UI" panose="020B0604030504040204" pitchFamily="50" charset="-128"/>
                        </a:rPr>
                        <a:t>aal</a:t>
                      </a:r>
                      <a:endParaRPr kumimoji="1" lang="en-US" altLang="ja-JP" sz="800" b="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a:solidFill>
                            <a:schemeClr val="tx1"/>
                          </a:solidFill>
                          <a:latin typeface="Meiryo UI" panose="020B0604030504040204" pitchFamily="50" charset="-128"/>
                          <a:ea typeface="Meiryo UI" panose="020B0604030504040204" pitchFamily="50" charset="-128"/>
                        </a:rPr>
                        <a:t>当人認証レベル</a:t>
                      </a:r>
                      <a:endParaRPr kumimoji="1" lang="en-US" altLang="ja-JP" sz="800" b="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b="0">
                          <a:solidFill>
                            <a:schemeClr val="tx1"/>
                          </a:solidFill>
                          <a:latin typeface="Meiryo UI" panose="020B0604030504040204" pitchFamily="50" charset="-128"/>
                          <a:ea typeface="Meiryo UI" panose="020B0604030504040204" pitchFamily="50" charset="-128"/>
                        </a:rPr>
                        <a:t>2</a:t>
                      </a:r>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CADDE</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独自ユーザ属性</a:t>
                      </a:r>
                      <a:endPar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認可に利用</a:t>
                      </a:r>
                      <a:endPar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2223507438"/>
                  </a:ext>
                </a:extLst>
              </a:tr>
              <a:tr h="186924">
                <a:tc>
                  <a:txBody>
                    <a:bodyPr/>
                    <a:lstStyle/>
                    <a:p>
                      <a:r>
                        <a:rPr kumimoji="1" lang="en-US" altLang="ja-JP" sz="800" b="0">
                          <a:solidFill>
                            <a:schemeClr val="tx1"/>
                          </a:solidFill>
                          <a:latin typeface="Meiryo UI" panose="020B0604030504040204" pitchFamily="50" charset="-128"/>
                          <a:ea typeface="Meiryo UI" panose="020B0604030504040204" pitchFamily="50" charset="-128"/>
                        </a:rPr>
                        <a:t>15</a:t>
                      </a:r>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b="0">
                          <a:solidFill>
                            <a:schemeClr val="tx1"/>
                          </a:solidFill>
                          <a:latin typeface="Meiryo UI" panose="020B0604030504040204" pitchFamily="50" charset="-128"/>
                          <a:ea typeface="Meiryo UI" panose="020B0604030504040204" pitchFamily="50" charset="-128"/>
                        </a:rPr>
                        <a:t>extras</a:t>
                      </a:r>
                      <a:endParaRPr kumimoji="1" lang="en-US" altLang="ja-JP" sz="800" b="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a:solidFill>
                            <a:schemeClr val="tx1"/>
                          </a:solidFill>
                          <a:latin typeface="Meiryo UI" panose="020B0604030504040204" pitchFamily="50" charset="-128"/>
                          <a:ea typeface="Meiryo UI" panose="020B0604030504040204" pitchFamily="50" charset="-128"/>
                        </a:rPr>
                        <a:t>その他の属性</a:t>
                      </a:r>
                      <a:endParaRPr kumimoji="1" lang="en-US" altLang="ja-JP" sz="800" b="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solidFill>
                          <a:effectLst/>
                          <a:uLnTx/>
                          <a:uFillTx/>
                          <a:latin typeface="Meiryo UI" panose="020B0604030504040204" pitchFamily="50" charset="-128"/>
                          <a:ea typeface="Meiryo UI" panose="020B0604030504040204" pitchFamily="50" charset="-128"/>
                          <a:cs typeface="+mn-cs"/>
                        </a:rPr>
                        <a:t>"field1":"value1", "field2":"value2"</a:t>
                      </a:r>
                      <a:endParaRPr kumimoji="1" lang="ja-JP" altLang="en-US" sz="800" b="0" i="0" u="none" strike="noStrike" kern="1200" cap="none" spc="0" normalizeH="0" baseline="0" noProof="0">
                        <a:ln>
                          <a:noFill/>
                        </a:ln>
                        <a:solidFill>
                          <a:schemeClr val="tx1"/>
                        </a:solidFill>
                        <a:effectLst/>
                        <a:uLnTx/>
                        <a:uFillTx/>
                        <a:latin typeface="Meiryo UI" panose="020B0604030504040204" pitchFamily="50" charset="-128"/>
                        <a:ea typeface="Meiryo UI" panose="020B0604030504040204" pitchFamily="50" charset="-128"/>
                        <a:cs typeface="+mn-cs"/>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solidFill>
                          <a:effectLst/>
                          <a:uLnTx/>
                          <a:uFillTx/>
                          <a:latin typeface="Meiryo UI" panose="020B0604030504040204" pitchFamily="50" charset="-128"/>
                          <a:ea typeface="Meiryo UI" panose="020B0604030504040204" pitchFamily="50" charset="-128"/>
                          <a:cs typeface="+mn-cs"/>
                        </a:rPr>
                        <a:t>CADDE</a:t>
                      </a:r>
                      <a:r>
                        <a:rPr kumimoji="1" lang="ja-JP" altLang="en-US" sz="800" b="0" i="0" u="none" strike="noStrike" kern="1200" cap="none" spc="0" normalizeH="0" baseline="0" noProof="0">
                          <a:ln>
                            <a:noFill/>
                          </a:ln>
                          <a:solidFill>
                            <a:schemeClr val="tx1"/>
                          </a:solidFill>
                          <a:effectLst/>
                          <a:uLnTx/>
                          <a:uFillTx/>
                          <a:latin typeface="Meiryo UI" panose="020B0604030504040204" pitchFamily="50" charset="-128"/>
                          <a:ea typeface="Meiryo UI" panose="020B0604030504040204" pitchFamily="50" charset="-128"/>
                          <a:cs typeface="+mn-cs"/>
                        </a:rPr>
                        <a:t>独自ユーザ属性</a:t>
                      </a:r>
                      <a:endParaRPr kumimoji="1" lang="en-US" altLang="ja-JP"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1861368226"/>
                  </a:ext>
                </a:extLst>
              </a:tr>
            </a:tbl>
          </a:graphicData>
        </a:graphic>
      </p:graphicFrame>
      <p:sp>
        <p:nvSpPr>
          <p:cNvPr id="5" name="テキスト ボックス 4">
            <a:extLst>
              <a:ext uri="{FF2B5EF4-FFF2-40B4-BE49-F238E27FC236}">
                <a16:creationId xmlns:a16="http://schemas.microsoft.com/office/drawing/2014/main" id="{D6419576-B81A-2C10-5548-220D8B06EC44}"/>
              </a:ext>
            </a:extLst>
          </p:cNvPr>
          <p:cNvSpPr txBox="1"/>
          <p:nvPr/>
        </p:nvSpPr>
        <p:spPr>
          <a:xfrm>
            <a:off x="216000" y="719999"/>
            <a:ext cx="9085500" cy="714554"/>
          </a:xfrm>
          <a:prstGeom prst="rect">
            <a:avLst/>
          </a:prstGeom>
          <a:noFill/>
          <a:ln>
            <a:noFill/>
          </a:ln>
        </p:spPr>
        <p:txBody>
          <a:bodyPr wrap="square" rtlCol="0" anchor="t" anchorCtr="0">
            <a:noAutofit/>
          </a:bodyPr>
          <a:lstStyle/>
          <a:p>
            <a:r>
              <a:rPr lang="ja-JP" altLang="en-US" sz="1200" dirty="0">
                <a:latin typeface="Meiryo UI" panose="020B0604030504040204" pitchFamily="50" charset="-128"/>
                <a:ea typeface="Meiryo UI" panose="020B0604030504040204" pitchFamily="50" charset="-128"/>
              </a:rPr>
              <a:t>外部</a:t>
            </a:r>
            <a:r>
              <a:rPr lang="en-US" altLang="ja-JP" sz="1200" dirty="0">
                <a:latin typeface="Meiryo UI" panose="020B0604030504040204" pitchFamily="50" charset="-128"/>
                <a:ea typeface="Meiryo UI" panose="020B0604030504040204" pitchFamily="50" charset="-128"/>
              </a:rPr>
              <a:t>IdP</a:t>
            </a:r>
            <a:r>
              <a:rPr lang="ja-JP" altLang="en-US" sz="1200" dirty="0">
                <a:latin typeface="Meiryo UI" panose="020B0604030504040204" pitchFamily="50" charset="-128"/>
                <a:ea typeface="Meiryo UI" panose="020B0604030504040204" pitchFamily="50" charset="-128"/>
              </a:rPr>
              <a:t>が発行するトークンは、外部</a:t>
            </a:r>
            <a:r>
              <a:rPr lang="en-US" altLang="ja-JP" sz="1200" dirty="0">
                <a:latin typeface="Meiryo UI" panose="020B0604030504040204" pitchFamily="50" charset="-128"/>
                <a:ea typeface="Meiryo UI" panose="020B0604030504040204" pitchFamily="50" charset="-128"/>
              </a:rPr>
              <a:t>IdP</a:t>
            </a:r>
            <a:r>
              <a:rPr lang="ja-JP" altLang="en-US" sz="1200" dirty="0">
                <a:latin typeface="Meiryo UI" panose="020B0604030504040204" pitchFamily="50" charset="-128"/>
                <a:ea typeface="Meiryo UI" panose="020B0604030504040204" pitchFamily="50" charset="-128"/>
              </a:rPr>
              <a:t>ごとに異なるため、各外部</a:t>
            </a:r>
            <a:r>
              <a:rPr lang="en-US" altLang="ja-JP" sz="1200" dirty="0">
                <a:latin typeface="Meiryo UI" panose="020B0604030504040204" pitchFamily="50" charset="-128"/>
                <a:ea typeface="Meiryo UI" panose="020B0604030504040204" pitchFamily="50" charset="-128"/>
              </a:rPr>
              <a:t>IdP</a:t>
            </a:r>
            <a:r>
              <a:rPr lang="ja-JP" altLang="en-US" sz="1200" dirty="0">
                <a:latin typeface="Meiryo UI" panose="020B0604030504040204" pitchFamily="50" charset="-128"/>
                <a:ea typeface="Meiryo UI" panose="020B0604030504040204" pitchFamily="50" charset="-128"/>
              </a:rPr>
              <a:t>の仕様を参照のこと。</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で用いる認証トークンおよび認可</a:t>
            </a:r>
            <a:r>
              <a:rPr lang="ja-JP" altLang="en-US" sz="1200">
                <a:latin typeface="Meiryo UI" panose="020B0604030504040204" pitchFamily="50" charset="-128"/>
                <a:ea typeface="Meiryo UI" panose="020B0604030504040204" pitchFamily="50" charset="-128"/>
              </a:rPr>
              <a:t>トークンのクレームは</a:t>
            </a:r>
            <a:r>
              <a:rPr lang="ja-JP" altLang="en-US" sz="1200" dirty="0">
                <a:latin typeface="Meiryo UI" panose="020B0604030504040204" pitchFamily="50" charset="-128"/>
                <a:ea typeface="Meiryo UI" panose="020B0604030504040204" pitchFamily="50" charset="-128"/>
              </a:rPr>
              <a:t>以下表の通り。</a:t>
            </a:r>
            <a:endParaRPr lang="en-US" altLang="ja-JP" sz="1200" dirty="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トークンはユーザ</a:t>
            </a:r>
            <a:r>
              <a:rPr lang="ja-JP" altLang="en-US" sz="1200" dirty="0">
                <a:latin typeface="Meiryo UI" panose="020B0604030504040204" pitchFamily="50" charset="-128"/>
                <a:ea typeface="Meiryo UI" panose="020B0604030504040204" pitchFamily="50" charset="-128"/>
              </a:rPr>
              <a:t>属性を特定する情報を持っている。これらの情報によって認可確認をすることができる。</a:t>
            </a:r>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463285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7D3264-5D31-4E79-8BF9-E108E2482EA0}"/>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2. </a:t>
            </a:r>
            <a:r>
              <a:rPr lang="ja-JP" altLang="en-US" sz="1800" dirty="0">
                <a:latin typeface="Meiryo UI" panose="020B0604030504040204" pitchFamily="50" charset="-128"/>
                <a:ea typeface="Meiryo UI" panose="020B0604030504040204" pitchFamily="50" charset="-128"/>
              </a:rPr>
              <a:t>方式 </a:t>
            </a:r>
            <a:r>
              <a:rPr lang="en-US" altLang="ja-JP" sz="1800" dirty="0">
                <a:latin typeface="Meiryo UI" panose="020B0604030504040204" pitchFamily="50" charset="-128"/>
                <a:ea typeface="Meiryo UI" panose="020B0604030504040204" pitchFamily="50" charset="-128"/>
              </a:rPr>
              <a:t>&gt; 2.4.</a:t>
            </a:r>
            <a:r>
              <a:rPr lang="ja-JP" altLang="en-US" sz="1800" dirty="0">
                <a:latin typeface="Meiryo UI" panose="020B0604030504040204" pitchFamily="50" charset="-128"/>
                <a:ea typeface="Meiryo UI" panose="020B0604030504040204" pitchFamily="50" charset="-128"/>
              </a:rPr>
              <a:t> 認可方式 </a:t>
            </a:r>
            <a:r>
              <a:rPr lang="en-US" altLang="ja-JP" sz="1800" dirty="0">
                <a:latin typeface="Meiryo UI" panose="020B0604030504040204" pitchFamily="50" charset="-128"/>
                <a:ea typeface="Meiryo UI" panose="020B0604030504040204" pitchFamily="50" charset="-128"/>
              </a:rPr>
              <a:t>&gt; 2.4.1. </a:t>
            </a:r>
            <a:r>
              <a:rPr lang="ja-JP" altLang="en-US" sz="1800" dirty="0">
                <a:latin typeface="Meiryo UI" panose="020B0604030504040204" pitchFamily="50" charset="-128"/>
                <a:ea typeface="Meiryo UI" panose="020B0604030504040204" pitchFamily="50" charset="-128"/>
              </a:rPr>
              <a:t>概要</a:t>
            </a:r>
            <a:endParaRPr kumimoji="1" lang="ja-JP" altLang="en-US" sz="1800" dirty="0"/>
          </a:p>
        </p:txBody>
      </p:sp>
      <p:sp>
        <p:nvSpPr>
          <p:cNvPr id="23" name="テキスト ボックス 22">
            <a:extLst>
              <a:ext uri="{FF2B5EF4-FFF2-40B4-BE49-F238E27FC236}">
                <a16:creationId xmlns:a16="http://schemas.microsoft.com/office/drawing/2014/main" id="{5CEA06AA-7F6C-466E-870D-8163ED1E5351}"/>
              </a:ext>
            </a:extLst>
          </p:cNvPr>
          <p:cNvSpPr txBox="1"/>
          <p:nvPr/>
        </p:nvSpPr>
        <p:spPr>
          <a:xfrm>
            <a:off x="3243897" y="3244106"/>
            <a:ext cx="1608133" cy="246221"/>
          </a:xfrm>
          <a:prstGeom prst="rect">
            <a:avLst/>
          </a:prstGeom>
          <a:noFill/>
        </p:spPr>
        <p:txBody>
          <a:bodyPr wrap="none" rtlCol="0">
            <a:spAutoFit/>
          </a:bodyPr>
          <a:lstStyle/>
          <a:p>
            <a:r>
              <a:rPr kumimoji="1" lang="ja-JP" altLang="en-US" sz="1000" dirty="0">
                <a:latin typeface="Meiryo UI" panose="020B0604030504040204" pitchFamily="50" charset="-128"/>
                <a:ea typeface="Meiryo UI" panose="020B0604030504040204" pitchFamily="50" charset="-128"/>
              </a:rPr>
              <a:t>①</a:t>
            </a:r>
            <a:r>
              <a:rPr lang="ja-JP" altLang="en-US" sz="1000" dirty="0">
                <a:latin typeface="Meiryo UI" panose="020B0604030504040204" pitchFamily="50" charset="-128"/>
                <a:ea typeface="Meiryo UI" panose="020B0604030504040204" pitchFamily="50" charset="-128"/>
              </a:rPr>
              <a:t>契約を要さない</a:t>
            </a:r>
            <a:r>
              <a:rPr kumimoji="1" lang="ja-JP" altLang="en-US" sz="1000" dirty="0">
                <a:latin typeface="Meiryo UI" panose="020B0604030504040204" pitchFamily="50" charset="-128"/>
                <a:ea typeface="Meiryo UI" panose="020B0604030504040204" pitchFamily="50" charset="-128"/>
              </a:rPr>
              <a:t>認可設定</a:t>
            </a:r>
            <a:endParaRPr kumimoji="1" lang="en-US" altLang="ja-JP" sz="1000" dirty="0">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FA1240EB-8B5B-448F-A3B6-E0F172C6ED11}"/>
              </a:ext>
            </a:extLst>
          </p:cNvPr>
          <p:cNvSpPr/>
          <p:nvPr/>
        </p:nvSpPr>
        <p:spPr>
          <a:xfrm>
            <a:off x="3099661" y="3619851"/>
            <a:ext cx="4533254" cy="1505521"/>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kumimoji="1" lang="ja-JP" altLang="en-US" sz="1400" dirty="0">
                <a:latin typeface="Meiryo UI" panose="020B0604030504040204" pitchFamily="50" charset="-128"/>
                <a:ea typeface="Meiryo UI" panose="020B0604030504040204" pitchFamily="50" charset="-128"/>
              </a:rPr>
              <a:t>認可機能</a:t>
            </a:r>
          </a:p>
        </p:txBody>
      </p:sp>
      <p:sp>
        <p:nvSpPr>
          <p:cNvPr id="31" name="円柱 30">
            <a:extLst>
              <a:ext uri="{FF2B5EF4-FFF2-40B4-BE49-F238E27FC236}">
                <a16:creationId xmlns:a16="http://schemas.microsoft.com/office/drawing/2014/main" id="{3FBBF54C-E3E1-4C39-BF08-176592FC2A1C}"/>
              </a:ext>
            </a:extLst>
          </p:cNvPr>
          <p:cNvSpPr/>
          <p:nvPr/>
        </p:nvSpPr>
        <p:spPr>
          <a:xfrm>
            <a:off x="5618509" y="4177337"/>
            <a:ext cx="1508818" cy="508933"/>
          </a:xfrm>
          <a:prstGeom prst="can">
            <a:avLst>
              <a:gd name="adj" fmla="val 14481"/>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latin typeface="Meiryo UI" panose="020B0604030504040204" pitchFamily="50" charset="-128"/>
                <a:ea typeface="Meiryo UI" panose="020B0604030504040204" pitchFamily="50" charset="-128"/>
              </a:rPr>
              <a:t>認可情報</a:t>
            </a:r>
            <a:endParaRPr kumimoji="1" lang="en-US" altLang="ja-JP" sz="1000" dirty="0">
              <a:latin typeface="Meiryo UI" panose="020B0604030504040204" pitchFamily="50" charset="-128"/>
              <a:ea typeface="Meiryo UI" panose="020B0604030504040204" pitchFamily="50" charset="-128"/>
            </a:endParaRPr>
          </a:p>
        </p:txBody>
      </p:sp>
      <p:sp>
        <p:nvSpPr>
          <p:cNvPr id="49" name="テキスト ボックス 48">
            <a:extLst>
              <a:ext uri="{FF2B5EF4-FFF2-40B4-BE49-F238E27FC236}">
                <a16:creationId xmlns:a16="http://schemas.microsoft.com/office/drawing/2014/main" id="{88788D1F-2FA2-46F2-9DDA-B6D8486243B5}"/>
              </a:ext>
            </a:extLst>
          </p:cNvPr>
          <p:cNvSpPr txBox="1"/>
          <p:nvPr/>
        </p:nvSpPr>
        <p:spPr>
          <a:xfrm>
            <a:off x="215999" y="703542"/>
            <a:ext cx="9067499" cy="1416526"/>
          </a:xfrm>
          <a:prstGeom prst="rect">
            <a:avLst/>
          </a:prstGeom>
          <a:noFill/>
          <a:ln>
            <a:noFill/>
          </a:ln>
        </p:spPr>
        <p:txBody>
          <a:bodyPr wrap="square" rtlCol="0" anchor="t" anchorCtr="0">
            <a:noAutofit/>
          </a:bodyPr>
          <a:lstStyle/>
          <a:p>
            <a:r>
              <a:rPr lang="ja-JP" altLang="en-US" sz="1200" dirty="0">
                <a:latin typeface="Meiryo UI" panose="020B0604030504040204" pitchFamily="50" charset="-128"/>
                <a:ea typeface="Meiryo UI" panose="020B0604030504040204" pitchFamily="50" charset="-128"/>
              </a:rPr>
              <a:t>認可方式の概要について説明する。</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カタログやデータに対するアクセス制御処理は</a:t>
            </a:r>
            <a:r>
              <a:rPr lang="en-US" altLang="ja-JP" sz="1200" dirty="0">
                <a:latin typeface="Meiryo UI" panose="020B0604030504040204" pitchFamily="50" charset="-128"/>
                <a:ea typeface="Meiryo UI" panose="020B0604030504040204" pitchFamily="50" charset="-128"/>
              </a:rPr>
              <a:t>2</a:t>
            </a:r>
            <a:r>
              <a:rPr lang="ja-JP" altLang="en-US" sz="1200" dirty="0">
                <a:latin typeface="Meiryo UI" panose="020B0604030504040204" pitchFamily="50" charset="-128"/>
                <a:ea typeface="Meiryo UI" panose="020B0604030504040204" pitchFamily="50" charset="-128"/>
              </a:rPr>
              <a:t>段階に</a:t>
            </a:r>
            <a:r>
              <a:rPr lang="ja-JP" altLang="en-US" sz="1200">
                <a:latin typeface="Meiryo UI" panose="020B0604030504040204" pitchFamily="50" charset="-128"/>
                <a:ea typeface="Meiryo UI" panose="020B0604030504040204" pitchFamily="50" charset="-128"/>
              </a:rPr>
              <a:t>分けられる。まず認可設定（認可情報の登録）が</a:t>
            </a:r>
            <a:r>
              <a:rPr lang="ja-JP" altLang="en-US" sz="1200" dirty="0">
                <a:latin typeface="Meiryo UI" panose="020B0604030504040204" pitchFamily="50" charset="-128"/>
                <a:ea typeface="Meiryo UI" panose="020B0604030504040204" pitchFamily="50" charset="-128"/>
              </a:rPr>
              <a:t>行われ、その後、認可確認が</a:t>
            </a:r>
            <a:r>
              <a:rPr lang="ja-JP" altLang="en-US" sz="1200">
                <a:latin typeface="Meiryo UI" panose="020B0604030504040204" pitchFamily="50" charset="-128"/>
                <a:ea typeface="Meiryo UI" panose="020B0604030504040204" pitchFamily="50" charset="-128"/>
              </a:rPr>
              <a:t>行われる。</a:t>
            </a:r>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認可</a:t>
            </a:r>
            <a:r>
              <a:rPr lang="ja-JP" altLang="en-US" sz="1200" dirty="0">
                <a:latin typeface="Meiryo UI" panose="020B0604030504040204" pitchFamily="50" charset="-128"/>
                <a:ea typeface="Meiryo UI" panose="020B0604030504040204" pitchFamily="50" charset="-128"/>
              </a:rPr>
              <a:t>に関する流れは以下の通り。</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①　データ提供者あるいはデータ取引市場は、認可機能に対して</a:t>
            </a:r>
            <a:r>
              <a:rPr lang="ja-JP" altLang="en-US" sz="1200">
                <a:latin typeface="Meiryo UI" panose="020B0604030504040204" pitchFamily="50" charset="-128"/>
                <a:ea typeface="Meiryo UI" panose="020B0604030504040204" pitchFamily="50" charset="-128"/>
              </a:rPr>
              <a:t>認可設定をする。データ提供者からは契約を要さない認可設定がされ、データ取引市場からは契約を要する認可設定がされる。</a:t>
            </a:r>
            <a:endParaRPr lang="en-US" altLang="ja-JP" sz="1200" dirty="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②　データ</a:t>
            </a:r>
            <a:r>
              <a:rPr lang="ja-JP" altLang="en-US" sz="1200" dirty="0">
                <a:latin typeface="Meiryo UI" panose="020B0604030504040204" pitchFamily="50" charset="-128"/>
                <a:ea typeface="Meiryo UI" panose="020B0604030504040204" pitchFamily="50" charset="-128"/>
              </a:rPr>
              <a:t>利用者は、認可トークンを認可機能に持参して認可確認（カタログやデータにアクセスする権限があるかの確認）</a:t>
            </a:r>
            <a:r>
              <a:rPr lang="ja-JP" altLang="en-US" sz="1200">
                <a:latin typeface="Meiryo UI" panose="020B0604030504040204" pitchFamily="50" charset="-128"/>
                <a:ea typeface="Meiryo UI" panose="020B0604030504040204" pitchFamily="50" charset="-128"/>
              </a:rPr>
              <a:t>する。認可</a:t>
            </a:r>
            <a:r>
              <a:rPr lang="ja-JP" altLang="en-US" sz="1200" dirty="0">
                <a:latin typeface="Meiryo UI" panose="020B0604030504040204" pitchFamily="50" charset="-128"/>
                <a:ea typeface="Meiryo UI" panose="020B0604030504040204" pitchFamily="50" charset="-128"/>
              </a:rPr>
              <a:t>トークン</a:t>
            </a:r>
            <a:r>
              <a:rPr lang="ja-JP" altLang="en-US" sz="1200">
                <a:latin typeface="Meiryo UI" panose="020B0604030504040204" pitchFamily="50" charset="-128"/>
                <a:ea typeface="Meiryo UI" panose="020B0604030504040204" pitchFamily="50" charset="-128"/>
              </a:rPr>
              <a:t>には認可を判断するための属性が</a:t>
            </a:r>
            <a:r>
              <a:rPr lang="ja-JP" altLang="en-US" sz="1200" dirty="0">
                <a:latin typeface="Meiryo UI" panose="020B0604030504040204" pitchFamily="50" charset="-128"/>
                <a:ea typeface="Meiryo UI" panose="020B0604030504040204" pitchFamily="50" charset="-128"/>
              </a:rPr>
              <a:t>含まれているため、認可確認をすることができる。</a:t>
            </a:r>
            <a:endParaRPr lang="en-US" altLang="ja-JP" sz="1200" dirty="0">
              <a:latin typeface="Meiryo UI" panose="020B0604030504040204" pitchFamily="50" charset="-128"/>
              <a:ea typeface="Meiryo UI" panose="020B0604030504040204" pitchFamily="50" charset="-128"/>
            </a:endParaRPr>
          </a:p>
        </p:txBody>
      </p:sp>
      <p:sp>
        <p:nvSpPr>
          <p:cNvPr id="3" name="四角形: 角を丸くする 2">
            <a:extLst>
              <a:ext uri="{FF2B5EF4-FFF2-40B4-BE49-F238E27FC236}">
                <a16:creationId xmlns:a16="http://schemas.microsoft.com/office/drawing/2014/main" id="{AA37440F-D58B-4EDD-AF8D-175635450EE6}"/>
              </a:ext>
            </a:extLst>
          </p:cNvPr>
          <p:cNvSpPr/>
          <p:nvPr/>
        </p:nvSpPr>
        <p:spPr>
          <a:xfrm>
            <a:off x="4949592" y="4854962"/>
            <a:ext cx="847453" cy="262295"/>
          </a:xfrm>
          <a:prstGeom prst="roundRect">
            <a:avLst>
              <a:gd name="adj" fmla="val 50000"/>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100" dirty="0">
                <a:solidFill>
                  <a:srgbClr val="FF0000"/>
                </a:solidFill>
                <a:latin typeface="Meiryo UI" panose="020B0604030504040204" pitchFamily="50" charset="-128"/>
                <a:ea typeface="Meiryo UI" panose="020B0604030504040204" pitchFamily="50" charset="-128"/>
              </a:rPr>
              <a:t>認可確認</a:t>
            </a:r>
          </a:p>
        </p:txBody>
      </p:sp>
      <p:sp>
        <p:nvSpPr>
          <p:cNvPr id="34" name="円柱 33">
            <a:extLst>
              <a:ext uri="{FF2B5EF4-FFF2-40B4-BE49-F238E27FC236}">
                <a16:creationId xmlns:a16="http://schemas.microsoft.com/office/drawing/2014/main" id="{9F05BB6A-A48A-08EB-E939-F8361F68A993}"/>
              </a:ext>
            </a:extLst>
          </p:cNvPr>
          <p:cNvSpPr/>
          <p:nvPr/>
        </p:nvSpPr>
        <p:spPr>
          <a:xfrm>
            <a:off x="3618414" y="4174224"/>
            <a:ext cx="1558834" cy="508934"/>
          </a:xfrm>
          <a:prstGeom prst="can">
            <a:avLst>
              <a:gd name="adj" fmla="val 15221"/>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00" dirty="0">
                <a:latin typeface="Meiryo UI" panose="020B0604030504040204" pitchFamily="50" charset="-128"/>
                <a:ea typeface="Meiryo UI" panose="020B0604030504040204" pitchFamily="50" charset="-128"/>
              </a:rPr>
              <a:t>ユーザ</a:t>
            </a:r>
            <a:r>
              <a:rPr kumimoji="1" lang="ja-JP" altLang="en-US" sz="1000" dirty="0">
                <a:latin typeface="Meiryo UI" panose="020B0604030504040204" pitchFamily="50" charset="-128"/>
                <a:ea typeface="Meiryo UI" panose="020B0604030504040204" pitchFamily="50" charset="-128"/>
              </a:rPr>
              <a:t>情報</a:t>
            </a:r>
            <a:endParaRPr kumimoji="1" lang="en-US" altLang="ja-JP" sz="1000" dirty="0">
              <a:latin typeface="Meiryo UI" panose="020B0604030504040204" pitchFamily="50" charset="-128"/>
              <a:ea typeface="Meiryo UI" panose="020B0604030504040204" pitchFamily="50" charset="-128"/>
            </a:endParaRPr>
          </a:p>
        </p:txBody>
      </p:sp>
      <p:cxnSp>
        <p:nvCxnSpPr>
          <p:cNvPr id="8" name="直線矢印コネクタ 7">
            <a:extLst>
              <a:ext uri="{FF2B5EF4-FFF2-40B4-BE49-F238E27FC236}">
                <a16:creationId xmlns:a16="http://schemas.microsoft.com/office/drawing/2014/main" id="{0DC1FA46-7E6F-3A8C-EF49-4AFE94349F0A}"/>
              </a:ext>
            </a:extLst>
          </p:cNvPr>
          <p:cNvCxnSpPr>
            <a:cxnSpLocks/>
            <a:stCxn id="94" idx="2"/>
            <a:endCxn id="73" idx="0"/>
          </p:cNvCxnSpPr>
          <p:nvPr/>
        </p:nvCxnSpPr>
        <p:spPr>
          <a:xfrm>
            <a:off x="4127847" y="2570381"/>
            <a:ext cx="1245472" cy="10523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四角形: 角を丸くする 46">
            <a:extLst>
              <a:ext uri="{FF2B5EF4-FFF2-40B4-BE49-F238E27FC236}">
                <a16:creationId xmlns:a16="http://schemas.microsoft.com/office/drawing/2014/main" id="{5C70864B-D7D6-8984-75A4-63D385C2993A}"/>
              </a:ext>
            </a:extLst>
          </p:cNvPr>
          <p:cNvSpPr/>
          <p:nvPr/>
        </p:nvSpPr>
        <p:spPr>
          <a:xfrm>
            <a:off x="4395252" y="6169434"/>
            <a:ext cx="1942071" cy="248601"/>
          </a:xfrm>
          <a:prstGeom prst="roundRect">
            <a:avLst>
              <a:gd name="adj" fmla="val 50000"/>
            </a:avLst>
          </a:prstGeom>
          <a:ln w="3810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latin typeface="Meiryo UI" panose="020B0604030504040204" pitchFamily="50" charset="-128"/>
                <a:ea typeface="Meiryo UI" panose="020B0604030504040204" pitchFamily="50" charset="-128"/>
              </a:rPr>
              <a:t>データ利用者</a:t>
            </a:r>
          </a:p>
        </p:txBody>
      </p:sp>
      <p:cxnSp>
        <p:nvCxnSpPr>
          <p:cNvPr id="55" name="直線矢印コネクタ 54">
            <a:extLst>
              <a:ext uri="{FF2B5EF4-FFF2-40B4-BE49-F238E27FC236}">
                <a16:creationId xmlns:a16="http://schemas.microsoft.com/office/drawing/2014/main" id="{9DCE9473-4CEC-9F62-DEF3-F4B208F627F3}"/>
              </a:ext>
            </a:extLst>
          </p:cNvPr>
          <p:cNvCxnSpPr>
            <a:cxnSpLocks/>
            <a:stCxn id="47" idx="0"/>
            <a:endCxn id="9" idx="2"/>
          </p:cNvCxnSpPr>
          <p:nvPr/>
        </p:nvCxnSpPr>
        <p:spPr>
          <a:xfrm flipV="1">
            <a:off x="5366288" y="5125372"/>
            <a:ext cx="0" cy="10440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テキスト ボックス 57">
            <a:extLst>
              <a:ext uri="{FF2B5EF4-FFF2-40B4-BE49-F238E27FC236}">
                <a16:creationId xmlns:a16="http://schemas.microsoft.com/office/drawing/2014/main" id="{2384C743-EE3D-54F5-6B39-D35DCB5148AA}"/>
              </a:ext>
            </a:extLst>
          </p:cNvPr>
          <p:cNvSpPr txBox="1"/>
          <p:nvPr/>
        </p:nvSpPr>
        <p:spPr>
          <a:xfrm>
            <a:off x="3300450" y="5247035"/>
            <a:ext cx="2008883" cy="246221"/>
          </a:xfrm>
          <a:prstGeom prst="rect">
            <a:avLst/>
          </a:prstGeom>
          <a:noFill/>
        </p:spPr>
        <p:txBody>
          <a:bodyPr wrap="none" rtlCol="0">
            <a:spAutoFit/>
          </a:bodyPr>
          <a:lstStyle/>
          <a:p>
            <a:r>
              <a:rPr lang="ja-JP" altLang="en-US" sz="1000" dirty="0">
                <a:latin typeface="Meiryo UI" panose="020B0604030504040204" pitchFamily="50" charset="-128"/>
                <a:ea typeface="Meiryo UI" panose="020B0604030504040204" pitchFamily="50" charset="-128"/>
              </a:rPr>
              <a:t>②認可トークンを持参して認可確認</a:t>
            </a:r>
            <a:endParaRPr lang="en-US" altLang="ja-JP" sz="1000" dirty="0">
              <a:latin typeface="Meiryo UI" panose="020B0604030504040204" pitchFamily="50" charset="-128"/>
              <a:ea typeface="Meiryo UI" panose="020B0604030504040204" pitchFamily="50" charset="-128"/>
            </a:endParaRPr>
          </a:p>
        </p:txBody>
      </p:sp>
      <p:sp>
        <p:nvSpPr>
          <p:cNvPr id="59" name="四角形: 角を丸くする 58">
            <a:extLst>
              <a:ext uri="{FF2B5EF4-FFF2-40B4-BE49-F238E27FC236}">
                <a16:creationId xmlns:a16="http://schemas.microsoft.com/office/drawing/2014/main" id="{B245A006-5660-274F-5CBE-CD9E3C68F59D}"/>
              </a:ext>
            </a:extLst>
          </p:cNvPr>
          <p:cNvSpPr/>
          <p:nvPr/>
        </p:nvSpPr>
        <p:spPr>
          <a:xfrm>
            <a:off x="5809996" y="2317602"/>
            <a:ext cx="2114126" cy="262295"/>
          </a:xfrm>
          <a:prstGeom prst="roundRect">
            <a:avLst>
              <a:gd name="adj" fmla="val 50000"/>
            </a:avLst>
          </a:prstGeom>
          <a:ln w="3810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latin typeface="Meiryo UI" panose="020B0604030504040204" pitchFamily="50" charset="-128"/>
                <a:ea typeface="Meiryo UI" panose="020B0604030504040204" pitchFamily="50" charset="-128"/>
              </a:rPr>
              <a:t>データ取引市場</a:t>
            </a:r>
          </a:p>
        </p:txBody>
      </p:sp>
      <p:sp>
        <p:nvSpPr>
          <p:cNvPr id="73" name="四角形: 角を丸くする 72">
            <a:extLst>
              <a:ext uri="{FF2B5EF4-FFF2-40B4-BE49-F238E27FC236}">
                <a16:creationId xmlns:a16="http://schemas.microsoft.com/office/drawing/2014/main" id="{83760781-4AC3-57BB-EACF-028205B27A53}"/>
              </a:ext>
            </a:extLst>
          </p:cNvPr>
          <p:cNvSpPr/>
          <p:nvPr/>
        </p:nvSpPr>
        <p:spPr>
          <a:xfrm>
            <a:off x="4949592" y="3622708"/>
            <a:ext cx="847453" cy="262295"/>
          </a:xfrm>
          <a:prstGeom prst="roundRect">
            <a:avLst>
              <a:gd name="adj" fmla="val 39908"/>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100" dirty="0">
                <a:solidFill>
                  <a:srgbClr val="FF0000"/>
                </a:solidFill>
                <a:latin typeface="Meiryo UI" panose="020B0604030504040204" pitchFamily="50" charset="-128"/>
                <a:ea typeface="Meiryo UI" panose="020B0604030504040204" pitchFamily="50" charset="-128"/>
              </a:rPr>
              <a:t>認可設定</a:t>
            </a:r>
          </a:p>
        </p:txBody>
      </p:sp>
      <p:sp>
        <p:nvSpPr>
          <p:cNvPr id="94" name="四角形: 角を丸くする 93">
            <a:extLst>
              <a:ext uri="{FF2B5EF4-FFF2-40B4-BE49-F238E27FC236}">
                <a16:creationId xmlns:a16="http://schemas.microsoft.com/office/drawing/2014/main" id="{E36355BC-0D46-C097-DD55-F06AC2B6DC97}"/>
              </a:ext>
            </a:extLst>
          </p:cNvPr>
          <p:cNvSpPr/>
          <p:nvPr/>
        </p:nvSpPr>
        <p:spPr>
          <a:xfrm>
            <a:off x="3242904" y="2308086"/>
            <a:ext cx="1769885" cy="262295"/>
          </a:xfrm>
          <a:prstGeom prst="roundRect">
            <a:avLst>
              <a:gd name="adj" fmla="val 50000"/>
            </a:avLst>
          </a:prstGeom>
          <a:ln w="3810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latin typeface="Meiryo UI" panose="020B0604030504040204" pitchFamily="50" charset="-128"/>
                <a:ea typeface="Meiryo UI" panose="020B0604030504040204" pitchFamily="50" charset="-128"/>
              </a:rPr>
              <a:t>データ提供者</a:t>
            </a:r>
          </a:p>
        </p:txBody>
      </p:sp>
      <p:cxnSp>
        <p:nvCxnSpPr>
          <p:cNvPr id="99" name="直線矢印コネクタ 98">
            <a:extLst>
              <a:ext uri="{FF2B5EF4-FFF2-40B4-BE49-F238E27FC236}">
                <a16:creationId xmlns:a16="http://schemas.microsoft.com/office/drawing/2014/main" id="{2091B892-7698-9898-1C88-38E05B0ECD07}"/>
              </a:ext>
            </a:extLst>
          </p:cNvPr>
          <p:cNvCxnSpPr>
            <a:cxnSpLocks/>
            <a:stCxn id="59" idx="2"/>
            <a:endCxn id="73" idx="0"/>
          </p:cNvCxnSpPr>
          <p:nvPr/>
        </p:nvCxnSpPr>
        <p:spPr>
          <a:xfrm flipH="1">
            <a:off x="5373319" y="2579897"/>
            <a:ext cx="1493740" cy="10428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0" name="四角形: 角を丸くする 109">
            <a:extLst>
              <a:ext uri="{FF2B5EF4-FFF2-40B4-BE49-F238E27FC236}">
                <a16:creationId xmlns:a16="http://schemas.microsoft.com/office/drawing/2014/main" id="{0AE8EA0B-A2EF-9B21-E6E5-3614B6FEE3F8}"/>
              </a:ext>
            </a:extLst>
          </p:cNvPr>
          <p:cNvSpPr/>
          <p:nvPr/>
        </p:nvSpPr>
        <p:spPr>
          <a:xfrm>
            <a:off x="2638697" y="2776674"/>
            <a:ext cx="5644633" cy="2965448"/>
          </a:xfrm>
          <a:prstGeom prst="roundRect">
            <a:avLst>
              <a:gd name="adj" fmla="val 7883"/>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accent5"/>
                </a:solidFill>
                <a:latin typeface="Meiryo UI" panose="020B0604030504040204" pitchFamily="50" charset="-128"/>
                <a:ea typeface="Meiryo UI" panose="020B0604030504040204" pitchFamily="50" charset="-128"/>
              </a:rPr>
              <a:t>CADDE</a:t>
            </a:r>
            <a:endParaRPr kumimoji="1" lang="ja-JP" altLang="en-US" sz="1400" dirty="0">
              <a:solidFill>
                <a:schemeClr val="accent5"/>
              </a:solidFill>
              <a:latin typeface="Meiryo UI" panose="020B0604030504040204" pitchFamily="50" charset="-128"/>
              <a:ea typeface="Meiryo UI" panose="020B0604030504040204" pitchFamily="50" charset="-128"/>
            </a:endParaRPr>
          </a:p>
        </p:txBody>
      </p:sp>
      <p:sp>
        <p:nvSpPr>
          <p:cNvPr id="91" name="吹き出し: 角を丸めた四角形 90">
            <a:extLst>
              <a:ext uri="{FF2B5EF4-FFF2-40B4-BE49-F238E27FC236}">
                <a16:creationId xmlns:a16="http://schemas.microsoft.com/office/drawing/2014/main" id="{80E2BAC7-95F8-E4E1-BADA-01FE201B254B}"/>
              </a:ext>
            </a:extLst>
          </p:cNvPr>
          <p:cNvSpPr/>
          <p:nvPr/>
        </p:nvSpPr>
        <p:spPr>
          <a:xfrm>
            <a:off x="546862" y="4190011"/>
            <a:ext cx="2850922" cy="686604"/>
          </a:xfrm>
          <a:prstGeom prst="wedgeRoundRectCallout">
            <a:avLst>
              <a:gd name="adj1" fmla="val 64683"/>
              <a:gd name="adj2" fmla="val -13340"/>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latin typeface="Meiryo UI" panose="020B0604030504040204" pitchFamily="50" charset="-128"/>
                <a:ea typeface="Meiryo UI" panose="020B0604030504040204" pitchFamily="50" charset="-128"/>
              </a:rPr>
              <a:t>トークン</a:t>
            </a:r>
            <a:r>
              <a:rPr lang="ja-JP" altLang="en-US" sz="800" dirty="0">
                <a:latin typeface="Meiryo UI" panose="020B0604030504040204" pitchFamily="50" charset="-128"/>
                <a:ea typeface="Meiryo UI" panose="020B0604030504040204" pitchFamily="50" charset="-128"/>
              </a:rPr>
              <a:t>交換時</a:t>
            </a:r>
            <a:r>
              <a:rPr lang="ja-JP" altLang="en-US" sz="800">
                <a:latin typeface="Meiryo UI" panose="020B0604030504040204" pitchFamily="50" charset="-128"/>
                <a:ea typeface="Meiryo UI" panose="020B0604030504040204" pitchFamily="50" charset="-128"/>
              </a:rPr>
              <a:t>に、認証機能</a:t>
            </a:r>
            <a:r>
              <a:rPr lang="ja-JP" altLang="en-US" sz="800" dirty="0">
                <a:latin typeface="Meiryo UI" panose="020B0604030504040204" pitchFamily="50" charset="-128"/>
                <a:ea typeface="Meiryo UI" panose="020B0604030504040204" pitchFamily="50" charset="-128"/>
              </a:rPr>
              <a:t>のユーザ</a:t>
            </a:r>
            <a:r>
              <a:rPr lang="ja-JP" altLang="en-US" sz="800">
                <a:latin typeface="Meiryo UI" panose="020B0604030504040204" pitchFamily="50" charset="-128"/>
                <a:ea typeface="Meiryo UI" panose="020B0604030504040204" pitchFamily="50" charset="-128"/>
              </a:rPr>
              <a:t>情報で認可機能</a:t>
            </a:r>
            <a:r>
              <a:rPr lang="ja-JP" altLang="en-US" sz="800" dirty="0">
                <a:latin typeface="Meiryo UI" panose="020B0604030504040204" pitchFamily="50" charset="-128"/>
                <a:ea typeface="Meiryo UI" panose="020B0604030504040204" pitchFamily="50" charset="-128"/>
              </a:rPr>
              <a:t>のユーザ情報を強制的に</a:t>
            </a:r>
            <a:r>
              <a:rPr lang="ja-JP" altLang="en-US" sz="800">
                <a:latin typeface="Meiryo UI" panose="020B0604030504040204" pitchFamily="50" charset="-128"/>
                <a:ea typeface="Meiryo UI" panose="020B0604030504040204" pitchFamily="50" charset="-128"/>
              </a:rPr>
              <a:t>上書きする。</a:t>
            </a:r>
            <a:endParaRPr lang="en-US" altLang="ja-JP" sz="800">
              <a:latin typeface="Meiryo UI" panose="020B0604030504040204" pitchFamily="50" charset="-128"/>
              <a:ea typeface="Meiryo UI" panose="020B0604030504040204" pitchFamily="50" charset="-128"/>
            </a:endParaRPr>
          </a:p>
          <a:p>
            <a:r>
              <a:rPr lang="ja-JP" altLang="en-US" sz="800">
                <a:latin typeface="Meiryo UI" panose="020B0604030504040204" pitchFamily="50" charset="-128"/>
                <a:ea typeface="Meiryo UI" panose="020B0604030504040204" pitchFamily="50" charset="-128"/>
              </a:rPr>
              <a:t>つまり</a:t>
            </a:r>
            <a:r>
              <a:rPr lang="ja-JP" altLang="en-US" sz="800" dirty="0">
                <a:latin typeface="Meiryo UI" panose="020B0604030504040204" pitchFamily="50" charset="-128"/>
                <a:ea typeface="Meiryo UI" panose="020B0604030504040204" pitchFamily="50" charset="-128"/>
              </a:rPr>
              <a:t>、</a:t>
            </a:r>
            <a:r>
              <a:rPr kumimoji="1" lang="ja-JP" altLang="en-US" sz="800" dirty="0">
                <a:latin typeface="Meiryo UI" panose="020B0604030504040204" pitchFamily="50" charset="-128"/>
                <a:ea typeface="Meiryo UI" panose="020B0604030504040204" pitchFamily="50" charset="-128"/>
              </a:rPr>
              <a:t>常に認証機能のユーザ情報によって認可確認</a:t>
            </a:r>
            <a:r>
              <a:rPr kumimoji="1" lang="ja-JP" altLang="en-US" sz="800">
                <a:latin typeface="Meiryo UI" panose="020B0604030504040204" pitchFamily="50" charset="-128"/>
                <a:ea typeface="Meiryo UI" panose="020B0604030504040204" pitchFamily="50" charset="-128"/>
              </a:rPr>
              <a:t>が行われる。</a:t>
            </a:r>
            <a:endParaRPr kumimoji="1" lang="ja-JP" altLang="en-US" sz="800" dirty="0">
              <a:latin typeface="Meiryo UI" panose="020B0604030504040204" pitchFamily="50" charset="-128"/>
              <a:ea typeface="Meiryo UI" panose="020B0604030504040204" pitchFamily="50" charset="-128"/>
            </a:endParaRPr>
          </a:p>
        </p:txBody>
      </p:sp>
      <p:sp>
        <p:nvSpPr>
          <p:cNvPr id="113" name="テキスト ボックス 112">
            <a:extLst>
              <a:ext uri="{FF2B5EF4-FFF2-40B4-BE49-F238E27FC236}">
                <a16:creationId xmlns:a16="http://schemas.microsoft.com/office/drawing/2014/main" id="{E3407D3B-C53F-3076-0B5A-92E29C9F9D91}"/>
              </a:ext>
            </a:extLst>
          </p:cNvPr>
          <p:cNvSpPr txBox="1"/>
          <p:nvPr/>
        </p:nvSpPr>
        <p:spPr>
          <a:xfrm>
            <a:off x="5933487" y="3270483"/>
            <a:ext cx="1513556" cy="246221"/>
          </a:xfrm>
          <a:prstGeom prst="rect">
            <a:avLst/>
          </a:prstGeom>
          <a:noFill/>
        </p:spPr>
        <p:txBody>
          <a:bodyPr wrap="none" rtlCol="0">
            <a:spAutoFit/>
          </a:bodyPr>
          <a:lstStyle/>
          <a:p>
            <a:r>
              <a:rPr kumimoji="1" lang="ja-JP" altLang="en-US" sz="1000" dirty="0">
                <a:latin typeface="Meiryo UI" panose="020B0604030504040204" pitchFamily="50" charset="-128"/>
                <a:ea typeface="Meiryo UI" panose="020B0604030504040204" pitchFamily="50" charset="-128"/>
              </a:rPr>
              <a:t>①契約を要する認可設定</a:t>
            </a:r>
            <a:endParaRPr kumimoji="1" lang="en-US" altLang="ja-JP" sz="1000" dirty="0">
              <a:latin typeface="Meiryo UI" panose="020B0604030504040204" pitchFamily="50" charset="-128"/>
              <a:ea typeface="Meiryo UI" panose="020B0604030504040204" pitchFamily="50" charset="-128"/>
            </a:endParaRPr>
          </a:p>
        </p:txBody>
      </p:sp>
      <p:sp>
        <p:nvSpPr>
          <p:cNvPr id="92" name="吹き出し: 角を丸めた四角形 91">
            <a:extLst>
              <a:ext uri="{FF2B5EF4-FFF2-40B4-BE49-F238E27FC236}">
                <a16:creationId xmlns:a16="http://schemas.microsoft.com/office/drawing/2014/main" id="{7B555F3B-CBF4-DEB6-EDC1-8DE358ECF877}"/>
              </a:ext>
            </a:extLst>
          </p:cNvPr>
          <p:cNvSpPr/>
          <p:nvPr/>
        </p:nvSpPr>
        <p:spPr>
          <a:xfrm>
            <a:off x="5791229" y="5716825"/>
            <a:ext cx="1641082" cy="357587"/>
          </a:xfrm>
          <a:prstGeom prst="wedgeRoundRectCallout">
            <a:avLst>
              <a:gd name="adj1" fmla="val -57749"/>
              <a:gd name="adj2" fmla="val 53985"/>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dirty="0">
                <a:latin typeface="Meiryo UI" panose="020B0604030504040204" pitchFamily="50" charset="-128"/>
                <a:ea typeface="Meiryo UI" panose="020B0604030504040204" pitchFamily="50" charset="-128"/>
              </a:rPr>
              <a:t>実際の処理は</a:t>
            </a:r>
            <a:r>
              <a:rPr kumimoji="1" lang="ja-JP" altLang="en-US" sz="800" dirty="0">
                <a:latin typeface="Meiryo UI" panose="020B0604030504040204" pitchFamily="50" charset="-128"/>
                <a:ea typeface="Meiryo UI" panose="020B0604030504040204" pitchFamily="50" charset="-128"/>
              </a:rPr>
              <a:t>提供者コネクタが行う</a:t>
            </a:r>
          </a:p>
        </p:txBody>
      </p:sp>
      <p:cxnSp>
        <p:nvCxnSpPr>
          <p:cNvPr id="4" name="直線矢印コネクタ 3">
            <a:extLst>
              <a:ext uri="{FF2B5EF4-FFF2-40B4-BE49-F238E27FC236}">
                <a16:creationId xmlns:a16="http://schemas.microsoft.com/office/drawing/2014/main" id="{F3EDBF3E-4EE5-71D3-EB14-DEE3C973B546}"/>
              </a:ext>
            </a:extLst>
          </p:cNvPr>
          <p:cNvCxnSpPr>
            <a:cxnSpLocks/>
            <a:stCxn id="94" idx="3"/>
            <a:endCxn id="59" idx="1"/>
          </p:cNvCxnSpPr>
          <p:nvPr/>
        </p:nvCxnSpPr>
        <p:spPr>
          <a:xfrm>
            <a:off x="5012789" y="2439234"/>
            <a:ext cx="797207" cy="95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645745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38F18F22-11C9-0B72-256D-04B6D3F4C25E}"/>
              </a:ext>
            </a:extLst>
          </p:cNvPr>
          <p:cNvSpPr/>
          <p:nvPr/>
        </p:nvSpPr>
        <p:spPr>
          <a:xfrm>
            <a:off x="446074" y="2213286"/>
            <a:ext cx="8640034" cy="4152678"/>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t"/>
          <a:lstStyle/>
          <a:p>
            <a:r>
              <a:rPr lang="ja-JP" altLang="en-US" sz="1200" dirty="0">
                <a:latin typeface="Meiryo UI" panose="020B0604030504040204" pitchFamily="50" charset="-128"/>
                <a:ea typeface="Meiryo UI" panose="020B0604030504040204" pitchFamily="50" charset="-128"/>
              </a:rPr>
              <a:t>認可機能</a:t>
            </a:r>
            <a:endParaRPr kumimoji="1" lang="ja-JP" altLang="en-US" sz="1200" dirty="0">
              <a:latin typeface="Meiryo UI" panose="020B0604030504040204" pitchFamily="50" charset="-128"/>
              <a:ea typeface="Meiryo UI" panose="020B0604030504040204" pitchFamily="50" charset="-128"/>
            </a:endParaRPr>
          </a:p>
        </p:txBody>
      </p:sp>
      <p:sp>
        <p:nvSpPr>
          <p:cNvPr id="7" name="円柱 6">
            <a:extLst>
              <a:ext uri="{FF2B5EF4-FFF2-40B4-BE49-F238E27FC236}">
                <a16:creationId xmlns:a16="http://schemas.microsoft.com/office/drawing/2014/main" id="{7F87DADE-E32A-253B-A46D-96636E28D61F}"/>
              </a:ext>
            </a:extLst>
          </p:cNvPr>
          <p:cNvSpPr/>
          <p:nvPr/>
        </p:nvSpPr>
        <p:spPr>
          <a:xfrm>
            <a:off x="899154" y="2995906"/>
            <a:ext cx="7461081" cy="2615067"/>
          </a:xfrm>
          <a:prstGeom prst="can">
            <a:avLst>
              <a:gd name="adj" fmla="val 10411"/>
            </a:avLst>
          </a:prstGeom>
        </p:spPr>
        <p:style>
          <a:lnRef idx="2">
            <a:schemeClr val="dk1"/>
          </a:lnRef>
          <a:fillRef idx="1">
            <a:schemeClr val="lt1"/>
          </a:fillRef>
          <a:effectRef idx="0">
            <a:schemeClr val="dk1"/>
          </a:effectRef>
          <a:fontRef idx="minor">
            <a:schemeClr val="dk1"/>
          </a:fontRef>
        </p:style>
        <p:txBody>
          <a:bodyPr rtlCol="0" anchor="t"/>
          <a:lstStyle/>
          <a:p>
            <a:r>
              <a:rPr kumimoji="1" lang="ja-JP" altLang="en-US" sz="1200" dirty="0">
                <a:latin typeface="Meiryo UI" panose="020B0604030504040204" pitchFamily="50" charset="-128"/>
                <a:ea typeface="Meiryo UI" panose="020B0604030504040204" pitchFamily="50" charset="-128"/>
              </a:rPr>
              <a:t>認可情報</a:t>
            </a:r>
          </a:p>
        </p:txBody>
      </p:sp>
      <p:sp>
        <p:nvSpPr>
          <p:cNvPr id="6" name="正方形/長方形 5">
            <a:extLst>
              <a:ext uri="{FF2B5EF4-FFF2-40B4-BE49-F238E27FC236}">
                <a16:creationId xmlns:a16="http://schemas.microsoft.com/office/drawing/2014/main" id="{C07021A6-E56F-8546-A79E-E631129BF40D}"/>
              </a:ext>
            </a:extLst>
          </p:cNvPr>
          <p:cNvSpPr/>
          <p:nvPr/>
        </p:nvSpPr>
        <p:spPr>
          <a:xfrm>
            <a:off x="1994262" y="3997757"/>
            <a:ext cx="5958846" cy="1323703"/>
          </a:xfrm>
          <a:prstGeom prst="rect">
            <a:avLst/>
          </a:prstGeom>
          <a:ln w="28575">
            <a:solidFill>
              <a:schemeClr val="accent5"/>
            </a:solidFill>
          </a:ln>
        </p:spPr>
        <p:style>
          <a:lnRef idx="2">
            <a:schemeClr val="dk1"/>
          </a:lnRef>
          <a:fillRef idx="1">
            <a:schemeClr val="lt1"/>
          </a:fillRef>
          <a:effectRef idx="0">
            <a:schemeClr val="dk1"/>
          </a:effectRef>
          <a:fontRef idx="minor">
            <a:schemeClr val="dk1"/>
          </a:fontRef>
        </p:style>
        <p:txBody>
          <a:bodyPr rtlCol="0" anchor="t"/>
          <a:lstStyle/>
          <a:p>
            <a:r>
              <a:rPr kumimoji="1" lang="ja-JP" altLang="en-US" sz="1400" dirty="0">
                <a:latin typeface="Meiryo UI" panose="020B0604030504040204" pitchFamily="50" charset="-128"/>
                <a:ea typeface="Meiryo UI" panose="020B0604030504040204" pitchFamily="50" charset="-128"/>
              </a:rPr>
              <a:t>パーミッション</a:t>
            </a:r>
          </a:p>
        </p:txBody>
      </p:sp>
      <p:sp>
        <p:nvSpPr>
          <p:cNvPr id="3" name="正方形/長方形 2">
            <a:extLst>
              <a:ext uri="{FF2B5EF4-FFF2-40B4-BE49-F238E27FC236}">
                <a16:creationId xmlns:a16="http://schemas.microsoft.com/office/drawing/2014/main" id="{27A6AF10-E7CB-478C-58A8-1C8FDD33ED57}"/>
              </a:ext>
            </a:extLst>
          </p:cNvPr>
          <p:cNvSpPr/>
          <p:nvPr/>
        </p:nvSpPr>
        <p:spPr>
          <a:xfrm>
            <a:off x="1841862" y="3845357"/>
            <a:ext cx="5958846" cy="1323703"/>
          </a:xfrm>
          <a:prstGeom prst="rect">
            <a:avLst/>
          </a:prstGeom>
          <a:ln w="28575">
            <a:solidFill>
              <a:schemeClr val="accent5"/>
            </a:solidFill>
          </a:ln>
        </p:spPr>
        <p:style>
          <a:lnRef idx="2">
            <a:schemeClr val="dk1"/>
          </a:lnRef>
          <a:fillRef idx="1">
            <a:schemeClr val="lt1"/>
          </a:fillRef>
          <a:effectRef idx="0">
            <a:schemeClr val="dk1"/>
          </a:effectRef>
          <a:fontRef idx="minor">
            <a:schemeClr val="dk1"/>
          </a:fontRef>
        </p:style>
        <p:txBody>
          <a:bodyPr rtlCol="0" anchor="t"/>
          <a:lstStyle/>
          <a:p>
            <a:r>
              <a:rPr kumimoji="1" lang="ja-JP" altLang="en-US" sz="1400" dirty="0">
                <a:latin typeface="Meiryo UI" panose="020B0604030504040204" pitchFamily="50" charset="-128"/>
                <a:ea typeface="Meiryo UI" panose="020B0604030504040204" pitchFamily="50" charset="-128"/>
              </a:rPr>
              <a:t>パーミッション</a:t>
            </a:r>
          </a:p>
        </p:txBody>
      </p:sp>
      <p:sp>
        <p:nvSpPr>
          <p:cNvPr id="2" name="タイトル 1">
            <a:extLst>
              <a:ext uri="{FF2B5EF4-FFF2-40B4-BE49-F238E27FC236}">
                <a16:creationId xmlns:a16="http://schemas.microsoft.com/office/drawing/2014/main" id="{D65F8B94-9DCE-45CC-A8AE-3A8589BFC726}"/>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2. </a:t>
            </a:r>
            <a:r>
              <a:rPr lang="ja-JP" altLang="en-US" sz="1800" dirty="0">
                <a:latin typeface="Meiryo UI" panose="020B0604030504040204" pitchFamily="50" charset="-128"/>
                <a:ea typeface="Meiryo UI" panose="020B0604030504040204" pitchFamily="50" charset="-128"/>
              </a:rPr>
              <a:t>方式 </a:t>
            </a:r>
            <a:r>
              <a:rPr lang="en-US" altLang="ja-JP" sz="1800" dirty="0">
                <a:latin typeface="Meiryo UI" panose="020B0604030504040204" pitchFamily="50" charset="-128"/>
                <a:ea typeface="Meiryo UI" panose="020B0604030504040204" pitchFamily="50" charset="-128"/>
              </a:rPr>
              <a:t>&gt; 2.4.</a:t>
            </a:r>
            <a:r>
              <a:rPr lang="ja-JP" altLang="en-US" sz="1800" dirty="0">
                <a:latin typeface="Meiryo UI" panose="020B0604030504040204" pitchFamily="50" charset="-128"/>
                <a:ea typeface="Meiryo UI" panose="020B0604030504040204" pitchFamily="50" charset="-128"/>
              </a:rPr>
              <a:t> 認可方式 </a:t>
            </a:r>
            <a:r>
              <a:rPr lang="en-US" altLang="ja-JP" sz="1800" dirty="0">
                <a:latin typeface="Meiryo UI" panose="020B0604030504040204" pitchFamily="50" charset="-128"/>
                <a:ea typeface="Meiryo UI" panose="020B0604030504040204" pitchFamily="50" charset="-128"/>
              </a:rPr>
              <a:t>&gt; 2.4.2. </a:t>
            </a:r>
            <a:r>
              <a:rPr lang="ja-JP" altLang="en-US" sz="1800" dirty="0">
                <a:latin typeface="Meiryo UI" panose="020B0604030504040204" pitchFamily="50" charset="-128"/>
                <a:ea typeface="Meiryo UI" panose="020B0604030504040204" pitchFamily="50" charset="-128"/>
              </a:rPr>
              <a:t>認可情報</a:t>
            </a:r>
            <a:r>
              <a:rPr lang="en-US" altLang="ja-JP" sz="1800" dirty="0">
                <a:latin typeface="Meiryo UI" panose="020B0604030504040204" pitchFamily="50" charset="-128"/>
                <a:ea typeface="Meiryo UI" panose="020B0604030504040204" pitchFamily="50" charset="-128"/>
              </a:rPr>
              <a:t>(</a:t>
            </a:r>
            <a:r>
              <a:rPr lang="ja-JP" altLang="en-US" sz="1800">
                <a:latin typeface="Meiryo UI" panose="020B0604030504040204" pitchFamily="50" charset="-128"/>
                <a:ea typeface="Meiryo UI" panose="020B0604030504040204" pitchFamily="50" charset="-128"/>
              </a:rPr>
              <a:t>パーミッション</a:t>
            </a:r>
            <a:r>
              <a:rPr lang="en-US" altLang="ja-JP" sz="1800">
                <a:latin typeface="Meiryo UI" panose="020B0604030504040204" pitchFamily="50" charset="-128"/>
                <a:ea typeface="Meiryo UI" panose="020B0604030504040204" pitchFamily="50" charset="-128"/>
              </a:rPr>
              <a:t>)</a:t>
            </a:r>
            <a:r>
              <a:rPr lang="ja-JP" altLang="en-US" sz="1800">
                <a:latin typeface="Meiryo UI" panose="020B0604030504040204" pitchFamily="50" charset="-128"/>
                <a:ea typeface="Meiryo UI" panose="020B0604030504040204" pitchFamily="50" charset="-128"/>
              </a:rPr>
              <a:t>　</a:t>
            </a:r>
            <a:r>
              <a:rPr lang="en-US" altLang="ja-JP" sz="1800">
                <a:latin typeface="Meiryo UI" panose="020B0604030504040204" pitchFamily="50" charset="-128"/>
                <a:ea typeface="Meiryo UI" panose="020B0604030504040204" pitchFamily="50" charset="-128"/>
              </a:rPr>
              <a:t>1/2</a:t>
            </a:r>
            <a:endParaRPr kumimoji="1" lang="ja-JP" altLang="en-US" sz="1800" dirty="0"/>
          </a:p>
        </p:txBody>
      </p:sp>
      <p:sp>
        <p:nvSpPr>
          <p:cNvPr id="4" name="テキスト ボックス 3">
            <a:extLst>
              <a:ext uri="{FF2B5EF4-FFF2-40B4-BE49-F238E27FC236}">
                <a16:creationId xmlns:a16="http://schemas.microsoft.com/office/drawing/2014/main" id="{55E96A6F-44CF-4B87-8BE1-F4DC5E98EE5A}"/>
              </a:ext>
            </a:extLst>
          </p:cNvPr>
          <p:cNvSpPr txBox="1"/>
          <p:nvPr/>
        </p:nvSpPr>
        <p:spPr>
          <a:xfrm>
            <a:off x="216000" y="719999"/>
            <a:ext cx="8640034" cy="1176251"/>
          </a:xfrm>
          <a:prstGeom prst="rect">
            <a:avLst/>
          </a:prstGeom>
          <a:noFill/>
          <a:ln>
            <a:noFill/>
          </a:ln>
        </p:spPr>
        <p:txBody>
          <a:bodyPr wrap="square" rtlCol="0" anchor="t" anchorCtr="0">
            <a:noAutofit/>
          </a:bodyPr>
          <a:lstStyle/>
          <a:p>
            <a:r>
              <a:rPr lang="ja-JP" altLang="en-US" sz="1200" dirty="0">
                <a:latin typeface="Meiryo UI" panose="020B0604030504040204" pitchFamily="50" charset="-128"/>
                <a:ea typeface="Meiryo UI" panose="020B0604030504040204" pitchFamily="50" charset="-128"/>
              </a:rPr>
              <a:t>認可設定はいくつかの認可情報を登録することで行うことができる。</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認可情報には、パーミッション、リソース、ポリシーが</a:t>
            </a:r>
            <a:r>
              <a:rPr lang="ja-JP" altLang="en-US" sz="1200">
                <a:latin typeface="Meiryo UI" panose="020B0604030504040204" pitchFamily="50" charset="-128"/>
                <a:ea typeface="Meiryo UI" panose="020B0604030504040204" pitchFamily="50" charset="-128"/>
              </a:rPr>
              <a:t>ある。これらの概念は</a:t>
            </a:r>
            <a:r>
              <a:rPr lang="en-US" altLang="ja-JP" sz="1200">
                <a:latin typeface="Meiryo UI" panose="020B0604030504040204" pitchFamily="50" charset="-128"/>
                <a:ea typeface="Meiryo UI" panose="020B0604030504040204" pitchFamily="50" charset="-128"/>
              </a:rPr>
              <a:t>Keycloak</a:t>
            </a:r>
            <a:r>
              <a:rPr lang="ja-JP" altLang="en-US" sz="1200">
                <a:latin typeface="Meiryo UI" panose="020B0604030504040204" pitchFamily="50" charset="-128"/>
                <a:ea typeface="Meiryo UI" panose="020B0604030504040204" pitchFamily="50" charset="-128"/>
              </a:rPr>
              <a:t>の実装にもとづく。</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パーミッションはリソースとポリシーの組み合わせであり、リソースはデータの</a:t>
            </a:r>
            <a:r>
              <a:rPr lang="en-US" altLang="ja-JP" sz="1200" dirty="0">
                <a:latin typeface="Meiryo UI" panose="020B0604030504040204" pitchFamily="50" charset="-128"/>
                <a:ea typeface="Meiryo UI" panose="020B0604030504040204" pitchFamily="50" charset="-128"/>
              </a:rPr>
              <a:t>URL</a:t>
            </a:r>
            <a:r>
              <a:rPr lang="ja-JP" altLang="en-US" sz="1200" dirty="0">
                <a:latin typeface="Meiryo UI" panose="020B0604030504040204" pitchFamily="50" charset="-128"/>
                <a:ea typeface="Meiryo UI" panose="020B0604030504040204" pitchFamily="50" charset="-128"/>
              </a:rPr>
              <a:t>、ポリシーはアクセス制御ポリシーのことを指す。</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つまり、パーミッションを評価することで、「どのデータ」を「誰に」提供してよいかの可否を判断することができる。</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リソースとポリシーの関係は、</a:t>
            </a:r>
            <a:r>
              <a:rPr lang="en-US" altLang="ja-JP" sz="1200" dirty="0">
                <a:latin typeface="Meiryo UI" panose="020B0604030504040204" pitchFamily="50" charset="-128"/>
                <a:ea typeface="Meiryo UI" panose="020B0604030504040204" pitchFamily="50" charset="-128"/>
              </a:rPr>
              <a:t>1</a:t>
            </a:r>
            <a:r>
              <a:rPr lang="ja-JP" altLang="en-US" sz="1200" dirty="0">
                <a:latin typeface="Meiryo UI" panose="020B0604030504040204" pitchFamily="50" charset="-128"/>
                <a:ea typeface="Meiryo UI" panose="020B0604030504040204" pitchFamily="50" charset="-128"/>
              </a:rPr>
              <a:t>対多であり、複数のポリシーをリソースに紐づける場合には、それらの論理和によってパーミッションを評価</a:t>
            </a:r>
            <a:r>
              <a:rPr lang="ja-JP" altLang="en-US" sz="1200">
                <a:latin typeface="Meiryo UI" panose="020B0604030504040204" pitchFamily="50" charset="-128"/>
                <a:ea typeface="Meiryo UI" panose="020B0604030504040204" pitchFamily="50" charset="-128"/>
              </a:rPr>
              <a:t>する。</a:t>
            </a:r>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また、パーミッションとリソースの関係は</a:t>
            </a:r>
            <a:r>
              <a:rPr lang="en-US" altLang="ja-JP" sz="1200">
                <a:latin typeface="Meiryo UI" panose="020B0604030504040204" pitchFamily="50" charset="-128"/>
                <a:ea typeface="Meiryo UI" panose="020B0604030504040204" pitchFamily="50" charset="-128"/>
              </a:rPr>
              <a:t>1</a:t>
            </a:r>
            <a:r>
              <a:rPr lang="ja-JP" altLang="en-US" sz="1200">
                <a:latin typeface="Meiryo UI" panose="020B0604030504040204" pitchFamily="50" charset="-128"/>
                <a:ea typeface="Meiryo UI" panose="020B0604030504040204" pitchFamily="50" charset="-128"/>
              </a:rPr>
              <a:t>対</a:t>
            </a:r>
            <a:r>
              <a:rPr lang="en-US" altLang="ja-JP" sz="1200">
                <a:latin typeface="Meiryo UI" panose="020B0604030504040204" pitchFamily="50" charset="-128"/>
                <a:ea typeface="Meiryo UI" panose="020B0604030504040204" pitchFamily="50" charset="-128"/>
              </a:rPr>
              <a:t>1</a:t>
            </a:r>
            <a:r>
              <a:rPr lang="ja-JP" altLang="en-US" sz="1200">
                <a:latin typeface="Meiryo UI" panose="020B0604030504040204" pitchFamily="50" charset="-128"/>
                <a:ea typeface="Meiryo UI" panose="020B0604030504040204" pitchFamily="50" charset="-128"/>
              </a:rPr>
              <a:t>とする。</a:t>
            </a:r>
            <a:endParaRPr lang="en-US" altLang="ja-JP" sz="1200" dirty="0">
              <a:latin typeface="Meiryo UI" panose="020B0604030504040204" pitchFamily="50" charset="-128"/>
              <a:ea typeface="Meiryo UI" panose="020B0604030504040204" pitchFamily="50" charset="-128"/>
            </a:endParaRPr>
          </a:p>
        </p:txBody>
      </p:sp>
      <p:sp>
        <p:nvSpPr>
          <p:cNvPr id="10" name="正方形/長方形 9">
            <a:extLst>
              <a:ext uri="{FF2B5EF4-FFF2-40B4-BE49-F238E27FC236}">
                <a16:creationId xmlns:a16="http://schemas.microsoft.com/office/drawing/2014/main" id="{BB4CADF6-4A61-46A9-89CB-FBE124A5CF23}"/>
              </a:ext>
            </a:extLst>
          </p:cNvPr>
          <p:cNvSpPr/>
          <p:nvPr/>
        </p:nvSpPr>
        <p:spPr>
          <a:xfrm>
            <a:off x="1689462" y="3692957"/>
            <a:ext cx="5958846" cy="1323703"/>
          </a:xfrm>
          <a:prstGeom prst="rect">
            <a:avLst/>
          </a:prstGeom>
          <a:ln w="28575">
            <a:solidFill>
              <a:schemeClr val="accent5"/>
            </a:solidFill>
          </a:ln>
        </p:spPr>
        <p:style>
          <a:lnRef idx="2">
            <a:schemeClr val="dk1"/>
          </a:lnRef>
          <a:fillRef idx="1">
            <a:schemeClr val="lt1"/>
          </a:fillRef>
          <a:effectRef idx="0">
            <a:schemeClr val="dk1"/>
          </a:effectRef>
          <a:fontRef idx="minor">
            <a:schemeClr val="dk1"/>
          </a:fontRef>
        </p:style>
        <p:txBody>
          <a:bodyPr rtlCol="0" anchor="t"/>
          <a:lstStyle/>
          <a:p>
            <a:r>
              <a:rPr kumimoji="1" lang="ja-JP" altLang="en-US" sz="1400" b="1" dirty="0">
                <a:solidFill>
                  <a:schemeClr val="accent5"/>
                </a:solidFill>
                <a:latin typeface="Meiryo UI" panose="020B0604030504040204" pitchFamily="50" charset="-128"/>
                <a:ea typeface="Meiryo UI" panose="020B0604030504040204" pitchFamily="50" charset="-128"/>
              </a:rPr>
              <a:t>パーミッション</a:t>
            </a:r>
          </a:p>
        </p:txBody>
      </p:sp>
      <p:sp>
        <p:nvSpPr>
          <p:cNvPr id="11" name="正方形/長方形 10">
            <a:extLst>
              <a:ext uri="{FF2B5EF4-FFF2-40B4-BE49-F238E27FC236}">
                <a16:creationId xmlns:a16="http://schemas.microsoft.com/office/drawing/2014/main" id="{7EF2ACE2-533D-4016-BE61-5AEDD2DE3ECC}"/>
              </a:ext>
            </a:extLst>
          </p:cNvPr>
          <p:cNvSpPr/>
          <p:nvPr/>
        </p:nvSpPr>
        <p:spPr>
          <a:xfrm>
            <a:off x="2131427" y="4163973"/>
            <a:ext cx="1725520" cy="634233"/>
          </a:xfrm>
          <a:prstGeom prst="rect">
            <a:avLst/>
          </a:prstGeom>
          <a:ln w="28575">
            <a:solidFill>
              <a:schemeClr val="accent5"/>
            </a:solidFill>
          </a:ln>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1400" b="1" dirty="0">
                <a:solidFill>
                  <a:schemeClr val="accent5"/>
                </a:solidFill>
                <a:latin typeface="Meiryo UI" panose="020B0604030504040204" pitchFamily="50" charset="-128"/>
                <a:ea typeface="Meiryo UI" panose="020B0604030504040204" pitchFamily="50" charset="-128"/>
              </a:rPr>
              <a:t>リソース</a:t>
            </a:r>
            <a:endParaRPr kumimoji="1" lang="en-US" altLang="ja-JP" sz="1400" b="1" dirty="0">
              <a:solidFill>
                <a:schemeClr val="accent5"/>
              </a:solidFill>
              <a:latin typeface="Meiryo UI" panose="020B0604030504040204" pitchFamily="50" charset="-128"/>
              <a:ea typeface="Meiryo UI" panose="020B0604030504040204" pitchFamily="50" charset="-128"/>
            </a:endParaRPr>
          </a:p>
          <a:p>
            <a:pPr algn="ctr"/>
            <a:r>
              <a:rPr lang="ja-JP" altLang="en-US" sz="1400" dirty="0">
                <a:solidFill>
                  <a:schemeClr val="accent5"/>
                </a:solidFill>
                <a:latin typeface="Meiryo UI" panose="020B0604030504040204" pitchFamily="50" charset="-128"/>
                <a:ea typeface="Meiryo UI" panose="020B0604030504040204" pitchFamily="50" charset="-128"/>
              </a:rPr>
              <a:t>データの</a:t>
            </a:r>
            <a:r>
              <a:rPr lang="en-US" altLang="ja-JP" sz="1400" dirty="0">
                <a:solidFill>
                  <a:schemeClr val="accent5"/>
                </a:solidFill>
                <a:latin typeface="Meiryo UI" panose="020B0604030504040204" pitchFamily="50" charset="-128"/>
                <a:ea typeface="Meiryo UI" panose="020B0604030504040204" pitchFamily="50" charset="-128"/>
              </a:rPr>
              <a:t>URL</a:t>
            </a:r>
            <a:endParaRPr kumimoji="1" lang="ja-JP" altLang="en-US" sz="1400" dirty="0">
              <a:solidFill>
                <a:schemeClr val="accent5"/>
              </a:solidFill>
              <a:latin typeface="Meiryo UI" panose="020B0604030504040204" pitchFamily="50" charset="-128"/>
              <a:ea typeface="Meiryo UI" panose="020B0604030504040204" pitchFamily="50" charset="-128"/>
            </a:endParaRPr>
          </a:p>
        </p:txBody>
      </p:sp>
      <p:sp>
        <p:nvSpPr>
          <p:cNvPr id="12" name="正方形/長方形 11">
            <a:extLst>
              <a:ext uri="{FF2B5EF4-FFF2-40B4-BE49-F238E27FC236}">
                <a16:creationId xmlns:a16="http://schemas.microsoft.com/office/drawing/2014/main" id="{AF647BE2-05AC-434E-8FF2-36CA9F8E9CE2}"/>
              </a:ext>
            </a:extLst>
          </p:cNvPr>
          <p:cNvSpPr/>
          <p:nvPr/>
        </p:nvSpPr>
        <p:spPr>
          <a:xfrm>
            <a:off x="5080497" y="4163973"/>
            <a:ext cx="2025698" cy="634234"/>
          </a:xfrm>
          <a:prstGeom prst="rect">
            <a:avLst/>
          </a:prstGeom>
          <a:ln w="28575">
            <a:solidFill>
              <a:schemeClr val="accent5"/>
            </a:solidFill>
          </a:ln>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1400" b="1" dirty="0">
                <a:solidFill>
                  <a:schemeClr val="accent5"/>
                </a:solidFill>
                <a:latin typeface="Meiryo UI" panose="020B0604030504040204" pitchFamily="50" charset="-128"/>
                <a:ea typeface="Meiryo UI" panose="020B0604030504040204" pitchFamily="50" charset="-128"/>
              </a:rPr>
              <a:t>ポリシー</a:t>
            </a:r>
            <a:endParaRPr kumimoji="1" lang="en-US" altLang="ja-JP" sz="1400" b="1" dirty="0">
              <a:solidFill>
                <a:schemeClr val="accent5"/>
              </a:solidFill>
              <a:latin typeface="Meiryo UI" panose="020B0604030504040204" pitchFamily="50" charset="-128"/>
              <a:ea typeface="Meiryo UI" panose="020B0604030504040204" pitchFamily="50" charset="-128"/>
            </a:endParaRPr>
          </a:p>
          <a:p>
            <a:pPr algn="ctr"/>
            <a:r>
              <a:rPr lang="ja-JP" altLang="en-US" sz="1400" dirty="0">
                <a:solidFill>
                  <a:schemeClr val="accent5"/>
                </a:solidFill>
                <a:latin typeface="Meiryo UI" panose="020B0604030504040204" pitchFamily="50" charset="-128"/>
                <a:ea typeface="Meiryo UI" panose="020B0604030504040204" pitchFamily="50" charset="-128"/>
              </a:rPr>
              <a:t>アクセス制御ポリシー</a:t>
            </a:r>
            <a:endParaRPr kumimoji="1" lang="en-US" altLang="ja-JP" sz="1400" dirty="0">
              <a:solidFill>
                <a:schemeClr val="accent5"/>
              </a:solidFill>
              <a:latin typeface="Meiryo UI" panose="020B0604030504040204" pitchFamily="50" charset="-128"/>
              <a:ea typeface="Meiryo UI" panose="020B0604030504040204" pitchFamily="50" charset="-128"/>
            </a:endParaRPr>
          </a:p>
        </p:txBody>
      </p:sp>
      <p:cxnSp>
        <p:nvCxnSpPr>
          <p:cNvPr id="5" name="直線コネクタ 4">
            <a:extLst>
              <a:ext uri="{FF2B5EF4-FFF2-40B4-BE49-F238E27FC236}">
                <a16:creationId xmlns:a16="http://schemas.microsoft.com/office/drawing/2014/main" id="{9542FF7F-4BE4-47FE-91D8-A4715F8769EC}"/>
              </a:ext>
            </a:extLst>
          </p:cNvPr>
          <p:cNvCxnSpPr>
            <a:cxnSpLocks/>
            <a:stCxn id="11" idx="3"/>
            <a:endCxn id="12" idx="1"/>
          </p:cNvCxnSpPr>
          <p:nvPr/>
        </p:nvCxnSpPr>
        <p:spPr>
          <a:xfrm>
            <a:off x="3856947" y="4481090"/>
            <a:ext cx="12235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EB902306-6FF9-4CF6-BB49-61C840472FA2}"/>
              </a:ext>
            </a:extLst>
          </p:cNvPr>
          <p:cNvSpPr txBox="1"/>
          <p:nvPr/>
        </p:nvSpPr>
        <p:spPr>
          <a:xfrm>
            <a:off x="3901923" y="4459607"/>
            <a:ext cx="301686" cy="369332"/>
          </a:xfrm>
          <a:prstGeom prst="rect">
            <a:avLst/>
          </a:prstGeom>
          <a:noFill/>
        </p:spPr>
        <p:txBody>
          <a:bodyPr wrap="square" rtlCol="0">
            <a:spAutoFit/>
          </a:bodyPr>
          <a:lstStyle/>
          <a:p>
            <a:r>
              <a:rPr kumimoji="1" lang="en-US" altLang="ja-JP" dirty="0"/>
              <a:t>1</a:t>
            </a:r>
            <a:endParaRPr kumimoji="1" lang="ja-JP" altLang="en-US" dirty="0"/>
          </a:p>
        </p:txBody>
      </p:sp>
      <p:sp>
        <p:nvSpPr>
          <p:cNvPr id="21" name="テキスト ボックス 20">
            <a:extLst>
              <a:ext uri="{FF2B5EF4-FFF2-40B4-BE49-F238E27FC236}">
                <a16:creationId xmlns:a16="http://schemas.microsoft.com/office/drawing/2014/main" id="{6F8B6803-BEB2-BE8A-0BD0-53F06A0BB1D2}"/>
              </a:ext>
            </a:extLst>
          </p:cNvPr>
          <p:cNvSpPr txBox="1"/>
          <p:nvPr/>
        </p:nvSpPr>
        <p:spPr>
          <a:xfrm>
            <a:off x="4823787" y="4421474"/>
            <a:ext cx="301686" cy="369332"/>
          </a:xfrm>
          <a:prstGeom prst="rect">
            <a:avLst/>
          </a:prstGeom>
          <a:noFill/>
        </p:spPr>
        <p:txBody>
          <a:bodyPr wrap="square" rtlCol="0">
            <a:spAutoFit/>
          </a:bodyPr>
          <a:lstStyle/>
          <a:p>
            <a:r>
              <a:rPr lang="en-US" altLang="ja-JP" dirty="0"/>
              <a:t>n</a:t>
            </a:r>
            <a:endParaRPr kumimoji="1" lang="ja-JP" altLang="en-US" dirty="0"/>
          </a:p>
        </p:txBody>
      </p:sp>
      <p:sp>
        <p:nvSpPr>
          <p:cNvPr id="22" name="吹き出し: 角を丸めた四角形 21">
            <a:extLst>
              <a:ext uri="{FF2B5EF4-FFF2-40B4-BE49-F238E27FC236}">
                <a16:creationId xmlns:a16="http://schemas.microsoft.com/office/drawing/2014/main" id="{1EADA4F5-DF82-ED49-A794-595A066BC116}"/>
              </a:ext>
            </a:extLst>
          </p:cNvPr>
          <p:cNvSpPr/>
          <p:nvPr/>
        </p:nvSpPr>
        <p:spPr>
          <a:xfrm>
            <a:off x="4098414" y="4962280"/>
            <a:ext cx="2260257" cy="395720"/>
          </a:xfrm>
          <a:prstGeom prst="wedgeRoundRectCallout">
            <a:avLst>
              <a:gd name="adj1" fmla="val -11473"/>
              <a:gd name="adj2" fmla="val -100455"/>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Meiryo UI" panose="020B0604030504040204" pitchFamily="50" charset="-128"/>
                <a:ea typeface="Meiryo UI" panose="020B0604030504040204" pitchFamily="50" charset="-128"/>
              </a:rPr>
              <a:t>複数のポリシーをリソースに紐づける場合</a:t>
            </a:r>
            <a:endParaRPr lang="en-US" altLang="ja-JP" sz="800" dirty="0">
              <a:latin typeface="Meiryo UI" panose="020B0604030504040204" pitchFamily="50" charset="-128"/>
              <a:ea typeface="Meiryo UI" panose="020B0604030504040204" pitchFamily="50" charset="-128"/>
            </a:endParaRPr>
          </a:p>
          <a:p>
            <a:pPr algn="ctr"/>
            <a:r>
              <a:rPr lang="ja-JP" altLang="en-US" sz="800" dirty="0">
                <a:latin typeface="Meiryo UI" panose="020B0604030504040204" pitchFamily="50" charset="-128"/>
                <a:ea typeface="Meiryo UI" panose="020B0604030504040204" pitchFamily="50" charset="-128"/>
              </a:rPr>
              <a:t>パーミッションはそれらの論理和で評価する</a:t>
            </a:r>
            <a:endParaRPr kumimoji="1" lang="ja-JP" altLang="en-US" sz="800" dirty="0">
              <a:latin typeface="Meiryo UI" panose="020B0604030504040204" pitchFamily="50" charset="-128"/>
              <a:ea typeface="Meiryo UI" panose="020B0604030504040204" pitchFamily="50" charset="-128"/>
            </a:endParaRPr>
          </a:p>
        </p:txBody>
      </p:sp>
      <p:sp>
        <p:nvSpPr>
          <p:cNvPr id="16" name="吹き出し: 角を丸めた四角形 15">
            <a:extLst>
              <a:ext uri="{FF2B5EF4-FFF2-40B4-BE49-F238E27FC236}">
                <a16:creationId xmlns:a16="http://schemas.microsoft.com/office/drawing/2014/main" id="{3C1D99D3-76DF-9451-30FF-D2645AFF1F60}"/>
              </a:ext>
            </a:extLst>
          </p:cNvPr>
          <p:cNvSpPr/>
          <p:nvPr/>
        </p:nvSpPr>
        <p:spPr>
          <a:xfrm>
            <a:off x="3419314" y="3854258"/>
            <a:ext cx="1084243" cy="295634"/>
          </a:xfrm>
          <a:prstGeom prst="wedgeRoundRectCallout">
            <a:avLst>
              <a:gd name="adj1" fmla="val -59454"/>
              <a:gd name="adj2" fmla="val 92719"/>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Meiryo UI" panose="020B0604030504040204" pitchFamily="50" charset="-128"/>
                <a:ea typeface="Meiryo UI" panose="020B0604030504040204" pitchFamily="50" charset="-128"/>
              </a:rPr>
              <a:t>どのデータを？</a:t>
            </a:r>
          </a:p>
        </p:txBody>
      </p:sp>
      <p:sp>
        <p:nvSpPr>
          <p:cNvPr id="17" name="吹き出し: 角を丸めた四角形 16">
            <a:extLst>
              <a:ext uri="{FF2B5EF4-FFF2-40B4-BE49-F238E27FC236}">
                <a16:creationId xmlns:a16="http://schemas.microsoft.com/office/drawing/2014/main" id="{5500BE23-140C-BB0E-B99B-C362B9DEDF87}"/>
              </a:ext>
            </a:extLst>
          </p:cNvPr>
          <p:cNvSpPr/>
          <p:nvPr/>
        </p:nvSpPr>
        <p:spPr>
          <a:xfrm>
            <a:off x="6254389" y="3808817"/>
            <a:ext cx="1211583" cy="300038"/>
          </a:xfrm>
          <a:prstGeom prst="wedgeRoundRectCallout">
            <a:avLst>
              <a:gd name="adj1" fmla="val -38520"/>
              <a:gd name="adj2" fmla="val 99646"/>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latin typeface="Meiryo UI" panose="020B0604030504040204" pitchFamily="50" charset="-128"/>
                <a:ea typeface="Meiryo UI" panose="020B0604030504040204" pitchFamily="50" charset="-128"/>
              </a:rPr>
              <a:t>誰にアクセス許可する？</a:t>
            </a:r>
            <a:endParaRPr kumimoji="1" lang="ja-JP" altLang="en-US" sz="800" dirty="0">
              <a:latin typeface="Meiryo UI" panose="020B0604030504040204" pitchFamily="50" charset="-128"/>
              <a:ea typeface="Meiryo UI" panose="020B0604030504040204" pitchFamily="50" charset="-128"/>
            </a:endParaRPr>
          </a:p>
        </p:txBody>
      </p:sp>
      <p:sp>
        <p:nvSpPr>
          <p:cNvPr id="8" name="吹き出し: 角を丸めた四角形 7">
            <a:extLst>
              <a:ext uri="{FF2B5EF4-FFF2-40B4-BE49-F238E27FC236}">
                <a16:creationId xmlns:a16="http://schemas.microsoft.com/office/drawing/2014/main" id="{1235F854-A7B4-8A3D-15BD-4840F7EBD83D}"/>
              </a:ext>
            </a:extLst>
          </p:cNvPr>
          <p:cNvSpPr/>
          <p:nvPr/>
        </p:nvSpPr>
        <p:spPr>
          <a:xfrm>
            <a:off x="1841862" y="3231521"/>
            <a:ext cx="2164081" cy="322580"/>
          </a:xfrm>
          <a:prstGeom prst="wedgeRoundRectCallout">
            <a:avLst>
              <a:gd name="adj1" fmla="val -31356"/>
              <a:gd name="adj2" fmla="val 101180"/>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latin typeface="Meiryo UI" panose="020B0604030504040204" pitchFamily="50" charset="-128"/>
                <a:ea typeface="Meiryo UI" panose="020B0604030504040204" pitchFamily="50" charset="-128"/>
              </a:rPr>
              <a:t>リソースとポリシーの組み合わせで認可を定義</a:t>
            </a:r>
            <a:endParaRPr kumimoji="1" lang="ja-JP" altLang="en-US" sz="8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314352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5F8B94-9DCE-45CC-A8AE-3A8589BFC726}"/>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2. </a:t>
            </a:r>
            <a:r>
              <a:rPr lang="ja-JP" altLang="en-US" sz="1800" dirty="0">
                <a:latin typeface="Meiryo UI" panose="020B0604030504040204" pitchFamily="50" charset="-128"/>
                <a:ea typeface="Meiryo UI" panose="020B0604030504040204" pitchFamily="50" charset="-128"/>
              </a:rPr>
              <a:t>方式 </a:t>
            </a:r>
            <a:r>
              <a:rPr lang="en-US" altLang="ja-JP" sz="1800" dirty="0">
                <a:latin typeface="Meiryo UI" panose="020B0604030504040204" pitchFamily="50" charset="-128"/>
                <a:ea typeface="Meiryo UI" panose="020B0604030504040204" pitchFamily="50" charset="-128"/>
              </a:rPr>
              <a:t>&gt; 2.4.</a:t>
            </a:r>
            <a:r>
              <a:rPr lang="ja-JP" altLang="en-US" sz="1800" dirty="0">
                <a:latin typeface="Meiryo UI" panose="020B0604030504040204" pitchFamily="50" charset="-128"/>
                <a:ea typeface="Meiryo UI" panose="020B0604030504040204" pitchFamily="50" charset="-128"/>
              </a:rPr>
              <a:t> 認可方式 </a:t>
            </a:r>
            <a:r>
              <a:rPr lang="en-US" altLang="ja-JP" sz="1800" dirty="0">
                <a:latin typeface="Meiryo UI" panose="020B0604030504040204" pitchFamily="50" charset="-128"/>
                <a:ea typeface="Meiryo UI" panose="020B0604030504040204" pitchFamily="50" charset="-128"/>
              </a:rPr>
              <a:t>&gt; 2.4.2. </a:t>
            </a:r>
            <a:r>
              <a:rPr lang="ja-JP" altLang="en-US" sz="1800" dirty="0">
                <a:latin typeface="Meiryo UI" panose="020B0604030504040204" pitchFamily="50" charset="-128"/>
                <a:ea typeface="Meiryo UI" panose="020B0604030504040204" pitchFamily="50" charset="-128"/>
              </a:rPr>
              <a:t>認可情報</a:t>
            </a:r>
            <a:r>
              <a:rPr lang="en-US" altLang="ja-JP" sz="1800" dirty="0">
                <a:latin typeface="Meiryo UI" panose="020B0604030504040204" pitchFamily="50" charset="-128"/>
                <a:ea typeface="Meiryo UI" panose="020B0604030504040204" pitchFamily="50" charset="-128"/>
              </a:rPr>
              <a:t>(</a:t>
            </a:r>
            <a:r>
              <a:rPr lang="ja-JP" altLang="en-US" sz="1800">
                <a:latin typeface="Meiryo UI" panose="020B0604030504040204" pitchFamily="50" charset="-128"/>
                <a:ea typeface="Meiryo UI" panose="020B0604030504040204" pitchFamily="50" charset="-128"/>
              </a:rPr>
              <a:t>パーミッション</a:t>
            </a:r>
            <a:r>
              <a:rPr lang="en-US" altLang="ja-JP" sz="1800">
                <a:latin typeface="Meiryo UI" panose="020B0604030504040204" pitchFamily="50" charset="-128"/>
                <a:ea typeface="Meiryo UI" panose="020B0604030504040204" pitchFamily="50" charset="-128"/>
              </a:rPr>
              <a:t>)</a:t>
            </a:r>
            <a:r>
              <a:rPr lang="ja-JP" altLang="en-US" sz="1800">
                <a:latin typeface="Meiryo UI" panose="020B0604030504040204" pitchFamily="50" charset="-128"/>
                <a:ea typeface="Meiryo UI" panose="020B0604030504040204" pitchFamily="50" charset="-128"/>
              </a:rPr>
              <a:t>　</a:t>
            </a:r>
            <a:r>
              <a:rPr lang="en-US" altLang="ja-JP" sz="1800">
                <a:latin typeface="Meiryo UI" panose="020B0604030504040204" pitchFamily="50" charset="-128"/>
                <a:ea typeface="Meiryo UI" panose="020B0604030504040204" pitchFamily="50" charset="-128"/>
              </a:rPr>
              <a:t>2/2</a:t>
            </a:r>
            <a:endParaRPr kumimoji="1" lang="ja-JP" altLang="en-US" sz="1800" dirty="0"/>
          </a:p>
        </p:txBody>
      </p:sp>
      <p:sp>
        <p:nvSpPr>
          <p:cNvPr id="3" name="テキスト ボックス 2">
            <a:extLst>
              <a:ext uri="{FF2B5EF4-FFF2-40B4-BE49-F238E27FC236}">
                <a16:creationId xmlns:a16="http://schemas.microsoft.com/office/drawing/2014/main" id="{1ABA5D54-A94F-FC19-9E38-ACE773F46B37}"/>
              </a:ext>
            </a:extLst>
          </p:cNvPr>
          <p:cNvSpPr txBox="1"/>
          <p:nvPr/>
        </p:nvSpPr>
        <p:spPr>
          <a:xfrm>
            <a:off x="296427" y="4450321"/>
            <a:ext cx="8640034" cy="302888"/>
          </a:xfrm>
          <a:prstGeom prst="rect">
            <a:avLst/>
          </a:prstGeom>
          <a:noFill/>
          <a:ln>
            <a:noFill/>
          </a:ln>
        </p:spPr>
        <p:txBody>
          <a:bodyPr wrap="square" rtlCol="0" anchor="t" anchorCtr="0">
            <a:noAutofit/>
          </a:bodyPr>
          <a:lstStyle/>
          <a:p>
            <a:r>
              <a:rPr lang="ja-JP" altLang="en-US" sz="1200">
                <a:latin typeface="Meiryo UI" panose="020B0604030504040204" pitchFamily="50" charset="-128"/>
                <a:ea typeface="Meiryo UI" panose="020B0604030504040204" pitchFamily="50" charset="-128"/>
              </a:rPr>
              <a:t>パーミッションの</a:t>
            </a:r>
            <a:r>
              <a:rPr lang="ja-JP" altLang="en-US" sz="1200" dirty="0">
                <a:latin typeface="Meiryo UI" panose="020B0604030504040204" pitchFamily="50" charset="-128"/>
                <a:ea typeface="Meiryo UI" panose="020B0604030504040204" pitchFamily="50" charset="-128"/>
              </a:rPr>
              <a:t>詳細を以下に</a:t>
            </a:r>
            <a:r>
              <a:rPr lang="ja-JP" altLang="en-US" sz="1200">
                <a:latin typeface="Meiryo UI" panose="020B0604030504040204" pitchFamily="50" charset="-128"/>
                <a:ea typeface="Meiryo UI" panose="020B0604030504040204" pitchFamily="50" charset="-128"/>
              </a:rPr>
              <a:t>示す。</a:t>
            </a:r>
            <a:endParaRPr lang="en-US" altLang="ja-JP" sz="1200">
              <a:latin typeface="Meiryo UI" panose="020B0604030504040204" pitchFamily="50" charset="-128"/>
              <a:ea typeface="Meiryo UI" panose="020B0604030504040204" pitchFamily="50" charset="-128"/>
            </a:endParaRPr>
          </a:p>
        </p:txBody>
      </p:sp>
      <p:graphicFrame>
        <p:nvGraphicFramePr>
          <p:cNvPr id="6" name="表 6">
            <a:extLst>
              <a:ext uri="{FF2B5EF4-FFF2-40B4-BE49-F238E27FC236}">
                <a16:creationId xmlns:a16="http://schemas.microsoft.com/office/drawing/2014/main" id="{8E099BD7-8E9F-EF94-F75F-28A375AE9A34}"/>
              </a:ext>
            </a:extLst>
          </p:cNvPr>
          <p:cNvGraphicFramePr>
            <a:graphicFrameLocks noGrp="1"/>
          </p:cNvGraphicFramePr>
          <p:nvPr>
            <p:extLst>
              <p:ext uri="{D42A27DB-BD31-4B8C-83A1-F6EECF244321}">
                <p14:modId xmlns:p14="http://schemas.microsoft.com/office/powerpoint/2010/main" val="1867279457"/>
              </p:ext>
            </p:extLst>
          </p:nvPr>
        </p:nvGraphicFramePr>
        <p:xfrm>
          <a:off x="296427" y="4737465"/>
          <a:ext cx="8830156" cy="1706880"/>
        </p:xfrm>
        <a:graphic>
          <a:graphicData uri="http://schemas.openxmlformats.org/drawingml/2006/table">
            <a:tbl>
              <a:tblPr firstRow="1" bandRow="1">
                <a:tableStyleId>{5C22544A-7EE6-4342-B048-85BDC9FD1C3A}</a:tableStyleId>
              </a:tblPr>
              <a:tblGrid>
                <a:gridCol w="330590">
                  <a:extLst>
                    <a:ext uri="{9D8B030D-6E8A-4147-A177-3AD203B41FA5}">
                      <a16:colId xmlns:a16="http://schemas.microsoft.com/office/drawing/2014/main" val="1887702193"/>
                    </a:ext>
                  </a:extLst>
                </a:gridCol>
                <a:gridCol w="1680754">
                  <a:extLst>
                    <a:ext uri="{9D8B030D-6E8A-4147-A177-3AD203B41FA5}">
                      <a16:colId xmlns:a16="http://schemas.microsoft.com/office/drawing/2014/main" val="1906511284"/>
                    </a:ext>
                  </a:extLst>
                </a:gridCol>
                <a:gridCol w="6818812">
                  <a:extLst>
                    <a:ext uri="{9D8B030D-6E8A-4147-A177-3AD203B41FA5}">
                      <a16:colId xmlns:a16="http://schemas.microsoft.com/office/drawing/2014/main" val="2564869037"/>
                    </a:ext>
                  </a:extLst>
                </a:gridCol>
              </a:tblGrid>
              <a:tr h="0">
                <a:tc>
                  <a:txBody>
                    <a:bodyPr/>
                    <a:lstStyle/>
                    <a:p>
                      <a:r>
                        <a:rPr kumimoji="1" lang="en-US" altLang="ja-JP" sz="1000" dirty="0">
                          <a:latin typeface="Meiryo UI" panose="020B0604030504040204" pitchFamily="50" charset="-128"/>
                          <a:ea typeface="Meiryo UI" panose="020B0604030504040204" pitchFamily="50" charset="-128"/>
                        </a:rPr>
                        <a:t>#</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a:latin typeface="Meiryo UI" panose="020B0604030504040204" pitchFamily="50" charset="-128"/>
                          <a:ea typeface="Meiryo UI" panose="020B0604030504040204" pitchFamily="50" charset="-128"/>
                        </a:rPr>
                        <a:t>パーミッションの</a:t>
                      </a:r>
                      <a:r>
                        <a:rPr kumimoji="1" lang="ja-JP" altLang="en-US" sz="1000" dirty="0">
                          <a:latin typeface="Meiryo UI" panose="020B0604030504040204" pitchFamily="50" charset="-128"/>
                          <a:ea typeface="Meiryo UI" panose="020B0604030504040204" pitchFamily="50" charset="-128"/>
                        </a:rPr>
                        <a:t>項目</a:t>
                      </a:r>
                    </a:p>
                  </a:txBody>
                  <a:tcPr/>
                </a:tc>
                <a:tc>
                  <a:txBody>
                    <a:bodyPr/>
                    <a:lstStyle/>
                    <a:p>
                      <a:r>
                        <a:rPr kumimoji="1" lang="ja-JP" altLang="en-US" sz="1000" dirty="0">
                          <a:latin typeface="Meiryo UI" panose="020B0604030504040204" pitchFamily="50" charset="-128"/>
                          <a:ea typeface="Meiryo UI" panose="020B0604030504040204" pitchFamily="50" charset="-128"/>
                        </a:rPr>
                        <a:t>説明</a:t>
                      </a:r>
                    </a:p>
                  </a:txBody>
                  <a:tcPr/>
                </a:tc>
                <a:extLst>
                  <a:ext uri="{0D108BD9-81ED-4DB2-BD59-A6C34878D82A}">
                    <a16:rowId xmlns:a16="http://schemas.microsoft.com/office/drawing/2014/main" val="511209390"/>
                  </a:ext>
                </a:extLst>
              </a:tr>
              <a:tr h="0">
                <a:tc>
                  <a:txBody>
                    <a:bodyPr/>
                    <a:lstStyle/>
                    <a:p>
                      <a:r>
                        <a:rPr kumimoji="1" lang="en-US" altLang="ja-JP" sz="1000" dirty="0">
                          <a:latin typeface="Meiryo UI" panose="020B0604030504040204" pitchFamily="50" charset="-128"/>
                          <a:ea typeface="Meiryo UI" panose="020B0604030504040204" pitchFamily="50" charset="-128"/>
                        </a:rPr>
                        <a:t>1</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dirty="0">
                          <a:latin typeface="Meiryo UI" panose="020B0604030504040204" pitchFamily="50" charset="-128"/>
                          <a:ea typeface="Meiryo UI" panose="020B0604030504040204" pitchFamily="50" charset="-128"/>
                        </a:rPr>
                        <a:t>ID</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a:latin typeface="Meiryo UI" panose="020B0604030504040204" pitchFamily="50" charset="-128"/>
                          <a:ea typeface="Meiryo UI" panose="020B0604030504040204" pitchFamily="50" charset="-128"/>
                        </a:rPr>
                        <a:t>パーミッションを一意に識別する</a:t>
                      </a:r>
                      <a:r>
                        <a:rPr kumimoji="1" lang="en-US" altLang="ja-JP" sz="1000">
                          <a:latin typeface="Meiryo UI" panose="020B0604030504040204" pitchFamily="50" charset="-128"/>
                          <a:ea typeface="Meiryo UI" panose="020B0604030504040204" pitchFamily="50" charset="-128"/>
                        </a:rPr>
                        <a:t>UUID</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373726751"/>
                  </a:ext>
                </a:extLst>
              </a:tr>
              <a:tr h="0">
                <a:tc>
                  <a:txBody>
                    <a:bodyPr/>
                    <a:lstStyle/>
                    <a:p>
                      <a:r>
                        <a:rPr kumimoji="1" lang="en-US" altLang="ja-JP" sz="1000" dirty="0">
                          <a:latin typeface="Meiryo UI" panose="020B0604030504040204" pitchFamily="50" charset="-128"/>
                          <a:ea typeface="Meiryo UI" panose="020B0604030504040204" pitchFamily="50" charset="-128"/>
                        </a:rPr>
                        <a:t>2</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a:latin typeface="Meiryo UI" panose="020B0604030504040204" pitchFamily="50" charset="-128"/>
                          <a:ea typeface="Meiryo UI" panose="020B0604030504040204" pitchFamily="50" charset="-128"/>
                        </a:rPr>
                        <a:t>名前</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a:latin typeface="Meiryo UI" panose="020B0604030504040204" pitchFamily="50" charset="-128"/>
                          <a:ea typeface="Meiryo UI" panose="020B0604030504040204" pitchFamily="50" charset="-128"/>
                        </a:rPr>
                        <a:t>このパーミッションの</a:t>
                      </a:r>
                      <a:r>
                        <a:rPr kumimoji="1" lang="ja-JP" altLang="en-US" sz="1000" dirty="0">
                          <a:latin typeface="Meiryo UI" panose="020B0604030504040204" pitchFamily="50" charset="-128"/>
                          <a:ea typeface="Meiryo UI" panose="020B0604030504040204" pitchFamily="50" charset="-128"/>
                        </a:rPr>
                        <a:t>名前</a:t>
                      </a:r>
                      <a:endParaRPr kumimoji="1" lang="en-US" altLang="ja-JP"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495305410"/>
                  </a:ext>
                </a:extLst>
              </a:tr>
              <a:tr h="0">
                <a:tc>
                  <a:txBody>
                    <a:bodyPr/>
                    <a:lstStyle/>
                    <a:p>
                      <a:r>
                        <a:rPr kumimoji="1" lang="en-US" altLang="ja-JP" sz="1000" dirty="0">
                          <a:latin typeface="Meiryo UI" panose="020B0604030504040204" pitchFamily="50" charset="-128"/>
                          <a:ea typeface="Meiryo UI" panose="020B0604030504040204" pitchFamily="50" charset="-128"/>
                        </a:rPr>
                        <a:t>3</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説明</a:t>
                      </a:r>
                    </a:p>
                  </a:txBody>
                  <a:tcPr/>
                </a:tc>
                <a:tc>
                  <a:txBody>
                    <a:bodyPr/>
                    <a:lstStyle/>
                    <a:p>
                      <a:r>
                        <a:rPr kumimoji="1" lang="ja-JP" altLang="en-US" sz="1000">
                          <a:latin typeface="Meiryo UI" panose="020B0604030504040204" pitchFamily="50" charset="-128"/>
                          <a:ea typeface="Meiryo UI" panose="020B0604030504040204" pitchFamily="50" charset="-128"/>
                        </a:rPr>
                        <a:t>このパーミッションの説明</a:t>
                      </a:r>
                      <a:endParaRPr kumimoji="1" lang="en-US" altLang="ja-JP"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391457425"/>
                  </a:ext>
                </a:extLst>
              </a:tr>
              <a:tr h="0">
                <a:tc>
                  <a:txBody>
                    <a:bodyPr/>
                    <a:lstStyle/>
                    <a:p>
                      <a:r>
                        <a:rPr kumimoji="1" lang="en-US" altLang="ja-JP" sz="1000">
                          <a:latin typeface="Meiryo UI" panose="020B0604030504040204" pitchFamily="50" charset="-128"/>
                          <a:ea typeface="Meiryo UI" panose="020B0604030504040204" pitchFamily="50" charset="-128"/>
                        </a:rPr>
                        <a:t>4</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a:latin typeface="Meiryo UI" panose="020B0604030504040204" pitchFamily="50" charset="-128"/>
                          <a:ea typeface="Meiryo UI" panose="020B0604030504040204" pitchFamily="50" charset="-128"/>
                        </a:rPr>
                        <a:t>リソース</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a:solidFill>
                            <a:schemeClr val="tx1"/>
                          </a:solidFill>
                          <a:latin typeface="Meiryo UI" panose="020B0604030504040204" pitchFamily="50" charset="-128"/>
                          <a:ea typeface="Meiryo UI" panose="020B0604030504040204" pitchFamily="50" charset="-128"/>
                        </a:rPr>
                        <a:t>リソースを指定。</a:t>
                      </a:r>
                      <a:r>
                        <a:rPr kumimoji="1" lang="en-US" altLang="ja-JP" sz="1000">
                          <a:solidFill>
                            <a:schemeClr val="tx1"/>
                          </a:solidFill>
                          <a:latin typeface="Meiryo UI" panose="020B0604030504040204" pitchFamily="50" charset="-128"/>
                          <a:ea typeface="Meiryo UI" panose="020B0604030504040204" pitchFamily="50" charset="-128"/>
                        </a:rPr>
                        <a:t>CADDE</a:t>
                      </a:r>
                      <a:r>
                        <a:rPr kumimoji="1" lang="ja-JP" altLang="en-US" sz="1000">
                          <a:latin typeface="Meiryo UI" panose="020B0604030504040204" pitchFamily="50" charset="-128"/>
                          <a:ea typeface="Meiryo UI" panose="020B0604030504040204" pitchFamily="50" charset="-128"/>
                        </a:rPr>
                        <a:t>における認可設定では、パーミッション名とリソース名は同一とする。</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807384855"/>
                  </a:ext>
                </a:extLst>
              </a:tr>
              <a:tr h="0">
                <a:tc>
                  <a:txBody>
                    <a:bodyPr/>
                    <a:lstStyle/>
                    <a:p>
                      <a:r>
                        <a:rPr kumimoji="1" lang="en-US" altLang="ja-JP" sz="1000">
                          <a:latin typeface="Meiryo UI" panose="020B0604030504040204" pitchFamily="50" charset="-128"/>
                          <a:ea typeface="Meiryo UI" panose="020B0604030504040204" pitchFamily="50" charset="-128"/>
                        </a:rPr>
                        <a:t>5</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a:latin typeface="Meiryo UI" panose="020B0604030504040204" pitchFamily="50" charset="-128"/>
                          <a:ea typeface="Meiryo UI" panose="020B0604030504040204" pitchFamily="50" charset="-128"/>
                        </a:rPr>
                        <a:t>ポリシー</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a:solidFill>
                            <a:schemeClr val="tx1"/>
                          </a:solidFill>
                          <a:latin typeface="Meiryo UI" panose="020B0604030504040204" pitchFamily="50" charset="-128"/>
                          <a:ea typeface="Meiryo UI" panose="020B0604030504040204" pitchFamily="50" charset="-128"/>
                        </a:rPr>
                        <a:t>CADDE</a:t>
                      </a:r>
                      <a:r>
                        <a:rPr kumimoji="1" lang="ja-JP" altLang="en-US" sz="1000">
                          <a:latin typeface="Meiryo UI" panose="020B0604030504040204" pitchFamily="50" charset="-128"/>
                          <a:ea typeface="Meiryo UI" panose="020B0604030504040204" pitchFamily="50" charset="-128"/>
                        </a:rPr>
                        <a:t>における認可設定では</a:t>
                      </a:r>
                      <a:r>
                        <a:rPr kumimoji="1" lang="ja-JP" altLang="en-US" sz="1000">
                          <a:solidFill>
                            <a:schemeClr val="tx1"/>
                          </a:solidFill>
                          <a:latin typeface="Meiryo UI" panose="020B0604030504040204" pitchFamily="50" charset="-128"/>
                          <a:ea typeface="Meiryo UI" panose="020B0604030504040204" pitchFamily="50" charset="-128"/>
                        </a:rPr>
                        <a:t>、</a:t>
                      </a:r>
                      <a:r>
                        <a:rPr kumimoji="1" lang="en-US" altLang="ja-JP" sz="1000">
                          <a:solidFill>
                            <a:schemeClr val="tx1"/>
                          </a:solidFill>
                          <a:latin typeface="Meiryo UI" panose="020B0604030504040204" pitchFamily="50" charset="-128"/>
                          <a:ea typeface="Meiryo UI" panose="020B0604030504040204" pitchFamily="50" charset="-128"/>
                        </a:rPr>
                        <a:t>Aggregated</a:t>
                      </a:r>
                      <a:r>
                        <a:rPr kumimoji="1" lang="ja-JP" altLang="en-US" sz="1000">
                          <a:solidFill>
                            <a:schemeClr val="tx1"/>
                          </a:solidFill>
                          <a:latin typeface="Meiryo UI" panose="020B0604030504040204" pitchFamily="50" charset="-128"/>
                          <a:ea typeface="Meiryo UI" panose="020B0604030504040204" pitchFamily="50" charset="-128"/>
                        </a:rPr>
                        <a:t>ポリシーの一覧を指定する</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467157400"/>
                  </a:ext>
                </a:extLst>
              </a:tr>
              <a:tr h="0">
                <a:tc>
                  <a:txBody>
                    <a:bodyPr/>
                    <a:lstStyle/>
                    <a:p>
                      <a:r>
                        <a:rPr kumimoji="1" lang="en-US" altLang="ja-JP" sz="1000">
                          <a:latin typeface="Meiryo UI" panose="020B0604030504040204" pitchFamily="50" charset="-128"/>
                          <a:ea typeface="Meiryo UI" panose="020B0604030504040204" pitchFamily="50" charset="-128"/>
                        </a:rPr>
                        <a:t>6</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決定戦略</a:t>
                      </a:r>
                    </a:p>
                  </a:txBody>
                  <a:tcPr/>
                </a:tc>
                <a:tc>
                  <a:txBody>
                    <a:bodyPr/>
                    <a:lstStyle/>
                    <a:p>
                      <a:r>
                        <a:rPr kumimoji="1" lang="en-US" altLang="ja-JP" sz="1000" dirty="0">
                          <a:latin typeface="Meiryo UI" panose="020B0604030504040204" pitchFamily="50" charset="-128"/>
                          <a:ea typeface="Meiryo UI" panose="020B0604030504040204" pitchFamily="50" charset="-128"/>
                        </a:rPr>
                        <a:t>CADDE</a:t>
                      </a:r>
                      <a:r>
                        <a:rPr kumimoji="1" lang="ja-JP" altLang="en-US" sz="1000" dirty="0">
                          <a:latin typeface="Meiryo UI" panose="020B0604030504040204" pitchFamily="50" charset="-128"/>
                          <a:ea typeface="Meiryo UI" panose="020B0604030504040204" pitchFamily="50" charset="-128"/>
                        </a:rPr>
                        <a:t>における認可設定</a:t>
                      </a:r>
                      <a:r>
                        <a:rPr kumimoji="1" lang="ja-JP" altLang="en-US" sz="1000">
                          <a:latin typeface="Meiryo UI" panose="020B0604030504040204" pitchFamily="50" charset="-128"/>
                          <a:ea typeface="Meiryo UI" panose="020B0604030504040204" pitchFamily="50" charset="-128"/>
                        </a:rPr>
                        <a:t>では、「</a:t>
                      </a:r>
                      <a:r>
                        <a:rPr kumimoji="1" lang="en-US" altLang="ja-JP" sz="1000">
                          <a:latin typeface="Meiryo UI" panose="020B0604030504040204" pitchFamily="50" charset="-128"/>
                          <a:ea typeface="Meiryo UI" panose="020B0604030504040204" pitchFamily="50" charset="-128"/>
                        </a:rPr>
                        <a:t>Affirmative</a:t>
                      </a:r>
                      <a:r>
                        <a:rPr kumimoji="1" lang="ja-JP" altLang="en-US" sz="1000">
                          <a:solidFill>
                            <a:schemeClr val="tx1"/>
                          </a:solidFill>
                          <a:latin typeface="Meiryo UI" panose="020B0604030504040204" pitchFamily="50" charset="-128"/>
                          <a:ea typeface="Meiryo UI" panose="020B0604030504040204" pitchFamily="50" charset="-128"/>
                        </a:rPr>
                        <a:t>」（論理和）</a:t>
                      </a:r>
                      <a:r>
                        <a:rPr kumimoji="1" lang="ja-JP" altLang="en-US" sz="1000" dirty="0">
                          <a:solidFill>
                            <a:schemeClr val="tx1"/>
                          </a:solidFill>
                          <a:latin typeface="Meiryo UI" panose="020B0604030504040204" pitchFamily="50" charset="-128"/>
                          <a:ea typeface="Meiryo UI" panose="020B0604030504040204" pitchFamily="50" charset="-128"/>
                        </a:rPr>
                        <a:t>を固定として</a:t>
                      </a:r>
                      <a:r>
                        <a:rPr kumimoji="1" lang="ja-JP" altLang="en-US" sz="1000">
                          <a:solidFill>
                            <a:schemeClr val="tx1"/>
                          </a:solidFill>
                          <a:latin typeface="Meiryo UI" panose="020B0604030504040204" pitchFamily="50" charset="-128"/>
                          <a:ea typeface="Meiryo UI" panose="020B0604030504040204" pitchFamily="50" charset="-128"/>
                        </a:rPr>
                        <a:t>設定する</a:t>
                      </a:r>
                      <a:endParaRPr kumimoji="1" lang="en-US" altLang="ja-JP" sz="100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412785065"/>
                  </a:ext>
                </a:extLst>
              </a:tr>
            </a:tbl>
          </a:graphicData>
        </a:graphic>
      </p:graphicFrame>
      <p:sp>
        <p:nvSpPr>
          <p:cNvPr id="4" name="正方形/長方形 3">
            <a:extLst>
              <a:ext uri="{FF2B5EF4-FFF2-40B4-BE49-F238E27FC236}">
                <a16:creationId xmlns:a16="http://schemas.microsoft.com/office/drawing/2014/main" id="{ABC32AAF-8D11-30FE-A13E-5C3F50166BD7}"/>
              </a:ext>
            </a:extLst>
          </p:cNvPr>
          <p:cNvSpPr/>
          <p:nvPr/>
        </p:nvSpPr>
        <p:spPr>
          <a:xfrm>
            <a:off x="2024824" y="3934715"/>
            <a:ext cx="1728000" cy="4029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a:latin typeface="Meiryo UI" panose="020B0604030504040204" pitchFamily="50" charset="-128"/>
                <a:ea typeface="Meiryo UI" panose="020B0604030504040204" pitchFamily="50" charset="-128"/>
              </a:rPr>
              <a:t>Regex</a:t>
            </a:r>
            <a:r>
              <a:rPr kumimoji="1" lang="ja-JP" altLang="en-US" sz="1200">
                <a:latin typeface="Meiryo UI" panose="020B0604030504040204" pitchFamily="50" charset="-128"/>
                <a:ea typeface="Meiryo UI" panose="020B0604030504040204" pitchFamily="50" charset="-128"/>
              </a:rPr>
              <a:t>ポリシー</a:t>
            </a:r>
          </a:p>
        </p:txBody>
      </p:sp>
      <p:sp>
        <p:nvSpPr>
          <p:cNvPr id="5" name="正方形/長方形 4">
            <a:extLst>
              <a:ext uri="{FF2B5EF4-FFF2-40B4-BE49-F238E27FC236}">
                <a16:creationId xmlns:a16="http://schemas.microsoft.com/office/drawing/2014/main" id="{AA4A563C-B915-8321-583D-DB53B0A54146}"/>
              </a:ext>
            </a:extLst>
          </p:cNvPr>
          <p:cNvSpPr/>
          <p:nvPr/>
        </p:nvSpPr>
        <p:spPr>
          <a:xfrm>
            <a:off x="4009899" y="3934715"/>
            <a:ext cx="1728000" cy="4029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a:latin typeface="Meiryo UI" panose="020B0604030504040204" pitchFamily="50" charset="-128"/>
                <a:ea typeface="Meiryo UI" panose="020B0604030504040204" pitchFamily="50" charset="-128"/>
              </a:rPr>
              <a:t>Regex</a:t>
            </a:r>
            <a:r>
              <a:rPr kumimoji="1" lang="ja-JP" altLang="en-US" sz="1200">
                <a:latin typeface="Meiryo UI" panose="020B0604030504040204" pitchFamily="50" charset="-128"/>
                <a:ea typeface="Meiryo UI" panose="020B0604030504040204" pitchFamily="50" charset="-128"/>
              </a:rPr>
              <a:t>ポリシー</a:t>
            </a:r>
          </a:p>
        </p:txBody>
      </p:sp>
      <p:sp>
        <p:nvSpPr>
          <p:cNvPr id="7" name="正方形/長方形 6">
            <a:extLst>
              <a:ext uri="{FF2B5EF4-FFF2-40B4-BE49-F238E27FC236}">
                <a16:creationId xmlns:a16="http://schemas.microsoft.com/office/drawing/2014/main" id="{CAE34339-D85D-46F0-692B-26A65B853650}"/>
              </a:ext>
            </a:extLst>
          </p:cNvPr>
          <p:cNvSpPr/>
          <p:nvPr/>
        </p:nvSpPr>
        <p:spPr>
          <a:xfrm>
            <a:off x="3026118" y="2933896"/>
            <a:ext cx="1728000" cy="4029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a:latin typeface="Meiryo UI" panose="020B0604030504040204" pitchFamily="50" charset="-128"/>
                <a:ea typeface="Meiryo UI" panose="020B0604030504040204" pitchFamily="50" charset="-128"/>
              </a:rPr>
              <a:t>Aggregated</a:t>
            </a:r>
            <a:r>
              <a:rPr kumimoji="1" lang="ja-JP" altLang="en-US" sz="1200">
                <a:latin typeface="Meiryo UI" panose="020B0604030504040204" pitchFamily="50" charset="-128"/>
                <a:ea typeface="Meiryo UI" panose="020B0604030504040204" pitchFamily="50" charset="-128"/>
              </a:rPr>
              <a:t>ポリシー</a:t>
            </a:r>
          </a:p>
        </p:txBody>
      </p:sp>
      <p:cxnSp>
        <p:nvCxnSpPr>
          <p:cNvPr id="8" name="直線コネクタ 7">
            <a:extLst>
              <a:ext uri="{FF2B5EF4-FFF2-40B4-BE49-F238E27FC236}">
                <a16:creationId xmlns:a16="http://schemas.microsoft.com/office/drawing/2014/main" id="{55C08D90-DA99-334E-2F3F-6AEF6034047E}"/>
              </a:ext>
            </a:extLst>
          </p:cNvPr>
          <p:cNvCxnSpPr>
            <a:stCxn id="7" idx="2"/>
            <a:endCxn id="4" idx="0"/>
          </p:cNvCxnSpPr>
          <p:nvPr/>
        </p:nvCxnSpPr>
        <p:spPr>
          <a:xfrm flipH="1">
            <a:off x="2888824" y="3336851"/>
            <a:ext cx="1001294" cy="597864"/>
          </a:xfrm>
          <a:prstGeom prst="line">
            <a:avLst/>
          </a:prstGeom>
        </p:spPr>
        <p:style>
          <a:lnRef idx="1">
            <a:schemeClr val="dk1"/>
          </a:lnRef>
          <a:fillRef idx="0">
            <a:schemeClr val="dk1"/>
          </a:fillRef>
          <a:effectRef idx="0">
            <a:schemeClr val="dk1"/>
          </a:effectRef>
          <a:fontRef idx="minor">
            <a:schemeClr val="tx1"/>
          </a:fontRef>
        </p:style>
      </p:cxnSp>
      <p:cxnSp>
        <p:nvCxnSpPr>
          <p:cNvPr id="9" name="直線コネクタ 8">
            <a:extLst>
              <a:ext uri="{FF2B5EF4-FFF2-40B4-BE49-F238E27FC236}">
                <a16:creationId xmlns:a16="http://schemas.microsoft.com/office/drawing/2014/main" id="{A483CDA0-EA88-C278-C4C9-FC1149BC9B28}"/>
              </a:ext>
            </a:extLst>
          </p:cNvPr>
          <p:cNvCxnSpPr>
            <a:cxnSpLocks/>
            <a:stCxn id="7" idx="2"/>
            <a:endCxn id="5" idx="0"/>
          </p:cNvCxnSpPr>
          <p:nvPr/>
        </p:nvCxnSpPr>
        <p:spPr>
          <a:xfrm>
            <a:off x="3890118" y="3336851"/>
            <a:ext cx="983781" cy="597864"/>
          </a:xfrm>
          <a:prstGeom prst="line">
            <a:avLst/>
          </a:prstGeom>
        </p:spPr>
        <p:style>
          <a:lnRef idx="1">
            <a:schemeClr val="dk1"/>
          </a:lnRef>
          <a:fillRef idx="0">
            <a:schemeClr val="dk1"/>
          </a:fillRef>
          <a:effectRef idx="0">
            <a:schemeClr val="dk1"/>
          </a:effectRef>
          <a:fontRef idx="minor">
            <a:schemeClr val="tx1"/>
          </a:fontRef>
        </p:style>
      </p:cxnSp>
      <p:sp>
        <p:nvSpPr>
          <p:cNvPr id="10" name="正方形/長方形 9">
            <a:extLst>
              <a:ext uri="{FF2B5EF4-FFF2-40B4-BE49-F238E27FC236}">
                <a16:creationId xmlns:a16="http://schemas.microsoft.com/office/drawing/2014/main" id="{4AB477F6-EDDB-4402-7885-182D7BE2579A}"/>
              </a:ext>
            </a:extLst>
          </p:cNvPr>
          <p:cNvSpPr/>
          <p:nvPr/>
        </p:nvSpPr>
        <p:spPr>
          <a:xfrm>
            <a:off x="2947802" y="1906572"/>
            <a:ext cx="1893597" cy="3756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a:latin typeface="Meiryo UI" panose="020B0604030504040204" pitchFamily="50" charset="-128"/>
                <a:ea typeface="Meiryo UI" panose="020B0604030504040204" pitchFamily="50" charset="-128"/>
              </a:rPr>
              <a:t>パーミッション</a:t>
            </a:r>
            <a:endParaRPr kumimoji="1" lang="ja-JP" altLang="en-US" sz="1200">
              <a:latin typeface="Meiryo UI" panose="020B0604030504040204" pitchFamily="50" charset="-128"/>
              <a:ea typeface="Meiryo UI" panose="020B0604030504040204" pitchFamily="50" charset="-128"/>
            </a:endParaRPr>
          </a:p>
        </p:txBody>
      </p:sp>
      <p:cxnSp>
        <p:nvCxnSpPr>
          <p:cNvPr id="11" name="直線コネクタ 10">
            <a:extLst>
              <a:ext uri="{FF2B5EF4-FFF2-40B4-BE49-F238E27FC236}">
                <a16:creationId xmlns:a16="http://schemas.microsoft.com/office/drawing/2014/main" id="{C677108D-8C92-0806-1B12-5F23313CB05A}"/>
              </a:ext>
            </a:extLst>
          </p:cNvPr>
          <p:cNvCxnSpPr>
            <a:cxnSpLocks/>
            <a:stCxn id="10" idx="2"/>
            <a:endCxn id="7" idx="0"/>
          </p:cNvCxnSpPr>
          <p:nvPr/>
        </p:nvCxnSpPr>
        <p:spPr>
          <a:xfrm flipH="1">
            <a:off x="3890118" y="2282236"/>
            <a:ext cx="4483" cy="651660"/>
          </a:xfrm>
          <a:prstGeom prst="line">
            <a:avLst/>
          </a:prstGeom>
        </p:spPr>
        <p:style>
          <a:lnRef idx="1">
            <a:schemeClr val="dk1"/>
          </a:lnRef>
          <a:fillRef idx="0">
            <a:schemeClr val="dk1"/>
          </a:fillRef>
          <a:effectRef idx="0">
            <a:schemeClr val="dk1"/>
          </a:effectRef>
          <a:fontRef idx="minor">
            <a:schemeClr val="tx1"/>
          </a:fontRef>
        </p:style>
      </p:cxnSp>
      <p:sp>
        <p:nvSpPr>
          <p:cNvPr id="12" name="正方形/長方形 11">
            <a:extLst>
              <a:ext uri="{FF2B5EF4-FFF2-40B4-BE49-F238E27FC236}">
                <a16:creationId xmlns:a16="http://schemas.microsoft.com/office/drawing/2014/main" id="{64027845-DD3E-D379-90A4-5AD477E7A089}"/>
              </a:ext>
            </a:extLst>
          </p:cNvPr>
          <p:cNvSpPr/>
          <p:nvPr/>
        </p:nvSpPr>
        <p:spPr>
          <a:xfrm>
            <a:off x="422750" y="2937424"/>
            <a:ext cx="1728000" cy="3948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a:latin typeface="Meiryo UI" panose="020B0604030504040204" pitchFamily="50" charset="-128"/>
                <a:ea typeface="Meiryo UI" panose="020B0604030504040204" pitchFamily="50" charset="-128"/>
              </a:rPr>
              <a:t>リソース</a:t>
            </a:r>
          </a:p>
        </p:txBody>
      </p:sp>
      <p:cxnSp>
        <p:nvCxnSpPr>
          <p:cNvPr id="13" name="直線コネクタ 12">
            <a:extLst>
              <a:ext uri="{FF2B5EF4-FFF2-40B4-BE49-F238E27FC236}">
                <a16:creationId xmlns:a16="http://schemas.microsoft.com/office/drawing/2014/main" id="{DD1E0114-71E5-F3AB-416A-FE1DF5D8A66F}"/>
              </a:ext>
            </a:extLst>
          </p:cNvPr>
          <p:cNvCxnSpPr>
            <a:cxnSpLocks/>
            <a:stCxn id="12" idx="0"/>
            <a:endCxn id="10" idx="2"/>
          </p:cNvCxnSpPr>
          <p:nvPr/>
        </p:nvCxnSpPr>
        <p:spPr>
          <a:xfrm flipV="1">
            <a:off x="1286750" y="2282236"/>
            <a:ext cx="2607851" cy="655188"/>
          </a:xfrm>
          <a:prstGeom prst="line">
            <a:avLst/>
          </a:prstGeom>
        </p:spPr>
        <p:style>
          <a:lnRef idx="1">
            <a:schemeClr val="dk1"/>
          </a:lnRef>
          <a:fillRef idx="0">
            <a:schemeClr val="dk1"/>
          </a:fillRef>
          <a:effectRef idx="0">
            <a:schemeClr val="dk1"/>
          </a:effectRef>
          <a:fontRef idx="minor">
            <a:schemeClr val="tx1"/>
          </a:fontRef>
        </p:style>
      </p:cxnSp>
      <p:sp>
        <p:nvSpPr>
          <p:cNvPr id="14" name="テキスト ボックス 13">
            <a:extLst>
              <a:ext uri="{FF2B5EF4-FFF2-40B4-BE49-F238E27FC236}">
                <a16:creationId xmlns:a16="http://schemas.microsoft.com/office/drawing/2014/main" id="{7617FAB1-F827-D500-FFA5-8A3E66FCFEC1}"/>
              </a:ext>
            </a:extLst>
          </p:cNvPr>
          <p:cNvSpPr txBox="1"/>
          <p:nvPr/>
        </p:nvSpPr>
        <p:spPr>
          <a:xfrm>
            <a:off x="271079" y="722751"/>
            <a:ext cx="9067499" cy="912112"/>
          </a:xfrm>
          <a:prstGeom prst="rect">
            <a:avLst/>
          </a:prstGeom>
          <a:noFill/>
          <a:ln>
            <a:noFill/>
          </a:ln>
        </p:spPr>
        <p:txBody>
          <a:bodyPr wrap="square" rtlCol="0" anchor="t" anchorCtr="0">
            <a:noAutofit/>
          </a:bodyPr>
          <a:lstStyle/>
          <a:p>
            <a:r>
              <a:rPr lang="ja-JP" altLang="en-US" sz="1200">
                <a:latin typeface="Meiryo UI" panose="020B0604030504040204" pitchFamily="50" charset="-128"/>
                <a:ea typeface="Meiryo UI" panose="020B0604030504040204" pitchFamily="50" charset="-128"/>
              </a:rPr>
              <a:t>パーミッションはリソースと</a:t>
            </a:r>
            <a:r>
              <a:rPr lang="en-US" altLang="ja-JP" sz="1200">
                <a:latin typeface="Meiryo UI" panose="020B0604030504040204" pitchFamily="50" charset="-128"/>
                <a:ea typeface="Meiryo UI" panose="020B0604030504040204" pitchFamily="50" charset="-128"/>
              </a:rPr>
              <a:t>Aggregated</a:t>
            </a:r>
            <a:r>
              <a:rPr lang="ja-JP" altLang="en-US" sz="1200">
                <a:latin typeface="Meiryo UI" panose="020B0604030504040204" pitchFamily="50" charset="-128"/>
                <a:ea typeface="Meiryo UI" panose="020B0604030504040204" pitchFamily="50" charset="-128"/>
              </a:rPr>
              <a:t>ポリシーによって認可を表現する。</a:t>
            </a:r>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パーミッションはリソースを必ずひとつ持ち、</a:t>
            </a:r>
            <a:r>
              <a:rPr lang="en-US" altLang="ja-JP" sz="1200">
                <a:latin typeface="Meiryo UI" panose="020B0604030504040204" pitchFamily="50" charset="-128"/>
                <a:ea typeface="Meiryo UI" panose="020B0604030504040204" pitchFamily="50" charset="-128"/>
              </a:rPr>
              <a:t>Aggregated</a:t>
            </a:r>
            <a:r>
              <a:rPr lang="ja-JP" altLang="en-US" sz="1200">
                <a:latin typeface="Meiryo UI" panose="020B0604030504040204" pitchFamily="50" charset="-128"/>
                <a:ea typeface="Meiryo UI" panose="020B0604030504040204" pitchFamily="50" charset="-128"/>
              </a:rPr>
              <a:t>ポリシーを</a:t>
            </a:r>
            <a:r>
              <a:rPr lang="en-US" altLang="ja-JP" sz="1200">
                <a:latin typeface="Meiryo UI" panose="020B0604030504040204" pitchFamily="50" charset="-128"/>
                <a:ea typeface="Meiryo UI" panose="020B0604030504040204" pitchFamily="50" charset="-128"/>
              </a:rPr>
              <a:t>1</a:t>
            </a:r>
            <a:r>
              <a:rPr lang="ja-JP" altLang="en-US"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rPr>
              <a:t>n</a:t>
            </a:r>
            <a:r>
              <a:rPr lang="ja-JP" altLang="en-US" sz="1200">
                <a:latin typeface="Meiryo UI" panose="020B0604030504040204" pitchFamily="50" charset="-128"/>
                <a:ea typeface="Meiryo UI" panose="020B0604030504040204" pitchFamily="50" charset="-128"/>
              </a:rPr>
              <a:t>個持つ（以下の例では</a:t>
            </a:r>
            <a:r>
              <a:rPr lang="en-US" altLang="ja-JP" sz="1200">
                <a:latin typeface="Meiryo UI" panose="020B0604030504040204" pitchFamily="50" charset="-128"/>
                <a:ea typeface="Meiryo UI" panose="020B0604030504040204" pitchFamily="50" charset="-128"/>
              </a:rPr>
              <a:t>2</a:t>
            </a:r>
            <a:r>
              <a:rPr lang="ja-JP" altLang="en-US" sz="1200">
                <a:latin typeface="Meiryo UI" panose="020B0604030504040204" pitchFamily="50" charset="-128"/>
                <a:ea typeface="Meiryo UI" panose="020B0604030504040204" pitchFamily="50" charset="-128"/>
              </a:rPr>
              <a:t>つ）</a:t>
            </a:r>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ユーザが持つ属性を指定するためには、</a:t>
            </a:r>
            <a:r>
              <a:rPr lang="en-US" altLang="ja-JP" sz="1200">
                <a:latin typeface="Meiryo UI" panose="020B0604030504040204" pitchFamily="50" charset="-128"/>
                <a:ea typeface="Meiryo UI" panose="020B0604030504040204" pitchFamily="50" charset="-128"/>
              </a:rPr>
              <a:t>Regex</a:t>
            </a:r>
            <a:r>
              <a:rPr lang="ja-JP" altLang="en-US" sz="1200">
                <a:latin typeface="Meiryo UI" panose="020B0604030504040204" pitchFamily="50" charset="-128"/>
                <a:ea typeface="Meiryo UI" panose="020B0604030504040204" pitchFamily="50" charset="-128"/>
              </a:rPr>
              <a:t>ポリシーによって正規表現で記述する。複数の</a:t>
            </a:r>
            <a:r>
              <a:rPr lang="en-US" altLang="ja-JP" sz="1200">
                <a:latin typeface="Meiryo UI" panose="020B0604030504040204" pitchFamily="50" charset="-128"/>
                <a:ea typeface="Meiryo UI" panose="020B0604030504040204" pitchFamily="50" charset="-128"/>
              </a:rPr>
              <a:t>Regex</a:t>
            </a:r>
            <a:r>
              <a:rPr lang="ja-JP" altLang="en-US" sz="1200">
                <a:latin typeface="Meiryo UI" panose="020B0604030504040204" pitchFamily="50" charset="-128"/>
                <a:ea typeface="Meiryo UI" panose="020B0604030504040204" pitchFamily="50" charset="-128"/>
              </a:rPr>
              <a:t>ポリシーの論理積をとるために、</a:t>
            </a:r>
            <a:r>
              <a:rPr lang="en-US" altLang="ja-JP" sz="1200">
                <a:latin typeface="Meiryo UI" panose="020B0604030504040204" pitchFamily="50" charset="-128"/>
                <a:ea typeface="Meiryo UI" panose="020B0604030504040204" pitchFamily="50" charset="-128"/>
              </a:rPr>
              <a:t>Aggregated</a:t>
            </a:r>
            <a:r>
              <a:rPr lang="ja-JP" altLang="en-US" sz="1200">
                <a:latin typeface="Meiryo UI" panose="020B0604030504040204" pitchFamily="50" charset="-128"/>
                <a:ea typeface="Meiryo UI" panose="020B0604030504040204" pitchFamily="50" charset="-128"/>
              </a:rPr>
              <a:t>ポリシーによって複数の</a:t>
            </a:r>
            <a:r>
              <a:rPr lang="en-US" altLang="ja-JP" sz="1200">
                <a:latin typeface="Meiryo UI" panose="020B0604030504040204" pitchFamily="50" charset="-128"/>
                <a:ea typeface="Meiryo UI" panose="020B0604030504040204" pitchFamily="50" charset="-128"/>
              </a:rPr>
              <a:t>Regex</a:t>
            </a:r>
            <a:r>
              <a:rPr lang="ja-JP" altLang="en-US" sz="1200">
                <a:latin typeface="Meiryo UI" panose="020B0604030504040204" pitchFamily="50" charset="-128"/>
                <a:ea typeface="Meiryo UI" panose="020B0604030504040204" pitchFamily="50" charset="-128"/>
              </a:rPr>
              <a:t>ポリシーを指定する。</a:t>
            </a:r>
            <a:endParaRPr lang="en-US" altLang="ja-JP" sz="1200">
              <a:latin typeface="Meiryo UI" panose="020B0604030504040204" pitchFamily="50" charset="-128"/>
              <a:ea typeface="Meiryo UI" panose="020B0604030504040204" pitchFamily="50" charset="-128"/>
            </a:endParaRPr>
          </a:p>
        </p:txBody>
      </p:sp>
      <p:sp>
        <p:nvSpPr>
          <p:cNvPr id="15" name="正方形/長方形 14">
            <a:extLst>
              <a:ext uri="{FF2B5EF4-FFF2-40B4-BE49-F238E27FC236}">
                <a16:creationId xmlns:a16="http://schemas.microsoft.com/office/drawing/2014/main" id="{998BF37F-EF90-C7DF-5795-76B12DD78559}"/>
              </a:ext>
            </a:extLst>
          </p:cNvPr>
          <p:cNvSpPr/>
          <p:nvPr/>
        </p:nvSpPr>
        <p:spPr>
          <a:xfrm>
            <a:off x="5880379" y="3934715"/>
            <a:ext cx="1728000" cy="4029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a:latin typeface="Meiryo UI" panose="020B0604030504040204" pitchFamily="50" charset="-128"/>
                <a:ea typeface="Meiryo UI" panose="020B0604030504040204" pitchFamily="50" charset="-128"/>
              </a:rPr>
              <a:t>Regex</a:t>
            </a:r>
            <a:r>
              <a:rPr kumimoji="1" lang="ja-JP" altLang="en-US" sz="1200">
                <a:latin typeface="Meiryo UI" panose="020B0604030504040204" pitchFamily="50" charset="-128"/>
                <a:ea typeface="Meiryo UI" panose="020B0604030504040204" pitchFamily="50" charset="-128"/>
              </a:rPr>
              <a:t>ポリシー</a:t>
            </a:r>
          </a:p>
        </p:txBody>
      </p:sp>
      <p:sp>
        <p:nvSpPr>
          <p:cNvPr id="16" name="正方形/長方形 15">
            <a:extLst>
              <a:ext uri="{FF2B5EF4-FFF2-40B4-BE49-F238E27FC236}">
                <a16:creationId xmlns:a16="http://schemas.microsoft.com/office/drawing/2014/main" id="{37DFF13D-65A0-B7ED-0394-235A60E4F393}"/>
              </a:ext>
            </a:extLst>
          </p:cNvPr>
          <p:cNvSpPr/>
          <p:nvPr/>
        </p:nvSpPr>
        <p:spPr>
          <a:xfrm>
            <a:off x="7865454" y="3934715"/>
            <a:ext cx="1728000" cy="4029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a:latin typeface="Meiryo UI" panose="020B0604030504040204" pitchFamily="50" charset="-128"/>
                <a:ea typeface="Meiryo UI" panose="020B0604030504040204" pitchFamily="50" charset="-128"/>
              </a:rPr>
              <a:t>Regex</a:t>
            </a:r>
            <a:r>
              <a:rPr kumimoji="1" lang="ja-JP" altLang="en-US" sz="1200">
                <a:latin typeface="Meiryo UI" panose="020B0604030504040204" pitchFamily="50" charset="-128"/>
                <a:ea typeface="Meiryo UI" panose="020B0604030504040204" pitchFamily="50" charset="-128"/>
              </a:rPr>
              <a:t>ポリシー</a:t>
            </a:r>
          </a:p>
        </p:txBody>
      </p:sp>
      <p:sp>
        <p:nvSpPr>
          <p:cNvPr id="17" name="正方形/長方形 16">
            <a:extLst>
              <a:ext uri="{FF2B5EF4-FFF2-40B4-BE49-F238E27FC236}">
                <a16:creationId xmlns:a16="http://schemas.microsoft.com/office/drawing/2014/main" id="{174F8DDD-256C-FBFB-719D-D6D9B3576C9C}"/>
              </a:ext>
            </a:extLst>
          </p:cNvPr>
          <p:cNvSpPr/>
          <p:nvPr/>
        </p:nvSpPr>
        <p:spPr>
          <a:xfrm>
            <a:off x="6881673" y="2933896"/>
            <a:ext cx="1728000" cy="4029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a:latin typeface="Meiryo UI" panose="020B0604030504040204" pitchFamily="50" charset="-128"/>
                <a:ea typeface="Meiryo UI" panose="020B0604030504040204" pitchFamily="50" charset="-128"/>
              </a:rPr>
              <a:t>Aggregated</a:t>
            </a:r>
            <a:r>
              <a:rPr kumimoji="1" lang="ja-JP" altLang="en-US" sz="1200">
                <a:latin typeface="Meiryo UI" panose="020B0604030504040204" pitchFamily="50" charset="-128"/>
                <a:ea typeface="Meiryo UI" panose="020B0604030504040204" pitchFamily="50" charset="-128"/>
              </a:rPr>
              <a:t>ポリシー</a:t>
            </a:r>
          </a:p>
        </p:txBody>
      </p:sp>
      <p:cxnSp>
        <p:nvCxnSpPr>
          <p:cNvPr id="18" name="直線コネクタ 17">
            <a:extLst>
              <a:ext uri="{FF2B5EF4-FFF2-40B4-BE49-F238E27FC236}">
                <a16:creationId xmlns:a16="http://schemas.microsoft.com/office/drawing/2014/main" id="{523AD3FD-D837-EF81-2CF1-238E949FD290}"/>
              </a:ext>
            </a:extLst>
          </p:cNvPr>
          <p:cNvCxnSpPr>
            <a:stCxn id="17" idx="2"/>
            <a:endCxn id="15" idx="0"/>
          </p:cNvCxnSpPr>
          <p:nvPr/>
        </p:nvCxnSpPr>
        <p:spPr>
          <a:xfrm flipH="1">
            <a:off x="6744379" y="3336851"/>
            <a:ext cx="1001294" cy="597864"/>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a:extLst>
              <a:ext uri="{FF2B5EF4-FFF2-40B4-BE49-F238E27FC236}">
                <a16:creationId xmlns:a16="http://schemas.microsoft.com/office/drawing/2014/main" id="{1C7D0B14-9100-E9DC-0CA1-BF390F1B143D}"/>
              </a:ext>
            </a:extLst>
          </p:cNvPr>
          <p:cNvCxnSpPr>
            <a:cxnSpLocks/>
            <a:stCxn id="17" idx="2"/>
            <a:endCxn id="16" idx="0"/>
          </p:cNvCxnSpPr>
          <p:nvPr/>
        </p:nvCxnSpPr>
        <p:spPr>
          <a:xfrm>
            <a:off x="7745673" y="3336851"/>
            <a:ext cx="983781" cy="597864"/>
          </a:xfrm>
          <a:prstGeom prst="line">
            <a:avLst/>
          </a:prstGeom>
        </p:spPr>
        <p:style>
          <a:lnRef idx="1">
            <a:schemeClr val="dk1"/>
          </a:lnRef>
          <a:fillRef idx="0">
            <a:schemeClr val="dk1"/>
          </a:fillRef>
          <a:effectRef idx="0">
            <a:schemeClr val="dk1"/>
          </a:effectRef>
          <a:fontRef idx="minor">
            <a:schemeClr val="tx1"/>
          </a:fontRef>
        </p:style>
      </p:cxnSp>
      <p:cxnSp>
        <p:nvCxnSpPr>
          <p:cNvPr id="20" name="直線コネクタ 19">
            <a:extLst>
              <a:ext uri="{FF2B5EF4-FFF2-40B4-BE49-F238E27FC236}">
                <a16:creationId xmlns:a16="http://schemas.microsoft.com/office/drawing/2014/main" id="{D5633050-994C-FE7B-8C4B-CDDC3E323155}"/>
              </a:ext>
            </a:extLst>
          </p:cNvPr>
          <p:cNvCxnSpPr>
            <a:cxnSpLocks/>
            <a:stCxn id="10" idx="2"/>
            <a:endCxn id="17" idx="0"/>
          </p:cNvCxnSpPr>
          <p:nvPr/>
        </p:nvCxnSpPr>
        <p:spPr>
          <a:xfrm>
            <a:off x="3894601" y="2282236"/>
            <a:ext cx="3851072" cy="651660"/>
          </a:xfrm>
          <a:prstGeom prst="line">
            <a:avLst/>
          </a:prstGeom>
        </p:spPr>
        <p:style>
          <a:lnRef idx="1">
            <a:schemeClr val="dk1"/>
          </a:lnRef>
          <a:fillRef idx="0">
            <a:schemeClr val="dk1"/>
          </a:fillRef>
          <a:effectRef idx="0">
            <a:schemeClr val="dk1"/>
          </a:effectRef>
          <a:fontRef idx="minor">
            <a:schemeClr val="tx1"/>
          </a:fontRef>
        </p:style>
      </p:cxnSp>
      <p:sp>
        <p:nvSpPr>
          <p:cNvPr id="21" name="楕円 20">
            <a:extLst>
              <a:ext uri="{FF2B5EF4-FFF2-40B4-BE49-F238E27FC236}">
                <a16:creationId xmlns:a16="http://schemas.microsoft.com/office/drawing/2014/main" id="{A8BBA403-60DC-176A-46D8-545BCC1C5943}"/>
              </a:ext>
            </a:extLst>
          </p:cNvPr>
          <p:cNvSpPr/>
          <p:nvPr/>
        </p:nvSpPr>
        <p:spPr>
          <a:xfrm>
            <a:off x="3446832" y="2529435"/>
            <a:ext cx="3565339" cy="166562"/>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644585DB-4CAD-C079-939C-9D3030CDA9E7}"/>
              </a:ext>
            </a:extLst>
          </p:cNvPr>
          <p:cNvSpPr/>
          <p:nvPr/>
        </p:nvSpPr>
        <p:spPr>
          <a:xfrm>
            <a:off x="3033913" y="3584050"/>
            <a:ext cx="1712410" cy="136888"/>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A2A50633-8855-1B08-0428-C4AE851E1D26}"/>
              </a:ext>
            </a:extLst>
          </p:cNvPr>
          <p:cNvSpPr/>
          <p:nvPr/>
        </p:nvSpPr>
        <p:spPr>
          <a:xfrm>
            <a:off x="6864122" y="3559928"/>
            <a:ext cx="1712410" cy="136888"/>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E3156FE3-FBF2-5AC4-4A0F-B401C08033B5}"/>
              </a:ext>
            </a:extLst>
          </p:cNvPr>
          <p:cNvSpPr txBox="1"/>
          <p:nvPr/>
        </p:nvSpPr>
        <p:spPr>
          <a:xfrm>
            <a:off x="6395519" y="2151952"/>
            <a:ext cx="723275" cy="307777"/>
          </a:xfrm>
          <a:prstGeom prst="rect">
            <a:avLst/>
          </a:prstGeom>
          <a:noFill/>
        </p:spPr>
        <p:txBody>
          <a:bodyPr wrap="none" rtlCol="0">
            <a:spAutoFit/>
          </a:bodyPr>
          <a:lstStyle/>
          <a:p>
            <a:r>
              <a:rPr kumimoji="1" lang="ja-JP" altLang="en-US" sz="1400">
                <a:solidFill>
                  <a:schemeClr val="accent2"/>
                </a:solidFill>
                <a:latin typeface="Meiryo UI" panose="020B0604030504040204" pitchFamily="50" charset="-128"/>
                <a:ea typeface="Meiryo UI" panose="020B0604030504040204" pitchFamily="50" charset="-128"/>
              </a:rPr>
              <a:t>論理和</a:t>
            </a:r>
          </a:p>
        </p:txBody>
      </p:sp>
      <p:sp>
        <p:nvSpPr>
          <p:cNvPr id="25" name="テキスト ボックス 24">
            <a:extLst>
              <a:ext uri="{FF2B5EF4-FFF2-40B4-BE49-F238E27FC236}">
                <a16:creationId xmlns:a16="http://schemas.microsoft.com/office/drawing/2014/main" id="{F93B3141-8E7B-0D8B-091C-6DBB3F129787}"/>
              </a:ext>
            </a:extLst>
          </p:cNvPr>
          <p:cNvSpPr txBox="1"/>
          <p:nvPr/>
        </p:nvSpPr>
        <p:spPr>
          <a:xfrm>
            <a:off x="4772673" y="3413161"/>
            <a:ext cx="723275" cy="307777"/>
          </a:xfrm>
          <a:prstGeom prst="rect">
            <a:avLst/>
          </a:prstGeom>
          <a:noFill/>
        </p:spPr>
        <p:txBody>
          <a:bodyPr wrap="none" rtlCol="0">
            <a:spAutoFit/>
          </a:bodyPr>
          <a:lstStyle/>
          <a:p>
            <a:r>
              <a:rPr kumimoji="1" lang="ja-JP" altLang="en-US" sz="1400">
                <a:solidFill>
                  <a:schemeClr val="accent5"/>
                </a:solidFill>
                <a:latin typeface="Meiryo UI" panose="020B0604030504040204" pitchFamily="50" charset="-128"/>
                <a:ea typeface="Meiryo UI" panose="020B0604030504040204" pitchFamily="50" charset="-128"/>
              </a:rPr>
              <a:t>論理積</a:t>
            </a:r>
          </a:p>
        </p:txBody>
      </p:sp>
      <p:sp>
        <p:nvSpPr>
          <p:cNvPr id="26" name="テキスト ボックス 25">
            <a:extLst>
              <a:ext uri="{FF2B5EF4-FFF2-40B4-BE49-F238E27FC236}">
                <a16:creationId xmlns:a16="http://schemas.microsoft.com/office/drawing/2014/main" id="{C9CCCF7D-7A38-8E79-56F5-44CEF1293426}"/>
              </a:ext>
            </a:extLst>
          </p:cNvPr>
          <p:cNvSpPr txBox="1"/>
          <p:nvPr/>
        </p:nvSpPr>
        <p:spPr>
          <a:xfrm>
            <a:off x="8696275" y="3408536"/>
            <a:ext cx="723275" cy="307777"/>
          </a:xfrm>
          <a:prstGeom prst="rect">
            <a:avLst/>
          </a:prstGeom>
          <a:noFill/>
        </p:spPr>
        <p:txBody>
          <a:bodyPr wrap="none" rtlCol="0">
            <a:spAutoFit/>
          </a:bodyPr>
          <a:lstStyle/>
          <a:p>
            <a:r>
              <a:rPr kumimoji="1" lang="ja-JP" altLang="en-US" sz="1400">
                <a:solidFill>
                  <a:schemeClr val="accent5"/>
                </a:solidFill>
                <a:latin typeface="Meiryo UI" panose="020B0604030504040204" pitchFamily="50" charset="-128"/>
                <a:ea typeface="Meiryo UI" panose="020B0604030504040204" pitchFamily="50" charset="-128"/>
              </a:rPr>
              <a:t>論理積</a:t>
            </a:r>
          </a:p>
        </p:txBody>
      </p:sp>
      <p:sp>
        <p:nvSpPr>
          <p:cNvPr id="27" name="テキスト ボックス 26">
            <a:extLst>
              <a:ext uri="{FF2B5EF4-FFF2-40B4-BE49-F238E27FC236}">
                <a16:creationId xmlns:a16="http://schemas.microsoft.com/office/drawing/2014/main" id="{8B8EDDCB-EFC2-21C7-82E6-FCD66E90E403}"/>
              </a:ext>
            </a:extLst>
          </p:cNvPr>
          <p:cNvSpPr txBox="1"/>
          <p:nvPr/>
        </p:nvSpPr>
        <p:spPr>
          <a:xfrm>
            <a:off x="1354581" y="2513556"/>
            <a:ext cx="301686" cy="369332"/>
          </a:xfrm>
          <a:prstGeom prst="rect">
            <a:avLst/>
          </a:prstGeom>
          <a:noFill/>
        </p:spPr>
        <p:txBody>
          <a:bodyPr wrap="none" rtlCol="0">
            <a:spAutoFit/>
          </a:bodyPr>
          <a:lstStyle/>
          <a:p>
            <a:r>
              <a:rPr kumimoji="1" lang="en-US" altLang="ja-JP"/>
              <a:t>1</a:t>
            </a:r>
            <a:endParaRPr kumimoji="1" lang="ja-JP" altLang="en-US"/>
          </a:p>
        </p:txBody>
      </p:sp>
      <p:sp>
        <p:nvSpPr>
          <p:cNvPr id="28" name="テキスト ボックス 27">
            <a:extLst>
              <a:ext uri="{FF2B5EF4-FFF2-40B4-BE49-F238E27FC236}">
                <a16:creationId xmlns:a16="http://schemas.microsoft.com/office/drawing/2014/main" id="{BFDF2FCA-1AAF-981E-9AF2-AF3D41A323B5}"/>
              </a:ext>
            </a:extLst>
          </p:cNvPr>
          <p:cNvSpPr txBox="1"/>
          <p:nvPr/>
        </p:nvSpPr>
        <p:spPr>
          <a:xfrm>
            <a:off x="2687767" y="2207919"/>
            <a:ext cx="301686" cy="369332"/>
          </a:xfrm>
          <a:prstGeom prst="rect">
            <a:avLst/>
          </a:prstGeom>
          <a:noFill/>
        </p:spPr>
        <p:txBody>
          <a:bodyPr wrap="none" rtlCol="0">
            <a:spAutoFit/>
          </a:bodyPr>
          <a:lstStyle/>
          <a:p>
            <a:r>
              <a:rPr kumimoji="1" lang="en-US" altLang="ja-JP"/>
              <a:t>1</a:t>
            </a:r>
            <a:endParaRPr kumimoji="1" lang="ja-JP" altLang="en-US"/>
          </a:p>
        </p:txBody>
      </p:sp>
      <p:sp>
        <p:nvSpPr>
          <p:cNvPr id="29" name="テキスト ボックス 28">
            <a:extLst>
              <a:ext uri="{FF2B5EF4-FFF2-40B4-BE49-F238E27FC236}">
                <a16:creationId xmlns:a16="http://schemas.microsoft.com/office/drawing/2014/main" id="{3BD38EE5-51F3-E9C8-132A-2363BDB0CC06}"/>
              </a:ext>
            </a:extLst>
          </p:cNvPr>
          <p:cNvSpPr txBox="1"/>
          <p:nvPr/>
        </p:nvSpPr>
        <p:spPr>
          <a:xfrm>
            <a:off x="319817" y="1687269"/>
            <a:ext cx="1390124" cy="307777"/>
          </a:xfrm>
          <a:prstGeom prst="rect">
            <a:avLst/>
          </a:prstGeom>
          <a:noFill/>
        </p:spPr>
        <p:txBody>
          <a:bodyPr wrap="none" rtlCol="0">
            <a:spAutoFit/>
          </a:bodyPr>
          <a:lstStyle/>
          <a:p>
            <a:r>
              <a:rPr kumimoji="1" lang="ja-JP" altLang="en-US" sz="1400">
                <a:latin typeface="Meiryo UI" panose="020B0604030504040204" pitchFamily="50" charset="-128"/>
                <a:ea typeface="Meiryo UI" panose="020B0604030504040204" pitchFamily="50" charset="-128"/>
              </a:rPr>
              <a:t>パーミッションの例</a:t>
            </a:r>
          </a:p>
        </p:txBody>
      </p:sp>
    </p:spTree>
    <p:extLst>
      <p:ext uri="{BB962C8B-B14F-4D97-AF65-F5344CB8AC3E}">
        <p14:creationId xmlns:p14="http://schemas.microsoft.com/office/powerpoint/2010/main" val="33229758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5F8B94-9DCE-45CC-A8AE-3A8589BFC726}"/>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2. </a:t>
            </a:r>
            <a:r>
              <a:rPr lang="ja-JP" altLang="en-US" sz="1800" dirty="0">
                <a:latin typeface="Meiryo UI" panose="020B0604030504040204" pitchFamily="50" charset="-128"/>
                <a:ea typeface="Meiryo UI" panose="020B0604030504040204" pitchFamily="50" charset="-128"/>
              </a:rPr>
              <a:t>方式 </a:t>
            </a:r>
            <a:r>
              <a:rPr lang="en-US" altLang="ja-JP" sz="1800" dirty="0">
                <a:latin typeface="Meiryo UI" panose="020B0604030504040204" pitchFamily="50" charset="-128"/>
                <a:ea typeface="Meiryo UI" panose="020B0604030504040204" pitchFamily="50" charset="-128"/>
              </a:rPr>
              <a:t>&gt; 2.4.</a:t>
            </a:r>
            <a:r>
              <a:rPr lang="ja-JP" altLang="en-US" sz="1800" dirty="0">
                <a:latin typeface="Meiryo UI" panose="020B0604030504040204" pitchFamily="50" charset="-128"/>
                <a:ea typeface="Meiryo UI" panose="020B0604030504040204" pitchFamily="50" charset="-128"/>
              </a:rPr>
              <a:t> 認可方式 </a:t>
            </a:r>
            <a:r>
              <a:rPr lang="en-US" altLang="ja-JP" sz="1800" dirty="0">
                <a:latin typeface="Meiryo UI" panose="020B0604030504040204" pitchFamily="50" charset="-128"/>
                <a:ea typeface="Meiryo UI" panose="020B0604030504040204" pitchFamily="50" charset="-128"/>
              </a:rPr>
              <a:t>&gt; 2.4.3. </a:t>
            </a:r>
            <a:r>
              <a:rPr lang="ja-JP" altLang="en-US" sz="1800" dirty="0">
                <a:latin typeface="Meiryo UI" panose="020B0604030504040204" pitchFamily="50" charset="-128"/>
                <a:ea typeface="Meiryo UI" panose="020B0604030504040204" pitchFamily="50" charset="-128"/>
              </a:rPr>
              <a:t>認可情報</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リソース</a:t>
            </a:r>
            <a:r>
              <a:rPr lang="en-US" altLang="ja-JP" sz="1800" dirty="0">
                <a:latin typeface="Meiryo UI" panose="020B0604030504040204" pitchFamily="50" charset="-128"/>
                <a:ea typeface="Meiryo UI" panose="020B0604030504040204" pitchFamily="50" charset="-128"/>
              </a:rPr>
              <a:t>)</a:t>
            </a:r>
            <a:endParaRPr kumimoji="1" lang="ja-JP" altLang="en-US" sz="1800" dirty="0"/>
          </a:p>
        </p:txBody>
      </p:sp>
      <p:sp>
        <p:nvSpPr>
          <p:cNvPr id="13" name="テキスト ボックス 12">
            <a:extLst>
              <a:ext uri="{FF2B5EF4-FFF2-40B4-BE49-F238E27FC236}">
                <a16:creationId xmlns:a16="http://schemas.microsoft.com/office/drawing/2014/main" id="{FED736D1-BCB2-CC89-33AE-2CCB64CDA730}"/>
              </a:ext>
            </a:extLst>
          </p:cNvPr>
          <p:cNvSpPr txBox="1"/>
          <p:nvPr/>
        </p:nvSpPr>
        <p:spPr>
          <a:xfrm>
            <a:off x="216000" y="720001"/>
            <a:ext cx="8640034" cy="908502"/>
          </a:xfrm>
          <a:prstGeom prst="rect">
            <a:avLst/>
          </a:prstGeom>
          <a:noFill/>
          <a:ln>
            <a:noFill/>
          </a:ln>
        </p:spPr>
        <p:txBody>
          <a:bodyPr wrap="square" rtlCol="0" anchor="t" anchorCtr="0">
            <a:noAutofit/>
          </a:bodyPr>
          <a:lstStyle/>
          <a:p>
            <a:r>
              <a:rPr lang="ja-JP" altLang="en-US" sz="1200" dirty="0">
                <a:latin typeface="Meiryo UI" panose="020B0604030504040204" pitchFamily="50" charset="-128"/>
                <a:ea typeface="Meiryo UI" panose="020B0604030504040204" pitchFamily="50" charset="-128"/>
              </a:rPr>
              <a:t>リソースとは、アクセスに制限をかける対象のことである。例えば、保護された</a:t>
            </a:r>
            <a:r>
              <a:rPr lang="en-US" altLang="ja-JP" sz="1200" dirty="0">
                <a:latin typeface="Meiryo UI" panose="020B0604030504040204" pitchFamily="50" charset="-128"/>
                <a:ea typeface="Meiryo UI" panose="020B0604030504040204" pitchFamily="50" charset="-128"/>
              </a:rPr>
              <a:t>API</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URL</a:t>
            </a:r>
            <a:r>
              <a:rPr lang="ja-JP" altLang="en-US" sz="1200" dirty="0">
                <a:latin typeface="Meiryo UI" panose="020B0604030504040204" pitchFamily="50" charset="-128"/>
                <a:ea typeface="Meiryo UI" panose="020B0604030504040204" pitchFamily="50" charset="-128"/>
              </a:rPr>
              <a:t>、データの</a:t>
            </a:r>
            <a:r>
              <a:rPr lang="en-US" altLang="ja-JP" sz="1200" dirty="0">
                <a:latin typeface="Meiryo UI" panose="020B0604030504040204" pitchFamily="50" charset="-128"/>
                <a:ea typeface="Meiryo UI" panose="020B0604030504040204" pitchFamily="50" charset="-128"/>
              </a:rPr>
              <a:t>URL</a:t>
            </a:r>
            <a:r>
              <a:rPr lang="ja-JP" altLang="en-US" sz="1200" dirty="0">
                <a:latin typeface="Meiryo UI" panose="020B0604030504040204" pitchFamily="50" charset="-128"/>
                <a:ea typeface="Meiryo UI" panose="020B0604030504040204" pitchFamily="50" charset="-128"/>
              </a:rPr>
              <a:t>などがある。</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ここで、アスタリスクをワイルドカードとして使用することができず、ディレクトリ単位でデータを指定することはできない。</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では、</a:t>
            </a:r>
            <a:r>
              <a:rPr lang="en-US" altLang="ja-JP" sz="1200" dirty="0">
                <a:latin typeface="Meiryo UI" panose="020B0604030504040204" pitchFamily="50" charset="-128"/>
                <a:ea typeface="Meiryo UI" panose="020B0604030504040204" pitchFamily="50" charset="-128"/>
              </a:rPr>
              <a:t>HTTP(S)</a:t>
            </a:r>
            <a:r>
              <a:rPr lang="ja-JP" altLang="en-US"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FTP</a:t>
            </a:r>
            <a:r>
              <a:rPr lang="ja-JP" altLang="en-US"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NGSI</a:t>
            </a:r>
            <a:r>
              <a:rPr lang="ja-JP" altLang="en-US" sz="1200" dirty="0">
                <a:latin typeface="Meiryo UI" panose="020B0604030504040204" pitchFamily="50" charset="-128"/>
                <a:ea typeface="Meiryo UI" panose="020B0604030504040204" pitchFamily="50" charset="-128"/>
              </a:rPr>
              <a:t>のプロトコルに対応している。以下に</a:t>
            </a:r>
            <a:r>
              <a:rPr lang="en-US" altLang="ja-JP" sz="1200" dirty="0">
                <a:latin typeface="Meiryo UI" panose="020B0604030504040204" pitchFamily="50" charset="-128"/>
                <a:ea typeface="Meiryo UI" panose="020B0604030504040204" pitchFamily="50" charset="-128"/>
              </a:rPr>
              <a:t>URL</a:t>
            </a:r>
            <a:r>
              <a:rPr lang="ja-JP" altLang="en-US" sz="1200" dirty="0">
                <a:latin typeface="Meiryo UI" panose="020B0604030504040204" pitchFamily="50" charset="-128"/>
                <a:ea typeface="Meiryo UI" panose="020B0604030504040204" pitchFamily="50" charset="-128"/>
              </a:rPr>
              <a:t>の例を</a:t>
            </a:r>
            <a:r>
              <a:rPr lang="ja-JP" altLang="en-US" sz="1200">
                <a:latin typeface="Meiryo UI" panose="020B0604030504040204" pitchFamily="50" charset="-128"/>
                <a:ea typeface="Meiryo UI" panose="020B0604030504040204" pitchFamily="50" charset="-128"/>
              </a:rPr>
              <a:t>示す。</a:t>
            </a:r>
            <a:endParaRPr lang="en-US" altLang="ja-JP" sz="1200">
              <a:latin typeface="Meiryo UI" panose="020B0604030504040204" pitchFamily="50" charset="-128"/>
              <a:ea typeface="Meiryo UI" panose="020B0604030504040204" pitchFamily="50" charset="-128"/>
            </a:endParaRPr>
          </a:p>
          <a:p>
            <a:r>
              <a:rPr lang="en-US" altLang="ja-JP" sz="1200">
                <a:latin typeface="Meiryo UI" panose="020B0604030504040204" pitchFamily="50" charset="-128"/>
                <a:ea typeface="Meiryo UI" panose="020B0604030504040204" pitchFamily="50" charset="-128"/>
              </a:rPr>
              <a:t>255</a:t>
            </a:r>
            <a:r>
              <a:rPr lang="ja-JP" altLang="en-US" sz="1200">
                <a:latin typeface="Meiryo UI" panose="020B0604030504040204" pitchFamily="50" charset="-128"/>
                <a:ea typeface="Meiryo UI" panose="020B0604030504040204" pitchFamily="50" charset="-128"/>
              </a:rPr>
              <a:t>文字までを制限とし、</a:t>
            </a:r>
            <a:r>
              <a:rPr lang="ja-JP" altLang="en-US" sz="1200" b="0" i="0">
                <a:effectLst/>
                <a:latin typeface="Meiryo UI" panose="020B0604030504040204" pitchFamily="50" charset="-128"/>
                <a:ea typeface="Meiryo UI" panose="020B0604030504040204" pitchFamily="50" charset="-128"/>
              </a:rPr>
              <a:t>使用可能文字は半角英数、ハイフン、アンダーバーのみ</a:t>
            </a:r>
            <a:r>
              <a:rPr lang="ja-JP" altLang="en-US" sz="1200" b="0" i="0" dirty="0">
                <a:effectLst/>
                <a:latin typeface="Meiryo UI" panose="020B0604030504040204" pitchFamily="50" charset="-128"/>
                <a:ea typeface="Meiryo UI" panose="020B0604030504040204" pitchFamily="50" charset="-128"/>
              </a:rPr>
              <a:t>とする。</a:t>
            </a:r>
            <a:endParaRPr lang="ja-JP" altLang="en-US" sz="1200" b="0" i="0">
              <a:effectLst/>
              <a:latin typeface="Meiryo UI" panose="020B0604030504040204" pitchFamily="50" charset="-128"/>
              <a:ea typeface="Meiryo UI" panose="020B0604030504040204" pitchFamily="50" charset="-128"/>
            </a:endParaRPr>
          </a:p>
        </p:txBody>
      </p:sp>
      <p:graphicFrame>
        <p:nvGraphicFramePr>
          <p:cNvPr id="4" name="表 4">
            <a:extLst>
              <a:ext uri="{FF2B5EF4-FFF2-40B4-BE49-F238E27FC236}">
                <a16:creationId xmlns:a16="http://schemas.microsoft.com/office/drawing/2014/main" id="{205511D3-3085-7F05-9EFB-73336845AE0A}"/>
              </a:ext>
            </a:extLst>
          </p:cNvPr>
          <p:cNvGraphicFramePr>
            <a:graphicFrameLocks noGrp="1"/>
          </p:cNvGraphicFramePr>
          <p:nvPr>
            <p:extLst>
              <p:ext uri="{D42A27DB-BD31-4B8C-83A1-F6EECF244321}">
                <p14:modId xmlns:p14="http://schemas.microsoft.com/office/powerpoint/2010/main" val="359206072"/>
              </p:ext>
            </p:extLst>
          </p:nvPr>
        </p:nvGraphicFramePr>
        <p:xfrm>
          <a:off x="216000" y="1911833"/>
          <a:ext cx="9044957" cy="1127760"/>
        </p:xfrm>
        <a:graphic>
          <a:graphicData uri="http://schemas.openxmlformats.org/drawingml/2006/table">
            <a:tbl>
              <a:tblPr firstRow="1" bandRow="1">
                <a:tableStyleId>{5C22544A-7EE6-4342-B048-85BDC9FD1C3A}</a:tableStyleId>
              </a:tblPr>
              <a:tblGrid>
                <a:gridCol w="419431">
                  <a:extLst>
                    <a:ext uri="{9D8B030D-6E8A-4147-A177-3AD203B41FA5}">
                      <a16:colId xmlns:a16="http://schemas.microsoft.com/office/drawing/2014/main" val="4289062223"/>
                    </a:ext>
                  </a:extLst>
                </a:gridCol>
                <a:gridCol w="1247613">
                  <a:extLst>
                    <a:ext uri="{9D8B030D-6E8A-4147-A177-3AD203B41FA5}">
                      <a16:colId xmlns:a16="http://schemas.microsoft.com/office/drawing/2014/main" val="1950828089"/>
                    </a:ext>
                  </a:extLst>
                </a:gridCol>
                <a:gridCol w="7377913">
                  <a:extLst>
                    <a:ext uri="{9D8B030D-6E8A-4147-A177-3AD203B41FA5}">
                      <a16:colId xmlns:a16="http://schemas.microsoft.com/office/drawing/2014/main" val="607164789"/>
                    </a:ext>
                  </a:extLst>
                </a:gridCol>
              </a:tblGrid>
              <a:tr h="0">
                <a:tc>
                  <a:txBody>
                    <a:bodyPr/>
                    <a:lstStyle/>
                    <a:p>
                      <a:r>
                        <a:rPr kumimoji="1" lang="en-US" altLang="ja-JP" sz="1000" dirty="0">
                          <a:latin typeface="Meiryo UI" panose="020B0604030504040204" pitchFamily="50" charset="-128"/>
                          <a:ea typeface="Meiryo UI" panose="020B0604030504040204" pitchFamily="50" charset="-128"/>
                        </a:rPr>
                        <a:t>#</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プロトコル</a:t>
                      </a:r>
                    </a:p>
                  </a:txBody>
                  <a:tcPr/>
                </a:tc>
                <a:tc>
                  <a:txBody>
                    <a:bodyPr/>
                    <a:lstStyle/>
                    <a:p>
                      <a:r>
                        <a:rPr kumimoji="1" lang="en-US" altLang="ja-JP" sz="1000" dirty="0">
                          <a:latin typeface="Meiryo UI" panose="020B0604030504040204" pitchFamily="50" charset="-128"/>
                          <a:ea typeface="Meiryo UI" panose="020B0604030504040204" pitchFamily="50" charset="-128"/>
                        </a:rPr>
                        <a:t>URL</a:t>
                      </a:r>
                      <a:r>
                        <a:rPr kumimoji="1" lang="ja-JP" altLang="en-US" sz="1000" dirty="0">
                          <a:latin typeface="Meiryo UI" panose="020B0604030504040204" pitchFamily="50" charset="-128"/>
                          <a:ea typeface="Meiryo UI" panose="020B0604030504040204" pitchFamily="50" charset="-128"/>
                        </a:rPr>
                        <a:t>の例</a:t>
                      </a:r>
                    </a:p>
                  </a:txBody>
                  <a:tcPr/>
                </a:tc>
                <a:extLst>
                  <a:ext uri="{0D108BD9-81ED-4DB2-BD59-A6C34878D82A}">
                    <a16:rowId xmlns:a16="http://schemas.microsoft.com/office/drawing/2014/main" val="565950040"/>
                  </a:ext>
                </a:extLst>
              </a:tr>
              <a:tr h="0">
                <a:tc>
                  <a:txBody>
                    <a:bodyPr/>
                    <a:lstStyle/>
                    <a:p>
                      <a:r>
                        <a:rPr kumimoji="1" lang="en-US" altLang="ja-JP" sz="1000" dirty="0">
                          <a:latin typeface="Meiryo UI" panose="020B0604030504040204" pitchFamily="50" charset="-128"/>
                          <a:ea typeface="Meiryo UI" panose="020B0604030504040204" pitchFamily="50" charset="-128"/>
                        </a:rPr>
                        <a:t>1</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dirty="0">
                          <a:latin typeface="Meiryo UI" panose="020B0604030504040204" pitchFamily="50" charset="-128"/>
                          <a:ea typeface="Meiryo UI" panose="020B0604030504040204" pitchFamily="50" charset="-128"/>
                        </a:rPr>
                        <a:t>HTTP(S)</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dirty="0">
                          <a:latin typeface="Meiryo UI" panose="020B0604030504040204" pitchFamily="50" charset="-128"/>
                          <a:ea typeface="Meiryo UI" panose="020B0604030504040204" pitchFamily="50" charset="-128"/>
                        </a:rPr>
                        <a:t>https://example.com/data.pptx</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041749813"/>
                  </a:ext>
                </a:extLst>
              </a:tr>
              <a:tr h="0">
                <a:tc>
                  <a:txBody>
                    <a:bodyPr/>
                    <a:lstStyle/>
                    <a:p>
                      <a:r>
                        <a:rPr kumimoji="1" lang="en-US" altLang="ja-JP" sz="1000" dirty="0">
                          <a:latin typeface="Meiryo UI" panose="020B0604030504040204" pitchFamily="50" charset="-128"/>
                          <a:ea typeface="Meiryo UI" panose="020B0604030504040204" pitchFamily="50" charset="-128"/>
                        </a:rPr>
                        <a:t>2</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dirty="0">
                          <a:latin typeface="Meiryo UI" panose="020B0604030504040204" pitchFamily="50" charset="-128"/>
                          <a:ea typeface="Meiryo UI" panose="020B0604030504040204" pitchFamily="50" charset="-128"/>
                        </a:rPr>
                        <a:t>FTP</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dirty="0">
                          <a:latin typeface="Meiryo UI" panose="020B0604030504040204" pitchFamily="50" charset="-128"/>
                          <a:ea typeface="Meiryo UI" panose="020B0604030504040204" pitchFamily="50" charset="-128"/>
                        </a:rPr>
                        <a:t>ftp://example.com/data.pptx</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023882791"/>
                  </a:ext>
                </a:extLst>
              </a:tr>
              <a:tr h="221936">
                <a:tc>
                  <a:txBody>
                    <a:bodyPr/>
                    <a:lstStyle/>
                    <a:p>
                      <a:r>
                        <a:rPr kumimoji="1" lang="en-US" altLang="ja-JP" sz="1000" dirty="0">
                          <a:latin typeface="Meiryo UI" panose="020B0604030504040204" pitchFamily="50" charset="-128"/>
                          <a:ea typeface="Meiryo UI" panose="020B0604030504040204" pitchFamily="50" charset="-128"/>
                        </a:rPr>
                        <a:t>3</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dirty="0">
                          <a:latin typeface="Meiryo UI" panose="020B0604030504040204" pitchFamily="50" charset="-128"/>
                          <a:ea typeface="Meiryo UI" panose="020B0604030504040204" pitchFamily="50" charset="-128"/>
                        </a:rPr>
                        <a:t>NGSI</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a:solidFill>
                            <a:schemeClr val="tx1"/>
                          </a:solidFill>
                          <a:latin typeface="Meiryo UI" panose="020B0604030504040204" pitchFamily="50" charset="-128"/>
                          <a:ea typeface="Meiryo UI" panose="020B0604030504040204" pitchFamily="50" charset="-128"/>
                        </a:rPr>
                        <a:t>https://t1072680.dev-necjfiware.jp/orion/v2.0/entities?type=Test_CareService11,Fiware-Service=AAA,Fiware-ServicePath=/#</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245922277"/>
                  </a:ext>
                </a:extLst>
              </a:tr>
            </a:tbl>
          </a:graphicData>
        </a:graphic>
      </p:graphicFrame>
    </p:spTree>
    <p:extLst>
      <p:ext uri="{BB962C8B-B14F-4D97-AF65-F5344CB8AC3E}">
        <p14:creationId xmlns:p14="http://schemas.microsoft.com/office/powerpoint/2010/main" val="26308136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2D6A1C-3EBD-450D-9E04-694B58C397FC}"/>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2. </a:t>
            </a:r>
            <a:r>
              <a:rPr lang="ja-JP" altLang="en-US" sz="1800" dirty="0">
                <a:latin typeface="Meiryo UI" panose="020B0604030504040204" pitchFamily="50" charset="-128"/>
                <a:ea typeface="Meiryo UI" panose="020B0604030504040204" pitchFamily="50" charset="-128"/>
              </a:rPr>
              <a:t>方式 </a:t>
            </a:r>
            <a:r>
              <a:rPr lang="en-US" altLang="ja-JP" sz="1800" dirty="0">
                <a:latin typeface="Meiryo UI" panose="020B0604030504040204" pitchFamily="50" charset="-128"/>
                <a:ea typeface="Meiryo UI" panose="020B0604030504040204" pitchFamily="50" charset="-128"/>
              </a:rPr>
              <a:t>&gt; 2.4.</a:t>
            </a:r>
            <a:r>
              <a:rPr lang="ja-JP" altLang="en-US" sz="1800" dirty="0">
                <a:latin typeface="Meiryo UI" panose="020B0604030504040204" pitchFamily="50" charset="-128"/>
                <a:ea typeface="Meiryo UI" panose="020B0604030504040204" pitchFamily="50" charset="-128"/>
              </a:rPr>
              <a:t> 認可方式 </a:t>
            </a:r>
            <a:r>
              <a:rPr lang="en-US" altLang="ja-JP" sz="1800" dirty="0">
                <a:latin typeface="Meiryo UI" panose="020B0604030504040204" pitchFamily="50" charset="-128"/>
                <a:ea typeface="Meiryo UI" panose="020B0604030504040204" pitchFamily="50" charset="-128"/>
              </a:rPr>
              <a:t>&gt; 2.4.4. </a:t>
            </a:r>
            <a:r>
              <a:rPr lang="ja-JP" altLang="en-US" sz="1800" dirty="0">
                <a:latin typeface="Meiryo UI" panose="020B0604030504040204" pitchFamily="50" charset="-128"/>
                <a:ea typeface="Meiryo UI" panose="020B0604030504040204" pitchFamily="50" charset="-128"/>
              </a:rPr>
              <a:t>認可情報</a:t>
            </a:r>
            <a:r>
              <a:rPr lang="en-US" altLang="ja-JP" sz="1800" dirty="0">
                <a:latin typeface="Meiryo UI" panose="020B0604030504040204" pitchFamily="50" charset="-128"/>
                <a:ea typeface="Meiryo UI" panose="020B0604030504040204" pitchFamily="50" charset="-128"/>
              </a:rPr>
              <a:t>(</a:t>
            </a:r>
            <a:r>
              <a:rPr lang="ja-JP" altLang="en-US" sz="1800">
                <a:latin typeface="Meiryo UI" panose="020B0604030504040204" pitchFamily="50" charset="-128"/>
                <a:ea typeface="Meiryo UI" panose="020B0604030504040204" pitchFamily="50" charset="-128"/>
              </a:rPr>
              <a:t>ポリシー</a:t>
            </a:r>
            <a:r>
              <a:rPr lang="en-US" altLang="ja-JP" sz="1800">
                <a:latin typeface="Meiryo UI" panose="020B0604030504040204" pitchFamily="50" charset="-128"/>
                <a:ea typeface="Meiryo UI" panose="020B0604030504040204" pitchFamily="50" charset="-128"/>
              </a:rPr>
              <a:t>)</a:t>
            </a:r>
            <a:endParaRPr kumimoji="1" lang="ja-JP" altLang="en-US" sz="1800" dirty="0"/>
          </a:p>
        </p:txBody>
      </p:sp>
      <p:sp>
        <p:nvSpPr>
          <p:cNvPr id="5" name="テキスト ボックス 4">
            <a:extLst>
              <a:ext uri="{FF2B5EF4-FFF2-40B4-BE49-F238E27FC236}">
                <a16:creationId xmlns:a16="http://schemas.microsoft.com/office/drawing/2014/main" id="{8D9C8BA9-ACD8-43D1-BA51-E8D9BC63A434}"/>
              </a:ext>
            </a:extLst>
          </p:cNvPr>
          <p:cNvSpPr txBox="1"/>
          <p:nvPr/>
        </p:nvSpPr>
        <p:spPr>
          <a:xfrm>
            <a:off x="216001" y="690410"/>
            <a:ext cx="9085500" cy="631594"/>
          </a:xfrm>
          <a:prstGeom prst="rect">
            <a:avLst/>
          </a:prstGeom>
          <a:noFill/>
          <a:ln>
            <a:noFill/>
          </a:ln>
        </p:spPr>
        <p:txBody>
          <a:bodyPr wrap="square" rtlCol="0" anchor="t" anchorCtr="0">
            <a:noAutofit/>
          </a:bodyPr>
          <a:lstStyle/>
          <a:p>
            <a:r>
              <a:rPr lang="ja-JP" altLang="en-US" sz="1200">
                <a:latin typeface="Meiryo UI" panose="020B0604030504040204" pitchFamily="50" charset="-128"/>
                <a:ea typeface="Meiryo UI" panose="020B0604030504040204" pitchFamily="50" charset="-128"/>
              </a:rPr>
              <a:t>ポリシーとは</a:t>
            </a:r>
            <a:r>
              <a:rPr lang="ja-JP" altLang="en-US" sz="1200" dirty="0">
                <a:latin typeface="Meiryo UI" panose="020B0604030504040204" pitchFamily="50" charset="-128"/>
                <a:ea typeface="Meiryo UI" panose="020B0604030504040204" pitchFamily="50" charset="-128"/>
              </a:rPr>
              <a:t>、誰にデータを提供してよいか、という条件のことである。</a:t>
            </a:r>
            <a:endParaRPr lang="en-US" altLang="ja-JP" sz="1200" dirty="0">
              <a:latin typeface="Meiryo UI" panose="020B0604030504040204" pitchFamily="50" charset="-128"/>
              <a:ea typeface="Meiryo UI" panose="020B0604030504040204" pitchFamily="50" charset="-128"/>
            </a:endParaRPr>
          </a:p>
          <a:p>
            <a:r>
              <a:rPr lang="en-US" altLang="ja-JP" sz="1200">
                <a:latin typeface="Meiryo UI" panose="020B0604030504040204" pitchFamily="50" charset="-128"/>
                <a:ea typeface="Meiryo UI" panose="020B0604030504040204" pitchFamily="50" charset="-128"/>
              </a:rPr>
              <a:t>CADDE</a:t>
            </a:r>
            <a:r>
              <a:rPr lang="ja-JP" altLang="en-US" sz="1200">
                <a:latin typeface="Meiryo UI" panose="020B0604030504040204" pitchFamily="50" charset="-128"/>
                <a:ea typeface="Meiryo UI" panose="020B0604030504040204" pitchFamily="50" charset="-128"/>
              </a:rPr>
              <a:t>では、ユーザが持つ属性を条件として</a:t>
            </a:r>
            <a:r>
              <a:rPr lang="en-US" altLang="ja-JP" sz="1200">
                <a:latin typeface="Meiryo UI" panose="020B0604030504040204" pitchFamily="50" charset="-128"/>
                <a:ea typeface="Meiryo UI" panose="020B0604030504040204" pitchFamily="50" charset="-128"/>
              </a:rPr>
              <a:t>RegEx</a:t>
            </a:r>
            <a:r>
              <a:rPr lang="ja-JP" altLang="en-US" sz="1200">
                <a:latin typeface="Meiryo UI" panose="020B0604030504040204" pitchFamily="50" charset="-128"/>
                <a:ea typeface="Meiryo UI" panose="020B0604030504040204" pitchFamily="50" charset="-128"/>
              </a:rPr>
              <a:t>ポリシーに設定する。また、複数の</a:t>
            </a:r>
            <a:r>
              <a:rPr lang="en-US" altLang="ja-JP" sz="1200">
                <a:latin typeface="Meiryo UI" panose="020B0604030504040204" pitchFamily="50" charset="-128"/>
                <a:ea typeface="Meiryo UI" panose="020B0604030504040204" pitchFamily="50" charset="-128"/>
              </a:rPr>
              <a:t>RegEx</a:t>
            </a:r>
            <a:r>
              <a:rPr lang="ja-JP" altLang="en-US" sz="1200">
                <a:latin typeface="Meiryo UI" panose="020B0604030504040204" pitchFamily="50" charset="-128"/>
                <a:ea typeface="Meiryo UI" panose="020B0604030504040204" pitchFamily="50" charset="-128"/>
              </a:rPr>
              <a:t>ポリシーの論理積をとるために、</a:t>
            </a:r>
            <a:r>
              <a:rPr lang="en-US" altLang="ja-JP" sz="1200">
                <a:latin typeface="Meiryo UI" panose="020B0604030504040204" pitchFamily="50" charset="-128"/>
                <a:ea typeface="Meiryo UI" panose="020B0604030504040204" pitchFamily="50" charset="-128"/>
              </a:rPr>
              <a:t>RegEx</a:t>
            </a:r>
            <a:r>
              <a:rPr lang="ja-JP" altLang="en-US" sz="1200">
                <a:latin typeface="Meiryo UI" panose="020B0604030504040204" pitchFamily="50" charset="-128"/>
                <a:ea typeface="Meiryo UI" panose="020B0604030504040204" pitchFamily="50" charset="-128"/>
              </a:rPr>
              <a:t>ポリシーを</a:t>
            </a:r>
            <a:r>
              <a:rPr lang="en-US" altLang="ja-JP" sz="1200">
                <a:latin typeface="Meiryo UI" panose="020B0604030504040204" pitchFamily="50" charset="-128"/>
                <a:ea typeface="Meiryo UI" panose="020B0604030504040204" pitchFamily="50" charset="-128"/>
              </a:rPr>
              <a:t>Aggregated</a:t>
            </a:r>
            <a:r>
              <a:rPr lang="ja-JP" altLang="en-US" sz="1200">
                <a:latin typeface="Meiryo UI" panose="020B0604030504040204" pitchFamily="50" charset="-128"/>
                <a:ea typeface="Meiryo UI" panose="020B0604030504040204" pitchFamily="50" charset="-128"/>
              </a:rPr>
              <a:t>ポリシーによってグループ化する。</a:t>
            </a:r>
            <a:endParaRPr lang="en-US" altLang="ja-JP" sz="1200" dirty="0">
              <a:latin typeface="Meiryo UI" panose="020B0604030504040204" pitchFamily="50" charset="-128"/>
              <a:ea typeface="Meiryo UI" panose="020B0604030504040204" pitchFamily="50" charset="-128"/>
            </a:endParaRPr>
          </a:p>
        </p:txBody>
      </p:sp>
      <p:graphicFrame>
        <p:nvGraphicFramePr>
          <p:cNvPr id="6" name="表 3">
            <a:extLst>
              <a:ext uri="{FF2B5EF4-FFF2-40B4-BE49-F238E27FC236}">
                <a16:creationId xmlns:a16="http://schemas.microsoft.com/office/drawing/2014/main" id="{C50049FB-FAE1-4D5D-AFE6-563256CB74BA}"/>
              </a:ext>
            </a:extLst>
          </p:cNvPr>
          <p:cNvGraphicFramePr>
            <a:graphicFrameLocks noGrp="1"/>
          </p:cNvGraphicFramePr>
          <p:nvPr>
            <p:extLst>
              <p:ext uri="{D42A27DB-BD31-4B8C-83A1-F6EECF244321}">
                <p14:modId xmlns:p14="http://schemas.microsoft.com/office/powerpoint/2010/main" val="737774915"/>
              </p:ext>
            </p:extLst>
          </p:nvPr>
        </p:nvGraphicFramePr>
        <p:xfrm>
          <a:off x="216000" y="1402373"/>
          <a:ext cx="9067500" cy="975360"/>
        </p:xfrm>
        <a:graphic>
          <a:graphicData uri="http://schemas.openxmlformats.org/drawingml/2006/table">
            <a:tbl>
              <a:tblPr firstRow="1" bandRow="1">
                <a:tableStyleId>{5C22544A-7EE6-4342-B048-85BDC9FD1C3A}</a:tableStyleId>
              </a:tblPr>
              <a:tblGrid>
                <a:gridCol w="409489">
                  <a:extLst>
                    <a:ext uri="{9D8B030D-6E8A-4147-A177-3AD203B41FA5}">
                      <a16:colId xmlns:a16="http://schemas.microsoft.com/office/drawing/2014/main" val="2975661823"/>
                    </a:ext>
                  </a:extLst>
                </a:gridCol>
                <a:gridCol w="2021917">
                  <a:extLst>
                    <a:ext uri="{9D8B030D-6E8A-4147-A177-3AD203B41FA5}">
                      <a16:colId xmlns:a16="http://schemas.microsoft.com/office/drawing/2014/main" val="2349144292"/>
                    </a:ext>
                  </a:extLst>
                </a:gridCol>
                <a:gridCol w="6636094">
                  <a:extLst>
                    <a:ext uri="{9D8B030D-6E8A-4147-A177-3AD203B41FA5}">
                      <a16:colId xmlns:a16="http://schemas.microsoft.com/office/drawing/2014/main" val="1778329994"/>
                    </a:ext>
                  </a:extLst>
                </a:gridCol>
              </a:tblGrid>
              <a:tr h="0">
                <a:tc>
                  <a:txBody>
                    <a:bodyPr/>
                    <a:lstStyle/>
                    <a:p>
                      <a:r>
                        <a:rPr kumimoji="1" lang="en-US" altLang="ja-JP" sz="1000" dirty="0">
                          <a:latin typeface="Meiryo UI" panose="020B0604030504040204" pitchFamily="50" charset="-128"/>
                          <a:ea typeface="Meiryo UI" panose="020B0604030504040204" pitchFamily="50" charset="-128"/>
                        </a:rPr>
                        <a:t>#</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条件として</a:t>
                      </a:r>
                      <a:r>
                        <a:rPr kumimoji="1" lang="ja-JP" altLang="en-US" sz="1000">
                          <a:latin typeface="Meiryo UI" panose="020B0604030504040204" pitchFamily="50" charset="-128"/>
                          <a:ea typeface="Meiryo UI" panose="020B0604030504040204" pitchFamily="50" charset="-128"/>
                        </a:rPr>
                        <a:t>設定する属性</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説明</a:t>
                      </a:r>
                    </a:p>
                  </a:txBody>
                  <a:tcPr/>
                </a:tc>
                <a:extLst>
                  <a:ext uri="{0D108BD9-81ED-4DB2-BD59-A6C34878D82A}">
                    <a16:rowId xmlns:a16="http://schemas.microsoft.com/office/drawing/2014/main" val="170501776"/>
                  </a:ext>
                </a:extLst>
              </a:tr>
              <a:tr h="0">
                <a:tc>
                  <a:txBody>
                    <a:bodyPr/>
                    <a:lstStyle/>
                    <a:p>
                      <a:r>
                        <a:rPr kumimoji="1" lang="en-US" altLang="ja-JP" sz="1000" dirty="0">
                          <a:latin typeface="Meiryo UI" panose="020B0604030504040204" pitchFamily="50" charset="-128"/>
                          <a:ea typeface="Meiryo UI" panose="020B0604030504040204" pitchFamily="50" charset="-128"/>
                        </a:rPr>
                        <a:t>1</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a:r>
                        <a:rPr kumimoji="1" lang="ja-JP" altLang="en-US" sz="1000">
                          <a:latin typeface="Meiryo UI" panose="020B0604030504040204" pitchFamily="50" charset="-128"/>
                          <a:ea typeface="Meiryo UI" panose="020B0604030504040204" pitchFamily="50" charset="-128"/>
                        </a:rPr>
                        <a:t>ユーザ</a:t>
                      </a:r>
                      <a:endParaRPr kumimoji="1" lang="en-US" altLang="ja-JP" sz="1000" dirty="0">
                        <a:latin typeface="Meiryo UI" panose="020B0604030504040204" pitchFamily="50" charset="-128"/>
                        <a:ea typeface="Meiryo UI" panose="020B0604030504040204" pitchFamily="50" charset="-128"/>
                      </a:endParaRPr>
                    </a:p>
                  </a:txBody>
                  <a:tcPr anchor="ctr"/>
                </a:tc>
                <a:tc>
                  <a:txBody>
                    <a:bodyPr/>
                    <a:lstStyle/>
                    <a:p>
                      <a:r>
                        <a:rPr kumimoji="1" lang="ja-JP" altLang="en-US" sz="1000">
                          <a:latin typeface="Meiryo UI" panose="020B0604030504040204" pitchFamily="50" charset="-128"/>
                          <a:ea typeface="Meiryo UI" panose="020B0604030504040204" pitchFamily="50" charset="-128"/>
                        </a:rPr>
                        <a:t>ユーザの</a:t>
                      </a:r>
                      <a:r>
                        <a:rPr kumimoji="1" lang="en-US" altLang="ja-JP" sz="1000">
                          <a:latin typeface="Meiryo UI" panose="020B0604030504040204" pitchFamily="50" charset="-128"/>
                          <a:ea typeface="Meiryo UI" panose="020B0604030504040204" pitchFamily="50" charset="-128"/>
                        </a:rPr>
                        <a:t>CADDE</a:t>
                      </a:r>
                      <a:r>
                        <a:rPr kumimoji="1" lang="ja-JP" altLang="en-US" sz="1000">
                          <a:latin typeface="Meiryo UI" panose="020B0604030504040204" pitchFamily="50" charset="-128"/>
                          <a:ea typeface="Meiryo UI" panose="020B0604030504040204" pitchFamily="50" charset="-128"/>
                        </a:rPr>
                        <a:t>ユーザ</a:t>
                      </a:r>
                      <a:r>
                        <a:rPr kumimoji="1" lang="en-US" altLang="ja-JP" sz="1000">
                          <a:latin typeface="Meiryo UI" panose="020B0604030504040204" pitchFamily="50" charset="-128"/>
                          <a:ea typeface="Meiryo UI" panose="020B0604030504040204" pitchFamily="50" charset="-128"/>
                        </a:rPr>
                        <a:t>ID</a:t>
                      </a:r>
                      <a:r>
                        <a:rPr kumimoji="1" lang="ja-JP" altLang="en-US" sz="1000">
                          <a:latin typeface="Meiryo UI" panose="020B0604030504040204" pitchFamily="50" charset="-128"/>
                          <a:ea typeface="Meiryo UI" panose="020B0604030504040204" pitchFamily="50" charset="-128"/>
                        </a:rPr>
                        <a:t>を設定する</a:t>
                      </a:r>
                      <a:endParaRPr kumimoji="1" lang="en-US" altLang="ja-JP" sz="10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2796303722"/>
                  </a:ext>
                </a:extLst>
              </a:tr>
              <a:tr h="0">
                <a:tc>
                  <a:txBody>
                    <a:bodyPr/>
                    <a:lstStyle/>
                    <a:p>
                      <a:r>
                        <a:rPr kumimoji="1" lang="en-US" altLang="ja-JP" sz="1000">
                          <a:latin typeface="Meiryo UI" panose="020B0604030504040204" pitchFamily="50" charset="-128"/>
                          <a:ea typeface="Meiryo UI" panose="020B0604030504040204" pitchFamily="50" charset="-128"/>
                        </a:rPr>
                        <a:t>2</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a:r>
                        <a:rPr kumimoji="1" lang="ja-JP" altLang="en-US" sz="1000">
                          <a:latin typeface="Meiryo UI" panose="020B0604030504040204" pitchFamily="50" charset="-128"/>
                          <a:ea typeface="Meiryo UI" panose="020B0604030504040204" pitchFamily="50" charset="-128"/>
                        </a:rPr>
                        <a:t>ユーザの所属組織</a:t>
                      </a:r>
                      <a:endParaRPr kumimoji="1" lang="en-US" altLang="ja-JP" sz="10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a:latin typeface="Meiryo UI" panose="020B0604030504040204" pitchFamily="50" charset="-128"/>
                          <a:ea typeface="Meiryo UI" panose="020B0604030504040204" pitchFamily="50" charset="-128"/>
                        </a:rPr>
                        <a:t>ユーザの所属組織の</a:t>
                      </a:r>
                      <a:r>
                        <a:rPr kumimoji="1" lang="en-US" altLang="ja-JP" sz="1000">
                          <a:latin typeface="Meiryo UI" panose="020B0604030504040204" pitchFamily="50" charset="-128"/>
                          <a:ea typeface="Meiryo UI" panose="020B0604030504040204" pitchFamily="50" charset="-128"/>
                        </a:rPr>
                        <a:t>CADDE</a:t>
                      </a:r>
                      <a:r>
                        <a:rPr kumimoji="1" lang="ja-JP" altLang="en-US" sz="1000">
                          <a:latin typeface="Meiryo UI" panose="020B0604030504040204" pitchFamily="50" charset="-128"/>
                          <a:ea typeface="Meiryo UI" panose="020B0604030504040204" pitchFamily="50" charset="-128"/>
                        </a:rPr>
                        <a:t>ユーザ</a:t>
                      </a:r>
                      <a:r>
                        <a:rPr kumimoji="1" lang="en-US" altLang="ja-JP" sz="1000">
                          <a:latin typeface="Meiryo UI" panose="020B0604030504040204" pitchFamily="50" charset="-128"/>
                          <a:ea typeface="Meiryo UI" panose="020B0604030504040204" pitchFamily="50" charset="-128"/>
                        </a:rPr>
                        <a:t>ID</a:t>
                      </a:r>
                      <a:r>
                        <a:rPr kumimoji="1" lang="ja-JP" altLang="en-US" sz="1000">
                          <a:latin typeface="Meiryo UI" panose="020B0604030504040204" pitchFamily="50" charset="-128"/>
                          <a:ea typeface="Meiryo UI" panose="020B0604030504040204" pitchFamily="50" charset="-128"/>
                        </a:rPr>
                        <a:t>を設定する</a:t>
                      </a:r>
                      <a:endParaRPr kumimoji="1" lang="en-US" altLang="ja-JP" sz="100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3377260387"/>
                  </a:ext>
                </a:extLst>
              </a:tr>
              <a:tr h="0">
                <a:tc>
                  <a:txBody>
                    <a:bodyPr/>
                    <a:lstStyle/>
                    <a:p>
                      <a:r>
                        <a:rPr kumimoji="1" lang="en-US" altLang="ja-JP" sz="1000">
                          <a:latin typeface="Meiryo UI" panose="020B0604030504040204" pitchFamily="50" charset="-128"/>
                          <a:ea typeface="Meiryo UI" panose="020B0604030504040204" pitchFamily="50" charset="-128"/>
                        </a:rPr>
                        <a:t>3</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a:r>
                        <a:rPr kumimoji="1" lang="ja-JP" altLang="en-US" sz="1000">
                          <a:latin typeface="Meiryo UI" panose="020B0604030504040204" pitchFamily="50" charset="-128"/>
                          <a:ea typeface="Meiryo UI" panose="020B0604030504040204" pitchFamily="50" charset="-128"/>
                        </a:rPr>
                        <a:t>ユーザの当人認証レベル（</a:t>
                      </a:r>
                      <a:r>
                        <a:rPr kumimoji="1" lang="en-US" altLang="ja-JP" sz="1000">
                          <a:latin typeface="Meiryo UI" panose="020B0604030504040204" pitchFamily="50" charset="-128"/>
                          <a:ea typeface="Meiryo UI" panose="020B0604030504040204" pitchFamily="50" charset="-128"/>
                        </a:rPr>
                        <a:t>AAL</a:t>
                      </a:r>
                      <a:r>
                        <a:rPr kumimoji="1" lang="ja-JP" altLang="en-US" sz="1000">
                          <a:latin typeface="Meiryo UI" panose="020B0604030504040204" pitchFamily="50" charset="-128"/>
                          <a:ea typeface="Meiryo UI" panose="020B0604030504040204" pitchFamily="50" charset="-128"/>
                        </a:rPr>
                        <a:t>）</a:t>
                      </a:r>
                      <a:endParaRPr kumimoji="1" lang="en-US" altLang="ja-JP" sz="10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a:latin typeface="Meiryo UI" panose="020B0604030504040204" pitchFamily="50" charset="-128"/>
                          <a:ea typeface="Meiryo UI" panose="020B0604030504040204" pitchFamily="50" charset="-128"/>
                        </a:rPr>
                        <a:t>ユーザの当人認証レベルを</a:t>
                      </a:r>
                      <a:r>
                        <a:rPr kumimoji="1" lang="en-US" altLang="ja-JP" sz="1000">
                          <a:latin typeface="Meiryo UI" panose="020B0604030504040204" pitchFamily="50" charset="-128"/>
                          <a:ea typeface="Meiryo UI" panose="020B0604030504040204" pitchFamily="50" charset="-128"/>
                        </a:rPr>
                        <a:t>1</a:t>
                      </a:r>
                      <a:r>
                        <a:rPr kumimoji="1" lang="ja-JP" altLang="en-US" sz="1000">
                          <a:latin typeface="Meiryo UI" panose="020B0604030504040204" pitchFamily="50" charset="-128"/>
                          <a:ea typeface="Meiryo UI" panose="020B0604030504040204" pitchFamily="50" charset="-128"/>
                        </a:rPr>
                        <a:t>～</a:t>
                      </a:r>
                      <a:r>
                        <a:rPr kumimoji="1" lang="en-US" altLang="ja-JP" sz="1000">
                          <a:latin typeface="Meiryo UI" panose="020B0604030504040204" pitchFamily="50" charset="-128"/>
                          <a:ea typeface="Meiryo UI" panose="020B0604030504040204" pitchFamily="50" charset="-128"/>
                        </a:rPr>
                        <a:t>3</a:t>
                      </a:r>
                      <a:r>
                        <a:rPr kumimoji="1" lang="ja-JP" altLang="en-US" sz="1000">
                          <a:latin typeface="Meiryo UI" panose="020B0604030504040204" pitchFamily="50" charset="-128"/>
                          <a:ea typeface="Meiryo UI" panose="020B0604030504040204" pitchFamily="50" charset="-128"/>
                        </a:rPr>
                        <a:t>の数値で設定する</a:t>
                      </a:r>
                      <a:endParaRPr kumimoji="1" lang="en-US" altLang="ja-JP" sz="10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3647196602"/>
                  </a:ext>
                </a:extLst>
              </a:tr>
            </a:tbl>
          </a:graphicData>
        </a:graphic>
      </p:graphicFrame>
      <p:sp>
        <p:nvSpPr>
          <p:cNvPr id="7" name="テキスト ボックス 6">
            <a:extLst>
              <a:ext uri="{FF2B5EF4-FFF2-40B4-BE49-F238E27FC236}">
                <a16:creationId xmlns:a16="http://schemas.microsoft.com/office/drawing/2014/main" id="{5E458B34-7DFA-30C8-3949-80F47B01CFBF}"/>
              </a:ext>
            </a:extLst>
          </p:cNvPr>
          <p:cNvSpPr txBox="1"/>
          <p:nvPr/>
        </p:nvSpPr>
        <p:spPr>
          <a:xfrm>
            <a:off x="216000" y="2440685"/>
            <a:ext cx="8640034" cy="302888"/>
          </a:xfrm>
          <a:prstGeom prst="rect">
            <a:avLst/>
          </a:prstGeom>
          <a:noFill/>
          <a:ln>
            <a:noFill/>
          </a:ln>
        </p:spPr>
        <p:txBody>
          <a:bodyPr wrap="square" rtlCol="0" anchor="t" anchorCtr="0">
            <a:noAutofit/>
          </a:bodyPr>
          <a:lstStyle/>
          <a:p>
            <a:r>
              <a:rPr lang="en-US" altLang="ja-JP" sz="1200">
                <a:latin typeface="Meiryo UI" panose="020B0604030504040204" pitchFamily="50" charset="-128"/>
                <a:ea typeface="Meiryo UI" panose="020B0604030504040204" pitchFamily="50" charset="-128"/>
              </a:rPr>
              <a:t>Regex</a:t>
            </a:r>
            <a:r>
              <a:rPr lang="ja-JP" altLang="en-US" sz="1200">
                <a:latin typeface="Meiryo UI" panose="020B0604030504040204" pitchFamily="50" charset="-128"/>
                <a:ea typeface="Meiryo UI" panose="020B0604030504040204" pitchFamily="50" charset="-128"/>
              </a:rPr>
              <a:t>ポリシー</a:t>
            </a:r>
            <a:r>
              <a:rPr lang="ja-JP" altLang="en-US" sz="1200" dirty="0">
                <a:latin typeface="Meiryo UI" panose="020B0604030504040204" pitchFamily="50" charset="-128"/>
                <a:ea typeface="Meiryo UI" panose="020B0604030504040204" pitchFamily="50" charset="-128"/>
              </a:rPr>
              <a:t>の詳細を以下に示す。</a:t>
            </a:r>
            <a:endParaRPr lang="en-US" altLang="ja-JP" sz="1200" dirty="0">
              <a:latin typeface="Meiryo UI" panose="020B0604030504040204" pitchFamily="50" charset="-128"/>
              <a:ea typeface="Meiryo UI" panose="020B0604030504040204" pitchFamily="50" charset="-128"/>
            </a:endParaRPr>
          </a:p>
        </p:txBody>
      </p:sp>
      <p:graphicFrame>
        <p:nvGraphicFramePr>
          <p:cNvPr id="9" name="表 6">
            <a:extLst>
              <a:ext uri="{FF2B5EF4-FFF2-40B4-BE49-F238E27FC236}">
                <a16:creationId xmlns:a16="http://schemas.microsoft.com/office/drawing/2014/main" id="{12B0EAB8-ED1D-70C4-2EA9-C1B8CB3CC073}"/>
              </a:ext>
            </a:extLst>
          </p:cNvPr>
          <p:cNvGraphicFramePr>
            <a:graphicFrameLocks noGrp="1"/>
          </p:cNvGraphicFramePr>
          <p:nvPr>
            <p:extLst>
              <p:ext uri="{D42A27DB-BD31-4B8C-83A1-F6EECF244321}">
                <p14:modId xmlns:p14="http://schemas.microsoft.com/office/powerpoint/2010/main" val="144504683"/>
              </p:ext>
            </p:extLst>
          </p:nvPr>
        </p:nvGraphicFramePr>
        <p:xfrm>
          <a:off x="216000" y="2743573"/>
          <a:ext cx="9049500" cy="1706880"/>
        </p:xfrm>
        <a:graphic>
          <a:graphicData uri="http://schemas.openxmlformats.org/drawingml/2006/table">
            <a:tbl>
              <a:tblPr firstRow="1" bandRow="1">
                <a:tableStyleId>{5C22544A-7EE6-4342-B048-85BDC9FD1C3A}</a:tableStyleId>
              </a:tblPr>
              <a:tblGrid>
                <a:gridCol w="376557">
                  <a:extLst>
                    <a:ext uri="{9D8B030D-6E8A-4147-A177-3AD203B41FA5}">
                      <a16:colId xmlns:a16="http://schemas.microsoft.com/office/drawing/2014/main" val="1887702193"/>
                    </a:ext>
                  </a:extLst>
                </a:gridCol>
                <a:gridCol w="2063557">
                  <a:extLst>
                    <a:ext uri="{9D8B030D-6E8A-4147-A177-3AD203B41FA5}">
                      <a16:colId xmlns:a16="http://schemas.microsoft.com/office/drawing/2014/main" val="1906511284"/>
                    </a:ext>
                  </a:extLst>
                </a:gridCol>
                <a:gridCol w="6609386">
                  <a:extLst>
                    <a:ext uri="{9D8B030D-6E8A-4147-A177-3AD203B41FA5}">
                      <a16:colId xmlns:a16="http://schemas.microsoft.com/office/drawing/2014/main" val="2564869037"/>
                    </a:ext>
                  </a:extLst>
                </a:gridCol>
              </a:tblGrid>
              <a:tr h="0">
                <a:tc>
                  <a:txBody>
                    <a:bodyPr/>
                    <a:lstStyle/>
                    <a:p>
                      <a:r>
                        <a:rPr kumimoji="1" lang="en-US" altLang="ja-JP" sz="1000" dirty="0">
                          <a:latin typeface="Meiryo UI" panose="020B0604030504040204" pitchFamily="50" charset="-128"/>
                          <a:ea typeface="Meiryo UI" panose="020B0604030504040204" pitchFamily="50" charset="-128"/>
                        </a:rPr>
                        <a:t>#</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lang="en-US" altLang="ja-JP" sz="1000">
                          <a:latin typeface="Meiryo UI" panose="020B0604030504040204" pitchFamily="50" charset="-128"/>
                          <a:ea typeface="Meiryo UI" panose="020B0604030504040204" pitchFamily="50" charset="-128"/>
                        </a:rPr>
                        <a:t>Regex</a:t>
                      </a:r>
                      <a:r>
                        <a:rPr lang="ja-JP" altLang="en-US" sz="1000">
                          <a:latin typeface="Meiryo UI" panose="020B0604030504040204" pitchFamily="50" charset="-128"/>
                          <a:ea typeface="Meiryo UI" panose="020B0604030504040204" pitchFamily="50" charset="-128"/>
                        </a:rPr>
                        <a:t>ポリシー</a:t>
                      </a:r>
                      <a:r>
                        <a:rPr kumimoji="1" lang="ja-JP" altLang="en-US" sz="1000">
                          <a:latin typeface="Meiryo UI" panose="020B0604030504040204" pitchFamily="50" charset="-128"/>
                          <a:ea typeface="Meiryo UI" panose="020B0604030504040204" pitchFamily="50" charset="-128"/>
                        </a:rPr>
                        <a:t>の</a:t>
                      </a:r>
                      <a:r>
                        <a:rPr kumimoji="1" lang="ja-JP" altLang="en-US" sz="1000" dirty="0">
                          <a:latin typeface="Meiryo UI" panose="020B0604030504040204" pitchFamily="50" charset="-128"/>
                          <a:ea typeface="Meiryo UI" panose="020B0604030504040204" pitchFamily="50" charset="-128"/>
                        </a:rPr>
                        <a:t>項目</a:t>
                      </a:r>
                    </a:p>
                  </a:txBody>
                  <a:tcPr/>
                </a:tc>
                <a:tc>
                  <a:txBody>
                    <a:bodyPr/>
                    <a:lstStyle/>
                    <a:p>
                      <a:r>
                        <a:rPr kumimoji="1" lang="ja-JP" altLang="en-US" sz="1000" dirty="0">
                          <a:latin typeface="Meiryo UI" panose="020B0604030504040204" pitchFamily="50" charset="-128"/>
                          <a:ea typeface="Meiryo UI" panose="020B0604030504040204" pitchFamily="50" charset="-128"/>
                        </a:rPr>
                        <a:t>説明</a:t>
                      </a:r>
                    </a:p>
                  </a:txBody>
                  <a:tcPr/>
                </a:tc>
                <a:extLst>
                  <a:ext uri="{0D108BD9-81ED-4DB2-BD59-A6C34878D82A}">
                    <a16:rowId xmlns:a16="http://schemas.microsoft.com/office/drawing/2014/main" val="511209390"/>
                  </a:ext>
                </a:extLst>
              </a:tr>
              <a:tr h="0">
                <a:tc>
                  <a:txBody>
                    <a:bodyPr/>
                    <a:lstStyle/>
                    <a:p>
                      <a:r>
                        <a:rPr kumimoji="1" lang="en-US" altLang="ja-JP" sz="1000" dirty="0">
                          <a:latin typeface="Meiryo UI" panose="020B0604030504040204" pitchFamily="50" charset="-128"/>
                          <a:ea typeface="Meiryo UI" panose="020B0604030504040204" pitchFamily="50" charset="-128"/>
                        </a:rPr>
                        <a:t>1</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dirty="0">
                          <a:latin typeface="Meiryo UI" panose="020B0604030504040204" pitchFamily="50" charset="-128"/>
                          <a:ea typeface="Meiryo UI" panose="020B0604030504040204" pitchFamily="50" charset="-128"/>
                        </a:rPr>
                        <a:t>ID</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lang="en-US" altLang="ja-JP" sz="1000">
                          <a:latin typeface="Meiryo UI" panose="020B0604030504040204" pitchFamily="50" charset="-128"/>
                          <a:ea typeface="Meiryo UI" panose="020B0604030504040204" pitchFamily="50" charset="-128"/>
                        </a:rPr>
                        <a:t>Regex</a:t>
                      </a:r>
                      <a:r>
                        <a:rPr lang="ja-JP" altLang="en-US" sz="1000">
                          <a:latin typeface="Meiryo UI" panose="020B0604030504040204" pitchFamily="50" charset="-128"/>
                          <a:ea typeface="Meiryo UI" panose="020B0604030504040204" pitchFamily="50" charset="-128"/>
                        </a:rPr>
                        <a:t>ポリシーを</a:t>
                      </a:r>
                      <a:r>
                        <a:rPr kumimoji="1" lang="ja-JP" altLang="en-US" sz="1000">
                          <a:latin typeface="Meiryo UI" panose="020B0604030504040204" pitchFamily="50" charset="-128"/>
                          <a:ea typeface="Meiryo UI" panose="020B0604030504040204" pitchFamily="50" charset="-128"/>
                        </a:rPr>
                        <a:t>一意に識別する</a:t>
                      </a:r>
                      <a:r>
                        <a:rPr kumimoji="1" lang="en-US" altLang="ja-JP" sz="1000">
                          <a:latin typeface="Meiryo UI" panose="020B0604030504040204" pitchFamily="50" charset="-128"/>
                          <a:ea typeface="Meiryo UI" panose="020B0604030504040204" pitchFamily="50" charset="-128"/>
                        </a:rPr>
                        <a:t>UUID</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373726751"/>
                  </a:ext>
                </a:extLst>
              </a:tr>
              <a:tr h="0">
                <a:tc>
                  <a:txBody>
                    <a:bodyPr/>
                    <a:lstStyle/>
                    <a:p>
                      <a:r>
                        <a:rPr kumimoji="1" lang="en-US" altLang="ja-JP" sz="1000" dirty="0">
                          <a:latin typeface="Meiryo UI" panose="020B0604030504040204" pitchFamily="50" charset="-128"/>
                          <a:ea typeface="Meiryo UI" panose="020B0604030504040204" pitchFamily="50" charset="-128"/>
                        </a:rPr>
                        <a:t>2</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a:latin typeface="Meiryo UI" panose="020B0604030504040204" pitchFamily="50" charset="-128"/>
                          <a:ea typeface="Meiryo UI" panose="020B0604030504040204" pitchFamily="50" charset="-128"/>
                        </a:rPr>
                        <a:t>名前</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このポリシーの名前</a:t>
                      </a:r>
                      <a:endParaRPr kumimoji="1" lang="en-US" altLang="ja-JP"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495305410"/>
                  </a:ext>
                </a:extLst>
              </a:tr>
              <a:tr h="0">
                <a:tc>
                  <a:txBody>
                    <a:bodyPr/>
                    <a:lstStyle/>
                    <a:p>
                      <a:r>
                        <a:rPr kumimoji="1" lang="en-US" altLang="ja-JP" sz="1000" dirty="0">
                          <a:latin typeface="Meiryo UI" panose="020B0604030504040204" pitchFamily="50" charset="-128"/>
                          <a:ea typeface="Meiryo UI" panose="020B0604030504040204" pitchFamily="50" charset="-128"/>
                        </a:rPr>
                        <a:t>3</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説明</a:t>
                      </a:r>
                    </a:p>
                  </a:txBody>
                  <a:tcPr/>
                </a:tc>
                <a:tc>
                  <a:txBody>
                    <a:bodyPr/>
                    <a:lstStyle/>
                    <a:p>
                      <a:r>
                        <a:rPr kumimoji="1" lang="ja-JP" altLang="en-US" sz="1000" dirty="0">
                          <a:latin typeface="Meiryo UI" panose="020B0604030504040204" pitchFamily="50" charset="-128"/>
                          <a:ea typeface="Meiryo UI" panose="020B0604030504040204" pitchFamily="50" charset="-128"/>
                        </a:rPr>
                        <a:t>このポリシー</a:t>
                      </a:r>
                      <a:r>
                        <a:rPr kumimoji="1" lang="ja-JP" altLang="en-US" sz="1000">
                          <a:latin typeface="Meiryo UI" panose="020B0604030504040204" pitchFamily="50" charset="-128"/>
                          <a:ea typeface="Meiryo UI" panose="020B0604030504040204" pitchFamily="50" charset="-128"/>
                        </a:rPr>
                        <a:t>の説明</a:t>
                      </a:r>
                      <a:endParaRPr kumimoji="1" lang="en-US" altLang="ja-JP"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391457425"/>
                  </a:ext>
                </a:extLst>
              </a:tr>
              <a:tr h="0">
                <a:tc>
                  <a:txBody>
                    <a:bodyPr/>
                    <a:lstStyle/>
                    <a:p>
                      <a:r>
                        <a:rPr kumimoji="1" lang="en-US" altLang="ja-JP" sz="1000" dirty="0">
                          <a:latin typeface="Meiryo UI" panose="020B0604030504040204" pitchFamily="50" charset="-128"/>
                          <a:ea typeface="Meiryo UI" panose="020B0604030504040204" pitchFamily="50" charset="-128"/>
                        </a:rPr>
                        <a:t>4</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a:latin typeface="Meiryo UI" panose="020B0604030504040204" pitchFamily="50" charset="-128"/>
                          <a:ea typeface="Meiryo UI" panose="020B0604030504040204" pitchFamily="50" charset="-128"/>
                        </a:rPr>
                        <a:t>ターゲットクレーム</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a:solidFill>
                            <a:schemeClr val="tx1"/>
                          </a:solidFill>
                          <a:latin typeface="Meiryo UI" panose="020B0604030504040204" pitchFamily="50" charset="-128"/>
                          <a:ea typeface="Meiryo UI" panose="020B0604030504040204" pitchFamily="50" charset="-128"/>
                        </a:rPr>
                        <a:t>トークンのクレームを指定</a:t>
                      </a:r>
                      <a:endParaRPr kumimoji="1" lang="en-US" altLang="ja-JP" sz="100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467157400"/>
                  </a:ext>
                </a:extLst>
              </a:tr>
              <a:tr h="0">
                <a:tc>
                  <a:txBody>
                    <a:bodyPr/>
                    <a:lstStyle/>
                    <a:p>
                      <a:r>
                        <a:rPr kumimoji="1" lang="en-US" altLang="ja-JP" sz="1000" dirty="0">
                          <a:latin typeface="Meiryo UI" panose="020B0604030504040204" pitchFamily="50" charset="-128"/>
                          <a:ea typeface="Meiryo UI" panose="020B0604030504040204" pitchFamily="50" charset="-128"/>
                        </a:rPr>
                        <a:t>5</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a:latin typeface="Meiryo UI" panose="020B0604030504040204" pitchFamily="50" charset="-128"/>
                          <a:ea typeface="Meiryo UI" panose="020B0604030504040204" pitchFamily="50" charset="-128"/>
                        </a:rPr>
                        <a:t>正規表現のパターン</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a:solidFill>
                            <a:schemeClr val="tx1"/>
                          </a:solidFill>
                          <a:latin typeface="Meiryo UI" panose="020B0604030504040204" pitchFamily="50" charset="-128"/>
                          <a:ea typeface="Meiryo UI" panose="020B0604030504040204" pitchFamily="50" charset="-128"/>
                        </a:rPr>
                        <a:t>トークンのクレームの値とマッチする正規表現</a:t>
                      </a:r>
                      <a:endParaRPr kumimoji="1" lang="en-US" altLang="ja-JP" sz="1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412785065"/>
                  </a:ext>
                </a:extLst>
              </a:tr>
              <a:tr h="0">
                <a:tc>
                  <a:txBody>
                    <a:bodyPr/>
                    <a:lstStyle/>
                    <a:p>
                      <a:r>
                        <a:rPr kumimoji="1" lang="en-US" altLang="ja-JP" sz="1000" dirty="0">
                          <a:latin typeface="Meiryo UI" panose="020B0604030504040204" pitchFamily="50" charset="-128"/>
                          <a:ea typeface="Meiryo UI" panose="020B0604030504040204" pitchFamily="50" charset="-128"/>
                        </a:rPr>
                        <a:t>6</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ロジック</a:t>
                      </a:r>
                    </a:p>
                  </a:txBody>
                  <a:tcPr/>
                </a:tc>
                <a:tc>
                  <a:txBody>
                    <a:bodyPr/>
                    <a:lstStyle/>
                    <a:p>
                      <a:r>
                        <a:rPr kumimoji="1" lang="en-US" altLang="ja-JP" sz="1000" dirty="0">
                          <a:latin typeface="Meiryo UI" panose="020B0604030504040204" pitchFamily="50" charset="-128"/>
                          <a:ea typeface="Meiryo UI" panose="020B0604030504040204" pitchFamily="50" charset="-128"/>
                        </a:rPr>
                        <a:t>CADDE</a:t>
                      </a:r>
                      <a:r>
                        <a:rPr kumimoji="1" lang="ja-JP" altLang="en-US" sz="1000" dirty="0">
                          <a:latin typeface="Meiryo UI" panose="020B0604030504040204" pitchFamily="50" charset="-128"/>
                          <a:ea typeface="Meiryo UI" panose="020B0604030504040204" pitchFamily="50" charset="-128"/>
                        </a:rPr>
                        <a:t>における認可設定</a:t>
                      </a:r>
                      <a:r>
                        <a:rPr kumimoji="1" lang="ja-JP" altLang="en-US" sz="1000">
                          <a:latin typeface="Meiryo UI" panose="020B0604030504040204" pitchFamily="50" charset="-128"/>
                          <a:ea typeface="Meiryo UI" panose="020B0604030504040204" pitchFamily="50" charset="-128"/>
                        </a:rPr>
                        <a:t>では、「</a:t>
                      </a:r>
                      <a:r>
                        <a:rPr kumimoji="1" lang="en-US" altLang="ja-JP" sz="1000" dirty="0">
                          <a:latin typeface="Meiryo UI" panose="020B0604030504040204" pitchFamily="50" charset="-128"/>
                          <a:ea typeface="Meiryo UI" panose="020B0604030504040204" pitchFamily="50" charset="-128"/>
                        </a:rPr>
                        <a:t>Positive</a:t>
                      </a:r>
                      <a:r>
                        <a:rPr kumimoji="1" lang="ja-JP" altLang="en-US" sz="1000" dirty="0">
                          <a:latin typeface="Meiryo UI" panose="020B0604030504040204" pitchFamily="50" charset="-128"/>
                          <a:ea typeface="Meiryo UI" panose="020B0604030504040204" pitchFamily="50" charset="-128"/>
                        </a:rPr>
                        <a:t>」を固定として設定する</a:t>
                      </a:r>
                    </a:p>
                  </a:txBody>
                  <a:tcPr/>
                </a:tc>
                <a:extLst>
                  <a:ext uri="{0D108BD9-81ED-4DB2-BD59-A6C34878D82A}">
                    <a16:rowId xmlns:a16="http://schemas.microsoft.com/office/drawing/2014/main" val="103211438"/>
                  </a:ext>
                </a:extLst>
              </a:tr>
            </a:tbl>
          </a:graphicData>
        </a:graphic>
      </p:graphicFrame>
      <p:sp>
        <p:nvSpPr>
          <p:cNvPr id="12" name="テキスト ボックス 11">
            <a:extLst>
              <a:ext uri="{FF2B5EF4-FFF2-40B4-BE49-F238E27FC236}">
                <a16:creationId xmlns:a16="http://schemas.microsoft.com/office/drawing/2014/main" id="{B62490AB-4AF2-2FA9-B4E4-5054CBDF81EF}"/>
              </a:ext>
            </a:extLst>
          </p:cNvPr>
          <p:cNvSpPr txBox="1"/>
          <p:nvPr/>
        </p:nvSpPr>
        <p:spPr>
          <a:xfrm>
            <a:off x="216000" y="4494373"/>
            <a:ext cx="8640034" cy="302888"/>
          </a:xfrm>
          <a:prstGeom prst="rect">
            <a:avLst/>
          </a:prstGeom>
          <a:noFill/>
          <a:ln>
            <a:noFill/>
          </a:ln>
        </p:spPr>
        <p:txBody>
          <a:bodyPr wrap="square" rtlCol="0" anchor="t" anchorCtr="0">
            <a:noAutofit/>
          </a:bodyPr>
          <a:lstStyle/>
          <a:p>
            <a:r>
              <a:rPr lang="en-US" altLang="ja-JP" sz="1200">
                <a:latin typeface="Meiryo UI" panose="020B0604030504040204" pitchFamily="50" charset="-128"/>
                <a:ea typeface="Meiryo UI" panose="020B0604030504040204" pitchFamily="50" charset="-128"/>
              </a:rPr>
              <a:t>Aggregated</a:t>
            </a:r>
            <a:r>
              <a:rPr lang="ja-JP" altLang="en-US" sz="1200">
                <a:latin typeface="Meiryo UI" panose="020B0604030504040204" pitchFamily="50" charset="-128"/>
                <a:ea typeface="Meiryo UI" panose="020B0604030504040204" pitchFamily="50" charset="-128"/>
              </a:rPr>
              <a:t>ポリシー</a:t>
            </a:r>
            <a:r>
              <a:rPr lang="ja-JP" altLang="en-US" sz="1200" dirty="0">
                <a:latin typeface="Meiryo UI" panose="020B0604030504040204" pitchFamily="50" charset="-128"/>
                <a:ea typeface="Meiryo UI" panose="020B0604030504040204" pitchFamily="50" charset="-128"/>
              </a:rPr>
              <a:t>の詳細を以下に示す。</a:t>
            </a:r>
            <a:endParaRPr lang="en-US" altLang="ja-JP" sz="1200" dirty="0">
              <a:latin typeface="Meiryo UI" panose="020B0604030504040204" pitchFamily="50" charset="-128"/>
              <a:ea typeface="Meiryo UI" panose="020B0604030504040204" pitchFamily="50" charset="-128"/>
            </a:endParaRPr>
          </a:p>
        </p:txBody>
      </p:sp>
      <p:graphicFrame>
        <p:nvGraphicFramePr>
          <p:cNvPr id="13" name="表 6">
            <a:extLst>
              <a:ext uri="{FF2B5EF4-FFF2-40B4-BE49-F238E27FC236}">
                <a16:creationId xmlns:a16="http://schemas.microsoft.com/office/drawing/2014/main" id="{F2000421-95E5-1BF8-83CC-F6C34243805E}"/>
              </a:ext>
            </a:extLst>
          </p:cNvPr>
          <p:cNvGraphicFramePr>
            <a:graphicFrameLocks noGrp="1"/>
          </p:cNvGraphicFramePr>
          <p:nvPr>
            <p:extLst>
              <p:ext uri="{D42A27DB-BD31-4B8C-83A1-F6EECF244321}">
                <p14:modId xmlns:p14="http://schemas.microsoft.com/office/powerpoint/2010/main" val="976727213"/>
              </p:ext>
            </p:extLst>
          </p:nvPr>
        </p:nvGraphicFramePr>
        <p:xfrm>
          <a:off x="216000" y="4797172"/>
          <a:ext cx="9067500" cy="1859280"/>
        </p:xfrm>
        <a:graphic>
          <a:graphicData uri="http://schemas.openxmlformats.org/drawingml/2006/table">
            <a:tbl>
              <a:tblPr firstRow="1" bandRow="1">
                <a:tableStyleId>{5C22544A-7EE6-4342-B048-85BDC9FD1C3A}</a:tableStyleId>
              </a:tblPr>
              <a:tblGrid>
                <a:gridCol w="377306">
                  <a:extLst>
                    <a:ext uri="{9D8B030D-6E8A-4147-A177-3AD203B41FA5}">
                      <a16:colId xmlns:a16="http://schemas.microsoft.com/office/drawing/2014/main" val="1887702193"/>
                    </a:ext>
                  </a:extLst>
                </a:gridCol>
                <a:gridCol w="2054100">
                  <a:extLst>
                    <a:ext uri="{9D8B030D-6E8A-4147-A177-3AD203B41FA5}">
                      <a16:colId xmlns:a16="http://schemas.microsoft.com/office/drawing/2014/main" val="1906511284"/>
                    </a:ext>
                  </a:extLst>
                </a:gridCol>
                <a:gridCol w="6636094">
                  <a:extLst>
                    <a:ext uri="{9D8B030D-6E8A-4147-A177-3AD203B41FA5}">
                      <a16:colId xmlns:a16="http://schemas.microsoft.com/office/drawing/2014/main" val="2564869037"/>
                    </a:ext>
                  </a:extLst>
                </a:gridCol>
              </a:tblGrid>
              <a:tr h="0">
                <a:tc>
                  <a:txBody>
                    <a:bodyPr/>
                    <a:lstStyle/>
                    <a:p>
                      <a:r>
                        <a:rPr kumimoji="1" lang="en-US" altLang="ja-JP" sz="1000" dirty="0">
                          <a:latin typeface="Meiryo UI" panose="020B0604030504040204" pitchFamily="50" charset="-128"/>
                          <a:ea typeface="Meiryo UI" panose="020B0604030504040204" pitchFamily="50" charset="-128"/>
                        </a:rPr>
                        <a:t>#</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dirty="0">
                          <a:latin typeface="Meiryo UI" panose="020B0604030504040204" pitchFamily="50" charset="-128"/>
                          <a:ea typeface="Meiryo UI" panose="020B0604030504040204" pitchFamily="50" charset="-128"/>
                        </a:rPr>
                        <a:t>Aggregated</a:t>
                      </a:r>
                      <a:r>
                        <a:rPr kumimoji="1" lang="ja-JP" altLang="en-US" sz="1000" dirty="0">
                          <a:latin typeface="Meiryo UI" panose="020B0604030504040204" pitchFamily="50" charset="-128"/>
                          <a:ea typeface="Meiryo UI" panose="020B0604030504040204" pitchFamily="50" charset="-128"/>
                        </a:rPr>
                        <a:t>ポリシーの項目</a:t>
                      </a:r>
                    </a:p>
                  </a:txBody>
                  <a:tcPr/>
                </a:tc>
                <a:tc>
                  <a:txBody>
                    <a:bodyPr/>
                    <a:lstStyle/>
                    <a:p>
                      <a:r>
                        <a:rPr kumimoji="1" lang="ja-JP" altLang="en-US" sz="1000" dirty="0">
                          <a:latin typeface="Meiryo UI" panose="020B0604030504040204" pitchFamily="50" charset="-128"/>
                          <a:ea typeface="Meiryo UI" panose="020B0604030504040204" pitchFamily="50" charset="-128"/>
                        </a:rPr>
                        <a:t>説明</a:t>
                      </a:r>
                    </a:p>
                  </a:txBody>
                  <a:tcPr/>
                </a:tc>
                <a:extLst>
                  <a:ext uri="{0D108BD9-81ED-4DB2-BD59-A6C34878D82A}">
                    <a16:rowId xmlns:a16="http://schemas.microsoft.com/office/drawing/2014/main" val="511209390"/>
                  </a:ext>
                </a:extLst>
              </a:tr>
              <a:tr h="0">
                <a:tc>
                  <a:txBody>
                    <a:bodyPr/>
                    <a:lstStyle/>
                    <a:p>
                      <a:r>
                        <a:rPr kumimoji="1" lang="en-US" altLang="ja-JP" sz="1000" dirty="0">
                          <a:latin typeface="Meiryo UI" panose="020B0604030504040204" pitchFamily="50" charset="-128"/>
                          <a:ea typeface="Meiryo UI" panose="020B0604030504040204" pitchFamily="50" charset="-128"/>
                        </a:rPr>
                        <a:t>1</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dirty="0">
                          <a:latin typeface="Meiryo UI" panose="020B0604030504040204" pitchFamily="50" charset="-128"/>
                          <a:ea typeface="Meiryo UI" panose="020B0604030504040204" pitchFamily="50" charset="-128"/>
                        </a:rPr>
                        <a:t>ID</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a:latin typeface="Meiryo UI" panose="020B0604030504040204" pitchFamily="50" charset="-128"/>
                          <a:ea typeface="Meiryo UI" panose="020B0604030504040204" pitchFamily="50" charset="-128"/>
                        </a:rPr>
                        <a:t>Aggregated</a:t>
                      </a:r>
                      <a:r>
                        <a:rPr kumimoji="1" lang="ja-JP" altLang="en-US" sz="1000">
                          <a:latin typeface="Meiryo UI" panose="020B0604030504040204" pitchFamily="50" charset="-128"/>
                          <a:ea typeface="Meiryo UI" panose="020B0604030504040204" pitchFamily="50" charset="-128"/>
                        </a:rPr>
                        <a:t>ポリシーを一意に識別する</a:t>
                      </a:r>
                      <a:r>
                        <a:rPr kumimoji="1" lang="en-US" altLang="ja-JP" sz="1000">
                          <a:latin typeface="Meiryo UI" panose="020B0604030504040204" pitchFamily="50" charset="-128"/>
                          <a:ea typeface="Meiryo UI" panose="020B0604030504040204" pitchFamily="50" charset="-128"/>
                        </a:rPr>
                        <a:t>UUID</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373726751"/>
                  </a:ext>
                </a:extLst>
              </a:tr>
              <a:tr h="0">
                <a:tc>
                  <a:txBody>
                    <a:bodyPr/>
                    <a:lstStyle/>
                    <a:p>
                      <a:r>
                        <a:rPr kumimoji="1" lang="en-US" altLang="ja-JP" sz="1000" dirty="0">
                          <a:latin typeface="Meiryo UI" panose="020B0604030504040204" pitchFamily="50" charset="-128"/>
                          <a:ea typeface="Meiryo UI" panose="020B0604030504040204" pitchFamily="50" charset="-128"/>
                        </a:rPr>
                        <a:t>2</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a:latin typeface="Meiryo UI" panose="020B0604030504040204" pitchFamily="50" charset="-128"/>
                          <a:ea typeface="Meiryo UI" panose="020B0604030504040204" pitchFamily="50" charset="-128"/>
                        </a:rPr>
                        <a:t>名前</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このポリシーの名前</a:t>
                      </a:r>
                      <a:endParaRPr kumimoji="1" lang="en-US" altLang="ja-JP"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495305410"/>
                  </a:ext>
                </a:extLst>
              </a:tr>
              <a:tr h="0">
                <a:tc>
                  <a:txBody>
                    <a:bodyPr/>
                    <a:lstStyle/>
                    <a:p>
                      <a:r>
                        <a:rPr kumimoji="1" lang="en-US" altLang="ja-JP" sz="1000" dirty="0">
                          <a:latin typeface="Meiryo UI" panose="020B0604030504040204" pitchFamily="50" charset="-128"/>
                          <a:ea typeface="Meiryo UI" panose="020B0604030504040204" pitchFamily="50" charset="-128"/>
                        </a:rPr>
                        <a:t>3</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説明</a:t>
                      </a:r>
                    </a:p>
                  </a:txBody>
                  <a:tcPr/>
                </a:tc>
                <a:tc>
                  <a:txBody>
                    <a:bodyPr/>
                    <a:lstStyle/>
                    <a:p>
                      <a:r>
                        <a:rPr kumimoji="1" lang="ja-JP" altLang="en-US" sz="1000" dirty="0">
                          <a:latin typeface="Meiryo UI" panose="020B0604030504040204" pitchFamily="50" charset="-128"/>
                          <a:ea typeface="Meiryo UI" panose="020B0604030504040204" pitchFamily="50" charset="-128"/>
                        </a:rPr>
                        <a:t>このポリシーの説明</a:t>
                      </a:r>
                      <a:endParaRPr kumimoji="1" lang="en-US" altLang="ja-JP" sz="10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a:solidFill>
                            <a:schemeClr val="tx1"/>
                          </a:solidFill>
                          <a:latin typeface="Meiryo UI" panose="020B0604030504040204" pitchFamily="50" charset="-128"/>
                          <a:ea typeface="Meiryo UI" panose="020B0604030504040204" pitchFamily="50" charset="-128"/>
                        </a:rPr>
                        <a:t>契約にもとづく</a:t>
                      </a:r>
                      <a:r>
                        <a:rPr kumimoji="1" lang="ja-JP" altLang="en-US" sz="1000" dirty="0">
                          <a:solidFill>
                            <a:schemeClr val="tx1"/>
                          </a:solidFill>
                          <a:latin typeface="Meiryo UI" panose="020B0604030504040204" pitchFamily="50" charset="-128"/>
                          <a:ea typeface="Meiryo UI" panose="020B0604030504040204" pitchFamily="50" charset="-128"/>
                        </a:rPr>
                        <a:t>認可の場合、取引</a:t>
                      </a:r>
                      <a:r>
                        <a:rPr kumimoji="1" lang="en-US" altLang="ja-JP" sz="1000" dirty="0">
                          <a:solidFill>
                            <a:schemeClr val="tx1"/>
                          </a:solidFill>
                          <a:latin typeface="Meiryo UI" panose="020B0604030504040204" pitchFamily="50" charset="-128"/>
                          <a:ea typeface="Meiryo UI" panose="020B0604030504040204" pitchFamily="50" charset="-128"/>
                        </a:rPr>
                        <a:t>ID</a:t>
                      </a:r>
                      <a:r>
                        <a:rPr kumimoji="1" lang="ja-JP" altLang="en-US" sz="1000" dirty="0">
                          <a:solidFill>
                            <a:schemeClr val="tx1"/>
                          </a:solidFill>
                          <a:latin typeface="Meiryo UI" panose="020B0604030504040204" pitchFamily="50" charset="-128"/>
                          <a:ea typeface="Meiryo UI" panose="020B0604030504040204" pitchFamily="50" charset="-128"/>
                        </a:rPr>
                        <a:t>、契約形態、契約管理サービス</a:t>
                      </a:r>
                      <a:r>
                        <a:rPr kumimoji="1" lang="en-US" altLang="ja-JP" sz="1000" dirty="0">
                          <a:solidFill>
                            <a:schemeClr val="tx1"/>
                          </a:solidFill>
                          <a:latin typeface="Meiryo UI" panose="020B0604030504040204" pitchFamily="50" charset="-128"/>
                          <a:ea typeface="Meiryo UI" panose="020B0604030504040204" pitchFamily="50" charset="-128"/>
                        </a:rPr>
                        <a:t>URL</a:t>
                      </a:r>
                      <a:r>
                        <a:rPr kumimoji="1" lang="ja-JP" altLang="en-US" sz="1000" dirty="0">
                          <a:solidFill>
                            <a:schemeClr val="tx1"/>
                          </a:solidFill>
                          <a:latin typeface="Meiryo UI" panose="020B0604030504040204" pitchFamily="50" charset="-128"/>
                          <a:ea typeface="Meiryo UI" panose="020B0604030504040204" pitchFamily="50" charset="-128"/>
                        </a:rPr>
                        <a:t>を記入する</a:t>
                      </a:r>
                    </a:p>
                  </a:txBody>
                  <a:tcPr/>
                </a:tc>
                <a:extLst>
                  <a:ext uri="{0D108BD9-81ED-4DB2-BD59-A6C34878D82A}">
                    <a16:rowId xmlns:a16="http://schemas.microsoft.com/office/drawing/2014/main" val="2391457425"/>
                  </a:ext>
                </a:extLst>
              </a:tr>
              <a:tr h="0">
                <a:tc>
                  <a:txBody>
                    <a:bodyPr/>
                    <a:lstStyle/>
                    <a:p>
                      <a:r>
                        <a:rPr kumimoji="1" lang="en-US" altLang="ja-JP" sz="1000" dirty="0">
                          <a:latin typeface="Meiryo UI" panose="020B0604030504040204" pitchFamily="50" charset="-128"/>
                          <a:ea typeface="Meiryo UI" panose="020B0604030504040204" pitchFamily="50" charset="-128"/>
                        </a:rPr>
                        <a:t>4</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a:latin typeface="Meiryo UI" panose="020B0604030504040204" pitchFamily="50" charset="-128"/>
                          <a:ea typeface="Meiryo UI" panose="020B0604030504040204" pitchFamily="50" charset="-128"/>
                        </a:rPr>
                        <a:t>ポリシー</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dirty="0">
                          <a:solidFill>
                            <a:schemeClr val="tx1"/>
                          </a:solidFill>
                          <a:latin typeface="Meiryo UI" panose="020B0604030504040204" pitchFamily="50" charset="-128"/>
                          <a:ea typeface="Meiryo UI" panose="020B0604030504040204" pitchFamily="50" charset="-128"/>
                        </a:rPr>
                        <a:t>RegEx</a:t>
                      </a:r>
                      <a:r>
                        <a:rPr kumimoji="1" lang="ja-JP" altLang="en-US" sz="1000" dirty="0">
                          <a:solidFill>
                            <a:schemeClr val="tx1"/>
                          </a:solidFill>
                          <a:latin typeface="Meiryo UI" panose="020B0604030504040204" pitchFamily="50" charset="-128"/>
                          <a:ea typeface="Meiryo UI" panose="020B0604030504040204" pitchFamily="50" charset="-128"/>
                        </a:rPr>
                        <a:t>ポリシーの一覧</a:t>
                      </a:r>
                    </a:p>
                  </a:txBody>
                  <a:tcPr/>
                </a:tc>
                <a:extLst>
                  <a:ext uri="{0D108BD9-81ED-4DB2-BD59-A6C34878D82A}">
                    <a16:rowId xmlns:a16="http://schemas.microsoft.com/office/drawing/2014/main" val="1467157400"/>
                  </a:ext>
                </a:extLst>
              </a:tr>
              <a:tr h="0">
                <a:tc>
                  <a:txBody>
                    <a:bodyPr/>
                    <a:lstStyle/>
                    <a:p>
                      <a:r>
                        <a:rPr kumimoji="1" lang="en-US" altLang="ja-JP" sz="1000" dirty="0">
                          <a:latin typeface="Meiryo UI" panose="020B0604030504040204" pitchFamily="50" charset="-128"/>
                          <a:ea typeface="Meiryo UI" panose="020B0604030504040204" pitchFamily="50" charset="-128"/>
                        </a:rPr>
                        <a:t>5</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決定戦略</a:t>
                      </a:r>
                    </a:p>
                  </a:txBody>
                  <a:tcPr/>
                </a:tc>
                <a:tc>
                  <a:txBody>
                    <a:bodyPr/>
                    <a:lstStyle/>
                    <a:p>
                      <a:r>
                        <a:rPr kumimoji="1" lang="en-US" altLang="ja-JP" sz="1000" dirty="0">
                          <a:latin typeface="Meiryo UI" panose="020B0604030504040204" pitchFamily="50" charset="-128"/>
                          <a:ea typeface="Meiryo UI" panose="020B0604030504040204" pitchFamily="50" charset="-128"/>
                        </a:rPr>
                        <a:t>CADDE</a:t>
                      </a:r>
                      <a:r>
                        <a:rPr kumimoji="1" lang="ja-JP" altLang="en-US" sz="1000" dirty="0">
                          <a:latin typeface="Meiryo UI" panose="020B0604030504040204" pitchFamily="50" charset="-128"/>
                          <a:ea typeface="Meiryo UI" panose="020B0604030504040204" pitchFamily="50" charset="-128"/>
                        </a:rPr>
                        <a:t>における認可設定</a:t>
                      </a:r>
                      <a:r>
                        <a:rPr kumimoji="1" lang="ja-JP" altLang="en-US" sz="1000">
                          <a:latin typeface="Meiryo UI" panose="020B0604030504040204" pitchFamily="50" charset="-128"/>
                          <a:ea typeface="Meiryo UI" panose="020B0604030504040204" pitchFamily="50" charset="-128"/>
                        </a:rPr>
                        <a:t>では、「</a:t>
                      </a:r>
                      <a:r>
                        <a:rPr kumimoji="1" lang="en-US" altLang="ja-JP" sz="1000" dirty="0">
                          <a:solidFill>
                            <a:schemeClr val="tx1"/>
                          </a:solidFill>
                          <a:latin typeface="Meiryo UI" panose="020B0604030504040204" pitchFamily="50" charset="-128"/>
                          <a:ea typeface="Meiryo UI" panose="020B0604030504040204" pitchFamily="50" charset="-128"/>
                        </a:rPr>
                        <a:t>Unanimous</a:t>
                      </a:r>
                      <a:r>
                        <a:rPr kumimoji="1" lang="ja-JP" altLang="en-US" sz="1000" dirty="0">
                          <a:solidFill>
                            <a:schemeClr val="tx1"/>
                          </a:solidFill>
                          <a:latin typeface="Meiryo UI" panose="020B0604030504040204" pitchFamily="50" charset="-128"/>
                          <a:ea typeface="Meiryo UI" panose="020B0604030504040204" pitchFamily="50" charset="-128"/>
                        </a:rPr>
                        <a:t>」（</a:t>
                      </a:r>
                      <a:r>
                        <a:rPr kumimoji="1" lang="en-US" altLang="ja-JP" sz="1000" dirty="0">
                          <a:solidFill>
                            <a:schemeClr val="tx1"/>
                          </a:solidFill>
                          <a:latin typeface="Meiryo UI" panose="020B0604030504040204" pitchFamily="50" charset="-128"/>
                          <a:ea typeface="Meiryo UI" panose="020B0604030504040204" pitchFamily="50" charset="-128"/>
                        </a:rPr>
                        <a:t>RegEx</a:t>
                      </a:r>
                      <a:r>
                        <a:rPr kumimoji="1" lang="ja-JP" altLang="en-US" sz="1000" dirty="0">
                          <a:solidFill>
                            <a:schemeClr val="tx1"/>
                          </a:solidFill>
                          <a:latin typeface="Meiryo UI" panose="020B0604030504040204" pitchFamily="50" charset="-128"/>
                          <a:ea typeface="Meiryo UI" panose="020B0604030504040204" pitchFamily="50" charset="-128"/>
                        </a:rPr>
                        <a:t>ポリシーの論理積）を固定として</a:t>
                      </a:r>
                      <a:r>
                        <a:rPr kumimoji="1" lang="ja-JP" altLang="en-US" sz="1000">
                          <a:solidFill>
                            <a:schemeClr val="tx1"/>
                          </a:solidFill>
                          <a:latin typeface="Meiryo UI" panose="020B0604030504040204" pitchFamily="50" charset="-128"/>
                          <a:ea typeface="Meiryo UI" panose="020B0604030504040204" pitchFamily="50" charset="-128"/>
                        </a:rPr>
                        <a:t>設定する</a:t>
                      </a:r>
                      <a:endParaRPr kumimoji="1" lang="en-US" altLang="ja-JP" sz="100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412785065"/>
                  </a:ext>
                </a:extLst>
              </a:tr>
              <a:tr h="0">
                <a:tc>
                  <a:txBody>
                    <a:bodyPr/>
                    <a:lstStyle/>
                    <a:p>
                      <a:r>
                        <a:rPr kumimoji="1" lang="en-US" altLang="ja-JP" sz="1000" dirty="0">
                          <a:latin typeface="Meiryo UI" panose="020B0604030504040204" pitchFamily="50" charset="-128"/>
                          <a:ea typeface="Meiryo UI" panose="020B0604030504040204" pitchFamily="50" charset="-128"/>
                        </a:rPr>
                        <a:t>6</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ロジック</a:t>
                      </a:r>
                    </a:p>
                  </a:txBody>
                  <a:tcPr/>
                </a:tc>
                <a:tc>
                  <a:txBody>
                    <a:bodyPr/>
                    <a:lstStyle/>
                    <a:p>
                      <a:r>
                        <a:rPr kumimoji="1" lang="en-US" altLang="ja-JP" sz="1000" dirty="0">
                          <a:latin typeface="Meiryo UI" panose="020B0604030504040204" pitchFamily="50" charset="-128"/>
                          <a:ea typeface="Meiryo UI" panose="020B0604030504040204" pitchFamily="50" charset="-128"/>
                        </a:rPr>
                        <a:t>CADDE</a:t>
                      </a:r>
                      <a:r>
                        <a:rPr kumimoji="1" lang="ja-JP" altLang="en-US" sz="1000" dirty="0">
                          <a:latin typeface="Meiryo UI" panose="020B0604030504040204" pitchFamily="50" charset="-128"/>
                          <a:ea typeface="Meiryo UI" panose="020B0604030504040204" pitchFamily="50" charset="-128"/>
                        </a:rPr>
                        <a:t>における認可設定</a:t>
                      </a:r>
                      <a:r>
                        <a:rPr kumimoji="1" lang="ja-JP" altLang="en-US" sz="1000">
                          <a:latin typeface="Meiryo UI" panose="020B0604030504040204" pitchFamily="50" charset="-128"/>
                          <a:ea typeface="Meiryo UI" panose="020B0604030504040204" pitchFamily="50" charset="-128"/>
                        </a:rPr>
                        <a:t>では、「</a:t>
                      </a:r>
                      <a:r>
                        <a:rPr kumimoji="1" lang="en-US" altLang="ja-JP" sz="1000" dirty="0">
                          <a:latin typeface="Meiryo UI" panose="020B0604030504040204" pitchFamily="50" charset="-128"/>
                          <a:ea typeface="Meiryo UI" panose="020B0604030504040204" pitchFamily="50" charset="-128"/>
                        </a:rPr>
                        <a:t>Positive</a:t>
                      </a:r>
                      <a:r>
                        <a:rPr kumimoji="1" lang="ja-JP" altLang="en-US" sz="1000" dirty="0">
                          <a:latin typeface="Meiryo UI" panose="020B0604030504040204" pitchFamily="50" charset="-128"/>
                          <a:ea typeface="Meiryo UI" panose="020B0604030504040204" pitchFamily="50" charset="-128"/>
                        </a:rPr>
                        <a:t>」を固定として設定する</a:t>
                      </a:r>
                    </a:p>
                  </a:txBody>
                  <a:tcPr/>
                </a:tc>
                <a:extLst>
                  <a:ext uri="{0D108BD9-81ED-4DB2-BD59-A6C34878D82A}">
                    <a16:rowId xmlns:a16="http://schemas.microsoft.com/office/drawing/2014/main" val="103211438"/>
                  </a:ext>
                </a:extLst>
              </a:tr>
            </a:tbl>
          </a:graphicData>
        </a:graphic>
      </p:graphicFrame>
    </p:spTree>
    <p:extLst>
      <p:ext uri="{BB962C8B-B14F-4D97-AF65-F5344CB8AC3E}">
        <p14:creationId xmlns:p14="http://schemas.microsoft.com/office/powerpoint/2010/main" val="3663732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F55D1DAF-FF71-45B3-9E11-C89DA1D09A7F}"/>
              </a:ext>
            </a:extLst>
          </p:cNvPr>
          <p:cNvSpPr txBox="1">
            <a:spLocks/>
          </p:cNvSpPr>
          <p:nvPr/>
        </p:nvSpPr>
        <p:spPr>
          <a:xfrm>
            <a:off x="232025" y="127774"/>
            <a:ext cx="9067500" cy="432000"/>
          </a:xfrm>
          <a:prstGeom prst="rect">
            <a:avLst/>
          </a:prstGeom>
        </p:spPr>
        <p:txBody>
          <a:bodyPr vert="horz" lIns="0" tIns="45720" rIns="91440" bIns="45720" rtlCol="0" anchor="ctr">
            <a:normAutofit/>
          </a:bodyPr>
          <a:lstStyle>
            <a:lvl1pPr algn="l" defTabSz="742950" rtl="0" eaLnBrk="1" latinLnBrk="0" hangingPunct="1">
              <a:lnSpc>
                <a:spcPct val="90000"/>
              </a:lnSpc>
              <a:spcBef>
                <a:spcPct val="0"/>
              </a:spcBef>
              <a:buNone/>
              <a:defRPr kumimoji="1" lang="ja-JP" altLang="en-US" sz="1625" b="0" i="0" kern="1200" dirty="0">
                <a:solidFill>
                  <a:srgbClr val="000000"/>
                </a:solidFill>
                <a:effectLst/>
                <a:latin typeface="Meiryo" panose="020B0604030504040204" pitchFamily="34" charset="-128"/>
                <a:ea typeface="Meiryo" panose="020B0604030504040204" pitchFamily="34" charset="-128"/>
                <a:cs typeface="Meiryo" panose="020B0604030504040204" pitchFamily="34" charset="-128"/>
              </a:defRPr>
            </a:lvl1pPr>
          </a:lstStyle>
          <a:p>
            <a:r>
              <a:rPr lang="ja-JP" altLang="en-US" sz="2000" dirty="0">
                <a:latin typeface="Meiryo UI" panose="020B0604030504040204" pitchFamily="50" charset="-128"/>
                <a:ea typeface="Meiryo UI" panose="020B0604030504040204" pitchFamily="50" charset="-128"/>
              </a:rPr>
              <a:t>用語集</a:t>
            </a:r>
            <a:r>
              <a:rPr lang="en-US" altLang="ja-JP" sz="2000" dirty="0">
                <a:latin typeface="Meiryo UI" panose="020B0604030504040204" pitchFamily="50" charset="-128"/>
                <a:ea typeface="Meiryo UI" panose="020B0604030504040204" pitchFamily="50" charset="-128"/>
              </a:rPr>
              <a:t>(OAuth2.0)</a:t>
            </a:r>
            <a:endParaRPr lang="ja-JP" altLang="en-US" sz="2000" dirty="0">
              <a:latin typeface="Meiryo UI" panose="020B0604030504040204" pitchFamily="50" charset="-128"/>
              <a:ea typeface="Meiryo UI" panose="020B0604030504040204" pitchFamily="50" charset="-128"/>
            </a:endParaRPr>
          </a:p>
        </p:txBody>
      </p:sp>
      <p:graphicFrame>
        <p:nvGraphicFramePr>
          <p:cNvPr id="3" name="表 129">
            <a:extLst>
              <a:ext uri="{FF2B5EF4-FFF2-40B4-BE49-F238E27FC236}">
                <a16:creationId xmlns:a16="http://schemas.microsoft.com/office/drawing/2014/main" id="{D072F471-0445-408E-B7BD-14DF8182A41C}"/>
              </a:ext>
            </a:extLst>
          </p:cNvPr>
          <p:cNvGraphicFramePr>
            <a:graphicFrameLocks noGrp="1"/>
          </p:cNvGraphicFramePr>
          <p:nvPr>
            <p:extLst>
              <p:ext uri="{D42A27DB-BD31-4B8C-83A1-F6EECF244321}">
                <p14:modId xmlns:p14="http://schemas.microsoft.com/office/powerpoint/2010/main" val="1785026134"/>
              </p:ext>
            </p:extLst>
          </p:nvPr>
        </p:nvGraphicFramePr>
        <p:xfrm>
          <a:off x="216000" y="667746"/>
          <a:ext cx="9216000" cy="6012233"/>
        </p:xfrm>
        <a:graphic>
          <a:graphicData uri="http://schemas.openxmlformats.org/drawingml/2006/table">
            <a:tbl>
              <a:tblPr>
                <a:tableStyleId>{BC89EF96-8CEA-46FF-86C4-4CE0E7609802}</a:tableStyleId>
              </a:tblPr>
              <a:tblGrid>
                <a:gridCol w="360000">
                  <a:extLst>
                    <a:ext uri="{9D8B030D-6E8A-4147-A177-3AD203B41FA5}">
                      <a16:colId xmlns:a16="http://schemas.microsoft.com/office/drawing/2014/main" val="2913863535"/>
                    </a:ext>
                  </a:extLst>
                </a:gridCol>
                <a:gridCol w="3240000">
                  <a:extLst>
                    <a:ext uri="{9D8B030D-6E8A-4147-A177-3AD203B41FA5}">
                      <a16:colId xmlns:a16="http://schemas.microsoft.com/office/drawing/2014/main" val="3132160870"/>
                    </a:ext>
                  </a:extLst>
                </a:gridCol>
                <a:gridCol w="576000">
                  <a:extLst>
                    <a:ext uri="{9D8B030D-6E8A-4147-A177-3AD203B41FA5}">
                      <a16:colId xmlns:a16="http://schemas.microsoft.com/office/drawing/2014/main" val="1183317624"/>
                    </a:ext>
                  </a:extLst>
                </a:gridCol>
                <a:gridCol w="5040000">
                  <a:extLst>
                    <a:ext uri="{9D8B030D-6E8A-4147-A177-3AD203B41FA5}">
                      <a16:colId xmlns:a16="http://schemas.microsoft.com/office/drawing/2014/main" val="457990227"/>
                    </a:ext>
                  </a:extLst>
                </a:gridCol>
              </a:tblGrid>
              <a:tr h="167145">
                <a:tc>
                  <a:txBody>
                    <a:bodyPr/>
                    <a:lstStyle/>
                    <a:p>
                      <a:pPr algn="l"/>
                      <a:r>
                        <a:rPr kumimoji="1" lang="en-US" altLang="ja-JP" sz="1000" b="0" dirty="0">
                          <a:latin typeface="Meiryo UI" panose="020B0604030504040204" pitchFamily="50" charset="-128"/>
                          <a:ea typeface="Meiryo UI" panose="020B0604030504040204" pitchFamily="50" charset="-128"/>
                        </a:rPr>
                        <a:t>#</a:t>
                      </a:r>
                      <a:endParaRPr kumimoji="1" lang="ja-JP" altLang="en-US" sz="1000" b="0" dirty="0">
                        <a:latin typeface="Meiryo UI" panose="020B0604030504040204" pitchFamily="50" charset="-128"/>
                        <a:ea typeface="Meiryo UI" panose="020B0604030504040204" pitchFamily="50" charset="-128"/>
                      </a:endParaRPr>
                    </a:p>
                  </a:txBody>
                  <a:tcPr>
                    <a:solidFill>
                      <a:schemeClr val="accent1">
                        <a:lumMod val="20000"/>
                        <a:lumOff val="80000"/>
                      </a:schemeClr>
                    </a:solidFill>
                  </a:tcPr>
                </a:tc>
                <a:tc>
                  <a:txBody>
                    <a:bodyPr/>
                    <a:lstStyle/>
                    <a:p>
                      <a:pPr algn="l"/>
                      <a:r>
                        <a:rPr kumimoji="1" lang="ja-JP" altLang="en-US" sz="1000" b="0" dirty="0">
                          <a:latin typeface="Meiryo UI" panose="020B0604030504040204" pitchFamily="50" charset="-128"/>
                          <a:ea typeface="Meiryo UI" panose="020B0604030504040204" pitchFamily="50" charset="-128"/>
                        </a:rPr>
                        <a:t>用語</a:t>
                      </a:r>
                    </a:p>
                  </a:txBody>
                  <a:tcPr>
                    <a:solidFill>
                      <a:schemeClr val="accent1">
                        <a:lumMod val="20000"/>
                        <a:lumOff val="80000"/>
                      </a:schemeClr>
                    </a:solidFill>
                  </a:tcPr>
                </a:tc>
                <a:tc>
                  <a:txBody>
                    <a:bodyPr/>
                    <a:lstStyle/>
                    <a:p>
                      <a:pPr algn="l"/>
                      <a:r>
                        <a:rPr kumimoji="1" lang="ja-JP" altLang="en-US" sz="1000" b="0" dirty="0">
                          <a:latin typeface="Meiryo UI" panose="020B0604030504040204" pitchFamily="50" charset="-128"/>
                          <a:ea typeface="Meiryo UI" panose="020B0604030504040204" pitchFamily="50" charset="-128"/>
                        </a:rPr>
                        <a:t>略号</a:t>
                      </a:r>
                    </a:p>
                  </a:txBody>
                  <a:tcPr>
                    <a:solidFill>
                      <a:schemeClr val="accent1">
                        <a:lumMod val="20000"/>
                        <a:lumOff val="80000"/>
                      </a:schemeClr>
                    </a:solidFill>
                  </a:tcPr>
                </a:tc>
                <a:tc>
                  <a:txBody>
                    <a:bodyPr/>
                    <a:lstStyle/>
                    <a:p>
                      <a:pPr algn="l"/>
                      <a:r>
                        <a:rPr kumimoji="1" lang="ja-JP" altLang="en-US" sz="1000" b="0" dirty="0">
                          <a:latin typeface="Meiryo UI" panose="020B0604030504040204" pitchFamily="50" charset="-128"/>
                          <a:ea typeface="Meiryo UI" panose="020B0604030504040204" pitchFamily="50" charset="-128"/>
                        </a:rPr>
                        <a:t>説明</a:t>
                      </a:r>
                    </a:p>
                  </a:txBody>
                  <a:tcPr>
                    <a:solidFill>
                      <a:schemeClr val="accent1">
                        <a:lumMod val="20000"/>
                        <a:lumOff val="80000"/>
                      </a:schemeClr>
                    </a:solidFill>
                  </a:tcPr>
                </a:tc>
                <a:extLst>
                  <a:ext uri="{0D108BD9-81ED-4DB2-BD59-A6C34878D82A}">
                    <a16:rowId xmlns:a16="http://schemas.microsoft.com/office/drawing/2014/main" val="3357424517"/>
                  </a:ext>
                </a:extLst>
              </a:tr>
              <a:tr h="208315">
                <a:tc>
                  <a:txBody>
                    <a:bodyPr/>
                    <a:lstStyle/>
                    <a:p>
                      <a:pPr algn="l"/>
                      <a:r>
                        <a:rPr kumimoji="1" lang="en-US" altLang="ja-JP" sz="1000" dirty="0">
                          <a:latin typeface="Meiryo UI" panose="020B0604030504040204" pitchFamily="50" charset="-128"/>
                          <a:ea typeface="Meiryo UI" panose="020B0604030504040204" pitchFamily="50" charset="-128"/>
                        </a:rPr>
                        <a:t>1</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アクセストークン</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(Access Token)</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OAuth2.0</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で定義されたトークン</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1334254454"/>
                  </a:ext>
                </a:extLst>
              </a:tr>
              <a:tr h="208315">
                <a:tc>
                  <a:txBody>
                    <a:bodyPr/>
                    <a:lstStyle/>
                    <a:p>
                      <a:pPr algn="l"/>
                      <a:r>
                        <a:rPr kumimoji="1" lang="en-US" altLang="ja-JP" sz="1000" dirty="0">
                          <a:latin typeface="Meiryo UI" panose="020B0604030504040204" pitchFamily="50" charset="-128"/>
                          <a:ea typeface="Meiryo UI" panose="020B0604030504040204" pitchFamily="50" charset="-128"/>
                        </a:rPr>
                        <a:t>2</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認可コード</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(Authorization Code)</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認可コードグラントの処理過程で内部的に利用される短命のトークン</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1061811079"/>
                  </a:ext>
                </a:extLst>
              </a:tr>
              <a:tr h="208315">
                <a:tc>
                  <a:txBody>
                    <a:bodyPr/>
                    <a:lstStyle/>
                    <a:p>
                      <a:pPr algn="l"/>
                      <a:r>
                        <a:rPr kumimoji="1" lang="en-US" altLang="ja-JP" sz="1000" dirty="0">
                          <a:latin typeface="Meiryo UI" panose="020B0604030504040204" pitchFamily="50" charset="-128"/>
                          <a:ea typeface="Meiryo UI" panose="020B0604030504040204" pitchFamily="50" charset="-128"/>
                        </a:rPr>
                        <a:t>3</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リソースオーナー</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(Resource Owner)</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0" marR="0" lvl="0" indent="0" algn="l" defTabSz="742950" rtl="0" eaLnBrk="1" fontAlgn="ctr"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OAuth2.0</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で定義された</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4</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つのロールのうちのひとつ</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リソースサーバに自身のリソースを持っている</a:t>
                      </a:r>
                    </a:p>
                  </a:txBody>
                  <a:tcPr marL="0" marR="0" marT="0" marB="0" anchor="ctr"/>
                </a:tc>
                <a:extLst>
                  <a:ext uri="{0D108BD9-81ED-4DB2-BD59-A6C34878D82A}">
                    <a16:rowId xmlns:a16="http://schemas.microsoft.com/office/drawing/2014/main" val="1196085518"/>
                  </a:ext>
                </a:extLst>
              </a:tr>
              <a:tr h="312473">
                <a:tc>
                  <a:txBody>
                    <a:bodyPr/>
                    <a:lstStyle/>
                    <a:p>
                      <a:pPr algn="l"/>
                      <a:r>
                        <a:rPr kumimoji="1" lang="en-US" altLang="ja-JP" sz="1000" dirty="0">
                          <a:latin typeface="Meiryo UI" panose="020B0604030504040204" pitchFamily="50" charset="-128"/>
                          <a:ea typeface="Meiryo UI" panose="020B0604030504040204" pitchFamily="50" charset="-128"/>
                        </a:rPr>
                        <a:t>4</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クライアント</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(Client)</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OAuth2.0</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で定義された</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4</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つのロールのうちのひとつ</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認可機能からアクセストークンを取得し、リソースサーバにアクセスするサードパーティーアプリケーション</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4106531758"/>
                  </a:ext>
                </a:extLst>
              </a:tr>
              <a:tr h="208315">
                <a:tc>
                  <a:txBody>
                    <a:bodyPr/>
                    <a:lstStyle/>
                    <a:p>
                      <a:pPr algn="l"/>
                      <a:r>
                        <a:rPr kumimoji="1" lang="en-US" altLang="ja-JP" sz="1000" dirty="0">
                          <a:latin typeface="Meiryo UI" panose="020B0604030504040204" pitchFamily="50" charset="-128"/>
                          <a:ea typeface="Meiryo UI" panose="020B0604030504040204" pitchFamily="50" charset="-128"/>
                        </a:rPr>
                        <a:t>5</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リソースサーバ</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(Resource Server)</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OAuth2.0</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で定義された</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4</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つのロールのうちのひとつ</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リソースオーナーのリソースを保持しているサーバ</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3371309177"/>
                  </a:ext>
                </a:extLst>
              </a:tr>
              <a:tr h="303552">
                <a:tc>
                  <a:txBody>
                    <a:bodyPr/>
                    <a:lstStyle/>
                    <a:p>
                      <a:pPr algn="l"/>
                      <a:r>
                        <a:rPr kumimoji="1" lang="en-US" altLang="ja-JP" sz="1000" dirty="0">
                          <a:latin typeface="Meiryo UI" panose="020B0604030504040204" pitchFamily="50" charset="-128"/>
                          <a:ea typeface="Meiryo UI" panose="020B0604030504040204" pitchFamily="50" charset="-128"/>
                        </a:rPr>
                        <a:t>6</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認可サーバ</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(Authorization Server)</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OAuth2.0</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で定義された</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4</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つのロールのうちのひとつ</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アクセストークンの発行や検証を提供する</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1554137353"/>
                  </a:ext>
                </a:extLst>
              </a:tr>
              <a:tr h="303552">
                <a:tc>
                  <a:txBody>
                    <a:bodyPr/>
                    <a:lstStyle/>
                    <a:p>
                      <a:pPr algn="l"/>
                      <a:r>
                        <a:rPr kumimoji="1" lang="en-US" altLang="ja-JP" sz="1000" dirty="0">
                          <a:latin typeface="Meiryo UI" panose="020B0604030504040204" pitchFamily="50" charset="-128"/>
                          <a:ea typeface="Meiryo UI" panose="020B0604030504040204" pitchFamily="50" charset="-128"/>
                        </a:rPr>
                        <a:t>7</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クライアント</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ID</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a:solidFill>
                            <a:srgbClr val="000000"/>
                          </a:solidFill>
                          <a:effectLst/>
                          <a:latin typeface="Meiryo UI" panose="020B0604030504040204" pitchFamily="50" charset="-128"/>
                          <a:ea typeface="Meiryo UI" panose="020B0604030504040204" pitchFamily="50" charset="-128"/>
                        </a:rPr>
                        <a:t>認可サーバに</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対してリクエストするアプリケーション</a:t>
                      </a:r>
                      <a:r>
                        <a:rPr lang="ja-JP" altLang="en-US" sz="1000" b="0" i="0" u="none" strike="noStrike">
                          <a:solidFill>
                            <a:srgbClr val="000000"/>
                          </a:solidFill>
                          <a:effectLst/>
                          <a:latin typeface="Meiryo UI" panose="020B0604030504040204" pitchFamily="50" charset="-128"/>
                          <a:ea typeface="Meiryo UI" panose="020B0604030504040204" pitchFamily="50" charset="-128"/>
                        </a:rPr>
                        <a:t>の</a:t>
                      </a:r>
                      <a:r>
                        <a:rPr lang="en-US" altLang="ja-JP" sz="1000" b="0" i="0" u="none" strike="noStrike">
                          <a:solidFill>
                            <a:srgbClr val="000000"/>
                          </a:solidFill>
                          <a:effectLst/>
                          <a:latin typeface="Meiryo UI" panose="020B0604030504040204" pitchFamily="50" charset="-128"/>
                          <a:ea typeface="Meiryo UI" panose="020B0604030504040204" pitchFamily="50" charset="-128"/>
                        </a:rPr>
                        <a:t>ID</a:t>
                      </a:r>
                    </a:p>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a:solidFill>
                            <a:srgbClr val="000000"/>
                          </a:solidFill>
                          <a:effectLst/>
                          <a:latin typeface="Meiryo UI" panose="020B0604030504040204" pitchFamily="50" charset="-128"/>
                          <a:ea typeface="Meiryo UI" panose="020B0604030504040204" pitchFamily="50" charset="-128"/>
                        </a:rPr>
                        <a:t>クライアント認証に必要となるときがある</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a:solidFill>
                            <a:srgbClr val="000000"/>
                          </a:solidFill>
                          <a:effectLst/>
                          <a:latin typeface="Meiryo UI" panose="020B0604030504040204" pitchFamily="50" charset="-128"/>
                          <a:ea typeface="Meiryo UI" panose="020B0604030504040204" pitchFamily="50" charset="-128"/>
                        </a:rPr>
                        <a:t>認可サーバに</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登録されたクライアントやリソースサーバといったアプリケーションを一意に識別する</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3944889176"/>
                  </a:ext>
                </a:extLst>
              </a:tr>
              <a:tr h="303552">
                <a:tc>
                  <a:txBody>
                    <a:bodyPr/>
                    <a:lstStyle/>
                    <a:p>
                      <a:pPr algn="l"/>
                      <a:r>
                        <a:rPr kumimoji="1" lang="en-US" altLang="ja-JP" sz="1000" dirty="0">
                          <a:latin typeface="Meiryo UI" panose="020B0604030504040204" pitchFamily="50" charset="-128"/>
                          <a:ea typeface="Meiryo UI" panose="020B0604030504040204" pitchFamily="50" charset="-128"/>
                        </a:rPr>
                        <a:t>8</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クライアントシークレット</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a:solidFill>
                            <a:srgbClr val="000000"/>
                          </a:solidFill>
                          <a:effectLst/>
                          <a:latin typeface="Meiryo UI" panose="020B0604030504040204" pitchFamily="50" charset="-128"/>
                          <a:ea typeface="Meiryo UI" panose="020B0604030504040204" pitchFamily="50" charset="-128"/>
                        </a:rPr>
                        <a:t>認可サーバに</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対してリクエストするアプリケーション</a:t>
                      </a:r>
                      <a:r>
                        <a:rPr lang="ja-JP" altLang="en-US" sz="1000" b="0" i="0" u="none" strike="noStrike">
                          <a:solidFill>
                            <a:srgbClr val="000000"/>
                          </a:solidFill>
                          <a:effectLst/>
                          <a:latin typeface="Meiryo UI" panose="020B0604030504040204" pitchFamily="50" charset="-128"/>
                          <a:ea typeface="Meiryo UI" panose="020B0604030504040204" pitchFamily="50" charset="-128"/>
                        </a:rPr>
                        <a:t>のシークレット</a:t>
                      </a:r>
                      <a:endParaRPr lang="en-US" altLang="ja-JP" sz="1000" b="0" i="0" u="none" strike="noStrike">
                        <a:solidFill>
                          <a:srgbClr val="000000"/>
                        </a:solidFill>
                        <a:effectLst/>
                        <a:latin typeface="Meiryo UI" panose="020B0604030504040204" pitchFamily="50" charset="-128"/>
                        <a:ea typeface="Meiryo UI" panose="020B0604030504040204" pitchFamily="50" charset="-128"/>
                      </a:endParaRPr>
                    </a:p>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a:solidFill>
                            <a:srgbClr val="000000"/>
                          </a:solidFill>
                          <a:effectLst/>
                          <a:latin typeface="Meiryo UI" panose="020B0604030504040204" pitchFamily="50" charset="-128"/>
                          <a:ea typeface="Meiryo UI" panose="020B0604030504040204" pitchFamily="50" charset="-128"/>
                        </a:rPr>
                        <a:t>クライアント認証に必要となるときがある</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a:solidFill>
                            <a:srgbClr val="000000"/>
                          </a:solidFill>
                          <a:effectLst/>
                          <a:latin typeface="Meiryo UI" panose="020B0604030504040204" pitchFamily="50" charset="-128"/>
                          <a:ea typeface="Meiryo UI" panose="020B0604030504040204" pitchFamily="50" charset="-128"/>
                        </a:rPr>
                        <a:t>認可サーバに</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登録されたクライアントやリソースサーバといったアプリケーションのクレデンシャル情報</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3427956969"/>
                  </a:ext>
                </a:extLst>
              </a:tr>
              <a:tr h="208315">
                <a:tc>
                  <a:txBody>
                    <a:bodyPr/>
                    <a:lstStyle/>
                    <a:p>
                      <a:pPr algn="l"/>
                      <a:r>
                        <a:rPr kumimoji="1" lang="en-US" altLang="ja-JP" sz="1000" dirty="0">
                          <a:latin typeface="Meiryo UI" panose="020B0604030504040204" pitchFamily="50" charset="-128"/>
                          <a:ea typeface="Meiryo UI" panose="020B0604030504040204" pitchFamily="50" charset="-128"/>
                        </a:rPr>
                        <a:t>9</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認可コードグラント</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(Authorization Code Grant)</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OAuth2.0</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で定義されたアクセストークンを発行するための</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4</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つのグラントタイプのうちのひとつ</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3795261887"/>
                  </a:ext>
                </a:extLst>
              </a:tr>
              <a:tr h="208315">
                <a:tc>
                  <a:txBody>
                    <a:bodyPr/>
                    <a:lstStyle/>
                    <a:p>
                      <a:pPr algn="l"/>
                      <a:r>
                        <a:rPr kumimoji="1" lang="en-US" altLang="ja-JP" sz="1000">
                          <a:latin typeface="Meiryo UI" panose="020B0604030504040204" pitchFamily="50" charset="-128"/>
                          <a:ea typeface="Meiryo UI" panose="020B0604030504040204" pitchFamily="50" charset="-128"/>
                        </a:rPr>
                        <a:t>10</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認可コード</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a:solidFill>
                            <a:srgbClr val="000000"/>
                          </a:solidFill>
                          <a:effectLst/>
                          <a:latin typeface="Meiryo UI" panose="020B0604030504040204" pitchFamily="50" charset="-128"/>
                          <a:ea typeface="Meiryo UI" panose="020B0604030504040204" pitchFamily="50" charset="-128"/>
                        </a:rPr>
                        <a:t>認可コードグラントで利用される、アクセストークンを取得するために必要な短命のトークン</a:t>
                      </a:r>
                      <a:endParaRPr lang="en-US" altLang="ja-JP" sz="1000" b="0" i="0" u="none" strike="noStrike">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3382495113"/>
                  </a:ext>
                </a:extLst>
              </a:tr>
              <a:tr h="208315">
                <a:tc>
                  <a:txBody>
                    <a:bodyPr/>
                    <a:lstStyle/>
                    <a:p>
                      <a:pPr algn="l"/>
                      <a:r>
                        <a:rPr kumimoji="1" lang="en-US" altLang="ja-JP" sz="1000">
                          <a:latin typeface="Meiryo UI" panose="020B0604030504040204" pitchFamily="50" charset="-128"/>
                          <a:ea typeface="Meiryo UI" panose="020B0604030504040204" pitchFamily="50" charset="-128"/>
                        </a:rPr>
                        <a:t>11</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インプリシットグラント</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(Implicit Grant)</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OAuth2.0</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で定義されたアクセストークンを発行するための</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4</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つのグラントタイプのうちのひとつ</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3429585984"/>
                  </a:ext>
                </a:extLst>
              </a:tr>
              <a:tr h="208315">
                <a:tc>
                  <a:txBody>
                    <a:bodyPr/>
                    <a:lstStyle/>
                    <a:p>
                      <a:pPr algn="l"/>
                      <a:r>
                        <a:rPr kumimoji="1" lang="en-US" altLang="ja-JP" sz="1000">
                          <a:latin typeface="Meiryo UI" panose="020B0604030504040204" pitchFamily="50" charset="-128"/>
                          <a:ea typeface="Meiryo UI" panose="020B0604030504040204" pitchFamily="50" charset="-128"/>
                        </a:rPr>
                        <a:t>12</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リソースオーナーパスワードクレデンシャルズグラント</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(Resource Owner Password Credentials Grant)</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OAuth2.0</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で定義されたアクセストークンを発行するための</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4</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つのグラントタイプのうちのひとつ</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3575099675"/>
                  </a:ext>
                </a:extLst>
              </a:tr>
              <a:tr h="208315">
                <a:tc>
                  <a:txBody>
                    <a:bodyPr/>
                    <a:lstStyle/>
                    <a:p>
                      <a:pPr algn="l"/>
                      <a:r>
                        <a:rPr kumimoji="1" lang="en-US" altLang="ja-JP" sz="1000">
                          <a:latin typeface="Meiryo UI" panose="020B0604030504040204" pitchFamily="50" charset="-128"/>
                          <a:ea typeface="Meiryo UI" panose="020B0604030504040204" pitchFamily="50" charset="-128"/>
                        </a:rPr>
                        <a:t>13</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クライアントクレデンシャルズグラント</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(Client Credentials Grant)</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OAuth2.0</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で定義されたアクセストークンを発行するための</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4</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つのグラントタイプのうちのひとつ</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3643903472"/>
                  </a:ext>
                </a:extLst>
              </a:tr>
              <a:tr h="166652">
                <a:tc>
                  <a:txBody>
                    <a:bodyPr/>
                    <a:lstStyle/>
                    <a:p>
                      <a:pPr algn="l"/>
                      <a:r>
                        <a:rPr kumimoji="1" lang="en-US" altLang="ja-JP" sz="1000">
                          <a:latin typeface="Meiryo UI" panose="020B0604030504040204" pitchFamily="50" charset="-128"/>
                          <a:ea typeface="Meiryo UI" panose="020B0604030504040204" pitchFamily="50" charset="-128"/>
                        </a:rPr>
                        <a:t>14</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トークンエンドポイント</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認可機能が具備するトークン発行を受け付けるためのエンドポイント</a:t>
                      </a:r>
                    </a:p>
                  </a:txBody>
                  <a:tcPr marL="0" marR="0" marT="0" marB="0" anchor="ctr"/>
                </a:tc>
                <a:extLst>
                  <a:ext uri="{0D108BD9-81ED-4DB2-BD59-A6C34878D82A}">
                    <a16:rowId xmlns:a16="http://schemas.microsoft.com/office/drawing/2014/main" val="3117106299"/>
                  </a:ext>
                </a:extLst>
              </a:tr>
              <a:tr h="166652">
                <a:tc>
                  <a:txBody>
                    <a:bodyPr/>
                    <a:lstStyle/>
                    <a:p>
                      <a:pPr algn="l"/>
                      <a:r>
                        <a:rPr kumimoji="1" lang="en-US" altLang="ja-JP" sz="1000">
                          <a:latin typeface="Meiryo UI" panose="020B0604030504040204" pitchFamily="50" charset="-128"/>
                          <a:ea typeface="Meiryo UI" panose="020B0604030504040204" pitchFamily="50" charset="-128"/>
                        </a:rPr>
                        <a:t>15</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トークンイントロスペクションエンドポイント</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認可機能が具備するトークンイントロスペクションを受け付けるためのエンドポイント</a:t>
                      </a:r>
                    </a:p>
                  </a:txBody>
                  <a:tcPr marL="0" marR="0" marT="0" marB="0" anchor="ctr"/>
                </a:tc>
                <a:extLst>
                  <a:ext uri="{0D108BD9-81ED-4DB2-BD59-A6C34878D82A}">
                    <a16:rowId xmlns:a16="http://schemas.microsoft.com/office/drawing/2014/main" val="2631426457"/>
                  </a:ext>
                </a:extLst>
              </a:tr>
              <a:tr h="416630">
                <a:tc>
                  <a:txBody>
                    <a:bodyPr/>
                    <a:lstStyle/>
                    <a:p>
                      <a:pPr algn="l"/>
                      <a:r>
                        <a:rPr kumimoji="1" lang="en-US" altLang="ja-JP" sz="1000">
                          <a:latin typeface="Meiryo UI" panose="020B0604030504040204" pitchFamily="50" charset="-128"/>
                          <a:ea typeface="Meiryo UI" panose="020B0604030504040204" pitchFamily="50" charset="-128"/>
                        </a:rPr>
                        <a:t>16</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トークンイントロスペクション</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(Token Introspection)</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クライアントからリソースサーバに送られてきたアクセストークンが有効かどうかを、リソースサーバが認可機能に確認すること</a:t>
                      </a:r>
                    </a:p>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アクセストークンが有効だった場合は、アクセストークンのデコードされた</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Payload</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部が得られる</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本設計書では、トークン検証と表現することがある</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1538599237"/>
                  </a:ext>
                </a:extLst>
              </a:tr>
              <a:tr h="416630">
                <a:tc>
                  <a:txBody>
                    <a:bodyPr/>
                    <a:lstStyle/>
                    <a:p>
                      <a:pPr algn="l"/>
                      <a:r>
                        <a:rPr kumimoji="1" lang="en-US" altLang="ja-JP" sz="1000">
                          <a:latin typeface="Meiryo UI" panose="020B0604030504040204" pitchFamily="50" charset="-128"/>
                          <a:ea typeface="Meiryo UI" panose="020B0604030504040204" pitchFamily="50" charset="-128"/>
                        </a:rPr>
                        <a:t>17</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トークンエクスチェンジ</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(Token Exchange)</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RFC8693</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で定義された、なりすましや委任に関して</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OAuth2.0</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を拡張するための仕様</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既存のアクセストークンを</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Subject Token</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として認可機能に渡すことで新規のアクセストークンを得る</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本設計書では、トークン交換と表現することがある</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1705053435"/>
                  </a:ext>
                </a:extLst>
              </a:tr>
            </a:tbl>
          </a:graphicData>
        </a:graphic>
      </p:graphicFrame>
    </p:spTree>
    <p:extLst>
      <p:ext uri="{BB962C8B-B14F-4D97-AF65-F5344CB8AC3E}">
        <p14:creationId xmlns:p14="http://schemas.microsoft.com/office/powerpoint/2010/main" val="31755226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7D3264-5D31-4E79-8BF9-E108E2482EA0}"/>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2. </a:t>
            </a:r>
            <a:r>
              <a:rPr lang="ja-JP" altLang="en-US" sz="1800" dirty="0">
                <a:latin typeface="Meiryo UI" panose="020B0604030504040204" pitchFamily="50" charset="-128"/>
                <a:ea typeface="Meiryo UI" panose="020B0604030504040204" pitchFamily="50" charset="-128"/>
              </a:rPr>
              <a:t>方式 </a:t>
            </a:r>
            <a:r>
              <a:rPr lang="en-US" altLang="ja-JP" sz="1800" dirty="0">
                <a:latin typeface="Meiryo UI" panose="020B0604030504040204" pitchFamily="50" charset="-128"/>
                <a:ea typeface="Meiryo UI" panose="020B0604030504040204" pitchFamily="50" charset="-128"/>
              </a:rPr>
              <a:t>&gt; 2.4.</a:t>
            </a:r>
            <a:r>
              <a:rPr lang="ja-JP" altLang="en-US" sz="1800" dirty="0">
                <a:latin typeface="Meiryo UI" panose="020B0604030504040204" pitchFamily="50" charset="-128"/>
                <a:ea typeface="Meiryo UI" panose="020B0604030504040204" pitchFamily="50" charset="-128"/>
              </a:rPr>
              <a:t> 認可方式 </a:t>
            </a:r>
            <a:r>
              <a:rPr lang="en-US" altLang="ja-JP" sz="1800" dirty="0">
                <a:latin typeface="Meiryo UI" panose="020B0604030504040204" pitchFamily="50" charset="-128"/>
                <a:ea typeface="Meiryo UI" panose="020B0604030504040204" pitchFamily="50" charset="-128"/>
              </a:rPr>
              <a:t>&gt; 2.4.5. </a:t>
            </a:r>
            <a:r>
              <a:rPr lang="ja-JP" altLang="en-US" sz="1800" dirty="0">
                <a:latin typeface="Meiryo UI" panose="020B0604030504040204" pitchFamily="50" charset="-128"/>
                <a:ea typeface="Meiryo UI" panose="020B0604030504040204" pitchFamily="50" charset="-128"/>
              </a:rPr>
              <a:t>認可</a:t>
            </a:r>
            <a:r>
              <a:rPr lang="ja-JP" altLang="en-US" sz="1800">
                <a:latin typeface="Meiryo UI" panose="020B0604030504040204" pitchFamily="50" charset="-128"/>
                <a:ea typeface="Meiryo UI" panose="020B0604030504040204" pitchFamily="50" charset="-128"/>
              </a:rPr>
              <a:t>の与え方</a:t>
            </a:r>
            <a:endParaRPr kumimoji="1" lang="ja-JP" altLang="en-US" sz="1800" dirty="0"/>
          </a:p>
        </p:txBody>
      </p:sp>
      <p:grpSp>
        <p:nvGrpSpPr>
          <p:cNvPr id="17" name="グループ化 16">
            <a:extLst>
              <a:ext uri="{FF2B5EF4-FFF2-40B4-BE49-F238E27FC236}">
                <a16:creationId xmlns:a16="http://schemas.microsoft.com/office/drawing/2014/main" id="{15A20AEC-B95A-4261-A80D-0B21ED09E311}"/>
              </a:ext>
            </a:extLst>
          </p:cNvPr>
          <p:cNvGrpSpPr/>
          <p:nvPr/>
        </p:nvGrpSpPr>
        <p:grpSpPr>
          <a:xfrm>
            <a:off x="1485945" y="4971005"/>
            <a:ext cx="613955" cy="745774"/>
            <a:chOff x="6422746" y="1216347"/>
            <a:chExt cx="613955" cy="745774"/>
          </a:xfrm>
        </p:grpSpPr>
        <p:pic>
          <p:nvPicPr>
            <p:cNvPr id="6" name="グラフィックス 5" descr="ユーザー 単色塗りつぶし">
              <a:extLst>
                <a:ext uri="{FF2B5EF4-FFF2-40B4-BE49-F238E27FC236}">
                  <a16:creationId xmlns:a16="http://schemas.microsoft.com/office/drawing/2014/main" id="{1711F38D-7600-475B-88BA-D72C0C227E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22746" y="1216347"/>
              <a:ext cx="613955" cy="613955"/>
            </a:xfrm>
            <a:prstGeom prst="rect">
              <a:avLst/>
            </a:prstGeom>
          </p:spPr>
        </p:pic>
        <p:sp>
          <p:nvSpPr>
            <p:cNvPr id="10" name="テキスト ボックス 9">
              <a:extLst>
                <a:ext uri="{FF2B5EF4-FFF2-40B4-BE49-F238E27FC236}">
                  <a16:creationId xmlns:a16="http://schemas.microsoft.com/office/drawing/2014/main" id="{28E53D1B-F2C7-4D46-9C75-724A8ABA647F}"/>
                </a:ext>
              </a:extLst>
            </p:cNvPr>
            <p:cNvSpPr txBox="1"/>
            <p:nvPr/>
          </p:nvSpPr>
          <p:spPr>
            <a:xfrm>
              <a:off x="6517859" y="1715900"/>
              <a:ext cx="441146" cy="246221"/>
            </a:xfrm>
            <a:prstGeom prst="rect">
              <a:avLst/>
            </a:prstGeom>
            <a:noFill/>
          </p:spPr>
          <p:txBody>
            <a:bodyPr wrap="none" rtlCol="0">
              <a:spAutoFit/>
            </a:bodyPr>
            <a:lstStyle/>
            <a:p>
              <a:r>
                <a:rPr kumimoji="1" lang="ja-JP" altLang="en-US" sz="1000" dirty="0">
                  <a:latin typeface="Meiryo UI" panose="020B0604030504040204" pitchFamily="50" charset="-128"/>
                  <a:ea typeface="Meiryo UI" panose="020B0604030504040204" pitchFamily="50" charset="-128"/>
                </a:rPr>
                <a:t>個人</a:t>
              </a:r>
            </a:p>
          </p:txBody>
        </p:sp>
      </p:grpSp>
      <p:sp>
        <p:nvSpPr>
          <p:cNvPr id="49" name="テキスト ボックス 48">
            <a:extLst>
              <a:ext uri="{FF2B5EF4-FFF2-40B4-BE49-F238E27FC236}">
                <a16:creationId xmlns:a16="http://schemas.microsoft.com/office/drawing/2014/main" id="{88788D1F-2FA2-46F2-9DDA-B6D8486243B5}"/>
              </a:ext>
            </a:extLst>
          </p:cNvPr>
          <p:cNvSpPr txBox="1"/>
          <p:nvPr/>
        </p:nvSpPr>
        <p:spPr>
          <a:xfrm>
            <a:off x="216000" y="711289"/>
            <a:ext cx="9206674" cy="1041312"/>
          </a:xfrm>
          <a:prstGeom prst="rect">
            <a:avLst/>
          </a:prstGeom>
          <a:noFill/>
          <a:ln>
            <a:noFill/>
          </a:ln>
        </p:spPr>
        <p:txBody>
          <a:bodyPr wrap="square" rtlCol="0" anchor="t" anchorCtr="0">
            <a:noAutofit/>
          </a:bodyPr>
          <a:lstStyle/>
          <a:p>
            <a:r>
              <a:rPr lang="ja-JP" altLang="en-US" sz="1200" dirty="0">
                <a:latin typeface="Meiryo UI" panose="020B0604030504040204" pitchFamily="50" charset="-128"/>
                <a:ea typeface="Meiryo UI" panose="020B0604030504040204" pitchFamily="50" charset="-128"/>
              </a:rPr>
              <a:t>ユーザの実態としては、個人や組織がいると考えられる。</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ユーザには</a:t>
            </a:r>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ユーザ</a:t>
            </a:r>
            <a:r>
              <a:rPr lang="en-US" altLang="ja-JP" sz="1200" dirty="0">
                <a:latin typeface="Meiryo UI" panose="020B0604030504040204" pitchFamily="50" charset="-128"/>
                <a:ea typeface="Meiryo UI" panose="020B0604030504040204" pitchFamily="50" charset="-128"/>
              </a:rPr>
              <a:t>ID</a:t>
            </a:r>
            <a:r>
              <a:rPr lang="ja-JP" altLang="en-US" sz="1200" dirty="0">
                <a:latin typeface="Meiryo UI" panose="020B0604030504040204" pitchFamily="50" charset="-128"/>
                <a:ea typeface="Meiryo UI" panose="020B0604030504040204" pitchFamily="50" charset="-128"/>
              </a:rPr>
              <a:t>が付与されているため、</a:t>
            </a:r>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ユーザ</a:t>
            </a:r>
            <a:r>
              <a:rPr lang="en-US" altLang="ja-JP" sz="1200" dirty="0">
                <a:latin typeface="Meiryo UI" panose="020B0604030504040204" pitchFamily="50" charset="-128"/>
                <a:ea typeface="Meiryo UI" panose="020B0604030504040204" pitchFamily="50" charset="-128"/>
              </a:rPr>
              <a:t>ID</a:t>
            </a:r>
            <a:r>
              <a:rPr lang="ja-JP" altLang="en-US" sz="1200" dirty="0">
                <a:latin typeface="Meiryo UI" panose="020B0604030504040204" pitchFamily="50" charset="-128"/>
                <a:ea typeface="Meiryo UI" panose="020B0604030504040204" pitchFamily="50" charset="-128"/>
              </a:rPr>
              <a:t>を指定して認可することで、特定のユーザにデータへのアクセスを許可することができる。一方で、ある組織に属する個人全員</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組織自体も含む</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に認可を与えたい場合は、まず、個人の属性に組織の</a:t>
            </a:r>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ユーザ</a:t>
            </a:r>
            <a:r>
              <a:rPr lang="en-US" altLang="ja-JP" sz="1200" dirty="0">
                <a:latin typeface="Meiryo UI" panose="020B0604030504040204" pitchFamily="50" charset="-128"/>
                <a:ea typeface="Meiryo UI" panose="020B0604030504040204" pitchFamily="50" charset="-128"/>
              </a:rPr>
              <a:t>ID</a:t>
            </a:r>
            <a:r>
              <a:rPr lang="ja-JP" altLang="en-US" sz="1200" dirty="0">
                <a:latin typeface="Meiryo UI" panose="020B0604030504040204" pitchFamily="50" charset="-128"/>
                <a:ea typeface="Meiryo UI" panose="020B0604030504040204" pitchFamily="50" charset="-128"/>
              </a:rPr>
              <a:t>を付与する。次に、データに対して、属性に組織の</a:t>
            </a:r>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ユーザ</a:t>
            </a:r>
            <a:r>
              <a:rPr lang="en-US" altLang="ja-JP" sz="1200" dirty="0">
                <a:latin typeface="Meiryo UI" panose="020B0604030504040204" pitchFamily="50" charset="-128"/>
                <a:ea typeface="Meiryo UI" panose="020B0604030504040204" pitchFamily="50" charset="-128"/>
              </a:rPr>
              <a:t>ID</a:t>
            </a:r>
            <a:r>
              <a:rPr lang="ja-JP" altLang="en-US" sz="1200" dirty="0">
                <a:latin typeface="Meiryo UI" panose="020B0604030504040204" pitchFamily="50" charset="-128"/>
                <a:ea typeface="Meiryo UI" panose="020B0604030504040204" pitchFamily="50" charset="-128"/>
              </a:rPr>
              <a:t>を持つユーザへの認可を与える。これによって、ある組織に属する個人全員にデータに対するアクセスを許可することができる。</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p:txBody>
      </p:sp>
      <p:graphicFrame>
        <p:nvGraphicFramePr>
          <p:cNvPr id="5" name="表 7">
            <a:extLst>
              <a:ext uri="{FF2B5EF4-FFF2-40B4-BE49-F238E27FC236}">
                <a16:creationId xmlns:a16="http://schemas.microsoft.com/office/drawing/2014/main" id="{0BED6D01-212D-DCA7-C9DA-B357C38EED84}"/>
              </a:ext>
            </a:extLst>
          </p:cNvPr>
          <p:cNvGraphicFramePr>
            <a:graphicFrameLocks noGrp="1"/>
          </p:cNvGraphicFramePr>
          <p:nvPr>
            <p:extLst>
              <p:ext uri="{D42A27DB-BD31-4B8C-83A1-F6EECF244321}">
                <p14:modId xmlns:p14="http://schemas.microsoft.com/office/powerpoint/2010/main" val="1739585480"/>
              </p:ext>
            </p:extLst>
          </p:nvPr>
        </p:nvGraphicFramePr>
        <p:xfrm>
          <a:off x="618309" y="5774721"/>
          <a:ext cx="2242794" cy="640080"/>
        </p:xfrm>
        <a:graphic>
          <a:graphicData uri="http://schemas.openxmlformats.org/drawingml/2006/table">
            <a:tbl>
              <a:tblPr firstRow="1" bandRow="1">
                <a:tableStyleId>{5940675A-B579-460E-94D1-54222C63F5DA}</a:tableStyleId>
              </a:tblPr>
              <a:tblGrid>
                <a:gridCol w="1189425">
                  <a:extLst>
                    <a:ext uri="{9D8B030D-6E8A-4147-A177-3AD203B41FA5}">
                      <a16:colId xmlns:a16="http://schemas.microsoft.com/office/drawing/2014/main" val="313584581"/>
                    </a:ext>
                  </a:extLst>
                </a:gridCol>
                <a:gridCol w="1053369">
                  <a:extLst>
                    <a:ext uri="{9D8B030D-6E8A-4147-A177-3AD203B41FA5}">
                      <a16:colId xmlns:a16="http://schemas.microsoft.com/office/drawing/2014/main" val="1656929070"/>
                    </a:ext>
                  </a:extLst>
                </a:gridCol>
              </a:tblGrid>
              <a:tr h="0">
                <a:tc>
                  <a:txBody>
                    <a:bodyPr/>
                    <a:lstStyle/>
                    <a:p>
                      <a:r>
                        <a:rPr kumimoji="1" lang="ja-JP" altLang="en-US" sz="800" dirty="0">
                          <a:latin typeface="Meiryo UI" panose="020B0604030504040204" pitchFamily="50" charset="-128"/>
                          <a:ea typeface="Meiryo UI" panose="020B0604030504040204" pitchFamily="50" charset="-128"/>
                        </a:rPr>
                        <a:t>属性（ユーザ）</a:t>
                      </a:r>
                    </a:p>
                  </a:txBody>
                  <a:tcPr/>
                </a:tc>
                <a:tc>
                  <a:txBody>
                    <a:bodyPr/>
                    <a:lstStyle/>
                    <a:p>
                      <a:r>
                        <a:rPr kumimoji="1" lang="en-US" altLang="ja-JP" sz="800" dirty="0" err="1">
                          <a:solidFill>
                            <a:srgbClr val="FF0000"/>
                          </a:solidFill>
                          <a:latin typeface="Meiryo UI" panose="020B0604030504040204" pitchFamily="50" charset="-128"/>
                          <a:ea typeface="Meiryo UI" panose="020B0604030504040204" pitchFamily="50" charset="-128"/>
                        </a:rPr>
                        <a:t>cadde.aaa.aa</a:t>
                      </a:r>
                      <a:endParaRPr kumimoji="1" lang="ja-JP" altLang="en-US" sz="800"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880258480"/>
                  </a:ext>
                </a:extLst>
              </a:tr>
              <a:tr h="0">
                <a:tc>
                  <a:txBody>
                    <a:bodyPr/>
                    <a:lstStyle/>
                    <a:p>
                      <a:r>
                        <a:rPr kumimoji="1" lang="ja-JP" altLang="en-US" sz="800" dirty="0">
                          <a:latin typeface="Meiryo UI" panose="020B0604030504040204" pitchFamily="50" charset="-128"/>
                          <a:ea typeface="Meiryo UI" panose="020B0604030504040204" pitchFamily="50" charset="-128"/>
                        </a:rPr>
                        <a:t>属性（所属組織）</a:t>
                      </a:r>
                    </a:p>
                  </a:txBody>
                  <a:tcPr/>
                </a:tc>
                <a:tc>
                  <a:txBody>
                    <a:bodyPr/>
                    <a:lstStyle/>
                    <a:p>
                      <a:r>
                        <a:rPr kumimoji="1" lang="en-US" altLang="ja-JP" sz="800" dirty="0">
                          <a:latin typeface="Meiryo UI" panose="020B0604030504040204" pitchFamily="50" charset="-128"/>
                          <a:ea typeface="Meiryo UI" panose="020B0604030504040204" pitchFamily="50" charset="-128"/>
                        </a:rPr>
                        <a:t>cadde.xxx.xx</a:t>
                      </a:r>
                      <a:endParaRPr kumimoji="1" lang="ja-JP" altLang="en-US"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08761824"/>
                  </a:ext>
                </a:extLst>
              </a:tr>
              <a:tr h="0">
                <a:tc>
                  <a:txBody>
                    <a:bodyPr/>
                    <a:lstStyle/>
                    <a:p>
                      <a:r>
                        <a:rPr kumimoji="1" lang="ja-JP" altLang="en-US" sz="800" dirty="0">
                          <a:latin typeface="Meiryo UI" panose="020B0604030504040204" pitchFamily="50" charset="-128"/>
                          <a:ea typeface="Meiryo UI" panose="020B0604030504040204" pitchFamily="50" charset="-128"/>
                        </a:rPr>
                        <a:t>属性（</a:t>
                      </a:r>
                      <a:r>
                        <a:rPr kumimoji="1" lang="en-US" altLang="ja-JP" sz="800" dirty="0">
                          <a:latin typeface="Meiryo UI" panose="020B0604030504040204" pitchFamily="50" charset="-128"/>
                          <a:ea typeface="Meiryo UI" panose="020B0604030504040204" pitchFamily="50" charset="-128"/>
                        </a:rPr>
                        <a:t>AAL</a:t>
                      </a:r>
                      <a:r>
                        <a:rPr kumimoji="1" lang="ja-JP" altLang="en-US" sz="800" dirty="0">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2</a:t>
                      </a:r>
                      <a:endParaRPr kumimoji="1" lang="ja-JP" altLang="en-US"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4832847"/>
                  </a:ext>
                </a:extLst>
              </a:tr>
            </a:tbl>
          </a:graphicData>
        </a:graphic>
      </p:graphicFrame>
      <p:grpSp>
        <p:nvGrpSpPr>
          <p:cNvPr id="102" name="グループ化 101">
            <a:extLst>
              <a:ext uri="{FF2B5EF4-FFF2-40B4-BE49-F238E27FC236}">
                <a16:creationId xmlns:a16="http://schemas.microsoft.com/office/drawing/2014/main" id="{0D2F424E-E8F2-A720-5782-67A6093B8046}"/>
              </a:ext>
            </a:extLst>
          </p:cNvPr>
          <p:cNvGrpSpPr/>
          <p:nvPr/>
        </p:nvGrpSpPr>
        <p:grpSpPr>
          <a:xfrm>
            <a:off x="3920002" y="4971005"/>
            <a:ext cx="490575" cy="725821"/>
            <a:chOff x="2594414" y="4818157"/>
            <a:chExt cx="490575" cy="725821"/>
          </a:xfrm>
        </p:grpSpPr>
        <p:sp>
          <p:nvSpPr>
            <p:cNvPr id="40" name="テキスト ボックス 39">
              <a:extLst>
                <a:ext uri="{FF2B5EF4-FFF2-40B4-BE49-F238E27FC236}">
                  <a16:creationId xmlns:a16="http://schemas.microsoft.com/office/drawing/2014/main" id="{B28BFE9F-E18A-F68D-4562-5BB4CE6874A4}"/>
                </a:ext>
              </a:extLst>
            </p:cNvPr>
            <p:cNvSpPr txBox="1"/>
            <p:nvPr/>
          </p:nvSpPr>
          <p:spPr>
            <a:xfrm>
              <a:off x="2615963" y="5297757"/>
              <a:ext cx="441146" cy="246221"/>
            </a:xfrm>
            <a:prstGeom prst="rect">
              <a:avLst/>
            </a:prstGeom>
            <a:noFill/>
          </p:spPr>
          <p:txBody>
            <a:bodyPr wrap="none" rtlCol="0">
              <a:spAutoFit/>
            </a:bodyPr>
            <a:lstStyle/>
            <a:p>
              <a:r>
                <a:rPr lang="ja-JP" altLang="en-US" sz="1000" dirty="0">
                  <a:latin typeface="Meiryo UI" panose="020B0604030504040204" pitchFamily="50" charset="-128"/>
                  <a:ea typeface="Meiryo UI" panose="020B0604030504040204" pitchFamily="50" charset="-128"/>
                </a:rPr>
                <a:t>組織</a:t>
              </a:r>
              <a:endParaRPr kumimoji="1" lang="ja-JP" altLang="en-US" sz="1000" dirty="0">
                <a:latin typeface="Meiryo UI" panose="020B0604030504040204" pitchFamily="50" charset="-128"/>
                <a:ea typeface="Meiryo UI" panose="020B0604030504040204" pitchFamily="50" charset="-128"/>
              </a:endParaRPr>
            </a:p>
          </p:txBody>
        </p:sp>
        <p:pic>
          <p:nvPicPr>
            <p:cNvPr id="11" name="グラフィックス 10" descr="建物 単色塗りつぶし">
              <a:extLst>
                <a:ext uri="{FF2B5EF4-FFF2-40B4-BE49-F238E27FC236}">
                  <a16:creationId xmlns:a16="http://schemas.microsoft.com/office/drawing/2014/main" id="{83F4F0BC-5157-856E-0B84-57A581D1BC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94414" y="4818157"/>
              <a:ext cx="490575" cy="490575"/>
            </a:xfrm>
            <a:prstGeom prst="rect">
              <a:avLst/>
            </a:prstGeom>
          </p:spPr>
        </p:pic>
      </p:grpSp>
      <p:grpSp>
        <p:nvGrpSpPr>
          <p:cNvPr id="91" name="グループ化 90">
            <a:extLst>
              <a:ext uri="{FF2B5EF4-FFF2-40B4-BE49-F238E27FC236}">
                <a16:creationId xmlns:a16="http://schemas.microsoft.com/office/drawing/2014/main" id="{FED8856C-BBCA-9E7B-8B1D-54C46799AC1B}"/>
              </a:ext>
            </a:extLst>
          </p:cNvPr>
          <p:cNvGrpSpPr/>
          <p:nvPr/>
        </p:nvGrpSpPr>
        <p:grpSpPr>
          <a:xfrm>
            <a:off x="6019930" y="4936169"/>
            <a:ext cx="1390124" cy="780609"/>
            <a:chOff x="4967966" y="4831607"/>
            <a:chExt cx="1390124" cy="780609"/>
          </a:xfrm>
        </p:grpSpPr>
        <p:grpSp>
          <p:nvGrpSpPr>
            <p:cNvPr id="44" name="グループ化 43">
              <a:extLst>
                <a:ext uri="{FF2B5EF4-FFF2-40B4-BE49-F238E27FC236}">
                  <a16:creationId xmlns:a16="http://schemas.microsoft.com/office/drawing/2014/main" id="{C9BE7A6D-A2A7-A658-D7A2-6E50B7F474B8}"/>
                </a:ext>
              </a:extLst>
            </p:cNvPr>
            <p:cNvGrpSpPr/>
            <p:nvPr/>
          </p:nvGrpSpPr>
          <p:grpSpPr>
            <a:xfrm>
              <a:off x="4967966" y="4863740"/>
              <a:ext cx="1390124" cy="748476"/>
              <a:chOff x="6569344" y="1216347"/>
              <a:chExt cx="1390124" cy="748476"/>
            </a:xfrm>
          </p:grpSpPr>
          <p:pic>
            <p:nvPicPr>
              <p:cNvPr id="45" name="グラフィックス 44" descr="ユーザー 単色塗りつぶし">
                <a:extLst>
                  <a:ext uri="{FF2B5EF4-FFF2-40B4-BE49-F238E27FC236}">
                    <a16:creationId xmlns:a16="http://schemas.microsoft.com/office/drawing/2014/main" id="{B3C43D1F-9B1C-1F7F-7813-69A09695C1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14338" y="1216347"/>
                <a:ext cx="613955" cy="613955"/>
              </a:xfrm>
              <a:prstGeom prst="rect">
                <a:avLst/>
              </a:prstGeom>
            </p:spPr>
          </p:pic>
          <p:sp>
            <p:nvSpPr>
              <p:cNvPr id="46" name="テキスト ボックス 45">
                <a:extLst>
                  <a:ext uri="{FF2B5EF4-FFF2-40B4-BE49-F238E27FC236}">
                    <a16:creationId xmlns:a16="http://schemas.microsoft.com/office/drawing/2014/main" id="{70EEFA77-978D-4DCC-0532-DBFF59431865}"/>
                  </a:ext>
                </a:extLst>
              </p:cNvPr>
              <p:cNvSpPr txBox="1"/>
              <p:nvPr/>
            </p:nvSpPr>
            <p:spPr>
              <a:xfrm>
                <a:off x="6569344" y="1718602"/>
                <a:ext cx="1390124" cy="246221"/>
              </a:xfrm>
              <a:prstGeom prst="rect">
                <a:avLst/>
              </a:prstGeom>
              <a:noFill/>
            </p:spPr>
            <p:txBody>
              <a:bodyPr wrap="none" rtlCol="0">
                <a:spAutoFit/>
              </a:bodyPr>
              <a:lstStyle/>
              <a:p>
                <a:r>
                  <a:rPr lang="ja-JP" altLang="en-US" sz="1000" dirty="0">
                    <a:latin typeface="Meiryo UI" panose="020B0604030504040204" pitchFamily="50" charset="-128"/>
                    <a:ea typeface="Meiryo UI" panose="020B0604030504040204" pitchFamily="50" charset="-128"/>
                  </a:rPr>
                  <a:t>個人（組織に属する）</a:t>
                </a:r>
                <a:endParaRPr kumimoji="1" lang="ja-JP" altLang="en-US" sz="1000" dirty="0">
                  <a:latin typeface="Meiryo UI" panose="020B0604030504040204" pitchFamily="50" charset="-128"/>
                  <a:ea typeface="Meiryo UI" panose="020B0604030504040204" pitchFamily="50" charset="-128"/>
                </a:endParaRPr>
              </a:p>
            </p:txBody>
          </p:sp>
        </p:grpSp>
        <p:pic>
          <p:nvPicPr>
            <p:cNvPr id="47" name="グラフィックス 46" descr="建物 単色塗りつぶし">
              <a:extLst>
                <a:ext uri="{FF2B5EF4-FFF2-40B4-BE49-F238E27FC236}">
                  <a16:creationId xmlns:a16="http://schemas.microsoft.com/office/drawing/2014/main" id="{D9E0BE5E-53C3-8B81-CC8E-499A5619C6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26604" y="4831607"/>
              <a:ext cx="490575" cy="490575"/>
            </a:xfrm>
            <a:prstGeom prst="rect">
              <a:avLst/>
            </a:prstGeom>
          </p:spPr>
        </p:pic>
      </p:grpSp>
      <p:grpSp>
        <p:nvGrpSpPr>
          <p:cNvPr id="129" name="グループ化 128">
            <a:extLst>
              <a:ext uri="{FF2B5EF4-FFF2-40B4-BE49-F238E27FC236}">
                <a16:creationId xmlns:a16="http://schemas.microsoft.com/office/drawing/2014/main" id="{F81C34F6-AD91-122D-422A-EB4D982F6FA3}"/>
              </a:ext>
            </a:extLst>
          </p:cNvPr>
          <p:cNvGrpSpPr/>
          <p:nvPr/>
        </p:nvGrpSpPr>
        <p:grpSpPr>
          <a:xfrm>
            <a:off x="684712" y="2520446"/>
            <a:ext cx="2136850" cy="1624827"/>
            <a:chOff x="1894877" y="3219179"/>
            <a:chExt cx="1291879" cy="1624827"/>
          </a:xfrm>
        </p:grpSpPr>
        <p:sp>
          <p:nvSpPr>
            <p:cNvPr id="14" name="正方形/長方形 13">
              <a:extLst>
                <a:ext uri="{FF2B5EF4-FFF2-40B4-BE49-F238E27FC236}">
                  <a16:creationId xmlns:a16="http://schemas.microsoft.com/office/drawing/2014/main" id="{80B12FA2-F887-63EF-2DAC-5A73326D63F9}"/>
                </a:ext>
              </a:extLst>
            </p:cNvPr>
            <p:cNvSpPr/>
            <p:nvPr/>
          </p:nvSpPr>
          <p:spPr>
            <a:xfrm>
              <a:off x="1894878" y="3818918"/>
              <a:ext cx="1291878" cy="1025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a:solidFill>
                    <a:schemeClr val="tx1"/>
                  </a:solidFill>
                  <a:latin typeface="Meiryo UI" panose="020B0604030504040204" pitchFamily="50" charset="-128"/>
                  <a:ea typeface="Meiryo UI" panose="020B0604030504040204" pitchFamily="50" charset="-128"/>
                </a:rPr>
                <a:t>認可</a:t>
              </a:r>
              <a:endParaRPr kumimoji="1" lang="en-US" altLang="ja-JP" sz="1000">
                <a:solidFill>
                  <a:schemeClr val="tx1"/>
                </a:solidFill>
                <a:latin typeface="Meiryo UI" panose="020B0604030504040204" pitchFamily="50" charset="-128"/>
                <a:ea typeface="Meiryo UI" panose="020B0604030504040204" pitchFamily="50" charset="-128"/>
              </a:endParaRPr>
            </a:p>
            <a:p>
              <a:pPr algn="ctr"/>
              <a:endParaRPr kumimoji="1" lang="en-US" altLang="ja-JP" sz="1000" dirty="0">
                <a:solidFill>
                  <a:schemeClr val="tx1"/>
                </a:solidFill>
                <a:latin typeface="Meiryo UI" panose="020B0604030504040204" pitchFamily="50" charset="-128"/>
                <a:ea typeface="Meiryo UI" panose="020B0604030504040204" pitchFamily="50" charset="-128"/>
              </a:endParaRPr>
            </a:p>
            <a:p>
              <a:r>
                <a:rPr lang="ja-JP" altLang="en-US" sz="1000">
                  <a:solidFill>
                    <a:srgbClr val="FF0000"/>
                  </a:solidFill>
                  <a:latin typeface="Meiryo UI" panose="020B0604030504040204" pitchFamily="50" charset="-128"/>
                  <a:ea typeface="Meiryo UI" panose="020B0604030504040204" pitchFamily="50" charset="-128"/>
                </a:rPr>
                <a:t>属性</a:t>
              </a:r>
              <a:r>
                <a:rPr lang="en-US" altLang="ja-JP" sz="1000">
                  <a:solidFill>
                    <a:srgbClr val="FF0000"/>
                  </a:solidFill>
                  <a:latin typeface="Meiryo UI" panose="020B0604030504040204" pitchFamily="50" charset="-128"/>
                  <a:ea typeface="Meiryo UI" panose="020B0604030504040204" pitchFamily="50" charset="-128"/>
                </a:rPr>
                <a:t>(</a:t>
              </a:r>
              <a:r>
                <a:rPr kumimoji="1" lang="ja-JP" altLang="en-US" sz="1000">
                  <a:solidFill>
                    <a:srgbClr val="FF0000"/>
                  </a:solidFill>
                  <a:latin typeface="Meiryo UI" panose="020B0604030504040204" pitchFamily="50" charset="-128"/>
                  <a:ea typeface="Meiryo UI" panose="020B0604030504040204" pitchFamily="50" charset="-128"/>
                </a:rPr>
                <a:t>ユーザ</a:t>
              </a:r>
              <a:r>
                <a:rPr lang="en-US" altLang="ja-JP" sz="1000">
                  <a:solidFill>
                    <a:srgbClr val="FF0000"/>
                  </a:solidFill>
                  <a:latin typeface="Meiryo UI" panose="020B0604030504040204" pitchFamily="50" charset="-128"/>
                  <a:ea typeface="Meiryo UI" panose="020B0604030504040204" pitchFamily="50" charset="-128"/>
                </a:rPr>
                <a:t>)</a:t>
              </a:r>
              <a:r>
                <a:rPr kumimoji="1" lang="ja-JP" altLang="en-US" sz="1000">
                  <a:solidFill>
                    <a:srgbClr val="FF0000"/>
                  </a:solidFill>
                  <a:latin typeface="Meiryo UI" panose="020B0604030504040204" pitchFamily="50" charset="-128"/>
                  <a:ea typeface="Meiryo UI" panose="020B0604030504040204" pitchFamily="50" charset="-128"/>
                </a:rPr>
                <a:t>が</a:t>
              </a:r>
              <a:r>
                <a:rPr lang="en-US" altLang="ja-JP" sz="1000" dirty="0">
                  <a:solidFill>
                    <a:srgbClr val="FF0000"/>
                  </a:solidFill>
                  <a:latin typeface="Meiryo UI" panose="020B0604030504040204" pitchFamily="50" charset="-128"/>
                  <a:ea typeface="Meiryo UI" panose="020B0604030504040204" pitchFamily="50" charset="-128"/>
                </a:rPr>
                <a:t>cadde.aaa.aa</a:t>
              </a:r>
            </a:p>
          </p:txBody>
        </p:sp>
        <p:sp>
          <p:nvSpPr>
            <p:cNvPr id="13" name="フローチャート: 書類 12">
              <a:extLst>
                <a:ext uri="{FF2B5EF4-FFF2-40B4-BE49-F238E27FC236}">
                  <a16:creationId xmlns:a16="http://schemas.microsoft.com/office/drawing/2014/main" id="{55F35681-A420-02B6-D152-1FAED25D89F9}"/>
                </a:ext>
              </a:extLst>
            </p:cNvPr>
            <p:cNvSpPr/>
            <p:nvPr/>
          </p:nvSpPr>
          <p:spPr>
            <a:xfrm>
              <a:off x="1894877" y="3219179"/>
              <a:ext cx="1291875" cy="409978"/>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latin typeface="Meiryo UI" panose="020B0604030504040204" pitchFamily="50" charset="-128"/>
                  <a:ea typeface="Meiryo UI" panose="020B0604030504040204" pitchFamily="50" charset="-128"/>
                </a:rPr>
                <a:t>データ</a:t>
              </a:r>
            </a:p>
          </p:txBody>
        </p:sp>
        <p:cxnSp>
          <p:nvCxnSpPr>
            <p:cNvPr id="16" name="直線コネクタ 15">
              <a:extLst>
                <a:ext uri="{FF2B5EF4-FFF2-40B4-BE49-F238E27FC236}">
                  <a16:creationId xmlns:a16="http://schemas.microsoft.com/office/drawing/2014/main" id="{7ED590CE-8228-BDE3-7D27-699AB5A08044}"/>
                </a:ext>
              </a:extLst>
            </p:cNvPr>
            <p:cNvCxnSpPr>
              <a:cxnSpLocks/>
              <a:stCxn id="13" idx="2"/>
              <a:endCxn id="14" idx="0"/>
            </p:cNvCxnSpPr>
            <p:nvPr/>
          </p:nvCxnSpPr>
          <p:spPr>
            <a:xfrm>
              <a:off x="2540815" y="3602053"/>
              <a:ext cx="2" cy="216865"/>
            </a:xfrm>
            <a:prstGeom prst="line">
              <a:avLst/>
            </a:prstGeom>
            <a:ln w="38100"/>
          </p:spPr>
          <p:style>
            <a:lnRef idx="1">
              <a:schemeClr val="dk1"/>
            </a:lnRef>
            <a:fillRef idx="0">
              <a:schemeClr val="dk1"/>
            </a:fillRef>
            <a:effectRef idx="0">
              <a:schemeClr val="dk1"/>
            </a:effectRef>
            <a:fontRef idx="minor">
              <a:schemeClr val="tx1"/>
            </a:fontRef>
          </p:style>
        </p:cxnSp>
      </p:grpSp>
      <p:grpSp>
        <p:nvGrpSpPr>
          <p:cNvPr id="131" name="グループ化 130">
            <a:extLst>
              <a:ext uri="{FF2B5EF4-FFF2-40B4-BE49-F238E27FC236}">
                <a16:creationId xmlns:a16="http://schemas.microsoft.com/office/drawing/2014/main" id="{44E096E3-E790-AA91-4F58-DD6D08635758}"/>
              </a:ext>
            </a:extLst>
          </p:cNvPr>
          <p:cNvGrpSpPr/>
          <p:nvPr/>
        </p:nvGrpSpPr>
        <p:grpSpPr>
          <a:xfrm>
            <a:off x="5405939" y="2515573"/>
            <a:ext cx="2248350" cy="1629700"/>
            <a:chOff x="6430788" y="2650034"/>
            <a:chExt cx="1359289" cy="1528948"/>
          </a:xfrm>
        </p:grpSpPr>
        <p:sp>
          <p:nvSpPr>
            <p:cNvPr id="76" name="正方形/長方形 75">
              <a:extLst>
                <a:ext uri="{FF2B5EF4-FFF2-40B4-BE49-F238E27FC236}">
                  <a16:creationId xmlns:a16="http://schemas.microsoft.com/office/drawing/2014/main" id="{6E7E4298-350D-D9F6-A73A-094D5BD65893}"/>
                </a:ext>
              </a:extLst>
            </p:cNvPr>
            <p:cNvSpPr/>
            <p:nvPr/>
          </p:nvSpPr>
          <p:spPr>
            <a:xfrm>
              <a:off x="6430788" y="3217265"/>
              <a:ext cx="1359288" cy="9617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a:solidFill>
                    <a:schemeClr val="tx1"/>
                  </a:solidFill>
                  <a:latin typeface="Meiryo UI" panose="020B0604030504040204" pitchFamily="50" charset="-128"/>
                  <a:ea typeface="Meiryo UI" panose="020B0604030504040204" pitchFamily="50" charset="-128"/>
                </a:rPr>
                <a:t>認可</a:t>
              </a:r>
              <a:endParaRPr kumimoji="1" lang="en-US" altLang="ja-JP" sz="1000">
                <a:solidFill>
                  <a:schemeClr val="tx1"/>
                </a:solidFill>
                <a:latin typeface="Meiryo UI" panose="020B0604030504040204" pitchFamily="50" charset="-128"/>
                <a:ea typeface="Meiryo UI" panose="020B0604030504040204" pitchFamily="50" charset="-128"/>
              </a:endParaRPr>
            </a:p>
            <a:p>
              <a:pPr algn="ctr"/>
              <a:endParaRPr kumimoji="1" lang="en-US" altLang="ja-JP" sz="1000" dirty="0">
                <a:solidFill>
                  <a:schemeClr val="tx1"/>
                </a:solidFill>
                <a:latin typeface="Meiryo UI" panose="020B0604030504040204" pitchFamily="50" charset="-128"/>
                <a:ea typeface="Meiryo UI" panose="020B0604030504040204" pitchFamily="50" charset="-128"/>
              </a:endParaRPr>
            </a:p>
            <a:p>
              <a:r>
                <a:rPr lang="ja-JP" altLang="en-US" sz="1000" dirty="0">
                  <a:solidFill>
                    <a:srgbClr val="FF0000"/>
                  </a:solidFill>
                  <a:latin typeface="Meiryo UI" panose="020B0604030504040204" pitchFamily="50" charset="-128"/>
                  <a:ea typeface="Meiryo UI" panose="020B0604030504040204" pitchFamily="50" charset="-128"/>
                </a:rPr>
                <a:t>属性</a:t>
              </a:r>
              <a:r>
                <a:rPr lang="en-US" altLang="ja-JP" sz="1000" dirty="0">
                  <a:solidFill>
                    <a:srgbClr val="FF0000"/>
                  </a:solidFill>
                  <a:latin typeface="Meiryo UI" panose="020B0604030504040204" pitchFamily="50" charset="-128"/>
                  <a:ea typeface="Meiryo UI" panose="020B0604030504040204" pitchFamily="50" charset="-128"/>
                </a:rPr>
                <a:t>(</a:t>
              </a:r>
              <a:r>
                <a:rPr lang="ja-JP" altLang="en-US" sz="1000" dirty="0">
                  <a:solidFill>
                    <a:srgbClr val="FF0000"/>
                  </a:solidFill>
                  <a:latin typeface="Meiryo UI" panose="020B0604030504040204" pitchFamily="50" charset="-128"/>
                  <a:ea typeface="Meiryo UI" panose="020B0604030504040204" pitchFamily="50" charset="-128"/>
                </a:rPr>
                <a:t>所属組織</a:t>
              </a:r>
              <a:r>
                <a:rPr lang="en-US" altLang="ja-JP" sz="1000" dirty="0">
                  <a:solidFill>
                    <a:srgbClr val="FF0000"/>
                  </a:solidFill>
                  <a:latin typeface="Meiryo UI" panose="020B0604030504040204" pitchFamily="50" charset="-128"/>
                  <a:ea typeface="Meiryo UI" panose="020B0604030504040204" pitchFamily="50" charset="-128"/>
                </a:rPr>
                <a:t>)</a:t>
              </a:r>
              <a:r>
                <a:rPr lang="ja-JP" altLang="en-US" sz="1000" dirty="0">
                  <a:solidFill>
                    <a:srgbClr val="FF0000"/>
                  </a:solidFill>
                  <a:latin typeface="Meiryo UI" panose="020B0604030504040204" pitchFamily="50" charset="-128"/>
                  <a:ea typeface="Meiryo UI" panose="020B0604030504040204" pitchFamily="50" charset="-128"/>
                </a:rPr>
                <a:t>が</a:t>
              </a:r>
              <a:r>
                <a:rPr lang="en-US" altLang="ja-JP" sz="1000" dirty="0">
                  <a:solidFill>
                    <a:srgbClr val="FF0000"/>
                  </a:solidFill>
                  <a:latin typeface="Meiryo UI" panose="020B0604030504040204" pitchFamily="50" charset="-128"/>
                  <a:ea typeface="Meiryo UI" panose="020B0604030504040204" pitchFamily="50" charset="-128"/>
                </a:rPr>
                <a:t>cadde.bbb.bb</a:t>
              </a:r>
            </a:p>
            <a:p>
              <a:r>
                <a:rPr lang="ja-JP" altLang="en-US" sz="1000" dirty="0">
                  <a:solidFill>
                    <a:srgbClr val="FF0000"/>
                  </a:solidFill>
                  <a:latin typeface="Meiryo UI" panose="020B0604030504040204" pitchFamily="50" charset="-128"/>
                  <a:ea typeface="Meiryo UI" panose="020B0604030504040204" pitchFamily="50" charset="-128"/>
                </a:rPr>
                <a:t>かつ</a:t>
              </a:r>
              <a:endParaRPr lang="en-US" altLang="ja-JP" sz="1000" dirty="0">
                <a:solidFill>
                  <a:srgbClr val="FF0000"/>
                </a:solidFill>
                <a:latin typeface="Meiryo UI" panose="020B0604030504040204" pitchFamily="50" charset="-128"/>
                <a:ea typeface="Meiryo UI" panose="020B0604030504040204" pitchFamily="50" charset="-128"/>
              </a:endParaRPr>
            </a:p>
            <a:p>
              <a:r>
                <a:rPr lang="ja-JP" altLang="en-US" sz="1000" dirty="0">
                  <a:solidFill>
                    <a:srgbClr val="FF0000"/>
                  </a:solidFill>
                  <a:latin typeface="Meiryo UI" panose="020B0604030504040204" pitchFamily="50" charset="-128"/>
                  <a:ea typeface="Meiryo UI" panose="020B0604030504040204" pitchFamily="50" charset="-128"/>
                </a:rPr>
                <a:t>属性</a:t>
              </a:r>
              <a:r>
                <a:rPr lang="en-US" altLang="ja-JP" sz="1000" dirty="0">
                  <a:solidFill>
                    <a:srgbClr val="FF0000"/>
                  </a:solidFill>
                  <a:latin typeface="Meiryo UI" panose="020B0604030504040204" pitchFamily="50" charset="-128"/>
                  <a:ea typeface="Meiryo UI" panose="020B0604030504040204" pitchFamily="50" charset="-128"/>
                </a:rPr>
                <a:t>(AAL)</a:t>
              </a:r>
              <a:r>
                <a:rPr lang="ja-JP" altLang="en-US" sz="1000" dirty="0">
                  <a:solidFill>
                    <a:srgbClr val="FF0000"/>
                  </a:solidFill>
                  <a:latin typeface="Meiryo UI" panose="020B0604030504040204" pitchFamily="50" charset="-128"/>
                  <a:ea typeface="Meiryo UI" panose="020B0604030504040204" pitchFamily="50" charset="-128"/>
                </a:rPr>
                <a:t>が</a:t>
              </a:r>
              <a:r>
                <a:rPr lang="en-US" altLang="ja-JP" sz="1000" dirty="0">
                  <a:solidFill>
                    <a:srgbClr val="FF0000"/>
                  </a:solidFill>
                  <a:latin typeface="Meiryo UI" panose="020B0604030504040204" pitchFamily="50" charset="-128"/>
                  <a:ea typeface="Meiryo UI" panose="020B0604030504040204" pitchFamily="50" charset="-128"/>
                </a:rPr>
                <a:t>2</a:t>
              </a:r>
            </a:p>
          </p:txBody>
        </p:sp>
        <p:sp>
          <p:nvSpPr>
            <p:cNvPr id="77" name="フローチャート: 書類 76">
              <a:extLst>
                <a:ext uri="{FF2B5EF4-FFF2-40B4-BE49-F238E27FC236}">
                  <a16:creationId xmlns:a16="http://schemas.microsoft.com/office/drawing/2014/main" id="{858AB450-3CD9-38A8-7326-E02D2F68BF44}"/>
                </a:ext>
              </a:extLst>
            </p:cNvPr>
            <p:cNvSpPr/>
            <p:nvPr/>
          </p:nvSpPr>
          <p:spPr>
            <a:xfrm>
              <a:off x="6430788" y="2650034"/>
              <a:ext cx="1359289" cy="363775"/>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latin typeface="Meiryo UI" panose="020B0604030504040204" pitchFamily="50" charset="-128"/>
                  <a:ea typeface="Meiryo UI" panose="020B0604030504040204" pitchFamily="50" charset="-128"/>
                </a:rPr>
                <a:t>データ</a:t>
              </a:r>
            </a:p>
          </p:txBody>
        </p:sp>
        <p:cxnSp>
          <p:nvCxnSpPr>
            <p:cNvPr id="78" name="直線コネクタ 77">
              <a:extLst>
                <a:ext uri="{FF2B5EF4-FFF2-40B4-BE49-F238E27FC236}">
                  <a16:creationId xmlns:a16="http://schemas.microsoft.com/office/drawing/2014/main" id="{E53D45FB-DAC9-FF04-5BE8-6726D3E516A3}"/>
                </a:ext>
              </a:extLst>
            </p:cNvPr>
            <p:cNvCxnSpPr>
              <a:cxnSpLocks/>
              <a:stCxn id="77" idx="2"/>
              <a:endCxn id="76" idx="0"/>
            </p:cNvCxnSpPr>
            <p:nvPr/>
          </p:nvCxnSpPr>
          <p:spPr>
            <a:xfrm flipH="1">
              <a:off x="7110432" y="2989759"/>
              <a:ext cx="1" cy="227505"/>
            </a:xfrm>
            <a:prstGeom prst="line">
              <a:avLst/>
            </a:prstGeom>
            <a:ln w="38100"/>
          </p:spPr>
          <p:style>
            <a:lnRef idx="1">
              <a:schemeClr val="dk1"/>
            </a:lnRef>
            <a:fillRef idx="0">
              <a:schemeClr val="dk1"/>
            </a:fillRef>
            <a:effectRef idx="0">
              <a:schemeClr val="dk1"/>
            </a:effectRef>
            <a:fontRef idx="minor">
              <a:schemeClr val="tx1"/>
            </a:fontRef>
          </p:style>
        </p:cxnSp>
      </p:grpSp>
      <p:grpSp>
        <p:nvGrpSpPr>
          <p:cNvPr id="95" name="グループ化 94">
            <a:extLst>
              <a:ext uri="{FF2B5EF4-FFF2-40B4-BE49-F238E27FC236}">
                <a16:creationId xmlns:a16="http://schemas.microsoft.com/office/drawing/2014/main" id="{C1E0CF6C-4D07-CF4B-0FFD-79A00E839271}"/>
              </a:ext>
            </a:extLst>
          </p:cNvPr>
          <p:cNvGrpSpPr/>
          <p:nvPr/>
        </p:nvGrpSpPr>
        <p:grpSpPr>
          <a:xfrm>
            <a:off x="7967449" y="4918752"/>
            <a:ext cx="1390124" cy="786615"/>
            <a:chOff x="4642577" y="4831607"/>
            <a:chExt cx="1390124" cy="786615"/>
          </a:xfrm>
        </p:grpSpPr>
        <p:grpSp>
          <p:nvGrpSpPr>
            <p:cNvPr id="96" name="グループ化 95">
              <a:extLst>
                <a:ext uri="{FF2B5EF4-FFF2-40B4-BE49-F238E27FC236}">
                  <a16:creationId xmlns:a16="http://schemas.microsoft.com/office/drawing/2014/main" id="{CECF0656-D801-2290-4969-5D3DB9DF6598}"/>
                </a:ext>
              </a:extLst>
            </p:cNvPr>
            <p:cNvGrpSpPr/>
            <p:nvPr/>
          </p:nvGrpSpPr>
          <p:grpSpPr>
            <a:xfrm>
              <a:off x="4642577" y="4863740"/>
              <a:ext cx="1390124" cy="754482"/>
              <a:chOff x="6243955" y="1216347"/>
              <a:chExt cx="1390124" cy="754482"/>
            </a:xfrm>
          </p:grpSpPr>
          <p:pic>
            <p:nvPicPr>
              <p:cNvPr id="98" name="グラフィックス 97" descr="ユーザー 単色塗りつぶし">
                <a:extLst>
                  <a:ext uri="{FF2B5EF4-FFF2-40B4-BE49-F238E27FC236}">
                    <a16:creationId xmlns:a16="http://schemas.microsoft.com/office/drawing/2014/main" id="{07752AC2-EC6C-AC30-4091-1341AE0C5F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14338" y="1216347"/>
                <a:ext cx="613955" cy="613955"/>
              </a:xfrm>
              <a:prstGeom prst="rect">
                <a:avLst/>
              </a:prstGeom>
            </p:spPr>
          </p:pic>
          <p:sp>
            <p:nvSpPr>
              <p:cNvPr id="99" name="テキスト ボックス 98">
                <a:extLst>
                  <a:ext uri="{FF2B5EF4-FFF2-40B4-BE49-F238E27FC236}">
                    <a16:creationId xmlns:a16="http://schemas.microsoft.com/office/drawing/2014/main" id="{0162B16C-C41C-7E58-6D2B-71D405892C0F}"/>
                  </a:ext>
                </a:extLst>
              </p:cNvPr>
              <p:cNvSpPr txBox="1"/>
              <p:nvPr/>
            </p:nvSpPr>
            <p:spPr>
              <a:xfrm>
                <a:off x="6243955" y="1724608"/>
                <a:ext cx="1390124" cy="246221"/>
              </a:xfrm>
              <a:prstGeom prst="rect">
                <a:avLst/>
              </a:prstGeom>
              <a:noFill/>
            </p:spPr>
            <p:txBody>
              <a:bodyPr wrap="none" rtlCol="0">
                <a:spAutoFit/>
              </a:bodyPr>
              <a:lstStyle/>
              <a:p>
                <a:r>
                  <a:rPr lang="ja-JP" altLang="en-US" sz="1000" dirty="0">
                    <a:latin typeface="Meiryo UI" panose="020B0604030504040204" pitchFamily="50" charset="-128"/>
                    <a:ea typeface="Meiryo UI" panose="020B0604030504040204" pitchFamily="50" charset="-128"/>
                  </a:rPr>
                  <a:t>個人（組織に属する）</a:t>
                </a:r>
                <a:endParaRPr kumimoji="1" lang="ja-JP" altLang="en-US" sz="1000" dirty="0">
                  <a:latin typeface="Meiryo UI" panose="020B0604030504040204" pitchFamily="50" charset="-128"/>
                  <a:ea typeface="Meiryo UI" panose="020B0604030504040204" pitchFamily="50" charset="-128"/>
                </a:endParaRPr>
              </a:p>
            </p:txBody>
          </p:sp>
        </p:grpSp>
        <p:pic>
          <p:nvPicPr>
            <p:cNvPr id="97" name="グラフィックス 96" descr="建物 単色塗りつぶし">
              <a:extLst>
                <a:ext uri="{FF2B5EF4-FFF2-40B4-BE49-F238E27FC236}">
                  <a16:creationId xmlns:a16="http://schemas.microsoft.com/office/drawing/2014/main" id="{95308B97-F5EE-201A-AE9B-898B0AC215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26604" y="4831607"/>
              <a:ext cx="490575" cy="490575"/>
            </a:xfrm>
            <a:prstGeom prst="rect">
              <a:avLst/>
            </a:prstGeom>
          </p:spPr>
        </p:pic>
      </p:grpSp>
      <p:sp>
        <p:nvSpPr>
          <p:cNvPr id="111" name="テキスト ボックス 110">
            <a:extLst>
              <a:ext uri="{FF2B5EF4-FFF2-40B4-BE49-F238E27FC236}">
                <a16:creationId xmlns:a16="http://schemas.microsoft.com/office/drawing/2014/main" id="{7D95F792-29B0-188F-1B84-B86BA669F049}"/>
              </a:ext>
            </a:extLst>
          </p:cNvPr>
          <p:cNvSpPr txBox="1"/>
          <p:nvPr/>
        </p:nvSpPr>
        <p:spPr>
          <a:xfrm>
            <a:off x="1325970" y="4645077"/>
            <a:ext cx="827471" cy="246221"/>
          </a:xfrm>
          <a:prstGeom prst="rect">
            <a:avLst/>
          </a:prstGeom>
          <a:noFill/>
          <a:ln>
            <a:solidFill>
              <a:srgbClr val="FF0000"/>
            </a:solidFill>
          </a:ln>
        </p:spPr>
        <p:txBody>
          <a:bodyPr wrap="none" rtlCol="0">
            <a:spAutoFit/>
          </a:bodyPr>
          <a:lstStyle/>
          <a:p>
            <a:r>
              <a:rPr kumimoji="1" lang="ja-JP" altLang="en-US" sz="1000" dirty="0">
                <a:solidFill>
                  <a:srgbClr val="FF0000"/>
                </a:solidFill>
                <a:latin typeface="Meiryo UI" panose="020B0604030504040204" pitchFamily="50" charset="-128"/>
                <a:ea typeface="Meiryo UI" panose="020B0604030504040204" pitchFamily="50" charset="-128"/>
              </a:rPr>
              <a:t>アクセス可能</a:t>
            </a:r>
          </a:p>
        </p:txBody>
      </p:sp>
      <p:sp>
        <p:nvSpPr>
          <p:cNvPr id="124" name="テキスト ボックス 123">
            <a:extLst>
              <a:ext uri="{FF2B5EF4-FFF2-40B4-BE49-F238E27FC236}">
                <a16:creationId xmlns:a16="http://schemas.microsoft.com/office/drawing/2014/main" id="{6DDFECA8-C003-59AA-BABC-B598904C64F4}"/>
              </a:ext>
            </a:extLst>
          </p:cNvPr>
          <p:cNvSpPr txBox="1"/>
          <p:nvPr/>
        </p:nvSpPr>
        <p:spPr>
          <a:xfrm>
            <a:off x="234000" y="1974715"/>
            <a:ext cx="814049" cy="400110"/>
          </a:xfrm>
          <a:prstGeom prst="rect">
            <a:avLst/>
          </a:prstGeom>
          <a:noFill/>
        </p:spPr>
        <p:txBody>
          <a:bodyPr wrap="square" rtlCol="0">
            <a:spAutoFit/>
          </a:bodyPr>
          <a:lstStyle/>
          <a:p>
            <a:r>
              <a:rPr lang="ja-JP" altLang="en-US" sz="2000" dirty="0">
                <a:latin typeface="Meiryo UI" panose="020B0604030504040204" pitchFamily="50" charset="-128"/>
                <a:ea typeface="Meiryo UI" panose="020B0604030504040204" pitchFamily="50" charset="-128"/>
              </a:rPr>
              <a:t>例①</a:t>
            </a:r>
            <a:endParaRPr kumimoji="1" lang="ja-JP" altLang="en-US" sz="2000" dirty="0">
              <a:latin typeface="Meiryo UI" panose="020B0604030504040204" pitchFamily="50" charset="-128"/>
              <a:ea typeface="Meiryo UI" panose="020B0604030504040204" pitchFamily="50" charset="-128"/>
            </a:endParaRPr>
          </a:p>
        </p:txBody>
      </p:sp>
      <p:graphicFrame>
        <p:nvGraphicFramePr>
          <p:cNvPr id="50" name="表 7">
            <a:extLst>
              <a:ext uri="{FF2B5EF4-FFF2-40B4-BE49-F238E27FC236}">
                <a16:creationId xmlns:a16="http://schemas.microsoft.com/office/drawing/2014/main" id="{BF1D3757-C7C6-234C-1ABF-E896B09D20DC}"/>
              </a:ext>
            </a:extLst>
          </p:cNvPr>
          <p:cNvGraphicFramePr>
            <a:graphicFrameLocks noGrp="1"/>
          </p:cNvGraphicFramePr>
          <p:nvPr>
            <p:extLst>
              <p:ext uri="{D42A27DB-BD31-4B8C-83A1-F6EECF244321}">
                <p14:modId xmlns:p14="http://schemas.microsoft.com/office/powerpoint/2010/main" val="1783650107"/>
              </p:ext>
            </p:extLst>
          </p:nvPr>
        </p:nvGraphicFramePr>
        <p:xfrm>
          <a:off x="3096883" y="5774721"/>
          <a:ext cx="2016443" cy="640080"/>
        </p:xfrm>
        <a:graphic>
          <a:graphicData uri="http://schemas.openxmlformats.org/drawingml/2006/table">
            <a:tbl>
              <a:tblPr firstRow="1" bandRow="1">
                <a:tableStyleId>{5940675A-B579-460E-94D1-54222C63F5DA}</a:tableStyleId>
              </a:tblPr>
              <a:tblGrid>
                <a:gridCol w="1069384">
                  <a:extLst>
                    <a:ext uri="{9D8B030D-6E8A-4147-A177-3AD203B41FA5}">
                      <a16:colId xmlns:a16="http://schemas.microsoft.com/office/drawing/2014/main" val="313584581"/>
                    </a:ext>
                  </a:extLst>
                </a:gridCol>
                <a:gridCol w="947059">
                  <a:extLst>
                    <a:ext uri="{9D8B030D-6E8A-4147-A177-3AD203B41FA5}">
                      <a16:colId xmlns:a16="http://schemas.microsoft.com/office/drawing/2014/main" val="1656929070"/>
                    </a:ext>
                  </a:extLst>
                </a:gridCol>
              </a:tblGrid>
              <a:tr h="0">
                <a:tc>
                  <a:txBody>
                    <a:bodyPr/>
                    <a:lstStyle/>
                    <a:p>
                      <a:r>
                        <a:rPr kumimoji="1" lang="ja-JP" altLang="en-US" sz="800" dirty="0">
                          <a:latin typeface="Meiryo UI" panose="020B0604030504040204" pitchFamily="50" charset="-128"/>
                          <a:ea typeface="Meiryo UI" panose="020B0604030504040204" pitchFamily="50" charset="-128"/>
                        </a:rPr>
                        <a:t>属性（ユーザ）</a:t>
                      </a: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cadde.bbb.bb</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880258480"/>
                  </a:ext>
                </a:extLst>
              </a:tr>
              <a:tr h="0">
                <a:tc>
                  <a:txBody>
                    <a:bodyPr/>
                    <a:lstStyle/>
                    <a:p>
                      <a:r>
                        <a:rPr kumimoji="1" lang="ja-JP" altLang="en-US" sz="800" dirty="0">
                          <a:latin typeface="Meiryo UI" panose="020B0604030504040204" pitchFamily="50" charset="-128"/>
                          <a:ea typeface="Meiryo UI" panose="020B0604030504040204" pitchFamily="50" charset="-128"/>
                        </a:rPr>
                        <a:t>属性（所属組織）</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solidFill>
                            <a:srgbClr val="FF0000"/>
                          </a:solidFill>
                          <a:latin typeface="Meiryo UI" panose="020B0604030504040204" pitchFamily="50" charset="-128"/>
                          <a:ea typeface="Meiryo UI" panose="020B0604030504040204" pitchFamily="50" charset="-128"/>
                        </a:rPr>
                        <a:t>cadde.bbb.bb</a:t>
                      </a:r>
                      <a:endParaRPr kumimoji="1" lang="ja-JP" altLang="en-US" sz="800"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08761824"/>
                  </a:ext>
                </a:extLst>
              </a:tr>
              <a:tr h="0">
                <a:tc>
                  <a:txBody>
                    <a:bodyPr/>
                    <a:lstStyle/>
                    <a:p>
                      <a:r>
                        <a:rPr kumimoji="1" lang="ja-JP" altLang="en-US" sz="800" dirty="0">
                          <a:latin typeface="Meiryo UI" panose="020B0604030504040204" pitchFamily="50" charset="-128"/>
                          <a:ea typeface="Meiryo UI" panose="020B0604030504040204" pitchFamily="50" charset="-128"/>
                        </a:rPr>
                        <a:t>属性（</a:t>
                      </a:r>
                      <a:r>
                        <a:rPr kumimoji="1" lang="en-US" altLang="ja-JP" sz="800" dirty="0">
                          <a:latin typeface="Meiryo UI" panose="020B0604030504040204" pitchFamily="50" charset="-128"/>
                          <a:ea typeface="Meiryo UI" panose="020B0604030504040204" pitchFamily="50" charset="-128"/>
                        </a:rPr>
                        <a:t>AAL</a:t>
                      </a:r>
                      <a:r>
                        <a:rPr kumimoji="1" lang="ja-JP" altLang="en-US" sz="800" dirty="0">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solidFill>
                            <a:srgbClr val="FF0000"/>
                          </a:solidFill>
                          <a:latin typeface="Meiryo UI" panose="020B0604030504040204" pitchFamily="50" charset="-128"/>
                          <a:ea typeface="Meiryo UI" panose="020B0604030504040204" pitchFamily="50" charset="-128"/>
                        </a:rPr>
                        <a:t>2</a:t>
                      </a:r>
                      <a:endParaRPr kumimoji="1" lang="ja-JP" altLang="en-US" sz="800"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118770844"/>
                  </a:ext>
                </a:extLst>
              </a:tr>
            </a:tbl>
          </a:graphicData>
        </a:graphic>
      </p:graphicFrame>
      <p:cxnSp>
        <p:nvCxnSpPr>
          <p:cNvPr id="4" name="直線コネクタ 3">
            <a:extLst>
              <a:ext uri="{FF2B5EF4-FFF2-40B4-BE49-F238E27FC236}">
                <a16:creationId xmlns:a16="http://schemas.microsoft.com/office/drawing/2014/main" id="{91A3D42F-AFC7-3578-6444-093D2B746AD1}"/>
              </a:ext>
            </a:extLst>
          </p:cNvPr>
          <p:cNvCxnSpPr>
            <a:cxnSpLocks/>
          </p:cNvCxnSpPr>
          <p:nvPr/>
        </p:nvCxnSpPr>
        <p:spPr>
          <a:xfrm flipV="1">
            <a:off x="2987040" y="1898542"/>
            <a:ext cx="0" cy="4888191"/>
          </a:xfrm>
          <a:prstGeom prst="line">
            <a:avLst/>
          </a:prstGeom>
          <a:ln w="57150">
            <a:solidFill>
              <a:schemeClr val="tx1"/>
            </a:solidFill>
          </a:ln>
        </p:spPr>
        <p:style>
          <a:lnRef idx="3">
            <a:schemeClr val="dk1"/>
          </a:lnRef>
          <a:fillRef idx="0">
            <a:schemeClr val="dk1"/>
          </a:fillRef>
          <a:effectRef idx="2">
            <a:schemeClr val="dk1"/>
          </a:effectRef>
          <a:fontRef idx="minor">
            <a:schemeClr val="tx1"/>
          </a:fontRef>
        </p:style>
      </p:cxnSp>
      <p:sp>
        <p:nvSpPr>
          <p:cNvPr id="42" name="テキスト ボックス 41">
            <a:extLst>
              <a:ext uri="{FF2B5EF4-FFF2-40B4-BE49-F238E27FC236}">
                <a16:creationId xmlns:a16="http://schemas.microsoft.com/office/drawing/2014/main" id="{CF876038-1ADB-7272-129C-77EE7E76604D}"/>
              </a:ext>
            </a:extLst>
          </p:cNvPr>
          <p:cNvSpPr txBox="1"/>
          <p:nvPr/>
        </p:nvSpPr>
        <p:spPr>
          <a:xfrm>
            <a:off x="3708633" y="4605611"/>
            <a:ext cx="827471" cy="246221"/>
          </a:xfrm>
          <a:prstGeom prst="rect">
            <a:avLst/>
          </a:prstGeom>
          <a:noFill/>
          <a:ln>
            <a:solidFill>
              <a:srgbClr val="FF0000"/>
            </a:solidFill>
          </a:ln>
        </p:spPr>
        <p:txBody>
          <a:bodyPr wrap="none" rtlCol="0">
            <a:spAutoFit/>
          </a:bodyPr>
          <a:lstStyle/>
          <a:p>
            <a:r>
              <a:rPr kumimoji="1" lang="ja-JP" altLang="en-US" sz="1000" dirty="0">
                <a:solidFill>
                  <a:srgbClr val="FF0000"/>
                </a:solidFill>
                <a:latin typeface="Meiryo UI" panose="020B0604030504040204" pitchFamily="50" charset="-128"/>
                <a:ea typeface="Meiryo UI" panose="020B0604030504040204" pitchFamily="50" charset="-128"/>
              </a:rPr>
              <a:t>アクセス可能</a:t>
            </a:r>
          </a:p>
        </p:txBody>
      </p:sp>
      <p:sp>
        <p:nvSpPr>
          <p:cNvPr id="43" name="テキスト ボックス 42">
            <a:extLst>
              <a:ext uri="{FF2B5EF4-FFF2-40B4-BE49-F238E27FC236}">
                <a16:creationId xmlns:a16="http://schemas.microsoft.com/office/drawing/2014/main" id="{4EDA6A80-E1E2-A1D4-52D9-9DC94D8781D2}"/>
              </a:ext>
            </a:extLst>
          </p:cNvPr>
          <p:cNvSpPr txBox="1"/>
          <p:nvPr/>
        </p:nvSpPr>
        <p:spPr>
          <a:xfrm>
            <a:off x="6076227" y="4605611"/>
            <a:ext cx="827471" cy="246221"/>
          </a:xfrm>
          <a:prstGeom prst="rect">
            <a:avLst/>
          </a:prstGeom>
          <a:noFill/>
          <a:ln>
            <a:solidFill>
              <a:srgbClr val="FF0000"/>
            </a:solidFill>
          </a:ln>
        </p:spPr>
        <p:txBody>
          <a:bodyPr wrap="none" rtlCol="0">
            <a:spAutoFit/>
          </a:bodyPr>
          <a:lstStyle/>
          <a:p>
            <a:r>
              <a:rPr kumimoji="1" lang="ja-JP" altLang="en-US" sz="1000" dirty="0">
                <a:solidFill>
                  <a:srgbClr val="FF0000"/>
                </a:solidFill>
                <a:latin typeface="Meiryo UI" panose="020B0604030504040204" pitchFamily="50" charset="-128"/>
                <a:ea typeface="Meiryo UI" panose="020B0604030504040204" pitchFamily="50" charset="-128"/>
              </a:rPr>
              <a:t>アクセス可能</a:t>
            </a:r>
          </a:p>
        </p:txBody>
      </p:sp>
      <p:sp>
        <p:nvSpPr>
          <p:cNvPr id="52" name="テキスト ボックス 51">
            <a:extLst>
              <a:ext uri="{FF2B5EF4-FFF2-40B4-BE49-F238E27FC236}">
                <a16:creationId xmlns:a16="http://schemas.microsoft.com/office/drawing/2014/main" id="{DDD748AB-87CB-940D-05AD-E099383A5441}"/>
              </a:ext>
            </a:extLst>
          </p:cNvPr>
          <p:cNvSpPr txBox="1"/>
          <p:nvPr/>
        </p:nvSpPr>
        <p:spPr>
          <a:xfrm>
            <a:off x="8378832" y="4449650"/>
            <a:ext cx="1035861" cy="400110"/>
          </a:xfrm>
          <a:prstGeom prst="rect">
            <a:avLst/>
          </a:prstGeom>
          <a:noFill/>
          <a:ln>
            <a:solidFill>
              <a:schemeClr val="tx1"/>
            </a:solidFill>
          </a:ln>
        </p:spPr>
        <p:txBody>
          <a:bodyPr wrap="none" rtlCol="0">
            <a:spAutoFit/>
          </a:bodyPr>
          <a:lstStyle/>
          <a:p>
            <a:r>
              <a:rPr kumimoji="1" lang="en-US" altLang="ja-JP" sz="1000">
                <a:latin typeface="Meiryo UI" panose="020B0604030504040204" pitchFamily="50" charset="-128"/>
                <a:ea typeface="Meiryo UI" panose="020B0604030504040204" pitchFamily="50" charset="-128"/>
              </a:rPr>
              <a:t>(AAL</a:t>
            </a:r>
            <a:r>
              <a:rPr kumimoji="1" lang="ja-JP" altLang="en-US" sz="1000">
                <a:latin typeface="Meiryo UI" panose="020B0604030504040204" pitchFamily="50" charset="-128"/>
                <a:ea typeface="Meiryo UI" panose="020B0604030504040204" pitchFamily="50" charset="-128"/>
              </a:rPr>
              <a:t>が</a:t>
            </a:r>
            <a:r>
              <a:rPr kumimoji="1" lang="en-US" altLang="ja-JP" sz="1000">
                <a:latin typeface="Meiryo UI" panose="020B0604030504040204" pitchFamily="50" charset="-128"/>
                <a:ea typeface="Meiryo UI" panose="020B0604030504040204" pitchFamily="50" charset="-128"/>
              </a:rPr>
              <a:t>1</a:t>
            </a:r>
            <a:r>
              <a:rPr kumimoji="1" lang="ja-JP" altLang="en-US" sz="1000">
                <a:latin typeface="Meiryo UI" panose="020B0604030504040204" pitchFamily="50" charset="-128"/>
                <a:ea typeface="Meiryo UI" panose="020B0604030504040204" pitchFamily="50" charset="-128"/>
              </a:rPr>
              <a:t>のため</a:t>
            </a:r>
            <a:r>
              <a:rPr kumimoji="1" lang="en-US" altLang="ja-JP" sz="1000">
                <a:latin typeface="Meiryo UI" panose="020B0604030504040204" pitchFamily="50" charset="-128"/>
                <a:ea typeface="Meiryo UI" panose="020B0604030504040204" pitchFamily="50" charset="-128"/>
              </a:rPr>
              <a:t>)</a:t>
            </a:r>
          </a:p>
          <a:p>
            <a:r>
              <a:rPr kumimoji="1" lang="ja-JP" altLang="en-US" sz="1000">
                <a:latin typeface="Meiryo UI" panose="020B0604030504040204" pitchFamily="50" charset="-128"/>
                <a:ea typeface="Meiryo UI" panose="020B0604030504040204" pitchFamily="50" charset="-128"/>
              </a:rPr>
              <a:t>アクセス</a:t>
            </a:r>
            <a:r>
              <a:rPr kumimoji="1" lang="ja-JP" altLang="en-US" sz="1000" dirty="0">
                <a:latin typeface="Meiryo UI" panose="020B0604030504040204" pitchFamily="50" charset="-128"/>
                <a:ea typeface="Meiryo UI" panose="020B0604030504040204" pitchFamily="50" charset="-128"/>
              </a:rPr>
              <a:t>不可</a:t>
            </a:r>
          </a:p>
        </p:txBody>
      </p:sp>
      <p:graphicFrame>
        <p:nvGraphicFramePr>
          <p:cNvPr id="39" name="表 7">
            <a:extLst>
              <a:ext uri="{FF2B5EF4-FFF2-40B4-BE49-F238E27FC236}">
                <a16:creationId xmlns:a16="http://schemas.microsoft.com/office/drawing/2014/main" id="{BA642A46-C969-D242-4499-B19746F0F1E2}"/>
              </a:ext>
            </a:extLst>
          </p:cNvPr>
          <p:cNvGraphicFramePr>
            <a:graphicFrameLocks noGrp="1"/>
          </p:cNvGraphicFramePr>
          <p:nvPr>
            <p:extLst>
              <p:ext uri="{D42A27DB-BD31-4B8C-83A1-F6EECF244321}">
                <p14:modId xmlns:p14="http://schemas.microsoft.com/office/powerpoint/2010/main" val="1307506649"/>
              </p:ext>
            </p:extLst>
          </p:nvPr>
        </p:nvGraphicFramePr>
        <p:xfrm>
          <a:off x="5481742" y="5774721"/>
          <a:ext cx="2016443" cy="640080"/>
        </p:xfrm>
        <a:graphic>
          <a:graphicData uri="http://schemas.openxmlformats.org/drawingml/2006/table">
            <a:tbl>
              <a:tblPr firstRow="1" bandRow="1">
                <a:tableStyleId>{5940675A-B579-460E-94D1-54222C63F5DA}</a:tableStyleId>
              </a:tblPr>
              <a:tblGrid>
                <a:gridCol w="1069384">
                  <a:extLst>
                    <a:ext uri="{9D8B030D-6E8A-4147-A177-3AD203B41FA5}">
                      <a16:colId xmlns:a16="http://schemas.microsoft.com/office/drawing/2014/main" val="313584581"/>
                    </a:ext>
                  </a:extLst>
                </a:gridCol>
                <a:gridCol w="947059">
                  <a:extLst>
                    <a:ext uri="{9D8B030D-6E8A-4147-A177-3AD203B41FA5}">
                      <a16:colId xmlns:a16="http://schemas.microsoft.com/office/drawing/2014/main" val="1656929070"/>
                    </a:ext>
                  </a:extLst>
                </a:gridCol>
              </a:tblGrid>
              <a:tr h="0">
                <a:tc>
                  <a:txBody>
                    <a:bodyPr/>
                    <a:lstStyle/>
                    <a:p>
                      <a:r>
                        <a:rPr kumimoji="1" lang="ja-JP" altLang="en-US" sz="800" dirty="0">
                          <a:latin typeface="Meiryo UI" panose="020B0604030504040204" pitchFamily="50" charset="-128"/>
                          <a:ea typeface="Meiryo UI" panose="020B0604030504040204" pitchFamily="50" charset="-128"/>
                        </a:rPr>
                        <a:t>属性（ユーザ）</a:t>
                      </a:r>
                    </a:p>
                  </a:txBody>
                  <a:tcPr/>
                </a:tc>
                <a:tc>
                  <a:txBody>
                    <a:bodyPr/>
                    <a:lstStyle/>
                    <a:p>
                      <a:r>
                        <a:rPr kumimoji="1" lang="en-US" altLang="ja-JP" sz="800" dirty="0" err="1">
                          <a:latin typeface="Meiryo UI" panose="020B0604030504040204" pitchFamily="50" charset="-128"/>
                          <a:ea typeface="Meiryo UI" panose="020B0604030504040204" pitchFamily="50" charset="-128"/>
                        </a:rPr>
                        <a:t>cadde.ccc.cc</a:t>
                      </a:r>
                      <a:endParaRPr kumimoji="1" lang="ja-JP" altLang="en-US"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880258480"/>
                  </a:ext>
                </a:extLst>
              </a:tr>
              <a:tr h="0">
                <a:tc>
                  <a:txBody>
                    <a:bodyPr/>
                    <a:lstStyle/>
                    <a:p>
                      <a:r>
                        <a:rPr kumimoji="1" lang="ja-JP" altLang="en-US" sz="800" dirty="0">
                          <a:latin typeface="Meiryo UI" panose="020B0604030504040204" pitchFamily="50" charset="-128"/>
                          <a:ea typeface="Meiryo UI" panose="020B0604030504040204" pitchFamily="50" charset="-128"/>
                        </a:rPr>
                        <a:t>属性（所属組織）</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solidFill>
                            <a:srgbClr val="FF0000"/>
                          </a:solidFill>
                          <a:latin typeface="Meiryo UI" panose="020B0604030504040204" pitchFamily="50" charset="-128"/>
                          <a:ea typeface="Meiryo UI" panose="020B0604030504040204" pitchFamily="50" charset="-128"/>
                        </a:rPr>
                        <a:t>cadde.bbb.bb</a:t>
                      </a:r>
                      <a:endParaRPr kumimoji="1" lang="ja-JP" altLang="en-US" sz="800"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08761824"/>
                  </a:ext>
                </a:extLst>
              </a:tr>
              <a:tr h="0">
                <a:tc>
                  <a:txBody>
                    <a:bodyPr/>
                    <a:lstStyle/>
                    <a:p>
                      <a:r>
                        <a:rPr kumimoji="1" lang="ja-JP" altLang="en-US" sz="800" dirty="0">
                          <a:latin typeface="Meiryo UI" panose="020B0604030504040204" pitchFamily="50" charset="-128"/>
                          <a:ea typeface="Meiryo UI" panose="020B0604030504040204" pitchFamily="50" charset="-128"/>
                        </a:rPr>
                        <a:t>属性（</a:t>
                      </a:r>
                      <a:r>
                        <a:rPr kumimoji="1" lang="en-US" altLang="ja-JP" sz="800" dirty="0">
                          <a:latin typeface="Meiryo UI" panose="020B0604030504040204" pitchFamily="50" charset="-128"/>
                          <a:ea typeface="Meiryo UI" panose="020B0604030504040204" pitchFamily="50" charset="-128"/>
                        </a:rPr>
                        <a:t>AAL</a:t>
                      </a:r>
                      <a:r>
                        <a:rPr kumimoji="1" lang="ja-JP" altLang="en-US" sz="800" dirty="0">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a:solidFill>
                            <a:srgbClr val="FF0000"/>
                          </a:solidFill>
                          <a:latin typeface="Meiryo UI" panose="020B0604030504040204" pitchFamily="50" charset="-128"/>
                          <a:ea typeface="Meiryo UI" panose="020B0604030504040204" pitchFamily="50" charset="-128"/>
                        </a:rPr>
                        <a:t>2</a:t>
                      </a:r>
                      <a:endParaRPr kumimoji="1" lang="ja-JP" altLang="en-US" sz="800"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118770844"/>
                  </a:ext>
                </a:extLst>
              </a:tr>
            </a:tbl>
          </a:graphicData>
        </a:graphic>
      </p:graphicFrame>
      <p:graphicFrame>
        <p:nvGraphicFramePr>
          <p:cNvPr id="41" name="表 7">
            <a:extLst>
              <a:ext uri="{FF2B5EF4-FFF2-40B4-BE49-F238E27FC236}">
                <a16:creationId xmlns:a16="http://schemas.microsoft.com/office/drawing/2014/main" id="{386DC142-6AAF-391B-9364-D1DF8B2A520C}"/>
              </a:ext>
            </a:extLst>
          </p:cNvPr>
          <p:cNvGraphicFramePr>
            <a:graphicFrameLocks noGrp="1"/>
          </p:cNvGraphicFramePr>
          <p:nvPr>
            <p:extLst>
              <p:ext uri="{D42A27DB-BD31-4B8C-83A1-F6EECF244321}">
                <p14:modId xmlns:p14="http://schemas.microsoft.com/office/powerpoint/2010/main" val="985404927"/>
              </p:ext>
            </p:extLst>
          </p:nvPr>
        </p:nvGraphicFramePr>
        <p:xfrm>
          <a:off x="7654289" y="5774721"/>
          <a:ext cx="2016443" cy="640080"/>
        </p:xfrm>
        <a:graphic>
          <a:graphicData uri="http://schemas.openxmlformats.org/drawingml/2006/table">
            <a:tbl>
              <a:tblPr firstRow="1" bandRow="1">
                <a:tableStyleId>{5940675A-B579-460E-94D1-54222C63F5DA}</a:tableStyleId>
              </a:tblPr>
              <a:tblGrid>
                <a:gridCol w="1069384">
                  <a:extLst>
                    <a:ext uri="{9D8B030D-6E8A-4147-A177-3AD203B41FA5}">
                      <a16:colId xmlns:a16="http://schemas.microsoft.com/office/drawing/2014/main" val="313584581"/>
                    </a:ext>
                  </a:extLst>
                </a:gridCol>
                <a:gridCol w="947059">
                  <a:extLst>
                    <a:ext uri="{9D8B030D-6E8A-4147-A177-3AD203B41FA5}">
                      <a16:colId xmlns:a16="http://schemas.microsoft.com/office/drawing/2014/main" val="1656929070"/>
                    </a:ext>
                  </a:extLst>
                </a:gridCol>
              </a:tblGrid>
              <a:tr h="0">
                <a:tc>
                  <a:txBody>
                    <a:bodyPr/>
                    <a:lstStyle/>
                    <a:p>
                      <a:r>
                        <a:rPr kumimoji="1" lang="ja-JP" altLang="en-US" sz="800" dirty="0">
                          <a:latin typeface="Meiryo UI" panose="020B0604030504040204" pitchFamily="50" charset="-128"/>
                          <a:ea typeface="Meiryo UI" panose="020B0604030504040204" pitchFamily="50" charset="-128"/>
                        </a:rPr>
                        <a:t>属性（ユーザ）</a:t>
                      </a:r>
                    </a:p>
                  </a:txBody>
                  <a:tcPr/>
                </a:tc>
                <a:tc>
                  <a:txBody>
                    <a:bodyPr/>
                    <a:lstStyle/>
                    <a:p>
                      <a:r>
                        <a:rPr kumimoji="1" lang="en-US" altLang="ja-JP" sz="800" dirty="0" err="1">
                          <a:latin typeface="Meiryo UI" panose="020B0604030504040204" pitchFamily="50" charset="-128"/>
                          <a:ea typeface="Meiryo UI" panose="020B0604030504040204" pitchFamily="50" charset="-128"/>
                        </a:rPr>
                        <a:t>cadde.ddd.dd</a:t>
                      </a:r>
                      <a:endParaRPr kumimoji="1" lang="ja-JP" altLang="en-US"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880258480"/>
                  </a:ext>
                </a:extLst>
              </a:tr>
              <a:tr h="0">
                <a:tc>
                  <a:txBody>
                    <a:bodyPr/>
                    <a:lstStyle/>
                    <a:p>
                      <a:r>
                        <a:rPr kumimoji="1" lang="ja-JP" altLang="en-US" sz="800" dirty="0">
                          <a:latin typeface="Meiryo UI" panose="020B0604030504040204" pitchFamily="50" charset="-128"/>
                          <a:ea typeface="Meiryo UI" panose="020B0604030504040204" pitchFamily="50" charset="-128"/>
                        </a:rPr>
                        <a:t>属性（所属組織）</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solidFill>
                            <a:srgbClr val="FF0000"/>
                          </a:solidFill>
                          <a:latin typeface="Meiryo UI" panose="020B0604030504040204" pitchFamily="50" charset="-128"/>
                          <a:ea typeface="Meiryo UI" panose="020B0604030504040204" pitchFamily="50" charset="-128"/>
                        </a:rPr>
                        <a:t>cadde.bbb.bb</a:t>
                      </a:r>
                      <a:endParaRPr kumimoji="1" lang="ja-JP" altLang="en-US" sz="800"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08761824"/>
                  </a:ext>
                </a:extLst>
              </a:tr>
              <a:tr h="0">
                <a:tc>
                  <a:txBody>
                    <a:bodyPr/>
                    <a:lstStyle/>
                    <a:p>
                      <a:r>
                        <a:rPr kumimoji="1" lang="ja-JP" altLang="en-US" sz="800" dirty="0">
                          <a:latin typeface="Meiryo UI" panose="020B0604030504040204" pitchFamily="50" charset="-128"/>
                          <a:ea typeface="Meiryo UI" panose="020B0604030504040204" pitchFamily="50" charset="-128"/>
                        </a:rPr>
                        <a:t>属性（</a:t>
                      </a:r>
                      <a:r>
                        <a:rPr kumimoji="1" lang="en-US" altLang="ja-JP" sz="800" dirty="0">
                          <a:latin typeface="Meiryo UI" panose="020B0604030504040204" pitchFamily="50" charset="-128"/>
                          <a:ea typeface="Meiryo UI" panose="020B0604030504040204" pitchFamily="50" charset="-128"/>
                        </a:rPr>
                        <a:t>AAL</a:t>
                      </a:r>
                      <a:r>
                        <a:rPr kumimoji="1" lang="ja-JP" altLang="en-US" sz="800" dirty="0">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a:solidFill>
                            <a:srgbClr val="FF0000"/>
                          </a:solidFill>
                          <a:latin typeface="Meiryo UI" panose="020B0604030504040204" pitchFamily="50" charset="-128"/>
                          <a:ea typeface="Meiryo UI" panose="020B0604030504040204" pitchFamily="50" charset="-128"/>
                        </a:rPr>
                        <a:t>1</a:t>
                      </a:r>
                      <a:endParaRPr kumimoji="1" lang="ja-JP" altLang="en-US" sz="800"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118770844"/>
                  </a:ext>
                </a:extLst>
              </a:tr>
            </a:tbl>
          </a:graphicData>
        </a:graphic>
      </p:graphicFrame>
      <p:sp>
        <p:nvSpPr>
          <p:cNvPr id="62" name="テキスト ボックス 61">
            <a:extLst>
              <a:ext uri="{FF2B5EF4-FFF2-40B4-BE49-F238E27FC236}">
                <a16:creationId xmlns:a16="http://schemas.microsoft.com/office/drawing/2014/main" id="{A6C02BFD-DB30-C221-DEED-2FC92B2F07DE}"/>
              </a:ext>
            </a:extLst>
          </p:cNvPr>
          <p:cNvSpPr txBox="1"/>
          <p:nvPr/>
        </p:nvSpPr>
        <p:spPr>
          <a:xfrm>
            <a:off x="3136759" y="1974715"/>
            <a:ext cx="814049" cy="400110"/>
          </a:xfrm>
          <a:prstGeom prst="rect">
            <a:avLst/>
          </a:prstGeom>
          <a:noFill/>
        </p:spPr>
        <p:txBody>
          <a:bodyPr wrap="square" rtlCol="0">
            <a:spAutoFit/>
          </a:bodyPr>
          <a:lstStyle/>
          <a:p>
            <a:r>
              <a:rPr lang="ja-JP" altLang="en-US" sz="2000" dirty="0">
                <a:latin typeface="Meiryo UI" panose="020B0604030504040204" pitchFamily="50" charset="-128"/>
                <a:ea typeface="Meiryo UI" panose="020B0604030504040204" pitchFamily="50" charset="-128"/>
              </a:rPr>
              <a:t>例②</a:t>
            </a:r>
            <a:endParaRPr kumimoji="1" lang="ja-JP" altLang="en-US" sz="2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324278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5B3557D0-D94E-4747-8A63-667D6D87560D}"/>
              </a:ext>
            </a:extLst>
          </p:cNvPr>
          <p:cNvSpPr txBox="1"/>
          <p:nvPr/>
        </p:nvSpPr>
        <p:spPr>
          <a:xfrm>
            <a:off x="234000" y="763481"/>
            <a:ext cx="9098918" cy="306740"/>
          </a:xfrm>
          <a:prstGeom prst="rect">
            <a:avLst/>
          </a:prstGeom>
          <a:noFill/>
          <a:ln>
            <a:noFill/>
          </a:ln>
        </p:spPr>
        <p:txBody>
          <a:bodyPr wrap="square" rtlCol="0" anchor="t" anchorCtr="0">
            <a:noAutofit/>
          </a:bodyPr>
          <a:lstStyle/>
          <a:p>
            <a:r>
              <a:rPr lang="en-US" altLang="ja-JP" sz="1200" dirty="0">
                <a:latin typeface="Meiryo UI" panose="020B0604030504040204" pitchFamily="50" charset="-128"/>
                <a:ea typeface="Meiryo UI" panose="020B0604030504040204" pitchFamily="50" charset="-128"/>
              </a:rPr>
              <a:t>CADDE</a:t>
            </a:r>
            <a:r>
              <a:rPr lang="ja-JP" altLang="en-US" sz="1200">
                <a:latin typeface="Meiryo UI" panose="020B0604030504040204" pitchFamily="50" charset="-128"/>
                <a:ea typeface="Meiryo UI" panose="020B0604030504040204" pitchFamily="50" charset="-128"/>
              </a:rPr>
              <a:t>における、認証機能と認可機能を下図</a:t>
            </a:r>
            <a:r>
              <a:rPr lang="ja-JP" altLang="en-US" sz="1200" dirty="0">
                <a:latin typeface="Meiryo UI" panose="020B0604030504040204" pitchFamily="50" charset="-128"/>
                <a:ea typeface="Meiryo UI" panose="020B0604030504040204" pitchFamily="50" charset="-128"/>
              </a:rPr>
              <a:t>の</a:t>
            </a:r>
            <a:r>
              <a:rPr lang="ja-JP" altLang="en-US" sz="1200">
                <a:latin typeface="Meiryo UI" panose="020B0604030504040204" pitchFamily="50" charset="-128"/>
                <a:ea typeface="Meiryo UI" panose="020B0604030504040204" pitchFamily="50" charset="-128"/>
              </a:rPr>
              <a:t>赤枠部分に示す。</a:t>
            </a:r>
            <a:endParaRPr lang="en-US" altLang="ja-JP" sz="1200" dirty="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a:xfrm>
            <a:off x="234000" y="109165"/>
            <a:ext cx="9067500" cy="432000"/>
          </a:xfrm>
        </p:spPr>
        <p:txBody>
          <a:bodyPr>
            <a:normAutofit/>
          </a:bodyPr>
          <a:lstStyle/>
          <a:p>
            <a:r>
              <a:rPr lang="en-US" altLang="ja-JP" sz="1800" dirty="0">
                <a:latin typeface="Meiryo UI" panose="020B0604030504040204" pitchFamily="50" charset="-128"/>
                <a:ea typeface="Meiryo UI" panose="020B0604030504040204" pitchFamily="50" charset="-128"/>
              </a:rPr>
              <a:t>2. </a:t>
            </a:r>
            <a:r>
              <a:rPr lang="ja-JP" altLang="en-US" sz="1800" dirty="0">
                <a:latin typeface="Meiryo UI" panose="020B0604030504040204" pitchFamily="50" charset="-128"/>
                <a:ea typeface="Meiryo UI" panose="020B0604030504040204" pitchFamily="50" charset="-128"/>
              </a:rPr>
              <a:t>方式 </a:t>
            </a:r>
            <a:r>
              <a:rPr lang="en-US" altLang="ja-JP" sz="1800" dirty="0">
                <a:latin typeface="Meiryo UI" panose="020B0604030504040204" pitchFamily="50" charset="-128"/>
                <a:ea typeface="Meiryo UI" panose="020B0604030504040204" pitchFamily="50" charset="-128"/>
              </a:rPr>
              <a:t>&gt; 2.5</a:t>
            </a:r>
            <a:r>
              <a:rPr lang="en-US" altLang="ja-JP" sz="1800">
                <a:latin typeface="Meiryo UI" panose="020B0604030504040204" pitchFamily="50" charset="-128"/>
                <a:ea typeface="Meiryo UI" panose="020B0604030504040204" pitchFamily="50" charset="-128"/>
              </a:rPr>
              <a:t>. CADDE</a:t>
            </a:r>
            <a:r>
              <a:rPr lang="ja-JP" altLang="en-US" sz="1800">
                <a:latin typeface="Meiryo UI" panose="020B0604030504040204" pitchFamily="50" charset="-128"/>
                <a:ea typeface="Meiryo UI" panose="020B0604030504040204" pitchFamily="50" charset="-128"/>
              </a:rPr>
              <a:t>における認証・認可</a:t>
            </a:r>
            <a:endParaRPr kumimoji="1" lang="ja-JP" altLang="en-US" sz="1800" dirty="0">
              <a:latin typeface="Meiryo UI" panose="020B0604030504040204" pitchFamily="50" charset="-128"/>
              <a:ea typeface="Meiryo UI" panose="020B0604030504040204" pitchFamily="50" charset="-128"/>
            </a:endParaRPr>
          </a:p>
        </p:txBody>
      </p:sp>
      <p:grpSp>
        <p:nvGrpSpPr>
          <p:cNvPr id="13" name="グループ化 12">
            <a:extLst>
              <a:ext uri="{FF2B5EF4-FFF2-40B4-BE49-F238E27FC236}">
                <a16:creationId xmlns:a16="http://schemas.microsoft.com/office/drawing/2014/main" id="{5960F185-D2CA-45A4-4F36-3D658A508215}"/>
              </a:ext>
            </a:extLst>
          </p:cNvPr>
          <p:cNvGrpSpPr/>
          <p:nvPr/>
        </p:nvGrpSpPr>
        <p:grpSpPr>
          <a:xfrm>
            <a:off x="1453530" y="2462939"/>
            <a:ext cx="6998941" cy="4177561"/>
            <a:chOff x="1453530" y="2462523"/>
            <a:chExt cx="6998941" cy="4177561"/>
          </a:xfrm>
        </p:grpSpPr>
        <p:pic>
          <p:nvPicPr>
            <p:cNvPr id="11" name="図 10">
              <a:extLst>
                <a:ext uri="{FF2B5EF4-FFF2-40B4-BE49-F238E27FC236}">
                  <a16:creationId xmlns:a16="http://schemas.microsoft.com/office/drawing/2014/main" id="{12E25B68-8227-AE2A-D4DD-64C46635411D}"/>
                </a:ext>
              </a:extLst>
            </p:cNvPr>
            <p:cNvPicPr>
              <a:picLocks noChangeAspect="1"/>
            </p:cNvPicPr>
            <p:nvPr/>
          </p:nvPicPr>
          <p:blipFill>
            <a:blip r:embed="rId3"/>
            <a:stretch>
              <a:fillRect/>
            </a:stretch>
          </p:blipFill>
          <p:spPr>
            <a:xfrm>
              <a:off x="1453530" y="2462523"/>
              <a:ext cx="6998941" cy="4177561"/>
            </a:xfrm>
            <a:prstGeom prst="rect">
              <a:avLst/>
            </a:prstGeom>
          </p:spPr>
        </p:pic>
        <p:sp>
          <p:nvSpPr>
            <p:cNvPr id="7" name="正方形/長方形 6">
              <a:extLst>
                <a:ext uri="{FF2B5EF4-FFF2-40B4-BE49-F238E27FC236}">
                  <a16:creationId xmlns:a16="http://schemas.microsoft.com/office/drawing/2014/main" id="{15F6AE67-C268-4F70-BABA-21CAE041D7F9}"/>
                </a:ext>
              </a:extLst>
            </p:cNvPr>
            <p:cNvSpPr/>
            <p:nvPr/>
          </p:nvSpPr>
          <p:spPr>
            <a:xfrm>
              <a:off x="2798133" y="5658935"/>
              <a:ext cx="595996" cy="26141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C42FAA0-2D0E-405F-8063-CC91F31A9D42}"/>
                </a:ext>
              </a:extLst>
            </p:cNvPr>
            <p:cNvSpPr/>
            <p:nvPr/>
          </p:nvSpPr>
          <p:spPr>
            <a:xfrm>
              <a:off x="7443640" y="5006098"/>
              <a:ext cx="909945" cy="44413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aphicFrame>
        <p:nvGraphicFramePr>
          <p:cNvPr id="5" name="表 5">
            <a:extLst>
              <a:ext uri="{FF2B5EF4-FFF2-40B4-BE49-F238E27FC236}">
                <a16:creationId xmlns:a16="http://schemas.microsoft.com/office/drawing/2014/main" id="{BE3ECC2C-A92C-3DC2-6BF7-922A4AD20933}"/>
              </a:ext>
            </a:extLst>
          </p:cNvPr>
          <p:cNvGraphicFramePr>
            <a:graphicFrameLocks noGrp="1"/>
          </p:cNvGraphicFramePr>
          <p:nvPr>
            <p:extLst>
              <p:ext uri="{D42A27DB-BD31-4B8C-83A1-F6EECF244321}">
                <p14:modId xmlns:p14="http://schemas.microsoft.com/office/powerpoint/2010/main" val="3336719068"/>
              </p:ext>
            </p:extLst>
          </p:nvPr>
        </p:nvGraphicFramePr>
        <p:xfrm>
          <a:off x="358836" y="1117977"/>
          <a:ext cx="9281160" cy="1188720"/>
        </p:xfrm>
        <a:graphic>
          <a:graphicData uri="http://schemas.openxmlformats.org/drawingml/2006/table">
            <a:tbl>
              <a:tblPr firstRow="1" bandRow="1">
                <a:tableStyleId>{5C22544A-7EE6-4342-B048-85BDC9FD1C3A}</a:tableStyleId>
              </a:tblPr>
              <a:tblGrid>
                <a:gridCol w="332105">
                  <a:extLst>
                    <a:ext uri="{9D8B030D-6E8A-4147-A177-3AD203B41FA5}">
                      <a16:colId xmlns:a16="http://schemas.microsoft.com/office/drawing/2014/main" val="1403419237"/>
                    </a:ext>
                  </a:extLst>
                </a:gridCol>
                <a:gridCol w="1076899">
                  <a:extLst>
                    <a:ext uri="{9D8B030D-6E8A-4147-A177-3AD203B41FA5}">
                      <a16:colId xmlns:a16="http://schemas.microsoft.com/office/drawing/2014/main" val="3588365587"/>
                    </a:ext>
                  </a:extLst>
                </a:gridCol>
                <a:gridCol w="1724297">
                  <a:extLst>
                    <a:ext uri="{9D8B030D-6E8A-4147-A177-3AD203B41FA5}">
                      <a16:colId xmlns:a16="http://schemas.microsoft.com/office/drawing/2014/main" val="3890827849"/>
                    </a:ext>
                  </a:extLst>
                </a:gridCol>
                <a:gridCol w="6147859">
                  <a:extLst>
                    <a:ext uri="{9D8B030D-6E8A-4147-A177-3AD203B41FA5}">
                      <a16:colId xmlns:a16="http://schemas.microsoft.com/office/drawing/2014/main" val="1247818321"/>
                    </a:ext>
                  </a:extLst>
                </a:gridCol>
              </a:tblGrid>
              <a:tr h="0">
                <a:tc>
                  <a:txBody>
                    <a:bodyPr/>
                    <a:lstStyle/>
                    <a:p>
                      <a:r>
                        <a:rPr kumimoji="1" lang="en-US" altLang="ja-JP" sz="1000" dirty="0">
                          <a:latin typeface="Meiryo UI" panose="020B0604030504040204" pitchFamily="50" charset="-128"/>
                          <a:ea typeface="Meiryo UI" panose="020B0604030504040204" pitchFamily="50" charset="-128"/>
                        </a:rPr>
                        <a:t>#</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a:latin typeface="Meiryo UI" panose="020B0604030504040204" pitchFamily="50" charset="-128"/>
                          <a:ea typeface="Meiryo UI" panose="020B0604030504040204" pitchFamily="50" charset="-128"/>
                        </a:rPr>
                        <a:t>機能</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en-US" altLang="ja-JP" sz="1000">
                          <a:latin typeface="Meiryo UI" panose="020B0604030504040204" pitchFamily="50" charset="-128"/>
                          <a:ea typeface="Meiryo UI" panose="020B0604030504040204" pitchFamily="50" charset="-128"/>
                        </a:rPr>
                        <a:t>CADDE</a:t>
                      </a:r>
                      <a:r>
                        <a:rPr kumimoji="1" lang="ja-JP" altLang="en-US" sz="1000">
                          <a:latin typeface="Meiryo UI" panose="020B0604030504040204" pitchFamily="50" charset="-128"/>
                          <a:ea typeface="Meiryo UI" panose="020B0604030504040204" pitchFamily="50" charset="-128"/>
                        </a:rPr>
                        <a:t>の枠組み上の位置</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説明</a:t>
                      </a:r>
                    </a:p>
                  </a:txBody>
                  <a:tcPr/>
                </a:tc>
                <a:extLst>
                  <a:ext uri="{0D108BD9-81ED-4DB2-BD59-A6C34878D82A}">
                    <a16:rowId xmlns:a16="http://schemas.microsoft.com/office/drawing/2014/main" val="3844317205"/>
                  </a:ext>
                </a:extLst>
              </a:tr>
              <a:tr h="0">
                <a:tc>
                  <a:txBody>
                    <a:bodyPr/>
                    <a:lstStyle/>
                    <a:p>
                      <a:r>
                        <a:rPr kumimoji="1" lang="en-US" altLang="ja-JP" sz="1000" dirty="0">
                          <a:latin typeface="Meiryo UI" panose="020B0604030504040204" pitchFamily="50" charset="-128"/>
                          <a:ea typeface="Meiryo UI" panose="020B0604030504040204" pitchFamily="50" charset="-128"/>
                        </a:rPr>
                        <a:t>1</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認証機能</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000">
                          <a:latin typeface="Meiryo UI" panose="020B0604030504040204" pitchFamily="50" charset="-128"/>
                          <a:ea typeface="Meiryo UI" panose="020B0604030504040204" pitchFamily="50" charset="-128"/>
                        </a:rPr>
                        <a:t>支援サービス群</a:t>
                      </a:r>
                      <a:endParaRPr lang="en-US" altLang="ja-JP"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000" dirty="0">
                          <a:latin typeface="Meiryo UI" panose="020B0604030504040204" pitchFamily="50" charset="-128"/>
                          <a:ea typeface="Meiryo UI" panose="020B0604030504040204" pitchFamily="50" charset="-128"/>
                        </a:rPr>
                        <a:t>ユーザ</a:t>
                      </a:r>
                      <a:r>
                        <a:rPr lang="ja-JP" altLang="en-US" sz="1000">
                          <a:latin typeface="Meiryo UI" panose="020B0604030504040204" pitchFamily="50" charset="-128"/>
                          <a:ea typeface="Meiryo UI" panose="020B0604030504040204" pitchFamily="50" charset="-128"/>
                        </a:rPr>
                        <a:t>認証をする。</a:t>
                      </a:r>
                      <a:endParaRPr lang="en-US" altLang="ja-JP" sz="100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000">
                          <a:latin typeface="Meiryo UI" panose="020B0604030504040204" pitchFamily="50" charset="-128"/>
                          <a:ea typeface="Meiryo UI" panose="020B0604030504040204" pitchFamily="50" charset="-128"/>
                        </a:rPr>
                        <a:t>認証トークン</a:t>
                      </a:r>
                      <a:r>
                        <a:rPr lang="ja-JP" altLang="en-US" sz="1000" dirty="0">
                          <a:latin typeface="Meiryo UI" panose="020B0604030504040204" pitchFamily="50" charset="-128"/>
                          <a:ea typeface="Meiryo UI" panose="020B0604030504040204" pitchFamily="50" charset="-128"/>
                        </a:rPr>
                        <a:t>の発行やその検証をする。</a:t>
                      </a:r>
                      <a:endParaRPr lang="en-US" altLang="ja-JP"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836173354"/>
                  </a:ext>
                </a:extLst>
              </a:tr>
              <a:tr h="0">
                <a:tc>
                  <a:txBody>
                    <a:bodyPr/>
                    <a:lstStyle/>
                    <a:p>
                      <a:r>
                        <a:rPr kumimoji="1" lang="en-US" altLang="ja-JP" sz="1000" dirty="0">
                          <a:latin typeface="Meiryo UI" panose="020B0604030504040204" pitchFamily="50" charset="-128"/>
                          <a:ea typeface="Meiryo UI" panose="020B0604030504040204" pitchFamily="50" charset="-128"/>
                        </a:rPr>
                        <a:t>2</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認可機能</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000">
                          <a:latin typeface="Meiryo UI" panose="020B0604030504040204" pitchFamily="50" charset="-128"/>
                          <a:ea typeface="Meiryo UI" panose="020B0604030504040204" pitchFamily="50" charset="-128"/>
                        </a:rPr>
                        <a:t>データ提供者</a:t>
                      </a:r>
                      <a:endParaRPr lang="en-US" altLang="ja-JP" sz="1000">
                        <a:latin typeface="Meiryo UI" panose="020B0604030504040204" pitchFamily="50" charset="-128"/>
                        <a:ea typeface="Meiryo UI" panose="020B0604030504040204" pitchFamily="50" charset="-128"/>
                      </a:endParaRPr>
                    </a:p>
                  </a:txBody>
                  <a:tcPr/>
                </a:tc>
                <a:tc>
                  <a:txBody>
                    <a:bodyPr/>
                    <a:lstStyle/>
                    <a:p>
                      <a:r>
                        <a:rPr lang="ja-JP" altLang="en-US" sz="1000">
                          <a:latin typeface="Meiryo UI" panose="020B0604030504040204" pitchFamily="50" charset="-128"/>
                          <a:ea typeface="Meiryo UI" panose="020B0604030504040204" pitchFamily="50" charset="-128"/>
                        </a:rPr>
                        <a:t>データ</a:t>
                      </a:r>
                      <a:r>
                        <a:rPr lang="ja-JP" altLang="en-US" sz="1000" dirty="0">
                          <a:latin typeface="Meiryo UI" panose="020B0604030504040204" pitchFamily="50" charset="-128"/>
                          <a:ea typeface="Meiryo UI" panose="020B0604030504040204" pitchFamily="50" charset="-128"/>
                        </a:rPr>
                        <a:t>提供者や契約管理からの要求を受け</a:t>
                      </a:r>
                      <a:r>
                        <a:rPr lang="ja-JP" altLang="en-US" sz="1000">
                          <a:latin typeface="Meiryo UI" panose="020B0604030504040204" pitchFamily="50" charset="-128"/>
                          <a:ea typeface="Meiryo UI" panose="020B0604030504040204" pitchFamily="50" charset="-128"/>
                        </a:rPr>
                        <a:t>、認可の設定</a:t>
                      </a:r>
                      <a:r>
                        <a:rPr lang="ja-JP" altLang="en-US" sz="1000" dirty="0">
                          <a:latin typeface="Meiryo UI" panose="020B0604030504040204" pitchFamily="50" charset="-128"/>
                          <a:ea typeface="Meiryo UI" panose="020B0604030504040204" pitchFamily="50" charset="-128"/>
                        </a:rPr>
                        <a:t>をする。</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データ利用者からの要求を受け</a:t>
                      </a:r>
                      <a:r>
                        <a:rPr lang="ja-JP" altLang="en-US" sz="1000">
                          <a:latin typeface="Meiryo UI" panose="020B0604030504040204" pitchFamily="50" charset="-128"/>
                          <a:ea typeface="Meiryo UI" panose="020B0604030504040204" pitchFamily="50" charset="-128"/>
                        </a:rPr>
                        <a:t>、認可の確認</a:t>
                      </a:r>
                      <a:r>
                        <a:rPr lang="ja-JP" altLang="en-US" sz="1000" dirty="0">
                          <a:latin typeface="Meiryo UI" panose="020B0604030504040204" pitchFamily="50" charset="-128"/>
                          <a:ea typeface="Meiryo UI" panose="020B0604030504040204" pitchFamily="50" charset="-128"/>
                        </a:rPr>
                        <a:t>を</a:t>
                      </a:r>
                      <a:r>
                        <a:rPr lang="ja-JP" altLang="en-US" sz="1000">
                          <a:latin typeface="Meiryo UI" panose="020B0604030504040204" pitchFamily="50" charset="-128"/>
                          <a:ea typeface="Meiryo UI" panose="020B0604030504040204" pitchFamily="50" charset="-128"/>
                        </a:rPr>
                        <a:t>する。</a:t>
                      </a:r>
                      <a:endParaRPr lang="en-US" altLang="ja-JP" sz="100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000">
                          <a:latin typeface="Meiryo UI" panose="020B0604030504040204" pitchFamily="50" charset="-128"/>
                          <a:ea typeface="Meiryo UI" panose="020B0604030504040204" pitchFamily="50" charset="-128"/>
                        </a:rPr>
                        <a:t>認可トークンの発行やその検証をする。</a:t>
                      </a:r>
                      <a:endParaRPr lang="en-US" altLang="ja-JP" sz="10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376861619"/>
                  </a:ext>
                </a:extLst>
              </a:tr>
            </a:tbl>
          </a:graphicData>
        </a:graphic>
      </p:graphicFrame>
    </p:spTree>
    <p:extLst>
      <p:ext uri="{BB962C8B-B14F-4D97-AF65-F5344CB8AC3E}">
        <p14:creationId xmlns:p14="http://schemas.microsoft.com/office/powerpoint/2010/main" val="13199485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AC549E-A12B-443B-B739-4F2B946D515A}"/>
              </a:ext>
            </a:extLst>
          </p:cNvPr>
          <p:cNvSpPr>
            <a:spLocks noGrp="1"/>
          </p:cNvSpPr>
          <p:nvPr>
            <p:ph type="title"/>
          </p:nvPr>
        </p:nvSpPr>
        <p:spPr/>
        <p:txBody>
          <a:bodyPr/>
          <a:lstStyle/>
          <a:p>
            <a:r>
              <a:rPr lang="en-US" altLang="ja-JP" dirty="0"/>
              <a:t>3</a:t>
            </a:r>
            <a:r>
              <a:rPr kumimoji="1" lang="en-US" altLang="ja-JP" dirty="0"/>
              <a:t>. </a:t>
            </a:r>
            <a:r>
              <a:rPr kumimoji="1" lang="ja-JP" altLang="en-US" dirty="0"/>
              <a:t>シーケンス</a:t>
            </a:r>
          </a:p>
        </p:txBody>
      </p:sp>
    </p:spTree>
    <p:extLst>
      <p:ext uri="{BB962C8B-B14F-4D97-AF65-F5344CB8AC3E}">
        <p14:creationId xmlns:p14="http://schemas.microsoft.com/office/powerpoint/2010/main" val="4954303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1D5ACB-2200-4F4D-BF5E-645C0D587484}"/>
              </a:ext>
            </a:extLst>
          </p:cNvPr>
          <p:cNvSpPr>
            <a:spLocks noGrp="1"/>
          </p:cNvSpPr>
          <p:nvPr>
            <p:ph type="title"/>
          </p:nvPr>
        </p:nvSpPr>
        <p:spPr/>
        <p:txBody>
          <a:bodyPr>
            <a:normAutofit/>
          </a:bodyPr>
          <a:lstStyle/>
          <a:p>
            <a:r>
              <a:rPr kumimoji="1" lang="en-US" altLang="ja-JP" sz="1800" dirty="0"/>
              <a:t>3.</a:t>
            </a:r>
            <a:r>
              <a:rPr lang="ja-JP" altLang="en-US" sz="1800" dirty="0"/>
              <a:t> </a:t>
            </a:r>
            <a:r>
              <a:rPr lang="ja-JP" altLang="en-US" sz="1800" dirty="0">
                <a:latin typeface="Meiryo UI" panose="020B0604030504040204" pitchFamily="50" charset="-128"/>
                <a:ea typeface="Meiryo UI" panose="020B0604030504040204" pitchFamily="50" charset="-128"/>
              </a:rPr>
              <a:t>シーケンス </a:t>
            </a:r>
            <a:r>
              <a:rPr lang="en-US" altLang="ja-JP" sz="1800" dirty="0">
                <a:latin typeface="Meiryo UI" panose="020B0604030504040204" pitchFamily="50" charset="-128"/>
                <a:ea typeface="Meiryo UI" panose="020B0604030504040204" pitchFamily="50" charset="-128"/>
              </a:rPr>
              <a:t>&gt; 3.1. CADDE</a:t>
            </a:r>
            <a:r>
              <a:rPr lang="ja-JP" altLang="en-US" sz="1800" dirty="0">
                <a:latin typeface="Meiryo UI" panose="020B0604030504040204" pitchFamily="50" charset="-128"/>
                <a:ea typeface="Meiryo UI" panose="020B0604030504040204" pitchFamily="50" charset="-128"/>
              </a:rPr>
              <a:t>運用管理者の業務に関わるシーケンス</a:t>
            </a:r>
            <a:endParaRPr kumimoji="1" lang="ja-JP" altLang="en-US" sz="1800" dirty="0"/>
          </a:p>
        </p:txBody>
      </p:sp>
      <p:graphicFrame>
        <p:nvGraphicFramePr>
          <p:cNvPr id="3" name="表 3">
            <a:extLst>
              <a:ext uri="{FF2B5EF4-FFF2-40B4-BE49-F238E27FC236}">
                <a16:creationId xmlns:a16="http://schemas.microsoft.com/office/drawing/2014/main" id="{B6E67CBC-4ED0-4A9A-A675-FB85AA8377F5}"/>
              </a:ext>
            </a:extLst>
          </p:cNvPr>
          <p:cNvGraphicFramePr>
            <a:graphicFrameLocks noGrp="1"/>
          </p:cNvGraphicFramePr>
          <p:nvPr>
            <p:extLst>
              <p:ext uri="{D42A27DB-BD31-4B8C-83A1-F6EECF244321}">
                <p14:modId xmlns:p14="http://schemas.microsoft.com/office/powerpoint/2010/main" val="3768529255"/>
              </p:ext>
            </p:extLst>
          </p:nvPr>
        </p:nvGraphicFramePr>
        <p:xfrm>
          <a:off x="242708" y="1476798"/>
          <a:ext cx="9077681" cy="2194560"/>
        </p:xfrm>
        <a:graphic>
          <a:graphicData uri="http://schemas.openxmlformats.org/drawingml/2006/table">
            <a:tbl>
              <a:tblPr firstRow="1" bandRow="1">
                <a:tableStyleId>{5C22544A-7EE6-4342-B048-85BDC9FD1C3A}</a:tableStyleId>
              </a:tblPr>
              <a:tblGrid>
                <a:gridCol w="353977">
                  <a:extLst>
                    <a:ext uri="{9D8B030D-6E8A-4147-A177-3AD203B41FA5}">
                      <a16:colId xmlns:a16="http://schemas.microsoft.com/office/drawing/2014/main" val="592563817"/>
                    </a:ext>
                  </a:extLst>
                </a:gridCol>
                <a:gridCol w="1852047">
                  <a:extLst>
                    <a:ext uri="{9D8B030D-6E8A-4147-A177-3AD203B41FA5}">
                      <a16:colId xmlns:a16="http://schemas.microsoft.com/office/drawing/2014/main" val="4085081706"/>
                    </a:ext>
                  </a:extLst>
                </a:gridCol>
                <a:gridCol w="3633569">
                  <a:extLst>
                    <a:ext uri="{9D8B030D-6E8A-4147-A177-3AD203B41FA5}">
                      <a16:colId xmlns:a16="http://schemas.microsoft.com/office/drawing/2014/main" val="2318922255"/>
                    </a:ext>
                  </a:extLst>
                </a:gridCol>
                <a:gridCol w="3238088">
                  <a:extLst>
                    <a:ext uri="{9D8B030D-6E8A-4147-A177-3AD203B41FA5}">
                      <a16:colId xmlns:a16="http://schemas.microsoft.com/office/drawing/2014/main" val="1426095546"/>
                    </a:ext>
                  </a:extLst>
                </a:gridCol>
              </a:tblGrid>
              <a:tr h="145458">
                <a:tc>
                  <a:txBody>
                    <a:bodyPr/>
                    <a:lstStyle/>
                    <a:p>
                      <a:r>
                        <a:rPr kumimoji="1" lang="en-US" altLang="ja-JP" sz="1200" b="1" dirty="0">
                          <a:latin typeface="+mn-ea"/>
                          <a:ea typeface="+mn-ea"/>
                        </a:rPr>
                        <a:t>#</a:t>
                      </a:r>
                      <a:endParaRPr kumimoji="1" lang="ja-JP" altLang="en-US" sz="1200" b="1" dirty="0">
                        <a:latin typeface="+mn-ea"/>
                        <a:ea typeface="+mn-ea"/>
                      </a:endParaRPr>
                    </a:p>
                  </a:txBody>
                  <a:tcPr anchor="ctr"/>
                </a:tc>
                <a:tc>
                  <a:txBody>
                    <a:bodyPr/>
                    <a:lstStyle/>
                    <a:p>
                      <a:r>
                        <a:rPr kumimoji="1" lang="ja-JP" altLang="en-US" sz="1200" b="1" dirty="0">
                          <a:latin typeface="+mn-ea"/>
                          <a:ea typeface="+mn-ea"/>
                        </a:rPr>
                        <a:t>シーケンス</a:t>
                      </a:r>
                    </a:p>
                  </a:txBody>
                  <a:tcPr anchor="ctr"/>
                </a:tc>
                <a:tc>
                  <a:txBody>
                    <a:bodyPr/>
                    <a:lstStyle/>
                    <a:p>
                      <a:r>
                        <a:rPr kumimoji="1" lang="ja-JP" altLang="en-US" sz="1200" b="1" dirty="0">
                          <a:latin typeface="+mn-ea"/>
                          <a:ea typeface="+mn-ea"/>
                        </a:rPr>
                        <a:t>説明</a:t>
                      </a:r>
                    </a:p>
                  </a:txBody>
                  <a:tcPr anchor="ctr"/>
                </a:tc>
                <a:tc>
                  <a:txBody>
                    <a:bodyPr/>
                    <a:lstStyle/>
                    <a:p>
                      <a:r>
                        <a:rPr kumimoji="1" lang="ja-JP" altLang="en-US" sz="1200" b="1">
                          <a:latin typeface="+mn-ea"/>
                          <a:ea typeface="+mn-ea"/>
                        </a:rPr>
                        <a:t>該当する業務フロー</a:t>
                      </a:r>
                      <a:endParaRPr kumimoji="1" lang="ja-JP" altLang="en-US" sz="1200" b="1" dirty="0">
                        <a:latin typeface="+mn-ea"/>
                        <a:ea typeface="+mn-ea"/>
                      </a:endParaRPr>
                    </a:p>
                  </a:txBody>
                  <a:tcPr anchor="ctr"/>
                </a:tc>
                <a:extLst>
                  <a:ext uri="{0D108BD9-81ED-4DB2-BD59-A6C34878D82A}">
                    <a16:rowId xmlns:a16="http://schemas.microsoft.com/office/drawing/2014/main" val="3445863451"/>
                  </a:ext>
                </a:extLst>
              </a:tr>
              <a:tr h="145458">
                <a:tc>
                  <a:txBody>
                    <a:bodyPr/>
                    <a:lstStyle/>
                    <a:p>
                      <a:r>
                        <a:rPr kumimoji="1" lang="en-US" altLang="ja-JP" sz="1200" b="0" dirty="0">
                          <a:latin typeface="+mn-ea"/>
                          <a:ea typeface="+mn-ea"/>
                        </a:rPr>
                        <a:t>1</a:t>
                      </a:r>
                      <a:endParaRPr kumimoji="1" lang="ja-JP" altLang="en-US" sz="1200" b="0" dirty="0">
                        <a:latin typeface="+mn-ea"/>
                        <a:ea typeface="+mn-ea"/>
                      </a:endParaRPr>
                    </a:p>
                  </a:txBody>
                  <a:tcPr anchor="ctr"/>
                </a:tc>
                <a:tc>
                  <a:txBody>
                    <a:bodyPr/>
                    <a:lstStyle/>
                    <a:p>
                      <a:r>
                        <a:rPr kumimoji="1" lang="ja-JP" altLang="en-US" sz="1200" b="0" dirty="0">
                          <a:latin typeface="+mn-ea"/>
                          <a:ea typeface="+mn-ea"/>
                        </a:rPr>
                        <a:t>認証機能構築</a:t>
                      </a: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認証機能を構築する</a:t>
                      </a: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認証機能運用開始</a:t>
                      </a:r>
                      <a:endParaRPr kumimoji="1" lang="ja-JP" altLang="en-US" sz="1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a:txBody>
                  <a:tcPr anchor="ctr"/>
                </a:tc>
                <a:extLst>
                  <a:ext uri="{0D108BD9-81ED-4DB2-BD59-A6C34878D82A}">
                    <a16:rowId xmlns:a16="http://schemas.microsoft.com/office/drawing/2014/main" val="2768380619"/>
                  </a:ext>
                </a:extLst>
              </a:tr>
              <a:tr h="242429">
                <a:tc>
                  <a:txBody>
                    <a:bodyPr/>
                    <a:lstStyle/>
                    <a:p>
                      <a:r>
                        <a:rPr kumimoji="1" lang="en-US" altLang="ja-JP" sz="1200" b="0">
                          <a:latin typeface="+mn-ea"/>
                          <a:ea typeface="+mn-ea"/>
                        </a:rPr>
                        <a:t>2</a:t>
                      </a:r>
                      <a:endParaRPr kumimoji="1" lang="ja-JP" altLang="en-US" sz="1200" b="0" dirty="0">
                        <a:latin typeface="+mn-ea"/>
                        <a:ea typeface="+mn-ea"/>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a:latin typeface="+mn-ea"/>
                          <a:ea typeface="+mn-ea"/>
                        </a:rPr>
                        <a:t>認証機能のログイン</a:t>
                      </a:r>
                      <a:endParaRPr kumimoji="1" lang="ja-JP" altLang="en-US" sz="1200" dirty="0">
                        <a:latin typeface="+mn-ea"/>
                        <a:ea typeface="+mn-ea"/>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各業務を行うために認証機能にログインする</a:t>
                      </a:r>
                      <a:endParaRPr kumimoji="1" lang="en-US" altLang="ja-JP" sz="1200" b="0" i="0" u="none" strike="noStrike" kern="1200" cap="none" spc="0" normalizeH="0" baseline="0" noProof="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ＭＳ Ｐゴシック" panose="020B0600070205080204" pitchFamily="50" charset="-128"/>
                          <a:ea typeface="+mn-ea"/>
                          <a:cs typeface="+mn-cs"/>
                        </a:rPr>
                        <a:t>データ利用者登録</a:t>
                      </a:r>
                      <a:endParaRPr kumimoji="1" lang="en-US" altLang="ja-JP" sz="1200" b="0" i="0" u="none" strike="noStrike" kern="1200" cap="none" spc="0" normalizeH="0" baseline="0" noProof="0">
                        <a:ln>
                          <a:noFill/>
                        </a:ln>
                        <a:solidFill>
                          <a:prstClr val="black"/>
                        </a:solidFill>
                        <a:effectLst/>
                        <a:uLnTx/>
                        <a:uFillTx/>
                        <a:latin typeface="ＭＳ Ｐゴシック" panose="020B0600070205080204" pitchFamily="50" charset="-128"/>
                        <a:ea typeface="+mn-ea"/>
                        <a:cs typeface="+mn-cs"/>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ＭＳ Ｐゴシック" panose="020B0600070205080204" pitchFamily="50" charset="-128"/>
                          <a:ea typeface="+mn-ea"/>
                          <a:cs typeface="+mn-cs"/>
                        </a:rPr>
                        <a:t>データ提供者登録</a:t>
                      </a:r>
                    </a:p>
                  </a:txBody>
                  <a:tcPr anchor="ctr"/>
                </a:tc>
                <a:extLst>
                  <a:ext uri="{0D108BD9-81ED-4DB2-BD59-A6C34878D82A}">
                    <a16:rowId xmlns:a16="http://schemas.microsoft.com/office/drawing/2014/main" val="4222420086"/>
                  </a:ext>
                </a:extLst>
              </a:tr>
              <a:tr h="242429">
                <a:tc>
                  <a:txBody>
                    <a:bodyPr/>
                    <a:lstStyle/>
                    <a:p>
                      <a:r>
                        <a:rPr kumimoji="1" lang="en-US" altLang="ja-JP" sz="1200" b="0">
                          <a:latin typeface="+mn-ea"/>
                          <a:ea typeface="+mn-ea"/>
                        </a:rPr>
                        <a:t>3</a:t>
                      </a:r>
                      <a:endParaRPr kumimoji="1" lang="ja-JP" altLang="en-US" sz="1200" b="0" dirty="0">
                        <a:latin typeface="+mn-ea"/>
                        <a:ea typeface="+mn-ea"/>
                      </a:endParaRPr>
                    </a:p>
                  </a:txBody>
                  <a:tcPr anchor="ctr"/>
                </a:tc>
                <a:tc>
                  <a:txBody>
                    <a:bodyPr/>
                    <a:lstStyle/>
                    <a:p>
                      <a:r>
                        <a:rPr kumimoji="1" lang="ja-JP" altLang="en-US" sz="1200" b="0">
                          <a:latin typeface="+mn-ea"/>
                          <a:ea typeface="+mn-ea"/>
                        </a:rPr>
                        <a:t>ユーザ登録</a:t>
                      </a:r>
                      <a:endParaRPr kumimoji="1" lang="ja-JP" altLang="en-US" sz="1200" b="0" dirty="0">
                        <a:latin typeface="+mn-ea"/>
                        <a:ea typeface="+mn-ea"/>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ユーザを登録する</a:t>
                      </a:r>
                      <a:endParaRPr kumimoji="1" lang="ja-JP" altLang="en-US" sz="1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データ利用者登録</a:t>
                      </a:r>
                      <a:endParaRPr kumimoji="1" lang="en-US" altLang="ja-JP" sz="1200" b="0" i="0" u="none" strike="noStrike" kern="1200" cap="none" spc="0" normalizeH="0" baseline="0" noProof="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データ提供者登録</a:t>
                      </a:r>
                      <a:endParaRPr kumimoji="1" lang="ja-JP" altLang="en-US" sz="1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a:txBody>
                  <a:tcPr anchor="ctr"/>
                </a:tc>
                <a:extLst>
                  <a:ext uri="{0D108BD9-81ED-4DB2-BD59-A6C34878D82A}">
                    <a16:rowId xmlns:a16="http://schemas.microsoft.com/office/drawing/2014/main" val="1398247945"/>
                  </a:ext>
                </a:extLst>
              </a:tr>
              <a:tr h="242429">
                <a:tc>
                  <a:txBody>
                    <a:bodyPr/>
                    <a:lstStyle/>
                    <a:p>
                      <a:r>
                        <a:rPr kumimoji="1" lang="en-US" altLang="ja-JP" sz="1200" b="0">
                          <a:latin typeface="+mn-ea"/>
                          <a:ea typeface="+mn-ea"/>
                        </a:rPr>
                        <a:t>4</a:t>
                      </a:r>
                      <a:endParaRPr kumimoji="1" lang="ja-JP" altLang="en-US" sz="1200" b="0" dirty="0">
                        <a:latin typeface="+mn-ea"/>
                        <a:ea typeface="+mn-ea"/>
                      </a:endParaRPr>
                    </a:p>
                  </a:txBody>
                  <a:tcPr anchor="ctr"/>
                </a:tc>
                <a:tc>
                  <a:txBody>
                    <a:bodyPr/>
                    <a:lstStyle/>
                    <a:p>
                      <a:r>
                        <a:rPr kumimoji="1" lang="ja-JP" altLang="en-US" sz="1200" b="0">
                          <a:latin typeface="+mn-ea"/>
                          <a:ea typeface="+mn-ea"/>
                        </a:rPr>
                        <a:t>クライアント登録</a:t>
                      </a:r>
                      <a:endParaRPr kumimoji="1" lang="ja-JP" altLang="en-US" sz="1200" b="0" dirty="0">
                        <a:latin typeface="+mn-ea"/>
                        <a:ea typeface="+mn-ea"/>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クライアントを登録する</a:t>
                      </a:r>
                      <a:endParaRPr kumimoji="1" lang="ja-JP" altLang="en-US" sz="1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ＭＳ Ｐゴシック" panose="020B0600070205080204" pitchFamily="50" charset="-128"/>
                          <a:ea typeface="+mn-ea"/>
                          <a:cs typeface="+mn-cs"/>
                        </a:rPr>
                        <a:t>データ利用者登録</a:t>
                      </a:r>
                      <a:endParaRPr kumimoji="1" lang="en-US" altLang="ja-JP" sz="1200" b="0" i="0" u="none" strike="noStrike" kern="1200" cap="none" spc="0" normalizeH="0" baseline="0" noProof="0">
                        <a:ln>
                          <a:noFill/>
                        </a:ln>
                        <a:solidFill>
                          <a:prstClr val="black"/>
                        </a:solidFill>
                        <a:effectLst/>
                        <a:uLnTx/>
                        <a:uFillTx/>
                        <a:latin typeface="ＭＳ Ｐゴシック" panose="020B0600070205080204" pitchFamily="50" charset="-128"/>
                        <a:ea typeface="+mn-ea"/>
                        <a:cs typeface="+mn-cs"/>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ＭＳ Ｐゴシック" panose="020B0600070205080204" pitchFamily="50" charset="-128"/>
                          <a:ea typeface="+mn-ea"/>
                          <a:cs typeface="+mn-cs"/>
                        </a:rPr>
                        <a:t>データ提供者登録</a:t>
                      </a:r>
                    </a:p>
                  </a:txBody>
                  <a:tcPr anchor="ctr"/>
                </a:tc>
                <a:extLst>
                  <a:ext uri="{0D108BD9-81ED-4DB2-BD59-A6C34878D82A}">
                    <a16:rowId xmlns:a16="http://schemas.microsoft.com/office/drawing/2014/main" val="2631469129"/>
                  </a:ext>
                </a:extLst>
              </a:tr>
              <a:tr h="145458">
                <a:tc>
                  <a:txBody>
                    <a:bodyPr/>
                    <a:lstStyle/>
                    <a:p>
                      <a:r>
                        <a:rPr kumimoji="1" lang="en-US" altLang="ja-JP" sz="1200" b="0">
                          <a:latin typeface="+mn-ea"/>
                          <a:ea typeface="+mn-ea"/>
                        </a:rPr>
                        <a:t>5</a:t>
                      </a:r>
                      <a:endParaRPr kumimoji="1" lang="ja-JP" altLang="en-US" sz="1200" b="0" dirty="0">
                        <a:latin typeface="+mn-ea"/>
                        <a:ea typeface="+mn-ea"/>
                      </a:endParaRPr>
                    </a:p>
                  </a:txBody>
                  <a:tcPr anchor="ctr"/>
                </a:tc>
                <a:tc>
                  <a:txBody>
                    <a:bodyPr/>
                    <a:lstStyle/>
                    <a:p>
                      <a:r>
                        <a:rPr kumimoji="1" lang="ja-JP" altLang="en-US" sz="1200" b="0">
                          <a:latin typeface="+mn-ea"/>
                          <a:ea typeface="+mn-ea"/>
                        </a:rPr>
                        <a:t>外部</a:t>
                      </a:r>
                      <a:r>
                        <a:rPr kumimoji="1" lang="en-US" altLang="ja-JP" sz="1200" b="0">
                          <a:latin typeface="+mn-ea"/>
                          <a:ea typeface="+mn-ea"/>
                        </a:rPr>
                        <a:t>IdP</a:t>
                      </a:r>
                      <a:r>
                        <a:rPr kumimoji="1" lang="ja-JP" altLang="en-US" sz="1200" b="0">
                          <a:latin typeface="+mn-ea"/>
                          <a:ea typeface="+mn-ea"/>
                        </a:rPr>
                        <a:t>登録</a:t>
                      </a:r>
                      <a:endParaRPr kumimoji="1" lang="ja-JP" altLang="en-US" sz="1200" b="0" dirty="0">
                        <a:latin typeface="+mn-ea"/>
                        <a:ea typeface="+mn-ea"/>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新規に外部</a:t>
                      </a:r>
                      <a:r>
                        <a:rPr kumimoji="1" lang="en-US" altLang="ja-JP" sz="1200" b="0" i="0" u="none" strike="noStrike" kern="1200" cap="none" spc="0" normalizeH="0" baseline="0" noProof="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IdP</a:t>
                      </a:r>
                      <a:r>
                        <a:rPr kumimoji="1" lang="ja-JP" altLang="en-US" sz="1200" b="0" i="0" u="none" strike="noStrike" kern="1200" cap="none" spc="0" normalizeH="0" baseline="0" noProof="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を登録する</a:t>
                      </a:r>
                      <a:endParaRPr kumimoji="1" lang="ja-JP" altLang="en-US" sz="1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ＭＳ Ｐゴシック" panose="020B0600070205080204" pitchFamily="50" charset="-128"/>
                          <a:ea typeface="+mn-ea"/>
                          <a:cs typeface="+mn-cs"/>
                        </a:rPr>
                        <a:t>認証機能運用開始</a:t>
                      </a:r>
                    </a:p>
                  </a:txBody>
                  <a:tcPr anchor="ctr"/>
                </a:tc>
                <a:extLst>
                  <a:ext uri="{0D108BD9-81ED-4DB2-BD59-A6C34878D82A}">
                    <a16:rowId xmlns:a16="http://schemas.microsoft.com/office/drawing/2014/main" val="2190096898"/>
                  </a:ext>
                </a:extLst>
              </a:tr>
            </a:tbl>
          </a:graphicData>
        </a:graphic>
      </p:graphicFrame>
      <p:sp>
        <p:nvSpPr>
          <p:cNvPr id="6" name="テキスト ボックス 5">
            <a:extLst>
              <a:ext uri="{FF2B5EF4-FFF2-40B4-BE49-F238E27FC236}">
                <a16:creationId xmlns:a16="http://schemas.microsoft.com/office/drawing/2014/main" id="{7DE8EBB3-B8D8-462F-87F3-7538A455B4AB}"/>
              </a:ext>
            </a:extLst>
          </p:cNvPr>
          <p:cNvSpPr txBox="1"/>
          <p:nvPr/>
        </p:nvSpPr>
        <p:spPr>
          <a:xfrm>
            <a:off x="216000" y="720000"/>
            <a:ext cx="9519600" cy="500126"/>
          </a:xfrm>
          <a:prstGeom prst="rect">
            <a:avLst/>
          </a:prstGeom>
          <a:noFill/>
          <a:ln>
            <a:noFill/>
          </a:ln>
        </p:spPr>
        <p:txBody>
          <a:bodyPr wrap="square" rtlCol="0" anchor="t" anchorCtr="0">
            <a:noAutofit/>
          </a:bodyPr>
          <a:lstStyle/>
          <a:p>
            <a:r>
              <a:rPr lang="ja-JP" altLang="en-US" sz="1200" dirty="0">
                <a:latin typeface="Meiryo UI" panose="020B0604030504040204" pitchFamily="50" charset="-128"/>
                <a:ea typeface="Meiryo UI" panose="020B0604030504040204" pitchFamily="50" charset="-128"/>
              </a:rPr>
              <a:t>主に</a:t>
            </a:r>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運用管理者の業務に関わるシーケンス一覧を示す。</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コネクタに関連するシーケンスはコネクタの基本設計書を参照のこと。</a:t>
            </a:r>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687567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AAD28D-90A1-FE4C-220E-CB1E92A39E41}"/>
              </a:ext>
            </a:extLst>
          </p:cNvPr>
          <p:cNvSpPr>
            <a:spLocks noGrp="1"/>
          </p:cNvSpPr>
          <p:nvPr>
            <p:ph type="title"/>
          </p:nvPr>
        </p:nvSpPr>
        <p:spPr/>
        <p:txBody>
          <a:bodyPr>
            <a:normAutofit fontScale="90000"/>
          </a:bodyPr>
          <a:lstStyle/>
          <a:p>
            <a:r>
              <a:rPr kumimoji="1" lang="en-US" altLang="ja-JP" sz="1600" dirty="0">
                <a:latin typeface="Meiryo UI" panose="020B0604030504040204" pitchFamily="50" charset="-128"/>
                <a:ea typeface="Meiryo UI" panose="020B0604030504040204" pitchFamily="50" charset="-128"/>
              </a:rPr>
              <a:t>3.</a:t>
            </a:r>
            <a:r>
              <a:rPr lang="ja-JP" altLang="en-US" sz="1600" dirty="0">
                <a:latin typeface="Meiryo UI" panose="020B0604030504040204" pitchFamily="50" charset="-128"/>
                <a:ea typeface="Meiryo UI" panose="020B0604030504040204" pitchFamily="50" charset="-128"/>
              </a:rPr>
              <a:t> シーケンス </a:t>
            </a:r>
            <a:r>
              <a:rPr lang="en-US" altLang="ja-JP" sz="1600" dirty="0">
                <a:latin typeface="Meiryo UI" panose="020B0604030504040204" pitchFamily="50" charset="-128"/>
                <a:ea typeface="Meiryo UI" panose="020B0604030504040204" pitchFamily="50" charset="-128"/>
              </a:rPr>
              <a:t>&gt; 3.1. CADDE</a:t>
            </a:r>
            <a:r>
              <a:rPr lang="ja-JP" altLang="en-US" sz="1600" dirty="0">
                <a:latin typeface="Meiryo UI" panose="020B0604030504040204" pitchFamily="50" charset="-128"/>
                <a:ea typeface="Meiryo UI" panose="020B0604030504040204" pitchFamily="50" charset="-128"/>
              </a:rPr>
              <a:t>運用管理者の業務に関わるシーケンス</a:t>
            </a:r>
            <a:br>
              <a:rPr lang="en-US" altLang="ja-JP" sz="1600">
                <a:latin typeface="Meiryo UI" panose="020B0604030504040204" pitchFamily="50" charset="-128"/>
                <a:ea typeface="Meiryo UI" panose="020B0604030504040204" pitchFamily="50" charset="-128"/>
              </a:rPr>
            </a:br>
            <a:r>
              <a:rPr lang="en-US" altLang="ja-JP" sz="1600">
                <a:latin typeface="Meiryo UI" panose="020B0604030504040204" pitchFamily="50" charset="-128"/>
                <a:ea typeface="Meiryo UI" panose="020B0604030504040204" pitchFamily="50" charset="-128"/>
              </a:rPr>
              <a:t>&gt; 3.1.1. </a:t>
            </a:r>
            <a:r>
              <a:rPr lang="ja-JP" altLang="en-US" sz="1600">
                <a:latin typeface="Meiryo UI" panose="020B0604030504040204" pitchFamily="50" charset="-128"/>
                <a:ea typeface="Meiryo UI" panose="020B0604030504040204" pitchFamily="50" charset="-128"/>
              </a:rPr>
              <a:t>認証機能構築</a:t>
            </a:r>
            <a:endParaRPr kumimoji="1" lang="ja-JP" altLang="en-US"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90B628C9-6363-9259-6C4C-D91DEA51B830}"/>
              </a:ext>
            </a:extLst>
          </p:cNvPr>
          <p:cNvSpPr txBox="1"/>
          <p:nvPr/>
        </p:nvSpPr>
        <p:spPr>
          <a:xfrm>
            <a:off x="234000" y="750997"/>
            <a:ext cx="8755017" cy="511746"/>
          </a:xfrm>
          <a:prstGeom prst="rect">
            <a:avLst/>
          </a:prstGeom>
          <a:noFill/>
          <a:ln>
            <a:noFill/>
          </a:ln>
        </p:spPr>
        <p:txBody>
          <a:bodyPr wrap="square" rtlCol="0" anchor="t" anchorCtr="0">
            <a:noAutofit/>
          </a:bodyPr>
          <a:lstStyle/>
          <a:p>
            <a:r>
              <a:rPr lang="ja-JP" altLang="en-US" sz="1200" dirty="0">
                <a:latin typeface="Meiryo UI" panose="020B0604030504040204" pitchFamily="50" charset="-128"/>
                <a:ea typeface="Meiryo UI" panose="020B0604030504040204" pitchFamily="50" charset="-128"/>
              </a:rPr>
              <a:t>認証機能構築のシーケンスを以下に</a:t>
            </a:r>
            <a:r>
              <a:rPr lang="ja-JP" altLang="en-US" sz="1200">
                <a:latin typeface="Meiryo UI" panose="020B0604030504040204" pitchFamily="50" charset="-128"/>
                <a:ea typeface="Meiryo UI" panose="020B0604030504040204" pitchFamily="50" charset="-128"/>
              </a:rPr>
              <a:t>示す。</a:t>
            </a:r>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認証機能の初回立ち上げ時にスクリプトが自動で起動され、必要なセットアップが行われる。</a:t>
            </a:r>
            <a:endParaRPr lang="en-US" altLang="ja-JP" sz="1200" dirty="0">
              <a:latin typeface="Meiryo UI" panose="020B0604030504040204" pitchFamily="50" charset="-128"/>
              <a:ea typeface="Meiryo UI" panose="020B0604030504040204" pitchFamily="50" charset="-128"/>
            </a:endParaRPr>
          </a:p>
        </p:txBody>
      </p:sp>
      <p:pic>
        <p:nvPicPr>
          <p:cNvPr id="6" name="図 5" descr="ダイアグラム, テキスト&#10;&#10;自動的に生成された説明">
            <a:extLst>
              <a:ext uri="{FF2B5EF4-FFF2-40B4-BE49-F238E27FC236}">
                <a16:creationId xmlns:a16="http://schemas.microsoft.com/office/drawing/2014/main" id="{5E41FBF0-375F-4DFD-60C8-FA364113D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137" y="1599258"/>
            <a:ext cx="4145280" cy="3377636"/>
          </a:xfrm>
          <a:prstGeom prst="rect">
            <a:avLst/>
          </a:prstGeom>
        </p:spPr>
      </p:pic>
    </p:spTree>
    <p:extLst>
      <p:ext uri="{BB962C8B-B14F-4D97-AF65-F5344CB8AC3E}">
        <p14:creationId xmlns:p14="http://schemas.microsoft.com/office/powerpoint/2010/main" val="24575487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F63887-A475-7A36-90FF-B6678FFD5B6B}"/>
              </a:ext>
            </a:extLst>
          </p:cNvPr>
          <p:cNvSpPr>
            <a:spLocks noGrp="1"/>
          </p:cNvSpPr>
          <p:nvPr>
            <p:ph type="title"/>
          </p:nvPr>
        </p:nvSpPr>
        <p:spPr/>
        <p:txBody>
          <a:bodyPr>
            <a:noAutofit/>
          </a:bodyPr>
          <a:lstStyle/>
          <a:p>
            <a:r>
              <a:rPr lang="en-US" altLang="ja-JP" sz="1400">
                <a:latin typeface="Meiryo UI" panose="020B0604030504040204" pitchFamily="50" charset="-128"/>
                <a:ea typeface="Meiryo UI" panose="020B0604030504040204" pitchFamily="50" charset="-128"/>
              </a:rPr>
              <a:t>3. </a:t>
            </a:r>
            <a:r>
              <a:rPr lang="ja-JP" altLang="en-US" sz="1400">
                <a:latin typeface="Meiryo UI" panose="020B0604030504040204" pitchFamily="50" charset="-128"/>
                <a:ea typeface="Meiryo UI" panose="020B0604030504040204" pitchFamily="50" charset="-128"/>
              </a:rPr>
              <a:t>シーケンス </a:t>
            </a:r>
            <a:r>
              <a:rPr lang="en-US" altLang="ja-JP" sz="1400">
                <a:latin typeface="Meiryo UI" panose="020B0604030504040204" pitchFamily="50" charset="-128"/>
                <a:ea typeface="Meiryo UI" panose="020B0604030504040204" pitchFamily="50" charset="-128"/>
              </a:rPr>
              <a:t>&gt; 3.1. CADDE</a:t>
            </a:r>
            <a:r>
              <a:rPr lang="ja-JP" altLang="en-US" sz="1400">
                <a:latin typeface="Meiryo UI" panose="020B0604030504040204" pitchFamily="50" charset="-128"/>
                <a:ea typeface="Meiryo UI" panose="020B0604030504040204" pitchFamily="50" charset="-128"/>
              </a:rPr>
              <a:t>運用管理者の業務に関わるシーケンス</a:t>
            </a:r>
            <a:br>
              <a:rPr lang="en-US" altLang="ja-JP" sz="1400">
                <a:latin typeface="Meiryo UI" panose="020B0604030504040204" pitchFamily="50" charset="-128"/>
                <a:ea typeface="Meiryo UI" panose="020B0604030504040204" pitchFamily="50" charset="-128"/>
              </a:rPr>
            </a:br>
            <a:r>
              <a:rPr lang="en-US" altLang="ja-JP" sz="1400">
                <a:latin typeface="Meiryo UI" panose="020B0604030504040204" pitchFamily="50" charset="-128"/>
                <a:ea typeface="Meiryo UI" panose="020B0604030504040204" pitchFamily="50" charset="-128"/>
              </a:rPr>
              <a:t>&gt; 3.1.2.</a:t>
            </a:r>
            <a:r>
              <a:rPr lang="ja-JP" altLang="en-US" sz="1400">
                <a:latin typeface="Meiryo UI" panose="020B0604030504040204" pitchFamily="50" charset="-128"/>
                <a:ea typeface="Meiryo UI" panose="020B0604030504040204" pitchFamily="50" charset="-128"/>
              </a:rPr>
              <a:t> 認証機能のログイン</a:t>
            </a:r>
            <a:endParaRPr kumimoji="1" lang="ja-JP" altLang="en-US" sz="1400"/>
          </a:p>
        </p:txBody>
      </p:sp>
      <p:sp>
        <p:nvSpPr>
          <p:cNvPr id="7" name="テキスト ボックス 6">
            <a:extLst>
              <a:ext uri="{FF2B5EF4-FFF2-40B4-BE49-F238E27FC236}">
                <a16:creationId xmlns:a16="http://schemas.microsoft.com/office/drawing/2014/main" id="{4236D9BB-C74A-3A39-6189-E7DB2D05E6B8}"/>
              </a:ext>
            </a:extLst>
          </p:cNvPr>
          <p:cNvSpPr txBox="1"/>
          <p:nvPr/>
        </p:nvSpPr>
        <p:spPr>
          <a:xfrm>
            <a:off x="138203" y="772250"/>
            <a:ext cx="4320584" cy="5332453"/>
          </a:xfrm>
          <a:prstGeom prst="rect">
            <a:avLst/>
          </a:prstGeom>
          <a:noFill/>
          <a:ln>
            <a:noFill/>
          </a:ln>
        </p:spPr>
        <p:txBody>
          <a:bodyPr wrap="square" rtlCol="0" anchor="t" anchorCtr="0">
            <a:noAutofit/>
          </a:bodyPr>
          <a:lstStyle/>
          <a:p>
            <a:r>
              <a:rPr lang="ja-JP" altLang="en-US" sz="1200">
                <a:latin typeface="Meiryo UI" panose="020B0604030504040204" pitchFamily="50" charset="-128"/>
                <a:ea typeface="Meiryo UI" panose="020B0604030504040204" pitchFamily="50" charset="-128"/>
              </a:rPr>
              <a:t>認証機能のログインのシーケンスを示す。</a:t>
            </a:r>
            <a:endParaRPr lang="en-US" altLang="ja-JP" sz="1200">
              <a:latin typeface="Meiryo UI" panose="020B0604030504040204" pitchFamily="50" charset="-128"/>
              <a:ea typeface="Meiryo UI" panose="020B0604030504040204" pitchFamily="50" charset="-128"/>
            </a:endParaRPr>
          </a:p>
          <a:p>
            <a:endParaRPr lang="en-US" altLang="ja-JP" sz="1200">
              <a:latin typeface="Meiryo UI" panose="020B0604030504040204" pitchFamily="50" charset="-128"/>
              <a:ea typeface="Meiryo UI" panose="020B0604030504040204" pitchFamily="50" charset="-128"/>
            </a:endParaRPr>
          </a:p>
          <a:p>
            <a:r>
              <a:rPr lang="en-US" altLang="ja-JP" sz="1200">
                <a:latin typeface="Meiryo UI" panose="020B0604030504040204" pitchFamily="50" charset="-128"/>
                <a:ea typeface="Meiryo UI" panose="020B0604030504040204" pitchFamily="50" charset="-128"/>
              </a:rPr>
              <a:t>CADDE</a:t>
            </a:r>
            <a:r>
              <a:rPr lang="ja-JP" altLang="en-US" sz="1200">
                <a:latin typeface="Meiryo UI" panose="020B0604030504040204" pitchFamily="50" charset="-128"/>
                <a:ea typeface="Meiryo UI" panose="020B0604030504040204" pitchFamily="50" charset="-128"/>
              </a:rPr>
              <a:t>運用管理者が認証機能にログインする。認証リクエストをすることによってユーザ認証を開始することができる。</a:t>
            </a:r>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ユーザ認証に成功すると認証レスポンスによって認可コードが得られ、それと引き換えに認証トークンを得ることができる。</a:t>
            </a:r>
            <a:endParaRPr lang="en-US" altLang="ja-JP" sz="1200">
              <a:latin typeface="Meiryo UI" panose="020B0604030504040204" pitchFamily="50" charset="-128"/>
              <a:ea typeface="Meiryo UI" panose="020B0604030504040204" pitchFamily="50" charset="-128"/>
            </a:endParaRPr>
          </a:p>
          <a:p>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認証リクエストと認証レスポンスは</a:t>
            </a:r>
            <a:r>
              <a:rPr lang="en-US" altLang="ja-JP" sz="1200">
                <a:latin typeface="Meiryo UI" panose="020B0604030504040204" pitchFamily="50" charset="-128"/>
                <a:ea typeface="Meiryo UI" panose="020B0604030504040204" pitchFamily="50" charset="-128"/>
              </a:rPr>
              <a:t>OpenID Connect/OAuth2.0</a:t>
            </a:r>
            <a:r>
              <a:rPr lang="ja-JP" altLang="en-US" sz="1200">
                <a:latin typeface="Meiryo UI" panose="020B0604030504040204" pitchFamily="50" charset="-128"/>
                <a:ea typeface="Meiryo UI" panose="020B0604030504040204" pitchFamily="50" charset="-128"/>
              </a:rPr>
              <a:t>で規定されている。</a:t>
            </a:r>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シーケンス中のパラメータについて以下に補足する。</a:t>
            </a:r>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スコープとは、トークンを取得する際に権限の範囲を指定するものである。</a:t>
            </a:r>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レスポンスタイプとは、グラントタイプを指定するものである。ここでは認可コードグラントを指定している。</a:t>
            </a:r>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クライアント</a:t>
            </a:r>
            <a:r>
              <a:rPr lang="en-US" altLang="ja-JP" sz="1200">
                <a:latin typeface="Meiryo UI" panose="020B0604030504040204" pitchFamily="50" charset="-128"/>
                <a:ea typeface="Meiryo UI" panose="020B0604030504040204" pitchFamily="50" charset="-128"/>
              </a:rPr>
              <a:t>ID</a:t>
            </a:r>
            <a:r>
              <a:rPr lang="ja-JP" altLang="en-US" sz="1200">
                <a:latin typeface="Meiryo UI" panose="020B0604030504040204" pitchFamily="50" charset="-128"/>
                <a:ea typeface="Meiryo UI" panose="020B0604030504040204" pitchFamily="50" charset="-128"/>
              </a:rPr>
              <a:t>とは、認証機能がクライアントを識別するためのものである。</a:t>
            </a:r>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リダイレクト</a:t>
            </a:r>
            <a:r>
              <a:rPr lang="en-US" altLang="ja-JP" sz="1200">
                <a:latin typeface="Meiryo UI" panose="020B0604030504040204" pitchFamily="50" charset="-128"/>
                <a:ea typeface="Meiryo UI" panose="020B0604030504040204" pitchFamily="50" charset="-128"/>
              </a:rPr>
              <a:t>URI</a:t>
            </a:r>
            <a:r>
              <a:rPr lang="ja-JP" altLang="en-US" sz="1200">
                <a:latin typeface="Meiryo UI" panose="020B0604030504040204" pitchFamily="50" charset="-128"/>
                <a:ea typeface="Meiryo UI" panose="020B0604030504040204" pitchFamily="50" charset="-128"/>
              </a:rPr>
              <a:t>とは、認証機能画面から</a:t>
            </a:r>
            <a:r>
              <a:rPr lang="en-US" altLang="ja-JP" sz="1200">
                <a:latin typeface="Meiryo UI" panose="020B0604030504040204" pitchFamily="50" charset="-128"/>
                <a:ea typeface="Meiryo UI" panose="020B0604030504040204" pitchFamily="50" charset="-128"/>
              </a:rPr>
              <a:t>WebApp</a:t>
            </a:r>
            <a:r>
              <a:rPr lang="ja-JP" altLang="en-US" sz="1200">
                <a:latin typeface="Meiryo UI" panose="020B0604030504040204" pitchFamily="50" charset="-128"/>
                <a:ea typeface="Meiryo UI" panose="020B0604030504040204" pitchFamily="50" charset="-128"/>
              </a:rPr>
              <a:t>画面に戻るときのための</a:t>
            </a:r>
            <a:r>
              <a:rPr lang="en-US" altLang="ja-JP" sz="1200">
                <a:latin typeface="Meiryo UI" panose="020B0604030504040204" pitchFamily="50" charset="-128"/>
                <a:ea typeface="Meiryo UI" panose="020B0604030504040204" pitchFamily="50" charset="-128"/>
              </a:rPr>
              <a:t>URI</a:t>
            </a:r>
            <a:r>
              <a:rPr lang="ja-JP" altLang="en-US" sz="1200">
                <a:latin typeface="Meiryo UI" panose="020B0604030504040204" pitchFamily="50" charset="-128"/>
                <a:ea typeface="Meiryo UI" panose="020B0604030504040204" pitchFamily="50" charset="-128"/>
              </a:rPr>
              <a:t>のことである。</a:t>
            </a:r>
            <a:endParaRPr kumimoji="1"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ステートとは、認可コードのすり替え（クロスサイトリクエストフォージェリ）を防ぐために必要なランダム値である。</a:t>
            </a:r>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レスポンスモードとは、パラメータの受け渡し方法を指定するものである。</a:t>
            </a:r>
            <a:endParaRPr lang="en-US" altLang="ja-JP" sz="1200">
              <a:latin typeface="Meiryo UI" panose="020B0604030504040204" pitchFamily="50" charset="-128"/>
              <a:ea typeface="Meiryo UI" panose="020B0604030504040204" pitchFamily="50" charset="-128"/>
            </a:endParaRPr>
          </a:p>
          <a:p>
            <a:r>
              <a:rPr kumimoji="1" lang="ja-JP" altLang="en-US" sz="1200">
                <a:latin typeface="Meiryo UI" panose="020B0604030504040204" pitchFamily="50" charset="-128"/>
                <a:ea typeface="Meiryo UI" panose="020B0604030504040204" pitchFamily="50" charset="-128"/>
              </a:rPr>
              <a:t>認可コードとは、</a:t>
            </a:r>
            <a:r>
              <a:rPr lang="en-US" altLang="ja-JP" sz="1200">
                <a:latin typeface="Meiryo UI" panose="020B0604030504040204" pitchFamily="50" charset="-128"/>
                <a:ea typeface="Meiryo UI" panose="020B0604030504040204" pitchFamily="50" charset="-128"/>
              </a:rPr>
              <a:t> OpenID Connect/OAuth2.0</a:t>
            </a:r>
            <a:r>
              <a:rPr lang="ja-JP" altLang="en-US" sz="1200">
                <a:latin typeface="Meiryo UI" panose="020B0604030504040204" pitchFamily="50" charset="-128"/>
                <a:ea typeface="Meiryo UI" panose="020B0604030504040204" pitchFamily="50" charset="-128"/>
              </a:rPr>
              <a:t>で規定されている、認可コードグラントにおいて</a:t>
            </a:r>
            <a:r>
              <a:rPr kumimoji="1" lang="ja-JP" altLang="en-US" sz="1200">
                <a:latin typeface="Meiryo UI" panose="020B0604030504040204" pitchFamily="50" charset="-128"/>
                <a:ea typeface="Meiryo UI" panose="020B0604030504040204" pitchFamily="50" charset="-128"/>
              </a:rPr>
              <a:t>アクセストークンを取得するために必要な</a:t>
            </a:r>
            <a:r>
              <a:rPr lang="ja-JP" altLang="en-US" sz="1200">
                <a:latin typeface="Meiryo UI" panose="020B0604030504040204" pitchFamily="50" charset="-128"/>
                <a:ea typeface="Meiryo UI" panose="020B0604030504040204" pitchFamily="50" charset="-128"/>
              </a:rPr>
              <a:t>短命のトークンである。例えば、以下のようなランダム値である。</a:t>
            </a:r>
            <a:endParaRPr lang="en-US" altLang="ja-JP" sz="1200">
              <a:latin typeface="Meiryo UI" panose="020B0604030504040204" pitchFamily="50" charset="-128"/>
              <a:ea typeface="Meiryo UI" panose="020B0604030504040204" pitchFamily="50" charset="-128"/>
            </a:endParaRPr>
          </a:p>
          <a:p>
            <a:r>
              <a:rPr kumimoji="1" lang="en-US" altLang="ja-JP" sz="1200">
                <a:latin typeface="Meiryo UI" panose="020B0604030504040204" pitchFamily="50" charset="-128"/>
                <a:ea typeface="Meiryo UI" panose="020B0604030504040204" pitchFamily="50" charset="-128"/>
              </a:rPr>
              <a:t>db377803-9bd7-401e-8f25-d7c8a0ddb0e9.cc6ccf64-1bed-4775-8a1d-2fd85c222d63.2163ff50-0e4e-4527-a52f-2aef468b9b4a</a:t>
            </a:r>
          </a:p>
          <a:p>
            <a:r>
              <a:rPr lang="ja-JP" altLang="en-US" sz="1200">
                <a:latin typeface="Meiryo UI" panose="020B0604030504040204" pitchFamily="50" charset="-128"/>
                <a:ea typeface="Meiryo UI" panose="020B0604030504040204" pitchFamily="50" charset="-128"/>
              </a:rPr>
              <a:t>認証トークンは</a:t>
            </a:r>
            <a:r>
              <a:rPr lang="en-US" altLang="ja-JP" sz="1200">
                <a:latin typeface="Meiryo UI" panose="020B0604030504040204" pitchFamily="50" charset="-128"/>
                <a:ea typeface="Meiryo UI" panose="020B0604030504040204" pitchFamily="50" charset="-128"/>
              </a:rPr>
              <a:t>CADDE</a:t>
            </a:r>
            <a:r>
              <a:rPr lang="ja-JP" altLang="en-US" sz="1200">
                <a:latin typeface="Meiryo UI" panose="020B0604030504040204" pitchFamily="50" charset="-128"/>
                <a:ea typeface="Meiryo UI" panose="020B0604030504040204" pitchFamily="50" charset="-128"/>
              </a:rPr>
              <a:t>認証機能が発行するアクセストークンである。</a:t>
            </a:r>
            <a:endParaRPr kumimoji="1" lang="en-US" altLang="ja-JP" sz="1200">
              <a:latin typeface="Meiryo UI" panose="020B0604030504040204" pitchFamily="50" charset="-128"/>
              <a:ea typeface="Meiryo UI" panose="020B0604030504040204" pitchFamily="50" charset="-128"/>
            </a:endParaRPr>
          </a:p>
          <a:p>
            <a:endParaRPr lang="en-US" altLang="ja-JP" sz="1200">
              <a:latin typeface="Meiryo UI" panose="020B0604030504040204" pitchFamily="50" charset="-128"/>
              <a:ea typeface="Meiryo UI" panose="020B0604030504040204" pitchFamily="50" charset="-128"/>
            </a:endParaRPr>
          </a:p>
        </p:txBody>
      </p:sp>
      <p:pic>
        <p:nvPicPr>
          <p:cNvPr id="4" name="図 3" descr="グラフィカル ユーザー インターフェイス, テキスト, アプリケーション&#10;&#10;自動的に生成された説明">
            <a:extLst>
              <a:ext uri="{FF2B5EF4-FFF2-40B4-BE49-F238E27FC236}">
                <a16:creationId xmlns:a16="http://schemas.microsoft.com/office/drawing/2014/main" id="{AE00360F-FF97-359A-CFFF-1CAE5D4FEC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3501" y="914395"/>
            <a:ext cx="5252639" cy="5190309"/>
          </a:xfrm>
          <a:prstGeom prst="rect">
            <a:avLst/>
          </a:prstGeom>
        </p:spPr>
      </p:pic>
    </p:spTree>
    <p:extLst>
      <p:ext uri="{BB962C8B-B14F-4D97-AF65-F5344CB8AC3E}">
        <p14:creationId xmlns:p14="http://schemas.microsoft.com/office/powerpoint/2010/main" val="16709350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AAC3A1-EA2E-E012-4F08-D76952AA5D47}"/>
              </a:ext>
            </a:extLst>
          </p:cNvPr>
          <p:cNvSpPr>
            <a:spLocks noGrp="1"/>
          </p:cNvSpPr>
          <p:nvPr>
            <p:ph type="title"/>
          </p:nvPr>
        </p:nvSpPr>
        <p:spPr/>
        <p:txBody>
          <a:bodyPr>
            <a:noAutofit/>
          </a:bodyPr>
          <a:lstStyle/>
          <a:p>
            <a:r>
              <a:rPr kumimoji="1" lang="en-US" altLang="ja-JP" sz="1400">
                <a:latin typeface="Meiryo UI" panose="020B0604030504040204" pitchFamily="50" charset="-128"/>
                <a:ea typeface="Meiryo UI" panose="020B0604030504040204" pitchFamily="50" charset="-128"/>
              </a:rPr>
              <a:t>3.</a:t>
            </a:r>
            <a:r>
              <a:rPr lang="ja-JP" altLang="en-US" sz="1400">
                <a:latin typeface="Meiryo UI" panose="020B0604030504040204" pitchFamily="50" charset="-128"/>
                <a:ea typeface="Meiryo UI" panose="020B0604030504040204" pitchFamily="50" charset="-128"/>
              </a:rPr>
              <a:t> シーケンス </a:t>
            </a:r>
            <a:r>
              <a:rPr lang="en-US" altLang="ja-JP" sz="1400">
                <a:latin typeface="Meiryo UI" panose="020B0604030504040204" pitchFamily="50" charset="-128"/>
                <a:ea typeface="Meiryo UI" panose="020B0604030504040204" pitchFamily="50" charset="-128"/>
              </a:rPr>
              <a:t>&gt; 3.1. CADDE</a:t>
            </a:r>
            <a:r>
              <a:rPr lang="ja-JP" altLang="en-US" sz="1400">
                <a:latin typeface="Meiryo UI" panose="020B0604030504040204" pitchFamily="50" charset="-128"/>
                <a:ea typeface="Meiryo UI" panose="020B0604030504040204" pitchFamily="50" charset="-128"/>
              </a:rPr>
              <a:t>運用管理者の業務に関わるシーケンス</a:t>
            </a:r>
            <a:br>
              <a:rPr lang="en-US" altLang="ja-JP" sz="1400">
                <a:latin typeface="Meiryo UI" panose="020B0604030504040204" pitchFamily="50" charset="-128"/>
                <a:ea typeface="Meiryo UI" panose="020B0604030504040204" pitchFamily="50" charset="-128"/>
              </a:rPr>
            </a:br>
            <a:r>
              <a:rPr lang="en-US" altLang="ja-JP" sz="1400">
                <a:latin typeface="Meiryo UI" panose="020B0604030504040204" pitchFamily="50" charset="-128"/>
                <a:ea typeface="Meiryo UI" panose="020B0604030504040204" pitchFamily="50" charset="-128"/>
              </a:rPr>
              <a:t>&gt; 3.1.3. </a:t>
            </a:r>
            <a:r>
              <a:rPr lang="ja-JP" altLang="en-US" sz="1400">
                <a:latin typeface="Meiryo UI" panose="020B0604030504040204" pitchFamily="50" charset="-128"/>
                <a:ea typeface="Meiryo UI" panose="020B0604030504040204" pitchFamily="50" charset="-128"/>
              </a:rPr>
              <a:t>ユーザ登録</a:t>
            </a:r>
            <a:endParaRPr kumimoji="1" lang="ja-JP" altLang="en-US" sz="1400"/>
          </a:p>
        </p:txBody>
      </p:sp>
      <p:pic>
        <p:nvPicPr>
          <p:cNvPr id="4" name="図 3" descr="テキスト, ホワイトボード&#10;&#10;自動的に生成された説明">
            <a:extLst>
              <a:ext uri="{FF2B5EF4-FFF2-40B4-BE49-F238E27FC236}">
                <a16:creationId xmlns:a16="http://schemas.microsoft.com/office/drawing/2014/main" id="{AE3E895E-75AC-00AE-DE27-4B02D4ABA7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765" y="1652812"/>
            <a:ext cx="4362985" cy="3552376"/>
          </a:xfrm>
          <a:prstGeom prst="rect">
            <a:avLst/>
          </a:prstGeom>
        </p:spPr>
      </p:pic>
      <p:sp>
        <p:nvSpPr>
          <p:cNvPr id="5" name="テキスト ボックス 4">
            <a:extLst>
              <a:ext uri="{FF2B5EF4-FFF2-40B4-BE49-F238E27FC236}">
                <a16:creationId xmlns:a16="http://schemas.microsoft.com/office/drawing/2014/main" id="{FA8B3E33-11DC-D3DE-ABEC-C138FB888BB6}"/>
              </a:ext>
            </a:extLst>
          </p:cNvPr>
          <p:cNvSpPr txBox="1"/>
          <p:nvPr/>
        </p:nvSpPr>
        <p:spPr>
          <a:xfrm>
            <a:off x="234000" y="750997"/>
            <a:ext cx="8755017" cy="511746"/>
          </a:xfrm>
          <a:prstGeom prst="rect">
            <a:avLst/>
          </a:prstGeom>
          <a:noFill/>
          <a:ln>
            <a:noFill/>
          </a:ln>
        </p:spPr>
        <p:txBody>
          <a:bodyPr wrap="square" rtlCol="0" anchor="t" anchorCtr="0">
            <a:noAutofit/>
          </a:bodyPr>
          <a:lstStyle/>
          <a:p>
            <a:r>
              <a:rPr lang="ja-JP" altLang="en-US" sz="1200">
                <a:latin typeface="Meiryo UI" panose="020B0604030504040204" pitchFamily="50" charset="-128"/>
                <a:ea typeface="Meiryo UI" panose="020B0604030504040204" pitchFamily="50" charset="-128"/>
              </a:rPr>
              <a:t>ユーザ登録の</a:t>
            </a:r>
            <a:r>
              <a:rPr lang="ja-JP" altLang="en-US" sz="1200" dirty="0">
                <a:latin typeface="Meiryo UI" panose="020B0604030504040204" pitchFamily="50" charset="-128"/>
                <a:ea typeface="Meiryo UI" panose="020B0604030504040204" pitchFamily="50" charset="-128"/>
              </a:rPr>
              <a:t>シーケンスを以下に</a:t>
            </a:r>
            <a:r>
              <a:rPr lang="ja-JP" altLang="en-US" sz="1200">
                <a:latin typeface="Meiryo UI" panose="020B0604030504040204" pitchFamily="50" charset="-128"/>
                <a:ea typeface="Meiryo UI" panose="020B0604030504040204" pitchFamily="50" charset="-128"/>
              </a:rPr>
              <a:t>示す。</a:t>
            </a:r>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ユーザの基本情報や属性など、ユーザの情報を登録する。</a:t>
            </a:r>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042585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F2CEB4-E1F6-4835-FAEF-EEA84E17C9D6}"/>
              </a:ext>
            </a:extLst>
          </p:cNvPr>
          <p:cNvSpPr>
            <a:spLocks noGrp="1"/>
          </p:cNvSpPr>
          <p:nvPr>
            <p:ph type="title"/>
          </p:nvPr>
        </p:nvSpPr>
        <p:spPr/>
        <p:txBody>
          <a:bodyPr>
            <a:noAutofit/>
          </a:bodyPr>
          <a:lstStyle/>
          <a:p>
            <a:r>
              <a:rPr kumimoji="1" lang="en-US" altLang="ja-JP" sz="1400">
                <a:latin typeface="Meiryo UI" panose="020B0604030504040204" pitchFamily="50" charset="-128"/>
                <a:ea typeface="Meiryo UI" panose="020B0604030504040204" pitchFamily="50" charset="-128"/>
              </a:rPr>
              <a:t>3.</a:t>
            </a:r>
            <a:r>
              <a:rPr lang="ja-JP" altLang="en-US" sz="1400">
                <a:latin typeface="Meiryo UI" panose="020B0604030504040204" pitchFamily="50" charset="-128"/>
                <a:ea typeface="Meiryo UI" panose="020B0604030504040204" pitchFamily="50" charset="-128"/>
              </a:rPr>
              <a:t> シーケンス </a:t>
            </a:r>
            <a:r>
              <a:rPr lang="en-US" altLang="ja-JP" sz="1400">
                <a:latin typeface="Meiryo UI" panose="020B0604030504040204" pitchFamily="50" charset="-128"/>
                <a:ea typeface="Meiryo UI" panose="020B0604030504040204" pitchFamily="50" charset="-128"/>
              </a:rPr>
              <a:t>&gt; 3.1. CADDE</a:t>
            </a:r>
            <a:r>
              <a:rPr lang="ja-JP" altLang="en-US" sz="1400">
                <a:latin typeface="Meiryo UI" panose="020B0604030504040204" pitchFamily="50" charset="-128"/>
                <a:ea typeface="Meiryo UI" panose="020B0604030504040204" pitchFamily="50" charset="-128"/>
              </a:rPr>
              <a:t>運用管理者の業務に関わるシーケンス</a:t>
            </a:r>
            <a:br>
              <a:rPr lang="en-US" altLang="ja-JP" sz="1400">
                <a:latin typeface="Meiryo UI" panose="020B0604030504040204" pitchFamily="50" charset="-128"/>
                <a:ea typeface="Meiryo UI" panose="020B0604030504040204" pitchFamily="50" charset="-128"/>
              </a:rPr>
            </a:br>
            <a:r>
              <a:rPr lang="en-US" altLang="ja-JP" sz="1400">
                <a:latin typeface="Meiryo UI" panose="020B0604030504040204" pitchFamily="50" charset="-128"/>
                <a:ea typeface="Meiryo UI" panose="020B0604030504040204" pitchFamily="50" charset="-128"/>
              </a:rPr>
              <a:t>&gt; 3.1.4. </a:t>
            </a:r>
            <a:r>
              <a:rPr lang="ja-JP" altLang="en-US" sz="1400">
                <a:latin typeface="Meiryo UI" panose="020B0604030504040204" pitchFamily="50" charset="-128"/>
                <a:ea typeface="Meiryo UI" panose="020B0604030504040204" pitchFamily="50" charset="-128"/>
              </a:rPr>
              <a:t>クライアント登録</a:t>
            </a:r>
            <a:endParaRPr kumimoji="1" lang="ja-JP" altLang="en-US" sz="1400"/>
          </a:p>
        </p:txBody>
      </p:sp>
      <p:pic>
        <p:nvPicPr>
          <p:cNvPr id="4" name="図 3" descr="テキスト, 手紙, ホワイトボード&#10;&#10;自動的に生成された説明">
            <a:extLst>
              <a:ext uri="{FF2B5EF4-FFF2-40B4-BE49-F238E27FC236}">
                <a16:creationId xmlns:a16="http://schemas.microsoft.com/office/drawing/2014/main" id="{D275ACF8-8D7B-664A-A27D-140A4F3F5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811" y="1668037"/>
            <a:ext cx="4906653" cy="3293204"/>
          </a:xfrm>
          <a:prstGeom prst="rect">
            <a:avLst/>
          </a:prstGeom>
        </p:spPr>
      </p:pic>
      <p:sp>
        <p:nvSpPr>
          <p:cNvPr id="5" name="テキスト ボックス 4">
            <a:extLst>
              <a:ext uri="{FF2B5EF4-FFF2-40B4-BE49-F238E27FC236}">
                <a16:creationId xmlns:a16="http://schemas.microsoft.com/office/drawing/2014/main" id="{2DD4865A-0A32-0940-D952-899C249DBF2E}"/>
              </a:ext>
            </a:extLst>
          </p:cNvPr>
          <p:cNvSpPr txBox="1"/>
          <p:nvPr/>
        </p:nvSpPr>
        <p:spPr>
          <a:xfrm>
            <a:off x="234000" y="750997"/>
            <a:ext cx="8755017" cy="511746"/>
          </a:xfrm>
          <a:prstGeom prst="rect">
            <a:avLst/>
          </a:prstGeom>
          <a:noFill/>
          <a:ln>
            <a:noFill/>
          </a:ln>
        </p:spPr>
        <p:txBody>
          <a:bodyPr wrap="square" rtlCol="0" anchor="t" anchorCtr="0">
            <a:noAutofit/>
          </a:bodyPr>
          <a:lstStyle/>
          <a:p>
            <a:r>
              <a:rPr lang="ja-JP" altLang="en-US" sz="1200">
                <a:latin typeface="Meiryo UI" panose="020B0604030504040204" pitchFamily="50" charset="-128"/>
                <a:ea typeface="Meiryo UI" panose="020B0604030504040204" pitchFamily="50" charset="-128"/>
              </a:rPr>
              <a:t>クライアント登録の</a:t>
            </a:r>
            <a:r>
              <a:rPr lang="ja-JP" altLang="en-US" sz="1200" dirty="0">
                <a:latin typeface="Meiryo UI" panose="020B0604030504040204" pitchFamily="50" charset="-128"/>
                <a:ea typeface="Meiryo UI" panose="020B0604030504040204" pitchFamily="50" charset="-128"/>
              </a:rPr>
              <a:t>シーケンスを以下に</a:t>
            </a:r>
            <a:r>
              <a:rPr lang="ja-JP" altLang="en-US" sz="1200">
                <a:latin typeface="Meiryo UI" panose="020B0604030504040204" pitchFamily="50" charset="-128"/>
                <a:ea typeface="Meiryo UI" panose="020B0604030504040204" pitchFamily="50" charset="-128"/>
              </a:rPr>
              <a:t>示す。</a:t>
            </a:r>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クライアント</a:t>
            </a:r>
            <a:r>
              <a:rPr lang="en-US" altLang="ja-JP" sz="1200">
                <a:latin typeface="Meiryo UI" panose="020B0604030504040204" pitchFamily="50" charset="-128"/>
                <a:ea typeface="Meiryo UI" panose="020B0604030504040204" pitchFamily="50" charset="-128"/>
              </a:rPr>
              <a:t>ID</a:t>
            </a:r>
            <a:r>
              <a:rPr lang="ja-JP" altLang="en-US" sz="1200">
                <a:latin typeface="Meiryo UI" panose="020B0604030504040204" pitchFamily="50" charset="-128"/>
                <a:ea typeface="Meiryo UI" panose="020B0604030504040204" pitchFamily="50" charset="-128"/>
              </a:rPr>
              <a:t>など、ユーザが保有するクライアントに関する情報を登録する。</a:t>
            </a:r>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444322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AAD28D-90A1-FE4C-220E-CB1E92A39E41}"/>
              </a:ext>
            </a:extLst>
          </p:cNvPr>
          <p:cNvSpPr>
            <a:spLocks noGrp="1"/>
          </p:cNvSpPr>
          <p:nvPr>
            <p:ph type="title"/>
          </p:nvPr>
        </p:nvSpPr>
        <p:spPr/>
        <p:txBody>
          <a:bodyPr>
            <a:normAutofit fontScale="90000"/>
          </a:bodyPr>
          <a:lstStyle/>
          <a:p>
            <a:r>
              <a:rPr kumimoji="1" lang="en-US" altLang="ja-JP" sz="1600" dirty="0">
                <a:latin typeface="Meiryo UI" panose="020B0604030504040204" pitchFamily="50" charset="-128"/>
                <a:ea typeface="Meiryo UI" panose="020B0604030504040204" pitchFamily="50" charset="-128"/>
              </a:rPr>
              <a:t>3.</a:t>
            </a:r>
            <a:r>
              <a:rPr lang="ja-JP" altLang="en-US" sz="1600" dirty="0">
                <a:latin typeface="Meiryo UI" panose="020B0604030504040204" pitchFamily="50" charset="-128"/>
                <a:ea typeface="Meiryo UI" panose="020B0604030504040204" pitchFamily="50" charset="-128"/>
              </a:rPr>
              <a:t> シーケンス </a:t>
            </a:r>
            <a:r>
              <a:rPr lang="en-US" altLang="ja-JP" sz="1600" dirty="0">
                <a:latin typeface="Meiryo UI" panose="020B0604030504040204" pitchFamily="50" charset="-128"/>
                <a:ea typeface="Meiryo UI" panose="020B0604030504040204" pitchFamily="50" charset="-128"/>
              </a:rPr>
              <a:t>&gt; 3.1. CADDE</a:t>
            </a:r>
            <a:r>
              <a:rPr lang="ja-JP" altLang="en-US" sz="1600" dirty="0">
                <a:latin typeface="Meiryo UI" panose="020B0604030504040204" pitchFamily="50" charset="-128"/>
                <a:ea typeface="Meiryo UI" panose="020B0604030504040204" pitchFamily="50" charset="-128"/>
              </a:rPr>
              <a:t>運用管理者の業務に</a:t>
            </a:r>
            <a:r>
              <a:rPr lang="ja-JP" altLang="en-US" sz="1600">
                <a:latin typeface="Meiryo UI" panose="020B0604030504040204" pitchFamily="50" charset="-128"/>
                <a:ea typeface="Meiryo UI" panose="020B0604030504040204" pitchFamily="50" charset="-128"/>
              </a:rPr>
              <a:t>関わるシーケンス</a:t>
            </a:r>
            <a:br>
              <a:rPr lang="en-US" altLang="ja-JP" sz="1600" dirty="0">
                <a:latin typeface="Meiryo UI" panose="020B0604030504040204" pitchFamily="50" charset="-128"/>
                <a:ea typeface="Meiryo UI" panose="020B0604030504040204" pitchFamily="50" charset="-128"/>
              </a:rPr>
            </a:br>
            <a:r>
              <a:rPr lang="en-US" altLang="ja-JP" sz="1600">
                <a:latin typeface="Meiryo UI" panose="020B0604030504040204" pitchFamily="50" charset="-128"/>
                <a:ea typeface="Meiryo UI" panose="020B0604030504040204" pitchFamily="50" charset="-128"/>
              </a:rPr>
              <a:t>&gt; 3.1.5. </a:t>
            </a:r>
            <a:r>
              <a:rPr lang="ja-JP" altLang="en-US" sz="1600">
                <a:latin typeface="Meiryo UI" panose="020B0604030504040204" pitchFamily="50" charset="-128"/>
                <a:ea typeface="Meiryo UI" panose="020B0604030504040204" pitchFamily="50" charset="-128"/>
              </a:rPr>
              <a:t>外部</a:t>
            </a:r>
            <a:r>
              <a:rPr lang="en-US" altLang="ja-JP" sz="1600">
                <a:latin typeface="Meiryo UI" panose="020B0604030504040204" pitchFamily="50" charset="-128"/>
                <a:ea typeface="Meiryo UI" panose="020B0604030504040204" pitchFamily="50" charset="-128"/>
              </a:rPr>
              <a:t>IdP</a:t>
            </a:r>
            <a:r>
              <a:rPr lang="ja-JP" altLang="en-US" sz="1600">
                <a:latin typeface="Meiryo UI" panose="020B0604030504040204" pitchFamily="50" charset="-128"/>
                <a:ea typeface="Meiryo UI" panose="020B0604030504040204" pitchFamily="50" charset="-128"/>
              </a:rPr>
              <a:t>登録</a:t>
            </a:r>
            <a:endParaRPr kumimoji="1" lang="ja-JP" altLang="en-US"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90B628C9-6363-9259-6C4C-D91DEA51B830}"/>
              </a:ext>
            </a:extLst>
          </p:cNvPr>
          <p:cNvSpPr txBox="1"/>
          <p:nvPr/>
        </p:nvSpPr>
        <p:spPr>
          <a:xfrm>
            <a:off x="234000" y="750997"/>
            <a:ext cx="8755017" cy="537872"/>
          </a:xfrm>
          <a:prstGeom prst="rect">
            <a:avLst/>
          </a:prstGeom>
          <a:noFill/>
          <a:ln>
            <a:noFill/>
          </a:ln>
        </p:spPr>
        <p:txBody>
          <a:bodyPr wrap="square" rtlCol="0" anchor="t" anchorCtr="0">
            <a:noAutofit/>
          </a:bodyPr>
          <a:lstStyle/>
          <a:p>
            <a:r>
              <a:rPr lang="ja-JP" altLang="en-US" sz="1200">
                <a:latin typeface="Meiryo UI" panose="020B0604030504040204" pitchFamily="50" charset="-128"/>
                <a:ea typeface="Meiryo UI" panose="020B0604030504040204" pitchFamily="50" charset="-128"/>
              </a:rPr>
              <a:t>外部</a:t>
            </a:r>
            <a:r>
              <a:rPr lang="en-US" altLang="ja-JP" sz="1200">
                <a:latin typeface="Meiryo UI" panose="020B0604030504040204" pitchFamily="50" charset="-128"/>
                <a:ea typeface="Meiryo UI" panose="020B0604030504040204" pitchFamily="50" charset="-128"/>
              </a:rPr>
              <a:t>IdP</a:t>
            </a:r>
            <a:r>
              <a:rPr lang="ja-JP" altLang="en-US" sz="1200">
                <a:latin typeface="Meiryo UI" panose="020B0604030504040204" pitchFamily="50" charset="-128"/>
                <a:ea typeface="Meiryo UI" panose="020B0604030504040204" pitchFamily="50" charset="-128"/>
              </a:rPr>
              <a:t>登録の</a:t>
            </a:r>
            <a:r>
              <a:rPr lang="ja-JP" altLang="en-US" sz="1200" dirty="0">
                <a:latin typeface="Meiryo UI" panose="020B0604030504040204" pitchFamily="50" charset="-128"/>
                <a:ea typeface="Meiryo UI" panose="020B0604030504040204" pitchFamily="50" charset="-128"/>
              </a:rPr>
              <a:t>シーケンスを以下に</a:t>
            </a:r>
            <a:r>
              <a:rPr lang="ja-JP" altLang="en-US" sz="1200">
                <a:latin typeface="Meiryo UI" panose="020B0604030504040204" pitchFamily="50" charset="-128"/>
                <a:ea typeface="Meiryo UI" panose="020B0604030504040204" pitchFamily="50" charset="-128"/>
              </a:rPr>
              <a:t>示す。</a:t>
            </a:r>
            <a:endParaRPr lang="en-US" altLang="ja-JP" sz="1200">
              <a:latin typeface="Meiryo UI" panose="020B0604030504040204" pitchFamily="50" charset="-128"/>
              <a:ea typeface="Meiryo UI" panose="020B0604030504040204" pitchFamily="50" charset="-128"/>
            </a:endParaRPr>
          </a:p>
          <a:p>
            <a:r>
              <a:rPr lang="en-US" altLang="ja-JP" sz="1200">
                <a:latin typeface="Meiryo UI" panose="020B0604030504040204" pitchFamily="50" charset="-128"/>
                <a:ea typeface="Meiryo UI" panose="020B0604030504040204" pitchFamily="50" charset="-128"/>
              </a:rPr>
              <a:t>CADDE</a:t>
            </a:r>
            <a:r>
              <a:rPr lang="ja-JP" altLang="en-US" sz="1200">
                <a:latin typeface="Meiryo UI" panose="020B0604030504040204" pitchFamily="50" charset="-128"/>
                <a:ea typeface="Meiryo UI" panose="020B0604030504040204" pitchFamily="50" charset="-128"/>
              </a:rPr>
              <a:t>が対応する外部</a:t>
            </a:r>
            <a:r>
              <a:rPr lang="en-US" altLang="ja-JP" sz="1200">
                <a:latin typeface="Meiryo UI" panose="020B0604030504040204" pitchFamily="50" charset="-128"/>
                <a:ea typeface="Meiryo UI" panose="020B0604030504040204" pitchFamily="50" charset="-128"/>
              </a:rPr>
              <a:t>IdP</a:t>
            </a:r>
            <a:r>
              <a:rPr lang="ja-JP" altLang="en-US" sz="1200">
                <a:latin typeface="Meiryo UI" panose="020B0604030504040204" pitchFamily="50" charset="-128"/>
                <a:ea typeface="Meiryo UI" panose="020B0604030504040204" pitchFamily="50" charset="-128"/>
              </a:rPr>
              <a:t>を新規に追加する際に本業務を行う。</a:t>
            </a:r>
            <a:endParaRPr lang="en-US" altLang="ja-JP" sz="1200" dirty="0">
              <a:latin typeface="Meiryo UI" panose="020B0604030504040204" pitchFamily="50" charset="-128"/>
              <a:ea typeface="Meiryo UI" panose="020B0604030504040204" pitchFamily="50" charset="-128"/>
            </a:endParaRPr>
          </a:p>
        </p:txBody>
      </p:sp>
      <p:pic>
        <p:nvPicPr>
          <p:cNvPr id="6" name="図 5" descr="テキスト, ホワイトボード&#10;&#10;自動的に生成された説明">
            <a:extLst>
              <a:ext uri="{FF2B5EF4-FFF2-40B4-BE49-F238E27FC236}">
                <a16:creationId xmlns:a16="http://schemas.microsoft.com/office/drawing/2014/main" id="{E7B3AE2B-AE64-039A-F879-625D46768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082" y="1633829"/>
            <a:ext cx="4327668" cy="3411759"/>
          </a:xfrm>
          <a:prstGeom prst="rect">
            <a:avLst/>
          </a:prstGeom>
        </p:spPr>
      </p:pic>
    </p:spTree>
    <p:extLst>
      <p:ext uri="{BB962C8B-B14F-4D97-AF65-F5344CB8AC3E}">
        <p14:creationId xmlns:p14="http://schemas.microsoft.com/office/powerpoint/2010/main" val="23117614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1D5ACB-2200-4F4D-BF5E-645C0D587484}"/>
              </a:ext>
            </a:extLst>
          </p:cNvPr>
          <p:cNvSpPr>
            <a:spLocks noGrp="1"/>
          </p:cNvSpPr>
          <p:nvPr>
            <p:ph type="title"/>
          </p:nvPr>
        </p:nvSpPr>
        <p:spPr/>
        <p:txBody>
          <a:bodyPr>
            <a:normAutofit/>
          </a:bodyPr>
          <a:lstStyle/>
          <a:p>
            <a:r>
              <a:rPr kumimoji="1" lang="en-US" altLang="ja-JP" sz="1800" dirty="0"/>
              <a:t>3. </a:t>
            </a:r>
            <a:r>
              <a:rPr lang="ja-JP" altLang="en-US" sz="1800" dirty="0">
                <a:latin typeface="Meiryo UI" panose="020B0604030504040204" pitchFamily="50" charset="-128"/>
                <a:ea typeface="Meiryo UI" panose="020B0604030504040204" pitchFamily="50" charset="-128"/>
              </a:rPr>
              <a:t>シーケンス </a:t>
            </a:r>
            <a:r>
              <a:rPr lang="en-US" altLang="ja-JP" sz="1800" dirty="0">
                <a:latin typeface="Meiryo UI" panose="020B0604030504040204" pitchFamily="50" charset="-128"/>
                <a:ea typeface="Meiryo UI" panose="020B0604030504040204" pitchFamily="50" charset="-128"/>
              </a:rPr>
              <a:t>&gt; 3.2. </a:t>
            </a:r>
            <a:r>
              <a:rPr lang="ja-JP" altLang="en-US" sz="1800" dirty="0">
                <a:latin typeface="Meiryo UI" panose="020B0604030504040204" pitchFamily="50" charset="-128"/>
                <a:ea typeface="Meiryo UI" panose="020B0604030504040204" pitchFamily="50" charset="-128"/>
              </a:rPr>
              <a:t>データ提供者の業務に関わるシーケンス</a:t>
            </a:r>
            <a:endParaRPr kumimoji="1" lang="ja-JP" altLang="en-US" sz="1800" dirty="0"/>
          </a:p>
        </p:txBody>
      </p:sp>
      <p:graphicFrame>
        <p:nvGraphicFramePr>
          <p:cNvPr id="3" name="表 3">
            <a:extLst>
              <a:ext uri="{FF2B5EF4-FFF2-40B4-BE49-F238E27FC236}">
                <a16:creationId xmlns:a16="http://schemas.microsoft.com/office/drawing/2014/main" id="{B6E67CBC-4ED0-4A9A-A675-FB85AA8377F5}"/>
              </a:ext>
            </a:extLst>
          </p:cNvPr>
          <p:cNvGraphicFramePr>
            <a:graphicFrameLocks noGrp="1"/>
          </p:cNvGraphicFramePr>
          <p:nvPr>
            <p:extLst>
              <p:ext uri="{D42A27DB-BD31-4B8C-83A1-F6EECF244321}">
                <p14:modId xmlns:p14="http://schemas.microsoft.com/office/powerpoint/2010/main" val="4058307912"/>
              </p:ext>
            </p:extLst>
          </p:nvPr>
        </p:nvGraphicFramePr>
        <p:xfrm>
          <a:off x="294962" y="1171614"/>
          <a:ext cx="9321650" cy="2013170"/>
        </p:xfrm>
        <a:graphic>
          <a:graphicData uri="http://schemas.openxmlformats.org/drawingml/2006/table">
            <a:tbl>
              <a:tblPr firstRow="1" bandRow="1">
                <a:tableStyleId>{5C22544A-7EE6-4342-B048-85BDC9FD1C3A}</a:tableStyleId>
              </a:tblPr>
              <a:tblGrid>
                <a:gridCol w="329141">
                  <a:extLst>
                    <a:ext uri="{9D8B030D-6E8A-4147-A177-3AD203B41FA5}">
                      <a16:colId xmlns:a16="http://schemas.microsoft.com/office/drawing/2014/main" val="592563817"/>
                    </a:ext>
                  </a:extLst>
                </a:gridCol>
                <a:gridCol w="2241017">
                  <a:extLst>
                    <a:ext uri="{9D8B030D-6E8A-4147-A177-3AD203B41FA5}">
                      <a16:colId xmlns:a16="http://schemas.microsoft.com/office/drawing/2014/main" val="4085081706"/>
                    </a:ext>
                  </a:extLst>
                </a:gridCol>
                <a:gridCol w="3553097">
                  <a:extLst>
                    <a:ext uri="{9D8B030D-6E8A-4147-A177-3AD203B41FA5}">
                      <a16:colId xmlns:a16="http://schemas.microsoft.com/office/drawing/2014/main" val="1806623764"/>
                    </a:ext>
                  </a:extLst>
                </a:gridCol>
                <a:gridCol w="3198395">
                  <a:extLst>
                    <a:ext uri="{9D8B030D-6E8A-4147-A177-3AD203B41FA5}">
                      <a16:colId xmlns:a16="http://schemas.microsoft.com/office/drawing/2014/main" val="57594048"/>
                    </a:ext>
                  </a:extLst>
                </a:gridCol>
              </a:tblGrid>
              <a:tr h="169729">
                <a:tc>
                  <a:txBody>
                    <a:bodyPr/>
                    <a:lstStyle/>
                    <a:p>
                      <a:r>
                        <a:rPr kumimoji="1" lang="en-US" altLang="ja-JP" sz="1200" b="1" dirty="0">
                          <a:latin typeface="Meiryo UI" panose="020B0604030504040204" pitchFamily="50" charset="-128"/>
                          <a:ea typeface="Meiryo UI" panose="020B0604030504040204" pitchFamily="50" charset="-128"/>
                        </a:rPr>
                        <a:t>#</a:t>
                      </a:r>
                      <a:endParaRPr kumimoji="1" lang="ja-JP" altLang="en-US" sz="1200" b="1" dirty="0">
                        <a:latin typeface="Meiryo UI" panose="020B0604030504040204" pitchFamily="50" charset="-128"/>
                        <a:ea typeface="Meiryo UI" panose="020B0604030504040204" pitchFamily="50" charset="-128"/>
                      </a:endParaRPr>
                    </a:p>
                  </a:txBody>
                  <a:tcPr anchor="ctr"/>
                </a:tc>
                <a:tc>
                  <a:txBody>
                    <a:bodyPr/>
                    <a:lstStyle/>
                    <a:p>
                      <a:r>
                        <a:rPr kumimoji="1" lang="ja-JP" altLang="en-US" sz="1200" b="1" dirty="0">
                          <a:latin typeface="Meiryo UI" panose="020B0604030504040204" pitchFamily="50" charset="-128"/>
                          <a:ea typeface="Meiryo UI" panose="020B0604030504040204" pitchFamily="50" charset="-128"/>
                        </a:rPr>
                        <a:t>シーケンス</a:t>
                      </a:r>
                    </a:p>
                  </a:txBody>
                  <a:tcPr anchor="ctr"/>
                </a:tc>
                <a:tc>
                  <a:txBody>
                    <a:bodyPr/>
                    <a:lstStyle/>
                    <a:p>
                      <a:r>
                        <a:rPr kumimoji="1" lang="ja-JP" altLang="en-US" sz="1200" b="1" dirty="0">
                          <a:latin typeface="Meiryo UI" panose="020B0604030504040204" pitchFamily="50" charset="-128"/>
                          <a:ea typeface="Meiryo UI" panose="020B0604030504040204" pitchFamily="50" charset="-128"/>
                        </a:rPr>
                        <a:t>説明</a:t>
                      </a:r>
                    </a:p>
                  </a:txBody>
                  <a:tcPr anchor="ctr"/>
                </a:tc>
                <a:tc>
                  <a:txBody>
                    <a:bodyPr/>
                    <a:lstStyle/>
                    <a:p>
                      <a:r>
                        <a:rPr kumimoji="1" lang="ja-JP" altLang="en-US" sz="1200" b="1">
                          <a:latin typeface="Meiryo UI" panose="020B0604030504040204" pitchFamily="50" charset="-128"/>
                          <a:ea typeface="Meiryo UI" panose="020B0604030504040204" pitchFamily="50" charset="-128"/>
                        </a:rPr>
                        <a:t>該当する業務フロー</a:t>
                      </a:r>
                      <a:endParaRPr kumimoji="1" lang="ja-JP" altLang="en-US" sz="1200" b="1"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3445863451"/>
                  </a:ext>
                </a:extLst>
              </a:tr>
              <a:tr h="275810">
                <a:tc>
                  <a:txBody>
                    <a:bodyPr/>
                    <a:lstStyle/>
                    <a:p>
                      <a:r>
                        <a:rPr kumimoji="1" lang="en-US" altLang="ja-JP" sz="1200" b="0">
                          <a:latin typeface="Meiryo UI" panose="020B0604030504040204" pitchFamily="50" charset="-128"/>
                          <a:ea typeface="Meiryo UI" panose="020B0604030504040204" pitchFamily="50" charset="-128"/>
                        </a:rPr>
                        <a:t>1</a:t>
                      </a:r>
                      <a:endParaRPr kumimoji="1" lang="ja-JP" altLang="en-US" sz="1200" b="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a:latin typeface="Meiryo UI" panose="020B0604030504040204" pitchFamily="50" charset="-128"/>
                          <a:ea typeface="Meiryo UI" panose="020B0604030504040204" pitchFamily="50" charset="-128"/>
                        </a:rPr>
                        <a:t>データカタログ作成ツールのログイン</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200">
                          <a:latin typeface="Meiryo UI" panose="020B0604030504040204" pitchFamily="50" charset="-128"/>
                          <a:ea typeface="Meiryo UI" panose="020B0604030504040204" pitchFamily="50" charset="-128"/>
                        </a:rPr>
                        <a:t>データ提供者</a:t>
                      </a: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が</a:t>
                      </a:r>
                      <a:r>
                        <a:rPr kumimoji="1" lang="ja-JP" altLang="en-US" sz="1200">
                          <a:latin typeface="Meiryo UI" panose="020B0604030504040204" pitchFamily="50" charset="-128"/>
                          <a:ea typeface="Meiryo UI" panose="020B0604030504040204" pitchFamily="50" charset="-128"/>
                        </a:rPr>
                        <a:t>データカタログ作成ツール</a:t>
                      </a: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にログインする</a:t>
                      </a:r>
                      <a:endParaRPr kumimoji="1" lang="en-US" altLang="ja-JP"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a:latin typeface="Meiryo UI" panose="020B0604030504040204" pitchFamily="50" charset="-128"/>
                          <a:ea typeface="Meiryo UI" panose="020B0604030504040204" pitchFamily="50" charset="-128"/>
                        </a:rPr>
                        <a:t>提供データの準備</a:t>
                      </a:r>
                      <a:endParaRPr kumimoji="1" lang="en-US" altLang="ja-JP" sz="120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272361234"/>
                  </a:ext>
                </a:extLst>
              </a:tr>
              <a:tr h="169729">
                <a:tc>
                  <a:txBody>
                    <a:bodyPr/>
                    <a:lstStyle/>
                    <a:p>
                      <a:r>
                        <a:rPr kumimoji="1" lang="en-US" altLang="ja-JP" sz="1200" b="0">
                          <a:latin typeface="Meiryo UI" panose="020B0604030504040204" pitchFamily="50" charset="-128"/>
                          <a:ea typeface="Meiryo UI" panose="020B0604030504040204" pitchFamily="50" charset="-128"/>
                        </a:rPr>
                        <a:t>2</a:t>
                      </a:r>
                      <a:endParaRPr kumimoji="1" lang="ja-JP" altLang="en-US" sz="1200" b="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a:latin typeface="Meiryo UI" panose="020B0604030504040204" pitchFamily="50" charset="-128"/>
                          <a:ea typeface="Meiryo UI" panose="020B0604030504040204" pitchFamily="50" charset="-128"/>
                        </a:rPr>
                        <a:t>認可機能のログイン</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200">
                          <a:latin typeface="Meiryo UI" panose="020B0604030504040204" pitchFamily="50" charset="-128"/>
                          <a:ea typeface="Meiryo UI" panose="020B0604030504040204" pitchFamily="50" charset="-128"/>
                        </a:rPr>
                        <a:t>データ提供者</a:t>
                      </a: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が認可機能にログインする</a:t>
                      </a:r>
                      <a:endParaRPr kumimoji="1" lang="en-US" altLang="ja-JP"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認可情報登録（限定提供データ（契約無））</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認可情報登録（限定提供データ（契約有））</a:t>
                      </a:r>
                      <a:endParaRPr kumimoji="1" lang="en-US" altLang="ja-JP"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tc>
                <a:extLst>
                  <a:ext uri="{0D108BD9-81ED-4DB2-BD59-A6C34878D82A}">
                    <a16:rowId xmlns:a16="http://schemas.microsoft.com/office/drawing/2014/main" val="2146093494"/>
                  </a:ext>
                </a:extLst>
              </a:tr>
              <a:tr h="169729">
                <a:tc>
                  <a:txBody>
                    <a:bodyPr/>
                    <a:lstStyle/>
                    <a:p>
                      <a:r>
                        <a:rPr kumimoji="1" lang="en-US" altLang="ja-JP" sz="1200" b="0">
                          <a:latin typeface="Meiryo UI" panose="020B0604030504040204" pitchFamily="50" charset="-128"/>
                          <a:ea typeface="Meiryo UI" panose="020B0604030504040204" pitchFamily="50" charset="-128"/>
                        </a:rPr>
                        <a:t>3</a:t>
                      </a:r>
                      <a:endParaRPr kumimoji="1" lang="ja-JP" altLang="en-US" sz="1200" b="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a:latin typeface="Meiryo UI" panose="020B0604030504040204" pitchFamily="50" charset="-128"/>
                          <a:ea typeface="Meiryo UI" panose="020B0604030504040204" pitchFamily="50" charset="-128"/>
                        </a:rPr>
                        <a:t>契約無の認可情報登録</a:t>
                      </a:r>
                      <a:endParaRPr kumimoji="1" lang="en-US" altLang="ja-JP" sz="1200" b="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a:latin typeface="Meiryo UI" panose="020B0604030504040204" pitchFamily="50" charset="-128"/>
                          <a:ea typeface="Meiryo UI" panose="020B0604030504040204" pitchFamily="50" charset="-128"/>
                        </a:rPr>
                        <a:t>契約無の認可情報登録をする</a:t>
                      </a:r>
                      <a:endParaRPr kumimoji="1" lang="en-US" altLang="ja-JP" sz="1200" b="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認可情報登録（限定提供データ（契約無））</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tc>
                <a:extLst>
                  <a:ext uri="{0D108BD9-81ED-4DB2-BD59-A6C34878D82A}">
                    <a16:rowId xmlns:a16="http://schemas.microsoft.com/office/drawing/2014/main" val="1066617771"/>
                  </a:ext>
                </a:extLst>
              </a:tr>
              <a:tr h="169729">
                <a:tc>
                  <a:txBody>
                    <a:bodyPr/>
                    <a:lstStyle/>
                    <a:p>
                      <a:r>
                        <a:rPr kumimoji="1" lang="en-US" altLang="ja-JP" sz="1200" b="0">
                          <a:latin typeface="Meiryo UI" panose="020B0604030504040204" pitchFamily="50" charset="-128"/>
                          <a:ea typeface="Meiryo UI" panose="020B0604030504040204" pitchFamily="50" charset="-128"/>
                        </a:rPr>
                        <a:t>4</a:t>
                      </a:r>
                      <a:endParaRPr kumimoji="1" lang="ja-JP" altLang="en-US" sz="1200" b="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a:latin typeface="Meiryo UI" panose="020B0604030504040204" pitchFamily="50" charset="-128"/>
                          <a:ea typeface="Meiryo UI" panose="020B0604030504040204" pitchFamily="50" charset="-128"/>
                        </a:rPr>
                        <a:t>契約有の認可情報登録</a:t>
                      </a:r>
                      <a:endParaRPr kumimoji="1" lang="en-US" altLang="ja-JP" sz="1200" b="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a:latin typeface="Meiryo UI" panose="020B0604030504040204" pitchFamily="50" charset="-128"/>
                          <a:ea typeface="Meiryo UI" panose="020B0604030504040204" pitchFamily="50" charset="-128"/>
                        </a:rPr>
                        <a:t>契約有の認可情報登録</a:t>
                      </a: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をする</a:t>
                      </a:r>
                      <a:endParaRPr kumimoji="1" lang="en-US" altLang="ja-JP" sz="1200" b="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認可情報登録（限定提供データ（契約有））</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tc>
                <a:extLst>
                  <a:ext uri="{0D108BD9-81ED-4DB2-BD59-A6C34878D82A}">
                    <a16:rowId xmlns:a16="http://schemas.microsoft.com/office/drawing/2014/main" val="2386725431"/>
                  </a:ext>
                </a:extLst>
              </a:tr>
              <a:tr h="169729">
                <a:tc>
                  <a:txBody>
                    <a:bodyPr/>
                    <a:lstStyle/>
                    <a:p>
                      <a:r>
                        <a:rPr kumimoji="1" lang="en-US" altLang="ja-JP" sz="1200" b="0">
                          <a:latin typeface="Meiryo UI" panose="020B0604030504040204" pitchFamily="50" charset="-128"/>
                          <a:ea typeface="Meiryo UI" panose="020B0604030504040204" pitchFamily="50" charset="-128"/>
                        </a:rPr>
                        <a:t>5</a:t>
                      </a:r>
                      <a:endParaRPr kumimoji="1" lang="ja-JP" altLang="en-US" sz="1200" b="0" dirty="0">
                        <a:latin typeface="Meiryo UI" panose="020B0604030504040204" pitchFamily="50" charset="-128"/>
                        <a:ea typeface="Meiryo UI" panose="020B0604030504040204" pitchFamily="50" charset="-128"/>
                      </a:endParaRPr>
                    </a:p>
                  </a:txBody>
                  <a:tcPr anchor="ctr"/>
                </a:tc>
                <a:tc>
                  <a:txBody>
                    <a:bodyPr/>
                    <a:lstStyle/>
                    <a:p>
                      <a:r>
                        <a:rPr kumimoji="1" lang="ja-JP" altLang="en-US" sz="1200" b="0">
                          <a:latin typeface="Meiryo UI" panose="020B0604030504040204" pitchFamily="50" charset="-128"/>
                          <a:ea typeface="Meiryo UI" panose="020B0604030504040204" pitchFamily="50" charset="-128"/>
                        </a:rPr>
                        <a:t>認可情報登録共通処理詳細</a:t>
                      </a:r>
                      <a:endParaRPr kumimoji="1" lang="ja-JP" altLang="en-US" sz="1200" b="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認可情報登録の共通処理の詳細</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認可情報登録（限定提供データ（契約無））</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認可情報登録（限定提供データ（契約有））</a:t>
                      </a:r>
                      <a:endParaRPr kumimoji="1" lang="en-US" altLang="ja-JP"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tc>
                <a:extLst>
                  <a:ext uri="{0D108BD9-81ED-4DB2-BD59-A6C34878D82A}">
                    <a16:rowId xmlns:a16="http://schemas.microsoft.com/office/drawing/2014/main" val="2828820064"/>
                  </a:ext>
                </a:extLst>
              </a:tr>
            </a:tbl>
          </a:graphicData>
        </a:graphic>
      </p:graphicFrame>
      <p:sp>
        <p:nvSpPr>
          <p:cNvPr id="6" name="テキスト ボックス 5">
            <a:extLst>
              <a:ext uri="{FF2B5EF4-FFF2-40B4-BE49-F238E27FC236}">
                <a16:creationId xmlns:a16="http://schemas.microsoft.com/office/drawing/2014/main" id="{7DE8EBB3-B8D8-462F-87F3-7538A455B4AB}"/>
              </a:ext>
            </a:extLst>
          </p:cNvPr>
          <p:cNvSpPr txBox="1"/>
          <p:nvPr/>
        </p:nvSpPr>
        <p:spPr>
          <a:xfrm>
            <a:off x="216000" y="720001"/>
            <a:ext cx="9067500" cy="281486"/>
          </a:xfrm>
          <a:prstGeom prst="rect">
            <a:avLst/>
          </a:prstGeom>
          <a:noFill/>
          <a:ln>
            <a:noFill/>
          </a:ln>
        </p:spPr>
        <p:txBody>
          <a:bodyPr wrap="square" rtlCol="0" anchor="t" anchorCtr="0">
            <a:noAutofit/>
          </a:bodyPr>
          <a:lstStyle/>
          <a:p>
            <a:r>
              <a:rPr lang="ja-JP" altLang="en-US" sz="1200" dirty="0">
                <a:latin typeface="Meiryo UI" panose="020B0604030504040204" pitchFamily="50" charset="-128"/>
                <a:ea typeface="Meiryo UI" panose="020B0604030504040204" pitchFamily="50" charset="-128"/>
              </a:rPr>
              <a:t>主にデータ提供者の業務に関わるシーケンス一覧を示す。</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2008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F55D1DAF-FF71-45B3-9E11-C89DA1D09A7F}"/>
              </a:ext>
            </a:extLst>
          </p:cNvPr>
          <p:cNvSpPr txBox="1">
            <a:spLocks/>
          </p:cNvSpPr>
          <p:nvPr/>
        </p:nvSpPr>
        <p:spPr>
          <a:xfrm>
            <a:off x="232025" y="127774"/>
            <a:ext cx="9067500" cy="432000"/>
          </a:xfrm>
          <a:prstGeom prst="rect">
            <a:avLst/>
          </a:prstGeom>
        </p:spPr>
        <p:txBody>
          <a:bodyPr vert="horz" lIns="0" tIns="45720" rIns="91440" bIns="45720" rtlCol="0" anchor="ctr">
            <a:normAutofit/>
          </a:bodyPr>
          <a:lstStyle>
            <a:lvl1pPr algn="l" defTabSz="742950" rtl="0" eaLnBrk="1" latinLnBrk="0" hangingPunct="1">
              <a:lnSpc>
                <a:spcPct val="90000"/>
              </a:lnSpc>
              <a:spcBef>
                <a:spcPct val="0"/>
              </a:spcBef>
              <a:buNone/>
              <a:defRPr kumimoji="1" lang="ja-JP" altLang="en-US" sz="1625" b="0" i="0" kern="1200" dirty="0">
                <a:solidFill>
                  <a:srgbClr val="000000"/>
                </a:solidFill>
                <a:effectLst/>
                <a:latin typeface="Meiryo" panose="020B0604030504040204" pitchFamily="34" charset="-128"/>
                <a:ea typeface="Meiryo" panose="020B0604030504040204" pitchFamily="34" charset="-128"/>
                <a:cs typeface="Meiryo" panose="020B0604030504040204" pitchFamily="34" charset="-128"/>
              </a:defRPr>
            </a:lvl1pPr>
          </a:lstStyle>
          <a:p>
            <a:r>
              <a:rPr lang="ja-JP" altLang="en-US" sz="2000" dirty="0">
                <a:latin typeface="Meiryo UI" panose="020B0604030504040204" pitchFamily="50" charset="-128"/>
                <a:ea typeface="Meiryo UI" panose="020B0604030504040204" pitchFamily="50" charset="-128"/>
              </a:rPr>
              <a:t>用語集</a:t>
            </a:r>
            <a:r>
              <a:rPr lang="en-US" altLang="ja-JP" sz="2000" dirty="0">
                <a:latin typeface="Meiryo UI" panose="020B0604030504040204" pitchFamily="50" charset="-128"/>
                <a:ea typeface="Meiryo UI" panose="020B0604030504040204" pitchFamily="50" charset="-128"/>
              </a:rPr>
              <a:t>(User-Managed</a:t>
            </a: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Access)</a:t>
            </a:r>
            <a:endParaRPr lang="ja-JP" altLang="en-US" sz="2000" dirty="0">
              <a:latin typeface="Meiryo UI" panose="020B0604030504040204" pitchFamily="50" charset="-128"/>
              <a:ea typeface="Meiryo UI" panose="020B0604030504040204" pitchFamily="50" charset="-128"/>
            </a:endParaRPr>
          </a:p>
        </p:txBody>
      </p:sp>
      <p:graphicFrame>
        <p:nvGraphicFramePr>
          <p:cNvPr id="3" name="表 129">
            <a:extLst>
              <a:ext uri="{FF2B5EF4-FFF2-40B4-BE49-F238E27FC236}">
                <a16:creationId xmlns:a16="http://schemas.microsoft.com/office/drawing/2014/main" id="{D072F471-0445-408E-B7BD-14DF8182A41C}"/>
              </a:ext>
            </a:extLst>
          </p:cNvPr>
          <p:cNvGraphicFramePr>
            <a:graphicFrameLocks noGrp="1"/>
          </p:cNvGraphicFramePr>
          <p:nvPr>
            <p:extLst>
              <p:ext uri="{D42A27DB-BD31-4B8C-83A1-F6EECF244321}">
                <p14:modId xmlns:p14="http://schemas.microsoft.com/office/powerpoint/2010/main" val="2278300129"/>
              </p:ext>
            </p:extLst>
          </p:nvPr>
        </p:nvGraphicFramePr>
        <p:xfrm>
          <a:off x="216000" y="720000"/>
          <a:ext cx="9216000" cy="1432560"/>
        </p:xfrm>
        <a:graphic>
          <a:graphicData uri="http://schemas.openxmlformats.org/drawingml/2006/table">
            <a:tbl>
              <a:tblPr>
                <a:tableStyleId>{BC89EF96-8CEA-46FF-86C4-4CE0E7609802}</a:tableStyleId>
              </a:tblPr>
              <a:tblGrid>
                <a:gridCol w="360000">
                  <a:extLst>
                    <a:ext uri="{9D8B030D-6E8A-4147-A177-3AD203B41FA5}">
                      <a16:colId xmlns:a16="http://schemas.microsoft.com/office/drawing/2014/main" val="2913863535"/>
                    </a:ext>
                  </a:extLst>
                </a:gridCol>
                <a:gridCol w="3240000">
                  <a:extLst>
                    <a:ext uri="{9D8B030D-6E8A-4147-A177-3AD203B41FA5}">
                      <a16:colId xmlns:a16="http://schemas.microsoft.com/office/drawing/2014/main" val="3132160870"/>
                    </a:ext>
                  </a:extLst>
                </a:gridCol>
                <a:gridCol w="576000">
                  <a:extLst>
                    <a:ext uri="{9D8B030D-6E8A-4147-A177-3AD203B41FA5}">
                      <a16:colId xmlns:a16="http://schemas.microsoft.com/office/drawing/2014/main" val="1183317624"/>
                    </a:ext>
                  </a:extLst>
                </a:gridCol>
                <a:gridCol w="5040000">
                  <a:extLst>
                    <a:ext uri="{9D8B030D-6E8A-4147-A177-3AD203B41FA5}">
                      <a16:colId xmlns:a16="http://schemas.microsoft.com/office/drawing/2014/main" val="457990227"/>
                    </a:ext>
                  </a:extLst>
                </a:gridCol>
              </a:tblGrid>
              <a:tr h="0">
                <a:tc>
                  <a:txBody>
                    <a:bodyPr/>
                    <a:lstStyle/>
                    <a:p>
                      <a:pPr algn="l"/>
                      <a:r>
                        <a:rPr kumimoji="1" lang="en-US" altLang="ja-JP" sz="1000" b="0" dirty="0">
                          <a:latin typeface="Meiryo UI" panose="020B0604030504040204" pitchFamily="50" charset="-128"/>
                          <a:ea typeface="Meiryo UI" panose="020B0604030504040204" pitchFamily="50" charset="-128"/>
                        </a:rPr>
                        <a:t>#</a:t>
                      </a:r>
                      <a:endParaRPr kumimoji="1" lang="ja-JP" altLang="en-US" sz="1000" b="0" dirty="0">
                        <a:latin typeface="Meiryo UI" panose="020B0604030504040204" pitchFamily="50" charset="-128"/>
                        <a:ea typeface="Meiryo UI" panose="020B0604030504040204" pitchFamily="50" charset="-128"/>
                      </a:endParaRPr>
                    </a:p>
                  </a:txBody>
                  <a:tcPr>
                    <a:solidFill>
                      <a:schemeClr val="accent1">
                        <a:lumMod val="20000"/>
                        <a:lumOff val="80000"/>
                      </a:schemeClr>
                    </a:solidFill>
                  </a:tcPr>
                </a:tc>
                <a:tc>
                  <a:txBody>
                    <a:bodyPr/>
                    <a:lstStyle/>
                    <a:p>
                      <a:pPr algn="l"/>
                      <a:r>
                        <a:rPr kumimoji="1" lang="ja-JP" altLang="en-US" sz="1000" b="0" dirty="0">
                          <a:latin typeface="Meiryo UI" panose="020B0604030504040204" pitchFamily="50" charset="-128"/>
                          <a:ea typeface="Meiryo UI" panose="020B0604030504040204" pitchFamily="50" charset="-128"/>
                        </a:rPr>
                        <a:t>用語</a:t>
                      </a:r>
                    </a:p>
                  </a:txBody>
                  <a:tcPr>
                    <a:solidFill>
                      <a:schemeClr val="accent1">
                        <a:lumMod val="20000"/>
                        <a:lumOff val="80000"/>
                      </a:schemeClr>
                    </a:solidFill>
                  </a:tcPr>
                </a:tc>
                <a:tc>
                  <a:txBody>
                    <a:bodyPr/>
                    <a:lstStyle/>
                    <a:p>
                      <a:pPr algn="l"/>
                      <a:r>
                        <a:rPr kumimoji="1" lang="ja-JP" altLang="en-US" sz="1000" b="0" dirty="0">
                          <a:latin typeface="Meiryo UI" panose="020B0604030504040204" pitchFamily="50" charset="-128"/>
                          <a:ea typeface="Meiryo UI" panose="020B0604030504040204" pitchFamily="50" charset="-128"/>
                        </a:rPr>
                        <a:t>略号</a:t>
                      </a:r>
                    </a:p>
                  </a:txBody>
                  <a:tcPr>
                    <a:solidFill>
                      <a:schemeClr val="accent1">
                        <a:lumMod val="20000"/>
                        <a:lumOff val="80000"/>
                      </a:schemeClr>
                    </a:solidFill>
                  </a:tcPr>
                </a:tc>
                <a:tc>
                  <a:txBody>
                    <a:bodyPr/>
                    <a:lstStyle/>
                    <a:p>
                      <a:pPr algn="l"/>
                      <a:r>
                        <a:rPr kumimoji="1" lang="ja-JP" altLang="en-US" sz="1000" b="0" dirty="0">
                          <a:latin typeface="Meiryo UI" panose="020B0604030504040204" pitchFamily="50" charset="-128"/>
                          <a:ea typeface="Meiryo UI" panose="020B0604030504040204" pitchFamily="50" charset="-128"/>
                        </a:rPr>
                        <a:t>説明</a:t>
                      </a:r>
                    </a:p>
                  </a:txBody>
                  <a:tcPr>
                    <a:solidFill>
                      <a:schemeClr val="accent1">
                        <a:lumMod val="20000"/>
                        <a:lumOff val="80000"/>
                      </a:schemeClr>
                    </a:solidFill>
                  </a:tcPr>
                </a:tc>
                <a:extLst>
                  <a:ext uri="{0D108BD9-81ED-4DB2-BD59-A6C34878D82A}">
                    <a16:rowId xmlns:a16="http://schemas.microsoft.com/office/drawing/2014/main" val="3357424517"/>
                  </a:ext>
                </a:extLst>
              </a:tr>
              <a:tr h="0">
                <a:tc>
                  <a:txBody>
                    <a:bodyPr/>
                    <a:lstStyle/>
                    <a:p>
                      <a:pPr algn="l"/>
                      <a:r>
                        <a:rPr kumimoji="1" lang="en-US" altLang="ja-JP" sz="1000" dirty="0">
                          <a:latin typeface="Meiryo UI" panose="020B0604030504040204" pitchFamily="50" charset="-128"/>
                          <a:ea typeface="Meiryo UI" panose="020B0604030504040204" pitchFamily="50" charset="-128"/>
                        </a:rPr>
                        <a:t>1</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Protection API</a:t>
                      </a:r>
                    </a:p>
                  </a:txBody>
                  <a:tcPr marL="0" marR="0" marT="0" marB="0"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UMA</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において、</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Authorization Server</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が具備する</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API</a:t>
                      </a:r>
                    </a:p>
                  </a:txBody>
                  <a:tcPr marL="0" marR="0" marT="0" marB="0" anchor="ctr"/>
                </a:tc>
                <a:extLst>
                  <a:ext uri="{0D108BD9-81ED-4DB2-BD59-A6C34878D82A}">
                    <a16:rowId xmlns:a16="http://schemas.microsoft.com/office/drawing/2014/main" val="3692366246"/>
                  </a:ext>
                </a:extLst>
              </a:tr>
              <a:tr h="0">
                <a:tc>
                  <a:txBody>
                    <a:bodyPr/>
                    <a:lstStyle/>
                    <a:p>
                      <a:pPr algn="l"/>
                      <a:r>
                        <a:rPr kumimoji="1" lang="en-US" altLang="ja-JP" sz="1000" dirty="0">
                          <a:latin typeface="Meiryo UI" panose="020B0604030504040204" pitchFamily="50" charset="-128"/>
                          <a:ea typeface="Meiryo UI" panose="020B0604030504040204" pitchFamily="50" charset="-128"/>
                        </a:rPr>
                        <a:t>2</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Protection API Token</a:t>
                      </a: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PAT</a:t>
                      </a: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Protection API</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にアクセスするためのアクセストークン</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2478857220"/>
                  </a:ext>
                </a:extLst>
              </a:tr>
              <a:tr h="0">
                <a:tc>
                  <a:txBody>
                    <a:bodyPr/>
                    <a:lstStyle/>
                    <a:p>
                      <a:pPr algn="l"/>
                      <a:r>
                        <a:rPr kumimoji="1" lang="en-US" altLang="ja-JP" sz="1000" dirty="0">
                          <a:latin typeface="Meiryo UI" panose="020B0604030504040204" pitchFamily="50" charset="-128"/>
                          <a:ea typeface="Meiryo UI" panose="020B0604030504040204" pitchFamily="50" charset="-128"/>
                        </a:rPr>
                        <a:t>3</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Requesting Party </a:t>
                      </a: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RP</a:t>
                      </a: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UMA</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によって拡張された、リソースアクセスを行う、</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Resource Owner</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ではない第三者のこと</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4182360975"/>
                  </a:ext>
                </a:extLst>
              </a:tr>
              <a:tr h="0">
                <a:tc>
                  <a:txBody>
                    <a:bodyPr/>
                    <a:lstStyle/>
                    <a:p>
                      <a:pPr algn="l"/>
                      <a:r>
                        <a:rPr kumimoji="1" lang="en-US" altLang="ja-JP" sz="1000" dirty="0">
                          <a:latin typeface="Meiryo UI" panose="020B0604030504040204" pitchFamily="50" charset="-128"/>
                          <a:ea typeface="Meiryo UI" panose="020B0604030504040204" pitchFamily="50" charset="-128"/>
                        </a:rPr>
                        <a:t>4</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Requesting Party Token</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RPT</a:t>
                      </a: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UMA</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で定められているトークンの仕様</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CADDE</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において、認可確認が成功した際に得られるトークンで、認可情報が入っている</a:t>
                      </a:r>
                    </a:p>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認可情報以外のクレームについてはアクセストークンと同様</a:t>
                      </a:r>
                    </a:p>
                  </a:txBody>
                  <a:tcPr marL="0" marR="0" marT="0" marB="0" anchor="ctr"/>
                </a:tc>
                <a:extLst>
                  <a:ext uri="{0D108BD9-81ED-4DB2-BD59-A6C34878D82A}">
                    <a16:rowId xmlns:a16="http://schemas.microsoft.com/office/drawing/2014/main" val="1648431281"/>
                  </a:ext>
                </a:extLst>
              </a:tr>
            </a:tbl>
          </a:graphicData>
        </a:graphic>
      </p:graphicFrame>
    </p:spTree>
    <p:extLst>
      <p:ext uri="{BB962C8B-B14F-4D97-AF65-F5344CB8AC3E}">
        <p14:creationId xmlns:p14="http://schemas.microsoft.com/office/powerpoint/2010/main" val="25377681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F63887-A475-7A36-90FF-B6678FFD5B6B}"/>
              </a:ext>
            </a:extLst>
          </p:cNvPr>
          <p:cNvSpPr>
            <a:spLocks noGrp="1"/>
          </p:cNvSpPr>
          <p:nvPr>
            <p:ph type="title"/>
          </p:nvPr>
        </p:nvSpPr>
        <p:spPr/>
        <p:txBody>
          <a:bodyPr>
            <a:noAutofit/>
          </a:bodyPr>
          <a:lstStyle/>
          <a:p>
            <a:r>
              <a:rPr lang="en-US" altLang="ja-JP" sz="1400">
                <a:latin typeface="Meiryo UI" panose="020B0604030504040204" pitchFamily="50" charset="-128"/>
                <a:ea typeface="Meiryo UI" panose="020B0604030504040204" pitchFamily="50" charset="-128"/>
              </a:rPr>
              <a:t>3. </a:t>
            </a:r>
            <a:r>
              <a:rPr lang="ja-JP" altLang="en-US" sz="1400">
                <a:latin typeface="Meiryo UI" panose="020B0604030504040204" pitchFamily="50" charset="-128"/>
                <a:ea typeface="Meiryo UI" panose="020B0604030504040204" pitchFamily="50" charset="-128"/>
              </a:rPr>
              <a:t>シーケンス </a:t>
            </a:r>
            <a:r>
              <a:rPr lang="en-US" altLang="ja-JP" sz="1400">
                <a:latin typeface="Meiryo UI" panose="020B0604030504040204" pitchFamily="50" charset="-128"/>
                <a:ea typeface="Meiryo UI" panose="020B0604030504040204" pitchFamily="50" charset="-128"/>
              </a:rPr>
              <a:t>&gt; 3.2. </a:t>
            </a:r>
            <a:r>
              <a:rPr lang="ja-JP" altLang="en-US" sz="1400">
                <a:latin typeface="Meiryo UI" panose="020B0604030504040204" pitchFamily="50" charset="-128"/>
                <a:ea typeface="Meiryo UI" panose="020B0604030504040204" pitchFamily="50" charset="-128"/>
              </a:rPr>
              <a:t>データ提供者の業務に関わるシーケンス</a:t>
            </a:r>
            <a:br>
              <a:rPr lang="en-US" altLang="ja-JP" sz="1400">
                <a:latin typeface="Meiryo UI" panose="020B0604030504040204" pitchFamily="50" charset="-128"/>
                <a:ea typeface="Meiryo UI" panose="020B0604030504040204" pitchFamily="50" charset="-128"/>
              </a:rPr>
            </a:br>
            <a:r>
              <a:rPr lang="en-US" altLang="ja-JP" sz="1400">
                <a:latin typeface="Meiryo UI" panose="020B0604030504040204" pitchFamily="50" charset="-128"/>
                <a:ea typeface="Meiryo UI" panose="020B0604030504040204" pitchFamily="50" charset="-128"/>
              </a:rPr>
              <a:t>&gt; 3.2.1.</a:t>
            </a:r>
            <a:r>
              <a:rPr lang="ja-JP" altLang="en-US" sz="1400">
                <a:latin typeface="Meiryo UI" panose="020B0604030504040204" pitchFamily="50" charset="-128"/>
                <a:ea typeface="Meiryo UI" panose="020B0604030504040204" pitchFamily="50" charset="-128"/>
              </a:rPr>
              <a:t> データカタログ作成ツールのログイン</a:t>
            </a:r>
            <a:endParaRPr kumimoji="1" lang="ja-JP" altLang="en-US" sz="1400"/>
          </a:p>
        </p:txBody>
      </p:sp>
      <p:sp>
        <p:nvSpPr>
          <p:cNvPr id="7" name="テキスト ボックス 6">
            <a:extLst>
              <a:ext uri="{FF2B5EF4-FFF2-40B4-BE49-F238E27FC236}">
                <a16:creationId xmlns:a16="http://schemas.microsoft.com/office/drawing/2014/main" id="{4236D9BB-C74A-3A39-6189-E7DB2D05E6B8}"/>
              </a:ext>
            </a:extLst>
          </p:cNvPr>
          <p:cNvSpPr txBox="1"/>
          <p:nvPr/>
        </p:nvSpPr>
        <p:spPr>
          <a:xfrm>
            <a:off x="216001" y="833212"/>
            <a:ext cx="4321166" cy="5402126"/>
          </a:xfrm>
          <a:prstGeom prst="rect">
            <a:avLst/>
          </a:prstGeom>
          <a:noFill/>
          <a:ln>
            <a:noFill/>
          </a:ln>
        </p:spPr>
        <p:txBody>
          <a:bodyPr wrap="square" rtlCol="0" anchor="t" anchorCtr="0">
            <a:noAutofit/>
          </a:bodyPr>
          <a:lstStyle/>
          <a:p>
            <a:r>
              <a:rPr lang="ja-JP" altLang="en-US" sz="1200">
                <a:latin typeface="Meiryo UI" panose="020B0604030504040204" pitchFamily="50" charset="-128"/>
                <a:ea typeface="Meiryo UI" panose="020B0604030504040204" pitchFamily="50" charset="-128"/>
              </a:rPr>
              <a:t>データカタログ作成ツールのログインのシーケンスを示す。</a:t>
            </a:r>
            <a:endParaRPr lang="en-US" altLang="ja-JP" sz="1200">
              <a:latin typeface="Meiryo UI" panose="020B0604030504040204" pitchFamily="50" charset="-128"/>
              <a:ea typeface="Meiryo UI" panose="020B0604030504040204" pitchFamily="50" charset="-128"/>
            </a:endParaRPr>
          </a:p>
          <a:p>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データ提供者がデータカタログ作成ツールにログインする。</a:t>
            </a:r>
          </a:p>
          <a:p>
            <a:r>
              <a:rPr lang="ja-JP" altLang="en-US" sz="1200">
                <a:latin typeface="Meiryo UI" panose="020B0604030504040204" pitchFamily="50" charset="-128"/>
                <a:ea typeface="Meiryo UI" panose="020B0604030504040204" pitchFamily="50" charset="-128"/>
              </a:rPr>
              <a:t>認証リクエストをすることによってユーザ認証を開始することができる。</a:t>
            </a:r>
          </a:p>
          <a:p>
            <a:r>
              <a:rPr lang="ja-JP" altLang="en-US" sz="1200">
                <a:latin typeface="Meiryo UI" panose="020B0604030504040204" pitchFamily="50" charset="-128"/>
                <a:ea typeface="Meiryo UI" panose="020B0604030504040204" pitchFamily="50" charset="-128"/>
              </a:rPr>
              <a:t>ユーザ認証に成功すると認証レスポンスによって認可コードが得られ、それと引き換えに認証トークンを得ることができる。</a:t>
            </a:r>
          </a:p>
          <a:p>
            <a:endParaRPr lang="ja-JP" altLang="en-US"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シーケンス中のパラメータについて以下に補足する。なお、認証リクエストと認証レスポンスは</a:t>
            </a:r>
            <a:r>
              <a:rPr lang="en-US" altLang="ja-JP" sz="1200">
                <a:latin typeface="Meiryo UI" panose="020B0604030504040204" pitchFamily="50" charset="-128"/>
                <a:ea typeface="Meiryo UI" panose="020B0604030504040204" pitchFamily="50" charset="-128"/>
              </a:rPr>
              <a:t>OpenID Connect/OAuth2.0</a:t>
            </a:r>
            <a:r>
              <a:rPr lang="ja-JP" altLang="en-US" sz="1200">
                <a:latin typeface="Meiryo UI" panose="020B0604030504040204" pitchFamily="50" charset="-128"/>
                <a:ea typeface="Meiryo UI" panose="020B0604030504040204" pitchFamily="50" charset="-128"/>
              </a:rPr>
              <a:t>で規定されている。</a:t>
            </a:r>
          </a:p>
          <a:p>
            <a:r>
              <a:rPr lang="ja-JP" altLang="en-US" sz="1200">
                <a:latin typeface="Meiryo UI" panose="020B0604030504040204" pitchFamily="50" charset="-128"/>
                <a:ea typeface="Meiryo UI" panose="020B0604030504040204" pitchFamily="50" charset="-128"/>
              </a:rPr>
              <a:t>スコープとは、トークンを取得する際に権限の範囲を指定するものである。</a:t>
            </a:r>
          </a:p>
          <a:p>
            <a:r>
              <a:rPr lang="ja-JP" altLang="en-US" sz="1200">
                <a:latin typeface="Meiryo UI" panose="020B0604030504040204" pitchFamily="50" charset="-128"/>
                <a:ea typeface="Meiryo UI" panose="020B0604030504040204" pitchFamily="50" charset="-128"/>
              </a:rPr>
              <a:t>レスポンスタイプとは、グラントタイプを指定するものである。ここでは認可コードグラントを指定している。</a:t>
            </a:r>
          </a:p>
          <a:p>
            <a:r>
              <a:rPr lang="ja-JP" altLang="en-US" sz="1200">
                <a:latin typeface="Meiryo UI" panose="020B0604030504040204" pitchFamily="50" charset="-128"/>
                <a:ea typeface="Meiryo UI" panose="020B0604030504040204" pitchFamily="50" charset="-128"/>
              </a:rPr>
              <a:t>クライアント</a:t>
            </a:r>
            <a:r>
              <a:rPr lang="en-US" altLang="ja-JP" sz="1200">
                <a:latin typeface="Meiryo UI" panose="020B0604030504040204" pitchFamily="50" charset="-128"/>
                <a:ea typeface="Meiryo UI" panose="020B0604030504040204" pitchFamily="50" charset="-128"/>
              </a:rPr>
              <a:t>ID</a:t>
            </a:r>
            <a:r>
              <a:rPr lang="ja-JP" altLang="en-US" sz="1200">
                <a:latin typeface="Meiryo UI" panose="020B0604030504040204" pitchFamily="50" charset="-128"/>
                <a:ea typeface="Meiryo UI" panose="020B0604030504040204" pitchFamily="50" charset="-128"/>
              </a:rPr>
              <a:t>とは、認証機能がクライアントを識別するためのものである。</a:t>
            </a:r>
          </a:p>
          <a:p>
            <a:r>
              <a:rPr lang="ja-JP" altLang="en-US" sz="1200">
                <a:latin typeface="Meiryo UI" panose="020B0604030504040204" pitchFamily="50" charset="-128"/>
                <a:ea typeface="Meiryo UI" panose="020B0604030504040204" pitchFamily="50" charset="-128"/>
              </a:rPr>
              <a:t>リダイレクト</a:t>
            </a:r>
            <a:r>
              <a:rPr lang="en-US" altLang="ja-JP" sz="1200">
                <a:latin typeface="Meiryo UI" panose="020B0604030504040204" pitchFamily="50" charset="-128"/>
                <a:ea typeface="Meiryo UI" panose="020B0604030504040204" pitchFamily="50" charset="-128"/>
              </a:rPr>
              <a:t>URI</a:t>
            </a:r>
            <a:r>
              <a:rPr lang="ja-JP" altLang="en-US" sz="1200">
                <a:latin typeface="Meiryo UI" panose="020B0604030504040204" pitchFamily="50" charset="-128"/>
                <a:ea typeface="Meiryo UI" panose="020B0604030504040204" pitchFamily="50" charset="-128"/>
              </a:rPr>
              <a:t>とは、認証機能画面から</a:t>
            </a:r>
            <a:r>
              <a:rPr lang="en-US" altLang="ja-JP" sz="1200">
                <a:latin typeface="Meiryo UI" panose="020B0604030504040204" pitchFamily="50" charset="-128"/>
                <a:ea typeface="Meiryo UI" panose="020B0604030504040204" pitchFamily="50" charset="-128"/>
              </a:rPr>
              <a:t>WebApp</a:t>
            </a:r>
            <a:r>
              <a:rPr lang="ja-JP" altLang="en-US" sz="1200">
                <a:latin typeface="Meiryo UI" panose="020B0604030504040204" pitchFamily="50" charset="-128"/>
                <a:ea typeface="Meiryo UI" panose="020B0604030504040204" pitchFamily="50" charset="-128"/>
              </a:rPr>
              <a:t>画面に戻るときのための</a:t>
            </a:r>
            <a:r>
              <a:rPr lang="en-US" altLang="ja-JP" sz="1200">
                <a:latin typeface="Meiryo UI" panose="020B0604030504040204" pitchFamily="50" charset="-128"/>
                <a:ea typeface="Meiryo UI" panose="020B0604030504040204" pitchFamily="50" charset="-128"/>
              </a:rPr>
              <a:t>URI</a:t>
            </a:r>
            <a:r>
              <a:rPr lang="ja-JP" altLang="en-US" sz="1200">
                <a:latin typeface="Meiryo UI" panose="020B0604030504040204" pitchFamily="50" charset="-128"/>
                <a:ea typeface="Meiryo UI" panose="020B0604030504040204" pitchFamily="50" charset="-128"/>
              </a:rPr>
              <a:t>のことである。</a:t>
            </a:r>
          </a:p>
          <a:p>
            <a:r>
              <a:rPr lang="ja-JP" altLang="en-US" sz="1200">
                <a:latin typeface="Meiryo UI" panose="020B0604030504040204" pitchFamily="50" charset="-128"/>
                <a:ea typeface="Meiryo UI" panose="020B0604030504040204" pitchFamily="50" charset="-128"/>
              </a:rPr>
              <a:t>ステートとは、認可コードのすり替え（クロスサイトリクエストフォージェリ）を防ぐために必要なランダム値である。</a:t>
            </a:r>
          </a:p>
          <a:p>
            <a:r>
              <a:rPr lang="ja-JP" altLang="en-US" sz="1200">
                <a:latin typeface="Meiryo UI" panose="020B0604030504040204" pitchFamily="50" charset="-128"/>
                <a:ea typeface="Meiryo UI" panose="020B0604030504040204" pitchFamily="50" charset="-128"/>
              </a:rPr>
              <a:t>レスポンスモードとは、パラメータの受け渡し方法を指定するものである。</a:t>
            </a:r>
          </a:p>
          <a:p>
            <a:r>
              <a:rPr lang="ja-JP" altLang="en-US" sz="1200">
                <a:latin typeface="Meiryo UI" panose="020B0604030504040204" pitchFamily="50" charset="-128"/>
                <a:ea typeface="Meiryo UI" panose="020B0604030504040204" pitchFamily="50" charset="-128"/>
              </a:rPr>
              <a:t>認可コードとは、 </a:t>
            </a:r>
            <a:r>
              <a:rPr lang="en-US" altLang="ja-JP" sz="1200">
                <a:latin typeface="Meiryo UI" panose="020B0604030504040204" pitchFamily="50" charset="-128"/>
                <a:ea typeface="Meiryo UI" panose="020B0604030504040204" pitchFamily="50" charset="-128"/>
              </a:rPr>
              <a:t>OpenID Connect/OAuth2.0</a:t>
            </a:r>
            <a:r>
              <a:rPr lang="ja-JP" altLang="en-US" sz="1200">
                <a:latin typeface="Meiryo UI" panose="020B0604030504040204" pitchFamily="50" charset="-128"/>
                <a:ea typeface="Meiryo UI" panose="020B0604030504040204" pitchFamily="50" charset="-128"/>
              </a:rPr>
              <a:t>で規定されている、認可コードグラントにおいてアクセストークンを取得するために必要な短命のトークンである。例えば、以下のようなランダム値である。</a:t>
            </a:r>
          </a:p>
          <a:p>
            <a:r>
              <a:rPr lang="en-US" altLang="ja-JP" sz="1200">
                <a:latin typeface="Meiryo UI" panose="020B0604030504040204" pitchFamily="50" charset="-128"/>
                <a:ea typeface="Meiryo UI" panose="020B0604030504040204" pitchFamily="50" charset="-128"/>
              </a:rPr>
              <a:t>db377803-9bd7-401e-8f25-d7c8a0ddb0e9.cc6ccf64-1bed-4775-8a1d-2fd85c222d63.2163ff50-0e4e-4527-a52f-2aef468b9b4a</a:t>
            </a:r>
          </a:p>
          <a:p>
            <a:r>
              <a:rPr lang="ja-JP" altLang="en-US" sz="1200">
                <a:latin typeface="Meiryo UI" panose="020B0604030504040204" pitchFamily="50" charset="-128"/>
                <a:ea typeface="Meiryo UI" panose="020B0604030504040204" pitchFamily="50" charset="-128"/>
              </a:rPr>
              <a:t>認証トークンは</a:t>
            </a:r>
            <a:r>
              <a:rPr lang="en-US" altLang="ja-JP" sz="1200">
                <a:latin typeface="Meiryo UI" panose="020B0604030504040204" pitchFamily="50" charset="-128"/>
                <a:ea typeface="Meiryo UI" panose="020B0604030504040204" pitchFamily="50" charset="-128"/>
              </a:rPr>
              <a:t>CADDE</a:t>
            </a:r>
            <a:r>
              <a:rPr lang="ja-JP" altLang="en-US" sz="1200">
                <a:latin typeface="Meiryo UI" panose="020B0604030504040204" pitchFamily="50" charset="-128"/>
                <a:ea typeface="Meiryo UI" panose="020B0604030504040204" pitchFamily="50" charset="-128"/>
              </a:rPr>
              <a:t>認証機能が発行するアクセストークンである。</a:t>
            </a:r>
            <a:endParaRPr lang="en-US" altLang="ja-JP" sz="1200">
              <a:latin typeface="Meiryo UI" panose="020B0604030504040204" pitchFamily="50" charset="-128"/>
              <a:ea typeface="Meiryo UI" panose="020B0604030504040204" pitchFamily="50" charset="-128"/>
            </a:endParaRPr>
          </a:p>
        </p:txBody>
      </p:sp>
      <p:pic>
        <p:nvPicPr>
          <p:cNvPr id="4" name="図 3" descr="グラフィカル ユーザー インターフェイス, アプリケーション&#10;&#10;自動的に生成された説明">
            <a:extLst>
              <a:ext uri="{FF2B5EF4-FFF2-40B4-BE49-F238E27FC236}">
                <a16:creationId xmlns:a16="http://schemas.microsoft.com/office/drawing/2014/main" id="{FF265F27-3FCA-045C-510B-3B50ADD524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0712" y="857719"/>
            <a:ext cx="5057666" cy="4637460"/>
          </a:xfrm>
          <a:prstGeom prst="rect">
            <a:avLst/>
          </a:prstGeom>
        </p:spPr>
      </p:pic>
    </p:spTree>
    <p:extLst>
      <p:ext uri="{BB962C8B-B14F-4D97-AF65-F5344CB8AC3E}">
        <p14:creationId xmlns:p14="http://schemas.microsoft.com/office/powerpoint/2010/main" val="35214930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F63887-A475-7A36-90FF-B6678FFD5B6B}"/>
              </a:ext>
            </a:extLst>
          </p:cNvPr>
          <p:cNvSpPr>
            <a:spLocks noGrp="1"/>
          </p:cNvSpPr>
          <p:nvPr>
            <p:ph type="title"/>
          </p:nvPr>
        </p:nvSpPr>
        <p:spPr/>
        <p:txBody>
          <a:bodyPr>
            <a:noAutofit/>
          </a:bodyPr>
          <a:lstStyle/>
          <a:p>
            <a:r>
              <a:rPr lang="en-US" altLang="ja-JP" sz="1400">
                <a:latin typeface="Meiryo UI" panose="020B0604030504040204" pitchFamily="50" charset="-128"/>
                <a:ea typeface="Meiryo UI" panose="020B0604030504040204" pitchFamily="50" charset="-128"/>
              </a:rPr>
              <a:t>3. </a:t>
            </a:r>
            <a:r>
              <a:rPr lang="ja-JP" altLang="en-US" sz="1400">
                <a:latin typeface="Meiryo UI" panose="020B0604030504040204" pitchFamily="50" charset="-128"/>
                <a:ea typeface="Meiryo UI" panose="020B0604030504040204" pitchFamily="50" charset="-128"/>
              </a:rPr>
              <a:t>シーケンス </a:t>
            </a:r>
            <a:r>
              <a:rPr lang="en-US" altLang="ja-JP" sz="1400">
                <a:latin typeface="Meiryo UI" panose="020B0604030504040204" pitchFamily="50" charset="-128"/>
                <a:ea typeface="Meiryo UI" panose="020B0604030504040204" pitchFamily="50" charset="-128"/>
              </a:rPr>
              <a:t>&gt; 3.2. </a:t>
            </a:r>
            <a:r>
              <a:rPr lang="ja-JP" altLang="en-US" sz="1400">
                <a:latin typeface="Meiryo UI" panose="020B0604030504040204" pitchFamily="50" charset="-128"/>
                <a:ea typeface="Meiryo UI" panose="020B0604030504040204" pitchFamily="50" charset="-128"/>
              </a:rPr>
              <a:t>データ提供者の業務に関わるシーケンス</a:t>
            </a:r>
            <a:br>
              <a:rPr lang="en-US" altLang="ja-JP" sz="1400">
                <a:latin typeface="Meiryo UI" panose="020B0604030504040204" pitchFamily="50" charset="-128"/>
                <a:ea typeface="Meiryo UI" panose="020B0604030504040204" pitchFamily="50" charset="-128"/>
              </a:rPr>
            </a:br>
            <a:r>
              <a:rPr lang="en-US" altLang="ja-JP" sz="1400">
                <a:latin typeface="Meiryo UI" panose="020B0604030504040204" pitchFamily="50" charset="-128"/>
                <a:ea typeface="Meiryo UI" panose="020B0604030504040204" pitchFamily="50" charset="-128"/>
              </a:rPr>
              <a:t>&gt; 3.2.2. </a:t>
            </a:r>
            <a:r>
              <a:rPr lang="ja-JP" altLang="en-US" sz="1400">
                <a:latin typeface="Meiryo UI" panose="020B0604030504040204" pitchFamily="50" charset="-128"/>
                <a:ea typeface="Meiryo UI" panose="020B0604030504040204" pitchFamily="50" charset="-128"/>
              </a:rPr>
              <a:t>認可機能のログイン</a:t>
            </a:r>
            <a:endParaRPr kumimoji="1" lang="ja-JP" altLang="en-US" sz="1400"/>
          </a:p>
        </p:txBody>
      </p:sp>
      <p:pic>
        <p:nvPicPr>
          <p:cNvPr id="6" name="図 5" descr="グラフィカル ユーザー インターフェイス, テキスト, アプリケーション&#10;&#10;自動的に生成された説明">
            <a:extLst>
              <a:ext uri="{FF2B5EF4-FFF2-40B4-BE49-F238E27FC236}">
                <a16:creationId xmlns:a16="http://schemas.microsoft.com/office/drawing/2014/main" id="{4BA7C870-3E24-83D3-DAF8-8BE5DDA206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8517" y="824503"/>
            <a:ext cx="5266265" cy="5231994"/>
          </a:xfrm>
          <a:prstGeom prst="rect">
            <a:avLst/>
          </a:prstGeom>
        </p:spPr>
      </p:pic>
      <p:sp>
        <p:nvSpPr>
          <p:cNvPr id="3" name="テキスト ボックス 2">
            <a:extLst>
              <a:ext uri="{FF2B5EF4-FFF2-40B4-BE49-F238E27FC236}">
                <a16:creationId xmlns:a16="http://schemas.microsoft.com/office/drawing/2014/main" id="{E2CDD1BC-4AE8-1E8B-61F6-E4376AF34816}"/>
              </a:ext>
            </a:extLst>
          </p:cNvPr>
          <p:cNvSpPr txBox="1"/>
          <p:nvPr/>
        </p:nvSpPr>
        <p:spPr>
          <a:xfrm>
            <a:off x="216001" y="833212"/>
            <a:ext cx="4321166" cy="5402126"/>
          </a:xfrm>
          <a:prstGeom prst="rect">
            <a:avLst/>
          </a:prstGeom>
          <a:noFill/>
          <a:ln>
            <a:noFill/>
          </a:ln>
        </p:spPr>
        <p:txBody>
          <a:bodyPr wrap="square" rtlCol="0" anchor="t" anchorCtr="0">
            <a:noAutofit/>
          </a:bodyPr>
          <a:lstStyle/>
          <a:p>
            <a:r>
              <a:rPr lang="ja-JP" altLang="en-US" sz="1200">
                <a:latin typeface="Meiryo UI" panose="020B0604030504040204" pitchFamily="50" charset="-128"/>
                <a:ea typeface="Meiryo UI" panose="020B0604030504040204" pitchFamily="50" charset="-128"/>
              </a:rPr>
              <a:t>認可機能のログインのシーケンスを示す。</a:t>
            </a:r>
            <a:endParaRPr lang="en-US" altLang="ja-JP" sz="1200">
              <a:latin typeface="Meiryo UI" panose="020B0604030504040204" pitchFamily="50" charset="-128"/>
              <a:ea typeface="Meiryo UI" panose="020B0604030504040204" pitchFamily="50" charset="-128"/>
            </a:endParaRPr>
          </a:p>
          <a:p>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データ提供者が認可機能にログインする。</a:t>
            </a:r>
          </a:p>
          <a:p>
            <a:r>
              <a:rPr lang="ja-JP" altLang="en-US" sz="1200">
                <a:latin typeface="Meiryo UI" panose="020B0604030504040204" pitchFamily="50" charset="-128"/>
                <a:ea typeface="Meiryo UI" panose="020B0604030504040204" pitchFamily="50" charset="-128"/>
              </a:rPr>
              <a:t>認証リクエストをすることによってユーザ認証を開始することができる。</a:t>
            </a:r>
          </a:p>
          <a:p>
            <a:r>
              <a:rPr lang="ja-JP" altLang="en-US" sz="1200">
                <a:latin typeface="Meiryo UI" panose="020B0604030504040204" pitchFamily="50" charset="-128"/>
                <a:ea typeface="Meiryo UI" panose="020B0604030504040204" pitchFamily="50" charset="-128"/>
              </a:rPr>
              <a:t>ユーザ認証に成功すると認証レスポンスによって認可コードが得られ、それと引き換えに認証トークンを得ることができる。</a:t>
            </a:r>
          </a:p>
          <a:p>
            <a:endParaRPr lang="ja-JP" altLang="en-US"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シーケンス中のパラメータについて以下に補足する。なお、認証リクエストと認証レスポンスは</a:t>
            </a:r>
            <a:r>
              <a:rPr lang="en-US" altLang="ja-JP" sz="1200">
                <a:latin typeface="Meiryo UI" panose="020B0604030504040204" pitchFamily="50" charset="-128"/>
                <a:ea typeface="Meiryo UI" panose="020B0604030504040204" pitchFamily="50" charset="-128"/>
              </a:rPr>
              <a:t>OpenID Connect/OAuth2.0</a:t>
            </a:r>
            <a:r>
              <a:rPr lang="ja-JP" altLang="en-US" sz="1200">
                <a:latin typeface="Meiryo UI" panose="020B0604030504040204" pitchFamily="50" charset="-128"/>
                <a:ea typeface="Meiryo UI" panose="020B0604030504040204" pitchFamily="50" charset="-128"/>
              </a:rPr>
              <a:t>で規定されている。</a:t>
            </a:r>
          </a:p>
          <a:p>
            <a:r>
              <a:rPr lang="ja-JP" altLang="en-US" sz="1200">
                <a:latin typeface="Meiryo UI" panose="020B0604030504040204" pitchFamily="50" charset="-128"/>
                <a:ea typeface="Meiryo UI" panose="020B0604030504040204" pitchFamily="50" charset="-128"/>
              </a:rPr>
              <a:t>スコープとは、トークンを取得する際に権限の範囲を指定するものである。</a:t>
            </a:r>
          </a:p>
          <a:p>
            <a:r>
              <a:rPr lang="ja-JP" altLang="en-US" sz="1200">
                <a:latin typeface="Meiryo UI" panose="020B0604030504040204" pitchFamily="50" charset="-128"/>
                <a:ea typeface="Meiryo UI" panose="020B0604030504040204" pitchFamily="50" charset="-128"/>
              </a:rPr>
              <a:t>レスポンスタイプとは、グラントタイプを指定するものである。ここでは認可コードグラントを指定している。</a:t>
            </a:r>
          </a:p>
          <a:p>
            <a:r>
              <a:rPr lang="ja-JP" altLang="en-US" sz="1200">
                <a:latin typeface="Meiryo UI" panose="020B0604030504040204" pitchFamily="50" charset="-128"/>
                <a:ea typeface="Meiryo UI" panose="020B0604030504040204" pitchFamily="50" charset="-128"/>
              </a:rPr>
              <a:t>クライアント</a:t>
            </a:r>
            <a:r>
              <a:rPr lang="en-US" altLang="ja-JP" sz="1200">
                <a:latin typeface="Meiryo UI" panose="020B0604030504040204" pitchFamily="50" charset="-128"/>
                <a:ea typeface="Meiryo UI" panose="020B0604030504040204" pitchFamily="50" charset="-128"/>
              </a:rPr>
              <a:t>ID</a:t>
            </a:r>
            <a:r>
              <a:rPr lang="ja-JP" altLang="en-US" sz="1200">
                <a:latin typeface="Meiryo UI" panose="020B0604030504040204" pitchFamily="50" charset="-128"/>
                <a:ea typeface="Meiryo UI" panose="020B0604030504040204" pitchFamily="50" charset="-128"/>
              </a:rPr>
              <a:t>とは、認証機能がクライアントを識別するためのものである。</a:t>
            </a:r>
          </a:p>
          <a:p>
            <a:r>
              <a:rPr lang="ja-JP" altLang="en-US" sz="1200">
                <a:latin typeface="Meiryo UI" panose="020B0604030504040204" pitchFamily="50" charset="-128"/>
                <a:ea typeface="Meiryo UI" panose="020B0604030504040204" pitchFamily="50" charset="-128"/>
              </a:rPr>
              <a:t>リダイレクト</a:t>
            </a:r>
            <a:r>
              <a:rPr lang="en-US" altLang="ja-JP" sz="1200">
                <a:latin typeface="Meiryo UI" panose="020B0604030504040204" pitchFamily="50" charset="-128"/>
                <a:ea typeface="Meiryo UI" panose="020B0604030504040204" pitchFamily="50" charset="-128"/>
              </a:rPr>
              <a:t>URI</a:t>
            </a:r>
            <a:r>
              <a:rPr lang="ja-JP" altLang="en-US" sz="1200">
                <a:latin typeface="Meiryo UI" panose="020B0604030504040204" pitchFamily="50" charset="-128"/>
                <a:ea typeface="Meiryo UI" panose="020B0604030504040204" pitchFamily="50" charset="-128"/>
              </a:rPr>
              <a:t>とは、認証機能画面から</a:t>
            </a:r>
            <a:r>
              <a:rPr lang="en-US" altLang="ja-JP" sz="1200">
                <a:latin typeface="Meiryo UI" panose="020B0604030504040204" pitchFamily="50" charset="-128"/>
                <a:ea typeface="Meiryo UI" panose="020B0604030504040204" pitchFamily="50" charset="-128"/>
              </a:rPr>
              <a:t>WebApp</a:t>
            </a:r>
            <a:r>
              <a:rPr lang="ja-JP" altLang="en-US" sz="1200">
                <a:latin typeface="Meiryo UI" panose="020B0604030504040204" pitchFamily="50" charset="-128"/>
                <a:ea typeface="Meiryo UI" panose="020B0604030504040204" pitchFamily="50" charset="-128"/>
              </a:rPr>
              <a:t>画面に戻るときのための</a:t>
            </a:r>
            <a:r>
              <a:rPr lang="en-US" altLang="ja-JP" sz="1200">
                <a:latin typeface="Meiryo UI" panose="020B0604030504040204" pitchFamily="50" charset="-128"/>
                <a:ea typeface="Meiryo UI" panose="020B0604030504040204" pitchFamily="50" charset="-128"/>
              </a:rPr>
              <a:t>URI</a:t>
            </a:r>
            <a:r>
              <a:rPr lang="ja-JP" altLang="en-US" sz="1200">
                <a:latin typeface="Meiryo UI" panose="020B0604030504040204" pitchFamily="50" charset="-128"/>
                <a:ea typeface="Meiryo UI" panose="020B0604030504040204" pitchFamily="50" charset="-128"/>
              </a:rPr>
              <a:t>のことである。</a:t>
            </a:r>
          </a:p>
          <a:p>
            <a:r>
              <a:rPr lang="ja-JP" altLang="en-US" sz="1200">
                <a:latin typeface="Meiryo UI" panose="020B0604030504040204" pitchFamily="50" charset="-128"/>
                <a:ea typeface="Meiryo UI" panose="020B0604030504040204" pitchFamily="50" charset="-128"/>
              </a:rPr>
              <a:t>ステートとは、認可コードのすり替え（クロスサイトリクエストフォージェリ）を防ぐために必要なランダム値である。</a:t>
            </a:r>
          </a:p>
          <a:p>
            <a:r>
              <a:rPr lang="ja-JP" altLang="en-US" sz="1200">
                <a:latin typeface="Meiryo UI" panose="020B0604030504040204" pitchFamily="50" charset="-128"/>
                <a:ea typeface="Meiryo UI" panose="020B0604030504040204" pitchFamily="50" charset="-128"/>
              </a:rPr>
              <a:t>レスポンスモードとは、パラメータの受け渡し方法を指定するものである。</a:t>
            </a:r>
          </a:p>
          <a:p>
            <a:r>
              <a:rPr lang="ja-JP" altLang="en-US" sz="1200">
                <a:latin typeface="Meiryo UI" panose="020B0604030504040204" pitchFamily="50" charset="-128"/>
                <a:ea typeface="Meiryo UI" panose="020B0604030504040204" pitchFamily="50" charset="-128"/>
              </a:rPr>
              <a:t>認可コードとは、 </a:t>
            </a:r>
            <a:r>
              <a:rPr lang="en-US" altLang="ja-JP" sz="1200">
                <a:latin typeface="Meiryo UI" panose="020B0604030504040204" pitchFamily="50" charset="-128"/>
                <a:ea typeface="Meiryo UI" panose="020B0604030504040204" pitchFamily="50" charset="-128"/>
              </a:rPr>
              <a:t>OpenID Connect/OAuth2.0</a:t>
            </a:r>
            <a:r>
              <a:rPr lang="ja-JP" altLang="en-US" sz="1200">
                <a:latin typeface="Meiryo UI" panose="020B0604030504040204" pitchFamily="50" charset="-128"/>
                <a:ea typeface="Meiryo UI" panose="020B0604030504040204" pitchFamily="50" charset="-128"/>
              </a:rPr>
              <a:t>で規定されている、認可コードグラントにおいてアクセストークンを取得するために必要な短命のトークンである。例えば、以下のようなランダム値である。</a:t>
            </a:r>
          </a:p>
          <a:p>
            <a:r>
              <a:rPr lang="en-US" altLang="ja-JP" sz="1200">
                <a:latin typeface="Meiryo UI" panose="020B0604030504040204" pitchFamily="50" charset="-128"/>
                <a:ea typeface="Meiryo UI" panose="020B0604030504040204" pitchFamily="50" charset="-128"/>
              </a:rPr>
              <a:t>db377803-9bd7-401e-8f25-d7c8a0ddb0e9.cc6ccf64-1bed-4775-8a1d-2fd85c222d63.2163ff50-0e4e-4527-a52f-2aef468b9b4a</a:t>
            </a:r>
          </a:p>
          <a:p>
            <a:r>
              <a:rPr lang="ja-JP" altLang="en-US" sz="1200">
                <a:latin typeface="Meiryo UI" panose="020B0604030504040204" pitchFamily="50" charset="-128"/>
                <a:ea typeface="Meiryo UI" panose="020B0604030504040204" pitchFamily="50" charset="-128"/>
              </a:rPr>
              <a:t>認証トークンは</a:t>
            </a:r>
            <a:r>
              <a:rPr lang="en-US" altLang="ja-JP" sz="1200">
                <a:latin typeface="Meiryo UI" panose="020B0604030504040204" pitchFamily="50" charset="-128"/>
                <a:ea typeface="Meiryo UI" panose="020B0604030504040204" pitchFamily="50" charset="-128"/>
              </a:rPr>
              <a:t>CADDE</a:t>
            </a:r>
            <a:r>
              <a:rPr lang="ja-JP" altLang="en-US" sz="1200">
                <a:latin typeface="Meiryo UI" panose="020B0604030504040204" pitchFamily="50" charset="-128"/>
                <a:ea typeface="Meiryo UI" panose="020B0604030504040204" pitchFamily="50" charset="-128"/>
              </a:rPr>
              <a:t>認証機能が発行するアクセストークンである。</a:t>
            </a:r>
            <a:endParaRPr lang="en-US" altLang="ja-JP"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325446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F63887-A475-7A36-90FF-B6678FFD5B6B}"/>
              </a:ext>
            </a:extLst>
          </p:cNvPr>
          <p:cNvSpPr>
            <a:spLocks noGrp="1"/>
          </p:cNvSpPr>
          <p:nvPr>
            <p:ph type="title"/>
          </p:nvPr>
        </p:nvSpPr>
        <p:spPr/>
        <p:txBody>
          <a:bodyPr>
            <a:noAutofit/>
          </a:bodyPr>
          <a:lstStyle/>
          <a:p>
            <a:r>
              <a:rPr lang="en-US" altLang="ja-JP" sz="1400">
                <a:latin typeface="Meiryo UI" panose="020B0604030504040204" pitchFamily="50" charset="-128"/>
                <a:ea typeface="Meiryo UI" panose="020B0604030504040204" pitchFamily="50" charset="-128"/>
              </a:rPr>
              <a:t>3. </a:t>
            </a:r>
            <a:r>
              <a:rPr lang="ja-JP" altLang="en-US" sz="1400">
                <a:latin typeface="Meiryo UI" panose="020B0604030504040204" pitchFamily="50" charset="-128"/>
                <a:ea typeface="Meiryo UI" panose="020B0604030504040204" pitchFamily="50" charset="-128"/>
              </a:rPr>
              <a:t>シーケンス </a:t>
            </a:r>
            <a:r>
              <a:rPr lang="en-US" altLang="ja-JP" sz="1400">
                <a:latin typeface="Meiryo UI" panose="020B0604030504040204" pitchFamily="50" charset="-128"/>
                <a:ea typeface="Meiryo UI" panose="020B0604030504040204" pitchFamily="50" charset="-128"/>
              </a:rPr>
              <a:t>&gt; 3.2. </a:t>
            </a:r>
            <a:r>
              <a:rPr lang="ja-JP" altLang="en-US" sz="1400">
                <a:latin typeface="Meiryo UI" panose="020B0604030504040204" pitchFamily="50" charset="-128"/>
                <a:ea typeface="Meiryo UI" panose="020B0604030504040204" pitchFamily="50" charset="-128"/>
              </a:rPr>
              <a:t>データ提供者の業務に関わるシーケンス</a:t>
            </a:r>
            <a:br>
              <a:rPr lang="en-US" altLang="ja-JP" sz="1400">
                <a:latin typeface="Meiryo UI" panose="020B0604030504040204" pitchFamily="50" charset="-128"/>
                <a:ea typeface="Meiryo UI" panose="020B0604030504040204" pitchFamily="50" charset="-128"/>
              </a:rPr>
            </a:br>
            <a:r>
              <a:rPr lang="en-US" altLang="ja-JP" sz="1400">
                <a:latin typeface="Meiryo UI" panose="020B0604030504040204" pitchFamily="50" charset="-128"/>
                <a:ea typeface="Meiryo UI" panose="020B0604030504040204" pitchFamily="50" charset="-128"/>
              </a:rPr>
              <a:t>&gt; 3.2.3. </a:t>
            </a:r>
            <a:r>
              <a:rPr kumimoji="1" lang="ja-JP" altLang="en-US" sz="1400" b="0">
                <a:latin typeface="Meiryo UI" panose="020B0604030504040204" pitchFamily="50" charset="-128"/>
                <a:ea typeface="Meiryo UI" panose="020B0604030504040204" pitchFamily="50" charset="-128"/>
              </a:rPr>
              <a:t>契約無の認可情報登録</a:t>
            </a:r>
            <a:endParaRPr kumimoji="1" lang="ja-JP" altLang="en-US" sz="1400"/>
          </a:p>
        </p:txBody>
      </p:sp>
      <p:pic>
        <p:nvPicPr>
          <p:cNvPr id="5" name="図 4" descr="テキスト&#10;&#10;自動的に生成された説明">
            <a:extLst>
              <a:ext uri="{FF2B5EF4-FFF2-40B4-BE49-F238E27FC236}">
                <a16:creationId xmlns:a16="http://schemas.microsoft.com/office/drawing/2014/main" id="{7DE38A3F-FF1A-290E-B8B1-7C0D746ADA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000" y="1554659"/>
            <a:ext cx="5584909" cy="3042601"/>
          </a:xfrm>
          <a:prstGeom prst="rect">
            <a:avLst/>
          </a:prstGeom>
        </p:spPr>
      </p:pic>
      <p:sp>
        <p:nvSpPr>
          <p:cNvPr id="7" name="テキスト ボックス 6">
            <a:extLst>
              <a:ext uri="{FF2B5EF4-FFF2-40B4-BE49-F238E27FC236}">
                <a16:creationId xmlns:a16="http://schemas.microsoft.com/office/drawing/2014/main" id="{19C871A9-A0FB-37DA-E7D1-2EAEE5FFC9CB}"/>
              </a:ext>
            </a:extLst>
          </p:cNvPr>
          <p:cNvSpPr txBox="1"/>
          <p:nvPr/>
        </p:nvSpPr>
        <p:spPr>
          <a:xfrm>
            <a:off x="216000" y="754837"/>
            <a:ext cx="8914810" cy="351152"/>
          </a:xfrm>
          <a:prstGeom prst="rect">
            <a:avLst/>
          </a:prstGeom>
          <a:noFill/>
          <a:ln>
            <a:noFill/>
          </a:ln>
        </p:spPr>
        <p:txBody>
          <a:bodyPr wrap="square" rtlCol="0" anchor="t" anchorCtr="0">
            <a:noAutofit/>
          </a:bodyPr>
          <a:lstStyle/>
          <a:p>
            <a:r>
              <a:rPr kumimoji="1" lang="ja-JP" altLang="en-US" sz="1200" b="0">
                <a:latin typeface="Meiryo UI" panose="020B0604030504040204" pitchFamily="50" charset="-128"/>
                <a:ea typeface="Meiryo UI" panose="020B0604030504040204" pitchFamily="50" charset="-128"/>
              </a:rPr>
              <a:t>契約無の認可情報登録</a:t>
            </a:r>
            <a:r>
              <a:rPr lang="ja-JP" altLang="en-US" sz="1200">
                <a:latin typeface="Meiryo UI" panose="020B0604030504040204" pitchFamily="50" charset="-128"/>
                <a:ea typeface="Meiryo UI" panose="020B0604030504040204" pitchFamily="50" charset="-128"/>
              </a:rPr>
              <a:t>の</a:t>
            </a:r>
            <a:r>
              <a:rPr lang="ja-JP" altLang="en-US" sz="1200" dirty="0">
                <a:latin typeface="Meiryo UI" panose="020B0604030504040204" pitchFamily="50" charset="-128"/>
                <a:ea typeface="Meiryo UI" panose="020B0604030504040204" pitchFamily="50" charset="-128"/>
              </a:rPr>
              <a:t>シーケンスを以下に</a:t>
            </a:r>
            <a:r>
              <a:rPr lang="ja-JP" altLang="en-US" sz="1200">
                <a:latin typeface="Meiryo UI" panose="020B0604030504040204" pitchFamily="50" charset="-128"/>
                <a:ea typeface="Meiryo UI" panose="020B0604030504040204" pitchFamily="50" charset="-128"/>
              </a:rPr>
              <a:t>示す。</a:t>
            </a:r>
            <a:endParaRPr lang="en-US" altLang="ja-JP"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635995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F63887-A475-7A36-90FF-B6678FFD5B6B}"/>
              </a:ext>
            </a:extLst>
          </p:cNvPr>
          <p:cNvSpPr>
            <a:spLocks noGrp="1"/>
          </p:cNvSpPr>
          <p:nvPr>
            <p:ph type="title"/>
          </p:nvPr>
        </p:nvSpPr>
        <p:spPr/>
        <p:txBody>
          <a:bodyPr>
            <a:noAutofit/>
          </a:bodyPr>
          <a:lstStyle/>
          <a:p>
            <a:r>
              <a:rPr lang="en-US" altLang="ja-JP" sz="1400">
                <a:latin typeface="Meiryo UI" panose="020B0604030504040204" pitchFamily="50" charset="-128"/>
                <a:ea typeface="Meiryo UI" panose="020B0604030504040204" pitchFamily="50" charset="-128"/>
              </a:rPr>
              <a:t>3. </a:t>
            </a:r>
            <a:r>
              <a:rPr lang="ja-JP" altLang="en-US" sz="1400">
                <a:latin typeface="Meiryo UI" panose="020B0604030504040204" pitchFamily="50" charset="-128"/>
                <a:ea typeface="Meiryo UI" panose="020B0604030504040204" pitchFamily="50" charset="-128"/>
              </a:rPr>
              <a:t>シーケンス </a:t>
            </a:r>
            <a:r>
              <a:rPr lang="en-US" altLang="ja-JP" sz="1400">
                <a:latin typeface="Meiryo UI" panose="020B0604030504040204" pitchFamily="50" charset="-128"/>
                <a:ea typeface="Meiryo UI" panose="020B0604030504040204" pitchFamily="50" charset="-128"/>
              </a:rPr>
              <a:t>&gt; 3.2. </a:t>
            </a:r>
            <a:r>
              <a:rPr lang="ja-JP" altLang="en-US" sz="1400">
                <a:latin typeface="Meiryo UI" panose="020B0604030504040204" pitchFamily="50" charset="-128"/>
                <a:ea typeface="Meiryo UI" panose="020B0604030504040204" pitchFamily="50" charset="-128"/>
              </a:rPr>
              <a:t>データ提供者の業務に関わるシーケンス</a:t>
            </a:r>
            <a:br>
              <a:rPr lang="en-US" altLang="ja-JP" sz="1400">
                <a:latin typeface="Meiryo UI" panose="020B0604030504040204" pitchFamily="50" charset="-128"/>
                <a:ea typeface="Meiryo UI" panose="020B0604030504040204" pitchFamily="50" charset="-128"/>
              </a:rPr>
            </a:br>
            <a:r>
              <a:rPr lang="en-US" altLang="ja-JP" sz="1400">
                <a:latin typeface="Meiryo UI" panose="020B0604030504040204" pitchFamily="50" charset="-128"/>
                <a:ea typeface="Meiryo UI" panose="020B0604030504040204" pitchFamily="50" charset="-128"/>
              </a:rPr>
              <a:t>&gt; 3.2.4. </a:t>
            </a:r>
            <a:r>
              <a:rPr kumimoji="1" lang="ja-JP" altLang="en-US" sz="1400" b="0">
                <a:latin typeface="Meiryo UI" panose="020B0604030504040204" pitchFamily="50" charset="-128"/>
                <a:ea typeface="Meiryo UI" panose="020B0604030504040204" pitchFamily="50" charset="-128"/>
              </a:rPr>
              <a:t>契約有の認可情報登録</a:t>
            </a:r>
            <a:endParaRPr kumimoji="1" lang="ja-JP" altLang="en-US" sz="1400"/>
          </a:p>
        </p:txBody>
      </p:sp>
      <p:sp>
        <p:nvSpPr>
          <p:cNvPr id="7" name="テキスト ボックス 6">
            <a:extLst>
              <a:ext uri="{FF2B5EF4-FFF2-40B4-BE49-F238E27FC236}">
                <a16:creationId xmlns:a16="http://schemas.microsoft.com/office/drawing/2014/main" id="{289D3B30-9490-44DD-3112-A283677136EA}"/>
              </a:ext>
            </a:extLst>
          </p:cNvPr>
          <p:cNvSpPr txBox="1"/>
          <p:nvPr/>
        </p:nvSpPr>
        <p:spPr>
          <a:xfrm>
            <a:off x="216000" y="754837"/>
            <a:ext cx="8914810" cy="351152"/>
          </a:xfrm>
          <a:prstGeom prst="rect">
            <a:avLst/>
          </a:prstGeom>
          <a:noFill/>
          <a:ln>
            <a:noFill/>
          </a:ln>
        </p:spPr>
        <p:txBody>
          <a:bodyPr wrap="square" rtlCol="0" anchor="t" anchorCtr="0">
            <a:noAutofit/>
          </a:bodyPr>
          <a:lstStyle/>
          <a:p>
            <a:r>
              <a:rPr kumimoji="1" lang="ja-JP" altLang="en-US" sz="1200" b="0">
                <a:latin typeface="Meiryo UI" panose="020B0604030504040204" pitchFamily="50" charset="-128"/>
                <a:ea typeface="Meiryo UI" panose="020B0604030504040204" pitchFamily="50" charset="-128"/>
              </a:rPr>
              <a:t>契約有の認可情報登録</a:t>
            </a:r>
            <a:r>
              <a:rPr lang="ja-JP" altLang="en-US" sz="1200">
                <a:latin typeface="Meiryo UI" panose="020B0604030504040204" pitchFamily="50" charset="-128"/>
                <a:ea typeface="Meiryo UI" panose="020B0604030504040204" pitchFamily="50" charset="-128"/>
              </a:rPr>
              <a:t>の</a:t>
            </a:r>
            <a:r>
              <a:rPr lang="ja-JP" altLang="en-US" sz="1200" dirty="0">
                <a:latin typeface="Meiryo UI" panose="020B0604030504040204" pitchFamily="50" charset="-128"/>
                <a:ea typeface="Meiryo UI" panose="020B0604030504040204" pitchFamily="50" charset="-128"/>
              </a:rPr>
              <a:t>シーケンスを以下に</a:t>
            </a:r>
            <a:r>
              <a:rPr lang="ja-JP" altLang="en-US" sz="1200">
                <a:latin typeface="Meiryo UI" panose="020B0604030504040204" pitchFamily="50" charset="-128"/>
                <a:ea typeface="Meiryo UI" panose="020B0604030504040204" pitchFamily="50" charset="-128"/>
              </a:rPr>
              <a:t>示す。</a:t>
            </a:r>
            <a:endParaRPr lang="en-US" altLang="ja-JP" sz="1200">
              <a:latin typeface="Meiryo UI" panose="020B0604030504040204" pitchFamily="50" charset="-128"/>
              <a:ea typeface="Meiryo UI" panose="020B0604030504040204" pitchFamily="50" charset="-128"/>
            </a:endParaRPr>
          </a:p>
        </p:txBody>
      </p:sp>
      <p:pic>
        <p:nvPicPr>
          <p:cNvPr id="4" name="図 3" descr="ダイアグラム&#10;&#10;自動的に生成された説明">
            <a:extLst>
              <a:ext uri="{FF2B5EF4-FFF2-40B4-BE49-F238E27FC236}">
                <a16:creationId xmlns:a16="http://schemas.microsoft.com/office/drawing/2014/main" id="{482D446C-A4D5-F247-19F5-E91492D504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878" y="1455917"/>
            <a:ext cx="8056653" cy="4428491"/>
          </a:xfrm>
          <a:prstGeom prst="rect">
            <a:avLst/>
          </a:prstGeom>
        </p:spPr>
      </p:pic>
    </p:spTree>
    <p:extLst>
      <p:ext uri="{BB962C8B-B14F-4D97-AF65-F5344CB8AC3E}">
        <p14:creationId xmlns:p14="http://schemas.microsoft.com/office/powerpoint/2010/main" val="38698257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B199EE-4DC1-45E7-ADFD-57E3298A9FA2}"/>
              </a:ext>
            </a:extLst>
          </p:cNvPr>
          <p:cNvSpPr>
            <a:spLocks noGrp="1"/>
          </p:cNvSpPr>
          <p:nvPr>
            <p:ph type="title"/>
          </p:nvPr>
        </p:nvSpPr>
        <p:spPr/>
        <p:txBody>
          <a:bodyPr>
            <a:noAutofit/>
          </a:bodyPr>
          <a:lstStyle/>
          <a:p>
            <a:r>
              <a:rPr lang="en-US" altLang="ja-JP" sz="1400" dirty="0">
                <a:latin typeface="Meiryo UI" panose="020B0604030504040204" pitchFamily="50" charset="-128"/>
                <a:ea typeface="Meiryo UI" panose="020B0604030504040204" pitchFamily="50" charset="-128"/>
              </a:rPr>
              <a:t>3. </a:t>
            </a:r>
            <a:r>
              <a:rPr lang="ja-JP" altLang="en-US" sz="1400" dirty="0">
                <a:latin typeface="Meiryo UI" panose="020B0604030504040204" pitchFamily="50" charset="-128"/>
                <a:ea typeface="Meiryo UI" panose="020B0604030504040204" pitchFamily="50" charset="-128"/>
              </a:rPr>
              <a:t>シーケンス </a:t>
            </a:r>
            <a:r>
              <a:rPr lang="en-US" altLang="ja-JP" sz="1400" dirty="0">
                <a:latin typeface="Meiryo UI" panose="020B0604030504040204" pitchFamily="50" charset="-128"/>
                <a:ea typeface="Meiryo UI" panose="020B0604030504040204" pitchFamily="50" charset="-128"/>
              </a:rPr>
              <a:t>&gt; 3.2. </a:t>
            </a:r>
            <a:r>
              <a:rPr lang="ja-JP" altLang="en-US" sz="1400" dirty="0">
                <a:latin typeface="Meiryo UI" panose="020B0604030504040204" pitchFamily="50" charset="-128"/>
                <a:ea typeface="Meiryo UI" panose="020B0604030504040204" pitchFamily="50" charset="-128"/>
              </a:rPr>
              <a:t>データ提供者の業務に</a:t>
            </a:r>
            <a:r>
              <a:rPr lang="ja-JP" altLang="en-US" sz="1400">
                <a:latin typeface="Meiryo UI" panose="020B0604030504040204" pitchFamily="50" charset="-128"/>
                <a:ea typeface="Meiryo UI" panose="020B0604030504040204" pitchFamily="50" charset="-128"/>
              </a:rPr>
              <a:t>関わるシーケンス</a:t>
            </a:r>
            <a:br>
              <a:rPr lang="en-US" altLang="ja-JP" sz="1400">
                <a:latin typeface="Meiryo UI" panose="020B0604030504040204" pitchFamily="50" charset="-128"/>
                <a:ea typeface="Meiryo UI" panose="020B0604030504040204" pitchFamily="50" charset="-128"/>
              </a:rPr>
            </a:br>
            <a:r>
              <a:rPr lang="en-US" altLang="ja-JP" sz="1400">
                <a:latin typeface="Meiryo UI" panose="020B0604030504040204" pitchFamily="50" charset="-128"/>
                <a:ea typeface="Meiryo UI" panose="020B0604030504040204" pitchFamily="50" charset="-128"/>
              </a:rPr>
              <a:t>&gt; 3.2.5. </a:t>
            </a:r>
            <a:r>
              <a:rPr kumimoji="1" lang="ja-JP" altLang="en-US" sz="1400" b="0">
                <a:latin typeface="Meiryo UI" panose="020B0604030504040204" pitchFamily="50" charset="-128"/>
                <a:ea typeface="Meiryo UI" panose="020B0604030504040204" pitchFamily="50" charset="-128"/>
              </a:rPr>
              <a:t>認可情報登録共通処理詳細</a:t>
            </a:r>
            <a:endParaRPr kumimoji="1" lang="ja-JP" altLang="en-US" sz="1400" dirty="0"/>
          </a:p>
        </p:txBody>
      </p:sp>
      <p:sp>
        <p:nvSpPr>
          <p:cNvPr id="9" name="テキスト ボックス 8">
            <a:extLst>
              <a:ext uri="{FF2B5EF4-FFF2-40B4-BE49-F238E27FC236}">
                <a16:creationId xmlns:a16="http://schemas.microsoft.com/office/drawing/2014/main" id="{7DB01287-91B5-412A-A6A7-7AF361FEFD7A}"/>
              </a:ext>
            </a:extLst>
          </p:cNvPr>
          <p:cNvSpPr txBox="1"/>
          <p:nvPr/>
        </p:nvSpPr>
        <p:spPr>
          <a:xfrm>
            <a:off x="216000" y="754837"/>
            <a:ext cx="8914810" cy="351152"/>
          </a:xfrm>
          <a:prstGeom prst="rect">
            <a:avLst/>
          </a:prstGeom>
          <a:noFill/>
          <a:ln>
            <a:noFill/>
          </a:ln>
        </p:spPr>
        <p:txBody>
          <a:bodyPr wrap="square" rtlCol="0" anchor="t" anchorCtr="0">
            <a:noAutofit/>
          </a:bodyPr>
          <a:lstStyle/>
          <a:p>
            <a:r>
              <a:rPr lang="ja-JP" altLang="en-US" sz="1200">
                <a:latin typeface="Meiryo UI" panose="020B0604030504040204" pitchFamily="50" charset="-128"/>
                <a:ea typeface="Meiryo UI" panose="020B0604030504040204" pitchFamily="50" charset="-128"/>
              </a:rPr>
              <a:t>認可情報登録共通処理</a:t>
            </a:r>
            <a:r>
              <a:rPr kumimoji="1" lang="ja-JP" altLang="en-US" sz="1200" b="0">
                <a:latin typeface="Meiryo UI" panose="020B0604030504040204" pitchFamily="50" charset="-128"/>
                <a:ea typeface="Meiryo UI" panose="020B0604030504040204" pitchFamily="50" charset="-128"/>
              </a:rPr>
              <a:t>詳細</a:t>
            </a:r>
            <a:r>
              <a:rPr lang="ja-JP" altLang="en-US" sz="1200">
                <a:latin typeface="Meiryo UI" panose="020B0604030504040204" pitchFamily="50" charset="-128"/>
                <a:ea typeface="Meiryo UI" panose="020B0604030504040204" pitchFamily="50" charset="-128"/>
              </a:rPr>
              <a:t>の</a:t>
            </a:r>
            <a:r>
              <a:rPr lang="ja-JP" altLang="en-US" sz="1200" dirty="0">
                <a:latin typeface="Meiryo UI" panose="020B0604030504040204" pitchFamily="50" charset="-128"/>
                <a:ea typeface="Meiryo UI" panose="020B0604030504040204" pitchFamily="50" charset="-128"/>
              </a:rPr>
              <a:t>シーケンスを以下に</a:t>
            </a:r>
            <a:r>
              <a:rPr lang="ja-JP" altLang="en-US" sz="1200">
                <a:latin typeface="Meiryo UI" panose="020B0604030504040204" pitchFamily="50" charset="-128"/>
                <a:ea typeface="Meiryo UI" panose="020B0604030504040204" pitchFamily="50" charset="-128"/>
              </a:rPr>
              <a:t>示す。</a:t>
            </a:r>
            <a:endParaRPr lang="en-US" altLang="ja-JP" sz="1200">
              <a:latin typeface="Meiryo UI" panose="020B0604030504040204" pitchFamily="50" charset="-128"/>
              <a:ea typeface="Meiryo UI" panose="020B0604030504040204" pitchFamily="50" charset="-128"/>
            </a:endParaRPr>
          </a:p>
        </p:txBody>
      </p:sp>
      <p:pic>
        <p:nvPicPr>
          <p:cNvPr id="5" name="図 4" descr="テーブル が含まれている画像&#10;&#10;自動的に生成された説明">
            <a:extLst>
              <a:ext uri="{FF2B5EF4-FFF2-40B4-BE49-F238E27FC236}">
                <a16:creationId xmlns:a16="http://schemas.microsoft.com/office/drawing/2014/main" id="{06571630-E1AA-4957-CD32-E75941129D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542" y="1310952"/>
            <a:ext cx="7515225" cy="4800600"/>
          </a:xfrm>
          <a:prstGeom prst="rect">
            <a:avLst/>
          </a:prstGeom>
        </p:spPr>
      </p:pic>
    </p:spTree>
    <p:extLst>
      <p:ext uri="{BB962C8B-B14F-4D97-AF65-F5344CB8AC3E}">
        <p14:creationId xmlns:p14="http://schemas.microsoft.com/office/powerpoint/2010/main" val="28919263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1D5ACB-2200-4F4D-BF5E-645C0D587484}"/>
              </a:ext>
            </a:extLst>
          </p:cNvPr>
          <p:cNvSpPr>
            <a:spLocks noGrp="1"/>
          </p:cNvSpPr>
          <p:nvPr>
            <p:ph type="title"/>
          </p:nvPr>
        </p:nvSpPr>
        <p:spPr/>
        <p:txBody>
          <a:bodyPr>
            <a:normAutofit/>
          </a:bodyPr>
          <a:lstStyle/>
          <a:p>
            <a:r>
              <a:rPr kumimoji="1" lang="en-US" altLang="ja-JP" sz="1800" dirty="0"/>
              <a:t>3. </a:t>
            </a:r>
            <a:r>
              <a:rPr lang="ja-JP" altLang="en-US" sz="1800" dirty="0">
                <a:latin typeface="Meiryo UI" panose="020B0604030504040204" pitchFamily="50" charset="-128"/>
                <a:ea typeface="Meiryo UI" panose="020B0604030504040204" pitchFamily="50" charset="-128"/>
              </a:rPr>
              <a:t>シーケンス </a:t>
            </a:r>
            <a:r>
              <a:rPr lang="en-US" altLang="ja-JP" sz="1800" dirty="0">
                <a:latin typeface="Meiryo UI" panose="020B0604030504040204" pitchFamily="50" charset="-128"/>
                <a:ea typeface="Meiryo UI" panose="020B0604030504040204" pitchFamily="50" charset="-128"/>
              </a:rPr>
              <a:t>&gt; 3.3. </a:t>
            </a:r>
            <a:r>
              <a:rPr lang="ja-JP" altLang="en-US" sz="1800" dirty="0">
                <a:latin typeface="Meiryo UI" panose="020B0604030504040204" pitchFamily="50" charset="-128"/>
                <a:ea typeface="Meiryo UI" panose="020B0604030504040204" pitchFamily="50" charset="-128"/>
              </a:rPr>
              <a:t>データ利用者の業務に関わるシーケンス</a:t>
            </a:r>
            <a:endParaRPr kumimoji="1" lang="ja-JP" altLang="en-US" sz="1800" dirty="0"/>
          </a:p>
        </p:txBody>
      </p:sp>
      <p:graphicFrame>
        <p:nvGraphicFramePr>
          <p:cNvPr id="3" name="表 3">
            <a:extLst>
              <a:ext uri="{FF2B5EF4-FFF2-40B4-BE49-F238E27FC236}">
                <a16:creationId xmlns:a16="http://schemas.microsoft.com/office/drawing/2014/main" id="{B6E67CBC-4ED0-4A9A-A675-FB85AA8377F5}"/>
              </a:ext>
            </a:extLst>
          </p:cNvPr>
          <p:cNvGraphicFramePr>
            <a:graphicFrameLocks noGrp="1"/>
          </p:cNvGraphicFramePr>
          <p:nvPr>
            <p:extLst>
              <p:ext uri="{D42A27DB-BD31-4B8C-83A1-F6EECF244321}">
                <p14:modId xmlns:p14="http://schemas.microsoft.com/office/powerpoint/2010/main" val="2514475014"/>
              </p:ext>
            </p:extLst>
          </p:nvPr>
        </p:nvGraphicFramePr>
        <p:xfrm>
          <a:off x="259835" y="1053738"/>
          <a:ext cx="9264309" cy="4135244"/>
        </p:xfrm>
        <a:graphic>
          <a:graphicData uri="http://schemas.openxmlformats.org/drawingml/2006/table">
            <a:tbl>
              <a:tblPr firstRow="1" bandRow="1">
                <a:tableStyleId>{5C22544A-7EE6-4342-B048-85BDC9FD1C3A}</a:tableStyleId>
              </a:tblPr>
              <a:tblGrid>
                <a:gridCol w="360680">
                  <a:extLst>
                    <a:ext uri="{9D8B030D-6E8A-4147-A177-3AD203B41FA5}">
                      <a16:colId xmlns:a16="http://schemas.microsoft.com/office/drawing/2014/main" val="592563817"/>
                    </a:ext>
                  </a:extLst>
                </a:gridCol>
                <a:gridCol w="1791759">
                  <a:extLst>
                    <a:ext uri="{9D8B030D-6E8A-4147-A177-3AD203B41FA5}">
                      <a16:colId xmlns:a16="http://schemas.microsoft.com/office/drawing/2014/main" val="4085081706"/>
                    </a:ext>
                  </a:extLst>
                </a:gridCol>
                <a:gridCol w="3361509">
                  <a:extLst>
                    <a:ext uri="{9D8B030D-6E8A-4147-A177-3AD203B41FA5}">
                      <a16:colId xmlns:a16="http://schemas.microsoft.com/office/drawing/2014/main" val="2318922255"/>
                    </a:ext>
                  </a:extLst>
                </a:gridCol>
                <a:gridCol w="3750361">
                  <a:extLst>
                    <a:ext uri="{9D8B030D-6E8A-4147-A177-3AD203B41FA5}">
                      <a16:colId xmlns:a16="http://schemas.microsoft.com/office/drawing/2014/main" val="494035767"/>
                    </a:ext>
                  </a:extLst>
                </a:gridCol>
              </a:tblGrid>
              <a:tr h="240736">
                <a:tc>
                  <a:txBody>
                    <a:bodyPr/>
                    <a:lstStyle/>
                    <a:p>
                      <a:r>
                        <a:rPr kumimoji="1" lang="en-US" altLang="ja-JP" sz="1200" b="1" dirty="0">
                          <a:latin typeface="Meiryo UI" panose="020B0604030504040204" pitchFamily="50" charset="-128"/>
                          <a:ea typeface="Meiryo UI" panose="020B0604030504040204" pitchFamily="50" charset="-128"/>
                        </a:rPr>
                        <a:t>#</a:t>
                      </a:r>
                      <a:endParaRPr kumimoji="1" lang="ja-JP" altLang="en-US" sz="1200" b="1" dirty="0">
                        <a:latin typeface="Meiryo UI" panose="020B0604030504040204" pitchFamily="50" charset="-128"/>
                        <a:ea typeface="Meiryo UI" panose="020B0604030504040204" pitchFamily="50" charset="-128"/>
                      </a:endParaRPr>
                    </a:p>
                  </a:txBody>
                  <a:tcPr anchor="ctr"/>
                </a:tc>
                <a:tc>
                  <a:txBody>
                    <a:bodyPr/>
                    <a:lstStyle/>
                    <a:p>
                      <a:r>
                        <a:rPr kumimoji="1" lang="ja-JP" altLang="en-US" sz="1200" b="1" dirty="0">
                          <a:latin typeface="Meiryo UI" panose="020B0604030504040204" pitchFamily="50" charset="-128"/>
                          <a:ea typeface="Meiryo UI" panose="020B0604030504040204" pitchFamily="50" charset="-128"/>
                        </a:rPr>
                        <a:t>シーケンス</a:t>
                      </a:r>
                    </a:p>
                  </a:txBody>
                  <a:tcPr anchor="ctr"/>
                </a:tc>
                <a:tc>
                  <a:txBody>
                    <a:bodyPr/>
                    <a:lstStyle/>
                    <a:p>
                      <a:r>
                        <a:rPr kumimoji="1" lang="ja-JP" altLang="en-US" sz="1200" b="1" dirty="0">
                          <a:latin typeface="Meiryo UI" panose="020B0604030504040204" pitchFamily="50" charset="-128"/>
                          <a:ea typeface="Meiryo UI" panose="020B0604030504040204" pitchFamily="50" charset="-128"/>
                        </a:rPr>
                        <a:t>説明</a:t>
                      </a: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1">
                          <a:latin typeface="Meiryo UI" panose="020B0604030504040204" pitchFamily="50" charset="-128"/>
                          <a:ea typeface="Meiryo UI" panose="020B0604030504040204" pitchFamily="50" charset="-128"/>
                        </a:rPr>
                        <a:t>該当する業務フロー</a:t>
                      </a:r>
                    </a:p>
                  </a:txBody>
                  <a:tcPr anchor="ctr"/>
                </a:tc>
                <a:extLst>
                  <a:ext uri="{0D108BD9-81ED-4DB2-BD59-A6C34878D82A}">
                    <a16:rowId xmlns:a16="http://schemas.microsoft.com/office/drawing/2014/main" val="3445863451"/>
                  </a:ext>
                </a:extLst>
              </a:tr>
              <a:tr h="561718">
                <a:tc>
                  <a:txBody>
                    <a:bodyPr/>
                    <a:lstStyle/>
                    <a:p>
                      <a:r>
                        <a:rPr kumimoji="1" lang="en-US" altLang="ja-JP" sz="1200" b="0">
                          <a:latin typeface="Meiryo UI" panose="020B0604030504040204" pitchFamily="50" charset="-128"/>
                          <a:ea typeface="Meiryo UI" panose="020B0604030504040204" pitchFamily="50" charset="-128"/>
                        </a:rPr>
                        <a:t>1</a:t>
                      </a:r>
                      <a:endParaRPr kumimoji="1" lang="ja-JP" altLang="en-US" sz="1200" b="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200">
                          <a:latin typeface="Meiryo UI" panose="020B0604030504040204" pitchFamily="50" charset="-128"/>
                          <a:ea typeface="Meiryo UI" panose="020B0604030504040204" pitchFamily="50" charset="-128"/>
                        </a:rPr>
                        <a:t>認証トークン取得</a:t>
                      </a:r>
                      <a:endParaRPr lang="en-US" altLang="ja-JP" sz="120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rPr>
                        <a:t>CADDE</a:t>
                      </a:r>
                      <a:r>
                        <a:rPr lang="ja-JP" altLang="en-US" sz="1200">
                          <a:latin typeface="Meiryo UI" panose="020B0604030504040204" pitchFamily="50" charset="-128"/>
                          <a:ea typeface="Meiryo UI" panose="020B0604030504040204" pitchFamily="50" charset="-128"/>
                        </a:rPr>
                        <a:t>による認証）</a:t>
                      </a:r>
                      <a:endParaRPr lang="en-US" altLang="ja-JP" sz="1200" b="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データ利用者が</a:t>
                      </a:r>
                      <a:r>
                        <a:rPr kumimoji="1" lang="en-US" altLang="ja-JP"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WebApp</a:t>
                      </a: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を利用して</a:t>
                      </a:r>
                      <a:r>
                        <a:rPr kumimoji="1" lang="en-US" altLang="ja-JP"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CADDE</a:t>
                      </a: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によって認証し、認証トークンを取得する</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データ発見時認可確認（限定提供データ（契約無））</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データ取得時認可確認（限定提供データ（契約無））</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データ取得時認可確認（限定提供データ（契約有））</a:t>
                      </a:r>
                    </a:p>
                  </a:txBody>
                  <a:tcPr anchor="ctr"/>
                </a:tc>
                <a:extLst>
                  <a:ext uri="{0D108BD9-81ED-4DB2-BD59-A6C34878D82A}">
                    <a16:rowId xmlns:a16="http://schemas.microsoft.com/office/drawing/2014/main" val="2118076416"/>
                  </a:ext>
                </a:extLst>
              </a:tr>
              <a:tr h="561718">
                <a:tc>
                  <a:txBody>
                    <a:bodyPr/>
                    <a:lstStyle/>
                    <a:p>
                      <a:r>
                        <a:rPr kumimoji="1" lang="en-US" altLang="ja-JP" sz="1200" b="0">
                          <a:latin typeface="Meiryo UI" panose="020B0604030504040204" pitchFamily="50" charset="-128"/>
                          <a:ea typeface="Meiryo UI" panose="020B0604030504040204" pitchFamily="50" charset="-128"/>
                        </a:rPr>
                        <a:t>2</a:t>
                      </a:r>
                      <a:endParaRPr kumimoji="1" lang="ja-JP" altLang="en-US" sz="1200" b="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200">
                          <a:latin typeface="Meiryo UI" panose="020B0604030504040204" pitchFamily="50" charset="-128"/>
                          <a:ea typeface="Meiryo UI" panose="020B0604030504040204" pitchFamily="50" charset="-128"/>
                        </a:rPr>
                        <a:t>認証トークン取得</a:t>
                      </a:r>
                      <a:endParaRPr lang="en-US" altLang="ja-JP" sz="120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rPr>
                        <a:t>xID</a:t>
                      </a:r>
                      <a:r>
                        <a:rPr lang="ja-JP" altLang="en-US" sz="1200">
                          <a:latin typeface="Meiryo UI" panose="020B0604030504040204" pitchFamily="50" charset="-128"/>
                          <a:ea typeface="Meiryo UI" panose="020B0604030504040204" pitchFamily="50" charset="-128"/>
                        </a:rPr>
                        <a:t>による認証）</a:t>
                      </a:r>
                      <a:endParaRPr lang="en-US" altLang="ja-JP" sz="1200" b="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データ利用者が</a:t>
                      </a:r>
                      <a:r>
                        <a:rPr kumimoji="1" lang="en-US" altLang="ja-JP"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WebApp</a:t>
                      </a: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を利用して</a:t>
                      </a:r>
                      <a:r>
                        <a:rPr kumimoji="1" lang="en-US" altLang="ja-JP"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xID</a:t>
                      </a: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によって認証し、認証トークンを取得する</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データ発見時認可確認（限定提供データ（契約無））</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データ取得時認可確認（限定提供データ（契約無））</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データ取得時認可確認（限定提供データ（契約有））</a:t>
                      </a:r>
                    </a:p>
                  </a:txBody>
                  <a:tcPr anchor="ctr"/>
                </a:tc>
                <a:extLst>
                  <a:ext uri="{0D108BD9-81ED-4DB2-BD59-A6C34878D82A}">
                    <a16:rowId xmlns:a16="http://schemas.microsoft.com/office/drawing/2014/main" val="4275032049"/>
                  </a:ext>
                </a:extLst>
              </a:tr>
              <a:tr h="561718">
                <a:tc>
                  <a:txBody>
                    <a:bodyPr/>
                    <a:lstStyle/>
                    <a:p>
                      <a:r>
                        <a:rPr kumimoji="1" lang="en-US" altLang="ja-JP" sz="1200" b="0">
                          <a:latin typeface="Meiryo UI" panose="020B0604030504040204" pitchFamily="50" charset="-128"/>
                          <a:ea typeface="Meiryo UI" panose="020B0604030504040204" pitchFamily="50" charset="-128"/>
                        </a:rPr>
                        <a:t>3</a:t>
                      </a:r>
                      <a:endParaRPr kumimoji="1" lang="ja-JP" altLang="en-US" sz="1200" b="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200">
                          <a:latin typeface="Meiryo UI" panose="020B0604030504040204" pitchFamily="50" charset="-128"/>
                          <a:ea typeface="Meiryo UI" panose="020B0604030504040204" pitchFamily="50" charset="-128"/>
                        </a:rPr>
                        <a:t>認証トークン取得</a:t>
                      </a:r>
                      <a:endParaRPr lang="en-US" altLang="ja-JP" sz="120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rPr>
                        <a:t>gBizID</a:t>
                      </a:r>
                      <a:r>
                        <a:rPr lang="ja-JP" altLang="en-US" sz="1200">
                          <a:latin typeface="Meiryo UI" panose="020B0604030504040204" pitchFamily="50" charset="-128"/>
                          <a:ea typeface="Meiryo UI" panose="020B0604030504040204" pitchFamily="50" charset="-128"/>
                        </a:rPr>
                        <a:t>による認証）</a:t>
                      </a:r>
                      <a:endParaRPr lang="en-US" altLang="ja-JP" sz="1200" b="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データ利用者が</a:t>
                      </a:r>
                      <a:r>
                        <a:rPr kumimoji="1" lang="en-US" altLang="ja-JP"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WebApp</a:t>
                      </a: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を利用して</a:t>
                      </a:r>
                      <a:r>
                        <a:rPr kumimoji="1" lang="en-US" altLang="ja-JP"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gBizID</a:t>
                      </a: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によって認証し、認証トークンを取得する</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データ発見時認可確認（限定提供データ（契約無））</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データ取得時認可確認（限定提供データ（契約無））</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データ取得時認可確認（限定提供データ（契約有））</a:t>
                      </a:r>
                    </a:p>
                  </a:txBody>
                  <a:tcPr anchor="ctr"/>
                </a:tc>
                <a:extLst>
                  <a:ext uri="{0D108BD9-81ED-4DB2-BD59-A6C34878D82A}">
                    <a16:rowId xmlns:a16="http://schemas.microsoft.com/office/drawing/2014/main" val="1292167308"/>
                  </a:ext>
                </a:extLst>
              </a:tr>
              <a:tr h="561718">
                <a:tc>
                  <a:txBody>
                    <a:bodyPr/>
                    <a:lstStyle/>
                    <a:p>
                      <a:r>
                        <a:rPr kumimoji="1" lang="en-US" altLang="ja-JP" sz="1200" b="0">
                          <a:latin typeface="Meiryo UI" panose="020B0604030504040204" pitchFamily="50" charset="-128"/>
                          <a:ea typeface="Meiryo UI" panose="020B0604030504040204" pitchFamily="50" charset="-128"/>
                        </a:rPr>
                        <a:t>4</a:t>
                      </a:r>
                      <a:endParaRPr kumimoji="1" lang="ja-JP" altLang="en-US" sz="1200" b="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200" b="0">
                          <a:latin typeface="Meiryo UI" panose="020B0604030504040204" pitchFamily="50" charset="-128"/>
                          <a:ea typeface="Meiryo UI" panose="020B0604030504040204" pitchFamily="50" charset="-128"/>
                        </a:rPr>
                        <a:t>認証トークン検証</a:t>
                      </a:r>
                      <a:endParaRPr lang="en-US" altLang="ja-JP" sz="1200" b="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利用者コネクタが</a:t>
                      </a:r>
                      <a:r>
                        <a:rPr kumimoji="1" lang="en-US" altLang="ja-JP"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WebApp</a:t>
                      </a: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から受け取った認証トークンを認証機能に問い合わせて検証する</a:t>
                      </a:r>
                      <a:endParaRPr kumimoji="1" lang="en-US" altLang="ja-JP"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データ発見時認可確認（限定提供データ（契約無））</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データ取得時認可確認（限定提供データ（契約無））</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データ取得時認可確認（限定提供データ（契約有））</a:t>
                      </a:r>
                    </a:p>
                  </a:txBody>
                  <a:tcPr anchor="ctr"/>
                </a:tc>
                <a:extLst>
                  <a:ext uri="{0D108BD9-81ED-4DB2-BD59-A6C34878D82A}">
                    <a16:rowId xmlns:a16="http://schemas.microsoft.com/office/drawing/2014/main" val="2540176675"/>
                  </a:ext>
                </a:extLst>
              </a:tr>
              <a:tr h="660524">
                <a:tc>
                  <a:txBody>
                    <a:bodyPr/>
                    <a:lstStyle/>
                    <a:p>
                      <a:r>
                        <a:rPr kumimoji="1" lang="en-US" altLang="ja-JP" sz="1200" b="0">
                          <a:latin typeface="Meiryo UI" panose="020B0604030504040204" pitchFamily="50" charset="-128"/>
                          <a:ea typeface="Meiryo UI" panose="020B0604030504040204" pitchFamily="50" charset="-128"/>
                        </a:rPr>
                        <a:t>5</a:t>
                      </a:r>
                      <a:endParaRPr kumimoji="1" lang="ja-JP" altLang="en-US" sz="1200" b="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200" b="0">
                          <a:latin typeface="Meiryo UI" panose="020B0604030504040204" pitchFamily="50" charset="-128"/>
                          <a:ea typeface="Meiryo UI" panose="020B0604030504040204" pitchFamily="50" charset="-128"/>
                        </a:rPr>
                        <a:t>認可トークン取得</a:t>
                      </a:r>
                      <a:endParaRPr lang="en-US" altLang="ja-JP" sz="1200" b="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認可機能が認証トークンを認証機能に問い合わせて認可トークンに交換する</a:t>
                      </a:r>
                      <a:endParaRPr kumimoji="1" lang="en-US" altLang="ja-JP"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データ発見時認可確認（限定提供データ（契約無））</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データ取得時認可確認（限定提供データ（契約無））</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データ取得時認可確認（限定提供データ（契約有））</a:t>
                      </a:r>
                    </a:p>
                  </a:txBody>
                  <a:tcPr anchor="ctr"/>
                </a:tc>
                <a:extLst>
                  <a:ext uri="{0D108BD9-81ED-4DB2-BD59-A6C34878D82A}">
                    <a16:rowId xmlns:a16="http://schemas.microsoft.com/office/drawing/2014/main" val="2413762434"/>
                  </a:ext>
                </a:extLst>
              </a:tr>
              <a:tr h="561718">
                <a:tc>
                  <a:txBody>
                    <a:bodyPr/>
                    <a:lstStyle/>
                    <a:p>
                      <a:r>
                        <a:rPr kumimoji="1" lang="en-US" altLang="ja-JP" sz="1200" b="0">
                          <a:latin typeface="Meiryo UI" panose="020B0604030504040204" pitchFamily="50" charset="-128"/>
                          <a:ea typeface="Meiryo UI" panose="020B0604030504040204" pitchFamily="50" charset="-128"/>
                        </a:rPr>
                        <a:t>6</a:t>
                      </a:r>
                      <a:endParaRPr kumimoji="1" lang="ja-JP" altLang="en-US" sz="1200" b="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200" b="0">
                          <a:latin typeface="Meiryo UI" panose="020B0604030504040204" pitchFamily="50" charset="-128"/>
                          <a:ea typeface="Meiryo UI" panose="020B0604030504040204" pitchFamily="50" charset="-128"/>
                        </a:rPr>
                        <a:t>認可確認</a:t>
                      </a:r>
                      <a:endParaRPr lang="en-US" altLang="ja-JP" sz="1200" b="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提供者コネクタが認可トークンを認可機能に渡して認可を確認する</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データ発見時認可確認（限定提供データ（契約無））</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データ取得時認可確認（限定提供データ（契約無））</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データ取得時認可確認（限定提供データ（契約有））</a:t>
                      </a:r>
                    </a:p>
                  </a:txBody>
                  <a:tcPr anchor="ctr"/>
                </a:tc>
                <a:extLst>
                  <a:ext uri="{0D108BD9-81ED-4DB2-BD59-A6C34878D82A}">
                    <a16:rowId xmlns:a16="http://schemas.microsoft.com/office/drawing/2014/main" val="3555485472"/>
                  </a:ext>
                </a:extLst>
              </a:tr>
            </a:tbl>
          </a:graphicData>
        </a:graphic>
      </p:graphicFrame>
      <p:sp>
        <p:nvSpPr>
          <p:cNvPr id="6" name="テキスト ボックス 5">
            <a:extLst>
              <a:ext uri="{FF2B5EF4-FFF2-40B4-BE49-F238E27FC236}">
                <a16:creationId xmlns:a16="http://schemas.microsoft.com/office/drawing/2014/main" id="{7DE8EBB3-B8D8-462F-87F3-7538A455B4AB}"/>
              </a:ext>
            </a:extLst>
          </p:cNvPr>
          <p:cNvSpPr txBox="1"/>
          <p:nvPr/>
        </p:nvSpPr>
        <p:spPr>
          <a:xfrm>
            <a:off x="216000" y="720000"/>
            <a:ext cx="9206089" cy="307611"/>
          </a:xfrm>
          <a:prstGeom prst="rect">
            <a:avLst/>
          </a:prstGeom>
          <a:noFill/>
          <a:ln>
            <a:noFill/>
          </a:ln>
        </p:spPr>
        <p:txBody>
          <a:bodyPr wrap="square" rtlCol="0" anchor="t" anchorCtr="0">
            <a:noAutofit/>
          </a:bodyPr>
          <a:lstStyle/>
          <a:p>
            <a:r>
              <a:rPr lang="ja-JP" altLang="en-US" sz="1200" dirty="0">
                <a:latin typeface="Meiryo UI" panose="020B0604030504040204" pitchFamily="50" charset="-128"/>
                <a:ea typeface="Meiryo UI" panose="020B0604030504040204" pitchFamily="50" charset="-128"/>
              </a:rPr>
              <a:t>主にデータ利用者の業務に関わるシーケンス一覧を示す。</a:t>
            </a:r>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044432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6E2ADC-1008-2A11-3105-A6713D57D43D}"/>
              </a:ext>
            </a:extLst>
          </p:cNvPr>
          <p:cNvSpPr>
            <a:spLocks noGrp="1"/>
          </p:cNvSpPr>
          <p:nvPr>
            <p:ph type="title"/>
          </p:nvPr>
        </p:nvSpPr>
        <p:spPr/>
        <p:txBody>
          <a:bodyPr>
            <a:noAutofit/>
          </a:bodyPr>
          <a:lstStyle/>
          <a:p>
            <a:r>
              <a:rPr lang="en-US" altLang="ja-JP" sz="1400" dirty="0">
                <a:latin typeface="Meiryo UI" panose="020B0604030504040204" pitchFamily="50" charset="-128"/>
                <a:ea typeface="Meiryo UI" panose="020B0604030504040204" pitchFamily="50" charset="-128"/>
              </a:rPr>
              <a:t>3. </a:t>
            </a:r>
            <a:r>
              <a:rPr lang="ja-JP" altLang="en-US" sz="1400" dirty="0">
                <a:latin typeface="Meiryo UI" panose="020B0604030504040204" pitchFamily="50" charset="-128"/>
                <a:ea typeface="Meiryo UI" panose="020B0604030504040204" pitchFamily="50" charset="-128"/>
              </a:rPr>
              <a:t>シーケンス </a:t>
            </a:r>
            <a:r>
              <a:rPr lang="en-US" altLang="ja-JP" sz="1400" dirty="0">
                <a:latin typeface="Meiryo UI" panose="020B0604030504040204" pitchFamily="50" charset="-128"/>
                <a:ea typeface="Meiryo UI" panose="020B0604030504040204" pitchFamily="50" charset="-128"/>
              </a:rPr>
              <a:t>&gt; 3.3. </a:t>
            </a:r>
            <a:r>
              <a:rPr lang="ja-JP" altLang="en-US" sz="1400" dirty="0">
                <a:latin typeface="Meiryo UI" panose="020B0604030504040204" pitchFamily="50" charset="-128"/>
                <a:ea typeface="Meiryo UI" panose="020B0604030504040204" pitchFamily="50" charset="-128"/>
              </a:rPr>
              <a:t>データ利用者の業務に</a:t>
            </a:r>
            <a:r>
              <a:rPr lang="ja-JP" altLang="en-US" sz="1400">
                <a:latin typeface="Meiryo UI" panose="020B0604030504040204" pitchFamily="50" charset="-128"/>
                <a:ea typeface="Meiryo UI" panose="020B0604030504040204" pitchFamily="50" charset="-128"/>
              </a:rPr>
              <a:t>関わるシーケンス</a:t>
            </a:r>
            <a:br>
              <a:rPr lang="en-US" altLang="ja-JP" sz="1400">
                <a:latin typeface="Meiryo UI" panose="020B0604030504040204" pitchFamily="50" charset="-128"/>
                <a:ea typeface="Meiryo UI" panose="020B0604030504040204" pitchFamily="50" charset="-128"/>
              </a:rPr>
            </a:br>
            <a:r>
              <a:rPr lang="en-US" altLang="ja-JP" sz="1400">
                <a:latin typeface="Meiryo UI" panose="020B0604030504040204" pitchFamily="50" charset="-128"/>
                <a:ea typeface="Meiryo UI" panose="020B0604030504040204" pitchFamily="50" charset="-128"/>
              </a:rPr>
              <a:t>&gt;</a:t>
            </a:r>
            <a:r>
              <a:rPr lang="ja-JP" altLang="en-US" sz="1400">
                <a:latin typeface="Meiryo UI" panose="020B0604030504040204" pitchFamily="50" charset="-128"/>
                <a:ea typeface="Meiryo UI" panose="020B0604030504040204" pitchFamily="50" charset="-128"/>
              </a:rPr>
              <a:t> </a:t>
            </a:r>
            <a:r>
              <a:rPr lang="en-US" altLang="ja-JP" sz="1400">
                <a:latin typeface="Meiryo UI" panose="020B0604030504040204" pitchFamily="50" charset="-128"/>
                <a:ea typeface="Meiryo UI" panose="020B0604030504040204" pitchFamily="50" charset="-128"/>
              </a:rPr>
              <a:t>3.3.1</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認証</a:t>
            </a:r>
            <a:r>
              <a:rPr lang="ja-JP" altLang="en-US" sz="1400">
                <a:latin typeface="Meiryo UI" panose="020B0604030504040204" pitchFamily="50" charset="-128"/>
                <a:ea typeface="Meiryo UI" panose="020B0604030504040204" pitchFamily="50" charset="-128"/>
              </a:rPr>
              <a:t>トークン取得（</a:t>
            </a:r>
            <a:r>
              <a:rPr lang="en-US" altLang="ja-JP" sz="1400">
                <a:latin typeface="Meiryo UI" panose="020B0604030504040204" pitchFamily="50" charset="-128"/>
                <a:ea typeface="Meiryo UI" panose="020B0604030504040204" pitchFamily="50" charset="-128"/>
              </a:rPr>
              <a:t>CADDE</a:t>
            </a:r>
            <a:r>
              <a:rPr lang="ja-JP" altLang="en-US" sz="1400">
                <a:latin typeface="Meiryo UI" panose="020B0604030504040204" pitchFamily="50" charset="-128"/>
                <a:ea typeface="Meiryo UI" panose="020B0604030504040204" pitchFamily="50" charset="-128"/>
              </a:rPr>
              <a:t>による認証）</a:t>
            </a:r>
            <a:endParaRPr kumimoji="1" lang="ja-JP" altLang="en-US" sz="1400" dirty="0"/>
          </a:p>
        </p:txBody>
      </p:sp>
      <p:pic>
        <p:nvPicPr>
          <p:cNvPr id="7" name="図 6" descr="グラフィカル ユーザー インターフェイス, アプリケーション&#10;&#10;自動的に生成された説明">
            <a:extLst>
              <a:ext uri="{FF2B5EF4-FFF2-40B4-BE49-F238E27FC236}">
                <a16:creationId xmlns:a16="http://schemas.microsoft.com/office/drawing/2014/main" id="{1D4FBB5A-55A1-30A2-C94F-5966BF1BB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8102" y="772250"/>
            <a:ext cx="5218404" cy="5184445"/>
          </a:xfrm>
          <a:prstGeom prst="rect">
            <a:avLst/>
          </a:prstGeom>
        </p:spPr>
      </p:pic>
      <p:sp>
        <p:nvSpPr>
          <p:cNvPr id="4" name="テキスト ボックス 3">
            <a:extLst>
              <a:ext uri="{FF2B5EF4-FFF2-40B4-BE49-F238E27FC236}">
                <a16:creationId xmlns:a16="http://schemas.microsoft.com/office/drawing/2014/main" id="{9E24C141-A927-11D0-A3F4-4E6EDBCBBF42}"/>
              </a:ext>
            </a:extLst>
          </p:cNvPr>
          <p:cNvSpPr txBox="1"/>
          <p:nvPr/>
        </p:nvSpPr>
        <p:spPr>
          <a:xfrm>
            <a:off x="138203" y="772250"/>
            <a:ext cx="4320584" cy="5332453"/>
          </a:xfrm>
          <a:prstGeom prst="rect">
            <a:avLst/>
          </a:prstGeom>
          <a:noFill/>
          <a:ln>
            <a:noFill/>
          </a:ln>
        </p:spPr>
        <p:txBody>
          <a:bodyPr wrap="square" rtlCol="0" anchor="t" anchorCtr="0">
            <a:noAutofit/>
          </a:bodyPr>
          <a:lstStyle/>
          <a:p>
            <a:r>
              <a:rPr lang="ja-JP" altLang="en-US" sz="1200">
                <a:latin typeface="Meiryo UI" panose="020B0604030504040204" pitchFamily="50" charset="-128"/>
                <a:ea typeface="Meiryo UI" panose="020B0604030504040204" pitchFamily="50" charset="-128"/>
              </a:rPr>
              <a:t>認証トークン取得（</a:t>
            </a:r>
            <a:r>
              <a:rPr lang="en-US" altLang="ja-JP" sz="1200">
                <a:latin typeface="Meiryo UI" panose="020B0604030504040204" pitchFamily="50" charset="-128"/>
                <a:ea typeface="Meiryo UI" panose="020B0604030504040204" pitchFamily="50" charset="-128"/>
              </a:rPr>
              <a:t>CADDE</a:t>
            </a:r>
            <a:r>
              <a:rPr lang="ja-JP" altLang="en-US" sz="1200">
                <a:latin typeface="Meiryo UI" panose="020B0604030504040204" pitchFamily="50" charset="-128"/>
                <a:ea typeface="Meiryo UI" panose="020B0604030504040204" pitchFamily="50" charset="-128"/>
              </a:rPr>
              <a:t>による認証）のシーケンスを示す。</a:t>
            </a:r>
            <a:endParaRPr lang="en-US" altLang="ja-JP" sz="1200">
              <a:latin typeface="Meiryo UI" panose="020B0604030504040204" pitchFamily="50" charset="-128"/>
              <a:ea typeface="Meiryo UI" panose="020B0604030504040204" pitchFamily="50" charset="-128"/>
            </a:endParaRPr>
          </a:p>
          <a:p>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データ利用者が</a:t>
            </a:r>
            <a:r>
              <a:rPr lang="en-US" altLang="ja-JP" sz="1200">
                <a:latin typeface="Meiryo UI" panose="020B0604030504040204" pitchFamily="50" charset="-128"/>
                <a:ea typeface="Meiryo UI" panose="020B0604030504040204" pitchFamily="50" charset="-128"/>
              </a:rPr>
              <a:t>WebApp</a:t>
            </a:r>
            <a:r>
              <a:rPr lang="ja-JP" altLang="en-US" sz="1200">
                <a:latin typeface="Meiryo UI" panose="020B0604030504040204" pitchFamily="50" charset="-128"/>
                <a:ea typeface="Meiryo UI" panose="020B0604030504040204" pitchFamily="50" charset="-128"/>
              </a:rPr>
              <a:t>にログインする。認証リクエストをすることによってユーザ認証を開始することができる。</a:t>
            </a:r>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ユーザ認証に成功すると認証レスポンスによって認可コードが得られ、それと引き換えに認証トークンを得ることができる。</a:t>
            </a:r>
            <a:endParaRPr lang="en-US" altLang="ja-JP" sz="1200">
              <a:latin typeface="Meiryo UI" panose="020B0604030504040204" pitchFamily="50" charset="-128"/>
              <a:ea typeface="Meiryo UI" panose="020B0604030504040204" pitchFamily="50" charset="-128"/>
            </a:endParaRPr>
          </a:p>
          <a:p>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シーケンス中のパラメータについて以下に補足する。なお、認証リクエストと認証レスポンスは</a:t>
            </a:r>
            <a:r>
              <a:rPr lang="en-US" altLang="ja-JP" sz="1200">
                <a:latin typeface="Meiryo UI" panose="020B0604030504040204" pitchFamily="50" charset="-128"/>
                <a:ea typeface="Meiryo UI" panose="020B0604030504040204" pitchFamily="50" charset="-128"/>
              </a:rPr>
              <a:t>OpenID Connect/OAuth2.0</a:t>
            </a:r>
            <a:r>
              <a:rPr lang="ja-JP" altLang="en-US" sz="1200">
                <a:latin typeface="Meiryo UI" panose="020B0604030504040204" pitchFamily="50" charset="-128"/>
                <a:ea typeface="Meiryo UI" panose="020B0604030504040204" pitchFamily="50" charset="-128"/>
              </a:rPr>
              <a:t>で規定されている。</a:t>
            </a:r>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スコープとは、トークンを取得する際に権限の範囲を指定するものである。</a:t>
            </a:r>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レスポンスタイプとは、グラントタイプを指定するものである。ここでは認可コードグラントを指定している。</a:t>
            </a:r>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クライアント</a:t>
            </a:r>
            <a:r>
              <a:rPr lang="en-US" altLang="ja-JP" sz="1200">
                <a:latin typeface="Meiryo UI" panose="020B0604030504040204" pitchFamily="50" charset="-128"/>
                <a:ea typeface="Meiryo UI" panose="020B0604030504040204" pitchFamily="50" charset="-128"/>
              </a:rPr>
              <a:t>ID</a:t>
            </a:r>
            <a:r>
              <a:rPr lang="ja-JP" altLang="en-US" sz="1200">
                <a:latin typeface="Meiryo UI" panose="020B0604030504040204" pitchFamily="50" charset="-128"/>
                <a:ea typeface="Meiryo UI" panose="020B0604030504040204" pitchFamily="50" charset="-128"/>
              </a:rPr>
              <a:t>とは、認証機能がクライアントを識別するためのものである。</a:t>
            </a:r>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リダイレクト</a:t>
            </a:r>
            <a:r>
              <a:rPr lang="en-US" altLang="ja-JP" sz="1200">
                <a:latin typeface="Meiryo UI" panose="020B0604030504040204" pitchFamily="50" charset="-128"/>
                <a:ea typeface="Meiryo UI" panose="020B0604030504040204" pitchFamily="50" charset="-128"/>
              </a:rPr>
              <a:t>URI</a:t>
            </a:r>
            <a:r>
              <a:rPr lang="ja-JP" altLang="en-US" sz="1200">
                <a:latin typeface="Meiryo UI" panose="020B0604030504040204" pitchFamily="50" charset="-128"/>
                <a:ea typeface="Meiryo UI" panose="020B0604030504040204" pitchFamily="50" charset="-128"/>
              </a:rPr>
              <a:t>とは、認証機能画面から</a:t>
            </a:r>
            <a:r>
              <a:rPr lang="en-US" altLang="ja-JP" sz="1200">
                <a:latin typeface="Meiryo UI" panose="020B0604030504040204" pitchFamily="50" charset="-128"/>
                <a:ea typeface="Meiryo UI" panose="020B0604030504040204" pitchFamily="50" charset="-128"/>
              </a:rPr>
              <a:t>WebApp</a:t>
            </a:r>
            <a:r>
              <a:rPr lang="ja-JP" altLang="en-US" sz="1200">
                <a:latin typeface="Meiryo UI" panose="020B0604030504040204" pitchFamily="50" charset="-128"/>
                <a:ea typeface="Meiryo UI" panose="020B0604030504040204" pitchFamily="50" charset="-128"/>
              </a:rPr>
              <a:t>画面に戻るときのための</a:t>
            </a:r>
            <a:r>
              <a:rPr lang="en-US" altLang="ja-JP" sz="1200">
                <a:latin typeface="Meiryo UI" panose="020B0604030504040204" pitchFamily="50" charset="-128"/>
                <a:ea typeface="Meiryo UI" panose="020B0604030504040204" pitchFamily="50" charset="-128"/>
              </a:rPr>
              <a:t>URI</a:t>
            </a:r>
            <a:r>
              <a:rPr lang="ja-JP" altLang="en-US" sz="1200">
                <a:latin typeface="Meiryo UI" panose="020B0604030504040204" pitchFamily="50" charset="-128"/>
                <a:ea typeface="Meiryo UI" panose="020B0604030504040204" pitchFamily="50" charset="-128"/>
              </a:rPr>
              <a:t>のことである。</a:t>
            </a:r>
            <a:endParaRPr kumimoji="1"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ステートとは、認可コードのすり替え（クロスサイトリクエストフォージェリ）を防ぐために必要なランダム値である。</a:t>
            </a:r>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レスポンスモードとは、パラメータの受け渡し方法を指定するものである。</a:t>
            </a:r>
            <a:endParaRPr lang="en-US" altLang="ja-JP" sz="1200">
              <a:latin typeface="Meiryo UI" panose="020B0604030504040204" pitchFamily="50" charset="-128"/>
              <a:ea typeface="Meiryo UI" panose="020B0604030504040204" pitchFamily="50" charset="-128"/>
            </a:endParaRPr>
          </a:p>
          <a:p>
            <a:r>
              <a:rPr kumimoji="1" lang="ja-JP" altLang="en-US" sz="1200">
                <a:latin typeface="Meiryo UI" panose="020B0604030504040204" pitchFamily="50" charset="-128"/>
                <a:ea typeface="Meiryo UI" panose="020B0604030504040204" pitchFamily="50" charset="-128"/>
              </a:rPr>
              <a:t>認可コードとは、</a:t>
            </a:r>
            <a:r>
              <a:rPr lang="en-US" altLang="ja-JP" sz="1200">
                <a:latin typeface="Meiryo UI" panose="020B0604030504040204" pitchFamily="50" charset="-128"/>
                <a:ea typeface="Meiryo UI" panose="020B0604030504040204" pitchFamily="50" charset="-128"/>
              </a:rPr>
              <a:t> OpenID Connect/OAuth2.0</a:t>
            </a:r>
            <a:r>
              <a:rPr lang="ja-JP" altLang="en-US" sz="1200">
                <a:latin typeface="Meiryo UI" panose="020B0604030504040204" pitchFamily="50" charset="-128"/>
                <a:ea typeface="Meiryo UI" panose="020B0604030504040204" pitchFamily="50" charset="-128"/>
              </a:rPr>
              <a:t>で規定されている、認可コードグラントにおいて</a:t>
            </a:r>
            <a:r>
              <a:rPr kumimoji="1" lang="ja-JP" altLang="en-US" sz="1200">
                <a:latin typeface="Meiryo UI" panose="020B0604030504040204" pitchFamily="50" charset="-128"/>
                <a:ea typeface="Meiryo UI" panose="020B0604030504040204" pitchFamily="50" charset="-128"/>
              </a:rPr>
              <a:t>アクセストークンを取得するために必要な</a:t>
            </a:r>
            <a:r>
              <a:rPr lang="ja-JP" altLang="en-US" sz="1200">
                <a:latin typeface="Meiryo UI" panose="020B0604030504040204" pitchFamily="50" charset="-128"/>
                <a:ea typeface="Meiryo UI" panose="020B0604030504040204" pitchFamily="50" charset="-128"/>
              </a:rPr>
              <a:t>短命のトークンである。例えば、以下のようなランダム値である。</a:t>
            </a:r>
            <a:endParaRPr lang="en-US" altLang="ja-JP" sz="1200">
              <a:latin typeface="Meiryo UI" panose="020B0604030504040204" pitchFamily="50" charset="-128"/>
              <a:ea typeface="Meiryo UI" panose="020B0604030504040204" pitchFamily="50" charset="-128"/>
            </a:endParaRPr>
          </a:p>
          <a:p>
            <a:r>
              <a:rPr kumimoji="1" lang="en-US" altLang="ja-JP" sz="1200">
                <a:latin typeface="Meiryo UI" panose="020B0604030504040204" pitchFamily="50" charset="-128"/>
                <a:ea typeface="Meiryo UI" panose="020B0604030504040204" pitchFamily="50" charset="-128"/>
              </a:rPr>
              <a:t>db377803-9bd7-401e-8f25-d7c8a0ddb0e9.cc6ccf64-1bed-4775-8a1d-2fd85c222d63.2163ff50-0e4e-4527-a52f-2aef468b9b4a</a:t>
            </a:r>
          </a:p>
          <a:p>
            <a:r>
              <a:rPr lang="ja-JP" altLang="en-US" sz="1200">
                <a:latin typeface="Meiryo UI" panose="020B0604030504040204" pitchFamily="50" charset="-128"/>
                <a:ea typeface="Meiryo UI" panose="020B0604030504040204" pitchFamily="50" charset="-128"/>
              </a:rPr>
              <a:t>認証トークンは</a:t>
            </a:r>
            <a:r>
              <a:rPr lang="en-US" altLang="ja-JP" sz="1200">
                <a:latin typeface="Meiryo UI" panose="020B0604030504040204" pitchFamily="50" charset="-128"/>
                <a:ea typeface="Meiryo UI" panose="020B0604030504040204" pitchFamily="50" charset="-128"/>
              </a:rPr>
              <a:t>CADDE</a:t>
            </a:r>
            <a:r>
              <a:rPr lang="ja-JP" altLang="en-US" sz="1200">
                <a:latin typeface="Meiryo UI" panose="020B0604030504040204" pitchFamily="50" charset="-128"/>
                <a:ea typeface="Meiryo UI" panose="020B0604030504040204" pitchFamily="50" charset="-128"/>
              </a:rPr>
              <a:t>認証機能が発行するアクセストークンである。</a:t>
            </a:r>
            <a:endParaRPr kumimoji="1" lang="en-US" altLang="ja-JP" sz="1200">
              <a:latin typeface="Meiryo UI" panose="020B0604030504040204" pitchFamily="50" charset="-128"/>
              <a:ea typeface="Meiryo UI" panose="020B0604030504040204" pitchFamily="50" charset="-128"/>
            </a:endParaRPr>
          </a:p>
          <a:p>
            <a:endParaRPr lang="en-US" altLang="ja-JP"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023495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6E2ADC-1008-2A11-3105-A6713D57D43D}"/>
              </a:ext>
            </a:extLst>
          </p:cNvPr>
          <p:cNvSpPr>
            <a:spLocks noGrp="1"/>
          </p:cNvSpPr>
          <p:nvPr>
            <p:ph type="title"/>
          </p:nvPr>
        </p:nvSpPr>
        <p:spPr/>
        <p:txBody>
          <a:bodyPr>
            <a:noAutofit/>
          </a:bodyPr>
          <a:lstStyle/>
          <a:p>
            <a:r>
              <a:rPr lang="en-US" altLang="ja-JP" sz="1400" dirty="0">
                <a:latin typeface="Meiryo UI" panose="020B0604030504040204" pitchFamily="50" charset="-128"/>
                <a:ea typeface="Meiryo UI" panose="020B0604030504040204" pitchFamily="50" charset="-128"/>
              </a:rPr>
              <a:t>3. </a:t>
            </a:r>
            <a:r>
              <a:rPr lang="ja-JP" altLang="en-US" sz="1400" dirty="0">
                <a:latin typeface="Meiryo UI" panose="020B0604030504040204" pitchFamily="50" charset="-128"/>
                <a:ea typeface="Meiryo UI" panose="020B0604030504040204" pitchFamily="50" charset="-128"/>
              </a:rPr>
              <a:t>シーケンス </a:t>
            </a:r>
            <a:r>
              <a:rPr lang="en-US" altLang="ja-JP" sz="1400" dirty="0">
                <a:latin typeface="Meiryo UI" panose="020B0604030504040204" pitchFamily="50" charset="-128"/>
                <a:ea typeface="Meiryo UI" panose="020B0604030504040204" pitchFamily="50" charset="-128"/>
              </a:rPr>
              <a:t>&gt; 3.3. </a:t>
            </a:r>
            <a:r>
              <a:rPr lang="ja-JP" altLang="en-US" sz="1400" dirty="0">
                <a:latin typeface="Meiryo UI" panose="020B0604030504040204" pitchFamily="50" charset="-128"/>
                <a:ea typeface="Meiryo UI" panose="020B0604030504040204" pitchFamily="50" charset="-128"/>
              </a:rPr>
              <a:t>データ利用者の業務に</a:t>
            </a:r>
            <a:r>
              <a:rPr lang="ja-JP" altLang="en-US" sz="1400">
                <a:latin typeface="Meiryo UI" panose="020B0604030504040204" pitchFamily="50" charset="-128"/>
                <a:ea typeface="Meiryo UI" panose="020B0604030504040204" pitchFamily="50" charset="-128"/>
              </a:rPr>
              <a:t>関わるシーケンス</a:t>
            </a:r>
            <a:br>
              <a:rPr lang="en-US" altLang="ja-JP" sz="1400">
                <a:latin typeface="Meiryo UI" panose="020B0604030504040204" pitchFamily="50" charset="-128"/>
                <a:ea typeface="Meiryo UI" panose="020B0604030504040204" pitchFamily="50" charset="-128"/>
              </a:rPr>
            </a:br>
            <a:r>
              <a:rPr lang="en-US" altLang="ja-JP" sz="1400">
                <a:latin typeface="Meiryo UI" panose="020B0604030504040204" pitchFamily="50" charset="-128"/>
                <a:ea typeface="Meiryo UI" panose="020B0604030504040204" pitchFamily="50" charset="-128"/>
              </a:rPr>
              <a:t>&gt; 3.3.2. </a:t>
            </a:r>
            <a:r>
              <a:rPr lang="ja-JP" altLang="en-US" sz="1400" dirty="0">
                <a:latin typeface="Meiryo UI" panose="020B0604030504040204" pitchFamily="50" charset="-128"/>
                <a:ea typeface="Meiryo UI" panose="020B0604030504040204" pitchFamily="50" charset="-128"/>
              </a:rPr>
              <a:t>認証</a:t>
            </a:r>
            <a:r>
              <a:rPr lang="ja-JP" altLang="en-US" sz="1400">
                <a:latin typeface="Meiryo UI" panose="020B0604030504040204" pitchFamily="50" charset="-128"/>
                <a:ea typeface="Meiryo UI" panose="020B0604030504040204" pitchFamily="50" charset="-128"/>
              </a:rPr>
              <a:t>トークン取得（</a:t>
            </a:r>
            <a:r>
              <a:rPr lang="en-US" altLang="ja-JP" sz="1400">
                <a:latin typeface="Meiryo UI" panose="020B0604030504040204" pitchFamily="50" charset="-128"/>
                <a:ea typeface="Meiryo UI" panose="020B0604030504040204" pitchFamily="50" charset="-128"/>
              </a:rPr>
              <a:t>xID</a:t>
            </a:r>
            <a:r>
              <a:rPr lang="ja-JP" altLang="en-US" sz="1400">
                <a:latin typeface="Meiryo UI" panose="020B0604030504040204" pitchFamily="50" charset="-128"/>
                <a:ea typeface="Meiryo UI" panose="020B0604030504040204" pitchFamily="50" charset="-128"/>
              </a:rPr>
              <a:t>による認証）</a:t>
            </a:r>
            <a:endParaRPr kumimoji="1" lang="ja-JP" altLang="en-US" sz="1400" dirty="0"/>
          </a:p>
        </p:txBody>
      </p:sp>
      <p:pic>
        <p:nvPicPr>
          <p:cNvPr id="9" name="図 8" descr="タイムライン が含まれている画像&#10;&#10;自動的に生成された説明">
            <a:extLst>
              <a:ext uri="{FF2B5EF4-FFF2-40B4-BE49-F238E27FC236}">
                <a16:creationId xmlns:a16="http://schemas.microsoft.com/office/drawing/2014/main" id="{FC02B4D7-3723-FA83-2592-CBE2D8D0AF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11128" y="868049"/>
            <a:ext cx="4987666" cy="5332453"/>
          </a:xfrm>
          <a:prstGeom prst="rect">
            <a:avLst/>
          </a:prstGeom>
        </p:spPr>
      </p:pic>
      <p:sp>
        <p:nvSpPr>
          <p:cNvPr id="4" name="テキスト ボックス 3">
            <a:extLst>
              <a:ext uri="{FF2B5EF4-FFF2-40B4-BE49-F238E27FC236}">
                <a16:creationId xmlns:a16="http://schemas.microsoft.com/office/drawing/2014/main" id="{69174EB4-2370-D118-A202-AB2723B5156C}"/>
              </a:ext>
            </a:extLst>
          </p:cNvPr>
          <p:cNvSpPr txBox="1"/>
          <p:nvPr/>
        </p:nvSpPr>
        <p:spPr>
          <a:xfrm>
            <a:off x="138203" y="772250"/>
            <a:ext cx="4320584" cy="5332453"/>
          </a:xfrm>
          <a:prstGeom prst="rect">
            <a:avLst/>
          </a:prstGeom>
          <a:noFill/>
          <a:ln>
            <a:noFill/>
          </a:ln>
        </p:spPr>
        <p:txBody>
          <a:bodyPr wrap="square" rtlCol="0" anchor="t" anchorCtr="0">
            <a:noAutofit/>
          </a:bodyPr>
          <a:lstStyle/>
          <a:p>
            <a:r>
              <a:rPr lang="ja-JP" altLang="en-US" sz="1200">
                <a:latin typeface="Meiryo UI" panose="020B0604030504040204" pitchFamily="50" charset="-128"/>
                <a:ea typeface="Meiryo UI" panose="020B0604030504040204" pitchFamily="50" charset="-128"/>
              </a:rPr>
              <a:t>認証トークン取得（</a:t>
            </a:r>
            <a:r>
              <a:rPr lang="en-US" altLang="ja-JP" sz="1200">
                <a:latin typeface="Meiryo UI" panose="020B0604030504040204" pitchFamily="50" charset="-128"/>
                <a:ea typeface="Meiryo UI" panose="020B0604030504040204" pitchFamily="50" charset="-128"/>
              </a:rPr>
              <a:t>xID</a:t>
            </a:r>
            <a:r>
              <a:rPr lang="ja-JP" altLang="en-US" sz="1200">
                <a:latin typeface="Meiryo UI" panose="020B0604030504040204" pitchFamily="50" charset="-128"/>
                <a:ea typeface="Meiryo UI" panose="020B0604030504040204" pitchFamily="50" charset="-128"/>
              </a:rPr>
              <a:t>による認証）のシーケンスを示す。</a:t>
            </a:r>
            <a:endParaRPr lang="en-US" altLang="ja-JP" sz="1200">
              <a:latin typeface="Meiryo UI" panose="020B0604030504040204" pitchFamily="50" charset="-128"/>
              <a:ea typeface="Meiryo UI" panose="020B0604030504040204" pitchFamily="50" charset="-128"/>
            </a:endParaRPr>
          </a:p>
          <a:p>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データ利用者が</a:t>
            </a:r>
            <a:r>
              <a:rPr lang="en-US" altLang="ja-JP" sz="1200">
                <a:latin typeface="Meiryo UI" panose="020B0604030504040204" pitchFamily="50" charset="-128"/>
                <a:ea typeface="Meiryo UI" panose="020B0604030504040204" pitchFamily="50" charset="-128"/>
              </a:rPr>
              <a:t>WebApp</a:t>
            </a:r>
            <a:r>
              <a:rPr lang="ja-JP" altLang="en-US" sz="1200">
                <a:latin typeface="Meiryo UI" panose="020B0604030504040204" pitchFamily="50" charset="-128"/>
                <a:ea typeface="Meiryo UI" panose="020B0604030504040204" pitchFamily="50" charset="-128"/>
              </a:rPr>
              <a:t>にログインする。認証リクエストをすることによってユーザ認証を開始することができる。</a:t>
            </a:r>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ユーザ認証に成功すると認証レスポンスによって認可コードが得られ、それと引き換えに認証トークンを得ることができる。</a:t>
            </a:r>
            <a:endParaRPr lang="en-US" altLang="ja-JP" sz="1200">
              <a:latin typeface="Meiryo UI" panose="020B0604030504040204" pitchFamily="50" charset="-128"/>
              <a:ea typeface="Meiryo UI" panose="020B0604030504040204" pitchFamily="50" charset="-128"/>
            </a:endParaRPr>
          </a:p>
          <a:p>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シーケンス中のパラメータについて以下に補足する。なお、認証リクエストと認証レスポンスは</a:t>
            </a:r>
            <a:r>
              <a:rPr lang="en-US" altLang="ja-JP" sz="1200">
                <a:latin typeface="Meiryo UI" panose="020B0604030504040204" pitchFamily="50" charset="-128"/>
                <a:ea typeface="Meiryo UI" panose="020B0604030504040204" pitchFamily="50" charset="-128"/>
              </a:rPr>
              <a:t>OpenID Connect/OAuth2.0</a:t>
            </a:r>
            <a:r>
              <a:rPr lang="ja-JP" altLang="en-US" sz="1200">
                <a:latin typeface="Meiryo UI" panose="020B0604030504040204" pitchFamily="50" charset="-128"/>
                <a:ea typeface="Meiryo UI" panose="020B0604030504040204" pitchFamily="50" charset="-128"/>
              </a:rPr>
              <a:t>で規定されている。</a:t>
            </a:r>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スコープとは、トークンを取得する際に権限の範囲を指定するものである。</a:t>
            </a:r>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レスポンスタイプとは、グラントタイプを指定するものである。ここでは認可コードグラントを指定している。</a:t>
            </a:r>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クライアント</a:t>
            </a:r>
            <a:r>
              <a:rPr lang="en-US" altLang="ja-JP" sz="1200">
                <a:latin typeface="Meiryo UI" panose="020B0604030504040204" pitchFamily="50" charset="-128"/>
                <a:ea typeface="Meiryo UI" panose="020B0604030504040204" pitchFamily="50" charset="-128"/>
              </a:rPr>
              <a:t>ID</a:t>
            </a:r>
            <a:r>
              <a:rPr lang="ja-JP" altLang="en-US" sz="1200">
                <a:latin typeface="Meiryo UI" panose="020B0604030504040204" pitchFamily="50" charset="-128"/>
                <a:ea typeface="Meiryo UI" panose="020B0604030504040204" pitchFamily="50" charset="-128"/>
              </a:rPr>
              <a:t>とは、認証機能がクライアントを識別するためのものである。</a:t>
            </a:r>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リダイレクト</a:t>
            </a:r>
            <a:r>
              <a:rPr lang="en-US" altLang="ja-JP" sz="1200">
                <a:latin typeface="Meiryo UI" panose="020B0604030504040204" pitchFamily="50" charset="-128"/>
                <a:ea typeface="Meiryo UI" panose="020B0604030504040204" pitchFamily="50" charset="-128"/>
              </a:rPr>
              <a:t>URI</a:t>
            </a:r>
            <a:r>
              <a:rPr lang="ja-JP" altLang="en-US" sz="1200">
                <a:latin typeface="Meiryo UI" panose="020B0604030504040204" pitchFamily="50" charset="-128"/>
                <a:ea typeface="Meiryo UI" panose="020B0604030504040204" pitchFamily="50" charset="-128"/>
              </a:rPr>
              <a:t>とは、認証機能画面から</a:t>
            </a:r>
            <a:r>
              <a:rPr lang="en-US" altLang="ja-JP" sz="1200">
                <a:latin typeface="Meiryo UI" panose="020B0604030504040204" pitchFamily="50" charset="-128"/>
                <a:ea typeface="Meiryo UI" panose="020B0604030504040204" pitchFamily="50" charset="-128"/>
              </a:rPr>
              <a:t>WebApp</a:t>
            </a:r>
            <a:r>
              <a:rPr lang="ja-JP" altLang="en-US" sz="1200">
                <a:latin typeface="Meiryo UI" panose="020B0604030504040204" pitchFamily="50" charset="-128"/>
                <a:ea typeface="Meiryo UI" panose="020B0604030504040204" pitchFamily="50" charset="-128"/>
              </a:rPr>
              <a:t>画面に戻る、または、</a:t>
            </a:r>
            <a:r>
              <a:rPr lang="en-US" altLang="ja-JP" sz="1200">
                <a:latin typeface="Meiryo UI" panose="020B0604030504040204" pitchFamily="50" charset="-128"/>
                <a:ea typeface="Meiryo UI" panose="020B0604030504040204" pitchFamily="50" charset="-128"/>
              </a:rPr>
              <a:t>xID</a:t>
            </a:r>
            <a:r>
              <a:rPr lang="ja-JP" altLang="en-US" sz="1200">
                <a:latin typeface="Meiryo UI" panose="020B0604030504040204" pitchFamily="50" charset="-128"/>
                <a:ea typeface="Meiryo UI" panose="020B0604030504040204" pitchFamily="50" charset="-128"/>
              </a:rPr>
              <a:t>画面から認証機能に戻るときのための</a:t>
            </a:r>
            <a:r>
              <a:rPr lang="en-US" altLang="ja-JP" sz="1200">
                <a:latin typeface="Meiryo UI" panose="020B0604030504040204" pitchFamily="50" charset="-128"/>
                <a:ea typeface="Meiryo UI" panose="020B0604030504040204" pitchFamily="50" charset="-128"/>
              </a:rPr>
              <a:t>URI</a:t>
            </a:r>
            <a:r>
              <a:rPr lang="ja-JP" altLang="en-US" sz="1200">
                <a:latin typeface="Meiryo UI" panose="020B0604030504040204" pitchFamily="50" charset="-128"/>
                <a:ea typeface="Meiryo UI" panose="020B0604030504040204" pitchFamily="50" charset="-128"/>
              </a:rPr>
              <a:t>のことである。</a:t>
            </a:r>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ステートとは、認可コードのすり替え（クロスサイトリクエストフォージェリ）を防ぐために必要なランダム値である。</a:t>
            </a:r>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レスポンスモードとは、パラメータの受け渡し方法を指定するものである。</a:t>
            </a:r>
            <a:endParaRPr lang="en-US" altLang="ja-JP" sz="1200">
              <a:latin typeface="Meiryo UI" panose="020B0604030504040204" pitchFamily="50" charset="-128"/>
              <a:ea typeface="Meiryo UI" panose="020B0604030504040204" pitchFamily="50" charset="-128"/>
            </a:endParaRPr>
          </a:p>
          <a:p>
            <a:r>
              <a:rPr kumimoji="1" lang="ja-JP" altLang="en-US" sz="1200">
                <a:latin typeface="Meiryo UI" panose="020B0604030504040204" pitchFamily="50" charset="-128"/>
                <a:ea typeface="Meiryo UI" panose="020B0604030504040204" pitchFamily="50" charset="-128"/>
              </a:rPr>
              <a:t>認可コードとは、</a:t>
            </a:r>
            <a:r>
              <a:rPr lang="en-US" altLang="ja-JP" sz="1200">
                <a:latin typeface="Meiryo UI" panose="020B0604030504040204" pitchFamily="50" charset="-128"/>
                <a:ea typeface="Meiryo UI" panose="020B0604030504040204" pitchFamily="50" charset="-128"/>
              </a:rPr>
              <a:t> OpenID Connect/OAuth2.0</a:t>
            </a:r>
            <a:r>
              <a:rPr lang="ja-JP" altLang="en-US" sz="1200">
                <a:latin typeface="Meiryo UI" panose="020B0604030504040204" pitchFamily="50" charset="-128"/>
                <a:ea typeface="Meiryo UI" panose="020B0604030504040204" pitchFamily="50" charset="-128"/>
              </a:rPr>
              <a:t>で規定されている、認可コードグラントにおいて</a:t>
            </a:r>
            <a:r>
              <a:rPr kumimoji="1" lang="ja-JP" altLang="en-US" sz="1200">
                <a:latin typeface="Meiryo UI" panose="020B0604030504040204" pitchFamily="50" charset="-128"/>
                <a:ea typeface="Meiryo UI" panose="020B0604030504040204" pitchFamily="50" charset="-128"/>
              </a:rPr>
              <a:t>アクセストークンを取得するために必要な</a:t>
            </a:r>
            <a:r>
              <a:rPr lang="ja-JP" altLang="en-US" sz="1200">
                <a:latin typeface="Meiryo UI" panose="020B0604030504040204" pitchFamily="50" charset="-128"/>
                <a:ea typeface="Meiryo UI" panose="020B0604030504040204" pitchFamily="50" charset="-128"/>
              </a:rPr>
              <a:t>短命のトークンである。例えば、以下のようなランダム値である。</a:t>
            </a:r>
            <a:endParaRPr lang="en-US" altLang="ja-JP" sz="1200">
              <a:latin typeface="Meiryo UI" panose="020B0604030504040204" pitchFamily="50" charset="-128"/>
              <a:ea typeface="Meiryo UI" panose="020B0604030504040204" pitchFamily="50" charset="-128"/>
            </a:endParaRPr>
          </a:p>
          <a:p>
            <a:r>
              <a:rPr kumimoji="1" lang="en-US" altLang="ja-JP" sz="1200">
                <a:latin typeface="Meiryo UI" panose="020B0604030504040204" pitchFamily="50" charset="-128"/>
                <a:ea typeface="Meiryo UI" panose="020B0604030504040204" pitchFamily="50" charset="-128"/>
              </a:rPr>
              <a:t>db377803-9bd7-401e-8f25-d7c8a0ddb0e9.cc6ccf64-1bed-4775-8a1d-2fd85c222d63.2163ff50-0e4e-4527-a52f-2aef468b9b4a</a:t>
            </a:r>
          </a:p>
          <a:p>
            <a:r>
              <a:rPr lang="ja-JP" altLang="en-US" sz="1200">
                <a:latin typeface="Meiryo UI" panose="020B0604030504040204" pitchFamily="50" charset="-128"/>
                <a:ea typeface="Meiryo UI" panose="020B0604030504040204" pitchFamily="50" charset="-128"/>
              </a:rPr>
              <a:t>認証トークンは</a:t>
            </a:r>
            <a:r>
              <a:rPr lang="en-US" altLang="ja-JP" sz="1200">
                <a:latin typeface="Meiryo UI" panose="020B0604030504040204" pitchFamily="50" charset="-128"/>
                <a:ea typeface="Meiryo UI" panose="020B0604030504040204" pitchFamily="50" charset="-128"/>
              </a:rPr>
              <a:t>CADDE</a:t>
            </a:r>
            <a:r>
              <a:rPr lang="ja-JP" altLang="en-US" sz="1200">
                <a:latin typeface="Meiryo UI" panose="020B0604030504040204" pitchFamily="50" charset="-128"/>
                <a:ea typeface="Meiryo UI" panose="020B0604030504040204" pitchFamily="50" charset="-128"/>
              </a:rPr>
              <a:t>認証機能が発行するアクセストークンである。</a:t>
            </a:r>
            <a:endParaRPr kumimoji="1" lang="en-US" altLang="ja-JP" sz="1200">
              <a:latin typeface="Meiryo UI" panose="020B0604030504040204" pitchFamily="50" charset="-128"/>
              <a:ea typeface="Meiryo UI" panose="020B0604030504040204" pitchFamily="50" charset="-128"/>
            </a:endParaRPr>
          </a:p>
          <a:p>
            <a:endParaRPr lang="en-US" altLang="ja-JP"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22110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6E2ADC-1008-2A11-3105-A6713D57D43D}"/>
              </a:ext>
            </a:extLst>
          </p:cNvPr>
          <p:cNvSpPr>
            <a:spLocks noGrp="1"/>
          </p:cNvSpPr>
          <p:nvPr>
            <p:ph type="title"/>
          </p:nvPr>
        </p:nvSpPr>
        <p:spPr/>
        <p:txBody>
          <a:bodyPr>
            <a:noAutofit/>
          </a:bodyPr>
          <a:lstStyle/>
          <a:p>
            <a:r>
              <a:rPr lang="en-US" altLang="ja-JP" sz="1400" dirty="0">
                <a:latin typeface="Meiryo UI" panose="020B0604030504040204" pitchFamily="50" charset="-128"/>
                <a:ea typeface="Meiryo UI" panose="020B0604030504040204" pitchFamily="50" charset="-128"/>
              </a:rPr>
              <a:t>3. </a:t>
            </a:r>
            <a:r>
              <a:rPr lang="ja-JP" altLang="en-US" sz="1400" dirty="0">
                <a:latin typeface="Meiryo UI" panose="020B0604030504040204" pitchFamily="50" charset="-128"/>
                <a:ea typeface="Meiryo UI" panose="020B0604030504040204" pitchFamily="50" charset="-128"/>
              </a:rPr>
              <a:t>シーケンス </a:t>
            </a:r>
            <a:r>
              <a:rPr lang="en-US" altLang="ja-JP" sz="1400" dirty="0">
                <a:latin typeface="Meiryo UI" panose="020B0604030504040204" pitchFamily="50" charset="-128"/>
                <a:ea typeface="Meiryo UI" panose="020B0604030504040204" pitchFamily="50" charset="-128"/>
              </a:rPr>
              <a:t>&gt; 3.3. </a:t>
            </a:r>
            <a:r>
              <a:rPr lang="ja-JP" altLang="en-US" sz="1400" dirty="0">
                <a:latin typeface="Meiryo UI" panose="020B0604030504040204" pitchFamily="50" charset="-128"/>
                <a:ea typeface="Meiryo UI" panose="020B0604030504040204" pitchFamily="50" charset="-128"/>
              </a:rPr>
              <a:t>データ利用者の業務に</a:t>
            </a:r>
            <a:r>
              <a:rPr lang="ja-JP" altLang="en-US" sz="1400">
                <a:latin typeface="Meiryo UI" panose="020B0604030504040204" pitchFamily="50" charset="-128"/>
                <a:ea typeface="Meiryo UI" panose="020B0604030504040204" pitchFamily="50" charset="-128"/>
              </a:rPr>
              <a:t>関わるシーケンス</a:t>
            </a:r>
            <a:br>
              <a:rPr lang="en-US" altLang="ja-JP" sz="1400">
                <a:latin typeface="Meiryo UI" panose="020B0604030504040204" pitchFamily="50" charset="-128"/>
                <a:ea typeface="Meiryo UI" panose="020B0604030504040204" pitchFamily="50" charset="-128"/>
              </a:rPr>
            </a:br>
            <a:r>
              <a:rPr lang="en-US" altLang="ja-JP" sz="1400">
                <a:latin typeface="Meiryo UI" panose="020B0604030504040204" pitchFamily="50" charset="-128"/>
                <a:ea typeface="Meiryo UI" panose="020B0604030504040204" pitchFamily="50" charset="-128"/>
              </a:rPr>
              <a:t>&gt; 3.3.3. </a:t>
            </a:r>
            <a:r>
              <a:rPr lang="ja-JP" altLang="en-US" sz="1400" dirty="0">
                <a:latin typeface="Meiryo UI" panose="020B0604030504040204" pitchFamily="50" charset="-128"/>
                <a:ea typeface="Meiryo UI" panose="020B0604030504040204" pitchFamily="50" charset="-128"/>
              </a:rPr>
              <a:t>認証</a:t>
            </a:r>
            <a:r>
              <a:rPr lang="ja-JP" altLang="en-US" sz="1400">
                <a:latin typeface="Meiryo UI" panose="020B0604030504040204" pitchFamily="50" charset="-128"/>
                <a:ea typeface="Meiryo UI" panose="020B0604030504040204" pitchFamily="50" charset="-128"/>
              </a:rPr>
              <a:t>トークン取得（</a:t>
            </a:r>
            <a:r>
              <a:rPr lang="en-US" altLang="ja-JP" sz="1400">
                <a:latin typeface="Meiryo UI" panose="020B0604030504040204" pitchFamily="50" charset="-128"/>
                <a:ea typeface="Meiryo UI" panose="020B0604030504040204" pitchFamily="50" charset="-128"/>
              </a:rPr>
              <a:t>gBizID</a:t>
            </a:r>
            <a:r>
              <a:rPr lang="ja-JP" altLang="en-US" sz="1400">
                <a:latin typeface="Meiryo UI" panose="020B0604030504040204" pitchFamily="50" charset="-128"/>
                <a:ea typeface="Meiryo UI" panose="020B0604030504040204" pitchFamily="50" charset="-128"/>
              </a:rPr>
              <a:t>による認証）</a:t>
            </a:r>
            <a:endParaRPr kumimoji="1" lang="ja-JP" altLang="en-US" sz="1400" dirty="0"/>
          </a:p>
        </p:txBody>
      </p:sp>
      <p:pic>
        <p:nvPicPr>
          <p:cNvPr id="7" name="図 6" descr="ダイアグラム&#10;&#10;中程度の精度で自動的に生成された説明">
            <a:extLst>
              <a:ext uri="{FF2B5EF4-FFF2-40B4-BE49-F238E27FC236}">
                <a16:creationId xmlns:a16="http://schemas.microsoft.com/office/drawing/2014/main" id="{C044157F-3E4E-9979-9E3C-ECBCAB701B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5473" y="792477"/>
            <a:ext cx="4832913" cy="5668283"/>
          </a:xfrm>
          <a:prstGeom prst="rect">
            <a:avLst/>
          </a:prstGeom>
        </p:spPr>
      </p:pic>
      <p:sp>
        <p:nvSpPr>
          <p:cNvPr id="4" name="テキスト ボックス 3">
            <a:extLst>
              <a:ext uri="{FF2B5EF4-FFF2-40B4-BE49-F238E27FC236}">
                <a16:creationId xmlns:a16="http://schemas.microsoft.com/office/drawing/2014/main" id="{85488675-06C5-7C49-C06C-2BD4AF34B95F}"/>
              </a:ext>
            </a:extLst>
          </p:cNvPr>
          <p:cNvSpPr txBox="1"/>
          <p:nvPr/>
        </p:nvSpPr>
        <p:spPr>
          <a:xfrm>
            <a:off x="138203" y="772250"/>
            <a:ext cx="4320584" cy="5332453"/>
          </a:xfrm>
          <a:prstGeom prst="rect">
            <a:avLst/>
          </a:prstGeom>
          <a:noFill/>
          <a:ln>
            <a:noFill/>
          </a:ln>
        </p:spPr>
        <p:txBody>
          <a:bodyPr wrap="square" rtlCol="0" anchor="t" anchorCtr="0">
            <a:noAutofit/>
          </a:bodyPr>
          <a:lstStyle/>
          <a:p>
            <a:r>
              <a:rPr lang="ja-JP" altLang="en-US" sz="1200">
                <a:latin typeface="Meiryo UI" panose="020B0604030504040204" pitchFamily="50" charset="-128"/>
                <a:ea typeface="Meiryo UI" panose="020B0604030504040204" pitchFamily="50" charset="-128"/>
              </a:rPr>
              <a:t>認証トークン取得（</a:t>
            </a:r>
            <a:r>
              <a:rPr lang="en-US" altLang="ja-JP" sz="1200">
                <a:latin typeface="Meiryo UI" panose="020B0604030504040204" pitchFamily="50" charset="-128"/>
                <a:ea typeface="Meiryo UI" panose="020B0604030504040204" pitchFamily="50" charset="-128"/>
              </a:rPr>
              <a:t>gBizID</a:t>
            </a:r>
            <a:r>
              <a:rPr lang="ja-JP" altLang="en-US" sz="1200">
                <a:latin typeface="Meiryo UI" panose="020B0604030504040204" pitchFamily="50" charset="-128"/>
                <a:ea typeface="Meiryo UI" panose="020B0604030504040204" pitchFamily="50" charset="-128"/>
              </a:rPr>
              <a:t>による認証）のシーケンスを示す。</a:t>
            </a:r>
            <a:endParaRPr lang="en-US" altLang="ja-JP" sz="1200">
              <a:latin typeface="Meiryo UI" panose="020B0604030504040204" pitchFamily="50" charset="-128"/>
              <a:ea typeface="Meiryo UI" panose="020B0604030504040204" pitchFamily="50" charset="-128"/>
            </a:endParaRPr>
          </a:p>
          <a:p>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データ利用者が</a:t>
            </a:r>
            <a:r>
              <a:rPr lang="en-US" altLang="ja-JP" sz="1200">
                <a:latin typeface="Meiryo UI" panose="020B0604030504040204" pitchFamily="50" charset="-128"/>
                <a:ea typeface="Meiryo UI" panose="020B0604030504040204" pitchFamily="50" charset="-128"/>
              </a:rPr>
              <a:t>WebApp</a:t>
            </a:r>
            <a:r>
              <a:rPr lang="ja-JP" altLang="en-US" sz="1200">
                <a:latin typeface="Meiryo UI" panose="020B0604030504040204" pitchFamily="50" charset="-128"/>
                <a:ea typeface="Meiryo UI" panose="020B0604030504040204" pitchFamily="50" charset="-128"/>
              </a:rPr>
              <a:t>にログインする。認証リクエストをすることによってユーザ認証を開始することができる。</a:t>
            </a:r>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ユーザ認証に成功すると認証レスポンスによって認可コードが得られ、それと引き換えに認証トークンを得ることができる。</a:t>
            </a:r>
            <a:endParaRPr lang="en-US" altLang="ja-JP" sz="1200">
              <a:latin typeface="Meiryo UI" panose="020B0604030504040204" pitchFamily="50" charset="-128"/>
              <a:ea typeface="Meiryo UI" panose="020B0604030504040204" pitchFamily="50" charset="-128"/>
            </a:endParaRPr>
          </a:p>
          <a:p>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シーケンス中のパラメータについて以下に補足する。なお、認証リクエストと認証レスポンスは</a:t>
            </a:r>
            <a:r>
              <a:rPr lang="en-US" altLang="ja-JP" sz="1200">
                <a:latin typeface="Meiryo UI" panose="020B0604030504040204" pitchFamily="50" charset="-128"/>
                <a:ea typeface="Meiryo UI" panose="020B0604030504040204" pitchFamily="50" charset="-128"/>
              </a:rPr>
              <a:t>OpenID Connect/OAuth2.0</a:t>
            </a:r>
            <a:r>
              <a:rPr lang="ja-JP" altLang="en-US" sz="1200">
                <a:latin typeface="Meiryo UI" panose="020B0604030504040204" pitchFamily="50" charset="-128"/>
                <a:ea typeface="Meiryo UI" panose="020B0604030504040204" pitchFamily="50" charset="-128"/>
              </a:rPr>
              <a:t>で規定されている。</a:t>
            </a:r>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スコープとは、トークンを取得する際に権限の範囲を指定するものである。</a:t>
            </a:r>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レスポンスタイプとは、グラントタイプを指定するものである。ここでは認可コードグラントを指定している。</a:t>
            </a:r>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クライアント</a:t>
            </a:r>
            <a:r>
              <a:rPr lang="en-US" altLang="ja-JP" sz="1200">
                <a:latin typeface="Meiryo UI" panose="020B0604030504040204" pitchFamily="50" charset="-128"/>
                <a:ea typeface="Meiryo UI" panose="020B0604030504040204" pitchFamily="50" charset="-128"/>
              </a:rPr>
              <a:t>ID</a:t>
            </a:r>
            <a:r>
              <a:rPr lang="ja-JP" altLang="en-US" sz="1200">
                <a:latin typeface="Meiryo UI" panose="020B0604030504040204" pitchFamily="50" charset="-128"/>
                <a:ea typeface="Meiryo UI" panose="020B0604030504040204" pitchFamily="50" charset="-128"/>
              </a:rPr>
              <a:t>とは、認証機能がクライアントを識別するためのものである。</a:t>
            </a:r>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リダイレクト</a:t>
            </a:r>
            <a:r>
              <a:rPr lang="en-US" altLang="ja-JP" sz="1200">
                <a:latin typeface="Meiryo UI" panose="020B0604030504040204" pitchFamily="50" charset="-128"/>
                <a:ea typeface="Meiryo UI" panose="020B0604030504040204" pitchFamily="50" charset="-128"/>
              </a:rPr>
              <a:t>URI</a:t>
            </a:r>
            <a:r>
              <a:rPr lang="ja-JP" altLang="en-US" sz="1200">
                <a:latin typeface="Meiryo UI" panose="020B0604030504040204" pitchFamily="50" charset="-128"/>
                <a:ea typeface="Meiryo UI" panose="020B0604030504040204" pitchFamily="50" charset="-128"/>
              </a:rPr>
              <a:t>とは、認証機能画面から</a:t>
            </a:r>
            <a:r>
              <a:rPr lang="en-US" altLang="ja-JP" sz="1200">
                <a:latin typeface="Meiryo UI" panose="020B0604030504040204" pitchFamily="50" charset="-128"/>
                <a:ea typeface="Meiryo UI" panose="020B0604030504040204" pitchFamily="50" charset="-128"/>
              </a:rPr>
              <a:t>WebApp</a:t>
            </a:r>
            <a:r>
              <a:rPr lang="ja-JP" altLang="en-US" sz="1200">
                <a:latin typeface="Meiryo UI" panose="020B0604030504040204" pitchFamily="50" charset="-128"/>
                <a:ea typeface="Meiryo UI" panose="020B0604030504040204" pitchFamily="50" charset="-128"/>
              </a:rPr>
              <a:t>画面に戻る、または、 </a:t>
            </a:r>
            <a:r>
              <a:rPr lang="en-US" altLang="ja-JP" sz="1200">
                <a:latin typeface="Meiryo UI" panose="020B0604030504040204" pitchFamily="50" charset="-128"/>
                <a:ea typeface="Meiryo UI" panose="020B0604030504040204" pitchFamily="50" charset="-128"/>
              </a:rPr>
              <a:t>gBizID</a:t>
            </a:r>
            <a:r>
              <a:rPr lang="ja-JP" altLang="en-US" sz="1200">
                <a:latin typeface="Meiryo UI" panose="020B0604030504040204" pitchFamily="50" charset="-128"/>
                <a:ea typeface="Meiryo UI" panose="020B0604030504040204" pitchFamily="50" charset="-128"/>
              </a:rPr>
              <a:t>画面から認証機能に戻るときのための</a:t>
            </a:r>
            <a:r>
              <a:rPr lang="en-US" altLang="ja-JP" sz="1200">
                <a:latin typeface="Meiryo UI" panose="020B0604030504040204" pitchFamily="50" charset="-128"/>
                <a:ea typeface="Meiryo UI" panose="020B0604030504040204" pitchFamily="50" charset="-128"/>
              </a:rPr>
              <a:t>URI</a:t>
            </a:r>
            <a:r>
              <a:rPr lang="ja-JP" altLang="en-US" sz="1200">
                <a:latin typeface="Meiryo UI" panose="020B0604030504040204" pitchFamily="50" charset="-128"/>
                <a:ea typeface="Meiryo UI" panose="020B0604030504040204" pitchFamily="50" charset="-128"/>
              </a:rPr>
              <a:t>のことである。ステートとは、認可コードのすり替え（クロスサイトリクエストフォージェリ）を防ぐために必要なランダム値である。</a:t>
            </a:r>
            <a:endParaRPr lang="en-US" altLang="ja-JP" sz="120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レスポンスモードとは、パラメータの受け渡し方法を指定するものである。</a:t>
            </a:r>
            <a:endParaRPr lang="en-US" altLang="ja-JP" sz="1200">
              <a:latin typeface="Meiryo UI" panose="020B0604030504040204" pitchFamily="50" charset="-128"/>
              <a:ea typeface="Meiryo UI" panose="020B0604030504040204" pitchFamily="50" charset="-128"/>
            </a:endParaRPr>
          </a:p>
          <a:p>
            <a:r>
              <a:rPr kumimoji="1" lang="ja-JP" altLang="en-US" sz="1200">
                <a:latin typeface="Meiryo UI" panose="020B0604030504040204" pitchFamily="50" charset="-128"/>
                <a:ea typeface="Meiryo UI" panose="020B0604030504040204" pitchFamily="50" charset="-128"/>
              </a:rPr>
              <a:t>認可コードとは、</a:t>
            </a:r>
            <a:r>
              <a:rPr lang="en-US" altLang="ja-JP" sz="1200">
                <a:latin typeface="Meiryo UI" panose="020B0604030504040204" pitchFamily="50" charset="-128"/>
                <a:ea typeface="Meiryo UI" panose="020B0604030504040204" pitchFamily="50" charset="-128"/>
              </a:rPr>
              <a:t> OpenID Connect/OAuth2.0</a:t>
            </a:r>
            <a:r>
              <a:rPr lang="ja-JP" altLang="en-US" sz="1200">
                <a:latin typeface="Meiryo UI" panose="020B0604030504040204" pitchFamily="50" charset="-128"/>
                <a:ea typeface="Meiryo UI" panose="020B0604030504040204" pitchFamily="50" charset="-128"/>
              </a:rPr>
              <a:t>で規定されている、認可コードグラントにおいて</a:t>
            </a:r>
            <a:r>
              <a:rPr kumimoji="1" lang="ja-JP" altLang="en-US" sz="1200">
                <a:latin typeface="Meiryo UI" panose="020B0604030504040204" pitchFamily="50" charset="-128"/>
                <a:ea typeface="Meiryo UI" panose="020B0604030504040204" pitchFamily="50" charset="-128"/>
              </a:rPr>
              <a:t>アクセストークンを取得するために必要な</a:t>
            </a:r>
            <a:r>
              <a:rPr lang="ja-JP" altLang="en-US" sz="1200">
                <a:latin typeface="Meiryo UI" panose="020B0604030504040204" pitchFamily="50" charset="-128"/>
                <a:ea typeface="Meiryo UI" panose="020B0604030504040204" pitchFamily="50" charset="-128"/>
              </a:rPr>
              <a:t>短命のトークンである。例えば、以下のようなランダム値である。</a:t>
            </a:r>
            <a:endParaRPr lang="en-US" altLang="ja-JP" sz="1200">
              <a:latin typeface="Meiryo UI" panose="020B0604030504040204" pitchFamily="50" charset="-128"/>
              <a:ea typeface="Meiryo UI" panose="020B0604030504040204" pitchFamily="50" charset="-128"/>
            </a:endParaRPr>
          </a:p>
          <a:p>
            <a:r>
              <a:rPr kumimoji="1" lang="en-US" altLang="ja-JP" sz="1200">
                <a:latin typeface="Meiryo UI" panose="020B0604030504040204" pitchFamily="50" charset="-128"/>
                <a:ea typeface="Meiryo UI" panose="020B0604030504040204" pitchFamily="50" charset="-128"/>
              </a:rPr>
              <a:t>db377803-9bd7-401e-8f25-d7c8a0ddb0e9.cc6ccf64-1bed-4775-8a1d-2fd85c222d63.2163ff50-0e4e-4527-a52f-2aef468b9b4a</a:t>
            </a:r>
          </a:p>
          <a:p>
            <a:r>
              <a:rPr lang="ja-JP" altLang="en-US" sz="1200">
                <a:latin typeface="Meiryo UI" panose="020B0604030504040204" pitchFamily="50" charset="-128"/>
                <a:ea typeface="Meiryo UI" panose="020B0604030504040204" pitchFamily="50" charset="-128"/>
              </a:rPr>
              <a:t>認証トークンは</a:t>
            </a:r>
            <a:r>
              <a:rPr lang="en-US" altLang="ja-JP" sz="1200">
                <a:latin typeface="Meiryo UI" panose="020B0604030504040204" pitchFamily="50" charset="-128"/>
                <a:ea typeface="Meiryo UI" panose="020B0604030504040204" pitchFamily="50" charset="-128"/>
              </a:rPr>
              <a:t>CADDE</a:t>
            </a:r>
            <a:r>
              <a:rPr lang="ja-JP" altLang="en-US" sz="1200">
                <a:latin typeface="Meiryo UI" panose="020B0604030504040204" pitchFamily="50" charset="-128"/>
                <a:ea typeface="Meiryo UI" panose="020B0604030504040204" pitchFamily="50" charset="-128"/>
              </a:rPr>
              <a:t>認証機能が発行するアクセストークンである。</a:t>
            </a:r>
            <a:endParaRPr kumimoji="1" lang="en-US" altLang="ja-JP" sz="1200">
              <a:latin typeface="Meiryo UI" panose="020B0604030504040204" pitchFamily="50" charset="-128"/>
              <a:ea typeface="Meiryo UI" panose="020B0604030504040204" pitchFamily="50" charset="-128"/>
            </a:endParaRPr>
          </a:p>
          <a:p>
            <a:endParaRPr lang="en-US" altLang="ja-JP"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019841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6E2ADC-1008-2A11-3105-A6713D57D43D}"/>
              </a:ext>
            </a:extLst>
          </p:cNvPr>
          <p:cNvSpPr>
            <a:spLocks noGrp="1"/>
          </p:cNvSpPr>
          <p:nvPr>
            <p:ph type="title"/>
          </p:nvPr>
        </p:nvSpPr>
        <p:spPr/>
        <p:txBody>
          <a:bodyPr>
            <a:noAutofit/>
          </a:bodyPr>
          <a:lstStyle/>
          <a:p>
            <a:r>
              <a:rPr lang="en-US" altLang="ja-JP" sz="1400" dirty="0">
                <a:latin typeface="Meiryo UI" panose="020B0604030504040204" pitchFamily="50" charset="-128"/>
                <a:ea typeface="Meiryo UI" panose="020B0604030504040204" pitchFamily="50" charset="-128"/>
              </a:rPr>
              <a:t>3. </a:t>
            </a:r>
            <a:r>
              <a:rPr lang="ja-JP" altLang="en-US" sz="1400" dirty="0">
                <a:latin typeface="Meiryo UI" panose="020B0604030504040204" pitchFamily="50" charset="-128"/>
                <a:ea typeface="Meiryo UI" panose="020B0604030504040204" pitchFamily="50" charset="-128"/>
              </a:rPr>
              <a:t>シーケンス </a:t>
            </a:r>
            <a:r>
              <a:rPr lang="en-US" altLang="ja-JP" sz="1400" dirty="0">
                <a:latin typeface="Meiryo UI" panose="020B0604030504040204" pitchFamily="50" charset="-128"/>
                <a:ea typeface="Meiryo UI" panose="020B0604030504040204" pitchFamily="50" charset="-128"/>
              </a:rPr>
              <a:t>&gt; 3.3. </a:t>
            </a:r>
            <a:r>
              <a:rPr lang="ja-JP" altLang="en-US" sz="1400" dirty="0">
                <a:latin typeface="Meiryo UI" panose="020B0604030504040204" pitchFamily="50" charset="-128"/>
                <a:ea typeface="Meiryo UI" panose="020B0604030504040204" pitchFamily="50" charset="-128"/>
              </a:rPr>
              <a:t>データ利用者の業務に</a:t>
            </a:r>
            <a:r>
              <a:rPr lang="ja-JP" altLang="en-US" sz="1400">
                <a:latin typeface="Meiryo UI" panose="020B0604030504040204" pitchFamily="50" charset="-128"/>
                <a:ea typeface="Meiryo UI" panose="020B0604030504040204" pitchFamily="50" charset="-128"/>
              </a:rPr>
              <a:t>関わるシーケンス</a:t>
            </a:r>
            <a:br>
              <a:rPr lang="en-US" altLang="ja-JP" sz="1400">
                <a:latin typeface="Meiryo UI" panose="020B0604030504040204" pitchFamily="50" charset="-128"/>
                <a:ea typeface="Meiryo UI" panose="020B0604030504040204" pitchFamily="50" charset="-128"/>
              </a:rPr>
            </a:br>
            <a:r>
              <a:rPr lang="en-US" altLang="ja-JP" sz="1400">
                <a:latin typeface="Meiryo UI" panose="020B0604030504040204" pitchFamily="50" charset="-128"/>
                <a:ea typeface="Meiryo UI" panose="020B0604030504040204" pitchFamily="50" charset="-128"/>
              </a:rPr>
              <a:t>&gt; 3.3.4. </a:t>
            </a:r>
            <a:r>
              <a:rPr lang="ja-JP" altLang="en-US" sz="1400" b="0">
                <a:latin typeface="Meiryo UI" panose="020B0604030504040204" pitchFamily="50" charset="-128"/>
                <a:ea typeface="Meiryo UI" panose="020B0604030504040204" pitchFamily="50" charset="-128"/>
              </a:rPr>
              <a:t>認証トークン検証</a:t>
            </a:r>
            <a:endParaRPr kumimoji="1" lang="ja-JP" altLang="en-US" sz="1400" dirty="0"/>
          </a:p>
        </p:txBody>
      </p:sp>
      <p:pic>
        <p:nvPicPr>
          <p:cNvPr id="5" name="図 4" descr="ダイアグラム, テキスト&#10;&#10;自動的に生成された説明">
            <a:extLst>
              <a:ext uri="{FF2B5EF4-FFF2-40B4-BE49-F238E27FC236}">
                <a16:creationId xmlns:a16="http://schemas.microsoft.com/office/drawing/2014/main" id="{081138B6-B42A-5272-3C4E-A1C5534989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936" y="1333006"/>
            <a:ext cx="5796993" cy="2904259"/>
          </a:xfrm>
          <a:prstGeom prst="rect">
            <a:avLst/>
          </a:prstGeom>
        </p:spPr>
      </p:pic>
      <p:sp>
        <p:nvSpPr>
          <p:cNvPr id="6" name="テキスト ボックス 5">
            <a:extLst>
              <a:ext uri="{FF2B5EF4-FFF2-40B4-BE49-F238E27FC236}">
                <a16:creationId xmlns:a16="http://schemas.microsoft.com/office/drawing/2014/main" id="{809C3439-9556-2AC3-9CF6-37B95834B072}"/>
              </a:ext>
            </a:extLst>
          </p:cNvPr>
          <p:cNvSpPr txBox="1"/>
          <p:nvPr/>
        </p:nvSpPr>
        <p:spPr>
          <a:xfrm>
            <a:off x="216000" y="725440"/>
            <a:ext cx="9254444" cy="432000"/>
          </a:xfrm>
          <a:prstGeom prst="rect">
            <a:avLst/>
          </a:prstGeom>
          <a:noFill/>
          <a:ln>
            <a:noFill/>
          </a:ln>
        </p:spPr>
        <p:txBody>
          <a:bodyPr wrap="square" rtlCol="0" anchor="t" anchorCtr="0">
            <a:noAutofit/>
          </a:bodyPr>
          <a:lstStyle/>
          <a:p>
            <a:r>
              <a:rPr lang="ja-JP" altLang="en-US" sz="1200">
                <a:latin typeface="Meiryo UI" panose="020B0604030504040204" pitchFamily="50" charset="-128"/>
                <a:ea typeface="Meiryo UI" panose="020B0604030504040204" pitchFamily="50" charset="-128"/>
              </a:rPr>
              <a:t>認証トークン検証のシーケンスを以下に示す。</a:t>
            </a:r>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64735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F55D1DAF-FF71-45B3-9E11-C89DA1D09A7F}"/>
              </a:ext>
            </a:extLst>
          </p:cNvPr>
          <p:cNvSpPr txBox="1">
            <a:spLocks/>
          </p:cNvSpPr>
          <p:nvPr/>
        </p:nvSpPr>
        <p:spPr>
          <a:xfrm>
            <a:off x="232025" y="127774"/>
            <a:ext cx="9067500" cy="432000"/>
          </a:xfrm>
          <a:prstGeom prst="rect">
            <a:avLst/>
          </a:prstGeom>
        </p:spPr>
        <p:txBody>
          <a:bodyPr vert="horz" lIns="0" tIns="45720" rIns="91440" bIns="45720" rtlCol="0" anchor="ctr">
            <a:normAutofit/>
          </a:bodyPr>
          <a:lstStyle>
            <a:lvl1pPr algn="l" defTabSz="742950" rtl="0" eaLnBrk="1" latinLnBrk="0" hangingPunct="1">
              <a:lnSpc>
                <a:spcPct val="90000"/>
              </a:lnSpc>
              <a:spcBef>
                <a:spcPct val="0"/>
              </a:spcBef>
              <a:buNone/>
              <a:defRPr kumimoji="1" lang="ja-JP" altLang="en-US" sz="1625" b="0" i="0" kern="1200" dirty="0">
                <a:solidFill>
                  <a:srgbClr val="000000"/>
                </a:solidFill>
                <a:effectLst/>
                <a:latin typeface="Meiryo" panose="020B0604030504040204" pitchFamily="34" charset="-128"/>
                <a:ea typeface="Meiryo" panose="020B0604030504040204" pitchFamily="34" charset="-128"/>
                <a:cs typeface="Meiryo" panose="020B0604030504040204" pitchFamily="34" charset="-128"/>
              </a:defRPr>
            </a:lvl1pPr>
          </a:lstStyle>
          <a:p>
            <a:r>
              <a:rPr lang="ja-JP" altLang="en-US" sz="2000" dirty="0">
                <a:latin typeface="Meiryo UI" panose="020B0604030504040204" pitchFamily="50" charset="-128"/>
                <a:ea typeface="Meiryo UI" panose="020B0604030504040204" pitchFamily="50" charset="-128"/>
              </a:rPr>
              <a:t>用語集</a:t>
            </a:r>
            <a:r>
              <a:rPr lang="en-US" altLang="ja-JP" sz="2000" dirty="0">
                <a:latin typeface="Meiryo UI" panose="020B0604030504040204" pitchFamily="50" charset="-128"/>
                <a:ea typeface="Meiryo UI" panose="020B0604030504040204" pitchFamily="50" charset="-128"/>
              </a:rPr>
              <a:t>(OpenID Connect)</a:t>
            </a:r>
            <a:endParaRPr lang="ja-JP" altLang="en-US" sz="2000" dirty="0">
              <a:latin typeface="Meiryo UI" panose="020B0604030504040204" pitchFamily="50" charset="-128"/>
              <a:ea typeface="Meiryo UI" panose="020B0604030504040204" pitchFamily="50" charset="-128"/>
            </a:endParaRPr>
          </a:p>
        </p:txBody>
      </p:sp>
      <p:graphicFrame>
        <p:nvGraphicFramePr>
          <p:cNvPr id="3" name="表 129">
            <a:extLst>
              <a:ext uri="{FF2B5EF4-FFF2-40B4-BE49-F238E27FC236}">
                <a16:creationId xmlns:a16="http://schemas.microsoft.com/office/drawing/2014/main" id="{D072F471-0445-408E-B7BD-14DF8182A41C}"/>
              </a:ext>
            </a:extLst>
          </p:cNvPr>
          <p:cNvGraphicFramePr>
            <a:graphicFrameLocks noGrp="1"/>
          </p:cNvGraphicFramePr>
          <p:nvPr>
            <p:extLst>
              <p:ext uri="{D42A27DB-BD31-4B8C-83A1-F6EECF244321}">
                <p14:modId xmlns:p14="http://schemas.microsoft.com/office/powerpoint/2010/main" val="1399323377"/>
              </p:ext>
            </p:extLst>
          </p:nvPr>
        </p:nvGraphicFramePr>
        <p:xfrm>
          <a:off x="216000" y="1440000"/>
          <a:ext cx="9216000" cy="1524000"/>
        </p:xfrm>
        <a:graphic>
          <a:graphicData uri="http://schemas.openxmlformats.org/drawingml/2006/table">
            <a:tbl>
              <a:tblPr>
                <a:tableStyleId>{BC89EF96-8CEA-46FF-86C4-4CE0E7609802}</a:tableStyleId>
              </a:tblPr>
              <a:tblGrid>
                <a:gridCol w="360000">
                  <a:extLst>
                    <a:ext uri="{9D8B030D-6E8A-4147-A177-3AD203B41FA5}">
                      <a16:colId xmlns:a16="http://schemas.microsoft.com/office/drawing/2014/main" val="2913863535"/>
                    </a:ext>
                  </a:extLst>
                </a:gridCol>
                <a:gridCol w="1644686">
                  <a:extLst>
                    <a:ext uri="{9D8B030D-6E8A-4147-A177-3AD203B41FA5}">
                      <a16:colId xmlns:a16="http://schemas.microsoft.com/office/drawing/2014/main" val="3132160870"/>
                    </a:ext>
                  </a:extLst>
                </a:gridCol>
                <a:gridCol w="722811">
                  <a:extLst>
                    <a:ext uri="{9D8B030D-6E8A-4147-A177-3AD203B41FA5}">
                      <a16:colId xmlns:a16="http://schemas.microsoft.com/office/drawing/2014/main" val="1183317624"/>
                    </a:ext>
                  </a:extLst>
                </a:gridCol>
                <a:gridCol w="6488503">
                  <a:extLst>
                    <a:ext uri="{9D8B030D-6E8A-4147-A177-3AD203B41FA5}">
                      <a16:colId xmlns:a16="http://schemas.microsoft.com/office/drawing/2014/main" val="457990227"/>
                    </a:ext>
                  </a:extLst>
                </a:gridCol>
              </a:tblGrid>
              <a:tr h="127414">
                <a:tc>
                  <a:txBody>
                    <a:bodyPr/>
                    <a:lstStyle/>
                    <a:p>
                      <a:pPr algn="l"/>
                      <a:r>
                        <a:rPr kumimoji="1" lang="en-US" altLang="ja-JP" sz="1000" b="0" dirty="0">
                          <a:latin typeface="Meiryo UI" panose="020B0604030504040204" pitchFamily="50" charset="-128"/>
                          <a:ea typeface="Meiryo UI" panose="020B0604030504040204" pitchFamily="50" charset="-128"/>
                        </a:rPr>
                        <a:t>#</a:t>
                      </a:r>
                      <a:endParaRPr kumimoji="1" lang="ja-JP" altLang="en-US" sz="1000" b="0" dirty="0">
                        <a:latin typeface="Meiryo UI" panose="020B0604030504040204" pitchFamily="50" charset="-128"/>
                        <a:ea typeface="Meiryo UI" panose="020B0604030504040204" pitchFamily="50" charset="-128"/>
                      </a:endParaRPr>
                    </a:p>
                  </a:txBody>
                  <a:tcPr>
                    <a:solidFill>
                      <a:schemeClr val="accent1">
                        <a:lumMod val="20000"/>
                        <a:lumOff val="80000"/>
                      </a:schemeClr>
                    </a:solidFill>
                  </a:tcPr>
                </a:tc>
                <a:tc>
                  <a:txBody>
                    <a:bodyPr/>
                    <a:lstStyle/>
                    <a:p>
                      <a:pPr algn="l"/>
                      <a:r>
                        <a:rPr kumimoji="1" lang="ja-JP" altLang="en-US" sz="1000" b="0" dirty="0">
                          <a:latin typeface="Meiryo UI" panose="020B0604030504040204" pitchFamily="50" charset="-128"/>
                          <a:ea typeface="Meiryo UI" panose="020B0604030504040204" pitchFamily="50" charset="-128"/>
                        </a:rPr>
                        <a:t>用語</a:t>
                      </a:r>
                    </a:p>
                  </a:txBody>
                  <a:tcPr>
                    <a:solidFill>
                      <a:schemeClr val="accent1">
                        <a:lumMod val="20000"/>
                        <a:lumOff val="80000"/>
                      </a:schemeClr>
                    </a:solidFill>
                  </a:tcPr>
                </a:tc>
                <a:tc>
                  <a:txBody>
                    <a:bodyPr/>
                    <a:lstStyle/>
                    <a:p>
                      <a:pPr algn="l"/>
                      <a:r>
                        <a:rPr kumimoji="1" lang="ja-JP" altLang="en-US" sz="1000" b="0" dirty="0">
                          <a:latin typeface="Meiryo UI" panose="020B0604030504040204" pitchFamily="50" charset="-128"/>
                          <a:ea typeface="Meiryo UI" panose="020B0604030504040204" pitchFamily="50" charset="-128"/>
                        </a:rPr>
                        <a:t>略号</a:t>
                      </a:r>
                    </a:p>
                  </a:txBody>
                  <a:tcPr>
                    <a:solidFill>
                      <a:schemeClr val="accent1">
                        <a:lumMod val="20000"/>
                        <a:lumOff val="80000"/>
                      </a:schemeClr>
                    </a:solidFill>
                  </a:tcPr>
                </a:tc>
                <a:tc>
                  <a:txBody>
                    <a:bodyPr/>
                    <a:lstStyle/>
                    <a:p>
                      <a:pPr algn="l"/>
                      <a:r>
                        <a:rPr kumimoji="1" lang="ja-JP" altLang="en-US" sz="1000" b="0" dirty="0">
                          <a:latin typeface="Meiryo UI" panose="020B0604030504040204" pitchFamily="50" charset="-128"/>
                          <a:ea typeface="Meiryo UI" panose="020B0604030504040204" pitchFamily="50" charset="-128"/>
                        </a:rPr>
                        <a:t>説明</a:t>
                      </a:r>
                    </a:p>
                  </a:txBody>
                  <a:tcPr>
                    <a:solidFill>
                      <a:schemeClr val="accent1">
                        <a:lumMod val="20000"/>
                        <a:lumOff val="80000"/>
                      </a:schemeClr>
                    </a:solidFill>
                  </a:tcPr>
                </a:tc>
                <a:extLst>
                  <a:ext uri="{0D108BD9-81ED-4DB2-BD59-A6C34878D82A}">
                    <a16:rowId xmlns:a16="http://schemas.microsoft.com/office/drawing/2014/main" val="3357424517"/>
                  </a:ext>
                </a:extLst>
              </a:tr>
              <a:tr h="162163">
                <a:tc>
                  <a:txBody>
                    <a:bodyPr/>
                    <a:lstStyle/>
                    <a:p>
                      <a:pPr algn="l"/>
                      <a:r>
                        <a:rPr kumimoji="1" lang="en-US" altLang="ja-JP" sz="1000" dirty="0">
                          <a:latin typeface="Meiryo UI" panose="020B0604030504040204" pitchFamily="50" charset="-128"/>
                          <a:ea typeface="Meiryo UI" panose="020B0604030504040204" pitchFamily="50" charset="-128"/>
                        </a:rPr>
                        <a:t>1</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ID</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トークン</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algn="l" fontAlgn="ctr"/>
                      <a:r>
                        <a:rPr kumimoji="1" lang="en-US" altLang="ja-JP" sz="1000">
                          <a:latin typeface="Meiryo UI" panose="020B0604030504040204" pitchFamily="50" charset="-128"/>
                          <a:ea typeface="Meiryo UI" panose="020B0604030504040204" pitchFamily="50" charset="-128"/>
                        </a:rPr>
                        <a:t>OpenID Connect</a:t>
                      </a:r>
                      <a:r>
                        <a:rPr lang="ja-JP" altLang="en-US" sz="1000" b="0" i="0" u="none" strike="noStrike">
                          <a:solidFill>
                            <a:srgbClr val="000000"/>
                          </a:solidFill>
                          <a:effectLst/>
                          <a:latin typeface="Meiryo UI" panose="020B0604030504040204" pitchFamily="50" charset="-128"/>
                          <a:ea typeface="Meiryo UI" panose="020B0604030504040204" pitchFamily="50" charset="-128"/>
                        </a:rPr>
                        <a:t>で</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定義</a:t>
                      </a:r>
                      <a:r>
                        <a:rPr lang="ja-JP" altLang="en-US" sz="1000" b="0" i="0" u="none" strike="noStrike">
                          <a:solidFill>
                            <a:srgbClr val="000000"/>
                          </a:solidFill>
                          <a:effectLst/>
                          <a:latin typeface="Meiryo UI" panose="020B0604030504040204" pitchFamily="50" charset="-128"/>
                          <a:ea typeface="Meiryo UI" panose="020B0604030504040204" pitchFamily="50" charset="-128"/>
                        </a:rPr>
                        <a:t>されたトークン</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1334254454"/>
                  </a:ext>
                </a:extLst>
              </a:tr>
              <a:tr h="162163">
                <a:tc>
                  <a:txBody>
                    <a:bodyPr/>
                    <a:lstStyle/>
                    <a:p>
                      <a:pPr algn="l"/>
                      <a:r>
                        <a:rPr kumimoji="1" lang="en-US" altLang="ja-JP" sz="1000" dirty="0">
                          <a:latin typeface="Meiryo UI" panose="020B0604030504040204" pitchFamily="50" charset="-128"/>
                          <a:ea typeface="Meiryo UI" panose="020B0604030504040204" pitchFamily="50" charset="-128"/>
                        </a:rPr>
                        <a:t>2</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UserInfo</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エンドポイント</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algn="l" fontAlgn="ctr"/>
                      <a:r>
                        <a:rPr kumimoji="1" lang="en-US" altLang="ja-JP" sz="1000">
                          <a:latin typeface="Meiryo UI" panose="020B0604030504040204" pitchFamily="50" charset="-128"/>
                          <a:ea typeface="Meiryo UI" panose="020B0604030504040204" pitchFamily="50" charset="-128"/>
                        </a:rPr>
                        <a:t>OpenID Connect</a:t>
                      </a:r>
                      <a:r>
                        <a:rPr lang="ja-JP" altLang="en-US" sz="1000" b="0" i="0" u="none" strike="noStrike">
                          <a:solidFill>
                            <a:srgbClr val="000000"/>
                          </a:solidFill>
                          <a:effectLst/>
                          <a:latin typeface="Meiryo UI" panose="020B0604030504040204" pitchFamily="50" charset="-128"/>
                          <a:ea typeface="Meiryo UI" panose="020B0604030504040204" pitchFamily="50" charset="-128"/>
                        </a:rPr>
                        <a:t>で</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定義されたエンドポイント</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ユーザの情報を取得する</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3058396558"/>
                  </a:ext>
                </a:extLst>
              </a:tr>
              <a:tr h="162163">
                <a:tc>
                  <a:txBody>
                    <a:bodyPr/>
                    <a:lstStyle/>
                    <a:p>
                      <a:pPr algn="l"/>
                      <a:r>
                        <a:rPr kumimoji="1" lang="en-US" altLang="ja-JP" sz="1000" dirty="0">
                          <a:latin typeface="Meiryo UI" panose="020B0604030504040204" pitchFamily="50" charset="-128"/>
                          <a:ea typeface="Meiryo UI" panose="020B0604030504040204" pitchFamily="50" charset="-128"/>
                        </a:rPr>
                        <a:t>3</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End-User</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OAuth2.0</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の</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Resource Owner</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に相当</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4293431735"/>
                  </a:ext>
                </a:extLst>
              </a:tr>
              <a:tr h="162163">
                <a:tc>
                  <a:txBody>
                    <a:bodyPr/>
                    <a:lstStyle/>
                    <a:p>
                      <a:pPr algn="l"/>
                      <a:r>
                        <a:rPr kumimoji="1" lang="en-US" altLang="ja-JP" sz="1000" dirty="0">
                          <a:latin typeface="Meiryo UI" panose="020B0604030504040204" pitchFamily="50" charset="-128"/>
                          <a:ea typeface="Meiryo UI" panose="020B0604030504040204" pitchFamily="50" charset="-128"/>
                        </a:rPr>
                        <a:t>4</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Requesting Party</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RP</a:t>
                      </a:r>
                    </a:p>
                  </a:txBody>
                  <a:tcPr marL="0" marR="0" marT="0" marB="0" anchor="ctr"/>
                </a:tc>
                <a:tc>
                  <a:txBody>
                    <a:bodyPr/>
                    <a:lstStyle/>
                    <a:p>
                      <a:pPr algn="l" fontAlgn="ctr"/>
                      <a:r>
                        <a:rPr lang="en-US" altLang="ja-JP" sz="1000" b="0" i="0" u="none" strike="noStrike">
                          <a:solidFill>
                            <a:srgbClr val="000000"/>
                          </a:solidFill>
                          <a:effectLst/>
                          <a:latin typeface="Meiryo UI" panose="020B0604030504040204" pitchFamily="50" charset="-128"/>
                          <a:ea typeface="Meiryo UI" panose="020B0604030504040204" pitchFamily="50" charset="-128"/>
                        </a:rPr>
                        <a:t>OAuth2.0</a:t>
                      </a:r>
                      <a:r>
                        <a:rPr lang="ja-JP" altLang="en-US" sz="1000" b="0" i="0" u="none" strike="noStrike">
                          <a:solidFill>
                            <a:srgbClr val="000000"/>
                          </a:solidFill>
                          <a:effectLst/>
                          <a:latin typeface="Meiryo UI" panose="020B0604030504040204" pitchFamily="50" charset="-128"/>
                          <a:ea typeface="Meiryo UI" panose="020B0604030504040204" pitchFamily="50" charset="-128"/>
                        </a:rPr>
                        <a:t>の</a:t>
                      </a:r>
                      <a:r>
                        <a:rPr lang="en-US" altLang="ja-JP" sz="1000" b="0" i="0" u="none" strike="noStrike">
                          <a:solidFill>
                            <a:srgbClr val="000000"/>
                          </a:solidFill>
                          <a:effectLst/>
                          <a:latin typeface="Meiryo UI" panose="020B0604030504040204" pitchFamily="50" charset="-128"/>
                          <a:ea typeface="Meiryo UI" panose="020B0604030504040204" pitchFamily="50" charset="-128"/>
                        </a:rPr>
                        <a:t>Client</a:t>
                      </a:r>
                      <a:r>
                        <a:rPr lang="ja-JP" altLang="en-US" sz="1000" b="0" i="0" u="none" strike="noStrike">
                          <a:solidFill>
                            <a:srgbClr val="000000"/>
                          </a:solidFill>
                          <a:effectLst/>
                          <a:latin typeface="Meiryo UI" panose="020B0604030504040204" pitchFamily="50" charset="-128"/>
                          <a:ea typeface="Meiryo UI" panose="020B0604030504040204" pitchFamily="50" charset="-128"/>
                        </a:rPr>
                        <a:t>に</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相当</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3711692234"/>
                  </a:ext>
                </a:extLst>
              </a:tr>
              <a:tr h="162163">
                <a:tc>
                  <a:txBody>
                    <a:bodyPr/>
                    <a:lstStyle/>
                    <a:p>
                      <a:pPr algn="l"/>
                      <a:r>
                        <a:rPr kumimoji="1" lang="en-US" altLang="ja-JP" sz="1000" dirty="0">
                          <a:latin typeface="Meiryo UI" panose="020B0604030504040204" pitchFamily="50" charset="-128"/>
                          <a:ea typeface="Meiryo UI" panose="020B0604030504040204" pitchFamily="50" charset="-128"/>
                        </a:rPr>
                        <a:t>5</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OpenID Provider</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OP</a:t>
                      </a:r>
                    </a:p>
                  </a:txBody>
                  <a:tcPr marL="0" marR="0" marT="0" marB="0" anchor="ctr"/>
                </a:tc>
                <a:tc>
                  <a:txBody>
                    <a:bodyPr/>
                    <a:lstStyle/>
                    <a:p>
                      <a:pPr algn="l" fontAlgn="ctr"/>
                      <a:r>
                        <a:rPr lang="en-US" altLang="ja-JP" sz="1000" b="0" i="0" u="none" strike="noStrike">
                          <a:solidFill>
                            <a:srgbClr val="000000"/>
                          </a:solidFill>
                          <a:effectLst/>
                          <a:latin typeface="Meiryo UI" panose="020B0604030504040204" pitchFamily="50" charset="-128"/>
                          <a:ea typeface="Meiryo UI" panose="020B0604030504040204" pitchFamily="50" charset="-128"/>
                        </a:rPr>
                        <a:t>OAuth2.0</a:t>
                      </a:r>
                      <a:r>
                        <a:rPr lang="ja-JP" altLang="en-US" sz="1000" b="0" i="0" u="none" strike="noStrike">
                          <a:solidFill>
                            <a:srgbClr val="000000"/>
                          </a:solidFill>
                          <a:effectLst/>
                          <a:latin typeface="Meiryo UI" panose="020B0604030504040204" pitchFamily="50" charset="-128"/>
                          <a:ea typeface="Meiryo UI" panose="020B0604030504040204" pitchFamily="50" charset="-128"/>
                        </a:rPr>
                        <a:t>の</a:t>
                      </a:r>
                      <a:r>
                        <a:rPr lang="en-US" altLang="ja-JP" sz="1000" b="0" i="0" u="none" strike="noStrike">
                          <a:solidFill>
                            <a:srgbClr val="000000"/>
                          </a:solidFill>
                          <a:effectLst/>
                          <a:latin typeface="Meiryo UI" panose="020B0604030504040204" pitchFamily="50" charset="-128"/>
                          <a:ea typeface="Meiryo UI" panose="020B0604030504040204" pitchFamily="50" charset="-128"/>
                        </a:rPr>
                        <a:t>Authorization</a:t>
                      </a:r>
                      <a:r>
                        <a:rPr lang="ja-JP" altLang="en-US" sz="1000" b="0" i="0" u="none" strike="noStrike">
                          <a:solidFill>
                            <a:srgbClr val="000000"/>
                          </a:solidFill>
                          <a:effectLst/>
                          <a:latin typeface="Meiryo UI" panose="020B0604030504040204" pitchFamily="50" charset="-128"/>
                          <a:ea typeface="Meiryo UI" panose="020B0604030504040204" pitchFamily="50" charset="-128"/>
                        </a:rPr>
                        <a:t> </a:t>
                      </a:r>
                      <a:r>
                        <a:rPr lang="en-US" altLang="ja-JP" sz="1000" b="0" i="0" u="none" strike="noStrike">
                          <a:solidFill>
                            <a:srgbClr val="000000"/>
                          </a:solidFill>
                          <a:effectLst/>
                          <a:latin typeface="Meiryo UI" panose="020B0604030504040204" pitchFamily="50" charset="-128"/>
                          <a:ea typeface="Meiryo UI" panose="020B0604030504040204" pitchFamily="50" charset="-128"/>
                        </a:rPr>
                        <a:t>Server</a:t>
                      </a:r>
                      <a:r>
                        <a:rPr lang="ja-JP" altLang="en-US" sz="1000" b="0" i="0" u="none" strike="noStrike">
                          <a:solidFill>
                            <a:srgbClr val="000000"/>
                          </a:solidFill>
                          <a:effectLst/>
                          <a:latin typeface="Meiryo UI" panose="020B0604030504040204" pitchFamily="50" charset="-128"/>
                          <a:ea typeface="Meiryo UI" panose="020B0604030504040204" pitchFamily="50" charset="-128"/>
                        </a:rPr>
                        <a:t>に</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相当</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669852445"/>
                  </a:ext>
                </a:extLst>
              </a:tr>
            </a:tbl>
          </a:graphicData>
        </a:graphic>
      </p:graphicFrame>
      <p:sp>
        <p:nvSpPr>
          <p:cNvPr id="2" name="テキスト ボックス 1">
            <a:extLst>
              <a:ext uri="{FF2B5EF4-FFF2-40B4-BE49-F238E27FC236}">
                <a16:creationId xmlns:a16="http://schemas.microsoft.com/office/drawing/2014/main" id="{5E3763AB-0AF9-446B-8A9E-7034DBAC3F6C}"/>
              </a:ext>
            </a:extLst>
          </p:cNvPr>
          <p:cNvSpPr txBox="1"/>
          <p:nvPr/>
        </p:nvSpPr>
        <p:spPr>
          <a:xfrm>
            <a:off x="232025" y="762629"/>
            <a:ext cx="7266733" cy="415498"/>
          </a:xfrm>
          <a:prstGeom prst="rect">
            <a:avLst/>
          </a:prstGeom>
          <a:noFill/>
        </p:spPr>
        <p:txBody>
          <a:bodyPr wrap="none" rtlCol="0">
            <a:spAutoFit/>
          </a:bodyPr>
          <a:lstStyle/>
          <a:p>
            <a:r>
              <a:rPr kumimoji="1" lang="en-US" altLang="ja-JP" sz="1050" dirty="0">
                <a:latin typeface="Meiryo UI" panose="020B0604030504040204" pitchFamily="50" charset="-128"/>
                <a:ea typeface="Meiryo UI" panose="020B0604030504040204" pitchFamily="50" charset="-128"/>
              </a:rPr>
              <a:t>OpenID Connect</a:t>
            </a:r>
            <a:r>
              <a:rPr kumimoji="1" lang="ja-JP" altLang="en-US" sz="1050" dirty="0">
                <a:latin typeface="Meiryo UI" panose="020B0604030504040204" pitchFamily="50" charset="-128"/>
                <a:ea typeface="Meiryo UI" panose="020B0604030504040204" pitchFamily="50" charset="-128"/>
              </a:rPr>
              <a:t>は</a:t>
            </a:r>
            <a:r>
              <a:rPr kumimoji="1" lang="en-US" altLang="ja-JP" sz="1050" dirty="0">
                <a:latin typeface="Meiryo UI" panose="020B0604030504040204" pitchFamily="50" charset="-128"/>
                <a:ea typeface="Meiryo UI" panose="020B0604030504040204" pitchFamily="50" charset="-128"/>
              </a:rPr>
              <a:t>OAuth2.0</a:t>
            </a:r>
            <a:r>
              <a:rPr lang="ja-JP" altLang="en-US" sz="1050" dirty="0">
                <a:latin typeface="Meiryo UI" panose="020B0604030504040204" pitchFamily="50" charset="-128"/>
                <a:ea typeface="Meiryo UI" panose="020B0604030504040204" pitchFamily="50" charset="-128"/>
              </a:rPr>
              <a:t>を</a:t>
            </a:r>
            <a:r>
              <a:rPr kumimoji="1" lang="ja-JP" altLang="en-US" sz="1050" dirty="0">
                <a:latin typeface="Meiryo UI" panose="020B0604030504040204" pitchFamily="50" charset="-128"/>
                <a:ea typeface="Meiryo UI" panose="020B0604030504040204" pitchFamily="50" charset="-128"/>
              </a:rPr>
              <a:t>包含するため、用語集</a:t>
            </a:r>
            <a:r>
              <a:rPr kumimoji="1" lang="en-US" altLang="ja-JP" sz="1050" dirty="0">
                <a:latin typeface="Meiryo UI" panose="020B0604030504040204" pitchFamily="50" charset="-128"/>
                <a:ea typeface="Meiryo UI" panose="020B0604030504040204" pitchFamily="50" charset="-128"/>
              </a:rPr>
              <a:t>(OAuth2.0)</a:t>
            </a:r>
            <a:r>
              <a:rPr kumimoji="1" lang="ja-JP" altLang="en-US" sz="1050" dirty="0">
                <a:latin typeface="Meiryo UI" panose="020B0604030504040204" pitchFamily="50" charset="-128"/>
                <a:ea typeface="Meiryo UI" panose="020B0604030504040204" pitchFamily="50" charset="-128"/>
              </a:rPr>
              <a:t>も参照のこと。</a:t>
            </a:r>
            <a:endParaRPr kumimoji="1" lang="en-US" altLang="ja-JP" sz="105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以下は</a:t>
            </a:r>
            <a:r>
              <a:rPr lang="en-US" altLang="ja-JP" sz="1050" dirty="0">
                <a:latin typeface="Meiryo UI" panose="020B0604030504040204" pitchFamily="50" charset="-128"/>
                <a:ea typeface="Meiryo UI" panose="020B0604030504040204" pitchFamily="50" charset="-128"/>
              </a:rPr>
              <a:t>OpenID Connect</a:t>
            </a:r>
            <a:r>
              <a:rPr lang="ja-JP" altLang="en-US" sz="1050" dirty="0">
                <a:latin typeface="Meiryo UI" panose="020B0604030504040204" pitchFamily="50" charset="-128"/>
                <a:ea typeface="Meiryo UI" panose="020B0604030504040204" pitchFamily="50" charset="-128"/>
              </a:rPr>
              <a:t>に特有のものを示す。本書では、</a:t>
            </a:r>
            <a:r>
              <a:rPr lang="en-US" altLang="ja-JP" sz="1050" dirty="0">
                <a:latin typeface="Meiryo UI" panose="020B0604030504040204" pitchFamily="50" charset="-128"/>
                <a:ea typeface="Meiryo UI" panose="020B0604030504040204" pitchFamily="50" charset="-128"/>
              </a:rPr>
              <a:t>OpenID Connect</a:t>
            </a:r>
            <a:r>
              <a:rPr lang="ja-JP" altLang="en-US" sz="1050" dirty="0">
                <a:latin typeface="Meiryo UI" panose="020B0604030504040204" pitchFamily="50" charset="-128"/>
                <a:ea typeface="Meiryo UI" panose="020B0604030504040204" pitchFamily="50" charset="-128"/>
              </a:rPr>
              <a:t>といった場合、</a:t>
            </a:r>
            <a:r>
              <a:rPr lang="en-US" altLang="ja-JP" sz="1050" dirty="0">
                <a:latin typeface="Meiryo UI" panose="020B0604030504040204" pitchFamily="50" charset="-128"/>
                <a:ea typeface="Meiryo UI" panose="020B0604030504040204" pitchFamily="50" charset="-128"/>
              </a:rPr>
              <a:t>OpenID Connect 1.0</a:t>
            </a:r>
            <a:r>
              <a:rPr lang="ja-JP" altLang="en-US" sz="1050" dirty="0">
                <a:latin typeface="Meiryo UI" panose="020B0604030504040204" pitchFamily="50" charset="-128"/>
                <a:ea typeface="Meiryo UI" panose="020B0604030504040204" pitchFamily="50" charset="-128"/>
              </a:rPr>
              <a:t>のことを指す。</a:t>
            </a:r>
            <a:endParaRPr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160587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6E2ADC-1008-2A11-3105-A6713D57D43D}"/>
              </a:ext>
            </a:extLst>
          </p:cNvPr>
          <p:cNvSpPr>
            <a:spLocks noGrp="1"/>
          </p:cNvSpPr>
          <p:nvPr>
            <p:ph type="title"/>
          </p:nvPr>
        </p:nvSpPr>
        <p:spPr/>
        <p:txBody>
          <a:bodyPr>
            <a:noAutofit/>
          </a:bodyPr>
          <a:lstStyle/>
          <a:p>
            <a:r>
              <a:rPr lang="en-US" altLang="ja-JP" sz="1400" dirty="0">
                <a:latin typeface="Meiryo UI" panose="020B0604030504040204" pitchFamily="50" charset="-128"/>
                <a:ea typeface="Meiryo UI" panose="020B0604030504040204" pitchFamily="50" charset="-128"/>
              </a:rPr>
              <a:t>3. </a:t>
            </a:r>
            <a:r>
              <a:rPr lang="ja-JP" altLang="en-US" sz="1400" dirty="0">
                <a:latin typeface="Meiryo UI" panose="020B0604030504040204" pitchFamily="50" charset="-128"/>
                <a:ea typeface="Meiryo UI" panose="020B0604030504040204" pitchFamily="50" charset="-128"/>
              </a:rPr>
              <a:t>シーケンス </a:t>
            </a:r>
            <a:r>
              <a:rPr lang="en-US" altLang="ja-JP" sz="1400" dirty="0">
                <a:latin typeface="Meiryo UI" panose="020B0604030504040204" pitchFamily="50" charset="-128"/>
                <a:ea typeface="Meiryo UI" panose="020B0604030504040204" pitchFamily="50" charset="-128"/>
              </a:rPr>
              <a:t>&gt; 3.3. </a:t>
            </a:r>
            <a:r>
              <a:rPr lang="ja-JP" altLang="en-US" sz="1400" dirty="0">
                <a:latin typeface="Meiryo UI" panose="020B0604030504040204" pitchFamily="50" charset="-128"/>
                <a:ea typeface="Meiryo UI" panose="020B0604030504040204" pitchFamily="50" charset="-128"/>
              </a:rPr>
              <a:t>データ利用者の業務に</a:t>
            </a:r>
            <a:r>
              <a:rPr lang="ja-JP" altLang="en-US" sz="1400">
                <a:latin typeface="Meiryo UI" panose="020B0604030504040204" pitchFamily="50" charset="-128"/>
                <a:ea typeface="Meiryo UI" panose="020B0604030504040204" pitchFamily="50" charset="-128"/>
              </a:rPr>
              <a:t>関わるシーケンス</a:t>
            </a:r>
            <a:br>
              <a:rPr lang="en-US" altLang="ja-JP" sz="1400">
                <a:latin typeface="Meiryo UI" panose="020B0604030504040204" pitchFamily="50" charset="-128"/>
                <a:ea typeface="Meiryo UI" panose="020B0604030504040204" pitchFamily="50" charset="-128"/>
              </a:rPr>
            </a:br>
            <a:r>
              <a:rPr lang="en-US" altLang="ja-JP" sz="1400">
                <a:latin typeface="Meiryo UI" panose="020B0604030504040204" pitchFamily="50" charset="-128"/>
                <a:ea typeface="Meiryo UI" panose="020B0604030504040204" pitchFamily="50" charset="-128"/>
              </a:rPr>
              <a:t>&gt; 3.3.5. </a:t>
            </a:r>
            <a:r>
              <a:rPr lang="ja-JP" altLang="en-US" sz="1400" b="0">
                <a:latin typeface="Meiryo UI" panose="020B0604030504040204" pitchFamily="50" charset="-128"/>
                <a:ea typeface="Meiryo UI" panose="020B0604030504040204" pitchFamily="50" charset="-128"/>
              </a:rPr>
              <a:t>認可トークン取得</a:t>
            </a:r>
            <a:endParaRPr kumimoji="1" lang="ja-JP" altLang="en-US" sz="1400" dirty="0"/>
          </a:p>
        </p:txBody>
      </p:sp>
      <p:sp>
        <p:nvSpPr>
          <p:cNvPr id="6" name="テキスト ボックス 5">
            <a:extLst>
              <a:ext uri="{FF2B5EF4-FFF2-40B4-BE49-F238E27FC236}">
                <a16:creationId xmlns:a16="http://schemas.microsoft.com/office/drawing/2014/main" id="{81B77745-760A-71B1-1177-B08CBAEBE8FF}"/>
              </a:ext>
            </a:extLst>
          </p:cNvPr>
          <p:cNvSpPr txBox="1"/>
          <p:nvPr/>
        </p:nvSpPr>
        <p:spPr>
          <a:xfrm>
            <a:off x="216000" y="725440"/>
            <a:ext cx="9254444" cy="432000"/>
          </a:xfrm>
          <a:prstGeom prst="rect">
            <a:avLst/>
          </a:prstGeom>
          <a:noFill/>
          <a:ln>
            <a:noFill/>
          </a:ln>
        </p:spPr>
        <p:txBody>
          <a:bodyPr wrap="square" rtlCol="0" anchor="t" anchorCtr="0">
            <a:noAutofit/>
          </a:bodyPr>
          <a:lstStyle/>
          <a:p>
            <a:r>
              <a:rPr lang="ja-JP" altLang="en-US" sz="1200">
                <a:latin typeface="Meiryo UI" panose="020B0604030504040204" pitchFamily="50" charset="-128"/>
                <a:ea typeface="Meiryo UI" panose="020B0604030504040204" pitchFamily="50" charset="-128"/>
              </a:rPr>
              <a:t>認可トークン取得のシーケンスを以下に示す。</a:t>
            </a:r>
            <a:endParaRPr lang="en-US" altLang="ja-JP" sz="1200" dirty="0">
              <a:latin typeface="Meiryo UI" panose="020B0604030504040204" pitchFamily="50" charset="-128"/>
              <a:ea typeface="Meiryo UI" panose="020B0604030504040204" pitchFamily="50" charset="-128"/>
            </a:endParaRPr>
          </a:p>
        </p:txBody>
      </p:sp>
      <p:pic>
        <p:nvPicPr>
          <p:cNvPr id="7" name="図 6" descr="カレンダー が含まれている画像&#10;&#10;自動的に生成された説明">
            <a:extLst>
              <a:ext uri="{FF2B5EF4-FFF2-40B4-BE49-F238E27FC236}">
                <a16:creationId xmlns:a16="http://schemas.microsoft.com/office/drawing/2014/main" id="{0A6042CA-9617-A4CD-82C5-2520179143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398" y="1480566"/>
            <a:ext cx="7005094" cy="3653027"/>
          </a:xfrm>
          <a:prstGeom prst="rect">
            <a:avLst/>
          </a:prstGeom>
        </p:spPr>
      </p:pic>
    </p:spTree>
    <p:extLst>
      <p:ext uri="{BB962C8B-B14F-4D97-AF65-F5344CB8AC3E}">
        <p14:creationId xmlns:p14="http://schemas.microsoft.com/office/powerpoint/2010/main" val="40425032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F49E23-7D08-4785-AE37-40DD890076F6}"/>
              </a:ext>
            </a:extLst>
          </p:cNvPr>
          <p:cNvSpPr>
            <a:spLocks noGrp="1"/>
          </p:cNvSpPr>
          <p:nvPr>
            <p:ph type="title"/>
          </p:nvPr>
        </p:nvSpPr>
        <p:spPr/>
        <p:txBody>
          <a:bodyPr>
            <a:noAutofit/>
          </a:bodyPr>
          <a:lstStyle/>
          <a:p>
            <a:r>
              <a:rPr lang="en-US" altLang="ja-JP" sz="1400" dirty="0">
                <a:latin typeface="Meiryo UI" panose="020B0604030504040204" pitchFamily="50" charset="-128"/>
                <a:ea typeface="Meiryo UI" panose="020B0604030504040204" pitchFamily="50" charset="-128"/>
              </a:rPr>
              <a:t>3. </a:t>
            </a:r>
            <a:r>
              <a:rPr lang="ja-JP" altLang="en-US" sz="1400" dirty="0">
                <a:latin typeface="Meiryo UI" panose="020B0604030504040204" pitchFamily="50" charset="-128"/>
                <a:ea typeface="Meiryo UI" panose="020B0604030504040204" pitchFamily="50" charset="-128"/>
              </a:rPr>
              <a:t>シーケンス </a:t>
            </a:r>
            <a:r>
              <a:rPr lang="en-US" altLang="ja-JP" sz="1400" dirty="0">
                <a:latin typeface="Meiryo UI" panose="020B0604030504040204" pitchFamily="50" charset="-128"/>
                <a:ea typeface="Meiryo UI" panose="020B0604030504040204" pitchFamily="50" charset="-128"/>
              </a:rPr>
              <a:t>&gt; 3.3. </a:t>
            </a:r>
            <a:r>
              <a:rPr lang="ja-JP" altLang="en-US" sz="1400" dirty="0">
                <a:latin typeface="Meiryo UI" panose="020B0604030504040204" pitchFamily="50" charset="-128"/>
                <a:ea typeface="Meiryo UI" panose="020B0604030504040204" pitchFamily="50" charset="-128"/>
              </a:rPr>
              <a:t>データ利用者の業務に</a:t>
            </a:r>
            <a:r>
              <a:rPr lang="ja-JP" altLang="en-US" sz="1400">
                <a:latin typeface="Meiryo UI" panose="020B0604030504040204" pitchFamily="50" charset="-128"/>
                <a:ea typeface="Meiryo UI" panose="020B0604030504040204" pitchFamily="50" charset="-128"/>
              </a:rPr>
              <a:t>関わるシーケンス</a:t>
            </a:r>
            <a:br>
              <a:rPr lang="en-US" altLang="ja-JP" sz="1400">
                <a:latin typeface="Meiryo UI" panose="020B0604030504040204" pitchFamily="50" charset="-128"/>
                <a:ea typeface="Meiryo UI" panose="020B0604030504040204" pitchFamily="50" charset="-128"/>
              </a:rPr>
            </a:br>
            <a:r>
              <a:rPr lang="en-US" altLang="ja-JP" sz="1400">
                <a:latin typeface="Meiryo UI" panose="020B0604030504040204" pitchFamily="50" charset="-128"/>
                <a:ea typeface="Meiryo UI" panose="020B0604030504040204" pitchFamily="50" charset="-128"/>
              </a:rPr>
              <a:t>&gt; 3.3.6. </a:t>
            </a:r>
            <a:r>
              <a:rPr lang="ja-JP" altLang="en-US" sz="1400" dirty="0">
                <a:latin typeface="Meiryo UI" panose="020B0604030504040204" pitchFamily="50" charset="-128"/>
                <a:ea typeface="Meiryo UI" panose="020B0604030504040204" pitchFamily="50" charset="-128"/>
              </a:rPr>
              <a:t>認可確認</a:t>
            </a:r>
            <a:endParaRPr kumimoji="1" lang="ja-JP" altLang="en-US" sz="1400" dirty="0"/>
          </a:p>
        </p:txBody>
      </p:sp>
      <p:sp>
        <p:nvSpPr>
          <p:cNvPr id="5" name="テキスト ボックス 4">
            <a:extLst>
              <a:ext uri="{FF2B5EF4-FFF2-40B4-BE49-F238E27FC236}">
                <a16:creationId xmlns:a16="http://schemas.microsoft.com/office/drawing/2014/main" id="{9FA209EE-399A-4D96-8322-A6866EB4E9B3}"/>
              </a:ext>
            </a:extLst>
          </p:cNvPr>
          <p:cNvSpPr txBox="1"/>
          <p:nvPr/>
        </p:nvSpPr>
        <p:spPr>
          <a:xfrm>
            <a:off x="216000" y="725440"/>
            <a:ext cx="9254444" cy="1245960"/>
          </a:xfrm>
          <a:prstGeom prst="rect">
            <a:avLst/>
          </a:prstGeom>
          <a:noFill/>
          <a:ln>
            <a:noFill/>
          </a:ln>
        </p:spPr>
        <p:txBody>
          <a:bodyPr wrap="square" rtlCol="0" anchor="t" anchorCtr="0">
            <a:noAutofit/>
          </a:bodyPr>
          <a:lstStyle/>
          <a:p>
            <a:r>
              <a:rPr lang="ja-JP" altLang="en-US" sz="1200" dirty="0">
                <a:latin typeface="Meiryo UI" panose="020B0604030504040204" pitchFamily="50" charset="-128"/>
                <a:ea typeface="Meiryo UI" panose="020B0604030504040204" pitchFamily="50" charset="-128"/>
              </a:rPr>
              <a:t>認可確認のシーケンスを以下に示す。</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Keycloak</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Authorization Services</a:t>
            </a:r>
            <a:r>
              <a:rPr lang="ja-JP" altLang="en-US" sz="1200" dirty="0">
                <a:latin typeface="Meiryo UI" panose="020B0604030504040204" pitchFamily="50" charset="-128"/>
                <a:ea typeface="Meiryo UI" panose="020B0604030504040204" pitchFamily="50" charset="-128"/>
              </a:rPr>
              <a:t>のリソース、ポリシー、パーミッションにアクセスするには</a:t>
            </a:r>
            <a:r>
              <a:rPr lang="en-US" altLang="ja-JP" sz="1200" dirty="0">
                <a:latin typeface="Meiryo UI" panose="020B0604030504040204" pitchFamily="50" charset="-128"/>
                <a:ea typeface="Meiryo UI" panose="020B0604030504040204" pitchFamily="50" charset="-128"/>
              </a:rPr>
              <a:t>Protection API</a:t>
            </a:r>
            <a:r>
              <a:rPr lang="ja-JP" altLang="en-US" sz="1200" dirty="0">
                <a:latin typeface="Meiryo UI" panose="020B0604030504040204" pitchFamily="50" charset="-128"/>
                <a:ea typeface="Meiryo UI" panose="020B0604030504040204" pitchFamily="50" charset="-128"/>
              </a:rPr>
              <a:t>を利用</a:t>
            </a:r>
            <a:r>
              <a:rPr lang="ja-JP" altLang="en-US" sz="1200">
                <a:latin typeface="Meiryo UI" panose="020B0604030504040204" pitchFamily="50" charset="-128"/>
                <a:ea typeface="Meiryo UI" panose="020B0604030504040204" pitchFamily="50" charset="-128"/>
              </a:rPr>
              <a:t>する。</a:t>
            </a:r>
            <a:endParaRPr lang="en-US" altLang="ja-JP" sz="1200">
              <a:latin typeface="Meiryo UI" panose="020B0604030504040204" pitchFamily="50" charset="-128"/>
              <a:ea typeface="Meiryo UI" panose="020B0604030504040204" pitchFamily="50" charset="-128"/>
            </a:endParaRPr>
          </a:p>
          <a:p>
            <a:r>
              <a:rPr lang="en-US" altLang="ja-JP" sz="1200">
                <a:latin typeface="Meiryo UI" panose="020B0604030504040204" pitchFamily="50" charset="-128"/>
                <a:ea typeface="Meiryo UI" panose="020B0604030504040204" pitchFamily="50" charset="-128"/>
              </a:rPr>
              <a:t>Protection </a:t>
            </a:r>
            <a:r>
              <a:rPr lang="en-US" altLang="ja-JP" sz="1200" dirty="0">
                <a:latin typeface="Meiryo UI" panose="020B0604030504040204" pitchFamily="50" charset="-128"/>
                <a:ea typeface="Meiryo UI" panose="020B0604030504040204" pitchFamily="50" charset="-128"/>
              </a:rPr>
              <a:t>API</a:t>
            </a:r>
            <a:r>
              <a:rPr lang="ja-JP" altLang="en-US" sz="1200" dirty="0">
                <a:latin typeface="Meiryo UI" panose="020B0604030504040204" pitchFamily="50" charset="-128"/>
                <a:ea typeface="Meiryo UI" panose="020B0604030504040204" pitchFamily="50" charset="-128"/>
              </a:rPr>
              <a:t>を利用するためには、</a:t>
            </a:r>
            <a:r>
              <a:rPr lang="en-US" altLang="ja-JP" sz="1200" dirty="0">
                <a:latin typeface="Meiryo UI" panose="020B0604030504040204" pitchFamily="50" charset="-128"/>
                <a:ea typeface="Meiryo UI" panose="020B0604030504040204" pitchFamily="50" charset="-128"/>
              </a:rPr>
              <a:t>UMA</a:t>
            </a:r>
            <a:r>
              <a:rPr lang="ja-JP" altLang="en-US" sz="1200" dirty="0">
                <a:latin typeface="Meiryo UI" panose="020B0604030504040204" pitchFamily="50" charset="-128"/>
                <a:ea typeface="Meiryo UI" panose="020B0604030504040204" pitchFamily="50" charset="-128"/>
              </a:rPr>
              <a:t>に準拠したアクセストークンである</a:t>
            </a:r>
            <a:r>
              <a:rPr lang="en-US" altLang="ja-JP" sz="1200" dirty="0">
                <a:latin typeface="Meiryo UI" panose="020B0604030504040204" pitchFamily="50" charset="-128"/>
                <a:ea typeface="Meiryo UI" panose="020B0604030504040204" pitchFamily="50" charset="-128"/>
              </a:rPr>
              <a:t>Protection API</a:t>
            </a:r>
            <a:r>
              <a:rPr lang="ja-JP" altLang="en-US" sz="1200" dirty="0">
                <a:latin typeface="Meiryo UI" panose="020B0604030504040204" pitchFamily="50" charset="-128"/>
                <a:ea typeface="Meiryo UI" panose="020B0604030504040204" pitchFamily="50" charset="-128"/>
              </a:rPr>
              <a:t>トークンが必要となる。</a:t>
            </a:r>
            <a:r>
              <a:rPr lang="en-US" altLang="ja-JP" sz="1200" dirty="0">
                <a:latin typeface="Meiryo UI" panose="020B0604030504040204" pitchFamily="50" charset="-128"/>
                <a:ea typeface="Meiryo UI" panose="020B0604030504040204" pitchFamily="50" charset="-128"/>
              </a:rPr>
              <a:t> </a:t>
            </a:r>
          </a:p>
          <a:p>
            <a:r>
              <a:rPr lang="en-US" altLang="ja-JP" sz="1200">
                <a:latin typeface="Meiryo UI" panose="020B0604030504040204" pitchFamily="50" charset="-128"/>
                <a:ea typeface="Meiryo UI" panose="020B0604030504040204" pitchFamily="50" charset="-128"/>
              </a:rPr>
              <a:t>https</a:t>
            </a:r>
            <a:r>
              <a:rPr lang="en-US" altLang="ja-JP" sz="1200" dirty="0">
                <a:latin typeface="Meiryo UI" panose="020B0604030504040204" pitchFamily="50" charset="-128"/>
                <a:ea typeface="Meiryo UI" panose="020B0604030504040204" pitchFamily="50" charset="-128"/>
              </a:rPr>
              <a:t>://www.keycloak.org/docs/latest/authorization_services/#querying-resources</a:t>
            </a:r>
          </a:p>
          <a:p>
            <a:r>
              <a:rPr lang="ja-JP" altLang="en-US" sz="1200" dirty="0">
                <a:latin typeface="Meiryo UI" panose="020B0604030504040204" pitchFamily="50" charset="-128"/>
                <a:ea typeface="Meiryo UI" panose="020B0604030504040204" pitchFamily="50" charset="-128"/>
              </a:rPr>
              <a:t>認可確認を行うには、</a:t>
            </a:r>
            <a:r>
              <a:rPr lang="en-US" altLang="ja-JP" sz="1200" dirty="0">
                <a:latin typeface="Meiryo UI" panose="020B0604030504040204" pitchFamily="50" charset="-128"/>
                <a:ea typeface="Meiryo UI" panose="020B0604030504040204" pitchFamily="50" charset="-128"/>
              </a:rPr>
              <a:t>Bearer Token</a:t>
            </a:r>
            <a:r>
              <a:rPr lang="ja-JP" altLang="en-US" sz="1200" dirty="0">
                <a:latin typeface="Meiryo UI" panose="020B0604030504040204" pitchFamily="50" charset="-128"/>
                <a:ea typeface="Meiryo UI" panose="020B0604030504040204" pitchFamily="50" charset="-128"/>
              </a:rPr>
              <a:t>方式でトークンエンドポイントにアクセス</a:t>
            </a:r>
            <a:r>
              <a:rPr lang="ja-JP" altLang="en-US" sz="1200">
                <a:latin typeface="Meiryo UI" panose="020B0604030504040204" pitchFamily="50" charset="-128"/>
                <a:ea typeface="Meiryo UI" panose="020B0604030504040204" pitchFamily="50" charset="-128"/>
              </a:rPr>
              <a:t>する。</a:t>
            </a:r>
            <a:endParaRPr lang="en-US" altLang="ja-JP" sz="1200" dirty="0">
              <a:latin typeface="Meiryo UI" panose="020B0604030504040204" pitchFamily="50" charset="-128"/>
              <a:ea typeface="Meiryo UI" panose="020B0604030504040204" pitchFamily="50" charset="-128"/>
            </a:endParaRPr>
          </a:p>
          <a:p>
            <a:r>
              <a:rPr lang="en-US" altLang="ja-JP" sz="1200">
                <a:latin typeface="Meiryo UI" panose="020B0604030504040204" pitchFamily="50" charset="-128"/>
                <a:ea typeface="Meiryo UI" panose="020B0604030504040204" pitchFamily="50" charset="-128"/>
              </a:rPr>
              <a:t>https</a:t>
            </a:r>
            <a:r>
              <a:rPr lang="en-US" altLang="ja-JP" sz="1200" dirty="0">
                <a:latin typeface="Meiryo UI" panose="020B0604030504040204" pitchFamily="50" charset="-128"/>
                <a:ea typeface="Meiryo UI" panose="020B0604030504040204" pitchFamily="50" charset="-128"/>
              </a:rPr>
              <a:t>://www.keycloak.org/docs/latest/authorization_services/#_authentication_methods</a:t>
            </a:r>
          </a:p>
          <a:p>
            <a:endParaRPr lang="en-US" altLang="ja-JP" sz="1200" dirty="0">
              <a:latin typeface="Meiryo UI" panose="020B0604030504040204" pitchFamily="50" charset="-128"/>
              <a:ea typeface="Meiryo UI" panose="020B0604030504040204" pitchFamily="50" charset="-128"/>
            </a:endParaRPr>
          </a:p>
        </p:txBody>
      </p:sp>
      <p:pic>
        <p:nvPicPr>
          <p:cNvPr id="5124" name="Picture 4" descr="PlantUML diagram">
            <a:extLst>
              <a:ext uri="{FF2B5EF4-FFF2-40B4-BE49-F238E27FC236}">
                <a16:creationId xmlns:a16="http://schemas.microsoft.com/office/drawing/2014/main" id="{78B02316-AC45-4213-869D-E5448CB5E1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000" y="2242765"/>
            <a:ext cx="8304713" cy="4233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7694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CCA392-E34A-4D14-9743-23B6BB143CEA}"/>
              </a:ext>
            </a:extLst>
          </p:cNvPr>
          <p:cNvSpPr>
            <a:spLocks noGrp="1"/>
          </p:cNvSpPr>
          <p:nvPr>
            <p:ph type="title"/>
          </p:nvPr>
        </p:nvSpPr>
        <p:spPr/>
        <p:txBody>
          <a:bodyPr/>
          <a:lstStyle/>
          <a:p>
            <a:r>
              <a:rPr kumimoji="1" lang="en-US" altLang="ja-JP" dirty="0"/>
              <a:t>4. </a:t>
            </a:r>
            <a:r>
              <a:rPr lang="ja-JP" altLang="en-US" dirty="0"/>
              <a:t> </a:t>
            </a:r>
            <a:r>
              <a:rPr kumimoji="1" lang="ja-JP" altLang="en-US" dirty="0"/>
              <a:t>認証機能</a:t>
            </a:r>
          </a:p>
        </p:txBody>
      </p:sp>
    </p:spTree>
    <p:extLst>
      <p:ext uri="{BB962C8B-B14F-4D97-AF65-F5344CB8AC3E}">
        <p14:creationId xmlns:p14="http://schemas.microsoft.com/office/powerpoint/2010/main" val="6106518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6F822F-008F-4975-BAE6-9A99773B7C34}"/>
              </a:ext>
            </a:extLst>
          </p:cNvPr>
          <p:cNvSpPr>
            <a:spLocks noGrp="1"/>
          </p:cNvSpPr>
          <p:nvPr>
            <p:ph type="title"/>
          </p:nvPr>
        </p:nvSpPr>
        <p:spPr/>
        <p:txBody>
          <a:bodyPr/>
          <a:lstStyle/>
          <a:p>
            <a:r>
              <a:rPr lang="en-US" altLang="ja-JP" sz="1800" dirty="0">
                <a:latin typeface="Meiryo UI" panose="020B0604030504040204" pitchFamily="50" charset="-128"/>
                <a:ea typeface="Meiryo UI" panose="020B0604030504040204" pitchFamily="50" charset="-128"/>
              </a:rPr>
              <a:t>4. </a:t>
            </a:r>
            <a:r>
              <a:rPr lang="ja-JP" altLang="en-US" sz="1800" dirty="0">
                <a:latin typeface="Meiryo UI" panose="020B0604030504040204" pitchFamily="50" charset="-128"/>
                <a:ea typeface="Meiryo UI" panose="020B0604030504040204" pitchFamily="50" charset="-128"/>
              </a:rPr>
              <a:t>認証機能 </a:t>
            </a:r>
            <a:r>
              <a:rPr lang="en-US" altLang="ja-JP" sz="1800" dirty="0">
                <a:latin typeface="Meiryo UI" panose="020B0604030504040204" pitchFamily="50" charset="-128"/>
                <a:ea typeface="Meiryo UI" panose="020B0604030504040204" pitchFamily="50" charset="-128"/>
              </a:rPr>
              <a:t>&gt; 4.1.</a:t>
            </a:r>
            <a:r>
              <a:rPr lang="ja-JP" altLang="en-US" sz="1800" dirty="0">
                <a:latin typeface="Meiryo UI" panose="020B0604030504040204" pitchFamily="50" charset="-128"/>
                <a:ea typeface="Meiryo UI" panose="020B0604030504040204" pitchFamily="50" charset="-128"/>
              </a:rPr>
              <a:t> システム構成</a:t>
            </a:r>
            <a:endParaRPr kumimoji="1" lang="ja-JP" altLang="en-US" dirty="0"/>
          </a:p>
        </p:txBody>
      </p:sp>
      <p:sp>
        <p:nvSpPr>
          <p:cNvPr id="3" name="正方形/長方形 2">
            <a:extLst>
              <a:ext uri="{FF2B5EF4-FFF2-40B4-BE49-F238E27FC236}">
                <a16:creationId xmlns:a16="http://schemas.microsoft.com/office/drawing/2014/main" id="{DD3A0B0C-63F0-42A0-889D-F9CDEF8A48EF}"/>
              </a:ext>
            </a:extLst>
          </p:cNvPr>
          <p:cNvSpPr/>
          <p:nvPr/>
        </p:nvSpPr>
        <p:spPr bwMode="auto">
          <a:xfrm>
            <a:off x="2662107" y="1867997"/>
            <a:ext cx="4265093" cy="2743200"/>
          </a:xfrm>
          <a:prstGeom prst="rect">
            <a:avLst/>
          </a:prstGeom>
          <a:noFill/>
          <a:ln>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r>
              <a:rPr lang="ja-JP" altLang="en-US" sz="1400">
                <a:latin typeface="Meiryo UI" panose="020B0604030504040204" pitchFamily="50" charset="-128"/>
                <a:ea typeface="Meiryo UI" panose="020B0604030504040204" pitchFamily="50" charset="-128"/>
              </a:rPr>
              <a:t>認証機能</a:t>
            </a:r>
            <a:endParaRPr lang="en-US" altLang="ja-JP" sz="1400" dirty="0">
              <a:latin typeface="Meiryo UI" panose="020B0604030504040204" pitchFamily="50" charset="-128"/>
              <a:ea typeface="Meiryo UI" panose="020B0604030504040204" pitchFamily="50" charset="-128"/>
            </a:endParaRPr>
          </a:p>
        </p:txBody>
      </p:sp>
      <p:sp>
        <p:nvSpPr>
          <p:cNvPr id="20" name="正方形/長方形 19">
            <a:extLst>
              <a:ext uri="{FF2B5EF4-FFF2-40B4-BE49-F238E27FC236}">
                <a16:creationId xmlns:a16="http://schemas.microsoft.com/office/drawing/2014/main" id="{428935F1-E5DA-42D4-BC84-1860A817A479}"/>
              </a:ext>
            </a:extLst>
          </p:cNvPr>
          <p:cNvSpPr/>
          <p:nvPr/>
        </p:nvSpPr>
        <p:spPr bwMode="auto">
          <a:xfrm>
            <a:off x="2924059" y="2299966"/>
            <a:ext cx="3641795" cy="617312"/>
          </a:xfrm>
          <a:prstGeom prst="rect">
            <a:avLst/>
          </a:prstGeom>
          <a:solidFill>
            <a:schemeClr val="accent1">
              <a:lumMod val="20000"/>
              <a:lumOff val="80000"/>
            </a:schemeClr>
          </a:solidFill>
          <a:ln>
            <a:headEnd/>
            <a:tailEnd/>
          </a:ln>
        </p:spPr>
        <p:style>
          <a:lnRef idx="2">
            <a:schemeClr val="dk1"/>
          </a:lnRef>
          <a:fillRef idx="1">
            <a:schemeClr val="lt1"/>
          </a:fillRef>
          <a:effectRef idx="0">
            <a:schemeClr val="dk1"/>
          </a:effectRef>
          <a:fontRef idx="minor">
            <a:schemeClr val="dk1"/>
          </a:fontRef>
        </p:style>
        <p:txBody>
          <a:bodyPr rtlCol="0" anchor="ctr" anchorCtr="0"/>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r>
              <a:rPr kumimoji="1" lang="en-US" altLang="ja-JP" sz="1000" dirty="0">
                <a:latin typeface="Meiryo UI" panose="020B0604030504040204" pitchFamily="50" charset="-128"/>
                <a:ea typeface="Meiryo UI" panose="020B0604030504040204" pitchFamily="50" charset="-128"/>
              </a:rPr>
              <a:t>Web</a:t>
            </a:r>
            <a:r>
              <a:rPr kumimoji="1" lang="ja-JP" altLang="en-US" sz="1000">
                <a:latin typeface="Meiryo UI" panose="020B0604030504040204" pitchFamily="50" charset="-128"/>
                <a:ea typeface="Meiryo UI" panose="020B0604030504040204" pitchFamily="50" charset="-128"/>
              </a:rPr>
              <a:t>サーバ</a:t>
            </a:r>
            <a:r>
              <a:rPr lang="ja-JP" altLang="en-US" sz="1000">
                <a:latin typeface="Meiryo UI" panose="020B0604030504040204" pitchFamily="50" charset="-128"/>
                <a:ea typeface="Meiryo UI" panose="020B0604030504040204" pitchFamily="50" charset="-128"/>
              </a:rPr>
              <a:t>およびリバース</a:t>
            </a:r>
            <a:r>
              <a:rPr kumimoji="1" lang="ja-JP" altLang="en-US" sz="1000">
                <a:latin typeface="Meiryo UI" panose="020B0604030504040204" pitchFamily="50" charset="-128"/>
                <a:ea typeface="Meiryo UI" panose="020B0604030504040204" pitchFamily="50" charset="-128"/>
              </a:rPr>
              <a:t>プロキシ</a:t>
            </a:r>
            <a:r>
              <a:rPr lang="ja-JP" altLang="en-US" sz="1000">
                <a:latin typeface="Meiryo UI" panose="020B0604030504040204" pitchFamily="50" charset="-128"/>
                <a:ea typeface="Meiryo UI" panose="020B0604030504040204" pitchFamily="50" charset="-128"/>
              </a:rPr>
              <a:t>コンテナ</a:t>
            </a:r>
            <a:endParaRPr kumimoji="1" lang="en-US" altLang="ja-JP" sz="1000" dirty="0">
              <a:latin typeface="Meiryo UI" panose="020B0604030504040204" pitchFamily="50" charset="-128"/>
              <a:ea typeface="Meiryo UI" panose="020B0604030504040204" pitchFamily="50" charset="-128"/>
            </a:endParaRPr>
          </a:p>
        </p:txBody>
      </p:sp>
      <p:sp>
        <p:nvSpPr>
          <p:cNvPr id="25" name="正方形/長方形 24">
            <a:extLst>
              <a:ext uri="{FF2B5EF4-FFF2-40B4-BE49-F238E27FC236}">
                <a16:creationId xmlns:a16="http://schemas.microsoft.com/office/drawing/2014/main" id="{60B63A2C-9E02-45B5-91AB-D7D6BC447B80}"/>
              </a:ext>
            </a:extLst>
          </p:cNvPr>
          <p:cNvSpPr/>
          <p:nvPr/>
        </p:nvSpPr>
        <p:spPr bwMode="auto">
          <a:xfrm>
            <a:off x="2915759" y="3272269"/>
            <a:ext cx="3641795" cy="393389"/>
          </a:xfrm>
          <a:prstGeom prst="rect">
            <a:avLst/>
          </a:prstGeom>
          <a:solidFill>
            <a:schemeClr val="accent1">
              <a:lumMod val="20000"/>
              <a:lumOff val="80000"/>
            </a:schemeClr>
          </a:solidFill>
          <a:ln>
            <a:headEnd/>
            <a:tailEnd/>
          </a:ln>
        </p:spPr>
        <p:style>
          <a:lnRef idx="2">
            <a:schemeClr val="dk1"/>
          </a:lnRef>
          <a:fillRef idx="1">
            <a:schemeClr val="lt1"/>
          </a:fillRef>
          <a:effectRef idx="0">
            <a:schemeClr val="dk1"/>
          </a:effectRef>
          <a:fontRef idx="minor">
            <a:schemeClr val="dk1"/>
          </a:fontRef>
        </p:style>
        <p:txBody>
          <a:bodyPr rtlCol="0" anchor="ctr" anchorCtr="0"/>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r>
              <a:rPr lang="en-US" altLang="ja-JP" sz="1000">
                <a:latin typeface="Meiryo UI" panose="020B0604030504040204" pitchFamily="50" charset="-128"/>
                <a:ea typeface="Meiryo UI" panose="020B0604030504040204" pitchFamily="50" charset="-128"/>
              </a:rPr>
              <a:t>Web</a:t>
            </a:r>
            <a:r>
              <a:rPr lang="ja-JP" altLang="en-US" sz="1000">
                <a:latin typeface="Meiryo UI" panose="020B0604030504040204" pitchFamily="50" charset="-128"/>
                <a:ea typeface="Meiryo UI" panose="020B0604030504040204" pitchFamily="50" charset="-128"/>
              </a:rPr>
              <a:t>アプリケーションサーバコンテナ</a:t>
            </a:r>
            <a:endParaRPr lang="en-US" altLang="ja-JP" sz="1000" dirty="0">
              <a:latin typeface="Meiryo UI" panose="020B0604030504040204" pitchFamily="50" charset="-128"/>
              <a:ea typeface="Meiryo UI" panose="020B0604030504040204" pitchFamily="50" charset="-128"/>
            </a:endParaRPr>
          </a:p>
        </p:txBody>
      </p:sp>
      <p:sp>
        <p:nvSpPr>
          <p:cNvPr id="36" name="正方形/長方形 35">
            <a:extLst>
              <a:ext uri="{FF2B5EF4-FFF2-40B4-BE49-F238E27FC236}">
                <a16:creationId xmlns:a16="http://schemas.microsoft.com/office/drawing/2014/main" id="{31C56E89-0A8B-43A5-A12C-177780AB23EF}"/>
              </a:ext>
            </a:extLst>
          </p:cNvPr>
          <p:cNvSpPr/>
          <p:nvPr/>
        </p:nvSpPr>
        <p:spPr bwMode="auto">
          <a:xfrm>
            <a:off x="2915759" y="4020648"/>
            <a:ext cx="3658396" cy="393389"/>
          </a:xfrm>
          <a:prstGeom prst="rect">
            <a:avLst/>
          </a:prstGeom>
          <a:solidFill>
            <a:schemeClr val="accent1">
              <a:lumMod val="20000"/>
              <a:lumOff val="80000"/>
            </a:schemeClr>
          </a:solidFill>
          <a:ln>
            <a:headEnd/>
            <a:tailEnd/>
          </a:ln>
        </p:spPr>
        <p:style>
          <a:lnRef idx="2">
            <a:schemeClr val="dk1"/>
          </a:lnRef>
          <a:fillRef idx="1">
            <a:schemeClr val="lt1"/>
          </a:fillRef>
          <a:effectRef idx="0">
            <a:schemeClr val="dk1"/>
          </a:effectRef>
          <a:fontRef idx="minor">
            <a:schemeClr val="dk1"/>
          </a:fontRef>
        </p:style>
        <p:txBody>
          <a:bodyPr rtlCol="0" anchor="ctr" anchorCtr="0"/>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r>
              <a:rPr kumimoji="1" lang="ja-JP" altLang="en-US" sz="1000">
                <a:latin typeface="Meiryo UI" panose="020B0604030504040204" pitchFamily="50" charset="-128"/>
                <a:ea typeface="Meiryo UI" panose="020B0604030504040204" pitchFamily="50" charset="-128"/>
              </a:rPr>
              <a:t>認証・認可サーバコンテナ</a:t>
            </a:r>
            <a:endParaRPr kumimoji="1" lang="en-US" altLang="ja-JP" sz="1000" dirty="0">
              <a:latin typeface="Meiryo UI" panose="020B0604030504040204" pitchFamily="50" charset="-128"/>
              <a:ea typeface="Meiryo UI" panose="020B0604030504040204" pitchFamily="50" charset="-128"/>
            </a:endParaRPr>
          </a:p>
        </p:txBody>
      </p:sp>
      <p:sp>
        <p:nvSpPr>
          <p:cNvPr id="61" name="テキスト ボックス 60">
            <a:extLst>
              <a:ext uri="{FF2B5EF4-FFF2-40B4-BE49-F238E27FC236}">
                <a16:creationId xmlns:a16="http://schemas.microsoft.com/office/drawing/2014/main" id="{49DA9773-C4FB-4959-A845-FDBEFE352BA2}"/>
              </a:ext>
            </a:extLst>
          </p:cNvPr>
          <p:cNvSpPr txBox="1"/>
          <p:nvPr/>
        </p:nvSpPr>
        <p:spPr>
          <a:xfrm>
            <a:off x="234000" y="767073"/>
            <a:ext cx="6933154" cy="778604"/>
          </a:xfrm>
          <a:prstGeom prst="rect">
            <a:avLst/>
          </a:prstGeom>
          <a:noFill/>
          <a:ln>
            <a:noFill/>
          </a:ln>
        </p:spPr>
        <p:txBody>
          <a:bodyPr wrap="square" rtlCol="0" anchor="t" anchorCtr="0">
            <a:noAutofit/>
          </a:bodyPr>
          <a:lstStyle/>
          <a:p>
            <a:r>
              <a:rPr lang="ja-JP" altLang="en-US" sz="1400" dirty="0">
                <a:latin typeface="Meiryo UI" panose="020B0604030504040204" pitchFamily="50" charset="-128"/>
                <a:ea typeface="Meiryo UI" panose="020B0604030504040204" pitchFamily="50" charset="-128"/>
              </a:rPr>
              <a:t>認証機能のシステム構成を以下に</a:t>
            </a:r>
            <a:r>
              <a:rPr lang="ja-JP" altLang="en-US" sz="1400">
                <a:latin typeface="Meiryo UI" panose="020B0604030504040204" pitchFamily="50" charset="-128"/>
                <a:ea typeface="Meiryo UI" panose="020B0604030504040204" pitchFamily="50" charset="-128"/>
              </a:rPr>
              <a:t>示す。</a:t>
            </a:r>
            <a:endParaRPr lang="en-US" altLang="ja-JP" sz="1400">
              <a:latin typeface="Meiryo UI" panose="020B0604030504040204" pitchFamily="50" charset="-128"/>
              <a:ea typeface="Meiryo UI" panose="020B0604030504040204" pitchFamily="50" charset="-128"/>
            </a:endParaRPr>
          </a:p>
          <a:p>
            <a:r>
              <a:rPr lang="ja-JP" altLang="en-US" sz="1400">
                <a:latin typeface="Meiryo UI" panose="020B0604030504040204" pitchFamily="50" charset="-128"/>
                <a:ea typeface="Meiryo UI" panose="020B0604030504040204" pitchFamily="50" charset="-128"/>
              </a:rPr>
              <a:t>認証機能は内部でいくつかのコンテナが連携して機能を実現する。</a:t>
            </a:r>
            <a:endParaRPr lang="en-US" altLang="ja-JP" sz="1400">
              <a:latin typeface="Meiryo UI" panose="020B0604030504040204" pitchFamily="50" charset="-128"/>
              <a:ea typeface="Meiryo UI" panose="020B0604030504040204" pitchFamily="50" charset="-128"/>
            </a:endParaRPr>
          </a:p>
          <a:p>
            <a:r>
              <a:rPr lang="en-US" altLang="ja-JP" sz="1400">
                <a:latin typeface="Meiryo UI" panose="020B0604030504040204" pitchFamily="50" charset="-128"/>
                <a:ea typeface="Meiryo UI" panose="020B0604030504040204" pitchFamily="50" charset="-128"/>
              </a:rPr>
              <a:t>CADDE</a:t>
            </a:r>
            <a:r>
              <a:rPr lang="ja-JP" altLang="en-US" sz="1400">
                <a:latin typeface="Meiryo UI" panose="020B0604030504040204" pitchFamily="50" charset="-128"/>
                <a:ea typeface="Meiryo UI" panose="020B0604030504040204" pitchFamily="50" charset="-128"/>
              </a:rPr>
              <a:t>運用管理者が操作するための</a:t>
            </a:r>
            <a:r>
              <a:rPr lang="en-US" altLang="ja-JP" sz="1400">
                <a:latin typeface="Meiryo UI" panose="020B0604030504040204" pitchFamily="50" charset="-128"/>
                <a:ea typeface="Meiryo UI" panose="020B0604030504040204" pitchFamily="50" charset="-128"/>
              </a:rPr>
              <a:t>Web</a:t>
            </a:r>
            <a:r>
              <a:rPr lang="ja-JP" altLang="en-US" sz="1400">
                <a:latin typeface="Meiryo UI" panose="020B0604030504040204" pitchFamily="50" charset="-128"/>
                <a:ea typeface="Meiryo UI" panose="020B0604030504040204" pitchFamily="50" charset="-128"/>
              </a:rPr>
              <a:t>画面を提供する。</a:t>
            </a:r>
            <a:endParaRPr lang="en-US" altLang="ja-JP" sz="140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p:txBody>
      </p:sp>
      <p:graphicFrame>
        <p:nvGraphicFramePr>
          <p:cNvPr id="39" name="表 42">
            <a:extLst>
              <a:ext uri="{FF2B5EF4-FFF2-40B4-BE49-F238E27FC236}">
                <a16:creationId xmlns:a16="http://schemas.microsoft.com/office/drawing/2014/main" id="{E654F843-A1BF-CF9A-CB5B-1301C02E4AE1}"/>
              </a:ext>
            </a:extLst>
          </p:cNvPr>
          <p:cNvGraphicFramePr>
            <a:graphicFrameLocks noGrp="1"/>
          </p:cNvGraphicFramePr>
          <p:nvPr>
            <p:extLst>
              <p:ext uri="{D42A27DB-BD31-4B8C-83A1-F6EECF244321}">
                <p14:modId xmlns:p14="http://schemas.microsoft.com/office/powerpoint/2010/main" val="3052999499"/>
              </p:ext>
            </p:extLst>
          </p:nvPr>
        </p:nvGraphicFramePr>
        <p:xfrm>
          <a:off x="473027" y="1867998"/>
          <a:ext cx="1738950" cy="2743200"/>
        </p:xfrm>
        <a:graphic>
          <a:graphicData uri="http://schemas.openxmlformats.org/drawingml/2006/table">
            <a:tbl>
              <a:tblPr firstRow="1" bandRow="1">
                <a:tableStyleId>{5940675A-B579-460E-94D1-54222C63F5DA}</a:tableStyleId>
              </a:tblPr>
              <a:tblGrid>
                <a:gridCol w="1738950">
                  <a:extLst>
                    <a:ext uri="{9D8B030D-6E8A-4147-A177-3AD203B41FA5}">
                      <a16:colId xmlns:a16="http://schemas.microsoft.com/office/drawing/2014/main" val="573121816"/>
                    </a:ext>
                  </a:extLst>
                </a:gridCol>
              </a:tblGrid>
              <a:tr h="0">
                <a:tc>
                  <a:txBody>
                    <a:bodyPr/>
                    <a:lstStyle/>
                    <a:p>
                      <a:r>
                        <a:rPr lang="ja-JP" altLang="en-US" sz="1400">
                          <a:latin typeface="Meiryo UI" panose="020B0604030504040204" pitchFamily="50" charset="-128"/>
                          <a:ea typeface="Meiryo UI" panose="020B0604030504040204" pitchFamily="50" charset="-128"/>
                        </a:rPr>
                        <a:t>対向装置</a:t>
                      </a:r>
                      <a:endParaRPr lang="en-US" altLang="ja-JP" sz="1400" dirty="0">
                        <a:latin typeface="Meiryo UI" panose="020B0604030504040204" pitchFamily="50" charset="-128"/>
                        <a:ea typeface="Meiryo UI" panose="020B0604030504040204" pitchFamily="50" charset="-128"/>
                      </a:endParaRPr>
                    </a:p>
                  </a:txBody>
                  <a:tcPr>
                    <a:solidFill>
                      <a:schemeClr val="bg2"/>
                    </a:solidFill>
                  </a:tcPr>
                </a:tc>
                <a:extLst>
                  <a:ext uri="{0D108BD9-81ED-4DB2-BD59-A6C34878D82A}">
                    <a16:rowId xmlns:a16="http://schemas.microsoft.com/office/drawing/2014/main" val="1528909393"/>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a:latin typeface="Meiryo UI" panose="020B0604030504040204" pitchFamily="50" charset="-128"/>
                          <a:ea typeface="Meiryo UI" panose="020B0604030504040204" pitchFamily="50" charset="-128"/>
                        </a:rPr>
                        <a:t>認証機能画面</a:t>
                      </a:r>
                      <a:endParaRPr kumimoji="1" lang="en-US" altLang="ja-JP"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249075486"/>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a:latin typeface="Meiryo UI" panose="020B0604030504040204" pitchFamily="50" charset="-128"/>
                          <a:ea typeface="Meiryo UI" panose="020B0604030504040204" pitchFamily="50" charset="-128"/>
                        </a:rPr>
                        <a:t>データカタログ作成ツール</a:t>
                      </a:r>
                      <a:endParaRPr kumimoji="1" lang="en-US" altLang="ja-JP"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71143953"/>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a:latin typeface="Meiryo UI" panose="020B0604030504040204" pitchFamily="50" charset="-128"/>
                          <a:ea typeface="Meiryo UI" panose="020B0604030504040204" pitchFamily="50" charset="-128"/>
                        </a:rPr>
                        <a:t>認可機能</a:t>
                      </a:r>
                      <a:endParaRPr kumimoji="1" lang="en-US" altLang="ja-JP"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58224355"/>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altLang="ja-JP" sz="1000">
                          <a:latin typeface="Meiryo UI" panose="020B0604030504040204" pitchFamily="50" charset="-128"/>
                          <a:ea typeface="Meiryo UI" panose="020B0604030504040204" pitchFamily="50" charset="-128"/>
                        </a:rPr>
                        <a:t>WebApp</a:t>
                      </a:r>
                      <a:endParaRPr lang="en-US" altLang="ja-JP"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17952867"/>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000" dirty="0">
                          <a:latin typeface="Meiryo UI" panose="020B0604030504040204" pitchFamily="50" charset="-128"/>
                          <a:ea typeface="Meiryo UI" panose="020B0604030504040204" pitchFamily="50" charset="-128"/>
                        </a:rPr>
                        <a:t>利用者コネクタ</a:t>
                      </a:r>
                      <a:endParaRPr lang="en-US" altLang="ja-JP"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1964186"/>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dirty="0">
                          <a:latin typeface="Meiryo UI" panose="020B0604030504040204" pitchFamily="50" charset="-128"/>
                          <a:ea typeface="Meiryo UI" panose="020B0604030504040204" pitchFamily="50" charset="-128"/>
                        </a:rPr>
                        <a:t>来歴管理</a:t>
                      </a:r>
                      <a:endParaRPr kumimoji="1" lang="en-US" altLang="ja-JP"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146685621"/>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000" dirty="0">
                          <a:latin typeface="Meiryo UI" panose="020B0604030504040204" pitchFamily="50" charset="-128"/>
                          <a:ea typeface="Meiryo UI" panose="020B0604030504040204" pitchFamily="50" charset="-128"/>
                        </a:rPr>
                        <a:t>契約</a:t>
                      </a:r>
                      <a:r>
                        <a:rPr kumimoji="1" lang="ja-JP" altLang="en-US" sz="1000" dirty="0">
                          <a:latin typeface="Meiryo UI" panose="020B0604030504040204" pitchFamily="50" charset="-128"/>
                          <a:ea typeface="Meiryo UI" panose="020B0604030504040204" pitchFamily="50" charset="-128"/>
                        </a:rPr>
                        <a:t>管理</a:t>
                      </a:r>
                      <a:endParaRPr kumimoji="1" lang="en-US" altLang="ja-JP"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60239974"/>
                  </a:ext>
                </a:extLst>
              </a:tr>
              <a:tr h="0">
                <a:tc>
                  <a:txBody>
                    <a:bodyPr/>
                    <a:lstStyle/>
                    <a:p>
                      <a:pPr algn="l"/>
                      <a:r>
                        <a:rPr lang="ja-JP" altLang="en-US" sz="1000" dirty="0">
                          <a:latin typeface="Meiryo UI" panose="020B0604030504040204" pitchFamily="50" charset="-128"/>
                          <a:ea typeface="Meiryo UI" panose="020B0604030504040204" pitchFamily="50" charset="-128"/>
                        </a:rPr>
                        <a:t>外部</a:t>
                      </a:r>
                      <a:r>
                        <a:rPr lang="en-US" altLang="ja-JP" sz="1000" dirty="0">
                          <a:latin typeface="Meiryo UI" panose="020B0604030504040204" pitchFamily="50" charset="-128"/>
                          <a:ea typeface="Meiryo UI" panose="020B0604030504040204" pitchFamily="50" charset="-128"/>
                        </a:rPr>
                        <a:t>IdP</a:t>
                      </a:r>
                    </a:p>
                  </a:txBody>
                  <a:tcPr/>
                </a:tc>
                <a:extLst>
                  <a:ext uri="{0D108BD9-81ED-4DB2-BD59-A6C34878D82A}">
                    <a16:rowId xmlns:a16="http://schemas.microsoft.com/office/drawing/2014/main" val="1250899197"/>
                  </a:ext>
                </a:extLst>
              </a:tr>
              <a:tr h="0">
                <a:tc>
                  <a:txBody>
                    <a:bodyPr/>
                    <a:lstStyle/>
                    <a:p>
                      <a:pPr algn="l"/>
                      <a:r>
                        <a:rPr lang="ja-JP" altLang="en-US" sz="1000">
                          <a:latin typeface="Meiryo UI" panose="020B0604030504040204" pitchFamily="50" charset="-128"/>
                          <a:ea typeface="Meiryo UI" panose="020B0604030504040204" pitchFamily="50" charset="-128"/>
                        </a:rPr>
                        <a:t>認可機能の認証・認可サーバ</a:t>
                      </a:r>
                      <a:endParaRPr lang="en-US" altLang="ja-JP"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004833683"/>
                  </a:ext>
                </a:extLst>
              </a:tr>
              <a:tr h="0">
                <a:tc>
                  <a:txBody>
                    <a:bodyPr/>
                    <a:lstStyle/>
                    <a:p>
                      <a:pPr algn="l"/>
                      <a:r>
                        <a:rPr lang="ja-JP" altLang="en-US" sz="1000" dirty="0">
                          <a:latin typeface="Meiryo UI" panose="020B0604030504040204" pitchFamily="50" charset="-128"/>
                          <a:ea typeface="Meiryo UI" panose="020B0604030504040204" pitchFamily="50" charset="-128"/>
                        </a:rPr>
                        <a:t>ロケーションサーバ</a:t>
                      </a:r>
                      <a:endParaRPr lang="en-US" altLang="ja-JP"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204652742"/>
                  </a:ext>
                </a:extLst>
              </a:tr>
            </a:tbl>
          </a:graphicData>
        </a:graphic>
      </p:graphicFrame>
      <p:cxnSp>
        <p:nvCxnSpPr>
          <p:cNvPr id="73" name="直線矢印コネクタ 72">
            <a:extLst>
              <a:ext uri="{FF2B5EF4-FFF2-40B4-BE49-F238E27FC236}">
                <a16:creationId xmlns:a16="http://schemas.microsoft.com/office/drawing/2014/main" id="{1A6D0D44-562E-7474-C19B-144A508C52FC}"/>
              </a:ext>
            </a:extLst>
          </p:cNvPr>
          <p:cNvCxnSpPr>
            <a:cxnSpLocks/>
            <a:stCxn id="25" idx="0"/>
            <a:endCxn id="20" idx="2"/>
          </p:cNvCxnSpPr>
          <p:nvPr/>
        </p:nvCxnSpPr>
        <p:spPr>
          <a:xfrm flipV="1">
            <a:off x="4736657" y="2917278"/>
            <a:ext cx="8300" cy="354991"/>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D16EA41E-6987-A730-B8B8-32FB37FBE7F4}"/>
              </a:ext>
            </a:extLst>
          </p:cNvPr>
          <p:cNvCxnSpPr>
            <a:cxnSpLocks/>
            <a:stCxn id="39" idx="3"/>
            <a:endCxn id="20" idx="1"/>
          </p:cNvCxnSpPr>
          <p:nvPr/>
        </p:nvCxnSpPr>
        <p:spPr>
          <a:xfrm flipV="1">
            <a:off x="2211977" y="2608622"/>
            <a:ext cx="712082" cy="63097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91" name="表 91">
            <a:extLst>
              <a:ext uri="{FF2B5EF4-FFF2-40B4-BE49-F238E27FC236}">
                <a16:creationId xmlns:a16="http://schemas.microsoft.com/office/drawing/2014/main" id="{07D2BCCF-E4DB-B2E5-8250-613AAADB2D9A}"/>
              </a:ext>
            </a:extLst>
          </p:cNvPr>
          <p:cNvGraphicFramePr>
            <a:graphicFrameLocks noGrp="1"/>
          </p:cNvGraphicFramePr>
          <p:nvPr>
            <p:extLst>
              <p:ext uri="{D42A27DB-BD31-4B8C-83A1-F6EECF244321}">
                <p14:modId xmlns:p14="http://schemas.microsoft.com/office/powerpoint/2010/main" val="3577599211"/>
              </p:ext>
            </p:extLst>
          </p:nvPr>
        </p:nvGraphicFramePr>
        <p:xfrm>
          <a:off x="440648" y="4970758"/>
          <a:ext cx="8598848" cy="1219200"/>
        </p:xfrm>
        <a:graphic>
          <a:graphicData uri="http://schemas.openxmlformats.org/drawingml/2006/table">
            <a:tbl>
              <a:tblPr firstRow="1" bandRow="1">
                <a:tableStyleId>{5C22544A-7EE6-4342-B048-85BDC9FD1C3A}</a:tableStyleId>
              </a:tblPr>
              <a:tblGrid>
                <a:gridCol w="329911">
                  <a:extLst>
                    <a:ext uri="{9D8B030D-6E8A-4147-A177-3AD203B41FA5}">
                      <a16:colId xmlns:a16="http://schemas.microsoft.com/office/drawing/2014/main" val="3610490422"/>
                    </a:ext>
                  </a:extLst>
                </a:gridCol>
                <a:gridCol w="1113631">
                  <a:extLst>
                    <a:ext uri="{9D8B030D-6E8A-4147-A177-3AD203B41FA5}">
                      <a16:colId xmlns:a16="http://schemas.microsoft.com/office/drawing/2014/main" val="1197180464"/>
                    </a:ext>
                  </a:extLst>
                </a:gridCol>
                <a:gridCol w="3517471">
                  <a:extLst>
                    <a:ext uri="{9D8B030D-6E8A-4147-A177-3AD203B41FA5}">
                      <a16:colId xmlns:a16="http://schemas.microsoft.com/office/drawing/2014/main" val="2996726857"/>
                    </a:ext>
                  </a:extLst>
                </a:gridCol>
                <a:gridCol w="1328523">
                  <a:extLst>
                    <a:ext uri="{9D8B030D-6E8A-4147-A177-3AD203B41FA5}">
                      <a16:colId xmlns:a16="http://schemas.microsoft.com/office/drawing/2014/main" val="470817314"/>
                    </a:ext>
                  </a:extLst>
                </a:gridCol>
                <a:gridCol w="2309312">
                  <a:extLst>
                    <a:ext uri="{9D8B030D-6E8A-4147-A177-3AD203B41FA5}">
                      <a16:colId xmlns:a16="http://schemas.microsoft.com/office/drawing/2014/main" val="2925623443"/>
                    </a:ext>
                  </a:extLst>
                </a:gridCol>
              </a:tblGrid>
              <a:tr h="0">
                <a:tc>
                  <a:txBody>
                    <a:bodyPr/>
                    <a:lstStyle/>
                    <a:p>
                      <a:pPr algn="ctr"/>
                      <a:r>
                        <a:rPr kumimoji="1" lang="en-US" altLang="ja-JP" sz="1000" b="1" dirty="0">
                          <a:latin typeface="Meiryo UI" panose="020B0604030504040204" pitchFamily="50" charset="-128"/>
                          <a:ea typeface="Meiryo UI" panose="020B0604030504040204" pitchFamily="50" charset="-128"/>
                        </a:rPr>
                        <a:t>#</a:t>
                      </a:r>
                      <a:endParaRPr kumimoji="1" lang="ja-JP" altLang="en-US" sz="1000" b="1" dirty="0">
                        <a:latin typeface="Meiryo UI" panose="020B0604030504040204" pitchFamily="50" charset="-128"/>
                        <a:ea typeface="Meiryo UI" panose="020B0604030504040204" pitchFamily="50" charset="-128"/>
                      </a:endParaRPr>
                    </a:p>
                  </a:txBody>
                  <a:tcPr/>
                </a:tc>
                <a:tc>
                  <a:txBody>
                    <a:bodyPr/>
                    <a:lstStyle/>
                    <a:p>
                      <a:pPr algn="l"/>
                      <a:r>
                        <a:rPr kumimoji="1" lang="en-US" altLang="ja-JP" sz="1000" b="1" dirty="0">
                          <a:latin typeface="Meiryo UI" panose="020B0604030504040204" pitchFamily="50" charset="-128"/>
                          <a:ea typeface="Meiryo UI" panose="020B0604030504040204" pitchFamily="50" charset="-128"/>
                        </a:rPr>
                        <a:t>OSS</a:t>
                      </a:r>
                      <a:r>
                        <a:rPr kumimoji="1" lang="ja-JP" altLang="en-US" sz="1000" b="1" dirty="0">
                          <a:latin typeface="Meiryo UI" panose="020B0604030504040204" pitchFamily="50" charset="-128"/>
                          <a:ea typeface="Meiryo UI" panose="020B0604030504040204" pitchFamily="50" charset="-128"/>
                        </a:rPr>
                        <a:t>名</a:t>
                      </a:r>
                    </a:p>
                  </a:txBody>
                  <a:tcPr/>
                </a:tc>
                <a:tc>
                  <a:txBody>
                    <a:bodyPr/>
                    <a:lstStyle/>
                    <a:p>
                      <a:pPr algn="l"/>
                      <a:r>
                        <a:rPr kumimoji="1" lang="ja-JP" altLang="en-US" sz="1000" b="1" dirty="0">
                          <a:latin typeface="Meiryo UI" panose="020B0604030504040204" pitchFamily="50" charset="-128"/>
                          <a:ea typeface="Meiryo UI" panose="020B0604030504040204" pitchFamily="50" charset="-128"/>
                        </a:rPr>
                        <a:t>概要</a:t>
                      </a:r>
                    </a:p>
                  </a:txBody>
                  <a:tcPr/>
                </a:tc>
                <a:tc>
                  <a:txBody>
                    <a:bodyPr/>
                    <a:lstStyle/>
                    <a:p>
                      <a:pPr algn="l"/>
                      <a:r>
                        <a:rPr kumimoji="1" lang="ja-JP" altLang="en-US" sz="1000" b="1" dirty="0">
                          <a:latin typeface="Meiryo UI" panose="020B0604030504040204" pitchFamily="50" charset="-128"/>
                          <a:ea typeface="Meiryo UI" panose="020B0604030504040204" pitchFamily="50" charset="-128"/>
                        </a:rPr>
                        <a:t>バージョン</a:t>
                      </a:r>
                    </a:p>
                  </a:txBody>
                  <a:tcPr/>
                </a:tc>
                <a:tc>
                  <a:txBody>
                    <a:bodyPr/>
                    <a:lstStyle/>
                    <a:p>
                      <a:pPr algn="l"/>
                      <a:r>
                        <a:rPr kumimoji="1" lang="ja-JP" altLang="en-US" sz="1000" b="1" dirty="0">
                          <a:latin typeface="Meiryo UI" panose="020B0604030504040204" pitchFamily="50" charset="-128"/>
                          <a:ea typeface="Meiryo UI" panose="020B0604030504040204" pitchFamily="50" charset="-128"/>
                        </a:rPr>
                        <a:t>ライセンス</a:t>
                      </a:r>
                    </a:p>
                  </a:txBody>
                  <a:tcPr/>
                </a:tc>
                <a:extLst>
                  <a:ext uri="{0D108BD9-81ED-4DB2-BD59-A6C34878D82A}">
                    <a16:rowId xmlns:a16="http://schemas.microsoft.com/office/drawing/2014/main" val="3816092222"/>
                  </a:ext>
                </a:extLst>
              </a:tr>
              <a:tr h="0">
                <a:tc>
                  <a:txBody>
                    <a:bodyPr/>
                    <a:lstStyle/>
                    <a:p>
                      <a:pPr algn="r"/>
                      <a:r>
                        <a:rPr kumimoji="1" lang="en-US" altLang="ja-JP" sz="1000" dirty="0">
                          <a:latin typeface="Meiryo UI" panose="020B0604030504040204" pitchFamily="50" charset="-128"/>
                          <a:ea typeface="Meiryo UI" panose="020B0604030504040204" pitchFamily="50" charset="-128"/>
                        </a:rPr>
                        <a:t>1</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algn="l"/>
                      <a:r>
                        <a:rPr kumimoji="1" lang="en-US" altLang="ja-JP" sz="1000" dirty="0">
                          <a:latin typeface="Meiryo UI" panose="020B0604030504040204" pitchFamily="50" charset="-128"/>
                          <a:ea typeface="Meiryo UI" panose="020B0604030504040204" pitchFamily="50" charset="-128"/>
                        </a:rPr>
                        <a:t>Docker</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a:latin typeface="Meiryo UI" panose="020B0604030504040204" pitchFamily="50" charset="-128"/>
                          <a:ea typeface="Meiryo UI" panose="020B0604030504040204" pitchFamily="50" charset="-128"/>
                        </a:rPr>
                        <a:t>コンテナ仮想化を提供するソフトウェア</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algn="l"/>
                      <a:r>
                        <a:rPr lang="en-US" altLang="ja-JP" sz="1000" dirty="0">
                          <a:latin typeface="Meiryo UI" panose="020B0604030504040204" pitchFamily="50" charset="-128"/>
                          <a:ea typeface="Meiryo UI" panose="020B0604030504040204" pitchFamily="50" charset="-128"/>
                        </a:rPr>
                        <a:t>20.10.7</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algn="l"/>
                      <a:r>
                        <a:rPr kumimoji="1" lang="en-US" altLang="ja-JP" sz="1000" dirty="0">
                          <a:latin typeface="Meiryo UI" panose="020B0604030504040204" pitchFamily="50" charset="-128"/>
                          <a:ea typeface="Meiryo UI" panose="020B0604030504040204" pitchFamily="50" charset="-128"/>
                        </a:rPr>
                        <a:t>Apache License 2.0</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486235523"/>
                  </a:ext>
                </a:extLst>
              </a:tr>
              <a:tr h="0">
                <a:tc>
                  <a:txBody>
                    <a:bodyPr/>
                    <a:lstStyle/>
                    <a:p>
                      <a:pPr algn="r"/>
                      <a:r>
                        <a:rPr kumimoji="1" lang="en-US" altLang="ja-JP" sz="1000" dirty="0">
                          <a:latin typeface="Meiryo UI" panose="020B0604030504040204" pitchFamily="50" charset="-128"/>
                          <a:ea typeface="Meiryo UI" panose="020B0604030504040204" pitchFamily="50" charset="-128"/>
                        </a:rPr>
                        <a:t>2</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algn="l"/>
                      <a:r>
                        <a:rPr kumimoji="1" lang="en-US" altLang="ja-JP" sz="1000" dirty="0">
                          <a:latin typeface="Meiryo UI" panose="020B0604030504040204" pitchFamily="50" charset="-128"/>
                          <a:ea typeface="Meiryo UI" panose="020B0604030504040204" pitchFamily="50" charset="-128"/>
                        </a:rPr>
                        <a:t>Nginx</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50" charset="-128"/>
                          <a:ea typeface="Meiryo UI" panose="020B0604030504040204" pitchFamily="50" charset="-128"/>
                        </a:rPr>
                        <a:t>Web</a:t>
                      </a:r>
                      <a:r>
                        <a:rPr kumimoji="1" lang="ja-JP" altLang="en-US" sz="1000" dirty="0">
                          <a:latin typeface="Meiryo UI" panose="020B0604030504040204" pitchFamily="50" charset="-128"/>
                          <a:ea typeface="Meiryo UI" panose="020B0604030504040204" pitchFamily="50" charset="-128"/>
                        </a:rPr>
                        <a:t>サーバ</a:t>
                      </a:r>
                      <a:r>
                        <a:rPr kumimoji="1" lang="ja-JP" altLang="en-US" sz="1000">
                          <a:latin typeface="Meiryo UI" panose="020B0604030504040204" pitchFamily="50" charset="-128"/>
                          <a:ea typeface="Meiryo UI" panose="020B0604030504040204" pitchFamily="50" charset="-128"/>
                        </a:rPr>
                        <a:t>およびリバースプロキシの機能を提供するソフトウェア</a:t>
                      </a:r>
                      <a:endParaRPr kumimoji="1" lang="en-US" altLang="ja-JP"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schemeClr val="tx1"/>
                          </a:solidFill>
                          <a:effectLst/>
                          <a:uLnTx/>
                          <a:uFillTx/>
                          <a:latin typeface="Meiryo UI" panose="020B0604030504040204" pitchFamily="50" charset="-128"/>
                          <a:ea typeface="Meiryo UI" panose="020B0604030504040204" pitchFamily="50" charset="-128"/>
                          <a:cs typeface="+mn-cs"/>
                        </a:rPr>
                        <a:t>1.23.1</a:t>
                      </a:r>
                      <a:endParaRPr kumimoji="1" lang="ja-JP" altLang="en-US" sz="10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endParaRPr>
                    </a:p>
                  </a:txBody>
                  <a:tcPr/>
                </a:tc>
                <a:tc>
                  <a:txBody>
                    <a:bodyPr/>
                    <a:lstStyle/>
                    <a:p>
                      <a:pPr algn="l"/>
                      <a:r>
                        <a:rPr kumimoji="1" lang="en-US" altLang="ja-JP" sz="1000" dirty="0">
                          <a:latin typeface="Meiryo UI" panose="020B0604030504040204" pitchFamily="50" charset="-128"/>
                          <a:ea typeface="Meiryo UI" panose="020B0604030504040204" pitchFamily="50" charset="-128"/>
                        </a:rPr>
                        <a:t>BSD</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73395643"/>
                  </a:ext>
                </a:extLst>
              </a:tr>
              <a:tr h="0">
                <a:tc>
                  <a:txBody>
                    <a:bodyPr/>
                    <a:lstStyle/>
                    <a:p>
                      <a:pPr algn="r"/>
                      <a:r>
                        <a:rPr kumimoji="1" lang="en-US" altLang="ja-JP" sz="1000">
                          <a:latin typeface="Meiryo UI" panose="020B0604030504040204" pitchFamily="50" charset="-128"/>
                          <a:ea typeface="Meiryo UI" panose="020B0604030504040204" pitchFamily="50" charset="-128"/>
                        </a:rPr>
                        <a:t>3</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algn="l"/>
                      <a:r>
                        <a:rPr kumimoji="1" lang="en-US" altLang="ja-JP" sz="1000">
                          <a:latin typeface="Meiryo UI" panose="020B0604030504040204" pitchFamily="50" charset="-128"/>
                          <a:ea typeface="Meiryo UI" panose="020B0604030504040204" pitchFamily="50" charset="-128"/>
                        </a:rPr>
                        <a:t>FastAPI</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a:latin typeface="Meiryo UI" panose="020B0604030504040204" pitchFamily="50" charset="-128"/>
                          <a:ea typeface="Meiryo UI" panose="020B0604030504040204" pitchFamily="50" charset="-128"/>
                        </a:rPr>
                        <a:t>Web</a:t>
                      </a:r>
                      <a:r>
                        <a:rPr kumimoji="1" lang="ja-JP" altLang="en-US" sz="1000">
                          <a:latin typeface="Meiryo UI" panose="020B0604030504040204" pitchFamily="50" charset="-128"/>
                          <a:ea typeface="Meiryo UI" panose="020B0604030504040204" pitchFamily="50" charset="-128"/>
                        </a:rPr>
                        <a:t>アプリケーションサーバの機能を提供するソフトウェア</a:t>
                      </a:r>
                      <a:endParaRPr kumimoji="1" lang="en-US" altLang="ja-JP"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schemeClr val="tx1"/>
                          </a:solidFill>
                          <a:effectLst/>
                          <a:uLnTx/>
                          <a:uFillTx/>
                          <a:latin typeface="Meiryo UI" panose="020B0604030504040204" pitchFamily="50" charset="-128"/>
                          <a:ea typeface="Meiryo UI" panose="020B0604030504040204" pitchFamily="50" charset="-128"/>
                          <a:cs typeface="+mn-cs"/>
                        </a:rPr>
                        <a:t>0.82.0</a:t>
                      </a:r>
                      <a:endParaRPr kumimoji="1" lang="ja-JP" altLang="en-US" sz="10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endParaRPr>
                    </a:p>
                  </a:txBody>
                  <a:tcPr/>
                </a:tc>
                <a:tc>
                  <a:txBody>
                    <a:bodyPr/>
                    <a:lstStyle/>
                    <a:p>
                      <a:pPr algn="l"/>
                      <a:r>
                        <a:rPr kumimoji="1" lang="en-US" altLang="ja-JP" sz="1000">
                          <a:latin typeface="Meiryo UI" panose="020B0604030504040204" pitchFamily="50" charset="-128"/>
                          <a:ea typeface="Meiryo UI" panose="020B0604030504040204" pitchFamily="50" charset="-128"/>
                        </a:rPr>
                        <a:t>MIT</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33662157"/>
                  </a:ext>
                </a:extLst>
              </a:tr>
              <a:tr h="0">
                <a:tc>
                  <a:txBody>
                    <a:bodyPr/>
                    <a:lstStyle/>
                    <a:p>
                      <a:pPr algn="r"/>
                      <a:r>
                        <a:rPr kumimoji="1" lang="en-US" altLang="ja-JP" sz="1000">
                          <a:latin typeface="Meiryo UI" panose="020B0604030504040204" pitchFamily="50" charset="-128"/>
                          <a:ea typeface="Meiryo UI" panose="020B0604030504040204" pitchFamily="50" charset="-128"/>
                        </a:rPr>
                        <a:t>4</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algn="l"/>
                      <a:r>
                        <a:rPr kumimoji="1" lang="en-US" altLang="ja-JP" sz="1000" dirty="0">
                          <a:latin typeface="Meiryo UI" panose="020B0604030504040204" pitchFamily="50" charset="-128"/>
                          <a:ea typeface="Meiryo UI" panose="020B0604030504040204" pitchFamily="50" charset="-128"/>
                        </a:rPr>
                        <a:t>Keycloak</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algn="l"/>
                      <a:r>
                        <a:rPr kumimoji="1" lang="ja-JP" altLang="en-US" sz="1000">
                          <a:latin typeface="Meiryo UI" panose="020B0604030504040204" pitchFamily="50" charset="-128"/>
                          <a:ea typeface="Meiryo UI" panose="020B0604030504040204" pitchFamily="50" charset="-128"/>
                        </a:rPr>
                        <a:t>認証・認可サーバの機能を提供するソフトウェア</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schemeClr val="tx1"/>
                          </a:solidFill>
                          <a:effectLst/>
                          <a:uLnTx/>
                          <a:uFillTx/>
                          <a:latin typeface="Meiryo UI" panose="020B0604030504040204" pitchFamily="50" charset="-128"/>
                          <a:ea typeface="Meiryo UI" panose="020B0604030504040204" pitchFamily="50" charset="-128"/>
                          <a:cs typeface="+mn-cs"/>
                        </a:rPr>
                        <a:t>19.0.2</a:t>
                      </a:r>
                      <a:endParaRPr kumimoji="1" lang="ja-JP" altLang="en-US" sz="10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50" charset="-128"/>
                          <a:ea typeface="Meiryo UI" panose="020B0604030504040204" pitchFamily="50" charset="-128"/>
                        </a:rPr>
                        <a:t>Apache License 2.0</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061703052"/>
                  </a:ext>
                </a:extLst>
              </a:tr>
            </a:tbl>
          </a:graphicData>
        </a:graphic>
      </p:graphicFrame>
      <p:cxnSp>
        <p:nvCxnSpPr>
          <p:cNvPr id="21" name="直線矢印コネクタ 20">
            <a:extLst>
              <a:ext uri="{FF2B5EF4-FFF2-40B4-BE49-F238E27FC236}">
                <a16:creationId xmlns:a16="http://schemas.microsoft.com/office/drawing/2014/main" id="{DB63FD01-6D2A-4E7A-C7D2-3413281B0C06}"/>
              </a:ext>
            </a:extLst>
          </p:cNvPr>
          <p:cNvCxnSpPr>
            <a:cxnSpLocks/>
            <a:stCxn id="25" idx="2"/>
            <a:endCxn id="36" idx="0"/>
          </p:cNvCxnSpPr>
          <p:nvPr/>
        </p:nvCxnSpPr>
        <p:spPr>
          <a:xfrm>
            <a:off x="4736657" y="3665658"/>
            <a:ext cx="8300" cy="35499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02661D20-3DCA-0730-DA58-B430789E4628}"/>
              </a:ext>
            </a:extLst>
          </p:cNvPr>
          <p:cNvCxnSpPr>
            <a:cxnSpLocks/>
          </p:cNvCxnSpPr>
          <p:nvPr/>
        </p:nvCxnSpPr>
        <p:spPr>
          <a:xfrm>
            <a:off x="8713660" y="4345029"/>
            <a:ext cx="479746"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1E74B9FC-81B2-A842-FE3E-86CB567A04D0}"/>
              </a:ext>
            </a:extLst>
          </p:cNvPr>
          <p:cNvSpPr txBox="1"/>
          <p:nvPr/>
        </p:nvSpPr>
        <p:spPr>
          <a:xfrm>
            <a:off x="7904215" y="4237854"/>
            <a:ext cx="776175" cy="246221"/>
          </a:xfrm>
          <a:prstGeom prst="rect">
            <a:avLst/>
          </a:prstGeom>
          <a:noFill/>
        </p:spPr>
        <p:txBody>
          <a:bodyPr wrap="none" rtlCol="0">
            <a:spAutoFit/>
          </a:bodyPr>
          <a:lstStyle/>
          <a:p>
            <a:r>
              <a:rPr kumimoji="1" lang="en-US" altLang="ja-JP" sz="1000" dirty="0">
                <a:latin typeface="Meiryo UI" panose="020B0604030504040204" pitchFamily="50" charset="-128"/>
                <a:ea typeface="Meiryo UI" panose="020B0604030504040204" pitchFamily="50" charset="-128"/>
              </a:rPr>
              <a:t>HTTP</a:t>
            </a:r>
            <a:r>
              <a:rPr kumimoji="1" lang="ja-JP" altLang="en-US" sz="1000" dirty="0">
                <a:latin typeface="Meiryo UI" panose="020B0604030504040204" pitchFamily="50" charset="-128"/>
                <a:ea typeface="Meiryo UI" panose="020B0604030504040204" pitchFamily="50" charset="-128"/>
              </a:rPr>
              <a:t>通信</a:t>
            </a:r>
          </a:p>
        </p:txBody>
      </p:sp>
      <p:sp>
        <p:nvSpPr>
          <p:cNvPr id="16" name="正方形/長方形 15">
            <a:extLst>
              <a:ext uri="{FF2B5EF4-FFF2-40B4-BE49-F238E27FC236}">
                <a16:creationId xmlns:a16="http://schemas.microsoft.com/office/drawing/2014/main" id="{1876B843-F4F7-73B0-8855-1CE38BE44C29}"/>
              </a:ext>
            </a:extLst>
          </p:cNvPr>
          <p:cNvSpPr/>
          <p:nvPr/>
        </p:nvSpPr>
        <p:spPr bwMode="auto">
          <a:xfrm>
            <a:off x="7904215" y="3876051"/>
            <a:ext cx="1289191" cy="306977"/>
          </a:xfrm>
          <a:prstGeom prst="rect">
            <a:avLst/>
          </a:prstGeom>
          <a:solidFill>
            <a:schemeClr val="accent1">
              <a:lumMod val="20000"/>
              <a:lumOff val="80000"/>
            </a:schemeClr>
          </a:solidFill>
          <a:ln>
            <a:headEnd/>
            <a:tailEnd/>
          </a:ln>
        </p:spPr>
        <p:style>
          <a:lnRef idx="2">
            <a:schemeClr val="dk1"/>
          </a:lnRef>
          <a:fillRef idx="1">
            <a:schemeClr val="lt1"/>
          </a:fillRef>
          <a:effectRef idx="0">
            <a:schemeClr val="dk1"/>
          </a:effectRef>
          <a:fontRef idx="minor">
            <a:schemeClr val="dk1"/>
          </a:fontRef>
        </p:style>
        <p:txBody>
          <a:bodyPr rtlCol="0" anchor="ctr" anchorCtr="0"/>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r>
              <a:rPr lang="en-US" altLang="ja-JP" sz="1000" dirty="0">
                <a:latin typeface="Meiryo UI" panose="020B0604030504040204" pitchFamily="50" charset="-128"/>
                <a:ea typeface="Meiryo UI" panose="020B0604030504040204" pitchFamily="50" charset="-128"/>
              </a:rPr>
              <a:t>Docker</a:t>
            </a:r>
            <a:r>
              <a:rPr lang="ja-JP" altLang="en-US" sz="1000" dirty="0">
                <a:latin typeface="Meiryo UI" panose="020B0604030504040204" pitchFamily="50" charset="-128"/>
                <a:ea typeface="Meiryo UI" panose="020B0604030504040204" pitchFamily="50" charset="-128"/>
              </a:rPr>
              <a:t>コンテナ</a:t>
            </a:r>
            <a:endParaRPr lang="en-US" altLang="ja-JP" sz="1000" dirty="0">
              <a:latin typeface="Meiryo UI" panose="020B0604030504040204" pitchFamily="50" charset="-128"/>
              <a:ea typeface="Meiryo UI" panose="020B0604030504040204" pitchFamily="50" charset="-128"/>
            </a:endParaRPr>
          </a:p>
        </p:txBody>
      </p:sp>
      <p:sp>
        <p:nvSpPr>
          <p:cNvPr id="17" name="正方形/長方形 16">
            <a:extLst>
              <a:ext uri="{FF2B5EF4-FFF2-40B4-BE49-F238E27FC236}">
                <a16:creationId xmlns:a16="http://schemas.microsoft.com/office/drawing/2014/main" id="{DA5167E6-C9EE-E10A-3B8F-16FA20858011}"/>
              </a:ext>
            </a:extLst>
          </p:cNvPr>
          <p:cNvSpPr/>
          <p:nvPr/>
        </p:nvSpPr>
        <p:spPr bwMode="auto">
          <a:xfrm>
            <a:off x="7778256" y="3558540"/>
            <a:ext cx="1533454" cy="994054"/>
          </a:xfrm>
          <a:prstGeom prst="rect">
            <a:avLst/>
          </a:prstGeom>
          <a:noFill/>
          <a:ln>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r>
              <a:rPr lang="ja-JP" altLang="en-US" sz="1000" dirty="0">
                <a:latin typeface="Meiryo UI" panose="020B0604030504040204" pitchFamily="50" charset="-128"/>
                <a:ea typeface="Meiryo UI" panose="020B0604030504040204" pitchFamily="50" charset="-128"/>
              </a:rPr>
              <a:t>凡例</a:t>
            </a:r>
            <a:endParaRPr lang="en-US" altLang="ja-JP" sz="1000" dirty="0">
              <a:latin typeface="Meiryo UI" panose="020B0604030504040204" pitchFamily="50" charset="-128"/>
              <a:ea typeface="Meiryo UI" panose="020B0604030504040204" pitchFamily="50" charset="-128"/>
            </a:endParaRPr>
          </a:p>
        </p:txBody>
      </p:sp>
      <p:sp>
        <p:nvSpPr>
          <p:cNvPr id="22" name="フローチャート: 書類 21">
            <a:extLst>
              <a:ext uri="{FF2B5EF4-FFF2-40B4-BE49-F238E27FC236}">
                <a16:creationId xmlns:a16="http://schemas.microsoft.com/office/drawing/2014/main" id="{74E21B88-A34C-B018-8E68-695A931C93CA}"/>
              </a:ext>
            </a:extLst>
          </p:cNvPr>
          <p:cNvSpPr/>
          <p:nvPr/>
        </p:nvSpPr>
        <p:spPr>
          <a:xfrm>
            <a:off x="5374101" y="2456456"/>
            <a:ext cx="1004554" cy="34956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a:latin typeface="Meiryo UI" panose="020B0604030504040204" pitchFamily="50" charset="-128"/>
                <a:ea typeface="Meiryo UI" panose="020B0604030504040204" pitchFamily="50" charset="-128"/>
              </a:rPr>
              <a:t>Web</a:t>
            </a:r>
            <a:r>
              <a:rPr kumimoji="1" lang="ja-JP" altLang="en-US" sz="1200">
                <a:latin typeface="Meiryo UI" panose="020B0604030504040204" pitchFamily="50" charset="-128"/>
                <a:ea typeface="Meiryo UI" panose="020B0604030504040204" pitchFamily="50" charset="-128"/>
              </a:rPr>
              <a:t>画面</a:t>
            </a:r>
          </a:p>
        </p:txBody>
      </p:sp>
    </p:spTree>
    <p:extLst>
      <p:ext uri="{BB962C8B-B14F-4D97-AF65-F5344CB8AC3E}">
        <p14:creationId xmlns:p14="http://schemas.microsoft.com/office/powerpoint/2010/main" val="42929313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4A502A-855D-4942-B1DE-C8E3E21E74FC}"/>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4. </a:t>
            </a:r>
            <a:r>
              <a:rPr lang="ja-JP" altLang="en-US" sz="1800" dirty="0">
                <a:latin typeface="Meiryo UI" panose="020B0604030504040204" pitchFamily="50" charset="-128"/>
                <a:ea typeface="Meiryo UI" panose="020B0604030504040204" pitchFamily="50" charset="-128"/>
              </a:rPr>
              <a:t>認証機能 </a:t>
            </a:r>
            <a:r>
              <a:rPr lang="en-US" altLang="ja-JP" sz="1800" dirty="0">
                <a:latin typeface="Meiryo UI" panose="020B0604030504040204" pitchFamily="50" charset="-128"/>
                <a:ea typeface="Meiryo UI" panose="020B0604030504040204" pitchFamily="50" charset="-128"/>
              </a:rPr>
              <a:t>&gt; 4.2</a:t>
            </a:r>
            <a:r>
              <a:rPr lang="en-US" altLang="ja-JP" sz="1800">
                <a:latin typeface="Meiryo UI" panose="020B0604030504040204" pitchFamily="50" charset="-128"/>
                <a:ea typeface="Meiryo UI" panose="020B0604030504040204" pitchFamily="50" charset="-128"/>
              </a:rPr>
              <a:t>.</a:t>
            </a:r>
            <a:r>
              <a:rPr lang="ja-JP" altLang="en-US" sz="1800">
                <a:latin typeface="Meiryo UI" panose="020B0604030504040204" pitchFamily="50" charset="-128"/>
                <a:ea typeface="Meiryo UI" panose="020B0604030504040204" pitchFamily="50" charset="-128"/>
              </a:rPr>
              <a:t> </a:t>
            </a:r>
            <a:r>
              <a:rPr kumimoji="1" lang="ja-JP" altLang="en-US" sz="1800"/>
              <a:t>機能</a:t>
            </a:r>
            <a:endParaRPr kumimoji="1" lang="ja-JP" altLang="en-US" sz="1800" dirty="0"/>
          </a:p>
        </p:txBody>
      </p:sp>
      <p:sp>
        <p:nvSpPr>
          <p:cNvPr id="4" name="テキスト ボックス 3">
            <a:extLst>
              <a:ext uri="{FF2B5EF4-FFF2-40B4-BE49-F238E27FC236}">
                <a16:creationId xmlns:a16="http://schemas.microsoft.com/office/drawing/2014/main" id="{0C7C74C8-8E47-4FC6-80DD-CFCFBC377DA2}"/>
              </a:ext>
            </a:extLst>
          </p:cNvPr>
          <p:cNvSpPr txBox="1"/>
          <p:nvPr/>
        </p:nvSpPr>
        <p:spPr>
          <a:xfrm>
            <a:off x="234000" y="767072"/>
            <a:ext cx="4207371" cy="432001"/>
          </a:xfrm>
          <a:prstGeom prst="rect">
            <a:avLst/>
          </a:prstGeom>
          <a:no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認証機能が提供する機能は以下の通りである。</a:t>
            </a:r>
            <a:endParaRPr lang="en-US" altLang="ja-JP" sz="1600" dirty="0">
              <a:latin typeface="Meiryo UI" panose="020B0604030504040204" pitchFamily="50" charset="-128"/>
              <a:ea typeface="Meiryo UI" panose="020B0604030504040204" pitchFamily="50" charset="-128"/>
            </a:endParaRPr>
          </a:p>
        </p:txBody>
      </p:sp>
      <p:graphicFrame>
        <p:nvGraphicFramePr>
          <p:cNvPr id="5" name="表 4">
            <a:extLst>
              <a:ext uri="{FF2B5EF4-FFF2-40B4-BE49-F238E27FC236}">
                <a16:creationId xmlns:a16="http://schemas.microsoft.com/office/drawing/2014/main" id="{537CD17A-E532-6FC2-8590-B4E907D39271}"/>
              </a:ext>
            </a:extLst>
          </p:cNvPr>
          <p:cNvGraphicFramePr>
            <a:graphicFrameLocks noGrp="1"/>
          </p:cNvGraphicFramePr>
          <p:nvPr>
            <p:extLst>
              <p:ext uri="{D42A27DB-BD31-4B8C-83A1-F6EECF244321}">
                <p14:modId xmlns:p14="http://schemas.microsoft.com/office/powerpoint/2010/main" val="518459552"/>
              </p:ext>
            </p:extLst>
          </p:nvPr>
        </p:nvGraphicFramePr>
        <p:xfrm>
          <a:off x="294961" y="1355311"/>
          <a:ext cx="8329897" cy="3230880"/>
        </p:xfrm>
        <a:graphic>
          <a:graphicData uri="http://schemas.openxmlformats.org/drawingml/2006/table">
            <a:tbl>
              <a:tblPr firstRow="1" bandRow="1">
                <a:tableStyleId>{5C22544A-7EE6-4342-B048-85BDC9FD1C3A}</a:tableStyleId>
              </a:tblPr>
              <a:tblGrid>
                <a:gridCol w="381702">
                  <a:extLst>
                    <a:ext uri="{9D8B030D-6E8A-4147-A177-3AD203B41FA5}">
                      <a16:colId xmlns:a16="http://schemas.microsoft.com/office/drawing/2014/main" val="1480361309"/>
                    </a:ext>
                  </a:extLst>
                </a:gridCol>
                <a:gridCol w="2281645">
                  <a:extLst>
                    <a:ext uri="{9D8B030D-6E8A-4147-A177-3AD203B41FA5}">
                      <a16:colId xmlns:a16="http://schemas.microsoft.com/office/drawing/2014/main" val="4253494360"/>
                    </a:ext>
                  </a:extLst>
                </a:gridCol>
                <a:gridCol w="5666550">
                  <a:extLst>
                    <a:ext uri="{9D8B030D-6E8A-4147-A177-3AD203B41FA5}">
                      <a16:colId xmlns:a16="http://schemas.microsoft.com/office/drawing/2014/main" val="1438514330"/>
                    </a:ext>
                  </a:extLst>
                </a:gridCol>
              </a:tblGrid>
              <a:tr h="119205">
                <a:tc>
                  <a:txBody>
                    <a:bodyPr/>
                    <a:lstStyle/>
                    <a:p>
                      <a:r>
                        <a:rPr kumimoji="1" lang="en-US" altLang="ja-JP" sz="1000" dirty="0">
                          <a:latin typeface="Meiryo UI" panose="020B0604030504040204" pitchFamily="50" charset="-128"/>
                          <a:ea typeface="Meiryo UI" panose="020B0604030504040204" pitchFamily="50" charset="-128"/>
                        </a:rPr>
                        <a:t>#</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機能</a:t>
                      </a:r>
                    </a:p>
                  </a:txBody>
                  <a:tcPr/>
                </a:tc>
                <a:tc>
                  <a:txBody>
                    <a:bodyPr/>
                    <a:lstStyle/>
                    <a:p>
                      <a:r>
                        <a:rPr kumimoji="1" lang="ja-JP" altLang="en-US" sz="1000" dirty="0">
                          <a:latin typeface="Meiryo UI" panose="020B0604030504040204" pitchFamily="50" charset="-128"/>
                          <a:ea typeface="Meiryo UI" panose="020B0604030504040204" pitchFamily="50" charset="-128"/>
                        </a:rPr>
                        <a:t>概要</a:t>
                      </a:r>
                    </a:p>
                  </a:txBody>
                  <a:tcPr/>
                </a:tc>
                <a:extLst>
                  <a:ext uri="{0D108BD9-81ED-4DB2-BD59-A6C34878D82A}">
                    <a16:rowId xmlns:a16="http://schemas.microsoft.com/office/drawing/2014/main" val="3699692291"/>
                  </a:ext>
                </a:extLst>
              </a:tr>
              <a:tr h="190483">
                <a:tc>
                  <a:txBody>
                    <a:bodyPr/>
                    <a:lstStyle/>
                    <a:p>
                      <a:pPr marL="0" indent="0">
                        <a:buFont typeface="+mj-lt"/>
                        <a:buNone/>
                      </a:pPr>
                      <a:r>
                        <a:rPr kumimoji="1" lang="en-US" altLang="ja-JP" sz="1000">
                          <a:solidFill>
                            <a:schemeClr val="tx1"/>
                          </a:solidFill>
                          <a:latin typeface="Meiryo UI" panose="020B0604030504040204" pitchFamily="50" charset="-128"/>
                          <a:ea typeface="Meiryo UI" panose="020B0604030504040204" pitchFamily="50" charset="-128"/>
                        </a:rPr>
                        <a:t>1</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a:solidFill>
                            <a:schemeClr val="tx1"/>
                          </a:solidFill>
                          <a:latin typeface="Meiryo UI" panose="020B0604030504040204" pitchFamily="50" charset="-128"/>
                          <a:ea typeface="Meiryo UI" panose="020B0604030504040204" pitchFamily="50" charset="-128"/>
                        </a:rPr>
                        <a:t>CADDE</a:t>
                      </a:r>
                      <a:r>
                        <a:rPr kumimoji="1" lang="ja-JP" altLang="en-US" sz="1000">
                          <a:solidFill>
                            <a:schemeClr val="tx1"/>
                          </a:solidFill>
                          <a:latin typeface="Meiryo UI" panose="020B0604030504040204" pitchFamily="50" charset="-128"/>
                          <a:ea typeface="Meiryo UI" panose="020B0604030504040204" pitchFamily="50" charset="-128"/>
                        </a:rPr>
                        <a:t>ユーザ管理機能</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a:solidFill>
                            <a:schemeClr val="tx1"/>
                          </a:solidFill>
                          <a:latin typeface="Meiryo UI" panose="020B0604030504040204" pitchFamily="50" charset="-128"/>
                          <a:ea typeface="Meiryo UI" panose="020B0604030504040204" pitchFamily="50" charset="-128"/>
                        </a:rPr>
                        <a:t>CADDE</a:t>
                      </a:r>
                      <a:r>
                        <a:rPr kumimoji="1" lang="ja-JP" altLang="en-US" sz="1000">
                          <a:solidFill>
                            <a:schemeClr val="tx1"/>
                          </a:solidFill>
                          <a:latin typeface="Meiryo UI" panose="020B0604030504040204" pitchFamily="50" charset="-128"/>
                          <a:ea typeface="Meiryo UI" panose="020B0604030504040204" pitchFamily="50" charset="-128"/>
                        </a:rPr>
                        <a:t>運用管理者が</a:t>
                      </a:r>
                      <a:r>
                        <a:rPr kumimoji="1" lang="en-US" altLang="ja-JP" sz="1000">
                          <a:solidFill>
                            <a:schemeClr val="tx1"/>
                          </a:solidFill>
                          <a:latin typeface="Meiryo UI" panose="020B0604030504040204" pitchFamily="50" charset="-128"/>
                          <a:ea typeface="Meiryo UI" panose="020B0604030504040204" pitchFamily="50" charset="-128"/>
                        </a:rPr>
                        <a:t>CADDE</a:t>
                      </a:r>
                      <a:r>
                        <a:rPr kumimoji="1" lang="ja-JP" altLang="en-US" sz="1000">
                          <a:solidFill>
                            <a:schemeClr val="tx1"/>
                          </a:solidFill>
                          <a:latin typeface="Meiryo UI" panose="020B0604030504040204" pitchFamily="50" charset="-128"/>
                          <a:ea typeface="Meiryo UI" panose="020B0604030504040204" pitchFamily="50" charset="-128"/>
                        </a:rPr>
                        <a:t>ユーザを管理するための機能</a:t>
                      </a:r>
                      <a:endParaRPr kumimoji="1" lang="en-US" altLang="ja-JP" sz="1000">
                        <a:solidFill>
                          <a:schemeClr val="tx1"/>
                        </a:solidFill>
                        <a:latin typeface="Meiryo UI" panose="020B0604030504040204" pitchFamily="50" charset="-128"/>
                        <a:ea typeface="Meiryo UI" panose="020B0604030504040204" pitchFamily="50" charset="-128"/>
                      </a:endParaRPr>
                    </a:p>
                    <a:p>
                      <a:r>
                        <a:rPr kumimoji="1" lang="ja-JP" altLang="en-US" sz="1000">
                          <a:solidFill>
                            <a:schemeClr val="tx1"/>
                          </a:solidFill>
                          <a:latin typeface="Meiryo UI" panose="020B0604030504040204" pitchFamily="50" charset="-128"/>
                          <a:ea typeface="Meiryo UI" panose="020B0604030504040204" pitchFamily="50" charset="-128"/>
                        </a:rPr>
                        <a:t>・</a:t>
                      </a:r>
                      <a:r>
                        <a:rPr kumimoji="1" lang="en-US" altLang="ja-JP" sz="1000">
                          <a:solidFill>
                            <a:schemeClr val="tx1"/>
                          </a:solidFill>
                          <a:latin typeface="Meiryo UI" panose="020B0604030504040204" pitchFamily="50" charset="-128"/>
                          <a:ea typeface="Meiryo UI" panose="020B0604030504040204" pitchFamily="50" charset="-128"/>
                        </a:rPr>
                        <a:t>CADDE</a:t>
                      </a:r>
                      <a:r>
                        <a:rPr kumimoji="1" lang="ja-JP" altLang="en-US" sz="1000" dirty="0">
                          <a:solidFill>
                            <a:schemeClr val="tx1"/>
                          </a:solidFill>
                          <a:latin typeface="Meiryo UI" panose="020B0604030504040204" pitchFamily="50" charset="-128"/>
                          <a:ea typeface="Meiryo UI" panose="020B0604030504040204" pitchFamily="50" charset="-128"/>
                        </a:rPr>
                        <a:t>ユーザの情報やクライアントの情報などを認証機能に</a:t>
                      </a:r>
                      <a:r>
                        <a:rPr kumimoji="1" lang="ja-JP" altLang="en-US" sz="1000">
                          <a:solidFill>
                            <a:schemeClr val="tx1"/>
                          </a:solidFill>
                          <a:latin typeface="Meiryo UI" panose="020B0604030504040204" pitchFamily="50" charset="-128"/>
                          <a:ea typeface="Meiryo UI" panose="020B0604030504040204" pitchFamily="50" charset="-128"/>
                        </a:rPr>
                        <a:t>登録する</a:t>
                      </a:r>
                      <a:endParaRPr kumimoji="1" lang="en-US" altLang="ja-JP" sz="100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a:solidFill>
                            <a:schemeClr val="tx1"/>
                          </a:solidFill>
                          <a:latin typeface="Meiryo UI" panose="020B0604030504040204" pitchFamily="50" charset="-128"/>
                          <a:ea typeface="Meiryo UI" panose="020B0604030504040204" pitchFamily="50" charset="-128"/>
                        </a:rPr>
                        <a:t>・</a:t>
                      </a:r>
                      <a:r>
                        <a:rPr kumimoji="1" lang="en-US" altLang="ja-JP" sz="1000">
                          <a:solidFill>
                            <a:schemeClr val="tx1"/>
                          </a:solidFill>
                          <a:latin typeface="Meiryo UI" panose="020B0604030504040204" pitchFamily="50" charset="-128"/>
                          <a:ea typeface="Meiryo UI" panose="020B0604030504040204" pitchFamily="50" charset="-128"/>
                        </a:rPr>
                        <a:t>CADDE</a:t>
                      </a:r>
                      <a:r>
                        <a:rPr kumimoji="1" lang="ja-JP" altLang="en-US" sz="1000">
                          <a:solidFill>
                            <a:schemeClr val="tx1"/>
                          </a:solidFill>
                          <a:latin typeface="Meiryo UI" panose="020B0604030504040204" pitchFamily="50" charset="-128"/>
                          <a:ea typeface="Meiryo UI" panose="020B0604030504040204" pitchFamily="50" charset="-128"/>
                        </a:rPr>
                        <a:t>ユーザの情報を更新する</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a:solidFill>
                            <a:schemeClr val="tx1"/>
                          </a:solidFill>
                          <a:latin typeface="Meiryo UI" panose="020B0604030504040204" pitchFamily="50" charset="-128"/>
                          <a:ea typeface="Meiryo UI" panose="020B0604030504040204" pitchFamily="50" charset="-128"/>
                        </a:rPr>
                        <a:t>・</a:t>
                      </a:r>
                      <a:r>
                        <a:rPr kumimoji="1" lang="en-US" altLang="ja-JP" sz="1000">
                          <a:solidFill>
                            <a:schemeClr val="tx1"/>
                          </a:solidFill>
                          <a:latin typeface="Meiryo UI" panose="020B0604030504040204" pitchFamily="50" charset="-128"/>
                          <a:ea typeface="Meiryo UI" panose="020B0604030504040204" pitchFamily="50" charset="-128"/>
                        </a:rPr>
                        <a:t>CADDE</a:t>
                      </a:r>
                      <a:r>
                        <a:rPr kumimoji="1" lang="ja-JP" altLang="en-US" sz="1000">
                          <a:solidFill>
                            <a:schemeClr val="tx1"/>
                          </a:solidFill>
                          <a:latin typeface="Meiryo UI" panose="020B0604030504040204" pitchFamily="50" charset="-128"/>
                          <a:ea typeface="Meiryo UI" panose="020B0604030504040204" pitchFamily="50" charset="-128"/>
                        </a:rPr>
                        <a:t>ユーザの情報を削除する</a:t>
                      </a:r>
                    </a:p>
                  </a:txBody>
                  <a:tcPr/>
                </a:tc>
                <a:extLst>
                  <a:ext uri="{0D108BD9-81ED-4DB2-BD59-A6C34878D82A}">
                    <a16:rowId xmlns:a16="http://schemas.microsoft.com/office/drawing/2014/main" val="2674777398"/>
                  </a:ext>
                </a:extLst>
              </a:tr>
              <a:tr h="190483">
                <a:tc>
                  <a:txBody>
                    <a:bodyPr/>
                    <a:lstStyle/>
                    <a:p>
                      <a:pPr marL="0" indent="0">
                        <a:buFont typeface="+mj-lt"/>
                        <a:buNone/>
                      </a:pPr>
                      <a:r>
                        <a:rPr kumimoji="1" lang="en-US" altLang="ja-JP" sz="1000">
                          <a:solidFill>
                            <a:schemeClr val="tx1"/>
                          </a:solidFill>
                          <a:latin typeface="Meiryo UI" panose="020B0604030504040204" pitchFamily="50" charset="-128"/>
                          <a:ea typeface="Meiryo UI" panose="020B0604030504040204" pitchFamily="50" charset="-128"/>
                        </a:rPr>
                        <a:t>2</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a:solidFill>
                            <a:schemeClr val="tx1"/>
                          </a:solidFill>
                          <a:latin typeface="Meiryo UI" panose="020B0604030504040204" pitchFamily="50" charset="-128"/>
                          <a:ea typeface="Meiryo UI" panose="020B0604030504040204" pitchFamily="50" charset="-128"/>
                        </a:rPr>
                        <a:t>外部</a:t>
                      </a:r>
                      <a:r>
                        <a:rPr kumimoji="1" lang="en-US" altLang="ja-JP" sz="1000">
                          <a:solidFill>
                            <a:schemeClr val="tx1"/>
                          </a:solidFill>
                          <a:latin typeface="Meiryo UI" panose="020B0604030504040204" pitchFamily="50" charset="-128"/>
                          <a:ea typeface="Meiryo UI" panose="020B0604030504040204" pitchFamily="50" charset="-128"/>
                        </a:rPr>
                        <a:t>IdP</a:t>
                      </a:r>
                      <a:r>
                        <a:rPr kumimoji="1" lang="ja-JP" altLang="en-US" sz="1000">
                          <a:solidFill>
                            <a:schemeClr val="tx1"/>
                          </a:solidFill>
                          <a:latin typeface="Meiryo UI" panose="020B0604030504040204" pitchFamily="50" charset="-128"/>
                          <a:ea typeface="Meiryo UI" panose="020B0604030504040204" pitchFamily="50" charset="-128"/>
                        </a:rPr>
                        <a:t>管理機能</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1000">
                          <a:solidFill>
                            <a:schemeClr val="tx1"/>
                          </a:solidFill>
                          <a:latin typeface="Meiryo UI" panose="020B0604030504040204" pitchFamily="50" charset="-128"/>
                          <a:ea typeface="Meiryo UI" panose="020B0604030504040204" pitchFamily="50" charset="-128"/>
                        </a:rPr>
                        <a:t>CADDE</a:t>
                      </a:r>
                      <a:r>
                        <a:rPr kumimoji="1" lang="ja-JP" altLang="en-US" sz="1000">
                          <a:solidFill>
                            <a:schemeClr val="tx1"/>
                          </a:solidFill>
                          <a:latin typeface="Meiryo UI" panose="020B0604030504040204" pitchFamily="50" charset="-128"/>
                          <a:ea typeface="Meiryo UI" panose="020B0604030504040204" pitchFamily="50" charset="-128"/>
                        </a:rPr>
                        <a:t>運用管理者が外部</a:t>
                      </a:r>
                      <a:r>
                        <a:rPr kumimoji="1" lang="en-US" altLang="ja-JP" sz="1000">
                          <a:solidFill>
                            <a:schemeClr val="tx1"/>
                          </a:solidFill>
                          <a:latin typeface="Meiryo UI" panose="020B0604030504040204" pitchFamily="50" charset="-128"/>
                          <a:ea typeface="Meiryo UI" panose="020B0604030504040204" pitchFamily="50" charset="-128"/>
                        </a:rPr>
                        <a:t>IdP</a:t>
                      </a:r>
                      <a:r>
                        <a:rPr kumimoji="1" lang="ja-JP" altLang="en-US" sz="1000">
                          <a:solidFill>
                            <a:schemeClr val="tx1"/>
                          </a:solidFill>
                          <a:latin typeface="Meiryo UI" panose="020B0604030504040204" pitchFamily="50" charset="-128"/>
                          <a:ea typeface="Meiryo UI" panose="020B0604030504040204" pitchFamily="50" charset="-128"/>
                        </a:rPr>
                        <a:t>を管理するための機能</a:t>
                      </a:r>
                      <a:endParaRPr kumimoji="1" lang="en-US" altLang="ja-JP" sz="100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a:solidFill>
                            <a:schemeClr val="tx1"/>
                          </a:solidFill>
                          <a:latin typeface="Meiryo UI" panose="020B0604030504040204" pitchFamily="50" charset="-128"/>
                          <a:ea typeface="Meiryo UI" panose="020B0604030504040204" pitchFamily="50" charset="-128"/>
                        </a:rPr>
                        <a:t>・外部</a:t>
                      </a:r>
                      <a:r>
                        <a:rPr kumimoji="1" lang="en-US" altLang="ja-JP" sz="1000">
                          <a:solidFill>
                            <a:schemeClr val="tx1"/>
                          </a:solidFill>
                          <a:latin typeface="Meiryo UI" panose="020B0604030504040204" pitchFamily="50" charset="-128"/>
                          <a:ea typeface="Meiryo UI" panose="020B0604030504040204" pitchFamily="50" charset="-128"/>
                        </a:rPr>
                        <a:t>IdP</a:t>
                      </a:r>
                      <a:r>
                        <a:rPr kumimoji="1" lang="ja-JP" altLang="en-US" sz="1000">
                          <a:solidFill>
                            <a:schemeClr val="tx1"/>
                          </a:solidFill>
                          <a:latin typeface="Meiryo UI" panose="020B0604030504040204" pitchFamily="50" charset="-128"/>
                          <a:ea typeface="Meiryo UI" panose="020B0604030504040204" pitchFamily="50" charset="-128"/>
                        </a:rPr>
                        <a:t>情報を閲覧する</a:t>
                      </a:r>
                      <a:endParaRPr kumimoji="1" lang="en-US" altLang="ja-JP" sz="1000">
                        <a:solidFill>
                          <a:schemeClr val="tx1"/>
                        </a:solidFill>
                        <a:latin typeface="Meiryo UI" panose="020B0604030504040204" pitchFamily="50" charset="-128"/>
                        <a:ea typeface="Meiryo UI" panose="020B0604030504040204" pitchFamily="50" charset="-128"/>
                      </a:endParaRPr>
                    </a:p>
                    <a:p>
                      <a:r>
                        <a:rPr kumimoji="1" lang="ja-JP" altLang="en-US" sz="1000">
                          <a:solidFill>
                            <a:schemeClr val="tx1"/>
                          </a:solidFill>
                          <a:latin typeface="Meiryo UI" panose="020B0604030504040204" pitchFamily="50" charset="-128"/>
                          <a:ea typeface="Meiryo UI" panose="020B0604030504040204" pitchFamily="50" charset="-128"/>
                        </a:rPr>
                        <a:t>・外部</a:t>
                      </a:r>
                      <a:r>
                        <a:rPr kumimoji="1" lang="en-US" altLang="ja-JP" sz="1000">
                          <a:solidFill>
                            <a:schemeClr val="tx1"/>
                          </a:solidFill>
                          <a:latin typeface="Meiryo UI" panose="020B0604030504040204" pitchFamily="50" charset="-128"/>
                          <a:ea typeface="Meiryo UI" panose="020B0604030504040204" pitchFamily="50" charset="-128"/>
                        </a:rPr>
                        <a:t>IdP</a:t>
                      </a:r>
                      <a:r>
                        <a:rPr kumimoji="1" lang="ja-JP" altLang="en-US" sz="1000">
                          <a:solidFill>
                            <a:schemeClr val="tx1"/>
                          </a:solidFill>
                          <a:latin typeface="Meiryo UI" panose="020B0604030504040204" pitchFamily="50" charset="-128"/>
                          <a:ea typeface="Meiryo UI" panose="020B0604030504040204" pitchFamily="50" charset="-128"/>
                        </a:rPr>
                        <a:t>情報を登録する</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a:solidFill>
                            <a:schemeClr val="tx1"/>
                          </a:solidFill>
                          <a:latin typeface="Meiryo UI" panose="020B0604030504040204" pitchFamily="50" charset="-128"/>
                          <a:ea typeface="Meiryo UI" panose="020B0604030504040204" pitchFamily="50" charset="-128"/>
                        </a:rPr>
                        <a:t>・外部</a:t>
                      </a:r>
                      <a:r>
                        <a:rPr kumimoji="1" lang="en-US" altLang="ja-JP" sz="1000">
                          <a:solidFill>
                            <a:schemeClr val="tx1"/>
                          </a:solidFill>
                          <a:latin typeface="Meiryo UI" panose="020B0604030504040204" pitchFamily="50" charset="-128"/>
                          <a:ea typeface="Meiryo UI" panose="020B0604030504040204" pitchFamily="50" charset="-128"/>
                        </a:rPr>
                        <a:t>IdP</a:t>
                      </a:r>
                      <a:r>
                        <a:rPr kumimoji="1" lang="ja-JP" altLang="en-US" sz="1000">
                          <a:solidFill>
                            <a:schemeClr val="tx1"/>
                          </a:solidFill>
                          <a:latin typeface="Meiryo UI" panose="020B0604030504040204" pitchFamily="50" charset="-128"/>
                          <a:ea typeface="Meiryo UI" panose="020B0604030504040204" pitchFamily="50" charset="-128"/>
                        </a:rPr>
                        <a:t>情報を削除する</a:t>
                      </a:r>
                    </a:p>
                  </a:txBody>
                  <a:tcPr/>
                </a:tc>
                <a:extLst>
                  <a:ext uri="{0D108BD9-81ED-4DB2-BD59-A6C34878D82A}">
                    <a16:rowId xmlns:a16="http://schemas.microsoft.com/office/drawing/2014/main" val="641801010"/>
                  </a:ext>
                </a:extLst>
              </a:tr>
              <a:tr h="190483">
                <a:tc>
                  <a:txBody>
                    <a:bodyPr/>
                    <a:lstStyle/>
                    <a:p>
                      <a:pPr marL="0" indent="0">
                        <a:buFont typeface="+mj-lt"/>
                        <a:buNone/>
                      </a:pPr>
                      <a:r>
                        <a:rPr kumimoji="1" lang="en-US" altLang="ja-JP" sz="1000">
                          <a:solidFill>
                            <a:schemeClr val="tx1"/>
                          </a:solidFill>
                          <a:latin typeface="Meiryo UI" panose="020B0604030504040204" pitchFamily="50" charset="-128"/>
                          <a:ea typeface="Meiryo UI" panose="020B0604030504040204" pitchFamily="50" charset="-128"/>
                        </a:rPr>
                        <a:t>3</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1000">
                          <a:solidFill>
                            <a:schemeClr val="tx1"/>
                          </a:solidFill>
                          <a:latin typeface="Meiryo UI" panose="020B0604030504040204" pitchFamily="50" charset="-128"/>
                          <a:ea typeface="Meiryo UI" panose="020B0604030504040204" pitchFamily="50" charset="-128"/>
                        </a:rPr>
                        <a:t>認証トークン管理機能</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chemeClr val="tx1"/>
                          </a:solidFill>
                          <a:effectLst/>
                          <a:uLnTx/>
                          <a:uFillTx/>
                          <a:latin typeface="Meiryo UI" panose="020B0604030504040204" pitchFamily="50" charset="-128"/>
                          <a:ea typeface="Meiryo UI" panose="020B0604030504040204" pitchFamily="50" charset="-128"/>
                          <a:cs typeface="+mn-cs"/>
                        </a:rPr>
                        <a:t>認証トークンを管理する機能</a:t>
                      </a:r>
                      <a:endParaRPr kumimoji="1" lang="en-US" altLang="ja-JP" sz="1000" b="0" i="0" u="none" strike="noStrike" kern="1200" cap="none" spc="0" normalizeH="0" baseline="0" noProof="0">
                        <a:ln>
                          <a:noFill/>
                        </a:ln>
                        <a:solidFill>
                          <a:schemeClr val="tx1"/>
                        </a:solidFill>
                        <a:effectLst/>
                        <a:uLnTx/>
                        <a:uFillTx/>
                        <a:latin typeface="Meiryo UI" panose="020B0604030504040204" pitchFamily="50" charset="-128"/>
                        <a:ea typeface="Meiryo UI" panose="020B0604030504040204" pitchFamily="50" charset="-128"/>
                        <a:cs typeface="+mn-cs"/>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chemeClr val="tx1"/>
                          </a:solidFill>
                          <a:effectLst/>
                          <a:uLnTx/>
                          <a:uFillTx/>
                          <a:latin typeface="Meiryo UI" panose="020B0604030504040204" pitchFamily="50" charset="-128"/>
                          <a:ea typeface="Meiryo UI" panose="020B0604030504040204" pitchFamily="50" charset="-128"/>
                          <a:cs typeface="+mn-cs"/>
                        </a:rPr>
                        <a:t>・認証トークンを発行する</a:t>
                      </a:r>
                      <a:endParaRPr kumimoji="1" lang="en-US" altLang="ja-JP" sz="1000" b="0" i="0" u="none" strike="noStrike" kern="1200" cap="none" spc="0" normalizeH="0" baseline="0" noProof="0">
                        <a:ln>
                          <a:noFill/>
                        </a:ln>
                        <a:solidFill>
                          <a:schemeClr val="tx1"/>
                        </a:solidFill>
                        <a:effectLst/>
                        <a:uLnTx/>
                        <a:uFillTx/>
                        <a:latin typeface="Meiryo UI" panose="020B0604030504040204" pitchFamily="50" charset="-128"/>
                        <a:ea typeface="Meiryo UI" panose="020B0604030504040204" pitchFamily="50" charset="-128"/>
                        <a:cs typeface="+mn-cs"/>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chemeClr val="tx1"/>
                          </a:solidFill>
                          <a:effectLst/>
                          <a:uLnTx/>
                          <a:uFillTx/>
                          <a:latin typeface="Meiryo UI" panose="020B0604030504040204" pitchFamily="50" charset="-128"/>
                          <a:ea typeface="Meiryo UI" panose="020B0604030504040204" pitchFamily="50" charset="-128"/>
                          <a:cs typeface="+mn-cs"/>
                        </a:rPr>
                        <a:t>・認証トークンを検証する</a:t>
                      </a:r>
                    </a:p>
                  </a:txBody>
                  <a:tcPr/>
                </a:tc>
                <a:extLst>
                  <a:ext uri="{0D108BD9-81ED-4DB2-BD59-A6C34878D82A}">
                    <a16:rowId xmlns:a16="http://schemas.microsoft.com/office/drawing/2014/main" val="511821246"/>
                  </a:ext>
                </a:extLst>
              </a:tr>
              <a:tr h="190483">
                <a:tc>
                  <a:txBody>
                    <a:bodyPr/>
                    <a:lstStyle/>
                    <a:p>
                      <a:pPr marL="0" indent="0">
                        <a:buFont typeface="+mj-lt"/>
                        <a:buNone/>
                      </a:pPr>
                      <a:r>
                        <a:rPr kumimoji="1" lang="en-US" altLang="ja-JP" sz="1000">
                          <a:solidFill>
                            <a:schemeClr val="tx1"/>
                          </a:solidFill>
                          <a:latin typeface="Meiryo UI" panose="020B0604030504040204" pitchFamily="50" charset="-128"/>
                          <a:ea typeface="Meiryo UI" panose="020B0604030504040204" pitchFamily="50" charset="-128"/>
                        </a:rPr>
                        <a:t>4</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chemeClr val="tx1"/>
                          </a:solidFill>
                          <a:effectLst/>
                          <a:uLnTx/>
                          <a:uFillTx/>
                          <a:latin typeface="Meiryo UI" panose="020B0604030504040204" pitchFamily="50" charset="-128"/>
                          <a:ea typeface="Meiryo UI" panose="020B0604030504040204" pitchFamily="50" charset="-128"/>
                          <a:cs typeface="+mn-cs"/>
                        </a:rPr>
                        <a:t>外部</a:t>
                      </a:r>
                      <a:r>
                        <a:rPr kumimoji="1" lang="en-US" altLang="ja-JP" sz="1000" b="0" i="0" u="none" strike="noStrike" kern="1200" cap="none" spc="0" normalizeH="0" baseline="0" noProof="0">
                          <a:ln>
                            <a:noFill/>
                          </a:ln>
                          <a:solidFill>
                            <a:schemeClr val="tx1"/>
                          </a:solidFill>
                          <a:effectLst/>
                          <a:uLnTx/>
                          <a:uFillTx/>
                          <a:latin typeface="Meiryo UI" panose="020B0604030504040204" pitchFamily="50" charset="-128"/>
                          <a:ea typeface="Meiryo UI" panose="020B0604030504040204" pitchFamily="50" charset="-128"/>
                          <a:cs typeface="+mn-cs"/>
                        </a:rPr>
                        <a:t>IdP</a:t>
                      </a:r>
                      <a:r>
                        <a:rPr kumimoji="1" lang="ja-JP" altLang="en-US" sz="1000" b="0" i="0" u="none" strike="noStrike" kern="1200" cap="none" spc="0" normalizeH="0" baseline="0" noProof="0">
                          <a:ln>
                            <a:noFill/>
                          </a:ln>
                          <a:solidFill>
                            <a:schemeClr val="tx1"/>
                          </a:solidFill>
                          <a:effectLst/>
                          <a:uLnTx/>
                          <a:uFillTx/>
                          <a:latin typeface="Meiryo UI" panose="020B0604030504040204" pitchFamily="50" charset="-128"/>
                          <a:ea typeface="Meiryo UI" panose="020B0604030504040204" pitchFamily="50" charset="-128"/>
                          <a:cs typeface="+mn-cs"/>
                        </a:rPr>
                        <a:t>連携機能</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chemeClr val="tx1"/>
                          </a:solidFill>
                          <a:effectLst/>
                          <a:uLnTx/>
                          <a:uFillTx/>
                          <a:latin typeface="Meiryo UI" panose="020B0604030504040204" pitchFamily="50" charset="-128"/>
                          <a:ea typeface="Meiryo UI" panose="020B0604030504040204" pitchFamily="50" charset="-128"/>
                          <a:cs typeface="+mn-cs"/>
                        </a:rPr>
                        <a:t>外部</a:t>
                      </a:r>
                      <a:r>
                        <a:rPr kumimoji="1" lang="en-US" altLang="ja-JP" sz="1000" b="0" i="0" u="none" strike="noStrike" kern="1200" cap="none" spc="0" normalizeH="0" baseline="0" noProof="0">
                          <a:ln>
                            <a:noFill/>
                          </a:ln>
                          <a:solidFill>
                            <a:schemeClr val="tx1"/>
                          </a:solidFill>
                          <a:effectLst/>
                          <a:uLnTx/>
                          <a:uFillTx/>
                          <a:latin typeface="Meiryo UI" panose="020B0604030504040204" pitchFamily="50" charset="-128"/>
                          <a:ea typeface="Meiryo UI" panose="020B0604030504040204" pitchFamily="50" charset="-128"/>
                          <a:cs typeface="+mn-cs"/>
                        </a:rPr>
                        <a:t>IdP</a:t>
                      </a:r>
                      <a:r>
                        <a:rPr kumimoji="1" lang="ja-JP" altLang="en-US" sz="1000" b="0" i="0" u="none" strike="noStrike" kern="1200" cap="none" spc="0" normalizeH="0" baseline="0" noProof="0">
                          <a:ln>
                            <a:noFill/>
                          </a:ln>
                          <a:solidFill>
                            <a:schemeClr val="tx1"/>
                          </a:solidFill>
                          <a:effectLst/>
                          <a:uLnTx/>
                          <a:uFillTx/>
                          <a:latin typeface="Meiryo UI" panose="020B0604030504040204" pitchFamily="50" charset="-128"/>
                          <a:ea typeface="Meiryo UI" panose="020B0604030504040204" pitchFamily="50" charset="-128"/>
                          <a:cs typeface="+mn-cs"/>
                        </a:rPr>
                        <a:t>と連携する機能</a:t>
                      </a:r>
                      <a:endParaRPr kumimoji="1" lang="en-US" altLang="ja-JP" sz="1000" b="0" i="0" u="none" strike="noStrike" kern="1200" cap="none" spc="0" normalizeH="0" baseline="0" noProof="0">
                        <a:ln>
                          <a:noFill/>
                        </a:ln>
                        <a:solidFill>
                          <a:schemeClr val="tx1"/>
                        </a:solidFill>
                        <a:effectLst/>
                        <a:uLnTx/>
                        <a:uFillTx/>
                        <a:latin typeface="Meiryo UI" panose="020B0604030504040204" pitchFamily="50" charset="-128"/>
                        <a:ea typeface="Meiryo UI" panose="020B0604030504040204" pitchFamily="50" charset="-128"/>
                        <a:cs typeface="+mn-cs"/>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chemeClr val="tx1"/>
                          </a:solidFill>
                          <a:effectLst/>
                          <a:uLnTx/>
                          <a:uFillTx/>
                          <a:latin typeface="Meiryo UI" panose="020B0604030504040204" pitchFamily="50" charset="-128"/>
                          <a:ea typeface="Meiryo UI" panose="020B0604030504040204" pitchFamily="50" charset="-128"/>
                          <a:cs typeface="+mn-cs"/>
                        </a:rPr>
                        <a:t>アイデンティティブローカリングによって、ユーザが外部</a:t>
                      </a:r>
                      <a:r>
                        <a:rPr kumimoji="1" lang="en-US" altLang="ja-JP" sz="1000" b="0" i="0" u="none" strike="noStrike" kern="1200" cap="none" spc="0" normalizeH="0" baseline="0" noProof="0">
                          <a:ln>
                            <a:noFill/>
                          </a:ln>
                          <a:solidFill>
                            <a:schemeClr val="tx1"/>
                          </a:solidFill>
                          <a:effectLst/>
                          <a:uLnTx/>
                          <a:uFillTx/>
                          <a:latin typeface="Meiryo UI" panose="020B0604030504040204" pitchFamily="50" charset="-128"/>
                          <a:ea typeface="Meiryo UI" panose="020B0604030504040204" pitchFamily="50" charset="-128"/>
                          <a:cs typeface="+mn-cs"/>
                        </a:rPr>
                        <a:t>IdP</a:t>
                      </a:r>
                      <a:r>
                        <a:rPr kumimoji="1" lang="ja-JP" altLang="en-US" sz="1000" b="0" i="0" u="none" strike="noStrike" kern="1200" cap="none" spc="0" normalizeH="0" baseline="0" noProof="0">
                          <a:ln>
                            <a:noFill/>
                          </a:ln>
                          <a:solidFill>
                            <a:schemeClr val="tx1"/>
                          </a:solidFill>
                          <a:effectLst/>
                          <a:uLnTx/>
                          <a:uFillTx/>
                          <a:latin typeface="Meiryo UI" panose="020B0604030504040204" pitchFamily="50" charset="-128"/>
                          <a:ea typeface="Meiryo UI" panose="020B0604030504040204" pitchFamily="50" charset="-128"/>
                          <a:cs typeface="+mn-cs"/>
                        </a:rPr>
                        <a:t>で認証に成功すると認証機能のトークンを発行する</a:t>
                      </a:r>
                      <a:endParaRPr kumimoji="1" lang="ja-JP" altLang="en-US" sz="10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3765073401"/>
                  </a:ext>
                </a:extLst>
              </a:tr>
              <a:tr h="190483">
                <a:tc>
                  <a:txBody>
                    <a:bodyPr/>
                    <a:lstStyle/>
                    <a:p>
                      <a:pPr marL="0" indent="0">
                        <a:buFont typeface="+mj-lt"/>
                        <a:buNone/>
                      </a:pPr>
                      <a:r>
                        <a:rPr kumimoji="1" lang="en-US" altLang="ja-JP" sz="1000">
                          <a:solidFill>
                            <a:schemeClr val="tx1"/>
                          </a:solidFill>
                          <a:latin typeface="Meiryo UI" panose="020B0604030504040204" pitchFamily="50" charset="-128"/>
                          <a:ea typeface="Meiryo UI" panose="020B0604030504040204" pitchFamily="50" charset="-128"/>
                        </a:rPr>
                        <a:t>5</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chemeClr val="tx1"/>
                          </a:solidFill>
                          <a:effectLst/>
                          <a:uLnTx/>
                          <a:uFillTx/>
                          <a:latin typeface="Meiryo UI" panose="020B0604030504040204" pitchFamily="50" charset="-128"/>
                          <a:ea typeface="Meiryo UI" panose="020B0604030504040204" pitchFamily="50" charset="-128"/>
                          <a:cs typeface="+mn-cs"/>
                        </a:rPr>
                        <a:t>認可機能連携機能</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chemeClr val="tx1"/>
                          </a:solidFill>
                          <a:effectLst/>
                          <a:uLnTx/>
                          <a:uFillTx/>
                          <a:latin typeface="Meiryo UI" panose="020B0604030504040204" pitchFamily="50" charset="-128"/>
                          <a:ea typeface="Meiryo UI" panose="020B0604030504040204" pitchFamily="50" charset="-128"/>
                          <a:cs typeface="+mn-cs"/>
                        </a:rPr>
                        <a:t>認可機能と連携する機能</a:t>
                      </a:r>
                      <a:endParaRPr kumimoji="1" lang="en-US" altLang="ja-JP" sz="1000" b="0" i="0" u="none" strike="noStrike" kern="1200" cap="none" spc="0" normalizeH="0" baseline="0" noProof="0">
                        <a:ln>
                          <a:noFill/>
                        </a:ln>
                        <a:solidFill>
                          <a:schemeClr val="tx1"/>
                        </a:solidFill>
                        <a:effectLst/>
                        <a:uLnTx/>
                        <a:uFillTx/>
                        <a:latin typeface="Meiryo UI" panose="020B0604030504040204" pitchFamily="50" charset="-128"/>
                        <a:ea typeface="Meiryo UI" panose="020B0604030504040204" pitchFamily="50" charset="-128"/>
                        <a:cs typeface="+mn-cs"/>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chemeClr val="tx1"/>
                          </a:solidFill>
                          <a:effectLst/>
                          <a:uLnTx/>
                          <a:uFillTx/>
                          <a:latin typeface="Meiryo UI" panose="020B0604030504040204" pitchFamily="50" charset="-128"/>
                          <a:ea typeface="Meiryo UI" panose="020B0604030504040204" pitchFamily="50" charset="-128"/>
                          <a:cs typeface="+mn-cs"/>
                        </a:rPr>
                        <a:t>認可機能が認証トークンを認可トークンに交換する際の問い合わせを受け付ける</a:t>
                      </a:r>
                      <a:endParaRPr kumimoji="1" lang="ja-JP" altLang="en-US" sz="10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533333807"/>
                  </a:ext>
                </a:extLst>
              </a:tr>
              <a:tr h="190483">
                <a:tc>
                  <a:txBody>
                    <a:bodyPr/>
                    <a:lstStyle/>
                    <a:p>
                      <a:pPr marL="0" indent="0">
                        <a:buFont typeface="+mj-lt"/>
                        <a:buNone/>
                      </a:pPr>
                      <a:r>
                        <a:rPr kumimoji="1" lang="en-US" altLang="ja-JP" sz="1000">
                          <a:solidFill>
                            <a:schemeClr val="tx1"/>
                          </a:solidFill>
                          <a:latin typeface="Meiryo UI" panose="020B0604030504040204" pitchFamily="50" charset="-128"/>
                          <a:ea typeface="Meiryo UI" panose="020B0604030504040204" pitchFamily="50" charset="-128"/>
                        </a:rPr>
                        <a:t>6</a:t>
                      </a:r>
                      <a:endParaRPr kumimoji="1" lang="ja-JP" altLang="en-US" sz="1000" dirty="0">
                        <a:solidFill>
                          <a:schemeClr val="tx1"/>
                        </a:solidFill>
                        <a:latin typeface="Meiryo UI" panose="020B0604030504040204" pitchFamily="50" charset="-128"/>
                        <a:ea typeface="Meiryo UI" panose="020B0604030504040204" pitchFamily="50" charset="-128"/>
                      </a:endParaRPr>
                    </a:p>
                  </a:txBody>
                  <a:tcPr/>
                </a:tc>
                <a:tc>
                  <a:txBody>
                    <a:bodyPr/>
                    <a:lstStyle/>
                    <a:p>
                      <a:pPr algn="l"/>
                      <a:r>
                        <a:rPr kumimoji="1" lang="en-US" altLang="ja-JP" sz="1000" dirty="0">
                          <a:solidFill>
                            <a:schemeClr val="tx1"/>
                          </a:solidFill>
                          <a:latin typeface="Meiryo UI" panose="020B0604030504040204" pitchFamily="50" charset="-128"/>
                          <a:ea typeface="Meiryo UI" panose="020B0604030504040204" pitchFamily="50" charset="-128"/>
                        </a:rPr>
                        <a:t>ID</a:t>
                      </a:r>
                      <a:r>
                        <a:rPr kumimoji="1" lang="ja-JP" altLang="en-US" sz="1000" dirty="0">
                          <a:solidFill>
                            <a:schemeClr val="tx1"/>
                          </a:solidFill>
                          <a:latin typeface="Meiryo UI" panose="020B0604030504040204" pitchFamily="50" charset="-128"/>
                          <a:ea typeface="Meiryo UI" panose="020B0604030504040204" pitchFamily="50" charset="-128"/>
                        </a:rPr>
                        <a:t>有効性検証機能</a:t>
                      </a:r>
                    </a:p>
                  </a:txBody>
                  <a:tcPr/>
                </a:tc>
                <a:tc>
                  <a:txBody>
                    <a:bodyPr/>
                    <a:lstStyle/>
                    <a:p>
                      <a:r>
                        <a:rPr kumimoji="1" lang="en-US" altLang="ja-JP" sz="1000" b="0" dirty="0">
                          <a:solidFill>
                            <a:schemeClr val="tx1"/>
                          </a:solidFill>
                          <a:latin typeface="Meiryo UI" panose="020B0604030504040204" pitchFamily="50" charset="-128"/>
                          <a:ea typeface="Meiryo UI" panose="020B0604030504040204" pitchFamily="50" charset="-128"/>
                        </a:rPr>
                        <a:t>CADDE</a:t>
                      </a:r>
                      <a:r>
                        <a:rPr kumimoji="1" lang="ja-JP" altLang="en-US" sz="1000" b="0">
                          <a:solidFill>
                            <a:schemeClr val="tx1"/>
                          </a:solidFill>
                          <a:latin typeface="Meiryo UI" panose="020B0604030504040204" pitchFamily="50" charset="-128"/>
                          <a:ea typeface="Meiryo UI" panose="020B0604030504040204" pitchFamily="50" charset="-128"/>
                        </a:rPr>
                        <a:t>ユーザ</a:t>
                      </a:r>
                      <a:r>
                        <a:rPr kumimoji="1" lang="en-US" altLang="ja-JP" sz="1000" b="0">
                          <a:solidFill>
                            <a:schemeClr val="tx1"/>
                          </a:solidFill>
                          <a:latin typeface="Meiryo UI" panose="020B0604030504040204" pitchFamily="50" charset="-128"/>
                          <a:ea typeface="Meiryo UI" panose="020B0604030504040204" pitchFamily="50" charset="-128"/>
                        </a:rPr>
                        <a:t>ID</a:t>
                      </a:r>
                      <a:r>
                        <a:rPr kumimoji="1" lang="ja-JP" altLang="en-US" sz="1000" b="0" dirty="0">
                          <a:solidFill>
                            <a:schemeClr val="tx1"/>
                          </a:solidFill>
                          <a:latin typeface="Meiryo UI" panose="020B0604030504040204" pitchFamily="50" charset="-128"/>
                          <a:ea typeface="Meiryo UI" panose="020B0604030504040204" pitchFamily="50" charset="-128"/>
                        </a:rPr>
                        <a:t>と</a:t>
                      </a:r>
                      <a:r>
                        <a:rPr kumimoji="1" lang="ja-JP" altLang="en-US" sz="1000" b="0">
                          <a:solidFill>
                            <a:schemeClr val="tx1"/>
                          </a:solidFill>
                          <a:latin typeface="Meiryo UI" panose="020B0604030504040204" pitchFamily="50" charset="-128"/>
                          <a:ea typeface="Meiryo UI" panose="020B0604030504040204" pitchFamily="50" charset="-128"/>
                        </a:rPr>
                        <a:t>企業番号によって</a:t>
                      </a:r>
                      <a:r>
                        <a:rPr kumimoji="1" lang="en-US" altLang="ja-JP" sz="1000" b="0">
                          <a:solidFill>
                            <a:schemeClr val="tx1"/>
                          </a:solidFill>
                          <a:latin typeface="Meiryo UI" panose="020B0604030504040204" pitchFamily="50" charset="-128"/>
                          <a:ea typeface="Meiryo UI" panose="020B0604030504040204" pitchFamily="50" charset="-128"/>
                        </a:rPr>
                        <a:t>CADDE</a:t>
                      </a:r>
                      <a:r>
                        <a:rPr kumimoji="1" lang="ja-JP" altLang="en-US" sz="1000" b="0" dirty="0">
                          <a:solidFill>
                            <a:schemeClr val="tx1"/>
                          </a:solidFill>
                          <a:latin typeface="Meiryo UI" panose="020B0604030504040204" pitchFamily="50" charset="-128"/>
                          <a:ea typeface="Meiryo UI" panose="020B0604030504040204" pitchFamily="50" charset="-128"/>
                        </a:rPr>
                        <a:t>ユーザ</a:t>
                      </a:r>
                      <a:r>
                        <a:rPr kumimoji="1" lang="en-US" altLang="ja-JP" sz="1000" b="0" dirty="0">
                          <a:solidFill>
                            <a:schemeClr val="tx1"/>
                          </a:solidFill>
                          <a:latin typeface="Meiryo UI" panose="020B0604030504040204" pitchFamily="50" charset="-128"/>
                          <a:ea typeface="Meiryo UI" panose="020B0604030504040204" pitchFamily="50" charset="-128"/>
                        </a:rPr>
                        <a:t>ID</a:t>
                      </a:r>
                      <a:r>
                        <a:rPr kumimoji="1" lang="ja-JP" altLang="en-US" sz="1000" b="0" dirty="0">
                          <a:solidFill>
                            <a:schemeClr val="tx1"/>
                          </a:solidFill>
                          <a:latin typeface="Meiryo UI" panose="020B0604030504040204" pitchFamily="50" charset="-128"/>
                          <a:ea typeface="Meiryo UI" panose="020B0604030504040204" pitchFamily="50" charset="-128"/>
                        </a:rPr>
                        <a:t>の有用性を</a:t>
                      </a:r>
                      <a:r>
                        <a:rPr kumimoji="1" lang="ja-JP" altLang="en-US" sz="1000" b="0">
                          <a:solidFill>
                            <a:schemeClr val="tx1"/>
                          </a:solidFill>
                          <a:latin typeface="Meiryo UI" panose="020B0604030504040204" pitchFamily="50" charset="-128"/>
                          <a:ea typeface="Meiryo UI" panose="020B0604030504040204" pitchFamily="50" charset="-128"/>
                        </a:rPr>
                        <a:t>確認する</a:t>
                      </a:r>
                      <a:endParaRPr kumimoji="1" lang="en-US" altLang="ja-JP" sz="1000" b="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92726894"/>
                  </a:ext>
                </a:extLst>
              </a:tr>
            </a:tbl>
          </a:graphicData>
        </a:graphic>
      </p:graphicFrame>
    </p:spTree>
    <p:extLst>
      <p:ext uri="{BB962C8B-B14F-4D97-AF65-F5344CB8AC3E}">
        <p14:creationId xmlns:p14="http://schemas.microsoft.com/office/powerpoint/2010/main" val="7520847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4. </a:t>
            </a:r>
            <a:r>
              <a:rPr lang="ja-JP" altLang="en-US" sz="1800" dirty="0">
                <a:latin typeface="Meiryo UI" panose="020B0604030504040204" pitchFamily="50" charset="-128"/>
                <a:ea typeface="Meiryo UI" panose="020B0604030504040204" pitchFamily="50" charset="-128"/>
              </a:rPr>
              <a:t>認証機能 </a:t>
            </a:r>
            <a:r>
              <a:rPr lang="en-US" altLang="ja-JP" sz="1800" dirty="0">
                <a:latin typeface="Meiryo UI" panose="020B0604030504040204" pitchFamily="50" charset="-128"/>
                <a:ea typeface="Meiryo UI" panose="020B0604030504040204" pitchFamily="50" charset="-128"/>
              </a:rPr>
              <a:t>&gt; 4.3</a:t>
            </a:r>
            <a:r>
              <a:rPr lang="en-US" altLang="ja-JP" sz="1800">
                <a:latin typeface="Meiryo UI" panose="020B0604030504040204" pitchFamily="50" charset="-128"/>
                <a:ea typeface="Meiryo UI" panose="020B0604030504040204" pitchFamily="50" charset="-128"/>
              </a:rPr>
              <a:t>. </a:t>
            </a:r>
            <a:r>
              <a:rPr lang="ja-JP" altLang="en-US" sz="1800">
                <a:latin typeface="Meiryo UI" panose="020B0604030504040204" pitchFamily="50" charset="-128"/>
                <a:ea typeface="Meiryo UI" panose="020B0604030504040204" pitchFamily="50" charset="-128"/>
              </a:rPr>
              <a:t>画面</a:t>
            </a:r>
            <a:endParaRPr kumimoji="1" lang="ja-JP" altLang="en-US" sz="1800"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5B3557D0-D94E-4747-8A63-667D6D87560D}"/>
              </a:ext>
            </a:extLst>
          </p:cNvPr>
          <p:cNvSpPr txBox="1"/>
          <p:nvPr/>
        </p:nvSpPr>
        <p:spPr>
          <a:xfrm>
            <a:off x="218830" y="697485"/>
            <a:ext cx="9169010" cy="432001"/>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画面仕様については「基本設計書</a:t>
            </a:r>
            <a:r>
              <a:rPr lang="en-US" altLang="ja-JP" sz="1600" dirty="0">
                <a:latin typeface="Meiryo UI" panose="020B0604030504040204" pitchFamily="50" charset="-128"/>
                <a:ea typeface="Meiryo UI" panose="020B0604030504040204" pitchFamily="50" charset="-128"/>
              </a:rPr>
              <a:t>_</a:t>
            </a:r>
            <a:r>
              <a:rPr lang="ja-JP" altLang="en-US" sz="1600" dirty="0">
                <a:latin typeface="Meiryo UI" panose="020B0604030504040204" pitchFamily="50" charset="-128"/>
                <a:ea typeface="Meiryo UI" panose="020B0604030504040204" pitchFamily="50" charset="-128"/>
              </a:rPr>
              <a:t>認証・認可</a:t>
            </a:r>
            <a:r>
              <a:rPr lang="en-US" altLang="ja-JP" sz="1600" dirty="0">
                <a:latin typeface="Meiryo UI" panose="020B0604030504040204" pitchFamily="50" charset="-128"/>
                <a:ea typeface="Meiryo UI" panose="020B0604030504040204" pitchFamily="50" charset="-128"/>
              </a:rPr>
              <a:t>_</a:t>
            </a:r>
            <a:r>
              <a:rPr lang="ja-JP" altLang="en-US" sz="1600" dirty="0">
                <a:latin typeface="Meiryo UI" panose="020B0604030504040204" pitchFamily="50" charset="-128"/>
                <a:ea typeface="Meiryo UI" panose="020B0604030504040204" pitchFamily="50" charset="-128"/>
              </a:rPr>
              <a:t>別紙</a:t>
            </a:r>
            <a:r>
              <a:rPr lang="en-US" altLang="ja-JP" sz="1600" dirty="0">
                <a:latin typeface="Meiryo UI" panose="020B0604030504040204" pitchFamily="50" charset="-128"/>
                <a:ea typeface="Meiryo UI" panose="020B0604030504040204" pitchFamily="50" charset="-128"/>
              </a:rPr>
              <a:t>1_</a:t>
            </a:r>
            <a:r>
              <a:rPr lang="ja-JP" altLang="en-US" sz="1600" dirty="0">
                <a:latin typeface="Meiryo UI" panose="020B0604030504040204" pitchFamily="50" charset="-128"/>
                <a:ea typeface="Meiryo UI" panose="020B0604030504040204" pitchFamily="50" charset="-128"/>
              </a:rPr>
              <a:t>画面仕様</a:t>
            </a:r>
            <a:r>
              <a:rPr lang="en-US" altLang="ja-JP" sz="1600" dirty="0">
                <a:latin typeface="Meiryo UI" panose="020B0604030504040204" pitchFamily="50" charset="-128"/>
                <a:ea typeface="Meiryo UI" panose="020B0604030504040204" pitchFamily="50" charset="-128"/>
              </a:rPr>
              <a:t>(pptx)</a:t>
            </a:r>
            <a:r>
              <a:rPr lang="ja-JP" altLang="en-US" sz="1600" dirty="0">
                <a:latin typeface="Meiryo UI" panose="020B0604030504040204" pitchFamily="50" charset="-128"/>
                <a:ea typeface="Meiryo UI" panose="020B0604030504040204" pitchFamily="50" charset="-128"/>
              </a:rPr>
              <a:t>」を参照のこと。</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763402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4. </a:t>
            </a:r>
            <a:r>
              <a:rPr lang="ja-JP" altLang="en-US" sz="1800" dirty="0">
                <a:latin typeface="Meiryo UI" panose="020B0604030504040204" pitchFamily="50" charset="-128"/>
                <a:ea typeface="Meiryo UI" panose="020B0604030504040204" pitchFamily="50" charset="-128"/>
              </a:rPr>
              <a:t>認証機能 </a:t>
            </a:r>
            <a:r>
              <a:rPr lang="en-US" altLang="ja-JP" sz="1800" dirty="0">
                <a:latin typeface="Meiryo UI" panose="020B0604030504040204" pitchFamily="50" charset="-128"/>
                <a:ea typeface="Meiryo UI" panose="020B0604030504040204" pitchFamily="50" charset="-128"/>
              </a:rPr>
              <a:t>&gt; 4.4</a:t>
            </a:r>
            <a:r>
              <a:rPr lang="en-US" altLang="ja-JP" sz="1800">
                <a:latin typeface="Meiryo UI" panose="020B0604030504040204" pitchFamily="50" charset="-128"/>
                <a:ea typeface="Meiryo UI" panose="020B0604030504040204" pitchFamily="50" charset="-128"/>
              </a:rPr>
              <a:t>. API</a:t>
            </a:r>
            <a:endParaRPr kumimoji="1" lang="ja-JP" altLang="en-US" sz="1800"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5B3557D0-D94E-4747-8A63-667D6D87560D}"/>
              </a:ext>
            </a:extLst>
          </p:cNvPr>
          <p:cNvSpPr txBox="1"/>
          <p:nvPr/>
        </p:nvSpPr>
        <p:spPr>
          <a:xfrm>
            <a:off x="218830" y="697485"/>
            <a:ext cx="9482454" cy="340901"/>
          </a:xfrm>
          <a:prstGeom prst="rect">
            <a:avLst/>
          </a:prstGeom>
          <a:solidFill>
            <a:schemeClr val="bg1"/>
          </a:solidFill>
          <a:ln>
            <a:noFill/>
          </a:ln>
        </p:spPr>
        <p:txBody>
          <a:bodyPr wrap="square" rtlCol="0" anchor="t" anchorCtr="0">
            <a:noAutofit/>
          </a:bodyPr>
          <a:lstStyle/>
          <a:p>
            <a:r>
              <a:rPr lang="en-US" altLang="ja-JP" sz="1600" dirty="0">
                <a:latin typeface="Meiryo UI" panose="020B0604030504040204" pitchFamily="50" charset="-128"/>
                <a:ea typeface="Meiryo UI" panose="020B0604030504040204" pitchFamily="50" charset="-128"/>
              </a:rPr>
              <a:t>API</a:t>
            </a:r>
            <a:r>
              <a:rPr lang="ja-JP" altLang="en-US" sz="1600" dirty="0">
                <a:latin typeface="Meiryo UI" panose="020B0604030504040204" pitchFamily="50" charset="-128"/>
                <a:ea typeface="Meiryo UI" panose="020B0604030504040204" pitchFamily="50" charset="-128"/>
              </a:rPr>
              <a:t>仕様については「基本設計書</a:t>
            </a:r>
            <a:r>
              <a:rPr lang="en-US" altLang="ja-JP" sz="1600" dirty="0">
                <a:latin typeface="Meiryo UI" panose="020B0604030504040204" pitchFamily="50" charset="-128"/>
                <a:ea typeface="Meiryo UI" panose="020B0604030504040204" pitchFamily="50" charset="-128"/>
              </a:rPr>
              <a:t>_</a:t>
            </a:r>
            <a:r>
              <a:rPr lang="ja-JP" altLang="en-US" sz="1600" dirty="0">
                <a:latin typeface="Meiryo UI" panose="020B0604030504040204" pitchFamily="50" charset="-128"/>
                <a:ea typeface="Meiryo UI" panose="020B0604030504040204" pitchFamily="50" charset="-128"/>
              </a:rPr>
              <a:t>認証・認可</a:t>
            </a:r>
            <a:r>
              <a:rPr lang="en-US" altLang="ja-JP" sz="1600" dirty="0">
                <a:latin typeface="Meiryo UI" panose="020B0604030504040204" pitchFamily="50" charset="-128"/>
                <a:ea typeface="Meiryo UI" panose="020B0604030504040204" pitchFamily="50" charset="-128"/>
              </a:rPr>
              <a:t>_</a:t>
            </a:r>
            <a:r>
              <a:rPr lang="ja-JP" altLang="en-US" sz="1600" dirty="0">
                <a:latin typeface="Meiryo UI" panose="020B0604030504040204" pitchFamily="50" charset="-128"/>
                <a:ea typeface="Meiryo UI" panose="020B0604030504040204" pitchFamily="50" charset="-128"/>
              </a:rPr>
              <a:t>別紙</a:t>
            </a:r>
            <a:r>
              <a:rPr lang="en-US" altLang="ja-JP" sz="1600" dirty="0">
                <a:latin typeface="Meiryo UI" panose="020B0604030504040204" pitchFamily="50" charset="-128"/>
                <a:ea typeface="Meiryo UI" panose="020B0604030504040204" pitchFamily="50" charset="-128"/>
              </a:rPr>
              <a:t>2_</a:t>
            </a:r>
            <a:r>
              <a:rPr lang="ja-JP" altLang="en-US" sz="1600" dirty="0">
                <a:latin typeface="Meiryo UI" panose="020B0604030504040204" pitchFamily="50" charset="-128"/>
                <a:ea typeface="Meiryo UI" panose="020B0604030504040204" pitchFamily="50" charset="-128"/>
              </a:rPr>
              <a:t>認証機能</a:t>
            </a:r>
            <a:r>
              <a:rPr lang="en-US" altLang="ja-JP" sz="1600" dirty="0">
                <a:latin typeface="Meiryo UI" panose="020B0604030504040204" pitchFamily="50" charset="-128"/>
                <a:ea typeface="Meiryo UI" panose="020B0604030504040204" pitchFamily="50" charset="-128"/>
              </a:rPr>
              <a:t>API</a:t>
            </a:r>
            <a:r>
              <a:rPr lang="ja-JP" altLang="en-US" sz="1600" dirty="0">
                <a:latin typeface="Meiryo UI" panose="020B0604030504040204" pitchFamily="50" charset="-128"/>
                <a:ea typeface="Meiryo UI" panose="020B0604030504040204" pitchFamily="50" charset="-128"/>
              </a:rPr>
              <a:t>仕様</a:t>
            </a:r>
            <a:r>
              <a:rPr lang="en-US" altLang="ja-JP" sz="1600" dirty="0">
                <a:latin typeface="Meiryo UI" panose="020B0604030504040204" pitchFamily="50" charset="-128"/>
                <a:ea typeface="Meiryo UI" panose="020B0604030504040204" pitchFamily="50" charset="-128"/>
              </a:rPr>
              <a:t>(html)</a:t>
            </a:r>
            <a:r>
              <a:rPr lang="ja-JP" altLang="en-US" sz="1600" dirty="0">
                <a:latin typeface="Meiryo UI" panose="020B0604030504040204" pitchFamily="50" charset="-128"/>
                <a:ea typeface="Meiryo UI" panose="020B0604030504040204" pitchFamily="50" charset="-128"/>
              </a:rPr>
              <a:t>」を参照のこと。</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031361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C9AD56-53EB-4043-B606-56C60260EBE6}"/>
              </a:ext>
            </a:extLst>
          </p:cNvPr>
          <p:cNvSpPr>
            <a:spLocks noGrp="1"/>
          </p:cNvSpPr>
          <p:nvPr>
            <p:ph type="title"/>
          </p:nvPr>
        </p:nvSpPr>
        <p:spPr/>
        <p:txBody>
          <a:bodyPr/>
          <a:lstStyle/>
          <a:p>
            <a:r>
              <a:rPr kumimoji="1" lang="en-US" altLang="ja-JP" dirty="0"/>
              <a:t>5. </a:t>
            </a:r>
            <a:r>
              <a:rPr kumimoji="1" lang="ja-JP" altLang="en-US" dirty="0"/>
              <a:t>認可機能</a:t>
            </a:r>
          </a:p>
        </p:txBody>
      </p:sp>
    </p:spTree>
    <p:extLst>
      <p:ext uri="{BB962C8B-B14F-4D97-AF65-F5344CB8AC3E}">
        <p14:creationId xmlns:p14="http://schemas.microsoft.com/office/powerpoint/2010/main" val="15314653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6F822F-008F-4975-BAE6-9A99773B7C34}"/>
              </a:ext>
            </a:extLst>
          </p:cNvPr>
          <p:cNvSpPr>
            <a:spLocks noGrp="1"/>
          </p:cNvSpPr>
          <p:nvPr>
            <p:ph type="title"/>
          </p:nvPr>
        </p:nvSpPr>
        <p:spPr/>
        <p:txBody>
          <a:bodyPr/>
          <a:lstStyle/>
          <a:p>
            <a:r>
              <a:rPr lang="en-US" altLang="ja-JP" sz="1800">
                <a:latin typeface="Meiryo UI" panose="020B0604030504040204" pitchFamily="50" charset="-128"/>
                <a:ea typeface="Meiryo UI" panose="020B0604030504040204" pitchFamily="50" charset="-128"/>
              </a:rPr>
              <a:t>5. </a:t>
            </a:r>
            <a:r>
              <a:rPr lang="ja-JP" altLang="en-US" sz="1800">
                <a:latin typeface="Meiryo UI" panose="020B0604030504040204" pitchFamily="50" charset="-128"/>
                <a:ea typeface="Meiryo UI" panose="020B0604030504040204" pitchFamily="50" charset="-128"/>
              </a:rPr>
              <a:t>認可機能 </a:t>
            </a:r>
            <a:r>
              <a:rPr lang="en-US" altLang="ja-JP" sz="1800">
                <a:latin typeface="Meiryo UI" panose="020B0604030504040204" pitchFamily="50" charset="-128"/>
                <a:ea typeface="Meiryo UI" panose="020B0604030504040204" pitchFamily="50" charset="-128"/>
              </a:rPr>
              <a:t>&gt; 5.1.</a:t>
            </a:r>
            <a:r>
              <a:rPr lang="ja-JP" altLang="en-US" sz="1800">
                <a:latin typeface="Meiryo UI" panose="020B0604030504040204" pitchFamily="50" charset="-128"/>
                <a:ea typeface="Meiryo UI" panose="020B0604030504040204" pitchFamily="50" charset="-128"/>
              </a:rPr>
              <a:t> 構成</a:t>
            </a:r>
            <a:endParaRPr kumimoji="1" lang="ja-JP" altLang="en-US" dirty="0"/>
          </a:p>
        </p:txBody>
      </p:sp>
      <p:sp>
        <p:nvSpPr>
          <p:cNvPr id="3" name="正方形/長方形 2">
            <a:extLst>
              <a:ext uri="{FF2B5EF4-FFF2-40B4-BE49-F238E27FC236}">
                <a16:creationId xmlns:a16="http://schemas.microsoft.com/office/drawing/2014/main" id="{DD3A0B0C-63F0-42A0-889D-F9CDEF8A48EF}"/>
              </a:ext>
            </a:extLst>
          </p:cNvPr>
          <p:cNvSpPr/>
          <p:nvPr/>
        </p:nvSpPr>
        <p:spPr bwMode="auto">
          <a:xfrm>
            <a:off x="2662107" y="1867997"/>
            <a:ext cx="4265093" cy="2743200"/>
          </a:xfrm>
          <a:prstGeom prst="rect">
            <a:avLst/>
          </a:prstGeom>
          <a:noFill/>
          <a:ln>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r>
              <a:rPr lang="ja-JP" altLang="en-US" sz="1400">
                <a:latin typeface="Meiryo UI" panose="020B0604030504040204" pitchFamily="50" charset="-128"/>
                <a:ea typeface="Meiryo UI" panose="020B0604030504040204" pitchFamily="50" charset="-128"/>
              </a:rPr>
              <a:t>認可機能</a:t>
            </a:r>
            <a:endParaRPr lang="en-US" altLang="ja-JP" sz="1400" dirty="0">
              <a:latin typeface="Meiryo UI" panose="020B0604030504040204" pitchFamily="50" charset="-128"/>
              <a:ea typeface="Meiryo UI" panose="020B0604030504040204" pitchFamily="50" charset="-128"/>
            </a:endParaRPr>
          </a:p>
        </p:txBody>
      </p:sp>
      <p:sp>
        <p:nvSpPr>
          <p:cNvPr id="20" name="正方形/長方形 19">
            <a:extLst>
              <a:ext uri="{FF2B5EF4-FFF2-40B4-BE49-F238E27FC236}">
                <a16:creationId xmlns:a16="http://schemas.microsoft.com/office/drawing/2014/main" id="{428935F1-E5DA-42D4-BC84-1860A817A479}"/>
              </a:ext>
            </a:extLst>
          </p:cNvPr>
          <p:cNvSpPr/>
          <p:nvPr/>
        </p:nvSpPr>
        <p:spPr bwMode="auto">
          <a:xfrm>
            <a:off x="2924059" y="2299966"/>
            <a:ext cx="3641795" cy="617312"/>
          </a:xfrm>
          <a:prstGeom prst="rect">
            <a:avLst/>
          </a:prstGeom>
          <a:solidFill>
            <a:schemeClr val="accent1">
              <a:lumMod val="20000"/>
              <a:lumOff val="80000"/>
            </a:schemeClr>
          </a:solidFill>
          <a:ln>
            <a:headEnd/>
            <a:tailEnd/>
          </a:ln>
        </p:spPr>
        <p:style>
          <a:lnRef idx="2">
            <a:schemeClr val="dk1"/>
          </a:lnRef>
          <a:fillRef idx="1">
            <a:schemeClr val="lt1"/>
          </a:fillRef>
          <a:effectRef idx="0">
            <a:schemeClr val="dk1"/>
          </a:effectRef>
          <a:fontRef idx="minor">
            <a:schemeClr val="dk1"/>
          </a:fontRef>
        </p:style>
        <p:txBody>
          <a:bodyPr rtlCol="0" anchor="ctr" anchorCtr="0"/>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r>
              <a:rPr kumimoji="1" lang="en-US" altLang="ja-JP" sz="1000" dirty="0">
                <a:latin typeface="Meiryo UI" panose="020B0604030504040204" pitchFamily="50" charset="-128"/>
                <a:ea typeface="Meiryo UI" panose="020B0604030504040204" pitchFamily="50" charset="-128"/>
              </a:rPr>
              <a:t>Web</a:t>
            </a:r>
            <a:r>
              <a:rPr kumimoji="1" lang="ja-JP" altLang="en-US" sz="1000">
                <a:latin typeface="Meiryo UI" panose="020B0604030504040204" pitchFamily="50" charset="-128"/>
                <a:ea typeface="Meiryo UI" panose="020B0604030504040204" pitchFamily="50" charset="-128"/>
              </a:rPr>
              <a:t>サーバ</a:t>
            </a:r>
            <a:r>
              <a:rPr lang="ja-JP" altLang="en-US" sz="1000">
                <a:latin typeface="Meiryo UI" panose="020B0604030504040204" pitchFamily="50" charset="-128"/>
                <a:ea typeface="Meiryo UI" panose="020B0604030504040204" pitchFamily="50" charset="-128"/>
              </a:rPr>
              <a:t>およびリバース</a:t>
            </a:r>
            <a:r>
              <a:rPr kumimoji="1" lang="ja-JP" altLang="en-US" sz="1000">
                <a:latin typeface="Meiryo UI" panose="020B0604030504040204" pitchFamily="50" charset="-128"/>
                <a:ea typeface="Meiryo UI" panose="020B0604030504040204" pitchFamily="50" charset="-128"/>
              </a:rPr>
              <a:t>プロキシ</a:t>
            </a:r>
            <a:r>
              <a:rPr lang="ja-JP" altLang="en-US" sz="1000">
                <a:latin typeface="Meiryo UI" panose="020B0604030504040204" pitchFamily="50" charset="-128"/>
                <a:ea typeface="Meiryo UI" panose="020B0604030504040204" pitchFamily="50" charset="-128"/>
              </a:rPr>
              <a:t>コンテナ</a:t>
            </a:r>
            <a:endParaRPr kumimoji="1" lang="en-US" altLang="ja-JP" sz="1000" dirty="0">
              <a:latin typeface="Meiryo UI" panose="020B0604030504040204" pitchFamily="50" charset="-128"/>
              <a:ea typeface="Meiryo UI" panose="020B0604030504040204" pitchFamily="50" charset="-128"/>
            </a:endParaRPr>
          </a:p>
        </p:txBody>
      </p:sp>
      <p:sp>
        <p:nvSpPr>
          <p:cNvPr id="25" name="正方形/長方形 24">
            <a:extLst>
              <a:ext uri="{FF2B5EF4-FFF2-40B4-BE49-F238E27FC236}">
                <a16:creationId xmlns:a16="http://schemas.microsoft.com/office/drawing/2014/main" id="{60B63A2C-9E02-45B5-91AB-D7D6BC447B80}"/>
              </a:ext>
            </a:extLst>
          </p:cNvPr>
          <p:cNvSpPr/>
          <p:nvPr/>
        </p:nvSpPr>
        <p:spPr bwMode="auto">
          <a:xfrm>
            <a:off x="2915759" y="3272269"/>
            <a:ext cx="3641795" cy="393389"/>
          </a:xfrm>
          <a:prstGeom prst="rect">
            <a:avLst/>
          </a:prstGeom>
          <a:solidFill>
            <a:schemeClr val="accent1">
              <a:lumMod val="20000"/>
              <a:lumOff val="80000"/>
            </a:schemeClr>
          </a:solidFill>
          <a:ln>
            <a:headEnd/>
            <a:tailEnd/>
          </a:ln>
        </p:spPr>
        <p:style>
          <a:lnRef idx="2">
            <a:schemeClr val="dk1"/>
          </a:lnRef>
          <a:fillRef idx="1">
            <a:schemeClr val="lt1"/>
          </a:fillRef>
          <a:effectRef idx="0">
            <a:schemeClr val="dk1"/>
          </a:effectRef>
          <a:fontRef idx="minor">
            <a:schemeClr val="dk1"/>
          </a:fontRef>
        </p:style>
        <p:txBody>
          <a:bodyPr rtlCol="0" anchor="ctr" anchorCtr="0"/>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r>
              <a:rPr lang="en-US" altLang="ja-JP" sz="1000">
                <a:latin typeface="Meiryo UI" panose="020B0604030504040204" pitchFamily="50" charset="-128"/>
                <a:ea typeface="Meiryo UI" panose="020B0604030504040204" pitchFamily="50" charset="-128"/>
              </a:rPr>
              <a:t>Web</a:t>
            </a:r>
            <a:r>
              <a:rPr lang="ja-JP" altLang="en-US" sz="1000">
                <a:latin typeface="Meiryo UI" panose="020B0604030504040204" pitchFamily="50" charset="-128"/>
                <a:ea typeface="Meiryo UI" panose="020B0604030504040204" pitchFamily="50" charset="-128"/>
              </a:rPr>
              <a:t>アプリケーションサーバコンテナ</a:t>
            </a:r>
            <a:endParaRPr lang="en-US" altLang="ja-JP" sz="1000" dirty="0">
              <a:latin typeface="Meiryo UI" panose="020B0604030504040204" pitchFamily="50" charset="-128"/>
              <a:ea typeface="Meiryo UI" panose="020B0604030504040204" pitchFamily="50" charset="-128"/>
            </a:endParaRPr>
          </a:p>
        </p:txBody>
      </p:sp>
      <p:sp>
        <p:nvSpPr>
          <p:cNvPr id="36" name="正方形/長方形 35">
            <a:extLst>
              <a:ext uri="{FF2B5EF4-FFF2-40B4-BE49-F238E27FC236}">
                <a16:creationId xmlns:a16="http://schemas.microsoft.com/office/drawing/2014/main" id="{31C56E89-0A8B-43A5-A12C-177780AB23EF}"/>
              </a:ext>
            </a:extLst>
          </p:cNvPr>
          <p:cNvSpPr/>
          <p:nvPr/>
        </p:nvSpPr>
        <p:spPr bwMode="auto">
          <a:xfrm>
            <a:off x="2915759" y="4020648"/>
            <a:ext cx="3658396" cy="393389"/>
          </a:xfrm>
          <a:prstGeom prst="rect">
            <a:avLst/>
          </a:prstGeom>
          <a:solidFill>
            <a:schemeClr val="accent1">
              <a:lumMod val="20000"/>
              <a:lumOff val="80000"/>
            </a:schemeClr>
          </a:solidFill>
          <a:ln>
            <a:headEnd/>
            <a:tailEnd/>
          </a:ln>
        </p:spPr>
        <p:style>
          <a:lnRef idx="2">
            <a:schemeClr val="dk1"/>
          </a:lnRef>
          <a:fillRef idx="1">
            <a:schemeClr val="lt1"/>
          </a:fillRef>
          <a:effectRef idx="0">
            <a:schemeClr val="dk1"/>
          </a:effectRef>
          <a:fontRef idx="minor">
            <a:schemeClr val="dk1"/>
          </a:fontRef>
        </p:style>
        <p:txBody>
          <a:bodyPr rtlCol="0" anchor="ctr" anchorCtr="0"/>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r>
              <a:rPr kumimoji="1" lang="ja-JP" altLang="en-US" sz="1000">
                <a:latin typeface="Meiryo UI" panose="020B0604030504040204" pitchFamily="50" charset="-128"/>
                <a:ea typeface="Meiryo UI" panose="020B0604030504040204" pitchFamily="50" charset="-128"/>
              </a:rPr>
              <a:t>認証・認可サーバコンテナ</a:t>
            </a:r>
            <a:endParaRPr kumimoji="1" lang="en-US" altLang="ja-JP" sz="1000" dirty="0">
              <a:latin typeface="Meiryo UI" panose="020B0604030504040204" pitchFamily="50" charset="-128"/>
              <a:ea typeface="Meiryo UI" panose="020B0604030504040204" pitchFamily="50" charset="-128"/>
            </a:endParaRPr>
          </a:p>
        </p:txBody>
      </p:sp>
      <p:sp>
        <p:nvSpPr>
          <p:cNvPr id="61" name="テキスト ボックス 60">
            <a:extLst>
              <a:ext uri="{FF2B5EF4-FFF2-40B4-BE49-F238E27FC236}">
                <a16:creationId xmlns:a16="http://schemas.microsoft.com/office/drawing/2014/main" id="{49DA9773-C4FB-4959-A845-FDBEFE352BA2}"/>
              </a:ext>
            </a:extLst>
          </p:cNvPr>
          <p:cNvSpPr txBox="1"/>
          <p:nvPr/>
        </p:nvSpPr>
        <p:spPr>
          <a:xfrm>
            <a:off x="234000" y="767072"/>
            <a:ext cx="6880903" cy="805229"/>
          </a:xfrm>
          <a:prstGeom prst="rect">
            <a:avLst/>
          </a:prstGeom>
          <a:noFill/>
          <a:ln>
            <a:noFill/>
          </a:ln>
        </p:spPr>
        <p:txBody>
          <a:bodyPr wrap="square" rtlCol="0" anchor="t" anchorCtr="0">
            <a:noAutofit/>
          </a:bodyPr>
          <a:lstStyle/>
          <a:p>
            <a:r>
              <a:rPr lang="ja-JP" altLang="en-US" sz="1400">
                <a:latin typeface="Meiryo UI" panose="020B0604030504040204" pitchFamily="50" charset="-128"/>
                <a:ea typeface="Meiryo UI" panose="020B0604030504040204" pitchFamily="50" charset="-128"/>
              </a:rPr>
              <a:t>認可機能</a:t>
            </a:r>
            <a:r>
              <a:rPr lang="ja-JP" altLang="en-US" sz="1400" dirty="0">
                <a:latin typeface="Meiryo UI" panose="020B0604030504040204" pitchFamily="50" charset="-128"/>
                <a:ea typeface="Meiryo UI" panose="020B0604030504040204" pitchFamily="50" charset="-128"/>
              </a:rPr>
              <a:t>のシステム構成を以下に</a:t>
            </a:r>
            <a:r>
              <a:rPr lang="ja-JP" altLang="en-US" sz="1400">
                <a:latin typeface="Meiryo UI" panose="020B0604030504040204" pitchFamily="50" charset="-128"/>
                <a:ea typeface="Meiryo UI" panose="020B0604030504040204" pitchFamily="50" charset="-128"/>
              </a:rPr>
              <a:t>示す。</a:t>
            </a:r>
            <a:endParaRPr lang="en-US" altLang="ja-JP" sz="1400">
              <a:latin typeface="Meiryo UI" panose="020B0604030504040204" pitchFamily="50" charset="-128"/>
              <a:ea typeface="Meiryo UI" panose="020B0604030504040204" pitchFamily="50" charset="-128"/>
            </a:endParaRPr>
          </a:p>
          <a:p>
            <a:r>
              <a:rPr lang="ja-JP" altLang="en-US" sz="1400">
                <a:latin typeface="Meiryo UI" panose="020B0604030504040204" pitchFamily="50" charset="-128"/>
                <a:ea typeface="Meiryo UI" panose="020B0604030504040204" pitchFamily="50" charset="-128"/>
              </a:rPr>
              <a:t>認可機能は内部でいくつかのコンテナが連携して機能を実現する。</a:t>
            </a:r>
            <a:endParaRPr lang="en-US" altLang="ja-JP" sz="1400">
              <a:latin typeface="Meiryo UI" panose="020B0604030504040204" pitchFamily="50" charset="-128"/>
              <a:ea typeface="Meiryo UI" panose="020B0604030504040204" pitchFamily="50" charset="-128"/>
            </a:endParaRPr>
          </a:p>
          <a:p>
            <a:r>
              <a:rPr lang="ja-JP" altLang="en-US" sz="1400">
                <a:latin typeface="Meiryo UI" panose="020B0604030504040204" pitchFamily="50" charset="-128"/>
                <a:ea typeface="Meiryo UI" panose="020B0604030504040204" pitchFamily="50" charset="-128"/>
              </a:rPr>
              <a:t>データ提供者が操作するための</a:t>
            </a:r>
            <a:r>
              <a:rPr lang="en-US" altLang="ja-JP" sz="1400">
                <a:latin typeface="Meiryo UI" panose="020B0604030504040204" pitchFamily="50" charset="-128"/>
                <a:ea typeface="Meiryo UI" panose="020B0604030504040204" pitchFamily="50" charset="-128"/>
              </a:rPr>
              <a:t>Web</a:t>
            </a:r>
            <a:r>
              <a:rPr lang="ja-JP" altLang="en-US" sz="1400">
                <a:latin typeface="Meiryo UI" panose="020B0604030504040204" pitchFamily="50" charset="-128"/>
                <a:ea typeface="Meiryo UI" panose="020B0604030504040204" pitchFamily="50" charset="-128"/>
              </a:rPr>
              <a:t>画面を提供する。</a:t>
            </a:r>
            <a:endParaRPr lang="en-US" altLang="ja-JP" sz="140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p:txBody>
      </p:sp>
      <p:cxnSp>
        <p:nvCxnSpPr>
          <p:cNvPr id="73" name="直線矢印コネクタ 72">
            <a:extLst>
              <a:ext uri="{FF2B5EF4-FFF2-40B4-BE49-F238E27FC236}">
                <a16:creationId xmlns:a16="http://schemas.microsoft.com/office/drawing/2014/main" id="{1A6D0D44-562E-7474-C19B-144A508C52FC}"/>
              </a:ext>
            </a:extLst>
          </p:cNvPr>
          <p:cNvCxnSpPr>
            <a:cxnSpLocks/>
            <a:stCxn id="25" idx="0"/>
            <a:endCxn id="20" idx="2"/>
          </p:cNvCxnSpPr>
          <p:nvPr/>
        </p:nvCxnSpPr>
        <p:spPr>
          <a:xfrm flipV="1">
            <a:off x="4736657" y="2917278"/>
            <a:ext cx="8300" cy="354991"/>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D16EA41E-6987-A730-B8B8-32FB37FBE7F4}"/>
              </a:ext>
            </a:extLst>
          </p:cNvPr>
          <p:cNvCxnSpPr>
            <a:cxnSpLocks/>
            <a:stCxn id="7" idx="3"/>
            <a:endCxn id="20" idx="1"/>
          </p:cNvCxnSpPr>
          <p:nvPr/>
        </p:nvCxnSpPr>
        <p:spPr>
          <a:xfrm>
            <a:off x="2211977" y="2417580"/>
            <a:ext cx="712082" cy="191042"/>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91" name="表 91">
            <a:extLst>
              <a:ext uri="{FF2B5EF4-FFF2-40B4-BE49-F238E27FC236}">
                <a16:creationId xmlns:a16="http://schemas.microsoft.com/office/drawing/2014/main" id="{07D2BCCF-E4DB-B2E5-8250-613AAADB2D9A}"/>
              </a:ext>
            </a:extLst>
          </p:cNvPr>
          <p:cNvGraphicFramePr>
            <a:graphicFrameLocks noGrp="1"/>
          </p:cNvGraphicFramePr>
          <p:nvPr/>
        </p:nvGraphicFramePr>
        <p:xfrm>
          <a:off x="440648" y="4970758"/>
          <a:ext cx="8598848" cy="1219200"/>
        </p:xfrm>
        <a:graphic>
          <a:graphicData uri="http://schemas.openxmlformats.org/drawingml/2006/table">
            <a:tbl>
              <a:tblPr firstRow="1" bandRow="1">
                <a:tableStyleId>{5C22544A-7EE6-4342-B048-85BDC9FD1C3A}</a:tableStyleId>
              </a:tblPr>
              <a:tblGrid>
                <a:gridCol w="329911">
                  <a:extLst>
                    <a:ext uri="{9D8B030D-6E8A-4147-A177-3AD203B41FA5}">
                      <a16:colId xmlns:a16="http://schemas.microsoft.com/office/drawing/2014/main" val="3610490422"/>
                    </a:ext>
                  </a:extLst>
                </a:gridCol>
                <a:gridCol w="1113631">
                  <a:extLst>
                    <a:ext uri="{9D8B030D-6E8A-4147-A177-3AD203B41FA5}">
                      <a16:colId xmlns:a16="http://schemas.microsoft.com/office/drawing/2014/main" val="1197180464"/>
                    </a:ext>
                  </a:extLst>
                </a:gridCol>
                <a:gridCol w="3517471">
                  <a:extLst>
                    <a:ext uri="{9D8B030D-6E8A-4147-A177-3AD203B41FA5}">
                      <a16:colId xmlns:a16="http://schemas.microsoft.com/office/drawing/2014/main" val="2996726857"/>
                    </a:ext>
                  </a:extLst>
                </a:gridCol>
                <a:gridCol w="1328523">
                  <a:extLst>
                    <a:ext uri="{9D8B030D-6E8A-4147-A177-3AD203B41FA5}">
                      <a16:colId xmlns:a16="http://schemas.microsoft.com/office/drawing/2014/main" val="470817314"/>
                    </a:ext>
                  </a:extLst>
                </a:gridCol>
                <a:gridCol w="2309312">
                  <a:extLst>
                    <a:ext uri="{9D8B030D-6E8A-4147-A177-3AD203B41FA5}">
                      <a16:colId xmlns:a16="http://schemas.microsoft.com/office/drawing/2014/main" val="2925623443"/>
                    </a:ext>
                  </a:extLst>
                </a:gridCol>
              </a:tblGrid>
              <a:tr h="0">
                <a:tc>
                  <a:txBody>
                    <a:bodyPr/>
                    <a:lstStyle/>
                    <a:p>
                      <a:pPr algn="ctr"/>
                      <a:r>
                        <a:rPr kumimoji="1" lang="en-US" altLang="ja-JP" sz="1000" b="1" dirty="0">
                          <a:latin typeface="Meiryo UI" panose="020B0604030504040204" pitchFamily="50" charset="-128"/>
                          <a:ea typeface="Meiryo UI" panose="020B0604030504040204" pitchFamily="50" charset="-128"/>
                        </a:rPr>
                        <a:t>#</a:t>
                      </a:r>
                      <a:endParaRPr kumimoji="1" lang="ja-JP" altLang="en-US" sz="1000" b="1" dirty="0">
                        <a:latin typeface="Meiryo UI" panose="020B0604030504040204" pitchFamily="50" charset="-128"/>
                        <a:ea typeface="Meiryo UI" panose="020B0604030504040204" pitchFamily="50" charset="-128"/>
                      </a:endParaRPr>
                    </a:p>
                  </a:txBody>
                  <a:tcPr/>
                </a:tc>
                <a:tc>
                  <a:txBody>
                    <a:bodyPr/>
                    <a:lstStyle/>
                    <a:p>
                      <a:pPr algn="l"/>
                      <a:r>
                        <a:rPr kumimoji="1" lang="en-US" altLang="ja-JP" sz="1000" b="1" dirty="0">
                          <a:latin typeface="Meiryo UI" panose="020B0604030504040204" pitchFamily="50" charset="-128"/>
                          <a:ea typeface="Meiryo UI" panose="020B0604030504040204" pitchFamily="50" charset="-128"/>
                        </a:rPr>
                        <a:t>OSS</a:t>
                      </a:r>
                      <a:r>
                        <a:rPr kumimoji="1" lang="ja-JP" altLang="en-US" sz="1000" b="1" dirty="0">
                          <a:latin typeface="Meiryo UI" panose="020B0604030504040204" pitchFamily="50" charset="-128"/>
                          <a:ea typeface="Meiryo UI" panose="020B0604030504040204" pitchFamily="50" charset="-128"/>
                        </a:rPr>
                        <a:t>名</a:t>
                      </a:r>
                    </a:p>
                  </a:txBody>
                  <a:tcPr/>
                </a:tc>
                <a:tc>
                  <a:txBody>
                    <a:bodyPr/>
                    <a:lstStyle/>
                    <a:p>
                      <a:pPr algn="l"/>
                      <a:r>
                        <a:rPr kumimoji="1" lang="ja-JP" altLang="en-US" sz="1000" b="1" dirty="0">
                          <a:latin typeface="Meiryo UI" panose="020B0604030504040204" pitchFamily="50" charset="-128"/>
                          <a:ea typeface="Meiryo UI" panose="020B0604030504040204" pitchFamily="50" charset="-128"/>
                        </a:rPr>
                        <a:t>概要</a:t>
                      </a:r>
                    </a:p>
                  </a:txBody>
                  <a:tcPr/>
                </a:tc>
                <a:tc>
                  <a:txBody>
                    <a:bodyPr/>
                    <a:lstStyle/>
                    <a:p>
                      <a:pPr algn="l"/>
                      <a:r>
                        <a:rPr kumimoji="1" lang="ja-JP" altLang="en-US" sz="1000" b="1" dirty="0">
                          <a:latin typeface="Meiryo UI" panose="020B0604030504040204" pitchFamily="50" charset="-128"/>
                          <a:ea typeface="Meiryo UI" panose="020B0604030504040204" pitchFamily="50" charset="-128"/>
                        </a:rPr>
                        <a:t>バージョン</a:t>
                      </a:r>
                    </a:p>
                  </a:txBody>
                  <a:tcPr/>
                </a:tc>
                <a:tc>
                  <a:txBody>
                    <a:bodyPr/>
                    <a:lstStyle/>
                    <a:p>
                      <a:pPr algn="l"/>
                      <a:r>
                        <a:rPr kumimoji="1" lang="ja-JP" altLang="en-US" sz="1000" b="1" dirty="0">
                          <a:latin typeface="Meiryo UI" panose="020B0604030504040204" pitchFamily="50" charset="-128"/>
                          <a:ea typeface="Meiryo UI" panose="020B0604030504040204" pitchFamily="50" charset="-128"/>
                        </a:rPr>
                        <a:t>ライセンス</a:t>
                      </a:r>
                    </a:p>
                  </a:txBody>
                  <a:tcPr/>
                </a:tc>
                <a:extLst>
                  <a:ext uri="{0D108BD9-81ED-4DB2-BD59-A6C34878D82A}">
                    <a16:rowId xmlns:a16="http://schemas.microsoft.com/office/drawing/2014/main" val="3816092222"/>
                  </a:ext>
                </a:extLst>
              </a:tr>
              <a:tr h="0">
                <a:tc>
                  <a:txBody>
                    <a:bodyPr/>
                    <a:lstStyle/>
                    <a:p>
                      <a:pPr algn="r"/>
                      <a:r>
                        <a:rPr kumimoji="1" lang="en-US" altLang="ja-JP" sz="1000" dirty="0">
                          <a:latin typeface="Meiryo UI" panose="020B0604030504040204" pitchFamily="50" charset="-128"/>
                          <a:ea typeface="Meiryo UI" panose="020B0604030504040204" pitchFamily="50" charset="-128"/>
                        </a:rPr>
                        <a:t>1</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algn="l"/>
                      <a:r>
                        <a:rPr kumimoji="1" lang="en-US" altLang="ja-JP" sz="1000" dirty="0">
                          <a:latin typeface="Meiryo UI" panose="020B0604030504040204" pitchFamily="50" charset="-128"/>
                          <a:ea typeface="Meiryo UI" panose="020B0604030504040204" pitchFamily="50" charset="-128"/>
                        </a:rPr>
                        <a:t>Docker</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a:latin typeface="Meiryo UI" panose="020B0604030504040204" pitchFamily="50" charset="-128"/>
                          <a:ea typeface="Meiryo UI" panose="020B0604030504040204" pitchFamily="50" charset="-128"/>
                        </a:rPr>
                        <a:t>コンテナ仮想化を提供するソフトウェア</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algn="l"/>
                      <a:r>
                        <a:rPr lang="en-US" altLang="ja-JP" sz="1000" dirty="0">
                          <a:latin typeface="Meiryo UI" panose="020B0604030504040204" pitchFamily="50" charset="-128"/>
                          <a:ea typeface="Meiryo UI" panose="020B0604030504040204" pitchFamily="50" charset="-128"/>
                        </a:rPr>
                        <a:t>20.10.7</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algn="l"/>
                      <a:r>
                        <a:rPr kumimoji="1" lang="en-US" altLang="ja-JP" sz="1000" dirty="0">
                          <a:latin typeface="Meiryo UI" panose="020B0604030504040204" pitchFamily="50" charset="-128"/>
                          <a:ea typeface="Meiryo UI" panose="020B0604030504040204" pitchFamily="50" charset="-128"/>
                        </a:rPr>
                        <a:t>Apache License 2.0</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486235523"/>
                  </a:ext>
                </a:extLst>
              </a:tr>
              <a:tr h="0">
                <a:tc>
                  <a:txBody>
                    <a:bodyPr/>
                    <a:lstStyle/>
                    <a:p>
                      <a:pPr algn="r"/>
                      <a:r>
                        <a:rPr kumimoji="1" lang="en-US" altLang="ja-JP" sz="1000" dirty="0">
                          <a:latin typeface="Meiryo UI" panose="020B0604030504040204" pitchFamily="50" charset="-128"/>
                          <a:ea typeface="Meiryo UI" panose="020B0604030504040204" pitchFamily="50" charset="-128"/>
                        </a:rPr>
                        <a:t>2</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algn="l"/>
                      <a:r>
                        <a:rPr kumimoji="1" lang="en-US" altLang="ja-JP" sz="1000" dirty="0">
                          <a:latin typeface="Meiryo UI" panose="020B0604030504040204" pitchFamily="50" charset="-128"/>
                          <a:ea typeface="Meiryo UI" panose="020B0604030504040204" pitchFamily="50" charset="-128"/>
                        </a:rPr>
                        <a:t>Nginx</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50" charset="-128"/>
                          <a:ea typeface="Meiryo UI" panose="020B0604030504040204" pitchFamily="50" charset="-128"/>
                        </a:rPr>
                        <a:t>Web</a:t>
                      </a:r>
                      <a:r>
                        <a:rPr kumimoji="1" lang="ja-JP" altLang="en-US" sz="1000" dirty="0">
                          <a:latin typeface="Meiryo UI" panose="020B0604030504040204" pitchFamily="50" charset="-128"/>
                          <a:ea typeface="Meiryo UI" panose="020B0604030504040204" pitchFamily="50" charset="-128"/>
                        </a:rPr>
                        <a:t>サーバ</a:t>
                      </a:r>
                      <a:r>
                        <a:rPr kumimoji="1" lang="ja-JP" altLang="en-US" sz="1000">
                          <a:latin typeface="Meiryo UI" panose="020B0604030504040204" pitchFamily="50" charset="-128"/>
                          <a:ea typeface="Meiryo UI" panose="020B0604030504040204" pitchFamily="50" charset="-128"/>
                        </a:rPr>
                        <a:t>およびリバースプロキシの機能を提供するソフトウェア</a:t>
                      </a:r>
                      <a:endParaRPr kumimoji="1" lang="en-US" altLang="ja-JP"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schemeClr val="tx1"/>
                          </a:solidFill>
                          <a:effectLst/>
                          <a:uLnTx/>
                          <a:uFillTx/>
                          <a:latin typeface="Meiryo UI" panose="020B0604030504040204" pitchFamily="50" charset="-128"/>
                          <a:ea typeface="Meiryo UI" panose="020B0604030504040204" pitchFamily="50" charset="-128"/>
                          <a:cs typeface="+mn-cs"/>
                        </a:rPr>
                        <a:t>1.23.1</a:t>
                      </a:r>
                      <a:endParaRPr kumimoji="1" lang="ja-JP" altLang="en-US" sz="10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endParaRPr>
                    </a:p>
                  </a:txBody>
                  <a:tcPr/>
                </a:tc>
                <a:tc>
                  <a:txBody>
                    <a:bodyPr/>
                    <a:lstStyle/>
                    <a:p>
                      <a:pPr algn="l"/>
                      <a:r>
                        <a:rPr kumimoji="1" lang="en-US" altLang="ja-JP" sz="1000" dirty="0">
                          <a:latin typeface="Meiryo UI" panose="020B0604030504040204" pitchFamily="50" charset="-128"/>
                          <a:ea typeface="Meiryo UI" panose="020B0604030504040204" pitchFamily="50" charset="-128"/>
                        </a:rPr>
                        <a:t>BSD</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73395643"/>
                  </a:ext>
                </a:extLst>
              </a:tr>
              <a:tr h="0">
                <a:tc>
                  <a:txBody>
                    <a:bodyPr/>
                    <a:lstStyle/>
                    <a:p>
                      <a:pPr algn="r"/>
                      <a:r>
                        <a:rPr kumimoji="1" lang="en-US" altLang="ja-JP" sz="1000">
                          <a:latin typeface="Meiryo UI" panose="020B0604030504040204" pitchFamily="50" charset="-128"/>
                          <a:ea typeface="Meiryo UI" panose="020B0604030504040204" pitchFamily="50" charset="-128"/>
                        </a:rPr>
                        <a:t>3</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algn="l"/>
                      <a:r>
                        <a:rPr kumimoji="1" lang="en-US" altLang="ja-JP" sz="1000">
                          <a:latin typeface="Meiryo UI" panose="020B0604030504040204" pitchFamily="50" charset="-128"/>
                          <a:ea typeface="Meiryo UI" panose="020B0604030504040204" pitchFamily="50" charset="-128"/>
                        </a:rPr>
                        <a:t>FastAPI</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a:latin typeface="Meiryo UI" panose="020B0604030504040204" pitchFamily="50" charset="-128"/>
                          <a:ea typeface="Meiryo UI" panose="020B0604030504040204" pitchFamily="50" charset="-128"/>
                        </a:rPr>
                        <a:t>Web</a:t>
                      </a:r>
                      <a:r>
                        <a:rPr kumimoji="1" lang="ja-JP" altLang="en-US" sz="1000">
                          <a:latin typeface="Meiryo UI" panose="020B0604030504040204" pitchFamily="50" charset="-128"/>
                          <a:ea typeface="Meiryo UI" panose="020B0604030504040204" pitchFamily="50" charset="-128"/>
                        </a:rPr>
                        <a:t>アプリケーションサーバの機能を提供するソフトウェア</a:t>
                      </a:r>
                      <a:endParaRPr kumimoji="1" lang="en-US" altLang="ja-JP"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schemeClr val="tx1"/>
                          </a:solidFill>
                          <a:effectLst/>
                          <a:uLnTx/>
                          <a:uFillTx/>
                          <a:latin typeface="Meiryo UI" panose="020B0604030504040204" pitchFamily="50" charset="-128"/>
                          <a:ea typeface="Meiryo UI" panose="020B0604030504040204" pitchFamily="50" charset="-128"/>
                          <a:cs typeface="+mn-cs"/>
                        </a:rPr>
                        <a:t>0.82.0</a:t>
                      </a:r>
                      <a:endParaRPr kumimoji="1" lang="ja-JP" altLang="en-US" sz="10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endParaRPr>
                    </a:p>
                  </a:txBody>
                  <a:tcPr/>
                </a:tc>
                <a:tc>
                  <a:txBody>
                    <a:bodyPr/>
                    <a:lstStyle/>
                    <a:p>
                      <a:pPr algn="l"/>
                      <a:r>
                        <a:rPr kumimoji="1" lang="en-US" altLang="ja-JP" sz="1000">
                          <a:latin typeface="Meiryo UI" panose="020B0604030504040204" pitchFamily="50" charset="-128"/>
                          <a:ea typeface="Meiryo UI" panose="020B0604030504040204" pitchFamily="50" charset="-128"/>
                        </a:rPr>
                        <a:t>MIT</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33662157"/>
                  </a:ext>
                </a:extLst>
              </a:tr>
              <a:tr h="0">
                <a:tc>
                  <a:txBody>
                    <a:bodyPr/>
                    <a:lstStyle/>
                    <a:p>
                      <a:pPr algn="r"/>
                      <a:r>
                        <a:rPr kumimoji="1" lang="en-US" altLang="ja-JP" sz="1000">
                          <a:latin typeface="Meiryo UI" panose="020B0604030504040204" pitchFamily="50" charset="-128"/>
                          <a:ea typeface="Meiryo UI" panose="020B0604030504040204" pitchFamily="50" charset="-128"/>
                        </a:rPr>
                        <a:t>4</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algn="l"/>
                      <a:r>
                        <a:rPr kumimoji="1" lang="en-US" altLang="ja-JP" sz="1000" dirty="0">
                          <a:latin typeface="Meiryo UI" panose="020B0604030504040204" pitchFamily="50" charset="-128"/>
                          <a:ea typeface="Meiryo UI" panose="020B0604030504040204" pitchFamily="50" charset="-128"/>
                        </a:rPr>
                        <a:t>Keycloak</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algn="l"/>
                      <a:r>
                        <a:rPr kumimoji="1" lang="ja-JP" altLang="en-US" sz="1000">
                          <a:latin typeface="Meiryo UI" panose="020B0604030504040204" pitchFamily="50" charset="-128"/>
                          <a:ea typeface="Meiryo UI" panose="020B0604030504040204" pitchFamily="50" charset="-128"/>
                        </a:rPr>
                        <a:t>認証・認可サーバの機能を提供するソフトウェア</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schemeClr val="tx1"/>
                          </a:solidFill>
                          <a:effectLst/>
                          <a:uLnTx/>
                          <a:uFillTx/>
                          <a:latin typeface="Meiryo UI" panose="020B0604030504040204" pitchFamily="50" charset="-128"/>
                          <a:ea typeface="Meiryo UI" panose="020B0604030504040204" pitchFamily="50" charset="-128"/>
                          <a:cs typeface="+mn-cs"/>
                        </a:rPr>
                        <a:t>19.0.2</a:t>
                      </a:r>
                      <a:endParaRPr kumimoji="1" lang="ja-JP" altLang="en-US" sz="10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50" charset="-128"/>
                          <a:ea typeface="Meiryo UI" panose="020B0604030504040204" pitchFamily="50" charset="-128"/>
                        </a:rPr>
                        <a:t>Apache License 2.0</a:t>
                      </a:r>
                      <a:endParaRPr kumimoji="1" lang="ja-JP" altLang="en-US"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061703052"/>
                  </a:ext>
                </a:extLst>
              </a:tr>
            </a:tbl>
          </a:graphicData>
        </a:graphic>
      </p:graphicFrame>
      <p:cxnSp>
        <p:nvCxnSpPr>
          <p:cNvPr id="21" name="直線矢印コネクタ 20">
            <a:extLst>
              <a:ext uri="{FF2B5EF4-FFF2-40B4-BE49-F238E27FC236}">
                <a16:creationId xmlns:a16="http://schemas.microsoft.com/office/drawing/2014/main" id="{DB63FD01-6D2A-4E7A-C7D2-3413281B0C06}"/>
              </a:ext>
            </a:extLst>
          </p:cNvPr>
          <p:cNvCxnSpPr>
            <a:cxnSpLocks/>
            <a:stCxn id="25" idx="2"/>
            <a:endCxn id="36" idx="0"/>
          </p:cNvCxnSpPr>
          <p:nvPr/>
        </p:nvCxnSpPr>
        <p:spPr>
          <a:xfrm>
            <a:off x="4736657" y="3665658"/>
            <a:ext cx="8300" cy="35499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02661D20-3DCA-0730-DA58-B430789E4628}"/>
              </a:ext>
            </a:extLst>
          </p:cNvPr>
          <p:cNvCxnSpPr>
            <a:cxnSpLocks/>
          </p:cNvCxnSpPr>
          <p:nvPr/>
        </p:nvCxnSpPr>
        <p:spPr>
          <a:xfrm>
            <a:off x="8713660" y="4345029"/>
            <a:ext cx="479746"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1E74B9FC-81B2-A842-FE3E-86CB567A04D0}"/>
              </a:ext>
            </a:extLst>
          </p:cNvPr>
          <p:cNvSpPr txBox="1"/>
          <p:nvPr/>
        </p:nvSpPr>
        <p:spPr>
          <a:xfrm>
            <a:off x="7904215" y="4237854"/>
            <a:ext cx="776175" cy="246221"/>
          </a:xfrm>
          <a:prstGeom prst="rect">
            <a:avLst/>
          </a:prstGeom>
          <a:noFill/>
        </p:spPr>
        <p:txBody>
          <a:bodyPr wrap="none" rtlCol="0">
            <a:spAutoFit/>
          </a:bodyPr>
          <a:lstStyle/>
          <a:p>
            <a:r>
              <a:rPr kumimoji="1" lang="en-US" altLang="ja-JP" sz="1000" dirty="0">
                <a:latin typeface="Meiryo UI" panose="020B0604030504040204" pitchFamily="50" charset="-128"/>
                <a:ea typeface="Meiryo UI" panose="020B0604030504040204" pitchFamily="50" charset="-128"/>
              </a:rPr>
              <a:t>HTTP</a:t>
            </a:r>
            <a:r>
              <a:rPr kumimoji="1" lang="ja-JP" altLang="en-US" sz="1000" dirty="0">
                <a:latin typeface="Meiryo UI" panose="020B0604030504040204" pitchFamily="50" charset="-128"/>
                <a:ea typeface="Meiryo UI" panose="020B0604030504040204" pitchFamily="50" charset="-128"/>
              </a:rPr>
              <a:t>通信</a:t>
            </a:r>
          </a:p>
        </p:txBody>
      </p:sp>
      <p:sp>
        <p:nvSpPr>
          <p:cNvPr id="16" name="正方形/長方形 15">
            <a:extLst>
              <a:ext uri="{FF2B5EF4-FFF2-40B4-BE49-F238E27FC236}">
                <a16:creationId xmlns:a16="http://schemas.microsoft.com/office/drawing/2014/main" id="{1876B843-F4F7-73B0-8855-1CE38BE44C29}"/>
              </a:ext>
            </a:extLst>
          </p:cNvPr>
          <p:cNvSpPr/>
          <p:nvPr/>
        </p:nvSpPr>
        <p:spPr bwMode="auto">
          <a:xfrm>
            <a:off x="7904215" y="3876051"/>
            <a:ext cx="1289191" cy="306977"/>
          </a:xfrm>
          <a:prstGeom prst="rect">
            <a:avLst/>
          </a:prstGeom>
          <a:solidFill>
            <a:schemeClr val="accent1">
              <a:lumMod val="20000"/>
              <a:lumOff val="80000"/>
            </a:schemeClr>
          </a:solidFill>
          <a:ln>
            <a:headEnd/>
            <a:tailEnd/>
          </a:ln>
        </p:spPr>
        <p:style>
          <a:lnRef idx="2">
            <a:schemeClr val="dk1"/>
          </a:lnRef>
          <a:fillRef idx="1">
            <a:schemeClr val="lt1"/>
          </a:fillRef>
          <a:effectRef idx="0">
            <a:schemeClr val="dk1"/>
          </a:effectRef>
          <a:fontRef idx="minor">
            <a:schemeClr val="dk1"/>
          </a:fontRef>
        </p:style>
        <p:txBody>
          <a:bodyPr rtlCol="0" anchor="ctr" anchorCtr="0"/>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r>
              <a:rPr lang="en-US" altLang="ja-JP" sz="1000" dirty="0">
                <a:latin typeface="Meiryo UI" panose="020B0604030504040204" pitchFamily="50" charset="-128"/>
                <a:ea typeface="Meiryo UI" panose="020B0604030504040204" pitchFamily="50" charset="-128"/>
              </a:rPr>
              <a:t>Docker</a:t>
            </a:r>
            <a:r>
              <a:rPr lang="ja-JP" altLang="en-US" sz="1000" dirty="0">
                <a:latin typeface="Meiryo UI" panose="020B0604030504040204" pitchFamily="50" charset="-128"/>
                <a:ea typeface="Meiryo UI" panose="020B0604030504040204" pitchFamily="50" charset="-128"/>
              </a:rPr>
              <a:t>コンテナ</a:t>
            </a:r>
            <a:endParaRPr lang="en-US" altLang="ja-JP" sz="1000" dirty="0">
              <a:latin typeface="Meiryo UI" panose="020B0604030504040204" pitchFamily="50" charset="-128"/>
              <a:ea typeface="Meiryo UI" panose="020B0604030504040204" pitchFamily="50" charset="-128"/>
            </a:endParaRPr>
          </a:p>
        </p:txBody>
      </p:sp>
      <p:sp>
        <p:nvSpPr>
          <p:cNvPr id="17" name="正方形/長方形 16">
            <a:extLst>
              <a:ext uri="{FF2B5EF4-FFF2-40B4-BE49-F238E27FC236}">
                <a16:creationId xmlns:a16="http://schemas.microsoft.com/office/drawing/2014/main" id="{DA5167E6-C9EE-E10A-3B8F-16FA20858011}"/>
              </a:ext>
            </a:extLst>
          </p:cNvPr>
          <p:cNvSpPr/>
          <p:nvPr/>
        </p:nvSpPr>
        <p:spPr bwMode="auto">
          <a:xfrm>
            <a:off x="7778256" y="3558540"/>
            <a:ext cx="1533454" cy="994054"/>
          </a:xfrm>
          <a:prstGeom prst="rect">
            <a:avLst/>
          </a:prstGeom>
          <a:noFill/>
          <a:ln>
            <a:solidFill>
              <a:schemeClr val="tx1">
                <a:lumMod val="75000"/>
                <a:lumOff val="25000"/>
              </a:schemeClr>
            </a:solidFill>
            <a:headEnd/>
            <a:tailEnd/>
          </a:ln>
        </p:spPr>
        <p:style>
          <a:lnRef idx="2">
            <a:schemeClr val="accent4"/>
          </a:lnRef>
          <a:fillRef idx="1">
            <a:schemeClr val="lt1"/>
          </a:fillRef>
          <a:effectRef idx="0">
            <a:schemeClr val="accent4"/>
          </a:effectRef>
          <a:fontRef idx="minor">
            <a:schemeClr val="dk1"/>
          </a:fontRef>
        </p:style>
        <p:txBody>
          <a:bodyPr rtlCol="0" anchor="t" anchorCtr="0"/>
          <a:lstStyle/>
          <a:p>
            <a:r>
              <a:rPr lang="ja-JP" altLang="en-US" sz="1000" dirty="0">
                <a:latin typeface="Meiryo UI" panose="020B0604030504040204" pitchFamily="50" charset="-128"/>
                <a:ea typeface="Meiryo UI" panose="020B0604030504040204" pitchFamily="50" charset="-128"/>
              </a:rPr>
              <a:t>凡例</a:t>
            </a:r>
            <a:endParaRPr lang="en-US" altLang="ja-JP" sz="1000" dirty="0">
              <a:latin typeface="Meiryo UI" panose="020B0604030504040204" pitchFamily="50" charset="-128"/>
              <a:ea typeface="Meiryo UI" panose="020B0604030504040204" pitchFamily="50" charset="-128"/>
            </a:endParaRPr>
          </a:p>
        </p:txBody>
      </p:sp>
      <p:sp>
        <p:nvSpPr>
          <p:cNvPr id="22" name="フローチャート: 書類 21">
            <a:extLst>
              <a:ext uri="{FF2B5EF4-FFF2-40B4-BE49-F238E27FC236}">
                <a16:creationId xmlns:a16="http://schemas.microsoft.com/office/drawing/2014/main" id="{74E21B88-A34C-B018-8E68-695A931C93CA}"/>
              </a:ext>
            </a:extLst>
          </p:cNvPr>
          <p:cNvSpPr/>
          <p:nvPr/>
        </p:nvSpPr>
        <p:spPr>
          <a:xfrm>
            <a:off x="5374101" y="2456456"/>
            <a:ext cx="1004554" cy="34956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a:latin typeface="Meiryo UI" panose="020B0604030504040204" pitchFamily="50" charset="-128"/>
                <a:ea typeface="Meiryo UI" panose="020B0604030504040204" pitchFamily="50" charset="-128"/>
              </a:rPr>
              <a:t>Web</a:t>
            </a:r>
            <a:r>
              <a:rPr kumimoji="1" lang="ja-JP" altLang="en-US" sz="1200">
                <a:latin typeface="Meiryo UI" panose="020B0604030504040204" pitchFamily="50" charset="-128"/>
                <a:ea typeface="Meiryo UI" panose="020B0604030504040204" pitchFamily="50" charset="-128"/>
              </a:rPr>
              <a:t>画面</a:t>
            </a:r>
          </a:p>
        </p:txBody>
      </p:sp>
      <p:graphicFrame>
        <p:nvGraphicFramePr>
          <p:cNvPr id="7" name="表 42">
            <a:extLst>
              <a:ext uri="{FF2B5EF4-FFF2-40B4-BE49-F238E27FC236}">
                <a16:creationId xmlns:a16="http://schemas.microsoft.com/office/drawing/2014/main" id="{5E54841C-E7D2-3EBE-06E9-7DAEE78D98F7}"/>
              </a:ext>
            </a:extLst>
          </p:cNvPr>
          <p:cNvGraphicFramePr>
            <a:graphicFrameLocks noGrp="1"/>
          </p:cNvGraphicFramePr>
          <p:nvPr>
            <p:extLst>
              <p:ext uri="{D42A27DB-BD31-4B8C-83A1-F6EECF244321}">
                <p14:modId xmlns:p14="http://schemas.microsoft.com/office/powerpoint/2010/main" val="1240417434"/>
              </p:ext>
            </p:extLst>
          </p:nvPr>
        </p:nvGraphicFramePr>
        <p:xfrm>
          <a:off x="414524" y="1899420"/>
          <a:ext cx="1797453" cy="1036320"/>
        </p:xfrm>
        <a:graphic>
          <a:graphicData uri="http://schemas.openxmlformats.org/drawingml/2006/table">
            <a:tbl>
              <a:tblPr firstRow="1" bandRow="1">
                <a:tableStyleId>{5940675A-B579-460E-94D1-54222C63F5DA}</a:tableStyleId>
              </a:tblPr>
              <a:tblGrid>
                <a:gridCol w="1797453">
                  <a:extLst>
                    <a:ext uri="{9D8B030D-6E8A-4147-A177-3AD203B41FA5}">
                      <a16:colId xmlns:a16="http://schemas.microsoft.com/office/drawing/2014/main" val="573121816"/>
                    </a:ext>
                  </a:extLst>
                </a:gridCol>
              </a:tblGrid>
              <a:tr h="0">
                <a:tc>
                  <a:txBody>
                    <a:bodyPr/>
                    <a:lstStyle/>
                    <a:p>
                      <a:r>
                        <a:rPr lang="ja-JP" altLang="en-US" sz="1400" dirty="0">
                          <a:latin typeface="Meiryo UI" panose="020B0604030504040204" pitchFamily="50" charset="-128"/>
                          <a:ea typeface="Meiryo UI" panose="020B0604030504040204" pitchFamily="50" charset="-128"/>
                        </a:rPr>
                        <a:t>対向装置</a:t>
                      </a:r>
                      <a:endParaRPr lang="en-US" altLang="ja-JP" sz="1400" dirty="0">
                        <a:latin typeface="Meiryo UI" panose="020B0604030504040204" pitchFamily="50" charset="-128"/>
                        <a:ea typeface="Meiryo UI" panose="020B0604030504040204" pitchFamily="50" charset="-128"/>
                      </a:endParaRPr>
                    </a:p>
                  </a:txBody>
                  <a:tcPr>
                    <a:solidFill>
                      <a:schemeClr val="bg2"/>
                    </a:solidFill>
                  </a:tcPr>
                </a:tc>
                <a:extLst>
                  <a:ext uri="{0D108BD9-81ED-4DB2-BD59-A6C34878D82A}">
                    <a16:rowId xmlns:a16="http://schemas.microsoft.com/office/drawing/2014/main" val="1528909393"/>
                  </a:ext>
                </a:extLst>
              </a:tr>
              <a:tr h="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000" dirty="0">
                          <a:latin typeface="Meiryo UI" panose="020B0604030504040204" pitchFamily="50" charset="-128"/>
                          <a:ea typeface="Meiryo UI" panose="020B0604030504040204" pitchFamily="50" charset="-128"/>
                        </a:rPr>
                        <a:t>提供者コネクタ</a:t>
                      </a:r>
                      <a:endParaRPr lang="en-US" altLang="ja-JP"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28487135"/>
                  </a:ext>
                </a:extLst>
              </a:tr>
              <a:tr h="0">
                <a:tc>
                  <a:txBody>
                    <a:bodyPr/>
                    <a:lstStyle/>
                    <a:p>
                      <a:pPr algn="l"/>
                      <a:r>
                        <a:rPr kumimoji="1" lang="ja-JP" altLang="en-US" sz="1000">
                          <a:latin typeface="Meiryo UI" panose="020B0604030504040204" pitchFamily="50" charset="-128"/>
                          <a:ea typeface="Meiryo UI" panose="020B0604030504040204" pitchFamily="50" charset="-128"/>
                        </a:rPr>
                        <a:t>認可機能画面</a:t>
                      </a:r>
                      <a:endParaRPr kumimoji="1" lang="en-US" altLang="ja-JP"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20202227"/>
                  </a:ext>
                </a:extLst>
              </a:tr>
              <a:tr h="0">
                <a:tc>
                  <a:txBody>
                    <a:bodyPr/>
                    <a:lstStyle/>
                    <a:p>
                      <a:pPr algn="l"/>
                      <a:r>
                        <a:rPr kumimoji="1" lang="ja-JP" altLang="en-US" sz="1000">
                          <a:latin typeface="Meiryo UI" panose="020B0604030504040204" pitchFamily="50" charset="-128"/>
                          <a:ea typeface="Meiryo UI" panose="020B0604030504040204" pitchFamily="50" charset="-128"/>
                        </a:rPr>
                        <a:t>認証機能の</a:t>
                      </a:r>
                      <a:r>
                        <a:rPr lang="ja-JP" altLang="en-US" sz="1000">
                          <a:latin typeface="Meiryo UI" panose="020B0604030504040204" pitchFamily="50" charset="-128"/>
                          <a:ea typeface="Meiryo UI" panose="020B0604030504040204" pitchFamily="50" charset="-128"/>
                        </a:rPr>
                        <a:t>認証・認可サーバ</a:t>
                      </a:r>
                      <a:endParaRPr kumimoji="1" lang="en-US" altLang="ja-JP" sz="1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916838133"/>
                  </a:ext>
                </a:extLst>
              </a:tr>
            </a:tbl>
          </a:graphicData>
        </a:graphic>
      </p:graphicFrame>
    </p:spTree>
    <p:extLst>
      <p:ext uri="{BB962C8B-B14F-4D97-AF65-F5344CB8AC3E}">
        <p14:creationId xmlns:p14="http://schemas.microsoft.com/office/powerpoint/2010/main" val="30788880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4A502A-855D-4942-B1DE-C8E3E21E74FC}"/>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5. </a:t>
            </a:r>
            <a:r>
              <a:rPr lang="ja-JP" altLang="en-US" sz="1800" dirty="0">
                <a:latin typeface="Meiryo UI" panose="020B0604030504040204" pitchFamily="50" charset="-128"/>
                <a:ea typeface="Meiryo UI" panose="020B0604030504040204" pitchFamily="50" charset="-128"/>
              </a:rPr>
              <a:t>認可機能 </a:t>
            </a:r>
            <a:r>
              <a:rPr lang="en-US" altLang="ja-JP" sz="1800" dirty="0">
                <a:latin typeface="Meiryo UI" panose="020B0604030504040204" pitchFamily="50" charset="-128"/>
                <a:ea typeface="Meiryo UI" panose="020B0604030504040204" pitchFamily="50" charset="-128"/>
              </a:rPr>
              <a:t>&gt; 5.2</a:t>
            </a:r>
            <a:r>
              <a:rPr lang="en-US" altLang="ja-JP" sz="1800">
                <a:latin typeface="Meiryo UI" panose="020B0604030504040204" pitchFamily="50" charset="-128"/>
                <a:ea typeface="Meiryo UI" panose="020B0604030504040204" pitchFamily="50" charset="-128"/>
              </a:rPr>
              <a:t>.</a:t>
            </a:r>
            <a:r>
              <a:rPr lang="ja-JP" altLang="en-US" sz="1800">
                <a:latin typeface="Meiryo UI" panose="020B0604030504040204" pitchFamily="50" charset="-128"/>
                <a:ea typeface="Meiryo UI" panose="020B0604030504040204" pitchFamily="50" charset="-128"/>
              </a:rPr>
              <a:t> </a:t>
            </a:r>
            <a:r>
              <a:rPr kumimoji="1" lang="ja-JP" altLang="en-US" sz="1800"/>
              <a:t>機能</a:t>
            </a:r>
            <a:endParaRPr kumimoji="1" lang="ja-JP" altLang="en-US" sz="1800" dirty="0"/>
          </a:p>
        </p:txBody>
      </p:sp>
      <p:sp>
        <p:nvSpPr>
          <p:cNvPr id="4" name="テキスト ボックス 3">
            <a:extLst>
              <a:ext uri="{FF2B5EF4-FFF2-40B4-BE49-F238E27FC236}">
                <a16:creationId xmlns:a16="http://schemas.microsoft.com/office/drawing/2014/main" id="{0C7C74C8-8E47-4FC6-80DD-CFCFBC377DA2}"/>
              </a:ext>
            </a:extLst>
          </p:cNvPr>
          <p:cNvSpPr txBox="1"/>
          <p:nvPr/>
        </p:nvSpPr>
        <p:spPr>
          <a:xfrm>
            <a:off x="234000" y="767072"/>
            <a:ext cx="9229970" cy="432001"/>
          </a:xfrm>
          <a:prstGeom prst="rect">
            <a:avLst/>
          </a:prstGeom>
          <a:no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認可機能が提供する機能は以下の通りである。</a:t>
            </a:r>
            <a:endParaRPr lang="en-US" altLang="ja-JP" sz="1600" dirty="0">
              <a:latin typeface="Meiryo UI" panose="020B0604030504040204" pitchFamily="50" charset="-128"/>
              <a:ea typeface="Meiryo UI" panose="020B0604030504040204" pitchFamily="50" charset="-128"/>
            </a:endParaRPr>
          </a:p>
        </p:txBody>
      </p:sp>
      <p:graphicFrame>
        <p:nvGraphicFramePr>
          <p:cNvPr id="6" name="表 4">
            <a:extLst>
              <a:ext uri="{FF2B5EF4-FFF2-40B4-BE49-F238E27FC236}">
                <a16:creationId xmlns:a16="http://schemas.microsoft.com/office/drawing/2014/main" id="{E3C74164-8FCB-404D-A1F6-22DE67FE0C8B}"/>
              </a:ext>
            </a:extLst>
          </p:cNvPr>
          <p:cNvGraphicFramePr>
            <a:graphicFrameLocks noGrp="1"/>
          </p:cNvGraphicFramePr>
          <p:nvPr>
            <p:extLst>
              <p:ext uri="{D42A27DB-BD31-4B8C-83A1-F6EECF244321}">
                <p14:modId xmlns:p14="http://schemas.microsoft.com/office/powerpoint/2010/main" val="1469828233"/>
              </p:ext>
            </p:extLst>
          </p:nvPr>
        </p:nvGraphicFramePr>
        <p:xfrm>
          <a:off x="278711" y="1281837"/>
          <a:ext cx="8882706" cy="2103120"/>
        </p:xfrm>
        <a:graphic>
          <a:graphicData uri="http://schemas.openxmlformats.org/drawingml/2006/table">
            <a:tbl>
              <a:tblPr firstRow="1" bandRow="1">
                <a:tableStyleId>{5C22544A-7EE6-4342-B048-85BDC9FD1C3A}</a:tableStyleId>
              </a:tblPr>
              <a:tblGrid>
                <a:gridCol w="374432">
                  <a:extLst>
                    <a:ext uri="{9D8B030D-6E8A-4147-A177-3AD203B41FA5}">
                      <a16:colId xmlns:a16="http://schemas.microsoft.com/office/drawing/2014/main" val="1480361309"/>
                    </a:ext>
                  </a:extLst>
                </a:gridCol>
                <a:gridCol w="2917371">
                  <a:extLst>
                    <a:ext uri="{9D8B030D-6E8A-4147-A177-3AD203B41FA5}">
                      <a16:colId xmlns:a16="http://schemas.microsoft.com/office/drawing/2014/main" val="4253494360"/>
                    </a:ext>
                  </a:extLst>
                </a:gridCol>
                <a:gridCol w="5590903">
                  <a:extLst>
                    <a:ext uri="{9D8B030D-6E8A-4147-A177-3AD203B41FA5}">
                      <a16:colId xmlns:a16="http://schemas.microsoft.com/office/drawing/2014/main" val="1438514330"/>
                    </a:ext>
                  </a:extLst>
                </a:gridCol>
              </a:tblGrid>
              <a:tr h="119205">
                <a:tc>
                  <a:txBody>
                    <a:bodyPr/>
                    <a:lstStyle/>
                    <a:p>
                      <a:r>
                        <a:rPr kumimoji="1" lang="en-US" altLang="ja-JP" sz="1000" dirty="0">
                          <a:latin typeface="Meiryo UI" panose="020B0604030504040204" pitchFamily="50" charset="-128"/>
                          <a:ea typeface="Meiryo UI" panose="020B0604030504040204" pitchFamily="50" charset="-128"/>
                        </a:rPr>
                        <a:t>#</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dirty="0">
                          <a:latin typeface="Meiryo UI" panose="020B0604030504040204" pitchFamily="50" charset="-128"/>
                          <a:ea typeface="Meiryo UI" panose="020B0604030504040204" pitchFamily="50" charset="-128"/>
                        </a:rPr>
                        <a:t>機能</a:t>
                      </a:r>
                    </a:p>
                  </a:txBody>
                  <a:tcPr/>
                </a:tc>
                <a:tc>
                  <a:txBody>
                    <a:bodyPr/>
                    <a:lstStyle/>
                    <a:p>
                      <a:r>
                        <a:rPr kumimoji="1" lang="ja-JP" altLang="en-US" sz="1000" dirty="0">
                          <a:latin typeface="Meiryo UI" panose="020B0604030504040204" pitchFamily="50" charset="-128"/>
                          <a:ea typeface="Meiryo UI" panose="020B0604030504040204" pitchFamily="50" charset="-128"/>
                        </a:rPr>
                        <a:t>概要</a:t>
                      </a:r>
                    </a:p>
                  </a:txBody>
                  <a:tcPr/>
                </a:tc>
                <a:extLst>
                  <a:ext uri="{0D108BD9-81ED-4DB2-BD59-A6C34878D82A}">
                    <a16:rowId xmlns:a16="http://schemas.microsoft.com/office/drawing/2014/main" val="3699692291"/>
                  </a:ext>
                </a:extLst>
              </a:tr>
              <a:tr h="190483">
                <a:tc>
                  <a:txBody>
                    <a:bodyPr/>
                    <a:lstStyle/>
                    <a:p>
                      <a:pPr algn="l"/>
                      <a:r>
                        <a:rPr kumimoji="1" lang="en-US" altLang="ja-JP" sz="1000">
                          <a:latin typeface="Meiryo UI" panose="020B0604030504040204" pitchFamily="50" charset="-128"/>
                          <a:ea typeface="Meiryo UI" panose="020B0604030504040204" pitchFamily="50" charset="-128"/>
                        </a:rPr>
                        <a:t>1</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a:latin typeface="Meiryo UI" panose="020B0604030504040204" pitchFamily="50" charset="-128"/>
                          <a:ea typeface="Meiryo UI" panose="020B0604030504040204" pitchFamily="50" charset="-128"/>
                        </a:rPr>
                        <a:t>認証機能連携機能</a:t>
                      </a:r>
                      <a:endParaRPr kumimoji="1" lang="en-US" altLang="ja-JP" sz="1000">
                        <a:latin typeface="Meiryo UI" panose="020B0604030504040204" pitchFamily="50" charset="-128"/>
                        <a:ea typeface="Meiryo UI" panose="020B0604030504040204" pitchFamily="50" charset="-128"/>
                      </a:endParaRPr>
                    </a:p>
                    <a:p>
                      <a:r>
                        <a:rPr kumimoji="1" lang="ja-JP" altLang="en-US" sz="1000">
                          <a:latin typeface="Meiryo UI" panose="020B0604030504040204" pitchFamily="50" charset="-128"/>
                          <a:ea typeface="Meiryo UI" panose="020B0604030504040204" pitchFamily="50" charset="-128"/>
                        </a:rPr>
                        <a:t>（トークン交換機能）</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r>
                        <a:rPr kumimoji="1" lang="ja-JP" altLang="en-US" sz="1000">
                          <a:latin typeface="Meiryo UI" panose="020B0604030504040204" pitchFamily="50" charset="-128"/>
                          <a:ea typeface="Meiryo UI" panose="020B0604030504040204" pitchFamily="50" charset="-128"/>
                        </a:rPr>
                        <a:t>認証機能と連携し、認証</a:t>
                      </a:r>
                      <a:r>
                        <a:rPr kumimoji="1" lang="ja-JP" altLang="en-US" sz="1000" dirty="0">
                          <a:latin typeface="Meiryo UI" panose="020B0604030504040204" pitchFamily="50" charset="-128"/>
                          <a:ea typeface="Meiryo UI" panose="020B0604030504040204" pitchFamily="50" charset="-128"/>
                        </a:rPr>
                        <a:t>トークンを認可トークンに</a:t>
                      </a:r>
                      <a:r>
                        <a:rPr kumimoji="1" lang="ja-JP" altLang="en-US" sz="1000">
                          <a:latin typeface="Meiryo UI" panose="020B0604030504040204" pitchFamily="50" charset="-128"/>
                          <a:ea typeface="Meiryo UI" panose="020B0604030504040204" pitchFamily="50" charset="-128"/>
                        </a:rPr>
                        <a:t>交換する機能</a:t>
                      </a:r>
                      <a:endParaRPr kumimoji="1" lang="en-US" altLang="ja-JP" sz="1000">
                        <a:latin typeface="Meiryo UI" panose="020B0604030504040204" pitchFamily="50" charset="-128"/>
                        <a:ea typeface="Meiryo UI" panose="020B0604030504040204" pitchFamily="50" charset="-128"/>
                      </a:endParaRPr>
                    </a:p>
                    <a:p>
                      <a:r>
                        <a:rPr kumimoji="1" lang="ja-JP" altLang="en-US" sz="1000">
                          <a:latin typeface="Meiryo UI" panose="020B0604030504040204" pitchFamily="50" charset="-128"/>
                          <a:ea typeface="Meiryo UI" panose="020B0604030504040204" pitchFamily="50" charset="-128"/>
                        </a:rPr>
                        <a:t>認証トークンの有する属性を引き継いで認可機能が新しくトークンを発行する</a:t>
                      </a:r>
                      <a:endParaRPr kumimoji="1" lang="en-US" altLang="ja-JP" sz="1000">
                        <a:latin typeface="Meiryo UI" panose="020B0604030504040204" pitchFamily="50" charset="-128"/>
                        <a:ea typeface="Meiryo UI" panose="020B0604030504040204" pitchFamily="50" charset="-128"/>
                      </a:endParaRPr>
                    </a:p>
                    <a:p>
                      <a:r>
                        <a:rPr kumimoji="1" lang="ja-JP" altLang="en-US" sz="1000">
                          <a:latin typeface="Meiryo UI" panose="020B0604030504040204" pitchFamily="50" charset="-128"/>
                          <a:ea typeface="Meiryo UI" panose="020B0604030504040204" pitchFamily="50" charset="-128"/>
                        </a:rPr>
                        <a:t>また、以下のユーザ属性が引き継がれたユーザが自動作成される</a:t>
                      </a:r>
                      <a:endParaRPr kumimoji="1" lang="en-US" altLang="ja-JP" sz="1000">
                        <a:latin typeface="Meiryo UI" panose="020B0604030504040204" pitchFamily="50" charset="-128"/>
                        <a:ea typeface="Meiryo UI" panose="020B0604030504040204" pitchFamily="50" charset="-128"/>
                      </a:endParaRPr>
                    </a:p>
                    <a:p>
                      <a:r>
                        <a:rPr kumimoji="1" lang="ja-JP" altLang="en-US" sz="1000">
                          <a:latin typeface="Meiryo UI" panose="020B0604030504040204" pitchFamily="50" charset="-128"/>
                          <a:ea typeface="Meiryo UI" panose="020B0604030504040204" pitchFamily="50" charset="-128"/>
                        </a:rPr>
                        <a:t>・</a:t>
                      </a:r>
                      <a:r>
                        <a:rPr kumimoji="1" lang="en-US" altLang="ja-JP" sz="1000">
                          <a:latin typeface="Meiryo UI" panose="020B0604030504040204" pitchFamily="50" charset="-128"/>
                          <a:ea typeface="Meiryo UI" panose="020B0604030504040204" pitchFamily="50" charset="-128"/>
                        </a:rPr>
                        <a:t>user</a:t>
                      </a:r>
                    </a:p>
                    <a:p>
                      <a:r>
                        <a:rPr kumimoji="1" lang="ja-JP" altLang="en-US" sz="1000">
                          <a:latin typeface="Meiryo UI" panose="020B0604030504040204" pitchFamily="50" charset="-128"/>
                          <a:ea typeface="Meiryo UI" panose="020B0604030504040204" pitchFamily="50" charset="-128"/>
                        </a:rPr>
                        <a:t>・</a:t>
                      </a:r>
                      <a:r>
                        <a:rPr kumimoji="1" lang="en-US" altLang="ja-JP" sz="1000">
                          <a:latin typeface="Meiryo UI" panose="020B0604030504040204" pitchFamily="50" charset="-128"/>
                          <a:ea typeface="Meiryo UI" panose="020B0604030504040204" pitchFamily="50" charset="-128"/>
                        </a:rPr>
                        <a:t>org</a:t>
                      </a:r>
                    </a:p>
                    <a:p>
                      <a:r>
                        <a:rPr kumimoji="1" lang="ja-JP" altLang="en-US" sz="1000">
                          <a:latin typeface="Meiryo UI" panose="020B0604030504040204" pitchFamily="50" charset="-128"/>
                          <a:ea typeface="Meiryo UI" panose="020B0604030504040204" pitchFamily="50" charset="-128"/>
                        </a:rPr>
                        <a:t>・</a:t>
                      </a:r>
                      <a:r>
                        <a:rPr kumimoji="1" lang="en-US" altLang="ja-JP" sz="1000">
                          <a:latin typeface="Meiryo UI" panose="020B0604030504040204" pitchFamily="50" charset="-128"/>
                          <a:ea typeface="Meiryo UI" panose="020B0604030504040204" pitchFamily="50" charset="-128"/>
                        </a:rPr>
                        <a:t>aal</a:t>
                      </a:r>
                    </a:p>
                    <a:p>
                      <a:r>
                        <a:rPr kumimoji="1" lang="ja-JP" altLang="en-US" sz="1000">
                          <a:latin typeface="Meiryo UI" panose="020B0604030504040204" pitchFamily="50" charset="-128"/>
                          <a:ea typeface="Meiryo UI" panose="020B0604030504040204" pitchFamily="50" charset="-128"/>
                        </a:rPr>
                        <a:t>・</a:t>
                      </a:r>
                      <a:r>
                        <a:rPr kumimoji="1" lang="en-US" altLang="ja-JP" sz="1000">
                          <a:latin typeface="Meiryo UI" panose="020B0604030504040204" pitchFamily="50" charset="-128"/>
                          <a:ea typeface="Meiryo UI" panose="020B0604030504040204" pitchFamily="50" charset="-128"/>
                        </a:rPr>
                        <a:t>extras</a:t>
                      </a:r>
                    </a:p>
                  </a:txBody>
                  <a:tcPr/>
                </a:tc>
                <a:extLst>
                  <a:ext uri="{0D108BD9-81ED-4DB2-BD59-A6C34878D82A}">
                    <a16:rowId xmlns:a16="http://schemas.microsoft.com/office/drawing/2014/main" val="2199059273"/>
                  </a:ext>
                </a:extLst>
              </a:tr>
              <a:tr h="190483">
                <a:tc>
                  <a:txBody>
                    <a:bodyPr/>
                    <a:lstStyle/>
                    <a:p>
                      <a:pPr algn="l"/>
                      <a:r>
                        <a:rPr kumimoji="1" lang="en-US" altLang="ja-JP" sz="1000">
                          <a:latin typeface="Meiryo UI" panose="020B0604030504040204" pitchFamily="50" charset="-128"/>
                          <a:ea typeface="Meiryo UI" panose="020B0604030504040204" pitchFamily="50" charset="-128"/>
                        </a:rPr>
                        <a:t>2</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algn="l"/>
                      <a:r>
                        <a:rPr kumimoji="1" lang="ja-JP" altLang="en-US" sz="1000">
                          <a:latin typeface="Meiryo UI" panose="020B0604030504040204" pitchFamily="50" charset="-128"/>
                          <a:ea typeface="Meiryo UI" panose="020B0604030504040204" pitchFamily="50" charset="-128"/>
                        </a:rPr>
                        <a:t>認可情報管理機能</a:t>
                      </a:r>
                      <a:endParaRPr kumimoji="1" lang="ja-JP" altLang="en-US" sz="10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a:solidFill>
                            <a:schemeClr val="tx1"/>
                          </a:solidFill>
                          <a:latin typeface="Meiryo UI" panose="020B0604030504040204" pitchFamily="50" charset="-128"/>
                          <a:ea typeface="Meiryo UI" panose="020B0604030504040204" pitchFamily="50" charset="-128"/>
                        </a:rPr>
                        <a:t>データ提供者や契約管理（提供者コネクタが中継）が認可情報を管理する機能</a:t>
                      </a:r>
                      <a:endParaRPr kumimoji="1" lang="en-US" altLang="ja-JP" sz="100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a:solidFill>
                            <a:schemeClr val="tx1"/>
                          </a:solidFill>
                          <a:latin typeface="Meiryo UI" panose="020B0604030504040204" pitchFamily="50" charset="-128"/>
                          <a:ea typeface="Meiryo UI" panose="020B0604030504040204" pitchFamily="50" charset="-128"/>
                        </a:rPr>
                        <a:t>・認可情報を閲覧する</a:t>
                      </a:r>
                      <a:endParaRPr kumimoji="1" lang="en-US" altLang="ja-JP" sz="100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a:solidFill>
                            <a:schemeClr val="tx1"/>
                          </a:solidFill>
                          <a:latin typeface="Meiryo UI" panose="020B0604030504040204" pitchFamily="50" charset="-128"/>
                          <a:ea typeface="Meiryo UI" panose="020B0604030504040204" pitchFamily="50" charset="-128"/>
                        </a:rPr>
                        <a:t>・認可情報を登録する</a:t>
                      </a:r>
                      <a:endParaRPr kumimoji="1" lang="en-US" altLang="ja-JP" sz="1000">
                        <a:solidFill>
                          <a:schemeClr val="tx1"/>
                        </a:solidFill>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000">
                          <a:solidFill>
                            <a:schemeClr val="tx1"/>
                          </a:solidFill>
                          <a:latin typeface="Meiryo UI" panose="020B0604030504040204" pitchFamily="50" charset="-128"/>
                          <a:ea typeface="Meiryo UI" panose="020B0604030504040204" pitchFamily="50" charset="-128"/>
                        </a:rPr>
                        <a:t>・認可情報を削除する</a:t>
                      </a:r>
                      <a:endParaRPr kumimoji="1" lang="en-US" altLang="ja-JP" sz="100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65072316"/>
                  </a:ext>
                </a:extLst>
              </a:tr>
            </a:tbl>
          </a:graphicData>
        </a:graphic>
      </p:graphicFrame>
    </p:spTree>
    <p:extLst>
      <p:ext uri="{BB962C8B-B14F-4D97-AF65-F5344CB8AC3E}">
        <p14:creationId xmlns:p14="http://schemas.microsoft.com/office/powerpoint/2010/main" val="1714775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F55D1DAF-FF71-45B3-9E11-C89DA1D09A7F}"/>
              </a:ext>
            </a:extLst>
          </p:cNvPr>
          <p:cNvSpPr txBox="1">
            <a:spLocks/>
          </p:cNvSpPr>
          <p:nvPr/>
        </p:nvSpPr>
        <p:spPr>
          <a:xfrm>
            <a:off x="232025" y="127774"/>
            <a:ext cx="9067500" cy="432000"/>
          </a:xfrm>
          <a:prstGeom prst="rect">
            <a:avLst/>
          </a:prstGeom>
        </p:spPr>
        <p:txBody>
          <a:bodyPr vert="horz" lIns="0" tIns="45720" rIns="91440" bIns="45720" rtlCol="0" anchor="ctr">
            <a:normAutofit/>
          </a:bodyPr>
          <a:lstStyle>
            <a:lvl1pPr algn="l" defTabSz="742950" rtl="0" eaLnBrk="1" latinLnBrk="0" hangingPunct="1">
              <a:lnSpc>
                <a:spcPct val="90000"/>
              </a:lnSpc>
              <a:spcBef>
                <a:spcPct val="0"/>
              </a:spcBef>
              <a:buNone/>
              <a:defRPr kumimoji="1" lang="ja-JP" altLang="en-US" sz="1625" b="0" i="0" kern="1200" dirty="0">
                <a:solidFill>
                  <a:srgbClr val="000000"/>
                </a:solidFill>
                <a:effectLst/>
                <a:latin typeface="Meiryo" panose="020B0604030504040204" pitchFamily="34" charset="-128"/>
                <a:ea typeface="Meiryo" panose="020B0604030504040204" pitchFamily="34" charset="-128"/>
                <a:cs typeface="Meiryo" panose="020B0604030504040204" pitchFamily="34" charset="-128"/>
              </a:defRPr>
            </a:lvl1pPr>
          </a:lstStyle>
          <a:p>
            <a:r>
              <a:rPr lang="ja-JP" altLang="en-US" sz="2000" dirty="0">
                <a:latin typeface="Meiryo UI" panose="020B0604030504040204" pitchFamily="50" charset="-128"/>
                <a:ea typeface="Meiryo UI" panose="020B0604030504040204" pitchFamily="50" charset="-128"/>
              </a:rPr>
              <a:t>用語集</a:t>
            </a:r>
            <a:r>
              <a:rPr lang="en-US" altLang="ja-JP" sz="2000" dirty="0">
                <a:latin typeface="Meiryo UI" panose="020B0604030504040204" pitchFamily="50" charset="-128"/>
                <a:ea typeface="Meiryo UI" panose="020B0604030504040204" pitchFamily="50" charset="-128"/>
              </a:rPr>
              <a:t>(Keycloak)</a:t>
            </a:r>
            <a:endParaRPr lang="ja-JP" altLang="en-US" sz="2000" dirty="0">
              <a:latin typeface="Meiryo UI" panose="020B0604030504040204" pitchFamily="50" charset="-128"/>
              <a:ea typeface="Meiryo UI" panose="020B0604030504040204" pitchFamily="50" charset="-128"/>
            </a:endParaRPr>
          </a:p>
        </p:txBody>
      </p:sp>
      <p:graphicFrame>
        <p:nvGraphicFramePr>
          <p:cNvPr id="3" name="表 129">
            <a:extLst>
              <a:ext uri="{FF2B5EF4-FFF2-40B4-BE49-F238E27FC236}">
                <a16:creationId xmlns:a16="http://schemas.microsoft.com/office/drawing/2014/main" id="{D072F471-0445-408E-B7BD-14DF8182A41C}"/>
              </a:ext>
            </a:extLst>
          </p:cNvPr>
          <p:cNvGraphicFramePr>
            <a:graphicFrameLocks noGrp="1"/>
          </p:cNvGraphicFramePr>
          <p:nvPr>
            <p:extLst>
              <p:ext uri="{D42A27DB-BD31-4B8C-83A1-F6EECF244321}">
                <p14:modId xmlns:p14="http://schemas.microsoft.com/office/powerpoint/2010/main" val="896718157"/>
              </p:ext>
            </p:extLst>
          </p:nvPr>
        </p:nvGraphicFramePr>
        <p:xfrm>
          <a:off x="216000" y="720000"/>
          <a:ext cx="9216897" cy="2987040"/>
        </p:xfrm>
        <a:graphic>
          <a:graphicData uri="http://schemas.openxmlformats.org/drawingml/2006/table">
            <a:tbl>
              <a:tblPr>
                <a:tableStyleId>{BC89EF96-8CEA-46FF-86C4-4CE0E7609802}</a:tableStyleId>
              </a:tblPr>
              <a:tblGrid>
                <a:gridCol w="360000">
                  <a:extLst>
                    <a:ext uri="{9D8B030D-6E8A-4147-A177-3AD203B41FA5}">
                      <a16:colId xmlns:a16="http://schemas.microsoft.com/office/drawing/2014/main" val="2913863535"/>
                    </a:ext>
                  </a:extLst>
                </a:gridCol>
                <a:gridCol w="3240000">
                  <a:extLst>
                    <a:ext uri="{9D8B030D-6E8A-4147-A177-3AD203B41FA5}">
                      <a16:colId xmlns:a16="http://schemas.microsoft.com/office/drawing/2014/main" val="3132160870"/>
                    </a:ext>
                  </a:extLst>
                </a:gridCol>
                <a:gridCol w="576897">
                  <a:extLst>
                    <a:ext uri="{9D8B030D-6E8A-4147-A177-3AD203B41FA5}">
                      <a16:colId xmlns:a16="http://schemas.microsoft.com/office/drawing/2014/main" val="1183317624"/>
                    </a:ext>
                  </a:extLst>
                </a:gridCol>
                <a:gridCol w="5040000">
                  <a:extLst>
                    <a:ext uri="{9D8B030D-6E8A-4147-A177-3AD203B41FA5}">
                      <a16:colId xmlns:a16="http://schemas.microsoft.com/office/drawing/2014/main" val="457990227"/>
                    </a:ext>
                  </a:extLst>
                </a:gridCol>
              </a:tblGrid>
              <a:tr h="131841">
                <a:tc>
                  <a:txBody>
                    <a:bodyPr/>
                    <a:lstStyle/>
                    <a:p>
                      <a:pPr algn="l"/>
                      <a:r>
                        <a:rPr kumimoji="1" lang="en-US" altLang="ja-JP" sz="1000" b="0" dirty="0">
                          <a:latin typeface="Meiryo UI" panose="020B0604030504040204" pitchFamily="50" charset="-128"/>
                          <a:ea typeface="Meiryo UI" panose="020B0604030504040204" pitchFamily="50" charset="-128"/>
                        </a:rPr>
                        <a:t>#</a:t>
                      </a:r>
                      <a:endParaRPr kumimoji="1" lang="ja-JP" altLang="en-US" sz="1000" b="0" dirty="0">
                        <a:latin typeface="Meiryo UI" panose="020B0604030504040204" pitchFamily="50" charset="-128"/>
                        <a:ea typeface="Meiryo UI" panose="020B0604030504040204" pitchFamily="50" charset="-128"/>
                      </a:endParaRPr>
                    </a:p>
                  </a:txBody>
                  <a:tcPr>
                    <a:solidFill>
                      <a:schemeClr val="accent1">
                        <a:lumMod val="20000"/>
                        <a:lumOff val="80000"/>
                      </a:schemeClr>
                    </a:solidFill>
                  </a:tcPr>
                </a:tc>
                <a:tc>
                  <a:txBody>
                    <a:bodyPr/>
                    <a:lstStyle/>
                    <a:p>
                      <a:pPr algn="l"/>
                      <a:r>
                        <a:rPr kumimoji="1" lang="ja-JP" altLang="en-US" sz="1000" b="0" dirty="0">
                          <a:latin typeface="Meiryo UI" panose="020B0604030504040204" pitchFamily="50" charset="-128"/>
                          <a:ea typeface="Meiryo UI" panose="020B0604030504040204" pitchFamily="50" charset="-128"/>
                        </a:rPr>
                        <a:t>用語</a:t>
                      </a:r>
                    </a:p>
                  </a:txBody>
                  <a:tcPr>
                    <a:solidFill>
                      <a:schemeClr val="accent1">
                        <a:lumMod val="20000"/>
                        <a:lumOff val="80000"/>
                      </a:schemeClr>
                    </a:solidFill>
                  </a:tcPr>
                </a:tc>
                <a:tc>
                  <a:txBody>
                    <a:bodyPr/>
                    <a:lstStyle/>
                    <a:p>
                      <a:pPr algn="l"/>
                      <a:r>
                        <a:rPr kumimoji="1" lang="ja-JP" altLang="en-US" sz="1000" b="0">
                          <a:latin typeface="Meiryo UI" panose="020B0604030504040204" pitchFamily="50" charset="-128"/>
                          <a:ea typeface="Meiryo UI" panose="020B0604030504040204" pitchFamily="50" charset="-128"/>
                        </a:rPr>
                        <a:t>略号</a:t>
                      </a:r>
                      <a:endParaRPr kumimoji="1" lang="ja-JP" altLang="en-US" sz="1000" b="0" dirty="0">
                        <a:latin typeface="Meiryo UI" panose="020B0604030504040204" pitchFamily="50" charset="-128"/>
                        <a:ea typeface="Meiryo UI" panose="020B0604030504040204" pitchFamily="50" charset="-128"/>
                      </a:endParaRPr>
                    </a:p>
                  </a:txBody>
                  <a:tcPr>
                    <a:solidFill>
                      <a:schemeClr val="accent1">
                        <a:lumMod val="20000"/>
                        <a:lumOff val="80000"/>
                      </a:schemeClr>
                    </a:solidFill>
                  </a:tcPr>
                </a:tc>
                <a:tc>
                  <a:txBody>
                    <a:bodyPr/>
                    <a:lstStyle/>
                    <a:p>
                      <a:pPr algn="l"/>
                      <a:r>
                        <a:rPr kumimoji="1" lang="ja-JP" altLang="en-US" sz="1000" b="0">
                          <a:latin typeface="Meiryo UI" panose="020B0604030504040204" pitchFamily="50" charset="-128"/>
                          <a:ea typeface="Meiryo UI" panose="020B0604030504040204" pitchFamily="50" charset="-128"/>
                        </a:rPr>
                        <a:t>説明</a:t>
                      </a:r>
                      <a:endParaRPr kumimoji="1" lang="ja-JP" altLang="en-US" sz="1000" b="0" dirty="0">
                        <a:latin typeface="Meiryo UI" panose="020B0604030504040204" pitchFamily="50" charset="-128"/>
                        <a:ea typeface="Meiryo UI" panose="020B0604030504040204" pitchFamily="50" charset="-128"/>
                      </a:endParaRPr>
                    </a:p>
                  </a:txBody>
                  <a:tcPr>
                    <a:solidFill>
                      <a:schemeClr val="accent1">
                        <a:lumMod val="20000"/>
                        <a:lumOff val="80000"/>
                      </a:schemeClr>
                    </a:solidFill>
                  </a:tcPr>
                </a:tc>
                <a:extLst>
                  <a:ext uri="{0D108BD9-81ED-4DB2-BD59-A6C34878D82A}">
                    <a16:rowId xmlns:a16="http://schemas.microsoft.com/office/drawing/2014/main" val="3357424517"/>
                  </a:ext>
                </a:extLst>
              </a:tr>
              <a:tr h="0">
                <a:tc>
                  <a:txBody>
                    <a:bodyPr/>
                    <a:lstStyle/>
                    <a:p>
                      <a:pPr algn="l"/>
                      <a:r>
                        <a:rPr kumimoji="1" lang="en-US" altLang="ja-JP" sz="1000" dirty="0">
                          <a:latin typeface="Meiryo UI" panose="020B0604030504040204" pitchFamily="50" charset="-128"/>
                          <a:ea typeface="Meiryo UI" panose="020B0604030504040204" pitchFamily="50" charset="-128"/>
                        </a:rPr>
                        <a:t>1</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レルム</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Keycloak</a:t>
                      </a:r>
                      <a:r>
                        <a:rPr lang="ja-JP" altLang="en-US" sz="1000" b="0" i="0" u="none" strike="noStrike">
                          <a:solidFill>
                            <a:srgbClr val="000000"/>
                          </a:solidFill>
                          <a:effectLst/>
                          <a:latin typeface="Meiryo UI" panose="020B0604030504040204" pitchFamily="50" charset="-128"/>
                          <a:ea typeface="Meiryo UI" panose="020B0604030504040204" pitchFamily="50" charset="-128"/>
                        </a:rPr>
                        <a:t>の設定単位</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ユーザやクライアントなど様々な</a:t>
                      </a:r>
                      <a:r>
                        <a:rPr lang="ja-JP" altLang="en-US" sz="1000" b="0" i="0" u="none" strike="noStrike">
                          <a:solidFill>
                            <a:srgbClr val="000000"/>
                          </a:solidFill>
                          <a:effectLst/>
                          <a:latin typeface="Meiryo UI" panose="020B0604030504040204" pitchFamily="50" charset="-128"/>
                          <a:ea typeface="Meiryo UI" panose="020B0604030504040204" pitchFamily="50" charset="-128"/>
                        </a:rPr>
                        <a:t>設定を内包する</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1885518665"/>
                  </a:ext>
                </a:extLst>
              </a:tr>
              <a:tr h="0">
                <a:tc>
                  <a:txBody>
                    <a:bodyPr/>
                    <a:lstStyle/>
                    <a:p>
                      <a:pPr algn="l"/>
                      <a:r>
                        <a:rPr kumimoji="1" lang="en-US" altLang="ja-JP" sz="1000" dirty="0">
                          <a:latin typeface="Meiryo UI" panose="020B0604030504040204" pitchFamily="50" charset="-128"/>
                          <a:ea typeface="Meiryo UI" panose="020B0604030504040204" pitchFamily="50" charset="-128"/>
                        </a:rPr>
                        <a:t>2</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ユーザ</a:t>
                      </a:r>
                      <a:endParaRPr lang="zh-CN"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Keycloak</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が保管しているユーザ</a:t>
                      </a:r>
                      <a:r>
                        <a:rPr lang="ja-JP" altLang="en-US" sz="1000" b="0" i="0" u="none" strike="noStrike">
                          <a:solidFill>
                            <a:srgbClr val="000000"/>
                          </a:solidFill>
                          <a:effectLst/>
                          <a:latin typeface="Meiryo UI" panose="020B0604030504040204" pitchFamily="50" charset="-128"/>
                          <a:ea typeface="Meiryo UI" panose="020B0604030504040204" pitchFamily="50" charset="-128"/>
                        </a:rPr>
                        <a:t>の情報</a:t>
                      </a:r>
                      <a:endParaRPr lang="en-US" altLang="ja-JP" sz="1000" b="0" i="0" u="none" strike="noStrike">
                        <a:solidFill>
                          <a:srgbClr val="000000"/>
                        </a:solidFill>
                        <a:effectLst/>
                        <a:latin typeface="Meiryo UI" panose="020B0604030504040204" pitchFamily="50" charset="-128"/>
                        <a:ea typeface="Meiryo UI" panose="020B0604030504040204" pitchFamily="50" charset="-128"/>
                      </a:endParaRPr>
                    </a:p>
                    <a:p>
                      <a:pPr marL="0" marR="0" lvl="0" indent="0" algn="l" defTabSz="742950" rtl="0" eaLnBrk="1" fontAlgn="ctr" latinLnBrk="0" hangingPunct="1">
                        <a:lnSpc>
                          <a:spcPct val="100000"/>
                        </a:lnSpc>
                        <a:spcBef>
                          <a:spcPts val="0"/>
                        </a:spcBef>
                        <a:spcAft>
                          <a:spcPts val="0"/>
                        </a:spcAft>
                        <a:buClrTx/>
                        <a:buSzTx/>
                        <a:buFontTx/>
                        <a:buNone/>
                        <a:tabLst/>
                        <a:defRPr/>
                      </a:pPr>
                      <a:r>
                        <a:rPr lang="en-US" altLang="ja-JP" sz="1000" b="0" i="0" u="none" strike="noStrike">
                          <a:solidFill>
                            <a:srgbClr val="000000"/>
                          </a:solidFill>
                          <a:effectLst/>
                          <a:latin typeface="Meiryo UI" panose="020B0604030504040204" pitchFamily="50" charset="-128"/>
                          <a:ea typeface="Meiryo UI" panose="020B0604030504040204" pitchFamily="50" charset="-128"/>
                        </a:rPr>
                        <a:t>Keycloak</a:t>
                      </a:r>
                      <a:r>
                        <a:rPr lang="ja-JP" altLang="en-US" sz="1000" b="0" i="0" u="none" strike="noStrike">
                          <a:solidFill>
                            <a:srgbClr val="000000"/>
                          </a:solidFill>
                          <a:effectLst/>
                          <a:latin typeface="Meiryo UI" panose="020B0604030504040204" pitchFamily="50" charset="-128"/>
                          <a:ea typeface="Meiryo UI" panose="020B0604030504040204" pitchFamily="50" charset="-128"/>
                        </a:rPr>
                        <a:t>はユーザの情報を保持しているため、ユーザ認証をすることができる</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例えば、ユーザ名</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a:t>
                      </a:r>
                      <a:r>
                        <a:rPr lang="ja-JP" altLang="en-US" sz="1000" b="0" i="0" u="none" strike="noStrike">
                          <a:solidFill>
                            <a:srgbClr val="000000"/>
                          </a:solidFill>
                          <a:effectLst/>
                          <a:latin typeface="Meiryo UI" panose="020B0604030504040204" pitchFamily="50" charset="-128"/>
                          <a:ea typeface="Meiryo UI" panose="020B0604030504040204" pitchFamily="50" charset="-128"/>
                        </a:rPr>
                        <a:t>パスワード、属性などをユーザ情報として持つ</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2207644290"/>
                  </a:ext>
                </a:extLst>
              </a:tr>
              <a:tr h="0">
                <a:tc>
                  <a:txBody>
                    <a:bodyPr/>
                    <a:lstStyle/>
                    <a:p>
                      <a:pPr algn="l"/>
                      <a:r>
                        <a:rPr kumimoji="1" lang="en-US" altLang="ja-JP" sz="1000" dirty="0">
                          <a:latin typeface="Meiryo UI" panose="020B0604030504040204" pitchFamily="50" charset="-128"/>
                          <a:ea typeface="Meiryo UI" panose="020B0604030504040204" pitchFamily="50" charset="-128"/>
                        </a:rPr>
                        <a:t>3</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algn="l" fontAlgn="ctr"/>
                      <a:r>
                        <a:rPr lang="ja-JP" altLang="en-US" sz="1000" b="0" i="0" u="none" strike="noStrike">
                          <a:solidFill>
                            <a:srgbClr val="000000"/>
                          </a:solidFill>
                          <a:effectLst/>
                          <a:latin typeface="Meiryo UI" panose="020B0604030504040204" pitchFamily="50" charset="-128"/>
                          <a:ea typeface="Meiryo UI" panose="020B0604030504040204" pitchFamily="50" charset="-128"/>
                        </a:rPr>
                        <a:t>クライアント</a:t>
                      </a:r>
                      <a:endParaRPr lang="zh-CN"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Keycloak</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に対してリクエストするアプリケーション</a:t>
                      </a:r>
                      <a:r>
                        <a:rPr lang="ja-JP" altLang="en-US" sz="1000" b="0" i="0" u="none" strike="noStrike">
                          <a:solidFill>
                            <a:srgbClr val="000000"/>
                          </a:solidFill>
                          <a:effectLst/>
                          <a:latin typeface="Meiryo UI" panose="020B0604030504040204" pitchFamily="50" charset="-128"/>
                          <a:ea typeface="Meiryo UI" panose="020B0604030504040204" pitchFamily="50" charset="-128"/>
                        </a:rPr>
                        <a:t>の情報</a:t>
                      </a:r>
                      <a:endParaRPr lang="en-US" altLang="ja-JP" sz="1000" b="0" i="0" u="none" strike="noStrike">
                        <a:solidFill>
                          <a:srgbClr val="000000"/>
                        </a:solidFill>
                        <a:effectLst/>
                        <a:latin typeface="Meiryo UI" panose="020B0604030504040204" pitchFamily="50" charset="-128"/>
                        <a:ea typeface="Meiryo UI" panose="020B0604030504040204" pitchFamily="50" charset="-128"/>
                      </a:endParaRPr>
                    </a:p>
                    <a:p>
                      <a:pPr marL="0" marR="0" lvl="0" indent="0" algn="l" defTabSz="742950" rtl="0" eaLnBrk="1" fontAlgn="ctr" latinLnBrk="0" hangingPunct="1">
                        <a:lnSpc>
                          <a:spcPct val="100000"/>
                        </a:lnSpc>
                        <a:spcBef>
                          <a:spcPts val="0"/>
                        </a:spcBef>
                        <a:spcAft>
                          <a:spcPts val="0"/>
                        </a:spcAft>
                        <a:buClrTx/>
                        <a:buSzTx/>
                        <a:buFontTx/>
                        <a:buNone/>
                        <a:tabLst/>
                        <a:defRPr/>
                      </a:pPr>
                      <a:r>
                        <a:rPr lang="en-US" altLang="ja-JP" sz="1000" b="0" i="0" u="none" strike="noStrike">
                          <a:solidFill>
                            <a:srgbClr val="000000"/>
                          </a:solidFill>
                          <a:effectLst/>
                          <a:latin typeface="Meiryo UI" panose="020B0604030504040204" pitchFamily="50" charset="-128"/>
                          <a:ea typeface="Meiryo UI" panose="020B0604030504040204" pitchFamily="50" charset="-128"/>
                        </a:rPr>
                        <a:t>Keycloak</a:t>
                      </a:r>
                      <a:r>
                        <a:rPr lang="ja-JP" altLang="en-US" sz="1000" b="0" i="0" u="none" strike="noStrike">
                          <a:solidFill>
                            <a:srgbClr val="000000"/>
                          </a:solidFill>
                          <a:effectLst/>
                          <a:latin typeface="Meiryo UI" panose="020B0604030504040204" pitchFamily="50" charset="-128"/>
                          <a:ea typeface="Meiryo UI" panose="020B0604030504040204" pitchFamily="50" charset="-128"/>
                        </a:rPr>
                        <a:t>はクライアントの情報を保持しているため、クライアント認証をすることができる</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登録されたクライアントは、クライアント</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(OAuth2.0)</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やリソースサーバ</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(OAuth2.0)</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としての役割を持つ</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a:solidFill>
                            <a:srgbClr val="000000"/>
                          </a:solidFill>
                          <a:effectLst/>
                          <a:latin typeface="Meiryo UI" panose="020B0604030504040204" pitchFamily="50" charset="-128"/>
                          <a:ea typeface="Meiryo UI" panose="020B0604030504040204" pitchFamily="50" charset="-128"/>
                        </a:rPr>
                        <a:t>クライアントタイプ</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として、</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Confidential</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クライアント、</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Public</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クライアント、</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Bearer-only</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クライアント</a:t>
                      </a:r>
                      <a:r>
                        <a:rPr lang="ja-JP" altLang="en-US" sz="1000" b="0" i="0" u="none" strike="noStrike">
                          <a:solidFill>
                            <a:srgbClr val="000000"/>
                          </a:solidFill>
                          <a:effectLst/>
                          <a:latin typeface="Meiryo UI" panose="020B0604030504040204" pitchFamily="50" charset="-128"/>
                          <a:ea typeface="Meiryo UI" panose="020B0604030504040204" pitchFamily="50" charset="-128"/>
                        </a:rPr>
                        <a:t>がある</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390195111"/>
                  </a:ext>
                </a:extLst>
              </a:tr>
              <a:tr h="0">
                <a:tc>
                  <a:txBody>
                    <a:bodyPr/>
                    <a:lstStyle/>
                    <a:p>
                      <a:pPr algn="l"/>
                      <a:r>
                        <a:rPr kumimoji="1" lang="en-US" altLang="ja-JP" sz="1000" dirty="0">
                          <a:latin typeface="Meiryo UI" panose="020B0604030504040204" pitchFamily="50" charset="-128"/>
                          <a:ea typeface="Meiryo UI" panose="020B0604030504040204" pitchFamily="50" charset="-128"/>
                        </a:rPr>
                        <a:t>4</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Authorization Services</a:t>
                      </a: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OAuth2.0</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や</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UMA</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をベースとした、リソース、ポリシー、パーミッションなどを設定することによって細やかなアクセス制御を提供する</a:t>
                      </a:r>
                      <a:r>
                        <a:rPr lang="ja-JP" altLang="en-US" sz="1000" b="0" i="0" u="none" strike="noStrike">
                          <a:solidFill>
                            <a:srgbClr val="000000"/>
                          </a:solidFill>
                          <a:effectLst/>
                          <a:latin typeface="Meiryo UI" panose="020B0604030504040204" pitchFamily="50" charset="-128"/>
                          <a:ea typeface="Meiryo UI" panose="020B0604030504040204" pitchFamily="50" charset="-128"/>
                        </a:rPr>
                        <a:t>ための</a:t>
                      </a:r>
                      <a:r>
                        <a:rPr lang="en-US" altLang="ja-JP" sz="1000" b="0" i="0" u="none" strike="noStrike">
                          <a:solidFill>
                            <a:srgbClr val="000000"/>
                          </a:solidFill>
                          <a:effectLst/>
                          <a:latin typeface="Meiryo UI" panose="020B0604030504040204" pitchFamily="50" charset="-128"/>
                          <a:ea typeface="Meiryo UI" panose="020B0604030504040204" pitchFamily="50" charset="-128"/>
                        </a:rPr>
                        <a:t>Keycloak</a:t>
                      </a:r>
                      <a:r>
                        <a:rPr lang="ja-JP" altLang="en-US" sz="1000" b="0" i="0" u="none" strike="noStrike">
                          <a:solidFill>
                            <a:srgbClr val="000000"/>
                          </a:solidFill>
                          <a:effectLst/>
                          <a:latin typeface="Meiryo UI" panose="020B0604030504040204" pitchFamily="50" charset="-128"/>
                          <a:ea typeface="Meiryo UI" panose="020B0604030504040204" pitchFamily="50" charset="-128"/>
                        </a:rPr>
                        <a:t>の機能</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1118230435"/>
                  </a:ext>
                </a:extLst>
              </a:tr>
              <a:tr h="0">
                <a:tc>
                  <a:txBody>
                    <a:bodyPr/>
                    <a:lstStyle/>
                    <a:p>
                      <a:pPr algn="l"/>
                      <a:r>
                        <a:rPr kumimoji="1" lang="en-US" altLang="ja-JP" sz="1000" dirty="0">
                          <a:latin typeface="Meiryo UI" panose="020B0604030504040204" pitchFamily="50" charset="-128"/>
                          <a:ea typeface="Meiryo UI" panose="020B0604030504040204" pitchFamily="50" charset="-128"/>
                        </a:rPr>
                        <a:t>5</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a:solidFill>
                            <a:srgbClr val="000000"/>
                          </a:solidFill>
                          <a:effectLst/>
                          <a:latin typeface="Meiryo UI" panose="020B0604030504040204" pitchFamily="50" charset="-128"/>
                          <a:ea typeface="Meiryo UI" panose="020B0604030504040204" pitchFamily="50" charset="-128"/>
                        </a:rPr>
                        <a:t>リソース</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algn="l" fontAlgn="ct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Authorization Services</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の概念</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アクセス制御の対象となるリソース</a:t>
                      </a:r>
                    </a:p>
                  </a:txBody>
                  <a:tcPr marL="0" marR="0" marT="0" marB="0" anchor="ctr"/>
                </a:tc>
                <a:extLst>
                  <a:ext uri="{0D108BD9-81ED-4DB2-BD59-A6C34878D82A}">
                    <a16:rowId xmlns:a16="http://schemas.microsoft.com/office/drawing/2014/main" val="282443463"/>
                  </a:ext>
                </a:extLst>
              </a:tr>
              <a:tr h="0">
                <a:tc>
                  <a:txBody>
                    <a:bodyPr/>
                    <a:lstStyle/>
                    <a:p>
                      <a:pPr algn="l"/>
                      <a:r>
                        <a:rPr kumimoji="1" lang="en-US" altLang="ja-JP" sz="1000" dirty="0">
                          <a:latin typeface="Meiryo UI" panose="020B0604030504040204" pitchFamily="50" charset="-128"/>
                          <a:ea typeface="Meiryo UI" panose="020B0604030504040204" pitchFamily="50" charset="-128"/>
                        </a:rPr>
                        <a:t>6</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a:solidFill>
                            <a:srgbClr val="000000"/>
                          </a:solidFill>
                          <a:effectLst/>
                          <a:latin typeface="Meiryo UI" panose="020B0604030504040204" pitchFamily="50" charset="-128"/>
                          <a:ea typeface="Meiryo UI" panose="020B0604030504040204" pitchFamily="50" charset="-128"/>
                        </a:rPr>
                        <a:t>ポリシー</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Authorization Services</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の概念</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アクセス制御をする際のアクセスポリシー</a:t>
                      </a:r>
                    </a:p>
                  </a:txBody>
                  <a:tcPr marL="0" marR="0" marT="0" marB="0" anchor="ctr"/>
                </a:tc>
                <a:extLst>
                  <a:ext uri="{0D108BD9-81ED-4DB2-BD59-A6C34878D82A}">
                    <a16:rowId xmlns:a16="http://schemas.microsoft.com/office/drawing/2014/main" val="874879642"/>
                  </a:ext>
                </a:extLst>
              </a:tr>
              <a:tr h="0">
                <a:tc>
                  <a:txBody>
                    <a:bodyPr/>
                    <a:lstStyle/>
                    <a:p>
                      <a:pPr algn="l"/>
                      <a:r>
                        <a:rPr kumimoji="1" lang="en-US" altLang="ja-JP" sz="1000" dirty="0">
                          <a:latin typeface="Meiryo UI" panose="020B0604030504040204" pitchFamily="50" charset="-128"/>
                          <a:ea typeface="Meiryo UI" panose="020B0604030504040204" pitchFamily="50" charset="-128"/>
                        </a:rPr>
                        <a:t>7</a:t>
                      </a:r>
                      <a:endParaRPr kumimoji="1" lang="ja-JP" altLang="en-US" sz="1000" dirty="0">
                        <a:latin typeface="Meiryo UI" panose="020B0604030504040204" pitchFamily="50" charset="-128"/>
                        <a:ea typeface="Meiryo UI" panose="020B0604030504040204" pitchFamily="50" charset="-128"/>
                      </a:endParaRPr>
                    </a:p>
                  </a:txBody>
                  <a:tcPr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a:solidFill>
                            <a:srgbClr val="000000"/>
                          </a:solidFill>
                          <a:effectLst/>
                          <a:latin typeface="Meiryo UI" panose="020B0604030504040204" pitchFamily="50" charset="-128"/>
                          <a:ea typeface="Meiryo UI" panose="020B0604030504040204" pitchFamily="50" charset="-128"/>
                        </a:rPr>
                        <a:t>パーミッション</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marR="0" lvl="0" indent="0" algn="l" defTabSz="742950" rtl="0" eaLnBrk="1" fontAlgn="ctr" latinLnBrk="0" hangingPunct="1">
                        <a:lnSpc>
                          <a:spcPct val="100000"/>
                        </a:lnSpc>
                        <a:spcBef>
                          <a:spcPts val="0"/>
                        </a:spcBef>
                        <a:spcAft>
                          <a:spcPts val="0"/>
                        </a:spcAft>
                        <a:buClrTx/>
                        <a:buSzTx/>
                        <a:buFontTx/>
                        <a:buNone/>
                        <a:tabLst/>
                        <a:defRPr/>
                      </a:pP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Authorization Services</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の概念</a:t>
                      </a:r>
                      <a:endParaRPr lang="en-US" altLang="ja-JP" sz="1000" b="0" i="0" u="none" strike="noStrike" dirty="0">
                        <a:solidFill>
                          <a:srgbClr val="000000"/>
                        </a:solidFill>
                        <a:effectLst/>
                        <a:latin typeface="Meiryo UI" panose="020B0604030504040204" pitchFamily="50" charset="-128"/>
                        <a:ea typeface="Meiryo UI" panose="020B0604030504040204" pitchFamily="50" charset="-128"/>
                      </a:endParaRPr>
                    </a:p>
                    <a:p>
                      <a:pPr marL="0" marR="0" lvl="0" indent="0" algn="l" defTabSz="742950" rtl="0" eaLnBrk="1" fontAlgn="ctr" latinLnBrk="0" hangingPunct="1">
                        <a:lnSpc>
                          <a:spcPct val="100000"/>
                        </a:lnSpc>
                        <a:spcBef>
                          <a:spcPts val="0"/>
                        </a:spcBef>
                        <a:spcAft>
                          <a:spcPts val="0"/>
                        </a:spcAft>
                        <a:buClrTx/>
                        <a:buSzTx/>
                        <a:buFontTx/>
                        <a:buNone/>
                        <a:tabLst/>
                        <a:defRPr/>
                      </a:pP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リソースとポリシー</a:t>
                      </a:r>
                      <a:r>
                        <a:rPr lang="ja-JP" altLang="en-US" sz="1000" b="0" i="0" u="none" strike="noStrike">
                          <a:solidFill>
                            <a:srgbClr val="000000"/>
                          </a:solidFill>
                          <a:effectLst/>
                          <a:latin typeface="Meiryo UI" panose="020B0604030504040204" pitchFamily="50" charset="-128"/>
                          <a:ea typeface="Meiryo UI" panose="020B0604030504040204" pitchFamily="50" charset="-128"/>
                        </a:rPr>
                        <a:t>の組で認可を表現するもの</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tc>
                <a:extLst>
                  <a:ext uri="{0D108BD9-81ED-4DB2-BD59-A6C34878D82A}">
                    <a16:rowId xmlns:a16="http://schemas.microsoft.com/office/drawing/2014/main" val="1660296208"/>
                  </a:ext>
                </a:extLst>
              </a:tr>
            </a:tbl>
          </a:graphicData>
        </a:graphic>
      </p:graphicFrame>
    </p:spTree>
    <p:extLst>
      <p:ext uri="{BB962C8B-B14F-4D97-AF65-F5344CB8AC3E}">
        <p14:creationId xmlns:p14="http://schemas.microsoft.com/office/powerpoint/2010/main" val="346957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5. </a:t>
            </a:r>
            <a:r>
              <a:rPr lang="ja-JP" altLang="en-US" sz="1800" dirty="0">
                <a:latin typeface="Meiryo UI" panose="020B0604030504040204" pitchFamily="50" charset="-128"/>
                <a:ea typeface="Meiryo UI" panose="020B0604030504040204" pitchFamily="50" charset="-128"/>
              </a:rPr>
              <a:t>認可機能 </a:t>
            </a:r>
            <a:r>
              <a:rPr lang="en-US" altLang="ja-JP" sz="1800" dirty="0">
                <a:latin typeface="Meiryo UI" panose="020B0604030504040204" pitchFamily="50" charset="-128"/>
                <a:ea typeface="Meiryo UI" panose="020B0604030504040204" pitchFamily="50" charset="-128"/>
              </a:rPr>
              <a:t>&gt; 5.3</a:t>
            </a:r>
            <a:r>
              <a:rPr lang="en-US" altLang="ja-JP" sz="1800">
                <a:latin typeface="Meiryo UI" panose="020B0604030504040204" pitchFamily="50" charset="-128"/>
                <a:ea typeface="Meiryo UI" panose="020B0604030504040204" pitchFamily="50" charset="-128"/>
              </a:rPr>
              <a:t>. </a:t>
            </a:r>
            <a:r>
              <a:rPr lang="ja-JP" altLang="en-US" sz="1800">
                <a:latin typeface="Meiryo UI" panose="020B0604030504040204" pitchFamily="50" charset="-128"/>
                <a:ea typeface="Meiryo UI" panose="020B0604030504040204" pitchFamily="50" charset="-128"/>
              </a:rPr>
              <a:t>画面</a:t>
            </a:r>
            <a:endParaRPr kumimoji="1" lang="ja-JP" altLang="en-US" sz="1800"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5B3557D0-D94E-4747-8A63-667D6D87560D}"/>
              </a:ext>
            </a:extLst>
          </p:cNvPr>
          <p:cNvSpPr txBox="1"/>
          <p:nvPr/>
        </p:nvSpPr>
        <p:spPr>
          <a:xfrm>
            <a:off x="218830" y="697485"/>
            <a:ext cx="7588739" cy="432000"/>
          </a:xfrm>
          <a:prstGeom prst="rect">
            <a:avLst/>
          </a:prstGeom>
          <a:solidFill>
            <a:schemeClr val="bg1"/>
          </a:solidFill>
          <a:ln>
            <a:noFill/>
          </a:ln>
        </p:spPr>
        <p:txBody>
          <a:bodyPr wrap="square" rtlCol="0" anchor="t" anchorCtr="0">
            <a:noAutofit/>
          </a:bodyPr>
          <a:lstStyle/>
          <a:p>
            <a:r>
              <a:rPr lang="ja-JP" altLang="en-US" sz="1600" dirty="0">
                <a:latin typeface="Meiryo UI" panose="020B0604030504040204" pitchFamily="50" charset="-128"/>
                <a:ea typeface="Meiryo UI" panose="020B0604030504040204" pitchFamily="50" charset="-128"/>
              </a:rPr>
              <a:t>画面仕様については「基本設計書</a:t>
            </a:r>
            <a:r>
              <a:rPr lang="en-US" altLang="ja-JP" sz="1600" dirty="0">
                <a:latin typeface="Meiryo UI" panose="020B0604030504040204" pitchFamily="50" charset="-128"/>
                <a:ea typeface="Meiryo UI" panose="020B0604030504040204" pitchFamily="50" charset="-128"/>
              </a:rPr>
              <a:t>_</a:t>
            </a:r>
            <a:r>
              <a:rPr lang="ja-JP" altLang="en-US" sz="1600" dirty="0">
                <a:latin typeface="Meiryo UI" panose="020B0604030504040204" pitchFamily="50" charset="-128"/>
                <a:ea typeface="Meiryo UI" panose="020B0604030504040204" pitchFamily="50" charset="-128"/>
              </a:rPr>
              <a:t>認証・認可</a:t>
            </a:r>
            <a:r>
              <a:rPr lang="en-US" altLang="ja-JP" sz="1600" dirty="0">
                <a:latin typeface="Meiryo UI" panose="020B0604030504040204" pitchFamily="50" charset="-128"/>
                <a:ea typeface="Meiryo UI" panose="020B0604030504040204" pitchFamily="50" charset="-128"/>
              </a:rPr>
              <a:t>_</a:t>
            </a:r>
            <a:r>
              <a:rPr lang="ja-JP" altLang="en-US" sz="1600" dirty="0">
                <a:latin typeface="Meiryo UI" panose="020B0604030504040204" pitchFamily="50" charset="-128"/>
                <a:ea typeface="Meiryo UI" panose="020B0604030504040204" pitchFamily="50" charset="-128"/>
              </a:rPr>
              <a:t>別紙</a:t>
            </a:r>
            <a:r>
              <a:rPr lang="en-US" altLang="ja-JP" sz="1600" dirty="0">
                <a:latin typeface="Meiryo UI" panose="020B0604030504040204" pitchFamily="50" charset="-128"/>
                <a:ea typeface="Meiryo UI" panose="020B0604030504040204" pitchFamily="50" charset="-128"/>
              </a:rPr>
              <a:t>1_</a:t>
            </a:r>
            <a:r>
              <a:rPr lang="ja-JP" altLang="en-US" sz="1600" dirty="0">
                <a:latin typeface="Meiryo UI" panose="020B0604030504040204" pitchFamily="50" charset="-128"/>
                <a:ea typeface="Meiryo UI" panose="020B0604030504040204" pitchFamily="50" charset="-128"/>
              </a:rPr>
              <a:t>画面仕様</a:t>
            </a:r>
            <a:r>
              <a:rPr lang="en-US" altLang="ja-JP" sz="1600" dirty="0">
                <a:latin typeface="Meiryo UI" panose="020B0604030504040204" pitchFamily="50" charset="-128"/>
                <a:ea typeface="Meiryo UI" panose="020B0604030504040204" pitchFamily="50" charset="-128"/>
              </a:rPr>
              <a:t>(pptx)</a:t>
            </a:r>
            <a:r>
              <a:rPr lang="ja-JP" altLang="en-US" sz="1600" dirty="0">
                <a:latin typeface="Meiryo UI" panose="020B0604030504040204" pitchFamily="50" charset="-128"/>
                <a:ea typeface="Meiryo UI" panose="020B0604030504040204" pitchFamily="50" charset="-128"/>
              </a:rPr>
              <a:t>」を参照のこと。</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149054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E2729-C740-4218-BAAD-F778F6E15F87}"/>
              </a:ext>
            </a:extLst>
          </p:cNvPr>
          <p:cNvSpPr>
            <a:spLocks noGrp="1"/>
          </p:cNvSpPr>
          <p:nvPr>
            <p:ph type="title"/>
          </p:nvPr>
        </p:nvSpPr>
        <p:spPr/>
        <p:txBody>
          <a:bodyPr>
            <a:normAutofit/>
          </a:bodyPr>
          <a:lstStyle/>
          <a:p>
            <a:r>
              <a:rPr lang="en-US" altLang="ja-JP" sz="1800" dirty="0">
                <a:latin typeface="Meiryo UI" panose="020B0604030504040204" pitchFamily="50" charset="-128"/>
                <a:ea typeface="Meiryo UI" panose="020B0604030504040204" pitchFamily="50" charset="-128"/>
              </a:rPr>
              <a:t>5. </a:t>
            </a:r>
            <a:r>
              <a:rPr lang="ja-JP" altLang="en-US" sz="1800" dirty="0">
                <a:latin typeface="Meiryo UI" panose="020B0604030504040204" pitchFamily="50" charset="-128"/>
                <a:ea typeface="Meiryo UI" panose="020B0604030504040204" pitchFamily="50" charset="-128"/>
              </a:rPr>
              <a:t>認可機能 </a:t>
            </a:r>
            <a:r>
              <a:rPr lang="en-US" altLang="ja-JP" sz="1800" dirty="0">
                <a:latin typeface="Meiryo UI" panose="020B0604030504040204" pitchFamily="50" charset="-128"/>
                <a:ea typeface="Meiryo UI" panose="020B0604030504040204" pitchFamily="50" charset="-128"/>
              </a:rPr>
              <a:t>&gt; 5.4</a:t>
            </a:r>
            <a:r>
              <a:rPr lang="en-US" altLang="ja-JP" sz="1800">
                <a:latin typeface="Meiryo UI" panose="020B0604030504040204" pitchFamily="50" charset="-128"/>
                <a:ea typeface="Meiryo UI" panose="020B0604030504040204" pitchFamily="50" charset="-128"/>
              </a:rPr>
              <a:t>. API</a:t>
            </a:r>
            <a:endParaRPr kumimoji="1" lang="ja-JP" altLang="en-US" sz="1800"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5B3557D0-D94E-4747-8A63-667D6D87560D}"/>
              </a:ext>
            </a:extLst>
          </p:cNvPr>
          <p:cNvSpPr txBox="1"/>
          <p:nvPr/>
        </p:nvSpPr>
        <p:spPr>
          <a:xfrm>
            <a:off x="218830" y="697485"/>
            <a:ext cx="9482454" cy="432001"/>
          </a:xfrm>
          <a:prstGeom prst="rect">
            <a:avLst/>
          </a:prstGeom>
          <a:solidFill>
            <a:schemeClr val="bg1"/>
          </a:solidFill>
          <a:ln>
            <a:noFill/>
          </a:ln>
        </p:spPr>
        <p:txBody>
          <a:bodyPr wrap="square" rtlCol="0" anchor="t" anchorCtr="0">
            <a:noAutofit/>
          </a:bodyPr>
          <a:lstStyle/>
          <a:p>
            <a:r>
              <a:rPr lang="en-US" altLang="ja-JP" sz="1600" dirty="0">
                <a:latin typeface="Meiryo UI" panose="020B0604030504040204" pitchFamily="50" charset="-128"/>
                <a:ea typeface="Meiryo UI" panose="020B0604030504040204" pitchFamily="50" charset="-128"/>
              </a:rPr>
              <a:t>API</a:t>
            </a:r>
            <a:r>
              <a:rPr lang="ja-JP" altLang="en-US" sz="1600" dirty="0">
                <a:latin typeface="Meiryo UI" panose="020B0604030504040204" pitchFamily="50" charset="-128"/>
                <a:ea typeface="Meiryo UI" panose="020B0604030504040204" pitchFamily="50" charset="-128"/>
              </a:rPr>
              <a:t>仕様については「基本設計書</a:t>
            </a:r>
            <a:r>
              <a:rPr lang="en-US" altLang="ja-JP" sz="1600" dirty="0">
                <a:latin typeface="Meiryo UI" panose="020B0604030504040204" pitchFamily="50" charset="-128"/>
                <a:ea typeface="Meiryo UI" panose="020B0604030504040204" pitchFamily="50" charset="-128"/>
              </a:rPr>
              <a:t>_</a:t>
            </a:r>
            <a:r>
              <a:rPr lang="ja-JP" altLang="en-US" sz="1600" dirty="0">
                <a:latin typeface="Meiryo UI" panose="020B0604030504040204" pitchFamily="50" charset="-128"/>
                <a:ea typeface="Meiryo UI" panose="020B0604030504040204" pitchFamily="50" charset="-128"/>
              </a:rPr>
              <a:t>認証・認可</a:t>
            </a:r>
            <a:r>
              <a:rPr lang="en-US" altLang="ja-JP" sz="1600" dirty="0">
                <a:latin typeface="Meiryo UI" panose="020B0604030504040204" pitchFamily="50" charset="-128"/>
                <a:ea typeface="Meiryo UI" panose="020B0604030504040204" pitchFamily="50" charset="-128"/>
              </a:rPr>
              <a:t>_</a:t>
            </a:r>
            <a:r>
              <a:rPr lang="ja-JP" altLang="en-US" sz="1600" dirty="0">
                <a:latin typeface="Meiryo UI" panose="020B0604030504040204" pitchFamily="50" charset="-128"/>
                <a:ea typeface="Meiryo UI" panose="020B0604030504040204" pitchFamily="50" charset="-128"/>
              </a:rPr>
              <a:t>別紙</a:t>
            </a:r>
            <a:r>
              <a:rPr lang="en-US" altLang="ja-JP" sz="1600" dirty="0">
                <a:latin typeface="Meiryo UI" panose="020B0604030504040204" pitchFamily="50" charset="-128"/>
                <a:ea typeface="Meiryo UI" panose="020B0604030504040204" pitchFamily="50" charset="-128"/>
              </a:rPr>
              <a:t>3_</a:t>
            </a:r>
            <a:r>
              <a:rPr lang="ja-JP" altLang="en-US" sz="1600" dirty="0">
                <a:latin typeface="Meiryo UI" panose="020B0604030504040204" pitchFamily="50" charset="-128"/>
                <a:ea typeface="Meiryo UI" panose="020B0604030504040204" pitchFamily="50" charset="-128"/>
              </a:rPr>
              <a:t>認可機能</a:t>
            </a:r>
            <a:r>
              <a:rPr lang="en-US" altLang="ja-JP" sz="1600" dirty="0">
                <a:latin typeface="Meiryo UI" panose="020B0604030504040204" pitchFamily="50" charset="-128"/>
                <a:ea typeface="Meiryo UI" panose="020B0604030504040204" pitchFamily="50" charset="-128"/>
              </a:rPr>
              <a:t>API</a:t>
            </a:r>
            <a:r>
              <a:rPr lang="ja-JP" altLang="en-US" sz="1600" dirty="0">
                <a:latin typeface="Meiryo UI" panose="020B0604030504040204" pitchFamily="50" charset="-128"/>
                <a:ea typeface="Meiryo UI" panose="020B0604030504040204" pitchFamily="50" charset="-128"/>
              </a:rPr>
              <a:t>仕様</a:t>
            </a:r>
            <a:r>
              <a:rPr lang="en-US" altLang="ja-JP" sz="1600" dirty="0">
                <a:latin typeface="Meiryo UI" panose="020B0604030504040204" pitchFamily="50" charset="-128"/>
                <a:ea typeface="Meiryo UI" panose="020B0604030504040204" pitchFamily="50" charset="-128"/>
              </a:rPr>
              <a:t>(html)</a:t>
            </a:r>
            <a:r>
              <a:rPr lang="ja-JP" altLang="en-US" sz="1600" dirty="0">
                <a:latin typeface="Meiryo UI" panose="020B0604030504040204" pitchFamily="50" charset="-128"/>
                <a:ea typeface="Meiryo UI" panose="020B0604030504040204" pitchFamily="50" charset="-128"/>
              </a:rPr>
              <a:t>」を参照のこと。</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316748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BE83AB-997E-D5A9-0D30-D3035E003BEF}"/>
              </a:ext>
            </a:extLst>
          </p:cNvPr>
          <p:cNvSpPr>
            <a:spLocks noGrp="1"/>
          </p:cNvSpPr>
          <p:nvPr>
            <p:ph type="title"/>
          </p:nvPr>
        </p:nvSpPr>
        <p:spPr/>
        <p:txBody>
          <a:bodyPr/>
          <a:lstStyle/>
          <a:p>
            <a:r>
              <a:rPr kumimoji="1" lang="ja-JP" altLang="en-US" dirty="0"/>
              <a:t>付録</a:t>
            </a:r>
          </a:p>
        </p:txBody>
      </p:sp>
    </p:spTree>
    <p:extLst>
      <p:ext uri="{BB962C8B-B14F-4D97-AF65-F5344CB8AC3E}">
        <p14:creationId xmlns:p14="http://schemas.microsoft.com/office/powerpoint/2010/main" val="13435577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正方形/長方形 92">
            <a:extLst>
              <a:ext uri="{FF2B5EF4-FFF2-40B4-BE49-F238E27FC236}">
                <a16:creationId xmlns:a16="http://schemas.microsoft.com/office/drawing/2014/main" id="{94AA37B6-9117-84E5-1B5A-BA008D212F60}"/>
              </a:ext>
            </a:extLst>
          </p:cNvPr>
          <p:cNvSpPr/>
          <p:nvPr/>
        </p:nvSpPr>
        <p:spPr>
          <a:xfrm>
            <a:off x="4870119" y="3859961"/>
            <a:ext cx="4448483" cy="2674321"/>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ja-JP" altLang="en-US" sz="1200" dirty="0">
                <a:latin typeface="Meiryo UI" panose="020B0604030504040204" pitchFamily="50" charset="-128"/>
                <a:ea typeface="Meiryo UI" panose="020B0604030504040204" pitchFamily="50" charset="-128"/>
              </a:rPr>
              <a:t>グラントタイプが</a:t>
            </a:r>
            <a:r>
              <a:rPr lang="en-US" altLang="ja-JP" sz="1200" dirty="0">
                <a:latin typeface="Meiryo UI" panose="020B0604030504040204" pitchFamily="50" charset="-128"/>
                <a:ea typeface="Meiryo UI" panose="020B0604030504040204" pitchFamily="50" charset="-128"/>
              </a:rPr>
              <a:t>Resource Owner Password Credentials</a:t>
            </a:r>
            <a:r>
              <a:rPr lang="ja-JP" altLang="en-US" sz="1200" dirty="0">
                <a:latin typeface="Meiryo UI" panose="020B0604030504040204" pitchFamily="50" charset="-128"/>
                <a:ea typeface="Meiryo UI" panose="020B0604030504040204" pitchFamily="50" charset="-128"/>
              </a:rPr>
              <a:t>の場合</a:t>
            </a:r>
            <a:endParaRPr kumimoji="1" lang="ja-JP" altLang="en-US" sz="1200" dirty="0">
              <a:latin typeface="Meiryo UI" panose="020B0604030504040204" pitchFamily="50" charset="-128"/>
              <a:ea typeface="Meiryo UI" panose="020B0604030504040204" pitchFamily="50" charset="-128"/>
            </a:endParaRPr>
          </a:p>
        </p:txBody>
      </p:sp>
      <p:sp>
        <p:nvSpPr>
          <p:cNvPr id="92" name="正方形/長方形 91">
            <a:extLst>
              <a:ext uri="{FF2B5EF4-FFF2-40B4-BE49-F238E27FC236}">
                <a16:creationId xmlns:a16="http://schemas.microsoft.com/office/drawing/2014/main" id="{A4A56BA8-8258-EBAC-3CE5-0125CBF2559E}"/>
              </a:ext>
            </a:extLst>
          </p:cNvPr>
          <p:cNvSpPr/>
          <p:nvPr/>
        </p:nvSpPr>
        <p:spPr>
          <a:xfrm>
            <a:off x="229349" y="3859962"/>
            <a:ext cx="4271880" cy="2670907"/>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ja-JP" altLang="en-US" sz="1200" dirty="0">
                <a:latin typeface="Meiryo UI" panose="020B0604030504040204" pitchFamily="50" charset="-128"/>
                <a:ea typeface="Meiryo UI" panose="020B0604030504040204" pitchFamily="50" charset="-128"/>
              </a:rPr>
              <a:t>グラントタイプが</a:t>
            </a:r>
            <a:r>
              <a:rPr lang="en-US" altLang="ja-JP" sz="1200" dirty="0">
                <a:latin typeface="Meiryo UI" panose="020B0604030504040204" pitchFamily="50" charset="-128"/>
                <a:ea typeface="Meiryo UI" panose="020B0604030504040204" pitchFamily="50" charset="-128"/>
              </a:rPr>
              <a:t>Authorization</a:t>
            </a:r>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Code</a:t>
            </a:r>
            <a:r>
              <a:rPr lang="ja-JP" altLang="en-US" sz="1200" dirty="0">
                <a:latin typeface="Meiryo UI" panose="020B0604030504040204" pitchFamily="50" charset="-128"/>
                <a:ea typeface="Meiryo UI" panose="020B0604030504040204" pitchFamily="50" charset="-128"/>
              </a:rPr>
              <a:t>の場合</a:t>
            </a:r>
            <a:endParaRPr kumimoji="1" lang="ja-JP" altLang="en-US" sz="1200" dirty="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5B7D3264-5D31-4E79-8BF9-E108E2482EA0}"/>
              </a:ext>
            </a:extLst>
          </p:cNvPr>
          <p:cNvSpPr>
            <a:spLocks noGrp="1"/>
          </p:cNvSpPr>
          <p:nvPr>
            <p:ph type="title"/>
          </p:nvPr>
        </p:nvSpPr>
        <p:spPr/>
        <p:txBody>
          <a:bodyPr>
            <a:normAutofit/>
          </a:bodyPr>
          <a:lstStyle/>
          <a:p>
            <a:r>
              <a:rPr lang="en-US" altLang="ja-JP" sz="1800">
                <a:latin typeface="Meiryo UI" panose="020B0604030504040204" pitchFamily="50" charset="-128"/>
                <a:ea typeface="Meiryo UI" panose="020B0604030504040204" pitchFamily="50" charset="-128"/>
              </a:rPr>
              <a:t>OpenID Connect/OAuth2.0</a:t>
            </a:r>
            <a:r>
              <a:rPr lang="ja-JP" altLang="en-US" sz="1800">
                <a:latin typeface="Meiryo UI" panose="020B0604030504040204" pitchFamily="50" charset="-128"/>
                <a:ea typeface="Meiryo UI" panose="020B0604030504040204" pitchFamily="50" charset="-128"/>
              </a:rPr>
              <a:t>のアクセス</a:t>
            </a:r>
            <a:r>
              <a:rPr lang="ja-JP" altLang="en-US" sz="1800" dirty="0">
                <a:latin typeface="Meiryo UI" panose="020B0604030504040204" pitchFamily="50" charset="-128"/>
                <a:ea typeface="Meiryo UI" panose="020B0604030504040204" pitchFamily="50" charset="-128"/>
              </a:rPr>
              <a:t>制御について</a:t>
            </a:r>
            <a:endParaRPr kumimoji="1" lang="ja-JP" altLang="en-US" sz="1800" dirty="0"/>
          </a:p>
        </p:txBody>
      </p:sp>
      <p:sp>
        <p:nvSpPr>
          <p:cNvPr id="24" name="正方形/長方形 23">
            <a:extLst>
              <a:ext uri="{FF2B5EF4-FFF2-40B4-BE49-F238E27FC236}">
                <a16:creationId xmlns:a16="http://schemas.microsoft.com/office/drawing/2014/main" id="{5D513E84-F07E-4DAF-80F6-44834FCACA87}"/>
              </a:ext>
            </a:extLst>
          </p:cNvPr>
          <p:cNvSpPr/>
          <p:nvPr/>
        </p:nvSpPr>
        <p:spPr>
          <a:xfrm>
            <a:off x="474183" y="4293539"/>
            <a:ext cx="495197" cy="20368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rPr>
              <a:t>Client</a:t>
            </a:r>
          </a:p>
        </p:txBody>
      </p:sp>
      <p:sp>
        <p:nvSpPr>
          <p:cNvPr id="42" name="テキスト ボックス 41">
            <a:extLst>
              <a:ext uri="{FF2B5EF4-FFF2-40B4-BE49-F238E27FC236}">
                <a16:creationId xmlns:a16="http://schemas.microsoft.com/office/drawing/2014/main" id="{8C69FE95-2529-46BD-B391-646880C57F8D}"/>
              </a:ext>
            </a:extLst>
          </p:cNvPr>
          <p:cNvSpPr txBox="1"/>
          <p:nvPr/>
        </p:nvSpPr>
        <p:spPr>
          <a:xfrm>
            <a:off x="2224472" y="4801676"/>
            <a:ext cx="812776" cy="215444"/>
          </a:xfrm>
          <a:prstGeom prst="rect">
            <a:avLst/>
          </a:prstGeom>
          <a:noFill/>
        </p:spPr>
        <p:txBody>
          <a:bodyPr wrap="square" rtlCol="0">
            <a:spAutoFit/>
          </a:bodyPr>
          <a:lstStyle/>
          <a:p>
            <a:r>
              <a:rPr kumimoji="1" lang="ja-JP" altLang="en-US" sz="800" dirty="0"/>
              <a:t>①ユーザ認証</a:t>
            </a:r>
            <a:endParaRPr kumimoji="1" lang="en-US" altLang="ja-JP" sz="800" dirty="0"/>
          </a:p>
        </p:txBody>
      </p:sp>
      <p:sp>
        <p:nvSpPr>
          <p:cNvPr id="49" name="テキスト ボックス 48">
            <a:extLst>
              <a:ext uri="{FF2B5EF4-FFF2-40B4-BE49-F238E27FC236}">
                <a16:creationId xmlns:a16="http://schemas.microsoft.com/office/drawing/2014/main" id="{88788D1F-2FA2-46F2-9DDA-B6D8486243B5}"/>
              </a:ext>
            </a:extLst>
          </p:cNvPr>
          <p:cNvSpPr txBox="1"/>
          <p:nvPr/>
        </p:nvSpPr>
        <p:spPr>
          <a:xfrm>
            <a:off x="216000" y="719998"/>
            <a:ext cx="9449931" cy="858761"/>
          </a:xfrm>
          <a:prstGeom prst="rect">
            <a:avLst/>
          </a:prstGeom>
          <a:noFill/>
          <a:ln>
            <a:noFill/>
          </a:ln>
        </p:spPr>
        <p:txBody>
          <a:bodyPr wrap="square" rtlCol="0" anchor="t" anchorCtr="0">
            <a:noAutofit/>
          </a:bodyPr>
          <a:lstStyle/>
          <a:p>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のトークンをベースとしたアクセス</a:t>
            </a:r>
            <a:r>
              <a:rPr lang="ja-JP" altLang="en-US" sz="1200">
                <a:latin typeface="Meiryo UI" panose="020B0604030504040204" pitchFamily="50" charset="-128"/>
                <a:ea typeface="Meiryo UI" panose="020B0604030504040204" pitchFamily="50" charset="-128"/>
              </a:rPr>
              <a:t>制御は</a:t>
            </a:r>
            <a:r>
              <a:rPr lang="en-US" altLang="ja-JP" sz="1200">
                <a:latin typeface="Meiryo UI" panose="020B0604030504040204" pitchFamily="50" charset="-128"/>
                <a:ea typeface="Meiryo UI" panose="020B0604030504040204" pitchFamily="50" charset="-128"/>
              </a:rPr>
              <a:t>OpenID Connect/</a:t>
            </a:r>
            <a:r>
              <a:rPr lang="en-US" altLang="ja-JP" sz="1200" dirty="0">
                <a:latin typeface="Meiryo UI" panose="020B0604030504040204" pitchFamily="50" charset="-128"/>
                <a:ea typeface="Meiryo UI" panose="020B0604030504040204" pitchFamily="50" charset="-128"/>
              </a:rPr>
              <a:t>OAuth2.0</a:t>
            </a:r>
            <a:r>
              <a:rPr lang="ja-JP" altLang="en-US" sz="1200" dirty="0">
                <a:latin typeface="Meiryo UI" panose="020B0604030504040204" pitchFamily="50" charset="-128"/>
                <a:ea typeface="Meiryo UI" panose="020B0604030504040204" pitchFamily="50" charset="-128"/>
              </a:rPr>
              <a:t>の仕様に基づいている。</a:t>
            </a:r>
            <a:endParaRPr lang="en-US" altLang="ja-JP" sz="1200" dirty="0">
              <a:latin typeface="Meiryo UI" panose="020B0604030504040204" pitchFamily="50" charset="-128"/>
              <a:ea typeface="Meiryo UI" panose="020B0604030504040204" pitchFamily="50" charset="-128"/>
            </a:endParaRPr>
          </a:p>
          <a:p>
            <a:r>
              <a:rPr lang="en-US" altLang="ja-JP" sz="1200">
                <a:latin typeface="Meiryo UI" panose="020B0604030504040204" pitchFamily="50" charset="-128"/>
                <a:ea typeface="Meiryo UI" panose="020B0604030504040204" pitchFamily="50" charset="-128"/>
              </a:rPr>
              <a:t>OpenID Connect</a:t>
            </a:r>
            <a:r>
              <a:rPr lang="ja-JP" altLang="en-US" sz="1200">
                <a:latin typeface="Meiryo UI" panose="020B0604030504040204" pitchFamily="50" charset="-128"/>
                <a:ea typeface="Meiryo UI" panose="020B0604030504040204" pitchFamily="50" charset="-128"/>
              </a:rPr>
              <a:t>は</a:t>
            </a:r>
            <a:r>
              <a:rPr lang="en-US" altLang="ja-JP" sz="1200">
                <a:latin typeface="Meiryo UI" panose="020B0604030504040204" pitchFamily="50" charset="-128"/>
                <a:ea typeface="Meiryo UI" panose="020B0604030504040204" pitchFamily="50" charset="-128"/>
              </a:rPr>
              <a:t>OAuth2.0</a:t>
            </a:r>
            <a:r>
              <a:rPr lang="ja-JP" altLang="en-US" sz="1200">
                <a:latin typeface="Meiryo UI" panose="020B0604030504040204" pitchFamily="50" charset="-128"/>
                <a:ea typeface="Meiryo UI" panose="020B0604030504040204" pitchFamily="50" charset="-128"/>
              </a:rPr>
              <a:t>をもとにしたプロトコルである。</a:t>
            </a:r>
            <a:r>
              <a:rPr lang="ja-JP" altLang="en-US" sz="1200" dirty="0">
                <a:latin typeface="Meiryo UI" panose="020B0604030504040204" pitchFamily="50" charset="-128"/>
                <a:ea typeface="Meiryo UI" panose="020B0604030504040204" pitchFamily="50" charset="-128"/>
              </a:rPr>
              <a:t>以下では</a:t>
            </a:r>
            <a:r>
              <a:rPr lang="en-US" altLang="ja-JP" sz="1200" dirty="0">
                <a:latin typeface="Meiryo UI" panose="020B0604030504040204" pitchFamily="50" charset="-128"/>
                <a:ea typeface="Meiryo UI" panose="020B0604030504040204" pitchFamily="50" charset="-128"/>
              </a:rPr>
              <a:t>OAuth2.0</a:t>
            </a:r>
            <a:r>
              <a:rPr lang="ja-JP" altLang="en-US" sz="1200" dirty="0">
                <a:latin typeface="Meiryo UI" panose="020B0604030504040204" pitchFamily="50" charset="-128"/>
                <a:ea typeface="Meiryo UI" panose="020B0604030504040204" pitchFamily="50" charset="-128"/>
              </a:rPr>
              <a:t>の用語をもとに説明をする。</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OAuth2.0</a:t>
            </a:r>
            <a:r>
              <a:rPr lang="ja-JP" altLang="en-US" sz="1200" dirty="0">
                <a:latin typeface="Meiryo UI" panose="020B0604030504040204" pitchFamily="50" charset="-128"/>
                <a:ea typeface="Meiryo UI" panose="020B0604030504040204" pitchFamily="50" charset="-128"/>
              </a:rPr>
              <a:t>ではいくつかのロールが定義されており、ロール間のフローがグラントタイプとしていくつか定義されている。（ロールとグラントタイプの一覧は下表）</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では、グラントタイプとして</a:t>
            </a:r>
            <a:r>
              <a:rPr lang="en-US" altLang="ja-JP" sz="1200" dirty="0">
                <a:latin typeface="Meiryo UI" panose="020B0604030504040204" pitchFamily="50" charset="-128"/>
                <a:ea typeface="Meiryo UI" panose="020B0604030504040204" pitchFamily="50" charset="-128"/>
              </a:rPr>
              <a:t>Authorization Code</a:t>
            </a:r>
            <a:r>
              <a:rPr lang="ja-JP" altLang="en-US" sz="1200" dirty="0">
                <a:latin typeface="Meiryo UI" panose="020B0604030504040204" pitchFamily="50" charset="-128"/>
                <a:ea typeface="Meiryo UI" panose="020B0604030504040204" pitchFamily="50" charset="-128"/>
              </a:rPr>
              <a:t>と</a:t>
            </a:r>
            <a:r>
              <a:rPr lang="en-US" altLang="ja-JP" sz="1200" dirty="0">
                <a:latin typeface="Meiryo UI" panose="020B0604030504040204" pitchFamily="50" charset="-128"/>
                <a:ea typeface="Meiryo UI" panose="020B0604030504040204" pitchFamily="50" charset="-128"/>
              </a:rPr>
              <a:t>Resource Owner Password Credentials</a:t>
            </a:r>
            <a:r>
              <a:rPr lang="ja-JP" altLang="en-US" sz="1200" dirty="0">
                <a:latin typeface="Meiryo UI" panose="020B0604030504040204" pitchFamily="50" charset="-128"/>
                <a:ea typeface="Meiryo UI" panose="020B0604030504040204" pitchFamily="50" charset="-128"/>
              </a:rPr>
              <a:t>を採用する。（それぞれのフローは下図）</a:t>
            </a:r>
            <a:endParaRPr lang="en-US" altLang="ja-JP" sz="1200" dirty="0">
              <a:latin typeface="Meiryo UI" panose="020B0604030504040204" pitchFamily="50" charset="-128"/>
              <a:ea typeface="Meiryo UI" panose="020B0604030504040204" pitchFamily="50" charset="-128"/>
            </a:endParaRPr>
          </a:p>
        </p:txBody>
      </p:sp>
      <p:sp>
        <p:nvSpPr>
          <p:cNvPr id="37" name="正方形/長方形 36">
            <a:extLst>
              <a:ext uri="{FF2B5EF4-FFF2-40B4-BE49-F238E27FC236}">
                <a16:creationId xmlns:a16="http://schemas.microsoft.com/office/drawing/2014/main" id="{5CC0ECD6-EBAC-4D8B-A6E9-FA6B0BA7A51E}"/>
              </a:ext>
            </a:extLst>
          </p:cNvPr>
          <p:cNvSpPr/>
          <p:nvPr/>
        </p:nvSpPr>
        <p:spPr>
          <a:xfrm>
            <a:off x="2020098" y="5919813"/>
            <a:ext cx="2064225" cy="4105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rPr>
              <a:t>Resource Server</a:t>
            </a:r>
          </a:p>
        </p:txBody>
      </p:sp>
      <p:cxnSp>
        <p:nvCxnSpPr>
          <p:cNvPr id="14" name="直線矢印コネクタ 13">
            <a:extLst>
              <a:ext uri="{FF2B5EF4-FFF2-40B4-BE49-F238E27FC236}">
                <a16:creationId xmlns:a16="http://schemas.microsoft.com/office/drawing/2014/main" id="{E9C553AC-7691-4D27-9495-17958831E93A}"/>
              </a:ext>
            </a:extLst>
          </p:cNvPr>
          <p:cNvCxnSpPr>
            <a:cxnSpLocks/>
          </p:cNvCxnSpPr>
          <p:nvPr/>
        </p:nvCxnSpPr>
        <p:spPr>
          <a:xfrm flipH="1">
            <a:off x="972901" y="4490117"/>
            <a:ext cx="1044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EE59CB95-3B85-ED38-8AD9-9450BEDAEAEC}"/>
              </a:ext>
            </a:extLst>
          </p:cNvPr>
          <p:cNvSpPr/>
          <p:nvPr/>
        </p:nvSpPr>
        <p:spPr>
          <a:xfrm>
            <a:off x="2023636" y="4293539"/>
            <a:ext cx="2064223" cy="4105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rPr>
              <a:t>Resource</a:t>
            </a:r>
          </a:p>
          <a:p>
            <a:pPr algn="ctr"/>
            <a:r>
              <a:rPr lang="en-US" altLang="ja-JP" sz="800" dirty="0">
                <a:latin typeface="Meiryo UI" panose="020B0604030504040204" pitchFamily="50" charset="-128"/>
                <a:ea typeface="Meiryo UI" panose="020B0604030504040204" pitchFamily="50" charset="-128"/>
              </a:rPr>
              <a:t>Owner</a:t>
            </a:r>
            <a:endParaRPr kumimoji="1" lang="en-US" altLang="ja-JP" sz="800" dirty="0">
              <a:latin typeface="Meiryo UI" panose="020B0604030504040204" pitchFamily="50" charset="-128"/>
              <a:ea typeface="Meiryo UI" panose="020B0604030504040204" pitchFamily="50" charset="-128"/>
            </a:endParaRPr>
          </a:p>
        </p:txBody>
      </p:sp>
      <p:sp>
        <p:nvSpPr>
          <p:cNvPr id="26" name="正方形/長方形 25">
            <a:extLst>
              <a:ext uri="{FF2B5EF4-FFF2-40B4-BE49-F238E27FC236}">
                <a16:creationId xmlns:a16="http://schemas.microsoft.com/office/drawing/2014/main" id="{290D3DBD-B349-331B-6B71-43F8ABC19CE2}"/>
              </a:ext>
            </a:extLst>
          </p:cNvPr>
          <p:cNvSpPr/>
          <p:nvPr/>
        </p:nvSpPr>
        <p:spPr>
          <a:xfrm>
            <a:off x="2023637" y="5106676"/>
            <a:ext cx="2064224" cy="4105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rPr>
              <a:t>Authorization</a:t>
            </a:r>
          </a:p>
          <a:p>
            <a:pPr algn="ctr"/>
            <a:r>
              <a:rPr lang="en-US" altLang="ja-JP" sz="800" dirty="0">
                <a:latin typeface="Meiryo UI" panose="020B0604030504040204" pitchFamily="50" charset="-128"/>
                <a:ea typeface="Meiryo UI" panose="020B0604030504040204" pitchFamily="50" charset="-128"/>
              </a:rPr>
              <a:t>Server</a:t>
            </a:r>
            <a:endParaRPr kumimoji="1" lang="en-US" altLang="ja-JP" sz="800" dirty="0">
              <a:latin typeface="Meiryo UI" panose="020B0604030504040204" pitchFamily="50" charset="-128"/>
              <a:ea typeface="Meiryo UI" panose="020B0604030504040204" pitchFamily="50" charset="-128"/>
            </a:endParaRPr>
          </a:p>
        </p:txBody>
      </p:sp>
      <p:cxnSp>
        <p:nvCxnSpPr>
          <p:cNvPr id="31" name="直線矢印コネクタ 30">
            <a:extLst>
              <a:ext uri="{FF2B5EF4-FFF2-40B4-BE49-F238E27FC236}">
                <a16:creationId xmlns:a16="http://schemas.microsoft.com/office/drawing/2014/main" id="{5EEE46FF-9700-DFBC-E562-893283A77F4F}"/>
              </a:ext>
            </a:extLst>
          </p:cNvPr>
          <p:cNvCxnSpPr>
            <a:cxnSpLocks/>
          </p:cNvCxnSpPr>
          <p:nvPr/>
        </p:nvCxnSpPr>
        <p:spPr>
          <a:xfrm>
            <a:off x="2154800" y="4704112"/>
            <a:ext cx="0" cy="396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52E59FF1-90F5-8703-9916-13354AC916AF}"/>
              </a:ext>
            </a:extLst>
          </p:cNvPr>
          <p:cNvCxnSpPr>
            <a:cxnSpLocks/>
          </p:cNvCxnSpPr>
          <p:nvPr/>
        </p:nvCxnSpPr>
        <p:spPr>
          <a:xfrm flipV="1">
            <a:off x="3099681" y="4704112"/>
            <a:ext cx="0" cy="396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E9A8D885-EB10-8101-2DD6-EC245D9CA364}"/>
              </a:ext>
            </a:extLst>
          </p:cNvPr>
          <p:cNvSpPr txBox="1"/>
          <p:nvPr/>
        </p:nvSpPr>
        <p:spPr>
          <a:xfrm>
            <a:off x="3151118" y="4816858"/>
            <a:ext cx="971241" cy="215444"/>
          </a:xfrm>
          <a:prstGeom prst="rect">
            <a:avLst/>
          </a:prstGeom>
          <a:noFill/>
        </p:spPr>
        <p:txBody>
          <a:bodyPr wrap="square" rtlCol="0">
            <a:spAutoFit/>
          </a:bodyPr>
          <a:lstStyle/>
          <a:p>
            <a:r>
              <a:rPr lang="ja-JP" altLang="en-US" sz="800" dirty="0"/>
              <a:t>②</a:t>
            </a:r>
            <a:r>
              <a:rPr kumimoji="1" lang="ja-JP" altLang="en-US" sz="800" dirty="0"/>
              <a:t>認可コード送信</a:t>
            </a:r>
            <a:endParaRPr kumimoji="1" lang="en-US" altLang="ja-JP" sz="800" dirty="0"/>
          </a:p>
        </p:txBody>
      </p:sp>
      <p:sp>
        <p:nvSpPr>
          <p:cNvPr id="43" name="テキスト ボックス 42">
            <a:extLst>
              <a:ext uri="{FF2B5EF4-FFF2-40B4-BE49-F238E27FC236}">
                <a16:creationId xmlns:a16="http://schemas.microsoft.com/office/drawing/2014/main" id="{3BD0C66C-2921-2755-E61C-97E5FFFB1AC9}"/>
              </a:ext>
            </a:extLst>
          </p:cNvPr>
          <p:cNvSpPr txBox="1"/>
          <p:nvPr/>
        </p:nvSpPr>
        <p:spPr>
          <a:xfrm>
            <a:off x="1017439" y="4219570"/>
            <a:ext cx="1013419" cy="215444"/>
          </a:xfrm>
          <a:prstGeom prst="rect">
            <a:avLst/>
          </a:prstGeom>
          <a:noFill/>
        </p:spPr>
        <p:txBody>
          <a:bodyPr wrap="square" rtlCol="0">
            <a:spAutoFit/>
          </a:bodyPr>
          <a:lstStyle/>
          <a:p>
            <a:r>
              <a:rPr kumimoji="1" lang="ja-JP" altLang="en-US" sz="800" dirty="0"/>
              <a:t>③認可コード送信</a:t>
            </a:r>
            <a:endParaRPr kumimoji="1" lang="en-US" altLang="ja-JP" sz="800" dirty="0"/>
          </a:p>
        </p:txBody>
      </p:sp>
      <p:cxnSp>
        <p:nvCxnSpPr>
          <p:cNvPr id="45" name="直線矢印コネクタ 44">
            <a:extLst>
              <a:ext uri="{FF2B5EF4-FFF2-40B4-BE49-F238E27FC236}">
                <a16:creationId xmlns:a16="http://schemas.microsoft.com/office/drawing/2014/main" id="{6289C61D-E6BE-3F34-CFDA-6F575CD03CB5}"/>
              </a:ext>
            </a:extLst>
          </p:cNvPr>
          <p:cNvCxnSpPr>
            <a:cxnSpLocks/>
          </p:cNvCxnSpPr>
          <p:nvPr/>
        </p:nvCxnSpPr>
        <p:spPr>
          <a:xfrm flipV="1">
            <a:off x="2154804" y="5528089"/>
            <a:ext cx="0" cy="396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ACD78308-A9D9-7E35-7CF9-80E352D382EB}"/>
              </a:ext>
            </a:extLst>
          </p:cNvPr>
          <p:cNvSpPr txBox="1"/>
          <p:nvPr/>
        </p:nvSpPr>
        <p:spPr>
          <a:xfrm>
            <a:off x="2201424" y="5593454"/>
            <a:ext cx="971241" cy="338554"/>
          </a:xfrm>
          <a:prstGeom prst="rect">
            <a:avLst/>
          </a:prstGeom>
          <a:noFill/>
        </p:spPr>
        <p:txBody>
          <a:bodyPr wrap="square" rtlCol="0">
            <a:spAutoFit/>
          </a:bodyPr>
          <a:lstStyle/>
          <a:p>
            <a:r>
              <a:rPr kumimoji="1" lang="ja-JP" altLang="en-US" sz="800" dirty="0"/>
              <a:t>⑦トークン検証</a:t>
            </a:r>
            <a:endParaRPr kumimoji="1" lang="en-US" altLang="ja-JP" sz="800" dirty="0"/>
          </a:p>
          <a:p>
            <a:r>
              <a:rPr kumimoji="1" lang="ja-JP" altLang="en-US" sz="800" dirty="0"/>
              <a:t>要求</a:t>
            </a:r>
            <a:endParaRPr kumimoji="1" lang="en-US" altLang="ja-JP" sz="800" dirty="0"/>
          </a:p>
        </p:txBody>
      </p:sp>
      <p:sp>
        <p:nvSpPr>
          <p:cNvPr id="60" name="テキスト ボックス 59">
            <a:extLst>
              <a:ext uri="{FF2B5EF4-FFF2-40B4-BE49-F238E27FC236}">
                <a16:creationId xmlns:a16="http://schemas.microsoft.com/office/drawing/2014/main" id="{2B31735B-8936-D357-2C3D-D22F54196CBF}"/>
              </a:ext>
            </a:extLst>
          </p:cNvPr>
          <p:cNvSpPr txBox="1"/>
          <p:nvPr/>
        </p:nvSpPr>
        <p:spPr>
          <a:xfrm>
            <a:off x="3103428" y="5581050"/>
            <a:ext cx="967815" cy="338554"/>
          </a:xfrm>
          <a:prstGeom prst="rect">
            <a:avLst/>
          </a:prstGeom>
          <a:noFill/>
        </p:spPr>
        <p:txBody>
          <a:bodyPr wrap="square" rtlCol="0">
            <a:spAutoFit/>
          </a:bodyPr>
          <a:lstStyle/>
          <a:p>
            <a:r>
              <a:rPr lang="ja-JP" altLang="en-US" sz="800" dirty="0"/>
              <a:t>⑧トークン検証</a:t>
            </a:r>
            <a:endParaRPr lang="en-US" altLang="ja-JP" sz="800" dirty="0"/>
          </a:p>
          <a:p>
            <a:r>
              <a:rPr lang="ja-JP" altLang="en-US" sz="800" dirty="0"/>
              <a:t>結果</a:t>
            </a:r>
            <a:endParaRPr kumimoji="1" lang="en-US" altLang="ja-JP" sz="800" dirty="0"/>
          </a:p>
        </p:txBody>
      </p:sp>
      <p:cxnSp>
        <p:nvCxnSpPr>
          <p:cNvPr id="61" name="直線矢印コネクタ 60">
            <a:extLst>
              <a:ext uri="{FF2B5EF4-FFF2-40B4-BE49-F238E27FC236}">
                <a16:creationId xmlns:a16="http://schemas.microsoft.com/office/drawing/2014/main" id="{134492B1-99B3-843B-7BE5-B49896DAAE86}"/>
              </a:ext>
            </a:extLst>
          </p:cNvPr>
          <p:cNvCxnSpPr>
            <a:cxnSpLocks/>
          </p:cNvCxnSpPr>
          <p:nvPr/>
        </p:nvCxnSpPr>
        <p:spPr>
          <a:xfrm>
            <a:off x="3103429" y="5518322"/>
            <a:ext cx="0" cy="396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8B852E9E-B192-95D3-16C2-52E1E4B891B9}"/>
              </a:ext>
            </a:extLst>
          </p:cNvPr>
          <p:cNvCxnSpPr>
            <a:cxnSpLocks/>
          </p:cNvCxnSpPr>
          <p:nvPr/>
        </p:nvCxnSpPr>
        <p:spPr>
          <a:xfrm flipH="1">
            <a:off x="979636" y="5443704"/>
            <a:ext cx="1044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48047E1C-6805-84AA-9780-1ABBA55218DE}"/>
              </a:ext>
            </a:extLst>
          </p:cNvPr>
          <p:cNvCxnSpPr>
            <a:cxnSpLocks/>
          </p:cNvCxnSpPr>
          <p:nvPr/>
        </p:nvCxnSpPr>
        <p:spPr>
          <a:xfrm flipH="1">
            <a:off x="972901" y="5195508"/>
            <a:ext cx="1044000"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2906BBFD-5E34-E073-4231-73E5AD30A614}"/>
              </a:ext>
            </a:extLst>
          </p:cNvPr>
          <p:cNvSpPr txBox="1"/>
          <p:nvPr/>
        </p:nvSpPr>
        <p:spPr>
          <a:xfrm>
            <a:off x="1012958" y="4822579"/>
            <a:ext cx="1044000" cy="338554"/>
          </a:xfrm>
          <a:prstGeom prst="rect">
            <a:avLst/>
          </a:prstGeom>
          <a:noFill/>
        </p:spPr>
        <p:txBody>
          <a:bodyPr wrap="square" rtlCol="0">
            <a:spAutoFit/>
          </a:bodyPr>
          <a:lstStyle/>
          <a:p>
            <a:r>
              <a:rPr kumimoji="1" lang="ja-JP" altLang="en-US" sz="800" dirty="0"/>
              <a:t>④認可コードを持参してトークン要求</a:t>
            </a:r>
            <a:endParaRPr kumimoji="1" lang="en-US" altLang="ja-JP" sz="800" dirty="0"/>
          </a:p>
        </p:txBody>
      </p:sp>
      <p:sp>
        <p:nvSpPr>
          <p:cNvPr id="65" name="テキスト ボックス 64">
            <a:extLst>
              <a:ext uri="{FF2B5EF4-FFF2-40B4-BE49-F238E27FC236}">
                <a16:creationId xmlns:a16="http://schemas.microsoft.com/office/drawing/2014/main" id="{B771E6DE-CF25-C1FD-4BA6-108B92314A47}"/>
              </a:ext>
            </a:extLst>
          </p:cNvPr>
          <p:cNvSpPr txBox="1"/>
          <p:nvPr/>
        </p:nvSpPr>
        <p:spPr>
          <a:xfrm>
            <a:off x="1024408" y="5474204"/>
            <a:ext cx="971241" cy="215444"/>
          </a:xfrm>
          <a:prstGeom prst="rect">
            <a:avLst/>
          </a:prstGeom>
          <a:noFill/>
        </p:spPr>
        <p:txBody>
          <a:bodyPr wrap="square" rtlCol="0">
            <a:spAutoFit/>
          </a:bodyPr>
          <a:lstStyle/>
          <a:p>
            <a:r>
              <a:rPr lang="ja-JP" altLang="en-US" sz="800" dirty="0"/>
              <a:t>⑤</a:t>
            </a:r>
            <a:r>
              <a:rPr kumimoji="1" lang="ja-JP" altLang="en-US" sz="800" dirty="0"/>
              <a:t>トークン付与</a:t>
            </a:r>
            <a:endParaRPr kumimoji="1" lang="en-US" altLang="ja-JP" sz="800" dirty="0"/>
          </a:p>
        </p:txBody>
      </p:sp>
      <p:cxnSp>
        <p:nvCxnSpPr>
          <p:cNvPr id="66" name="直線矢印コネクタ 65">
            <a:extLst>
              <a:ext uri="{FF2B5EF4-FFF2-40B4-BE49-F238E27FC236}">
                <a16:creationId xmlns:a16="http://schemas.microsoft.com/office/drawing/2014/main" id="{31784484-895A-0C38-3FCA-5D77F4A7D4E2}"/>
              </a:ext>
            </a:extLst>
          </p:cNvPr>
          <p:cNvCxnSpPr>
            <a:cxnSpLocks/>
          </p:cNvCxnSpPr>
          <p:nvPr/>
        </p:nvCxnSpPr>
        <p:spPr>
          <a:xfrm flipH="1">
            <a:off x="990939" y="6035467"/>
            <a:ext cx="1044000"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テキスト ボックス 66">
            <a:extLst>
              <a:ext uri="{FF2B5EF4-FFF2-40B4-BE49-F238E27FC236}">
                <a16:creationId xmlns:a16="http://schemas.microsoft.com/office/drawing/2014/main" id="{D7099405-E399-357D-86FE-CDE07BFF6D95}"/>
              </a:ext>
            </a:extLst>
          </p:cNvPr>
          <p:cNvSpPr txBox="1"/>
          <p:nvPr/>
        </p:nvSpPr>
        <p:spPr>
          <a:xfrm>
            <a:off x="1013578" y="5706080"/>
            <a:ext cx="971241" cy="338554"/>
          </a:xfrm>
          <a:prstGeom prst="rect">
            <a:avLst/>
          </a:prstGeom>
          <a:noFill/>
        </p:spPr>
        <p:txBody>
          <a:bodyPr wrap="square" rtlCol="0">
            <a:spAutoFit/>
          </a:bodyPr>
          <a:lstStyle/>
          <a:p>
            <a:r>
              <a:rPr lang="ja-JP" altLang="en-US" sz="800" dirty="0"/>
              <a:t>⑥トークンを持参して</a:t>
            </a:r>
            <a:r>
              <a:rPr kumimoji="1" lang="ja-JP" altLang="en-US" sz="800" dirty="0"/>
              <a:t>アクセス</a:t>
            </a:r>
            <a:endParaRPr kumimoji="1" lang="en-US" altLang="ja-JP" sz="800" dirty="0"/>
          </a:p>
        </p:txBody>
      </p:sp>
      <p:cxnSp>
        <p:nvCxnSpPr>
          <p:cNvPr id="68" name="直線矢印コネクタ 67">
            <a:extLst>
              <a:ext uri="{FF2B5EF4-FFF2-40B4-BE49-F238E27FC236}">
                <a16:creationId xmlns:a16="http://schemas.microsoft.com/office/drawing/2014/main" id="{8BE68FF6-BA8B-F9A8-625B-C48373F829FB}"/>
              </a:ext>
            </a:extLst>
          </p:cNvPr>
          <p:cNvCxnSpPr>
            <a:cxnSpLocks/>
          </p:cNvCxnSpPr>
          <p:nvPr/>
        </p:nvCxnSpPr>
        <p:spPr>
          <a:xfrm flipH="1">
            <a:off x="974597" y="6234813"/>
            <a:ext cx="1044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C8F55BCC-1283-1450-A06B-856B9970BB1E}"/>
              </a:ext>
            </a:extLst>
          </p:cNvPr>
          <p:cNvSpPr txBox="1"/>
          <p:nvPr/>
        </p:nvSpPr>
        <p:spPr>
          <a:xfrm>
            <a:off x="1019369" y="6282731"/>
            <a:ext cx="971241" cy="215444"/>
          </a:xfrm>
          <a:prstGeom prst="rect">
            <a:avLst/>
          </a:prstGeom>
          <a:noFill/>
        </p:spPr>
        <p:txBody>
          <a:bodyPr wrap="square" rtlCol="0">
            <a:spAutoFit/>
          </a:bodyPr>
          <a:lstStyle/>
          <a:p>
            <a:r>
              <a:rPr kumimoji="1" lang="ja-JP" altLang="en-US" sz="800" dirty="0"/>
              <a:t>⑨アクセス許可</a:t>
            </a:r>
            <a:endParaRPr kumimoji="1" lang="en-US" altLang="ja-JP" sz="800" dirty="0"/>
          </a:p>
        </p:txBody>
      </p:sp>
      <p:sp>
        <p:nvSpPr>
          <p:cNvPr id="70" name="正方形/長方形 69">
            <a:extLst>
              <a:ext uri="{FF2B5EF4-FFF2-40B4-BE49-F238E27FC236}">
                <a16:creationId xmlns:a16="http://schemas.microsoft.com/office/drawing/2014/main" id="{9D8BE04E-5B9F-2C4A-872C-69DA83586D64}"/>
              </a:ext>
            </a:extLst>
          </p:cNvPr>
          <p:cNvSpPr/>
          <p:nvPr/>
        </p:nvSpPr>
        <p:spPr>
          <a:xfrm>
            <a:off x="5154581" y="4329646"/>
            <a:ext cx="495197" cy="20368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rPr>
              <a:t>Client</a:t>
            </a:r>
          </a:p>
        </p:txBody>
      </p:sp>
      <p:sp>
        <p:nvSpPr>
          <p:cNvPr id="72" name="正方形/長方形 71">
            <a:extLst>
              <a:ext uri="{FF2B5EF4-FFF2-40B4-BE49-F238E27FC236}">
                <a16:creationId xmlns:a16="http://schemas.microsoft.com/office/drawing/2014/main" id="{488AC0A7-CA6A-C5AF-8D1D-96DEACB05BFF}"/>
              </a:ext>
            </a:extLst>
          </p:cNvPr>
          <p:cNvSpPr/>
          <p:nvPr/>
        </p:nvSpPr>
        <p:spPr>
          <a:xfrm>
            <a:off x="6700496" y="5955920"/>
            <a:ext cx="2064225" cy="4105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rPr>
              <a:t>Resource Server</a:t>
            </a:r>
          </a:p>
        </p:txBody>
      </p:sp>
      <p:cxnSp>
        <p:nvCxnSpPr>
          <p:cNvPr id="73" name="直線矢印コネクタ 72">
            <a:extLst>
              <a:ext uri="{FF2B5EF4-FFF2-40B4-BE49-F238E27FC236}">
                <a16:creationId xmlns:a16="http://schemas.microsoft.com/office/drawing/2014/main" id="{3F26DB9F-7A46-42B3-942F-C19247218B8C}"/>
              </a:ext>
            </a:extLst>
          </p:cNvPr>
          <p:cNvCxnSpPr>
            <a:cxnSpLocks/>
          </p:cNvCxnSpPr>
          <p:nvPr/>
        </p:nvCxnSpPr>
        <p:spPr>
          <a:xfrm flipH="1">
            <a:off x="5653299" y="4526224"/>
            <a:ext cx="1044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正方形/長方形 73">
            <a:extLst>
              <a:ext uri="{FF2B5EF4-FFF2-40B4-BE49-F238E27FC236}">
                <a16:creationId xmlns:a16="http://schemas.microsoft.com/office/drawing/2014/main" id="{0C581659-BB6B-AFC9-BD67-82D80B0409F4}"/>
              </a:ext>
            </a:extLst>
          </p:cNvPr>
          <p:cNvSpPr/>
          <p:nvPr/>
        </p:nvSpPr>
        <p:spPr>
          <a:xfrm>
            <a:off x="6704034" y="4329646"/>
            <a:ext cx="2064223" cy="4105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rPr>
              <a:t>Resource</a:t>
            </a:r>
          </a:p>
          <a:p>
            <a:pPr algn="ctr"/>
            <a:r>
              <a:rPr lang="en-US" altLang="ja-JP" sz="800" dirty="0">
                <a:latin typeface="Meiryo UI" panose="020B0604030504040204" pitchFamily="50" charset="-128"/>
                <a:ea typeface="Meiryo UI" panose="020B0604030504040204" pitchFamily="50" charset="-128"/>
              </a:rPr>
              <a:t>Owner</a:t>
            </a:r>
            <a:endParaRPr kumimoji="1" lang="en-US" altLang="ja-JP" sz="800" dirty="0">
              <a:latin typeface="Meiryo UI" panose="020B0604030504040204" pitchFamily="50" charset="-128"/>
              <a:ea typeface="Meiryo UI" panose="020B0604030504040204" pitchFamily="50" charset="-128"/>
            </a:endParaRPr>
          </a:p>
        </p:txBody>
      </p:sp>
      <p:sp>
        <p:nvSpPr>
          <p:cNvPr id="75" name="正方形/長方形 74">
            <a:extLst>
              <a:ext uri="{FF2B5EF4-FFF2-40B4-BE49-F238E27FC236}">
                <a16:creationId xmlns:a16="http://schemas.microsoft.com/office/drawing/2014/main" id="{5D5B7813-BC4C-3AC5-7F37-5ACF8F47602C}"/>
              </a:ext>
            </a:extLst>
          </p:cNvPr>
          <p:cNvSpPr/>
          <p:nvPr/>
        </p:nvSpPr>
        <p:spPr>
          <a:xfrm>
            <a:off x="6704035" y="5179751"/>
            <a:ext cx="2064224" cy="4105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rPr>
              <a:t>Authorization</a:t>
            </a:r>
          </a:p>
          <a:p>
            <a:pPr algn="ctr"/>
            <a:r>
              <a:rPr lang="en-US" altLang="ja-JP" sz="800" dirty="0">
                <a:latin typeface="Meiryo UI" panose="020B0604030504040204" pitchFamily="50" charset="-128"/>
                <a:ea typeface="Meiryo UI" panose="020B0604030504040204" pitchFamily="50" charset="-128"/>
              </a:rPr>
              <a:t>Server</a:t>
            </a:r>
            <a:endParaRPr kumimoji="1" lang="en-US" altLang="ja-JP" sz="800" dirty="0">
              <a:latin typeface="Meiryo UI" panose="020B0604030504040204" pitchFamily="50" charset="-128"/>
              <a:ea typeface="Meiryo UI" panose="020B0604030504040204" pitchFamily="50" charset="-128"/>
            </a:endParaRPr>
          </a:p>
        </p:txBody>
      </p:sp>
      <p:sp>
        <p:nvSpPr>
          <p:cNvPr id="79" name="テキスト ボックス 78">
            <a:extLst>
              <a:ext uri="{FF2B5EF4-FFF2-40B4-BE49-F238E27FC236}">
                <a16:creationId xmlns:a16="http://schemas.microsoft.com/office/drawing/2014/main" id="{64F5B5E2-4EF6-6DF4-18A7-2299FA04D60F}"/>
              </a:ext>
            </a:extLst>
          </p:cNvPr>
          <p:cNvSpPr txBox="1"/>
          <p:nvPr/>
        </p:nvSpPr>
        <p:spPr>
          <a:xfrm>
            <a:off x="5680419" y="4168587"/>
            <a:ext cx="999462" cy="338554"/>
          </a:xfrm>
          <a:prstGeom prst="rect">
            <a:avLst/>
          </a:prstGeom>
          <a:noFill/>
        </p:spPr>
        <p:txBody>
          <a:bodyPr wrap="square" rtlCol="0">
            <a:spAutoFit/>
          </a:bodyPr>
          <a:lstStyle/>
          <a:p>
            <a:r>
              <a:rPr lang="ja-JP" altLang="en-US" sz="800" dirty="0"/>
              <a:t>①</a:t>
            </a:r>
            <a:r>
              <a:rPr lang="en-US" altLang="ja-JP" sz="800" dirty="0"/>
              <a:t>ID</a:t>
            </a:r>
            <a:r>
              <a:rPr lang="ja-JP" altLang="en-US" sz="800" dirty="0"/>
              <a:t>とパスワード</a:t>
            </a:r>
            <a:endParaRPr lang="en-US" altLang="ja-JP" sz="800" dirty="0"/>
          </a:p>
          <a:p>
            <a:r>
              <a:rPr kumimoji="1" lang="ja-JP" altLang="en-US" sz="800" dirty="0"/>
              <a:t>送信</a:t>
            </a:r>
            <a:endParaRPr kumimoji="1" lang="en-US" altLang="ja-JP" sz="800" dirty="0"/>
          </a:p>
        </p:txBody>
      </p:sp>
      <p:cxnSp>
        <p:nvCxnSpPr>
          <p:cNvPr id="80" name="直線矢印コネクタ 79">
            <a:extLst>
              <a:ext uri="{FF2B5EF4-FFF2-40B4-BE49-F238E27FC236}">
                <a16:creationId xmlns:a16="http://schemas.microsoft.com/office/drawing/2014/main" id="{0A43936C-8D18-AE90-02BB-B574244A0F55}"/>
              </a:ext>
            </a:extLst>
          </p:cNvPr>
          <p:cNvCxnSpPr>
            <a:cxnSpLocks/>
          </p:cNvCxnSpPr>
          <p:nvPr/>
        </p:nvCxnSpPr>
        <p:spPr>
          <a:xfrm flipV="1">
            <a:off x="6835202" y="5599032"/>
            <a:ext cx="0" cy="360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テキスト ボックス 80">
            <a:extLst>
              <a:ext uri="{FF2B5EF4-FFF2-40B4-BE49-F238E27FC236}">
                <a16:creationId xmlns:a16="http://schemas.microsoft.com/office/drawing/2014/main" id="{E4468E4F-006A-E16E-211F-6837F5F9D68F}"/>
              </a:ext>
            </a:extLst>
          </p:cNvPr>
          <p:cNvSpPr txBox="1"/>
          <p:nvPr/>
        </p:nvSpPr>
        <p:spPr>
          <a:xfrm>
            <a:off x="6881822" y="5629561"/>
            <a:ext cx="971241" cy="338554"/>
          </a:xfrm>
          <a:prstGeom prst="rect">
            <a:avLst/>
          </a:prstGeom>
          <a:noFill/>
        </p:spPr>
        <p:txBody>
          <a:bodyPr wrap="square" rtlCol="0">
            <a:spAutoFit/>
          </a:bodyPr>
          <a:lstStyle/>
          <a:p>
            <a:r>
              <a:rPr kumimoji="1" lang="ja-JP" altLang="en-US" sz="800" dirty="0"/>
              <a:t>⑤トークン検証</a:t>
            </a:r>
            <a:endParaRPr kumimoji="1" lang="en-US" altLang="ja-JP" sz="800" dirty="0"/>
          </a:p>
          <a:p>
            <a:r>
              <a:rPr kumimoji="1" lang="ja-JP" altLang="en-US" sz="800" dirty="0"/>
              <a:t>要求</a:t>
            </a:r>
            <a:endParaRPr kumimoji="1" lang="en-US" altLang="ja-JP" sz="800" dirty="0"/>
          </a:p>
        </p:txBody>
      </p:sp>
      <p:sp>
        <p:nvSpPr>
          <p:cNvPr id="82" name="テキスト ボックス 81">
            <a:extLst>
              <a:ext uri="{FF2B5EF4-FFF2-40B4-BE49-F238E27FC236}">
                <a16:creationId xmlns:a16="http://schemas.microsoft.com/office/drawing/2014/main" id="{DEAB19A4-E1F2-CAA8-A694-8FA105A6BD75}"/>
              </a:ext>
            </a:extLst>
          </p:cNvPr>
          <p:cNvSpPr txBox="1"/>
          <p:nvPr/>
        </p:nvSpPr>
        <p:spPr>
          <a:xfrm>
            <a:off x="7783826" y="5617157"/>
            <a:ext cx="967815" cy="338554"/>
          </a:xfrm>
          <a:prstGeom prst="rect">
            <a:avLst/>
          </a:prstGeom>
          <a:noFill/>
        </p:spPr>
        <p:txBody>
          <a:bodyPr wrap="square" rtlCol="0">
            <a:spAutoFit/>
          </a:bodyPr>
          <a:lstStyle/>
          <a:p>
            <a:r>
              <a:rPr lang="ja-JP" altLang="en-US" sz="800" dirty="0"/>
              <a:t>⑥トークン検証</a:t>
            </a:r>
            <a:endParaRPr lang="en-US" altLang="ja-JP" sz="800" dirty="0"/>
          </a:p>
          <a:p>
            <a:r>
              <a:rPr lang="ja-JP" altLang="en-US" sz="800" dirty="0"/>
              <a:t>結果</a:t>
            </a:r>
            <a:endParaRPr kumimoji="1" lang="en-US" altLang="ja-JP" sz="800" dirty="0"/>
          </a:p>
        </p:txBody>
      </p:sp>
      <p:cxnSp>
        <p:nvCxnSpPr>
          <p:cNvPr id="83" name="直線矢印コネクタ 82">
            <a:extLst>
              <a:ext uri="{FF2B5EF4-FFF2-40B4-BE49-F238E27FC236}">
                <a16:creationId xmlns:a16="http://schemas.microsoft.com/office/drawing/2014/main" id="{1CE7CADA-0520-36E1-2E12-5B6160DFCE61}"/>
              </a:ext>
            </a:extLst>
          </p:cNvPr>
          <p:cNvCxnSpPr>
            <a:cxnSpLocks/>
          </p:cNvCxnSpPr>
          <p:nvPr/>
        </p:nvCxnSpPr>
        <p:spPr>
          <a:xfrm>
            <a:off x="7783827" y="5589265"/>
            <a:ext cx="0" cy="360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CE55CA34-4C84-45E8-7D05-C2B7085A7967}"/>
              </a:ext>
            </a:extLst>
          </p:cNvPr>
          <p:cNvCxnSpPr>
            <a:cxnSpLocks/>
          </p:cNvCxnSpPr>
          <p:nvPr/>
        </p:nvCxnSpPr>
        <p:spPr>
          <a:xfrm flipH="1">
            <a:off x="5660034" y="5497229"/>
            <a:ext cx="1044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CC662046-B570-AAC6-6A1D-C7983D6BB941}"/>
              </a:ext>
            </a:extLst>
          </p:cNvPr>
          <p:cNvCxnSpPr>
            <a:cxnSpLocks/>
          </p:cNvCxnSpPr>
          <p:nvPr/>
        </p:nvCxnSpPr>
        <p:spPr>
          <a:xfrm flipH="1">
            <a:off x="5653299" y="5249033"/>
            <a:ext cx="1044000"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6" name="テキスト ボックス 85">
            <a:extLst>
              <a:ext uri="{FF2B5EF4-FFF2-40B4-BE49-F238E27FC236}">
                <a16:creationId xmlns:a16="http://schemas.microsoft.com/office/drawing/2014/main" id="{A6EFC5D5-4311-DE83-6F94-F7FE603F36DF}"/>
              </a:ext>
            </a:extLst>
          </p:cNvPr>
          <p:cNvSpPr txBox="1"/>
          <p:nvPr/>
        </p:nvSpPr>
        <p:spPr>
          <a:xfrm>
            <a:off x="5702065" y="4867392"/>
            <a:ext cx="1089592" cy="338554"/>
          </a:xfrm>
          <a:prstGeom prst="rect">
            <a:avLst/>
          </a:prstGeom>
          <a:noFill/>
        </p:spPr>
        <p:txBody>
          <a:bodyPr wrap="square" rtlCol="0">
            <a:spAutoFit/>
          </a:bodyPr>
          <a:lstStyle/>
          <a:p>
            <a:r>
              <a:rPr lang="ja-JP" altLang="en-US" sz="800" dirty="0"/>
              <a:t>②ユーザ認証および</a:t>
            </a:r>
            <a:endParaRPr lang="en-US" altLang="ja-JP" sz="800" dirty="0"/>
          </a:p>
          <a:p>
            <a:r>
              <a:rPr kumimoji="1" lang="ja-JP" altLang="en-US" sz="800" dirty="0"/>
              <a:t>トークン要求</a:t>
            </a:r>
            <a:endParaRPr kumimoji="1" lang="en-US" altLang="ja-JP" sz="800" dirty="0"/>
          </a:p>
        </p:txBody>
      </p:sp>
      <p:sp>
        <p:nvSpPr>
          <p:cNvPr id="87" name="テキスト ボックス 86">
            <a:extLst>
              <a:ext uri="{FF2B5EF4-FFF2-40B4-BE49-F238E27FC236}">
                <a16:creationId xmlns:a16="http://schemas.microsoft.com/office/drawing/2014/main" id="{52B9FB6D-2D76-BDBE-0643-2263A9D1197D}"/>
              </a:ext>
            </a:extLst>
          </p:cNvPr>
          <p:cNvSpPr txBox="1"/>
          <p:nvPr/>
        </p:nvSpPr>
        <p:spPr>
          <a:xfrm>
            <a:off x="5713515" y="5527729"/>
            <a:ext cx="971241" cy="215444"/>
          </a:xfrm>
          <a:prstGeom prst="rect">
            <a:avLst/>
          </a:prstGeom>
          <a:noFill/>
        </p:spPr>
        <p:txBody>
          <a:bodyPr wrap="square" rtlCol="0">
            <a:spAutoFit/>
          </a:bodyPr>
          <a:lstStyle/>
          <a:p>
            <a:r>
              <a:rPr lang="ja-JP" altLang="en-US" sz="800" dirty="0"/>
              <a:t>③</a:t>
            </a:r>
            <a:r>
              <a:rPr kumimoji="1" lang="ja-JP" altLang="en-US" sz="800" dirty="0"/>
              <a:t>トークン付与</a:t>
            </a:r>
            <a:endParaRPr kumimoji="1" lang="en-US" altLang="ja-JP" sz="800" dirty="0"/>
          </a:p>
        </p:txBody>
      </p:sp>
      <p:cxnSp>
        <p:nvCxnSpPr>
          <p:cNvPr id="88" name="直線矢印コネクタ 87">
            <a:extLst>
              <a:ext uri="{FF2B5EF4-FFF2-40B4-BE49-F238E27FC236}">
                <a16:creationId xmlns:a16="http://schemas.microsoft.com/office/drawing/2014/main" id="{4EC44DE6-6591-3B80-17E8-96066FF54001}"/>
              </a:ext>
            </a:extLst>
          </p:cNvPr>
          <p:cNvCxnSpPr>
            <a:cxnSpLocks/>
          </p:cNvCxnSpPr>
          <p:nvPr/>
        </p:nvCxnSpPr>
        <p:spPr>
          <a:xfrm flipH="1">
            <a:off x="5671337" y="6071574"/>
            <a:ext cx="1044000"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9" name="テキスト ボックス 88">
            <a:extLst>
              <a:ext uri="{FF2B5EF4-FFF2-40B4-BE49-F238E27FC236}">
                <a16:creationId xmlns:a16="http://schemas.microsoft.com/office/drawing/2014/main" id="{7BF5BF8B-3A57-9BE8-4744-033A3F7730E2}"/>
              </a:ext>
            </a:extLst>
          </p:cNvPr>
          <p:cNvSpPr txBox="1"/>
          <p:nvPr/>
        </p:nvSpPr>
        <p:spPr>
          <a:xfrm>
            <a:off x="5720103" y="5742187"/>
            <a:ext cx="971241" cy="338554"/>
          </a:xfrm>
          <a:prstGeom prst="rect">
            <a:avLst/>
          </a:prstGeom>
          <a:noFill/>
        </p:spPr>
        <p:txBody>
          <a:bodyPr wrap="square" rtlCol="0">
            <a:spAutoFit/>
          </a:bodyPr>
          <a:lstStyle/>
          <a:p>
            <a:r>
              <a:rPr lang="ja-JP" altLang="en-US" sz="800" dirty="0"/>
              <a:t>④トークンを持参して</a:t>
            </a:r>
            <a:r>
              <a:rPr kumimoji="1" lang="ja-JP" altLang="en-US" sz="800" dirty="0"/>
              <a:t>アクセス</a:t>
            </a:r>
            <a:endParaRPr kumimoji="1" lang="en-US" altLang="ja-JP" sz="800" dirty="0"/>
          </a:p>
        </p:txBody>
      </p:sp>
      <p:cxnSp>
        <p:nvCxnSpPr>
          <p:cNvPr id="90" name="直線矢印コネクタ 89">
            <a:extLst>
              <a:ext uri="{FF2B5EF4-FFF2-40B4-BE49-F238E27FC236}">
                <a16:creationId xmlns:a16="http://schemas.microsoft.com/office/drawing/2014/main" id="{93977D73-013F-8BB5-3835-4F6ED1ECF360}"/>
              </a:ext>
            </a:extLst>
          </p:cNvPr>
          <p:cNvCxnSpPr>
            <a:cxnSpLocks/>
          </p:cNvCxnSpPr>
          <p:nvPr/>
        </p:nvCxnSpPr>
        <p:spPr>
          <a:xfrm flipH="1">
            <a:off x="5654995" y="6270920"/>
            <a:ext cx="1044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99E012B6-2687-91E2-F1E2-8C9A45B0C903}"/>
              </a:ext>
            </a:extLst>
          </p:cNvPr>
          <p:cNvSpPr txBox="1"/>
          <p:nvPr/>
        </p:nvSpPr>
        <p:spPr>
          <a:xfrm>
            <a:off x="5725894" y="6318838"/>
            <a:ext cx="971241" cy="215444"/>
          </a:xfrm>
          <a:prstGeom prst="rect">
            <a:avLst/>
          </a:prstGeom>
          <a:noFill/>
        </p:spPr>
        <p:txBody>
          <a:bodyPr wrap="square" rtlCol="0">
            <a:spAutoFit/>
          </a:bodyPr>
          <a:lstStyle/>
          <a:p>
            <a:r>
              <a:rPr kumimoji="1" lang="ja-JP" altLang="en-US" sz="800" dirty="0"/>
              <a:t>⑦アクセス許可</a:t>
            </a:r>
            <a:endParaRPr kumimoji="1" lang="en-US" altLang="ja-JP" sz="800" dirty="0"/>
          </a:p>
        </p:txBody>
      </p:sp>
      <p:graphicFrame>
        <p:nvGraphicFramePr>
          <p:cNvPr id="34" name="表 37">
            <a:extLst>
              <a:ext uri="{FF2B5EF4-FFF2-40B4-BE49-F238E27FC236}">
                <a16:creationId xmlns:a16="http://schemas.microsoft.com/office/drawing/2014/main" id="{CF0CD2B4-BAFB-C1EB-EDDD-C0DF40B615B6}"/>
              </a:ext>
            </a:extLst>
          </p:cNvPr>
          <p:cNvGraphicFramePr>
            <a:graphicFrameLocks noGrp="1"/>
          </p:cNvGraphicFramePr>
          <p:nvPr>
            <p:extLst>
              <p:ext uri="{D42A27DB-BD31-4B8C-83A1-F6EECF244321}">
                <p14:modId xmlns:p14="http://schemas.microsoft.com/office/powerpoint/2010/main" val="1132870901"/>
              </p:ext>
            </p:extLst>
          </p:nvPr>
        </p:nvGraphicFramePr>
        <p:xfrm>
          <a:off x="229348" y="1687600"/>
          <a:ext cx="9072151" cy="1066800"/>
        </p:xfrm>
        <a:graphic>
          <a:graphicData uri="http://schemas.openxmlformats.org/drawingml/2006/table">
            <a:tbl>
              <a:tblPr firstRow="1" bandRow="1">
                <a:tableStyleId>{5C22544A-7EE6-4342-B048-85BDC9FD1C3A}</a:tableStyleId>
              </a:tblPr>
              <a:tblGrid>
                <a:gridCol w="513225">
                  <a:extLst>
                    <a:ext uri="{9D8B030D-6E8A-4147-A177-3AD203B41FA5}">
                      <a16:colId xmlns:a16="http://schemas.microsoft.com/office/drawing/2014/main" val="2221007647"/>
                    </a:ext>
                  </a:extLst>
                </a:gridCol>
                <a:gridCol w="2497016">
                  <a:extLst>
                    <a:ext uri="{9D8B030D-6E8A-4147-A177-3AD203B41FA5}">
                      <a16:colId xmlns:a16="http://schemas.microsoft.com/office/drawing/2014/main" val="1203558751"/>
                    </a:ext>
                  </a:extLst>
                </a:gridCol>
                <a:gridCol w="6061910">
                  <a:extLst>
                    <a:ext uri="{9D8B030D-6E8A-4147-A177-3AD203B41FA5}">
                      <a16:colId xmlns:a16="http://schemas.microsoft.com/office/drawing/2014/main" val="2382695905"/>
                    </a:ext>
                  </a:extLst>
                </a:gridCol>
              </a:tblGrid>
              <a:tr h="209950">
                <a:tc>
                  <a:txBody>
                    <a:bodyPr/>
                    <a:lstStyle/>
                    <a:p>
                      <a:r>
                        <a:rPr kumimoji="1" lang="en-US" altLang="ja-JP" sz="800" dirty="0">
                          <a:latin typeface="Meiryo UI" panose="020B0604030504040204" pitchFamily="50" charset="-128"/>
                          <a:ea typeface="Meiryo UI" panose="020B0604030504040204" pitchFamily="50" charset="-128"/>
                        </a:rPr>
                        <a:t>#</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OAuth2.0</a:t>
                      </a:r>
                      <a:r>
                        <a:rPr kumimoji="1" lang="ja-JP" altLang="en-US" sz="800" dirty="0">
                          <a:latin typeface="Meiryo UI" panose="020B0604030504040204" pitchFamily="50" charset="-128"/>
                          <a:ea typeface="Meiryo UI" panose="020B0604030504040204" pitchFamily="50" charset="-128"/>
                        </a:rPr>
                        <a:t>のロール</a:t>
                      </a:r>
                    </a:p>
                  </a:txBody>
                  <a:tcPr/>
                </a:tc>
                <a:tc>
                  <a:txBody>
                    <a:bodyPr/>
                    <a:lstStyle/>
                    <a:p>
                      <a:r>
                        <a:rPr kumimoji="1" lang="ja-JP" altLang="en-US" sz="800" dirty="0">
                          <a:latin typeface="Meiryo UI" panose="020B0604030504040204" pitchFamily="50" charset="-128"/>
                          <a:ea typeface="Meiryo UI" panose="020B0604030504040204" pitchFamily="50" charset="-128"/>
                        </a:rPr>
                        <a:t>説明</a:t>
                      </a:r>
                    </a:p>
                  </a:txBody>
                  <a:tcPr/>
                </a:tc>
                <a:extLst>
                  <a:ext uri="{0D108BD9-81ED-4DB2-BD59-A6C34878D82A}">
                    <a16:rowId xmlns:a16="http://schemas.microsoft.com/office/drawing/2014/main" val="758496201"/>
                  </a:ext>
                </a:extLst>
              </a:tr>
              <a:tr h="209950">
                <a:tc>
                  <a:txBody>
                    <a:bodyPr/>
                    <a:lstStyle/>
                    <a:p>
                      <a:r>
                        <a:rPr kumimoji="1" lang="en-US" altLang="ja-JP" sz="800" dirty="0">
                          <a:latin typeface="Meiryo UI" panose="020B0604030504040204" pitchFamily="50" charset="-128"/>
                          <a:ea typeface="Meiryo UI" panose="020B0604030504040204" pitchFamily="50" charset="-128"/>
                        </a:rPr>
                        <a:t>1</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Resource Owner</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ja-JP" altLang="en-US" sz="800" dirty="0">
                          <a:latin typeface="Meiryo UI" panose="020B0604030504040204" pitchFamily="50" charset="-128"/>
                          <a:ea typeface="Meiryo UI" panose="020B0604030504040204" pitchFamily="50" charset="-128"/>
                        </a:rPr>
                        <a:t>ユーザ</a:t>
                      </a:r>
                    </a:p>
                  </a:txBody>
                  <a:tcPr/>
                </a:tc>
                <a:extLst>
                  <a:ext uri="{0D108BD9-81ED-4DB2-BD59-A6C34878D82A}">
                    <a16:rowId xmlns:a16="http://schemas.microsoft.com/office/drawing/2014/main" val="4111470379"/>
                  </a:ext>
                </a:extLst>
              </a:tr>
              <a:tr h="209950">
                <a:tc>
                  <a:txBody>
                    <a:bodyPr/>
                    <a:lstStyle/>
                    <a:p>
                      <a:r>
                        <a:rPr kumimoji="1" lang="en-US" altLang="ja-JP" sz="800" dirty="0">
                          <a:latin typeface="Meiryo UI" panose="020B0604030504040204" pitchFamily="50" charset="-128"/>
                          <a:ea typeface="Meiryo UI" panose="020B0604030504040204" pitchFamily="50" charset="-128"/>
                        </a:rPr>
                        <a:t>2</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Client</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Resource Server</a:t>
                      </a:r>
                      <a:r>
                        <a:rPr kumimoji="1" lang="ja-JP" altLang="en-US" sz="800" dirty="0">
                          <a:latin typeface="Meiryo UI" panose="020B0604030504040204" pitchFamily="50" charset="-128"/>
                          <a:ea typeface="Meiryo UI" panose="020B0604030504040204" pitchFamily="50" charset="-128"/>
                        </a:rPr>
                        <a:t>にアクセスするアプリケーション</a:t>
                      </a:r>
                    </a:p>
                  </a:txBody>
                  <a:tcPr/>
                </a:tc>
                <a:extLst>
                  <a:ext uri="{0D108BD9-81ED-4DB2-BD59-A6C34878D82A}">
                    <a16:rowId xmlns:a16="http://schemas.microsoft.com/office/drawing/2014/main" val="2428737594"/>
                  </a:ext>
                </a:extLst>
              </a:tr>
              <a:tr h="209950">
                <a:tc>
                  <a:txBody>
                    <a:bodyPr/>
                    <a:lstStyle/>
                    <a:p>
                      <a:r>
                        <a:rPr kumimoji="1" lang="en-US" altLang="ja-JP" sz="800" dirty="0">
                          <a:latin typeface="Meiryo UI" panose="020B0604030504040204" pitchFamily="50" charset="-128"/>
                          <a:ea typeface="Meiryo UI" panose="020B0604030504040204" pitchFamily="50" charset="-128"/>
                        </a:rPr>
                        <a:t>3</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Resource Server</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Client</a:t>
                      </a:r>
                      <a:r>
                        <a:rPr kumimoji="1" lang="ja-JP" altLang="en-US" sz="800" dirty="0">
                          <a:latin typeface="Meiryo UI" panose="020B0604030504040204" pitchFamily="50" charset="-128"/>
                          <a:ea typeface="Meiryo UI" panose="020B0604030504040204" pitchFamily="50" charset="-128"/>
                        </a:rPr>
                        <a:t>からアクセスされるサーバ</a:t>
                      </a:r>
                    </a:p>
                  </a:txBody>
                  <a:tcPr/>
                </a:tc>
                <a:extLst>
                  <a:ext uri="{0D108BD9-81ED-4DB2-BD59-A6C34878D82A}">
                    <a16:rowId xmlns:a16="http://schemas.microsoft.com/office/drawing/2014/main" val="2614859853"/>
                  </a:ext>
                </a:extLst>
              </a:tr>
              <a:tr h="209950">
                <a:tc>
                  <a:txBody>
                    <a:bodyPr/>
                    <a:lstStyle/>
                    <a:p>
                      <a:r>
                        <a:rPr kumimoji="1" lang="en-US" altLang="ja-JP" sz="800" dirty="0">
                          <a:latin typeface="Meiryo UI" panose="020B0604030504040204" pitchFamily="50" charset="-128"/>
                          <a:ea typeface="Meiryo UI" panose="020B0604030504040204" pitchFamily="50" charset="-128"/>
                        </a:rPr>
                        <a:t>4</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Authorization Server</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ja-JP" altLang="en-US" sz="800" dirty="0">
                          <a:latin typeface="Meiryo UI" panose="020B0604030504040204" pitchFamily="50" charset="-128"/>
                          <a:ea typeface="Meiryo UI" panose="020B0604030504040204" pitchFamily="50" charset="-128"/>
                        </a:rPr>
                        <a:t>トークンの発行と検証を行うサーバ</a:t>
                      </a:r>
                    </a:p>
                  </a:txBody>
                  <a:tcPr/>
                </a:tc>
                <a:extLst>
                  <a:ext uri="{0D108BD9-81ED-4DB2-BD59-A6C34878D82A}">
                    <a16:rowId xmlns:a16="http://schemas.microsoft.com/office/drawing/2014/main" val="2929505789"/>
                  </a:ext>
                </a:extLst>
              </a:tr>
            </a:tbl>
          </a:graphicData>
        </a:graphic>
      </p:graphicFrame>
      <p:graphicFrame>
        <p:nvGraphicFramePr>
          <p:cNvPr id="94" name="表 37">
            <a:extLst>
              <a:ext uri="{FF2B5EF4-FFF2-40B4-BE49-F238E27FC236}">
                <a16:creationId xmlns:a16="http://schemas.microsoft.com/office/drawing/2014/main" id="{3CD4F395-0922-4E2B-8AC1-21266FEDA991}"/>
              </a:ext>
            </a:extLst>
          </p:cNvPr>
          <p:cNvGraphicFramePr>
            <a:graphicFrameLocks noGrp="1"/>
          </p:cNvGraphicFramePr>
          <p:nvPr>
            <p:extLst>
              <p:ext uri="{D42A27DB-BD31-4B8C-83A1-F6EECF244321}">
                <p14:modId xmlns:p14="http://schemas.microsoft.com/office/powerpoint/2010/main" val="2537441614"/>
              </p:ext>
            </p:extLst>
          </p:nvPr>
        </p:nvGraphicFramePr>
        <p:xfrm>
          <a:off x="216000" y="2918960"/>
          <a:ext cx="9102602" cy="640080"/>
        </p:xfrm>
        <a:graphic>
          <a:graphicData uri="http://schemas.openxmlformats.org/drawingml/2006/table">
            <a:tbl>
              <a:tblPr firstRow="1" bandRow="1">
                <a:tableStyleId>{5C22544A-7EE6-4342-B048-85BDC9FD1C3A}</a:tableStyleId>
              </a:tblPr>
              <a:tblGrid>
                <a:gridCol w="511978">
                  <a:extLst>
                    <a:ext uri="{9D8B030D-6E8A-4147-A177-3AD203B41FA5}">
                      <a16:colId xmlns:a16="http://schemas.microsoft.com/office/drawing/2014/main" val="2221007647"/>
                    </a:ext>
                  </a:extLst>
                </a:gridCol>
                <a:gridCol w="2511611">
                  <a:extLst>
                    <a:ext uri="{9D8B030D-6E8A-4147-A177-3AD203B41FA5}">
                      <a16:colId xmlns:a16="http://schemas.microsoft.com/office/drawing/2014/main" val="1203558751"/>
                    </a:ext>
                  </a:extLst>
                </a:gridCol>
                <a:gridCol w="6079013">
                  <a:extLst>
                    <a:ext uri="{9D8B030D-6E8A-4147-A177-3AD203B41FA5}">
                      <a16:colId xmlns:a16="http://schemas.microsoft.com/office/drawing/2014/main" val="2382695905"/>
                    </a:ext>
                  </a:extLst>
                </a:gridCol>
              </a:tblGrid>
              <a:tr h="0">
                <a:tc>
                  <a:txBody>
                    <a:bodyPr/>
                    <a:lstStyle/>
                    <a:p>
                      <a:r>
                        <a:rPr kumimoji="1" lang="en-US" altLang="ja-JP" sz="800">
                          <a:latin typeface="Meiryo UI" panose="020B0604030504040204" pitchFamily="50" charset="-128"/>
                          <a:ea typeface="Meiryo UI" panose="020B0604030504040204" pitchFamily="50" charset="-128"/>
                        </a:rPr>
                        <a:t>#</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OAuth2.0</a:t>
                      </a:r>
                      <a:r>
                        <a:rPr kumimoji="1" lang="ja-JP" altLang="en-US" sz="800" dirty="0">
                          <a:latin typeface="Meiryo UI" panose="020B0604030504040204" pitchFamily="50" charset="-128"/>
                          <a:ea typeface="Meiryo UI" panose="020B0604030504040204" pitchFamily="50" charset="-128"/>
                        </a:rPr>
                        <a:t>のグラントタイプ</a:t>
                      </a:r>
                    </a:p>
                  </a:txBody>
                  <a:tcPr/>
                </a:tc>
                <a:tc>
                  <a:txBody>
                    <a:bodyPr/>
                    <a:lstStyle/>
                    <a:p>
                      <a:r>
                        <a:rPr kumimoji="1" lang="ja-JP" altLang="en-US" sz="800" dirty="0">
                          <a:latin typeface="Meiryo UI" panose="020B0604030504040204" pitchFamily="50" charset="-128"/>
                          <a:ea typeface="Meiryo UI" panose="020B0604030504040204" pitchFamily="50" charset="-128"/>
                        </a:rPr>
                        <a:t>説明</a:t>
                      </a:r>
                    </a:p>
                  </a:txBody>
                  <a:tcPr/>
                </a:tc>
                <a:extLst>
                  <a:ext uri="{0D108BD9-81ED-4DB2-BD59-A6C34878D82A}">
                    <a16:rowId xmlns:a16="http://schemas.microsoft.com/office/drawing/2014/main" val="758496201"/>
                  </a:ext>
                </a:extLst>
              </a:tr>
              <a:tr h="0">
                <a:tc>
                  <a:txBody>
                    <a:bodyPr/>
                    <a:lstStyle/>
                    <a:p>
                      <a:r>
                        <a:rPr kumimoji="1" lang="en-US" altLang="ja-JP" sz="800" dirty="0">
                          <a:latin typeface="Meiryo UI" panose="020B0604030504040204" pitchFamily="50" charset="-128"/>
                          <a:ea typeface="Meiryo UI" panose="020B0604030504040204" pitchFamily="50" charset="-128"/>
                        </a:rPr>
                        <a:t>1</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Authorization Code</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ja-JP" altLang="en-US" sz="800" dirty="0">
                          <a:latin typeface="Meiryo UI" panose="020B0604030504040204" pitchFamily="50" charset="-128"/>
                          <a:ea typeface="Meiryo UI" panose="020B0604030504040204" pitchFamily="50" charset="-128"/>
                        </a:rPr>
                        <a:t>フロー中で認可コードを用いる方式</a:t>
                      </a:r>
                    </a:p>
                  </a:txBody>
                  <a:tcPr/>
                </a:tc>
                <a:extLst>
                  <a:ext uri="{0D108BD9-81ED-4DB2-BD59-A6C34878D82A}">
                    <a16:rowId xmlns:a16="http://schemas.microsoft.com/office/drawing/2014/main" val="4111470379"/>
                  </a:ext>
                </a:extLst>
              </a:tr>
              <a:tr h="0">
                <a:tc>
                  <a:txBody>
                    <a:bodyPr/>
                    <a:lstStyle/>
                    <a:p>
                      <a:r>
                        <a:rPr kumimoji="1" lang="en-US" altLang="ja-JP" sz="800">
                          <a:latin typeface="Meiryo UI" panose="020B0604030504040204" pitchFamily="50" charset="-128"/>
                          <a:ea typeface="Meiryo UI" panose="020B0604030504040204" pitchFamily="50" charset="-128"/>
                        </a:rPr>
                        <a:t>2</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Resource Owner Password Credentials</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Client</a:t>
                      </a:r>
                      <a:r>
                        <a:rPr kumimoji="1" lang="ja-JP" altLang="en-US" sz="800" dirty="0">
                          <a:latin typeface="Meiryo UI" panose="020B0604030504040204" pitchFamily="50" charset="-128"/>
                          <a:ea typeface="Meiryo UI" panose="020B0604030504040204" pitchFamily="50" charset="-128"/>
                        </a:rPr>
                        <a:t>が</a:t>
                      </a:r>
                      <a:r>
                        <a:rPr kumimoji="1" lang="en-US" altLang="ja-JP" sz="800" dirty="0">
                          <a:latin typeface="Meiryo UI" panose="020B0604030504040204" pitchFamily="50" charset="-128"/>
                          <a:ea typeface="Meiryo UI" panose="020B0604030504040204" pitchFamily="50" charset="-128"/>
                        </a:rPr>
                        <a:t>Resource Owner</a:t>
                      </a:r>
                      <a:r>
                        <a:rPr kumimoji="1" lang="ja-JP" altLang="en-US" sz="800" dirty="0">
                          <a:latin typeface="Meiryo UI" panose="020B0604030504040204" pitchFamily="50" charset="-128"/>
                          <a:ea typeface="Meiryo UI" panose="020B0604030504040204" pitchFamily="50" charset="-128"/>
                        </a:rPr>
                        <a:t>の</a:t>
                      </a:r>
                      <a:r>
                        <a:rPr kumimoji="1" lang="en-US" altLang="ja-JP" sz="800" dirty="0">
                          <a:latin typeface="Meiryo UI" panose="020B0604030504040204" pitchFamily="50" charset="-128"/>
                          <a:ea typeface="Meiryo UI" panose="020B0604030504040204" pitchFamily="50" charset="-128"/>
                        </a:rPr>
                        <a:t>ID</a:t>
                      </a:r>
                      <a:r>
                        <a:rPr kumimoji="1" lang="ja-JP" altLang="en-US" sz="800" dirty="0">
                          <a:latin typeface="Meiryo UI" panose="020B0604030504040204" pitchFamily="50" charset="-128"/>
                          <a:ea typeface="Meiryo UI" panose="020B0604030504040204" pitchFamily="50" charset="-128"/>
                        </a:rPr>
                        <a:t>とパスワードを受け取る方式</a:t>
                      </a:r>
                    </a:p>
                  </a:txBody>
                  <a:tcPr/>
                </a:tc>
                <a:extLst>
                  <a:ext uri="{0D108BD9-81ED-4DB2-BD59-A6C34878D82A}">
                    <a16:rowId xmlns:a16="http://schemas.microsoft.com/office/drawing/2014/main" val="2614859853"/>
                  </a:ext>
                </a:extLst>
              </a:tr>
            </a:tbl>
          </a:graphicData>
        </a:graphic>
      </p:graphicFrame>
    </p:spTree>
    <p:extLst>
      <p:ext uri="{BB962C8B-B14F-4D97-AF65-F5344CB8AC3E}">
        <p14:creationId xmlns:p14="http://schemas.microsoft.com/office/powerpoint/2010/main" val="37483114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4BB912-9FAE-5DDC-F200-C95E69739BB8}"/>
              </a:ext>
            </a:extLst>
          </p:cNvPr>
          <p:cNvSpPr>
            <a:spLocks noGrp="1"/>
          </p:cNvSpPr>
          <p:nvPr>
            <p:ph type="title"/>
          </p:nvPr>
        </p:nvSpPr>
        <p:spPr/>
        <p:txBody>
          <a:bodyPr>
            <a:normAutofit/>
          </a:bodyPr>
          <a:lstStyle/>
          <a:p>
            <a:r>
              <a:rPr kumimoji="1" lang="en-US" altLang="ja-JP" sz="1800">
                <a:latin typeface="Meiryo UI" panose="020B0604030504040204" pitchFamily="50" charset="-128"/>
                <a:ea typeface="Meiryo UI" panose="020B0604030504040204" pitchFamily="50" charset="-128"/>
              </a:rPr>
              <a:t>JWT</a:t>
            </a:r>
            <a:r>
              <a:rPr kumimoji="1" lang="ja-JP" altLang="en-US" sz="1800">
                <a:latin typeface="Meiryo UI" panose="020B0604030504040204" pitchFamily="50" charset="-128"/>
                <a:ea typeface="Meiryo UI" panose="020B0604030504040204" pitchFamily="50" charset="-128"/>
              </a:rPr>
              <a:t>の標準的なクレーム</a:t>
            </a:r>
            <a:endParaRPr kumimoji="1" lang="ja-JP" altLang="en-US" sz="1800" dirty="0">
              <a:latin typeface="Meiryo UI" panose="020B0604030504040204" pitchFamily="50" charset="-128"/>
              <a:ea typeface="Meiryo UI" panose="020B0604030504040204" pitchFamily="50" charset="-128"/>
            </a:endParaRPr>
          </a:p>
        </p:txBody>
      </p:sp>
      <p:graphicFrame>
        <p:nvGraphicFramePr>
          <p:cNvPr id="3" name="表 3">
            <a:extLst>
              <a:ext uri="{FF2B5EF4-FFF2-40B4-BE49-F238E27FC236}">
                <a16:creationId xmlns:a16="http://schemas.microsoft.com/office/drawing/2014/main" id="{C8E3F790-B5C2-5A79-E82D-A404E8C6893A}"/>
              </a:ext>
            </a:extLst>
          </p:cNvPr>
          <p:cNvGraphicFramePr>
            <a:graphicFrameLocks noGrp="1"/>
          </p:cNvGraphicFramePr>
          <p:nvPr>
            <p:extLst>
              <p:ext uri="{D42A27DB-BD31-4B8C-83A1-F6EECF244321}">
                <p14:modId xmlns:p14="http://schemas.microsoft.com/office/powerpoint/2010/main" val="968499943"/>
              </p:ext>
            </p:extLst>
          </p:nvPr>
        </p:nvGraphicFramePr>
        <p:xfrm>
          <a:off x="224709" y="1635032"/>
          <a:ext cx="9067500" cy="4206875"/>
        </p:xfrm>
        <a:graphic>
          <a:graphicData uri="http://schemas.openxmlformats.org/drawingml/2006/table">
            <a:tbl>
              <a:tblPr firstRow="1" bandRow="1">
                <a:tableStyleId>{5C22544A-7EE6-4342-B048-85BDC9FD1C3A}</a:tableStyleId>
              </a:tblPr>
              <a:tblGrid>
                <a:gridCol w="431858">
                  <a:extLst>
                    <a:ext uri="{9D8B030D-6E8A-4147-A177-3AD203B41FA5}">
                      <a16:colId xmlns:a16="http://schemas.microsoft.com/office/drawing/2014/main" val="3147174051"/>
                    </a:ext>
                  </a:extLst>
                </a:gridCol>
                <a:gridCol w="712595">
                  <a:extLst>
                    <a:ext uri="{9D8B030D-6E8A-4147-A177-3AD203B41FA5}">
                      <a16:colId xmlns:a16="http://schemas.microsoft.com/office/drawing/2014/main" val="3296604403"/>
                    </a:ext>
                  </a:extLst>
                </a:gridCol>
                <a:gridCol w="1040868">
                  <a:extLst>
                    <a:ext uri="{9D8B030D-6E8A-4147-A177-3AD203B41FA5}">
                      <a16:colId xmlns:a16="http://schemas.microsoft.com/office/drawing/2014/main" val="3351957908"/>
                    </a:ext>
                  </a:extLst>
                </a:gridCol>
                <a:gridCol w="6882179">
                  <a:extLst>
                    <a:ext uri="{9D8B030D-6E8A-4147-A177-3AD203B41FA5}">
                      <a16:colId xmlns:a16="http://schemas.microsoft.com/office/drawing/2014/main" val="1466055895"/>
                    </a:ext>
                  </a:extLst>
                </a:gridCol>
              </a:tblGrid>
              <a:tr h="262929">
                <a:tc>
                  <a:txBody>
                    <a:bodyPr/>
                    <a:lstStyle/>
                    <a:p>
                      <a:r>
                        <a:rPr kumimoji="1" lang="en-US" altLang="ja-JP" sz="800" dirty="0">
                          <a:latin typeface="Meiryo UI" panose="020B0604030504040204" pitchFamily="50" charset="-128"/>
                          <a:ea typeface="Meiryo UI" panose="020B0604030504040204" pitchFamily="50" charset="-128"/>
                        </a:rPr>
                        <a:t>#</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ja-JP" altLang="en-US" sz="800" dirty="0">
                          <a:latin typeface="Meiryo UI" panose="020B0604030504040204" pitchFamily="50" charset="-128"/>
                          <a:ea typeface="Meiryo UI" panose="020B0604030504040204" pitchFamily="50" charset="-128"/>
                        </a:rPr>
                        <a:t>クレーム名</a:t>
                      </a:r>
                    </a:p>
                  </a:txBody>
                  <a:tcPr/>
                </a:tc>
                <a:tc>
                  <a:txBody>
                    <a:bodyPr/>
                    <a:lstStyle/>
                    <a:p>
                      <a:r>
                        <a:rPr kumimoji="1" lang="ja-JP" altLang="en-US" sz="800" dirty="0">
                          <a:latin typeface="Meiryo UI" panose="020B0604030504040204" pitchFamily="50" charset="-128"/>
                          <a:ea typeface="Meiryo UI" panose="020B0604030504040204" pitchFamily="50" charset="-128"/>
                        </a:rPr>
                        <a:t>簡易説明</a:t>
                      </a:r>
                    </a:p>
                  </a:txBody>
                  <a:tcPr/>
                </a:tc>
                <a:tc>
                  <a:txBody>
                    <a:bodyPr/>
                    <a:lstStyle/>
                    <a:p>
                      <a:r>
                        <a:rPr kumimoji="1" lang="ja-JP" altLang="en-US" sz="800" dirty="0">
                          <a:latin typeface="Meiryo UI" panose="020B0604030504040204" pitchFamily="50" charset="-128"/>
                          <a:ea typeface="Meiryo UI" panose="020B0604030504040204" pitchFamily="50" charset="-128"/>
                        </a:rPr>
                        <a:t>説明</a:t>
                      </a:r>
                    </a:p>
                  </a:txBody>
                  <a:tcPr/>
                </a:tc>
                <a:extLst>
                  <a:ext uri="{0D108BD9-81ED-4DB2-BD59-A6C34878D82A}">
                    <a16:rowId xmlns:a16="http://schemas.microsoft.com/office/drawing/2014/main" val="3491770489"/>
                  </a:ext>
                </a:extLst>
              </a:tr>
              <a:tr h="413175">
                <a:tc>
                  <a:txBody>
                    <a:bodyPr/>
                    <a:lstStyle/>
                    <a:p>
                      <a:r>
                        <a:rPr kumimoji="1" lang="en-US" altLang="ja-JP" sz="800" dirty="0">
                          <a:latin typeface="Meiryo UI" panose="020B0604030504040204" pitchFamily="50" charset="-128"/>
                          <a:ea typeface="Meiryo UI" panose="020B0604030504040204" pitchFamily="50" charset="-128"/>
                        </a:rPr>
                        <a:t>1</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iss</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Issuer</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"iss"</a:t>
                      </a:r>
                      <a:r>
                        <a:rPr kumimoji="1" lang="ja-JP" altLang="en-US" sz="800" dirty="0">
                          <a:latin typeface="Meiryo UI" panose="020B0604030504040204" pitchFamily="50" charset="-128"/>
                          <a:ea typeface="Meiryo UI" panose="020B0604030504040204" pitchFamily="50" charset="-128"/>
                        </a:rPr>
                        <a:t>（発行者）クレームは、</a:t>
                      </a:r>
                      <a:r>
                        <a:rPr kumimoji="1" lang="en-US" altLang="ja-JP" sz="800" dirty="0">
                          <a:latin typeface="Meiryo UI" panose="020B0604030504040204" pitchFamily="50" charset="-128"/>
                          <a:ea typeface="Meiryo UI" panose="020B0604030504040204" pitchFamily="50" charset="-128"/>
                        </a:rPr>
                        <a:t>JWT</a:t>
                      </a:r>
                      <a:r>
                        <a:rPr kumimoji="1" lang="ja-JP" altLang="en-US" sz="800" dirty="0">
                          <a:latin typeface="Meiryo UI" panose="020B0604030504040204" pitchFamily="50" charset="-128"/>
                          <a:ea typeface="Meiryo UI" panose="020B0604030504040204" pitchFamily="50" charset="-128"/>
                        </a:rPr>
                        <a:t>を発行したプリンシパルを識別します。このクレームの処理は、一般にアプリケーション固有です。 「</a:t>
                      </a:r>
                      <a:r>
                        <a:rPr kumimoji="1" lang="en-US" altLang="ja-JP" sz="800" dirty="0">
                          <a:latin typeface="Meiryo UI" panose="020B0604030504040204" pitchFamily="50" charset="-128"/>
                          <a:ea typeface="Meiryo UI" panose="020B0604030504040204" pitchFamily="50" charset="-128"/>
                        </a:rPr>
                        <a:t>iss</a:t>
                      </a:r>
                      <a:r>
                        <a:rPr kumimoji="1" lang="ja-JP" altLang="en-US" sz="800" dirty="0">
                          <a:latin typeface="Meiryo UI" panose="020B0604030504040204" pitchFamily="50" charset="-128"/>
                          <a:ea typeface="Meiryo UI" panose="020B0604030504040204" pitchFamily="50" charset="-128"/>
                        </a:rPr>
                        <a:t>」値は、</a:t>
                      </a:r>
                      <a:r>
                        <a:rPr kumimoji="1" lang="en-US" altLang="ja-JP" sz="800" dirty="0">
                          <a:latin typeface="Meiryo UI" panose="020B0604030504040204" pitchFamily="50" charset="-128"/>
                          <a:ea typeface="Meiryo UI" panose="020B0604030504040204" pitchFamily="50" charset="-128"/>
                        </a:rPr>
                        <a:t>StringOrURI</a:t>
                      </a:r>
                      <a:r>
                        <a:rPr kumimoji="1" lang="ja-JP" altLang="en-US" sz="800" dirty="0">
                          <a:latin typeface="Meiryo UI" panose="020B0604030504040204" pitchFamily="50" charset="-128"/>
                          <a:ea typeface="Meiryo UI" panose="020B0604030504040204" pitchFamily="50" charset="-128"/>
                        </a:rPr>
                        <a:t>値を含む大文字と小文字が区別される文字列です。このクレームの使用はオプションです。</a:t>
                      </a:r>
                    </a:p>
                  </a:txBody>
                  <a:tcPr/>
                </a:tc>
                <a:extLst>
                  <a:ext uri="{0D108BD9-81ED-4DB2-BD59-A6C34878D82A}">
                    <a16:rowId xmlns:a16="http://schemas.microsoft.com/office/drawing/2014/main" val="1261309089"/>
                  </a:ext>
                </a:extLst>
              </a:tr>
              <a:tr h="563421">
                <a:tc>
                  <a:txBody>
                    <a:bodyPr/>
                    <a:lstStyle/>
                    <a:p>
                      <a:r>
                        <a:rPr kumimoji="1" lang="en-US" altLang="ja-JP" sz="800" dirty="0">
                          <a:latin typeface="Meiryo UI" panose="020B0604030504040204" pitchFamily="50" charset="-128"/>
                          <a:ea typeface="Meiryo UI" panose="020B0604030504040204" pitchFamily="50" charset="-128"/>
                        </a:rPr>
                        <a:t>2</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sub</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Subject</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"sub"</a:t>
                      </a:r>
                      <a:r>
                        <a:rPr kumimoji="1" lang="ja-JP" altLang="en-US" sz="800" dirty="0">
                          <a:latin typeface="Meiryo UI" panose="020B0604030504040204" pitchFamily="50" charset="-128"/>
                          <a:ea typeface="Meiryo UI" panose="020B0604030504040204" pitchFamily="50" charset="-128"/>
                        </a:rPr>
                        <a:t>（サブジェクト）クレームは、</a:t>
                      </a:r>
                      <a:r>
                        <a:rPr kumimoji="1" lang="en-US" altLang="ja-JP" sz="800" dirty="0">
                          <a:latin typeface="Meiryo UI" panose="020B0604030504040204" pitchFamily="50" charset="-128"/>
                          <a:ea typeface="Meiryo UI" panose="020B0604030504040204" pitchFamily="50" charset="-128"/>
                        </a:rPr>
                        <a:t>JWT</a:t>
                      </a:r>
                      <a:r>
                        <a:rPr kumimoji="1" lang="ja-JP" altLang="en-US" sz="800" dirty="0">
                          <a:latin typeface="Meiryo UI" panose="020B0604030504040204" pitchFamily="50" charset="-128"/>
                          <a:ea typeface="Meiryo UI" panose="020B0604030504040204" pitchFamily="50" charset="-128"/>
                        </a:rPr>
                        <a:t>のサブジェクトであるプリンシパルを識別します。 </a:t>
                      </a:r>
                      <a:r>
                        <a:rPr kumimoji="1" lang="en-US" altLang="ja-JP" sz="800" dirty="0">
                          <a:latin typeface="Meiryo UI" panose="020B0604030504040204" pitchFamily="50" charset="-128"/>
                          <a:ea typeface="Meiryo UI" panose="020B0604030504040204" pitchFamily="50" charset="-128"/>
                        </a:rPr>
                        <a:t>JWT</a:t>
                      </a:r>
                      <a:r>
                        <a:rPr kumimoji="1" lang="ja-JP" altLang="en-US" sz="800" dirty="0">
                          <a:latin typeface="Meiryo UI" panose="020B0604030504040204" pitchFamily="50" charset="-128"/>
                          <a:ea typeface="Meiryo UI" panose="020B0604030504040204" pitchFamily="50" charset="-128"/>
                        </a:rPr>
                        <a:t>のクレームは通常、主題に関する記述です。サブジェクトの値は、発行者のコンテキストでローカルに一意であるか、グローバルに一意である必要があります。このクレームの処理は、一般にアプリケーション固有です。 「</a:t>
                      </a:r>
                      <a:r>
                        <a:rPr kumimoji="1" lang="en-US" altLang="ja-JP" sz="800" dirty="0">
                          <a:latin typeface="Meiryo UI" panose="020B0604030504040204" pitchFamily="50" charset="-128"/>
                          <a:ea typeface="Meiryo UI" panose="020B0604030504040204" pitchFamily="50" charset="-128"/>
                        </a:rPr>
                        <a:t>sub</a:t>
                      </a:r>
                      <a:r>
                        <a:rPr kumimoji="1" lang="ja-JP" altLang="en-US" sz="800" dirty="0">
                          <a:latin typeface="Meiryo UI" panose="020B0604030504040204" pitchFamily="50" charset="-128"/>
                          <a:ea typeface="Meiryo UI" panose="020B0604030504040204" pitchFamily="50" charset="-128"/>
                        </a:rPr>
                        <a:t>」の値は、</a:t>
                      </a:r>
                      <a:r>
                        <a:rPr kumimoji="1" lang="en-US" altLang="ja-JP" sz="800" dirty="0">
                          <a:latin typeface="Meiryo UI" panose="020B0604030504040204" pitchFamily="50" charset="-128"/>
                          <a:ea typeface="Meiryo UI" panose="020B0604030504040204" pitchFamily="50" charset="-128"/>
                        </a:rPr>
                        <a:t>StringOrURI</a:t>
                      </a:r>
                      <a:r>
                        <a:rPr kumimoji="1" lang="ja-JP" altLang="en-US" sz="800" dirty="0">
                          <a:latin typeface="Meiryo UI" panose="020B0604030504040204" pitchFamily="50" charset="-128"/>
                          <a:ea typeface="Meiryo UI" panose="020B0604030504040204" pitchFamily="50" charset="-128"/>
                        </a:rPr>
                        <a:t>値を含む大文字と小文字が区別される文字列です。このクレームの使用はオプションです。</a:t>
                      </a:r>
                    </a:p>
                  </a:txBody>
                  <a:tcPr/>
                </a:tc>
                <a:extLst>
                  <a:ext uri="{0D108BD9-81ED-4DB2-BD59-A6C34878D82A}">
                    <a16:rowId xmlns:a16="http://schemas.microsoft.com/office/drawing/2014/main" val="552068533"/>
                  </a:ext>
                </a:extLst>
              </a:tr>
              <a:tr h="863912">
                <a:tc>
                  <a:txBody>
                    <a:bodyPr/>
                    <a:lstStyle/>
                    <a:p>
                      <a:r>
                        <a:rPr kumimoji="1" lang="en-US" altLang="ja-JP" sz="800" dirty="0">
                          <a:latin typeface="Meiryo UI" panose="020B0604030504040204" pitchFamily="50" charset="-128"/>
                          <a:ea typeface="Meiryo UI" panose="020B0604030504040204" pitchFamily="50" charset="-128"/>
                        </a:rPr>
                        <a:t>3</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aud</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Audience</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"aud"</a:t>
                      </a:r>
                      <a:r>
                        <a:rPr kumimoji="1" lang="ja-JP" altLang="en-US" sz="800" dirty="0">
                          <a:latin typeface="Meiryo UI" panose="020B0604030504040204" pitchFamily="50" charset="-128"/>
                          <a:ea typeface="Meiryo UI" panose="020B0604030504040204" pitchFamily="50" charset="-128"/>
                        </a:rPr>
                        <a:t>（</a:t>
                      </a:r>
                      <a:r>
                        <a:rPr kumimoji="1" lang="en-US" altLang="ja-JP" sz="800" dirty="0">
                          <a:latin typeface="Meiryo UI" panose="020B0604030504040204" pitchFamily="50" charset="-128"/>
                          <a:ea typeface="Meiryo UI" panose="020B0604030504040204" pitchFamily="50" charset="-128"/>
                        </a:rPr>
                        <a:t>audience</a:t>
                      </a:r>
                      <a:r>
                        <a:rPr kumimoji="1" lang="ja-JP" altLang="en-US" sz="800" dirty="0">
                          <a:latin typeface="Meiryo UI" panose="020B0604030504040204" pitchFamily="50" charset="-128"/>
                          <a:ea typeface="Meiryo UI" panose="020B0604030504040204" pitchFamily="50" charset="-128"/>
                        </a:rPr>
                        <a:t>）クレームは、</a:t>
                      </a:r>
                      <a:r>
                        <a:rPr kumimoji="1" lang="en-US" altLang="ja-JP" sz="800" dirty="0">
                          <a:latin typeface="Meiryo UI" panose="020B0604030504040204" pitchFamily="50" charset="-128"/>
                          <a:ea typeface="Meiryo UI" panose="020B0604030504040204" pitchFamily="50" charset="-128"/>
                        </a:rPr>
                        <a:t>JWT</a:t>
                      </a:r>
                      <a:r>
                        <a:rPr kumimoji="1" lang="ja-JP" altLang="en-US" sz="800" dirty="0">
                          <a:latin typeface="Meiryo UI" panose="020B0604030504040204" pitchFamily="50" charset="-128"/>
                          <a:ea typeface="Meiryo UI" panose="020B0604030504040204" pitchFamily="50" charset="-128"/>
                        </a:rPr>
                        <a:t>の対象となる受信者を識別します。 </a:t>
                      </a:r>
                      <a:r>
                        <a:rPr kumimoji="1" lang="en-US" altLang="ja-JP" sz="800" dirty="0">
                          <a:latin typeface="Meiryo UI" panose="020B0604030504040204" pitchFamily="50" charset="-128"/>
                          <a:ea typeface="Meiryo UI" panose="020B0604030504040204" pitchFamily="50" charset="-128"/>
                        </a:rPr>
                        <a:t>JWT</a:t>
                      </a:r>
                      <a:r>
                        <a:rPr kumimoji="1" lang="ja-JP" altLang="en-US" sz="800" dirty="0">
                          <a:latin typeface="Meiryo UI" panose="020B0604030504040204" pitchFamily="50" charset="-128"/>
                          <a:ea typeface="Meiryo UI" panose="020B0604030504040204" pitchFamily="50" charset="-128"/>
                        </a:rPr>
                        <a:t>を処理することを目的とした各プリンシパルは、オーディエンスクレームの値で自身を識別しなければなりません。このクレームが存在するときに、クレームを処理するプリンシパルが「</a:t>
                      </a:r>
                      <a:r>
                        <a:rPr kumimoji="1" lang="en-US" altLang="ja-JP" sz="800" dirty="0">
                          <a:latin typeface="Meiryo UI" panose="020B0604030504040204" pitchFamily="50" charset="-128"/>
                          <a:ea typeface="Meiryo UI" panose="020B0604030504040204" pitchFamily="50" charset="-128"/>
                        </a:rPr>
                        <a:t>aud</a:t>
                      </a:r>
                      <a:r>
                        <a:rPr kumimoji="1" lang="ja-JP" altLang="en-US" sz="800" dirty="0">
                          <a:latin typeface="Meiryo UI" panose="020B0604030504040204" pitchFamily="50" charset="-128"/>
                          <a:ea typeface="Meiryo UI" panose="020B0604030504040204" pitchFamily="50" charset="-128"/>
                        </a:rPr>
                        <a:t>」クレームの値で自分自身を識別しない場合、</a:t>
                      </a:r>
                      <a:r>
                        <a:rPr kumimoji="1" lang="en-US" altLang="ja-JP" sz="800" dirty="0">
                          <a:latin typeface="Meiryo UI" panose="020B0604030504040204" pitchFamily="50" charset="-128"/>
                          <a:ea typeface="Meiryo UI" panose="020B0604030504040204" pitchFamily="50" charset="-128"/>
                        </a:rPr>
                        <a:t>JWT</a:t>
                      </a:r>
                      <a:r>
                        <a:rPr kumimoji="1" lang="ja-JP" altLang="en-US" sz="800" dirty="0">
                          <a:latin typeface="Meiryo UI" panose="020B0604030504040204" pitchFamily="50" charset="-128"/>
                          <a:ea typeface="Meiryo UI" panose="020B0604030504040204" pitchFamily="50" charset="-128"/>
                        </a:rPr>
                        <a:t>は拒否される必要があります。一般的なケースでは、「</a:t>
                      </a:r>
                      <a:r>
                        <a:rPr kumimoji="1" lang="en-US" altLang="ja-JP" sz="800" dirty="0">
                          <a:latin typeface="Meiryo UI" panose="020B0604030504040204" pitchFamily="50" charset="-128"/>
                          <a:ea typeface="Meiryo UI" panose="020B0604030504040204" pitchFamily="50" charset="-128"/>
                        </a:rPr>
                        <a:t>aud</a:t>
                      </a:r>
                      <a:r>
                        <a:rPr kumimoji="1" lang="ja-JP" altLang="en-US" sz="800" dirty="0">
                          <a:latin typeface="Meiryo UI" panose="020B0604030504040204" pitchFamily="50" charset="-128"/>
                          <a:ea typeface="Meiryo UI" panose="020B0604030504040204" pitchFamily="50" charset="-128"/>
                        </a:rPr>
                        <a:t>」値は、それぞれが</a:t>
                      </a:r>
                      <a:r>
                        <a:rPr kumimoji="1" lang="en-US" altLang="ja-JP" sz="800" dirty="0">
                          <a:latin typeface="Meiryo UI" panose="020B0604030504040204" pitchFamily="50" charset="-128"/>
                          <a:ea typeface="Meiryo UI" panose="020B0604030504040204" pitchFamily="50" charset="-128"/>
                        </a:rPr>
                        <a:t>StringOrURI</a:t>
                      </a:r>
                      <a:r>
                        <a:rPr kumimoji="1" lang="ja-JP" altLang="en-US" sz="800" dirty="0">
                          <a:latin typeface="Meiryo UI" panose="020B0604030504040204" pitchFamily="50" charset="-128"/>
                          <a:ea typeface="Meiryo UI" panose="020B0604030504040204" pitchFamily="50" charset="-128"/>
                        </a:rPr>
                        <a:t>値を含む、大文字と小文字を区別する文字列の配列です。 </a:t>
                      </a:r>
                      <a:r>
                        <a:rPr kumimoji="1" lang="en-US" altLang="ja-JP" sz="800" dirty="0">
                          <a:latin typeface="Meiryo UI" panose="020B0604030504040204" pitchFamily="50" charset="-128"/>
                          <a:ea typeface="Meiryo UI" panose="020B0604030504040204" pitchFamily="50" charset="-128"/>
                        </a:rPr>
                        <a:t>JWT</a:t>
                      </a:r>
                      <a:r>
                        <a:rPr kumimoji="1" lang="ja-JP" altLang="en-US" sz="800" dirty="0">
                          <a:latin typeface="Meiryo UI" panose="020B0604030504040204" pitchFamily="50" charset="-128"/>
                          <a:ea typeface="Meiryo UI" panose="020B0604030504040204" pitchFamily="50" charset="-128"/>
                        </a:rPr>
                        <a:t>が</a:t>
                      </a:r>
                      <a:r>
                        <a:rPr kumimoji="1" lang="en-US" altLang="ja-JP" sz="800" dirty="0">
                          <a:latin typeface="Meiryo UI" panose="020B0604030504040204" pitchFamily="50" charset="-128"/>
                          <a:ea typeface="Meiryo UI" panose="020B0604030504040204" pitchFamily="50" charset="-128"/>
                        </a:rPr>
                        <a:t>1</a:t>
                      </a:r>
                      <a:r>
                        <a:rPr kumimoji="1" lang="ja-JP" altLang="en-US" sz="800" dirty="0">
                          <a:latin typeface="Meiryo UI" panose="020B0604030504040204" pitchFamily="50" charset="-128"/>
                          <a:ea typeface="Meiryo UI" panose="020B0604030504040204" pitchFamily="50" charset="-128"/>
                        </a:rPr>
                        <a:t>つのオーディエンスを持つ特殊なケースでは、「</a:t>
                      </a:r>
                      <a:r>
                        <a:rPr kumimoji="1" lang="en-US" altLang="ja-JP" sz="800" dirty="0">
                          <a:latin typeface="Meiryo UI" panose="020B0604030504040204" pitchFamily="50" charset="-128"/>
                          <a:ea typeface="Meiryo UI" panose="020B0604030504040204" pitchFamily="50" charset="-128"/>
                        </a:rPr>
                        <a:t>aud</a:t>
                      </a:r>
                      <a:r>
                        <a:rPr kumimoji="1" lang="ja-JP" altLang="en-US" sz="800" dirty="0">
                          <a:latin typeface="Meiryo UI" panose="020B0604030504040204" pitchFamily="50" charset="-128"/>
                          <a:ea typeface="Meiryo UI" panose="020B0604030504040204" pitchFamily="50" charset="-128"/>
                        </a:rPr>
                        <a:t>」値は、</a:t>
                      </a:r>
                      <a:r>
                        <a:rPr kumimoji="1" lang="en-US" altLang="ja-JP" sz="800" dirty="0">
                          <a:latin typeface="Meiryo UI" panose="020B0604030504040204" pitchFamily="50" charset="-128"/>
                          <a:ea typeface="Meiryo UI" panose="020B0604030504040204" pitchFamily="50" charset="-128"/>
                        </a:rPr>
                        <a:t>StringOrURI</a:t>
                      </a:r>
                      <a:r>
                        <a:rPr kumimoji="1" lang="ja-JP" altLang="en-US" sz="800" dirty="0">
                          <a:latin typeface="Meiryo UI" panose="020B0604030504040204" pitchFamily="50" charset="-128"/>
                          <a:ea typeface="Meiryo UI" panose="020B0604030504040204" pitchFamily="50" charset="-128"/>
                        </a:rPr>
                        <a:t>値を含む単一の大文字と小文字を区別する文字列である場合があります。オーディエンス値の解釈は、一般にアプリケーション固有です。このクレームの使用はオプションです。</a:t>
                      </a:r>
                    </a:p>
                  </a:txBody>
                  <a:tcPr/>
                </a:tc>
                <a:extLst>
                  <a:ext uri="{0D108BD9-81ED-4DB2-BD59-A6C34878D82A}">
                    <a16:rowId xmlns:a16="http://schemas.microsoft.com/office/drawing/2014/main" val="1038127956"/>
                  </a:ext>
                </a:extLst>
              </a:tr>
              <a:tr h="563421">
                <a:tc>
                  <a:txBody>
                    <a:bodyPr/>
                    <a:lstStyle/>
                    <a:p>
                      <a:r>
                        <a:rPr kumimoji="1" lang="en-US" altLang="ja-JP" sz="800" dirty="0">
                          <a:latin typeface="Meiryo UI" panose="020B0604030504040204" pitchFamily="50" charset="-128"/>
                          <a:ea typeface="Meiryo UI" panose="020B0604030504040204" pitchFamily="50" charset="-128"/>
                        </a:rPr>
                        <a:t>4</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exp</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Expiration Time</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ja-JP" altLang="en-US" sz="800" dirty="0">
                          <a:latin typeface="Meiryo UI" panose="020B0604030504040204" pitchFamily="50" charset="-128"/>
                          <a:ea typeface="Meiryo UI" panose="020B0604030504040204" pitchFamily="50" charset="-128"/>
                        </a:rPr>
                        <a:t>「</a:t>
                      </a:r>
                      <a:r>
                        <a:rPr kumimoji="1" lang="en-US" altLang="ja-JP" sz="800" dirty="0">
                          <a:latin typeface="Meiryo UI" panose="020B0604030504040204" pitchFamily="50" charset="-128"/>
                          <a:ea typeface="Meiryo UI" panose="020B0604030504040204" pitchFamily="50" charset="-128"/>
                        </a:rPr>
                        <a:t>exp</a:t>
                      </a:r>
                      <a:r>
                        <a:rPr kumimoji="1" lang="ja-JP" altLang="en-US" sz="800" dirty="0">
                          <a:latin typeface="Meiryo UI" panose="020B0604030504040204" pitchFamily="50" charset="-128"/>
                          <a:ea typeface="Meiryo UI" panose="020B0604030504040204" pitchFamily="50" charset="-128"/>
                        </a:rPr>
                        <a:t>」（有効期限）クレームは、</a:t>
                      </a:r>
                      <a:r>
                        <a:rPr kumimoji="1" lang="en-US" altLang="ja-JP" sz="800" dirty="0">
                          <a:latin typeface="Meiryo UI" panose="020B0604030504040204" pitchFamily="50" charset="-128"/>
                          <a:ea typeface="Meiryo UI" panose="020B0604030504040204" pitchFamily="50" charset="-128"/>
                        </a:rPr>
                        <a:t>JWT</a:t>
                      </a:r>
                      <a:r>
                        <a:rPr kumimoji="1" lang="ja-JP" altLang="en-US" sz="800" dirty="0">
                          <a:latin typeface="Meiryo UI" panose="020B0604030504040204" pitchFamily="50" charset="-128"/>
                          <a:ea typeface="Meiryo UI" panose="020B0604030504040204" pitchFamily="50" charset="-128"/>
                        </a:rPr>
                        <a:t>が処理のために受け入れられてはならない有効期限を識別します。 「</a:t>
                      </a:r>
                      <a:r>
                        <a:rPr kumimoji="1" lang="en-US" altLang="ja-JP" sz="800" dirty="0">
                          <a:latin typeface="Meiryo UI" panose="020B0604030504040204" pitchFamily="50" charset="-128"/>
                          <a:ea typeface="Meiryo UI" panose="020B0604030504040204" pitchFamily="50" charset="-128"/>
                        </a:rPr>
                        <a:t>exp</a:t>
                      </a:r>
                      <a:r>
                        <a:rPr kumimoji="1" lang="ja-JP" altLang="en-US" sz="800" dirty="0">
                          <a:latin typeface="Meiryo UI" panose="020B0604030504040204" pitchFamily="50" charset="-128"/>
                          <a:ea typeface="Meiryo UI" panose="020B0604030504040204" pitchFamily="50" charset="-128"/>
                        </a:rPr>
                        <a:t>」クレームの処理では、現在の日付</a:t>
                      </a:r>
                      <a:r>
                        <a:rPr kumimoji="1" lang="en-US" altLang="ja-JP" sz="800" dirty="0">
                          <a:latin typeface="Meiryo UI" panose="020B0604030504040204" pitchFamily="50" charset="-128"/>
                          <a:ea typeface="Meiryo UI" panose="020B0604030504040204" pitchFamily="50" charset="-128"/>
                        </a:rPr>
                        <a:t>/</a:t>
                      </a:r>
                      <a:r>
                        <a:rPr kumimoji="1" lang="ja-JP" altLang="en-US" sz="800" dirty="0">
                          <a:latin typeface="Meiryo UI" panose="020B0604030504040204" pitchFamily="50" charset="-128"/>
                          <a:ea typeface="Meiryo UI" panose="020B0604030504040204" pitchFamily="50" charset="-128"/>
                        </a:rPr>
                        <a:t>時刻が「</a:t>
                      </a:r>
                      <a:r>
                        <a:rPr kumimoji="1" lang="en-US" altLang="ja-JP" sz="800" dirty="0">
                          <a:latin typeface="Meiryo UI" panose="020B0604030504040204" pitchFamily="50" charset="-128"/>
                          <a:ea typeface="Meiryo UI" panose="020B0604030504040204" pitchFamily="50" charset="-128"/>
                        </a:rPr>
                        <a:t>exp</a:t>
                      </a:r>
                      <a:r>
                        <a:rPr kumimoji="1" lang="ja-JP" altLang="en-US" sz="800" dirty="0">
                          <a:latin typeface="Meiryo UI" panose="020B0604030504040204" pitchFamily="50" charset="-128"/>
                          <a:ea typeface="Meiryo UI" panose="020B0604030504040204" pitchFamily="50" charset="-128"/>
                        </a:rPr>
                        <a:t>」クレームにリストされている有効期限の日付</a:t>
                      </a:r>
                      <a:r>
                        <a:rPr kumimoji="1" lang="en-US" altLang="ja-JP" sz="800" dirty="0">
                          <a:latin typeface="Meiryo UI" panose="020B0604030504040204" pitchFamily="50" charset="-128"/>
                          <a:ea typeface="Meiryo UI" panose="020B0604030504040204" pitchFamily="50" charset="-128"/>
                        </a:rPr>
                        <a:t>/</a:t>
                      </a:r>
                      <a:r>
                        <a:rPr kumimoji="1" lang="ja-JP" altLang="en-US" sz="800" dirty="0">
                          <a:latin typeface="Meiryo UI" panose="020B0604030504040204" pitchFamily="50" charset="-128"/>
                          <a:ea typeface="Meiryo UI" panose="020B0604030504040204" pitchFamily="50" charset="-128"/>
                        </a:rPr>
                        <a:t>時刻より前でなければならない（</a:t>
                      </a:r>
                      <a:r>
                        <a:rPr kumimoji="1" lang="en-US" altLang="ja-JP" sz="800" dirty="0">
                          <a:latin typeface="Meiryo UI" panose="020B0604030504040204" pitchFamily="50" charset="-128"/>
                          <a:ea typeface="Meiryo UI" panose="020B0604030504040204" pitchFamily="50" charset="-128"/>
                        </a:rPr>
                        <a:t>MUST</a:t>
                      </a:r>
                      <a:r>
                        <a:rPr kumimoji="1" lang="ja-JP" altLang="en-US" sz="800" dirty="0">
                          <a:latin typeface="Meiryo UI" panose="020B0604030504040204" pitchFamily="50" charset="-128"/>
                          <a:ea typeface="Meiryo UI" panose="020B0604030504040204" pitchFamily="50" charset="-128"/>
                        </a:rPr>
                        <a:t>）。実装者は、クロックスキューを考慮するために、通常は数分以内の多少の余裕を提供できます（</a:t>
                      </a:r>
                      <a:r>
                        <a:rPr kumimoji="1" lang="en-US" altLang="ja-JP" sz="800" dirty="0">
                          <a:latin typeface="Meiryo UI" panose="020B0604030504040204" pitchFamily="50" charset="-128"/>
                          <a:ea typeface="Meiryo UI" panose="020B0604030504040204" pitchFamily="50" charset="-128"/>
                        </a:rPr>
                        <a:t>MAY</a:t>
                      </a:r>
                      <a:r>
                        <a:rPr kumimoji="1" lang="ja-JP" altLang="en-US" sz="800" dirty="0">
                          <a:latin typeface="Meiryo UI" panose="020B0604030504040204" pitchFamily="50" charset="-128"/>
                          <a:ea typeface="Meiryo UI" panose="020B0604030504040204" pitchFamily="50" charset="-128"/>
                        </a:rPr>
                        <a:t>）。その値は、</a:t>
                      </a:r>
                      <a:r>
                        <a:rPr kumimoji="1" lang="en-US" altLang="ja-JP" sz="800" dirty="0">
                          <a:latin typeface="Meiryo UI" panose="020B0604030504040204" pitchFamily="50" charset="-128"/>
                          <a:ea typeface="Meiryo UI" panose="020B0604030504040204" pitchFamily="50" charset="-128"/>
                        </a:rPr>
                        <a:t>NumericDate</a:t>
                      </a:r>
                      <a:r>
                        <a:rPr kumimoji="1" lang="ja-JP" altLang="en-US" sz="800" dirty="0">
                          <a:latin typeface="Meiryo UI" panose="020B0604030504040204" pitchFamily="50" charset="-128"/>
                          <a:ea typeface="Meiryo UI" panose="020B0604030504040204" pitchFamily="50" charset="-128"/>
                        </a:rPr>
                        <a:t>値を含む数値でなければなりません。このクレームの使用はオプションです。</a:t>
                      </a:r>
                    </a:p>
                  </a:txBody>
                  <a:tcPr/>
                </a:tc>
                <a:extLst>
                  <a:ext uri="{0D108BD9-81ED-4DB2-BD59-A6C34878D82A}">
                    <a16:rowId xmlns:a16="http://schemas.microsoft.com/office/drawing/2014/main" val="625488709"/>
                  </a:ext>
                </a:extLst>
              </a:tr>
              <a:tr h="563421">
                <a:tc>
                  <a:txBody>
                    <a:bodyPr/>
                    <a:lstStyle/>
                    <a:p>
                      <a:r>
                        <a:rPr kumimoji="1" lang="en-US" altLang="ja-JP" sz="800" dirty="0">
                          <a:latin typeface="Meiryo UI" panose="020B0604030504040204" pitchFamily="50" charset="-128"/>
                          <a:ea typeface="Meiryo UI" panose="020B0604030504040204" pitchFamily="50" charset="-128"/>
                        </a:rPr>
                        <a:t>5</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nbf</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Not Before</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ja-JP" altLang="en-US" sz="800" dirty="0">
                          <a:latin typeface="Meiryo UI" panose="020B0604030504040204" pitchFamily="50" charset="-128"/>
                          <a:ea typeface="Meiryo UI" panose="020B0604030504040204" pitchFamily="50" charset="-128"/>
                        </a:rPr>
                        <a:t>「前」ではなく「</a:t>
                      </a:r>
                      <a:r>
                        <a:rPr kumimoji="1" lang="en-US" altLang="ja-JP" sz="800" dirty="0">
                          <a:latin typeface="Meiryo UI" panose="020B0604030504040204" pitchFamily="50" charset="-128"/>
                          <a:ea typeface="Meiryo UI" panose="020B0604030504040204" pitchFamily="50" charset="-128"/>
                        </a:rPr>
                        <a:t>nbf</a:t>
                      </a:r>
                      <a:r>
                        <a:rPr kumimoji="1" lang="ja-JP" altLang="en-US" sz="800" dirty="0">
                          <a:latin typeface="Meiryo UI" panose="020B0604030504040204" pitchFamily="50" charset="-128"/>
                          <a:ea typeface="Meiryo UI" panose="020B0604030504040204" pitchFamily="50" charset="-128"/>
                        </a:rPr>
                        <a:t>」クレームは、</a:t>
                      </a:r>
                      <a:r>
                        <a:rPr kumimoji="1" lang="en-US" altLang="ja-JP" sz="800" dirty="0">
                          <a:latin typeface="Meiryo UI" panose="020B0604030504040204" pitchFamily="50" charset="-128"/>
                          <a:ea typeface="Meiryo UI" panose="020B0604030504040204" pitchFamily="50" charset="-128"/>
                        </a:rPr>
                        <a:t>JWT</a:t>
                      </a:r>
                      <a:r>
                        <a:rPr kumimoji="1" lang="ja-JP" altLang="en-US" sz="800" dirty="0">
                          <a:latin typeface="Meiryo UI" panose="020B0604030504040204" pitchFamily="50" charset="-128"/>
                          <a:ea typeface="Meiryo UI" panose="020B0604030504040204" pitchFamily="50" charset="-128"/>
                        </a:rPr>
                        <a:t>が処理のために受け入れられてはならない時間を識別します。 「</a:t>
                      </a:r>
                      <a:r>
                        <a:rPr kumimoji="1" lang="en-US" altLang="ja-JP" sz="800" dirty="0">
                          <a:latin typeface="Meiryo UI" panose="020B0604030504040204" pitchFamily="50" charset="-128"/>
                          <a:ea typeface="Meiryo UI" panose="020B0604030504040204" pitchFamily="50" charset="-128"/>
                        </a:rPr>
                        <a:t>nbf</a:t>
                      </a:r>
                      <a:r>
                        <a:rPr kumimoji="1" lang="ja-JP" altLang="en-US" sz="800" dirty="0">
                          <a:latin typeface="Meiryo UI" panose="020B0604030504040204" pitchFamily="50" charset="-128"/>
                          <a:ea typeface="Meiryo UI" panose="020B0604030504040204" pitchFamily="50" charset="-128"/>
                        </a:rPr>
                        <a:t>」クレームの処理では、現在の日付</a:t>
                      </a:r>
                      <a:r>
                        <a:rPr kumimoji="1" lang="en-US" altLang="ja-JP" sz="800" dirty="0">
                          <a:latin typeface="Meiryo UI" panose="020B0604030504040204" pitchFamily="50" charset="-128"/>
                          <a:ea typeface="Meiryo UI" panose="020B0604030504040204" pitchFamily="50" charset="-128"/>
                        </a:rPr>
                        <a:t>/</a:t>
                      </a:r>
                      <a:r>
                        <a:rPr kumimoji="1" lang="ja-JP" altLang="en-US" sz="800" dirty="0">
                          <a:latin typeface="Meiryo UI" panose="020B0604030504040204" pitchFamily="50" charset="-128"/>
                          <a:ea typeface="Meiryo UI" panose="020B0604030504040204" pitchFamily="50" charset="-128"/>
                        </a:rPr>
                        <a:t>時刻が、「</a:t>
                      </a:r>
                      <a:r>
                        <a:rPr kumimoji="1" lang="en-US" altLang="ja-JP" sz="800" dirty="0">
                          <a:latin typeface="Meiryo UI" panose="020B0604030504040204" pitchFamily="50" charset="-128"/>
                          <a:ea typeface="Meiryo UI" panose="020B0604030504040204" pitchFamily="50" charset="-128"/>
                        </a:rPr>
                        <a:t>nbf</a:t>
                      </a:r>
                      <a:r>
                        <a:rPr kumimoji="1" lang="ja-JP" altLang="en-US" sz="800" dirty="0">
                          <a:latin typeface="Meiryo UI" panose="020B0604030504040204" pitchFamily="50" charset="-128"/>
                          <a:ea typeface="Meiryo UI" panose="020B0604030504040204" pitchFamily="50" charset="-128"/>
                        </a:rPr>
                        <a:t>」クレームにリストされている前の日付</a:t>
                      </a:r>
                      <a:r>
                        <a:rPr kumimoji="1" lang="en-US" altLang="ja-JP" sz="800" dirty="0">
                          <a:latin typeface="Meiryo UI" panose="020B0604030504040204" pitchFamily="50" charset="-128"/>
                          <a:ea typeface="Meiryo UI" panose="020B0604030504040204" pitchFamily="50" charset="-128"/>
                        </a:rPr>
                        <a:t>/</a:t>
                      </a:r>
                      <a:r>
                        <a:rPr kumimoji="1" lang="ja-JP" altLang="en-US" sz="800" dirty="0">
                          <a:latin typeface="Meiryo UI" panose="020B0604030504040204" pitchFamily="50" charset="-128"/>
                          <a:ea typeface="Meiryo UI" panose="020B0604030504040204" pitchFamily="50" charset="-128"/>
                        </a:rPr>
                        <a:t>時刻以降である必要があります。実装者は、クロックスキューを考慮するために、通常は数分以内の多少の余裕を提供できます（</a:t>
                      </a:r>
                      <a:r>
                        <a:rPr kumimoji="1" lang="en-US" altLang="ja-JP" sz="800" dirty="0">
                          <a:latin typeface="Meiryo UI" panose="020B0604030504040204" pitchFamily="50" charset="-128"/>
                          <a:ea typeface="Meiryo UI" panose="020B0604030504040204" pitchFamily="50" charset="-128"/>
                        </a:rPr>
                        <a:t>MAY</a:t>
                      </a:r>
                      <a:r>
                        <a:rPr kumimoji="1" lang="ja-JP" altLang="en-US" sz="800" dirty="0">
                          <a:latin typeface="Meiryo UI" panose="020B0604030504040204" pitchFamily="50" charset="-128"/>
                          <a:ea typeface="Meiryo UI" panose="020B0604030504040204" pitchFamily="50" charset="-128"/>
                        </a:rPr>
                        <a:t>）。その値は、</a:t>
                      </a:r>
                      <a:r>
                        <a:rPr kumimoji="1" lang="en-US" altLang="ja-JP" sz="800" dirty="0">
                          <a:latin typeface="Meiryo UI" panose="020B0604030504040204" pitchFamily="50" charset="-128"/>
                          <a:ea typeface="Meiryo UI" panose="020B0604030504040204" pitchFamily="50" charset="-128"/>
                        </a:rPr>
                        <a:t>NumericDate</a:t>
                      </a:r>
                      <a:r>
                        <a:rPr kumimoji="1" lang="ja-JP" altLang="en-US" sz="800" dirty="0">
                          <a:latin typeface="Meiryo UI" panose="020B0604030504040204" pitchFamily="50" charset="-128"/>
                          <a:ea typeface="Meiryo UI" panose="020B0604030504040204" pitchFamily="50" charset="-128"/>
                        </a:rPr>
                        <a:t>値を含む数値でなければなりません。このクレームの使用はオプションです。</a:t>
                      </a:r>
                    </a:p>
                  </a:txBody>
                  <a:tcPr/>
                </a:tc>
                <a:extLst>
                  <a:ext uri="{0D108BD9-81ED-4DB2-BD59-A6C34878D82A}">
                    <a16:rowId xmlns:a16="http://schemas.microsoft.com/office/drawing/2014/main" val="1265985025"/>
                  </a:ext>
                </a:extLst>
              </a:tr>
              <a:tr h="413175">
                <a:tc>
                  <a:txBody>
                    <a:bodyPr/>
                    <a:lstStyle/>
                    <a:p>
                      <a:r>
                        <a:rPr kumimoji="1" lang="en-US" altLang="ja-JP" sz="800" dirty="0">
                          <a:latin typeface="Meiryo UI" panose="020B0604030504040204" pitchFamily="50" charset="-128"/>
                          <a:ea typeface="Meiryo UI" panose="020B0604030504040204" pitchFamily="50" charset="-128"/>
                        </a:rPr>
                        <a:t>6</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iat</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Issued At</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ja-JP" altLang="en-US" sz="800" dirty="0">
                          <a:latin typeface="Meiryo UI" panose="020B0604030504040204" pitchFamily="50" charset="-128"/>
                          <a:ea typeface="Meiryo UI" panose="020B0604030504040204" pitchFamily="50" charset="-128"/>
                        </a:rPr>
                        <a:t>「発行」された「</a:t>
                      </a:r>
                      <a:r>
                        <a:rPr kumimoji="1" lang="en-US" altLang="ja-JP" sz="800" dirty="0">
                          <a:latin typeface="Meiryo UI" panose="020B0604030504040204" pitchFamily="50" charset="-128"/>
                          <a:ea typeface="Meiryo UI" panose="020B0604030504040204" pitchFamily="50" charset="-128"/>
                        </a:rPr>
                        <a:t>iat</a:t>
                      </a:r>
                      <a:r>
                        <a:rPr kumimoji="1" lang="ja-JP" altLang="en-US" sz="800" dirty="0">
                          <a:latin typeface="Meiryo UI" panose="020B0604030504040204" pitchFamily="50" charset="-128"/>
                          <a:ea typeface="Meiryo UI" panose="020B0604030504040204" pitchFamily="50" charset="-128"/>
                        </a:rPr>
                        <a:t>」クレームは、</a:t>
                      </a:r>
                      <a:r>
                        <a:rPr kumimoji="1" lang="en-US" altLang="ja-JP" sz="800" dirty="0">
                          <a:latin typeface="Meiryo UI" panose="020B0604030504040204" pitchFamily="50" charset="-128"/>
                          <a:ea typeface="Meiryo UI" panose="020B0604030504040204" pitchFamily="50" charset="-128"/>
                        </a:rPr>
                        <a:t>JWT</a:t>
                      </a:r>
                      <a:r>
                        <a:rPr kumimoji="1" lang="ja-JP" altLang="en-US" sz="800" dirty="0">
                          <a:latin typeface="Meiryo UI" panose="020B0604030504040204" pitchFamily="50" charset="-128"/>
                          <a:ea typeface="Meiryo UI" panose="020B0604030504040204" pitchFamily="50" charset="-128"/>
                        </a:rPr>
                        <a:t>が発行された時間を識別します。このクレームは、</a:t>
                      </a:r>
                      <a:r>
                        <a:rPr kumimoji="1" lang="en-US" altLang="ja-JP" sz="800" dirty="0">
                          <a:latin typeface="Meiryo UI" panose="020B0604030504040204" pitchFamily="50" charset="-128"/>
                          <a:ea typeface="Meiryo UI" panose="020B0604030504040204" pitchFamily="50" charset="-128"/>
                        </a:rPr>
                        <a:t>JWT</a:t>
                      </a:r>
                      <a:r>
                        <a:rPr kumimoji="1" lang="ja-JP" altLang="en-US" sz="800" dirty="0">
                          <a:latin typeface="Meiryo UI" panose="020B0604030504040204" pitchFamily="50" charset="-128"/>
                          <a:ea typeface="Meiryo UI" panose="020B0604030504040204" pitchFamily="50" charset="-128"/>
                        </a:rPr>
                        <a:t>の古さを判別するために使用できます。その値は、</a:t>
                      </a:r>
                      <a:r>
                        <a:rPr kumimoji="1" lang="en-US" altLang="ja-JP" sz="800" dirty="0">
                          <a:latin typeface="Meiryo UI" panose="020B0604030504040204" pitchFamily="50" charset="-128"/>
                          <a:ea typeface="Meiryo UI" panose="020B0604030504040204" pitchFamily="50" charset="-128"/>
                        </a:rPr>
                        <a:t>NumericDate</a:t>
                      </a:r>
                      <a:r>
                        <a:rPr kumimoji="1" lang="ja-JP" altLang="en-US" sz="800" dirty="0">
                          <a:latin typeface="Meiryo UI" panose="020B0604030504040204" pitchFamily="50" charset="-128"/>
                          <a:ea typeface="Meiryo UI" panose="020B0604030504040204" pitchFamily="50" charset="-128"/>
                        </a:rPr>
                        <a:t>値を含む数値でなければなりません。このクレームの使用はオプションです。</a:t>
                      </a:r>
                    </a:p>
                  </a:txBody>
                  <a:tcPr/>
                </a:tc>
                <a:extLst>
                  <a:ext uri="{0D108BD9-81ED-4DB2-BD59-A6C34878D82A}">
                    <a16:rowId xmlns:a16="http://schemas.microsoft.com/office/drawing/2014/main" val="1922449802"/>
                  </a:ext>
                </a:extLst>
              </a:tr>
              <a:tr h="563421">
                <a:tc>
                  <a:txBody>
                    <a:bodyPr/>
                    <a:lstStyle/>
                    <a:p>
                      <a:r>
                        <a:rPr kumimoji="1" lang="en-US" altLang="ja-JP" sz="800" dirty="0">
                          <a:latin typeface="Meiryo UI" panose="020B0604030504040204" pitchFamily="50" charset="-128"/>
                          <a:ea typeface="Meiryo UI" panose="020B0604030504040204" pitchFamily="50" charset="-128"/>
                        </a:rPr>
                        <a:t>7</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jti</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JWT ID</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ja-JP" altLang="en-US" sz="800" dirty="0">
                          <a:latin typeface="Meiryo UI" panose="020B0604030504040204" pitchFamily="50" charset="-128"/>
                          <a:ea typeface="Meiryo UI" panose="020B0604030504040204" pitchFamily="50" charset="-128"/>
                        </a:rPr>
                        <a:t>「</a:t>
                      </a:r>
                      <a:r>
                        <a:rPr kumimoji="1" lang="en-US" altLang="ja-JP" sz="800" dirty="0">
                          <a:latin typeface="Meiryo UI" panose="020B0604030504040204" pitchFamily="50" charset="-128"/>
                          <a:ea typeface="Meiryo UI" panose="020B0604030504040204" pitchFamily="50" charset="-128"/>
                        </a:rPr>
                        <a:t>jti</a:t>
                      </a:r>
                      <a:r>
                        <a:rPr kumimoji="1" lang="ja-JP" altLang="en-US" sz="800" dirty="0">
                          <a:latin typeface="Meiryo UI" panose="020B0604030504040204" pitchFamily="50" charset="-128"/>
                          <a:ea typeface="Meiryo UI" panose="020B0604030504040204" pitchFamily="50" charset="-128"/>
                        </a:rPr>
                        <a:t>」（</a:t>
                      </a:r>
                      <a:r>
                        <a:rPr kumimoji="1" lang="en-US" altLang="ja-JP" sz="800" dirty="0">
                          <a:latin typeface="Meiryo UI" panose="020B0604030504040204" pitchFamily="50" charset="-128"/>
                          <a:ea typeface="Meiryo UI" panose="020B0604030504040204" pitchFamily="50" charset="-128"/>
                        </a:rPr>
                        <a:t>JWT ID</a:t>
                      </a:r>
                      <a:r>
                        <a:rPr kumimoji="1" lang="ja-JP" altLang="en-US" sz="800" dirty="0">
                          <a:latin typeface="Meiryo UI" panose="020B0604030504040204" pitchFamily="50" charset="-128"/>
                          <a:ea typeface="Meiryo UI" panose="020B0604030504040204" pitchFamily="50" charset="-128"/>
                        </a:rPr>
                        <a:t>）クレームは、</a:t>
                      </a:r>
                      <a:r>
                        <a:rPr kumimoji="1" lang="en-US" altLang="ja-JP" sz="800" dirty="0">
                          <a:latin typeface="Meiryo UI" panose="020B0604030504040204" pitchFamily="50" charset="-128"/>
                          <a:ea typeface="Meiryo UI" panose="020B0604030504040204" pitchFamily="50" charset="-128"/>
                        </a:rPr>
                        <a:t>JWT</a:t>
                      </a:r>
                      <a:r>
                        <a:rPr kumimoji="1" lang="ja-JP" altLang="en-US" sz="800" dirty="0">
                          <a:latin typeface="Meiryo UI" panose="020B0604030504040204" pitchFamily="50" charset="-128"/>
                          <a:ea typeface="Meiryo UI" panose="020B0604030504040204" pitchFamily="50" charset="-128"/>
                        </a:rPr>
                        <a:t>の一意の識別子を提供します。識別子の値は、同じ値が別のデータオブジェクトに誤って割り当てられる可能性が無視できる程度であることを保証する方法で割り当てる必要があります。アプリケーションが複数の発行者を使用する場合、異なる発行者によって生成された値間の衝突も防止する必要があります。 「</a:t>
                      </a:r>
                      <a:r>
                        <a:rPr kumimoji="1" lang="en-US" altLang="ja-JP" sz="800" dirty="0">
                          <a:latin typeface="Meiryo UI" panose="020B0604030504040204" pitchFamily="50" charset="-128"/>
                          <a:ea typeface="Meiryo UI" panose="020B0604030504040204" pitchFamily="50" charset="-128"/>
                        </a:rPr>
                        <a:t>jti</a:t>
                      </a:r>
                      <a:r>
                        <a:rPr kumimoji="1" lang="ja-JP" altLang="en-US" sz="800" dirty="0">
                          <a:latin typeface="Meiryo UI" panose="020B0604030504040204" pitchFamily="50" charset="-128"/>
                          <a:ea typeface="Meiryo UI" panose="020B0604030504040204" pitchFamily="50" charset="-128"/>
                        </a:rPr>
                        <a:t>」クレームは、</a:t>
                      </a:r>
                      <a:r>
                        <a:rPr kumimoji="1" lang="en-US" altLang="ja-JP" sz="800" dirty="0">
                          <a:latin typeface="Meiryo UI" panose="020B0604030504040204" pitchFamily="50" charset="-128"/>
                          <a:ea typeface="Meiryo UI" panose="020B0604030504040204" pitchFamily="50" charset="-128"/>
                        </a:rPr>
                        <a:t>JWT</a:t>
                      </a:r>
                      <a:r>
                        <a:rPr kumimoji="1" lang="ja-JP" altLang="en-US" sz="800" dirty="0">
                          <a:latin typeface="Meiryo UI" panose="020B0604030504040204" pitchFamily="50" charset="-128"/>
                          <a:ea typeface="Meiryo UI" panose="020B0604030504040204" pitchFamily="50" charset="-128"/>
                        </a:rPr>
                        <a:t>が再生されないようにするために使用できます。 「</a:t>
                      </a:r>
                      <a:r>
                        <a:rPr kumimoji="1" lang="en-US" altLang="ja-JP" sz="800" dirty="0">
                          <a:latin typeface="Meiryo UI" panose="020B0604030504040204" pitchFamily="50" charset="-128"/>
                          <a:ea typeface="Meiryo UI" panose="020B0604030504040204" pitchFamily="50" charset="-128"/>
                        </a:rPr>
                        <a:t>jti</a:t>
                      </a:r>
                      <a:r>
                        <a:rPr kumimoji="1" lang="ja-JP" altLang="en-US" sz="800" dirty="0">
                          <a:latin typeface="Meiryo UI" panose="020B0604030504040204" pitchFamily="50" charset="-128"/>
                          <a:ea typeface="Meiryo UI" panose="020B0604030504040204" pitchFamily="50" charset="-128"/>
                        </a:rPr>
                        <a:t>」値は、大文字と小文字が区別される文字列です。このクレームの使用はオプションです。</a:t>
                      </a:r>
                    </a:p>
                  </a:txBody>
                  <a:tcPr/>
                </a:tc>
                <a:extLst>
                  <a:ext uri="{0D108BD9-81ED-4DB2-BD59-A6C34878D82A}">
                    <a16:rowId xmlns:a16="http://schemas.microsoft.com/office/drawing/2014/main" val="1160530672"/>
                  </a:ext>
                </a:extLst>
              </a:tr>
            </a:tbl>
          </a:graphicData>
        </a:graphic>
      </p:graphicFrame>
      <p:sp>
        <p:nvSpPr>
          <p:cNvPr id="6" name="テキスト ボックス 5">
            <a:extLst>
              <a:ext uri="{FF2B5EF4-FFF2-40B4-BE49-F238E27FC236}">
                <a16:creationId xmlns:a16="http://schemas.microsoft.com/office/drawing/2014/main" id="{6172FD1F-3AD1-FC02-D7EF-13F7A9917450}"/>
              </a:ext>
            </a:extLst>
          </p:cNvPr>
          <p:cNvSpPr txBox="1"/>
          <p:nvPr/>
        </p:nvSpPr>
        <p:spPr>
          <a:xfrm>
            <a:off x="216001" y="719998"/>
            <a:ext cx="9276712" cy="699499"/>
          </a:xfrm>
          <a:prstGeom prst="rect">
            <a:avLst/>
          </a:prstGeom>
          <a:noFill/>
          <a:ln>
            <a:noFill/>
          </a:ln>
        </p:spPr>
        <p:txBody>
          <a:bodyPr wrap="square" rtlCol="0" anchor="t" anchorCtr="0">
            <a:noAutofit/>
          </a:bodyPr>
          <a:lstStyle/>
          <a:p>
            <a:r>
              <a:rPr lang="en-US" altLang="ja-JP" sz="1200" dirty="0">
                <a:latin typeface="Meiryo UI" panose="020B0604030504040204" pitchFamily="50" charset="-128"/>
                <a:ea typeface="Meiryo UI" panose="020B0604030504040204" pitchFamily="50" charset="-128"/>
              </a:rPr>
              <a:t>JWT</a:t>
            </a:r>
            <a:r>
              <a:rPr lang="ja-JP" altLang="en-US" sz="1200" dirty="0">
                <a:latin typeface="Meiryo UI" panose="020B0604030504040204" pitchFamily="50" charset="-128"/>
                <a:ea typeface="Meiryo UI" panose="020B0604030504040204" pitchFamily="50" charset="-128"/>
              </a:rPr>
              <a:t>の仕様として登録されているクレーム</a:t>
            </a:r>
            <a:r>
              <a:rPr lang="en-US" altLang="ja-JP" sz="1200" dirty="0">
                <a:latin typeface="Meiryo UI" panose="020B0604030504040204" pitchFamily="50" charset="-128"/>
                <a:ea typeface="Meiryo UI" panose="020B0604030504040204" pitchFamily="50" charset="-128"/>
              </a:rPr>
              <a:t>(Registered Claim Names)</a:t>
            </a:r>
            <a:r>
              <a:rPr lang="ja-JP" altLang="en-US" sz="1200" dirty="0">
                <a:latin typeface="Meiryo UI" panose="020B0604030504040204" pitchFamily="50" charset="-128"/>
                <a:ea typeface="Meiryo UI" panose="020B0604030504040204" pitchFamily="50" charset="-128"/>
              </a:rPr>
              <a:t>を以下に示す。</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必須とされているクレームはなく、どのようなクレームを用いるかは個々のアプリケーションで定めてよいとされて</a:t>
            </a:r>
            <a:r>
              <a:rPr lang="ja-JP" altLang="en-US" sz="1200">
                <a:latin typeface="Meiryo UI" panose="020B0604030504040204" pitchFamily="50" charset="-128"/>
                <a:ea typeface="Meiryo UI" panose="020B0604030504040204" pitchFamily="50" charset="-128"/>
              </a:rPr>
              <a:t>いる。</a:t>
            </a:r>
            <a:br>
              <a:rPr lang="en-US" altLang="ja-JP" sz="1200" dirty="0">
                <a:latin typeface="Meiryo UI" panose="020B0604030504040204" pitchFamily="50" charset="-128"/>
                <a:ea typeface="Meiryo UI" panose="020B0604030504040204" pitchFamily="50" charset="-128"/>
              </a:rPr>
            </a:br>
            <a:r>
              <a:rPr lang="en-US" altLang="ja-JP" sz="1200" dirty="0">
                <a:latin typeface="Meiryo UI" panose="020B0604030504040204" pitchFamily="50" charset="-128"/>
                <a:ea typeface="Meiryo UI" panose="020B0604030504040204" pitchFamily="50" charset="-128"/>
              </a:rPr>
              <a:t>https://tex2e.github.io/rfc-translater/html/rfc7519.html</a:t>
            </a:r>
          </a:p>
          <a:p>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403430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C84E96-88C6-3DF1-7DA2-F81A9A7AB0CC}"/>
              </a:ext>
            </a:extLst>
          </p:cNvPr>
          <p:cNvSpPr>
            <a:spLocks noGrp="1"/>
          </p:cNvSpPr>
          <p:nvPr>
            <p:ph type="title"/>
          </p:nvPr>
        </p:nvSpPr>
        <p:spPr/>
        <p:txBody>
          <a:bodyPr>
            <a:normAutofit/>
          </a:bodyPr>
          <a:lstStyle/>
          <a:p>
            <a:r>
              <a:rPr lang="ja-JP" altLang="en-US" sz="1800">
                <a:latin typeface="Meiryo UI" panose="020B0604030504040204" pitchFamily="50" charset="-128"/>
                <a:ea typeface="Meiryo UI" panose="020B0604030504040204" pitchFamily="50" charset="-128"/>
              </a:rPr>
              <a:t>アクセストークン</a:t>
            </a:r>
            <a:r>
              <a:rPr lang="ja-JP" altLang="en-US" sz="1800" dirty="0">
                <a:latin typeface="Meiryo UI" panose="020B0604030504040204" pitchFamily="50" charset="-128"/>
                <a:ea typeface="Meiryo UI" panose="020B0604030504040204" pitchFamily="50" charset="-128"/>
              </a:rPr>
              <a:t>の</a:t>
            </a:r>
            <a:r>
              <a:rPr kumimoji="1" lang="ja-JP" altLang="en-US" sz="1800" dirty="0">
                <a:latin typeface="Meiryo UI" panose="020B0604030504040204" pitchFamily="50" charset="-128"/>
                <a:ea typeface="Meiryo UI" panose="020B0604030504040204" pitchFamily="50" charset="-128"/>
              </a:rPr>
              <a:t>クレーム</a:t>
            </a:r>
          </a:p>
        </p:txBody>
      </p:sp>
      <p:graphicFrame>
        <p:nvGraphicFramePr>
          <p:cNvPr id="3" name="表 3">
            <a:extLst>
              <a:ext uri="{FF2B5EF4-FFF2-40B4-BE49-F238E27FC236}">
                <a16:creationId xmlns:a16="http://schemas.microsoft.com/office/drawing/2014/main" id="{3AFE7AB3-635E-9390-AA60-95A46C3B2E6A}"/>
              </a:ext>
            </a:extLst>
          </p:cNvPr>
          <p:cNvGraphicFramePr>
            <a:graphicFrameLocks noGrp="1"/>
          </p:cNvGraphicFramePr>
          <p:nvPr>
            <p:extLst>
              <p:ext uri="{D42A27DB-BD31-4B8C-83A1-F6EECF244321}">
                <p14:modId xmlns:p14="http://schemas.microsoft.com/office/powerpoint/2010/main" val="2842437505"/>
              </p:ext>
            </p:extLst>
          </p:nvPr>
        </p:nvGraphicFramePr>
        <p:xfrm>
          <a:off x="249498" y="2083709"/>
          <a:ext cx="9281958" cy="3901440"/>
        </p:xfrm>
        <a:graphic>
          <a:graphicData uri="http://schemas.openxmlformats.org/drawingml/2006/table">
            <a:tbl>
              <a:tblPr firstRow="1" bandRow="1">
                <a:tableStyleId>{5C22544A-7EE6-4342-B048-85BDC9FD1C3A}</a:tableStyleId>
              </a:tblPr>
              <a:tblGrid>
                <a:gridCol w="332005">
                  <a:extLst>
                    <a:ext uri="{9D8B030D-6E8A-4147-A177-3AD203B41FA5}">
                      <a16:colId xmlns:a16="http://schemas.microsoft.com/office/drawing/2014/main" val="1601361085"/>
                    </a:ext>
                  </a:extLst>
                </a:gridCol>
                <a:gridCol w="1323874">
                  <a:extLst>
                    <a:ext uri="{9D8B030D-6E8A-4147-A177-3AD203B41FA5}">
                      <a16:colId xmlns:a16="http://schemas.microsoft.com/office/drawing/2014/main" val="2608543465"/>
                    </a:ext>
                  </a:extLst>
                </a:gridCol>
                <a:gridCol w="926773">
                  <a:extLst>
                    <a:ext uri="{9D8B030D-6E8A-4147-A177-3AD203B41FA5}">
                      <a16:colId xmlns:a16="http://schemas.microsoft.com/office/drawing/2014/main" val="3280687285"/>
                    </a:ext>
                  </a:extLst>
                </a:gridCol>
                <a:gridCol w="770706">
                  <a:extLst>
                    <a:ext uri="{9D8B030D-6E8A-4147-A177-3AD203B41FA5}">
                      <a16:colId xmlns:a16="http://schemas.microsoft.com/office/drawing/2014/main" val="2768275643"/>
                    </a:ext>
                  </a:extLst>
                </a:gridCol>
                <a:gridCol w="1046635">
                  <a:extLst>
                    <a:ext uri="{9D8B030D-6E8A-4147-A177-3AD203B41FA5}">
                      <a16:colId xmlns:a16="http://schemas.microsoft.com/office/drawing/2014/main" val="1536703890"/>
                    </a:ext>
                  </a:extLst>
                </a:gridCol>
                <a:gridCol w="2180201">
                  <a:extLst>
                    <a:ext uri="{9D8B030D-6E8A-4147-A177-3AD203B41FA5}">
                      <a16:colId xmlns:a16="http://schemas.microsoft.com/office/drawing/2014/main" val="3154496153"/>
                    </a:ext>
                  </a:extLst>
                </a:gridCol>
                <a:gridCol w="2701764">
                  <a:extLst>
                    <a:ext uri="{9D8B030D-6E8A-4147-A177-3AD203B41FA5}">
                      <a16:colId xmlns:a16="http://schemas.microsoft.com/office/drawing/2014/main" val="991966606"/>
                    </a:ext>
                  </a:extLst>
                </a:gridCol>
              </a:tblGrid>
              <a:tr h="190203">
                <a:tc>
                  <a:txBody>
                    <a:bodyPr/>
                    <a:lstStyle/>
                    <a:p>
                      <a:r>
                        <a:rPr kumimoji="1" lang="en-US" altLang="ja-JP" sz="800" dirty="0">
                          <a:latin typeface="Meiryo UI" panose="020B0604030504040204" pitchFamily="50" charset="-128"/>
                          <a:ea typeface="Meiryo UI" panose="020B0604030504040204" pitchFamily="50" charset="-128"/>
                        </a:rPr>
                        <a:t>#</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ja-JP" altLang="en-US" sz="800" dirty="0">
                          <a:latin typeface="Meiryo UI" panose="020B0604030504040204" pitchFamily="50" charset="-128"/>
                          <a:ea typeface="Meiryo UI" panose="020B0604030504040204" pitchFamily="50" charset="-128"/>
                        </a:rPr>
                        <a:t>クレーム名</a:t>
                      </a:r>
                    </a:p>
                  </a:txBody>
                  <a:tcPr/>
                </a:tc>
                <a:tc>
                  <a:txBody>
                    <a:bodyPr/>
                    <a:lstStyle/>
                    <a:p>
                      <a:r>
                        <a:rPr kumimoji="1" lang="en-US" altLang="ja-JP" sz="800" dirty="0">
                          <a:latin typeface="Meiryo UI" panose="020B0604030504040204" pitchFamily="50" charset="-128"/>
                          <a:ea typeface="Meiryo UI" panose="020B0604030504040204" pitchFamily="50" charset="-128"/>
                        </a:rPr>
                        <a:t>CADDE</a:t>
                      </a:r>
                      <a:r>
                        <a:rPr kumimoji="1" lang="ja-JP" altLang="en-US" sz="800" dirty="0">
                          <a:latin typeface="Meiryo UI" panose="020B0604030504040204" pitchFamily="50" charset="-128"/>
                          <a:ea typeface="Meiryo UI" panose="020B0604030504040204" pitchFamily="50" charset="-128"/>
                        </a:rPr>
                        <a:t>の仕様</a:t>
                      </a:r>
                    </a:p>
                  </a:txBody>
                  <a:tcPr/>
                </a:tc>
                <a:tc>
                  <a:txBody>
                    <a:bodyPr/>
                    <a:lstStyle/>
                    <a:p>
                      <a:r>
                        <a:rPr kumimoji="1" lang="en-US" altLang="ja-JP" sz="800" dirty="0">
                          <a:latin typeface="Meiryo UI" panose="020B0604030504040204" pitchFamily="50" charset="-128"/>
                          <a:ea typeface="Meiryo UI" panose="020B0604030504040204" pitchFamily="50" charset="-128"/>
                        </a:rPr>
                        <a:t>JWT</a:t>
                      </a:r>
                      <a:r>
                        <a:rPr kumimoji="1" lang="ja-JP" altLang="en-US" sz="800" dirty="0">
                          <a:latin typeface="Meiryo UI" panose="020B0604030504040204" pitchFamily="50" charset="-128"/>
                          <a:ea typeface="Meiryo UI" panose="020B0604030504040204" pitchFamily="50" charset="-128"/>
                        </a:rPr>
                        <a:t>の仕様</a:t>
                      </a:r>
                    </a:p>
                  </a:txBody>
                  <a:tcPr/>
                </a:tc>
                <a:tc>
                  <a:txBody>
                    <a:bodyPr/>
                    <a:lstStyle/>
                    <a:p>
                      <a:r>
                        <a:rPr kumimoji="1" lang="en-US" altLang="ja-JP" sz="800" dirty="0">
                          <a:latin typeface="Meiryo UI" panose="020B0604030504040204" pitchFamily="50" charset="-128"/>
                          <a:ea typeface="Meiryo UI" panose="020B0604030504040204" pitchFamily="50" charset="-128"/>
                        </a:rPr>
                        <a:t>Keycloak</a:t>
                      </a:r>
                      <a:r>
                        <a:rPr kumimoji="1" lang="ja-JP" altLang="en-US" sz="800" dirty="0">
                          <a:latin typeface="Meiryo UI" panose="020B0604030504040204" pitchFamily="50" charset="-128"/>
                          <a:ea typeface="Meiryo UI" panose="020B0604030504040204" pitchFamily="50" charset="-128"/>
                        </a:rPr>
                        <a:t>の仕様</a:t>
                      </a:r>
                    </a:p>
                  </a:txBody>
                  <a:tcPr/>
                </a:tc>
                <a:tc>
                  <a:txBody>
                    <a:bodyPr/>
                    <a:lstStyle/>
                    <a:p>
                      <a:r>
                        <a:rPr kumimoji="1" lang="ja-JP" altLang="en-US" sz="800" dirty="0">
                          <a:latin typeface="Meiryo UI" panose="020B0604030504040204" pitchFamily="50" charset="-128"/>
                          <a:ea typeface="Meiryo UI" panose="020B0604030504040204" pitchFamily="50" charset="-128"/>
                        </a:rPr>
                        <a:t>説明</a:t>
                      </a:r>
                    </a:p>
                  </a:txBody>
                  <a:tcPr/>
                </a:tc>
                <a:tc>
                  <a:txBody>
                    <a:bodyPr/>
                    <a:lstStyle/>
                    <a:p>
                      <a:r>
                        <a:rPr kumimoji="1" lang="ja-JP" altLang="en-US" sz="800" dirty="0">
                          <a:latin typeface="Meiryo UI" panose="020B0604030504040204" pitchFamily="50" charset="-128"/>
                          <a:ea typeface="Meiryo UI" panose="020B0604030504040204" pitchFamily="50" charset="-128"/>
                        </a:rPr>
                        <a:t>クレーム値の例</a:t>
                      </a:r>
                      <a:endParaRPr kumimoji="1" lang="en-US" altLang="ja-JP"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916050916"/>
                  </a:ext>
                </a:extLst>
              </a:tr>
              <a:tr h="190203">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1</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exp</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必須</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標準</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必須</a:t>
                      </a: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トークンの有効期限</a:t>
                      </a:r>
                      <a:r>
                        <a:rPr kumimoji="1" lang="en-US" altLang="ja-JP" sz="800" dirty="0">
                          <a:solidFill>
                            <a:schemeClr val="tx1"/>
                          </a:solidFill>
                          <a:latin typeface="Meiryo UI" panose="020B0604030504040204" pitchFamily="50" charset="-128"/>
                          <a:ea typeface="Meiryo UI" panose="020B0604030504040204" pitchFamily="50" charset="-128"/>
                        </a:rPr>
                        <a:t>(UNIX</a:t>
                      </a:r>
                      <a:r>
                        <a:rPr kumimoji="1" lang="ja-JP" altLang="en-US" sz="800" dirty="0">
                          <a:solidFill>
                            <a:schemeClr val="tx1"/>
                          </a:solidFill>
                          <a:latin typeface="Meiryo UI" panose="020B0604030504040204" pitchFamily="50" charset="-128"/>
                          <a:ea typeface="Meiryo UI" panose="020B0604030504040204" pitchFamily="50" charset="-128"/>
                        </a:rPr>
                        <a:t>時間</a:t>
                      </a:r>
                      <a:r>
                        <a:rPr kumimoji="1" lang="en-US" altLang="ja-JP" sz="800" dirty="0">
                          <a:solidFill>
                            <a:schemeClr val="tx1"/>
                          </a:solidFill>
                          <a:latin typeface="Meiryo UI" panose="020B0604030504040204" pitchFamily="50" charset="-128"/>
                          <a:ea typeface="Meiryo UI" panose="020B0604030504040204" pitchFamily="50" charset="-128"/>
                        </a:rPr>
                        <a:t>)</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1654660700</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58501488"/>
                  </a:ext>
                </a:extLst>
              </a:tr>
              <a:tr h="190203">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2</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iat</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必須</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標準</a:t>
                      </a: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必須</a:t>
                      </a: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トークンが発行された時刻</a:t>
                      </a:r>
                      <a:r>
                        <a:rPr kumimoji="1" lang="en-US" altLang="ja-JP" sz="800" dirty="0">
                          <a:solidFill>
                            <a:schemeClr val="tx1"/>
                          </a:solidFill>
                          <a:latin typeface="Meiryo UI" panose="020B0604030504040204" pitchFamily="50" charset="-128"/>
                          <a:ea typeface="Meiryo UI" panose="020B0604030504040204" pitchFamily="50" charset="-128"/>
                        </a:rPr>
                        <a:t>(UNIX</a:t>
                      </a:r>
                      <a:r>
                        <a:rPr kumimoji="1" lang="ja-JP" altLang="en-US" sz="800" dirty="0">
                          <a:solidFill>
                            <a:schemeClr val="tx1"/>
                          </a:solidFill>
                          <a:latin typeface="Meiryo UI" panose="020B0604030504040204" pitchFamily="50" charset="-128"/>
                          <a:ea typeface="Meiryo UI" panose="020B0604030504040204" pitchFamily="50" charset="-128"/>
                        </a:rPr>
                        <a:t>時間</a:t>
                      </a:r>
                      <a:r>
                        <a:rPr kumimoji="1" lang="en-US" altLang="ja-JP" sz="800" dirty="0">
                          <a:solidFill>
                            <a:schemeClr val="tx1"/>
                          </a:solidFill>
                          <a:latin typeface="Meiryo UI" panose="020B0604030504040204" pitchFamily="50" charset="-128"/>
                          <a:ea typeface="Meiryo UI" panose="020B0604030504040204" pitchFamily="50" charset="-128"/>
                        </a:rPr>
                        <a:t>)</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1654660400</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96225909"/>
                  </a:ext>
                </a:extLst>
              </a:tr>
              <a:tr h="190203">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3</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jti</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必須</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標準</a:t>
                      </a: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必須</a:t>
                      </a: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発行者ごとトークンごとに一意な識別子</a:t>
                      </a: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“12ff3f47-f64f-4666-bda3-4e0984d9d4e7”</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097850025"/>
                  </a:ext>
                </a:extLst>
              </a:tr>
              <a:tr h="298890">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4</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iss</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必須</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標準</a:t>
                      </a: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必須</a:t>
                      </a: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トークン発行者の識別子</a:t>
                      </a: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“https://example_domain/auth/realms/realm_name”</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5311929"/>
                  </a:ext>
                </a:extLst>
              </a:tr>
              <a:tr h="190203">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5</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aud</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標準</a:t>
                      </a: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オプション</a:t>
                      </a: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トークンが意図している受信者の識別子</a:t>
                      </a: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“account”</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71702162"/>
                  </a:ext>
                </a:extLst>
              </a:tr>
              <a:tr h="298890">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6</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sub</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必須</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標準</a:t>
                      </a: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必須</a:t>
                      </a: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トークンの主題の識別子</a:t>
                      </a:r>
                      <a:endParaRPr kumimoji="1" lang="en-US" altLang="ja-JP" sz="800" dirty="0">
                        <a:solidFill>
                          <a:schemeClr val="tx1"/>
                        </a:solidFill>
                        <a:latin typeface="Meiryo UI" panose="020B0604030504040204" pitchFamily="50" charset="-128"/>
                        <a:ea typeface="Meiryo UI" panose="020B0604030504040204" pitchFamily="50" charset="-128"/>
                      </a:endParaRPr>
                    </a:p>
                    <a:p>
                      <a:r>
                        <a:rPr kumimoji="1" lang="ja-JP" altLang="en-US" sz="800" dirty="0">
                          <a:solidFill>
                            <a:schemeClr val="tx1"/>
                          </a:solidFill>
                          <a:latin typeface="Meiryo UI" panose="020B0604030504040204" pitchFamily="50" charset="-128"/>
                          <a:ea typeface="Meiryo UI" panose="020B0604030504040204" pitchFamily="50" charset="-128"/>
                        </a:rPr>
                        <a:t>トークン発行者におけるユーザの</a:t>
                      </a:r>
                      <a:r>
                        <a:rPr kumimoji="1" lang="en-US" altLang="ja-JP" sz="800" dirty="0">
                          <a:solidFill>
                            <a:schemeClr val="tx1"/>
                          </a:solidFill>
                          <a:latin typeface="Meiryo UI" panose="020B0604030504040204" pitchFamily="50" charset="-128"/>
                          <a:ea typeface="Meiryo UI" panose="020B0604030504040204" pitchFamily="50" charset="-128"/>
                        </a:rPr>
                        <a:t>UUID</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“be974a5a-b2f7-44bc-a9c3-2dbefa7a062a”</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178275334"/>
                  </a:ext>
                </a:extLst>
              </a:tr>
              <a:tr h="190203">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7</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typ</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必須</a:t>
                      </a: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schemeClr val="tx1"/>
                          </a:solidFill>
                          <a:effectLst/>
                          <a:uLnTx/>
                          <a:uFillTx/>
                          <a:latin typeface="Meiryo UI" panose="020B0604030504040204" pitchFamily="50" charset="-128"/>
                          <a:ea typeface="Meiryo UI" panose="020B0604030504040204" pitchFamily="50" charset="-128"/>
                          <a:cs typeface="+mn-cs"/>
                        </a:rPr>
                        <a:t>＿</a:t>
                      </a:r>
                      <a:endPar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必須</a:t>
                      </a: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トークンの形式</a:t>
                      </a: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“Bearer”</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909109668"/>
                  </a:ext>
                </a:extLst>
              </a:tr>
              <a:tr h="190203">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8</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azp</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必須</a:t>
                      </a: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schemeClr val="tx1"/>
                          </a:solidFill>
                          <a:effectLst/>
                          <a:uLnTx/>
                          <a:uFillTx/>
                          <a:latin typeface="Meiryo UI" panose="020B0604030504040204" pitchFamily="50" charset="-128"/>
                          <a:ea typeface="Meiryo UI" panose="020B0604030504040204" pitchFamily="50" charset="-128"/>
                          <a:cs typeface="+mn-cs"/>
                        </a:rPr>
                        <a:t>＿</a:t>
                      </a:r>
                      <a:endPar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必須</a:t>
                      </a: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認可された対象者のクライアント</a:t>
                      </a:r>
                      <a:r>
                        <a:rPr kumimoji="1" lang="en-US" altLang="ja-JP" sz="800" dirty="0">
                          <a:solidFill>
                            <a:schemeClr val="tx1"/>
                          </a:solidFill>
                          <a:latin typeface="Meiryo UI" panose="020B0604030504040204" pitchFamily="50" charset="-128"/>
                          <a:ea typeface="Meiryo UI" panose="020B0604030504040204" pitchFamily="50" charset="-128"/>
                        </a:rPr>
                        <a:t>ID</a:t>
                      </a: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“example_client”</a:t>
                      </a:r>
                    </a:p>
                  </a:txBody>
                  <a:tcPr/>
                </a:tc>
                <a:extLst>
                  <a:ext uri="{0D108BD9-81ED-4DB2-BD59-A6C34878D82A}">
                    <a16:rowId xmlns:a16="http://schemas.microsoft.com/office/drawing/2014/main" val="3650065773"/>
                  </a:ext>
                </a:extLst>
              </a:tr>
              <a:tr h="190203">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9</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session_state</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必須</a:t>
                      </a:r>
                    </a:p>
                  </a:txBody>
                  <a:tcPr/>
                </a:tc>
                <a:tc>
                  <a:txBody>
                    <a:bodyPr/>
                    <a:lstStyle/>
                    <a:p>
                      <a:r>
                        <a:rPr kumimoji="1" lang="ja-JP" altLang="en-US" sz="800" dirty="0">
                          <a:solidFill>
                            <a:schemeClr val="tx1"/>
                          </a:solidFill>
                          <a:latin typeface="Meiryo UI" panose="020B0604030504040204" pitchFamily="50" charset="-128"/>
                          <a:ea typeface="Meiryo UI" panose="020B0604030504040204" pitchFamily="50" charset="-128"/>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必須</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セッション状態</a:t>
                      </a: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“c0d02a92-4d79-4456-aa6b-623b162fe2dc”</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0398356"/>
                  </a:ext>
                </a:extLst>
              </a:tr>
              <a:tr h="190203">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10</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preferred_username</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schemeClr val="tx1"/>
                          </a:solidFill>
                          <a:effectLst/>
                          <a:uLnTx/>
                          <a:uFillTx/>
                          <a:latin typeface="Meiryo UI" panose="020B0604030504040204" pitchFamily="50" charset="-128"/>
                          <a:ea typeface="Meiryo UI" panose="020B0604030504040204" pitchFamily="50" charset="-128"/>
                          <a:cs typeface="+mn-cs"/>
                        </a:rPr>
                        <a:t>＿</a:t>
                      </a:r>
                      <a:endPar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オプション</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ユーザ名</a:t>
                      </a: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“example_user”</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5252557"/>
                  </a:ext>
                </a:extLst>
              </a:tr>
              <a:tr h="190203">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11</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email_verified</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schemeClr val="tx1"/>
                          </a:solidFill>
                          <a:effectLst/>
                          <a:uLnTx/>
                          <a:uFillTx/>
                          <a:latin typeface="Meiryo UI" panose="020B0604030504040204" pitchFamily="50" charset="-128"/>
                          <a:ea typeface="Meiryo UI" panose="020B0604030504040204" pitchFamily="50" charset="-128"/>
                          <a:cs typeface="+mn-cs"/>
                        </a:rPr>
                        <a:t>＿</a:t>
                      </a:r>
                      <a:endPar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オプション</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メールアドレスの検証</a:t>
                      </a: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false</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599962912"/>
                  </a:ext>
                </a:extLst>
              </a:tr>
              <a:tr h="190203">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12</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acr</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必須</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schemeClr val="tx1"/>
                          </a:solidFill>
                          <a:effectLst/>
                          <a:uLnTx/>
                          <a:uFillTx/>
                          <a:latin typeface="Meiryo UI" panose="020B0604030504040204" pitchFamily="50" charset="-128"/>
                          <a:ea typeface="Meiryo UI" panose="020B0604030504040204" pitchFamily="50" charset="-128"/>
                          <a:cs typeface="+mn-cs"/>
                        </a:rPr>
                        <a:t>＿</a:t>
                      </a:r>
                      <a:endPar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必須</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Authentication Context Class Reference</a:t>
                      </a:r>
                      <a:endPar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1</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239976335"/>
                  </a:ext>
                </a:extLst>
              </a:tr>
              <a:tr h="298890">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13</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realm_access</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schemeClr val="tx1"/>
                          </a:solidFill>
                          <a:effectLst/>
                          <a:uLnTx/>
                          <a:uFillTx/>
                          <a:latin typeface="Meiryo UI" panose="020B0604030504040204" pitchFamily="50" charset="-128"/>
                          <a:ea typeface="Meiryo UI" panose="020B0604030504040204" pitchFamily="50" charset="-128"/>
                          <a:cs typeface="+mn-cs"/>
                        </a:rPr>
                        <a:t>＿</a:t>
                      </a:r>
                      <a:endPar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オプション</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レルムアクセス</a:t>
                      </a: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 "roles": [ "offline_access", "uma_authorization" ] }</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50693519"/>
                  </a:ext>
                </a:extLst>
              </a:tr>
              <a:tr h="298890">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14</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resource_access</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オプション</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リソースアクセス</a:t>
                      </a: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 "account": { "roles": [ "manage-account", "manage-account-links", "view-profile" ] } }</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09172218"/>
                  </a:ext>
                </a:extLst>
              </a:tr>
              <a:tr h="190203">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15</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scope</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必須</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必須</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スコープ</a:t>
                      </a:r>
                    </a:p>
                  </a:txBody>
                  <a:tcPr/>
                </a:tc>
                <a:tc>
                  <a:txBody>
                    <a:bodyPr/>
                    <a:lstStyle/>
                    <a:p>
                      <a:r>
                        <a:rPr kumimoji="1" lang="en-US" altLang="ja-JP" sz="800" dirty="0">
                          <a:solidFill>
                            <a:schemeClr val="tx1"/>
                          </a:solidFill>
                          <a:latin typeface="Meiryo UI" panose="020B0604030504040204" pitchFamily="50" charset="-128"/>
                          <a:ea typeface="Meiryo UI" panose="020B0604030504040204" pitchFamily="50" charset="-128"/>
                        </a:rPr>
                        <a:t>“email profile”</a:t>
                      </a:r>
                      <a:endParaRPr kumimoji="1" lang="ja-JP" altLang="en-US" sz="8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38951348"/>
                  </a:ext>
                </a:extLst>
              </a:tr>
            </a:tbl>
          </a:graphicData>
        </a:graphic>
      </p:graphicFrame>
      <p:sp>
        <p:nvSpPr>
          <p:cNvPr id="4" name="テキスト ボックス 3">
            <a:extLst>
              <a:ext uri="{FF2B5EF4-FFF2-40B4-BE49-F238E27FC236}">
                <a16:creationId xmlns:a16="http://schemas.microsoft.com/office/drawing/2014/main" id="{4F32BB01-2F8B-7052-DDB9-F469EE7D354B}"/>
              </a:ext>
            </a:extLst>
          </p:cNvPr>
          <p:cNvSpPr txBox="1"/>
          <p:nvPr/>
        </p:nvSpPr>
        <p:spPr>
          <a:xfrm>
            <a:off x="216001" y="746125"/>
            <a:ext cx="9281958" cy="995591"/>
          </a:xfrm>
          <a:prstGeom prst="rect">
            <a:avLst/>
          </a:prstGeom>
          <a:noFill/>
          <a:ln>
            <a:noFill/>
          </a:ln>
        </p:spPr>
        <p:txBody>
          <a:bodyPr wrap="square" rtlCol="0" anchor="t" anchorCtr="0">
            <a:noAutofit/>
          </a:bodyPr>
          <a:lstStyle/>
          <a:p>
            <a:r>
              <a:rPr lang="en-US" altLang="ja-JP" sz="1200" dirty="0">
                <a:latin typeface="Meiryo UI" panose="020B0604030504040204" pitchFamily="50" charset="-128"/>
                <a:ea typeface="Meiryo UI" panose="020B0604030504040204" pitchFamily="50" charset="-128"/>
              </a:rPr>
              <a:t>JWT</a:t>
            </a:r>
            <a:r>
              <a:rPr lang="ja-JP" altLang="en-US" sz="1200" dirty="0">
                <a:latin typeface="Meiryo UI" panose="020B0604030504040204" pitchFamily="50" charset="-128"/>
                <a:ea typeface="Meiryo UI" panose="020B0604030504040204" pitchFamily="50" charset="-128"/>
              </a:rPr>
              <a:t>として標準とされているクレームはいくつかある（下表の</a:t>
            </a:r>
            <a:r>
              <a:rPr lang="en-US" altLang="ja-JP" sz="1200" dirty="0">
                <a:latin typeface="Meiryo UI" panose="020B0604030504040204" pitchFamily="50" charset="-128"/>
                <a:ea typeface="Meiryo UI" panose="020B0604030504040204" pitchFamily="50" charset="-128"/>
              </a:rPr>
              <a:t>JWT</a:t>
            </a:r>
            <a:r>
              <a:rPr lang="ja-JP" altLang="en-US" sz="1200" dirty="0">
                <a:latin typeface="Meiryo UI" panose="020B0604030504040204" pitchFamily="50" charset="-128"/>
                <a:ea typeface="Meiryo UI" panose="020B0604030504040204" pitchFamily="50" charset="-128"/>
              </a:rPr>
              <a:t>の仕様）が、アクセストークンとしては、</a:t>
            </a:r>
            <a:r>
              <a:rPr lang="en-US" altLang="ja-JP" sz="1200" dirty="0">
                <a:latin typeface="Meiryo UI" panose="020B0604030504040204" pitchFamily="50" charset="-128"/>
                <a:ea typeface="Meiryo UI" panose="020B0604030504040204" pitchFamily="50" charset="-128"/>
              </a:rPr>
              <a:t>ID</a:t>
            </a:r>
            <a:r>
              <a:rPr lang="ja-JP" altLang="en-US" sz="1200" dirty="0">
                <a:latin typeface="Meiryo UI" panose="020B0604030504040204" pitchFamily="50" charset="-128"/>
                <a:ea typeface="Meiryo UI" panose="020B0604030504040204" pitchFamily="50" charset="-128"/>
              </a:rPr>
              <a:t>トークンのように必須とされているクレームはない。</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https://datatracker.ietf.org/doc/html/rfc6749#section-1.4 </a:t>
            </a:r>
          </a:p>
          <a:p>
            <a:r>
              <a:rPr lang="en-US" altLang="ja-JP" sz="1200" dirty="0">
                <a:latin typeface="Meiryo UI" panose="020B0604030504040204" pitchFamily="50" charset="-128"/>
                <a:ea typeface="Meiryo UI" panose="020B0604030504040204" pitchFamily="50" charset="-128"/>
              </a:rPr>
              <a:t>Keycloak</a:t>
            </a:r>
            <a:r>
              <a:rPr lang="ja-JP" altLang="en-US" sz="1200" dirty="0">
                <a:latin typeface="Meiryo UI" panose="020B0604030504040204" pitchFamily="50" charset="-128"/>
                <a:ea typeface="Meiryo UI" panose="020B0604030504040204" pitchFamily="50" charset="-128"/>
              </a:rPr>
              <a:t>のクライアント設定内の「スコープ」、「クライアントスコープ」の設定で外すことができるクレームがいくつか存在する。（外すことができないクレームを以下表の</a:t>
            </a:r>
            <a:r>
              <a:rPr lang="en-US" altLang="ja-JP" sz="1200" dirty="0">
                <a:latin typeface="Meiryo UI" panose="020B0604030504040204" pitchFamily="50" charset="-128"/>
                <a:ea typeface="Meiryo UI" panose="020B0604030504040204" pitchFamily="50" charset="-128"/>
              </a:rPr>
              <a:t>Keycloak</a:t>
            </a:r>
            <a:r>
              <a:rPr lang="ja-JP" altLang="en-US" sz="1200" dirty="0">
                <a:latin typeface="Meiryo UI" panose="020B0604030504040204" pitchFamily="50" charset="-128"/>
                <a:ea typeface="Meiryo UI" panose="020B0604030504040204" pitchFamily="50" charset="-128"/>
              </a:rPr>
              <a:t>の仕様で必須とした）</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独自仕様としてクレームを追加したい場合は</a:t>
            </a:r>
            <a:r>
              <a:rPr lang="en-US" altLang="ja-JP" sz="1200" dirty="0">
                <a:latin typeface="Meiryo UI" panose="020B0604030504040204" pitchFamily="50" charset="-128"/>
                <a:ea typeface="Meiryo UI" panose="020B0604030504040204" pitchFamily="50" charset="-128"/>
              </a:rPr>
              <a:t>Keycloak</a:t>
            </a:r>
            <a:r>
              <a:rPr lang="ja-JP" altLang="en-US" sz="1200" dirty="0">
                <a:latin typeface="Meiryo UI" panose="020B0604030504040204" pitchFamily="50" charset="-128"/>
                <a:ea typeface="Meiryo UI" panose="020B0604030504040204" pitchFamily="50" charset="-128"/>
              </a:rPr>
              <a:t>のマッパー設定でクレームを追加することができる。</a:t>
            </a:r>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178769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FEE921-E27F-2CFD-8CF1-9A9FC9B3B877}"/>
              </a:ext>
            </a:extLst>
          </p:cNvPr>
          <p:cNvSpPr>
            <a:spLocks noGrp="1"/>
          </p:cNvSpPr>
          <p:nvPr>
            <p:ph type="title"/>
          </p:nvPr>
        </p:nvSpPr>
        <p:spPr/>
        <p:txBody>
          <a:bodyPr>
            <a:normAutofit/>
          </a:bodyPr>
          <a:lstStyle/>
          <a:p>
            <a:r>
              <a:rPr kumimoji="1" lang="en-US" altLang="ja-JP" sz="1800">
                <a:latin typeface="Meiryo UI" panose="020B0604030504040204" pitchFamily="50" charset="-128"/>
                <a:ea typeface="Meiryo UI" panose="020B0604030504040204" pitchFamily="50" charset="-128"/>
              </a:rPr>
              <a:t>ID</a:t>
            </a:r>
            <a:r>
              <a:rPr kumimoji="1" lang="ja-JP" altLang="en-US" sz="1800" dirty="0">
                <a:latin typeface="Meiryo UI" panose="020B0604030504040204" pitchFamily="50" charset="-128"/>
                <a:ea typeface="Meiryo UI" panose="020B0604030504040204" pitchFamily="50" charset="-128"/>
              </a:rPr>
              <a:t>トークンのクレーム</a:t>
            </a:r>
          </a:p>
        </p:txBody>
      </p:sp>
      <p:graphicFrame>
        <p:nvGraphicFramePr>
          <p:cNvPr id="3" name="表 3">
            <a:extLst>
              <a:ext uri="{FF2B5EF4-FFF2-40B4-BE49-F238E27FC236}">
                <a16:creationId xmlns:a16="http://schemas.microsoft.com/office/drawing/2014/main" id="{487E5AAF-99E3-139C-D527-326DA4EF57E3}"/>
              </a:ext>
            </a:extLst>
          </p:cNvPr>
          <p:cNvGraphicFramePr>
            <a:graphicFrameLocks noGrp="1"/>
          </p:cNvGraphicFramePr>
          <p:nvPr>
            <p:extLst>
              <p:ext uri="{D42A27DB-BD31-4B8C-83A1-F6EECF244321}">
                <p14:modId xmlns:p14="http://schemas.microsoft.com/office/powerpoint/2010/main" val="1824699471"/>
              </p:ext>
            </p:extLst>
          </p:nvPr>
        </p:nvGraphicFramePr>
        <p:xfrm>
          <a:off x="234000" y="1691464"/>
          <a:ext cx="9188674" cy="4907280"/>
        </p:xfrm>
        <a:graphic>
          <a:graphicData uri="http://schemas.openxmlformats.org/drawingml/2006/table">
            <a:tbl>
              <a:tblPr firstRow="1" bandRow="1">
                <a:tableStyleId>{5C22544A-7EE6-4342-B048-85BDC9FD1C3A}</a:tableStyleId>
              </a:tblPr>
              <a:tblGrid>
                <a:gridCol w="393017">
                  <a:extLst>
                    <a:ext uri="{9D8B030D-6E8A-4147-A177-3AD203B41FA5}">
                      <a16:colId xmlns:a16="http://schemas.microsoft.com/office/drawing/2014/main" val="3147174051"/>
                    </a:ext>
                  </a:extLst>
                </a:gridCol>
                <a:gridCol w="783772">
                  <a:extLst>
                    <a:ext uri="{9D8B030D-6E8A-4147-A177-3AD203B41FA5}">
                      <a16:colId xmlns:a16="http://schemas.microsoft.com/office/drawing/2014/main" val="3296604403"/>
                    </a:ext>
                  </a:extLst>
                </a:gridCol>
                <a:gridCol w="418011">
                  <a:extLst>
                    <a:ext uri="{9D8B030D-6E8A-4147-A177-3AD203B41FA5}">
                      <a16:colId xmlns:a16="http://schemas.microsoft.com/office/drawing/2014/main" val="984283477"/>
                    </a:ext>
                  </a:extLst>
                </a:gridCol>
                <a:gridCol w="7593874">
                  <a:extLst>
                    <a:ext uri="{9D8B030D-6E8A-4147-A177-3AD203B41FA5}">
                      <a16:colId xmlns:a16="http://schemas.microsoft.com/office/drawing/2014/main" val="3351957908"/>
                    </a:ext>
                  </a:extLst>
                </a:gridCol>
              </a:tblGrid>
              <a:tr h="0">
                <a:tc>
                  <a:txBody>
                    <a:bodyPr/>
                    <a:lstStyle/>
                    <a:p>
                      <a:r>
                        <a:rPr kumimoji="1" lang="en-US" altLang="ja-JP" sz="800" dirty="0">
                          <a:latin typeface="Meiryo UI" panose="020B0604030504040204" pitchFamily="50" charset="-128"/>
                          <a:ea typeface="Meiryo UI" panose="020B0604030504040204" pitchFamily="50" charset="-128"/>
                        </a:rPr>
                        <a:t>#</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ja-JP" altLang="en-US" sz="800" dirty="0">
                          <a:latin typeface="Meiryo UI" panose="020B0604030504040204" pitchFamily="50" charset="-128"/>
                          <a:ea typeface="Meiryo UI" panose="020B0604030504040204" pitchFamily="50" charset="-128"/>
                        </a:rPr>
                        <a:t>クレーム名</a:t>
                      </a:r>
                    </a:p>
                  </a:txBody>
                  <a:tcPr/>
                </a:tc>
                <a:tc>
                  <a:txBody>
                    <a:bodyPr/>
                    <a:lstStyle/>
                    <a:p>
                      <a:r>
                        <a:rPr kumimoji="1" lang="ja-JP" altLang="en-US" sz="800" dirty="0">
                          <a:latin typeface="Meiryo UI" panose="020B0604030504040204" pitchFamily="50" charset="-128"/>
                          <a:ea typeface="Meiryo UI" panose="020B0604030504040204" pitchFamily="50" charset="-128"/>
                        </a:rPr>
                        <a:t>必須</a:t>
                      </a:r>
                    </a:p>
                  </a:txBody>
                  <a:tcPr/>
                </a:tc>
                <a:tc>
                  <a:txBody>
                    <a:bodyPr/>
                    <a:lstStyle/>
                    <a:p>
                      <a:r>
                        <a:rPr kumimoji="1" lang="ja-JP" altLang="en-US" sz="800" dirty="0">
                          <a:latin typeface="Meiryo UI" panose="020B0604030504040204" pitchFamily="50" charset="-128"/>
                          <a:ea typeface="Meiryo UI" panose="020B0604030504040204" pitchFamily="50" charset="-128"/>
                        </a:rPr>
                        <a:t>説明</a:t>
                      </a:r>
                    </a:p>
                  </a:txBody>
                  <a:tcPr/>
                </a:tc>
                <a:extLst>
                  <a:ext uri="{0D108BD9-81ED-4DB2-BD59-A6C34878D82A}">
                    <a16:rowId xmlns:a16="http://schemas.microsoft.com/office/drawing/2014/main" val="3491770489"/>
                  </a:ext>
                </a:extLst>
              </a:tr>
              <a:tr h="0">
                <a:tc>
                  <a:txBody>
                    <a:bodyPr/>
                    <a:lstStyle/>
                    <a:p>
                      <a:r>
                        <a:rPr kumimoji="1" lang="en-US" altLang="ja-JP" sz="800" b="0" dirty="0">
                          <a:latin typeface="Meiryo UI" panose="020B0604030504040204" pitchFamily="50" charset="-128"/>
                          <a:ea typeface="Meiryo UI" panose="020B0604030504040204" pitchFamily="50" charset="-128"/>
                        </a:rPr>
                        <a:t>1</a:t>
                      </a:r>
                      <a:endParaRPr kumimoji="1" lang="ja-JP" altLang="en-US" sz="800" b="0" dirty="0">
                        <a:latin typeface="Meiryo UI" panose="020B0604030504040204" pitchFamily="50" charset="-128"/>
                        <a:ea typeface="Meiryo UI" panose="020B0604030504040204" pitchFamily="50" charset="-128"/>
                      </a:endParaRPr>
                    </a:p>
                  </a:txBody>
                  <a:tcPr/>
                </a:tc>
                <a:tc>
                  <a:txBody>
                    <a:bodyPr/>
                    <a:lstStyle/>
                    <a:p>
                      <a:r>
                        <a:rPr kumimoji="1" lang="en-US" altLang="ja-JP" sz="800" b="0" dirty="0">
                          <a:latin typeface="Meiryo UI" panose="020B0604030504040204" pitchFamily="50" charset="-128"/>
                          <a:ea typeface="Meiryo UI" panose="020B0604030504040204" pitchFamily="50" charset="-128"/>
                        </a:rPr>
                        <a:t>iss</a:t>
                      </a:r>
                      <a:endParaRPr kumimoji="1" lang="ja-JP" altLang="en-US" sz="800" b="0" dirty="0">
                        <a:latin typeface="Meiryo UI" panose="020B0604030504040204" pitchFamily="50" charset="-128"/>
                        <a:ea typeface="Meiryo UI" panose="020B0604030504040204" pitchFamily="50" charset="-128"/>
                      </a:endParaRPr>
                    </a:p>
                  </a:txBody>
                  <a:tcPr/>
                </a:tc>
                <a:tc>
                  <a:txBody>
                    <a:bodyPr/>
                    <a:lstStyle/>
                    <a:p>
                      <a:r>
                        <a:rPr kumimoji="1" lang="ja-JP" altLang="en-US" sz="800" b="0" dirty="0">
                          <a:latin typeface="Meiryo UI" panose="020B0604030504040204" pitchFamily="50" charset="-128"/>
                          <a:ea typeface="Meiryo UI" panose="020B0604030504040204" pitchFamily="50" charset="-128"/>
                        </a:rPr>
                        <a:t>〇</a:t>
                      </a:r>
                    </a:p>
                  </a:txBody>
                  <a:tcPr/>
                </a:tc>
                <a:tc>
                  <a:txBody>
                    <a:bodyPr/>
                    <a:lstStyle/>
                    <a:p>
                      <a:r>
                        <a:rPr kumimoji="1" lang="en-US" altLang="ja-JP" sz="800" b="0" dirty="0">
                          <a:latin typeface="Meiryo UI" panose="020B0604030504040204" pitchFamily="50" charset="-128"/>
                          <a:ea typeface="Meiryo UI" panose="020B0604030504040204" pitchFamily="50" charset="-128"/>
                        </a:rPr>
                        <a:t>REQUIRED. </a:t>
                      </a:r>
                      <a:r>
                        <a:rPr kumimoji="1" lang="ja-JP" altLang="en-US" sz="800" b="0" dirty="0">
                          <a:latin typeface="Meiryo UI" panose="020B0604030504040204" pitchFamily="50" charset="-128"/>
                          <a:ea typeface="Meiryo UI" panose="020B0604030504040204" pitchFamily="50" charset="-128"/>
                        </a:rPr>
                        <a:t>レスポンスを返した </a:t>
                      </a:r>
                      <a:r>
                        <a:rPr kumimoji="1" lang="en-US" altLang="ja-JP" sz="800" b="0" dirty="0">
                          <a:latin typeface="Meiryo UI" panose="020B0604030504040204" pitchFamily="50" charset="-128"/>
                          <a:ea typeface="Meiryo UI" panose="020B0604030504040204" pitchFamily="50" charset="-128"/>
                        </a:rPr>
                        <a:t>Issuer </a:t>
                      </a:r>
                      <a:r>
                        <a:rPr kumimoji="1" lang="ja-JP" altLang="en-US" sz="800" b="0" dirty="0">
                          <a:latin typeface="Meiryo UI" panose="020B0604030504040204" pitchFamily="50" charset="-128"/>
                          <a:ea typeface="Meiryo UI" panose="020B0604030504040204" pitchFamily="50" charset="-128"/>
                        </a:rPr>
                        <a:t>の </a:t>
                      </a:r>
                      <a:r>
                        <a:rPr kumimoji="1" lang="en-US" altLang="ja-JP" sz="800" b="0" dirty="0">
                          <a:latin typeface="Meiryo UI" panose="020B0604030504040204" pitchFamily="50" charset="-128"/>
                          <a:ea typeface="Meiryo UI" panose="020B0604030504040204" pitchFamily="50" charset="-128"/>
                        </a:rPr>
                        <a:t>Issuer Identifier. iss </a:t>
                      </a:r>
                      <a:r>
                        <a:rPr kumimoji="1" lang="ja-JP" altLang="en-US" sz="800" b="0" dirty="0">
                          <a:latin typeface="Meiryo UI" panose="020B0604030504040204" pitchFamily="50" charset="-128"/>
                          <a:ea typeface="Meiryo UI" panose="020B0604030504040204" pitchFamily="50" charset="-128"/>
                        </a:rPr>
                        <a:t>値は</a:t>
                      </a:r>
                      <a:r>
                        <a:rPr kumimoji="1" lang="en-US" altLang="ja-JP" sz="800" b="0" dirty="0">
                          <a:latin typeface="Meiryo UI" panose="020B0604030504040204" pitchFamily="50" charset="-128"/>
                          <a:ea typeface="Meiryo UI" panose="020B0604030504040204" pitchFamily="50" charset="-128"/>
                        </a:rPr>
                        <a:t>, https </a:t>
                      </a:r>
                      <a:r>
                        <a:rPr kumimoji="1" lang="ja-JP" altLang="en-US" sz="800" b="0" dirty="0">
                          <a:latin typeface="Meiryo UI" panose="020B0604030504040204" pitchFamily="50" charset="-128"/>
                          <a:ea typeface="Meiryo UI" panose="020B0604030504040204" pitchFamily="50" charset="-128"/>
                        </a:rPr>
                        <a:t>スキーマで始まる大文字小文字を区別する </a:t>
                      </a:r>
                      <a:r>
                        <a:rPr kumimoji="1" lang="en-US" altLang="ja-JP" sz="800" b="0" dirty="0">
                          <a:latin typeface="Meiryo UI" panose="020B0604030504040204" pitchFamily="50" charset="-128"/>
                          <a:ea typeface="Meiryo UI" panose="020B0604030504040204" pitchFamily="50" charset="-128"/>
                        </a:rPr>
                        <a:t>URL </a:t>
                      </a:r>
                      <a:r>
                        <a:rPr kumimoji="1" lang="ja-JP" altLang="en-US" sz="800" b="0" dirty="0">
                          <a:latin typeface="Meiryo UI" panose="020B0604030504040204" pitchFamily="50" charset="-128"/>
                          <a:ea typeface="Meiryo UI" panose="020B0604030504040204" pitchFamily="50" charset="-128"/>
                        </a:rPr>
                        <a:t>であり</a:t>
                      </a:r>
                      <a:r>
                        <a:rPr kumimoji="1" lang="en-US" altLang="ja-JP" sz="800" b="0" dirty="0">
                          <a:latin typeface="Meiryo UI" panose="020B0604030504040204" pitchFamily="50" charset="-128"/>
                          <a:ea typeface="Meiryo UI" panose="020B0604030504040204" pitchFamily="50" charset="-128"/>
                        </a:rPr>
                        <a:t>, </a:t>
                      </a:r>
                      <a:r>
                        <a:rPr kumimoji="1" lang="ja-JP" altLang="en-US" sz="800" b="0" dirty="0">
                          <a:latin typeface="Meiryo UI" panose="020B0604030504040204" pitchFamily="50" charset="-128"/>
                          <a:ea typeface="Meiryo UI" panose="020B0604030504040204" pitchFamily="50" charset="-128"/>
                        </a:rPr>
                        <a:t>スキーマ</a:t>
                      </a:r>
                      <a:r>
                        <a:rPr kumimoji="1" lang="en-US" altLang="ja-JP" sz="800" b="0" dirty="0">
                          <a:latin typeface="Meiryo UI" panose="020B0604030504040204" pitchFamily="50" charset="-128"/>
                          <a:ea typeface="Meiryo UI" panose="020B0604030504040204" pitchFamily="50" charset="-128"/>
                        </a:rPr>
                        <a:t>, </a:t>
                      </a:r>
                      <a:r>
                        <a:rPr kumimoji="1" lang="ja-JP" altLang="en-US" sz="800" b="0" dirty="0">
                          <a:latin typeface="Meiryo UI" panose="020B0604030504040204" pitchFamily="50" charset="-128"/>
                          <a:ea typeface="Meiryo UI" panose="020B0604030504040204" pitchFamily="50" charset="-128"/>
                        </a:rPr>
                        <a:t>ホスト</a:t>
                      </a:r>
                      <a:r>
                        <a:rPr kumimoji="1" lang="en-US" altLang="ja-JP" sz="800" b="0" dirty="0">
                          <a:latin typeface="Meiryo UI" panose="020B0604030504040204" pitchFamily="50" charset="-128"/>
                          <a:ea typeface="Meiryo UI" panose="020B0604030504040204" pitchFamily="50" charset="-128"/>
                        </a:rPr>
                        <a:t>, </a:t>
                      </a:r>
                      <a:r>
                        <a:rPr kumimoji="1" lang="ja-JP" altLang="en-US" sz="800" b="0" dirty="0">
                          <a:latin typeface="Meiryo UI" panose="020B0604030504040204" pitchFamily="50" charset="-128"/>
                          <a:ea typeface="Meiryo UI" panose="020B0604030504040204" pitchFamily="50" charset="-128"/>
                        </a:rPr>
                        <a:t>そして任意でポート番号とパスを含む</a:t>
                      </a:r>
                      <a:r>
                        <a:rPr kumimoji="1" lang="en-US" altLang="ja-JP" sz="800" b="0" dirty="0">
                          <a:latin typeface="Meiryo UI" panose="020B0604030504040204" pitchFamily="50" charset="-128"/>
                          <a:ea typeface="Meiryo UI" panose="020B0604030504040204" pitchFamily="50" charset="-128"/>
                        </a:rPr>
                        <a:t>. </a:t>
                      </a:r>
                      <a:r>
                        <a:rPr kumimoji="1" lang="ja-JP" altLang="en-US" sz="800" b="0" dirty="0">
                          <a:latin typeface="Meiryo UI" panose="020B0604030504040204" pitchFamily="50" charset="-128"/>
                          <a:ea typeface="Meiryo UI" panose="020B0604030504040204" pitchFamily="50" charset="-128"/>
                        </a:rPr>
                        <a:t>クエリーとフラグメントは含まない</a:t>
                      </a:r>
                      <a:r>
                        <a:rPr kumimoji="1" lang="en-US" altLang="ja-JP" sz="800" b="0" dirty="0">
                          <a:latin typeface="Meiryo UI" panose="020B0604030504040204" pitchFamily="50" charset="-128"/>
                          <a:ea typeface="Meiryo UI" panose="020B0604030504040204" pitchFamily="50" charset="-128"/>
                        </a:rPr>
                        <a:t>.</a:t>
                      </a:r>
                      <a:endParaRPr kumimoji="1" lang="ja-JP" altLang="en-US" sz="8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61309089"/>
                  </a:ext>
                </a:extLst>
              </a:tr>
              <a:tr h="0">
                <a:tc>
                  <a:txBody>
                    <a:bodyPr/>
                    <a:lstStyle/>
                    <a:p>
                      <a:r>
                        <a:rPr kumimoji="1" lang="en-US" altLang="ja-JP" sz="800" b="0" dirty="0">
                          <a:latin typeface="Meiryo UI" panose="020B0604030504040204" pitchFamily="50" charset="-128"/>
                          <a:ea typeface="Meiryo UI" panose="020B0604030504040204" pitchFamily="50" charset="-128"/>
                        </a:rPr>
                        <a:t>2</a:t>
                      </a:r>
                      <a:endParaRPr kumimoji="1" lang="ja-JP" altLang="en-US" sz="800" b="0" dirty="0">
                        <a:latin typeface="Meiryo UI" panose="020B0604030504040204" pitchFamily="50" charset="-128"/>
                        <a:ea typeface="Meiryo UI" panose="020B0604030504040204" pitchFamily="50" charset="-128"/>
                      </a:endParaRPr>
                    </a:p>
                  </a:txBody>
                  <a:tcPr/>
                </a:tc>
                <a:tc>
                  <a:txBody>
                    <a:bodyPr/>
                    <a:lstStyle/>
                    <a:p>
                      <a:r>
                        <a:rPr kumimoji="1" lang="en-US" altLang="ja-JP" sz="800" b="0" dirty="0">
                          <a:latin typeface="Meiryo UI" panose="020B0604030504040204" pitchFamily="50" charset="-128"/>
                          <a:ea typeface="Meiryo UI" panose="020B0604030504040204" pitchFamily="50" charset="-128"/>
                        </a:rPr>
                        <a:t>sub</a:t>
                      </a:r>
                      <a:endParaRPr kumimoji="1" lang="ja-JP" altLang="en-US" sz="800" b="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〇</a:t>
                      </a: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tc>
                  <a:txBody>
                    <a:bodyPr/>
                    <a:lstStyle/>
                    <a:p>
                      <a:r>
                        <a:rPr kumimoji="1" lang="en-US" altLang="ja-JP" sz="800" b="0" dirty="0">
                          <a:latin typeface="Meiryo UI" panose="020B0604030504040204" pitchFamily="50" charset="-128"/>
                          <a:ea typeface="Meiryo UI" panose="020B0604030504040204" pitchFamily="50" charset="-128"/>
                        </a:rPr>
                        <a:t>REQUIRED. Subject Identifier. Client </a:t>
                      </a:r>
                      <a:r>
                        <a:rPr kumimoji="1" lang="ja-JP" altLang="en-US" sz="800" b="0" dirty="0">
                          <a:latin typeface="Meiryo UI" panose="020B0604030504040204" pitchFamily="50" charset="-128"/>
                          <a:ea typeface="Meiryo UI" panose="020B0604030504040204" pitchFamily="50" charset="-128"/>
                        </a:rPr>
                        <a:t>に利用される前提で</a:t>
                      </a:r>
                      <a:r>
                        <a:rPr kumimoji="1" lang="en-US" altLang="ja-JP" sz="800" b="0" dirty="0">
                          <a:latin typeface="Meiryo UI" panose="020B0604030504040204" pitchFamily="50" charset="-128"/>
                          <a:ea typeface="Meiryo UI" panose="020B0604030504040204" pitchFamily="50" charset="-128"/>
                        </a:rPr>
                        <a:t>, Issuer </a:t>
                      </a:r>
                      <a:r>
                        <a:rPr kumimoji="1" lang="ja-JP" altLang="en-US" sz="800" b="0" dirty="0">
                          <a:latin typeface="Meiryo UI" panose="020B0604030504040204" pitchFamily="50" charset="-128"/>
                          <a:ea typeface="Meiryo UI" panose="020B0604030504040204" pitchFamily="50" charset="-128"/>
                        </a:rPr>
                        <a:t>のローカルでユニークであり再利用されない </a:t>
                      </a:r>
                      <a:r>
                        <a:rPr kumimoji="1" lang="en-US" altLang="ja-JP" sz="800" b="0" dirty="0">
                          <a:latin typeface="Meiryo UI" panose="020B0604030504040204" pitchFamily="50" charset="-128"/>
                          <a:ea typeface="Meiryo UI" panose="020B0604030504040204" pitchFamily="50" charset="-128"/>
                        </a:rPr>
                        <a:t>End-User </a:t>
                      </a:r>
                      <a:r>
                        <a:rPr kumimoji="1" lang="ja-JP" altLang="en-US" sz="800" b="0" dirty="0">
                          <a:latin typeface="Meiryo UI" panose="020B0604030504040204" pitchFamily="50" charset="-128"/>
                          <a:ea typeface="Meiryo UI" panose="020B0604030504040204" pitchFamily="50" charset="-128"/>
                        </a:rPr>
                        <a:t>の識別子</a:t>
                      </a:r>
                      <a:r>
                        <a:rPr kumimoji="1" lang="en-US" altLang="ja-JP" sz="800" b="0" dirty="0">
                          <a:latin typeface="Meiryo UI" panose="020B0604030504040204" pitchFamily="50" charset="-128"/>
                          <a:ea typeface="Meiryo UI" panose="020B0604030504040204" pitchFamily="50" charset="-128"/>
                        </a:rPr>
                        <a:t>. (</a:t>
                      </a:r>
                      <a:r>
                        <a:rPr kumimoji="1" lang="ja-JP" altLang="en-US" sz="800" b="0" dirty="0">
                          <a:latin typeface="Meiryo UI" panose="020B0604030504040204" pitchFamily="50" charset="-128"/>
                          <a:ea typeface="Meiryo UI" panose="020B0604030504040204" pitchFamily="50" charset="-128"/>
                        </a:rPr>
                        <a:t>例</a:t>
                      </a:r>
                      <a:r>
                        <a:rPr kumimoji="1" lang="en-US" altLang="ja-JP" sz="800" b="0" dirty="0">
                          <a:latin typeface="Meiryo UI" panose="020B0604030504040204" pitchFamily="50" charset="-128"/>
                          <a:ea typeface="Meiryo UI" panose="020B0604030504040204" pitchFamily="50" charset="-128"/>
                        </a:rPr>
                        <a:t>: 24400320 </a:t>
                      </a:r>
                      <a:r>
                        <a:rPr kumimoji="1" lang="ja-JP" altLang="en-US" sz="800" b="0" dirty="0">
                          <a:latin typeface="Meiryo UI" panose="020B0604030504040204" pitchFamily="50" charset="-128"/>
                          <a:ea typeface="Meiryo UI" panose="020B0604030504040204" pitchFamily="50" charset="-128"/>
                        </a:rPr>
                        <a:t>や </a:t>
                      </a:r>
                      <a:r>
                        <a:rPr kumimoji="1" lang="en-US" altLang="ja-JP" sz="800" b="0" dirty="0">
                          <a:latin typeface="Meiryo UI" panose="020B0604030504040204" pitchFamily="50" charset="-128"/>
                          <a:ea typeface="Meiryo UI" panose="020B0604030504040204" pitchFamily="50" charset="-128"/>
                        </a:rPr>
                        <a:t>AItOawmwtWwcT0k51BayewNvutrJUqsvl6qs7A4 </a:t>
                      </a:r>
                      <a:r>
                        <a:rPr kumimoji="1" lang="ja-JP" altLang="en-US" sz="800" b="0" dirty="0">
                          <a:latin typeface="Meiryo UI" panose="020B0604030504040204" pitchFamily="50" charset="-128"/>
                          <a:ea typeface="Meiryo UI" panose="020B0604030504040204" pitchFamily="50" charset="-128"/>
                        </a:rPr>
                        <a:t>等</a:t>
                      </a:r>
                      <a:r>
                        <a:rPr kumimoji="1" lang="en-US" altLang="ja-JP" sz="800" b="0" dirty="0">
                          <a:latin typeface="Meiryo UI" panose="020B0604030504040204" pitchFamily="50" charset="-128"/>
                          <a:ea typeface="Meiryo UI" panose="020B0604030504040204" pitchFamily="50" charset="-128"/>
                        </a:rPr>
                        <a:t>) </a:t>
                      </a:r>
                      <a:r>
                        <a:rPr kumimoji="1" lang="ja-JP" altLang="en-US" sz="800" b="0" dirty="0">
                          <a:latin typeface="Meiryo UI" panose="020B0604030504040204" pitchFamily="50" charset="-128"/>
                          <a:ea typeface="Meiryo UI" panose="020B0604030504040204" pitchFamily="50" charset="-128"/>
                        </a:rPr>
                        <a:t>この値は </a:t>
                      </a:r>
                      <a:r>
                        <a:rPr kumimoji="1" lang="en-US" altLang="ja-JP" sz="800" b="0" dirty="0">
                          <a:latin typeface="Meiryo UI" panose="020B0604030504040204" pitchFamily="50" charset="-128"/>
                          <a:ea typeface="Meiryo UI" panose="020B0604030504040204" pitchFamily="50" charset="-128"/>
                        </a:rPr>
                        <a:t>ASCII </a:t>
                      </a:r>
                      <a:r>
                        <a:rPr kumimoji="1" lang="ja-JP" altLang="en-US" sz="800" b="0" dirty="0">
                          <a:latin typeface="Meiryo UI" panose="020B0604030504040204" pitchFamily="50" charset="-128"/>
                          <a:ea typeface="Meiryo UI" panose="020B0604030504040204" pitchFamily="50" charset="-128"/>
                        </a:rPr>
                        <a:t>で</a:t>
                      </a:r>
                      <a:r>
                        <a:rPr kumimoji="1" lang="en-US" altLang="ja-JP" sz="800" b="0" dirty="0">
                          <a:latin typeface="Meiryo UI" panose="020B0604030504040204" pitchFamily="50" charset="-128"/>
                          <a:ea typeface="Meiryo UI" panose="020B0604030504040204" pitchFamily="50" charset="-128"/>
                        </a:rPr>
                        <a:t>255</a:t>
                      </a:r>
                      <a:r>
                        <a:rPr kumimoji="1" lang="ja-JP" altLang="en-US" sz="800" b="0" dirty="0">
                          <a:latin typeface="Meiryo UI" panose="020B0604030504040204" pitchFamily="50" charset="-128"/>
                          <a:ea typeface="Meiryo UI" panose="020B0604030504040204" pitchFamily="50" charset="-128"/>
                        </a:rPr>
                        <a:t>文字を超えてはならない </a:t>
                      </a:r>
                      <a:r>
                        <a:rPr kumimoji="1" lang="en-US" altLang="ja-JP" sz="800" b="0" dirty="0">
                          <a:latin typeface="Meiryo UI" panose="020B0604030504040204" pitchFamily="50" charset="-128"/>
                          <a:ea typeface="Meiryo UI" panose="020B0604030504040204" pitchFamily="50" charset="-128"/>
                        </a:rPr>
                        <a:t>(MUST NOT). sub </a:t>
                      </a:r>
                      <a:r>
                        <a:rPr kumimoji="1" lang="ja-JP" altLang="en-US" sz="800" b="0" dirty="0">
                          <a:latin typeface="Meiryo UI" panose="020B0604030504040204" pitchFamily="50" charset="-128"/>
                          <a:ea typeface="Meiryo UI" panose="020B0604030504040204" pitchFamily="50" charset="-128"/>
                        </a:rPr>
                        <a:t>値は大文字小文字を区別する</a:t>
                      </a:r>
                      <a:r>
                        <a:rPr kumimoji="1" lang="en-US" altLang="ja-JP" sz="800" b="0" dirty="0">
                          <a:latin typeface="Meiryo UI" panose="020B0604030504040204" pitchFamily="50" charset="-128"/>
                          <a:ea typeface="Meiryo UI" panose="020B0604030504040204" pitchFamily="50" charset="-128"/>
                        </a:rPr>
                        <a:t>.</a:t>
                      </a:r>
                      <a:endParaRPr kumimoji="1" lang="ja-JP" altLang="en-US" sz="8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552068533"/>
                  </a:ext>
                </a:extLst>
              </a:tr>
              <a:tr h="0">
                <a:tc>
                  <a:txBody>
                    <a:bodyPr/>
                    <a:lstStyle/>
                    <a:p>
                      <a:r>
                        <a:rPr kumimoji="1" lang="en-US" altLang="ja-JP" sz="800" b="0" dirty="0">
                          <a:latin typeface="Meiryo UI" panose="020B0604030504040204" pitchFamily="50" charset="-128"/>
                          <a:ea typeface="Meiryo UI" panose="020B0604030504040204" pitchFamily="50" charset="-128"/>
                        </a:rPr>
                        <a:t>3</a:t>
                      </a:r>
                      <a:endParaRPr kumimoji="1" lang="ja-JP" altLang="en-US" sz="800" b="0" dirty="0">
                        <a:latin typeface="Meiryo UI" panose="020B0604030504040204" pitchFamily="50" charset="-128"/>
                        <a:ea typeface="Meiryo UI" panose="020B0604030504040204" pitchFamily="50" charset="-128"/>
                      </a:endParaRPr>
                    </a:p>
                  </a:txBody>
                  <a:tcPr/>
                </a:tc>
                <a:tc>
                  <a:txBody>
                    <a:bodyPr/>
                    <a:lstStyle/>
                    <a:p>
                      <a:r>
                        <a:rPr kumimoji="1" lang="en-US" altLang="ja-JP" sz="800" b="0" dirty="0">
                          <a:latin typeface="Meiryo UI" panose="020B0604030504040204" pitchFamily="50" charset="-128"/>
                          <a:ea typeface="Meiryo UI" panose="020B0604030504040204" pitchFamily="50" charset="-128"/>
                        </a:rPr>
                        <a:t>aud</a:t>
                      </a:r>
                      <a:endParaRPr kumimoji="1" lang="ja-JP" altLang="en-US" sz="800" b="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〇</a:t>
                      </a: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tc>
                  <a:txBody>
                    <a:bodyPr/>
                    <a:lstStyle/>
                    <a:p>
                      <a:r>
                        <a:rPr kumimoji="1" lang="en-US" altLang="ja-JP" sz="800" b="0" dirty="0">
                          <a:latin typeface="Meiryo UI" panose="020B0604030504040204" pitchFamily="50" charset="-128"/>
                          <a:ea typeface="Meiryo UI" panose="020B0604030504040204" pitchFamily="50" charset="-128"/>
                        </a:rPr>
                        <a:t>REQUIRED. ID Token </a:t>
                      </a:r>
                      <a:r>
                        <a:rPr kumimoji="1" lang="ja-JP" altLang="en-US" sz="800" b="0" dirty="0">
                          <a:latin typeface="Meiryo UI" panose="020B0604030504040204" pitchFamily="50" charset="-128"/>
                          <a:ea typeface="Meiryo UI" panose="020B0604030504040204" pitchFamily="50" charset="-128"/>
                        </a:rPr>
                        <a:t>の想定されるオーディエンス </a:t>
                      </a:r>
                      <a:r>
                        <a:rPr kumimoji="1" lang="en-US" altLang="ja-JP" sz="800" b="0" dirty="0">
                          <a:latin typeface="Meiryo UI" panose="020B0604030504040204" pitchFamily="50" charset="-128"/>
                          <a:ea typeface="Meiryo UI" panose="020B0604030504040204" pitchFamily="50" charset="-128"/>
                        </a:rPr>
                        <a:t>(Audience). </a:t>
                      </a:r>
                      <a:r>
                        <a:rPr kumimoji="1" lang="ja-JP" altLang="en-US" sz="800" b="0" dirty="0">
                          <a:latin typeface="Meiryo UI" panose="020B0604030504040204" pitchFamily="50" charset="-128"/>
                          <a:ea typeface="Meiryo UI" panose="020B0604030504040204" pitchFamily="50" charset="-128"/>
                        </a:rPr>
                        <a:t>この値は </a:t>
                      </a:r>
                      <a:r>
                        <a:rPr kumimoji="1" lang="en-US" altLang="ja-JP" sz="800" b="0" dirty="0">
                          <a:latin typeface="Meiryo UI" panose="020B0604030504040204" pitchFamily="50" charset="-128"/>
                          <a:ea typeface="Meiryo UI" panose="020B0604030504040204" pitchFamily="50" charset="-128"/>
                        </a:rPr>
                        <a:t>Relying Party </a:t>
                      </a:r>
                      <a:r>
                        <a:rPr kumimoji="1" lang="ja-JP" altLang="en-US" sz="800" b="0" dirty="0">
                          <a:latin typeface="Meiryo UI" panose="020B0604030504040204" pitchFamily="50" charset="-128"/>
                          <a:ea typeface="Meiryo UI" panose="020B0604030504040204" pitchFamily="50" charset="-128"/>
                        </a:rPr>
                        <a:t>の </a:t>
                      </a:r>
                      <a:r>
                        <a:rPr kumimoji="1" lang="en-US" altLang="ja-JP" sz="800" b="0" dirty="0">
                          <a:latin typeface="Meiryo UI" panose="020B0604030504040204" pitchFamily="50" charset="-128"/>
                          <a:ea typeface="Meiryo UI" panose="020B0604030504040204" pitchFamily="50" charset="-128"/>
                        </a:rPr>
                        <a:t>OAuth 2.0 client_id </a:t>
                      </a:r>
                      <a:r>
                        <a:rPr kumimoji="1" lang="ja-JP" altLang="en-US" sz="800" b="0" dirty="0">
                          <a:latin typeface="Meiryo UI" panose="020B0604030504040204" pitchFamily="50" charset="-128"/>
                          <a:ea typeface="Meiryo UI" panose="020B0604030504040204" pitchFamily="50" charset="-128"/>
                        </a:rPr>
                        <a:t>を含まなければならない </a:t>
                      </a:r>
                      <a:r>
                        <a:rPr kumimoji="1" lang="en-US" altLang="ja-JP" sz="800" b="0" dirty="0">
                          <a:latin typeface="Meiryo UI" panose="020B0604030504040204" pitchFamily="50" charset="-128"/>
                          <a:ea typeface="Meiryo UI" panose="020B0604030504040204" pitchFamily="50" charset="-128"/>
                        </a:rPr>
                        <a:t>(MUST). </a:t>
                      </a:r>
                      <a:r>
                        <a:rPr kumimoji="1" lang="ja-JP" altLang="en-US" sz="800" b="0" dirty="0">
                          <a:latin typeface="Meiryo UI" panose="020B0604030504040204" pitchFamily="50" charset="-128"/>
                          <a:ea typeface="Meiryo UI" panose="020B0604030504040204" pitchFamily="50" charset="-128"/>
                        </a:rPr>
                        <a:t>他のオーディエンスの識別子を含んでもよい </a:t>
                      </a:r>
                      <a:r>
                        <a:rPr kumimoji="1" lang="en-US" altLang="ja-JP" sz="800" b="0" dirty="0">
                          <a:latin typeface="Meiryo UI" panose="020B0604030504040204" pitchFamily="50" charset="-128"/>
                          <a:ea typeface="Meiryo UI" panose="020B0604030504040204" pitchFamily="50" charset="-128"/>
                        </a:rPr>
                        <a:t>(MAY). </a:t>
                      </a:r>
                      <a:r>
                        <a:rPr kumimoji="1" lang="ja-JP" altLang="en-US" sz="800" b="0" dirty="0">
                          <a:latin typeface="Meiryo UI" panose="020B0604030504040204" pitchFamily="50" charset="-128"/>
                          <a:ea typeface="Meiryo UI" panose="020B0604030504040204" pitchFamily="50" charset="-128"/>
                        </a:rPr>
                        <a:t>一般的には </a:t>
                      </a:r>
                      <a:r>
                        <a:rPr kumimoji="1" lang="en-US" altLang="ja-JP" sz="800" b="0" dirty="0">
                          <a:latin typeface="Meiryo UI" panose="020B0604030504040204" pitchFamily="50" charset="-128"/>
                          <a:ea typeface="Meiryo UI" panose="020B0604030504040204" pitchFamily="50" charset="-128"/>
                        </a:rPr>
                        <a:t>aud </a:t>
                      </a:r>
                      <a:r>
                        <a:rPr kumimoji="1" lang="ja-JP" altLang="en-US" sz="800" b="0" dirty="0">
                          <a:latin typeface="Meiryo UI" panose="020B0604030504040204" pitchFamily="50" charset="-128"/>
                          <a:ea typeface="Meiryo UI" panose="020B0604030504040204" pitchFamily="50" charset="-128"/>
                        </a:rPr>
                        <a:t>は大文字小文字を区別した文字列の配列であるが</a:t>
                      </a:r>
                      <a:r>
                        <a:rPr kumimoji="1" lang="en-US" altLang="ja-JP" sz="800" b="0" dirty="0">
                          <a:latin typeface="Meiryo UI" panose="020B0604030504040204" pitchFamily="50" charset="-128"/>
                          <a:ea typeface="Meiryo UI" panose="020B0604030504040204" pitchFamily="50" charset="-128"/>
                        </a:rPr>
                        <a:t>, </a:t>
                      </a:r>
                      <a:r>
                        <a:rPr kumimoji="1" lang="ja-JP" altLang="en-US" sz="800" b="0" dirty="0">
                          <a:latin typeface="Meiryo UI" panose="020B0604030504040204" pitchFamily="50" charset="-128"/>
                          <a:ea typeface="Meiryo UI" panose="020B0604030504040204" pitchFamily="50" charset="-128"/>
                        </a:rPr>
                        <a:t>オーディエンスが単体の場合は </a:t>
                      </a:r>
                      <a:r>
                        <a:rPr kumimoji="1" lang="en-US" altLang="ja-JP" sz="800" b="0" dirty="0">
                          <a:latin typeface="Meiryo UI" panose="020B0604030504040204" pitchFamily="50" charset="-128"/>
                          <a:ea typeface="Meiryo UI" panose="020B0604030504040204" pitchFamily="50" charset="-128"/>
                        </a:rPr>
                        <a:t>aud </a:t>
                      </a:r>
                      <a:r>
                        <a:rPr kumimoji="1" lang="ja-JP" altLang="en-US" sz="800" b="0" dirty="0">
                          <a:latin typeface="Meiryo UI" panose="020B0604030504040204" pitchFamily="50" charset="-128"/>
                          <a:ea typeface="Meiryo UI" panose="020B0604030504040204" pitchFamily="50" charset="-128"/>
                        </a:rPr>
                        <a:t>値を大文字小文字を区別した単一文字列としてもよい </a:t>
                      </a:r>
                      <a:r>
                        <a:rPr kumimoji="1" lang="en-US" altLang="ja-JP" sz="800" b="0" dirty="0">
                          <a:latin typeface="Meiryo UI" panose="020B0604030504040204" pitchFamily="50" charset="-128"/>
                          <a:ea typeface="Meiryo UI" panose="020B0604030504040204" pitchFamily="50" charset="-128"/>
                        </a:rPr>
                        <a:t>(MAY).</a:t>
                      </a:r>
                      <a:endParaRPr kumimoji="1" lang="ja-JP" altLang="en-US" sz="8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38127956"/>
                  </a:ext>
                </a:extLst>
              </a:tr>
              <a:tr h="0">
                <a:tc>
                  <a:txBody>
                    <a:bodyPr/>
                    <a:lstStyle/>
                    <a:p>
                      <a:r>
                        <a:rPr kumimoji="1" lang="en-US" altLang="ja-JP" sz="800" b="0" dirty="0">
                          <a:latin typeface="Meiryo UI" panose="020B0604030504040204" pitchFamily="50" charset="-128"/>
                          <a:ea typeface="Meiryo UI" panose="020B0604030504040204" pitchFamily="50" charset="-128"/>
                        </a:rPr>
                        <a:t>4</a:t>
                      </a:r>
                      <a:endParaRPr kumimoji="1" lang="ja-JP" altLang="en-US" sz="800" b="0" dirty="0">
                        <a:latin typeface="Meiryo UI" panose="020B0604030504040204" pitchFamily="50" charset="-128"/>
                        <a:ea typeface="Meiryo UI" panose="020B0604030504040204" pitchFamily="50" charset="-128"/>
                      </a:endParaRPr>
                    </a:p>
                  </a:txBody>
                  <a:tcPr/>
                </a:tc>
                <a:tc>
                  <a:txBody>
                    <a:bodyPr/>
                    <a:lstStyle/>
                    <a:p>
                      <a:r>
                        <a:rPr kumimoji="1" lang="en-US" altLang="ja-JP" sz="800" b="0" dirty="0">
                          <a:latin typeface="Meiryo UI" panose="020B0604030504040204" pitchFamily="50" charset="-128"/>
                          <a:ea typeface="Meiryo UI" panose="020B0604030504040204" pitchFamily="50" charset="-128"/>
                        </a:rPr>
                        <a:t>exp</a:t>
                      </a:r>
                      <a:endParaRPr kumimoji="1" lang="ja-JP" altLang="en-US" sz="800" b="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〇</a:t>
                      </a: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tc>
                  <a:txBody>
                    <a:bodyPr/>
                    <a:lstStyle/>
                    <a:p>
                      <a:r>
                        <a:rPr kumimoji="1" lang="en-US" altLang="ja-JP" sz="800" b="0" dirty="0">
                          <a:latin typeface="Meiryo UI" panose="020B0604030504040204" pitchFamily="50" charset="-128"/>
                          <a:ea typeface="Meiryo UI" panose="020B0604030504040204" pitchFamily="50" charset="-128"/>
                        </a:rPr>
                        <a:t>REQUIRED. ID Token </a:t>
                      </a:r>
                      <a:r>
                        <a:rPr kumimoji="1" lang="ja-JP" altLang="en-US" sz="800" b="0" dirty="0">
                          <a:latin typeface="Meiryo UI" panose="020B0604030504040204" pitchFamily="50" charset="-128"/>
                          <a:ea typeface="Meiryo UI" panose="020B0604030504040204" pitchFamily="50" charset="-128"/>
                        </a:rPr>
                        <a:t>の有効期限</a:t>
                      </a:r>
                      <a:r>
                        <a:rPr kumimoji="1" lang="en-US" altLang="ja-JP" sz="800" b="0" dirty="0">
                          <a:latin typeface="Meiryo UI" panose="020B0604030504040204" pitchFamily="50" charset="-128"/>
                          <a:ea typeface="Meiryo UI" panose="020B0604030504040204" pitchFamily="50" charset="-128"/>
                        </a:rPr>
                        <a:t>. </a:t>
                      </a:r>
                      <a:r>
                        <a:rPr kumimoji="1" lang="ja-JP" altLang="en-US" sz="800" b="0" dirty="0">
                          <a:latin typeface="Meiryo UI" panose="020B0604030504040204" pitchFamily="50" charset="-128"/>
                          <a:ea typeface="Meiryo UI" panose="020B0604030504040204" pitchFamily="50" charset="-128"/>
                        </a:rPr>
                        <a:t>この有効期限以降に該当 </a:t>
                      </a:r>
                      <a:r>
                        <a:rPr kumimoji="1" lang="en-US" altLang="ja-JP" sz="800" b="0" dirty="0">
                          <a:latin typeface="Meiryo UI" panose="020B0604030504040204" pitchFamily="50" charset="-128"/>
                          <a:ea typeface="Meiryo UI" panose="020B0604030504040204" pitchFamily="50" charset="-128"/>
                        </a:rPr>
                        <a:t>ID Token </a:t>
                      </a:r>
                      <a:r>
                        <a:rPr kumimoji="1" lang="ja-JP" altLang="en-US" sz="800" b="0" dirty="0">
                          <a:latin typeface="Meiryo UI" panose="020B0604030504040204" pitchFamily="50" charset="-128"/>
                          <a:ea typeface="Meiryo UI" panose="020B0604030504040204" pitchFamily="50" charset="-128"/>
                        </a:rPr>
                        <a:t>を受け入れたり処理してはならない </a:t>
                      </a:r>
                      <a:r>
                        <a:rPr kumimoji="1" lang="en-US" altLang="ja-JP" sz="800" b="0" dirty="0">
                          <a:latin typeface="Meiryo UI" panose="020B0604030504040204" pitchFamily="50" charset="-128"/>
                          <a:ea typeface="Meiryo UI" panose="020B0604030504040204" pitchFamily="50" charset="-128"/>
                        </a:rPr>
                        <a:t>(MUST NOT). </a:t>
                      </a:r>
                      <a:r>
                        <a:rPr kumimoji="1" lang="ja-JP" altLang="en-US" sz="800" b="0" dirty="0">
                          <a:latin typeface="Meiryo UI" panose="020B0604030504040204" pitchFamily="50" charset="-128"/>
                          <a:ea typeface="Meiryo UI" panose="020B0604030504040204" pitchFamily="50" charset="-128"/>
                        </a:rPr>
                        <a:t>ある </a:t>
                      </a:r>
                      <a:r>
                        <a:rPr kumimoji="1" lang="en-US" altLang="ja-JP" sz="800" b="0" dirty="0">
                          <a:latin typeface="Meiryo UI" panose="020B0604030504040204" pitchFamily="50" charset="-128"/>
                          <a:ea typeface="Meiryo UI" panose="020B0604030504040204" pitchFamily="50" charset="-128"/>
                        </a:rPr>
                        <a:t>ID Token </a:t>
                      </a:r>
                      <a:r>
                        <a:rPr kumimoji="1" lang="ja-JP" altLang="en-US" sz="800" b="0" dirty="0">
                          <a:latin typeface="Meiryo UI" panose="020B0604030504040204" pitchFamily="50" charset="-128"/>
                          <a:ea typeface="Meiryo UI" panose="020B0604030504040204" pitchFamily="50" charset="-128"/>
                        </a:rPr>
                        <a:t>が有効期限内であるためには</a:t>
                      </a:r>
                      <a:r>
                        <a:rPr kumimoji="1" lang="en-US" altLang="ja-JP" sz="800" b="0" dirty="0">
                          <a:latin typeface="Meiryo UI" panose="020B0604030504040204" pitchFamily="50" charset="-128"/>
                          <a:ea typeface="Meiryo UI" panose="020B0604030504040204" pitchFamily="50" charset="-128"/>
                        </a:rPr>
                        <a:t>, </a:t>
                      </a:r>
                      <a:r>
                        <a:rPr kumimoji="1" lang="ja-JP" altLang="en-US" sz="800" b="0" dirty="0">
                          <a:latin typeface="Meiryo UI" panose="020B0604030504040204" pitchFamily="50" charset="-128"/>
                          <a:ea typeface="Meiryo UI" panose="020B0604030504040204" pitchFamily="50" charset="-128"/>
                        </a:rPr>
                        <a:t>この値が示す時刻より現在時刻が前でなければならない </a:t>
                      </a:r>
                      <a:r>
                        <a:rPr kumimoji="1" lang="en-US" altLang="ja-JP" sz="800" b="0" dirty="0">
                          <a:latin typeface="Meiryo UI" panose="020B0604030504040204" pitchFamily="50" charset="-128"/>
                          <a:ea typeface="Meiryo UI" panose="020B0604030504040204" pitchFamily="50" charset="-128"/>
                        </a:rPr>
                        <a:t>(MUST). </a:t>
                      </a:r>
                      <a:r>
                        <a:rPr kumimoji="1" lang="ja-JP" altLang="en-US" sz="800" b="0" dirty="0">
                          <a:latin typeface="Meiryo UI" panose="020B0604030504040204" pitchFamily="50" charset="-128"/>
                          <a:ea typeface="Meiryo UI" panose="020B0604030504040204" pitchFamily="50" charset="-128"/>
                        </a:rPr>
                        <a:t>実装者は</a:t>
                      </a:r>
                      <a:r>
                        <a:rPr kumimoji="1" lang="en-US" altLang="ja-JP" sz="800" b="0" dirty="0">
                          <a:latin typeface="Meiryo UI" panose="020B0604030504040204" pitchFamily="50" charset="-128"/>
                          <a:ea typeface="Meiryo UI" panose="020B0604030504040204" pitchFamily="50" charset="-128"/>
                        </a:rPr>
                        <a:t>, </a:t>
                      </a:r>
                      <a:r>
                        <a:rPr kumimoji="1" lang="ja-JP" altLang="en-US" sz="800" b="0" dirty="0">
                          <a:latin typeface="Meiryo UI" panose="020B0604030504040204" pitchFamily="50" charset="-128"/>
                          <a:ea typeface="Meiryo UI" panose="020B0604030504040204" pitchFamily="50" charset="-128"/>
                        </a:rPr>
                        <a:t>通常数分以内で</a:t>
                      </a:r>
                      <a:r>
                        <a:rPr kumimoji="1" lang="en-US" altLang="ja-JP" sz="800" b="0" dirty="0">
                          <a:latin typeface="Meiryo UI" panose="020B0604030504040204" pitchFamily="50" charset="-128"/>
                          <a:ea typeface="Meiryo UI" panose="020B0604030504040204" pitchFamily="50" charset="-128"/>
                        </a:rPr>
                        <a:t>, </a:t>
                      </a:r>
                      <a:r>
                        <a:rPr kumimoji="1" lang="ja-JP" altLang="en-US" sz="800" b="0" dirty="0">
                          <a:latin typeface="Meiryo UI" panose="020B0604030504040204" pitchFamily="50" charset="-128"/>
                          <a:ea typeface="Meiryo UI" panose="020B0604030504040204" pitchFamily="50" charset="-128"/>
                        </a:rPr>
                        <a:t>時計のズレを考慮して多少の猶予期間を設けてもよい </a:t>
                      </a:r>
                      <a:r>
                        <a:rPr kumimoji="1" lang="en-US" altLang="ja-JP" sz="800" b="0" dirty="0">
                          <a:latin typeface="Meiryo UI" panose="020B0604030504040204" pitchFamily="50" charset="-128"/>
                          <a:ea typeface="Meiryo UI" panose="020B0604030504040204" pitchFamily="50" charset="-128"/>
                        </a:rPr>
                        <a:t>(MAY). </a:t>
                      </a:r>
                      <a:r>
                        <a:rPr kumimoji="1" lang="ja-JP" altLang="en-US" sz="800" b="0" dirty="0">
                          <a:latin typeface="Meiryo UI" panose="020B0604030504040204" pitchFamily="50" charset="-128"/>
                          <a:ea typeface="Meiryo UI" panose="020B0604030504040204" pitchFamily="50" charset="-128"/>
                        </a:rPr>
                        <a:t>この値は </a:t>
                      </a:r>
                      <a:r>
                        <a:rPr kumimoji="1" lang="en-US" altLang="ja-JP" sz="800" b="0" dirty="0">
                          <a:latin typeface="Meiryo UI" panose="020B0604030504040204" pitchFamily="50" charset="-128"/>
                          <a:ea typeface="Meiryo UI" panose="020B0604030504040204" pitchFamily="50" charset="-128"/>
                        </a:rPr>
                        <a:t>UTC 1970-01-01T0:0:0Z </a:t>
                      </a:r>
                      <a:r>
                        <a:rPr kumimoji="1" lang="ja-JP" altLang="en-US" sz="800" b="0" dirty="0">
                          <a:latin typeface="Meiryo UI" panose="020B0604030504040204" pitchFamily="50" charset="-128"/>
                          <a:ea typeface="Meiryo UI" panose="020B0604030504040204" pitchFamily="50" charset="-128"/>
                        </a:rPr>
                        <a:t>から該当時刻までの秒数を示す </a:t>
                      </a:r>
                      <a:r>
                        <a:rPr kumimoji="1" lang="en-US" altLang="ja-JP" sz="800" b="0" dirty="0">
                          <a:latin typeface="Meiryo UI" panose="020B0604030504040204" pitchFamily="50" charset="-128"/>
                          <a:ea typeface="Meiryo UI" panose="020B0604030504040204" pitchFamily="50" charset="-128"/>
                        </a:rPr>
                        <a:t>JSON </a:t>
                      </a:r>
                      <a:r>
                        <a:rPr kumimoji="1" lang="ja-JP" altLang="en-US" sz="800" b="0" dirty="0">
                          <a:latin typeface="Meiryo UI" panose="020B0604030504040204" pitchFamily="50" charset="-128"/>
                          <a:ea typeface="Meiryo UI" panose="020B0604030504040204" pitchFamily="50" charset="-128"/>
                        </a:rPr>
                        <a:t>数値である</a:t>
                      </a:r>
                      <a:r>
                        <a:rPr kumimoji="1" lang="en-US" altLang="ja-JP" sz="800" b="0" dirty="0">
                          <a:latin typeface="Meiryo UI" panose="020B0604030504040204" pitchFamily="50" charset="-128"/>
                          <a:ea typeface="Meiryo UI" panose="020B0604030504040204" pitchFamily="50" charset="-128"/>
                        </a:rPr>
                        <a:t>. </a:t>
                      </a:r>
                      <a:r>
                        <a:rPr kumimoji="1" lang="ja-JP" altLang="en-US" sz="800" b="0" dirty="0">
                          <a:latin typeface="Meiryo UI" panose="020B0604030504040204" pitchFamily="50" charset="-128"/>
                          <a:ea typeface="Meiryo UI" panose="020B0604030504040204" pitchFamily="50" charset="-128"/>
                        </a:rPr>
                        <a:t>詳細は </a:t>
                      </a:r>
                      <a:r>
                        <a:rPr kumimoji="1" lang="en-US" altLang="ja-JP" sz="800" b="0" dirty="0">
                          <a:latin typeface="Meiryo UI" panose="020B0604030504040204" pitchFamily="50" charset="-128"/>
                          <a:ea typeface="Meiryo UI" panose="020B0604030504040204" pitchFamily="50" charset="-128"/>
                        </a:rPr>
                        <a:t>RFC 3339 [RFC3339] </a:t>
                      </a:r>
                      <a:r>
                        <a:rPr kumimoji="1" lang="ja-JP" altLang="en-US" sz="800" b="0" dirty="0">
                          <a:latin typeface="Meiryo UI" panose="020B0604030504040204" pitchFamily="50" charset="-128"/>
                          <a:ea typeface="Meiryo UI" panose="020B0604030504040204" pitchFamily="50" charset="-128"/>
                        </a:rPr>
                        <a:t>を参照のこと</a:t>
                      </a:r>
                      <a:r>
                        <a:rPr kumimoji="1" lang="en-US" altLang="ja-JP" sz="800" b="0" dirty="0">
                          <a:latin typeface="Meiryo UI" panose="020B0604030504040204" pitchFamily="50" charset="-128"/>
                          <a:ea typeface="Meiryo UI" panose="020B0604030504040204" pitchFamily="50" charset="-128"/>
                        </a:rPr>
                        <a:t>.</a:t>
                      </a:r>
                      <a:endParaRPr kumimoji="1" lang="ja-JP" altLang="en-US" sz="8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25488709"/>
                  </a:ext>
                </a:extLst>
              </a:tr>
              <a:tr h="0">
                <a:tc>
                  <a:txBody>
                    <a:bodyPr/>
                    <a:lstStyle/>
                    <a:p>
                      <a:r>
                        <a:rPr kumimoji="1" lang="en-US" altLang="ja-JP" sz="800" b="0" dirty="0">
                          <a:latin typeface="Meiryo UI" panose="020B0604030504040204" pitchFamily="50" charset="-128"/>
                          <a:ea typeface="Meiryo UI" panose="020B0604030504040204" pitchFamily="50" charset="-128"/>
                        </a:rPr>
                        <a:t>5</a:t>
                      </a:r>
                      <a:endParaRPr kumimoji="1" lang="ja-JP" altLang="en-US" sz="800" b="0" dirty="0">
                        <a:latin typeface="Meiryo UI" panose="020B0604030504040204" pitchFamily="50" charset="-128"/>
                        <a:ea typeface="Meiryo UI" panose="020B0604030504040204" pitchFamily="50" charset="-128"/>
                      </a:endParaRPr>
                    </a:p>
                  </a:txBody>
                  <a:tcPr/>
                </a:tc>
                <a:tc>
                  <a:txBody>
                    <a:bodyPr/>
                    <a:lstStyle/>
                    <a:p>
                      <a:r>
                        <a:rPr kumimoji="1" lang="en-US" altLang="ja-JP" sz="800" b="0" dirty="0">
                          <a:latin typeface="Meiryo UI" panose="020B0604030504040204" pitchFamily="50" charset="-128"/>
                          <a:ea typeface="Meiryo UI" panose="020B0604030504040204" pitchFamily="50" charset="-128"/>
                        </a:rPr>
                        <a:t>iat</a:t>
                      </a:r>
                      <a:endParaRPr kumimoji="1" lang="ja-JP" altLang="en-US" sz="800" b="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〇</a:t>
                      </a:r>
                    </a:p>
                  </a:txBody>
                  <a:tcPr/>
                </a:tc>
                <a:tc>
                  <a:txBody>
                    <a:bodyPr/>
                    <a:lstStyle/>
                    <a:p>
                      <a:r>
                        <a:rPr kumimoji="1" lang="en-US" altLang="ja-JP" sz="800" b="0" dirty="0">
                          <a:latin typeface="Meiryo UI" panose="020B0604030504040204" pitchFamily="50" charset="-128"/>
                          <a:ea typeface="Meiryo UI" panose="020B0604030504040204" pitchFamily="50" charset="-128"/>
                        </a:rPr>
                        <a:t>REQUIRED. JWT </a:t>
                      </a:r>
                      <a:r>
                        <a:rPr kumimoji="1" lang="ja-JP" altLang="en-US" sz="800" b="0" dirty="0">
                          <a:latin typeface="Meiryo UI" panose="020B0604030504040204" pitchFamily="50" charset="-128"/>
                          <a:ea typeface="Meiryo UI" panose="020B0604030504040204" pitchFamily="50" charset="-128"/>
                        </a:rPr>
                        <a:t>発行時刻</a:t>
                      </a:r>
                      <a:r>
                        <a:rPr kumimoji="1" lang="en-US" altLang="ja-JP" sz="800" b="0" dirty="0">
                          <a:latin typeface="Meiryo UI" panose="020B0604030504040204" pitchFamily="50" charset="-128"/>
                          <a:ea typeface="Meiryo UI" panose="020B0604030504040204" pitchFamily="50" charset="-128"/>
                        </a:rPr>
                        <a:t>. </a:t>
                      </a:r>
                      <a:r>
                        <a:rPr kumimoji="1" lang="ja-JP" altLang="en-US" sz="800" b="0" dirty="0">
                          <a:latin typeface="Meiryo UI" panose="020B0604030504040204" pitchFamily="50" charset="-128"/>
                          <a:ea typeface="Meiryo UI" panose="020B0604030504040204" pitchFamily="50" charset="-128"/>
                        </a:rPr>
                        <a:t>この値は </a:t>
                      </a:r>
                      <a:r>
                        <a:rPr kumimoji="1" lang="en-US" altLang="ja-JP" sz="800" b="0" dirty="0">
                          <a:latin typeface="Meiryo UI" panose="020B0604030504040204" pitchFamily="50" charset="-128"/>
                          <a:ea typeface="Meiryo UI" panose="020B0604030504040204" pitchFamily="50" charset="-128"/>
                        </a:rPr>
                        <a:t>UTC 1970-01-01T0:0:0Z </a:t>
                      </a:r>
                      <a:r>
                        <a:rPr kumimoji="1" lang="ja-JP" altLang="en-US" sz="800" b="0" dirty="0">
                          <a:latin typeface="Meiryo UI" panose="020B0604030504040204" pitchFamily="50" charset="-128"/>
                          <a:ea typeface="Meiryo UI" panose="020B0604030504040204" pitchFamily="50" charset="-128"/>
                        </a:rPr>
                        <a:t>から該当時刻までの秒数を示す </a:t>
                      </a:r>
                      <a:r>
                        <a:rPr kumimoji="1" lang="en-US" altLang="ja-JP" sz="800" b="0" dirty="0">
                          <a:latin typeface="Meiryo UI" panose="020B0604030504040204" pitchFamily="50" charset="-128"/>
                          <a:ea typeface="Meiryo UI" panose="020B0604030504040204" pitchFamily="50" charset="-128"/>
                        </a:rPr>
                        <a:t>JSON </a:t>
                      </a:r>
                      <a:r>
                        <a:rPr kumimoji="1" lang="ja-JP" altLang="en-US" sz="800" b="0" dirty="0">
                          <a:latin typeface="Meiryo UI" panose="020B0604030504040204" pitchFamily="50" charset="-128"/>
                          <a:ea typeface="Meiryo UI" panose="020B0604030504040204" pitchFamily="50" charset="-128"/>
                        </a:rPr>
                        <a:t>数値である</a:t>
                      </a:r>
                      <a:r>
                        <a:rPr kumimoji="1" lang="en-US" altLang="ja-JP" sz="800" b="0" dirty="0">
                          <a:latin typeface="Meiryo UI" panose="020B0604030504040204" pitchFamily="50" charset="-128"/>
                          <a:ea typeface="Meiryo UI" panose="020B0604030504040204" pitchFamily="50" charset="-128"/>
                        </a:rPr>
                        <a:t>.</a:t>
                      </a:r>
                      <a:endParaRPr kumimoji="1" lang="ja-JP" altLang="en-US" sz="8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65985025"/>
                  </a:ext>
                </a:extLst>
              </a:tr>
              <a:tr h="0">
                <a:tc>
                  <a:txBody>
                    <a:bodyPr/>
                    <a:lstStyle/>
                    <a:p>
                      <a:r>
                        <a:rPr kumimoji="1" lang="en-US" altLang="ja-JP" sz="800" dirty="0">
                          <a:latin typeface="Meiryo UI" panose="020B0604030504040204" pitchFamily="50" charset="-128"/>
                          <a:ea typeface="Meiryo UI" panose="020B0604030504040204" pitchFamily="50" charset="-128"/>
                        </a:rPr>
                        <a:t>6</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auth_time</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ja-JP" altLang="en-US" sz="800" dirty="0">
                          <a:latin typeface="Meiryo UI" panose="020B0604030504040204" pitchFamily="50" charset="-128"/>
                          <a:ea typeface="Meiryo UI" panose="020B0604030504040204" pitchFamily="50" charset="-128"/>
                        </a:rPr>
                        <a:t>＿</a:t>
                      </a:r>
                    </a:p>
                  </a:txBody>
                  <a:tcPr/>
                </a:tc>
                <a:tc>
                  <a:txBody>
                    <a:bodyPr/>
                    <a:lstStyle/>
                    <a:p>
                      <a:r>
                        <a:rPr kumimoji="1" lang="en-US" altLang="ja-JP" sz="800" dirty="0">
                          <a:latin typeface="Meiryo UI" panose="020B0604030504040204" pitchFamily="50" charset="-128"/>
                          <a:ea typeface="Meiryo UI" panose="020B0604030504040204" pitchFamily="50" charset="-128"/>
                        </a:rPr>
                        <a:t>End-User </a:t>
                      </a:r>
                      <a:r>
                        <a:rPr kumimoji="1" lang="ja-JP" altLang="en-US" sz="800" dirty="0">
                          <a:latin typeface="Meiryo UI" panose="020B0604030504040204" pitchFamily="50" charset="-128"/>
                          <a:ea typeface="Meiryo UI" panose="020B0604030504040204" pitchFamily="50" charset="-128"/>
                        </a:rPr>
                        <a:t>の認証が発生した時刻</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この値は </a:t>
                      </a:r>
                      <a:r>
                        <a:rPr kumimoji="1" lang="en-US" altLang="ja-JP" sz="800" dirty="0">
                          <a:latin typeface="Meiryo UI" panose="020B0604030504040204" pitchFamily="50" charset="-128"/>
                          <a:ea typeface="Meiryo UI" panose="020B0604030504040204" pitchFamily="50" charset="-128"/>
                        </a:rPr>
                        <a:t>UTC 1970-01-01T0:0:0Z </a:t>
                      </a:r>
                      <a:r>
                        <a:rPr kumimoji="1" lang="ja-JP" altLang="en-US" sz="800" dirty="0">
                          <a:latin typeface="Meiryo UI" panose="020B0604030504040204" pitchFamily="50" charset="-128"/>
                          <a:ea typeface="Meiryo UI" panose="020B0604030504040204" pitchFamily="50" charset="-128"/>
                        </a:rPr>
                        <a:t>から該当時刻までの秒数を示す </a:t>
                      </a:r>
                      <a:r>
                        <a:rPr kumimoji="1" lang="en-US" altLang="ja-JP" sz="800" dirty="0">
                          <a:latin typeface="Meiryo UI" panose="020B0604030504040204" pitchFamily="50" charset="-128"/>
                          <a:ea typeface="Meiryo UI" panose="020B0604030504040204" pitchFamily="50" charset="-128"/>
                        </a:rPr>
                        <a:t>JSON </a:t>
                      </a:r>
                      <a:r>
                        <a:rPr kumimoji="1" lang="ja-JP" altLang="en-US" sz="800" dirty="0">
                          <a:latin typeface="Meiryo UI" panose="020B0604030504040204" pitchFamily="50" charset="-128"/>
                          <a:ea typeface="Meiryo UI" panose="020B0604030504040204" pitchFamily="50" charset="-128"/>
                        </a:rPr>
                        <a:t>数値である</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リクエストに </a:t>
                      </a:r>
                      <a:r>
                        <a:rPr kumimoji="1" lang="en-US" altLang="ja-JP" sz="800" dirty="0">
                          <a:latin typeface="Meiryo UI" panose="020B0604030504040204" pitchFamily="50" charset="-128"/>
                          <a:ea typeface="Meiryo UI" panose="020B0604030504040204" pitchFamily="50" charset="-128"/>
                        </a:rPr>
                        <a:t>max_age </a:t>
                      </a:r>
                      <a:r>
                        <a:rPr kumimoji="1" lang="ja-JP" altLang="en-US" sz="800" dirty="0">
                          <a:latin typeface="Meiryo UI" panose="020B0604030504040204" pitchFamily="50" charset="-128"/>
                          <a:ea typeface="Meiryo UI" panose="020B0604030504040204" pitchFamily="50" charset="-128"/>
                        </a:rPr>
                        <a:t>が含まれていた場合</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この </a:t>
                      </a:r>
                      <a:r>
                        <a:rPr kumimoji="1" lang="en-US" altLang="ja-JP" sz="800" dirty="0">
                          <a:latin typeface="Meiryo UI" panose="020B0604030504040204" pitchFamily="50" charset="-128"/>
                          <a:ea typeface="Meiryo UI" panose="020B0604030504040204" pitchFamily="50" charset="-128"/>
                        </a:rPr>
                        <a:t>Claim </a:t>
                      </a:r>
                      <a:r>
                        <a:rPr kumimoji="1" lang="ja-JP" altLang="en-US" sz="800" dirty="0">
                          <a:latin typeface="Meiryo UI" panose="020B0604030504040204" pitchFamily="50" charset="-128"/>
                          <a:ea typeface="Meiryo UI" panose="020B0604030504040204" pitchFamily="50" charset="-128"/>
                        </a:rPr>
                        <a:t>は必須である </a:t>
                      </a:r>
                      <a:r>
                        <a:rPr kumimoji="1" lang="en-US" altLang="ja-JP" sz="800" dirty="0">
                          <a:latin typeface="Meiryo UI" panose="020B0604030504040204" pitchFamily="50" charset="-128"/>
                          <a:ea typeface="Meiryo UI" panose="020B0604030504040204" pitchFamily="50" charset="-128"/>
                        </a:rPr>
                        <a:t>(REQUIRED). </a:t>
                      </a:r>
                      <a:r>
                        <a:rPr kumimoji="1" lang="ja-JP" altLang="en-US" sz="800" dirty="0">
                          <a:latin typeface="Meiryo UI" panose="020B0604030504040204" pitchFamily="50" charset="-128"/>
                          <a:ea typeface="Meiryo UI" panose="020B0604030504040204" pitchFamily="50" charset="-128"/>
                        </a:rPr>
                        <a:t>その他の場合は任意 </a:t>
                      </a:r>
                      <a:r>
                        <a:rPr kumimoji="1" lang="en-US" altLang="ja-JP" sz="800" dirty="0">
                          <a:latin typeface="Meiryo UI" panose="020B0604030504040204" pitchFamily="50" charset="-128"/>
                          <a:ea typeface="Meiryo UI" panose="020B0604030504040204" pitchFamily="50" charset="-128"/>
                        </a:rPr>
                        <a:t>(OPTIONAL). (auth_time Claim </a:t>
                      </a:r>
                      <a:r>
                        <a:rPr kumimoji="1" lang="ja-JP" altLang="en-US" sz="800" dirty="0">
                          <a:latin typeface="Meiryo UI" panose="020B0604030504040204" pitchFamily="50" charset="-128"/>
                          <a:ea typeface="Meiryo UI" panose="020B0604030504040204" pitchFamily="50" charset="-128"/>
                        </a:rPr>
                        <a:t>は</a:t>
                      </a:r>
                      <a:r>
                        <a:rPr kumimoji="1" lang="en-US" altLang="ja-JP" sz="800" dirty="0">
                          <a:latin typeface="Meiryo UI" panose="020B0604030504040204" pitchFamily="50" charset="-128"/>
                          <a:ea typeface="Meiryo UI" panose="020B0604030504040204" pitchFamily="50" charset="-128"/>
                        </a:rPr>
                        <a:t>, OpenID 2.0 PAPE [OpenID.PAPE] auth_time </a:t>
                      </a:r>
                      <a:r>
                        <a:rPr kumimoji="1" lang="ja-JP" altLang="en-US" sz="800" dirty="0">
                          <a:latin typeface="Meiryo UI" panose="020B0604030504040204" pitchFamily="50" charset="-128"/>
                          <a:ea typeface="Meiryo UI" panose="020B0604030504040204" pitchFamily="50" charset="-128"/>
                        </a:rPr>
                        <a:t>レスポンスパラメーターに相当する</a:t>
                      </a:r>
                      <a:r>
                        <a:rPr kumimoji="1" lang="en-US" altLang="ja-JP" sz="800" dirty="0">
                          <a:latin typeface="Meiryo UI" panose="020B0604030504040204" pitchFamily="50" charset="-128"/>
                          <a:ea typeface="Meiryo UI" panose="020B0604030504040204" pitchFamily="50" charset="-128"/>
                        </a:rPr>
                        <a:t>)</a:t>
                      </a:r>
                      <a:endParaRPr kumimoji="1" lang="ja-JP" altLang="en-US"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922449802"/>
                  </a:ext>
                </a:extLst>
              </a:tr>
              <a:tr h="0">
                <a:tc>
                  <a:txBody>
                    <a:bodyPr/>
                    <a:lstStyle/>
                    <a:p>
                      <a:r>
                        <a:rPr kumimoji="1" lang="en-US" altLang="ja-JP" sz="800" dirty="0">
                          <a:latin typeface="Meiryo UI" panose="020B0604030504040204" pitchFamily="50" charset="-128"/>
                          <a:ea typeface="Meiryo UI" panose="020B0604030504040204" pitchFamily="50" charset="-128"/>
                        </a:rPr>
                        <a:t>7</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nonce</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tc>
                  <a:txBody>
                    <a:bodyPr/>
                    <a:lstStyle/>
                    <a:p>
                      <a:r>
                        <a:rPr kumimoji="1" lang="en-US" altLang="ja-JP" sz="800" dirty="0">
                          <a:latin typeface="Meiryo UI" panose="020B0604030504040204" pitchFamily="50" charset="-128"/>
                          <a:ea typeface="Meiryo UI" panose="020B0604030504040204" pitchFamily="50" charset="-128"/>
                        </a:rPr>
                        <a:t>Client </a:t>
                      </a:r>
                      <a:r>
                        <a:rPr kumimoji="1" lang="ja-JP" altLang="en-US" sz="800" dirty="0">
                          <a:latin typeface="Meiryo UI" panose="020B0604030504040204" pitchFamily="50" charset="-128"/>
                          <a:ea typeface="Meiryo UI" panose="020B0604030504040204" pitchFamily="50" charset="-128"/>
                        </a:rPr>
                        <a:t>セッションと </a:t>
                      </a:r>
                      <a:r>
                        <a:rPr kumimoji="1" lang="en-US" altLang="ja-JP" sz="800" dirty="0">
                          <a:latin typeface="Meiryo UI" panose="020B0604030504040204" pitchFamily="50" charset="-128"/>
                          <a:ea typeface="Meiryo UI" panose="020B0604030504040204" pitchFamily="50" charset="-128"/>
                        </a:rPr>
                        <a:t>ID Token </a:t>
                      </a:r>
                      <a:r>
                        <a:rPr kumimoji="1" lang="ja-JP" altLang="en-US" sz="800" dirty="0">
                          <a:latin typeface="Meiryo UI" panose="020B0604030504040204" pitchFamily="50" charset="-128"/>
                          <a:ea typeface="Meiryo UI" panose="020B0604030504040204" pitchFamily="50" charset="-128"/>
                        </a:rPr>
                        <a:t>を紐づける文字列値</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リプレイアタック防止のために用いられる</a:t>
                      </a:r>
                      <a:r>
                        <a:rPr kumimoji="1" lang="en-US" altLang="ja-JP" sz="800" dirty="0">
                          <a:latin typeface="Meiryo UI" panose="020B0604030504040204" pitchFamily="50" charset="-128"/>
                          <a:ea typeface="Meiryo UI" panose="020B0604030504040204" pitchFamily="50" charset="-128"/>
                        </a:rPr>
                        <a:t>. Authentication Request </a:t>
                      </a:r>
                      <a:r>
                        <a:rPr kumimoji="1" lang="ja-JP" altLang="en-US" sz="800" dirty="0">
                          <a:latin typeface="Meiryo UI" panose="020B0604030504040204" pitchFamily="50" charset="-128"/>
                          <a:ea typeface="Meiryo UI" panose="020B0604030504040204" pitchFamily="50" charset="-128"/>
                        </a:rPr>
                        <a:t>で指定されたままの値を </a:t>
                      </a:r>
                      <a:r>
                        <a:rPr kumimoji="1" lang="en-US" altLang="ja-JP" sz="800" dirty="0">
                          <a:latin typeface="Meiryo UI" panose="020B0604030504040204" pitchFamily="50" charset="-128"/>
                          <a:ea typeface="Meiryo UI" panose="020B0604030504040204" pitchFamily="50" charset="-128"/>
                        </a:rPr>
                        <a:t>ID Token </a:t>
                      </a:r>
                      <a:r>
                        <a:rPr kumimoji="1" lang="ja-JP" altLang="en-US" sz="800" dirty="0">
                          <a:latin typeface="Meiryo UI" panose="020B0604030504040204" pitchFamily="50" charset="-128"/>
                          <a:ea typeface="Meiryo UI" panose="020B0604030504040204" pitchFamily="50" charset="-128"/>
                        </a:rPr>
                        <a:t>に含める</a:t>
                      </a:r>
                      <a:r>
                        <a:rPr kumimoji="1" lang="en-US" altLang="ja-JP" sz="800" dirty="0">
                          <a:latin typeface="Meiryo UI" panose="020B0604030504040204" pitchFamily="50" charset="-128"/>
                          <a:ea typeface="Meiryo UI" panose="020B0604030504040204" pitchFamily="50" charset="-128"/>
                        </a:rPr>
                        <a:t>. ID Token </a:t>
                      </a:r>
                      <a:r>
                        <a:rPr kumimoji="1" lang="ja-JP" altLang="en-US" sz="800" dirty="0">
                          <a:latin typeface="Meiryo UI" panose="020B0604030504040204" pitchFamily="50" charset="-128"/>
                          <a:ea typeface="Meiryo UI" panose="020B0604030504040204" pitchFamily="50" charset="-128"/>
                        </a:rPr>
                        <a:t>に </a:t>
                      </a:r>
                      <a:r>
                        <a:rPr kumimoji="1" lang="en-US" altLang="ja-JP" sz="800" dirty="0">
                          <a:latin typeface="Meiryo UI" panose="020B0604030504040204" pitchFamily="50" charset="-128"/>
                          <a:ea typeface="Meiryo UI" panose="020B0604030504040204" pitchFamily="50" charset="-128"/>
                        </a:rPr>
                        <a:t>nonce </a:t>
                      </a:r>
                      <a:r>
                        <a:rPr kumimoji="1" lang="ja-JP" altLang="en-US" sz="800" dirty="0">
                          <a:latin typeface="Meiryo UI" panose="020B0604030504040204" pitchFamily="50" charset="-128"/>
                          <a:ea typeface="Meiryo UI" panose="020B0604030504040204" pitchFamily="50" charset="-128"/>
                        </a:rPr>
                        <a:t>が含まれる場合</a:t>
                      </a:r>
                      <a:r>
                        <a:rPr kumimoji="1" lang="en-US" altLang="ja-JP" sz="800" dirty="0">
                          <a:latin typeface="Meiryo UI" panose="020B0604030504040204" pitchFamily="50" charset="-128"/>
                          <a:ea typeface="Meiryo UI" panose="020B0604030504040204" pitchFamily="50" charset="-128"/>
                        </a:rPr>
                        <a:t>, Client </a:t>
                      </a:r>
                      <a:r>
                        <a:rPr kumimoji="1" lang="ja-JP" altLang="en-US" sz="800" dirty="0">
                          <a:latin typeface="Meiryo UI" panose="020B0604030504040204" pitchFamily="50" charset="-128"/>
                          <a:ea typeface="Meiryo UI" panose="020B0604030504040204" pitchFamily="50" charset="-128"/>
                        </a:rPr>
                        <a:t>は </a:t>
                      </a:r>
                      <a:r>
                        <a:rPr kumimoji="1" lang="en-US" altLang="ja-JP" sz="800" dirty="0">
                          <a:latin typeface="Meiryo UI" panose="020B0604030504040204" pitchFamily="50" charset="-128"/>
                          <a:ea typeface="Meiryo UI" panose="020B0604030504040204" pitchFamily="50" charset="-128"/>
                        </a:rPr>
                        <a:t>Authentication Request </a:t>
                      </a:r>
                      <a:r>
                        <a:rPr kumimoji="1" lang="ja-JP" altLang="en-US" sz="800" dirty="0">
                          <a:latin typeface="Meiryo UI" panose="020B0604030504040204" pitchFamily="50" charset="-128"/>
                          <a:ea typeface="Meiryo UI" panose="020B0604030504040204" pitchFamily="50" charset="-128"/>
                        </a:rPr>
                        <a:t>に含めた </a:t>
                      </a:r>
                      <a:r>
                        <a:rPr kumimoji="1" lang="en-US" altLang="ja-JP" sz="800" dirty="0">
                          <a:latin typeface="Meiryo UI" panose="020B0604030504040204" pitchFamily="50" charset="-128"/>
                          <a:ea typeface="Meiryo UI" panose="020B0604030504040204" pitchFamily="50" charset="-128"/>
                        </a:rPr>
                        <a:t>nonce </a:t>
                      </a:r>
                      <a:r>
                        <a:rPr kumimoji="1" lang="ja-JP" altLang="en-US" sz="800" dirty="0">
                          <a:latin typeface="Meiryo UI" panose="020B0604030504040204" pitchFamily="50" charset="-128"/>
                          <a:ea typeface="Meiryo UI" panose="020B0604030504040204" pitchFamily="50" charset="-128"/>
                        </a:rPr>
                        <a:t>値が </a:t>
                      </a:r>
                      <a:r>
                        <a:rPr kumimoji="1" lang="en-US" altLang="ja-JP" sz="800" dirty="0">
                          <a:latin typeface="Meiryo UI" panose="020B0604030504040204" pitchFamily="50" charset="-128"/>
                          <a:ea typeface="Meiryo UI" panose="020B0604030504040204" pitchFamily="50" charset="-128"/>
                        </a:rPr>
                        <a:t>ID Token </a:t>
                      </a:r>
                      <a:r>
                        <a:rPr kumimoji="1" lang="ja-JP" altLang="en-US" sz="800" dirty="0">
                          <a:latin typeface="Meiryo UI" panose="020B0604030504040204" pitchFamily="50" charset="-128"/>
                          <a:ea typeface="Meiryo UI" panose="020B0604030504040204" pitchFamily="50" charset="-128"/>
                        </a:rPr>
                        <a:t>に含まれる </a:t>
                      </a:r>
                      <a:r>
                        <a:rPr kumimoji="1" lang="en-US" altLang="ja-JP" sz="800" dirty="0">
                          <a:latin typeface="Meiryo UI" panose="020B0604030504040204" pitchFamily="50" charset="-128"/>
                          <a:ea typeface="Meiryo UI" panose="020B0604030504040204" pitchFamily="50" charset="-128"/>
                        </a:rPr>
                        <a:t>nonce Claim Value </a:t>
                      </a:r>
                      <a:r>
                        <a:rPr kumimoji="1" lang="ja-JP" altLang="en-US" sz="800" dirty="0">
                          <a:latin typeface="Meiryo UI" panose="020B0604030504040204" pitchFamily="50" charset="-128"/>
                          <a:ea typeface="Meiryo UI" panose="020B0604030504040204" pitchFamily="50" charset="-128"/>
                        </a:rPr>
                        <a:t>と一致することを検証しなければならない </a:t>
                      </a:r>
                      <a:r>
                        <a:rPr kumimoji="1" lang="en-US" altLang="ja-JP" sz="800" dirty="0">
                          <a:latin typeface="Meiryo UI" panose="020B0604030504040204" pitchFamily="50" charset="-128"/>
                          <a:ea typeface="Meiryo UI" panose="020B0604030504040204" pitchFamily="50" charset="-128"/>
                        </a:rPr>
                        <a:t>(MUST). Authentication Request </a:t>
                      </a:r>
                      <a:r>
                        <a:rPr kumimoji="1" lang="ja-JP" altLang="en-US" sz="800" dirty="0">
                          <a:latin typeface="Meiryo UI" panose="020B0604030504040204" pitchFamily="50" charset="-128"/>
                          <a:ea typeface="Meiryo UI" panose="020B0604030504040204" pitchFamily="50" charset="-128"/>
                        </a:rPr>
                        <a:t>に </a:t>
                      </a:r>
                      <a:r>
                        <a:rPr kumimoji="1" lang="en-US" altLang="ja-JP" sz="800" dirty="0">
                          <a:latin typeface="Meiryo UI" panose="020B0604030504040204" pitchFamily="50" charset="-128"/>
                          <a:ea typeface="Meiryo UI" panose="020B0604030504040204" pitchFamily="50" charset="-128"/>
                        </a:rPr>
                        <a:t>nonce </a:t>
                      </a:r>
                      <a:r>
                        <a:rPr kumimoji="1" lang="ja-JP" altLang="en-US" sz="800" dirty="0">
                          <a:latin typeface="Meiryo UI" panose="020B0604030504040204" pitchFamily="50" charset="-128"/>
                          <a:ea typeface="Meiryo UI" panose="020B0604030504040204" pitchFamily="50" charset="-128"/>
                        </a:rPr>
                        <a:t>が含まれていた場合</a:t>
                      </a:r>
                      <a:r>
                        <a:rPr kumimoji="1" lang="en-US" altLang="ja-JP" sz="800" dirty="0">
                          <a:latin typeface="Meiryo UI" panose="020B0604030504040204" pitchFamily="50" charset="-128"/>
                          <a:ea typeface="Meiryo UI" panose="020B0604030504040204" pitchFamily="50" charset="-128"/>
                        </a:rPr>
                        <a:t>, Authorization Server </a:t>
                      </a:r>
                      <a:r>
                        <a:rPr kumimoji="1" lang="ja-JP" altLang="en-US" sz="800" dirty="0">
                          <a:latin typeface="Meiryo UI" panose="020B0604030504040204" pitchFamily="50" charset="-128"/>
                          <a:ea typeface="Meiryo UI" panose="020B0604030504040204" pitchFamily="50" charset="-128"/>
                        </a:rPr>
                        <a:t>は </a:t>
                      </a:r>
                      <a:r>
                        <a:rPr kumimoji="1" lang="en-US" altLang="ja-JP" sz="800" dirty="0">
                          <a:latin typeface="Meiryo UI" panose="020B0604030504040204" pitchFamily="50" charset="-128"/>
                          <a:ea typeface="Meiryo UI" panose="020B0604030504040204" pitchFamily="50" charset="-128"/>
                        </a:rPr>
                        <a:t>ID Token </a:t>
                      </a:r>
                      <a:r>
                        <a:rPr kumimoji="1" lang="ja-JP" altLang="en-US" sz="800" dirty="0">
                          <a:latin typeface="Meiryo UI" panose="020B0604030504040204" pitchFamily="50" charset="-128"/>
                          <a:ea typeface="Meiryo UI" panose="020B0604030504040204" pitchFamily="50" charset="-128"/>
                        </a:rPr>
                        <a:t>に </a:t>
                      </a:r>
                      <a:r>
                        <a:rPr kumimoji="1" lang="en-US" altLang="ja-JP" sz="800" dirty="0">
                          <a:latin typeface="Meiryo UI" panose="020B0604030504040204" pitchFamily="50" charset="-128"/>
                          <a:ea typeface="Meiryo UI" panose="020B0604030504040204" pitchFamily="50" charset="-128"/>
                        </a:rPr>
                        <a:t>Authentication Request </a:t>
                      </a:r>
                      <a:r>
                        <a:rPr kumimoji="1" lang="ja-JP" altLang="en-US" sz="800" dirty="0">
                          <a:latin typeface="Meiryo UI" panose="020B0604030504040204" pitchFamily="50" charset="-128"/>
                          <a:ea typeface="Meiryo UI" panose="020B0604030504040204" pitchFamily="50" charset="-128"/>
                        </a:rPr>
                        <a:t>で受け取ったそのままの </a:t>
                      </a:r>
                      <a:r>
                        <a:rPr kumimoji="1" lang="en-US" altLang="ja-JP" sz="800" dirty="0">
                          <a:latin typeface="Meiryo UI" panose="020B0604030504040204" pitchFamily="50" charset="-128"/>
                          <a:ea typeface="Meiryo UI" panose="020B0604030504040204" pitchFamily="50" charset="-128"/>
                        </a:rPr>
                        <a:t>Claim Value </a:t>
                      </a:r>
                      <a:r>
                        <a:rPr kumimoji="1" lang="ja-JP" altLang="en-US" sz="800" dirty="0">
                          <a:latin typeface="Meiryo UI" panose="020B0604030504040204" pitchFamily="50" charset="-128"/>
                          <a:ea typeface="Meiryo UI" panose="020B0604030504040204" pitchFamily="50" charset="-128"/>
                        </a:rPr>
                        <a:t>で </a:t>
                      </a:r>
                      <a:r>
                        <a:rPr kumimoji="1" lang="en-US" altLang="ja-JP" sz="800" dirty="0">
                          <a:latin typeface="Meiryo UI" panose="020B0604030504040204" pitchFamily="50" charset="-128"/>
                          <a:ea typeface="Meiryo UI" panose="020B0604030504040204" pitchFamily="50" charset="-128"/>
                        </a:rPr>
                        <a:t>nonce Claim </a:t>
                      </a:r>
                      <a:r>
                        <a:rPr kumimoji="1" lang="ja-JP" altLang="en-US" sz="800" dirty="0">
                          <a:latin typeface="Meiryo UI" panose="020B0604030504040204" pitchFamily="50" charset="-128"/>
                          <a:ea typeface="Meiryo UI" panose="020B0604030504040204" pitchFamily="50" charset="-128"/>
                        </a:rPr>
                        <a:t>を含めねばならない </a:t>
                      </a:r>
                      <a:r>
                        <a:rPr kumimoji="1" lang="en-US" altLang="ja-JP" sz="800" dirty="0">
                          <a:latin typeface="Meiryo UI" panose="020B0604030504040204" pitchFamily="50" charset="-128"/>
                          <a:ea typeface="Meiryo UI" panose="020B0604030504040204" pitchFamily="50" charset="-128"/>
                        </a:rPr>
                        <a:t>(MUST). Authorization Server </a:t>
                      </a:r>
                      <a:r>
                        <a:rPr kumimoji="1" lang="ja-JP" altLang="en-US" sz="800" dirty="0">
                          <a:latin typeface="Meiryo UI" panose="020B0604030504040204" pitchFamily="50" charset="-128"/>
                          <a:ea typeface="Meiryo UI" panose="020B0604030504040204" pitchFamily="50" charset="-128"/>
                        </a:rPr>
                        <a:t>は</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受け取った </a:t>
                      </a:r>
                      <a:r>
                        <a:rPr kumimoji="1" lang="en-US" altLang="ja-JP" sz="800" dirty="0">
                          <a:latin typeface="Meiryo UI" panose="020B0604030504040204" pitchFamily="50" charset="-128"/>
                          <a:ea typeface="Meiryo UI" panose="020B0604030504040204" pitchFamily="50" charset="-128"/>
                        </a:rPr>
                        <a:t>nonce </a:t>
                      </a:r>
                      <a:r>
                        <a:rPr kumimoji="1" lang="ja-JP" altLang="en-US" sz="800" dirty="0">
                          <a:latin typeface="Meiryo UI" panose="020B0604030504040204" pitchFamily="50" charset="-128"/>
                          <a:ea typeface="Meiryo UI" panose="020B0604030504040204" pitchFamily="50" charset="-128"/>
                        </a:rPr>
                        <a:t>に対して上記以外のなんらの処理も行うべきではない </a:t>
                      </a:r>
                      <a:r>
                        <a:rPr kumimoji="1" lang="en-US" altLang="ja-JP" sz="800" dirty="0">
                          <a:latin typeface="Meiryo UI" panose="020B0604030504040204" pitchFamily="50" charset="-128"/>
                          <a:ea typeface="Meiryo UI" panose="020B0604030504040204" pitchFamily="50" charset="-128"/>
                        </a:rPr>
                        <a:t>(SHOULD). nonce </a:t>
                      </a:r>
                      <a:r>
                        <a:rPr kumimoji="1" lang="ja-JP" altLang="en-US" sz="800" dirty="0">
                          <a:latin typeface="Meiryo UI" panose="020B0604030504040204" pitchFamily="50" charset="-128"/>
                          <a:ea typeface="Meiryo UI" panose="020B0604030504040204" pitchFamily="50" charset="-128"/>
                        </a:rPr>
                        <a:t>は大文字小文字を区別する文字列である</a:t>
                      </a:r>
                      <a:r>
                        <a:rPr kumimoji="1" lang="en-US" altLang="ja-JP" sz="800" dirty="0">
                          <a:latin typeface="Meiryo UI" panose="020B0604030504040204" pitchFamily="50" charset="-128"/>
                          <a:ea typeface="Meiryo UI" panose="020B0604030504040204" pitchFamily="50" charset="-128"/>
                        </a:rPr>
                        <a:t>.</a:t>
                      </a:r>
                      <a:endParaRPr kumimoji="1" lang="ja-JP" altLang="en-US"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60530672"/>
                  </a:ext>
                </a:extLst>
              </a:tr>
              <a:tr h="0">
                <a:tc>
                  <a:txBody>
                    <a:bodyPr/>
                    <a:lstStyle/>
                    <a:p>
                      <a:r>
                        <a:rPr kumimoji="1" lang="en-US" altLang="ja-JP" sz="800" dirty="0">
                          <a:latin typeface="Meiryo UI" panose="020B0604030504040204" pitchFamily="50" charset="-128"/>
                          <a:ea typeface="Meiryo UI" panose="020B0604030504040204" pitchFamily="50" charset="-128"/>
                        </a:rPr>
                        <a:t>8</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acr</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tc>
                  <a:txBody>
                    <a:bodyPr/>
                    <a:lstStyle/>
                    <a:p>
                      <a:r>
                        <a:rPr kumimoji="1" lang="en-US" altLang="ja-JP" sz="800" dirty="0">
                          <a:latin typeface="Meiryo UI" panose="020B0604030504040204" pitchFamily="50" charset="-128"/>
                          <a:ea typeface="Meiryo UI" panose="020B0604030504040204" pitchFamily="50" charset="-128"/>
                        </a:rPr>
                        <a:t>OPTIONAL. Authentication Context Class Reference. </a:t>
                      </a:r>
                      <a:r>
                        <a:rPr kumimoji="1" lang="ja-JP" altLang="en-US" sz="800" dirty="0">
                          <a:latin typeface="Meiryo UI" panose="020B0604030504040204" pitchFamily="50" charset="-128"/>
                          <a:ea typeface="Meiryo UI" panose="020B0604030504040204" pitchFamily="50" charset="-128"/>
                        </a:rPr>
                        <a:t>実施された認証処理が満たす </a:t>
                      </a:r>
                      <a:r>
                        <a:rPr kumimoji="1" lang="en-US" altLang="ja-JP" sz="800" dirty="0">
                          <a:latin typeface="Meiryo UI" panose="020B0604030504040204" pitchFamily="50" charset="-128"/>
                          <a:ea typeface="Meiryo UI" panose="020B0604030504040204" pitchFamily="50" charset="-128"/>
                        </a:rPr>
                        <a:t>Authentication Context Class </a:t>
                      </a:r>
                      <a:r>
                        <a:rPr kumimoji="1" lang="ja-JP" altLang="en-US" sz="800" dirty="0">
                          <a:latin typeface="Meiryo UI" panose="020B0604030504040204" pitchFamily="50" charset="-128"/>
                          <a:ea typeface="Meiryo UI" panose="020B0604030504040204" pitchFamily="50" charset="-128"/>
                        </a:rPr>
                        <a:t>を表す </a:t>
                      </a:r>
                      <a:r>
                        <a:rPr kumimoji="1" lang="en-US" altLang="ja-JP" sz="800" dirty="0">
                          <a:latin typeface="Meiryo UI" panose="020B0604030504040204" pitchFamily="50" charset="-128"/>
                          <a:ea typeface="Meiryo UI" panose="020B0604030504040204" pitchFamily="50" charset="-128"/>
                        </a:rPr>
                        <a:t>Authentication Context Class Reference </a:t>
                      </a:r>
                      <a:r>
                        <a:rPr kumimoji="1" lang="ja-JP" altLang="en-US" sz="800" dirty="0">
                          <a:latin typeface="Meiryo UI" panose="020B0604030504040204" pitchFamily="50" charset="-128"/>
                          <a:ea typeface="Meiryo UI" panose="020B0604030504040204" pitchFamily="50" charset="-128"/>
                        </a:rPr>
                        <a:t>値を示す文字列</a:t>
                      </a:r>
                      <a:r>
                        <a:rPr kumimoji="1" lang="en-US" altLang="ja-JP" sz="800" dirty="0">
                          <a:latin typeface="Meiryo UI" panose="020B0604030504040204" pitchFamily="50" charset="-128"/>
                          <a:ea typeface="Meiryo UI" panose="020B0604030504040204" pitchFamily="50" charset="-128"/>
                        </a:rPr>
                        <a:t>. "0" </a:t>
                      </a:r>
                      <a:r>
                        <a:rPr kumimoji="1" lang="ja-JP" altLang="en-US" sz="800" dirty="0">
                          <a:latin typeface="Meiryo UI" panose="020B0604030504040204" pitchFamily="50" charset="-128"/>
                          <a:ea typeface="Meiryo UI" panose="020B0604030504040204" pitchFamily="50" charset="-128"/>
                        </a:rPr>
                        <a:t>という値は </a:t>
                      </a:r>
                      <a:r>
                        <a:rPr kumimoji="1" lang="en-US" altLang="ja-JP" sz="800" dirty="0">
                          <a:latin typeface="Meiryo UI" panose="020B0604030504040204" pitchFamily="50" charset="-128"/>
                          <a:ea typeface="Meiryo UI" panose="020B0604030504040204" pitchFamily="50" charset="-128"/>
                        </a:rPr>
                        <a:t>End-User </a:t>
                      </a:r>
                      <a:r>
                        <a:rPr kumimoji="1" lang="ja-JP" altLang="en-US" sz="800" dirty="0">
                          <a:latin typeface="Meiryo UI" panose="020B0604030504040204" pitchFamily="50" charset="-128"/>
                          <a:ea typeface="Meiryo UI" panose="020B0604030504040204" pitchFamily="50" charset="-128"/>
                        </a:rPr>
                        <a:t>認証が </a:t>
                      </a:r>
                      <a:r>
                        <a:rPr kumimoji="1" lang="en-US" altLang="ja-JP" sz="800" dirty="0">
                          <a:latin typeface="Meiryo UI" panose="020B0604030504040204" pitchFamily="50" charset="-128"/>
                          <a:ea typeface="Meiryo UI" panose="020B0604030504040204" pitchFamily="50" charset="-128"/>
                        </a:rPr>
                        <a:t>ISO/IEC 29115 [ISO29115] </a:t>
                      </a:r>
                      <a:r>
                        <a:rPr kumimoji="1" lang="ja-JP" altLang="en-US" sz="800" dirty="0">
                          <a:latin typeface="Meiryo UI" panose="020B0604030504040204" pitchFamily="50" charset="-128"/>
                          <a:ea typeface="Meiryo UI" panose="020B0604030504040204" pitchFamily="50" charset="-128"/>
                        </a:rPr>
                        <a:t>の定める </a:t>
                      </a:r>
                      <a:r>
                        <a:rPr kumimoji="1" lang="en-US" altLang="ja-JP" sz="800" dirty="0">
                          <a:latin typeface="Meiryo UI" panose="020B0604030504040204" pitchFamily="50" charset="-128"/>
                          <a:ea typeface="Meiryo UI" panose="020B0604030504040204" pitchFamily="50" charset="-128"/>
                        </a:rPr>
                        <a:t>level 1 </a:t>
                      </a:r>
                      <a:r>
                        <a:rPr kumimoji="1" lang="ja-JP" altLang="en-US" sz="800" dirty="0">
                          <a:latin typeface="Meiryo UI" panose="020B0604030504040204" pitchFamily="50" charset="-128"/>
                          <a:ea typeface="Meiryo UI" panose="020B0604030504040204" pitchFamily="50" charset="-128"/>
                        </a:rPr>
                        <a:t>を満たさないことを意味する</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長期間有効なブラウザクッキーを用いた認証などが</a:t>
                      </a:r>
                      <a:r>
                        <a:rPr kumimoji="1" lang="en-US" altLang="ja-JP" sz="800" dirty="0">
                          <a:latin typeface="Meiryo UI" panose="020B0604030504040204" pitchFamily="50" charset="-128"/>
                          <a:ea typeface="Meiryo UI" panose="020B0604030504040204" pitchFamily="50" charset="-128"/>
                        </a:rPr>
                        <a:t>, "level 0" </a:t>
                      </a:r>
                      <a:r>
                        <a:rPr kumimoji="1" lang="ja-JP" altLang="en-US" sz="800" dirty="0">
                          <a:latin typeface="Meiryo UI" panose="020B0604030504040204" pitchFamily="50" charset="-128"/>
                          <a:ea typeface="Meiryo UI" panose="020B0604030504040204" pitchFamily="50" charset="-128"/>
                        </a:rPr>
                        <a:t>の例として挙げられる</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金銭にかかわるリソースへのアクセス認可要求時には</a:t>
                      </a:r>
                      <a:r>
                        <a:rPr kumimoji="1" lang="en-US" altLang="ja-JP" sz="800" dirty="0">
                          <a:latin typeface="Meiryo UI" panose="020B0604030504040204" pitchFamily="50" charset="-128"/>
                          <a:ea typeface="Meiryo UI" panose="020B0604030504040204" pitchFamily="50" charset="-128"/>
                        </a:rPr>
                        <a:t>, level 0 </a:t>
                      </a:r>
                      <a:r>
                        <a:rPr kumimoji="1" lang="ja-JP" altLang="en-US" sz="800" dirty="0">
                          <a:latin typeface="Meiryo UI" panose="020B0604030504040204" pitchFamily="50" charset="-128"/>
                          <a:ea typeface="Meiryo UI" panose="020B0604030504040204" pitchFamily="50" charset="-128"/>
                        </a:rPr>
                        <a:t>の認証を受け入れるべきではない </a:t>
                      </a:r>
                      <a:r>
                        <a:rPr kumimoji="1" lang="en-US" altLang="ja-JP" sz="800" dirty="0">
                          <a:latin typeface="Meiryo UI" panose="020B0604030504040204" pitchFamily="50" charset="-128"/>
                          <a:ea typeface="Meiryo UI" panose="020B0604030504040204" pitchFamily="50" charset="-128"/>
                        </a:rPr>
                        <a:t>(SHOULD NOT). (OpenID 2.0 PAPE [OpenID.PAPE] nist_auth_level 0 </a:t>
                      </a:r>
                      <a:r>
                        <a:rPr kumimoji="1" lang="ja-JP" altLang="en-US" sz="800" dirty="0">
                          <a:latin typeface="Meiryo UI" panose="020B0604030504040204" pitchFamily="50" charset="-128"/>
                          <a:ea typeface="Meiryo UI" panose="020B0604030504040204" pitchFamily="50" charset="-128"/>
                        </a:rPr>
                        <a:t>に相当する</a:t>
                      </a:r>
                      <a:r>
                        <a:rPr kumimoji="1" lang="en-US" altLang="ja-JP" sz="800" dirty="0">
                          <a:latin typeface="Meiryo UI" panose="020B0604030504040204" pitchFamily="50" charset="-128"/>
                          <a:ea typeface="Meiryo UI" panose="020B0604030504040204" pitchFamily="50" charset="-128"/>
                        </a:rPr>
                        <a:t>) acr </a:t>
                      </a:r>
                      <a:r>
                        <a:rPr kumimoji="1" lang="ja-JP" altLang="en-US" sz="800" dirty="0">
                          <a:latin typeface="Meiryo UI" panose="020B0604030504040204" pitchFamily="50" charset="-128"/>
                          <a:ea typeface="Meiryo UI" panose="020B0604030504040204" pitchFamily="50" charset="-128"/>
                        </a:rPr>
                        <a:t>値には</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絶対 </a:t>
                      </a:r>
                      <a:r>
                        <a:rPr kumimoji="1" lang="en-US" altLang="ja-JP" sz="800" dirty="0">
                          <a:latin typeface="Meiryo UI" panose="020B0604030504040204" pitchFamily="50" charset="-128"/>
                          <a:ea typeface="Meiryo UI" panose="020B0604030504040204" pitchFamily="50" charset="-128"/>
                        </a:rPr>
                        <a:t>URL </a:t>
                      </a:r>
                      <a:r>
                        <a:rPr kumimoji="1" lang="ja-JP" altLang="en-US" sz="800" dirty="0">
                          <a:latin typeface="Meiryo UI" panose="020B0604030504040204" pitchFamily="50" charset="-128"/>
                          <a:ea typeface="Meiryo UI" panose="020B0604030504040204" pitchFamily="50" charset="-128"/>
                        </a:rPr>
                        <a:t>か </a:t>
                      </a:r>
                      <a:r>
                        <a:rPr kumimoji="1" lang="en-US" altLang="ja-JP" sz="800" dirty="0">
                          <a:latin typeface="Meiryo UI" panose="020B0604030504040204" pitchFamily="50" charset="-128"/>
                          <a:ea typeface="Meiryo UI" panose="020B0604030504040204" pitchFamily="50" charset="-128"/>
                        </a:rPr>
                        <a:t>RFC 6711 [RFC6711] </a:t>
                      </a:r>
                      <a:r>
                        <a:rPr kumimoji="1" lang="ja-JP" altLang="en-US" sz="800" dirty="0">
                          <a:latin typeface="Meiryo UI" panose="020B0604030504040204" pitchFamily="50" charset="-128"/>
                          <a:ea typeface="Meiryo UI" panose="020B0604030504040204" pitchFamily="50" charset="-128"/>
                        </a:rPr>
                        <a:t>に登録された値を用いるべきである </a:t>
                      </a:r>
                      <a:r>
                        <a:rPr kumimoji="1" lang="en-US" altLang="ja-JP" sz="800" dirty="0">
                          <a:latin typeface="Meiryo UI" panose="020B0604030504040204" pitchFamily="50" charset="-128"/>
                          <a:ea typeface="Meiryo UI" panose="020B0604030504040204" pitchFamily="50" charset="-128"/>
                        </a:rPr>
                        <a:t>(SHOULD). RFC 6711 [RFC6711] </a:t>
                      </a:r>
                      <a:r>
                        <a:rPr kumimoji="1" lang="ja-JP" altLang="en-US" sz="800" dirty="0">
                          <a:latin typeface="Meiryo UI" panose="020B0604030504040204" pitchFamily="50" charset="-128"/>
                          <a:ea typeface="Meiryo UI" panose="020B0604030504040204" pitchFamily="50" charset="-128"/>
                        </a:rPr>
                        <a:t>登録済の値を用いる場合</a:t>
                      </a:r>
                      <a:r>
                        <a:rPr kumimoji="1" lang="en-US" altLang="ja-JP" sz="800" dirty="0">
                          <a:latin typeface="Meiryo UI" panose="020B0604030504040204" pitchFamily="50" charset="-128"/>
                          <a:ea typeface="Meiryo UI" panose="020B0604030504040204" pitchFamily="50" charset="-128"/>
                        </a:rPr>
                        <a:t>, RFC 6711 [RFC6711] </a:t>
                      </a:r>
                      <a:r>
                        <a:rPr kumimoji="1" lang="ja-JP" altLang="en-US" sz="800" dirty="0">
                          <a:latin typeface="Meiryo UI" panose="020B0604030504040204" pitchFamily="50" charset="-128"/>
                          <a:ea typeface="Meiryo UI" panose="020B0604030504040204" pitchFamily="50" charset="-128"/>
                        </a:rPr>
                        <a:t>と異なる意味でそれを用いてはならない </a:t>
                      </a:r>
                      <a:r>
                        <a:rPr kumimoji="1" lang="en-US" altLang="ja-JP" sz="800" dirty="0">
                          <a:latin typeface="Meiryo UI" panose="020B0604030504040204" pitchFamily="50" charset="-128"/>
                          <a:ea typeface="Meiryo UI" panose="020B0604030504040204" pitchFamily="50" charset="-128"/>
                        </a:rPr>
                        <a:t>(MUST NOT). </a:t>
                      </a:r>
                      <a:r>
                        <a:rPr kumimoji="1" lang="ja-JP" altLang="en-US" sz="800" dirty="0">
                          <a:latin typeface="Meiryo UI" panose="020B0604030504040204" pitchFamily="50" charset="-128"/>
                          <a:ea typeface="Meiryo UI" panose="020B0604030504040204" pitchFamily="50" charset="-128"/>
                        </a:rPr>
                        <a:t>この値の意味するところはコンテキストによって異なる可能性があるため</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この </a:t>
                      </a:r>
                      <a:r>
                        <a:rPr kumimoji="1" lang="en-US" altLang="ja-JP" sz="800" dirty="0">
                          <a:latin typeface="Meiryo UI" panose="020B0604030504040204" pitchFamily="50" charset="-128"/>
                          <a:ea typeface="Meiryo UI" panose="020B0604030504040204" pitchFamily="50" charset="-128"/>
                        </a:rPr>
                        <a:t>Claim </a:t>
                      </a:r>
                      <a:r>
                        <a:rPr kumimoji="1" lang="ja-JP" altLang="en-US" sz="800" dirty="0">
                          <a:latin typeface="Meiryo UI" panose="020B0604030504040204" pitchFamily="50" charset="-128"/>
                          <a:ea typeface="Meiryo UI" panose="020B0604030504040204" pitchFamily="50" charset="-128"/>
                        </a:rPr>
                        <a:t>を利用する場合は</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関係者間で値の意味するところについて合意しておくこと</a:t>
                      </a:r>
                      <a:r>
                        <a:rPr kumimoji="1" lang="en-US" altLang="ja-JP" sz="800" dirty="0">
                          <a:latin typeface="Meiryo UI" panose="020B0604030504040204" pitchFamily="50" charset="-128"/>
                          <a:ea typeface="Meiryo UI" panose="020B0604030504040204" pitchFamily="50" charset="-128"/>
                        </a:rPr>
                        <a:t>. acr </a:t>
                      </a:r>
                      <a:r>
                        <a:rPr kumimoji="1" lang="ja-JP" altLang="en-US" sz="800" dirty="0">
                          <a:latin typeface="Meiryo UI" panose="020B0604030504040204" pitchFamily="50" charset="-128"/>
                          <a:ea typeface="Meiryo UI" panose="020B0604030504040204" pitchFamily="50" charset="-128"/>
                        </a:rPr>
                        <a:t>は大文字小文字を区別する文字列である</a:t>
                      </a:r>
                      <a:r>
                        <a:rPr kumimoji="1" lang="en-US" altLang="ja-JP" sz="800" dirty="0">
                          <a:latin typeface="Meiryo UI" panose="020B0604030504040204" pitchFamily="50" charset="-128"/>
                          <a:ea typeface="Meiryo UI" panose="020B0604030504040204" pitchFamily="50" charset="-128"/>
                        </a:rPr>
                        <a:t>.</a:t>
                      </a:r>
                      <a:endParaRPr kumimoji="1" lang="ja-JP" altLang="en-US"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66908321"/>
                  </a:ext>
                </a:extLst>
              </a:tr>
              <a:tr h="0">
                <a:tc>
                  <a:txBody>
                    <a:bodyPr/>
                    <a:lstStyle/>
                    <a:p>
                      <a:r>
                        <a:rPr kumimoji="1" lang="en-US" altLang="ja-JP" sz="800" dirty="0">
                          <a:latin typeface="Meiryo UI" panose="020B0604030504040204" pitchFamily="50" charset="-128"/>
                          <a:ea typeface="Meiryo UI" panose="020B0604030504040204" pitchFamily="50" charset="-128"/>
                        </a:rPr>
                        <a:t>9</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amr</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tc>
                  <a:txBody>
                    <a:bodyPr/>
                    <a:lstStyle/>
                    <a:p>
                      <a:r>
                        <a:rPr kumimoji="1" lang="en-US" altLang="ja-JP" sz="800" dirty="0">
                          <a:latin typeface="Meiryo UI" panose="020B0604030504040204" pitchFamily="50" charset="-128"/>
                          <a:ea typeface="Meiryo UI" panose="020B0604030504040204" pitchFamily="50" charset="-128"/>
                        </a:rPr>
                        <a:t>OPTIONAL. Authentication Methods References. </a:t>
                      </a:r>
                      <a:r>
                        <a:rPr kumimoji="1" lang="ja-JP" altLang="en-US" sz="800" dirty="0">
                          <a:latin typeface="Meiryo UI" panose="020B0604030504040204" pitchFamily="50" charset="-128"/>
                          <a:ea typeface="Meiryo UI" panose="020B0604030504040204" pitchFamily="50" charset="-128"/>
                        </a:rPr>
                        <a:t>認証時に用いられた認証方式を示す識別子文字列の </a:t>
                      </a:r>
                      <a:r>
                        <a:rPr kumimoji="1" lang="en-US" altLang="ja-JP" sz="800" dirty="0">
                          <a:latin typeface="Meiryo UI" panose="020B0604030504040204" pitchFamily="50" charset="-128"/>
                          <a:ea typeface="Meiryo UI" panose="020B0604030504040204" pitchFamily="50" charset="-128"/>
                        </a:rPr>
                        <a:t>JSON </a:t>
                      </a:r>
                      <a:r>
                        <a:rPr kumimoji="1" lang="ja-JP" altLang="en-US" sz="800" dirty="0">
                          <a:latin typeface="Meiryo UI" panose="020B0604030504040204" pitchFamily="50" charset="-128"/>
                          <a:ea typeface="Meiryo UI" panose="020B0604030504040204" pitchFamily="50" charset="-128"/>
                        </a:rPr>
                        <a:t>配列</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例として</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パスワードと </a:t>
                      </a:r>
                      <a:r>
                        <a:rPr kumimoji="1" lang="en-US" altLang="ja-JP" sz="800" dirty="0">
                          <a:latin typeface="Meiryo UI" panose="020B0604030504040204" pitchFamily="50" charset="-128"/>
                          <a:ea typeface="Meiryo UI" panose="020B0604030504040204" pitchFamily="50" charset="-128"/>
                        </a:rPr>
                        <a:t>OTP </a:t>
                      </a:r>
                      <a:r>
                        <a:rPr kumimoji="1" lang="ja-JP" altLang="en-US" sz="800" dirty="0">
                          <a:latin typeface="Meiryo UI" panose="020B0604030504040204" pitchFamily="50" charset="-128"/>
                          <a:ea typeface="Meiryo UI" panose="020B0604030504040204" pitchFamily="50" charset="-128"/>
                        </a:rPr>
                        <a:t>認証が両方行われたことを示すといったケースが考えられる</a:t>
                      </a:r>
                      <a:r>
                        <a:rPr kumimoji="1" lang="en-US" altLang="ja-JP" sz="800" dirty="0">
                          <a:latin typeface="Meiryo UI" panose="020B0604030504040204" pitchFamily="50" charset="-128"/>
                          <a:ea typeface="Meiryo UI" panose="020B0604030504040204" pitchFamily="50" charset="-128"/>
                        </a:rPr>
                        <a:t>. amr Claim </a:t>
                      </a:r>
                      <a:r>
                        <a:rPr kumimoji="1" lang="ja-JP" altLang="en-US" sz="800" dirty="0">
                          <a:latin typeface="Meiryo UI" panose="020B0604030504040204" pitchFamily="50" charset="-128"/>
                          <a:ea typeface="Meiryo UI" panose="020B0604030504040204" pitchFamily="50" charset="-128"/>
                        </a:rPr>
                        <a:t>にどのような値を用いるかは本仕様の定めるところではない</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この値の意味するところはコンテキストによって異なる可能性があるため</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この </a:t>
                      </a:r>
                      <a:r>
                        <a:rPr kumimoji="1" lang="en-US" altLang="ja-JP" sz="800" dirty="0">
                          <a:latin typeface="Meiryo UI" panose="020B0604030504040204" pitchFamily="50" charset="-128"/>
                          <a:ea typeface="Meiryo UI" panose="020B0604030504040204" pitchFamily="50" charset="-128"/>
                        </a:rPr>
                        <a:t>Claim </a:t>
                      </a:r>
                      <a:r>
                        <a:rPr kumimoji="1" lang="ja-JP" altLang="en-US" sz="800" dirty="0">
                          <a:latin typeface="Meiryo UI" panose="020B0604030504040204" pitchFamily="50" charset="-128"/>
                          <a:ea typeface="Meiryo UI" panose="020B0604030504040204" pitchFamily="50" charset="-128"/>
                        </a:rPr>
                        <a:t>を利用する場合は</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関係者間で値の意味するところについて合意しておくこと</a:t>
                      </a:r>
                      <a:r>
                        <a:rPr kumimoji="1" lang="en-US" altLang="ja-JP" sz="800" dirty="0">
                          <a:latin typeface="Meiryo UI" panose="020B0604030504040204" pitchFamily="50" charset="-128"/>
                          <a:ea typeface="Meiryo UI" panose="020B0604030504040204" pitchFamily="50" charset="-128"/>
                        </a:rPr>
                        <a:t>. amr </a:t>
                      </a:r>
                      <a:r>
                        <a:rPr kumimoji="1" lang="ja-JP" altLang="en-US" sz="800" dirty="0">
                          <a:latin typeface="Meiryo UI" panose="020B0604030504040204" pitchFamily="50" charset="-128"/>
                          <a:ea typeface="Meiryo UI" panose="020B0604030504040204" pitchFamily="50" charset="-128"/>
                        </a:rPr>
                        <a:t>は大文字小文字を区別する文字列である</a:t>
                      </a:r>
                      <a:r>
                        <a:rPr kumimoji="1" lang="en-US" altLang="ja-JP" sz="800" dirty="0">
                          <a:latin typeface="Meiryo UI" panose="020B0604030504040204" pitchFamily="50" charset="-128"/>
                          <a:ea typeface="Meiryo UI" panose="020B0604030504040204" pitchFamily="50" charset="-128"/>
                        </a:rPr>
                        <a:t>.</a:t>
                      </a:r>
                      <a:endParaRPr kumimoji="1" lang="ja-JP" altLang="en-US"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036234075"/>
                  </a:ext>
                </a:extLst>
              </a:tr>
              <a:tr h="0">
                <a:tc>
                  <a:txBody>
                    <a:bodyPr/>
                    <a:lstStyle/>
                    <a:p>
                      <a:r>
                        <a:rPr kumimoji="1" lang="en-US" altLang="ja-JP" sz="800" dirty="0">
                          <a:latin typeface="Meiryo UI" panose="020B0604030504040204" pitchFamily="50" charset="-128"/>
                          <a:ea typeface="Meiryo UI" panose="020B0604030504040204" pitchFamily="50" charset="-128"/>
                        </a:rPr>
                        <a:t>10</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en-US" altLang="ja-JP" sz="800" dirty="0">
                          <a:latin typeface="Meiryo UI" panose="020B0604030504040204" pitchFamily="50" charset="-128"/>
                          <a:ea typeface="Meiryo UI" panose="020B0604030504040204" pitchFamily="50" charset="-128"/>
                        </a:rPr>
                        <a:t>azp</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txBody>
                  <a:tcPr/>
                </a:tc>
                <a:tc>
                  <a:txBody>
                    <a:bodyPr/>
                    <a:lstStyle/>
                    <a:p>
                      <a:r>
                        <a:rPr kumimoji="1" lang="en-US" altLang="ja-JP" sz="800" dirty="0">
                          <a:latin typeface="Meiryo UI" panose="020B0604030504040204" pitchFamily="50" charset="-128"/>
                          <a:ea typeface="Meiryo UI" panose="020B0604030504040204" pitchFamily="50" charset="-128"/>
                        </a:rPr>
                        <a:t>OPTIONAL. ID Token </a:t>
                      </a:r>
                      <a:r>
                        <a:rPr kumimoji="1" lang="ja-JP" altLang="en-US" sz="800" dirty="0">
                          <a:latin typeface="Meiryo UI" panose="020B0604030504040204" pitchFamily="50" charset="-128"/>
                          <a:ea typeface="Meiryo UI" panose="020B0604030504040204" pitchFamily="50" charset="-128"/>
                        </a:rPr>
                        <a:t>発行対象である認可された関係者 </a:t>
                      </a:r>
                      <a:r>
                        <a:rPr kumimoji="1" lang="en-US" altLang="ja-JP" sz="800" dirty="0">
                          <a:latin typeface="Meiryo UI" panose="020B0604030504040204" pitchFamily="50" charset="-128"/>
                          <a:ea typeface="Meiryo UI" panose="020B0604030504040204" pitchFamily="50" charset="-128"/>
                        </a:rPr>
                        <a:t>(authorized party). </a:t>
                      </a:r>
                      <a:r>
                        <a:rPr kumimoji="1" lang="ja-JP" altLang="en-US" sz="800" dirty="0">
                          <a:latin typeface="Meiryo UI" panose="020B0604030504040204" pitchFamily="50" charset="-128"/>
                          <a:ea typeface="Meiryo UI" panose="020B0604030504040204" pitchFamily="50" charset="-128"/>
                        </a:rPr>
                        <a:t>この </a:t>
                      </a:r>
                      <a:r>
                        <a:rPr kumimoji="1" lang="en-US" altLang="ja-JP" sz="800" dirty="0">
                          <a:latin typeface="Meiryo UI" panose="020B0604030504040204" pitchFamily="50" charset="-128"/>
                          <a:ea typeface="Meiryo UI" panose="020B0604030504040204" pitchFamily="50" charset="-128"/>
                        </a:rPr>
                        <a:t>Claim </a:t>
                      </a:r>
                      <a:r>
                        <a:rPr kumimoji="1" lang="ja-JP" altLang="en-US" sz="800" dirty="0">
                          <a:latin typeface="Meiryo UI" panose="020B0604030504040204" pitchFamily="50" charset="-128"/>
                          <a:ea typeface="Meiryo UI" panose="020B0604030504040204" pitchFamily="50" charset="-128"/>
                        </a:rPr>
                        <a:t>が存在する場合</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その値は受け取り手の </a:t>
                      </a:r>
                      <a:r>
                        <a:rPr kumimoji="1" lang="en-US" altLang="ja-JP" sz="800" dirty="0">
                          <a:latin typeface="Meiryo UI" panose="020B0604030504040204" pitchFamily="50" charset="-128"/>
                          <a:ea typeface="Meiryo UI" panose="020B0604030504040204" pitchFamily="50" charset="-128"/>
                        </a:rPr>
                        <a:t>OAuth 2.0 Client ID </a:t>
                      </a:r>
                      <a:r>
                        <a:rPr kumimoji="1" lang="ja-JP" altLang="en-US" sz="800" dirty="0">
                          <a:latin typeface="Meiryo UI" panose="020B0604030504040204" pitchFamily="50" charset="-128"/>
                          <a:ea typeface="Meiryo UI" panose="020B0604030504040204" pitchFamily="50" charset="-128"/>
                        </a:rPr>
                        <a:t>でなければならない</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この </a:t>
                      </a:r>
                      <a:r>
                        <a:rPr kumimoji="1" lang="en-US" altLang="ja-JP" sz="800" dirty="0">
                          <a:latin typeface="Meiryo UI" panose="020B0604030504040204" pitchFamily="50" charset="-128"/>
                          <a:ea typeface="Meiryo UI" panose="020B0604030504040204" pitchFamily="50" charset="-128"/>
                        </a:rPr>
                        <a:t>Claim </a:t>
                      </a:r>
                      <a:r>
                        <a:rPr kumimoji="1" lang="ja-JP" altLang="en-US" sz="800" dirty="0">
                          <a:latin typeface="Meiryo UI" panose="020B0604030504040204" pitchFamily="50" charset="-128"/>
                          <a:ea typeface="Meiryo UI" panose="020B0604030504040204" pitchFamily="50" charset="-128"/>
                        </a:rPr>
                        <a:t>は</a:t>
                      </a:r>
                      <a:r>
                        <a:rPr kumimoji="1" lang="en-US" altLang="ja-JP" sz="800" dirty="0">
                          <a:latin typeface="Meiryo UI" panose="020B0604030504040204" pitchFamily="50" charset="-128"/>
                          <a:ea typeface="Meiryo UI" panose="020B0604030504040204" pitchFamily="50" charset="-128"/>
                        </a:rPr>
                        <a:t>, ID Token </a:t>
                      </a:r>
                      <a:r>
                        <a:rPr kumimoji="1" lang="ja-JP" altLang="en-US" sz="800" dirty="0">
                          <a:latin typeface="Meiryo UI" panose="020B0604030504040204" pitchFamily="50" charset="-128"/>
                          <a:ea typeface="Meiryo UI" panose="020B0604030504040204" pitchFamily="50" charset="-128"/>
                        </a:rPr>
                        <a:t>のオーディエンス値が単一文字列であり</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かつその値が </a:t>
                      </a:r>
                      <a:r>
                        <a:rPr kumimoji="1" lang="en-US" altLang="ja-JP" sz="800" dirty="0">
                          <a:latin typeface="Meiryo UI" panose="020B0604030504040204" pitchFamily="50" charset="-128"/>
                          <a:ea typeface="Meiryo UI" panose="020B0604030504040204" pitchFamily="50" charset="-128"/>
                        </a:rPr>
                        <a:t>azp </a:t>
                      </a:r>
                      <a:r>
                        <a:rPr kumimoji="1" lang="ja-JP" altLang="en-US" sz="800" dirty="0">
                          <a:latin typeface="Meiryo UI" panose="020B0604030504040204" pitchFamily="50" charset="-128"/>
                          <a:ea typeface="Meiryo UI" panose="020B0604030504040204" pitchFamily="50" charset="-128"/>
                        </a:rPr>
                        <a:t>の値と異なる場合にのみ必要となる</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オーディエンスと </a:t>
                      </a:r>
                      <a:r>
                        <a:rPr kumimoji="1" lang="en-US" altLang="ja-JP" sz="800" dirty="0">
                          <a:latin typeface="Meiryo UI" panose="020B0604030504040204" pitchFamily="50" charset="-128"/>
                          <a:ea typeface="Meiryo UI" panose="020B0604030504040204" pitchFamily="50" charset="-128"/>
                        </a:rPr>
                        <a:t>azp </a:t>
                      </a:r>
                      <a:r>
                        <a:rPr kumimoji="1" lang="ja-JP" altLang="en-US" sz="800" dirty="0">
                          <a:latin typeface="Meiryo UI" panose="020B0604030504040204" pitchFamily="50" charset="-128"/>
                          <a:ea typeface="Meiryo UI" panose="020B0604030504040204" pitchFamily="50" charset="-128"/>
                        </a:rPr>
                        <a:t>値が同値である場合にも</a:t>
                      </a:r>
                      <a:r>
                        <a:rPr kumimoji="1" lang="en-US" altLang="ja-JP" sz="800" dirty="0">
                          <a:latin typeface="Meiryo UI" panose="020B0604030504040204" pitchFamily="50" charset="-128"/>
                          <a:ea typeface="Meiryo UI" panose="020B0604030504040204" pitchFamily="50" charset="-128"/>
                        </a:rPr>
                        <a:t>, </a:t>
                      </a:r>
                      <a:r>
                        <a:rPr kumimoji="1" lang="ja-JP" altLang="en-US" sz="800" dirty="0">
                          <a:latin typeface="Meiryo UI" panose="020B0604030504040204" pitchFamily="50" charset="-128"/>
                          <a:ea typeface="Meiryo UI" panose="020B0604030504040204" pitchFamily="50" charset="-128"/>
                        </a:rPr>
                        <a:t>この </a:t>
                      </a:r>
                      <a:r>
                        <a:rPr kumimoji="1" lang="en-US" altLang="ja-JP" sz="800" dirty="0">
                          <a:latin typeface="Meiryo UI" panose="020B0604030504040204" pitchFamily="50" charset="-128"/>
                          <a:ea typeface="Meiryo UI" panose="020B0604030504040204" pitchFamily="50" charset="-128"/>
                        </a:rPr>
                        <a:t>Claim </a:t>
                      </a:r>
                      <a:r>
                        <a:rPr kumimoji="1" lang="ja-JP" altLang="en-US" sz="800" dirty="0">
                          <a:latin typeface="Meiryo UI" panose="020B0604030504040204" pitchFamily="50" charset="-128"/>
                          <a:ea typeface="Meiryo UI" panose="020B0604030504040204" pitchFamily="50" charset="-128"/>
                        </a:rPr>
                        <a:t>を含んでもよい </a:t>
                      </a:r>
                      <a:r>
                        <a:rPr kumimoji="1" lang="en-US" altLang="ja-JP" sz="800" dirty="0">
                          <a:latin typeface="Meiryo UI" panose="020B0604030504040204" pitchFamily="50" charset="-128"/>
                          <a:ea typeface="Meiryo UI" panose="020B0604030504040204" pitchFamily="50" charset="-128"/>
                        </a:rPr>
                        <a:t>(MAY). azp </a:t>
                      </a:r>
                      <a:r>
                        <a:rPr kumimoji="1" lang="ja-JP" altLang="en-US" sz="800" dirty="0">
                          <a:latin typeface="Meiryo UI" panose="020B0604030504040204" pitchFamily="50" charset="-128"/>
                          <a:ea typeface="Meiryo UI" panose="020B0604030504040204" pitchFamily="50" charset="-128"/>
                        </a:rPr>
                        <a:t>は大文字小文字を区別する文字列である</a:t>
                      </a:r>
                      <a:r>
                        <a:rPr kumimoji="1" lang="en-US" altLang="ja-JP" sz="800" dirty="0">
                          <a:latin typeface="Meiryo UI" panose="020B0604030504040204" pitchFamily="50" charset="-128"/>
                          <a:ea typeface="Meiryo UI" panose="020B0604030504040204" pitchFamily="50" charset="-128"/>
                        </a:rPr>
                        <a:t>.</a:t>
                      </a:r>
                      <a:endParaRPr kumimoji="1" lang="ja-JP" altLang="en-US"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51989371"/>
                  </a:ext>
                </a:extLst>
              </a:tr>
            </a:tbl>
          </a:graphicData>
        </a:graphic>
      </p:graphicFrame>
      <p:sp>
        <p:nvSpPr>
          <p:cNvPr id="6" name="テキスト ボックス 5">
            <a:extLst>
              <a:ext uri="{FF2B5EF4-FFF2-40B4-BE49-F238E27FC236}">
                <a16:creationId xmlns:a16="http://schemas.microsoft.com/office/drawing/2014/main" id="{186C6E82-1B42-73E3-9302-8046070D6D83}"/>
              </a:ext>
            </a:extLst>
          </p:cNvPr>
          <p:cNvSpPr txBox="1"/>
          <p:nvPr/>
        </p:nvSpPr>
        <p:spPr>
          <a:xfrm>
            <a:off x="216000" y="719998"/>
            <a:ext cx="9449931" cy="507911"/>
          </a:xfrm>
          <a:prstGeom prst="rect">
            <a:avLst/>
          </a:prstGeom>
          <a:noFill/>
          <a:ln>
            <a:noFill/>
          </a:ln>
        </p:spPr>
        <p:txBody>
          <a:bodyPr wrap="square" rtlCol="0" anchor="t" anchorCtr="0">
            <a:noAutofit/>
          </a:bodyPr>
          <a:lstStyle/>
          <a:p>
            <a:r>
              <a:rPr lang="en-US" altLang="ja-JP" sz="1200">
                <a:latin typeface="Meiryo UI" panose="020B0604030504040204" pitchFamily="50" charset="-128"/>
                <a:ea typeface="Meiryo UI" panose="020B0604030504040204" pitchFamily="50" charset="-128"/>
              </a:rPr>
              <a:t>OpenID </a:t>
            </a:r>
            <a:r>
              <a:rPr lang="en-US" altLang="ja-JP" sz="1200" dirty="0">
                <a:latin typeface="Meiryo UI" panose="020B0604030504040204" pitchFamily="50" charset="-128"/>
                <a:ea typeface="Meiryo UI" panose="020B0604030504040204" pitchFamily="50" charset="-128"/>
              </a:rPr>
              <a:t>Connect 1.0</a:t>
            </a:r>
            <a:r>
              <a:rPr lang="ja-JP" altLang="en-US" sz="1200" dirty="0">
                <a:latin typeface="Meiryo UI" panose="020B0604030504040204" pitchFamily="50" charset="-128"/>
                <a:ea typeface="Meiryo UI" panose="020B0604030504040204" pitchFamily="50" charset="-128"/>
              </a:rPr>
              <a:t>で定められた</a:t>
            </a:r>
            <a:r>
              <a:rPr lang="en-US" altLang="ja-JP" sz="1200" dirty="0">
                <a:latin typeface="Meiryo UI" panose="020B0604030504040204" pitchFamily="50" charset="-128"/>
                <a:ea typeface="Meiryo UI" panose="020B0604030504040204" pitchFamily="50" charset="-128"/>
              </a:rPr>
              <a:t>ID</a:t>
            </a:r>
            <a:r>
              <a:rPr lang="ja-JP" altLang="en-US" sz="1200" dirty="0">
                <a:latin typeface="Meiryo UI" panose="020B0604030504040204" pitchFamily="50" charset="-128"/>
                <a:ea typeface="Meiryo UI" panose="020B0604030504040204" pitchFamily="50" charset="-128"/>
              </a:rPr>
              <a:t>トークンのクレームを以下に</a:t>
            </a:r>
            <a:r>
              <a:rPr lang="ja-JP" altLang="en-US" sz="1200">
                <a:latin typeface="Meiryo UI" panose="020B0604030504040204" pitchFamily="50" charset="-128"/>
                <a:ea typeface="Meiryo UI" panose="020B0604030504040204" pitchFamily="50" charset="-128"/>
              </a:rPr>
              <a:t>示す。必須</a:t>
            </a:r>
            <a:r>
              <a:rPr lang="ja-JP" altLang="en-US" sz="1200" dirty="0">
                <a:latin typeface="Meiryo UI" panose="020B0604030504040204" pitchFamily="50" charset="-128"/>
                <a:ea typeface="Meiryo UI" panose="020B0604030504040204" pitchFamily="50" charset="-128"/>
              </a:rPr>
              <a:t>のクレームもいくつか定められて</a:t>
            </a:r>
            <a:r>
              <a:rPr lang="ja-JP" altLang="en-US" sz="1200">
                <a:latin typeface="Meiryo UI" panose="020B0604030504040204" pitchFamily="50" charset="-128"/>
                <a:ea typeface="Meiryo UI" panose="020B0604030504040204" pitchFamily="50" charset="-128"/>
              </a:rPr>
              <a:t>いる。</a:t>
            </a:r>
            <a:endParaRPr lang="en-US" altLang="ja-JP" sz="1200">
              <a:latin typeface="Meiryo UI" panose="020B0604030504040204" pitchFamily="50" charset="-128"/>
              <a:ea typeface="Meiryo UI" panose="020B0604030504040204" pitchFamily="50" charset="-128"/>
            </a:endParaRPr>
          </a:p>
          <a:p>
            <a:r>
              <a:rPr lang="en-US" altLang="ja-JP" sz="1200">
                <a:latin typeface="Meiryo UI" panose="020B0604030504040204" pitchFamily="50" charset="-128"/>
                <a:ea typeface="Meiryo UI" panose="020B0604030504040204" pitchFamily="50" charset="-128"/>
              </a:rPr>
              <a:t>http</a:t>
            </a:r>
            <a:r>
              <a:rPr lang="en-US" altLang="ja-JP" sz="1200" dirty="0">
                <a:latin typeface="Meiryo UI" panose="020B0604030504040204" pitchFamily="50" charset="-128"/>
                <a:ea typeface="Meiryo UI" panose="020B0604030504040204" pitchFamily="50" charset="-128"/>
              </a:rPr>
              <a:t>://openid-foundation-japan.github.io/openid-connect-core-1_0.ja.html#IDToken</a:t>
            </a:r>
          </a:p>
          <a:p>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7804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411D8B-D376-C1DB-E429-B43CE34CD4A5}"/>
              </a:ext>
            </a:extLst>
          </p:cNvPr>
          <p:cNvSpPr>
            <a:spLocks noGrp="1"/>
          </p:cNvSpPr>
          <p:nvPr>
            <p:ph type="title"/>
          </p:nvPr>
        </p:nvSpPr>
        <p:spPr/>
        <p:txBody>
          <a:bodyPr>
            <a:normAutofit/>
          </a:bodyPr>
          <a:lstStyle/>
          <a:p>
            <a:r>
              <a:rPr lang="ja-JP" altLang="en-US" sz="1800">
                <a:latin typeface="Meiryo UI" panose="020B0604030504040204" pitchFamily="50" charset="-128"/>
                <a:ea typeface="Meiryo UI" panose="020B0604030504040204" pitchFamily="50" charset="-128"/>
              </a:rPr>
              <a:t>認証が必要となる状況</a:t>
            </a:r>
            <a:endParaRPr kumimoji="1" lang="ja-JP" altLang="en-US" sz="1800" dirty="0">
              <a:latin typeface="Meiryo UI" panose="020B0604030504040204" pitchFamily="50" charset="-128"/>
              <a:ea typeface="Meiryo UI" panose="020B0604030504040204" pitchFamily="50" charset="-128"/>
            </a:endParaRPr>
          </a:p>
        </p:txBody>
      </p:sp>
      <p:sp>
        <p:nvSpPr>
          <p:cNvPr id="3" name="正方形/長方形 2">
            <a:extLst>
              <a:ext uri="{FF2B5EF4-FFF2-40B4-BE49-F238E27FC236}">
                <a16:creationId xmlns:a16="http://schemas.microsoft.com/office/drawing/2014/main" id="{93F54C72-14B8-A850-9EED-5326EB0BCE16}"/>
              </a:ext>
            </a:extLst>
          </p:cNvPr>
          <p:cNvSpPr/>
          <p:nvPr/>
        </p:nvSpPr>
        <p:spPr>
          <a:xfrm>
            <a:off x="5225868" y="2086299"/>
            <a:ext cx="828000" cy="435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t>WebApp</a:t>
            </a:r>
            <a:endParaRPr kumimoji="1" lang="ja-JP" altLang="en-US" sz="800" dirty="0"/>
          </a:p>
        </p:txBody>
      </p:sp>
      <p:sp>
        <p:nvSpPr>
          <p:cNvPr id="4" name="四角形: 角を丸くする 3">
            <a:extLst>
              <a:ext uri="{FF2B5EF4-FFF2-40B4-BE49-F238E27FC236}">
                <a16:creationId xmlns:a16="http://schemas.microsoft.com/office/drawing/2014/main" id="{24178E50-C6D7-0E66-6A5B-E051C7B0E815}"/>
              </a:ext>
            </a:extLst>
          </p:cNvPr>
          <p:cNvSpPr/>
          <p:nvPr/>
        </p:nvSpPr>
        <p:spPr>
          <a:xfrm>
            <a:off x="4897593" y="3066154"/>
            <a:ext cx="1441117" cy="261953"/>
          </a:xfrm>
          <a:prstGeom prst="roundRect">
            <a:avLst>
              <a:gd name="adj"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800" dirty="0"/>
              <a:t>データ利用者</a:t>
            </a:r>
          </a:p>
        </p:txBody>
      </p:sp>
      <p:sp>
        <p:nvSpPr>
          <p:cNvPr id="5" name="正方形/長方形 4">
            <a:extLst>
              <a:ext uri="{FF2B5EF4-FFF2-40B4-BE49-F238E27FC236}">
                <a16:creationId xmlns:a16="http://schemas.microsoft.com/office/drawing/2014/main" id="{6C0F5080-9513-9546-B5DC-3F4B3754097E}"/>
              </a:ext>
            </a:extLst>
          </p:cNvPr>
          <p:cNvSpPr/>
          <p:nvPr/>
        </p:nvSpPr>
        <p:spPr>
          <a:xfrm>
            <a:off x="6957544" y="2088463"/>
            <a:ext cx="828000" cy="435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dirty="0"/>
              <a:t>利用者コネクタ</a:t>
            </a:r>
            <a:endParaRPr kumimoji="1" lang="ja-JP" altLang="en-US" sz="800" dirty="0"/>
          </a:p>
        </p:txBody>
      </p:sp>
      <p:sp>
        <p:nvSpPr>
          <p:cNvPr id="6" name="四角形: 角を丸くする 5">
            <a:extLst>
              <a:ext uri="{FF2B5EF4-FFF2-40B4-BE49-F238E27FC236}">
                <a16:creationId xmlns:a16="http://schemas.microsoft.com/office/drawing/2014/main" id="{2354FE94-D788-009C-A942-8EDD1BFF1CDB}"/>
              </a:ext>
            </a:extLst>
          </p:cNvPr>
          <p:cNvSpPr/>
          <p:nvPr/>
        </p:nvSpPr>
        <p:spPr>
          <a:xfrm>
            <a:off x="1842131" y="6349162"/>
            <a:ext cx="1323703" cy="318005"/>
          </a:xfrm>
          <a:prstGeom prst="roundRect">
            <a:avLst>
              <a:gd name="adj"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800" dirty="0"/>
              <a:t>データ提供者</a:t>
            </a:r>
          </a:p>
        </p:txBody>
      </p:sp>
      <p:sp>
        <p:nvSpPr>
          <p:cNvPr id="7" name="正方形/長方形 6">
            <a:extLst>
              <a:ext uri="{FF2B5EF4-FFF2-40B4-BE49-F238E27FC236}">
                <a16:creationId xmlns:a16="http://schemas.microsoft.com/office/drawing/2014/main" id="{C0D3C6CB-C582-CE8C-93CC-66E368258DC3}"/>
              </a:ext>
            </a:extLst>
          </p:cNvPr>
          <p:cNvSpPr/>
          <p:nvPr/>
        </p:nvSpPr>
        <p:spPr>
          <a:xfrm>
            <a:off x="207471" y="5159298"/>
            <a:ext cx="1634660" cy="292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t>データカタログ作成ツール画面</a:t>
            </a:r>
          </a:p>
        </p:txBody>
      </p:sp>
      <p:sp>
        <p:nvSpPr>
          <p:cNvPr id="8" name="正方形/長方形 7">
            <a:extLst>
              <a:ext uri="{FF2B5EF4-FFF2-40B4-BE49-F238E27FC236}">
                <a16:creationId xmlns:a16="http://schemas.microsoft.com/office/drawing/2014/main" id="{33706D49-BCA7-7FAA-801C-F74E1FA38EF7}"/>
              </a:ext>
            </a:extLst>
          </p:cNvPr>
          <p:cNvSpPr/>
          <p:nvPr/>
        </p:nvSpPr>
        <p:spPr>
          <a:xfrm>
            <a:off x="200818" y="4444796"/>
            <a:ext cx="1657187" cy="292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t>データカタログ作成ツール</a:t>
            </a:r>
            <a:r>
              <a:rPr kumimoji="1" lang="en-US" altLang="ja-JP" sz="800" dirty="0"/>
              <a:t>API</a:t>
            </a:r>
            <a:endParaRPr kumimoji="1" lang="ja-JP" altLang="en-US" sz="800" dirty="0"/>
          </a:p>
        </p:txBody>
      </p:sp>
      <p:sp>
        <p:nvSpPr>
          <p:cNvPr id="9" name="正方形/長方形 8">
            <a:extLst>
              <a:ext uri="{FF2B5EF4-FFF2-40B4-BE49-F238E27FC236}">
                <a16:creationId xmlns:a16="http://schemas.microsoft.com/office/drawing/2014/main" id="{ED4B5D55-4A9B-D198-B4DE-0D2CE84977D7}"/>
              </a:ext>
            </a:extLst>
          </p:cNvPr>
          <p:cNvSpPr/>
          <p:nvPr/>
        </p:nvSpPr>
        <p:spPr>
          <a:xfrm>
            <a:off x="3102244" y="5186242"/>
            <a:ext cx="1291081" cy="3385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t>認可機能画面</a:t>
            </a:r>
            <a:endParaRPr kumimoji="1" lang="ja-JP" altLang="en-US" sz="800" dirty="0"/>
          </a:p>
        </p:txBody>
      </p:sp>
      <p:sp>
        <p:nvSpPr>
          <p:cNvPr id="10" name="正方形/長方形 9">
            <a:extLst>
              <a:ext uri="{FF2B5EF4-FFF2-40B4-BE49-F238E27FC236}">
                <a16:creationId xmlns:a16="http://schemas.microsoft.com/office/drawing/2014/main" id="{C97079B0-0A0C-93BD-B7B5-5B16B73EAFE1}"/>
              </a:ext>
            </a:extLst>
          </p:cNvPr>
          <p:cNvSpPr/>
          <p:nvPr/>
        </p:nvSpPr>
        <p:spPr>
          <a:xfrm>
            <a:off x="3135904" y="4647812"/>
            <a:ext cx="1271260" cy="292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a:t>認可機能</a:t>
            </a:r>
            <a:r>
              <a:rPr kumimoji="1" lang="en-US" altLang="ja-JP" sz="800"/>
              <a:t>API</a:t>
            </a:r>
            <a:endParaRPr kumimoji="1" lang="ja-JP" altLang="en-US" sz="800" dirty="0"/>
          </a:p>
        </p:txBody>
      </p:sp>
      <p:cxnSp>
        <p:nvCxnSpPr>
          <p:cNvPr id="11" name="直線コネクタ 10">
            <a:extLst>
              <a:ext uri="{FF2B5EF4-FFF2-40B4-BE49-F238E27FC236}">
                <a16:creationId xmlns:a16="http://schemas.microsoft.com/office/drawing/2014/main" id="{2512998D-7BD7-CA48-79CE-756DC3A61618}"/>
              </a:ext>
            </a:extLst>
          </p:cNvPr>
          <p:cNvCxnSpPr>
            <a:cxnSpLocks/>
            <a:stCxn id="3" idx="2"/>
            <a:endCxn id="4" idx="0"/>
          </p:cNvCxnSpPr>
          <p:nvPr/>
        </p:nvCxnSpPr>
        <p:spPr>
          <a:xfrm flipH="1">
            <a:off x="5618152" y="2521727"/>
            <a:ext cx="21716" cy="544427"/>
          </a:xfrm>
          <a:prstGeom prst="line">
            <a:avLst/>
          </a:prstGeom>
        </p:spPr>
        <p:style>
          <a:lnRef idx="1">
            <a:schemeClr val="dk1"/>
          </a:lnRef>
          <a:fillRef idx="0">
            <a:schemeClr val="dk1"/>
          </a:fillRef>
          <a:effectRef idx="0">
            <a:schemeClr val="dk1"/>
          </a:effectRef>
          <a:fontRef idx="minor">
            <a:schemeClr val="tx1"/>
          </a:fontRef>
        </p:style>
      </p:cxnSp>
      <p:sp>
        <p:nvSpPr>
          <p:cNvPr id="12" name="正方形/長方形 11">
            <a:extLst>
              <a:ext uri="{FF2B5EF4-FFF2-40B4-BE49-F238E27FC236}">
                <a16:creationId xmlns:a16="http://schemas.microsoft.com/office/drawing/2014/main" id="{5E08D333-F5FC-904F-E631-6E37FFC8BD50}"/>
              </a:ext>
            </a:extLst>
          </p:cNvPr>
          <p:cNvSpPr/>
          <p:nvPr/>
        </p:nvSpPr>
        <p:spPr>
          <a:xfrm>
            <a:off x="5242696" y="997469"/>
            <a:ext cx="828000" cy="4354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800" dirty="0"/>
              <a:t>外部</a:t>
            </a:r>
            <a:r>
              <a:rPr kumimoji="1" lang="en-US" altLang="ja-JP" sz="800" dirty="0"/>
              <a:t>IdP</a:t>
            </a:r>
            <a:endParaRPr kumimoji="1" lang="ja-JP" altLang="en-US" sz="800" dirty="0"/>
          </a:p>
        </p:txBody>
      </p:sp>
      <p:cxnSp>
        <p:nvCxnSpPr>
          <p:cNvPr id="13" name="直線コネクタ 12">
            <a:extLst>
              <a:ext uri="{FF2B5EF4-FFF2-40B4-BE49-F238E27FC236}">
                <a16:creationId xmlns:a16="http://schemas.microsoft.com/office/drawing/2014/main" id="{4D021518-405F-6B7D-5410-E55DCB94A716}"/>
              </a:ext>
            </a:extLst>
          </p:cNvPr>
          <p:cNvCxnSpPr>
            <a:cxnSpLocks/>
            <a:stCxn id="14" idx="1"/>
            <a:endCxn id="12" idx="3"/>
          </p:cNvCxnSpPr>
          <p:nvPr/>
        </p:nvCxnSpPr>
        <p:spPr>
          <a:xfrm flipH="1" flipV="1">
            <a:off x="6070696" y="1215183"/>
            <a:ext cx="827091" cy="216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EA7D6886-9F7C-4BCA-0B5F-351B8EDE2F93}"/>
              </a:ext>
            </a:extLst>
          </p:cNvPr>
          <p:cNvSpPr/>
          <p:nvPr/>
        </p:nvSpPr>
        <p:spPr>
          <a:xfrm>
            <a:off x="6897787" y="999633"/>
            <a:ext cx="828000" cy="4354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800"/>
              <a:t>認証機能</a:t>
            </a:r>
            <a:endParaRPr kumimoji="1" lang="ja-JP" altLang="en-US" sz="800" dirty="0"/>
          </a:p>
        </p:txBody>
      </p:sp>
      <p:cxnSp>
        <p:nvCxnSpPr>
          <p:cNvPr id="15" name="直線コネクタ 14">
            <a:extLst>
              <a:ext uri="{FF2B5EF4-FFF2-40B4-BE49-F238E27FC236}">
                <a16:creationId xmlns:a16="http://schemas.microsoft.com/office/drawing/2014/main" id="{398A8246-AE05-AB8C-3A3A-8CE79CB7FF40}"/>
              </a:ext>
            </a:extLst>
          </p:cNvPr>
          <p:cNvCxnSpPr>
            <a:cxnSpLocks/>
            <a:stCxn id="14" idx="2"/>
            <a:endCxn id="3" idx="0"/>
          </p:cNvCxnSpPr>
          <p:nvPr/>
        </p:nvCxnSpPr>
        <p:spPr>
          <a:xfrm flipH="1">
            <a:off x="5639868" y="1435061"/>
            <a:ext cx="1671919" cy="65123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B7C406FA-2C09-7C51-9B71-4BCB408F499A}"/>
              </a:ext>
            </a:extLst>
          </p:cNvPr>
          <p:cNvCxnSpPr>
            <a:cxnSpLocks/>
            <a:stCxn id="5" idx="1"/>
            <a:endCxn id="3" idx="3"/>
          </p:cNvCxnSpPr>
          <p:nvPr/>
        </p:nvCxnSpPr>
        <p:spPr>
          <a:xfrm flipH="1" flipV="1">
            <a:off x="6053868" y="2304013"/>
            <a:ext cx="903676" cy="21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999208AF-925B-F13B-C298-54FEF9E5DE4C}"/>
              </a:ext>
            </a:extLst>
          </p:cNvPr>
          <p:cNvCxnSpPr>
            <a:cxnSpLocks/>
            <a:stCxn id="14" idx="2"/>
            <a:endCxn id="5" idx="0"/>
          </p:cNvCxnSpPr>
          <p:nvPr/>
        </p:nvCxnSpPr>
        <p:spPr>
          <a:xfrm>
            <a:off x="7311787" y="1435061"/>
            <a:ext cx="59757" cy="65340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C81494A3-78B4-D539-A9EF-5654627B88C1}"/>
              </a:ext>
            </a:extLst>
          </p:cNvPr>
          <p:cNvSpPr/>
          <p:nvPr/>
        </p:nvSpPr>
        <p:spPr>
          <a:xfrm>
            <a:off x="8616607" y="2086299"/>
            <a:ext cx="828000" cy="435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t>提供者コネクタ</a:t>
            </a:r>
          </a:p>
        </p:txBody>
      </p:sp>
      <p:cxnSp>
        <p:nvCxnSpPr>
          <p:cNvPr id="19" name="直線コネクタ 18">
            <a:extLst>
              <a:ext uri="{FF2B5EF4-FFF2-40B4-BE49-F238E27FC236}">
                <a16:creationId xmlns:a16="http://schemas.microsoft.com/office/drawing/2014/main" id="{63965C07-F21D-1785-EE19-68CEFECBA1BF}"/>
              </a:ext>
            </a:extLst>
          </p:cNvPr>
          <p:cNvCxnSpPr>
            <a:cxnSpLocks/>
            <a:stCxn id="5" idx="3"/>
            <a:endCxn id="18" idx="1"/>
          </p:cNvCxnSpPr>
          <p:nvPr/>
        </p:nvCxnSpPr>
        <p:spPr>
          <a:xfrm flipV="1">
            <a:off x="7785544" y="2304013"/>
            <a:ext cx="831063" cy="21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A7A7A43-7A73-9299-7766-19FC674CB0C1}"/>
              </a:ext>
            </a:extLst>
          </p:cNvPr>
          <p:cNvCxnSpPr>
            <a:cxnSpLocks/>
            <a:stCxn id="21" idx="2"/>
            <a:endCxn id="18" idx="0"/>
          </p:cNvCxnSpPr>
          <p:nvPr/>
        </p:nvCxnSpPr>
        <p:spPr>
          <a:xfrm>
            <a:off x="9021292" y="1412393"/>
            <a:ext cx="9315" cy="67390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3C700C80-E7D3-5122-7752-012C245DCD29}"/>
              </a:ext>
            </a:extLst>
          </p:cNvPr>
          <p:cNvSpPr/>
          <p:nvPr/>
        </p:nvSpPr>
        <p:spPr>
          <a:xfrm>
            <a:off x="8607292" y="976965"/>
            <a:ext cx="828000" cy="4354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800"/>
              <a:t>認可機能</a:t>
            </a:r>
            <a:endParaRPr kumimoji="1" lang="ja-JP" altLang="en-US" sz="800" dirty="0"/>
          </a:p>
        </p:txBody>
      </p:sp>
      <p:sp>
        <p:nvSpPr>
          <p:cNvPr id="22" name="四角形: 角を丸くする 21">
            <a:extLst>
              <a:ext uri="{FF2B5EF4-FFF2-40B4-BE49-F238E27FC236}">
                <a16:creationId xmlns:a16="http://schemas.microsoft.com/office/drawing/2014/main" id="{7B160682-25BB-CC7D-0FED-4630D42ABB1F}"/>
              </a:ext>
            </a:extLst>
          </p:cNvPr>
          <p:cNvSpPr/>
          <p:nvPr/>
        </p:nvSpPr>
        <p:spPr>
          <a:xfrm>
            <a:off x="5325099" y="6308127"/>
            <a:ext cx="1444064" cy="293933"/>
          </a:xfrm>
          <a:prstGeom prst="roundRect">
            <a:avLst>
              <a:gd name="adj"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800" dirty="0"/>
              <a:t>データ取引市場</a:t>
            </a:r>
          </a:p>
        </p:txBody>
      </p:sp>
      <p:cxnSp>
        <p:nvCxnSpPr>
          <p:cNvPr id="23" name="直線コネクタ 22">
            <a:extLst>
              <a:ext uri="{FF2B5EF4-FFF2-40B4-BE49-F238E27FC236}">
                <a16:creationId xmlns:a16="http://schemas.microsoft.com/office/drawing/2014/main" id="{B6785271-27C2-FEBB-A803-83488DCE42BC}"/>
              </a:ext>
            </a:extLst>
          </p:cNvPr>
          <p:cNvCxnSpPr>
            <a:cxnSpLocks/>
            <a:stCxn id="6" idx="0"/>
            <a:endCxn id="7" idx="2"/>
          </p:cNvCxnSpPr>
          <p:nvPr/>
        </p:nvCxnSpPr>
        <p:spPr>
          <a:xfrm flipH="1" flipV="1">
            <a:off x="1024801" y="5451777"/>
            <a:ext cx="1479182" cy="8973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9A49D0D9-714E-9684-21F2-AA9DC13F72F8}"/>
              </a:ext>
            </a:extLst>
          </p:cNvPr>
          <p:cNvCxnSpPr>
            <a:cxnSpLocks/>
            <a:stCxn id="6" idx="0"/>
            <a:endCxn id="9" idx="2"/>
          </p:cNvCxnSpPr>
          <p:nvPr/>
        </p:nvCxnSpPr>
        <p:spPr>
          <a:xfrm flipV="1">
            <a:off x="2503983" y="5524797"/>
            <a:ext cx="1243802" cy="8243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59DCD58F-8A1E-3F80-F749-8287168D9B6C}"/>
              </a:ext>
            </a:extLst>
          </p:cNvPr>
          <p:cNvCxnSpPr>
            <a:cxnSpLocks/>
            <a:stCxn id="7" idx="0"/>
            <a:endCxn id="8" idx="2"/>
          </p:cNvCxnSpPr>
          <p:nvPr/>
        </p:nvCxnSpPr>
        <p:spPr>
          <a:xfrm flipV="1">
            <a:off x="1024801" y="4737275"/>
            <a:ext cx="4611" cy="4220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0953A5CC-0AA7-424C-10FD-7CCDA0BB9DC1}"/>
              </a:ext>
            </a:extLst>
          </p:cNvPr>
          <p:cNvCxnSpPr>
            <a:cxnSpLocks/>
            <a:stCxn id="9" idx="0"/>
            <a:endCxn id="10" idx="2"/>
          </p:cNvCxnSpPr>
          <p:nvPr/>
        </p:nvCxnSpPr>
        <p:spPr>
          <a:xfrm flipV="1">
            <a:off x="3747785" y="4940291"/>
            <a:ext cx="23749" cy="2459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26BD2C4E-8461-8E4C-55BC-468BE3614126}"/>
              </a:ext>
            </a:extLst>
          </p:cNvPr>
          <p:cNvSpPr/>
          <p:nvPr/>
        </p:nvSpPr>
        <p:spPr>
          <a:xfrm>
            <a:off x="3747784" y="3782966"/>
            <a:ext cx="1033015" cy="29247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800"/>
              <a:t>認証機能</a:t>
            </a:r>
            <a:endParaRPr kumimoji="1" lang="ja-JP" altLang="en-US" sz="800" dirty="0"/>
          </a:p>
        </p:txBody>
      </p:sp>
      <p:cxnSp>
        <p:nvCxnSpPr>
          <p:cNvPr id="28" name="直線コネクタ 27">
            <a:extLst>
              <a:ext uri="{FF2B5EF4-FFF2-40B4-BE49-F238E27FC236}">
                <a16:creationId xmlns:a16="http://schemas.microsoft.com/office/drawing/2014/main" id="{B875DC8F-6939-ED7D-6C2E-3566BDF6535A}"/>
              </a:ext>
            </a:extLst>
          </p:cNvPr>
          <p:cNvCxnSpPr>
            <a:cxnSpLocks/>
            <a:stCxn id="8" idx="0"/>
            <a:endCxn id="27" idx="1"/>
          </p:cNvCxnSpPr>
          <p:nvPr/>
        </p:nvCxnSpPr>
        <p:spPr>
          <a:xfrm flipV="1">
            <a:off x="1029412" y="3929206"/>
            <a:ext cx="2718372" cy="51559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2C9BEF8-B18F-C0CC-2F62-FD2CD60E75FA}"/>
              </a:ext>
            </a:extLst>
          </p:cNvPr>
          <p:cNvCxnSpPr>
            <a:cxnSpLocks/>
            <a:stCxn id="10" idx="0"/>
            <a:endCxn id="27" idx="2"/>
          </p:cNvCxnSpPr>
          <p:nvPr/>
        </p:nvCxnSpPr>
        <p:spPr>
          <a:xfrm flipV="1">
            <a:off x="3771534" y="4075445"/>
            <a:ext cx="492758" cy="57236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D15E8C97-B1B7-1C95-3EEE-A403BB023714}"/>
              </a:ext>
            </a:extLst>
          </p:cNvPr>
          <p:cNvSpPr txBox="1"/>
          <p:nvPr/>
        </p:nvSpPr>
        <p:spPr>
          <a:xfrm>
            <a:off x="6261936" y="993995"/>
            <a:ext cx="500742" cy="215444"/>
          </a:xfrm>
          <a:prstGeom prst="rect">
            <a:avLst/>
          </a:prstGeom>
          <a:noFill/>
        </p:spPr>
        <p:txBody>
          <a:bodyPr wrap="square" rtlCol="0">
            <a:spAutoFit/>
          </a:bodyPr>
          <a:lstStyle/>
          <a:p>
            <a:r>
              <a:rPr kumimoji="1" lang="ja-JP" altLang="en-US" sz="800">
                <a:solidFill>
                  <a:srgbClr val="FF0000"/>
                </a:solidFill>
              </a:rPr>
              <a:t>連携</a:t>
            </a:r>
            <a:endParaRPr kumimoji="1" lang="ja-JP" altLang="en-US" sz="800" dirty="0">
              <a:solidFill>
                <a:srgbClr val="FF0000"/>
              </a:solidFill>
            </a:endParaRPr>
          </a:p>
        </p:txBody>
      </p:sp>
      <p:sp>
        <p:nvSpPr>
          <p:cNvPr id="32" name="テキスト ボックス 31">
            <a:extLst>
              <a:ext uri="{FF2B5EF4-FFF2-40B4-BE49-F238E27FC236}">
                <a16:creationId xmlns:a16="http://schemas.microsoft.com/office/drawing/2014/main" id="{156236BD-3D8C-4187-06C0-C87270DCA94B}"/>
              </a:ext>
            </a:extLst>
          </p:cNvPr>
          <p:cNvSpPr txBox="1"/>
          <p:nvPr/>
        </p:nvSpPr>
        <p:spPr>
          <a:xfrm>
            <a:off x="5309137" y="1628364"/>
            <a:ext cx="983184" cy="215444"/>
          </a:xfrm>
          <a:prstGeom prst="rect">
            <a:avLst/>
          </a:prstGeom>
          <a:noFill/>
        </p:spPr>
        <p:txBody>
          <a:bodyPr wrap="square" rtlCol="0">
            <a:spAutoFit/>
          </a:bodyPr>
          <a:lstStyle/>
          <a:p>
            <a:r>
              <a:rPr kumimoji="1" lang="ja-JP" altLang="en-US" sz="800">
                <a:solidFill>
                  <a:srgbClr val="FF0000"/>
                </a:solidFill>
              </a:rPr>
              <a:t>認証トークン</a:t>
            </a:r>
            <a:r>
              <a:rPr lang="ja-JP" altLang="en-US" sz="800">
                <a:solidFill>
                  <a:srgbClr val="FF0000"/>
                </a:solidFill>
              </a:rPr>
              <a:t>取得</a:t>
            </a:r>
            <a:endParaRPr kumimoji="1" lang="ja-JP" altLang="en-US" sz="800" dirty="0">
              <a:solidFill>
                <a:srgbClr val="FF0000"/>
              </a:solidFill>
            </a:endParaRPr>
          </a:p>
        </p:txBody>
      </p:sp>
      <p:cxnSp>
        <p:nvCxnSpPr>
          <p:cNvPr id="35" name="直線コネクタ 34">
            <a:extLst>
              <a:ext uri="{FF2B5EF4-FFF2-40B4-BE49-F238E27FC236}">
                <a16:creationId xmlns:a16="http://schemas.microsoft.com/office/drawing/2014/main" id="{5D9D51E3-FA75-D38B-F085-488550773716}"/>
              </a:ext>
            </a:extLst>
          </p:cNvPr>
          <p:cNvCxnSpPr>
            <a:cxnSpLocks/>
            <a:stCxn id="27" idx="3"/>
            <a:endCxn id="22" idx="0"/>
          </p:cNvCxnSpPr>
          <p:nvPr/>
        </p:nvCxnSpPr>
        <p:spPr>
          <a:xfrm>
            <a:off x="4780799" y="3929206"/>
            <a:ext cx="1266332" cy="237892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F69DE1EC-6300-78A8-C475-77504D8AAA5A}"/>
              </a:ext>
            </a:extLst>
          </p:cNvPr>
          <p:cNvSpPr txBox="1"/>
          <p:nvPr/>
        </p:nvSpPr>
        <p:spPr>
          <a:xfrm>
            <a:off x="1221555" y="4025658"/>
            <a:ext cx="1033014" cy="215444"/>
          </a:xfrm>
          <a:prstGeom prst="rect">
            <a:avLst/>
          </a:prstGeom>
          <a:noFill/>
        </p:spPr>
        <p:txBody>
          <a:bodyPr wrap="square" rtlCol="0">
            <a:spAutoFit/>
          </a:bodyPr>
          <a:lstStyle/>
          <a:p>
            <a:r>
              <a:rPr kumimoji="1" lang="ja-JP" altLang="en-US" sz="800">
                <a:solidFill>
                  <a:srgbClr val="FF0000"/>
                </a:solidFill>
              </a:rPr>
              <a:t>認証トークン取得</a:t>
            </a:r>
            <a:endParaRPr kumimoji="1" lang="ja-JP" altLang="en-US" sz="800" dirty="0">
              <a:solidFill>
                <a:srgbClr val="FF0000"/>
              </a:solidFill>
            </a:endParaRPr>
          </a:p>
        </p:txBody>
      </p:sp>
      <p:sp>
        <p:nvSpPr>
          <p:cNvPr id="46" name="四角形: 角を丸くする 45">
            <a:extLst>
              <a:ext uri="{FF2B5EF4-FFF2-40B4-BE49-F238E27FC236}">
                <a16:creationId xmlns:a16="http://schemas.microsoft.com/office/drawing/2014/main" id="{3EBE0C40-5BC1-CB98-967C-D17E1E4EA176}"/>
              </a:ext>
            </a:extLst>
          </p:cNvPr>
          <p:cNvSpPr/>
          <p:nvPr/>
        </p:nvSpPr>
        <p:spPr>
          <a:xfrm>
            <a:off x="325282" y="2993388"/>
            <a:ext cx="1532723" cy="275971"/>
          </a:xfrm>
          <a:prstGeom prst="roundRect">
            <a:avLst>
              <a:gd name="adj"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dirty="0"/>
              <a:t>CADDE</a:t>
            </a:r>
            <a:r>
              <a:rPr kumimoji="1" lang="ja-JP" altLang="en-US" sz="800" dirty="0"/>
              <a:t>運用管理者</a:t>
            </a:r>
          </a:p>
        </p:txBody>
      </p:sp>
      <p:sp>
        <p:nvSpPr>
          <p:cNvPr id="47" name="正方形/長方形 46">
            <a:extLst>
              <a:ext uri="{FF2B5EF4-FFF2-40B4-BE49-F238E27FC236}">
                <a16:creationId xmlns:a16="http://schemas.microsoft.com/office/drawing/2014/main" id="{61784532-CC2A-3867-0E61-0ED51BC28642}"/>
              </a:ext>
            </a:extLst>
          </p:cNvPr>
          <p:cNvSpPr/>
          <p:nvPr/>
        </p:nvSpPr>
        <p:spPr>
          <a:xfrm>
            <a:off x="2852209" y="1399858"/>
            <a:ext cx="1206139" cy="4354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800"/>
              <a:t>認証機能</a:t>
            </a:r>
            <a:endParaRPr kumimoji="1" lang="ja-JP" altLang="en-US" sz="800" dirty="0"/>
          </a:p>
        </p:txBody>
      </p:sp>
      <p:sp>
        <p:nvSpPr>
          <p:cNvPr id="48" name="正方形/長方形 47">
            <a:extLst>
              <a:ext uri="{FF2B5EF4-FFF2-40B4-BE49-F238E27FC236}">
                <a16:creationId xmlns:a16="http://schemas.microsoft.com/office/drawing/2014/main" id="{82755293-C2B2-975F-364C-B582C3C58A6A}"/>
              </a:ext>
            </a:extLst>
          </p:cNvPr>
          <p:cNvSpPr/>
          <p:nvPr/>
        </p:nvSpPr>
        <p:spPr>
          <a:xfrm>
            <a:off x="343796" y="1932399"/>
            <a:ext cx="1445622" cy="435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dirty="0"/>
              <a:t>認証</a:t>
            </a:r>
            <a:r>
              <a:rPr kumimoji="1" lang="ja-JP" altLang="en-US" sz="800" dirty="0"/>
              <a:t>サーバ画面</a:t>
            </a:r>
          </a:p>
        </p:txBody>
      </p:sp>
      <p:sp>
        <p:nvSpPr>
          <p:cNvPr id="49" name="正方形/長方形 48">
            <a:extLst>
              <a:ext uri="{FF2B5EF4-FFF2-40B4-BE49-F238E27FC236}">
                <a16:creationId xmlns:a16="http://schemas.microsoft.com/office/drawing/2014/main" id="{2B5E9F2B-C3DF-BE50-40AB-4AD3DAFF064E}"/>
              </a:ext>
            </a:extLst>
          </p:cNvPr>
          <p:cNvSpPr/>
          <p:nvPr/>
        </p:nvSpPr>
        <p:spPr>
          <a:xfrm>
            <a:off x="343796" y="1069510"/>
            <a:ext cx="1445622" cy="435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dirty="0"/>
              <a:t>認証</a:t>
            </a:r>
            <a:r>
              <a:rPr kumimoji="1" lang="ja-JP" altLang="en-US" sz="800" dirty="0"/>
              <a:t>サーバ</a:t>
            </a:r>
            <a:r>
              <a:rPr kumimoji="1" lang="en-US" altLang="ja-JP" sz="800" dirty="0"/>
              <a:t>API</a:t>
            </a:r>
            <a:endParaRPr kumimoji="1" lang="ja-JP" altLang="en-US" sz="800" dirty="0"/>
          </a:p>
        </p:txBody>
      </p:sp>
      <p:cxnSp>
        <p:nvCxnSpPr>
          <p:cNvPr id="50" name="直線コネクタ 49">
            <a:extLst>
              <a:ext uri="{FF2B5EF4-FFF2-40B4-BE49-F238E27FC236}">
                <a16:creationId xmlns:a16="http://schemas.microsoft.com/office/drawing/2014/main" id="{B2D8326D-2F85-2BB5-F6B7-5204B3656EB5}"/>
              </a:ext>
            </a:extLst>
          </p:cNvPr>
          <p:cNvCxnSpPr>
            <a:cxnSpLocks/>
            <a:stCxn id="48" idx="0"/>
            <a:endCxn id="49" idx="2"/>
          </p:cNvCxnSpPr>
          <p:nvPr/>
        </p:nvCxnSpPr>
        <p:spPr>
          <a:xfrm flipV="1">
            <a:off x="1066607" y="1504938"/>
            <a:ext cx="0" cy="4274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59922043-3506-B3FF-18E8-F23BEFC30C89}"/>
              </a:ext>
            </a:extLst>
          </p:cNvPr>
          <p:cNvCxnSpPr>
            <a:cxnSpLocks/>
            <a:stCxn id="46" idx="0"/>
            <a:endCxn id="48" idx="2"/>
          </p:cNvCxnSpPr>
          <p:nvPr/>
        </p:nvCxnSpPr>
        <p:spPr>
          <a:xfrm flipH="1" flipV="1">
            <a:off x="1066607" y="2367827"/>
            <a:ext cx="25037" cy="6255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4BE91BB3-2AD2-75DD-6F0A-5A9C55A66317}"/>
              </a:ext>
            </a:extLst>
          </p:cNvPr>
          <p:cNvCxnSpPr>
            <a:cxnSpLocks/>
            <a:stCxn id="48" idx="3"/>
            <a:endCxn id="47" idx="1"/>
          </p:cNvCxnSpPr>
          <p:nvPr/>
        </p:nvCxnSpPr>
        <p:spPr>
          <a:xfrm flipV="1">
            <a:off x="1789418" y="1617572"/>
            <a:ext cx="1062791" cy="53254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F08E6531-E863-0D0B-96A5-940C042A5475}"/>
              </a:ext>
            </a:extLst>
          </p:cNvPr>
          <p:cNvSpPr txBox="1"/>
          <p:nvPr/>
        </p:nvSpPr>
        <p:spPr>
          <a:xfrm>
            <a:off x="1977341" y="2043038"/>
            <a:ext cx="1206139" cy="215444"/>
          </a:xfrm>
          <a:prstGeom prst="rect">
            <a:avLst/>
          </a:prstGeom>
          <a:noFill/>
        </p:spPr>
        <p:txBody>
          <a:bodyPr wrap="square" rtlCol="0">
            <a:spAutoFit/>
          </a:bodyPr>
          <a:lstStyle/>
          <a:p>
            <a:r>
              <a:rPr kumimoji="1" lang="ja-JP" altLang="en-US" sz="800">
                <a:solidFill>
                  <a:srgbClr val="FF0000"/>
                </a:solidFill>
              </a:rPr>
              <a:t>認証トークン取得</a:t>
            </a:r>
            <a:endParaRPr kumimoji="1" lang="ja-JP" altLang="en-US" sz="800" dirty="0">
              <a:solidFill>
                <a:srgbClr val="FF0000"/>
              </a:solidFill>
            </a:endParaRPr>
          </a:p>
        </p:txBody>
      </p:sp>
      <p:cxnSp>
        <p:nvCxnSpPr>
          <p:cNvPr id="54" name="直線コネクタ 53">
            <a:extLst>
              <a:ext uri="{FF2B5EF4-FFF2-40B4-BE49-F238E27FC236}">
                <a16:creationId xmlns:a16="http://schemas.microsoft.com/office/drawing/2014/main" id="{41799448-53CD-97C6-689A-2A6BEFDD9178}"/>
              </a:ext>
            </a:extLst>
          </p:cNvPr>
          <p:cNvCxnSpPr>
            <a:cxnSpLocks/>
            <a:stCxn id="49" idx="3"/>
            <a:endCxn id="47" idx="1"/>
          </p:cNvCxnSpPr>
          <p:nvPr/>
        </p:nvCxnSpPr>
        <p:spPr>
          <a:xfrm>
            <a:off x="1789418" y="1287224"/>
            <a:ext cx="1062791" cy="3303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四角形: 角を丸くする 54">
            <a:extLst>
              <a:ext uri="{FF2B5EF4-FFF2-40B4-BE49-F238E27FC236}">
                <a16:creationId xmlns:a16="http://schemas.microsoft.com/office/drawing/2014/main" id="{37338FD5-E92F-550F-16E7-B049EDA9698F}"/>
              </a:ext>
            </a:extLst>
          </p:cNvPr>
          <p:cNvSpPr/>
          <p:nvPr/>
        </p:nvSpPr>
        <p:spPr>
          <a:xfrm>
            <a:off x="5227570" y="2696994"/>
            <a:ext cx="824594" cy="247841"/>
          </a:xfrm>
          <a:prstGeom prst="round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rgbClr val="FF0000"/>
                </a:solidFill>
              </a:rPr>
              <a:t>ログイン</a:t>
            </a:r>
          </a:p>
        </p:txBody>
      </p:sp>
      <p:sp>
        <p:nvSpPr>
          <p:cNvPr id="56" name="四角形: 角を丸くする 55">
            <a:extLst>
              <a:ext uri="{FF2B5EF4-FFF2-40B4-BE49-F238E27FC236}">
                <a16:creationId xmlns:a16="http://schemas.microsoft.com/office/drawing/2014/main" id="{FA5F10DC-0793-6819-4577-E149B9CB7643}"/>
              </a:ext>
            </a:extLst>
          </p:cNvPr>
          <p:cNvSpPr/>
          <p:nvPr/>
        </p:nvSpPr>
        <p:spPr>
          <a:xfrm>
            <a:off x="666828" y="2586364"/>
            <a:ext cx="824594" cy="247841"/>
          </a:xfrm>
          <a:prstGeom prst="round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rgbClr val="FF0000"/>
                </a:solidFill>
              </a:rPr>
              <a:t>ログイン</a:t>
            </a:r>
          </a:p>
        </p:txBody>
      </p:sp>
      <p:sp>
        <p:nvSpPr>
          <p:cNvPr id="57" name="四角形: 角を丸くする 56">
            <a:extLst>
              <a:ext uri="{FF2B5EF4-FFF2-40B4-BE49-F238E27FC236}">
                <a16:creationId xmlns:a16="http://schemas.microsoft.com/office/drawing/2014/main" id="{79B54B57-620A-E927-8CA6-C8FA6664B1E7}"/>
              </a:ext>
            </a:extLst>
          </p:cNvPr>
          <p:cNvSpPr/>
          <p:nvPr/>
        </p:nvSpPr>
        <p:spPr>
          <a:xfrm>
            <a:off x="1145736" y="5763193"/>
            <a:ext cx="824594" cy="247841"/>
          </a:xfrm>
          <a:prstGeom prst="round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rgbClr val="FF0000"/>
                </a:solidFill>
              </a:rPr>
              <a:t>ログイン</a:t>
            </a:r>
          </a:p>
        </p:txBody>
      </p:sp>
      <p:sp>
        <p:nvSpPr>
          <p:cNvPr id="58" name="四角形: 角を丸くする 57">
            <a:extLst>
              <a:ext uri="{FF2B5EF4-FFF2-40B4-BE49-F238E27FC236}">
                <a16:creationId xmlns:a16="http://schemas.microsoft.com/office/drawing/2014/main" id="{B7710E8C-3730-E976-346E-B6BBC9050EE3}"/>
              </a:ext>
            </a:extLst>
          </p:cNvPr>
          <p:cNvSpPr/>
          <p:nvPr/>
        </p:nvSpPr>
        <p:spPr>
          <a:xfrm>
            <a:off x="2851742" y="5776548"/>
            <a:ext cx="824594" cy="247841"/>
          </a:xfrm>
          <a:prstGeom prst="round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rgbClr val="FF0000"/>
                </a:solidFill>
              </a:rPr>
              <a:t>ログイン</a:t>
            </a:r>
          </a:p>
        </p:txBody>
      </p:sp>
      <p:sp>
        <p:nvSpPr>
          <p:cNvPr id="59" name="テキスト ボックス 58">
            <a:extLst>
              <a:ext uri="{FF2B5EF4-FFF2-40B4-BE49-F238E27FC236}">
                <a16:creationId xmlns:a16="http://schemas.microsoft.com/office/drawing/2014/main" id="{E36658EE-8A6F-5015-975A-C86A9C296301}"/>
              </a:ext>
            </a:extLst>
          </p:cNvPr>
          <p:cNvSpPr txBox="1"/>
          <p:nvPr/>
        </p:nvSpPr>
        <p:spPr>
          <a:xfrm>
            <a:off x="4405162" y="682635"/>
            <a:ext cx="1568058" cy="338554"/>
          </a:xfrm>
          <a:prstGeom prst="rect">
            <a:avLst/>
          </a:prstGeom>
          <a:noFill/>
        </p:spPr>
        <p:txBody>
          <a:bodyPr wrap="none" rtlCol="0">
            <a:spAutoFit/>
          </a:bodyPr>
          <a:lstStyle/>
          <a:p>
            <a:r>
              <a:rPr kumimoji="1" lang="ja-JP" altLang="en-US" sz="1600" b="1">
                <a:latin typeface="Meiryo UI" panose="020B0604030504040204" pitchFamily="50" charset="-128"/>
                <a:ea typeface="Meiryo UI" panose="020B0604030504040204" pitchFamily="50" charset="-128"/>
              </a:rPr>
              <a:t>データ</a:t>
            </a:r>
            <a:r>
              <a:rPr lang="ja-JP" altLang="en-US" sz="1600" b="1">
                <a:latin typeface="Meiryo UI" panose="020B0604030504040204" pitchFamily="50" charset="-128"/>
                <a:ea typeface="Meiryo UI" panose="020B0604030504040204" pitchFamily="50" charset="-128"/>
              </a:rPr>
              <a:t>利用</a:t>
            </a:r>
            <a:r>
              <a:rPr kumimoji="1" lang="ja-JP" altLang="en-US" sz="1600" b="1">
                <a:latin typeface="Meiryo UI" panose="020B0604030504040204" pitchFamily="50" charset="-128"/>
                <a:ea typeface="Meiryo UI" panose="020B0604030504040204" pitchFamily="50" charset="-128"/>
              </a:rPr>
              <a:t>業務</a:t>
            </a:r>
            <a:endParaRPr kumimoji="1" lang="ja-JP" altLang="en-US" sz="1600" b="1" dirty="0">
              <a:latin typeface="Meiryo UI" panose="020B0604030504040204" pitchFamily="50" charset="-128"/>
              <a:ea typeface="Meiryo UI" panose="020B0604030504040204" pitchFamily="50" charset="-128"/>
            </a:endParaRPr>
          </a:p>
        </p:txBody>
      </p:sp>
      <p:sp>
        <p:nvSpPr>
          <p:cNvPr id="60" name="テキスト ボックス 59">
            <a:extLst>
              <a:ext uri="{FF2B5EF4-FFF2-40B4-BE49-F238E27FC236}">
                <a16:creationId xmlns:a16="http://schemas.microsoft.com/office/drawing/2014/main" id="{6BEEAED2-0377-2F66-2678-4D356D2566F2}"/>
              </a:ext>
            </a:extLst>
          </p:cNvPr>
          <p:cNvSpPr txBox="1"/>
          <p:nvPr/>
        </p:nvSpPr>
        <p:spPr>
          <a:xfrm>
            <a:off x="179913" y="3569922"/>
            <a:ext cx="1568058" cy="338554"/>
          </a:xfrm>
          <a:prstGeom prst="rect">
            <a:avLst/>
          </a:prstGeom>
          <a:noFill/>
        </p:spPr>
        <p:txBody>
          <a:bodyPr wrap="none" rtlCol="0">
            <a:spAutoFit/>
          </a:bodyPr>
          <a:lstStyle/>
          <a:p>
            <a:r>
              <a:rPr kumimoji="1" lang="ja-JP" altLang="en-US" sz="1600" b="1" dirty="0">
                <a:latin typeface="Meiryo UI" panose="020B0604030504040204" pitchFamily="50" charset="-128"/>
                <a:ea typeface="Meiryo UI" panose="020B0604030504040204" pitchFamily="50" charset="-128"/>
              </a:rPr>
              <a:t>データ提供業務</a:t>
            </a:r>
          </a:p>
        </p:txBody>
      </p:sp>
      <p:sp>
        <p:nvSpPr>
          <p:cNvPr id="61" name="テキスト ボックス 60">
            <a:extLst>
              <a:ext uri="{FF2B5EF4-FFF2-40B4-BE49-F238E27FC236}">
                <a16:creationId xmlns:a16="http://schemas.microsoft.com/office/drawing/2014/main" id="{2E8B1154-617A-39D3-672F-6594C749861A}"/>
              </a:ext>
            </a:extLst>
          </p:cNvPr>
          <p:cNvSpPr txBox="1"/>
          <p:nvPr/>
        </p:nvSpPr>
        <p:spPr>
          <a:xfrm>
            <a:off x="85753" y="655328"/>
            <a:ext cx="1756378" cy="338554"/>
          </a:xfrm>
          <a:prstGeom prst="rect">
            <a:avLst/>
          </a:prstGeom>
          <a:noFill/>
        </p:spPr>
        <p:txBody>
          <a:bodyPr wrap="none" rtlCol="0">
            <a:spAutoFit/>
          </a:bodyPr>
          <a:lstStyle/>
          <a:p>
            <a:r>
              <a:rPr kumimoji="1" lang="en-US" altLang="ja-JP" sz="1600" b="1">
                <a:latin typeface="Meiryo UI" panose="020B0604030504040204" pitchFamily="50" charset="-128"/>
                <a:ea typeface="Meiryo UI" panose="020B0604030504040204" pitchFamily="50" charset="-128"/>
              </a:rPr>
              <a:t>CADDE</a:t>
            </a:r>
            <a:r>
              <a:rPr kumimoji="1" lang="ja-JP" altLang="en-US" sz="1600" b="1">
                <a:latin typeface="Meiryo UI" panose="020B0604030504040204" pitchFamily="50" charset="-128"/>
                <a:ea typeface="Meiryo UI" panose="020B0604030504040204" pitchFamily="50" charset="-128"/>
              </a:rPr>
              <a:t>準備</a:t>
            </a:r>
            <a:r>
              <a:rPr kumimoji="1" lang="ja-JP" altLang="en-US" sz="1600" b="1" dirty="0">
                <a:latin typeface="Meiryo UI" panose="020B0604030504040204" pitchFamily="50" charset="-128"/>
                <a:ea typeface="Meiryo UI" panose="020B0604030504040204" pitchFamily="50" charset="-128"/>
              </a:rPr>
              <a:t>業務</a:t>
            </a:r>
          </a:p>
        </p:txBody>
      </p:sp>
      <p:cxnSp>
        <p:nvCxnSpPr>
          <p:cNvPr id="63" name="直線コネクタ 62">
            <a:extLst>
              <a:ext uri="{FF2B5EF4-FFF2-40B4-BE49-F238E27FC236}">
                <a16:creationId xmlns:a16="http://schemas.microsoft.com/office/drawing/2014/main" id="{0CB29759-6430-A8A9-703E-9DB8E58F9643}"/>
              </a:ext>
            </a:extLst>
          </p:cNvPr>
          <p:cNvCxnSpPr>
            <a:cxnSpLocks/>
          </p:cNvCxnSpPr>
          <p:nvPr/>
        </p:nvCxnSpPr>
        <p:spPr>
          <a:xfrm>
            <a:off x="-10395" y="3428885"/>
            <a:ext cx="9916395" cy="231"/>
          </a:xfrm>
          <a:prstGeom prst="line">
            <a:avLst/>
          </a:prstGeom>
          <a:ln w="76200">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6EE877A2-3935-3673-D741-A64979F7DED6}"/>
              </a:ext>
            </a:extLst>
          </p:cNvPr>
          <p:cNvSpPr txBox="1"/>
          <p:nvPr/>
        </p:nvSpPr>
        <p:spPr>
          <a:xfrm>
            <a:off x="8102787" y="1580069"/>
            <a:ext cx="927820" cy="338554"/>
          </a:xfrm>
          <a:prstGeom prst="rect">
            <a:avLst/>
          </a:prstGeom>
          <a:noFill/>
        </p:spPr>
        <p:txBody>
          <a:bodyPr wrap="square" rtlCol="0">
            <a:spAutoFit/>
          </a:bodyPr>
          <a:lstStyle/>
          <a:p>
            <a:r>
              <a:rPr kumimoji="1" lang="ja-JP" altLang="en-US" sz="800">
                <a:solidFill>
                  <a:srgbClr val="FF0000"/>
                </a:solidFill>
              </a:rPr>
              <a:t>認証トークン持参</a:t>
            </a:r>
            <a:endParaRPr kumimoji="1" lang="en-US" altLang="ja-JP" sz="800">
              <a:solidFill>
                <a:srgbClr val="FF0000"/>
              </a:solidFill>
            </a:endParaRPr>
          </a:p>
          <a:p>
            <a:r>
              <a:rPr kumimoji="1" lang="ja-JP" altLang="en-US" sz="800">
                <a:solidFill>
                  <a:srgbClr val="FF0000"/>
                </a:solidFill>
              </a:rPr>
              <a:t>認可トークン</a:t>
            </a:r>
            <a:r>
              <a:rPr lang="ja-JP" altLang="en-US" sz="800">
                <a:solidFill>
                  <a:srgbClr val="FF0000"/>
                </a:solidFill>
              </a:rPr>
              <a:t>取得</a:t>
            </a:r>
            <a:endParaRPr kumimoji="1" lang="en-US" altLang="ja-JP" sz="800" dirty="0">
              <a:solidFill>
                <a:srgbClr val="FF0000"/>
              </a:solidFill>
            </a:endParaRPr>
          </a:p>
        </p:txBody>
      </p:sp>
      <p:sp>
        <p:nvSpPr>
          <p:cNvPr id="75" name="テキスト ボックス 74">
            <a:extLst>
              <a:ext uri="{FF2B5EF4-FFF2-40B4-BE49-F238E27FC236}">
                <a16:creationId xmlns:a16="http://schemas.microsoft.com/office/drawing/2014/main" id="{C62FB887-2D1C-4734-DC51-E634780CDEC1}"/>
              </a:ext>
            </a:extLst>
          </p:cNvPr>
          <p:cNvSpPr txBox="1"/>
          <p:nvPr/>
        </p:nvSpPr>
        <p:spPr>
          <a:xfrm>
            <a:off x="6166523" y="2346459"/>
            <a:ext cx="785005" cy="215444"/>
          </a:xfrm>
          <a:prstGeom prst="rect">
            <a:avLst/>
          </a:prstGeom>
          <a:noFill/>
        </p:spPr>
        <p:txBody>
          <a:bodyPr wrap="square" rtlCol="0">
            <a:spAutoFit/>
          </a:bodyPr>
          <a:lstStyle/>
          <a:p>
            <a:r>
              <a:rPr kumimoji="1" lang="ja-JP" altLang="en-US" sz="800">
                <a:solidFill>
                  <a:srgbClr val="FF0000"/>
                </a:solidFill>
              </a:rPr>
              <a:t>認証トークン</a:t>
            </a:r>
            <a:endParaRPr kumimoji="1" lang="en-US" altLang="ja-JP" sz="800" dirty="0">
              <a:solidFill>
                <a:srgbClr val="FF0000"/>
              </a:solidFill>
            </a:endParaRPr>
          </a:p>
        </p:txBody>
      </p:sp>
      <p:sp>
        <p:nvSpPr>
          <p:cNvPr id="76" name="テキスト ボックス 75">
            <a:extLst>
              <a:ext uri="{FF2B5EF4-FFF2-40B4-BE49-F238E27FC236}">
                <a16:creationId xmlns:a16="http://schemas.microsoft.com/office/drawing/2014/main" id="{93F59669-B8F7-2E96-A05F-6AAB62590E8C}"/>
              </a:ext>
            </a:extLst>
          </p:cNvPr>
          <p:cNvSpPr txBox="1"/>
          <p:nvPr/>
        </p:nvSpPr>
        <p:spPr>
          <a:xfrm>
            <a:off x="6451456" y="1831041"/>
            <a:ext cx="1000144" cy="215444"/>
          </a:xfrm>
          <a:prstGeom prst="rect">
            <a:avLst/>
          </a:prstGeom>
          <a:noFill/>
        </p:spPr>
        <p:txBody>
          <a:bodyPr wrap="square" rtlCol="0">
            <a:spAutoFit/>
          </a:bodyPr>
          <a:lstStyle/>
          <a:p>
            <a:r>
              <a:rPr kumimoji="1" lang="ja-JP" altLang="en-US" sz="800">
                <a:solidFill>
                  <a:srgbClr val="FF0000"/>
                </a:solidFill>
              </a:rPr>
              <a:t>認証トークン検証</a:t>
            </a:r>
            <a:endParaRPr kumimoji="1" lang="ja-JP" altLang="en-US" sz="800" dirty="0">
              <a:solidFill>
                <a:srgbClr val="FF0000"/>
              </a:solidFill>
            </a:endParaRPr>
          </a:p>
        </p:txBody>
      </p:sp>
      <p:sp>
        <p:nvSpPr>
          <p:cNvPr id="77" name="テキスト ボックス 76">
            <a:extLst>
              <a:ext uri="{FF2B5EF4-FFF2-40B4-BE49-F238E27FC236}">
                <a16:creationId xmlns:a16="http://schemas.microsoft.com/office/drawing/2014/main" id="{A389D057-62FF-012B-0B33-79BBDB999323}"/>
              </a:ext>
            </a:extLst>
          </p:cNvPr>
          <p:cNvSpPr txBox="1"/>
          <p:nvPr/>
        </p:nvSpPr>
        <p:spPr>
          <a:xfrm>
            <a:off x="7838624" y="2357457"/>
            <a:ext cx="785005" cy="215444"/>
          </a:xfrm>
          <a:prstGeom prst="rect">
            <a:avLst/>
          </a:prstGeom>
          <a:noFill/>
        </p:spPr>
        <p:txBody>
          <a:bodyPr wrap="square" rtlCol="0">
            <a:spAutoFit/>
          </a:bodyPr>
          <a:lstStyle/>
          <a:p>
            <a:r>
              <a:rPr kumimoji="1" lang="ja-JP" altLang="en-US" sz="800">
                <a:solidFill>
                  <a:srgbClr val="FF0000"/>
                </a:solidFill>
              </a:rPr>
              <a:t>認証トークン</a:t>
            </a:r>
            <a:endParaRPr kumimoji="1" lang="en-US" altLang="ja-JP" sz="800" dirty="0">
              <a:solidFill>
                <a:srgbClr val="FF0000"/>
              </a:solidFill>
            </a:endParaRPr>
          </a:p>
        </p:txBody>
      </p:sp>
      <p:sp>
        <p:nvSpPr>
          <p:cNvPr id="78" name="テキスト ボックス 77">
            <a:extLst>
              <a:ext uri="{FF2B5EF4-FFF2-40B4-BE49-F238E27FC236}">
                <a16:creationId xmlns:a16="http://schemas.microsoft.com/office/drawing/2014/main" id="{DBD620FD-24EC-00D5-417C-2564253D2E85}"/>
              </a:ext>
            </a:extLst>
          </p:cNvPr>
          <p:cNvSpPr txBox="1"/>
          <p:nvPr/>
        </p:nvSpPr>
        <p:spPr>
          <a:xfrm>
            <a:off x="7950949" y="953677"/>
            <a:ext cx="500742" cy="215444"/>
          </a:xfrm>
          <a:prstGeom prst="rect">
            <a:avLst/>
          </a:prstGeom>
          <a:noFill/>
        </p:spPr>
        <p:txBody>
          <a:bodyPr wrap="square" rtlCol="0">
            <a:spAutoFit/>
          </a:bodyPr>
          <a:lstStyle/>
          <a:p>
            <a:r>
              <a:rPr kumimoji="1" lang="ja-JP" altLang="en-US" sz="800">
                <a:solidFill>
                  <a:srgbClr val="FF0000"/>
                </a:solidFill>
              </a:rPr>
              <a:t>連携</a:t>
            </a:r>
            <a:endParaRPr kumimoji="1" lang="ja-JP" altLang="en-US" sz="800" dirty="0">
              <a:solidFill>
                <a:srgbClr val="FF0000"/>
              </a:solidFill>
            </a:endParaRPr>
          </a:p>
        </p:txBody>
      </p:sp>
      <p:cxnSp>
        <p:nvCxnSpPr>
          <p:cNvPr id="82" name="直線コネクタ 81">
            <a:extLst>
              <a:ext uri="{FF2B5EF4-FFF2-40B4-BE49-F238E27FC236}">
                <a16:creationId xmlns:a16="http://schemas.microsoft.com/office/drawing/2014/main" id="{24F193D9-961D-4441-3E42-49643B203ECA}"/>
              </a:ext>
            </a:extLst>
          </p:cNvPr>
          <p:cNvCxnSpPr>
            <a:cxnSpLocks/>
            <a:stCxn id="21" idx="1"/>
            <a:endCxn id="14" idx="3"/>
          </p:cNvCxnSpPr>
          <p:nvPr/>
        </p:nvCxnSpPr>
        <p:spPr>
          <a:xfrm flipH="1">
            <a:off x="7725787" y="1194679"/>
            <a:ext cx="881505" cy="226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6EA0FBE7-839C-4BA0-2DDD-ADBFF3581615}"/>
              </a:ext>
            </a:extLst>
          </p:cNvPr>
          <p:cNvCxnSpPr>
            <a:cxnSpLocks/>
          </p:cNvCxnSpPr>
          <p:nvPr/>
        </p:nvCxnSpPr>
        <p:spPr>
          <a:xfrm flipV="1">
            <a:off x="4389124" y="620284"/>
            <a:ext cx="0" cy="2771303"/>
          </a:xfrm>
          <a:prstGeom prst="line">
            <a:avLst/>
          </a:prstGeom>
          <a:ln w="76200">
            <a:solidFill>
              <a:schemeClr val="bg2"/>
            </a:solidFill>
          </a:ln>
        </p:spPr>
        <p:style>
          <a:lnRef idx="1">
            <a:schemeClr val="accent1"/>
          </a:lnRef>
          <a:fillRef idx="0">
            <a:schemeClr val="accent1"/>
          </a:fillRef>
          <a:effectRef idx="0">
            <a:schemeClr val="accent1"/>
          </a:effectRef>
          <a:fontRef idx="minor">
            <a:schemeClr val="tx1"/>
          </a:fontRef>
        </p:style>
      </p:cxnSp>
      <p:sp>
        <p:nvSpPr>
          <p:cNvPr id="101" name="テキスト ボックス 100">
            <a:extLst>
              <a:ext uri="{FF2B5EF4-FFF2-40B4-BE49-F238E27FC236}">
                <a16:creationId xmlns:a16="http://schemas.microsoft.com/office/drawing/2014/main" id="{A3AA2FE3-18CA-398F-CACC-1592716B7D76}"/>
              </a:ext>
            </a:extLst>
          </p:cNvPr>
          <p:cNvSpPr txBox="1"/>
          <p:nvPr/>
        </p:nvSpPr>
        <p:spPr>
          <a:xfrm>
            <a:off x="5481585" y="4849008"/>
            <a:ext cx="1126097" cy="215444"/>
          </a:xfrm>
          <a:prstGeom prst="rect">
            <a:avLst/>
          </a:prstGeom>
          <a:noFill/>
        </p:spPr>
        <p:txBody>
          <a:bodyPr wrap="square" rtlCol="0">
            <a:spAutoFit/>
          </a:bodyPr>
          <a:lstStyle/>
          <a:p>
            <a:r>
              <a:rPr kumimoji="1" lang="ja-JP" altLang="en-US" sz="800">
                <a:solidFill>
                  <a:srgbClr val="FF0000"/>
                </a:solidFill>
              </a:rPr>
              <a:t>認証トークン取得</a:t>
            </a:r>
            <a:endParaRPr kumimoji="1" lang="ja-JP" altLang="en-US" sz="800" dirty="0">
              <a:solidFill>
                <a:srgbClr val="FF0000"/>
              </a:solidFill>
            </a:endParaRPr>
          </a:p>
        </p:txBody>
      </p:sp>
      <p:sp>
        <p:nvSpPr>
          <p:cNvPr id="103" name="テキスト ボックス 102">
            <a:extLst>
              <a:ext uri="{FF2B5EF4-FFF2-40B4-BE49-F238E27FC236}">
                <a16:creationId xmlns:a16="http://schemas.microsoft.com/office/drawing/2014/main" id="{990EB513-346F-2D4C-041D-B7D04ACB689A}"/>
              </a:ext>
            </a:extLst>
          </p:cNvPr>
          <p:cNvSpPr txBox="1"/>
          <p:nvPr/>
        </p:nvSpPr>
        <p:spPr>
          <a:xfrm>
            <a:off x="2958447" y="4287379"/>
            <a:ext cx="950087" cy="215444"/>
          </a:xfrm>
          <a:prstGeom prst="rect">
            <a:avLst/>
          </a:prstGeom>
          <a:noFill/>
        </p:spPr>
        <p:txBody>
          <a:bodyPr wrap="square" rtlCol="0">
            <a:spAutoFit/>
          </a:bodyPr>
          <a:lstStyle/>
          <a:p>
            <a:r>
              <a:rPr kumimoji="1" lang="ja-JP" altLang="en-US" sz="800">
                <a:solidFill>
                  <a:srgbClr val="FF0000"/>
                </a:solidFill>
              </a:rPr>
              <a:t>認証トークン取得</a:t>
            </a:r>
            <a:endParaRPr kumimoji="1" lang="ja-JP" altLang="en-US" sz="800" dirty="0">
              <a:solidFill>
                <a:srgbClr val="FF0000"/>
              </a:solidFill>
            </a:endParaRPr>
          </a:p>
        </p:txBody>
      </p:sp>
      <p:cxnSp>
        <p:nvCxnSpPr>
          <p:cNvPr id="104" name="直線コネクタ 103">
            <a:extLst>
              <a:ext uri="{FF2B5EF4-FFF2-40B4-BE49-F238E27FC236}">
                <a16:creationId xmlns:a16="http://schemas.microsoft.com/office/drawing/2014/main" id="{2C822FCB-9992-5E34-A500-C79F18D0D4D9}"/>
              </a:ext>
            </a:extLst>
          </p:cNvPr>
          <p:cNvCxnSpPr>
            <a:cxnSpLocks/>
            <a:stCxn id="10" idx="3"/>
            <a:endCxn id="22" idx="0"/>
          </p:cNvCxnSpPr>
          <p:nvPr/>
        </p:nvCxnSpPr>
        <p:spPr>
          <a:xfrm>
            <a:off x="4407164" y="4794052"/>
            <a:ext cx="1639967" cy="151407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07" name="テキスト ボックス 106">
            <a:extLst>
              <a:ext uri="{FF2B5EF4-FFF2-40B4-BE49-F238E27FC236}">
                <a16:creationId xmlns:a16="http://schemas.microsoft.com/office/drawing/2014/main" id="{44772AF2-7879-82E3-BD5D-98A8EDEA7268}"/>
              </a:ext>
            </a:extLst>
          </p:cNvPr>
          <p:cNvSpPr txBox="1"/>
          <p:nvPr/>
        </p:nvSpPr>
        <p:spPr>
          <a:xfrm>
            <a:off x="4494344" y="5883813"/>
            <a:ext cx="1049401" cy="215444"/>
          </a:xfrm>
          <a:prstGeom prst="rect">
            <a:avLst/>
          </a:prstGeom>
          <a:noFill/>
        </p:spPr>
        <p:txBody>
          <a:bodyPr wrap="square" rtlCol="0">
            <a:spAutoFit/>
          </a:bodyPr>
          <a:lstStyle/>
          <a:p>
            <a:r>
              <a:rPr kumimoji="1" lang="ja-JP" altLang="en-US" sz="800">
                <a:solidFill>
                  <a:srgbClr val="FF0000"/>
                </a:solidFill>
              </a:rPr>
              <a:t>認証トークン持参</a:t>
            </a:r>
            <a:endParaRPr kumimoji="1" lang="ja-JP" altLang="en-US" sz="800" dirty="0">
              <a:solidFill>
                <a:srgbClr val="FF0000"/>
              </a:solidFill>
            </a:endParaRPr>
          </a:p>
        </p:txBody>
      </p:sp>
    </p:spTree>
    <p:extLst>
      <p:ext uri="{BB962C8B-B14F-4D97-AF65-F5344CB8AC3E}">
        <p14:creationId xmlns:p14="http://schemas.microsoft.com/office/powerpoint/2010/main" val="3318886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D38662-2835-763D-53C5-A6EB1C5D88EF}"/>
              </a:ext>
            </a:extLst>
          </p:cNvPr>
          <p:cNvSpPr>
            <a:spLocks noGrp="1"/>
          </p:cNvSpPr>
          <p:nvPr>
            <p:ph type="title"/>
          </p:nvPr>
        </p:nvSpPr>
        <p:spPr/>
        <p:txBody>
          <a:bodyPr>
            <a:normAutofit/>
          </a:bodyPr>
          <a:lstStyle/>
          <a:p>
            <a:r>
              <a:rPr lang="ja-JP" altLang="en-US" sz="1800">
                <a:latin typeface="Meiryo UI" panose="020B0604030504040204" pitchFamily="50" charset="-128"/>
                <a:ea typeface="Meiryo UI" panose="020B0604030504040204" pitchFamily="50" charset="-128"/>
              </a:rPr>
              <a:t>身元確認のレベル、当人認証のレベルについて</a:t>
            </a:r>
            <a:endParaRPr kumimoji="1" lang="ja-JP" altLang="en-US" sz="1800"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87C86719-2231-CB22-2715-9EE5A785C7E0}"/>
              </a:ext>
            </a:extLst>
          </p:cNvPr>
          <p:cNvSpPr txBox="1"/>
          <p:nvPr/>
        </p:nvSpPr>
        <p:spPr>
          <a:xfrm>
            <a:off x="311510" y="3841859"/>
            <a:ext cx="9206958" cy="738664"/>
          </a:xfrm>
          <a:prstGeom prst="rect">
            <a:avLst/>
          </a:prstGeom>
          <a:noFill/>
        </p:spPr>
        <p:txBody>
          <a:bodyPr wrap="square">
            <a:spAutoFit/>
          </a:bodyPr>
          <a:lstStyle/>
          <a:p>
            <a:r>
              <a:rPr lang="ja-JP" altLang="en-US" sz="1400">
                <a:latin typeface="Meiryo UI" panose="020B0604030504040204" pitchFamily="50" charset="-128"/>
                <a:ea typeface="Meiryo UI" panose="020B0604030504040204" pitchFamily="50" charset="-128"/>
              </a:rPr>
              <a:t>引用元：</a:t>
            </a:r>
            <a:endParaRPr lang="en-US" altLang="ja-JP" sz="1400">
              <a:latin typeface="Meiryo UI" panose="020B0604030504040204" pitchFamily="50" charset="-128"/>
              <a:ea typeface="Meiryo UI" panose="020B0604030504040204" pitchFamily="50" charset="-128"/>
            </a:endParaRPr>
          </a:p>
          <a:p>
            <a:r>
              <a:rPr lang="en-US" altLang="ja-JP" sz="1400">
                <a:latin typeface="Meiryo UI" panose="020B0604030504040204" pitchFamily="50" charset="-128"/>
                <a:ea typeface="Meiryo UI" panose="020B0604030504040204" pitchFamily="50" charset="-128"/>
              </a:rPr>
              <a:t>https://www.digital.go.jp/assets/contents/node/basic_page/field_ref_resources/093e09a7-2ffe-4a41-971a-5c0dcfd3c0b3/20220125_meeting_trust_dx_01.pdf</a:t>
            </a:r>
            <a:endParaRPr lang="ja-JP" altLang="en-US" sz="1400">
              <a:latin typeface="Meiryo UI" panose="020B0604030504040204" pitchFamily="50" charset="-128"/>
              <a:ea typeface="Meiryo UI" panose="020B0604030504040204" pitchFamily="50" charset="-128"/>
            </a:endParaRPr>
          </a:p>
        </p:txBody>
      </p:sp>
      <p:pic>
        <p:nvPicPr>
          <p:cNvPr id="8" name="図 7">
            <a:extLst>
              <a:ext uri="{FF2B5EF4-FFF2-40B4-BE49-F238E27FC236}">
                <a16:creationId xmlns:a16="http://schemas.microsoft.com/office/drawing/2014/main" id="{9FF0A421-4251-F922-90EE-B7B50F2CCAF2}"/>
              </a:ext>
            </a:extLst>
          </p:cNvPr>
          <p:cNvPicPr>
            <a:picLocks noChangeAspect="1"/>
          </p:cNvPicPr>
          <p:nvPr/>
        </p:nvPicPr>
        <p:blipFill>
          <a:blip r:embed="rId2"/>
          <a:stretch>
            <a:fillRect/>
          </a:stretch>
        </p:blipFill>
        <p:spPr>
          <a:xfrm>
            <a:off x="302801" y="908033"/>
            <a:ext cx="9126224" cy="2829320"/>
          </a:xfrm>
          <a:prstGeom prst="rect">
            <a:avLst/>
          </a:prstGeom>
          <a:ln>
            <a:solidFill>
              <a:schemeClr val="tx1"/>
            </a:solidFill>
          </a:ln>
        </p:spPr>
      </p:pic>
    </p:spTree>
    <p:extLst>
      <p:ext uri="{BB962C8B-B14F-4D97-AF65-F5344CB8AC3E}">
        <p14:creationId xmlns:p14="http://schemas.microsoft.com/office/powerpoint/2010/main" val="29328880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正方形/長方形 33">
            <a:extLst>
              <a:ext uri="{FF2B5EF4-FFF2-40B4-BE49-F238E27FC236}">
                <a16:creationId xmlns:a16="http://schemas.microsoft.com/office/drawing/2014/main" id="{B17EDA5C-104B-2BA8-2DDA-972D921131AB}"/>
              </a:ext>
            </a:extLst>
          </p:cNvPr>
          <p:cNvSpPr/>
          <p:nvPr/>
        </p:nvSpPr>
        <p:spPr>
          <a:xfrm>
            <a:off x="5779209" y="3360496"/>
            <a:ext cx="2033919" cy="2823034"/>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en-US" altLang="ja-JP" dirty="0"/>
              <a:t>Keycloak</a:t>
            </a:r>
            <a:endParaRPr kumimoji="1" lang="ja-JP" altLang="en-US" dirty="0"/>
          </a:p>
        </p:txBody>
      </p:sp>
      <p:sp>
        <p:nvSpPr>
          <p:cNvPr id="32" name="正方形/長方形 31">
            <a:extLst>
              <a:ext uri="{FF2B5EF4-FFF2-40B4-BE49-F238E27FC236}">
                <a16:creationId xmlns:a16="http://schemas.microsoft.com/office/drawing/2014/main" id="{934FCA47-7565-EEB4-58EC-ADF1F8F61CE7}"/>
              </a:ext>
            </a:extLst>
          </p:cNvPr>
          <p:cNvSpPr/>
          <p:nvPr/>
        </p:nvSpPr>
        <p:spPr>
          <a:xfrm>
            <a:off x="818606" y="3475327"/>
            <a:ext cx="2284465" cy="272578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en-US" altLang="ja-JP" dirty="0"/>
              <a:t>OTP</a:t>
            </a:r>
            <a:r>
              <a:rPr kumimoji="1" lang="ja-JP" altLang="en-US" dirty="0"/>
              <a:t>アプリ</a:t>
            </a:r>
          </a:p>
        </p:txBody>
      </p:sp>
      <p:sp>
        <p:nvSpPr>
          <p:cNvPr id="2" name="タイトル 1">
            <a:extLst>
              <a:ext uri="{FF2B5EF4-FFF2-40B4-BE49-F238E27FC236}">
                <a16:creationId xmlns:a16="http://schemas.microsoft.com/office/drawing/2014/main" id="{4367864F-4FBA-F93D-8CD3-72C532957B83}"/>
              </a:ext>
            </a:extLst>
          </p:cNvPr>
          <p:cNvSpPr>
            <a:spLocks noGrp="1"/>
          </p:cNvSpPr>
          <p:nvPr>
            <p:ph type="title"/>
          </p:nvPr>
        </p:nvSpPr>
        <p:spPr/>
        <p:txBody>
          <a:bodyPr>
            <a:normAutofit/>
          </a:bodyPr>
          <a:lstStyle/>
          <a:p>
            <a:r>
              <a:rPr kumimoji="1" lang="ja-JP" altLang="en-US" sz="1800">
                <a:latin typeface="Meiryo UI" panose="020B0604030504040204" pitchFamily="50" charset="-128"/>
                <a:ea typeface="Meiryo UI" panose="020B0604030504040204" pitchFamily="50" charset="-128"/>
              </a:rPr>
              <a:t>ワンタイムパスワードについて</a:t>
            </a:r>
            <a:endParaRPr kumimoji="1" lang="ja-JP" altLang="en-US" sz="1800"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28AFC7C1-20B8-5CB2-D7F6-B85C46A74EB0}"/>
              </a:ext>
            </a:extLst>
          </p:cNvPr>
          <p:cNvSpPr txBox="1"/>
          <p:nvPr/>
        </p:nvSpPr>
        <p:spPr>
          <a:xfrm>
            <a:off x="216000" y="720000"/>
            <a:ext cx="7682674" cy="737553"/>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chor="t" anchorCtr="0">
            <a:noAutofit/>
          </a:bodyPr>
          <a:lstStyle/>
          <a:p>
            <a:r>
              <a:rPr lang="en-US" altLang="ja-JP" sz="1000" dirty="0">
                <a:latin typeface="Meiryo UI" panose="020B0604030504040204" pitchFamily="50" charset="-128"/>
                <a:ea typeface="Meiryo UI" panose="020B0604030504040204" pitchFamily="50" charset="-128"/>
              </a:rPr>
              <a:t>Keycloak</a:t>
            </a:r>
            <a:r>
              <a:rPr lang="ja-JP" altLang="en-US" sz="1000" dirty="0">
                <a:latin typeface="Meiryo UI" panose="020B0604030504040204" pitchFamily="50" charset="-128"/>
                <a:ea typeface="Meiryo UI" panose="020B0604030504040204" pitchFamily="50" charset="-128"/>
              </a:rPr>
              <a:t>が対応しているワンタイムパスワード方式として、以下表に示すように、</a:t>
            </a:r>
            <a:r>
              <a:rPr lang="en-US" altLang="ja-JP" sz="1000" dirty="0">
                <a:latin typeface="Meiryo UI" panose="020B0604030504040204" pitchFamily="50" charset="-128"/>
                <a:ea typeface="Meiryo UI" panose="020B0604030504040204" pitchFamily="50" charset="-128"/>
              </a:rPr>
              <a:t>TOTP</a:t>
            </a:r>
            <a:r>
              <a:rPr lang="ja-JP" altLang="en-US" sz="1000" dirty="0">
                <a:latin typeface="Meiryo UI" panose="020B0604030504040204" pitchFamily="50" charset="-128"/>
                <a:ea typeface="Meiryo UI" panose="020B0604030504040204" pitchFamily="50" charset="-128"/>
              </a:rPr>
              <a:t>と</a:t>
            </a:r>
            <a:r>
              <a:rPr lang="en-US" altLang="ja-JP" sz="1000" dirty="0">
                <a:latin typeface="Meiryo UI" panose="020B0604030504040204" pitchFamily="50" charset="-128"/>
                <a:ea typeface="Meiryo UI" panose="020B0604030504040204" pitchFamily="50" charset="-128"/>
              </a:rPr>
              <a:t>HOTP</a:t>
            </a:r>
            <a:r>
              <a:rPr lang="ja-JP" altLang="en-US" sz="1000" dirty="0">
                <a:latin typeface="Meiryo UI" panose="020B0604030504040204" pitchFamily="50" charset="-128"/>
                <a:ea typeface="Meiryo UI" panose="020B0604030504040204" pitchFamily="50" charset="-128"/>
              </a:rPr>
              <a:t>がある。</a:t>
            </a:r>
            <a:endParaRPr lang="en-US" altLang="ja-JP" sz="1000" dirty="0">
              <a:latin typeface="Meiryo UI" panose="020B0604030504040204" pitchFamily="50" charset="-128"/>
              <a:ea typeface="Meiryo UI" panose="020B0604030504040204" pitchFamily="50" charset="-128"/>
            </a:endParaRPr>
          </a:p>
          <a:p>
            <a:r>
              <a:rPr lang="en-US" altLang="ja-JP" sz="1000" dirty="0">
                <a:latin typeface="Meiryo UI" panose="020B0604030504040204" pitchFamily="50" charset="-128"/>
                <a:ea typeface="Meiryo UI" panose="020B0604030504040204" pitchFamily="50" charset="-128"/>
              </a:rPr>
              <a:t>TOTP</a:t>
            </a:r>
            <a:r>
              <a:rPr lang="ja-JP" altLang="en-US" sz="1000" dirty="0">
                <a:latin typeface="Meiryo UI" panose="020B0604030504040204" pitchFamily="50" charset="-128"/>
                <a:ea typeface="Meiryo UI" panose="020B0604030504040204" pitchFamily="50" charset="-128"/>
              </a:rPr>
              <a:t>、</a:t>
            </a:r>
            <a:r>
              <a:rPr lang="en-US" altLang="ja-JP" sz="1000" dirty="0">
                <a:latin typeface="Meiryo UI" panose="020B0604030504040204" pitchFamily="50" charset="-128"/>
                <a:ea typeface="Meiryo UI" panose="020B0604030504040204" pitchFamily="50" charset="-128"/>
              </a:rPr>
              <a:t>HOTP</a:t>
            </a:r>
            <a:r>
              <a:rPr lang="ja-JP" altLang="en-US" sz="1000" dirty="0">
                <a:latin typeface="Meiryo UI" panose="020B0604030504040204" pitchFamily="50" charset="-128"/>
                <a:ea typeface="Meiryo UI" panose="020B0604030504040204" pitchFamily="50" charset="-128"/>
              </a:rPr>
              <a:t>いずれにしても、それぞれのユーザがスマートフォンの</a:t>
            </a:r>
            <a:r>
              <a:rPr lang="en-US" altLang="ja-JP" sz="1000" dirty="0">
                <a:latin typeface="Meiryo UI" panose="020B0604030504040204" pitchFamily="50" charset="-128"/>
                <a:ea typeface="Meiryo UI" panose="020B0604030504040204" pitchFamily="50" charset="-128"/>
              </a:rPr>
              <a:t>OTP</a:t>
            </a:r>
            <a:r>
              <a:rPr lang="ja-JP" altLang="en-US" sz="1000" dirty="0">
                <a:latin typeface="Meiryo UI" panose="020B0604030504040204" pitchFamily="50" charset="-128"/>
                <a:ea typeface="Meiryo UI" panose="020B0604030504040204" pitchFamily="50" charset="-128"/>
              </a:rPr>
              <a:t>アプリで</a:t>
            </a:r>
            <a:r>
              <a:rPr lang="en-US" altLang="ja-JP" sz="1000" dirty="0">
                <a:latin typeface="Meiryo UI" panose="020B0604030504040204" pitchFamily="50" charset="-128"/>
                <a:ea typeface="Meiryo UI" panose="020B0604030504040204" pitchFamily="50" charset="-128"/>
              </a:rPr>
              <a:t>QR</a:t>
            </a:r>
            <a:r>
              <a:rPr lang="ja-JP" altLang="en-US" sz="1000" dirty="0">
                <a:latin typeface="Meiryo UI" panose="020B0604030504040204" pitchFamily="50" charset="-128"/>
                <a:ea typeface="Meiryo UI" panose="020B0604030504040204" pitchFamily="50" charset="-128"/>
              </a:rPr>
              <a:t>コードを読み取り、</a:t>
            </a:r>
            <a:r>
              <a:rPr lang="en-US" altLang="ja-JP" sz="1000" dirty="0">
                <a:latin typeface="Meiryo UI" panose="020B0604030504040204" pitchFamily="50" charset="-128"/>
                <a:ea typeface="Meiryo UI" panose="020B0604030504040204" pitchFamily="50" charset="-128"/>
              </a:rPr>
              <a:t>OTP</a:t>
            </a:r>
            <a:r>
              <a:rPr lang="ja-JP" altLang="en-US" sz="1000" dirty="0">
                <a:latin typeface="Meiryo UI" panose="020B0604030504040204" pitchFamily="50" charset="-128"/>
                <a:ea typeface="Meiryo UI" panose="020B0604030504040204" pitchFamily="50" charset="-128"/>
              </a:rPr>
              <a:t>認証の初期設定をする必要がある。</a:t>
            </a:r>
            <a:endParaRPr lang="en-US" altLang="ja-JP" sz="1000" dirty="0">
              <a:latin typeface="Meiryo UI" panose="020B0604030504040204" pitchFamily="50" charset="-128"/>
              <a:ea typeface="Meiryo UI" panose="020B0604030504040204" pitchFamily="50" charset="-128"/>
            </a:endParaRPr>
          </a:p>
          <a:p>
            <a:r>
              <a:rPr lang="en-US" altLang="ja-JP" sz="1000" dirty="0">
                <a:latin typeface="Meiryo UI" panose="020B0604030504040204" pitchFamily="50" charset="-128"/>
                <a:ea typeface="Meiryo UI" panose="020B0604030504040204" pitchFamily="50" charset="-128"/>
              </a:rPr>
              <a:t>Keycloak</a:t>
            </a:r>
            <a:r>
              <a:rPr lang="ja-JP" altLang="en-US" sz="1000" dirty="0">
                <a:latin typeface="Meiryo UI" panose="020B0604030504040204" pitchFamily="50" charset="-128"/>
                <a:ea typeface="Meiryo UI" panose="020B0604030504040204" pitchFamily="50" charset="-128"/>
              </a:rPr>
              <a:t>のデフォルト設定では、</a:t>
            </a:r>
            <a:r>
              <a:rPr lang="en-US" altLang="ja-JP" sz="1000" dirty="0">
                <a:latin typeface="Meiryo UI" panose="020B0604030504040204" pitchFamily="50" charset="-128"/>
                <a:ea typeface="Meiryo UI" panose="020B0604030504040204" pitchFamily="50" charset="-128"/>
              </a:rPr>
              <a:t>OTP</a:t>
            </a:r>
            <a:r>
              <a:rPr lang="ja-JP" altLang="en-US" sz="1000" dirty="0">
                <a:latin typeface="Meiryo UI" panose="020B0604030504040204" pitchFamily="50" charset="-128"/>
                <a:ea typeface="Meiryo UI" panose="020B0604030504040204" pitchFamily="50" charset="-128"/>
              </a:rPr>
              <a:t>初期設定したユーザのみが</a:t>
            </a:r>
            <a:r>
              <a:rPr lang="en-US" altLang="ja-JP" sz="1000" dirty="0">
                <a:latin typeface="Meiryo UI" panose="020B0604030504040204" pitchFamily="50" charset="-128"/>
                <a:ea typeface="Meiryo UI" panose="020B0604030504040204" pitchFamily="50" charset="-128"/>
              </a:rPr>
              <a:t>OTP</a:t>
            </a:r>
            <a:r>
              <a:rPr lang="ja-JP" altLang="en-US" sz="1000" dirty="0">
                <a:latin typeface="Meiryo UI" panose="020B0604030504040204" pitchFamily="50" charset="-128"/>
                <a:ea typeface="Meiryo UI" panose="020B0604030504040204" pitchFamily="50" charset="-128"/>
              </a:rPr>
              <a:t>認証が必須となる。このため、ユーザごとに必須となる認証要素が異なってくる。</a:t>
            </a:r>
            <a:endParaRPr lang="en-US" altLang="ja-JP" sz="1000" dirty="0">
              <a:latin typeface="Meiryo UI" panose="020B0604030504040204" pitchFamily="50" charset="-128"/>
              <a:ea typeface="Meiryo UI" panose="020B0604030504040204" pitchFamily="50" charset="-128"/>
            </a:endParaRPr>
          </a:p>
          <a:p>
            <a:r>
              <a:rPr lang="en-US" altLang="ja-JP" sz="1000" dirty="0">
                <a:latin typeface="Meiryo UI" panose="020B0604030504040204" pitchFamily="50" charset="-128"/>
                <a:ea typeface="Meiryo UI" panose="020B0604030504040204" pitchFamily="50" charset="-128"/>
              </a:rPr>
              <a:t>Keycloak</a:t>
            </a:r>
            <a:r>
              <a:rPr lang="ja-JP" altLang="en-US" sz="1000" dirty="0">
                <a:latin typeface="Meiryo UI" panose="020B0604030504040204" pitchFamily="50" charset="-128"/>
                <a:ea typeface="Meiryo UI" panose="020B0604030504040204" pitchFamily="50" charset="-128"/>
              </a:rPr>
              <a:t>の設定により、ユーザ全員一律で</a:t>
            </a:r>
            <a:r>
              <a:rPr lang="en-US" altLang="ja-JP" sz="1000" dirty="0">
                <a:latin typeface="Meiryo UI" panose="020B0604030504040204" pitchFamily="50" charset="-128"/>
                <a:ea typeface="Meiryo UI" panose="020B0604030504040204" pitchFamily="50" charset="-128"/>
              </a:rPr>
              <a:t>OTP</a:t>
            </a:r>
            <a:r>
              <a:rPr lang="ja-JP" altLang="en-US" sz="1000" dirty="0">
                <a:latin typeface="Meiryo UI" panose="020B0604030504040204" pitchFamily="50" charset="-128"/>
                <a:ea typeface="Meiryo UI" panose="020B0604030504040204" pitchFamily="50" charset="-128"/>
              </a:rPr>
              <a:t>認証を必須とすることも可能である。</a:t>
            </a:r>
            <a:endParaRPr lang="en-US" altLang="ja-JP" sz="1000" dirty="0">
              <a:latin typeface="Meiryo UI" panose="020B0604030504040204" pitchFamily="50" charset="-128"/>
              <a:ea typeface="Meiryo UI" panose="020B0604030504040204" pitchFamily="50" charset="-128"/>
            </a:endParaRPr>
          </a:p>
        </p:txBody>
      </p:sp>
      <p:graphicFrame>
        <p:nvGraphicFramePr>
          <p:cNvPr id="4" name="表 6">
            <a:extLst>
              <a:ext uri="{FF2B5EF4-FFF2-40B4-BE49-F238E27FC236}">
                <a16:creationId xmlns:a16="http://schemas.microsoft.com/office/drawing/2014/main" id="{6F6DDD13-2406-528A-D620-207332C4AE5A}"/>
              </a:ext>
            </a:extLst>
          </p:cNvPr>
          <p:cNvGraphicFramePr>
            <a:graphicFrameLocks noGrp="1"/>
          </p:cNvGraphicFramePr>
          <p:nvPr>
            <p:extLst>
              <p:ext uri="{D42A27DB-BD31-4B8C-83A1-F6EECF244321}">
                <p14:modId xmlns:p14="http://schemas.microsoft.com/office/powerpoint/2010/main" val="789260526"/>
              </p:ext>
            </p:extLst>
          </p:nvPr>
        </p:nvGraphicFramePr>
        <p:xfrm>
          <a:off x="297990" y="1563461"/>
          <a:ext cx="9197383" cy="1188720"/>
        </p:xfrm>
        <a:graphic>
          <a:graphicData uri="http://schemas.openxmlformats.org/drawingml/2006/table">
            <a:tbl>
              <a:tblPr firstRow="1" bandRow="1">
                <a:tableStyleId>{5C22544A-7EE6-4342-B048-85BDC9FD1C3A}</a:tableStyleId>
              </a:tblPr>
              <a:tblGrid>
                <a:gridCol w="371776">
                  <a:extLst>
                    <a:ext uri="{9D8B030D-6E8A-4147-A177-3AD203B41FA5}">
                      <a16:colId xmlns:a16="http://schemas.microsoft.com/office/drawing/2014/main" val="2755906797"/>
                    </a:ext>
                  </a:extLst>
                </a:gridCol>
                <a:gridCol w="1766872">
                  <a:extLst>
                    <a:ext uri="{9D8B030D-6E8A-4147-A177-3AD203B41FA5}">
                      <a16:colId xmlns:a16="http://schemas.microsoft.com/office/drawing/2014/main" val="1163375093"/>
                    </a:ext>
                  </a:extLst>
                </a:gridCol>
                <a:gridCol w="5052733">
                  <a:extLst>
                    <a:ext uri="{9D8B030D-6E8A-4147-A177-3AD203B41FA5}">
                      <a16:colId xmlns:a16="http://schemas.microsoft.com/office/drawing/2014/main" val="721535846"/>
                    </a:ext>
                  </a:extLst>
                </a:gridCol>
                <a:gridCol w="2006002">
                  <a:extLst>
                    <a:ext uri="{9D8B030D-6E8A-4147-A177-3AD203B41FA5}">
                      <a16:colId xmlns:a16="http://schemas.microsoft.com/office/drawing/2014/main" val="2942234506"/>
                    </a:ext>
                  </a:extLst>
                </a:gridCol>
              </a:tblGrid>
              <a:tr h="229200">
                <a:tc>
                  <a:txBody>
                    <a:bodyPr/>
                    <a:lstStyle/>
                    <a:p>
                      <a:r>
                        <a:rPr kumimoji="1" lang="en-US" altLang="ja-JP" sz="1200" dirty="0"/>
                        <a:t>#</a:t>
                      </a:r>
                      <a:endParaRPr kumimoji="1" lang="ja-JP" altLang="en-US" sz="1200" dirty="0"/>
                    </a:p>
                  </a:txBody>
                  <a:tcPr/>
                </a:tc>
                <a:tc>
                  <a:txBody>
                    <a:bodyPr/>
                    <a:lstStyle/>
                    <a:p>
                      <a:r>
                        <a:rPr kumimoji="1" lang="en-US" altLang="ja-JP" sz="1200" dirty="0"/>
                        <a:t>OTP</a:t>
                      </a:r>
                      <a:r>
                        <a:rPr kumimoji="1" lang="ja-JP" altLang="en-US" sz="1200" dirty="0"/>
                        <a:t>方式</a:t>
                      </a:r>
                    </a:p>
                  </a:txBody>
                  <a:tcPr/>
                </a:tc>
                <a:tc>
                  <a:txBody>
                    <a:bodyPr/>
                    <a:lstStyle/>
                    <a:p>
                      <a:r>
                        <a:rPr kumimoji="1" lang="ja-JP" altLang="en-US" sz="1200" dirty="0"/>
                        <a:t>説明</a:t>
                      </a:r>
                    </a:p>
                  </a:txBody>
                  <a:tcPr/>
                </a:tc>
                <a:tc>
                  <a:txBody>
                    <a:bodyPr/>
                    <a:lstStyle/>
                    <a:p>
                      <a:r>
                        <a:rPr kumimoji="1" lang="ja-JP" altLang="en-US" sz="1200" dirty="0"/>
                        <a:t>対応アプリ</a:t>
                      </a:r>
                    </a:p>
                  </a:txBody>
                  <a:tcPr/>
                </a:tc>
                <a:extLst>
                  <a:ext uri="{0D108BD9-81ED-4DB2-BD59-A6C34878D82A}">
                    <a16:rowId xmlns:a16="http://schemas.microsoft.com/office/drawing/2014/main" val="971461330"/>
                  </a:ext>
                </a:extLst>
              </a:tr>
              <a:tr h="282576">
                <a:tc>
                  <a:txBody>
                    <a:bodyPr/>
                    <a:lstStyle/>
                    <a:p>
                      <a:r>
                        <a:rPr kumimoji="1" lang="en-US" altLang="ja-JP" sz="1200" dirty="0"/>
                        <a:t>1</a:t>
                      </a:r>
                      <a:endParaRPr kumimoji="1" lang="ja-JP" altLang="en-US" sz="1200" dirty="0"/>
                    </a:p>
                  </a:txBody>
                  <a:tcPr/>
                </a:tc>
                <a:tc>
                  <a:txBody>
                    <a:bodyPr/>
                    <a:lstStyle/>
                    <a:p>
                      <a:r>
                        <a:rPr kumimoji="1" lang="en-US" altLang="ja-JP" sz="1200" dirty="0"/>
                        <a:t>TOTP</a:t>
                      </a:r>
                    </a:p>
                    <a:p>
                      <a:r>
                        <a:rPr kumimoji="1" lang="en-US" altLang="ja-JP" sz="1200" dirty="0"/>
                        <a:t>(Time-based OTP)</a:t>
                      </a:r>
                      <a:endParaRPr kumimoji="1" lang="ja-JP" altLang="en-US" sz="1200" dirty="0"/>
                    </a:p>
                  </a:txBody>
                  <a:tcPr/>
                </a:tc>
                <a:tc>
                  <a:txBody>
                    <a:bodyPr/>
                    <a:lstStyle/>
                    <a:p>
                      <a:r>
                        <a:rPr kumimoji="1" lang="ja-JP" altLang="en-US" sz="1200" dirty="0"/>
                        <a:t>時刻とシードによりワンタイムパスワードを計算する</a:t>
                      </a:r>
                    </a:p>
                  </a:txBody>
                  <a:tcPr/>
                </a:tc>
                <a:tc>
                  <a:txBody>
                    <a:bodyPr/>
                    <a:lstStyle/>
                    <a:p>
                      <a:r>
                        <a:rPr kumimoji="1" lang="en-US" altLang="ja-JP" sz="1200" dirty="0"/>
                        <a:t>FreeOTP</a:t>
                      </a:r>
                    </a:p>
                    <a:p>
                      <a:r>
                        <a:rPr kumimoji="1" lang="en-US" altLang="ja-JP" sz="1200" dirty="0"/>
                        <a:t>Google Authenticator</a:t>
                      </a:r>
                      <a:endParaRPr kumimoji="1" lang="ja-JP" altLang="en-US" sz="1200" dirty="0"/>
                    </a:p>
                  </a:txBody>
                  <a:tcPr/>
                </a:tc>
                <a:extLst>
                  <a:ext uri="{0D108BD9-81ED-4DB2-BD59-A6C34878D82A}">
                    <a16:rowId xmlns:a16="http://schemas.microsoft.com/office/drawing/2014/main" val="3489343250"/>
                  </a:ext>
                </a:extLst>
              </a:tr>
              <a:tr h="282576">
                <a:tc>
                  <a:txBody>
                    <a:bodyPr/>
                    <a:lstStyle/>
                    <a:p>
                      <a:r>
                        <a:rPr kumimoji="1" lang="en-US" altLang="ja-JP" sz="1200" dirty="0"/>
                        <a:t>2</a:t>
                      </a:r>
                      <a:endParaRPr kumimoji="1" lang="ja-JP" altLang="en-US" sz="1200" dirty="0"/>
                    </a:p>
                  </a:txBody>
                  <a:tcPr/>
                </a:tc>
                <a:tc>
                  <a:txBody>
                    <a:bodyPr/>
                    <a:lstStyle/>
                    <a:p>
                      <a:r>
                        <a:rPr kumimoji="1" lang="en-US" altLang="ja-JP" sz="1200" dirty="0"/>
                        <a:t>HOTP</a:t>
                      </a:r>
                    </a:p>
                    <a:p>
                      <a:r>
                        <a:rPr kumimoji="1" lang="en-US" altLang="ja-JP" sz="1200" dirty="0"/>
                        <a:t>(HMAC-based OTP)</a:t>
                      </a:r>
                      <a:endParaRPr kumimoji="1" lang="ja-JP" altLang="en-US" sz="1200" dirty="0"/>
                    </a:p>
                  </a:txBody>
                  <a:tcPr/>
                </a:tc>
                <a:tc>
                  <a:txBody>
                    <a:bodyPr/>
                    <a:lstStyle/>
                    <a:p>
                      <a:r>
                        <a:rPr kumimoji="1" lang="ja-JP" altLang="en-US" sz="1200" dirty="0"/>
                        <a:t>カウンター</a:t>
                      </a:r>
                      <a:r>
                        <a:rPr kumimoji="1" lang="en-US" altLang="ja-JP" sz="1200" dirty="0"/>
                        <a:t>(</a:t>
                      </a:r>
                      <a:r>
                        <a:rPr kumimoji="1" lang="ja-JP" altLang="en-US" sz="1200" dirty="0"/>
                        <a:t>認証回数</a:t>
                      </a:r>
                      <a:r>
                        <a:rPr kumimoji="1" lang="en-US" altLang="ja-JP" sz="1200" dirty="0"/>
                        <a:t>)</a:t>
                      </a:r>
                      <a:r>
                        <a:rPr kumimoji="1" lang="ja-JP" altLang="en-US" sz="1200" dirty="0"/>
                        <a:t>とシードによりワンタイムパスワードを計算する</a:t>
                      </a:r>
                      <a:endParaRPr kumimoji="1" lang="en-US" altLang="ja-JP" sz="1200" dirty="0"/>
                    </a:p>
                  </a:txBody>
                  <a:tcPr/>
                </a:tc>
                <a:tc>
                  <a:txBody>
                    <a:bodyPr/>
                    <a:lstStyle/>
                    <a:p>
                      <a:r>
                        <a:rPr kumimoji="1" lang="en-US" altLang="ja-JP" sz="1200" dirty="0"/>
                        <a:t>FreeOTP</a:t>
                      </a:r>
                      <a:endParaRPr kumimoji="1" lang="ja-JP" altLang="en-US" sz="1200" dirty="0"/>
                    </a:p>
                  </a:txBody>
                  <a:tcPr/>
                </a:tc>
                <a:extLst>
                  <a:ext uri="{0D108BD9-81ED-4DB2-BD59-A6C34878D82A}">
                    <a16:rowId xmlns:a16="http://schemas.microsoft.com/office/drawing/2014/main" val="3259924978"/>
                  </a:ext>
                </a:extLst>
              </a:tr>
            </a:tbl>
          </a:graphicData>
        </a:graphic>
      </p:graphicFrame>
      <p:pic>
        <p:nvPicPr>
          <p:cNvPr id="9" name="グラフィックス 8" descr="スマート フォン 単色塗りつぶし">
            <a:extLst>
              <a:ext uri="{FF2B5EF4-FFF2-40B4-BE49-F238E27FC236}">
                <a16:creationId xmlns:a16="http://schemas.microsoft.com/office/drawing/2014/main" id="{B61C2089-4BA8-B1F2-0013-745BB7C657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7288" y="3874361"/>
            <a:ext cx="707099" cy="707099"/>
          </a:xfrm>
          <a:prstGeom prst="rect">
            <a:avLst/>
          </a:prstGeom>
        </p:spPr>
      </p:pic>
      <p:pic>
        <p:nvPicPr>
          <p:cNvPr id="11" name="グラフィックス 10" descr="QR コード 単色塗りつぶし">
            <a:extLst>
              <a:ext uri="{FF2B5EF4-FFF2-40B4-BE49-F238E27FC236}">
                <a16:creationId xmlns:a16="http://schemas.microsoft.com/office/drawing/2014/main" id="{AE781116-B7D4-7A61-F532-49F0FE33AE2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16771" y="3874361"/>
            <a:ext cx="755468" cy="755468"/>
          </a:xfrm>
          <a:prstGeom prst="rect">
            <a:avLst/>
          </a:prstGeom>
        </p:spPr>
      </p:pic>
      <p:cxnSp>
        <p:nvCxnSpPr>
          <p:cNvPr id="13" name="直線矢印コネクタ 12">
            <a:extLst>
              <a:ext uri="{FF2B5EF4-FFF2-40B4-BE49-F238E27FC236}">
                <a16:creationId xmlns:a16="http://schemas.microsoft.com/office/drawing/2014/main" id="{A40D5F7A-4684-2B93-CF30-545C698F1CE6}"/>
              </a:ext>
            </a:extLst>
          </p:cNvPr>
          <p:cNvCxnSpPr>
            <a:cxnSpLocks/>
            <a:stCxn id="9" idx="3"/>
            <a:endCxn id="11" idx="1"/>
          </p:cNvCxnSpPr>
          <p:nvPr/>
        </p:nvCxnSpPr>
        <p:spPr>
          <a:xfrm>
            <a:off x="2314387" y="4227911"/>
            <a:ext cx="4102384" cy="241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テキスト ボックス 13">
            <a:extLst>
              <a:ext uri="{FF2B5EF4-FFF2-40B4-BE49-F238E27FC236}">
                <a16:creationId xmlns:a16="http://schemas.microsoft.com/office/drawing/2014/main" id="{58932AE9-7F03-E311-E49F-257BB12708A0}"/>
              </a:ext>
            </a:extLst>
          </p:cNvPr>
          <p:cNvSpPr txBox="1"/>
          <p:nvPr/>
        </p:nvSpPr>
        <p:spPr>
          <a:xfrm>
            <a:off x="3579195" y="3737626"/>
            <a:ext cx="1656223" cy="461665"/>
          </a:xfrm>
          <a:prstGeom prst="rect">
            <a:avLst/>
          </a:prstGeom>
          <a:noFill/>
        </p:spPr>
        <p:txBody>
          <a:bodyPr wrap="none" rtlCol="0">
            <a:spAutoFit/>
          </a:bodyPr>
          <a:lstStyle/>
          <a:p>
            <a:r>
              <a:rPr lang="en-US" altLang="ja-JP" sz="1200" dirty="0"/>
              <a:t>QR</a:t>
            </a:r>
            <a:r>
              <a:rPr lang="ja-JP" altLang="en-US" sz="1200" dirty="0"/>
              <a:t>コード読み取り</a:t>
            </a:r>
            <a:endParaRPr kumimoji="1" lang="en-US" altLang="ja-JP" sz="1200" dirty="0"/>
          </a:p>
          <a:p>
            <a:r>
              <a:rPr kumimoji="1" lang="ja-JP" altLang="en-US" sz="1200" dirty="0"/>
              <a:t>シード（秘密鍵）の取得</a:t>
            </a:r>
          </a:p>
        </p:txBody>
      </p:sp>
      <p:sp>
        <p:nvSpPr>
          <p:cNvPr id="20" name="正方形/長方形 19">
            <a:extLst>
              <a:ext uri="{FF2B5EF4-FFF2-40B4-BE49-F238E27FC236}">
                <a16:creationId xmlns:a16="http://schemas.microsoft.com/office/drawing/2014/main" id="{C45C6D44-AB4D-4BF3-562E-BE3A7FB1BC33}"/>
              </a:ext>
            </a:extLst>
          </p:cNvPr>
          <p:cNvSpPr/>
          <p:nvPr/>
        </p:nvSpPr>
        <p:spPr>
          <a:xfrm>
            <a:off x="1477035" y="5563038"/>
            <a:ext cx="1436914" cy="3324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ワンタイムパスワード</a:t>
            </a:r>
          </a:p>
        </p:txBody>
      </p:sp>
      <p:cxnSp>
        <p:nvCxnSpPr>
          <p:cNvPr id="22" name="直線矢印コネクタ 21">
            <a:extLst>
              <a:ext uri="{FF2B5EF4-FFF2-40B4-BE49-F238E27FC236}">
                <a16:creationId xmlns:a16="http://schemas.microsoft.com/office/drawing/2014/main" id="{7A1F478A-C236-BBF5-FB84-49A300944876}"/>
              </a:ext>
            </a:extLst>
          </p:cNvPr>
          <p:cNvCxnSpPr>
            <a:cxnSpLocks/>
            <a:stCxn id="20" idx="3"/>
            <a:endCxn id="65" idx="1"/>
          </p:cNvCxnSpPr>
          <p:nvPr/>
        </p:nvCxnSpPr>
        <p:spPr>
          <a:xfrm>
            <a:off x="2913949" y="5729277"/>
            <a:ext cx="296216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テキスト ボックス 24">
            <a:extLst>
              <a:ext uri="{FF2B5EF4-FFF2-40B4-BE49-F238E27FC236}">
                <a16:creationId xmlns:a16="http://schemas.microsoft.com/office/drawing/2014/main" id="{4790D340-1697-9E99-20CB-36EB8FB1087F}"/>
              </a:ext>
            </a:extLst>
          </p:cNvPr>
          <p:cNvSpPr txBox="1"/>
          <p:nvPr/>
        </p:nvSpPr>
        <p:spPr>
          <a:xfrm>
            <a:off x="3197776" y="5219987"/>
            <a:ext cx="2491388" cy="461665"/>
          </a:xfrm>
          <a:prstGeom prst="rect">
            <a:avLst/>
          </a:prstGeom>
          <a:noFill/>
        </p:spPr>
        <p:txBody>
          <a:bodyPr wrap="none" rtlCol="0">
            <a:spAutoFit/>
          </a:bodyPr>
          <a:lstStyle/>
          <a:p>
            <a:r>
              <a:rPr kumimoji="1" lang="ja-JP" altLang="en-US" sz="1200" dirty="0"/>
              <a:t>認証</a:t>
            </a:r>
            <a:endParaRPr kumimoji="1" lang="en-US" altLang="ja-JP" sz="1200" dirty="0"/>
          </a:p>
          <a:p>
            <a:r>
              <a:rPr lang="en-US" altLang="ja-JP" sz="1200" dirty="0"/>
              <a:t>(</a:t>
            </a:r>
            <a:r>
              <a:rPr lang="ja-JP" altLang="en-US" sz="1200" dirty="0"/>
              <a:t>ワンタイムパスワードの入力・照合</a:t>
            </a:r>
            <a:r>
              <a:rPr lang="en-US" altLang="ja-JP" sz="1200" dirty="0"/>
              <a:t>)</a:t>
            </a:r>
            <a:endParaRPr kumimoji="1" lang="ja-JP" altLang="en-US" sz="1200" dirty="0"/>
          </a:p>
        </p:txBody>
      </p:sp>
      <p:sp>
        <p:nvSpPr>
          <p:cNvPr id="49" name="フローチャート: 書類 48">
            <a:extLst>
              <a:ext uri="{FF2B5EF4-FFF2-40B4-BE49-F238E27FC236}">
                <a16:creationId xmlns:a16="http://schemas.microsoft.com/office/drawing/2014/main" id="{5EAC1921-582E-226E-402C-E00829BEE9D4}"/>
              </a:ext>
            </a:extLst>
          </p:cNvPr>
          <p:cNvSpPr/>
          <p:nvPr/>
        </p:nvSpPr>
        <p:spPr>
          <a:xfrm>
            <a:off x="1477035" y="4729237"/>
            <a:ext cx="1436914" cy="332475"/>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シード</a:t>
            </a:r>
            <a:r>
              <a:rPr kumimoji="1" lang="en-US" altLang="ja-JP" sz="1000" dirty="0"/>
              <a:t>(</a:t>
            </a:r>
            <a:r>
              <a:rPr kumimoji="1" lang="ja-JP" altLang="en-US" sz="1000" dirty="0"/>
              <a:t>秘密鍵</a:t>
            </a:r>
            <a:r>
              <a:rPr kumimoji="1" lang="en-US" altLang="ja-JP" sz="1000" dirty="0"/>
              <a:t>)</a:t>
            </a:r>
            <a:endParaRPr kumimoji="1" lang="ja-JP" altLang="en-US" sz="1000" dirty="0"/>
          </a:p>
        </p:txBody>
      </p:sp>
      <p:sp>
        <p:nvSpPr>
          <p:cNvPr id="53" name="テキスト ボックス 52">
            <a:extLst>
              <a:ext uri="{FF2B5EF4-FFF2-40B4-BE49-F238E27FC236}">
                <a16:creationId xmlns:a16="http://schemas.microsoft.com/office/drawing/2014/main" id="{D10AB1DD-3B70-2D83-1E51-53067BC37816}"/>
              </a:ext>
            </a:extLst>
          </p:cNvPr>
          <p:cNvSpPr txBox="1"/>
          <p:nvPr/>
        </p:nvSpPr>
        <p:spPr>
          <a:xfrm>
            <a:off x="3821526" y="4414341"/>
            <a:ext cx="923651" cy="276999"/>
          </a:xfrm>
          <a:prstGeom prst="rect">
            <a:avLst/>
          </a:prstGeom>
          <a:noFill/>
        </p:spPr>
        <p:txBody>
          <a:bodyPr wrap="none" rtlCol="0">
            <a:spAutoFit/>
          </a:bodyPr>
          <a:lstStyle/>
          <a:p>
            <a:r>
              <a:rPr kumimoji="1" lang="ja-JP" altLang="en-US" sz="1200" dirty="0"/>
              <a:t>同一のもの</a:t>
            </a:r>
          </a:p>
        </p:txBody>
      </p:sp>
      <p:cxnSp>
        <p:nvCxnSpPr>
          <p:cNvPr id="54" name="直線矢印コネクタ 53">
            <a:extLst>
              <a:ext uri="{FF2B5EF4-FFF2-40B4-BE49-F238E27FC236}">
                <a16:creationId xmlns:a16="http://schemas.microsoft.com/office/drawing/2014/main" id="{D5542172-1CEC-9D2C-5E81-3DA37B71AC85}"/>
              </a:ext>
            </a:extLst>
          </p:cNvPr>
          <p:cNvCxnSpPr>
            <a:cxnSpLocks/>
            <a:stCxn id="49" idx="2"/>
            <a:endCxn id="20" idx="0"/>
          </p:cNvCxnSpPr>
          <p:nvPr/>
        </p:nvCxnSpPr>
        <p:spPr>
          <a:xfrm>
            <a:off x="2195492" y="5039732"/>
            <a:ext cx="0" cy="5233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正方形/長方形 64">
            <a:extLst>
              <a:ext uri="{FF2B5EF4-FFF2-40B4-BE49-F238E27FC236}">
                <a16:creationId xmlns:a16="http://schemas.microsoft.com/office/drawing/2014/main" id="{9469F645-8E82-64BF-E158-62EAB66CD80B}"/>
              </a:ext>
            </a:extLst>
          </p:cNvPr>
          <p:cNvSpPr/>
          <p:nvPr/>
        </p:nvSpPr>
        <p:spPr>
          <a:xfrm>
            <a:off x="5876111" y="5563038"/>
            <a:ext cx="1436914" cy="3324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ワンタイムパスワード</a:t>
            </a:r>
          </a:p>
        </p:txBody>
      </p:sp>
      <p:sp>
        <p:nvSpPr>
          <p:cNvPr id="66" name="フローチャート: 書類 65">
            <a:extLst>
              <a:ext uri="{FF2B5EF4-FFF2-40B4-BE49-F238E27FC236}">
                <a16:creationId xmlns:a16="http://schemas.microsoft.com/office/drawing/2014/main" id="{5D3102C7-4741-FCD7-B478-929858BA750E}"/>
              </a:ext>
            </a:extLst>
          </p:cNvPr>
          <p:cNvSpPr/>
          <p:nvPr/>
        </p:nvSpPr>
        <p:spPr>
          <a:xfrm>
            <a:off x="5876111" y="4733822"/>
            <a:ext cx="1436914" cy="332475"/>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シード</a:t>
            </a:r>
            <a:r>
              <a:rPr kumimoji="1" lang="en-US" altLang="ja-JP" sz="1000" dirty="0"/>
              <a:t>(</a:t>
            </a:r>
            <a:r>
              <a:rPr kumimoji="1" lang="ja-JP" altLang="en-US" sz="1000" dirty="0"/>
              <a:t>秘密鍵</a:t>
            </a:r>
            <a:r>
              <a:rPr kumimoji="1" lang="en-US" altLang="ja-JP" sz="1000" dirty="0"/>
              <a:t>)</a:t>
            </a:r>
            <a:endParaRPr kumimoji="1" lang="ja-JP" altLang="en-US" sz="1000" dirty="0"/>
          </a:p>
        </p:txBody>
      </p:sp>
      <p:cxnSp>
        <p:nvCxnSpPr>
          <p:cNvPr id="67" name="直線矢印コネクタ 66">
            <a:extLst>
              <a:ext uri="{FF2B5EF4-FFF2-40B4-BE49-F238E27FC236}">
                <a16:creationId xmlns:a16="http://schemas.microsoft.com/office/drawing/2014/main" id="{8807B7CB-E870-76F8-C13D-673235518D65}"/>
              </a:ext>
            </a:extLst>
          </p:cNvPr>
          <p:cNvCxnSpPr>
            <a:cxnSpLocks/>
            <a:stCxn id="66" idx="2"/>
            <a:endCxn id="65" idx="0"/>
          </p:cNvCxnSpPr>
          <p:nvPr/>
        </p:nvCxnSpPr>
        <p:spPr>
          <a:xfrm>
            <a:off x="6594568" y="5044317"/>
            <a:ext cx="0" cy="5187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線コネクタ 68">
            <a:extLst>
              <a:ext uri="{FF2B5EF4-FFF2-40B4-BE49-F238E27FC236}">
                <a16:creationId xmlns:a16="http://schemas.microsoft.com/office/drawing/2014/main" id="{22A4B205-9DF6-C5EC-E7B5-F9C2604BCD68}"/>
              </a:ext>
            </a:extLst>
          </p:cNvPr>
          <p:cNvCxnSpPr>
            <a:cxnSpLocks/>
            <a:stCxn id="53" idx="1"/>
            <a:endCxn id="49" idx="3"/>
          </p:cNvCxnSpPr>
          <p:nvPr/>
        </p:nvCxnSpPr>
        <p:spPr>
          <a:xfrm flipH="1">
            <a:off x="2913949" y="4552841"/>
            <a:ext cx="907577" cy="342634"/>
          </a:xfrm>
          <a:prstGeom prst="line">
            <a:avLst/>
          </a:prstGeom>
        </p:spPr>
        <p:style>
          <a:lnRef idx="1">
            <a:schemeClr val="dk1"/>
          </a:lnRef>
          <a:fillRef idx="0">
            <a:schemeClr val="dk1"/>
          </a:fillRef>
          <a:effectRef idx="0">
            <a:schemeClr val="dk1"/>
          </a:effectRef>
          <a:fontRef idx="minor">
            <a:schemeClr val="tx1"/>
          </a:fontRef>
        </p:style>
      </p:cxnSp>
      <p:cxnSp>
        <p:nvCxnSpPr>
          <p:cNvPr id="70" name="直線コネクタ 69">
            <a:extLst>
              <a:ext uri="{FF2B5EF4-FFF2-40B4-BE49-F238E27FC236}">
                <a16:creationId xmlns:a16="http://schemas.microsoft.com/office/drawing/2014/main" id="{FDB5E916-BFC7-375A-DF44-FBFF6B6507A0}"/>
              </a:ext>
            </a:extLst>
          </p:cNvPr>
          <p:cNvCxnSpPr>
            <a:cxnSpLocks/>
            <a:stCxn id="53" idx="3"/>
            <a:endCxn id="66" idx="1"/>
          </p:cNvCxnSpPr>
          <p:nvPr/>
        </p:nvCxnSpPr>
        <p:spPr>
          <a:xfrm>
            <a:off x="4745177" y="4552841"/>
            <a:ext cx="1130934" cy="347219"/>
          </a:xfrm>
          <a:prstGeom prst="line">
            <a:avLst/>
          </a:prstGeom>
        </p:spPr>
        <p:style>
          <a:lnRef idx="1">
            <a:schemeClr val="dk1"/>
          </a:lnRef>
          <a:fillRef idx="0">
            <a:schemeClr val="dk1"/>
          </a:fillRef>
          <a:effectRef idx="0">
            <a:schemeClr val="dk1"/>
          </a:effectRef>
          <a:fontRef idx="minor">
            <a:schemeClr val="tx1"/>
          </a:fontRef>
        </p:style>
      </p:cxnSp>
      <p:sp>
        <p:nvSpPr>
          <p:cNvPr id="82" name="テキスト ボックス 81">
            <a:extLst>
              <a:ext uri="{FF2B5EF4-FFF2-40B4-BE49-F238E27FC236}">
                <a16:creationId xmlns:a16="http://schemas.microsoft.com/office/drawing/2014/main" id="{F8C07B0E-1A52-0604-904B-B3EE9BC68A60}"/>
              </a:ext>
            </a:extLst>
          </p:cNvPr>
          <p:cNvSpPr txBox="1"/>
          <p:nvPr/>
        </p:nvSpPr>
        <p:spPr>
          <a:xfrm>
            <a:off x="297990" y="2991164"/>
            <a:ext cx="2534284" cy="369332"/>
          </a:xfrm>
          <a:prstGeom prst="rect">
            <a:avLst/>
          </a:prstGeom>
          <a:noFill/>
        </p:spPr>
        <p:txBody>
          <a:bodyPr wrap="none" rtlCol="0">
            <a:spAutoFit/>
          </a:bodyPr>
          <a:lstStyle/>
          <a:p>
            <a:r>
              <a:rPr kumimoji="1" lang="en-US" altLang="ja-JP" u="sng" dirty="0"/>
              <a:t>Keycloak</a:t>
            </a:r>
            <a:r>
              <a:rPr kumimoji="1" lang="ja-JP" altLang="en-US" u="sng" dirty="0"/>
              <a:t>の</a:t>
            </a:r>
            <a:r>
              <a:rPr kumimoji="1" lang="en-US" altLang="ja-JP" u="sng" dirty="0"/>
              <a:t>OTP</a:t>
            </a:r>
            <a:r>
              <a:rPr kumimoji="1" lang="ja-JP" altLang="en-US" u="sng" dirty="0"/>
              <a:t>の仕組み</a:t>
            </a:r>
          </a:p>
        </p:txBody>
      </p:sp>
      <p:sp>
        <p:nvSpPr>
          <p:cNvPr id="83" name="テキスト ボックス 82">
            <a:extLst>
              <a:ext uri="{FF2B5EF4-FFF2-40B4-BE49-F238E27FC236}">
                <a16:creationId xmlns:a16="http://schemas.microsoft.com/office/drawing/2014/main" id="{27836F53-A202-1933-2043-551DEA31C93A}"/>
              </a:ext>
            </a:extLst>
          </p:cNvPr>
          <p:cNvSpPr txBox="1"/>
          <p:nvPr/>
        </p:nvSpPr>
        <p:spPr>
          <a:xfrm>
            <a:off x="973683" y="5139912"/>
            <a:ext cx="1221809" cy="338554"/>
          </a:xfrm>
          <a:prstGeom prst="rect">
            <a:avLst/>
          </a:prstGeom>
          <a:noFill/>
        </p:spPr>
        <p:txBody>
          <a:bodyPr wrap="none" rtlCol="0">
            <a:spAutoFit/>
          </a:bodyPr>
          <a:lstStyle/>
          <a:p>
            <a:r>
              <a:rPr kumimoji="1" lang="ja-JP" altLang="en-US" sz="800" dirty="0"/>
              <a:t>時刻あるいはカウンター</a:t>
            </a:r>
            <a:endParaRPr kumimoji="1" lang="en-US" altLang="ja-JP" sz="800" dirty="0"/>
          </a:p>
          <a:p>
            <a:r>
              <a:rPr kumimoji="1" lang="ja-JP" altLang="en-US" sz="800" dirty="0"/>
              <a:t>と合わせて計算</a:t>
            </a:r>
          </a:p>
        </p:txBody>
      </p:sp>
      <p:sp>
        <p:nvSpPr>
          <p:cNvPr id="85" name="テキスト ボックス 84">
            <a:extLst>
              <a:ext uri="{FF2B5EF4-FFF2-40B4-BE49-F238E27FC236}">
                <a16:creationId xmlns:a16="http://schemas.microsoft.com/office/drawing/2014/main" id="{0597AFD3-1B8A-8C34-5451-4864FEA56770}"/>
              </a:ext>
            </a:extLst>
          </p:cNvPr>
          <p:cNvSpPr txBox="1"/>
          <p:nvPr/>
        </p:nvSpPr>
        <p:spPr>
          <a:xfrm>
            <a:off x="6594568" y="5092319"/>
            <a:ext cx="1221809" cy="338554"/>
          </a:xfrm>
          <a:prstGeom prst="rect">
            <a:avLst/>
          </a:prstGeom>
          <a:noFill/>
        </p:spPr>
        <p:txBody>
          <a:bodyPr wrap="none" rtlCol="0">
            <a:spAutoFit/>
          </a:bodyPr>
          <a:lstStyle/>
          <a:p>
            <a:r>
              <a:rPr kumimoji="1" lang="ja-JP" altLang="en-US" sz="800" dirty="0"/>
              <a:t>時刻あるいはカウンター</a:t>
            </a:r>
            <a:endParaRPr kumimoji="1" lang="en-US" altLang="ja-JP" sz="800" dirty="0"/>
          </a:p>
          <a:p>
            <a:r>
              <a:rPr kumimoji="1" lang="ja-JP" altLang="en-US" sz="800" dirty="0"/>
              <a:t>と合わせて計算</a:t>
            </a:r>
          </a:p>
        </p:txBody>
      </p:sp>
    </p:spTree>
    <p:extLst>
      <p:ext uri="{BB962C8B-B14F-4D97-AF65-F5344CB8AC3E}">
        <p14:creationId xmlns:p14="http://schemas.microsoft.com/office/powerpoint/2010/main" val="3855222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F97D632-575A-4CF0-9331-C5E814BB640D}"/>
              </a:ext>
            </a:extLst>
          </p:cNvPr>
          <p:cNvSpPr txBox="1"/>
          <p:nvPr/>
        </p:nvSpPr>
        <p:spPr>
          <a:xfrm>
            <a:off x="197188" y="667576"/>
            <a:ext cx="9252939" cy="5881271"/>
          </a:xfrm>
          <a:prstGeom prst="rect">
            <a:avLst/>
          </a:prstGeom>
          <a:solidFill>
            <a:schemeClr val="bg1"/>
          </a:solidFill>
          <a:ln>
            <a:noFill/>
          </a:ln>
        </p:spPr>
        <p:txBody>
          <a:bodyPr wrap="square" numCol="2" rtlCol="0" anchor="t" anchorCtr="0">
            <a:noAutofit/>
          </a:bodyPr>
          <a:lstStyle/>
          <a:p>
            <a:r>
              <a:rPr lang="en-US" altLang="ja-JP" sz="900" dirty="0">
                <a:latin typeface="Meiryo UI" panose="020B0604030504040204" pitchFamily="50" charset="-128"/>
                <a:ea typeface="Meiryo UI" panose="020B0604030504040204" pitchFamily="50" charset="-128"/>
              </a:rPr>
              <a:t>1. </a:t>
            </a:r>
            <a:r>
              <a:rPr lang="ja-JP" altLang="en-US" sz="900" dirty="0">
                <a:latin typeface="Meiryo UI" panose="020B0604030504040204" pitchFamily="50" charset="-128"/>
                <a:ea typeface="Meiryo UI" panose="020B0604030504040204" pitchFamily="50" charset="-128"/>
              </a:rPr>
              <a:t>概要</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　</a:t>
            </a:r>
            <a:r>
              <a:rPr lang="en-US" altLang="ja-JP" sz="900" dirty="0">
                <a:latin typeface="Meiryo UI" panose="020B0604030504040204" pitchFamily="50" charset="-128"/>
                <a:ea typeface="Meiryo UI" panose="020B0604030504040204" pitchFamily="50" charset="-128"/>
              </a:rPr>
              <a:t>1.1. </a:t>
            </a:r>
            <a:r>
              <a:rPr lang="ja-JP" altLang="en-US" sz="900" dirty="0">
                <a:latin typeface="Meiryo UI" panose="020B0604030504040204" pitchFamily="50" charset="-128"/>
                <a:ea typeface="Meiryo UI" panose="020B0604030504040204" pitchFamily="50" charset="-128"/>
              </a:rPr>
              <a:t>目的</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　</a:t>
            </a:r>
            <a:r>
              <a:rPr lang="en-US" altLang="ja-JP" sz="900" dirty="0">
                <a:latin typeface="Meiryo UI" panose="020B0604030504040204" pitchFamily="50" charset="-128"/>
                <a:ea typeface="Meiryo UI" panose="020B0604030504040204" pitchFamily="50" charset="-128"/>
              </a:rPr>
              <a:t>1.2. </a:t>
            </a:r>
            <a:r>
              <a:rPr lang="ja-JP" altLang="en-US" sz="900" dirty="0">
                <a:latin typeface="Meiryo UI" panose="020B0604030504040204" pitchFamily="50" charset="-128"/>
                <a:ea typeface="Meiryo UI" panose="020B0604030504040204" pitchFamily="50" charset="-128"/>
              </a:rPr>
              <a:t>要件</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　　</a:t>
            </a:r>
            <a:r>
              <a:rPr lang="en-US" altLang="ja-JP" sz="900" dirty="0">
                <a:latin typeface="Meiryo UI" panose="020B0604030504040204" pitchFamily="50" charset="-128"/>
                <a:ea typeface="Meiryo UI" panose="020B0604030504040204" pitchFamily="50" charset="-128"/>
              </a:rPr>
              <a:t>1.2.1. </a:t>
            </a:r>
            <a:r>
              <a:rPr lang="ja-JP" altLang="en-US" sz="900" dirty="0">
                <a:latin typeface="Meiryo UI" panose="020B0604030504040204" pitchFamily="50" charset="-128"/>
                <a:ea typeface="Meiryo UI" panose="020B0604030504040204" pitchFamily="50" charset="-128"/>
              </a:rPr>
              <a:t>認証・認可の要件</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　　</a:t>
            </a:r>
            <a:r>
              <a:rPr lang="en-US" altLang="ja-JP" sz="900" dirty="0">
                <a:latin typeface="Meiryo UI" panose="020B0604030504040204" pitchFamily="50" charset="-128"/>
                <a:ea typeface="Meiryo UI" panose="020B0604030504040204" pitchFamily="50" charset="-128"/>
              </a:rPr>
              <a:t>1.2.2. </a:t>
            </a:r>
            <a:r>
              <a:rPr lang="ja-JP" altLang="en-US" sz="900" dirty="0">
                <a:latin typeface="Meiryo UI" panose="020B0604030504040204" pitchFamily="50" charset="-128"/>
                <a:ea typeface="Meiryo UI" panose="020B0604030504040204" pitchFamily="50" charset="-128"/>
              </a:rPr>
              <a:t>認証・認可の対象</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　</a:t>
            </a:r>
            <a:r>
              <a:rPr lang="en-US" altLang="ja-JP" sz="900" dirty="0">
                <a:latin typeface="Meiryo UI" panose="020B0604030504040204" pitchFamily="50" charset="-128"/>
                <a:ea typeface="Meiryo UI" panose="020B0604030504040204" pitchFamily="50" charset="-128"/>
              </a:rPr>
              <a:t>1.3. </a:t>
            </a:r>
            <a:r>
              <a:rPr lang="ja-JP" altLang="en-US" sz="900" dirty="0">
                <a:latin typeface="Meiryo UI" panose="020B0604030504040204" pitchFamily="50" charset="-128"/>
                <a:ea typeface="Meiryo UI" panose="020B0604030504040204" pitchFamily="50" charset="-128"/>
              </a:rPr>
              <a:t>業務フロー</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　　</a:t>
            </a:r>
            <a:r>
              <a:rPr lang="en-US" altLang="ja-JP" sz="900" dirty="0">
                <a:latin typeface="Meiryo UI" panose="020B0604030504040204" pitchFamily="50" charset="-128"/>
                <a:ea typeface="Meiryo UI" panose="020B0604030504040204" pitchFamily="50" charset="-128"/>
              </a:rPr>
              <a:t>1.3.1. </a:t>
            </a:r>
            <a:r>
              <a:rPr lang="ja-JP" altLang="en-US" sz="900" dirty="0">
                <a:latin typeface="Meiryo UI" panose="020B0604030504040204" pitchFamily="50" charset="-128"/>
                <a:ea typeface="Meiryo UI" panose="020B0604030504040204" pitchFamily="50" charset="-128"/>
              </a:rPr>
              <a:t>業務フロー一覧</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　　</a:t>
            </a:r>
            <a:r>
              <a:rPr lang="en-US" altLang="ja-JP" sz="900" dirty="0">
                <a:latin typeface="Meiryo UI" panose="020B0604030504040204" pitchFamily="50" charset="-128"/>
                <a:ea typeface="Meiryo UI" panose="020B0604030504040204" pitchFamily="50" charset="-128"/>
              </a:rPr>
              <a:t>1.3.2.</a:t>
            </a:r>
            <a:r>
              <a:rPr lang="ja-JP" altLang="en-US" sz="900" dirty="0">
                <a:latin typeface="Meiryo UI" panose="020B0604030504040204" pitchFamily="50" charset="-128"/>
                <a:ea typeface="Meiryo UI" panose="020B0604030504040204" pitchFamily="50" charset="-128"/>
              </a:rPr>
              <a:t> 認証機能運用開始</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　　</a:t>
            </a:r>
            <a:r>
              <a:rPr lang="en-US" altLang="ja-JP" sz="900" dirty="0">
                <a:latin typeface="Meiryo UI" panose="020B0604030504040204" pitchFamily="50" charset="-128"/>
                <a:ea typeface="Meiryo UI" panose="020B0604030504040204" pitchFamily="50" charset="-128"/>
              </a:rPr>
              <a:t>1.3.3.</a:t>
            </a:r>
            <a:r>
              <a:rPr lang="ja-JP" altLang="en-US" sz="900" dirty="0">
                <a:latin typeface="Meiryo UI" panose="020B0604030504040204" pitchFamily="50" charset="-128"/>
                <a:ea typeface="Meiryo UI" panose="020B0604030504040204" pitchFamily="50" charset="-128"/>
              </a:rPr>
              <a:t> 認可機能運用開始</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　　</a:t>
            </a:r>
            <a:r>
              <a:rPr lang="en-US" altLang="ja-JP" sz="900" dirty="0">
                <a:latin typeface="Meiryo UI" panose="020B0604030504040204" pitchFamily="50" charset="-128"/>
                <a:ea typeface="Meiryo UI" panose="020B0604030504040204" pitchFamily="50" charset="-128"/>
              </a:rPr>
              <a:t>1.3.4</a:t>
            </a:r>
            <a:r>
              <a:rPr lang="en-US" altLang="ja-JP" sz="900">
                <a:latin typeface="Meiryo UI" panose="020B0604030504040204" pitchFamily="50" charset="-128"/>
                <a:ea typeface="Meiryo UI" panose="020B0604030504040204" pitchFamily="50" charset="-128"/>
              </a:rPr>
              <a:t>. </a:t>
            </a:r>
            <a:r>
              <a:rPr lang="ja-JP" altLang="en-US" sz="900">
                <a:latin typeface="Meiryo UI" panose="020B0604030504040204" pitchFamily="50" charset="-128"/>
                <a:ea typeface="Meiryo UI" panose="020B0604030504040204" pitchFamily="50" charset="-128"/>
              </a:rPr>
              <a:t>データ利用者登録</a:t>
            </a:r>
            <a:endParaRPr lang="en-US" altLang="ja-JP" sz="900">
              <a:latin typeface="Meiryo UI" panose="020B0604030504040204" pitchFamily="50" charset="-128"/>
              <a:ea typeface="Meiryo UI" panose="020B0604030504040204" pitchFamily="50" charset="-128"/>
            </a:endParaRPr>
          </a:p>
          <a:p>
            <a:r>
              <a:rPr lang="ja-JP" altLang="en-US" sz="900">
                <a:latin typeface="Meiryo UI" panose="020B0604030504040204" pitchFamily="50" charset="-128"/>
                <a:ea typeface="Meiryo UI" panose="020B0604030504040204" pitchFamily="50" charset="-128"/>
              </a:rPr>
              <a:t>　　</a:t>
            </a:r>
            <a:r>
              <a:rPr lang="en-US" altLang="ja-JP" sz="900">
                <a:latin typeface="Meiryo UI" panose="020B0604030504040204" pitchFamily="50" charset="-128"/>
                <a:ea typeface="Meiryo UI" panose="020B0604030504040204" pitchFamily="50" charset="-128"/>
              </a:rPr>
              <a:t>1.3.5. </a:t>
            </a:r>
            <a:r>
              <a:rPr lang="ja-JP" altLang="en-US" sz="900">
                <a:latin typeface="Meiryo UI" panose="020B0604030504040204" pitchFamily="50" charset="-128"/>
                <a:ea typeface="Meiryo UI" panose="020B0604030504040204" pitchFamily="50" charset="-128"/>
              </a:rPr>
              <a:t>データ提供者登録</a:t>
            </a:r>
            <a:endParaRPr lang="en-US" altLang="ja-JP" sz="900" dirty="0">
              <a:latin typeface="Meiryo UI" panose="020B0604030504040204" pitchFamily="50" charset="-128"/>
              <a:ea typeface="Meiryo UI" panose="020B0604030504040204" pitchFamily="50" charset="-128"/>
            </a:endParaRPr>
          </a:p>
          <a:p>
            <a:r>
              <a:rPr lang="ja-JP" altLang="en-US" sz="900">
                <a:latin typeface="Meiryo UI" panose="020B0604030504040204" pitchFamily="50" charset="-128"/>
                <a:ea typeface="Meiryo UI" panose="020B0604030504040204" pitchFamily="50" charset="-128"/>
              </a:rPr>
              <a:t>　　</a:t>
            </a:r>
            <a:r>
              <a:rPr lang="en-US" altLang="ja-JP" sz="900">
                <a:latin typeface="Meiryo UI" panose="020B0604030504040204" pitchFamily="50" charset="-128"/>
                <a:ea typeface="Meiryo UI" panose="020B0604030504040204" pitchFamily="50" charset="-128"/>
              </a:rPr>
              <a:t>1.3.6.</a:t>
            </a:r>
            <a:r>
              <a:rPr lang="ja-JP" altLang="en-US" sz="900">
                <a:latin typeface="Meiryo UI" panose="020B0604030504040204" pitchFamily="50" charset="-128"/>
                <a:ea typeface="Meiryo UI" panose="020B0604030504040204" pitchFamily="50" charset="-128"/>
              </a:rPr>
              <a:t> </a:t>
            </a:r>
            <a:r>
              <a:rPr lang="ja-JP" altLang="en-US" sz="900" dirty="0">
                <a:latin typeface="Meiryo UI" panose="020B0604030504040204" pitchFamily="50" charset="-128"/>
                <a:ea typeface="Meiryo UI" panose="020B0604030504040204" pitchFamily="50" charset="-128"/>
              </a:rPr>
              <a:t>ユーザ</a:t>
            </a:r>
            <a:r>
              <a:rPr lang="ja-JP" altLang="en-US" sz="900">
                <a:latin typeface="Meiryo UI" panose="020B0604030504040204" pitchFamily="50" charset="-128"/>
                <a:ea typeface="Meiryo UI" panose="020B0604030504040204" pitchFamily="50" charset="-128"/>
              </a:rPr>
              <a:t>情報更新</a:t>
            </a:r>
            <a:endParaRPr lang="en-US" altLang="ja-JP" sz="900">
              <a:latin typeface="Meiryo UI" panose="020B0604030504040204" pitchFamily="50" charset="-128"/>
              <a:ea typeface="Meiryo UI" panose="020B0604030504040204" pitchFamily="50" charset="-128"/>
            </a:endParaRPr>
          </a:p>
          <a:p>
            <a:r>
              <a:rPr lang="ja-JP" altLang="en-US" sz="900">
                <a:latin typeface="Meiryo UI" panose="020B0604030504040204" pitchFamily="50" charset="-128"/>
                <a:ea typeface="Meiryo UI" panose="020B0604030504040204" pitchFamily="50" charset="-128"/>
              </a:rPr>
              <a:t>　　</a:t>
            </a:r>
            <a:r>
              <a:rPr lang="en-US" altLang="ja-JP" sz="900">
                <a:latin typeface="Meiryo UI" panose="020B0604030504040204" pitchFamily="50" charset="-128"/>
                <a:ea typeface="Meiryo UI" panose="020B0604030504040204" pitchFamily="50" charset="-128"/>
              </a:rPr>
              <a:t>1.3.7. </a:t>
            </a:r>
            <a:r>
              <a:rPr kumimoji="1" lang="ja-JP" altLang="en-US" sz="900">
                <a:latin typeface="Meiryo UI" panose="020B0604030504040204" pitchFamily="50" charset="-128"/>
                <a:ea typeface="Meiryo UI" panose="020B0604030504040204" pitchFamily="50" charset="-128"/>
              </a:rPr>
              <a:t>提供データの準備</a:t>
            </a:r>
            <a:endParaRPr lang="en-US" altLang="ja-JP" sz="900" dirty="0">
              <a:latin typeface="Meiryo UI" panose="020B0604030504040204" pitchFamily="50" charset="-128"/>
              <a:ea typeface="Meiryo UI" panose="020B0604030504040204" pitchFamily="50" charset="-128"/>
            </a:endParaRPr>
          </a:p>
          <a:p>
            <a:r>
              <a:rPr lang="ja-JP" altLang="en-US" sz="900">
                <a:latin typeface="Meiryo UI" panose="020B0604030504040204" pitchFamily="50" charset="-128"/>
                <a:ea typeface="Meiryo UI" panose="020B0604030504040204" pitchFamily="50" charset="-128"/>
              </a:rPr>
              <a:t>　　</a:t>
            </a:r>
            <a:r>
              <a:rPr lang="en-US" altLang="ja-JP" sz="900">
                <a:latin typeface="Meiryo UI" panose="020B0604030504040204" pitchFamily="50" charset="-128"/>
                <a:ea typeface="Meiryo UI" panose="020B0604030504040204" pitchFamily="50" charset="-128"/>
              </a:rPr>
              <a:t>1.3.8. </a:t>
            </a:r>
            <a:r>
              <a:rPr lang="ja-JP" altLang="en-US" sz="900">
                <a:latin typeface="Meiryo UI" panose="020B0604030504040204" pitchFamily="50" charset="-128"/>
                <a:ea typeface="Meiryo UI" panose="020B0604030504040204" pitchFamily="50" charset="-128"/>
              </a:rPr>
              <a:t>認可情報登録</a:t>
            </a:r>
            <a:r>
              <a:rPr lang="en-US" altLang="ja-JP" sz="90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限定提供データ</a:t>
            </a: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契約無</a:t>
            </a:r>
            <a:r>
              <a:rPr lang="en-US" altLang="ja-JP" sz="900" dirty="0">
                <a:latin typeface="Meiryo UI" panose="020B0604030504040204" pitchFamily="50" charset="-128"/>
                <a:ea typeface="Meiryo UI" panose="020B0604030504040204" pitchFamily="50" charset="-128"/>
              </a:rPr>
              <a:t>))</a:t>
            </a:r>
          </a:p>
          <a:p>
            <a:r>
              <a:rPr lang="ja-JP" altLang="en-US" sz="900">
                <a:latin typeface="Meiryo UI" panose="020B0604030504040204" pitchFamily="50" charset="-128"/>
                <a:ea typeface="Meiryo UI" panose="020B0604030504040204" pitchFamily="50" charset="-128"/>
              </a:rPr>
              <a:t>　　</a:t>
            </a:r>
            <a:r>
              <a:rPr lang="en-US" altLang="ja-JP" sz="900">
                <a:latin typeface="Meiryo UI" panose="020B0604030504040204" pitchFamily="50" charset="-128"/>
                <a:ea typeface="Meiryo UI" panose="020B0604030504040204" pitchFamily="50" charset="-128"/>
              </a:rPr>
              <a:t>1.3.9. </a:t>
            </a:r>
            <a:r>
              <a:rPr lang="ja-JP" altLang="en-US" sz="900">
                <a:latin typeface="Meiryo UI" panose="020B0604030504040204" pitchFamily="50" charset="-128"/>
                <a:ea typeface="Meiryo UI" panose="020B0604030504040204" pitchFamily="50" charset="-128"/>
              </a:rPr>
              <a:t>認可情報登録</a:t>
            </a:r>
            <a:r>
              <a:rPr lang="en-US" altLang="ja-JP" sz="90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限定提供データ</a:t>
            </a:r>
            <a:r>
              <a:rPr lang="en-US" altLang="ja-JP" sz="900">
                <a:latin typeface="Meiryo UI" panose="020B0604030504040204" pitchFamily="50" charset="-128"/>
                <a:ea typeface="Meiryo UI" panose="020B0604030504040204" pitchFamily="50" charset="-128"/>
              </a:rPr>
              <a:t>(</a:t>
            </a:r>
            <a:r>
              <a:rPr lang="ja-JP" altLang="en-US" sz="900">
                <a:latin typeface="Meiryo UI" panose="020B0604030504040204" pitchFamily="50" charset="-128"/>
                <a:ea typeface="Meiryo UI" panose="020B0604030504040204" pitchFamily="50" charset="-128"/>
              </a:rPr>
              <a:t>契約有</a:t>
            </a:r>
            <a:r>
              <a:rPr lang="en-US" altLang="ja-JP" sz="900">
                <a:latin typeface="Meiryo UI" panose="020B0604030504040204" pitchFamily="50" charset="-128"/>
                <a:ea typeface="Meiryo UI" panose="020B0604030504040204" pitchFamily="50" charset="-128"/>
              </a:rPr>
              <a:t>))</a:t>
            </a:r>
            <a:endParaRPr lang="en-US" altLang="ja-JP" sz="900" dirty="0">
              <a:latin typeface="Meiryo UI" panose="020B0604030504040204" pitchFamily="50" charset="-128"/>
              <a:ea typeface="Meiryo UI" panose="020B0604030504040204" pitchFamily="50" charset="-128"/>
            </a:endParaRPr>
          </a:p>
          <a:p>
            <a:r>
              <a:rPr lang="ja-JP" altLang="en-US" sz="900">
                <a:latin typeface="Meiryo UI" panose="020B0604030504040204" pitchFamily="50" charset="-128"/>
                <a:ea typeface="Meiryo UI" panose="020B0604030504040204" pitchFamily="50" charset="-128"/>
              </a:rPr>
              <a:t>　　</a:t>
            </a:r>
            <a:r>
              <a:rPr lang="en-US" altLang="ja-JP" sz="900">
                <a:latin typeface="Meiryo UI" panose="020B0604030504040204" pitchFamily="50" charset="-128"/>
                <a:ea typeface="Meiryo UI" panose="020B0604030504040204" pitchFamily="50" charset="-128"/>
              </a:rPr>
              <a:t>1.3.10. </a:t>
            </a:r>
            <a:r>
              <a:rPr lang="ja-JP" altLang="en-US" sz="900">
                <a:latin typeface="Meiryo UI" panose="020B0604030504040204" pitchFamily="50" charset="-128"/>
                <a:ea typeface="Meiryo UI" panose="020B0604030504040204" pitchFamily="50" charset="-128"/>
              </a:rPr>
              <a:t>データ発見時認可</a:t>
            </a:r>
            <a:r>
              <a:rPr lang="ja-JP" altLang="en-US" sz="900" dirty="0">
                <a:latin typeface="Meiryo UI" panose="020B0604030504040204" pitchFamily="50" charset="-128"/>
                <a:ea typeface="Meiryo UI" panose="020B0604030504040204" pitchFamily="50" charset="-128"/>
              </a:rPr>
              <a:t>確認</a:t>
            </a: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限定提供データ</a:t>
            </a: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契約</a:t>
            </a:r>
            <a:r>
              <a:rPr lang="ja-JP" altLang="en-US" sz="900">
                <a:latin typeface="Meiryo UI" panose="020B0604030504040204" pitchFamily="50" charset="-128"/>
                <a:ea typeface="Meiryo UI" panose="020B0604030504040204" pitchFamily="50" charset="-128"/>
              </a:rPr>
              <a:t>無</a:t>
            </a:r>
            <a:r>
              <a:rPr lang="en-US" altLang="ja-JP" sz="900">
                <a:latin typeface="Meiryo UI" panose="020B0604030504040204" pitchFamily="50" charset="-128"/>
                <a:ea typeface="Meiryo UI" panose="020B0604030504040204" pitchFamily="50" charset="-128"/>
              </a:rPr>
              <a:t>))</a:t>
            </a:r>
            <a:endParaRPr lang="en-US" altLang="ja-JP" sz="900" dirty="0">
              <a:latin typeface="Meiryo UI" panose="020B0604030504040204" pitchFamily="50" charset="-128"/>
              <a:ea typeface="Meiryo UI" panose="020B0604030504040204" pitchFamily="50" charset="-128"/>
            </a:endParaRPr>
          </a:p>
          <a:p>
            <a:r>
              <a:rPr lang="ja-JP" altLang="en-US" sz="900">
                <a:latin typeface="Meiryo UI" panose="020B0604030504040204" pitchFamily="50" charset="-128"/>
                <a:ea typeface="Meiryo UI" panose="020B0604030504040204" pitchFamily="50" charset="-128"/>
              </a:rPr>
              <a:t>　　</a:t>
            </a:r>
            <a:r>
              <a:rPr lang="en-US" altLang="ja-JP" sz="900">
                <a:latin typeface="Meiryo UI" panose="020B0604030504040204" pitchFamily="50" charset="-128"/>
                <a:ea typeface="Meiryo UI" panose="020B0604030504040204" pitchFamily="50" charset="-128"/>
              </a:rPr>
              <a:t>1.3.11. </a:t>
            </a:r>
            <a:r>
              <a:rPr lang="ja-JP" altLang="en-US" sz="900">
                <a:latin typeface="Meiryo UI" panose="020B0604030504040204" pitchFamily="50" charset="-128"/>
                <a:ea typeface="Meiryo UI" panose="020B0604030504040204" pitchFamily="50" charset="-128"/>
              </a:rPr>
              <a:t>データ取得時認可</a:t>
            </a:r>
            <a:r>
              <a:rPr lang="ja-JP" altLang="en-US" sz="900" dirty="0">
                <a:latin typeface="Meiryo UI" panose="020B0604030504040204" pitchFamily="50" charset="-128"/>
                <a:ea typeface="Meiryo UI" panose="020B0604030504040204" pitchFamily="50" charset="-128"/>
              </a:rPr>
              <a:t>確認</a:t>
            </a: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限定提供データ</a:t>
            </a: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契約</a:t>
            </a:r>
            <a:r>
              <a:rPr lang="ja-JP" altLang="en-US" sz="900">
                <a:latin typeface="Meiryo UI" panose="020B0604030504040204" pitchFamily="50" charset="-128"/>
                <a:ea typeface="Meiryo UI" panose="020B0604030504040204" pitchFamily="50" charset="-128"/>
              </a:rPr>
              <a:t>無</a:t>
            </a:r>
            <a:r>
              <a:rPr lang="en-US" altLang="ja-JP" sz="900">
                <a:latin typeface="Meiryo UI" panose="020B0604030504040204" pitchFamily="50" charset="-128"/>
                <a:ea typeface="Meiryo UI" panose="020B0604030504040204" pitchFamily="50" charset="-128"/>
              </a:rPr>
              <a:t>))</a:t>
            </a:r>
            <a:endParaRPr lang="en-US" altLang="ja-JP" sz="900" dirty="0">
              <a:latin typeface="Meiryo UI" panose="020B0604030504040204" pitchFamily="50" charset="-128"/>
              <a:ea typeface="Meiryo UI" panose="020B0604030504040204" pitchFamily="50" charset="-128"/>
            </a:endParaRPr>
          </a:p>
          <a:p>
            <a:r>
              <a:rPr lang="ja-JP" altLang="en-US" sz="900">
                <a:latin typeface="Meiryo UI" panose="020B0604030504040204" pitchFamily="50" charset="-128"/>
                <a:ea typeface="Meiryo UI" panose="020B0604030504040204" pitchFamily="50" charset="-128"/>
              </a:rPr>
              <a:t>　　</a:t>
            </a:r>
            <a:r>
              <a:rPr lang="en-US" altLang="ja-JP" sz="900">
                <a:latin typeface="Meiryo UI" panose="020B0604030504040204" pitchFamily="50" charset="-128"/>
                <a:ea typeface="Meiryo UI" panose="020B0604030504040204" pitchFamily="50" charset="-128"/>
              </a:rPr>
              <a:t>1.3.12. </a:t>
            </a:r>
            <a:r>
              <a:rPr lang="ja-JP" altLang="en-US" sz="900">
                <a:latin typeface="Meiryo UI" panose="020B0604030504040204" pitchFamily="50" charset="-128"/>
                <a:ea typeface="Meiryo UI" panose="020B0604030504040204" pitchFamily="50" charset="-128"/>
              </a:rPr>
              <a:t>データ取得時認可</a:t>
            </a:r>
            <a:r>
              <a:rPr lang="ja-JP" altLang="en-US" sz="900" dirty="0">
                <a:latin typeface="Meiryo UI" panose="020B0604030504040204" pitchFamily="50" charset="-128"/>
                <a:ea typeface="Meiryo UI" panose="020B0604030504040204" pitchFamily="50" charset="-128"/>
              </a:rPr>
              <a:t>確認</a:t>
            </a: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限定提供データ</a:t>
            </a: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契約</a:t>
            </a:r>
            <a:r>
              <a:rPr lang="ja-JP" altLang="en-US" sz="900">
                <a:latin typeface="Meiryo UI" panose="020B0604030504040204" pitchFamily="50" charset="-128"/>
                <a:ea typeface="Meiryo UI" panose="020B0604030504040204" pitchFamily="50" charset="-128"/>
              </a:rPr>
              <a:t>有</a:t>
            </a:r>
            <a:r>
              <a:rPr lang="en-US" altLang="ja-JP" sz="900">
                <a:latin typeface="Meiryo UI" panose="020B0604030504040204" pitchFamily="50" charset="-128"/>
                <a:ea typeface="Meiryo UI" panose="020B0604030504040204" pitchFamily="50" charset="-128"/>
              </a:rPr>
              <a:t>))</a:t>
            </a:r>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a:p>
            <a:r>
              <a:rPr lang="en-US" altLang="ja-JP" sz="900" dirty="0">
                <a:latin typeface="Meiryo UI" panose="020B0604030504040204" pitchFamily="50" charset="-128"/>
                <a:ea typeface="Meiryo UI" panose="020B0604030504040204" pitchFamily="50" charset="-128"/>
              </a:rPr>
              <a:t>2. </a:t>
            </a:r>
            <a:r>
              <a:rPr lang="ja-JP" altLang="en-US" sz="900" dirty="0">
                <a:latin typeface="Meiryo UI" panose="020B0604030504040204" pitchFamily="50" charset="-128"/>
                <a:ea typeface="Meiryo UI" panose="020B0604030504040204" pitchFamily="50" charset="-128"/>
              </a:rPr>
              <a:t>方式</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　</a:t>
            </a:r>
            <a:r>
              <a:rPr lang="en-US" altLang="ja-JP" sz="900" dirty="0">
                <a:latin typeface="Meiryo UI" panose="020B0604030504040204" pitchFamily="50" charset="-128"/>
                <a:ea typeface="Meiryo UI" panose="020B0604030504040204" pitchFamily="50" charset="-128"/>
              </a:rPr>
              <a:t>2.1. </a:t>
            </a:r>
            <a:r>
              <a:rPr lang="ja-JP" altLang="en-US" sz="900" dirty="0">
                <a:latin typeface="Meiryo UI" panose="020B0604030504040204" pitchFamily="50" charset="-128"/>
                <a:ea typeface="Meiryo UI" panose="020B0604030504040204" pitchFamily="50" charset="-128"/>
              </a:rPr>
              <a:t>認証方式</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　　</a:t>
            </a:r>
            <a:r>
              <a:rPr lang="en-US" altLang="ja-JP" sz="900" dirty="0">
                <a:latin typeface="Meiryo UI" panose="020B0604030504040204" pitchFamily="50" charset="-128"/>
                <a:ea typeface="Meiryo UI" panose="020B0604030504040204" pitchFamily="50" charset="-128"/>
              </a:rPr>
              <a:t>2.1.1</a:t>
            </a:r>
            <a:r>
              <a:rPr lang="en-US" altLang="ja-JP" sz="900">
                <a:latin typeface="Meiryo UI" panose="020B0604030504040204" pitchFamily="50" charset="-128"/>
                <a:ea typeface="Meiryo UI" panose="020B0604030504040204" pitchFamily="50" charset="-128"/>
              </a:rPr>
              <a:t>. </a:t>
            </a:r>
            <a:r>
              <a:rPr lang="ja-JP" altLang="en-US" sz="900">
                <a:latin typeface="Meiryo UI" panose="020B0604030504040204" pitchFamily="50" charset="-128"/>
                <a:ea typeface="Meiryo UI" panose="020B0604030504040204" pitchFamily="50" charset="-128"/>
              </a:rPr>
              <a:t>概要</a:t>
            </a:r>
            <a:endParaRPr lang="en-US" altLang="ja-JP" sz="900">
              <a:latin typeface="Meiryo UI" panose="020B0604030504040204" pitchFamily="50" charset="-128"/>
              <a:ea typeface="Meiryo UI" panose="020B0604030504040204" pitchFamily="50" charset="-128"/>
            </a:endParaRPr>
          </a:p>
          <a:p>
            <a:r>
              <a:rPr lang="ja-JP" altLang="en-US" sz="900">
                <a:latin typeface="Meiryo UI" panose="020B0604030504040204" pitchFamily="50" charset="-128"/>
                <a:ea typeface="Meiryo UI" panose="020B0604030504040204" pitchFamily="50" charset="-128"/>
              </a:rPr>
              <a:t>　　</a:t>
            </a:r>
            <a:r>
              <a:rPr lang="en-US" altLang="ja-JP" sz="900">
                <a:latin typeface="Meiryo UI" panose="020B0604030504040204" pitchFamily="50" charset="-128"/>
                <a:ea typeface="Meiryo UI" panose="020B0604030504040204" pitchFamily="50" charset="-128"/>
              </a:rPr>
              <a:t>2.1.2. </a:t>
            </a:r>
            <a:r>
              <a:rPr lang="ja-JP" altLang="en-US" sz="900">
                <a:latin typeface="Meiryo UI" panose="020B0604030504040204" pitchFamily="50" charset="-128"/>
                <a:ea typeface="Meiryo UI" panose="020B0604030504040204" pitchFamily="50" charset="-128"/>
              </a:rPr>
              <a:t>データ利用者の認証</a:t>
            </a:r>
            <a:endParaRPr lang="en-US" altLang="ja-JP" sz="900" dirty="0">
              <a:latin typeface="Meiryo UI" panose="020B0604030504040204" pitchFamily="50" charset="-128"/>
              <a:ea typeface="Meiryo UI" panose="020B0604030504040204" pitchFamily="50" charset="-128"/>
            </a:endParaRPr>
          </a:p>
          <a:p>
            <a:r>
              <a:rPr lang="ja-JP" altLang="en-US" sz="900">
                <a:latin typeface="Meiryo UI" panose="020B0604030504040204" pitchFamily="50" charset="-128"/>
                <a:ea typeface="Meiryo UI" panose="020B0604030504040204" pitchFamily="50" charset="-128"/>
              </a:rPr>
              <a:t>　　</a:t>
            </a:r>
            <a:r>
              <a:rPr lang="en-US" altLang="ja-JP" sz="900">
                <a:latin typeface="Meiryo UI" panose="020B0604030504040204" pitchFamily="50" charset="-128"/>
                <a:ea typeface="Meiryo UI" panose="020B0604030504040204" pitchFamily="50" charset="-128"/>
              </a:rPr>
              <a:t>2.1.3.</a:t>
            </a:r>
            <a:r>
              <a:rPr lang="ja-JP" altLang="en-US" sz="900">
                <a:latin typeface="Meiryo UI" panose="020B0604030504040204" pitchFamily="50" charset="-128"/>
                <a:ea typeface="Meiryo UI" panose="020B0604030504040204" pitchFamily="50" charset="-128"/>
              </a:rPr>
              <a:t> 外部</a:t>
            </a:r>
            <a:r>
              <a:rPr lang="en-US" altLang="ja-JP" sz="900">
                <a:latin typeface="Meiryo UI" panose="020B0604030504040204" pitchFamily="50" charset="-128"/>
                <a:ea typeface="Meiryo UI" panose="020B0604030504040204" pitchFamily="50" charset="-128"/>
              </a:rPr>
              <a:t>IdP</a:t>
            </a:r>
          </a:p>
          <a:p>
            <a:r>
              <a:rPr lang="en-US" altLang="ja-JP" sz="900">
                <a:latin typeface="Meiryo UI" panose="020B0604030504040204" pitchFamily="50" charset="-128"/>
                <a:ea typeface="Meiryo UI" panose="020B0604030504040204" pitchFamily="50" charset="-128"/>
              </a:rPr>
              <a:t>    2.1.4. </a:t>
            </a:r>
            <a:r>
              <a:rPr lang="ja-JP" altLang="en-US" sz="900">
                <a:latin typeface="Meiryo UI" panose="020B0604030504040204" pitchFamily="50" charset="-128"/>
                <a:ea typeface="Meiryo UI" panose="020B0604030504040204" pitchFamily="50" charset="-128"/>
              </a:rPr>
              <a:t>人を介在しない認証</a:t>
            </a:r>
            <a:endParaRPr lang="en-US" altLang="ja-JP" sz="900">
              <a:latin typeface="Meiryo UI" panose="020B0604030504040204" pitchFamily="50" charset="-128"/>
              <a:ea typeface="Meiryo UI" panose="020B0604030504040204" pitchFamily="50" charset="-128"/>
            </a:endParaRPr>
          </a:p>
          <a:p>
            <a:r>
              <a:rPr lang="ja-JP" altLang="en-US" sz="900">
                <a:latin typeface="Meiryo UI" panose="020B0604030504040204" pitchFamily="50" charset="-128"/>
                <a:ea typeface="Meiryo UI" panose="020B0604030504040204" pitchFamily="50" charset="-128"/>
              </a:rPr>
              <a:t>　　</a:t>
            </a:r>
            <a:r>
              <a:rPr lang="en-US" altLang="ja-JP" sz="900">
                <a:latin typeface="Meiryo UI" panose="020B0604030504040204" pitchFamily="50" charset="-128"/>
                <a:ea typeface="Meiryo UI" panose="020B0604030504040204" pitchFamily="50" charset="-128"/>
              </a:rPr>
              <a:t>2.1.5. CADDE</a:t>
            </a:r>
            <a:r>
              <a:rPr lang="ja-JP" altLang="en-US" sz="900">
                <a:latin typeface="Meiryo UI" panose="020B0604030504040204" pitchFamily="50" charset="-128"/>
                <a:ea typeface="Meiryo UI" panose="020B0604030504040204" pitchFamily="50" charset="-128"/>
              </a:rPr>
              <a:t>ユーザ</a:t>
            </a:r>
            <a:r>
              <a:rPr lang="ja-JP" altLang="en-US" sz="900" dirty="0">
                <a:latin typeface="Meiryo UI" panose="020B0604030504040204" pitchFamily="50" charset="-128"/>
                <a:ea typeface="Meiryo UI" panose="020B0604030504040204" pitchFamily="50" charset="-128"/>
              </a:rPr>
              <a:t>情報</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　</a:t>
            </a:r>
            <a:r>
              <a:rPr lang="en-US" altLang="ja-JP" sz="900" dirty="0">
                <a:latin typeface="Meiryo UI" panose="020B0604030504040204" pitchFamily="50" charset="-128"/>
                <a:ea typeface="Meiryo UI" panose="020B0604030504040204" pitchFamily="50" charset="-128"/>
              </a:rPr>
              <a:t>2.2. CADDE</a:t>
            </a:r>
            <a:r>
              <a:rPr lang="ja-JP" altLang="en-US" sz="900" dirty="0">
                <a:latin typeface="Meiryo UI" panose="020B0604030504040204" pitchFamily="50" charset="-128"/>
                <a:ea typeface="Meiryo UI" panose="020B0604030504040204" pitchFamily="50" charset="-128"/>
              </a:rPr>
              <a:t>へのアクセス制御方式</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　　</a:t>
            </a:r>
            <a:r>
              <a:rPr lang="en-US" altLang="ja-JP" sz="900" dirty="0">
                <a:latin typeface="Meiryo UI" panose="020B0604030504040204" pitchFamily="50" charset="-128"/>
                <a:ea typeface="Meiryo UI" panose="020B0604030504040204" pitchFamily="50" charset="-128"/>
              </a:rPr>
              <a:t>2.2.1. </a:t>
            </a:r>
            <a:r>
              <a:rPr lang="ja-JP" altLang="en-US" sz="900" dirty="0">
                <a:latin typeface="Meiryo UI" panose="020B0604030504040204" pitchFamily="50" charset="-128"/>
                <a:ea typeface="Meiryo UI" panose="020B0604030504040204" pitchFamily="50" charset="-128"/>
              </a:rPr>
              <a:t>概要</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　</a:t>
            </a:r>
            <a:r>
              <a:rPr lang="en-US" altLang="ja-JP" sz="900" dirty="0">
                <a:latin typeface="Meiryo UI" panose="020B0604030504040204" pitchFamily="50" charset="-128"/>
                <a:ea typeface="Meiryo UI" panose="020B0604030504040204" pitchFamily="50" charset="-128"/>
              </a:rPr>
              <a:t>2.3. </a:t>
            </a:r>
            <a:r>
              <a:rPr lang="ja-JP" altLang="en-US" sz="900" dirty="0">
                <a:latin typeface="Meiryo UI" panose="020B0604030504040204" pitchFamily="50" charset="-128"/>
                <a:ea typeface="Meiryo UI" panose="020B0604030504040204" pitchFamily="50" charset="-128"/>
              </a:rPr>
              <a:t>認可確認のための</a:t>
            </a:r>
            <a:r>
              <a:rPr lang="en-US" altLang="ja-JP" sz="900" dirty="0">
                <a:latin typeface="Meiryo UI" panose="020B0604030504040204" pitchFamily="50" charset="-128"/>
                <a:ea typeface="Meiryo UI" panose="020B0604030504040204" pitchFamily="50" charset="-128"/>
              </a:rPr>
              <a:t>ID</a:t>
            </a:r>
            <a:r>
              <a:rPr lang="ja-JP" altLang="en-US" sz="900" dirty="0">
                <a:latin typeface="Meiryo UI" panose="020B0604030504040204" pitchFamily="50" charset="-128"/>
                <a:ea typeface="Meiryo UI" panose="020B0604030504040204" pitchFamily="50" charset="-128"/>
              </a:rPr>
              <a:t>連携方式</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　　</a:t>
            </a:r>
            <a:r>
              <a:rPr lang="en-US" altLang="ja-JP" sz="900" dirty="0">
                <a:latin typeface="Meiryo UI" panose="020B0604030504040204" pitchFamily="50" charset="-128"/>
                <a:ea typeface="Meiryo UI" panose="020B0604030504040204" pitchFamily="50" charset="-128"/>
              </a:rPr>
              <a:t>2.3.1. </a:t>
            </a:r>
            <a:r>
              <a:rPr lang="ja-JP" altLang="en-US" sz="900" dirty="0">
                <a:latin typeface="Meiryo UI" panose="020B0604030504040204" pitchFamily="50" charset="-128"/>
                <a:ea typeface="Meiryo UI" panose="020B0604030504040204" pitchFamily="50" charset="-128"/>
              </a:rPr>
              <a:t>概要</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　　</a:t>
            </a:r>
            <a:r>
              <a:rPr lang="en-US" altLang="ja-JP" sz="900" dirty="0">
                <a:latin typeface="Meiryo UI" panose="020B0604030504040204" pitchFamily="50" charset="-128"/>
                <a:ea typeface="Meiryo UI" panose="020B0604030504040204" pitchFamily="50" charset="-128"/>
              </a:rPr>
              <a:t>2.3.2. </a:t>
            </a:r>
            <a:r>
              <a:rPr lang="ja-JP" altLang="en-US" sz="900" dirty="0">
                <a:latin typeface="Meiryo UI" panose="020B0604030504040204" pitchFamily="50" charset="-128"/>
                <a:ea typeface="Meiryo UI" panose="020B0604030504040204" pitchFamily="50" charset="-128"/>
              </a:rPr>
              <a:t>トークン一覧</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　　</a:t>
            </a:r>
            <a:r>
              <a:rPr lang="en-US" altLang="ja-JP" sz="900" dirty="0">
                <a:latin typeface="Meiryo UI" panose="020B0604030504040204" pitchFamily="50" charset="-128"/>
                <a:ea typeface="Meiryo UI" panose="020B0604030504040204" pitchFamily="50" charset="-128"/>
              </a:rPr>
              <a:t>2.3.3. </a:t>
            </a:r>
            <a:r>
              <a:rPr lang="ja-JP" altLang="en-US" sz="900" dirty="0">
                <a:latin typeface="Meiryo UI" panose="020B0604030504040204" pitchFamily="50" charset="-128"/>
                <a:ea typeface="Meiryo UI" panose="020B0604030504040204" pitchFamily="50" charset="-128"/>
              </a:rPr>
              <a:t>トークン内容</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　</a:t>
            </a:r>
            <a:r>
              <a:rPr lang="en-US" altLang="ja-JP" sz="900" dirty="0">
                <a:latin typeface="Meiryo UI" panose="020B0604030504040204" pitchFamily="50" charset="-128"/>
                <a:ea typeface="Meiryo UI" panose="020B0604030504040204" pitchFamily="50" charset="-128"/>
              </a:rPr>
              <a:t>2.4. </a:t>
            </a:r>
            <a:r>
              <a:rPr lang="ja-JP" altLang="en-US" sz="900" dirty="0">
                <a:latin typeface="Meiryo UI" panose="020B0604030504040204" pitchFamily="50" charset="-128"/>
                <a:ea typeface="Meiryo UI" panose="020B0604030504040204" pitchFamily="50" charset="-128"/>
              </a:rPr>
              <a:t>認可方式</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　　</a:t>
            </a:r>
            <a:r>
              <a:rPr lang="en-US" altLang="ja-JP" sz="900" dirty="0">
                <a:latin typeface="Meiryo UI" panose="020B0604030504040204" pitchFamily="50" charset="-128"/>
                <a:ea typeface="Meiryo UI" panose="020B0604030504040204" pitchFamily="50" charset="-128"/>
              </a:rPr>
              <a:t>2.4.1. </a:t>
            </a:r>
            <a:r>
              <a:rPr lang="ja-JP" altLang="en-US" sz="900" dirty="0">
                <a:latin typeface="Meiryo UI" panose="020B0604030504040204" pitchFamily="50" charset="-128"/>
                <a:ea typeface="Meiryo UI" panose="020B0604030504040204" pitchFamily="50" charset="-128"/>
              </a:rPr>
              <a:t>概要</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　　</a:t>
            </a:r>
            <a:r>
              <a:rPr lang="en-US" altLang="ja-JP" sz="900" dirty="0">
                <a:latin typeface="Meiryo UI" panose="020B0604030504040204" pitchFamily="50" charset="-128"/>
                <a:ea typeface="Meiryo UI" panose="020B0604030504040204" pitchFamily="50" charset="-128"/>
              </a:rPr>
              <a:t>2.4.2. </a:t>
            </a:r>
            <a:r>
              <a:rPr lang="ja-JP" altLang="en-US" sz="900" dirty="0">
                <a:latin typeface="Meiryo UI" panose="020B0604030504040204" pitchFamily="50" charset="-128"/>
                <a:ea typeface="Meiryo UI" panose="020B0604030504040204" pitchFamily="50" charset="-128"/>
              </a:rPr>
              <a:t>認可情報</a:t>
            </a: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パーミッション</a:t>
            </a:r>
            <a:r>
              <a:rPr lang="en-US" altLang="ja-JP" sz="900" dirty="0">
                <a:latin typeface="Meiryo UI" panose="020B0604030504040204" pitchFamily="50" charset="-128"/>
                <a:ea typeface="Meiryo UI" panose="020B0604030504040204" pitchFamily="50" charset="-128"/>
              </a:rPr>
              <a:t>)</a:t>
            </a:r>
          </a:p>
          <a:p>
            <a:r>
              <a:rPr lang="ja-JP" altLang="en-US" sz="900" dirty="0">
                <a:latin typeface="Meiryo UI" panose="020B0604030504040204" pitchFamily="50" charset="-128"/>
                <a:ea typeface="Meiryo UI" panose="020B0604030504040204" pitchFamily="50" charset="-128"/>
              </a:rPr>
              <a:t>　　</a:t>
            </a:r>
            <a:r>
              <a:rPr lang="en-US" altLang="ja-JP" sz="900" dirty="0">
                <a:latin typeface="Meiryo UI" panose="020B0604030504040204" pitchFamily="50" charset="-128"/>
                <a:ea typeface="Meiryo UI" panose="020B0604030504040204" pitchFamily="50" charset="-128"/>
              </a:rPr>
              <a:t>2.4.3. </a:t>
            </a:r>
            <a:r>
              <a:rPr lang="ja-JP" altLang="en-US" sz="900" dirty="0">
                <a:latin typeface="Meiryo UI" panose="020B0604030504040204" pitchFamily="50" charset="-128"/>
                <a:ea typeface="Meiryo UI" panose="020B0604030504040204" pitchFamily="50" charset="-128"/>
              </a:rPr>
              <a:t>認可情報</a:t>
            </a: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リソース</a:t>
            </a:r>
            <a:r>
              <a:rPr lang="en-US" altLang="ja-JP" sz="900" dirty="0">
                <a:latin typeface="Meiryo UI" panose="020B0604030504040204" pitchFamily="50" charset="-128"/>
                <a:ea typeface="Meiryo UI" panose="020B0604030504040204" pitchFamily="50" charset="-128"/>
              </a:rPr>
              <a:t>)</a:t>
            </a:r>
          </a:p>
          <a:p>
            <a:r>
              <a:rPr lang="ja-JP" altLang="en-US" sz="900" dirty="0">
                <a:latin typeface="Meiryo UI" panose="020B0604030504040204" pitchFamily="50" charset="-128"/>
                <a:ea typeface="Meiryo UI" panose="020B0604030504040204" pitchFamily="50" charset="-128"/>
              </a:rPr>
              <a:t>　　</a:t>
            </a:r>
            <a:r>
              <a:rPr lang="en-US" altLang="ja-JP" sz="900" dirty="0">
                <a:latin typeface="Meiryo UI" panose="020B0604030504040204" pitchFamily="50" charset="-128"/>
                <a:ea typeface="Meiryo UI" panose="020B0604030504040204" pitchFamily="50" charset="-128"/>
              </a:rPr>
              <a:t>2.4.4. </a:t>
            </a:r>
            <a:r>
              <a:rPr lang="ja-JP" altLang="en-US" sz="900" dirty="0">
                <a:latin typeface="Meiryo UI" panose="020B0604030504040204" pitchFamily="50" charset="-128"/>
                <a:ea typeface="Meiryo UI" panose="020B0604030504040204" pitchFamily="50" charset="-128"/>
              </a:rPr>
              <a:t>認可情報</a:t>
            </a: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ポリシー</a:t>
            </a:r>
            <a:r>
              <a:rPr lang="en-US" altLang="ja-JP" sz="900" dirty="0">
                <a:latin typeface="Meiryo UI" panose="020B0604030504040204" pitchFamily="50" charset="-128"/>
                <a:ea typeface="Meiryo UI" panose="020B0604030504040204" pitchFamily="50" charset="-128"/>
              </a:rPr>
              <a:t>) </a:t>
            </a:r>
          </a:p>
          <a:p>
            <a:r>
              <a:rPr lang="ja-JP" altLang="en-US" sz="900" dirty="0">
                <a:latin typeface="Meiryo UI" panose="020B0604030504040204" pitchFamily="50" charset="-128"/>
                <a:ea typeface="Meiryo UI" panose="020B0604030504040204" pitchFamily="50" charset="-128"/>
              </a:rPr>
              <a:t>　　</a:t>
            </a:r>
            <a:r>
              <a:rPr lang="en-US" altLang="ja-JP" sz="900" dirty="0">
                <a:latin typeface="Meiryo UI" panose="020B0604030504040204" pitchFamily="50" charset="-128"/>
                <a:ea typeface="Meiryo UI" panose="020B0604030504040204" pitchFamily="50" charset="-128"/>
              </a:rPr>
              <a:t>2.4.5. </a:t>
            </a:r>
            <a:r>
              <a:rPr lang="ja-JP" altLang="en-US" sz="900" dirty="0">
                <a:latin typeface="Meiryo UI" panose="020B0604030504040204" pitchFamily="50" charset="-128"/>
                <a:ea typeface="Meiryo UI" panose="020B0604030504040204" pitchFamily="50" charset="-128"/>
              </a:rPr>
              <a:t>認可の与え方</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　</a:t>
            </a:r>
            <a:r>
              <a:rPr lang="en-US" altLang="ja-JP" sz="900" dirty="0">
                <a:latin typeface="Meiryo UI" panose="020B0604030504040204" pitchFamily="50" charset="-128"/>
                <a:ea typeface="Meiryo UI" panose="020B0604030504040204" pitchFamily="50" charset="-128"/>
              </a:rPr>
              <a:t>2.5</a:t>
            </a:r>
            <a:r>
              <a:rPr lang="en-US" altLang="ja-JP" sz="900">
                <a:latin typeface="Meiryo UI" panose="020B0604030504040204" pitchFamily="50" charset="-128"/>
                <a:ea typeface="Meiryo UI" panose="020B0604030504040204" pitchFamily="50" charset="-128"/>
              </a:rPr>
              <a:t>. CADDE</a:t>
            </a:r>
            <a:r>
              <a:rPr lang="ja-JP" altLang="en-US" sz="900">
                <a:latin typeface="Meiryo UI" panose="020B0604030504040204" pitchFamily="50" charset="-128"/>
                <a:ea typeface="Meiryo UI" panose="020B0604030504040204" pitchFamily="50" charset="-128"/>
              </a:rPr>
              <a:t>における認証・認可</a:t>
            </a:r>
            <a:endParaRPr lang="en-US" altLang="ja-JP" sz="900" dirty="0">
              <a:latin typeface="Meiryo UI" panose="020B0604030504040204" pitchFamily="50" charset="-128"/>
              <a:ea typeface="Meiryo UI" panose="020B0604030504040204" pitchFamily="50" charset="-128"/>
            </a:endParaRPr>
          </a:p>
          <a:p>
            <a:r>
              <a:rPr lang="ja-JP" altLang="en-US" sz="900">
                <a:latin typeface="Meiryo UI" panose="020B0604030504040204" pitchFamily="50" charset="-128"/>
                <a:ea typeface="Meiryo UI" panose="020B0604030504040204" pitchFamily="50" charset="-128"/>
              </a:rPr>
              <a:t>　</a:t>
            </a:r>
            <a:endParaRPr lang="en-US" altLang="ja-JP" sz="900">
              <a:latin typeface="Meiryo UI" panose="020B0604030504040204" pitchFamily="50" charset="-128"/>
              <a:ea typeface="Meiryo UI" panose="020B0604030504040204" pitchFamily="50" charset="-128"/>
            </a:endParaRPr>
          </a:p>
          <a:p>
            <a:endParaRPr lang="en-US" altLang="ja-JP" sz="900">
              <a:latin typeface="Meiryo UI" panose="020B0604030504040204" pitchFamily="50" charset="-128"/>
              <a:ea typeface="Meiryo UI" panose="020B0604030504040204" pitchFamily="50" charset="-128"/>
            </a:endParaRPr>
          </a:p>
          <a:p>
            <a:endParaRPr lang="en-US" altLang="ja-JP" sz="900">
              <a:latin typeface="Meiryo UI" panose="020B0604030504040204" pitchFamily="50" charset="-128"/>
              <a:ea typeface="Meiryo UI" panose="020B0604030504040204" pitchFamily="50" charset="-128"/>
            </a:endParaRPr>
          </a:p>
          <a:p>
            <a:endParaRPr lang="en-US" altLang="ja-JP" sz="900">
              <a:latin typeface="Meiryo UI" panose="020B0604030504040204" pitchFamily="50" charset="-128"/>
              <a:ea typeface="Meiryo UI" panose="020B0604030504040204" pitchFamily="50" charset="-128"/>
            </a:endParaRPr>
          </a:p>
          <a:p>
            <a:endParaRPr lang="en-US" altLang="ja-JP" sz="900">
              <a:latin typeface="Meiryo UI" panose="020B0604030504040204" pitchFamily="50" charset="-128"/>
              <a:ea typeface="Meiryo UI" panose="020B0604030504040204" pitchFamily="50" charset="-128"/>
            </a:endParaRPr>
          </a:p>
          <a:p>
            <a:r>
              <a:rPr lang="en-US" altLang="ja-JP" sz="900">
                <a:latin typeface="Meiryo UI" panose="020B0604030504040204" pitchFamily="50" charset="-128"/>
                <a:ea typeface="Meiryo UI" panose="020B0604030504040204" pitchFamily="50" charset="-128"/>
              </a:rPr>
              <a:t>3</a:t>
            </a:r>
            <a:r>
              <a:rPr lang="en-US" altLang="ja-JP" sz="900" dirty="0">
                <a:latin typeface="Meiryo UI" panose="020B0604030504040204" pitchFamily="50" charset="-128"/>
                <a:ea typeface="Meiryo UI" panose="020B0604030504040204" pitchFamily="50" charset="-128"/>
              </a:rPr>
              <a:t>. </a:t>
            </a:r>
            <a:r>
              <a:rPr lang="ja-JP" altLang="en-US" sz="900" dirty="0">
                <a:latin typeface="Meiryo UI" panose="020B0604030504040204" pitchFamily="50" charset="-128"/>
                <a:ea typeface="Meiryo UI" panose="020B0604030504040204" pitchFamily="50" charset="-128"/>
              </a:rPr>
              <a:t>シーケンス</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　</a:t>
            </a:r>
            <a:r>
              <a:rPr lang="en-US" altLang="ja-JP" sz="900" dirty="0">
                <a:latin typeface="Meiryo UI" panose="020B0604030504040204" pitchFamily="50" charset="-128"/>
                <a:ea typeface="Meiryo UI" panose="020B0604030504040204" pitchFamily="50" charset="-128"/>
              </a:rPr>
              <a:t>3.1. CADDE</a:t>
            </a:r>
            <a:r>
              <a:rPr lang="ja-JP" altLang="en-US" sz="900" dirty="0">
                <a:latin typeface="Meiryo UI" panose="020B0604030504040204" pitchFamily="50" charset="-128"/>
                <a:ea typeface="Meiryo UI" panose="020B0604030504040204" pitchFamily="50" charset="-128"/>
              </a:rPr>
              <a:t>運用管理者の業務に</a:t>
            </a:r>
            <a:r>
              <a:rPr lang="ja-JP" altLang="en-US" sz="900">
                <a:latin typeface="Meiryo UI" panose="020B0604030504040204" pitchFamily="50" charset="-128"/>
                <a:ea typeface="Meiryo UI" panose="020B0604030504040204" pitchFamily="50" charset="-128"/>
              </a:rPr>
              <a:t>関わるシーケンス</a:t>
            </a:r>
            <a:endParaRPr lang="en-US" altLang="ja-JP" sz="900">
              <a:latin typeface="Meiryo UI" panose="020B0604030504040204" pitchFamily="50" charset="-128"/>
              <a:ea typeface="Meiryo UI" panose="020B0604030504040204" pitchFamily="50" charset="-128"/>
            </a:endParaRPr>
          </a:p>
          <a:p>
            <a:r>
              <a:rPr lang="ja-JP" altLang="en-US" sz="900">
                <a:latin typeface="Meiryo UI" panose="020B0604030504040204" pitchFamily="50" charset="-128"/>
                <a:ea typeface="Meiryo UI" panose="020B0604030504040204" pitchFamily="50" charset="-128"/>
              </a:rPr>
              <a:t>　 </a:t>
            </a:r>
            <a:r>
              <a:rPr lang="en-US" altLang="ja-JP" sz="900">
                <a:latin typeface="Meiryo UI" panose="020B0604030504040204" pitchFamily="50" charset="-128"/>
                <a:ea typeface="Meiryo UI" panose="020B0604030504040204" pitchFamily="50" charset="-128"/>
              </a:rPr>
              <a:t>3.1.1. </a:t>
            </a:r>
            <a:r>
              <a:rPr lang="ja-JP" altLang="en-US" sz="900">
                <a:latin typeface="Meiryo UI" panose="020B0604030504040204" pitchFamily="50" charset="-128"/>
                <a:ea typeface="Meiryo UI" panose="020B0604030504040204" pitchFamily="50" charset="-128"/>
              </a:rPr>
              <a:t>認証機能構築</a:t>
            </a:r>
          </a:p>
          <a:p>
            <a:r>
              <a:rPr lang="en-US" altLang="ja-JP" sz="900">
                <a:latin typeface="Meiryo UI" panose="020B0604030504040204" pitchFamily="50" charset="-128"/>
                <a:ea typeface="Meiryo UI" panose="020B0604030504040204" pitchFamily="50" charset="-128"/>
              </a:rPr>
              <a:t>   3.1.2. </a:t>
            </a:r>
            <a:r>
              <a:rPr lang="ja-JP" altLang="en-US" sz="900">
                <a:latin typeface="Meiryo UI" panose="020B0604030504040204" pitchFamily="50" charset="-128"/>
                <a:ea typeface="Meiryo UI" panose="020B0604030504040204" pitchFamily="50" charset="-128"/>
              </a:rPr>
              <a:t>認証機能のログイン</a:t>
            </a:r>
          </a:p>
          <a:p>
            <a:r>
              <a:rPr lang="en-US" altLang="ja-JP" sz="900">
                <a:latin typeface="Meiryo UI" panose="020B0604030504040204" pitchFamily="50" charset="-128"/>
                <a:ea typeface="Meiryo UI" panose="020B0604030504040204" pitchFamily="50" charset="-128"/>
              </a:rPr>
              <a:t>   3.1.3. </a:t>
            </a:r>
            <a:r>
              <a:rPr lang="ja-JP" altLang="en-US" sz="900">
                <a:latin typeface="Meiryo UI" panose="020B0604030504040204" pitchFamily="50" charset="-128"/>
                <a:ea typeface="Meiryo UI" panose="020B0604030504040204" pitchFamily="50" charset="-128"/>
              </a:rPr>
              <a:t>ユーザ登録</a:t>
            </a:r>
          </a:p>
          <a:p>
            <a:r>
              <a:rPr lang="en-US" altLang="ja-JP" sz="900">
                <a:latin typeface="Meiryo UI" panose="020B0604030504040204" pitchFamily="50" charset="-128"/>
                <a:ea typeface="Meiryo UI" panose="020B0604030504040204" pitchFamily="50" charset="-128"/>
              </a:rPr>
              <a:t>   3.1.4. </a:t>
            </a:r>
            <a:r>
              <a:rPr lang="ja-JP" altLang="en-US" sz="900">
                <a:latin typeface="Meiryo UI" panose="020B0604030504040204" pitchFamily="50" charset="-128"/>
                <a:ea typeface="Meiryo UI" panose="020B0604030504040204" pitchFamily="50" charset="-128"/>
              </a:rPr>
              <a:t>クライアント登録</a:t>
            </a:r>
          </a:p>
          <a:p>
            <a:r>
              <a:rPr lang="en-US" altLang="ja-JP" sz="900">
                <a:latin typeface="Meiryo UI" panose="020B0604030504040204" pitchFamily="50" charset="-128"/>
                <a:ea typeface="Meiryo UI" panose="020B0604030504040204" pitchFamily="50" charset="-128"/>
              </a:rPr>
              <a:t>   3.1.5. </a:t>
            </a:r>
            <a:r>
              <a:rPr lang="ja-JP" altLang="en-US" sz="900">
                <a:latin typeface="Meiryo UI" panose="020B0604030504040204" pitchFamily="50" charset="-128"/>
                <a:ea typeface="Meiryo UI" panose="020B0604030504040204" pitchFamily="50" charset="-128"/>
              </a:rPr>
              <a:t>外部</a:t>
            </a:r>
            <a:r>
              <a:rPr lang="en-US" altLang="ja-JP" sz="900">
                <a:latin typeface="Meiryo UI" panose="020B0604030504040204" pitchFamily="50" charset="-128"/>
                <a:ea typeface="Meiryo UI" panose="020B0604030504040204" pitchFamily="50" charset="-128"/>
              </a:rPr>
              <a:t>IdP</a:t>
            </a:r>
            <a:r>
              <a:rPr lang="ja-JP" altLang="en-US" sz="900">
                <a:latin typeface="Meiryo UI" panose="020B0604030504040204" pitchFamily="50" charset="-128"/>
                <a:ea typeface="Meiryo UI" panose="020B0604030504040204" pitchFamily="50" charset="-128"/>
              </a:rPr>
              <a:t>登録</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　</a:t>
            </a:r>
            <a:r>
              <a:rPr lang="en-US" altLang="ja-JP" sz="900" dirty="0">
                <a:latin typeface="Meiryo UI" panose="020B0604030504040204" pitchFamily="50" charset="-128"/>
                <a:ea typeface="Meiryo UI" panose="020B0604030504040204" pitchFamily="50" charset="-128"/>
              </a:rPr>
              <a:t>3.2</a:t>
            </a:r>
            <a:r>
              <a:rPr lang="en-US" altLang="ja-JP" sz="900">
                <a:latin typeface="Meiryo UI" panose="020B0604030504040204" pitchFamily="50" charset="-128"/>
                <a:ea typeface="Meiryo UI" panose="020B0604030504040204" pitchFamily="50" charset="-128"/>
              </a:rPr>
              <a:t>. </a:t>
            </a:r>
            <a:r>
              <a:rPr lang="ja-JP" altLang="en-US" sz="900">
                <a:latin typeface="Meiryo UI" panose="020B0604030504040204" pitchFamily="50" charset="-128"/>
                <a:ea typeface="Meiryo UI" panose="020B0604030504040204" pitchFamily="50" charset="-128"/>
              </a:rPr>
              <a:t>データ提供者の</a:t>
            </a:r>
            <a:r>
              <a:rPr lang="ja-JP" altLang="en-US" sz="900" dirty="0">
                <a:latin typeface="Meiryo UI" panose="020B0604030504040204" pitchFamily="50" charset="-128"/>
                <a:ea typeface="Meiryo UI" panose="020B0604030504040204" pitchFamily="50" charset="-128"/>
              </a:rPr>
              <a:t>業務に</a:t>
            </a:r>
            <a:r>
              <a:rPr lang="ja-JP" altLang="en-US" sz="900">
                <a:latin typeface="Meiryo UI" panose="020B0604030504040204" pitchFamily="50" charset="-128"/>
                <a:ea typeface="Meiryo UI" panose="020B0604030504040204" pitchFamily="50" charset="-128"/>
              </a:rPr>
              <a:t>関わるシーケンス</a:t>
            </a:r>
            <a:endParaRPr lang="en-US" altLang="ja-JP" sz="900">
              <a:latin typeface="Meiryo UI" panose="020B0604030504040204" pitchFamily="50" charset="-128"/>
              <a:ea typeface="Meiryo UI" panose="020B0604030504040204" pitchFamily="50" charset="-128"/>
            </a:endParaRPr>
          </a:p>
          <a:p>
            <a:r>
              <a:rPr lang="en-US" altLang="ja-JP" sz="900">
                <a:latin typeface="Meiryo UI" panose="020B0604030504040204" pitchFamily="50" charset="-128"/>
                <a:ea typeface="Meiryo UI" panose="020B0604030504040204" pitchFamily="50" charset="-128"/>
              </a:rPr>
              <a:t>   3.2.1. </a:t>
            </a:r>
            <a:r>
              <a:rPr lang="ja-JP" altLang="en-US" sz="900">
                <a:latin typeface="Meiryo UI" panose="020B0604030504040204" pitchFamily="50" charset="-128"/>
                <a:ea typeface="Meiryo UI" panose="020B0604030504040204" pitchFamily="50" charset="-128"/>
              </a:rPr>
              <a:t>データカタログ作成ツールのログイン</a:t>
            </a:r>
          </a:p>
          <a:p>
            <a:r>
              <a:rPr lang="en-US" altLang="ja-JP" sz="900">
                <a:latin typeface="Meiryo UI" panose="020B0604030504040204" pitchFamily="50" charset="-128"/>
                <a:ea typeface="Meiryo UI" panose="020B0604030504040204" pitchFamily="50" charset="-128"/>
              </a:rPr>
              <a:t>   3.2.2. </a:t>
            </a:r>
            <a:r>
              <a:rPr lang="ja-JP" altLang="en-US" sz="900">
                <a:latin typeface="Meiryo UI" panose="020B0604030504040204" pitchFamily="50" charset="-128"/>
                <a:ea typeface="Meiryo UI" panose="020B0604030504040204" pitchFamily="50" charset="-128"/>
              </a:rPr>
              <a:t>認可機能のログイン</a:t>
            </a:r>
          </a:p>
          <a:p>
            <a:r>
              <a:rPr lang="en-US" altLang="ja-JP" sz="900">
                <a:latin typeface="Meiryo UI" panose="020B0604030504040204" pitchFamily="50" charset="-128"/>
                <a:ea typeface="Meiryo UI" panose="020B0604030504040204" pitchFamily="50" charset="-128"/>
              </a:rPr>
              <a:t>   3.2.3. </a:t>
            </a:r>
            <a:r>
              <a:rPr lang="ja-JP" altLang="en-US" sz="900">
                <a:latin typeface="Meiryo UI" panose="020B0604030504040204" pitchFamily="50" charset="-128"/>
                <a:ea typeface="Meiryo UI" panose="020B0604030504040204" pitchFamily="50" charset="-128"/>
              </a:rPr>
              <a:t>契約無の認可情報登録</a:t>
            </a:r>
          </a:p>
          <a:p>
            <a:r>
              <a:rPr lang="en-US" altLang="ja-JP" sz="900">
                <a:latin typeface="Meiryo UI" panose="020B0604030504040204" pitchFamily="50" charset="-128"/>
                <a:ea typeface="Meiryo UI" panose="020B0604030504040204" pitchFamily="50" charset="-128"/>
              </a:rPr>
              <a:t>   3.2.4. </a:t>
            </a:r>
            <a:r>
              <a:rPr lang="ja-JP" altLang="en-US" sz="900">
                <a:latin typeface="Meiryo UI" panose="020B0604030504040204" pitchFamily="50" charset="-128"/>
                <a:ea typeface="Meiryo UI" panose="020B0604030504040204" pitchFamily="50" charset="-128"/>
              </a:rPr>
              <a:t>契約有の認可情報登録</a:t>
            </a:r>
          </a:p>
          <a:p>
            <a:r>
              <a:rPr lang="en-US" altLang="ja-JP" sz="900">
                <a:latin typeface="Meiryo UI" panose="020B0604030504040204" pitchFamily="50" charset="-128"/>
                <a:ea typeface="Meiryo UI" panose="020B0604030504040204" pitchFamily="50" charset="-128"/>
              </a:rPr>
              <a:t>   3.2.5. </a:t>
            </a:r>
            <a:r>
              <a:rPr lang="ja-JP" altLang="en-US" sz="900">
                <a:latin typeface="Meiryo UI" panose="020B0604030504040204" pitchFamily="50" charset="-128"/>
                <a:ea typeface="Meiryo UI" panose="020B0604030504040204" pitchFamily="50" charset="-128"/>
              </a:rPr>
              <a:t>認可情報登録共通処理詳細</a:t>
            </a:r>
          </a:p>
          <a:p>
            <a:r>
              <a:rPr lang="ja-JP" altLang="en-US" sz="900">
                <a:latin typeface="Meiryo UI" panose="020B0604030504040204" pitchFamily="50" charset="-128"/>
                <a:ea typeface="Meiryo UI" panose="020B0604030504040204" pitchFamily="50" charset="-128"/>
              </a:rPr>
              <a:t>　</a:t>
            </a:r>
            <a:r>
              <a:rPr lang="en-US" altLang="ja-JP" sz="900" dirty="0">
                <a:latin typeface="Meiryo UI" panose="020B0604030504040204" pitchFamily="50" charset="-128"/>
                <a:ea typeface="Meiryo UI" panose="020B0604030504040204" pitchFamily="50" charset="-128"/>
              </a:rPr>
              <a:t>3.3</a:t>
            </a:r>
            <a:r>
              <a:rPr lang="en-US" altLang="ja-JP" sz="900">
                <a:latin typeface="Meiryo UI" panose="020B0604030504040204" pitchFamily="50" charset="-128"/>
                <a:ea typeface="Meiryo UI" panose="020B0604030504040204" pitchFamily="50" charset="-128"/>
              </a:rPr>
              <a:t>. </a:t>
            </a:r>
            <a:r>
              <a:rPr lang="ja-JP" altLang="en-US" sz="900">
                <a:latin typeface="Meiryo UI" panose="020B0604030504040204" pitchFamily="50" charset="-128"/>
                <a:ea typeface="Meiryo UI" panose="020B0604030504040204" pitchFamily="50" charset="-128"/>
              </a:rPr>
              <a:t>データ利用者の</a:t>
            </a:r>
            <a:r>
              <a:rPr lang="ja-JP" altLang="en-US" sz="900" dirty="0">
                <a:latin typeface="Meiryo UI" panose="020B0604030504040204" pitchFamily="50" charset="-128"/>
                <a:ea typeface="Meiryo UI" panose="020B0604030504040204" pitchFamily="50" charset="-128"/>
              </a:rPr>
              <a:t>業務に</a:t>
            </a:r>
            <a:r>
              <a:rPr lang="ja-JP" altLang="en-US" sz="900">
                <a:latin typeface="Meiryo UI" panose="020B0604030504040204" pitchFamily="50" charset="-128"/>
                <a:ea typeface="Meiryo UI" panose="020B0604030504040204" pitchFamily="50" charset="-128"/>
              </a:rPr>
              <a:t>関わるシーケンス</a:t>
            </a:r>
            <a:endParaRPr lang="en-US" altLang="ja-JP" sz="900">
              <a:latin typeface="Meiryo UI" panose="020B0604030504040204" pitchFamily="50" charset="-128"/>
              <a:ea typeface="Meiryo UI" panose="020B0604030504040204" pitchFamily="50" charset="-128"/>
            </a:endParaRPr>
          </a:p>
          <a:p>
            <a:r>
              <a:rPr lang="en-US" altLang="ja-JP" sz="900">
                <a:latin typeface="Meiryo UI" panose="020B0604030504040204" pitchFamily="50" charset="-128"/>
                <a:ea typeface="Meiryo UI" panose="020B0604030504040204" pitchFamily="50" charset="-128"/>
              </a:rPr>
              <a:t>   3.3.1. </a:t>
            </a:r>
            <a:r>
              <a:rPr lang="ja-JP" altLang="en-US" sz="900">
                <a:latin typeface="Meiryo UI" panose="020B0604030504040204" pitchFamily="50" charset="-128"/>
                <a:ea typeface="Meiryo UI" panose="020B0604030504040204" pitchFamily="50" charset="-128"/>
              </a:rPr>
              <a:t>認証トークン取得（</a:t>
            </a:r>
            <a:r>
              <a:rPr lang="en-US" altLang="ja-JP" sz="900">
                <a:latin typeface="Meiryo UI" panose="020B0604030504040204" pitchFamily="50" charset="-128"/>
                <a:ea typeface="Meiryo UI" panose="020B0604030504040204" pitchFamily="50" charset="-128"/>
              </a:rPr>
              <a:t>CADDE</a:t>
            </a:r>
            <a:r>
              <a:rPr lang="ja-JP" altLang="en-US" sz="900">
                <a:latin typeface="Meiryo UI" panose="020B0604030504040204" pitchFamily="50" charset="-128"/>
                <a:ea typeface="Meiryo UI" panose="020B0604030504040204" pitchFamily="50" charset="-128"/>
              </a:rPr>
              <a:t>による認証）</a:t>
            </a:r>
          </a:p>
          <a:p>
            <a:r>
              <a:rPr lang="en-US" altLang="ja-JP" sz="900">
                <a:latin typeface="Meiryo UI" panose="020B0604030504040204" pitchFamily="50" charset="-128"/>
                <a:ea typeface="Meiryo UI" panose="020B0604030504040204" pitchFamily="50" charset="-128"/>
              </a:rPr>
              <a:t>   3.3.2. </a:t>
            </a:r>
            <a:r>
              <a:rPr lang="ja-JP" altLang="en-US" sz="900">
                <a:latin typeface="Meiryo UI" panose="020B0604030504040204" pitchFamily="50" charset="-128"/>
                <a:ea typeface="Meiryo UI" panose="020B0604030504040204" pitchFamily="50" charset="-128"/>
              </a:rPr>
              <a:t>認証トークン取得（</a:t>
            </a:r>
            <a:r>
              <a:rPr lang="en-US" altLang="ja-JP" sz="900">
                <a:latin typeface="Meiryo UI" panose="020B0604030504040204" pitchFamily="50" charset="-128"/>
                <a:ea typeface="Meiryo UI" panose="020B0604030504040204" pitchFamily="50" charset="-128"/>
              </a:rPr>
              <a:t>xID</a:t>
            </a:r>
            <a:r>
              <a:rPr lang="ja-JP" altLang="en-US" sz="900">
                <a:latin typeface="Meiryo UI" panose="020B0604030504040204" pitchFamily="50" charset="-128"/>
                <a:ea typeface="Meiryo UI" panose="020B0604030504040204" pitchFamily="50" charset="-128"/>
              </a:rPr>
              <a:t>による認証）</a:t>
            </a:r>
          </a:p>
          <a:p>
            <a:r>
              <a:rPr lang="en-US" altLang="ja-JP" sz="900">
                <a:latin typeface="Meiryo UI" panose="020B0604030504040204" pitchFamily="50" charset="-128"/>
                <a:ea typeface="Meiryo UI" panose="020B0604030504040204" pitchFamily="50" charset="-128"/>
              </a:rPr>
              <a:t>   3.3.3. </a:t>
            </a:r>
            <a:r>
              <a:rPr lang="ja-JP" altLang="en-US" sz="900">
                <a:latin typeface="Meiryo UI" panose="020B0604030504040204" pitchFamily="50" charset="-128"/>
                <a:ea typeface="Meiryo UI" panose="020B0604030504040204" pitchFamily="50" charset="-128"/>
              </a:rPr>
              <a:t>認証トークン取得（</a:t>
            </a:r>
            <a:r>
              <a:rPr lang="en-US" altLang="ja-JP" sz="900">
                <a:latin typeface="Meiryo UI" panose="020B0604030504040204" pitchFamily="50" charset="-128"/>
                <a:ea typeface="Meiryo UI" panose="020B0604030504040204" pitchFamily="50" charset="-128"/>
              </a:rPr>
              <a:t>gBizID</a:t>
            </a:r>
            <a:r>
              <a:rPr lang="ja-JP" altLang="en-US" sz="900">
                <a:latin typeface="Meiryo UI" panose="020B0604030504040204" pitchFamily="50" charset="-128"/>
                <a:ea typeface="Meiryo UI" panose="020B0604030504040204" pitchFamily="50" charset="-128"/>
              </a:rPr>
              <a:t>による認証）</a:t>
            </a:r>
          </a:p>
          <a:p>
            <a:r>
              <a:rPr lang="en-US" altLang="ja-JP" sz="900">
                <a:latin typeface="Meiryo UI" panose="020B0604030504040204" pitchFamily="50" charset="-128"/>
                <a:ea typeface="Meiryo UI" panose="020B0604030504040204" pitchFamily="50" charset="-128"/>
              </a:rPr>
              <a:t>   3.3.4. </a:t>
            </a:r>
            <a:r>
              <a:rPr lang="ja-JP" altLang="en-US" sz="900">
                <a:latin typeface="Meiryo UI" panose="020B0604030504040204" pitchFamily="50" charset="-128"/>
                <a:ea typeface="Meiryo UI" panose="020B0604030504040204" pitchFamily="50" charset="-128"/>
              </a:rPr>
              <a:t>認証トークン検証</a:t>
            </a:r>
          </a:p>
          <a:p>
            <a:r>
              <a:rPr lang="en-US" altLang="ja-JP" sz="900">
                <a:latin typeface="Meiryo UI" panose="020B0604030504040204" pitchFamily="50" charset="-128"/>
                <a:ea typeface="Meiryo UI" panose="020B0604030504040204" pitchFamily="50" charset="-128"/>
              </a:rPr>
              <a:t>   3.3.5. </a:t>
            </a:r>
            <a:r>
              <a:rPr lang="ja-JP" altLang="en-US" sz="900">
                <a:latin typeface="Meiryo UI" panose="020B0604030504040204" pitchFamily="50" charset="-128"/>
                <a:ea typeface="Meiryo UI" panose="020B0604030504040204" pitchFamily="50" charset="-128"/>
              </a:rPr>
              <a:t>認可トークン取得</a:t>
            </a:r>
          </a:p>
          <a:p>
            <a:r>
              <a:rPr lang="en-US" altLang="ja-JP" sz="900">
                <a:latin typeface="Meiryo UI" panose="020B0604030504040204" pitchFamily="50" charset="-128"/>
                <a:ea typeface="Meiryo UI" panose="020B0604030504040204" pitchFamily="50" charset="-128"/>
              </a:rPr>
              <a:t>   3.3.6. </a:t>
            </a:r>
            <a:r>
              <a:rPr lang="ja-JP" altLang="en-US" sz="900">
                <a:latin typeface="Meiryo UI" panose="020B0604030504040204" pitchFamily="50" charset="-128"/>
                <a:ea typeface="Meiryo UI" panose="020B0604030504040204" pitchFamily="50" charset="-128"/>
              </a:rPr>
              <a:t>認可確認</a:t>
            </a:r>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a:p>
            <a:r>
              <a:rPr lang="en-US" altLang="ja-JP" sz="900" dirty="0">
                <a:latin typeface="Meiryo UI" panose="020B0604030504040204" pitchFamily="50" charset="-128"/>
                <a:ea typeface="Meiryo UI" panose="020B0604030504040204" pitchFamily="50" charset="-128"/>
              </a:rPr>
              <a:t>4. </a:t>
            </a:r>
            <a:r>
              <a:rPr lang="ja-JP" altLang="en-US" sz="900" dirty="0">
                <a:latin typeface="Meiryo UI" panose="020B0604030504040204" pitchFamily="50" charset="-128"/>
                <a:ea typeface="Meiryo UI" panose="020B0604030504040204" pitchFamily="50" charset="-128"/>
              </a:rPr>
              <a:t>認証機能</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　</a:t>
            </a:r>
            <a:r>
              <a:rPr lang="en-US" altLang="ja-JP" sz="900" dirty="0">
                <a:latin typeface="Meiryo UI" panose="020B0604030504040204" pitchFamily="50" charset="-128"/>
                <a:ea typeface="Meiryo UI" panose="020B0604030504040204" pitchFamily="50" charset="-128"/>
              </a:rPr>
              <a:t>4.1</a:t>
            </a:r>
            <a:r>
              <a:rPr lang="en-US" altLang="ja-JP" sz="900">
                <a:latin typeface="Meiryo UI" panose="020B0604030504040204" pitchFamily="50" charset="-128"/>
                <a:ea typeface="Meiryo UI" panose="020B0604030504040204" pitchFamily="50" charset="-128"/>
              </a:rPr>
              <a:t>. </a:t>
            </a:r>
            <a:r>
              <a:rPr lang="ja-JP" altLang="en-US" sz="900">
                <a:latin typeface="Meiryo UI" panose="020B0604030504040204" pitchFamily="50" charset="-128"/>
                <a:ea typeface="Meiryo UI" panose="020B0604030504040204" pitchFamily="50" charset="-128"/>
              </a:rPr>
              <a:t>構成</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　</a:t>
            </a:r>
            <a:r>
              <a:rPr lang="en-US" altLang="ja-JP" sz="900" dirty="0">
                <a:latin typeface="Meiryo UI" panose="020B0604030504040204" pitchFamily="50" charset="-128"/>
                <a:ea typeface="Meiryo UI" panose="020B0604030504040204" pitchFamily="50" charset="-128"/>
              </a:rPr>
              <a:t>4.2</a:t>
            </a:r>
            <a:r>
              <a:rPr lang="en-US" altLang="ja-JP" sz="900">
                <a:latin typeface="Meiryo UI" panose="020B0604030504040204" pitchFamily="50" charset="-128"/>
                <a:ea typeface="Meiryo UI" panose="020B0604030504040204" pitchFamily="50" charset="-128"/>
              </a:rPr>
              <a:t>. </a:t>
            </a:r>
            <a:r>
              <a:rPr lang="ja-JP" altLang="en-US" sz="900">
                <a:latin typeface="Meiryo UI" panose="020B0604030504040204" pitchFamily="50" charset="-128"/>
                <a:ea typeface="Meiryo UI" panose="020B0604030504040204" pitchFamily="50" charset="-128"/>
              </a:rPr>
              <a:t>機能</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　</a:t>
            </a:r>
            <a:r>
              <a:rPr lang="en-US" altLang="ja-JP" sz="900" dirty="0">
                <a:latin typeface="Meiryo UI" panose="020B0604030504040204" pitchFamily="50" charset="-128"/>
                <a:ea typeface="Meiryo UI" panose="020B0604030504040204" pitchFamily="50" charset="-128"/>
              </a:rPr>
              <a:t>4.3</a:t>
            </a:r>
            <a:r>
              <a:rPr lang="en-US" altLang="ja-JP" sz="900">
                <a:latin typeface="Meiryo UI" panose="020B0604030504040204" pitchFamily="50" charset="-128"/>
                <a:ea typeface="Meiryo UI" panose="020B0604030504040204" pitchFamily="50" charset="-128"/>
              </a:rPr>
              <a:t>. </a:t>
            </a:r>
            <a:r>
              <a:rPr lang="ja-JP" altLang="en-US" sz="900">
                <a:latin typeface="Meiryo UI" panose="020B0604030504040204" pitchFamily="50" charset="-128"/>
                <a:ea typeface="Meiryo UI" panose="020B0604030504040204" pitchFamily="50" charset="-128"/>
              </a:rPr>
              <a:t>画面</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　</a:t>
            </a:r>
            <a:r>
              <a:rPr lang="en-US" altLang="ja-JP" sz="900" dirty="0">
                <a:latin typeface="Meiryo UI" panose="020B0604030504040204" pitchFamily="50" charset="-128"/>
                <a:ea typeface="Meiryo UI" panose="020B0604030504040204" pitchFamily="50" charset="-128"/>
              </a:rPr>
              <a:t>4.4</a:t>
            </a:r>
            <a:r>
              <a:rPr lang="en-US" altLang="ja-JP" sz="900">
                <a:latin typeface="Meiryo UI" panose="020B0604030504040204" pitchFamily="50" charset="-128"/>
                <a:ea typeface="Meiryo UI" panose="020B0604030504040204" pitchFamily="50" charset="-128"/>
              </a:rPr>
              <a:t>. API</a:t>
            </a:r>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a:p>
            <a:r>
              <a:rPr lang="en-US" altLang="ja-JP" sz="900" dirty="0">
                <a:latin typeface="Meiryo UI" panose="020B0604030504040204" pitchFamily="50" charset="-128"/>
                <a:ea typeface="Meiryo UI" panose="020B0604030504040204" pitchFamily="50" charset="-128"/>
              </a:rPr>
              <a:t>5. </a:t>
            </a:r>
            <a:r>
              <a:rPr lang="ja-JP" altLang="en-US" sz="900" dirty="0">
                <a:latin typeface="Meiryo UI" panose="020B0604030504040204" pitchFamily="50" charset="-128"/>
                <a:ea typeface="Meiryo UI" panose="020B0604030504040204" pitchFamily="50" charset="-128"/>
              </a:rPr>
              <a:t>認可機能</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　</a:t>
            </a:r>
            <a:r>
              <a:rPr lang="en-US" altLang="ja-JP" sz="900" dirty="0">
                <a:latin typeface="Meiryo UI" panose="020B0604030504040204" pitchFamily="50" charset="-128"/>
                <a:ea typeface="Meiryo UI" panose="020B0604030504040204" pitchFamily="50" charset="-128"/>
              </a:rPr>
              <a:t>5.1</a:t>
            </a:r>
            <a:r>
              <a:rPr lang="en-US" altLang="ja-JP" sz="900">
                <a:latin typeface="Meiryo UI" panose="020B0604030504040204" pitchFamily="50" charset="-128"/>
                <a:ea typeface="Meiryo UI" panose="020B0604030504040204" pitchFamily="50" charset="-128"/>
              </a:rPr>
              <a:t>. </a:t>
            </a:r>
            <a:r>
              <a:rPr lang="ja-JP" altLang="en-US" sz="900">
                <a:latin typeface="Meiryo UI" panose="020B0604030504040204" pitchFamily="50" charset="-128"/>
                <a:ea typeface="Meiryo UI" panose="020B0604030504040204" pitchFamily="50" charset="-128"/>
              </a:rPr>
              <a:t>構成</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　</a:t>
            </a:r>
            <a:r>
              <a:rPr lang="en-US" altLang="ja-JP" sz="900" dirty="0">
                <a:latin typeface="Meiryo UI" panose="020B0604030504040204" pitchFamily="50" charset="-128"/>
                <a:ea typeface="Meiryo UI" panose="020B0604030504040204" pitchFamily="50" charset="-128"/>
              </a:rPr>
              <a:t>5.2</a:t>
            </a:r>
            <a:r>
              <a:rPr lang="en-US" altLang="ja-JP" sz="900">
                <a:latin typeface="Meiryo UI" panose="020B0604030504040204" pitchFamily="50" charset="-128"/>
                <a:ea typeface="Meiryo UI" panose="020B0604030504040204" pitchFamily="50" charset="-128"/>
              </a:rPr>
              <a:t>. </a:t>
            </a:r>
            <a:r>
              <a:rPr lang="ja-JP" altLang="en-US" sz="900">
                <a:latin typeface="Meiryo UI" panose="020B0604030504040204" pitchFamily="50" charset="-128"/>
                <a:ea typeface="Meiryo UI" panose="020B0604030504040204" pitchFamily="50" charset="-128"/>
              </a:rPr>
              <a:t>機能</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　</a:t>
            </a:r>
            <a:r>
              <a:rPr lang="en-US" altLang="ja-JP" sz="900" dirty="0">
                <a:latin typeface="Meiryo UI" panose="020B0604030504040204" pitchFamily="50" charset="-128"/>
                <a:ea typeface="Meiryo UI" panose="020B0604030504040204" pitchFamily="50" charset="-128"/>
              </a:rPr>
              <a:t>5.3</a:t>
            </a:r>
            <a:r>
              <a:rPr lang="en-US" altLang="ja-JP" sz="900">
                <a:latin typeface="Meiryo UI" panose="020B0604030504040204" pitchFamily="50" charset="-128"/>
                <a:ea typeface="Meiryo UI" panose="020B0604030504040204" pitchFamily="50" charset="-128"/>
              </a:rPr>
              <a:t>. </a:t>
            </a:r>
            <a:r>
              <a:rPr lang="ja-JP" altLang="en-US" sz="900">
                <a:latin typeface="Meiryo UI" panose="020B0604030504040204" pitchFamily="50" charset="-128"/>
                <a:ea typeface="Meiryo UI" panose="020B0604030504040204" pitchFamily="50" charset="-128"/>
              </a:rPr>
              <a:t>画面</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　</a:t>
            </a:r>
            <a:r>
              <a:rPr lang="en-US" altLang="ja-JP" sz="900" dirty="0">
                <a:latin typeface="Meiryo UI" panose="020B0604030504040204" pitchFamily="50" charset="-128"/>
                <a:ea typeface="Meiryo UI" panose="020B0604030504040204" pitchFamily="50" charset="-128"/>
              </a:rPr>
              <a:t>5.4</a:t>
            </a:r>
            <a:r>
              <a:rPr lang="en-US" altLang="ja-JP" sz="900">
                <a:latin typeface="Meiryo UI" panose="020B0604030504040204" pitchFamily="50" charset="-128"/>
                <a:ea typeface="Meiryo UI" panose="020B0604030504040204" pitchFamily="50" charset="-128"/>
              </a:rPr>
              <a:t>. API</a:t>
            </a:r>
            <a:endParaRPr lang="en-US" altLang="ja-JP" sz="900" dirty="0">
              <a:latin typeface="Meiryo UI" panose="020B0604030504040204" pitchFamily="50" charset="-128"/>
              <a:ea typeface="Meiryo UI" panose="020B0604030504040204" pitchFamily="50" charset="-128"/>
            </a:endParaRPr>
          </a:p>
          <a:p>
            <a:endParaRPr lang="en-US" altLang="ja-JP" sz="900" dirty="0">
              <a:latin typeface="Meiryo UI" panose="020B0604030504040204" pitchFamily="50" charset="-128"/>
              <a:ea typeface="Meiryo UI" panose="020B0604030504040204" pitchFamily="50" charset="-128"/>
            </a:endParaRPr>
          </a:p>
          <a:p>
            <a:r>
              <a:rPr lang="ja-JP" altLang="en-US" sz="900">
                <a:latin typeface="Meiryo UI" panose="020B0604030504040204" pitchFamily="50" charset="-128"/>
                <a:ea typeface="Meiryo UI" panose="020B0604030504040204" pitchFamily="50" charset="-128"/>
              </a:rPr>
              <a:t>付録</a:t>
            </a:r>
            <a:endParaRPr lang="en-US" altLang="ja-JP" sz="900">
              <a:latin typeface="Meiryo UI" panose="020B0604030504040204" pitchFamily="50" charset="-128"/>
              <a:ea typeface="Meiryo UI" panose="020B0604030504040204" pitchFamily="50" charset="-128"/>
            </a:endParaRPr>
          </a:p>
          <a:p>
            <a:r>
              <a:rPr lang="ja-JP" altLang="en-US" sz="900">
                <a:latin typeface="Meiryo UI" panose="020B0604030504040204" pitchFamily="50" charset="-128"/>
                <a:ea typeface="Meiryo UI" panose="020B0604030504040204" pitchFamily="50" charset="-128"/>
              </a:rPr>
              <a:t>　</a:t>
            </a:r>
            <a:r>
              <a:rPr lang="en-US" altLang="ja-JP" sz="900">
                <a:latin typeface="Meiryo UI" panose="020B0604030504040204" pitchFamily="50" charset="-128"/>
                <a:ea typeface="Meiryo UI" panose="020B0604030504040204" pitchFamily="50" charset="-128"/>
              </a:rPr>
              <a:t>OpenID Connect/OAuth2.0</a:t>
            </a:r>
            <a:r>
              <a:rPr lang="ja-JP" altLang="en-US" sz="900">
                <a:latin typeface="Meiryo UI" panose="020B0604030504040204" pitchFamily="50" charset="-128"/>
                <a:ea typeface="Meiryo UI" panose="020B0604030504040204" pitchFamily="50" charset="-128"/>
              </a:rPr>
              <a:t>のアクセス制御について</a:t>
            </a:r>
            <a:endParaRPr lang="en-US" altLang="ja-JP" sz="900">
              <a:latin typeface="Meiryo UI" panose="020B0604030504040204" pitchFamily="50" charset="-128"/>
              <a:ea typeface="Meiryo UI" panose="020B0604030504040204" pitchFamily="50" charset="-128"/>
            </a:endParaRPr>
          </a:p>
          <a:p>
            <a:r>
              <a:rPr lang="ja-JP" altLang="en-US" sz="900">
                <a:latin typeface="Meiryo UI" panose="020B0604030504040204" pitchFamily="50" charset="-128"/>
                <a:ea typeface="Meiryo UI" panose="020B0604030504040204" pitchFamily="50" charset="-128"/>
              </a:rPr>
              <a:t>　</a:t>
            </a:r>
            <a:r>
              <a:rPr kumimoji="1" lang="en-US" altLang="ja-JP" sz="900">
                <a:latin typeface="Meiryo UI" panose="020B0604030504040204" pitchFamily="50" charset="-128"/>
                <a:ea typeface="Meiryo UI" panose="020B0604030504040204" pitchFamily="50" charset="-128"/>
              </a:rPr>
              <a:t>JWT</a:t>
            </a:r>
            <a:r>
              <a:rPr kumimoji="1" lang="ja-JP" altLang="en-US" sz="900">
                <a:latin typeface="Meiryo UI" panose="020B0604030504040204" pitchFamily="50" charset="-128"/>
                <a:ea typeface="Meiryo UI" panose="020B0604030504040204" pitchFamily="50" charset="-128"/>
              </a:rPr>
              <a:t>の標準的なクレーム</a:t>
            </a:r>
            <a:endParaRPr kumimoji="1" lang="en-US" altLang="ja-JP" sz="900">
              <a:latin typeface="Meiryo UI" panose="020B0604030504040204" pitchFamily="50" charset="-128"/>
              <a:ea typeface="Meiryo UI" panose="020B0604030504040204" pitchFamily="50" charset="-128"/>
            </a:endParaRPr>
          </a:p>
          <a:p>
            <a:r>
              <a:rPr lang="ja-JP" altLang="en-US" sz="900">
                <a:latin typeface="Meiryo UI" panose="020B0604030504040204" pitchFamily="50" charset="-128"/>
                <a:ea typeface="Meiryo UI" panose="020B0604030504040204" pitchFamily="50" charset="-128"/>
              </a:rPr>
              <a:t>　</a:t>
            </a:r>
            <a:r>
              <a:rPr kumimoji="1" lang="en-US" altLang="ja-JP" sz="900">
                <a:latin typeface="Meiryo UI" panose="020B0604030504040204" pitchFamily="50" charset="-128"/>
                <a:ea typeface="Meiryo UI" panose="020B0604030504040204" pitchFamily="50" charset="-128"/>
              </a:rPr>
              <a:t>ID</a:t>
            </a:r>
            <a:r>
              <a:rPr kumimoji="1" lang="ja-JP" altLang="en-US" sz="900">
                <a:latin typeface="Meiryo UI" panose="020B0604030504040204" pitchFamily="50" charset="-128"/>
                <a:ea typeface="Meiryo UI" panose="020B0604030504040204" pitchFamily="50" charset="-128"/>
              </a:rPr>
              <a:t>トークンのクレーム</a:t>
            </a:r>
            <a:endParaRPr kumimoji="1" lang="en-US" altLang="ja-JP" sz="900">
              <a:latin typeface="Meiryo UI" panose="020B0604030504040204" pitchFamily="50" charset="-128"/>
              <a:ea typeface="Meiryo UI" panose="020B0604030504040204" pitchFamily="50" charset="-128"/>
            </a:endParaRPr>
          </a:p>
          <a:p>
            <a:r>
              <a:rPr lang="ja-JP" altLang="en-US" sz="900">
                <a:latin typeface="Meiryo UI" panose="020B0604030504040204" pitchFamily="50" charset="-128"/>
                <a:ea typeface="Meiryo UI" panose="020B0604030504040204" pitchFamily="50" charset="-128"/>
              </a:rPr>
              <a:t>　アクセストークンの</a:t>
            </a:r>
            <a:r>
              <a:rPr kumimoji="1" lang="ja-JP" altLang="en-US" sz="900">
                <a:latin typeface="Meiryo UI" panose="020B0604030504040204" pitchFamily="50" charset="-128"/>
                <a:ea typeface="Meiryo UI" panose="020B0604030504040204" pitchFamily="50" charset="-128"/>
              </a:rPr>
              <a:t>クレーム</a:t>
            </a:r>
            <a:endParaRPr kumimoji="1" lang="en-US" altLang="ja-JP" sz="900">
              <a:latin typeface="Meiryo UI" panose="020B0604030504040204" pitchFamily="50" charset="-128"/>
              <a:ea typeface="Meiryo UI" panose="020B0604030504040204" pitchFamily="50" charset="-128"/>
            </a:endParaRPr>
          </a:p>
          <a:p>
            <a:r>
              <a:rPr lang="ja-JP" altLang="en-US" sz="900">
                <a:latin typeface="Meiryo UI" panose="020B0604030504040204" pitchFamily="50" charset="-128"/>
                <a:ea typeface="Meiryo UI" panose="020B0604030504040204" pitchFamily="50" charset="-128"/>
              </a:rPr>
              <a:t>　認証が必要となる状況</a:t>
            </a:r>
            <a:endParaRPr lang="en-US" altLang="ja-JP" sz="900">
              <a:latin typeface="Meiryo UI" panose="020B0604030504040204" pitchFamily="50" charset="-128"/>
              <a:ea typeface="Meiryo UI" panose="020B0604030504040204" pitchFamily="50" charset="-128"/>
            </a:endParaRPr>
          </a:p>
          <a:p>
            <a:r>
              <a:rPr lang="ja-JP" altLang="en-US" sz="900">
                <a:latin typeface="Meiryo UI" panose="020B0604030504040204" pitchFamily="50" charset="-128"/>
                <a:ea typeface="Meiryo UI" panose="020B0604030504040204" pitchFamily="50" charset="-128"/>
              </a:rPr>
              <a:t>　身元確認のレベル、当人認証のレベルについて</a:t>
            </a:r>
            <a:endParaRPr lang="en-US" altLang="ja-JP" sz="900">
              <a:latin typeface="Meiryo UI" panose="020B0604030504040204" pitchFamily="50" charset="-128"/>
              <a:ea typeface="Meiryo UI" panose="020B0604030504040204" pitchFamily="50" charset="-128"/>
            </a:endParaRPr>
          </a:p>
          <a:p>
            <a:r>
              <a:rPr lang="ja-JP" altLang="en-US" sz="900">
                <a:latin typeface="Meiryo UI" panose="020B0604030504040204" pitchFamily="50" charset="-128"/>
                <a:ea typeface="Meiryo UI" panose="020B0604030504040204" pitchFamily="50" charset="-128"/>
              </a:rPr>
              <a:t>　</a:t>
            </a:r>
            <a:r>
              <a:rPr kumimoji="1" lang="ja-JP" altLang="en-US" sz="900">
                <a:latin typeface="Meiryo UI" panose="020B0604030504040204" pitchFamily="50" charset="-128"/>
                <a:ea typeface="Meiryo UI" panose="020B0604030504040204" pitchFamily="50" charset="-128"/>
              </a:rPr>
              <a:t>ワンタイムパスワードについて</a:t>
            </a:r>
            <a:endParaRPr kumimoji="1" lang="en-US" altLang="ja-JP" sz="900">
              <a:latin typeface="Meiryo UI" panose="020B0604030504040204" pitchFamily="50" charset="-128"/>
              <a:ea typeface="Meiryo UI" panose="020B0604030504040204" pitchFamily="50" charset="-128"/>
            </a:endParaRPr>
          </a:p>
          <a:p>
            <a:r>
              <a:rPr lang="ja-JP" altLang="en-US" sz="900">
                <a:latin typeface="Meiryo UI" panose="020B0604030504040204" pitchFamily="50" charset="-128"/>
                <a:ea typeface="Meiryo UI" panose="020B0604030504040204" pitchFamily="50" charset="-128"/>
              </a:rPr>
              <a:t>　</a:t>
            </a:r>
            <a:r>
              <a:rPr kumimoji="1" lang="ja-JP" altLang="en-US" sz="900">
                <a:latin typeface="Meiryo UI" panose="020B0604030504040204" pitchFamily="50" charset="-128"/>
                <a:ea typeface="Meiryo UI" panose="020B0604030504040204" pitchFamily="50" charset="-128"/>
              </a:rPr>
              <a:t>パスワード更新と</a:t>
            </a:r>
            <a:r>
              <a:rPr lang="ja-JP" altLang="en-US" sz="900">
                <a:latin typeface="Meiryo UI" panose="020B0604030504040204" pitchFamily="50" charset="-128"/>
                <a:ea typeface="Meiryo UI" panose="020B0604030504040204" pitchFamily="50" charset="-128"/>
              </a:rPr>
              <a:t>ワンタイムパスワード</a:t>
            </a:r>
            <a:r>
              <a:rPr kumimoji="1" lang="ja-JP" altLang="en-US" sz="900">
                <a:latin typeface="Meiryo UI" panose="020B0604030504040204" pitchFamily="50" charset="-128"/>
                <a:ea typeface="Meiryo UI" panose="020B0604030504040204" pitchFamily="50" charset="-128"/>
              </a:rPr>
              <a:t>登録</a:t>
            </a:r>
            <a:r>
              <a:rPr lang="ja-JP" altLang="en-US" sz="900">
                <a:latin typeface="Meiryo UI" panose="020B0604030504040204" pitchFamily="50" charset="-128"/>
                <a:ea typeface="Meiryo UI" panose="020B0604030504040204" pitchFamily="50" charset="-128"/>
              </a:rPr>
              <a:t>をするユーザアカウントコンソール</a:t>
            </a:r>
            <a:r>
              <a:rPr kumimoji="1" lang="ja-JP" altLang="en-US" sz="900">
                <a:latin typeface="Meiryo UI" panose="020B0604030504040204" pitchFamily="50" charset="-128"/>
                <a:ea typeface="Meiryo UI" panose="020B0604030504040204" pitchFamily="50" charset="-128"/>
              </a:rPr>
              <a:t>画面</a:t>
            </a:r>
            <a:r>
              <a:rPr lang="ja-JP" altLang="en-US" sz="900">
                <a:latin typeface="Meiryo UI" panose="020B0604030504040204" pitchFamily="50" charset="-128"/>
                <a:ea typeface="Meiryo UI" panose="020B0604030504040204" pitchFamily="50" charset="-128"/>
              </a:rPr>
              <a:t>　</a:t>
            </a:r>
          </a:p>
        </p:txBody>
      </p:sp>
      <p:sp>
        <p:nvSpPr>
          <p:cNvPr id="7" name="タイトル 1">
            <a:extLst>
              <a:ext uri="{FF2B5EF4-FFF2-40B4-BE49-F238E27FC236}">
                <a16:creationId xmlns:a16="http://schemas.microsoft.com/office/drawing/2014/main" id="{F55D1DAF-FF71-45B3-9E11-C89DA1D09A7F}"/>
              </a:ext>
            </a:extLst>
          </p:cNvPr>
          <p:cNvSpPr txBox="1">
            <a:spLocks/>
          </p:cNvSpPr>
          <p:nvPr/>
        </p:nvSpPr>
        <p:spPr>
          <a:xfrm>
            <a:off x="232025" y="127774"/>
            <a:ext cx="9067500" cy="432000"/>
          </a:xfrm>
          <a:prstGeom prst="rect">
            <a:avLst/>
          </a:prstGeom>
        </p:spPr>
        <p:txBody>
          <a:bodyPr vert="horz" lIns="0" tIns="45720" rIns="91440" bIns="45720" rtlCol="0" anchor="ctr">
            <a:normAutofit/>
          </a:bodyPr>
          <a:lstStyle>
            <a:lvl1pPr algn="l" defTabSz="742950" rtl="0" eaLnBrk="1" latinLnBrk="0" hangingPunct="1">
              <a:lnSpc>
                <a:spcPct val="90000"/>
              </a:lnSpc>
              <a:spcBef>
                <a:spcPct val="0"/>
              </a:spcBef>
              <a:buNone/>
              <a:defRPr kumimoji="1" lang="ja-JP" altLang="en-US" sz="1625" b="0" i="0" kern="1200" dirty="0">
                <a:solidFill>
                  <a:srgbClr val="000000"/>
                </a:solidFill>
                <a:effectLst/>
                <a:latin typeface="Meiryo" panose="020B0604030504040204" pitchFamily="34" charset="-128"/>
                <a:ea typeface="Meiryo" panose="020B0604030504040204" pitchFamily="34" charset="-128"/>
                <a:cs typeface="Meiryo" panose="020B0604030504040204" pitchFamily="34" charset="-128"/>
              </a:defRPr>
            </a:lvl1pPr>
          </a:lstStyle>
          <a:p>
            <a:r>
              <a:rPr lang="ja-JP" altLang="en-US" sz="2000" dirty="0">
                <a:latin typeface="Meiryo UI" panose="020B0604030504040204" pitchFamily="50" charset="-128"/>
                <a:ea typeface="Meiryo UI" panose="020B0604030504040204" pitchFamily="50" charset="-128"/>
              </a:rPr>
              <a:t>目次</a:t>
            </a:r>
          </a:p>
        </p:txBody>
      </p:sp>
    </p:spTree>
    <p:extLst>
      <p:ext uri="{BB962C8B-B14F-4D97-AF65-F5344CB8AC3E}">
        <p14:creationId xmlns:p14="http://schemas.microsoft.com/office/powerpoint/2010/main" val="3490760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64D238-0651-A722-7E3F-275D82208B87}"/>
              </a:ext>
            </a:extLst>
          </p:cNvPr>
          <p:cNvSpPr>
            <a:spLocks noGrp="1"/>
          </p:cNvSpPr>
          <p:nvPr>
            <p:ph type="title"/>
          </p:nvPr>
        </p:nvSpPr>
        <p:spPr/>
        <p:txBody>
          <a:bodyPr/>
          <a:lstStyle/>
          <a:p>
            <a:r>
              <a:rPr kumimoji="1" lang="ja-JP" altLang="en-US"/>
              <a:t>パスワード更新と</a:t>
            </a:r>
            <a:r>
              <a:rPr lang="ja-JP" altLang="en-US"/>
              <a:t>ワンタイムパスワード</a:t>
            </a:r>
            <a:r>
              <a:rPr kumimoji="1" lang="ja-JP" altLang="en-US"/>
              <a:t>登録</a:t>
            </a:r>
            <a:r>
              <a:rPr lang="ja-JP" altLang="en-US"/>
              <a:t>をするユーザアカウントコンソール</a:t>
            </a:r>
            <a:r>
              <a:rPr kumimoji="1" lang="ja-JP" altLang="en-US"/>
              <a:t>画面</a:t>
            </a:r>
            <a:endParaRPr kumimoji="1" lang="ja-JP" altLang="en-US" dirty="0"/>
          </a:p>
        </p:txBody>
      </p:sp>
      <p:pic>
        <p:nvPicPr>
          <p:cNvPr id="7" name="図 6">
            <a:extLst>
              <a:ext uri="{FF2B5EF4-FFF2-40B4-BE49-F238E27FC236}">
                <a16:creationId xmlns:a16="http://schemas.microsoft.com/office/drawing/2014/main" id="{5AD1DEBD-1113-FFE2-CAA2-66C45B4BAAE8}"/>
              </a:ext>
            </a:extLst>
          </p:cNvPr>
          <p:cNvPicPr>
            <a:picLocks noChangeAspect="1"/>
          </p:cNvPicPr>
          <p:nvPr/>
        </p:nvPicPr>
        <p:blipFill>
          <a:blip r:embed="rId2"/>
          <a:stretch>
            <a:fillRect/>
          </a:stretch>
        </p:blipFill>
        <p:spPr>
          <a:xfrm>
            <a:off x="5896170" y="1019922"/>
            <a:ext cx="2646470" cy="1826014"/>
          </a:xfrm>
          <a:prstGeom prst="rect">
            <a:avLst/>
          </a:prstGeom>
          <a:ln>
            <a:solidFill>
              <a:srgbClr val="002060"/>
            </a:solidFill>
          </a:ln>
        </p:spPr>
      </p:pic>
      <p:pic>
        <p:nvPicPr>
          <p:cNvPr id="9" name="図 8">
            <a:extLst>
              <a:ext uri="{FF2B5EF4-FFF2-40B4-BE49-F238E27FC236}">
                <a16:creationId xmlns:a16="http://schemas.microsoft.com/office/drawing/2014/main" id="{488A5418-23EE-9792-D39A-B0F23F99751D}"/>
              </a:ext>
            </a:extLst>
          </p:cNvPr>
          <p:cNvPicPr>
            <a:picLocks noChangeAspect="1"/>
          </p:cNvPicPr>
          <p:nvPr/>
        </p:nvPicPr>
        <p:blipFill>
          <a:blip r:embed="rId3"/>
          <a:stretch>
            <a:fillRect/>
          </a:stretch>
        </p:blipFill>
        <p:spPr>
          <a:xfrm>
            <a:off x="6349148" y="3466785"/>
            <a:ext cx="2418559" cy="3223205"/>
          </a:xfrm>
          <a:prstGeom prst="rect">
            <a:avLst/>
          </a:prstGeom>
          <a:ln>
            <a:solidFill>
              <a:srgbClr val="002060"/>
            </a:solidFill>
          </a:ln>
        </p:spPr>
      </p:pic>
      <p:grpSp>
        <p:nvGrpSpPr>
          <p:cNvPr id="13" name="グループ化 12">
            <a:extLst>
              <a:ext uri="{FF2B5EF4-FFF2-40B4-BE49-F238E27FC236}">
                <a16:creationId xmlns:a16="http://schemas.microsoft.com/office/drawing/2014/main" id="{FE022029-D626-66B7-51D2-33D1E84AD0A5}"/>
              </a:ext>
            </a:extLst>
          </p:cNvPr>
          <p:cNvGrpSpPr/>
          <p:nvPr/>
        </p:nvGrpSpPr>
        <p:grpSpPr>
          <a:xfrm>
            <a:off x="234000" y="725064"/>
            <a:ext cx="4784314" cy="2343650"/>
            <a:chOff x="234000" y="725064"/>
            <a:chExt cx="4784314" cy="2343650"/>
          </a:xfrm>
        </p:grpSpPr>
        <p:pic>
          <p:nvPicPr>
            <p:cNvPr id="3" name="図 2">
              <a:extLst>
                <a:ext uri="{FF2B5EF4-FFF2-40B4-BE49-F238E27FC236}">
                  <a16:creationId xmlns:a16="http://schemas.microsoft.com/office/drawing/2014/main" id="{226BE37B-FF94-4F2C-89D2-0BC48AF6945D}"/>
                </a:ext>
              </a:extLst>
            </p:cNvPr>
            <p:cNvPicPr>
              <a:picLocks noChangeAspect="1"/>
            </p:cNvPicPr>
            <p:nvPr/>
          </p:nvPicPr>
          <p:blipFill>
            <a:blip r:embed="rId4"/>
            <a:stretch>
              <a:fillRect/>
            </a:stretch>
          </p:blipFill>
          <p:spPr>
            <a:xfrm>
              <a:off x="234000" y="725064"/>
              <a:ext cx="4784314" cy="2343650"/>
            </a:xfrm>
            <a:prstGeom prst="rect">
              <a:avLst/>
            </a:prstGeom>
          </p:spPr>
        </p:pic>
        <p:sp>
          <p:nvSpPr>
            <p:cNvPr id="10" name="正方形/長方形 9">
              <a:extLst>
                <a:ext uri="{FF2B5EF4-FFF2-40B4-BE49-F238E27FC236}">
                  <a16:creationId xmlns:a16="http://schemas.microsoft.com/office/drawing/2014/main" id="{4E71993A-D1A8-3457-1338-362824B6BC1E}"/>
                </a:ext>
              </a:extLst>
            </p:cNvPr>
            <p:cNvSpPr/>
            <p:nvPr/>
          </p:nvSpPr>
          <p:spPr>
            <a:xfrm>
              <a:off x="1976846" y="2429691"/>
              <a:ext cx="574765" cy="1393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4EB341D0-F7A5-B825-FF73-EF09EFCB01D0}"/>
              </a:ext>
            </a:extLst>
          </p:cNvPr>
          <p:cNvGrpSpPr/>
          <p:nvPr/>
        </p:nvGrpSpPr>
        <p:grpSpPr>
          <a:xfrm>
            <a:off x="204409" y="3429000"/>
            <a:ext cx="5408023" cy="3067357"/>
            <a:chOff x="204409" y="3429000"/>
            <a:chExt cx="5408023" cy="3067357"/>
          </a:xfrm>
        </p:grpSpPr>
        <p:pic>
          <p:nvPicPr>
            <p:cNvPr id="5" name="図 4">
              <a:extLst>
                <a:ext uri="{FF2B5EF4-FFF2-40B4-BE49-F238E27FC236}">
                  <a16:creationId xmlns:a16="http://schemas.microsoft.com/office/drawing/2014/main" id="{3321809F-AAA7-BD8F-54B4-400CC854EC3A}"/>
                </a:ext>
              </a:extLst>
            </p:cNvPr>
            <p:cNvPicPr>
              <a:picLocks noChangeAspect="1"/>
            </p:cNvPicPr>
            <p:nvPr/>
          </p:nvPicPr>
          <p:blipFill>
            <a:blip r:embed="rId5"/>
            <a:stretch>
              <a:fillRect/>
            </a:stretch>
          </p:blipFill>
          <p:spPr>
            <a:xfrm>
              <a:off x="204409" y="3429000"/>
              <a:ext cx="5408023" cy="3067357"/>
            </a:xfrm>
            <a:prstGeom prst="rect">
              <a:avLst/>
            </a:prstGeom>
            <a:ln>
              <a:solidFill>
                <a:srgbClr val="002060"/>
              </a:solidFill>
            </a:ln>
          </p:spPr>
        </p:pic>
        <p:sp>
          <p:nvSpPr>
            <p:cNvPr id="11" name="正方形/長方形 10">
              <a:extLst>
                <a:ext uri="{FF2B5EF4-FFF2-40B4-BE49-F238E27FC236}">
                  <a16:creationId xmlns:a16="http://schemas.microsoft.com/office/drawing/2014/main" id="{312A966E-BA00-AA4C-5167-657217F529FE}"/>
                </a:ext>
              </a:extLst>
            </p:cNvPr>
            <p:cNvSpPr/>
            <p:nvPr/>
          </p:nvSpPr>
          <p:spPr>
            <a:xfrm>
              <a:off x="4790045" y="4946278"/>
              <a:ext cx="617978" cy="26144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73ADCB3B-1874-AF9C-8437-F7F2924DEC69}"/>
                </a:ext>
              </a:extLst>
            </p:cNvPr>
            <p:cNvSpPr/>
            <p:nvPr/>
          </p:nvSpPr>
          <p:spPr>
            <a:xfrm>
              <a:off x="4149772" y="5615908"/>
              <a:ext cx="1153748" cy="26144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 name="直線矢印コネクタ 15">
            <a:extLst>
              <a:ext uri="{FF2B5EF4-FFF2-40B4-BE49-F238E27FC236}">
                <a16:creationId xmlns:a16="http://schemas.microsoft.com/office/drawing/2014/main" id="{8D7FC92B-6DB1-3FC5-3881-67D402EE2697}"/>
              </a:ext>
            </a:extLst>
          </p:cNvPr>
          <p:cNvCxnSpPr>
            <a:cxnSpLocks/>
            <a:stCxn id="11" idx="0"/>
            <a:endCxn id="7" idx="1"/>
          </p:cNvCxnSpPr>
          <p:nvPr/>
        </p:nvCxnSpPr>
        <p:spPr>
          <a:xfrm flipV="1">
            <a:off x="5099034" y="1932929"/>
            <a:ext cx="797136" cy="30133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97D8CC1F-E735-A872-8F36-256D5D54ABAE}"/>
              </a:ext>
            </a:extLst>
          </p:cNvPr>
          <p:cNvCxnSpPr>
            <a:cxnSpLocks/>
            <a:stCxn id="12" idx="3"/>
            <a:endCxn id="9" idx="1"/>
          </p:cNvCxnSpPr>
          <p:nvPr/>
        </p:nvCxnSpPr>
        <p:spPr>
          <a:xfrm flipV="1">
            <a:off x="5303520" y="5078388"/>
            <a:ext cx="1045628" cy="6682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F8AB91EC-941F-6C39-36DD-AAC26251F15A}"/>
              </a:ext>
            </a:extLst>
          </p:cNvPr>
          <p:cNvCxnSpPr>
            <a:cxnSpLocks/>
            <a:stCxn id="10" idx="2"/>
            <a:endCxn id="5" idx="0"/>
          </p:cNvCxnSpPr>
          <p:nvPr/>
        </p:nvCxnSpPr>
        <p:spPr>
          <a:xfrm>
            <a:off x="2264229" y="2569028"/>
            <a:ext cx="644192" cy="8599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D3DC0B20-3C6A-F990-02BD-714563BEC797}"/>
              </a:ext>
            </a:extLst>
          </p:cNvPr>
          <p:cNvSpPr txBox="1"/>
          <p:nvPr/>
        </p:nvSpPr>
        <p:spPr>
          <a:xfrm>
            <a:off x="5896170" y="652221"/>
            <a:ext cx="1919115" cy="369332"/>
          </a:xfrm>
          <a:prstGeom prst="rect">
            <a:avLst/>
          </a:prstGeom>
          <a:noFill/>
        </p:spPr>
        <p:txBody>
          <a:bodyPr wrap="none" rtlCol="0">
            <a:spAutoFit/>
          </a:bodyPr>
          <a:lstStyle/>
          <a:p>
            <a:r>
              <a:rPr kumimoji="1" lang="ja-JP" altLang="en-US">
                <a:solidFill>
                  <a:srgbClr val="FF0000"/>
                </a:solidFill>
              </a:rPr>
              <a:t>パスワードの更新</a:t>
            </a:r>
          </a:p>
        </p:txBody>
      </p:sp>
      <p:sp>
        <p:nvSpPr>
          <p:cNvPr id="21" name="テキスト ボックス 20">
            <a:extLst>
              <a:ext uri="{FF2B5EF4-FFF2-40B4-BE49-F238E27FC236}">
                <a16:creationId xmlns:a16="http://schemas.microsoft.com/office/drawing/2014/main" id="{BA6CA2DD-D331-6775-D49C-72AC262BA59D}"/>
              </a:ext>
            </a:extLst>
          </p:cNvPr>
          <p:cNvSpPr txBox="1"/>
          <p:nvPr/>
        </p:nvSpPr>
        <p:spPr>
          <a:xfrm>
            <a:off x="6349148" y="3097453"/>
            <a:ext cx="2929007" cy="369332"/>
          </a:xfrm>
          <a:prstGeom prst="rect">
            <a:avLst/>
          </a:prstGeom>
          <a:noFill/>
        </p:spPr>
        <p:txBody>
          <a:bodyPr wrap="none" rtlCol="0">
            <a:spAutoFit/>
          </a:bodyPr>
          <a:lstStyle/>
          <a:p>
            <a:r>
              <a:rPr kumimoji="1" lang="ja-JP" altLang="en-US">
                <a:solidFill>
                  <a:srgbClr val="FF0000"/>
                </a:solidFill>
              </a:rPr>
              <a:t>ワンタイムパスワードの設定</a:t>
            </a:r>
          </a:p>
        </p:txBody>
      </p:sp>
    </p:spTree>
    <p:extLst>
      <p:ext uri="{BB962C8B-B14F-4D97-AF65-F5344CB8AC3E}">
        <p14:creationId xmlns:p14="http://schemas.microsoft.com/office/powerpoint/2010/main" val="3454226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288A7B-9FAC-4A57-9F2A-37F2F50BDA70}"/>
              </a:ext>
            </a:extLst>
          </p:cNvPr>
          <p:cNvSpPr>
            <a:spLocks noGrp="1"/>
          </p:cNvSpPr>
          <p:nvPr>
            <p:ph type="title"/>
          </p:nvPr>
        </p:nvSpPr>
        <p:spPr/>
        <p:txBody>
          <a:bodyPr/>
          <a:lstStyle/>
          <a:p>
            <a:r>
              <a:rPr kumimoji="1" lang="en-US" altLang="ja-JP" dirty="0"/>
              <a:t>1. </a:t>
            </a:r>
            <a:r>
              <a:rPr kumimoji="1" lang="ja-JP" altLang="en-US" dirty="0"/>
              <a:t>概要</a:t>
            </a:r>
          </a:p>
        </p:txBody>
      </p:sp>
    </p:spTree>
    <p:extLst>
      <p:ext uri="{BB962C8B-B14F-4D97-AF65-F5344CB8AC3E}">
        <p14:creationId xmlns:p14="http://schemas.microsoft.com/office/powerpoint/2010/main" val="326038968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7B84EBDF-B67E-4C66-91FF-56597A6707C6}" vid="{1E872F42-5119-4C9A-9BA2-5A204B2EAF7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02ECC5740E64E847B54B09632D7DC53A" ma:contentTypeVersion="2" ma:contentTypeDescription="新しいドキュメントを作成します。" ma:contentTypeScope="" ma:versionID="0617be47d4a38f962b4e28c2c9b56d74">
  <xsd:schema xmlns:xsd="http://www.w3.org/2001/XMLSchema" xmlns:xs="http://www.w3.org/2001/XMLSchema" xmlns:p="http://schemas.microsoft.com/office/2006/metadata/properties" xmlns:ns2="94a0b324-fff8-47f8-93c2-91e47de8bffb" targetNamespace="http://schemas.microsoft.com/office/2006/metadata/properties" ma:root="true" ma:fieldsID="46f47a73faa942e2d2a121376fe753e3" ns2:_="">
    <xsd:import namespace="94a0b324-fff8-47f8-93c2-91e47de8bff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a0b324-fff8-47f8-93c2-91e47de8bf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2A6ACD3-7F25-4F68-84AE-6F8E56D40AA6}">
  <ds:schemaRefs>
    <ds:schemaRef ds:uri="http://schemas.microsoft.com/sharepoint/v3/contenttype/forms"/>
  </ds:schemaRefs>
</ds:datastoreItem>
</file>

<file path=customXml/itemProps2.xml><?xml version="1.0" encoding="utf-8"?>
<ds:datastoreItem xmlns:ds="http://schemas.openxmlformats.org/officeDocument/2006/customXml" ds:itemID="{92F149E9-1568-4092-A2A5-4D2B2C899E56}">
  <ds:schemaRefs>
    <ds:schemaRef ds:uri="http://schemas.microsoft.com/office/infopath/2007/PartnerControls"/>
    <ds:schemaRef ds:uri="94a0b324-fff8-47f8-93c2-91e47de8bffb"/>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1D20BC90-7184-4367-A699-70096F6BBD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a0b324-fff8-47f8-93c2-91e47de8bf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13951</Words>
  <Application>Microsoft Office PowerPoint</Application>
  <PresentationFormat>A4 210 x 297 mm</PresentationFormat>
  <Paragraphs>1933</Paragraphs>
  <Slides>80</Slides>
  <Notes>8</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80</vt:i4>
      </vt:variant>
    </vt:vector>
  </HeadingPairs>
  <TitlesOfParts>
    <vt:vector size="88" baseType="lpstr">
      <vt:lpstr>Meiryo UI</vt:lpstr>
      <vt:lpstr>ＭＳ Ｐゴシック</vt:lpstr>
      <vt:lpstr>Meiryo</vt:lpstr>
      <vt:lpstr>游ゴシック</vt:lpstr>
      <vt:lpstr>Arial</vt:lpstr>
      <vt:lpstr>Calibri</vt:lpstr>
      <vt:lpstr>Cambria</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1. 概要</vt:lpstr>
      <vt:lpstr>1. 概要 &gt; 1.1. 目的</vt:lpstr>
      <vt:lpstr>1. 概要 &gt; 1.2. 要件 &gt; 1.2.1. 認証・認可の要件</vt:lpstr>
      <vt:lpstr>1. 概要 &gt; 1.2. 要件 &gt; 1.2.2. 認証・認可の対象</vt:lpstr>
      <vt:lpstr>1. 概要 &gt; 1.3. 業務フロー &gt; 1.3.1. 業務フロー一覧</vt:lpstr>
      <vt:lpstr>1. 概要 &gt; 1.3. 業務フロー &gt; 1.3.2. 認証機能運用開始</vt:lpstr>
      <vt:lpstr>1. 概要 &gt; 1.3. 業務フロー &gt; 1.3.3. 認可機能運用開始</vt:lpstr>
      <vt:lpstr>1. 概要 &gt; 1.3. 業務フロー &gt; 1.3.4. データ利用者登録</vt:lpstr>
      <vt:lpstr>1. 概要 &gt; 1.3. 業務フロー &gt; 1.3.5. データ提供者登録</vt:lpstr>
      <vt:lpstr>1. 概要 &gt; 1.3. 業務フロー &gt; 1.3.6. ユーザ情報更新</vt:lpstr>
      <vt:lpstr>1. 概要 &gt; 1.3. 業務フロー &gt; 1.3.7. 提供データの準備</vt:lpstr>
      <vt:lpstr>1. 概要 &gt; 1.3. 業務フロー &gt; 1.3.8. 認可情報登録（限定提供データ（契約無））</vt:lpstr>
      <vt:lpstr>1. 概要 &gt; 1.3. 業務フロー &gt; 1.3.9. 認可情報登録（限定提供データ（契約有））</vt:lpstr>
      <vt:lpstr>1. 概要 &gt; 1.3. 業務フロー &gt; 1.3.10. データ発見時認可確認（限定提供データ（契約無））</vt:lpstr>
      <vt:lpstr>1. 概要 &gt; 1.3. 業務フロー &gt; 1.3.11. データ取得時認可確認（限定提供データ（契約無））</vt:lpstr>
      <vt:lpstr>1. 概要 &gt; 1.3. 業務フロー &gt; 1.3.12. データ取得時認可確認（限定提供データ（契約有））</vt:lpstr>
      <vt:lpstr>2. 方式</vt:lpstr>
      <vt:lpstr>2. 方式 &gt; 2.1. 認証方式　&gt; 2.1.1. 概要</vt:lpstr>
      <vt:lpstr>2. 方式 &gt; 2.1. 認証方式　&gt; 2.1.2. データ利用者の認証</vt:lpstr>
      <vt:lpstr>2. 方式 &gt; 2.1. 認証方式　&gt; 2.1.3. 外部IdP</vt:lpstr>
      <vt:lpstr>2. 方式 &gt; 2.1. 認証方式　&gt; 2.1.4. 人を介在しない認証</vt:lpstr>
      <vt:lpstr>2. 方式 &gt; 2.1. 認証方式　&gt; 2.1.5. CADDEユーザ情報</vt:lpstr>
      <vt:lpstr>2. 方式 &gt; 2.2. CADDEへのアクセス制御方式 &gt; 2.2.1. 概要</vt:lpstr>
      <vt:lpstr>2. 方式 &gt; 2.3. 認可確認のためのID連携方式 &gt; 2.3.1. 概要</vt:lpstr>
      <vt:lpstr>2. 方式 &gt; 2.3. 認可確認のためのID連携方式 &gt; 2.3.2. トークン一覧</vt:lpstr>
      <vt:lpstr>2. 方式 &gt; 2.3. 認可確認のためのID連携方式 &gt; 2.3.3. トークン内容</vt:lpstr>
      <vt:lpstr>2. 方式 &gt; 2.4. 認可方式 &gt; 2.4.1. 概要</vt:lpstr>
      <vt:lpstr>2. 方式 &gt; 2.4. 認可方式 &gt; 2.4.2. 認可情報(パーミッション)　1/2</vt:lpstr>
      <vt:lpstr>2. 方式 &gt; 2.4. 認可方式 &gt; 2.4.2. 認可情報(パーミッション)　2/2</vt:lpstr>
      <vt:lpstr>2. 方式 &gt; 2.4. 認可方式 &gt; 2.4.3. 認可情報(リソース)</vt:lpstr>
      <vt:lpstr>2. 方式 &gt; 2.4. 認可方式 &gt; 2.4.4. 認可情報(ポリシー)</vt:lpstr>
      <vt:lpstr>2. 方式 &gt; 2.4. 認可方式 &gt; 2.4.5. 認可の与え方</vt:lpstr>
      <vt:lpstr>2. 方式 &gt; 2.5. CADDEにおける認証・認可</vt:lpstr>
      <vt:lpstr>3. シーケンス</vt:lpstr>
      <vt:lpstr>3. シーケンス &gt; 3.1. CADDE運用管理者の業務に関わるシーケンス</vt:lpstr>
      <vt:lpstr>3. シーケンス &gt; 3.1. CADDE運用管理者の業務に関わるシーケンス &gt; 3.1.1. 認証機能構築</vt:lpstr>
      <vt:lpstr>3. シーケンス &gt; 3.1. CADDE運用管理者の業務に関わるシーケンス &gt; 3.1.2. 認証機能のログイン</vt:lpstr>
      <vt:lpstr>3. シーケンス &gt; 3.1. CADDE運用管理者の業務に関わるシーケンス &gt; 3.1.3. ユーザ登録</vt:lpstr>
      <vt:lpstr>3. シーケンス &gt; 3.1. CADDE運用管理者の業務に関わるシーケンス &gt; 3.1.4. クライアント登録</vt:lpstr>
      <vt:lpstr>3. シーケンス &gt; 3.1. CADDE運用管理者の業務に関わるシーケンス &gt; 3.1.5. 外部IdP登録</vt:lpstr>
      <vt:lpstr>3. シーケンス &gt; 3.2. データ提供者の業務に関わるシーケンス</vt:lpstr>
      <vt:lpstr>3. シーケンス &gt; 3.2. データ提供者の業務に関わるシーケンス &gt; 3.2.1. データカタログ作成ツールのログイン</vt:lpstr>
      <vt:lpstr>3. シーケンス &gt; 3.2. データ提供者の業務に関わるシーケンス &gt; 3.2.2. 認可機能のログイン</vt:lpstr>
      <vt:lpstr>3. シーケンス &gt; 3.2. データ提供者の業務に関わるシーケンス &gt; 3.2.3. 契約無の認可情報登録</vt:lpstr>
      <vt:lpstr>3. シーケンス &gt; 3.2. データ提供者の業務に関わるシーケンス &gt; 3.2.4. 契約有の認可情報登録</vt:lpstr>
      <vt:lpstr>3. シーケンス &gt; 3.2. データ提供者の業務に関わるシーケンス &gt; 3.2.5. 認可情報登録共通処理詳細</vt:lpstr>
      <vt:lpstr>3. シーケンス &gt; 3.3. データ利用者の業務に関わるシーケンス</vt:lpstr>
      <vt:lpstr>3. シーケンス &gt; 3.3. データ利用者の業務に関わるシーケンス &gt; 3.3.1. 認証トークン取得（CADDEによる認証）</vt:lpstr>
      <vt:lpstr>3. シーケンス &gt; 3.3. データ利用者の業務に関わるシーケンス &gt; 3.3.2. 認証トークン取得（xIDによる認証）</vt:lpstr>
      <vt:lpstr>3. シーケンス &gt; 3.3. データ利用者の業務に関わるシーケンス &gt; 3.3.3. 認証トークン取得（gBizIDによる認証）</vt:lpstr>
      <vt:lpstr>3. シーケンス &gt; 3.3. データ利用者の業務に関わるシーケンス &gt; 3.3.4. 認証トークン検証</vt:lpstr>
      <vt:lpstr>3. シーケンス &gt; 3.3. データ利用者の業務に関わるシーケンス &gt; 3.3.5. 認可トークン取得</vt:lpstr>
      <vt:lpstr>3. シーケンス &gt; 3.3. データ利用者の業務に関わるシーケンス &gt; 3.3.6. 認可確認</vt:lpstr>
      <vt:lpstr>4.  認証機能</vt:lpstr>
      <vt:lpstr>4. 認証機能 &gt; 4.1. システム構成</vt:lpstr>
      <vt:lpstr>4. 認証機能 &gt; 4.2. 機能</vt:lpstr>
      <vt:lpstr>4. 認証機能 &gt; 4.3. 画面</vt:lpstr>
      <vt:lpstr>4. 認証機能 &gt; 4.4. API</vt:lpstr>
      <vt:lpstr>5. 認可機能</vt:lpstr>
      <vt:lpstr>5. 認可機能 &gt; 5.1. 構成</vt:lpstr>
      <vt:lpstr>5. 認可機能 &gt; 5.2. 機能</vt:lpstr>
      <vt:lpstr>5. 認可機能 &gt; 5.3. 画面</vt:lpstr>
      <vt:lpstr>5. 認可機能 &gt; 5.4. API</vt:lpstr>
      <vt:lpstr>付録</vt:lpstr>
      <vt:lpstr>OpenID Connect/OAuth2.0のアクセス制御について</vt:lpstr>
      <vt:lpstr>JWTの標準的なクレーム</vt:lpstr>
      <vt:lpstr>アクセストークンのクレーム</vt:lpstr>
      <vt:lpstr>IDトークンのクレーム</vt:lpstr>
      <vt:lpstr>認証が必要となる状況</vt:lpstr>
      <vt:lpstr>身元確認のレベル、当人認証のレベルについて</vt:lpstr>
      <vt:lpstr>ワンタイムパスワードについて</vt:lpstr>
      <vt:lpstr>パスワード更新とワンタイムパスワード登録をするユーザアカウントコンソール画面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2020-02-12T10:32:02Z</dcterms:created>
  <dcterms:modified xsi:type="dcterms:W3CDTF">2023-04-11T10:09:13Z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0x01010002ECC5740E64E847B54B09632D7DC53A</vt:lpwstr>
  </property>
</Properties>
</file>