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50"/>
  </p:notesMasterIdLst>
  <p:handoutMasterIdLst>
    <p:handoutMasterId r:id="rId51"/>
  </p:handoutMasterIdLst>
  <p:sldIdLst>
    <p:sldId id="6486" r:id="rId5"/>
    <p:sldId id="6519" r:id="rId6"/>
    <p:sldId id="2076137554" r:id="rId7"/>
    <p:sldId id="2076137568" r:id="rId8"/>
    <p:sldId id="6510" r:id="rId9"/>
    <p:sldId id="2076137589" r:id="rId10"/>
    <p:sldId id="2076137596" r:id="rId11"/>
    <p:sldId id="2076137579" r:id="rId12"/>
    <p:sldId id="2076137555" r:id="rId13"/>
    <p:sldId id="2076137569" r:id="rId14"/>
    <p:sldId id="2076137570" r:id="rId15"/>
    <p:sldId id="2076137583" r:id="rId16"/>
    <p:sldId id="6516" r:id="rId17"/>
    <p:sldId id="2076137601" r:id="rId18"/>
    <p:sldId id="2076137573" r:id="rId19"/>
    <p:sldId id="6517" r:id="rId20"/>
    <p:sldId id="2076137562" r:id="rId21"/>
    <p:sldId id="2076137590" r:id="rId22"/>
    <p:sldId id="2076137593" r:id="rId23"/>
    <p:sldId id="2076137588" r:id="rId24"/>
    <p:sldId id="2076137557" r:id="rId25"/>
    <p:sldId id="2076137594" r:id="rId26"/>
    <p:sldId id="2076137582" r:id="rId27"/>
    <p:sldId id="2076137605" r:id="rId28"/>
    <p:sldId id="2076137606" r:id="rId29"/>
    <p:sldId id="2076137571" r:id="rId30"/>
    <p:sldId id="2076137559" r:id="rId31"/>
    <p:sldId id="2076137591" r:id="rId32"/>
    <p:sldId id="2076137566" r:id="rId33"/>
    <p:sldId id="2076137595" r:id="rId34"/>
    <p:sldId id="2076137607" r:id="rId35"/>
    <p:sldId id="2076137608" r:id="rId36"/>
    <p:sldId id="2076137609" r:id="rId37"/>
    <p:sldId id="2076137592" r:id="rId38"/>
    <p:sldId id="2076137602" r:id="rId39"/>
    <p:sldId id="2076137561" r:id="rId40"/>
    <p:sldId id="2076137574" r:id="rId41"/>
    <p:sldId id="2076137603" r:id="rId42"/>
    <p:sldId id="2076137604" r:id="rId43"/>
    <p:sldId id="2076137564" r:id="rId44"/>
    <p:sldId id="2076137567" r:id="rId45"/>
    <p:sldId id="2076137581" r:id="rId46"/>
    <p:sldId id="2076137577" r:id="rId47"/>
    <p:sldId id="2076137578" r:id="rId48"/>
    <p:sldId id="2076137576" r:id="rId49"/>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210502B-6752-4973-8167-E73F73352141}">
          <p14:sldIdLst>
            <p14:sldId id="6486"/>
            <p14:sldId id="6519"/>
            <p14:sldId id="2076137554"/>
            <p14:sldId id="2076137568"/>
            <p14:sldId id="6510"/>
            <p14:sldId id="2076137589"/>
            <p14:sldId id="2076137596"/>
            <p14:sldId id="2076137579"/>
            <p14:sldId id="2076137555"/>
            <p14:sldId id="2076137569"/>
            <p14:sldId id="2076137570"/>
            <p14:sldId id="2076137583"/>
            <p14:sldId id="6516"/>
            <p14:sldId id="2076137601"/>
            <p14:sldId id="2076137573"/>
            <p14:sldId id="6517"/>
            <p14:sldId id="2076137562"/>
            <p14:sldId id="2076137590"/>
            <p14:sldId id="2076137593"/>
            <p14:sldId id="2076137588"/>
            <p14:sldId id="2076137557"/>
            <p14:sldId id="2076137594"/>
            <p14:sldId id="2076137582"/>
            <p14:sldId id="2076137605"/>
            <p14:sldId id="2076137606"/>
            <p14:sldId id="2076137571"/>
            <p14:sldId id="2076137559"/>
            <p14:sldId id="2076137591"/>
            <p14:sldId id="2076137566"/>
            <p14:sldId id="2076137595"/>
            <p14:sldId id="2076137607"/>
            <p14:sldId id="2076137608"/>
            <p14:sldId id="2076137609"/>
            <p14:sldId id="2076137592"/>
            <p14:sldId id="2076137602"/>
            <p14:sldId id="2076137561"/>
            <p14:sldId id="2076137574"/>
            <p14:sldId id="2076137603"/>
            <p14:sldId id="2076137604"/>
            <p14:sldId id="2076137564"/>
            <p14:sldId id="2076137567"/>
            <p14:sldId id="2076137581"/>
            <p14:sldId id="2076137577"/>
            <p14:sldId id="2076137578"/>
            <p14:sldId id="20761375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4472C4"/>
    <a:srgbClr val="E6E6E6"/>
    <a:srgbClr val="FFFFFF"/>
    <a:srgbClr val="DEEBF7"/>
    <a:srgbClr val="D9D9D9"/>
    <a:srgbClr val="FF9999"/>
    <a:srgbClr val="6666FF"/>
    <a:srgbClr val="33CC33"/>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D07DF-FC5E-4CD0-9796-2D0DA54DEC31}" v="114" dt="2022-12-13T09:21:42.319"/>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6220" autoAdjust="0"/>
  </p:normalViewPr>
  <p:slideViewPr>
    <p:cSldViewPr snapToGrid="0">
      <p:cViewPr varScale="1">
        <p:scale>
          <a:sx n="99" d="100"/>
          <a:sy n="99" d="100"/>
        </p:scale>
        <p:origin x="1440" y="8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823A8EA-4880-626D-54AA-B52FE53AE485}"/>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CB874EE2-AA23-CACF-9204-5C4FEBDBDFF3}"/>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F424205-6FDA-4204-A6E1-5CDA668DF307}" type="datetimeFigureOut">
              <a:rPr kumimoji="1" lang="ja-JP" altLang="en-US" smtClean="0">
                <a:latin typeface="Meiryo UI" panose="020B0604030504040204" pitchFamily="50" charset="-128"/>
                <a:ea typeface="Meiryo UI" panose="020B0604030504040204" pitchFamily="50" charset="-128"/>
              </a:rPr>
              <a:t>2023/3/30</a:t>
            </a:fld>
            <a:endParaRPr kumimoji="1"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75025460-6C0D-4746-CBD5-794D5CBCD8AA}"/>
              </a:ext>
            </a:extLst>
          </p:cNvPr>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E0CEAD3E-536E-DDD7-977C-A4F91911B44C}"/>
              </a:ext>
            </a:extLst>
          </p:cNvPr>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DBADBCE4-EB38-4D68-8329-673268E4E9A7}" type="slidenum">
              <a:rPr kumimoji="1" lang="ja-JP" altLang="en-US" smtClean="0">
                <a:latin typeface="Meiryo UI" panose="020B0604030504040204" pitchFamily="50" charset="-128"/>
                <a:ea typeface="Meiryo UI" panose="020B0604030504040204" pitchFamily="50" charset="-128"/>
              </a:rPr>
              <a:t>‹#›</a:t>
            </a:fld>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8613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atin typeface="Meiryo UI" panose="020B0604030504040204" pitchFamily="50" charset="-128"/>
                <a:ea typeface="Meiryo UI" panose="020B0604030504040204" pitchFamily="50" charset="-128"/>
              </a:defRPr>
            </a:lvl1pPr>
          </a:lstStyle>
          <a:p>
            <a:fld id="{FBC5C42D-15BF-4869-8FB8-8E2925A40047}" type="datetimeFigureOut">
              <a:rPr lang="ja-JP" altLang="en-US" smtClean="0"/>
              <a:pPr/>
              <a:t>2023/3/30</a:t>
            </a:fld>
            <a:endParaRPr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atin typeface="Meiryo UI" panose="020B0604030504040204" pitchFamily="50" charset="-128"/>
                <a:ea typeface="Meiryo UI" panose="020B0604030504040204" pitchFamily="50" charset="-128"/>
              </a:defRPr>
            </a:lvl1pPr>
          </a:lstStyle>
          <a:p>
            <a:fld id="{04875828-964D-4D25-AF84-BEA903889EBC}" type="slidenum">
              <a:rPr lang="ja-JP" altLang="en-US" smtClean="0"/>
              <a:pPr/>
              <a:t>‹#›</a:t>
            </a:fld>
            <a:endParaRPr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451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ea typeface="Meiryo UI" panose="020B0604030504040204" pitchFamily="50" charset="-128"/>
              </a:rPr>
              <a:pPr/>
              <a:t>‹#›</a:t>
            </a:fld>
            <a:endParaRPr lang="ja-JP" altLang="en-US" sz="1138" dirty="0">
              <a:solidFill>
                <a:schemeClr val="tx1"/>
              </a:solidFill>
              <a:latin typeface="Meiryo UI" panose="020B0604030504040204" pitchFamily="50" charset="-128"/>
              <a:ea typeface="Meiryo UI" panose="020B0604030504040204" pitchFamily="50" charset="-128"/>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00"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931AE-2A87-484F-839C-2F391086FA9F}"/>
              </a:ext>
            </a:extLst>
          </p:cNvPr>
          <p:cNvSpPr>
            <a:spLocks noGrp="1"/>
          </p:cNvSpPr>
          <p:nvPr>
            <p:ph type="title"/>
          </p:nvPr>
        </p:nvSpPr>
        <p:spPr>
          <a:xfrm>
            <a:off x="681037" y="2651126"/>
            <a:ext cx="8543925" cy="1325563"/>
          </a:xfrm>
        </p:spPr>
        <p:txBody>
          <a:bodyPr/>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F4C785B4-C67A-4649-8A5A-BBA68430F464}"/>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ea typeface="Meiryo UI" panose="020B0604030504040204" pitchFamily="50" charset="-128"/>
              </a:rPr>
              <a:pPr/>
              <a:t>‹#›</a:t>
            </a:fld>
            <a:endParaRPr lang="ja-JP" altLang="en-US" sz="1138"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6960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タイトルのみ">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00"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正方形/長方形 2">
            <a:extLst>
              <a:ext uri="{FF2B5EF4-FFF2-40B4-BE49-F238E27FC236}">
                <a16:creationId xmlns:a16="http://schemas.microsoft.com/office/drawing/2014/main" id="{91E877FB-EB6D-EAD2-DEED-AD95C25478DD}"/>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ea typeface="Meiryo UI" panose="020B0604030504040204" pitchFamily="50" charset="-128"/>
              </a:rPr>
              <a:pPr/>
              <a:t>‹#›</a:t>
            </a:fld>
            <a:endParaRPr lang="ja-JP" altLang="en-US" sz="1138"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8956913"/>
      </p:ext>
    </p:extLst>
  </p:cSld>
  <p:clrMapOvr>
    <a:masterClrMapping/>
  </p:clrMapOvr>
  <p:extLst>
    <p:ext uri="{DCECCB84-F9BA-43D5-87BE-67443E8EF086}">
      <p15:sldGuideLst xmlns:p15="http://schemas.microsoft.com/office/powerpoint/2012/main">
        <p15:guide id="1" orient="horz" pos="346">
          <p15:clr>
            <a:srgbClr val="FBAE40"/>
          </p15:clr>
        </p15:guide>
        <p15:guide id="2" pos="11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latin typeface="Meiryo UI" panose="020B0604030504040204" pitchFamily="50" charset="-128"/>
                <a:ea typeface="Meiryo UI" panose="020B0604030504040204" pitchFamily="50" charset="-128"/>
              </a:defRPr>
            </a:lvl1pPr>
          </a:lstStyle>
          <a:p>
            <a:fld id="{CDF576D3-9ECB-45A3-8D62-56DB5EAEA9D1}" type="slidenum">
              <a:rPr lang="ja-JP" altLang="en-US" smtClean="0"/>
              <a:pPr/>
              <a:t>‹#›</a:t>
            </a:fld>
            <a:endParaRPr lang="ja-JP" altLang="en-US"/>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sldNum="0" hdr="0" ftr="0" dt="0"/>
  <p:txStyles>
    <p:titleStyle>
      <a:lvl1pPr algn="l" defTabSz="742950" rtl="0" eaLnBrk="1" latinLnBrk="0" hangingPunct="1">
        <a:lnSpc>
          <a:spcPct val="90000"/>
        </a:lnSpc>
        <a:spcBef>
          <a:spcPct val="0"/>
        </a:spcBef>
        <a:buNone/>
        <a:defRPr kumimoji="1" sz="3575" kern="1200">
          <a:solidFill>
            <a:schemeClr val="tx1"/>
          </a:solidFill>
          <a:latin typeface="Meiryo UI" panose="020B0604030504040204" pitchFamily="50" charset="-128"/>
          <a:ea typeface="Meiryo UI" panose="020B0604030504040204" pitchFamily="50" charset="-128"/>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eiryo UI" panose="020B0604030504040204" pitchFamily="50" charset="-128"/>
          <a:ea typeface="Meiryo UI" panose="020B0604030504040204" pitchFamily="50" charset="-128"/>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eiryo UI" panose="020B0604030504040204" pitchFamily="50" charset="-128"/>
          <a:ea typeface="Meiryo UI" panose="020B0604030504040204" pitchFamily="50" charset="-128"/>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eiryo UI" panose="020B0604030504040204" pitchFamily="50" charset="-128"/>
          <a:ea typeface="Meiryo UI" panose="020B0604030504040204" pitchFamily="50" charset="-128"/>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eiryo UI" panose="020B0604030504040204" pitchFamily="50" charset="-128"/>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eiryo UI" panose="020B0604030504040204" pitchFamily="50" charset="-128"/>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a:extLst>
              <a:ext uri="{FF2B5EF4-FFF2-40B4-BE49-F238E27FC236}">
                <a16:creationId xmlns:a16="http://schemas.microsoft.com/office/drawing/2014/main" id="{42502B29-BA07-9FBB-2440-26327A06DEC9}"/>
              </a:ext>
            </a:extLst>
          </p:cNvPr>
          <p:cNvSpPr txBox="1">
            <a:spLocks/>
          </p:cNvSpPr>
          <p:nvPr/>
        </p:nvSpPr>
        <p:spPr>
          <a:xfrm>
            <a:off x="1490831" y="1947127"/>
            <a:ext cx="7602369" cy="3202389"/>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ja-JP"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認証・認可</a:t>
            </a:r>
            <a:endParaRPr lang="en-US" altLang="ja-JP"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基本設計書　別紙</a:t>
            </a:r>
            <a:r>
              <a:rPr lang="en-US" altLang="ja-JP" sz="3600" dirty="0">
                <a:latin typeface="Meiryo UI" panose="020B0604030504040204" pitchFamily="50" charset="-128"/>
                <a:ea typeface="Meiryo UI" panose="020B0604030504040204" pitchFamily="50" charset="-128"/>
              </a:rPr>
              <a:t>4</a:t>
            </a:r>
          </a:p>
          <a:p>
            <a:r>
              <a:rPr lang="en-US" altLang="ja-JP" sz="3600" dirty="0">
                <a:latin typeface="Meiryo UI" panose="020B0604030504040204" pitchFamily="50" charset="-128"/>
                <a:ea typeface="Meiryo UI" panose="020B0604030504040204" pitchFamily="50" charset="-128"/>
              </a:rPr>
              <a:t>CADDE</a:t>
            </a:r>
            <a:r>
              <a:rPr lang="ja-JP" altLang="en-US" sz="3600" dirty="0">
                <a:latin typeface="Meiryo UI" panose="020B0604030504040204" pitchFamily="50" charset="-128"/>
                <a:ea typeface="Meiryo UI" panose="020B0604030504040204" pitchFamily="50" charset="-128"/>
              </a:rPr>
              <a:t>ユーザ登録申請機能</a:t>
            </a:r>
            <a:endParaRPr lang="en-US" altLang="ja-JP" sz="3600" dirty="0">
              <a:latin typeface="Meiryo UI" panose="020B0604030504040204" pitchFamily="50" charset="-128"/>
              <a:ea typeface="Meiryo UI" panose="020B0604030504040204" pitchFamily="50" charset="-128"/>
            </a:endParaRPr>
          </a:p>
          <a:p>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0009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08D3E476-2985-49E1-564B-A610EE2CCFDA}"/>
              </a:ext>
            </a:extLst>
          </p:cNvPr>
          <p:cNvSpPr/>
          <p:nvPr/>
        </p:nvSpPr>
        <p:spPr>
          <a:xfrm>
            <a:off x="6809676" y="1567544"/>
            <a:ext cx="2761805" cy="5042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a:solidFill>
                  <a:schemeClr val="tx1"/>
                </a:solidFill>
                <a:latin typeface="Meiryo UI" panose="020B0604030504040204" pitchFamily="50" charset="-128"/>
                <a:ea typeface="Meiryo UI" panose="020B0604030504040204" pitchFamily="50" charset="-128"/>
              </a:rPr>
              <a:t>CADDE</a:t>
            </a:r>
            <a:r>
              <a:rPr lang="ja-JP" altLang="en-US" sz="1600">
                <a:solidFill>
                  <a:schemeClr val="tx1"/>
                </a:solidFill>
                <a:latin typeface="Meiryo UI" panose="020B0604030504040204" pitchFamily="50" charset="-128"/>
                <a:ea typeface="Meiryo UI" panose="020B0604030504040204" pitchFamily="50" charset="-128"/>
              </a:rPr>
              <a:t>運用管理者</a:t>
            </a:r>
            <a:r>
              <a:rPr kumimoji="1" lang="ja-JP" altLang="en-US" sz="1600">
                <a:solidFill>
                  <a:schemeClr val="tx1"/>
                </a:solidFill>
                <a:latin typeface="Meiryo UI" panose="020B0604030504040204" pitchFamily="50" charset="-128"/>
                <a:ea typeface="Meiryo UI" panose="020B0604030504040204" pitchFamily="50" charset="-128"/>
              </a:rPr>
              <a:t>用画面</a:t>
            </a:r>
          </a:p>
        </p:txBody>
      </p:sp>
      <p:sp>
        <p:nvSpPr>
          <p:cNvPr id="13" name="正方形/長方形 12">
            <a:extLst>
              <a:ext uri="{FF2B5EF4-FFF2-40B4-BE49-F238E27FC236}">
                <a16:creationId xmlns:a16="http://schemas.microsoft.com/office/drawing/2014/main" id="{2759B3D4-97E5-8E0D-779D-4507449EA3A5}"/>
              </a:ext>
            </a:extLst>
          </p:cNvPr>
          <p:cNvSpPr/>
          <p:nvPr/>
        </p:nvSpPr>
        <p:spPr>
          <a:xfrm>
            <a:off x="286715" y="1567544"/>
            <a:ext cx="6159691" cy="5042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a:solidFill>
                  <a:schemeClr val="tx1"/>
                </a:solidFill>
                <a:latin typeface="Meiryo UI" panose="020B0604030504040204" pitchFamily="50" charset="-128"/>
                <a:ea typeface="Meiryo UI" panose="020B0604030504040204" pitchFamily="50" charset="-128"/>
              </a:rPr>
              <a:t>CADDE</a:t>
            </a:r>
            <a:r>
              <a:rPr kumimoji="1" lang="ja-JP" altLang="en-US" sz="1600">
                <a:solidFill>
                  <a:schemeClr val="tx1"/>
                </a:solidFill>
                <a:latin typeface="Meiryo UI" panose="020B0604030504040204" pitchFamily="50" charset="-128"/>
                <a:ea typeface="Meiryo UI" panose="020B0604030504040204" pitchFamily="50" charset="-128"/>
              </a:rPr>
              <a:t>利用申請者用画面</a:t>
            </a:r>
          </a:p>
        </p:txBody>
      </p:sp>
      <p:sp>
        <p:nvSpPr>
          <p:cNvPr id="2" name="タイトル 1">
            <a:extLst>
              <a:ext uri="{FF2B5EF4-FFF2-40B4-BE49-F238E27FC236}">
                <a16:creationId xmlns:a16="http://schemas.microsoft.com/office/drawing/2014/main" id="{991E051D-08D1-85CE-F3AF-122938913E00}"/>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画面遷移図</a:t>
            </a:r>
          </a:p>
        </p:txBody>
      </p:sp>
      <p:sp>
        <p:nvSpPr>
          <p:cNvPr id="4" name="正方形/長方形 3">
            <a:extLst>
              <a:ext uri="{FF2B5EF4-FFF2-40B4-BE49-F238E27FC236}">
                <a16:creationId xmlns:a16="http://schemas.microsoft.com/office/drawing/2014/main" id="{DB1474A3-AA8F-2309-70F1-E72E4D92180F}"/>
              </a:ext>
            </a:extLst>
          </p:cNvPr>
          <p:cNvSpPr/>
          <p:nvPr/>
        </p:nvSpPr>
        <p:spPr>
          <a:xfrm>
            <a:off x="436169" y="2985808"/>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申請前画面</a:t>
            </a:r>
          </a:p>
        </p:txBody>
      </p:sp>
      <p:sp>
        <p:nvSpPr>
          <p:cNvPr id="5" name="正方形/長方形 4">
            <a:extLst>
              <a:ext uri="{FF2B5EF4-FFF2-40B4-BE49-F238E27FC236}">
                <a16:creationId xmlns:a16="http://schemas.microsoft.com/office/drawing/2014/main" id="{088563CC-74A9-8A5E-8CB6-55B5F7CE3E68}"/>
              </a:ext>
            </a:extLst>
          </p:cNvPr>
          <p:cNvSpPr/>
          <p:nvPr/>
        </p:nvSpPr>
        <p:spPr>
          <a:xfrm>
            <a:off x="436169" y="4985014"/>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申請画面</a:t>
            </a:r>
            <a:endParaRPr kumimoji="1" lang="ja-JP" altLang="en-US" sz="120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558FB813-0384-27D0-8459-913BA011945D}"/>
              </a:ext>
            </a:extLst>
          </p:cNvPr>
          <p:cNvSpPr/>
          <p:nvPr/>
        </p:nvSpPr>
        <p:spPr>
          <a:xfrm>
            <a:off x="436169" y="5983997"/>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申請完了画面</a:t>
            </a:r>
            <a:endParaRPr kumimoji="1" lang="ja-JP" altLang="en-US" sz="120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409342B2-3F8F-187C-85E9-574CB4B3711B}"/>
              </a:ext>
            </a:extLst>
          </p:cNvPr>
          <p:cNvSpPr/>
          <p:nvPr/>
        </p:nvSpPr>
        <p:spPr>
          <a:xfrm>
            <a:off x="7257641" y="2072641"/>
            <a:ext cx="1367246" cy="468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認証機能</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ログイン画面</a:t>
            </a:r>
          </a:p>
        </p:txBody>
      </p:sp>
      <p:sp>
        <p:nvSpPr>
          <p:cNvPr id="9" name="正方形/長方形 8">
            <a:extLst>
              <a:ext uri="{FF2B5EF4-FFF2-40B4-BE49-F238E27FC236}">
                <a16:creationId xmlns:a16="http://schemas.microsoft.com/office/drawing/2014/main" id="{CF4E6A4A-9E64-1E89-603C-E034DE353078}"/>
              </a:ext>
            </a:extLst>
          </p:cNvPr>
          <p:cNvSpPr/>
          <p:nvPr/>
        </p:nvSpPr>
        <p:spPr>
          <a:xfrm>
            <a:off x="7257641" y="3072888"/>
            <a:ext cx="1367246"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申請一覧画面</a:t>
            </a:r>
          </a:p>
        </p:txBody>
      </p:sp>
      <p:sp>
        <p:nvSpPr>
          <p:cNvPr id="11" name="正方形/長方形 10">
            <a:extLst>
              <a:ext uri="{FF2B5EF4-FFF2-40B4-BE49-F238E27FC236}">
                <a16:creationId xmlns:a16="http://schemas.microsoft.com/office/drawing/2014/main" id="{23782148-6A0E-8BA1-DFAF-0D6F49AE74D2}"/>
              </a:ext>
            </a:extLst>
          </p:cNvPr>
          <p:cNvSpPr/>
          <p:nvPr/>
        </p:nvSpPr>
        <p:spPr>
          <a:xfrm>
            <a:off x="7257641" y="4055085"/>
            <a:ext cx="1367246"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a:t>
            </a:r>
            <a:r>
              <a:rPr lang="ja-JP" altLang="en-US" sz="1200">
                <a:latin typeface="Meiryo UI" panose="020B0604030504040204" pitchFamily="50" charset="-128"/>
                <a:ea typeface="Meiryo UI" panose="020B0604030504040204" pitchFamily="50" charset="-128"/>
              </a:rPr>
              <a:t>詳細</a:t>
            </a:r>
            <a:r>
              <a:rPr kumimoji="1" lang="ja-JP" altLang="en-US" sz="1200">
                <a:latin typeface="Meiryo UI" panose="020B0604030504040204" pitchFamily="50" charset="-128"/>
                <a:ea typeface="Meiryo UI" panose="020B0604030504040204" pitchFamily="50" charset="-128"/>
              </a:rPr>
              <a:t>画面</a:t>
            </a:r>
          </a:p>
        </p:txBody>
      </p:sp>
      <p:cxnSp>
        <p:nvCxnSpPr>
          <p:cNvPr id="14" name="コネクタ: 曲線 13">
            <a:extLst>
              <a:ext uri="{FF2B5EF4-FFF2-40B4-BE49-F238E27FC236}">
                <a16:creationId xmlns:a16="http://schemas.microsoft.com/office/drawing/2014/main" id="{DF577571-2B40-E43B-676D-4E1BF32182BC}"/>
              </a:ext>
            </a:extLst>
          </p:cNvPr>
          <p:cNvCxnSpPr>
            <a:stCxn id="9" idx="1"/>
            <a:endCxn id="11" idx="1"/>
          </p:cNvCxnSpPr>
          <p:nvPr/>
        </p:nvCxnSpPr>
        <p:spPr>
          <a:xfrm rot="10800000" flipV="1">
            <a:off x="7257641" y="3306887"/>
            <a:ext cx="12700" cy="982197"/>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10B9DF35-6280-386A-4DD5-6DEE79A80E88}"/>
              </a:ext>
            </a:extLst>
          </p:cNvPr>
          <p:cNvCxnSpPr>
            <a:cxnSpLocks/>
            <a:stCxn id="11" idx="3"/>
            <a:endCxn id="9" idx="3"/>
          </p:cNvCxnSpPr>
          <p:nvPr/>
        </p:nvCxnSpPr>
        <p:spPr>
          <a:xfrm flipV="1">
            <a:off x="8624887" y="3306888"/>
            <a:ext cx="12700" cy="982197"/>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C9921C4-33CD-0E47-F51D-F16FB6ED74C0}"/>
              </a:ext>
            </a:extLst>
          </p:cNvPr>
          <p:cNvCxnSpPr>
            <a:cxnSpLocks/>
            <a:stCxn id="4" idx="2"/>
            <a:endCxn id="5" idx="0"/>
          </p:cNvCxnSpPr>
          <p:nvPr/>
        </p:nvCxnSpPr>
        <p:spPr>
          <a:xfrm>
            <a:off x="1368521" y="3453808"/>
            <a:ext cx="0" cy="1531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5261BDF-1014-85A6-83C4-E6AC8B45C88F}"/>
              </a:ext>
            </a:extLst>
          </p:cNvPr>
          <p:cNvCxnSpPr>
            <a:cxnSpLocks/>
            <a:stCxn id="5" idx="2"/>
            <a:endCxn id="7" idx="0"/>
          </p:cNvCxnSpPr>
          <p:nvPr/>
        </p:nvCxnSpPr>
        <p:spPr>
          <a:xfrm>
            <a:off x="1368521" y="5453014"/>
            <a:ext cx="0" cy="530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CF80858-F695-A733-686B-C0EDA4AE41AB}"/>
              </a:ext>
            </a:extLst>
          </p:cNvPr>
          <p:cNvCxnSpPr>
            <a:cxnSpLocks/>
            <a:stCxn id="8" idx="2"/>
            <a:endCxn id="9" idx="0"/>
          </p:cNvCxnSpPr>
          <p:nvPr/>
        </p:nvCxnSpPr>
        <p:spPr>
          <a:xfrm>
            <a:off x="7941264" y="2540641"/>
            <a:ext cx="0" cy="532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1D581FEC-C41E-4DCD-7FDC-A8C8BED8629D}"/>
              </a:ext>
            </a:extLst>
          </p:cNvPr>
          <p:cNvSpPr/>
          <p:nvPr/>
        </p:nvSpPr>
        <p:spPr>
          <a:xfrm>
            <a:off x="2269979" y="2010486"/>
            <a:ext cx="1523995"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トップ画面</a:t>
            </a:r>
          </a:p>
        </p:txBody>
      </p:sp>
      <p:cxnSp>
        <p:nvCxnSpPr>
          <p:cNvPr id="25" name="直線矢印コネクタ 24">
            <a:extLst>
              <a:ext uri="{FF2B5EF4-FFF2-40B4-BE49-F238E27FC236}">
                <a16:creationId xmlns:a16="http://schemas.microsoft.com/office/drawing/2014/main" id="{AA1B2830-C191-DCE0-0629-0EF01D9CA605}"/>
              </a:ext>
            </a:extLst>
          </p:cNvPr>
          <p:cNvCxnSpPr>
            <a:cxnSpLocks/>
            <a:stCxn id="23" idx="2"/>
            <a:endCxn id="4" idx="0"/>
          </p:cNvCxnSpPr>
          <p:nvPr/>
        </p:nvCxnSpPr>
        <p:spPr>
          <a:xfrm flipH="1">
            <a:off x="1368521" y="2478486"/>
            <a:ext cx="1663456" cy="50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5185A8AA-2CA6-6718-F545-6AC268C6F110}"/>
              </a:ext>
            </a:extLst>
          </p:cNvPr>
          <p:cNvSpPr/>
          <p:nvPr/>
        </p:nvSpPr>
        <p:spPr>
          <a:xfrm>
            <a:off x="3785885" y="4985014"/>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申請状況確認画面</a:t>
            </a:r>
            <a:endParaRPr kumimoji="1" lang="ja-JP" altLang="en-US" sz="1200">
              <a:latin typeface="Meiryo UI" panose="020B0604030504040204" pitchFamily="50" charset="-128"/>
              <a:ea typeface="Meiryo UI" panose="020B0604030504040204" pitchFamily="50" charset="-128"/>
            </a:endParaRPr>
          </a:p>
        </p:txBody>
      </p:sp>
      <p:sp>
        <p:nvSpPr>
          <p:cNvPr id="69" name="テキスト ボックス 68">
            <a:extLst>
              <a:ext uri="{FF2B5EF4-FFF2-40B4-BE49-F238E27FC236}">
                <a16:creationId xmlns:a16="http://schemas.microsoft.com/office/drawing/2014/main" id="{388A0898-F867-0871-D9CF-3FBD42F3F1F5}"/>
              </a:ext>
            </a:extLst>
          </p:cNvPr>
          <p:cNvSpPr txBox="1"/>
          <p:nvPr/>
        </p:nvSpPr>
        <p:spPr>
          <a:xfrm>
            <a:off x="3793974" y="2437756"/>
            <a:ext cx="1361270"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申請状況の確認をする</a:t>
            </a:r>
          </a:p>
        </p:txBody>
      </p:sp>
      <p:sp>
        <p:nvSpPr>
          <p:cNvPr id="70" name="テキスト ボックス 69">
            <a:extLst>
              <a:ext uri="{FF2B5EF4-FFF2-40B4-BE49-F238E27FC236}">
                <a16:creationId xmlns:a16="http://schemas.microsoft.com/office/drawing/2014/main" id="{9FC5BC12-0C5C-1CEA-5DB4-5CE15D5DF112}"/>
              </a:ext>
            </a:extLst>
          </p:cNvPr>
          <p:cNvSpPr txBox="1"/>
          <p:nvPr/>
        </p:nvSpPr>
        <p:spPr>
          <a:xfrm>
            <a:off x="1624997" y="2436348"/>
            <a:ext cx="647934"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申請する</a:t>
            </a:r>
          </a:p>
        </p:txBody>
      </p:sp>
      <p:sp>
        <p:nvSpPr>
          <p:cNvPr id="77" name="正方形/長方形 76">
            <a:extLst>
              <a:ext uri="{FF2B5EF4-FFF2-40B4-BE49-F238E27FC236}">
                <a16:creationId xmlns:a16="http://schemas.microsoft.com/office/drawing/2014/main" id="{D919DB5C-9575-1BF7-FB43-8FB122AFFC8E}"/>
              </a:ext>
            </a:extLst>
          </p:cNvPr>
          <p:cNvSpPr/>
          <p:nvPr/>
        </p:nvSpPr>
        <p:spPr>
          <a:xfrm>
            <a:off x="3811482" y="2983615"/>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申請状況確認前画面</a:t>
            </a:r>
            <a:endParaRPr kumimoji="1" lang="ja-JP" altLang="en-US" sz="1200">
              <a:latin typeface="Meiryo UI" panose="020B0604030504040204" pitchFamily="50" charset="-128"/>
              <a:ea typeface="Meiryo UI" panose="020B0604030504040204" pitchFamily="50" charset="-128"/>
            </a:endParaRPr>
          </a:p>
        </p:txBody>
      </p:sp>
      <p:cxnSp>
        <p:nvCxnSpPr>
          <p:cNvPr id="80" name="直線矢印コネクタ 79">
            <a:extLst>
              <a:ext uri="{FF2B5EF4-FFF2-40B4-BE49-F238E27FC236}">
                <a16:creationId xmlns:a16="http://schemas.microsoft.com/office/drawing/2014/main" id="{AB5EEF86-DAED-D366-DF1B-A15CCBE061E2}"/>
              </a:ext>
            </a:extLst>
          </p:cNvPr>
          <p:cNvCxnSpPr>
            <a:cxnSpLocks/>
            <a:stCxn id="77" idx="2"/>
            <a:endCxn id="32" idx="0"/>
          </p:cNvCxnSpPr>
          <p:nvPr/>
        </p:nvCxnSpPr>
        <p:spPr>
          <a:xfrm flipH="1">
            <a:off x="3957911" y="3451615"/>
            <a:ext cx="785923" cy="485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030F426D-8B60-FFEE-F15A-A2561F18E4D5}"/>
              </a:ext>
            </a:extLst>
          </p:cNvPr>
          <p:cNvCxnSpPr>
            <a:cxnSpLocks/>
            <a:stCxn id="23" idx="2"/>
            <a:endCxn id="77" idx="0"/>
          </p:cNvCxnSpPr>
          <p:nvPr/>
        </p:nvCxnSpPr>
        <p:spPr>
          <a:xfrm>
            <a:off x="3031977" y="2478486"/>
            <a:ext cx="1711857" cy="505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B7932041-8213-A947-7AA4-5FD85CEC831B}"/>
              </a:ext>
            </a:extLst>
          </p:cNvPr>
          <p:cNvSpPr/>
          <p:nvPr/>
        </p:nvSpPr>
        <p:spPr>
          <a:xfrm>
            <a:off x="1563335" y="3948077"/>
            <a:ext cx="1083534" cy="468000"/>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各外部</a:t>
            </a:r>
            <a:r>
              <a:rPr kumimoji="1" lang="en-US" altLang="ja-JP" sz="1200">
                <a:latin typeface="Meiryo UI" panose="020B0604030504040204" pitchFamily="50" charset="-128"/>
                <a:ea typeface="Meiryo UI" panose="020B0604030504040204" pitchFamily="50" charset="-128"/>
              </a:rPr>
              <a:t>IdP</a:t>
            </a:r>
            <a:r>
              <a:rPr kumimoji="1" lang="ja-JP" altLang="en-US" sz="1200">
                <a:latin typeface="Meiryo UI" panose="020B0604030504040204" pitchFamily="50" charset="-128"/>
                <a:ea typeface="Meiryo UI" panose="020B0604030504040204" pitchFamily="50" charset="-128"/>
              </a:rPr>
              <a:t>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ログイン画面</a:t>
            </a:r>
            <a:endParaRPr kumimoji="1" lang="en-US" altLang="ja-JP" sz="120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985B98F-A2EB-13D8-3B8D-4B281E76366B}"/>
              </a:ext>
            </a:extLst>
          </p:cNvPr>
          <p:cNvSpPr txBox="1"/>
          <p:nvPr/>
        </p:nvSpPr>
        <p:spPr>
          <a:xfrm>
            <a:off x="1893279" y="3509775"/>
            <a:ext cx="931665" cy="400110"/>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外部</a:t>
            </a:r>
            <a:r>
              <a:rPr kumimoji="1" lang="en-US" altLang="ja-JP" sz="1000">
                <a:latin typeface="Meiryo UI" panose="020B0604030504040204" pitchFamily="50" charset="-128"/>
                <a:ea typeface="Meiryo UI" panose="020B0604030504040204" pitchFamily="50" charset="-128"/>
              </a:rPr>
              <a:t>IdP</a:t>
            </a:r>
            <a:r>
              <a:rPr kumimoji="1" lang="ja-JP" altLang="en-US" sz="1000">
                <a:latin typeface="Meiryo UI" panose="020B0604030504040204" pitchFamily="50" charset="-128"/>
                <a:ea typeface="Meiryo UI" panose="020B0604030504040204" pitchFamily="50" charset="-128"/>
              </a:rPr>
              <a:t>を</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利用する場合</a:t>
            </a:r>
          </a:p>
        </p:txBody>
      </p:sp>
      <p:cxnSp>
        <p:nvCxnSpPr>
          <p:cNvPr id="12" name="直線矢印コネクタ 11">
            <a:extLst>
              <a:ext uri="{FF2B5EF4-FFF2-40B4-BE49-F238E27FC236}">
                <a16:creationId xmlns:a16="http://schemas.microsoft.com/office/drawing/2014/main" id="{B437C315-06E5-3982-628A-A8160430AB7E}"/>
              </a:ext>
            </a:extLst>
          </p:cNvPr>
          <p:cNvCxnSpPr>
            <a:cxnSpLocks/>
            <a:stCxn id="77" idx="2"/>
            <a:endCxn id="28" idx="0"/>
          </p:cNvCxnSpPr>
          <p:nvPr/>
        </p:nvCxnSpPr>
        <p:spPr>
          <a:xfrm>
            <a:off x="4743834" y="3451615"/>
            <a:ext cx="880797" cy="4938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74442E2-CDFF-65DB-F9D6-BCBCC60204FD}"/>
              </a:ext>
            </a:extLst>
          </p:cNvPr>
          <p:cNvCxnSpPr>
            <a:cxnSpLocks/>
            <a:stCxn id="4" idx="2"/>
            <a:endCxn id="6" idx="0"/>
          </p:cNvCxnSpPr>
          <p:nvPr/>
        </p:nvCxnSpPr>
        <p:spPr>
          <a:xfrm>
            <a:off x="1368521" y="3453808"/>
            <a:ext cx="736581" cy="494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2A7068E-BC16-C96B-A451-55208F6AFB00}"/>
              </a:ext>
            </a:extLst>
          </p:cNvPr>
          <p:cNvCxnSpPr>
            <a:cxnSpLocks/>
            <a:stCxn id="28" idx="2"/>
            <a:endCxn id="58" idx="0"/>
          </p:cNvCxnSpPr>
          <p:nvPr/>
        </p:nvCxnSpPr>
        <p:spPr>
          <a:xfrm flipH="1">
            <a:off x="4718237" y="4413481"/>
            <a:ext cx="906394" cy="571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72AA579-E0ED-4991-94A3-E644923E881E}"/>
              </a:ext>
            </a:extLst>
          </p:cNvPr>
          <p:cNvCxnSpPr>
            <a:cxnSpLocks/>
            <a:stCxn id="6" idx="2"/>
            <a:endCxn id="5" idx="0"/>
          </p:cNvCxnSpPr>
          <p:nvPr/>
        </p:nvCxnSpPr>
        <p:spPr>
          <a:xfrm flipH="1">
            <a:off x="1368521" y="4416077"/>
            <a:ext cx="736581" cy="56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FD43965D-E0BC-FEED-9623-0B3666855C48}"/>
              </a:ext>
            </a:extLst>
          </p:cNvPr>
          <p:cNvSpPr/>
          <p:nvPr/>
        </p:nvSpPr>
        <p:spPr>
          <a:xfrm>
            <a:off x="5082864" y="3945481"/>
            <a:ext cx="1083534" cy="468000"/>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各外部</a:t>
            </a:r>
            <a:r>
              <a:rPr kumimoji="1" lang="en-US" altLang="ja-JP" sz="1200">
                <a:latin typeface="Meiryo UI" panose="020B0604030504040204" pitchFamily="50" charset="-128"/>
                <a:ea typeface="Meiryo UI" panose="020B0604030504040204" pitchFamily="50" charset="-128"/>
              </a:rPr>
              <a:t>IdP</a:t>
            </a:r>
            <a:r>
              <a:rPr kumimoji="1" lang="ja-JP" altLang="en-US" sz="1200">
                <a:latin typeface="Meiryo UI" panose="020B0604030504040204" pitchFamily="50" charset="-128"/>
                <a:ea typeface="Meiryo UI" panose="020B0604030504040204" pitchFamily="50" charset="-128"/>
              </a:rPr>
              <a:t>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ログイン画面</a:t>
            </a:r>
            <a:endParaRPr kumimoji="1" lang="en-US" altLang="ja-JP" sz="120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8C3E783C-AB20-D3B3-651C-2033AF8E363C}"/>
              </a:ext>
            </a:extLst>
          </p:cNvPr>
          <p:cNvSpPr txBox="1"/>
          <p:nvPr/>
        </p:nvSpPr>
        <p:spPr>
          <a:xfrm>
            <a:off x="5508677" y="3503608"/>
            <a:ext cx="931665" cy="400110"/>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外部</a:t>
            </a:r>
            <a:r>
              <a:rPr kumimoji="1" lang="en-US" altLang="ja-JP" sz="1000">
                <a:latin typeface="Meiryo UI" panose="020B0604030504040204" pitchFamily="50" charset="-128"/>
                <a:ea typeface="Meiryo UI" panose="020B0604030504040204" pitchFamily="50" charset="-128"/>
              </a:rPr>
              <a:t>IdP</a:t>
            </a:r>
            <a:r>
              <a:rPr kumimoji="1" lang="ja-JP" altLang="en-US" sz="1000">
                <a:latin typeface="Meiryo UI" panose="020B0604030504040204" pitchFamily="50" charset="-128"/>
                <a:ea typeface="Meiryo UI" panose="020B0604030504040204" pitchFamily="50" charset="-128"/>
              </a:rPr>
              <a:t>を</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利用する場合</a:t>
            </a:r>
          </a:p>
        </p:txBody>
      </p:sp>
      <p:sp>
        <p:nvSpPr>
          <p:cNvPr id="10" name="テキスト ボックス 9">
            <a:extLst>
              <a:ext uri="{FF2B5EF4-FFF2-40B4-BE49-F238E27FC236}">
                <a16:creationId xmlns:a16="http://schemas.microsoft.com/office/drawing/2014/main" id="{DE5F2B86-42D0-181F-68CF-3258D356D25C}"/>
              </a:ext>
            </a:extLst>
          </p:cNvPr>
          <p:cNvSpPr txBox="1"/>
          <p:nvPr/>
        </p:nvSpPr>
        <p:spPr>
          <a:xfrm>
            <a:off x="334519" y="3519244"/>
            <a:ext cx="1032655" cy="400110"/>
          </a:xfrm>
          <a:prstGeom prst="rect">
            <a:avLst/>
          </a:prstGeom>
          <a:noFill/>
        </p:spPr>
        <p:txBody>
          <a:bodyPr wrap="none" rtlCol="0">
            <a:spAutoFit/>
          </a:bodyPr>
          <a:lstStyle/>
          <a:p>
            <a:r>
              <a:rPr lang="ja-JP" altLang="en-US" sz="1000">
                <a:latin typeface="Meiryo UI" panose="020B0604030504040204" pitchFamily="50" charset="-128"/>
                <a:ea typeface="Meiryo UI" panose="020B0604030504040204" pitchFamily="50" charset="-128"/>
              </a:rPr>
              <a:t>外部</a:t>
            </a:r>
            <a:r>
              <a:rPr lang="en-US" altLang="ja-JP" sz="1000">
                <a:latin typeface="Meiryo UI" panose="020B0604030504040204" pitchFamily="50" charset="-128"/>
                <a:ea typeface="Meiryo UI" panose="020B0604030504040204" pitchFamily="50" charset="-128"/>
              </a:rPr>
              <a:t>IdP</a:t>
            </a:r>
            <a:r>
              <a:rPr lang="ja-JP" altLang="en-US" sz="1000">
                <a:latin typeface="Meiryo UI" panose="020B0604030504040204" pitchFamily="50" charset="-128"/>
                <a:ea typeface="Meiryo UI" panose="020B0604030504040204" pitchFamily="50" charset="-128"/>
              </a:rPr>
              <a:t>を</a:t>
            </a:r>
            <a:endParaRPr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利用しない場合</a:t>
            </a:r>
          </a:p>
        </p:txBody>
      </p:sp>
      <p:sp>
        <p:nvSpPr>
          <p:cNvPr id="17" name="テキスト ボックス 16">
            <a:extLst>
              <a:ext uri="{FF2B5EF4-FFF2-40B4-BE49-F238E27FC236}">
                <a16:creationId xmlns:a16="http://schemas.microsoft.com/office/drawing/2014/main" id="{751C69AC-556D-BABB-A8E4-A03C5BB125A0}"/>
              </a:ext>
            </a:extLst>
          </p:cNvPr>
          <p:cNvSpPr txBox="1"/>
          <p:nvPr/>
        </p:nvSpPr>
        <p:spPr>
          <a:xfrm>
            <a:off x="3196340" y="3475294"/>
            <a:ext cx="1032655" cy="400110"/>
          </a:xfrm>
          <a:prstGeom prst="rect">
            <a:avLst/>
          </a:prstGeom>
          <a:noFill/>
        </p:spPr>
        <p:txBody>
          <a:bodyPr wrap="none" rtlCol="0">
            <a:spAutoFit/>
          </a:bodyPr>
          <a:lstStyle/>
          <a:p>
            <a:r>
              <a:rPr lang="ja-JP" altLang="en-US" sz="1000">
                <a:latin typeface="Meiryo UI" panose="020B0604030504040204" pitchFamily="50" charset="-128"/>
                <a:ea typeface="Meiryo UI" panose="020B0604030504040204" pitchFamily="50" charset="-128"/>
              </a:rPr>
              <a:t>外部</a:t>
            </a:r>
            <a:r>
              <a:rPr lang="en-US" altLang="ja-JP" sz="1000">
                <a:latin typeface="Meiryo UI" panose="020B0604030504040204" pitchFamily="50" charset="-128"/>
                <a:ea typeface="Meiryo UI" panose="020B0604030504040204" pitchFamily="50" charset="-128"/>
              </a:rPr>
              <a:t>IdP</a:t>
            </a:r>
            <a:r>
              <a:rPr lang="ja-JP" altLang="en-US" sz="1000">
                <a:latin typeface="Meiryo UI" panose="020B0604030504040204" pitchFamily="50" charset="-128"/>
                <a:ea typeface="Meiryo UI" panose="020B0604030504040204" pitchFamily="50" charset="-128"/>
              </a:rPr>
              <a:t>を</a:t>
            </a:r>
            <a:endParaRPr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利用しない場合</a:t>
            </a:r>
          </a:p>
        </p:txBody>
      </p:sp>
      <p:sp>
        <p:nvSpPr>
          <p:cNvPr id="29" name="吹き出し: 角を丸めた四角形 28">
            <a:extLst>
              <a:ext uri="{FF2B5EF4-FFF2-40B4-BE49-F238E27FC236}">
                <a16:creationId xmlns:a16="http://schemas.microsoft.com/office/drawing/2014/main" id="{FBF7A0DC-0F2F-C91D-9DA2-57965AF37939}"/>
              </a:ext>
            </a:extLst>
          </p:cNvPr>
          <p:cNvSpPr/>
          <p:nvPr/>
        </p:nvSpPr>
        <p:spPr>
          <a:xfrm>
            <a:off x="7945255" y="4646417"/>
            <a:ext cx="1530698" cy="408915"/>
          </a:xfrm>
          <a:prstGeom prst="wedgeRoundRectCallout">
            <a:avLst>
              <a:gd name="adj1" fmla="val -42797"/>
              <a:gd name="adj2" fmla="val -883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a:latin typeface="Meiryo UI" panose="020B0604030504040204" pitchFamily="50" charset="-128"/>
                <a:ea typeface="Meiryo UI" panose="020B0604030504040204" pitchFamily="50" charset="-128"/>
              </a:rPr>
              <a:t>ステータスを変更可能</a:t>
            </a:r>
          </a:p>
        </p:txBody>
      </p:sp>
      <p:sp>
        <p:nvSpPr>
          <p:cNvPr id="32" name="正方形/長方形 31">
            <a:extLst>
              <a:ext uri="{FF2B5EF4-FFF2-40B4-BE49-F238E27FC236}">
                <a16:creationId xmlns:a16="http://schemas.microsoft.com/office/drawing/2014/main" id="{D7F56F1A-5BC4-CE71-07E9-F2C4490AF49F}"/>
              </a:ext>
            </a:extLst>
          </p:cNvPr>
          <p:cNvSpPr/>
          <p:nvPr/>
        </p:nvSpPr>
        <p:spPr>
          <a:xfrm>
            <a:off x="3372384" y="3936878"/>
            <a:ext cx="117105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a:latin typeface="Meiryo UI" panose="020B0604030504040204" pitchFamily="50" charset="-128"/>
                <a:ea typeface="Meiryo UI" panose="020B0604030504040204" pitchFamily="50" charset="-128"/>
              </a:rPr>
              <a:t>CADDE</a:t>
            </a:r>
          </a:p>
          <a:p>
            <a:pPr algn="ctr"/>
            <a:r>
              <a:rPr lang="ja-JP" altLang="en-US" sz="1200">
                <a:latin typeface="Meiryo UI" panose="020B0604030504040204" pitchFamily="50" charset="-128"/>
                <a:ea typeface="Meiryo UI" panose="020B0604030504040204" pitchFamily="50" charset="-128"/>
              </a:rPr>
              <a:t>ログイン画面</a:t>
            </a:r>
            <a:endParaRPr kumimoji="1" lang="ja-JP" altLang="en-US" sz="1200">
              <a:latin typeface="Meiryo UI" panose="020B0604030504040204" pitchFamily="50" charset="-128"/>
              <a:ea typeface="Meiryo UI" panose="020B0604030504040204" pitchFamily="50" charset="-128"/>
            </a:endParaRPr>
          </a:p>
        </p:txBody>
      </p:sp>
      <p:cxnSp>
        <p:nvCxnSpPr>
          <p:cNvPr id="36" name="直線矢印コネクタ 35">
            <a:extLst>
              <a:ext uri="{FF2B5EF4-FFF2-40B4-BE49-F238E27FC236}">
                <a16:creationId xmlns:a16="http://schemas.microsoft.com/office/drawing/2014/main" id="{3DF8D078-D873-6081-C3AE-6E4BEDF3DF9D}"/>
              </a:ext>
            </a:extLst>
          </p:cNvPr>
          <p:cNvCxnSpPr>
            <a:cxnSpLocks/>
            <a:stCxn id="32" idx="2"/>
            <a:endCxn id="58" idx="0"/>
          </p:cNvCxnSpPr>
          <p:nvPr/>
        </p:nvCxnSpPr>
        <p:spPr>
          <a:xfrm>
            <a:off x="3957911" y="4404878"/>
            <a:ext cx="760326" cy="580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吹き出し: 角を丸めた四角形 43">
            <a:extLst>
              <a:ext uri="{FF2B5EF4-FFF2-40B4-BE49-F238E27FC236}">
                <a16:creationId xmlns:a16="http://schemas.microsoft.com/office/drawing/2014/main" id="{27C8AC8A-EE3F-C071-EADA-B550BB6515A4}"/>
              </a:ext>
            </a:extLst>
          </p:cNvPr>
          <p:cNvSpPr/>
          <p:nvPr/>
        </p:nvSpPr>
        <p:spPr>
          <a:xfrm>
            <a:off x="4838389" y="5556547"/>
            <a:ext cx="1572484" cy="408915"/>
          </a:xfrm>
          <a:prstGeom prst="wedgeRoundRectCallout">
            <a:avLst>
              <a:gd name="adj1" fmla="val -42797"/>
              <a:gd name="adj2" fmla="val -883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a:latin typeface="Meiryo UI" panose="020B0604030504040204" pitchFamily="50" charset="-128"/>
                <a:ea typeface="Meiryo UI" panose="020B0604030504040204" pitchFamily="50" charset="-128"/>
              </a:rPr>
              <a:t>申請内容を変更可能</a:t>
            </a:r>
          </a:p>
        </p:txBody>
      </p:sp>
      <p:sp>
        <p:nvSpPr>
          <p:cNvPr id="56" name="テキスト ボックス 55">
            <a:extLst>
              <a:ext uri="{FF2B5EF4-FFF2-40B4-BE49-F238E27FC236}">
                <a16:creationId xmlns:a16="http://schemas.microsoft.com/office/drawing/2014/main" id="{6AE0F902-598B-7644-2F68-352FAD873AB3}"/>
              </a:ext>
            </a:extLst>
          </p:cNvPr>
          <p:cNvSpPr txBox="1"/>
          <p:nvPr/>
        </p:nvSpPr>
        <p:spPr>
          <a:xfrm>
            <a:off x="286715" y="726219"/>
            <a:ext cx="5094664" cy="584775"/>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画面遷移図は以下の通り。</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ログイン画面以外の画面からはトップ画面に戻ることができる。</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773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BE251-24C7-0E66-D82B-7C7400BE7618}"/>
              </a:ext>
            </a:extLst>
          </p:cNvPr>
          <p:cNvSpPr>
            <a:spLocks noGrp="1"/>
          </p:cNvSpPr>
          <p:nvPr>
            <p:ph type="title"/>
          </p:nvPr>
        </p:nvSpPr>
        <p:spPr/>
        <p:txBody>
          <a:bodyPr/>
          <a:lstStyle/>
          <a:p>
            <a:r>
              <a:rPr kumimoji="1" lang="en-US" altLang="ja-JP"/>
              <a:t>CADDE</a:t>
            </a:r>
            <a:r>
              <a:rPr kumimoji="1" lang="ja-JP" altLang="en-US"/>
              <a:t>利用申請者用画面</a:t>
            </a:r>
          </a:p>
        </p:txBody>
      </p:sp>
    </p:spTree>
    <p:extLst>
      <p:ext uri="{BB962C8B-B14F-4D97-AF65-F5344CB8AC3E}">
        <p14:creationId xmlns:p14="http://schemas.microsoft.com/office/powerpoint/2010/main" val="260574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44F58DF1-0BEE-65A2-6225-44FD15AFFDA4}"/>
              </a:ext>
            </a:extLst>
          </p:cNvPr>
          <p:cNvPicPr>
            <a:picLocks noChangeAspect="1"/>
          </p:cNvPicPr>
          <p:nvPr/>
        </p:nvPicPr>
        <p:blipFill>
          <a:blip r:embed="rId2"/>
          <a:stretch>
            <a:fillRect/>
          </a:stretch>
        </p:blipFill>
        <p:spPr>
          <a:xfrm>
            <a:off x="203288" y="954156"/>
            <a:ext cx="9517181" cy="5354333"/>
          </a:xfrm>
          <a:prstGeom prst="rect">
            <a:avLst/>
          </a:prstGeom>
          <a:ln>
            <a:solidFill>
              <a:schemeClr val="tx1"/>
            </a:solidFill>
          </a:ln>
        </p:spPr>
      </p:pic>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トップ</a:t>
            </a:r>
            <a:r>
              <a:rPr kumimoji="1" lang="ja-JP" altLang="en-US" sz="1600">
                <a:latin typeface="Meiryo UI" panose="020B0604030504040204" pitchFamily="50" charset="-128"/>
                <a:ea typeface="Meiryo UI" panose="020B0604030504040204" pitchFamily="50" charset="-128"/>
              </a:rPr>
              <a:t>画面</a:t>
            </a:r>
          </a:p>
        </p:txBody>
      </p:sp>
      <p:sp>
        <p:nvSpPr>
          <p:cNvPr id="8" name="吹き出し: 角を丸めた四角形 7">
            <a:extLst>
              <a:ext uri="{FF2B5EF4-FFF2-40B4-BE49-F238E27FC236}">
                <a16:creationId xmlns:a16="http://schemas.microsoft.com/office/drawing/2014/main" id="{9AA3BB8D-C057-694F-4F18-6D8E338DE4A9}"/>
              </a:ext>
            </a:extLst>
          </p:cNvPr>
          <p:cNvSpPr/>
          <p:nvPr/>
        </p:nvSpPr>
        <p:spPr>
          <a:xfrm>
            <a:off x="443528" y="3142491"/>
            <a:ext cx="2269950" cy="488831"/>
          </a:xfrm>
          <a:prstGeom prst="wedgeRoundRectCallout">
            <a:avLst>
              <a:gd name="adj1" fmla="val -24983"/>
              <a:gd name="adj2" fmla="val -281163"/>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申請前画面へ</a:t>
            </a:r>
          </a:p>
        </p:txBody>
      </p:sp>
      <p:sp>
        <p:nvSpPr>
          <p:cNvPr id="9" name="吹き出し: 角を丸めた四角形 8">
            <a:extLst>
              <a:ext uri="{FF2B5EF4-FFF2-40B4-BE49-F238E27FC236}">
                <a16:creationId xmlns:a16="http://schemas.microsoft.com/office/drawing/2014/main" id="{6ABDEAF2-4A7C-CA56-758D-995C0F7E2A6B}"/>
              </a:ext>
            </a:extLst>
          </p:cNvPr>
          <p:cNvSpPr/>
          <p:nvPr/>
        </p:nvSpPr>
        <p:spPr>
          <a:xfrm>
            <a:off x="2110081" y="2451519"/>
            <a:ext cx="2269950" cy="488831"/>
          </a:xfrm>
          <a:prstGeom prst="wedgeRoundRectCallout">
            <a:avLst>
              <a:gd name="adj1" fmla="val -31113"/>
              <a:gd name="adj2" fmla="val -13273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申請状況確認前画面へ</a:t>
            </a:r>
            <a:endParaRPr kumimoji="1" lang="zh-TW"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631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id="{41D8318C-68E8-408F-2F98-E7B82AE95E7D}"/>
              </a:ext>
            </a:extLst>
          </p:cNvPr>
          <p:cNvPicPr>
            <a:picLocks noChangeAspect="1"/>
          </p:cNvPicPr>
          <p:nvPr/>
        </p:nvPicPr>
        <p:blipFill>
          <a:blip r:embed="rId2"/>
          <a:stretch>
            <a:fillRect/>
          </a:stretch>
        </p:blipFill>
        <p:spPr>
          <a:xfrm>
            <a:off x="912453" y="882269"/>
            <a:ext cx="8081094" cy="5857857"/>
          </a:xfrm>
          <a:prstGeom prst="rect">
            <a:avLst/>
          </a:prstGeom>
        </p:spPr>
      </p:pic>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申請前画面</a:t>
            </a:r>
          </a:p>
        </p:txBody>
      </p:sp>
      <p:sp>
        <p:nvSpPr>
          <p:cNvPr id="4" name="吹き出し: 角を丸めた四角形 3">
            <a:extLst>
              <a:ext uri="{FF2B5EF4-FFF2-40B4-BE49-F238E27FC236}">
                <a16:creationId xmlns:a16="http://schemas.microsoft.com/office/drawing/2014/main" id="{A79BB980-BC1B-D2BE-9273-58E00208FDA8}"/>
              </a:ext>
            </a:extLst>
          </p:cNvPr>
          <p:cNvSpPr/>
          <p:nvPr/>
        </p:nvSpPr>
        <p:spPr>
          <a:xfrm>
            <a:off x="2736514" y="5686817"/>
            <a:ext cx="3163246" cy="735850"/>
          </a:xfrm>
          <a:prstGeom prst="wedgeRoundRectCallout">
            <a:avLst>
              <a:gd name="adj1" fmla="val -78293"/>
              <a:gd name="adj2" fmla="val 227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使用する認証基盤が</a:t>
            </a:r>
            <a:r>
              <a:rPr lang="en-US" altLang="ja-JP" sz="1200" dirty="0" err="1">
                <a:solidFill>
                  <a:schemeClr val="bg1"/>
                </a:solidFill>
                <a:latin typeface="Meiryo UI" panose="020B0604030504040204" pitchFamily="50" charset="-128"/>
                <a:ea typeface="Meiryo UI" panose="020B0604030504040204" pitchFamily="50" charset="-128"/>
              </a:rPr>
              <a:t>xID</a:t>
            </a:r>
            <a:r>
              <a:rPr lang="ja-JP" altLang="en-US" sz="1200" dirty="0">
                <a:solidFill>
                  <a:schemeClr val="bg1"/>
                </a:solidFill>
                <a:latin typeface="Meiryo UI" panose="020B0604030504040204" pitchFamily="50" charset="-128"/>
                <a:ea typeface="Meiryo UI" panose="020B0604030504040204" pitchFamily="50" charset="-128"/>
              </a:rPr>
              <a:t>や</a:t>
            </a:r>
            <a:r>
              <a:rPr lang="en-US" altLang="ja-JP" sz="1200" dirty="0" err="1">
                <a:solidFill>
                  <a:schemeClr val="bg1"/>
                </a:solidFill>
                <a:latin typeface="Meiryo UI" panose="020B0604030504040204" pitchFamily="50" charset="-128"/>
                <a:ea typeface="Meiryo UI" panose="020B0604030504040204" pitchFamily="50" charset="-128"/>
              </a:rPr>
              <a:t>gBizID</a:t>
            </a:r>
            <a:r>
              <a:rPr lang="ja-JP" altLang="en-US" sz="1200" dirty="0">
                <a:solidFill>
                  <a:schemeClr val="bg1"/>
                </a:solidFill>
                <a:latin typeface="Meiryo UI" panose="020B0604030504040204" pitchFamily="50" charset="-128"/>
                <a:ea typeface="Meiryo UI" panose="020B0604030504040204" pitchFamily="50" charset="-128"/>
              </a:rPr>
              <a:t>の場合、</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認証基盤にリダイレクトする</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en-US" altLang="ja-JP" sz="1200" dirty="0">
                <a:solidFill>
                  <a:schemeClr val="bg1"/>
                </a:solidFill>
                <a:latin typeface="Meiryo UI" panose="020B0604030504040204" pitchFamily="50" charset="-128"/>
                <a:ea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rPr>
              <a:t>同意にチェックをしないと有効化しない</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吹き出し: 角を丸めた四角形 23">
            <a:extLst>
              <a:ext uri="{FF2B5EF4-FFF2-40B4-BE49-F238E27FC236}">
                <a16:creationId xmlns:a16="http://schemas.microsoft.com/office/drawing/2014/main" id="{1CED6A12-58F8-3D85-5FE5-C1546D585383}"/>
              </a:ext>
            </a:extLst>
          </p:cNvPr>
          <p:cNvSpPr/>
          <p:nvPr/>
        </p:nvSpPr>
        <p:spPr>
          <a:xfrm>
            <a:off x="3515215" y="1977698"/>
            <a:ext cx="2998319" cy="488831"/>
          </a:xfrm>
          <a:prstGeom prst="wedgeRoundRectCallout">
            <a:avLst>
              <a:gd name="adj1" fmla="val -67601"/>
              <a:gd name="adj2" fmla="val 6046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使用する認証基盤をプルダウンで選択する</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776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ログイン画面</a:t>
            </a:r>
          </a:p>
        </p:txBody>
      </p:sp>
      <p:pic>
        <p:nvPicPr>
          <p:cNvPr id="6" name="図 5">
            <a:extLst>
              <a:ext uri="{FF2B5EF4-FFF2-40B4-BE49-F238E27FC236}">
                <a16:creationId xmlns:a16="http://schemas.microsoft.com/office/drawing/2014/main" id="{E53A3579-1E1B-BC3D-15CA-58B44AADD8B1}"/>
              </a:ext>
            </a:extLst>
          </p:cNvPr>
          <p:cNvPicPr>
            <a:picLocks noChangeAspect="1"/>
          </p:cNvPicPr>
          <p:nvPr/>
        </p:nvPicPr>
        <p:blipFill>
          <a:blip r:embed="rId2"/>
          <a:stretch>
            <a:fillRect/>
          </a:stretch>
        </p:blipFill>
        <p:spPr>
          <a:xfrm>
            <a:off x="993416" y="1361281"/>
            <a:ext cx="2950814" cy="4171211"/>
          </a:xfrm>
          <a:prstGeom prst="rect">
            <a:avLst/>
          </a:prstGeom>
        </p:spPr>
      </p:pic>
      <p:pic>
        <p:nvPicPr>
          <p:cNvPr id="8" name="図 7">
            <a:extLst>
              <a:ext uri="{FF2B5EF4-FFF2-40B4-BE49-F238E27FC236}">
                <a16:creationId xmlns:a16="http://schemas.microsoft.com/office/drawing/2014/main" id="{2FCF5E4A-D725-A94D-B9AF-687036F0B1D7}"/>
              </a:ext>
            </a:extLst>
          </p:cNvPr>
          <p:cNvPicPr>
            <a:picLocks noChangeAspect="1"/>
          </p:cNvPicPr>
          <p:nvPr/>
        </p:nvPicPr>
        <p:blipFill>
          <a:blip r:embed="rId3"/>
          <a:stretch>
            <a:fillRect/>
          </a:stretch>
        </p:blipFill>
        <p:spPr>
          <a:xfrm>
            <a:off x="5503511" y="1325508"/>
            <a:ext cx="2950814" cy="4206984"/>
          </a:xfrm>
          <a:prstGeom prst="rect">
            <a:avLst/>
          </a:prstGeom>
        </p:spPr>
      </p:pic>
      <p:sp>
        <p:nvSpPr>
          <p:cNvPr id="3" name="矢印: 五方向 2">
            <a:extLst>
              <a:ext uri="{FF2B5EF4-FFF2-40B4-BE49-F238E27FC236}">
                <a16:creationId xmlns:a16="http://schemas.microsoft.com/office/drawing/2014/main" id="{84687298-E613-8865-7E54-F74181063B0D}"/>
              </a:ext>
            </a:extLst>
          </p:cNvPr>
          <p:cNvSpPr/>
          <p:nvPr/>
        </p:nvSpPr>
        <p:spPr bwMode="auto">
          <a:xfrm>
            <a:off x="4611552" y="2556582"/>
            <a:ext cx="312395" cy="585504"/>
          </a:xfrm>
          <a:prstGeom prst="homePlate">
            <a:avLst/>
          </a:prstGeom>
          <a:solidFill>
            <a:srgbClr val="002060"/>
          </a:solidFill>
          <a:ln w="12700">
            <a:solidFill>
              <a:schemeClr val="tx1"/>
            </a:solidFill>
            <a:miter lim="800000"/>
            <a:headEnd/>
            <a:tailEnd/>
          </a:ln>
          <a:effectLst/>
        </p:spPr>
        <p:txBody>
          <a:bodyPr wrap="none" rtlCol="0" anchor="ctr" anchorCtr="0">
            <a:noAutofit/>
          </a:bodyPr>
          <a:ls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a:lstStyle>
          <a:p>
            <a:pPr algn="ct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947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512E4-CCB2-CF2B-CCBE-1727D5CE02FA}"/>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kumimoji="1" lang="en-US" altLang="ja-JP" sz="1600">
                <a:latin typeface="Meiryo UI" panose="020B0604030504040204" pitchFamily="50" charset="-128"/>
                <a:ea typeface="Meiryo UI" panose="020B0604030504040204" pitchFamily="50" charset="-128"/>
              </a:rPr>
              <a:t>gBizID</a:t>
            </a:r>
            <a:r>
              <a:rPr kumimoji="1" lang="ja-JP" altLang="en-US" sz="1600">
                <a:latin typeface="Meiryo UI" panose="020B0604030504040204" pitchFamily="50" charset="-128"/>
                <a:ea typeface="Meiryo UI" panose="020B0604030504040204" pitchFamily="50" charset="-128"/>
              </a:rPr>
              <a:t>ログイン画面</a:t>
            </a:r>
          </a:p>
        </p:txBody>
      </p:sp>
      <p:pic>
        <p:nvPicPr>
          <p:cNvPr id="5" name="図 4">
            <a:extLst>
              <a:ext uri="{FF2B5EF4-FFF2-40B4-BE49-F238E27FC236}">
                <a16:creationId xmlns:a16="http://schemas.microsoft.com/office/drawing/2014/main" id="{94466D40-9F51-A2E0-ECD8-25DEDCB722A8}"/>
              </a:ext>
            </a:extLst>
          </p:cNvPr>
          <p:cNvPicPr>
            <a:picLocks noChangeAspect="1"/>
          </p:cNvPicPr>
          <p:nvPr/>
        </p:nvPicPr>
        <p:blipFill>
          <a:blip r:embed="rId2"/>
          <a:stretch>
            <a:fillRect/>
          </a:stretch>
        </p:blipFill>
        <p:spPr>
          <a:xfrm>
            <a:off x="234000" y="1349829"/>
            <a:ext cx="4325787" cy="2499531"/>
          </a:xfrm>
          <a:prstGeom prst="rect">
            <a:avLst/>
          </a:prstGeom>
        </p:spPr>
      </p:pic>
      <p:pic>
        <p:nvPicPr>
          <p:cNvPr id="6" name="図 5">
            <a:extLst>
              <a:ext uri="{FF2B5EF4-FFF2-40B4-BE49-F238E27FC236}">
                <a16:creationId xmlns:a16="http://schemas.microsoft.com/office/drawing/2014/main" id="{574FF739-53B7-56D6-F281-13A361167368}"/>
              </a:ext>
            </a:extLst>
          </p:cNvPr>
          <p:cNvPicPr>
            <a:picLocks noChangeAspect="1"/>
          </p:cNvPicPr>
          <p:nvPr/>
        </p:nvPicPr>
        <p:blipFill>
          <a:blip r:embed="rId3"/>
          <a:stretch>
            <a:fillRect/>
          </a:stretch>
        </p:blipFill>
        <p:spPr>
          <a:xfrm>
            <a:off x="5540304" y="1833484"/>
            <a:ext cx="3912510" cy="1976187"/>
          </a:xfrm>
          <a:prstGeom prst="rect">
            <a:avLst/>
          </a:prstGeom>
        </p:spPr>
      </p:pic>
      <p:sp>
        <p:nvSpPr>
          <p:cNvPr id="7" name="矢印: 五方向 6">
            <a:extLst>
              <a:ext uri="{FF2B5EF4-FFF2-40B4-BE49-F238E27FC236}">
                <a16:creationId xmlns:a16="http://schemas.microsoft.com/office/drawing/2014/main" id="{C33F420B-DE67-1CF6-FB73-2ED070F6FDBF}"/>
              </a:ext>
            </a:extLst>
          </p:cNvPr>
          <p:cNvSpPr/>
          <p:nvPr/>
        </p:nvSpPr>
        <p:spPr bwMode="auto">
          <a:xfrm>
            <a:off x="4893848" y="2433031"/>
            <a:ext cx="312395" cy="585504"/>
          </a:xfrm>
          <a:prstGeom prst="homePlate">
            <a:avLst/>
          </a:prstGeom>
          <a:solidFill>
            <a:srgbClr val="002060"/>
          </a:solidFill>
          <a:ln w="12700">
            <a:solidFill>
              <a:schemeClr val="tx1"/>
            </a:solidFill>
            <a:miter lim="800000"/>
            <a:headEnd/>
            <a:tailEnd/>
          </a:ln>
          <a:effectLst/>
        </p:spPr>
        <p:txBody>
          <a:bodyPr wrap="none" rtlCol="0" anchor="ctr" anchorCtr="0">
            <a:noAutofit/>
          </a:bodyPr>
          <a:ls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a:lstStyle>
          <a:p>
            <a:pPr algn="ct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667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9378FA9E-35B1-9A35-6DE7-19397061283A}"/>
              </a:ext>
            </a:extLst>
          </p:cNvPr>
          <p:cNvPicPr>
            <a:picLocks noChangeAspect="1"/>
          </p:cNvPicPr>
          <p:nvPr/>
        </p:nvPicPr>
        <p:blipFill>
          <a:blip r:embed="rId2"/>
          <a:stretch>
            <a:fillRect/>
          </a:stretch>
        </p:blipFill>
        <p:spPr>
          <a:xfrm>
            <a:off x="195307" y="803890"/>
            <a:ext cx="9515385" cy="5557984"/>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を利用しない場合）</a:t>
            </a:r>
            <a:endParaRPr kumimoji="1" lang="ja-JP" altLang="en-US" sz="1600">
              <a:latin typeface="Meiryo UI" panose="020B0604030504040204" pitchFamily="50" charset="-128"/>
              <a:ea typeface="Meiryo UI" panose="020B0604030504040204" pitchFamily="50" charset="-128"/>
            </a:endParaRPr>
          </a:p>
        </p:txBody>
      </p:sp>
      <p:sp>
        <p:nvSpPr>
          <p:cNvPr id="19" name="右中かっこ 18">
            <a:extLst>
              <a:ext uri="{FF2B5EF4-FFF2-40B4-BE49-F238E27FC236}">
                <a16:creationId xmlns:a16="http://schemas.microsoft.com/office/drawing/2014/main" id="{42DF39BC-2E9A-4590-2788-14994410FED8}"/>
              </a:ext>
            </a:extLst>
          </p:cNvPr>
          <p:cNvSpPr/>
          <p:nvPr/>
        </p:nvSpPr>
        <p:spPr>
          <a:xfrm>
            <a:off x="5559231" y="2191465"/>
            <a:ext cx="302950" cy="2818945"/>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吹き出し: 角を丸めた四角形 23">
            <a:extLst>
              <a:ext uri="{FF2B5EF4-FFF2-40B4-BE49-F238E27FC236}">
                <a16:creationId xmlns:a16="http://schemas.microsoft.com/office/drawing/2014/main" id="{304C7294-A843-1AE8-872C-3A5679CC1F65}"/>
              </a:ext>
            </a:extLst>
          </p:cNvPr>
          <p:cNvSpPr/>
          <p:nvPr/>
        </p:nvSpPr>
        <p:spPr>
          <a:xfrm>
            <a:off x="5996218" y="3268168"/>
            <a:ext cx="1019700" cy="665537"/>
          </a:xfrm>
          <a:prstGeom prst="wedgeRoundRectCallout">
            <a:avLst>
              <a:gd name="adj1" fmla="val -66985"/>
              <a:gd name="adj2" fmla="val -1318"/>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手動入力</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する</a:t>
            </a:r>
          </a:p>
        </p:txBody>
      </p:sp>
      <p:sp>
        <p:nvSpPr>
          <p:cNvPr id="25" name="吹き出し: 角を丸めた四角形 24">
            <a:extLst>
              <a:ext uri="{FF2B5EF4-FFF2-40B4-BE49-F238E27FC236}">
                <a16:creationId xmlns:a16="http://schemas.microsoft.com/office/drawing/2014/main" id="{5C1E1907-4F4C-3868-4811-A476E7090F50}"/>
              </a:ext>
            </a:extLst>
          </p:cNvPr>
          <p:cNvSpPr/>
          <p:nvPr/>
        </p:nvSpPr>
        <p:spPr>
          <a:xfrm>
            <a:off x="825714" y="5678014"/>
            <a:ext cx="3425828" cy="488831"/>
          </a:xfrm>
          <a:prstGeom prst="wedgeRoundRectCallout">
            <a:avLst>
              <a:gd name="adj1" fmla="val -37243"/>
              <a:gd name="adj2" fmla="val -10020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申請ボタン押下で</a:t>
            </a:r>
            <a:r>
              <a:rPr lang="ja-JP" altLang="en-US" sz="1200">
                <a:latin typeface="Meiryo UI" panose="020B0604030504040204" pitchFamily="50" charset="-128"/>
                <a:ea typeface="Meiryo UI" panose="020B0604030504040204" pitchFamily="50" charset="-128"/>
              </a:rPr>
              <a:t>データベース</a:t>
            </a:r>
            <a:r>
              <a:rPr kumimoji="1" lang="ja-JP" altLang="en-US" sz="1200">
                <a:latin typeface="Meiryo UI" panose="020B0604030504040204" pitchFamily="50" charset="-128"/>
                <a:ea typeface="Meiryo UI" panose="020B0604030504040204" pitchFamily="50" charset="-128"/>
              </a:rPr>
              <a:t>に申請が登録される</a:t>
            </a:r>
          </a:p>
        </p:txBody>
      </p:sp>
    </p:spTree>
    <p:extLst>
      <p:ext uri="{BB962C8B-B14F-4D97-AF65-F5344CB8AC3E}">
        <p14:creationId xmlns:p14="http://schemas.microsoft.com/office/powerpoint/2010/main" val="182759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申請完了画面（外部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を利用しない場合）</a:t>
            </a:r>
            <a:endParaRPr kumimoji="1" lang="ja-JP" altLang="en-US" sz="160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9B88C5AF-19EE-2452-60E2-7DD4B1F0ABCF}"/>
              </a:ext>
            </a:extLst>
          </p:cNvPr>
          <p:cNvPicPr>
            <a:picLocks noChangeAspect="1"/>
          </p:cNvPicPr>
          <p:nvPr/>
        </p:nvPicPr>
        <p:blipFill>
          <a:blip r:embed="rId2"/>
          <a:stretch>
            <a:fillRect/>
          </a:stretch>
        </p:blipFill>
        <p:spPr>
          <a:xfrm>
            <a:off x="196422" y="806188"/>
            <a:ext cx="9486197" cy="5540935"/>
          </a:xfrm>
          <a:prstGeom prst="rect">
            <a:avLst/>
          </a:prstGeom>
        </p:spPr>
      </p:pic>
      <p:sp>
        <p:nvSpPr>
          <p:cNvPr id="8" name="吹き出し: 角を丸めた四角形 7">
            <a:extLst>
              <a:ext uri="{FF2B5EF4-FFF2-40B4-BE49-F238E27FC236}">
                <a16:creationId xmlns:a16="http://schemas.microsoft.com/office/drawing/2014/main" id="{54935728-0960-A51A-EDF8-8E9DE7075776}"/>
              </a:ext>
            </a:extLst>
          </p:cNvPr>
          <p:cNvSpPr/>
          <p:nvPr/>
        </p:nvSpPr>
        <p:spPr>
          <a:xfrm>
            <a:off x="3969747" y="1481796"/>
            <a:ext cx="5331753" cy="898150"/>
          </a:xfrm>
          <a:prstGeom prst="wedgeRoundRectCallout">
            <a:avLst>
              <a:gd name="adj1" fmla="val -74538"/>
              <a:gd name="adj2" fmla="val 3048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latin typeface="Meiryo UI" panose="020B0604030504040204" pitchFamily="50" charset="-128"/>
                <a:ea typeface="Meiryo UI" panose="020B0604030504040204" pitchFamily="50" charset="-128"/>
              </a:rPr>
              <a:t>払い</a:t>
            </a:r>
            <a:r>
              <a:rPr kumimoji="1" lang="ja-JP" altLang="en-US" sz="1200" dirty="0">
                <a:latin typeface="Meiryo UI" panose="020B0604030504040204" pitchFamily="50" charset="-128"/>
                <a:ea typeface="Meiryo UI" panose="020B0604030504040204" pitchFamily="50" charset="-128"/>
              </a:rPr>
              <a:t>出された申請番号とパスワードを表示する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申請番号：登録した時刻</a:t>
            </a:r>
            <a:r>
              <a:rPr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YYYYMMDDhhmmssmmm</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パスワード：申請機能が生成するランダムな文字列（</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を使用しない場合の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ユーザ登録申請状況確認時に使用する</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240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C2CB9EBC-2B74-DC3A-D63A-14123890C07F}"/>
              </a:ext>
            </a:extLst>
          </p:cNvPr>
          <p:cNvPicPr>
            <a:picLocks noChangeAspect="1"/>
          </p:cNvPicPr>
          <p:nvPr/>
        </p:nvPicPr>
        <p:blipFill>
          <a:blip r:embed="rId2"/>
          <a:stretch>
            <a:fillRect/>
          </a:stretch>
        </p:blipFill>
        <p:spPr>
          <a:xfrm>
            <a:off x="172238" y="1450586"/>
            <a:ext cx="9510381" cy="4522384"/>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sp>
        <p:nvSpPr>
          <p:cNvPr id="19" name="右中かっこ 18">
            <a:extLst>
              <a:ext uri="{FF2B5EF4-FFF2-40B4-BE49-F238E27FC236}">
                <a16:creationId xmlns:a16="http://schemas.microsoft.com/office/drawing/2014/main" id="{42DF39BC-2E9A-4590-2788-14994410FED8}"/>
              </a:ext>
            </a:extLst>
          </p:cNvPr>
          <p:cNvSpPr/>
          <p:nvPr/>
        </p:nvSpPr>
        <p:spPr>
          <a:xfrm>
            <a:off x="3559476" y="2425567"/>
            <a:ext cx="286719" cy="1876114"/>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2" name="右中かっこ 21">
            <a:extLst>
              <a:ext uri="{FF2B5EF4-FFF2-40B4-BE49-F238E27FC236}">
                <a16:creationId xmlns:a16="http://schemas.microsoft.com/office/drawing/2014/main" id="{66B7E281-B276-4757-659F-510FFAE36FD2}"/>
              </a:ext>
            </a:extLst>
          </p:cNvPr>
          <p:cNvSpPr/>
          <p:nvPr/>
        </p:nvSpPr>
        <p:spPr>
          <a:xfrm>
            <a:off x="3559477" y="4350619"/>
            <a:ext cx="286719" cy="803362"/>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3" name="吹き出し: 角を丸めた四角形 22">
            <a:extLst>
              <a:ext uri="{FF2B5EF4-FFF2-40B4-BE49-F238E27FC236}">
                <a16:creationId xmlns:a16="http://schemas.microsoft.com/office/drawing/2014/main" id="{DE3D7813-CD62-41EF-45A7-5ECEF52F1CF9}"/>
              </a:ext>
            </a:extLst>
          </p:cNvPr>
          <p:cNvSpPr/>
          <p:nvPr/>
        </p:nvSpPr>
        <p:spPr>
          <a:xfrm>
            <a:off x="4064563" y="3046241"/>
            <a:ext cx="1019700" cy="665537"/>
          </a:xfrm>
          <a:prstGeom prst="wedgeRoundRectCallout">
            <a:avLst>
              <a:gd name="adj1" fmla="val -64528"/>
              <a:gd name="adj2" fmla="val -1261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自動入力</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されている</a:t>
            </a:r>
          </a:p>
        </p:txBody>
      </p:sp>
      <p:sp>
        <p:nvSpPr>
          <p:cNvPr id="24" name="吹き出し: 角を丸めた四角形 23">
            <a:extLst>
              <a:ext uri="{FF2B5EF4-FFF2-40B4-BE49-F238E27FC236}">
                <a16:creationId xmlns:a16="http://schemas.microsoft.com/office/drawing/2014/main" id="{304C7294-A843-1AE8-872C-3A5679CC1F65}"/>
              </a:ext>
            </a:extLst>
          </p:cNvPr>
          <p:cNvSpPr/>
          <p:nvPr/>
        </p:nvSpPr>
        <p:spPr>
          <a:xfrm>
            <a:off x="4064563" y="4488444"/>
            <a:ext cx="1019700" cy="665537"/>
          </a:xfrm>
          <a:prstGeom prst="wedgeRoundRectCallout">
            <a:avLst>
              <a:gd name="adj1" fmla="val -64528"/>
              <a:gd name="adj2" fmla="val -1261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手動入力</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する</a:t>
            </a:r>
          </a:p>
        </p:txBody>
      </p:sp>
      <p:sp>
        <p:nvSpPr>
          <p:cNvPr id="25" name="吹き出し: 角を丸めた四角形 24">
            <a:extLst>
              <a:ext uri="{FF2B5EF4-FFF2-40B4-BE49-F238E27FC236}">
                <a16:creationId xmlns:a16="http://schemas.microsoft.com/office/drawing/2014/main" id="{5C1E1907-4F4C-3868-4811-A476E7090F50}"/>
              </a:ext>
            </a:extLst>
          </p:cNvPr>
          <p:cNvSpPr/>
          <p:nvPr/>
        </p:nvSpPr>
        <p:spPr>
          <a:xfrm>
            <a:off x="488756" y="5610564"/>
            <a:ext cx="4186831" cy="438071"/>
          </a:xfrm>
          <a:prstGeom prst="wedgeRoundRectCallout">
            <a:avLst>
              <a:gd name="adj1" fmla="val -37243"/>
              <a:gd name="adj2" fmla="val -10020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申請ボタン押下で申請受付システムの</a:t>
            </a:r>
            <a:r>
              <a:rPr kumimoji="1" lang="en-US" altLang="ja-JP" sz="1200">
                <a:latin typeface="Meiryo UI" panose="020B0604030504040204" pitchFamily="50" charset="-128"/>
                <a:ea typeface="Meiryo UI" panose="020B0604030504040204" pitchFamily="50" charset="-128"/>
              </a:rPr>
              <a:t>DB</a:t>
            </a:r>
            <a:r>
              <a:rPr kumimoji="1" lang="ja-JP" altLang="en-US" sz="1200">
                <a:latin typeface="Meiryo UI" panose="020B0604030504040204" pitchFamily="50" charset="-128"/>
                <a:ea typeface="Meiryo UI" panose="020B0604030504040204" pitchFamily="50" charset="-128"/>
              </a:rPr>
              <a:t>に申請が登録される</a:t>
            </a:r>
          </a:p>
        </p:txBody>
      </p:sp>
    </p:spTree>
    <p:extLst>
      <p:ext uri="{BB962C8B-B14F-4D97-AF65-F5344CB8AC3E}">
        <p14:creationId xmlns:p14="http://schemas.microsoft.com/office/powerpoint/2010/main" val="428437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申請完了画面（外部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BBACBF17-1FE8-C77A-6C4A-6D9125010221}"/>
              </a:ext>
            </a:extLst>
          </p:cNvPr>
          <p:cNvPicPr>
            <a:picLocks noChangeAspect="1"/>
          </p:cNvPicPr>
          <p:nvPr/>
        </p:nvPicPr>
        <p:blipFill>
          <a:blip r:embed="rId2"/>
          <a:stretch>
            <a:fillRect/>
          </a:stretch>
        </p:blipFill>
        <p:spPr>
          <a:xfrm>
            <a:off x="172238" y="1325458"/>
            <a:ext cx="9510381" cy="5052390"/>
          </a:xfrm>
          <a:prstGeom prst="rect">
            <a:avLst/>
          </a:prstGeom>
        </p:spPr>
      </p:pic>
      <p:sp>
        <p:nvSpPr>
          <p:cNvPr id="12" name="吹き出し: 角を丸めた四角形 11">
            <a:extLst>
              <a:ext uri="{FF2B5EF4-FFF2-40B4-BE49-F238E27FC236}">
                <a16:creationId xmlns:a16="http://schemas.microsoft.com/office/drawing/2014/main" id="{F9560700-F41B-92B1-96EE-43CC890A7A9C}"/>
              </a:ext>
            </a:extLst>
          </p:cNvPr>
          <p:cNvSpPr/>
          <p:nvPr/>
        </p:nvSpPr>
        <p:spPr>
          <a:xfrm>
            <a:off x="3969747" y="1481796"/>
            <a:ext cx="5331753" cy="898150"/>
          </a:xfrm>
          <a:prstGeom prst="wedgeRoundRectCallout">
            <a:avLst>
              <a:gd name="adj1" fmla="val -74538"/>
              <a:gd name="adj2" fmla="val 3048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latin typeface="Meiryo UI" panose="020B0604030504040204" pitchFamily="50" charset="-128"/>
                <a:ea typeface="Meiryo UI" panose="020B0604030504040204" pitchFamily="50" charset="-128"/>
              </a:rPr>
              <a:t>払い</a:t>
            </a:r>
            <a:r>
              <a:rPr kumimoji="1" lang="ja-JP" altLang="en-US" sz="1200" dirty="0">
                <a:latin typeface="Meiryo UI" panose="020B0604030504040204" pitchFamily="50" charset="-128"/>
                <a:ea typeface="Meiryo UI" panose="020B0604030504040204" pitchFamily="50" charset="-128"/>
              </a:rPr>
              <a:t>出された申請番号とパスワードを表示する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申請番号：登録した時刻</a:t>
            </a:r>
            <a:r>
              <a:rPr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YYYYMMDDhhmmssmmm</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パスワード：申請機能が生成するランダムな文字列（</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を使用する場合、パスワードは使用しないが、一律払い出す</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028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A7205-1185-3A66-86AB-DB8AE94F8F4D}"/>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kumimoji="1" lang="ja-JP" altLang="en-US" sz="1600">
                <a:latin typeface="Meiryo UI" panose="020B0604030504040204" pitchFamily="50" charset="-128"/>
                <a:ea typeface="Meiryo UI" panose="020B0604030504040204" pitchFamily="50" charset="-128"/>
              </a:rPr>
              <a:t>の業務フローにおける該当箇所</a:t>
            </a:r>
          </a:p>
        </p:txBody>
      </p:sp>
      <p:sp>
        <p:nvSpPr>
          <p:cNvPr id="8" name="四角形: 角を丸くする 7">
            <a:extLst>
              <a:ext uri="{FF2B5EF4-FFF2-40B4-BE49-F238E27FC236}">
                <a16:creationId xmlns:a16="http://schemas.microsoft.com/office/drawing/2014/main" id="{8E7731CF-71EF-96C7-FD5B-4ED5DB94A151}"/>
              </a:ext>
            </a:extLst>
          </p:cNvPr>
          <p:cNvSpPr/>
          <p:nvPr/>
        </p:nvSpPr>
        <p:spPr>
          <a:xfrm>
            <a:off x="7561907" y="1016156"/>
            <a:ext cx="1287626" cy="384540"/>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Meiryo UI" panose="020B0604030504040204" pitchFamily="50" charset="-128"/>
                <a:ea typeface="Meiryo UI" panose="020B0604030504040204" pitchFamily="50" charset="-128"/>
              </a:rPr>
              <a:t>本書の範囲</a:t>
            </a:r>
          </a:p>
        </p:txBody>
      </p:sp>
      <p:sp>
        <p:nvSpPr>
          <p:cNvPr id="6" name="テキスト ボックス 5">
            <a:extLst>
              <a:ext uri="{FF2B5EF4-FFF2-40B4-BE49-F238E27FC236}">
                <a16:creationId xmlns:a16="http://schemas.microsoft.com/office/drawing/2014/main" id="{71F1403E-5912-BEA8-25F6-76B8433A66F5}"/>
              </a:ext>
            </a:extLst>
          </p:cNvPr>
          <p:cNvSpPr txBox="1"/>
          <p:nvPr/>
        </p:nvSpPr>
        <p:spPr>
          <a:xfrm>
            <a:off x="233998" y="815156"/>
            <a:ext cx="7460909" cy="830997"/>
          </a:xfrm>
          <a:prstGeom prst="rect">
            <a:avLst/>
          </a:prstGeom>
          <a:noFill/>
        </p:spPr>
        <p:txBody>
          <a:bodyPr wrap="square" rtlCol="0">
            <a:sp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ユーザ登録申請機能は、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の業務フローの利用準備で利用される。</a:t>
            </a:r>
            <a:endParaRPr lang="en-US" altLang="ja-JP" sz="1600">
              <a:latin typeface="Meiryo UI" panose="020B0604030504040204" pitchFamily="50" charset="-128"/>
              <a:ea typeface="Meiryo UI" panose="020B0604030504040204" pitchFamily="50" charset="-128"/>
            </a:endParaRPr>
          </a:p>
          <a:p>
            <a:r>
              <a:rPr lang="ja-JP" altLang="en-US" sz="1600">
                <a:latin typeface="Meiryo UI" panose="020B0604030504040204" pitchFamily="50" charset="-128"/>
                <a:ea typeface="Meiryo UI" panose="020B0604030504040204" pitchFamily="50" charset="-128"/>
              </a:rPr>
              <a:t>　・データ利用者およびデータ提供者は、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ユーザ登録申請を行う。</a:t>
            </a:r>
            <a:endParaRPr lang="en-US" altLang="ja-JP" sz="1600">
              <a:latin typeface="Meiryo UI" panose="020B0604030504040204" pitchFamily="50" charset="-128"/>
              <a:ea typeface="Meiryo UI" panose="020B0604030504040204" pitchFamily="50" charset="-128"/>
            </a:endParaRPr>
          </a:p>
          <a:p>
            <a:r>
              <a:rPr lang="ja-JP" altLang="en-US" sz="1600">
                <a:latin typeface="Meiryo UI" panose="020B0604030504040204" pitchFamily="50" charset="-128"/>
                <a:ea typeface="Meiryo UI" panose="020B0604030504040204" pitchFamily="50" charset="-128"/>
              </a:rPr>
              <a:t>　・</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の運用者側は、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ユーザ登録申請受付をする。</a:t>
            </a:r>
            <a:endParaRPr lang="en-US" altLang="ja-JP" sz="1600">
              <a:latin typeface="Meiryo UI" panose="020B0604030504040204" pitchFamily="50" charset="-128"/>
              <a:ea typeface="Meiryo UI" panose="020B0604030504040204" pitchFamily="50" charset="-128"/>
            </a:endParaRPr>
          </a:p>
        </p:txBody>
      </p:sp>
      <p:grpSp>
        <p:nvGrpSpPr>
          <p:cNvPr id="19" name="グループ化 18">
            <a:extLst>
              <a:ext uri="{FF2B5EF4-FFF2-40B4-BE49-F238E27FC236}">
                <a16:creationId xmlns:a16="http://schemas.microsoft.com/office/drawing/2014/main" id="{07E7D57C-9711-3486-01B6-420D447C722E}"/>
              </a:ext>
            </a:extLst>
          </p:cNvPr>
          <p:cNvGrpSpPr/>
          <p:nvPr/>
        </p:nvGrpSpPr>
        <p:grpSpPr>
          <a:xfrm>
            <a:off x="233998" y="1967715"/>
            <a:ext cx="9518502" cy="2886325"/>
            <a:chOff x="193749" y="2261152"/>
            <a:chExt cx="9518502" cy="2886325"/>
          </a:xfrm>
        </p:grpSpPr>
        <p:grpSp>
          <p:nvGrpSpPr>
            <p:cNvPr id="16" name="グループ化 15">
              <a:extLst>
                <a:ext uri="{FF2B5EF4-FFF2-40B4-BE49-F238E27FC236}">
                  <a16:creationId xmlns:a16="http://schemas.microsoft.com/office/drawing/2014/main" id="{C45A0A21-8459-A3C5-F52B-27D54FDEE7C4}"/>
                </a:ext>
              </a:extLst>
            </p:cNvPr>
            <p:cNvGrpSpPr/>
            <p:nvPr/>
          </p:nvGrpSpPr>
          <p:grpSpPr>
            <a:xfrm>
              <a:off x="193749" y="2261152"/>
              <a:ext cx="9518502" cy="2503737"/>
              <a:chOff x="193749" y="2147939"/>
              <a:chExt cx="9518502" cy="2503737"/>
            </a:xfrm>
          </p:grpSpPr>
          <p:pic>
            <p:nvPicPr>
              <p:cNvPr id="11" name="図 10">
                <a:extLst>
                  <a:ext uri="{FF2B5EF4-FFF2-40B4-BE49-F238E27FC236}">
                    <a16:creationId xmlns:a16="http://schemas.microsoft.com/office/drawing/2014/main" id="{30344712-091B-1606-88C5-E66F621B4AB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749" y="2147939"/>
                <a:ext cx="4247622" cy="2503737"/>
              </a:xfrm>
              <a:prstGeom prst="rect">
                <a:avLst/>
              </a:prstGeom>
              <a:noFill/>
              <a:ln>
                <a:solidFill>
                  <a:schemeClr val="tx1"/>
                </a:solidFill>
              </a:ln>
            </p:spPr>
          </p:pic>
          <p:pic>
            <p:nvPicPr>
              <p:cNvPr id="12" name="図 11">
                <a:extLst>
                  <a:ext uri="{FF2B5EF4-FFF2-40B4-BE49-F238E27FC236}">
                    <a16:creationId xmlns:a16="http://schemas.microsoft.com/office/drawing/2014/main" id="{C331F53C-CA44-C64C-B9C2-FE74442D84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6406" y="2147939"/>
                <a:ext cx="5105845" cy="2503737"/>
              </a:xfrm>
              <a:prstGeom prst="rect">
                <a:avLst/>
              </a:prstGeom>
              <a:noFill/>
              <a:ln>
                <a:solidFill>
                  <a:schemeClr val="tx1"/>
                </a:solidFill>
              </a:ln>
            </p:spPr>
          </p:pic>
          <p:sp>
            <p:nvSpPr>
              <p:cNvPr id="3" name="四角形: 角を丸くする 2">
                <a:extLst>
                  <a:ext uri="{FF2B5EF4-FFF2-40B4-BE49-F238E27FC236}">
                    <a16:creationId xmlns:a16="http://schemas.microsoft.com/office/drawing/2014/main" id="{34A381E5-FF35-E31C-3C9A-3CBBEBFC1F03}"/>
                  </a:ext>
                </a:extLst>
              </p:cNvPr>
              <p:cNvSpPr/>
              <p:nvPr/>
            </p:nvSpPr>
            <p:spPr>
              <a:xfrm>
                <a:off x="595212" y="2680462"/>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4061FB1D-009E-B148-AD6D-1107C8C4D2DA}"/>
                  </a:ext>
                </a:extLst>
              </p:cNvPr>
              <p:cNvSpPr/>
              <p:nvPr/>
            </p:nvSpPr>
            <p:spPr>
              <a:xfrm>
                <a:off x="595212" y="3182248"/>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68C4D4FA-42CB-FAB1-24A9-7863641BEAD9}"/>
                  </a:ext>
                </a:extLst>
              </p:cNvPr>
              <p:cNvSpPr/>
              <p:nvPr/>
            </p:nvSpPr>
            <p:spPr>
              <a:xfrm>
                <a:off x="4996546" y="3159412"/>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9FC903FC-DFC8-7F64-CD75-33943CD5B7B4}"/>
                  </a:ext>
                </a:extLst>
              </p:cNvPr>
              <p:cNvSpPr/>
              <p:nvPr/>
            </p:nvSpPr>
            <p:spPr>
              <a:xfrm>
                <a:off x="5005255" y="3574110"/>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7" name="テキスト ボックス 16">
              <a:extLst>
                <a:ext uri="{FF2B5EF4-FFF2-40B4-BE49-F238E27FC236}">
                  <a16:creationId xmlns:a16="http://schemas.microsoft.com/office/drawing/2014/main" id="{51531F8D-9896-0837-BF4C-9BBCB82A0574}"/>
                </a:ext>
              </a:extLst>
            </p:cNvPr>
            <p:cNvSpPr txBox="1"/>
            <p:nvPr/>
          </p:nvSpPr>
          <p:spPr>
            <a:xfrm>
              <a:off x="992518" y="4778145"/>
              <a:ext cx="2528256" cy="369332"/>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rPr>
                <a:t>データ利用者の利用準備</a:t>
              </a:r>
            </a:p>
          </p:txBody>
        </p:sp>
        <p:sp>
          <p:nvSpPr>
            <p:cNvPr id="18" name="テキスト ボックス 17">
              <a:extLst>
                <a:ext uri="{FF2B5EF4-FFF2-40B4-BE49-F238E27FC236}">
                  <a16:creationId xmlns:a16="http://schemas.microsoft.com/office/drawing/2014/main" id="{C1B0ADDA-2D8E-24DC-75FD-CEA12C1A6951}"/>
                </a:ext>
              </a:extLst>
            </p:cNvPr>
            <p:cNvSpPr txBox="1"/>
            <p:nvPr/>
          </p:nvSpPr>
          <p:spPr>
            <a:xfrm>
              <a:off x="5834286" y="4764889"/>
              <a:ext cx="2528256" cy="369332"/>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rPr>
                <a:t>データ提供者の利用準備</a:t>
              </a:r>
            </a:p>
          </p:txBody>
        </p:sp>
      </p:grpSp>
    </p:spTree>
    <p:extLst>
      <p:ext uri="{BB962C8B-B14F-4D97-AF65-F5344CB8AC3E}">
        <p14:creationId xmlns:p14="http://schemas.microsoft.com/office/powerpoint/2010/main" val="190711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1863BC43-946A-C6CA-1659-B4F4C50FF058}"/>
              </a:ext>
            </a:extLst>
          </p:cNvPr>
          <p:cNvPicPr>
            <a:picLocks noChangeAspect="1"/>
          </p:cNvPicPr>
          <p:nvPr/>
        </p:nvPicPr>
        <p:blipFill>
          <a:blip r:embed="rId2"/>
          <a:stretch>
            <a:fillRect/>
          </a:stretch>
        </p:blipFill>
        <p:spPr>
          <a:xfrm>
            <a:off x="234000" y="1002047"/>
            <a:ext cx="9404473" cy="3156594"/>
          </a:xfrm>
          <a:prstGeom prst="rect">
            <a:avLst/>
          </a:prstGeom>
        </p:spPr>
      </p:pic>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申請状況確認前画面</a:t>
            </a:r>
          </a:p>
        </p:txBody>
      </p:sp>
      <p:sp>
        <p:nvSpPr>
          <p:cNvPr id="3" name="吹き出し: 角を丸めた四角形 2">
            <a:extLst>
              <a:ext uri="{FF2B5EF4-FFF2-40B4-BE49-F238E27FC236}">
                <a16:creationId xmlns:a16="http://schemas.microsoft.com/office/drawing/2014/main" id="{F86161B0-FCAA-7040-D912-C16A54F8D9AA}"/>
              </a:ext>
            </a:extLst>
          </p:cNvPr>
          <p:cNvSpPr/>
          <p:nvPr/>
        </p:nvSpPr>
        <p:spPr>
          <a:xfrm>
            <a:off x="401310" y="4418547"/>
            <a:ext cx="2980718" cy="557448"/>
          </a:xfrm>
          <a:prstGeom prst="wedgeRoundRectCallout">
            <a:avLst>
              <a:gd name="adj1" fmla="val -22608"/>
              <a:gd name="adj2" fmla="val -197448"/>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使用する認証基盤に応じて、</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認証基盤にリダイレクトする</a:t>
            </a:r>
            <a:endParaRPr lang="en-US" altLang="ja-JP" sz="1200" dirty="0">
              <a:solidFill>
                <a:schemeClr val="bg1"/>
              </a:solidFill>
              <a:latin typeface="Meiryo UI" panose="020B0604030504040204" pitchFamily="50" charset="-128"/>
              <a:ea typeface="Meiryo UI" panose="020B0604030504040204" pitchFamily="50" charset="-128"/>
            </a:endParaRPr>
          </a:p>
        </p:txBody>
      </p:sp>
      <p:sp>
        <p:nvSpPr>
          <p:cNvPr id="25" name="吹き出し: 角を丸めた四角形 24">
            <a:extLst>
              <a:ext uri="{FF2B5EF4-FFF2-40B4-BE49-F238E27FC236}">
                <a16:creationId xmlns:a16="http://schemas.microsoft.com/office/drawing/2014/main" id="{F7927F9A-5018-1619-9EB6-D4EA193F560B}"/>
              </a:ext>
            </a:extLst>
          </p:cNvPr>
          <p:cNvSpPr/>
          <p:nvPr/>
        </p:nvSpPr>
        <p:spPr>
          <a:xfrm>
            <a:off x="3212561" y="1436273"/>
            <a:ext cx="3451286" cy="2982274"/>
          </a:xfrm>
          <a:prstGeom prst="wedgeRoundRectCallout">
            <a:avLst>
              <a:gd name="adj1" fmla="val -66785"/>
              <a:gd name="adj2" fmla="val -1011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200" dirty="0">
                <a:solidFill>
                  <a:schemeClr val="bg1"/>
                </a:solidFill>
                <a:latin typeface="Meiryo UI" panose="020B0604030504040204" pitchFamily="50" charset="-128"/>
                <a:ea typeface="Meiryo UI" panose="020B0604030504040204" pitchFamily="50" charset="-128"/>
              </a:rPr>
              <a:t>申請時同様に認証基盤をプルダウンで選択する</a:t>
            </a:r>
            <a:endParaRPr lang="en-US" altLang="ja-JP" sz="1200" dirty="0">
              <a:solidFill>
                <a:schemeClr val="bg1"/>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CDF51714-ECB1-BA58-9E25-6E3D4F6F959A}"/>
              </a:ext>
            </a:extLst>
          </p:cNvPr>
          <p:cNvPicPr>
            <a:picLocks noChangeAspect="1"/>
          </p:cNvPicPr>
          <p:nvPr/>
        </p:nvPicPr>
        <p:blipFill>
          <a:blip r:embed="rId3"/>
          <a:stretch>
            <a:fillRect/>
          </a:stretch>
        </p:blipFill>
        <p:spPr>
          <a:xfrm>
            <a:off x="3628708" y="1968539"/>
            <a:ext cx="2648583" cy="2319674"/>
          </a:xfrm>
          <a:prstGeom prst="rect">
            <a:avLst/>
          </a:prstGeom>
        </p:spPr>
      </p:pic>
    </p:spTree>
    <p:extLst>
      <p:ext uri="{BB962C8B-B14F-4D97-AF65-F5344CB8AC3E}">
        <p14:creationId xmlns:p14="http://schemas.microsoft.com/office/powerpoint/2010/main" val="126855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kumimoji="1" lang="en-US" altLang="ja-JP" sz="1600">
                <a:latin typeface="Meiryo UI" panose="020B0604030504040204" pitchFamily="50" charset="-128"/>
                <a:ea typeface="Meiryo UI" panose="020B0604030504040204" pitchFamily="50" charset="-128"/>
              </a:rPr>
              <a:t>CADDE</a:t>
            </a:r>
            <a:r>
              <a:rPr kumimoji="1" lang="ja-JP" altLang="en-US" sz="1600">
                <a:latin typeface="Meiryo UI" panose="020B0604030504040204" pitchFamily="50" charset="-128"/>
                <a:ea typeface="Meiryo UI" panose="020B0604030504040204" pitchFamily="50" charset="-128"/>
              </a:rPr>
              <a:t>ログイン画面</a:t>
            </a:r>
          </a:p>
        </p:txBody>
      </p:sp>
      <p:pic>
        <p:nvPicPr>
          <p:cNvPr id="4" name="図 3">
            <a:extLst>
              <a:ext uri="{FF2B5EF4-FFF2-40B4-BE49-F238E27FC236}">
                <a16:creationId xmlns:a16="http://schemas.microsoft.com/office/drawing/2014/main" id="{557EBC69-A65F-1516-ED19-ED369BEB9FCC}"/>
              </a:ext>
            </a:extLst>
          </p:cNvPr>
          <p:cNvPicPr>
            <a:picLocks noChangeAspect="1"/>
          </p:cNvPicPr>
          <p:nvPr/>
        </p:nvPicPr>
        <p:blipFill>
          <a:blip r:embed="rId2"/>
          <a:stretch>
            <a:fillRect/>
          </a:stretch>
        </p:blipFill>
        <p:spPr>
          <a:xfrm>
            <a:off x="234000" y="1386150"/>
            <a:ext cx="9360937" cy="5250203"/>
          </a:xfrm>
          <a:prstGeom prst="rect">
            <a:avLst/>
          </a:prstGeom>
        </p:spPr>
      </p:pic>
      <p:sp>
        <p:nvSpPr>
          <p:cNvPr id="6" name="テキスト ボックス 5">
            <a:extLst>
              <a:ext uri="{FF2B5EF4-FFF2-40B4-BE49-F238E27FC236}">
                <a16:creationId xmlns:a16="http://schemas.microsoft.com/office/drawing/2014/main" id="{DD75888D-D8F2-3F03-CE9B-3B13CD6FF5F8}"/>
              </a:ext>
            </a:extLst>
          </p:cNvPr>
          <p:cNvSpPr txBox="1"/>
          <p:nvPr/>
        </p:nvSpPr>
        <p:spPr>
          <a:xfrm>
            <a:off x="286715" y="726219"/>
            <a:ext cx="7082388" cy="584775"/>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外部</a:t>
            </a:r>
            <a:r>
              <a:rPr kumimoji="1" lang="en-US" altLang="ja-JP" sz="1600" dirty="0">
                <a:latin typeface="Meiryo UI" panose="020B0604030504040204" pitchFamily="50" charset="-128"/>
                <a:ea typeface="Meiryo UI" panose="020B0604030504040204" pitchFamily="50" charset="-128"/>
              </a:rPr>
              <a:t>IdP</a:t>
            </a:r>
            <a:r>
              <a:rPr kumimoji="1" lang="ja-JP" altLang="en-US" sz="1600" dirty="0">
                <a:latin typeface="Meiryo UI" panose="020B0604030504040204" pitchFamily="50" charset="-128"/>
                <a:ea typeface="Meiryo UI" panose="020B0604030504040204" pitchFamily="50" charset="-128"/>
              </a:rPr>
              <a:t>を用いない場合、</a:t>
            </a:r>
            <a:r>
              <a:rPr lang="ja-JP" altLang="en-US" sz="1600" dirty="0">
                <a:latin typeface="Meiryo UI" panose="020B0604030504040204" pitchFamily="50" charset="-128"/>
                <a:ea typeface="Meiryo UI" panose="020B0604030504040204" pitchFamily="50" charset="-128"/>
              </a:rPr>
              <a:t>申請情報を用いて</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のログインを行う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認証方式は認可コードフローで行い、取得したトークンを用いて申請情報を取得する</a:t>
            </a:r>
            <a:endParaRPr kumimoji="1" lang="ja-JP" altLang="en-US" sz="1600" dirty="0">
              <a:latin typeface="Meiryo UI" panose="020B0604030504040204" pitchFamily="50" charset="-128"/>
              <a:ea typeface="Meiryo UI" panose="020B0604030504040204" pitchFamily="50" charset="-128"/>
            </a:endParaRPr>
          </a:p>
        </p:txBody>
      </p:sp>
      <p:sp>
        <p:nvSpPr>
          <p:cNvPr id="7" name="吹き出し: 角を丸めた四角形 6">
            <a:extLst>
              <a:ext uri="{FF2B5EF4-FFF2-40B4-BE49-F238E27FC236}">
                <a16:creationId xmlns:a16="http://schemas.microsoft.com/office/drawing/2014/main" id="{A4A88F15-398B-BDD4-1187-44224A54498F}"/>
              </a:ext>
            </a:extLst>
          </p:cNvPr>
          <p:cNvSpPr/>
          <p:nvPr/>
        </p:nvSpPr>
        <p:spPr>
          <a:xfrm>
            <a:off x="6614219" y="3228574"/>
            <a:ext cx="2980718" cy="955119"/>
          </a:xfrm>
          <a:prstGeom prst="wedgeRoundRectCallout">
            <a:avLst>
              <a:gd name="adj1" fmla="val -62111"/>
              <a:gd name="adj2" fmla="val 31557"/>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ユーザ名とパスワードは以下を入力する</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ユーザ名：申請時に入力したメールアドレス</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パスワード：申請時に発行されたパスワード</a:t>
            </a:r>
            <a:endParaRPr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44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A42673B-1AA8-54F3-A76F-CB03696138E9}"/>
              </a:ext>
            </a:extLst>
          </p:cNvPr>
          <p:cNvPicPr>
            <a:picLocks noChangeAspect="1"/>
          </p:cNvPicPr>
          <p:nvPr/>
        </p:nvPicPr>
        <p:blipFill>
          <a:blip r:embed="rId2"/>
          <a:stretch>
            <a:fillRect/>
          </a:stretch>
        </p:blipFill>
        <p:spPr>
          <a:xfrm>
            <a:off x="234000" y="1002047"/>
            <a:ext cx="9404473" cy="5535452"/>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利用申請</a:t>
            </a:r>
            <a:r>
              <a:rPr kumimoji="1" lang="ja-JP" altLang="en-US" sz="1600" dirty="0">
                <a:latin typeface="Meiryo UI" panose="020B0604030504040204" pitchFamily="50" charset="-128"/>
                <a:ea typeface="Meiryo UI" panose="020B0604030504040204" pitchFamily="50" charset="-128"/>
              </a:rPr>
              <a:t>者用画面：　</a:t>
            </a:r>
            <a:r>
              <a:rPr lang="ja-JP" altLang="en-US" sz="1600" dirty="0">
                <a:latin typeface="Meiryo UI" panose="020B0604030504040204" pitchFamily="50" charset="-128"/>
                <a:ea typeface="Meiryo UI" panose="020B0604030504040204" pitchFamily="50" charset="-128"/>
              </a:rPr>
              <a:t>申請状況確認画面（外部</a:t>
            </a:r>
            <a:r>
              <a:rPr lang="en-US" altLang="ja-JP" sz="1600" dirty="0">
                <a:latin typeface="Meiryo UI" panose="020B0604030504040204" pitchFamily="50" charset="-128"/>
                <a:ea typeface="Meiryo UI" panose="020B0604030504040204" pitchFamily="50" charset="-128"/>
              </a:rPr>
              <a:t>IdP</a:t>
            </a:r>
            <a:r>
              <a:rPr lang="ja-JP" altLang="en-US" sz="1600" dirty="0">
                <a:latin typeface="Meiryo UI" panose="020B0604030504040204" pitchFamily="50" charset="-128"/>
                <a:ea typeface="Meiryo UI" panose="020B0604030504040204" pitchFamily="50" charset="-128"/>
              </a:rPr>
              <a:t>を利用しない場合）</a:t>
            </a:r>
            <a:endParaRPr kumimoji="1" lang="ja-JP" altLang="en-US" sz="16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5F42E75A-D8F7-3C31-7AF2-D72588203A00}"/>
              </a:ext>
            </a:extLst>
          </p:cNvPr>
          <p:cNvSpPr/>
          <p:nvPr/>
        </p:nvSpPr>
        <p:spPr>
          <a:xfrm>
            <a:off x="7495432" y="3729142"/>
            <a:ext cx="1223972" cy="432000"/>
          </a:xfrm>
          <a:prstGeom prst="wedgeRoundRectCallout">
            <a:avLst>
              <a:gd name="adj1" fmla="val -73185"/>
              <a:gd name="adj2" fmla="val 12689"/>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latin typeface="Meiryo UI" panose="020B0604030504040204" pitchFamily="50" charset="-128"/>
                <a:ea typeface="Meiryo UI" panose="020B0604030504040204" pitchFamily="50" charset="-128"/>
              </a:rPr>
              <a:t>編集可能</a:t>
            </a:r>
          </a:p>
        </p:txBody>
      </p:sp>
      <p:sp>
        <p:nvSpPr>
          <p:cNvPr id="10" name="右中かっこ 9">
            <a:extLst>
              <a:ext uri="{FF2B5EF4-FFF2-40B4-BE49-F238E27FC236}">
                <a16:creationId xmlns:a16="http://schemas.microsoft.com/office/drawing/2014/main" id="{80785FFE-8E5F-0CBC-C7BC-64705B5C4C7A}"/>
              </a:ext>
            </a:extLst>
          </p:cNvPr>
          <p:cNvSpPr/>
          <p:nvPr/>
        </p:nvSpPr>
        <p:spPr>
          <a:xfrm>
            <a:off x="6981973" y="2589910"/>
            <a:ext cx="245546" cy="2821333"/>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5" name="吹き出し: 角を丸めた四角形 14">
            <a:extLst>
              <a:ext uri="{FF2B5EF4-FFF2-40B4-BE49-F238E27FC236}">
                <a16:creationId xmlns:a16="http://schemas.microsoft.com/office/drawing/2014/main" id="{67CBCF11-F8C5-5149-1290-29A495106DF4}"/>
              </a:ext>
            </a:extLst>
          </p:cNvPr>
          <p:cNvSpPr/>
          <p:nvPr/>
        </p:nvSpPr>
        <p:spPr>
          <a:xfrm>
            <a:off x="683361" y="5960863"/>
            <a:ext cx="3600540" cy="432000"/>
          </a:xfrm>
          <a:prstGeom prst="wedgeRoundRectCallout">
            <a:avLst>
              <a:gd name="adj1" fmla="val -30487"/>
              <a:gd name="adj2" fmla="val -887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審査中の場合、編集内容を送信することで、申請情報の変更できる</a:t>
            </a:r>
          </a:p>
        </p:txBody>
      </p:sp>
      <p:sp>
        <p:nvSpPr>
          <p:cNvPr id="16" name="吹き出し: 角を丸めた四角形 15">
            <a:extLst>
              <a:ext uri="{FF2B5EF4-FFF2-40B4-BE49-F238E27FC236}">
                <a16:creationId xmlns:a16="http://schemas.microsoft.com/office/drawing/2014/main" id="{CEC8631A-06E6-E261-CB35-77BC93E7D68D}"/>
              </a:ext>
            </a:extLst>
          </p:cNvPr>
          <p:cNvSpPr/>
          <p:nvPr/>
        </p:nvSpPr>
        <p:spPr>
          <a:xfrm>
            <a:off x="2601929" y="5374411"/>
            <a:ext cx="2734159" cy="432000"/>
          </a:xfrm>
          <a:prstGeom prst="wedgeRoundRectCallout">
            <a:avLst>
              <a:gd name="adj1" fmla="val -54840"/>
              <a:gd name="adj2" fmla="val 12689"/>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rPr>
              <a:t>CADDE</a:t>
            </a:r>
            <a:r>
              <a:rPr lang="ja-JP" altLang="en-US" sz="1200" dirty="0">
                <a:solidFill>
                  <a:schemeClr val="bg1"/>
                </a:solidFill>
                <a:latin typeface="Meiryo UI" panose="020B0604030504040204" pitchFamily="50" charset="-128"/>
                <a:ea typeface="Meiryo UI" panose="020B0604030504040204" pitchFamily="50" charset="-128"/>
              </a:rPr>
              <a:t>ユーザ登録申請</a:t>
            </a:r>
            <a:r>
              <a:rPr kumimoji="1" lang="ja-JP" altLang="en-US" sz="1200" dirty="0">
                <a:solidFill>
                  <a:schemeClr val="bg1"/>
                </a:solidFill>
                <a:latin typeface="Meiryo UI" panose="020B0604030504040204" pitchFamily="50" charset="-128"/>
                <a:ea typeface="Meiryo UI" panose="020B0604030504040204" pitchFamily="50" charset="-128"/>
              </a:rPr>
              <a:t>を却下する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671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5F313959-2ECE-3490-F5F8-79EDAEFAEFD1}"/>
              </a:ext>
            </a:extLst>
          </p:cNvPr>
          <p:cNvPicPr>
            <a:picLocks noChangeAspect="1"/>
          </p:cNvPicPr>
          <p:nvPr/>
        </p:nvPicPr>
        <p:blipFill>
          <a:blip r:embed="rId2"/>
          <a:stretch>
            <a:fillRect/>
          </a:stretch>
        </p:blipFill>
        <p:spPr>
          <a:xfrm>
            <a:off x="234000" y="1002046"/>
            <a:ext cx="9404473" cy="5466781"/>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申請状況確認画面（外部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sp>
        <p:nvSpPr>
          <p:cNvPr id="3" name="吹き出し: 角を丸めた四角形 2">
            <a:extLst>
              <a:ext uri="{FF2B5EF4-FFF2-40B4-BE49-F238E27FC236}">
                <a16:creationId xmlns:a16="http://schemas.microsoft.com/office/drawing/2014/main" id="{ECA469AB-01AF-9DA1-0781-49E3095666E8}"/>
              </a:ext>
            </a:extLst>
          </p:cNvPr>
          <p:cNvSpPr/>
          <p:nvPr/>
        </p:nvSpPr>
        <p:spPr>
          <a:xfrm>
            <a:off x="3803380" y="4340867"/>
            <a:ext cx="1223972" cy="432000"/>
          </a:xfrm>
          <a:prstGeom prst="wedgeRoundRectCallout">
            <a:avLst>
              <a:gd name="adj1" fmla="val -62951"/>
              <a:gd name="adj2" fmla="val -42402"/>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latin typeface="Meiryo UI" panose="020B0604030504040204" pitchFamily="50" charset="-128"/>
                <a:ea typeface="Meiryo UI" panose="020B0604030504040204" pitchFamily="50" charset="-128"/>
              </a:rPr>
              <a:t>編集可能</a:t>
            </a:r>
          </a:p>
        </p:txBody>
      </p:sp>
      <p:sp>
        <p:nvSpPr>
          <p:cNvPr id="5" name="右中かっこ 4">
            <a:extLst>
              <a:ext uri="{FF2B5EF4-FFF2-40B4-BE49-F238E27FC236}">
                <a16:creationId xmlns:a16="http://schemas.microsoft.com/office/drawing/2014/main" id="{F2E05482-FFC7-D5BA-0C0D-C107F4640DCD}"/>
              </a:ext>
            </a:extLst>
          </p:cNvPr>
          <p:cNvSpPr/>
          <p:nvPr/>
        </p:nvSpPr>
        <p:spPr>
          <a:xfrm>
            <a:off x="3289920" y="3245181"/>
            <a:ext cx="286719" cy="2274622"/>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8BD4041D-8B9B-CDB3-1C5F-854A53089CF6}"/>
              </a:ext>
            </a:extLst>
          </p:cNvPr>
          <p:cNvSpPr/>
          <p:nvPr/>
        </p:nvSpPr>
        <p:spPr>
          <a:xfrm>
            <a:off x="529357" y="5971975"/>
            <a:ext cx="3600540" cy="432000"/>
          </a:xfrm>
          <a:prstGeom prst="wedgeRoundRectCallout">
            <a:avLst>
              <a:gd name="adj1" fmla="val -30487"/>
              <a:gd name="adj2" fmla="val -887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審査中の場合、編集内容を送信することで、申請情報の変更できる</a:t>
            </a:r>
          </a:p>
        </p:txBody>
      </p:sp>
    </p:spTree>
    <p:extLst>
      <p:ext uri="{BB962C8B-B14F-4D97-AF65-F5344CB8AC3E}">
        <p14:creationId xmlns:p14="http://schemas.microsoft.com/office/powerpoint/2010/main" val="166715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394BA3-4361-7179-1795-BAD4EC795C65}"/>
              </a:ext>
            </a:extLst>
          </p:cNvPr>
          <p:cNvPicPr>
            <a:picLocks noChangeAspect="1"/>
          </p:cNvPicPr>
          <p:nvPr/>
        </p:nvPicPr>
        <p:blipFill>
          <a:blip r:embed="rId2"/>
          <a:stretch>
            <a:fillRect/>
          </a:stretch>
        </p:blipFill>
        <p:spPr>
          <a:xfrm>
            <a:off x="234925" y="998994"/>
            <a:ext cx="9404472" cy="5535452"/>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利用申請</a:t>
            </a:r>
            <a:r>
              <a:rPr kumimoji="1" lang="ja-JP" altLang="en-US" sz="1600" dirty="0">
                <a:latin typeface="Meiryo UI" panose="020B0604030504040204" pitchFamily="50" charset="-128"/>
                <a:ea typeface="Meiryo UI" panose="020B0604030504040204" pitchFamily="50" charset="-128"/>
              </a:rPr>
              <a:t>者用画面：　</a:t>
            </a:r>
            <a:r>
              <a:rPr lang="ja-JP" altLang="en-US" sz="1600" dirty="0">
                <a:latin typeface="Meiryo UI" panose="020B0604030504040204" pitchFamily="50" charset="-128"/>
                <a:ea typeface="Meiryo UI" panose="020B0604030504040204" pitchFamily="50" charset="-128"/>
              </a:rPr>
              <a:t>申請状況確認画面　申請却下（</a:t>
            </a:r>
            <a:r>
              <a:rPr lang="en-US" altLang="ja-JP" sz="1600" dirty="0">
                <a:latin typeface="Meiryo UI" panose="020B0604030504040204" pitchFamily="50" charset="-128"/>
                <a:ea typeface="Meiryo UI" panose="020B0604030504040204" pitchFamily="50" charset="-128"/>
              </a:rPr>
              <a:t>1/2</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CEC8631A-06E6-E261-CB35-77BC93E7D68D}"/>
              </a:ext>
            </a:extLst>
          </p:cNvPr>
          <p:cNvSpPr/>
          <p:nvPr/>
        </p:nvSpPr>
        <p:spPr>
          <a:xfrm>
            <a:off x="2943616" y="4397379"/>
            <a:ext cx="5636713" cy="1013863"/>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を却下する際に、ダイアログで確認する</a:t>
            </a:r>
            <a:endParaRPr kumimoji="1" lang="en-US" altLang="ja-JP" sz="1200" dirty="0">
              <a:solidFill>
                <a:schemeClr val="bg1"/>
              </a:solidFill>
              <a:latin typeface="Meiryo UI" panose="020B0604030504040204" pitchFamily="50" charset="-128"/>
              <a:ea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rPr>
              <a:t>※1.</a:t>
            </a:r>
            <a:r>
              <a:rPr lang="ja-JP" altLang="en-US" sz="1200" dirty="0">
                <a:solidFill>
                  <a:schemeClr val="bg1"/>
                </a:solidFill>
                <a:latin typeface="Meiryo UI" panose="020B0604030504040204" pitchFamily="50" charset="-128"/>
                <a:ea typeface="Meiryo UI" panose="020B0604030504040204" pitchFamily="50" charset="-128"/>
              </a:rPr>
              <a:t>申請を却下した場合、</a:t>
            </a:r>
            <a:r>
              <a:rPr lang="en-US" altLang="ja-JP" sz="1200" dirty="0">
                <a:solidFill>
                  <a:schemeClr val="bg1"/>
                </a:solidFill>
                <a:latin typeface="Meiryo UI" panose="020B0604030504040204" pitchFamily="50" charset="-128"/>
                <a:ea typeface="Meiryo UI" panose="020B0604030504040204" pitchFamily="50" charset="-128"/>
              </a:rPr>
              <a:t>CADDE</a:t>
            </a:r>
            <a:r>
              <a:rPr lang="ja-JP" altLang="en-US" sz="1200" dirty="0">
                <a:solidFill>
                  <a:schemeClr val="bg1"/>
                </a:solidFill>
                <a:latin typeface="Meiryo UI" panose="020B0604030504040204" pitchFamily="50" charset="-128"/>
                <a:ea typeface="Meiryo UI" panose="020B0604030504040204" pitchFamily="50" charset="-128"/>
              </a:rPr>
              <a:t>利用者は申請状況を確認できなくなります</a:t>
            </a:r>
            <a:endParaRPr lang="en-US" altLang="ja-JP" sz="1200" dirty="0">
              <a:solidFill>
                <a:schemeClr val="bg1"/>
              </a:solidFill>
              <a:latin typeface="Meiryo UI" panose="020B0604030504040204" pitchFamily="50" charset="-128"/>
              <a:ea typeface="Meiryo UI" panose="020B0604030504040204" pitchFamily="50" charset="-128"/>
            </a:endParaRPr>
          </a:p>
          <a:p>
            <a:r>
              <a:rPr kumimoji="1" lang="en-US" altLang="ja-JP" sz="1200" dirty="0">
                <a:solidFill>
                  <a:schemeClr val="bg1"/>
                </a:solidFill>
                <a:latin typeface="Meiryo UI" panose="020B0604030504040204" pitchFamily="50" charset="-128"/>
                <a:ea typeface="Meiryo UI" panose="020B0604030504040204" pitchFamily="50" charset="-128"/>
              </a:rPr>
              <a:t>※2.</a:t>
            </a:r>
            <a:r>
              <a:rPr kumimoji="1" lang="ja-JP" altLang="en-US" sz="1200" dirty="0">
                <a:solidFill>
                  <a:schemeClr val="bg1"/>
                </a:solidFill>
                <a:latin typeface="Meiryo UI" panose="020B0604030504040204" pitchFamily="50" charset="-128"/>
                <a:ea typeface="Meiryo UI" panose="020B0604030504040204" pitchFamily="50" charset="-128"/>
              </a:rPr>
              <a:t>申請を却下した場合でも、管理画面側からは申請情報を確認することが可能であり、却下の取り消しを行うことができます</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9183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101BE-B941-4B29-6F5E-1A3E30B0E56E}"/>
              </a:ext>
            </a:extLst>
          </p:cNvPr>
          <p:cNvSpPr>
            <a:spLocks noGrp="1"/>
          </p:cNvSpPr>
          <p:nvPr>
            <p:ph type="title"/>
          </p:nvPr>
        </p:nvSpPr>
        <p:spPr/>
        <p:txBody>
          <a:bodyPr/>
          <a:lstStyle/>
          <a:p>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利用申請</a:t>
            </a:r>
            <a:r>
              <a:rPr kumimoji="1" lang="ja-JP" altLang="en-US" sz="1600" dirty="0">
                <a:latin typeface="Meiryo UI" panose="020B0604030504040204" pitchFamily="50" charset="-128"/>
                <a:ea typeface="Meiryo UI" panose="020B0604030504040204" pitchFamily="50" charset="-128"/>
              </a:rPr>
              <a:t>者用画面：　</a:t>
            </a:r>
            <a:r>
              <a:rPr lang="ja-JP" altLang="en-US" sz="1600" dirty="0">
                <a:latin typeface="Meiryo UI" panose="020B0604030504040204" pitchFamily="50" charset="-128"/>
                <a:ea typeface="Meiryo UI" panose="020B0604030504040204" pitchFamily="50" charset="-128"/>
              </a:rPr>
              <a:t>申請状況確認画面　申請却下（</a:t>
            </a:r>
            <a:r>
              <a:rPr lang="en-US" altLang="ja-JP" sz="1600" dirty="0">
                <a:latin typeface="Meiryo UI" panose="020B0604030504040204" pitchFamily="50" charset="-128"/>
                <a:ea typeface="Meiryo UI" panose="020B0604030504040204" pitchFamily="50" charset="-128"/>
              </a:rPr>
              <a:t>2/2</a:t>
            </a:r>
            <a:r>
              <a:rPr lang="ja-JP" altLang="en-US" sz="1600" dirty="0">
                <a:latin typeface="Meiryo UI" panose="020B0604030504040204" pitchFamily="50" charset="-128"/>
                <a:ea typeface="Meiryo UI" panose="020B0604030504040204" pitchFamily="50" charset="-128"/>
              </a:rPr>
              <a:t>）</a:t>
            </a:r>
            <a:endParaRPr kumimoji="1" lang="ja-JP" altLang="en-US" dirty="0"/>
          </a:p>
        </p:txBody>
      </p:sp>
      <p:pic>
        <p:nvPicPr>
          <p:cNvPr id="5" name="図 4">
            <a:extLst>
              <a:ext uri="{FF2B5EF4-FFF2-40B4-BE49-F238E27FC236}">
                <a16:creationId xmlns:a16="http://schemas.microsoft.com/office/drawing/2014/main" id="{B449A574-F407-A37A-45FC-B305207812A7}"/>
              </a:ext>
            </a:extLst>
          </p:cNvPr>
          <p:cNvPicPr>
            <a:picLocks noChangeAspect="1"/>
          </p:cNvPicPr>
          <p:nvPr/>
        </p:nvPicPr>
        <p:blipFill>
          <a:blip r:embed="rId2"/>
          <a:stretch>
            <a:fillRect/>
          </a:stretch>
        </p:blipFill>
        <p:spPr>
          <a:xfrm>
            <a:off x="232621" y="997638"/>
            <a:ext cx="9406776" cy="5536808"/>
          </a:xfrm>
          <a:prstGeom prst="rect">
            <a:avLst/>
          </a:prstGeom>
        </p:spPr>
      </p:pic>
      <p:sp>
        <p:nvSpPr>
          <p:cNvPr id="6" name="吹き出し: 角を丸めた四角形 5">
            <a:extLst>
              <a:ext uri="{FF2B5EF4-FFF2-40B4-BE49-F238E27FC236}">
                <a16:creationId xmlns:a16="http://schemas.microsoft.com/office/drawing/2014/main" id="{953990BC-A385-622E-F68E-D6B945D37D20}"/>
              </a:ext>
            </a:extLst>
          </p:cNvPr>
          <p:cNvSpPr/>
          <p:nvPr/>
        </p:nvSpPr>
        <p:spPr>
          <a:xfrm>
            <a:off x="2943616" y="4397380"/>
            <a:ext cx="5636713" cy="775870"/>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却下確認ダイアログで「はい」を選択し、申請を却下すると完了ダイアログを表示する</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「閉じる」を押すとトップページに戻る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61937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BE251-24C7-0E66-D82B-7C7400BE7618}"/>
              </a:ext>
            </a:extLst>
          </p:cNvPr>
          <p:cNvSpPr>
            <a:spLocks noGrp="1"/>
          </p:cNvSpPr>
          <p:nvPr>
            <p:ph type="title"/>
          </p:nvPr>
        </p:nvSpPr>
        <p:spPr/>
        <p:txBody>
          <a:bodyPr/>
          <a:lstStyle/>
          <a:p>
            <a:r>
              <a:rPr kumimoji="1" lang="en-US" altLang="ja-JP"/>
              <a:t>CADDE</a:t>
            </a:r>
            <a:r>
              <a:rPr lang="ja-JP" altLang="en-US"/>
              <a:t>運用管理者</a:t>
            </a:r>
            <a:r>
              <a:rPr kumimoji="1" lang="ja-JP" altLang="en-US"/>
              <a:t>用画面</a:t>
            </a:r>
          </a:p>
        </p:txBody>
      </p:sp>
    </p:spTree>
    <p:extLst>
      <p:ext uri="{BB962C8B-B14F-4D97-AF65-F5344CB8AC3E}">
        <p14:creationId xmlns:p14="http://schemas.microsoft.com/office/powerpoint/2010/main" val="118625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DA711-FDF3-F8EA-2377-3EF94CED31C6}"/>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認証機能ログイン画面</a:t>
            </a:r>
          </a:p>
        </p:txBody>
      </p:sp>
      <p:pic>
        <p:nvPicPr>
          <p:cNvPr id="3" name="図 2">
            <a:extLst>
              <a:ext uri="{FF2B5EF4-FFF2-40B4-BE49-F238E27FC236}">
                <a16:creationId xmlns:a16="http://schemas.microsoft.com/office/drawing/2014/main" id="{B0722D4C-38AB-EB22-7A7A-801867DC2DA7}"/>
              </a:ext>
            </a:extLst>
          </p:cNvPr>
          <p:cNvPicPr>
            <a:picLocks noChangeAspect="1"/>
          </p:cNvPicPr>
          <p:nvPr/>
        </p:nvPicPr>
        <p:blipFill>
          <a:blip r:embed="rId2"/>
          <a:stretch>
            <a:fillRect/>
          </a:stretch>
        </p:blipFill>
        <p:spPr>
          <a:xfrm>
            <a:off x="707316" y="1168990"/>
            <a:ext cx="7979485" cy="4685525"/>
          </a:xfrm>
          <a:prstGeom prst="rect">
            <a:avLst/>
          </a:prstGeom>
        </p:spPr>
      </p:pic>
      <p:sp>
        <p:nvSpPr>
          <p:cNvPr id="4" name="吹き出し: 角を丸めた四角形 3">
            <a:extLst>
              <a:ext uri="{FF2B5EF4-FFF2-40B4-BE49-F238E27FC236}">
                <a16:creationId xmlns:a16="http://schemas.microsoft.com/office/drawing/2014/main" id="{B3CE42E9-F3D3-6D70-E03C-57D08B36EFCD}"/>
              </a:ext>
            </a:extLst>
          </p:cNvPr>
          <p:cNvSpPr/>
          <p:nvPr/>
        </p:nvSpPr>
        <p:spPr>
          <a:xfrm>
            <a:off x="6279135" y="2220685"/>
            <a:ext cx="2046259" cy="443811"/>
          </a:xfrm>
          <a:prstGeom prst="wedgeRoundRectCallout">
            <a:avLst>
              <a:gd name="adj1" fmla="val -39072"/>
              <a:gd name="adj2" fmla="val 97727"/>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latin typeface="Meiryo UI" panose="020B0604030504040204" pitchFamily="50" charset="-128"/>
                <a:ea typeface="Meiryo UI" panose="020B0604030504040204" pitchFamily="50" charset="-128"/>
              </a:rPr>
              <a:t>認証機能を使ってログイン</a:t>
            </a:r>
            <a:endParaRPr kumimoji="1"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662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79525C24-BE3C-96C6-53F7-5F9948DC1292}"/>
              </a:ext>
            </a:extLst>
          </p:cNvPr>
          <p:cNvPicPr>
            <a:picLocks noChangeAspect="1"/>
          </p:cNvPicPr>
          <p:nvPr/>
        </p:nvPicPr>
        <p:blipFill>
          <a:blip r:embed="rId2"/>
          <a:stretch>
            <a:fillRect/>
          </a:stretch>
        </p:blipFill>
        <p:spPr>
          <a:xfrm>
            <a:off x="234000" y="998994"/>
            <a:ext cx="9404472" cy="5658623"/>
          </a:xfrm>
          <a:prstGeom prst="rect">
            <a:avLst/>
          </a:prstGeom>
        </p:spPr>
      </p:pic>
      <p:sp>
        <p:nvSpPr>
          <p:cNvPr id="2" name="タイトル 1">
            <a:extLst>
              <a:ext uri="{FF2B5EF4-FFF2-40B4-BE49-F238E27FC236}">
                <a16:creationId xmlns:a16="http://schemas.microsoft.com/office/drawing/2014/main" id="{DD875B29-A7EC-DEA5-914D-4FC096BD35FB}"/>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申請一覧画面</a:t>
            </a:r>
          </a:p>
        </p:txBody>
      </p:sp>
      <p:sp>
        <p:nvSpPr>
          <p:cNvPr id="6" name="吹き出し: 角を丸めた四角形 5">
            <a:extLst>
              <a:ext uri="{FF2B5EF4-FFF2-40B4-BE49-F238E27FC236}">
                <a16:creationId xmlns:a16="http://schemas.microsoft.com/office/drawing/2014/main" id="{CAC76E6C-7291-7AAD-DB64-31D1EE42DA4F}"/>
              </a:ext>
            </a:extLst>
          </p:cNvPr>
          <p:cNvSpPr/>
          <p:nvPr/>
        </p:nvSpPr>
        <p:spPr>
          <a:xfrm>
            <a:off x="1550970" y="4610099"/>
            <a:ext cx="2880739" cy="385152"/>
          </a:xfrm>
          <a:prstGeom prst="wedgeRoundRectCallout">
            <a:avLst>
              <a:gd name="adj1" fmla="val -41285"/>
              <a:gd name="adj2" fmla="val -108143"/>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latin typeface="Meiryo UI" panose="020B0604030504040204" pitchFamily="50" charset="-128"/>
                <a:ea typeface="Meiryo UI" panose="020B0604030504040204" pitchFamily="50" charset="-128"/>
              </a:rPr>
              <a:t>各申請番号を押下で各</a:t>
            </a:r>
            <a:r>
              <a:rPr lang="ja-JP" altLang="en-US" sz="1200">
                <a:latin typeface="Meiryo UI" panose="020B0604030504040204" pitchFamily="50" charset="-128"/>
                <a:ea typeface="Meiryo UI" panose="020B0604030504040204" pitchFamily="50" charset="-128"/>
              </a:rPr>
              <a:t>申請詳細に遷移</a:t>
            </a:r>
            <a:endParaRPr kumimoji="1" lang="ja-JP" altLang="en-US" sz="1200">
              <a:latin typeface="Meiryo UI" panose="020B0604030504040204" pitchFamily="50" charset="-128"/>
              <a:ea typeface="Meiryo UI" panose="020B0604030504040204" pitchFamily="50" charset="-128"/>
            </a:endParaRPr>
          </a:p>
        </p:txBody>
      </p:sp>
      <p:sp>
        <p:nvSpPr>
          <p:cNvPr id="7" name="吹き出し: 角を丸めた四角形 6">
            <a:extLst>
              <a:ext uri="{FF2B5EF4-FFF2-40B4-BE49-F238E27FC236}">
                <a16:creationId xmlns:a16="http://schemas.microsoft.com/office/drawing/2014/main" id="{B983BC2F-0F88-B8D3-2061-16F704250AD6}"/>
              </a:ext>
            </a:extLst>
          </p:cNvPr>
          <p:cNvSpPr/>
          <p:nvPr/>
        </p:nvSpPr>
        <p:spPr>
          <a:xfrm>
            <a:off x="3541659" y="1208463"/>
            <a:ext cx="3929945" cy="586820"/>
          </a:xfrm>
          <a:prstGeom prst="wedgeRoundRectCallout">
            <a:avLst>
              <a:gd name="adj1" fmla="val 1401"/>
              <a:gd name="adj2" fmla="val 927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ユーザ</a:t>
            </a:r>
            <a:r>
              <a:rPr kumimoji="1"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の発行に必要な情報</a:t>
            </a:r>
            <a:endParaRPr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a:t>
            </a: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法人番号</a:t>
            </a: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のユーザ識別子</a:t>
            </a:r>
            <a:r>
              <a:rPr kumimoji="1" lang="en-US" altLang="ja-JP" sz="120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a:t>
            </a:r>
            <a:endParaRPr kumimoji="1" lang="en-US" altLang="ja-JP" sz="1200">
              <a:latin typeface="Meiryo UI" panose="020B0604030504040204" pitchFamily="50" charset="-128"/>
              <a:ea typeface="Meiryo UI" panose="020B0604030504040204" pitchFamily="50" charset="-128"/>
            </a:endParaRPr>
          </a:p>
        </p:txBody>
      </p:sp>
      <p:sp>
        <p:nvSpPr>
          <p:cNvPr id="9" name="吹き出し: 角を丸めた四角形 8">
            <a:extLst>
              <a:ext uri="{FF2B5EF4-FFF2-40B4-BE49-F238E27FC236}">
                <a16:creationId xmlns:a16="http://schemas.microsoft.com/office/drawing/2014/main" id="{C419AB9F-A038-B528-6833-7A31D198F50C}"/>
              </a:ext>
            </a:extLst>
          </p:cNvPr>
          <p:cNvSpPr/>
          <p:nvPr/>
        </p:nvSpPr>
        <p:spPr>
          <a:xfrm>
            <a:off x="1047616" y="1501873"/>
            <a:ext cx="2186834" cy="385153"/>
          </a:xfrm>
          <a:prstGeom prst="wedgeRoundRectCallout">
            <a:avLst>
              <a:gd name="adj1" fmla="val -31225"/>
              <a:gd name="adj2" fmla="val 73982"/>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申請番号によるソート機能あり</a:t>
            </a:r>
            <a:endParaRPr kumimoji="1" lang="en-US" altLang="ja-JP" sz="1200" dirty="0">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E1F198B6-2863-7789-DD81-CBFDECC8D7C2}"/>
              </a:ext>
            </a:extLst>
          </p:cNvPr>
          <p:cNvSpPr/>
          <p:nvPr/>
        </p:nvSpPr>
        <p:spPr>
          <a:xfrm>
            <a:off x="7097168" y="2244402"/>
            <a:ext cx="2096938" cy="586819"/>
          </a:xfrm>
          <a:prstGeom prst="wedgeRoundRectCallout">
            <a:avLst>
              <a:gd name="adj1" fmla="val 23826"/>
              <a:gd name="adj2" fmla="val -10976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申請ステータスでフィルタできる</a:t>
            </a:r>
            <a:endParaRPr kumimoji="1"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初期は未指定</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7831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2A4BB5D4-0106-DF62-6BEC-1F375D6A34F9}"/>
              </a:ext>
            </a:extLst>
          </p:cNvPr>
          <p:cNvPicPr>
            <a:picLocks noChangeAspect="1"/>
          </p:cNvPicPr>
          <p:nvPr/>
        </p:nvPicPr>
        <p:blipFill>
          <a:blip r:embed="rId2"/>
          <a:stretch>
            <a:fillRect/>
          </a:stretch>
        </p:blipFill>
        <p:spPr>
          <a:xfrm>
            <a:off x="234000" y="998993"/>
            <a:ext cx="9416530" cy="5658623"/>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申請</a:t>
            </a:r>
            <a:r>
              <a:rPr lang="ja-JP" altLang="en-US" sz="1600">
                <a:latin typeface="Meiryo UI" panose="020B0604030504040204" pitchFamily="50" charset="-128"/>
                <a:ea typeface="Meiryo UI" panose="020B0604030504040204" pitchFamily="50" charset="-128"/>
              </a:rPr>
              <a:t>詳細</a:t>
            </a:r>
            <a:r>
              <a:rPr kumimoji="1" lang="ja-JP" altLang="en-US" sz="1600">
                <a:latin typeface="Meiryo UI" panose="020B0604030504040204" pitchFamily="50" charset="-128"/>
                <a:ea typeface="Meiryo UI" panose="020B0604030504040204" pitchFamily="50" charset="-128"/>
              </a:rPr>
              <a:t>画面</a:t>
            </a:r>
            <a:r>
              <a:rPr lang="ja-JP" altLang="en-US" sz="1600">
                <a:latin typeface="Meiryo UI" panose="020B0604030504040204" pitchFamily="50" charset="-128"/>
                <a:ea typeface="Meiryo UI" panose="020B0604030504040204" pitchFamily="50" charset="-128"/>
              </a:rPr>
              <a:t>（外部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を利用しない場合）</a:t>
            </a:r>
            <a:endParaRPr kumimoji="1" lang="ja-JP" altLang="en-US" sz="1600">
              <a:latin typeface="Meiryo UI" panose="020B0604030504040204" pitchFamily="50" charset="-128"/>
              <a:ea typeface="Meiryo UI" panose="020B0604030504040204" pitchFamily="50" charset="-128"/>
            </a:endParaRPr>
          </a:p>
        </p:txBody>
      </p:sp>
      <p:sp>
        <p:nvSpPr>
          <p:cNvPr id="7" name="吹き出し: 角を丸めた四角形 6">
            <a:extLst>
              <a:ext uri="{FF2B5EF4-FFF2-40B4-BE49-F238E27FC236}">
                <a16:creationId xmlns:a16="http://schemas.microsoft.com/office/drawing/2014/main" id="{23179292-D863-2F11-36FA-21FF6C4005CC}"/>
              </a:ext>
            </a:extLst>
          </p:cNvPr>
          <p:cNvSpPr/>
          <p:nvPr/>
        </p:nvSpPr>
        <p:spPr>
          <a:xfrm>
            <a:off x="499775" y="5689176"/>
            <a:ext cx="3218220" cy="594572"/>
          </a:xfrm>
          <a:prstGeom prst="wedgeRoundRectCallout">
            <a:avLst>
              <a:gd name="adj1" fmla="val -36854"/>
              <a:gd name="adj2" fmla="val -11495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押下するごとに、ステータスが切り替わる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の申請データが更新される）</a:t>
            </a:r>
            <a:endParaRPr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申請却下のステータスの場合は表示しない</a:t>
            </a:r>
            <a:endParaRPr lang="en-US" altLang="ja-JP" sz="12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10051F97-DE41-42DD-D72B-93707636B7CC}"/>
              </a:ext>
            </a:extLst>
          </p:cNvPr>
          <p:cNvSpPr/>
          <p:nvPr/>
        </p:nvSpPr>
        <p:spPr>
          <a:xfrm>
            <a:off x="7201989" y="5518118"/>
            <a:ext cx="1743634" cy="342116"/>
          </a:xfrm>
          <a:prstGeom prst="roundRect">
            <a:avLst/>
          </a:prstGeom>
          <a:solidFill>
            <a:schemeClr val="tx1">
              <a:lumMod val="50000"/>
              <a:lumOff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b="1">
                <a:latin typeface="Meiryo UI" panose="020B0604030504040204" pitchFamily="50" charset="-128"/>
                <a:ea typeface="Meiryo UI" panose="020B0604030504040204" pitchFamily="50" charset="-128"/>
              </a:rPr>
              <a:t>申請一覧に戻る</a:t>
            </a:r>
          </a:p>
        </p:txBody>
      </p:sp>
      <p:graphicFrame>
        <p:nvGraphicFramePr>
          <p:cNvPr id="9" name="表 16">
            <a:extLst>
              <a:ext uri="{FF2B5EF4-FFF2-40B4-BE49-F238E27FC236}">
                <a16:creationId xmlns:a16="http://schemas.microsoft.com/office/drawing/2014/main" id="{56965109-DB93-E803-03D1-72F5E48F6D0E}"/>
              </a:ext>
            </a:extLst>
          </p:cNvPr>
          <p:cNvGraphicFramePr>
            <a:graphicFrameLocks noGrp="1"/>
          </p:cNvGraphicFramePr>
          <p:nvPr>
            <p:extLst>
              <p:ext uri="{D42A27DB-BD31-4B8C-83A1-F6EECF244321}">
                <p14:modId xmlns:p14="http://schemas.microsoft.com/office/powerpoint/2010/main" val="1565045201"/>
              </p:ext>
            </p:extLst>
          </p:nvPr>
        </p:nvGraphicFramePr>
        <p:xfrm>
          <a:off x="6653832" y="2153485"/>
          <a:ext cx="2860820" cy="2798440"/>
        </p:xfrm>
        <a:graphic>
          <a:graphicData uri="http://schemas.openxmlformats.org/drawingml/2006/table">
            <a:tbl>
              <a:tblPr firstRow="1" bandRow="1">
                <a:tableStyleId>{5940675A-B579-460E-94D1-54222C63F5DA}</a:tableStyleId>
              </a:tblPr>
              <a:tblGrid>
                <a:gridCol w="2860820">
                  <a:extLst>
                    <a:ext uri="{9D8B030D-6E8A-4147-A177-3AD203B41FA5}">
                      <a16:colId xmlns:a16="http://schemas.microsoft.com/office/drawing/2014/main" val="2096146200"/>
                    </a:ext>
                  </a:extLst>
                </a:gridCol>
              </a:tblGrid>
              <a:tr h="349805">
                <a:tc>
                  <a:txBody>
                    <a:bodyPr/>
                    <a:lstStyle/>
                    <a:p>
                      <a:r>
                        <a:rPr kumimoji="1" lang="ja-JP" altLang="en-US" sz="900" b="1">
                          <a:solidFill>
                            <a:schemeClr val="bg1"/>
                          </a:solidFill>
                          <a:latin typeface="Meiryo UI" panose="020B0604030504040204" pitchFamily="50" charset="-128"/>
                          <a:ea typeface="Meiryo UI" panose="020B0604030504040204" pitchFamily="50" charset="-128"/>
                        </a:rPr>
                        <a:t>申請を一意に特定するもの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224774307"/>
                  </a:ext>
                </a:extLst>
              </a:tr>
              <a:tr h="349805">
                <a:tc>
                  <a:txBody>
                    <a:bodyPr/>
                    <a:lstStyle/>
                    <a:p>
                      <a:r>
                        <a:rPr kumimoji="1" lang="en-US" altLang="ja-JP" sz="900" b="1" dirty="0">
                          <a:solidFill>
                            <a:schemeClr val="bg1"/>
                          </a:solidFill>
                          <a:latin typeface="Meiryo UI" panose="020B0604030504040204" pitchFamily="50" charset="-128"/>
                          <a:ea typeface="Meiryo UI" panose="020B0604030504040204" pitchFamily="50" charset="-128"/>
                        </a:rPr>
                        <a:t>CADDE</a:t>
                      </a:r>
                      <a:r>
                        <a:rPr kumimoji="1" lang="ja-JP" altLang="en-US" sz="900" b="1" dirty="0">
                          <a:solidFill>
                            <a:schemeClr val="bg1"/>
                          </a:solidFill>
                          <a:latin typeface="Meiryo UI" panose="020B0604030504040204" pitchFamily="50" charset="-128"/>
                          <a:ea typeface="Meiryo UI" panose="020B0604030504040204" pitchFamily="50" charset="-128"/>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138491988"/>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55229382"/>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790136085"/>
                  </a:ext>
                </a:extLst>
              </a:tr>
              <a:tr h="349805">
                <a:tc>
                  <a:txBody>
                    <a:bodyPr/>
                    <a:lstStyle/>
                    <a:p>
                      <a:r>
                        <a:rPr kumimoji="1" lang="en-US" altLang="ja-JP" sz="900" b="1">
                          <a:solidFill>
                            <a:schemeClr val="bg1"/>
                          </a:solidFill>
                          <a:latin typeface="Meiryo UI" panose="020B0604030504040204" pitchFamily="50" charset="-128"/>
                          <a:ea typeface="Meiryo UI" panose="020B0604030504040204" pitchFamily="50" charset="-128"/>
                        </a:rPr>
                        <a:t>CADDE</a:t>
                      </a:r>
                      <a:r>
                        <a:rPr kumimoji="1" lang="ja-JP" altLang="en-US" sz="900" b="1">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714248195"/>
                  </a:ext>
                </a:extLst>
              </a:tr>
              <a:tr h="349805">
                <a:tc>
                  <a:txBody>
                    <a:bodyPr/>
                    <a:lstStyle/>
                    <a:p>
                      <a:r>
                        <a:rPr kumimoji="1" lang="en-US" altLang="ja-JP" sz="900" b="1">
                          <a:solidFill>
                            <a:schemeClr val="bg1"/>
                          </a:solidFill>
                          <a:latin typeface="Meiryo UI" panose="020B0604030504040204" pitchFamily="50" charset="-128"/>
                          <a:ea typeface="Meiryo UI" panose="020B0604030504040204" pitchFamily="50" charset="-128"/>
                        </a:rPr>
                        <a:t>CADDE</a:t>
                      </a:r>
                      <a:r>
                        <a:rPr kumimoji="1" lang="ja-JP" altLang="en-US" sz="900" b="1">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08659720"/>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a:solidFill>
                            <a:schemeClr val="bg1"/>
                          </a:solidFill>
                          <a:latin typeface="Meiryo UI" panose="020B0604030504040204" pitchFamily="50" charset="-128"/>
                          <a:ea typeface="Meiryo UI" panose="020B0604030504040204" pitchFamily="50" charset="-128"/>
                        </a:rPr>
                        <a:t>CADDE</a:t>
                      </a:r>
                      <a:r>
                        <a:rPr kumimoji="1" lang="ja-JP" altLang="en-US" sz="900" b="1">
                          <a:solidFill>
                            <a:schemeClr val="bg1"/>
                          </a:solidFill>
                          <a:latin typeface="Meiryo UI" panose="020B0604030504040204" pitchFamily="50" charset="-128"/>
                          <a:ea typeface="Meiryo UI" panose="020B0604030504040204" pitchFamily="50" charset="-128"/>
                        </a:rPr>
                        <a:t>ユーザ</a:t>
                      </a:r>
                      <a:r>
                        <a:rPr kumimoji="1" lang="en-US" altLang="ja-JP" sz="900" b="1">
                          <a:solidFill>
                            <a:schemeClr val="bg1"/>
                          </a:solidFill>
                          <a:latin typeface="Meiryo UI" panose="020B0604030504040204" pitchFamily="50" charset="-128"/>
                          <a:ea typeface="Meiryo UI" panose="020B0604030504040204" pitchFamily="50" charset="-128"/>
                        </a:rPr>
                        <a:t>ID</a:t>
                      </a:r>
                      <a:r>
                        <a:rPr kumimoji="1" lang="ja-JP" altLang="en-US" sz="900" b="1">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20412753"/>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dirty="0">
                          <a:solidFill>
                            <a:schemeClr val="bg1"/>
                          </a:solidFill>
                          <a:latin typeface="Meiryo UI" panose="020B0604030504040204" pitchFamily="50" charset="-128"/>
                          <a:ea typeface="Meiryo UI" panose="020B0604030504040204" pitchFamily="50" charset="-128"/>
                        </a:rPr>
                        <a:t>CADDE</a:t>
                      </a:r>
                      <a:r>
                        <a:rPr kumimoji="1" lang="ja-JP" altLang="en-US" sz="900" b="1" dirty="0">
                          <a:solidFill>
                            <a:schemeClr val="bg1"/>
                          </a:solidFill>
                          <a:latin typeface="Meiryo UI" panose="020B0604030504040204" pitchFamily="50" charset="-128"/>
                          <a:ea typeface="Meiryo UI" panose="020B0604030504040204" pitchFamily="50" charset="-128"/>
                        </a:rPr>
                        <a:t>ユーザ</a:t>
                      </a:r>
                      <a:r>
                        <a:rPr kumimoji="1" lang="en-US" altLang="ja-JP" sz="900" b="1" dirty="0">
                          <a:solidFill>
                            <a:schemeClr val="bg1"/>
                          </a:solidFill>
                          <a:latin typeface="Meiryo UI" panose="020B0604030504040204" pitchFamily="50" charset="-128"/>
                          <a:ea typeface="Meiryo UI" panose="020B0604030504040204" pitchFamily="50" charset="-128"/>
                        </a:rPr>
                        <a:t>ID</a:t>
                      </a:r>
                      <a:r>
                        <a:rPr kumimoji="1" lang="ja-JP" altLang="en-US" sz="900" b="1" dirty="0">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12281152"/>
                  </a:ext>
                </a:extLst>
              </a:tr>
            </a:tbl>
          </a:graphicData>
        </a:graphic>
      </p:graphicFrame>
      <p:sp>
        <p:nvSpPr>
          <p:cNvPr id="12" name="吹き出し: 角を丸めた四角形 11">
            <a:extLst>
              <a:ext uri="{FF2B5EF4-FFF2-40B4-BE49-F238E27FC236}">
                <a16:creationId xmlns:a16="http://schemas.microsoft.com/office/drawing/2014/main" id="{5FC18CAB-89B8-FE53-E75C-0F0C5FBBA3DA}"/>
              </a:ext>
            </a:extLst>
          </p:cNvPr>
          <p:cNvSpPr/>
          <p:nvPr/>
        </p:nvSpPr>
        <p:spPr>
          <a:xfrm>
            <a:off x="2241773" y="4951923"/>
            <a:ext cx="3218219" cy="594572"/>
          </a:xfrm>
          <a:prstGeom prst="wedgeRoundRectCallout">
            <a:avLst>
              <a:gd name="adj1" fmla="val -66486"/>
              <a:gd name="adj2" fmla="val 30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申請が却下される</a:t>
            </a:r>
            <a:br>
              <a:rPr kumimoji="1" lang="en-US" altLang="ja-JP" sz="1200" dirty="0">
                <a:latin typeface="Meiryo UI" panose="020B0604030504040204" pitchFamily="50" charset="-128"/>
                <a:ea typeface="Meiryo UI" panose="020B0604030504040204" pitchFamily="50" charset="-128"/>
              </a:rPr>
            </a:b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申請却下のステータスの場合は表示しない</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065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CCE04-EC01-91F5-19C0-ECDD51759B85}"/>
              </a:ext>
            </a:extLst>
          </p:cNvPr>
          <p:cNvSpPr>
            <a:spLocks noGrp="1"/>
          </p:cNvSpPr>
          <p:nvPr>
            <p:ph type="title"/>
          </p:nvPr>
        </p:nvSpPr>
        <p:spPr/>
        <p:txBody>
          <a:bodyPr>
            <a:normAutofit/>
          </a:bodyPr>
          <a:lstStyle/>
          <a:p>
            <a:r>
              <a:rPr lang="ja-JP" altLang="en-US" sz="1600">
                <a:latin typeface="Meiryo UI" panose="020B0604030504040204" pitchFamily="50" charset="-128"/>
                <a:ea typeface="Meiryo UI" panose="020B0604030504040204" pitchFamily="50" charset="-128"/>
              </a:rPr>
              <a:t>要件</a:t>
            </a:r>
            <a:endParaRPr kumimoji="1" lang="ja-JP" altLang="en-US" sz="1600">
              <a:latin typeface="Meiryo UI" panose="020B0604030504040204" pitchFamily="50" charset="-128"/>
              <a:ea typeface="Meiryo UI" panose="020B0604030504040204" pitchFamily="50" charset="-128"/>
            </a:endParaRPr>
          </a:p>
        </p:txBody>
      </p:sp>
      <p:graphicFrame>
        <p:nvGraphicFramePr>
          <p:cNvPr id="3" name="表 4">
            <a:extLst>
              <a:ext uri="{FF2B5EF4-FFF2-40B4-BE49-F238E27FC236}">
                <a16:creationId xmlns:a16="http://schemas.microsoft.com/office/drawing/2014/main" id="{2F9BE49A-6470-EF96-4B10-DFAD44D8B0EB}"/>
              </a:ext>
            </a:extLst>
          </p:cNvPr>
          <p:cNvGraphicFramePr>
            <a:graphicFrameLocks noGrp="1"/>
          </p:cNvGraphicFramePr>
          <p:nvPr>
            <p:extLst>
              <p:ext uri="{D42A27DB-BD31-4B8C-83A1-F6EECF244321}">
                <p14:modId xmlns:p14="http://schemas.microsoft.com/office/powerpoint/2010/main" val="1213524491"/>
              </p:ext>
            </p:extLst>
          </p:nvPr>
        </p:nvGraphicFramePr>
        <p:xfrm>
          <a:off x="199161" y="1771162"/>
          <a:ext cx="9231558" cy="1737360"/>
        </p:xfrm>
        <a:graphic>
          <a:graphicData uri="http://schemas.openxmlformats.org/drawingml/2006/table">
            <a:tbl>
              <a:tblPr firstRow="1" bandRow="1">
                <a:tableStyleId>{5C22544A-7EE6-4342-B048-85BDC9FD1C3A}</a:tableStyleId>
              </a:tblPr>
              <a:tblGrid>
                <a:gridCol w="433705">
                  <a:extLst>
                    <a:ext uri="{9D8B030D-6E8A-4147-A177-3AD203B41FA5}">
                      <a16:colId xmlns:a16="http://schemas.microsoft.com/office/drawing/2014/main" val="3544878047"/>
                    </a:ext>
                  </a:extLst>
                </a:gridCol>
                <a:gridCol w="8797853">
                  <a:extLst>
                    <a:ext uri="{9D8B030D-6E8A-4147-A177-3AD203B41FA5}">
                      <a16:colId xmlns:a16="http://schemas.microsoft.com/office/drawing/2014/main" val="494832302"/>
                    </a:ext>
                  </a:extLst>
                </a:gridCol>
              </a:tblGrid>
              <a:tr h="0">
                <a:tc>
                  <a:txBody>
                    <a:bodyPr/>
                    <a:lstStyle/>
                    <a:p>
                      <a:r>
                        <a:rPr kumimoji="1" lang="ja-JP" altLang="en-US" sz="1200">
                          <a:latin typeface="Meiryo UI" panose="020B0604030504040204" pitchFamily="50" charset="-128"/>
                          <a:ea typeface="Meiryo UI" panose="020B0604030504040204" pitchFamily="50" charset="-128"/>
                        </a:rPr>
                        <a:t>＃</a:t>
                      </a:r>
                    </a:p>
                  </a:txBody>
                  <a:tcPr/>
                </a:tc>
                <a:tc>
                  <a:txBody>
                    <a:bodyPr/>
                    <a:lstStyle/>
                    <a:p>
                      <a:r>
                        <a:rPr kumimoji="1" lang="ja-JP" altLang="en-US" sz="1200">
                          <a:latin typeface="Meiryo UI" panose="020B0604030504040204" pitchFamily="50" charset="-128"/>
                          <a:ea typeface="Meiryo UI" panose="020B0604030504040204" pitchFamily="50" charset="-128"/>
                        </a:rPr>
                        <a:t>課題</a:t>
                      </a:r>
                    </a:p>
                  </a:txBody>
                  <a:tcPr/>
                </a:tc>
                <a:extLst>
                  <a:ext uri="{0D108BD9-81ED-4DB2-BD59-A6C34878D82A}">
                    <a16:rowId xmlns:a16="http://schemas.microsoft.com/office/drawing/2014/main" val="1861350984"/>
                  </a:ext>
                </a:extLst>
              </a:tr>
              <a:tr h="0">
                <a:tc>
                  <a:txBody>
                    <a:bodyPr/>
                    <a:lstStyle/>
                    <a:p>
                      <a:r>
                        <a:rPr kumimoji="1" lang="ja-JP" altLang="en-US" sz="1200">
                          <a:latin typeface="Meiryo UI" panose="020B0604030504040204" pitchFamily="50" charset="-128"/>
                          <a:ea typeface="Meiryo UI" panose="020B0604030504040204" pitchFamily="50" charset="-128"/>
                        </a:rPr>
                        <a:t>１</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認証機能で外部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連携してユーザ認証を行うためには、</a:t>
                      </a: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認証機能に外部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内部</a:t>
                      </a:r>
                      <a:r>
                        <a:rPr lang="ja-JP" altLang="en-US" sz="1200">
                          <a:latin typeface="Meiryo UI" panose="020B0604030504040204" pitchFamily="50" charset="-128"/>
                          <a:ea typeface="Meiryo UI" panose="020B0604030504040204" pitchFamily="50" charset="-128"/>
                        </a:rPr>
                        <a:t>の利用者識別子</a:t>
                      </a:r>
                      <a:r>
                        <a:rPr lang="ja-JP" altLang="en-US" sz="1200" b="0" i="0">
                          <a:effectLst/>
                          <a:latin typeface="Meiryo UI" panose="020B0604030504040204" pitchFamily="50" charset="-128"/>
                          <a:ea typeface="Meiryo UI" panose="020B0604030504040204" pitchFamily="50" charset="-128"/>
                        </a:rPr>
                        <a:t>を事前に登録しておく必要がある。</a:t>
                      </a:r>
                      <a:endParaRPr lang="en-US" altLang="ja-JP" sz="1200" b="0" i="0">
                        <a:effectLst/>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b="0" i="0">
                          <a:effectLst/>
                          <a:latin typeface="Meiryo UI" panose="020B0604030504040204" pitchFamily="50" charset="-128"/>
                          <a:ea typeface="Meiryo UI" panose="020B0604030504040204" pitchFamily="50" charset="-128"/>
                        </a:rPr>
                        <a:t>しかし、外部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内部</a:t>
                      </a:r>
                      <a:r>
                        <a:rPr lang="ja-JP" altLang="en-US" sz="1200">
                          <a:latin typeface="Meiryo UI" panose="020B0604030504040204" pitchFamily="50" charset="-128"/>
                          <a:ea typeface="Meiryo UI" panose="020B0604030504040204" pitchFamily="50" charset="-128"/>
                        </a:rPr>
                        <a:t>の利用者識別子</a:t>
                      </a:r>
                      <a:r>
                        <a:rPr lang="ja-JP" altLang="en-US" sz="1200" b="0" i="0">
                          <a:effectLst/>
                          <a:latin typeface="Meiryo UI" panose="020B0604030504040204" pitchFamily="50" charset="-128"/>
                          <a:ea typeface="Meiryo UI" panose="020B0604030504040204" pitchFamily="50" charset="-128"/>
                        </a:rPr>
                        <a:t>を外部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ユーザが把握して書面やメールによる申請を行うことが困難である</a:t>
                      </a:r>
                      <a:endParaRPr lang="en-US" altLang="ja-JP" sz="1200" b="0" i="0">
                        <a:effectLst/>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200" b="0" i="0">
                        <a:effectLst/>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98133883"/>
                  </a:ext>
                </a:extLst>
              </a:tr>
              <a:tr h="0">
                <a:tc>
                  <a:txBody>
                    <a:bodyPr/>
                    <a:lstStyle/>
                    <a:p>
                      <a:r>
                        <a:rPr kumimoji="1" lang="ja-JP" altLang="en-US" sz="1200">
                          <a:latin typeface="Meiryo UI" panose="020B0604030504040204" pitchFamily="50" charset="-128"/>
                          <a:ea typeface="Meiryo UI" panose="020B0604030504040204" pitchFamily="50" charset="-128"/>
                        </a:rPr>
                        <a:t>２</a:t>
                      </a:r>
                    </a:p>
                  </a:txBody>
                  <a:tcPr/>
                </a:tc>
                <a:tc>
                  <a:txBody>
                    <a:bodyPr/>
                    <a:lstStyle/>
                    <a:p>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に登録してあるユーザは、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でユーザの管理（身元確認や当人認証）をする必要がないため、</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は外部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にユーザの管理を委託する方法が必要である</a:t>
                      </a:r>
                      <a:endParaRPr lang="en-US" altLang="ja-JP" sz="1200">
                        <a:latin typeface="Meiryo UI" panose="020B0604030504040204" pitchFamily="50" charset="-128"/>
                        <a:ea typeface="Meiryo UI" panose="020B0604030504040204" pitchFamily="50" charset="-128"/>
                      </a:endParaRPr>
                    </a:p>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35189405"/>
                  </a:ext>
                </a:extLst>
              </a:tr>
            </a:tbl>
          </a:graphicData>
        </a:graphic>
      </p:graphicFrame>
      <p:graphicFrame>
        <p:nvGraphicFramePr>
          <p:cNvPr id="5" name="表 4">
            <a:extLst>
              <a:ext uri="{FF2B5EF4-FFF2-40B4-BE49-F238E27FC236}">
                <a16:creationId xmlns:a16="http://schemas.microsoft.com/office/drawing/2014/main" id="{7CD995C8-5807-671D-E601-4B400D9E11E2}"/>
              </a:ext>
            </a:extLst>
          </p:cNvPr>
          <p:cNvGraphicFramePr>
            <a:graphicFrameLocks noGrp="1"/>
          </p:cNvGraphicFramePr>
          <p:nvPr>
            <p:extLst>
              <p:ext uri="{D42A27DB-BD31-4B8C-83A1-F6EECF244321}">
                <p14:modId xmlns:p14="http://schemas.microsoft.com/office/powerpoint/2010/main" val="1582608328"/>
              </p:ext>
            </p:extLst>
          </p:nvPr>
        </p:nvGraphicFramePr>
        <p:xfrm>
          <a:off x="199161" y="3898789"/>
          <a:ext cx="9223808" cy="1371600"/>
        </p:xfrm>
        <a:graphic>
          <a:graphicData uri="http://schemas.openxmlformats.org/drawingml/2006/table">
            <a:tbl>
              <a:tblPr firstRow="1" bandRow="1">
                <a:tableStyleId>{5C22544A-7EE6-4342-B048-85BDC9FD1C3A}</a:tableStyleId>
              </a:tblPr>
              <a:tblGrid>
                <a:gridCol w="441717">
                  <a:extLst>
                    <a:ext uri="{9D8B030D-6E8A-4147-A177-3AD203B41FA5}">
                      <a16:colId xmlns:a16="http://schemas.microsoft.com/office/drawing/2014/main" val="3544878047"/>
                    </a:ext>
                  </a:extLst>
                </a:gridCol>
                <a:gridCol w="8782091">
                  <a:extLst>
                    <a:ext uri="{9D8B030D-6E8A-4147-A177-3AD203B41FA5}">
                      <a16:colId xmlns:a16="http://schemas.microsoft.com/office/drawing/2014/main" val="494832302"/>
                    </a:ext>
                  </a:extLst>
                </a:gridCol>
              </a:tblGrid>
              <a:tr h="0">
                <a:tc>
                  <a:txBody>
                    <a:bodyPr/>
                    <a:lstStyle/>
                    <a:p>
                      <a:r>
                        <a:rPr kumimoji="1" lang="ja-JP" altLang="en-US" sz="1200">
                          <a:latin typeface="Meiryo UI" panose="020B0604030504040204" pitchFamily="50" charset="-128"/>
                          <a:ea typeface="Meiryo UI" panose="020B0604030504040204" pitchFamily="50" charset="-128"/>
                        </a:rPr>
                        <a:t>＃</a:t>
                      </a:r>
                    </a:p>
                  </a:txBody>
                  <a:tcPr/>
                </a:tc>
                <a:tc>
                  <a:txBody>
                    <a:bodyPr/>
                    <a:lstStyle/>
                    <a:p>
                      <a:r>
                        <a:rPr kumimoji="1" lang="ja-JP" altLang="en-US" sz="1200">
                          <a:latin typeface="Meiryo UI" panose="020B0604030504040204" pitchFamily="50" charset="-128"/>
                          <a:ea typeface="Meiryo UI" panose="020B0604030504040204" pitchFamily="50" charset="-128"/>
                        </a:rPr>
                        <a:t>要件</a:t>
                      </a:r>
                    </a:p>
                  </a:txBody>
                  <a:tcPr/>
                </a:tc>
                <a:extLst>
                  <a:ext uri="{0D108BD9-81ED-4DB2-BD59-A6C34878D82A}">
                    <a16:rowId xmlns:a16="http://schemas.microsoft.com/office/drawing/2014/main" val="1861350984"/>
                  </a:ext>
                </a:extLst>
              </a:tr>
              <a:tr h="0">
                <a:tc>
                  <a:txBody>
                    <a:bodyPr/>
                    <a:lstStyle/>
                    <a:p>
                      <a:r>
                        <a:rPr kumimoji="1" lang="ja-JP" altLang="en-US" sz="1200">
                          <a:latin typeface="Meiryo UI" panose="020B0604030504040204" pitchFamily="50" charset="-128"/>
                          <a:ea typeface="Meiryo UI" panose="020B0604030504040204" pitchFamily="50" charset="-128"/>
                        </a:rPr>
                        <a:t>１</a:t>
                      </a:r>
                    </a:p>
                  </a:txBody>
                  <a:tcPr/>
                </a:tc>
                <a:tc>
                  <a:txBody>
                    <a:bodyPr/>
                    <a:lstStyle/>
                    <a:p>
                      <a:pPr algn="l"/>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利用申請者から外部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の登録情報（外部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内部</a:t>
                      </a:r>
                      <a:r>
                        <a:rPr lang="ja-JP" altLang="en-US" sz="1200">
                          <a:latin typeface="Meiryo UI" panose="020B0604030504040204" pitchFamily="50" charset="-128"/>
                          <a:ea typeface="Meiryo UI" panose="020B0604030504040204" pitchFamily="50" charset="-128"/>
                        </a:rPr>
                        <a:t>の利用者識別子含む</a:t>
                      </a:r>
                      <a:r>
                        <a:rPr lang="ja-JP" altLang="en-US" sz="1200" b="0" i="0">
                          <a:effectLst/>
                          <a:latin typeface="Meiryo UI" panose="020B0604030504040204" pitchFamily="50" charset="-128"/>
                          <a:ea typeface="Meiryo UI" panose="020B0604030504040204" pitchFamily="50" charset="-128"/>
                        </a:rPr>
                        <a:t>）を利用した利用申請を受け付ける</a:t>
                      </a:r>
                      <a:endParaRPr lang="en-US" altLang="ja-JP" sz="1200" b="0" i="0">
                        <a:effectLst/>
                        <a:latin typeface="Meiryo UI" panose="020B0604030504040204" pitchFamily="50" charset="-128"/>
                        <a:ea typeface="Meiryo UI" panose="020B0604030504040204" pitchFamily="50" charset="-128"/>
                      </a:endParaRPr>
                    </a:p>
                    <a:p>
                      <a:pPr algn="l"/>
                      <a:endParaRPr lang="en-US" altLang="ja-JP" sz="1200" b="0" i="0">
                        <a:effectLst/>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75125995"/>
                  </a:ext>
                </a:extLst>
              </a:tr>
              <a:tr h="0">
                <a:tc>
                  <a:txBody>
                    <a:bodyPr/>
                    <a:lstStyle/>
                    <a:p>
                      <a:r>
                        <a:rPr kumimoji="1" lang="ja-JP" altLang="en-US" sz="1200">
                          <a:latin typeface="Meiryo UI" panose="020B0604030504040204" pitchFamily="50" charset="-128"/>
                          <a:ea typeface="Meiryo UI" panose="020B0604030504040204" pitchFamily="50" charset="-128"/>
                        </a:rPr>
                        <a:t>２</a:t>
                      </a:r>
                    </a:p>
                  </a:txBody>
                  <a:tcPr/>
                </a:tc>
                <a:tc>
                  <a:txBody>
                    <a:bodyPr/>
                    <a:lstStyle/>
                    <a:p>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利用申請者が外部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を利用して</a:t>
                      </a: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利用登録を行うことにより、</a:t>
                      </a: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は</a:t>
                      </a:r>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にユーザの身元確認や当人認証を委託することができる</a:t>
                      </a:r>
                      <a:endParaRPr lang="en-US" altLang="ja-JP" sz="1200">
                        <a:latin typeface="Meiryo UI" panose="020B0604030504040204" pitchFamily="50" charset="-128"/>
                        <a:ea typeface="Meiryo UI" panose="020B0604030504040204" pitchFamily="50" charset="-128"/>
                      </a:endParaRPr>
                    </a:p>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51563144"/>
                  </a:ext>
                </a:extLst>
              </a:tr>
            </a:tbl>
          </a:graphicData>
        </a:graphic>
      </p:graphicFrame>
      <p:sp>
        <p:nvSpPr>
          <p:cNvPr id="6" name="テキスト ボックス 5">
            <a:extLst>
              <a:ext uri="{FF2B5EF4-FFF2-40B4-BE49-F238E27FC236}">
                <a16:creationId xmlns:a16="http://schemas.microsoft.com/office/drawing/2014/main" id="{D817422B-133D-527A-8FF0-B45C8151D5B5}"/>
              </a:ext>
            </a:extLst>
          </p:cNvPr>
          <p:cNvSpPr txBox="1"/>
          <p:nvPr/>
        </p:nvSpPr>
        <p:spPr>
          <a:xfrm>
            <a:off x="225290" y="796120"/>
            <a:ext cx="5535490" cy="584775"/>
          </a:xfrm>
          <a:prstGeom prst="rect">
            <a:avLst/>
          </a:prstGeom>
          <a:noFill/>
        </p:spPr>
        <p:txBody>
          <a:bodyPr wrap="none" rtlCol="0">
            <a:sp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ユーザ登録申請機能</a:t>
            </a:r>
            <a:r>
              <a:rPr kumimoji="1" lang="ja-JP" altLang="en-US" sz="1600">
                <a:latin typeface="Meiryo UI" panose="020B0604030504040204" pitchFamily="50" charset="-128"/>
                <a:ea typeface="Meiryo UI" panose="020B0604030504040204" pitchFamily="50" charset="-128"/>
              </a:rPr>
              <a:t>に関する課題と要件は以下の通り。</a:t>
            </a:r>
            <a:endParaRPr kumimoji="1" lang="en-US" altLang="ja-JP" sz="1600">
              <a:latin typeface="Meiryo UI" panose="020B0604030504040204" pitchFamily="50" charset="-128"/>
              <a:ea typeface="Meiryo UI" panose="020B0604030504040204" pitchFamily="50" charset="-128"/>
            </a:endParaRPr>
          </a:p>
          <a:p>
            <a:r>
              <a:rPr kumimoji="1" lang="ja-JP" altLang="en-US" sz="1600">
                <a:latin typeface="Meiryo UI" panose="020B0604030504040204" pitchFamily="50" charset="-128"/>
                <a:ea typeface="Meiryo UI" panose="020B0604030504040204" pitchFamily="50" charset="-128"/>
              </a:rPr>
              <a:t>課題</a:t>
            </a:r>
            <a:r>
              <a:rPr kumimoji="1" lang="en-US" altLang="ja-JP" sz="1600">
                <a:latin typeface="Meiryo UI" panose="020B0604030504040204" pitchFamily="50" charset="-128"/>
                <a:ea typeface="Meiryo UI" panose="020B0604030504040204" pitchFamily="50" charset="-128"/>
              </a:rPr>
              <a:t>#</a:t>
            </a:r>
            <a:r>
              <a:rPr lang="en-US" altLang="ja-JP" sz="1600">
                <a:latin typeface="Meiryo UI" panose="020B0604030504040204" pitchFamily="50" charset="-128"/>
                <a:ea typeface="Meiryo UI" panose="020B0604030504040204" pitchFamily="50" charset="-128"/>
              </a:rPr>
              <a:t>1</a:t>
            </a:r>
            <a:r>
              <a:rPr kumimoji="1" lang="ja-JP" altLang="en-US" sz="1600">
                <a:latin typeface="Meiryo UI" panose="020B0604030504040204" pitchFamily="50" charset="-128"/>
                <a:ea typeface="Meiryo UI" panose="020B0604030504040204" pitchFamily="50" charset="-128"/>
              </a:rPr>
              <a:t>と要件</a:t>
            </a:r>
            <a:r>
              <a:rPr kumimoji="1" lang="en-US" altLang="ja-JP" sz="1600">
                <a:latin typeface="Meiryo UI" panose="020B0604030504040204" pitchFamily="50" charset="-128"/>
                <a:ea typeface="Meiryo UI" panose="020B0604030504040204" pitchFamily="50" charset="-128"/>
              </a:rPr>
              <a:t>#</a:t>
            </a:r>
            <a:r>
              <a:rPr lang="en-US" altLang="ja-JP" sz="160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、課題</a:t>
            </a:r>
            <a:r>
              <a:rPr lang="en-US" altLang="ja-JP" sz="160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と要件</a:t>
            </a:r>
            <a:r>
              <a:rPr lang="en-US" altLang="ja-JP" sz="160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がそれぞれ対応する。</a:t>
            </a:r>
            <a:endParaRPr lang="en-US" altLang="ja-JP" sz="16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036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2DF4417F-D3E1-94BB-B5BB-F20B52073D56}"/>
              </a:ext>
            </a:extLst>
          </p:cNvPr>
          <p:cNvPicPr>
            <a:picLocks noChangeAspect="1"/>
          </p:cNvPicPr>
          <p:nvPr/>
        </p:nvPicPr>
        <p:blipFill>
          <a:blip r:embed="rId2"/>
          <a:stretch>
            <a:fillRect/>
          </a:stretch>
        </p:blipFill>
        <p:spPr>
          <a:xfrm>
            <a:off x="234000" y="695723"/>
            <a:ext cx="9307565" cy="5987533"/>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申請</a:t>
            </a:r>
            <a:r>
              <a:rPr lang="ja-JP" altLang="en-US" sz="1600">
                <a:latin typeface="Meiryo UI" panose="020B0604030504040204" pitchFamily="50" charset="-128"/>
                <a:ea typeface="Meiryo UI" panose="020B0604030504040204" pitchFamily="50" charset="-128"/>
              </a:rPr>
              <a:t>詳細</a:t>
            </a:r>
            <a:r>
              <a:rPr kumimoji="1" lang="ja-JP" altLang="en-US" sz="1600">
                <a:latin typeface="Meiryo UI" panose="020B0604030504040204" pitchFamily="50" charset="-128"/>
                <a:ea typeface="Meiryo UI" panose="020B0604030504040204" pitchFamily="50" charset="-128"/>
              </a:rPr>
              <a:t>画面</a:t>
            </a:r>
            <a:r>
              <a:rPr lang="ja-JP" altLang="en-US" sz="1600">
                <a:latin typeface="Meiryo UI" panose="020B0604030504040204" pitchFamily="50" charset="-128"/>
                <a:ea typeface="Meiryo UI" panose="020B0604030504040204" pitchFamily="50" charset="-128"/>
              </a:rPr>
              <a:t>（外部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graphicFrame>
        <p:nvGraphicFramePr>
          <p:cNvPr id="9" name="表 16">
            <a:extLst>
              <a:ext uri="{FF2B5EF4-FFF2-40B4-BE49-F238E27FC236}">
                <a16:creationId xmlns:a16="http://schemas.microsoft.com/office/drawing/2014/main" id="{56965109-DB93-E803-03D1-72F5E48F6D0E}"/>
              </a:ext>
            </a:extLst>
          </p:cNvPr>
          <p:cNvGraphicFramePr>
            <a:graphicFrameLocks noGrp="1"/>
          </p:cNvGraphicFramePr>
          <p:nvPr>
            <p:extLst>
              <p:ext uri="{D42A27DB-BD31-4B8C-83A1-F6EECF244321}">
                <p14:modId xmlns:p14="http://schemas.microsoft.com/office/powerpoint/2010/main" val="435692866"/>
              </p:ext>
            </p:extLst>
          </p:nvPr>
        </p:nvGraphicFramePr>
        <p:xfrm>
          <a:off x="6680745" y="1830028"/>
          <a:ext cx="2860820" cy="3775640"/>
        </p:xfrm>
        <a:graphic>
          <a:graphicData uri="http://schemas.openxmlformats.org/drawingml/2006/table">
            <a:tbl>
              <a:tblPr firstRow="1" bandRow="1">
                <a:tableStyleId>{5940675A-B579-460E-94D1-54222C63F5DA}</a:tableStyleId>
              </a:tblPr>
              <a:tblGrid>
                <a:gridCol w="2860820">
                  <a:extLst>
                    <a:ext uri="{9D8B030D-6E8A-4147-A177-3AD203B41FA5}">
                      <a16:colId xmlns:a16="http://schemas.microsoft.com/office/drawing/2014/main" val="2096146200"/>
                    </a:ext>
                  </a:extLst>
                </a:gridCol>
              </a:tblGrid>
              <a:tr h="343240">
                <a:tc>
                  <a:txBody>
                    <a:bodyPr/>
                    <a:lstStyle/>
                    <a:p>
                      <a:r>
                        <a:rPr kumimoji="1" lang="ja-JP" altLang="en-US" sz="800" b="0">
                          <a:solidFill>
                            <a:schemeClr val="bg1"/>
                          </a:solidFill>
                          <a:latin typeface="Meiryo UI" panose="020B0604030504040204" pitchFamily="50" charset="-128"/>
                          <a:ea typeface="Meiryo UI" panose="020B0604030504040204" pitchFamily="50" charset="-128"/>
                        </a:rPr>
                        <a:t>申請を一意に特定するもの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224774307"/>
                  </a:ext>
                </a:extLst>
              </a:tr>
              <a:tr h="343240">
                <a:tc>
                  <a:txBody>
                    <a:bodyPr/>
                    <a:lstStyle/>
                    <a:p>
                      <a:r>
                        <a:rPr kumimoji="1" lang="ja-JP" altLang="en-US" sz="800" b="0">
                          <a:solidFill>
                            <a:schemeClr val="bg1"/>
                          </a:solidFill>
                          <a:latin typeface="Meiryo UI" panose="020B0604030504040204" pitchFamily="50" charset="-128"/>
                          <a:ea typeface="Meiryo UI" panose="020B0604030504040204" pitchFamily="50" charset="-128"/>
                        </a:rPr>
                        <a:t>外部</a:t>
                      </a:r>
                      <a:r>
                        <a:rPr kumimoji="1" lang="en-US" altLang="ja-JP" sz="800" b="0">
                          <a:solidFill>
                            <a:schemeClr val="bg1"/>
                          </a:solidFill>
                          <a:latin typeface="Meiryo UI" panose="020B0604030504040204" pitchFamily="50" charset="-128"/>
                          <a:ea typeface="Meiryo UI" panose="020B0604030504040204" pitchFamily="50" charset="-128"/>
                        </a:rPr>
                        <a:t>IdP</a:t>
                      </a:r>
                      <a:r>
                        <a:rPr kumimoji="1" lang="ja-JP" altLang="en-US" sz="800" b="0">
                          <a:solidFill>
                            <a:schemeClr val="bg1"/>
                          </a:solidFill>
                          <a:latin typeface="Meiryo UI" panose="020B0604030504040204" pitchFamily="50" charset="-128"/>
                          <a:ea typeface="Meiryo UI" panose="020B0604030504040204" pitchFamily="50" charset="-128"/>
                        </a:rPr>
                        <a:t>連携に必要（アイデンティティプロバイダーのリンク）</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651617461"/>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bg1"/>
                          </a:solidFill>
                          <a:latin typeface="Meiryo UI" panose="020B0604030504040204" pitchFamily="50" charset="-128"/>
                          <a:ea typeface="Meiryo UI" panose="020B0604030504040204" pitchFamily="50" charset="-128"/>
                        </a:rPr>
                        <a:t>外部</a:t>
                      </a:r>
                      <a:r>
                        <a:rPr kumimoji="1" lang="en-US" altLang="ja-JP" sz="800" b="0">
                          <a:solidFill>
                            <a:schemeClr val="bg1"/>
                          </a:solidFill>
                          <a:latin typeface="Meiryo UI" panose="020B0604030504040204" pitchFamily="50" charset="-128"/>
                          <a:ea typeface="Meiryo UI" panose="020B0604030504040204" pitchFamily="50" charset="-128"/>
                        </a:rPr>
                        <a:t>IdP</a:t>
                      </a:r>
                      <a:r>
                        <a:rPr kumimoji="1" lang="ja-JP" altLang="en-US" sz="800" b="0">
                          <a:solidFill>
                            <a:schemeClr val="bg1"/>
                          </a:solidFill>
                          <a:latin typeface="Meiryo UI" panose="020B0604030504040204" pitchFamily="50" charset="-128"/>
                          <a:ea typeface="Meiryo UI" panose="020B0604030504040204" pitchFamily="50" charset="-128"/>
                        </a:rPr>
                        <a:t>連携に</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必要</a:t>
                      </a:r>
                      <a:r>
                        <a:rPr kumimoji="1" lang="ja-JP" altLang="en-US" sz="800" b="0">
                          <a:solidFill>
                            <a:schemeClr val="bg1"/>
                          </a:solidFill>
                          <a:latin typeface="Meiryo UI" panose="020B0604030504040204" pitchFamily="50" charset="-128"/>
                          <a:ea typeface="Meiryo UI" panose="020B0604030504040204" pitchFamily="50" charset="-128"/>
                        </a:rPr>
                        <a:t>（アイデンティティプロバイダーのリンク）</a:t>
                      </a:r>
                      <a:endPar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45138707"/>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bg1"/>
                          </a:solidFill>
                          <a:latin typeface="Meiryo UI" panose="020B0604030504040204" pitchFamily="50" charset="-128"/>
                          <a:ea typeface="Meiryo UI" panose="020B0604030504040204" pitchFamily="50" charset="-128"/>
                        </a:rPr>
                        <a:t>外部</a:t>
                      </a:r>
                      <a:r>
                        <a:rPr kumimoji="1" lang="en-US" altLang="ja-JP" sz="800" b="0">
                          <a:solidFill>
                            <a:schemeClr val="bg1"/>
                          </a:solidFill>
                          <a:latin typeface="Meiryo UI" panose="020B0604030504040204" pitchFamily="50" charset="-128"/>
                          <a:ea typeface="Meiryo UI" panose="020B0604030504040204" pitchFamily="50" charset="-128"/>
                        </a:rPr>
                        <a:t>IdP</a:t>
                      </a:r>
                      <a:r>
                        <a:rPr kumimoji="1" lang="ja-JP" altLang="en-US" sz="800" b="0">
                          <a:solidFill>
                            <a:schemeClr val="bg1"/>
                          </a:solidFill>
                          <a:latin typeface="Meiryo UI" panose="020B0604030504040204" pitchFamily="50" charset="-128"/>
                          <a:ea typeface="Meiryo UI" panose="020B0604030504040204" pitchFamily="50" charset="-128"/>
                        </a:rPr>
                        <a:t>連携に</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必要</a:t>
                      </a:r>
                      <a:r>
                        <a:rPr kumimoji="1" lang="ja-JP" altLang="en-US" sz="800" b="0">
                          <a:solidFill>
                            <a:schemeClr val="bg1"/>
                          </a:solidFill>
                          <a:latin typeface="Meiryo UI" panose="020B0604030504040204" pitchFamily="50" charset="-128"/>
                          <a:ea typeface="Meiryo UI" panose="020B0604030504040204" pitchFamily="50" charset="-128"/>
                        </a:rPr>
                        <a:t>（アイデンティティプロバイダーのリンク）</a:t>
                      </a:r>
                      <a:endPar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43732545"/>
                  </a:ext>
                </a:extLst>
              </a:tr>
              <a:tr h="343240">
                <a:tc>
                  <a:txBody>
                    <a:bodyPr/>
                    <a:lstStyle/>
                    <a:p>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138491988"/>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55229382"/>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790136085"/>
                  </a:ext>
                </a:extLst>
              </a:tr>
              <a:tr h="343240">
                <a:tc>
                  <a:txBody>
                    <a:bodyPr/>
                    <a:lstStyle/>
                    <a:p>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714248195"/>
                  </a:ext>
                </a:extLst>
              </a:tr>
              <a:tr h="343240">
                <a:tc>
                  <a:txBody>
                    <a:bodyPr/>
                    <a:lstStyle/>
                    <a:p>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08659720"/>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ユーザ</a:t>
                      </a:r>
                      <a:r>
                        <a:rPr kumimoji="1" lang="en-US" altLang="ja-JP" sz="800" b="0">
                          <a:solidFill>
                            <a:schemeClr val="bg1"/>
                          </a:solidFill>
                          <a:latin typeface="Meiryo UI" panose="020B0604030504040204" pitchFamily="50" charset="-128"/>
                          <a:ea typeface="Meiryo UI" panose="020B0604030504040204" pitchFamily="50" charset="-128"/>
                        </a:rPr>
                        <a:t>ID</a:t>
                      </a:r>
                      <a:r>
                        <a:rPr kumimoji="1" lang="ja-JP" altLang="en-US" sz="800" b="0">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20412753"/>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dirty="0">
                          <a:solidFill>
                            <a:schemeClr val="bg1"/>
                          </a:solidFill>
                          <a:latin typeface="Meiryo UI" panose="020B0604030504040204" pitchFamily="50" charset="-128"/>
                          <a:ea typeface="Meiryo UI" panose="020B0604030504040204" pitchFamily="50" charset="-128"/>
                        </a:rPr>
                        <a:t>CADDE</a:t>
                      </a:r>
                      <a:r>
                        <a:rPr kumimoji="1" lang="ja-JP" altLang="en-US" sz="800" b="0" dirty="0">
                          <a:solidFill>
                            <a:schemeClr val="bg1"/>
                          </a:solidFill>
                          <a:latin typeface="Meiryo UI" panose="020B0604030504040204" pitchFamily="50" charset="-128"/>
                          <a:ea typeface="Meiryo UI" panose="020B0604030504040204" pitchFamily="50" charset="-128"/>
                        </a:rPr>
                        <a:t>ユーザ</a:t>
                      </a:r>
                      <a:r>
                        <a:rPr kumimoji="1" lang="en-US" altLang="ja-JP" sz="800" b="0" dirty="0">
                          <a:solidFill>
                            <a:schemeClr val="bg1"/>
                          </a:solidFill>
                          <a:latin typeface="Meiryo UI" panose="020B0604030504040204" pitchFamily="50" charset="-128"/>
                          <a:ea typeface="Meiryo UI" panose="020B0604030504040204" pitchFamily="50" charset="-128"/>
                        </a:rPr>
                        <a:t>ID</a:t>
                      </a:r>
                      <a:r>
                        <a:rPr kumimoji="1" lang="ja-JP" altLang="en-US" sz="800" b="0" dirty="0">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12281152"/>
                  </a:ext>
                </a:extLst>
              </a:tr>
            </a:tbl>
          </a:graphicData>
        </a:graphic>
      </p:graphicFrame>
    </p:spTree>
    <p:extLst>
      <p:ext uri="{BB962C8B-B14F-4D97-AF65-F5344CB8AC3E}">
        <p14:creationId xmlns:p14="http://schemas.microsoft.com/office/powerpoint/2010/main" val="4236989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72981088-4328-2012-4C3B-10A582E64215}"/>
              </a:ext>
            </a:extLst>
          </p:cNvPr>
          <p:cNvPicPr>
            <a:picLocks noChangeAspect="1"/>
          </p:cNvPicPr>
          <p:nvPr/>
        </p:nvPicPr>
        <p:blipFill>
          <a:blip r:embed="rId2"/>
          <a:stretch>
            <a:fillRect/>
          </a:stretch>
        </p:blipFill>
        <p:spPr>
          <a:xfrm>
            <a:off x="234000" y="997766"/>
            <a:ext cx="9416530" cy="5593331"/>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運用管理者</a:t>
            </a:r>
            <a:r>
              <a:rPr kumimoji="1" lang="ja-JP" altLang="en-US" sz="1600" dirty="0">
                <a:latin typeface="Meiryo UI" panose="020B0604030504040204" pitchFamily="50" charset="-128"/>
                <a:ea typeface="Meiryo UI" panose="020B0604030504040204" pitchFamily="50" charset="-128"/>
              </a:rPr>
              <a:t>用画面：　申請</a:t>
            </a:r>
            <a:r>
              <a:rPr lang="ja-JP" altLang="en-US" sz="1600" dirty="0">
                <a:latin typeface="Meiryo UI" panose="020B0604030504040204" pitchFamily="50" charset="-128"/>
                <a:ea typeface="Meiryo UI" panose="020B0604030504040204" pitchFamily="50" charset="-128"/>
              </a:rPr>
              <a:t>詳細</a:t>
            </a:r>
            <a:r>
              <a:rPr kumimoji="1" lang="ja-JP" altLang="en-US" sz="1600" dirty="0">
                <a:latin typeface="Meiryo UI" panose="020B0604030504040204" pitchFamily="50" charset="-128"/>
                <a:ea typeface="Meiryo UI" panose="020B0604030504040204" pitchFamily="50" charset="-128"/>
              </a:rPr>
              <a:t>画面　</a:t>
            </a:r>
            <a:r>
              <a:rPr lang="ja-JP" altLang="en-US" sz="1600" dirty="0">
                <a:latin typeface="Meiryo UI" panose="020B0604030504040204" pitchFamily="50" charset="-128"/>
                <a:ea typeface="Meiryo UI" panose="020B0604030504040204" pitchFamily="50" charset="-128"/>
              </a:rPr>
              <a:t>申請却下（</a:t>
            </a:r>
            <a:r>
              <a:rPr lang="en-US" altLang="ja-JP" sz="1600" dirty="0">
                <a:latin typeface="Meiryo UI" panose="020B0604030504040204" pitchFamily="50" charset="-128"/>
                <a:ea typeface="Meiryo UI" panose="020B0604030504040204" pitchFamily="50" charset="-128"/>
              </a:rPr>
              <a:t>1/2</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10051F97-DE41-42DD-D72B-93707636B7CC}"/>
              </a:ext>
            </a:extLst>
          </p:cNvPr>
          <p:cNvSpPr/>
          <p:nvPr/>
        </p:nvSpPr>
        <p:spPr>
          <a:xfrm>
            <a:off x="7201989" y="5518118"/>
            <a:ext cx="1743634" cy="342116"/>
          </a:xfrm>
          <a:prstGeom prst="roundRect">
            <a:avLst/>
          </a:prstGeom>
          <a:solidFill>
            <a:schemeClr val="tx1">
              <a:lumMod val="50000"/>
              <a:lumOff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b="1">
                <a:latin typeface="Meiryo UI" panose="020B0604030504040204" pitchFamily="50" charset="-128"/>
                <a:ea typeface="Meiryo UI" panose="020B0604030504040204" pitchFamily="50" charset="-128"/>
              </a:rPr>
              <a:t>申請一覧に戻る</a:t>
            </a:r>
          </a:p>
        </p:txBody>
      </p:sp>
      <p:sp>
        <p:nvSpPr>
          <p:cNvPr id="13" name="吹き出し: 角を丸めた四角形 12">
            <a:extLst>
              <a:ext uri="{FF2B5EF4-FFF2-40B4-BE49-F238E27FC236}">
                <a16:creationId xmlns:a16="http://schemas.microsoft.com/office/drawing/2014/main" id="{C0534519-6C78-D46A-827F-15DD32327011}"/>
              </a:ext>
            </a:extLst>
          </p:cNvPr>
          <p:cNvSpPr/>
          <p:nvPr/>
        </p:nvSpPr>
        <p:spPr>
          <a:xfrm>
            <a:off x="2943616" y="4397379"/>
            <a:ext cx="5636713" cy="1013863"/>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を却下する際に、ダイアログで確認する</a:t>
            </a:r>
            <a:endParaRPr kumimoji="1" lang="en-US" altLang="ja-JP" sz="1200" dirty="0">
              <a:solidFill>
                <a:schemeClr val="bg1"/>
              </a:solidFill>
              <a:latin typeface="Meiryo UI" panose="020B0604030504040204" pitchFamily="50" charset="-128"/>
              <a:ea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rPr>
              <a:t>※1.</a:t>
            </a:r>
            <a:r>
              <a:rPr lang="ja-JP" altLang="en-US" sz="1200" dirty="0">
                <a:solidFill>
                  <a:schemeClr val="bg1"/>
                </a:solidFill>
                <a:latin typeface="Meiryo UI" panose="020B0604030504040204" pitchFamily="50" charset="-128"/>
                <a:ea typeface="Meiryo UI" panose="020B0604030504040204" pitchFamily="50" charset="-128"/>
              </a:rPr>
              <a:t>申請を却下した場合、</a:t>
            </a:r>
            <a:r>
              <a:rPr lang="en-US" altLang="ja-JP" sz="1200" dirty="0">
                <a:solidFill>
                  <a:schemeClr val="bg1"/>
                </a:solidFill>
                <a:latin typeface="Meiryo UI" panose="020B0604030504040204" pitchFamily="50" charset="-128"/>
                <a:ea typeface="Meiryo UI" panose="020B0604030504040204" pitchFamily="50" charset="-128"/>
              </a:rPr>
              <a:t>CADDE</a:t>
            </a:r>
            <a:r>
              <a:rPr lang="ja-JP" altLang="en-US" sz="1200" dirty="0">
                <a:solidFill>
                  <a:schemeClr val="bg1"/>
                </a:solidFill>
                <a:latin typeface="Meiryo UI" panose="020B0604030504040204" pitchFamily="50" charset="-128"/>
                <a:ea typeface="Meiryo UI" panose="020B0604030504040204" pitchFamily="50" charset="-128"/>
              </a:rPr>
              <a:t>利用者は申請状況を確認できなくなります</a:t>
            </a:r>
            <a:endParaRPr lang="en-US" altLang="ja-JP" sz="1200" dirty="0">
              <a:solidFill>
                <a:schemeClr val="bg1"/>
              </a:solidFill>
              <a:latin typeface="Meiryo UI" panose="020B0604030504040204" pitchFamily="50" charset="-128"/>
              <a:ea typeface="Meiryo UI" panose="020B0604030504040204" pitchFamily="50" charset="-128"/>
            </a:endParaRPr>
          </a:p>
          <a:p>
            <a:r>
              <a:rPr kumimoji="1" lang="en-US" altLang="ja-JP" sz="1200" dirty="0">
                <a:solidFill>
                  <a:schemeClr val="bg1"/>
                </a:solidFill>
                <a:latin typeface="Meiryo UI" panose="020B0604030504040204" pitchFamily="50" charset="-128"/>
                <a:ea typeface="Meiryo UI" panose="020B0604030504040204" pitchFamily="50" charset="-128"/>
              </a:rPr>
              <a:t>※2.</a:t>
            </a:r>
            <a:r>
              <a:rPr kumimoji="1" lang="ja-JP" altLang="en-US" sz="1200" dirty="0">
                <a:solidFill>
                  <a:schemeClr val="bg1"/>
                </a:solidFill>
                <a:latin typeface="Meiryo UI" panose="020B0604030504040204" pitchFamily="50" charset="-128"/>
                <a:ea typeface="Meiryo UI" panose="020B0604030504040204" pitchFamily="50" charset="-128"/>
              </a:rPr>
              <a:t>申請を却下した場合でも、管理画面側からは申請情報を確認することが可能であり、却下の取り消しを行うことができます</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8021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E47E564-8944-ACAE-749F-26D2F3489271}"/>
              </a:ext>
            </a:extLst>
          </p:cNvPr>
          <p:cNvPicPr>
            <a:picLocks noChangeAspect="1"/>
          </p:cNvPicPr>
          <p:nvPr/>
        </p:nvPicPr>
        <p:blipFill>
          <a:blip r:embed="rId2"/>
          <a:stretch>
            <a:fillRect/>
          </a:stretch>
        </p:blipFill>
        <p:spPr>
          <a:xfrm>
            <a:off x="234000" y="997766"/>
            <a:ext cx="9416530" cy="5593331"/>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運用管理者</a:t>
            </a:r>
            <a:r>
              <a:rPr kumimoji="1" lang="ja-JP" altLang="en-US" sz="1600" dirty="0">
                <a:latin typeface="Meiryo UI" panose="020B0604030504040204" pitchFamily="50" charset="-128"/>
                <a:ea typeface="Meiryo UI" panose="020B0604030504040204" pitchFamily="50" charset="-128"/>
              </a:rPr>
              <a:t>用画面：　申請</a:t>
            </a:r>
            <a:r>
              <a:rPr lang="ja-JP" altLang="en-US" sz="1600" dirty="0">
                <a:latin typeface="Meiryo UI" panose="020B0604030504040204" pitchFamily="50" charset="-128"/>
                <a:ea typeface="Meiryo UI" panose="020B0604030504040204" pitchFamily="50" charset="-128"/>
              </a:rPr>
              <a:t>詳細</a:t>
            </a:r>
            <a:r>
              <a:rPr kumimoji="1" lang="ja-JP" altLang="en-US" sz="1600" dirty="0">
                <a:latin typeface="Meiryo UI" panose="020B0604030504040204" pitchFamily="50" charset="-128"/>
                <a:ea typeface="Meiryo UI" panose="020B0604030504040204" pitchFamily="50" charset="-128"/>
              </a:rPr>
              <a:t>画面　</a:t>
            </a:r>
            <a:r>
              <a:rPr lang="ja-JP" altLang="en-US" sz="1600" dirty="0">
                <a:latin typeface="Meiryo UI" panose="020B0604030504040204" pitchFamily="50" charset="-128"/>
                <a:ea typeface="Meiryo UI" panose="020B0604030504040204" pitchFamily="50" charset="-128"/>
              </a:rPr>
              <a:t>申請却下（</a:t>
            </a:r>
            <a:r>
              <a:rPr lang="en-US" altLang="ja-JP" dirty="0"/>
              <a:t>2</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13" name="吹き出し: 角を丸めた四角形 12">
            <a:extLst>
              <a:ext uri="{FF2B5EF4-FFF2-40B4-BE49-F238E27FC236}">
                <a16:creationId xmlns:a16="http://schemas.microsoft.com/office/drawing/2014/main" id="{C0534519-6C78-D46A-827F-15DD32327011}"/>
              </a:ext>
            </a:extLst>
          </p:cNvPr>
          <p:cNvSpPr/>
          <p:nvPr/>
        </p:nvSpPr>
        <p:spPr>
          <a:xfrm>
            <a:off x="369382" y="5518118"/>
            <a:ext cx="2224732" cy="465239"/>
          </a:xfrm>
          <a:prstGeom prst="wedgeRoundRectCallout">
            <a:avLst>
              <a:gd name="adj1" fmla="val -19641"/>
              <a:gd name="adj2" fmla="val -11301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申請却下を取り消すことができる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 name="吹き出し: 角を丸めた四角形 4">
            <a:extLst>
              <a:ext uri="{FF2B5EF4-FFF2-40B4-BE49-F238E27FC236}">
                <a16:creationId xmlns:a16="http://schemas.microsoft.com/office/drawing/2014/main" id="{67893397-3581-6805-BAE3-4216AF28CA15}"/>
              </a:ext>
            </a:extLst>
          </p:cNvPr>
          <p:cNvSpPr/>
          <p:nvPr/>
        </p:nvSpPr>
        <p:spPr>
          <a:xfrm>
            <a:off x="3284860" y="1555718"/>
            <a:ext cx="4338454" cy="465238"/>
          </a:xfrm>
          <a:prstGeom prst="wedgeRoundRectCallout">
            <a:avLst>
              <a:gd name="adj1" fmla="val -28252"/>
              <a:gd name="adj2" fmla="val 12034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申請を却下した後も管理画面からのみ申請情報が確認できる</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en-US" altLang="ja-JP" sz="1200" dirty="0">
                <a:solidFill>
                  <a:schemeClr val="bg1"/>
                </a:solidFill>
                <a:latin typeface="Meiryo UI" panose="020B0604030504040204" pitchFamily="50" charset="-128"/>
                <a:ea typeface="Meiryo UI" panose="020B0604030504040204" pitchFamily="50" charset="-128"/>
              </a:rPr>
              <a:t>※CADDE</a:t>
            </a:r>
            <a:r>
              <a:rPr kumimoji="1" lang="ja-JP" altLang="en-US" sz="1200" dirty="0">
                <a:solidFill>
                  <a:schemeClr val="bg1"/>
                </a:solidFill>
                <a:latin typeface="Meiryo UI" panose="020B0604030504040204" pitchFamily="50" charset="-128"/>
                <a:ea typeface="Meiryo UI" panose="020B0604030504040204" pitchFamily="50" charset="-128"/>
              </a:rPr>
              <a:t>利用者側から却下された申請を確認することはできない</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6" name="吹き出し: 角を丸めた四角形 5">
            <a:extLst>
              <a:ext uri="{FF2B5EF4-FFF2-40B4-BE49-F238E27FC236}">
                <a16:creationId xmlns:a16="http://schemas.microsoft.com/office/drawing/2014/main" id="{B31A18B8-F7D0-F1E1-0AB1-0072E69B52AD}"/>
              </a:ext>
            </a:extLst>
          </p:cNvPr>
          <p:cNvSpPr/>
          <p:nvPr/>
        </p:nvSpPr>
        <p:spPr>
          <a:xfrm>
            <a:off x="2717533" y="4999383"/>
            <a:ext cx="2224732" cy="465239"/>
          </a:xfrm>
          <a:prstGeom prst="wedgeRoundRectCallout">
            <a:avLst>
              <a:gd name="adj1" fmla="val -70571"/>
              <a:gd name="adj2" fmla="val -1047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却下した申請情報を削除することができる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9796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1425259-2F90-83B4-48B4-5F06EC01AC29}"/>
              </a:ext>
            </a:extLst>
          </p:cNvPr>
          <p:cNvPicPr>
            <a:picLocks noChangeAspect="1"/>
          </p:cNvPicPr>
          <p:nvPr/>
        </p:nvPicPr>
        <p:blipFill>
          <a:blip r:embed="rId2"/>
          <a:stretch>
            <a:fillRect/>
          </a:stretch>
        </p:blipFill>
        <p:spPr>
          <a:xfrm>
            <a:off x="234000" y="997766"/>
            <a:ext cx="9416530" cy="5593331"/>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運用管理者</a:t>
            </a:r>
            <a:r>
              <a:rPr kumimoji="1" lang="ja-JP" altLang="en-US" sz="1600" dirty="0">
                <a:latin typeface="Meiryo UI" panose="020B0604030504040204" pitchFamily="50" charset="-128"/>
                <a:ea typeface="Meiryo UI" panose="020B0604030504040204" pitchFamily="50" charset="-128"/>
              </a:rPr>
              <a:t>用画面：　申請</a:t>
            </a:r>
            <a:r>
              <a:rPr lang="ja-JP" altLang="en-US" sz="1600" dirty="0">
                <a:latin typeface="Meiryo UI" panose="020B0604030504040204" pitchFamily="50" charset="-128"/>
                <a:ea typeface="Meiryo UI" panose="020B0604030504040204" pitchFamily="50" charset="-128"/>
              </a:rPr>
              <a:t>詳細</a:t>
            </a:r>
            <a:r>
              <a:rPr kumimoji="1" lang="ja-JP" altLang="en-US" sz="1600" dirty="0">
                <a:latin typeface="Meiryo UI" panose="020B0604030504040204" pitchFamily="50" charset="-128"/>
                <a:ea typeface="Meiryo UI" panose="020B0604030504040204" pitchFamily="50" charset="-128"/>
              </a:rPr>
              <a:t>画面　</a:t>
            </a:r>
            <a:r>
              <a:rPr lang="ja-JP" altLang="en-US" sz="1600" dirty="0">
                <a:latin typeface="Meiryo UI" panose="020B0604030504040204" pitchFamily="50" charset="-128"/>
                <a:ea typeface="Meiryo UI" panose="020B0604030504040204" pitchFamily="50" charset="-128"/>
              </a:rPr>
              <a:t>申請削除</a:t>
            </a:r>
            <a:endParaRPr kumimoji="1" lang="ja-JP" altLang="en-US" sz="16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752F55FF-6240-DCC9-92A1-D841A5064AEB}"/>
              </a:ext>
            </a:extLst>
          </p:cNvPr>
          <p:cNvSpPr/>
          <p:nvPr/>
        </p:nvSpPr>
        <p:spPr>
          <a:xfrm>
            <a:off x="3438939" y="4397379"/>
            <a:ext cx="2991678" cy="989629"/>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を削除する際に、ダイアログで確認する</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lang="en-US" altLang="ja-JP" sz="1200" b="1" dirty="0">
                <a:solidFill>
                  <a:srgbClr val="FF0000"/>
                </a:solidFill>
                <a:latin typeface="Meiryo UI" panose="020B0604030504040204" pitchFamily="50" charset="-128"/>
                <a:ea typeface="Meiryo UI" panose="020B0604030504040204" pitchFamily="50" charset="-128"/>
              </a:rPr>
              <a:t>※</a:t>
            </a:r>
            <a:r>
              <a:rPr lang="ja-JP" altLang="en-US" sz="1200" b="1" dirty="0">
                <a:solidFill>
                  <a:srgbClr val="FF0000"/>
                </a:solidFill>
                <a:latin typeface="Meiryo UI" panose="020B0604030504040204" pitchFamily="50" charset="-128"/>
                <a:ea typeface="Meiryo UI" panose="020B0604030504040204" pitchFamily="50" charset="-128"/>
              </a:rPr>
              <a:t>削除した申請はデータベースからの完全削除となり、差し戻せない</a:t>
            </a:r>
            <a:endParaRPr kumimoji="1" lang="en-US" altLang="ja-JP" sz="1200"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8850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DFC27-BD01-7DC1-9E84-94AA0FF9C3EF}"/>
              </a:ext>
            </a:extLst>
          </p:cNvPr>
          <p:cNvSpPr>
            <a:spLocks noGrp="1"/>
          </p:cNvSpPr>
          <p:nvPr>
            <p:ph type="title"/>
          </p:nvPr>
        </p:nvSpPr>
        <p:spPr/>
        <p:txBody>
          <a:bodyPr/>
          <a:lstStyle/>
          <a:p>
            <a:r>
              <a:rPr kumimoji="1" lang="ja-JP" altLang="en-US"/>
              <a:t>シーケンス</a:t>
            </a:r>
          </a:p>
        </p:txBody>
      </p:sp>
    </p:spTree>
    <p:extLst>
      <p:ext uri="{BB962C8B-B14F-4D97-AF65-F5344CB8AC3E}">
        <p14:creationId xmlns:p14="http://schemas.microsoft.com/office/powerpoint/2010/main" val="3663625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CB0FCD-BFCF-838D-2265-50E139C6A842}"/>
              </a:ext>
            </a:extLst>
          </p:cNvPr>
          <p:cNvSpPr>
            <a:spLocks noGrp="1"/>
          </p:cNvSpPr>
          <p:nvPr>
            <p:ph type="title"/>
          </p:nvPr>
        </p:nvSpPr>
        <p:spPr/>
        <p:txBody>
          <a:bodyPr/>
          <a:lstStyle/>
          <a:p>
            <a:r>
              <a:rPr kumimoji="1" lang="ja-JP" altLang="en-US">
                <a:latin typeface="Meiryo UI" panose="020B0604030504040204" pitchFamily="50" charset="-128"/>
                <a:ea typeface="Meiryo UI" panose="020B0604030504040204" pitchFamily="50" charset="-128"/>
              </a:rPr>
              <a:t>各外部</a:t>
            </a:r>
            <a:r>
              <a:rPr kumimoji="1" lang="en-US" altLang="ja-JP">
                <a:latin typeface="Meiryo UI" panose="020B0604030504040204" pitchFamily="50" charset="-128"/>
                <a:ea typeface="Meiryo UI" panose="020B0604030504040204" pitchFamily="50" charset="-128"/>
              </a:rPr>
              <a:t>IdP</a:t>
            </a:r>
            <a:r>
              <a:rPr kumimoji="1" lang="ja-JP" altLang="en-US">
                <a:latin typeface="Meiryo UI" panose="020B0604030504040204" pitchFamily="50" charset="-128"/>
                <a:ea typeface="Meiryo UI" panose="020B0604030504040204" pitchFamily="50" charset="-128"/>
              </a:rPr>
              <a:t>の相違点</a:t>
            </a:r>
          </a:p>
        </p:txBody>
      </p:sp>
      <p:graphicFrame>
        <p:nvGraphicFramePr>
          <p:cNvPr id="3" name="表 3">
            <a:extLst>
              <a:ext uri="{FF2B5EF4-FFF2-40B4-BE49-F238E27FC236}">
                <a16:creationId xmlns:a16="http://schemas.microsoft.com/office/drawing/2014/main" id="{8F521A92-D3C2-6ACF-B924-5BDAF51A4B3F}"/>
              </a:ext>
            </a:extLst>
          </p:cNvPr>
          <p:cNvGraphicFramePr>
            <a:graphicFrameLocks noGrp="1"/>
          </p:cNvGraphicFramePr>
          <p:nvPr>
            <p:extLst>
              <p:ext uri="{D42A27DB-BD31-4B8C-83A1-F6EECF244321}">
                <p14:modId xmlns:p14="http://schemas.microsoft.com/office/powerpoint/2010/main" val="2256750502"/>
              </p:ext>
            </p:extLst>
          </p:nvPr>
        </p:nvGraphicFramePr>
        <p:xfrm>
          <a:off x="234000" y="922866"/>
          <a:ext cx="9197382" cy="1285240"/>
        </p:xfrm>
        <a:graphic>
          <a:graphicData uri="http://schemas.openxmlformats.org/drawingml/2006/table">
            <a:tbl>
              <a:tblPr firstRow="1" firstCol="1" bandRow="1">
                <a:tableStyleId>{5C22544A-7EE6-4342-B048-85BDC9FD1C3A}</a:tableStyleId>
              </a:tblPr>
              <a:tblGrid>
                <a:gridCol w="1821224">
                  <a:extLst>
                    <a:ext uri="{9D8B030D-6E8A-4147-A177-3AD203B41FA5}">
                      <a16:colId xmlns:a16="http://schemas.microsoft.com/office/drawing/2014/main" val="4155406016"/>
                    </a:ext>
                  </a:extLst>
                </a:gridCol>
                <a:gridCol w="3448594">
                  <a:extLst>
                    <a:ext uri="{9D8B030D-6E8A-4147-A177-3AD203B41FA5}">
                      <a16:colId xmlns:a16="http://schemas.microsoft.com/office/drawing/2014/main" val="2116295665"/>
                    </a:ext>
                  </a:extLst>
                </a:gridCol>
                <a:gridCol w="3927564">
                  <a:extLst>
                    <a:ext uri="{9D8B030D-6E8A-4147-A177-3AD203B41FA5}">
                      <a16:colId xmlns:a16="http://schemas.microsoft.com/office/drawing/2014/main" val="3046571235"/>
                    </a:ext>
                  </a:extLst>
                </a:gridCol>
              </a:tblGrid>
              <a:tr h="370840">
                <a:tc>
                  <a:txBody>
                    <a:bodyPr/>
                    <a:lstStyle/>
                    <a:p>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xID</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gBizID</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15693561"/>
                  </a:ext>
                </a:extLst>
              </a:tr>
              <a:tr h="370840">
                <a:tc>
                  <a:txBody>
                    <a:bodyPr/>
                    <a:lstStyle/>
                    <a:p>
                      <a:r>
                        <a:rPr kumimoji="1" lang="ja-JP" altLang="en-US" sz="1200">
                          <a:latin typeface="Meiryo UI" panose="020B0604030504040204" pitchFamily="50" charset="-128"/>
                          <a:ea typeface="Meiryo UI" panose="020B0604030504040204" pitchFamily="50" charset="-128"/>
                        </a:rPr>
                        <a:t>認証方法</a:t>
                      </a:r>
                    </a:p>
                  </a:txBody>
                  <a:tcPr/>
                </a:tc>
                <a:tc>
                  <a:txBody>
                    <a:bodyPr/>
                    <a:lstStyle/>
                    <a:p>
                      <a:r>
                        <a:rPr kumimoji="1" lang="ja-JP" altLang="en-US" sz="1200">
                          <a:latin typeface="Meiryo UI" panose="020B0604030504040204" pitchFamily="50" charset="-128"/>
                          <a:ea typeface="Meiryo UI" panose="020B0604030504040204" pitchFamily="50" charset="-128"/>
                        </a:rPr>
                        <a:t>スマートフォンアプリが必要</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マイナンバーカードが必要</a:t>
                      </a:r>
                    </a:p>
                  </a:txBody>
                  <a:tcPr/>
                </a:tc>
                <a:tc>
                  <a:txBody>
                    <a:bodyPr/>
                    <a:lstStyle/>
                    <a:p>
                      <a:r>
                        <a:rPr kumimoji="1" lang="ja-JP" altLang="en-US" sz="1200">
                          <a:latin typeface="Meiryo UI" panose="020B0604030504040204" pitchFamily="50" charset="-128"/>
                          <a:ea typeface="Meiryo UI" panose="020B0604030504040204" pitchFamily="50" charset="-128"/>
                        </a:rPr>
                        <a:t>電話番号が必要</a:t>
                      </a:r>
                    </a:p>
                  </a:txBody>
                  <a:tcPr/>
                </a:tc>
                <a:extLst>
                  <a:ext uri="{0D108BD9-81ED-4DB2-BD59-A6C34878D82A}">
                    <a16:rowId xmlns:a16="http://schemas.microsoft.com/office/drawing/2014/main" val="280769225"/>
                  </a:ext>
                </a:extLst>
              </a:tr>
              <a:tr h="370840">
                <a:tc>
                  <a:txBody>
                    <a:bodyPr/>
                    <a:lstStyle/>
                    <a:p>
                      <a:r>
                        <a:rPr kumimoji="1" lang="ja-JP" altLang="en-US" sz="1200">
                          <a:latin typeface="Meiryo UI" panose="020B0604030504040204" pitchFamily="50" charset="-128"/>
                          <a:ea typeface="Meiryo UI" panose="020B0604030504040204" pitchFamily="50" charset="-128"/>
                        </a:rPr>
                        <a:t>ユーザ情報の取得方法</a:t>
                      </a:r>
                    </a:p>
                  </a:txBody>
                  <a:tcPr/>
                </a:tc>
                <a:tc>
                  <a:txBody>
                    <a:bodyPr/>
                    <a:lstStyle/>
                    <a:p>
                      <a:r>
                        <a:rPr kumimoji="1" lang="en-US" altLang="ja-JP" sz="1200">
                          <a:latin typeface="Meiryo UI" panose="020B0604030504040204" pitchFamily="50" charset="-128"/>
                          <a:ea typeface="Meiryo UI" panose="020B0604030504040204" pitchFamily="50" charset="-128"/>
                        </a:rPr>
                        <a:t>Userinfo</a:t>
                      </a:r>
                      <a:r>
                        <a:rPr kumimoji="1" lang="ja-JP" altLang="en-US" sz="1200">
                          <a:latin typeface="Meiryo UI" panose="020B0604030504040204" pitchFamily="50" charset="-128"/>
                          <a:ea typeface="Meiryo UI" panose="020B0604030504040204" pitchFamily="50" charset="-128"/>
                        </a:rPr>
                        <a:t>エンドポイントと</a:t>
                      </a:r>
                      <a:r>
                        <a:rPr kumimoji="1" lang="en-US" altLang="ja-JP" sz="1200">
                          <a:latin typeface="Meiryo UI" panose="020B0604030504040204" pitchFamily="50" charset="-128"/>
                          <a:ea typeface="Meiryo UI" panose="020B0604030504040204" pitchFamily="50" charset="-128"/>
                        </a:rPr>
                        <a:t>Userdata</a:t>
                      </a:r>
                      <a:r>
                        <a:rPr kumimoji="1" lang="ja-JP" altLang="en-US" sz="1200">
                          <a:latin typeface="Meiryo UI" panose="020B0604030504040204" pitchFamily="50" charset="-128"/>
                          <a:ea typeface="Meiryo UI" panose="020B0604030504040204" pitchFamily="50" charset="-128"/>
                        </a:rPr>
                        <a:t>エンドポイント</a:t>
                      </a:r>
                      <a:endParaRPr kumimoji="1" lang="en-US" altLang="ja-JP" sz="1200">
                        <a:latin typeface="Meiryo UI" panose="020B0604030504040204" pitchFamily="50" charset="-128"/>
                        <a:ea typeface="Meiryo UI" panose="020B0604030504040204" pitchFamily="50" charset="-128"/>
                      </a:endParaRPr>
                    </a:p>
                    <a:p>
                      <a:r>
                        <a:rPr kumimoji="1" lang="en-US" altLang="ja-JP" sz="1200">
                          <a:latin typeface="Meiryo UI" panose="020B0604030504040204" pitchFamily="50" charset="-128"/>
                          <a:ea typeface="Meiryo UI" panose="020B0604030504040204" pitchFamily="50" charset="-128"/>
                        </a:rPr>
                        <a:t>Userdata</a:t>
                      </a:r>
                      <a:r>
                        <a:rPr kumimoji="1" lang="ja-JP" altLang="en-US" sz="1200">
                          <a:latin typeface="Meiryo UI" panose="020B0604030504040204" pitchFamily="50" charset="-128"/>
                          <a:ea typeface="Meiryo UI" panose="020B0604030504040204" pitchFamily="50" charset="-128"/>
                        </a:rPr>
                        <a:t>は復号が必要</a:t>
                      </a:r>
                    </a:p>
                  </a:txBody>
                  <a:tcPr/>
                </a:tc>
                <a:tc>
                  <a:txBody>
                    <a:bodyPr/>
                    <a:lstStyle/>
                    <a:p>
                      <a:r>
                        <a:rPr kumimoji="1" lang="en-US" altLang="ja-JP" sz="1200">
                          <a:latin typeface="Meiryo UI" panose="020B0604030504040204" pitchFamily="50" charset="-128"/>
                          <a:ea typeface="Meiryo UI" panose="020B0604030504040204" pitchFamily="50" charset="-128"/>
                        </a:rPr>
                        <a:t>Userinfo</a:t>
                      </a:r>
                      <a:r>
                        <a:rPr kumimoji="1" lang="ja-JP" altLang="en-US" sz="1200">
                          <a:latin typeface="Meiryo UI" panose="020B0604030504040204" pitchFamily="50" charset="-128"/>
                          <a:ea typeface="Meiryo UI" panose="020B0604030504040204" pitchFamily="50" charset="-128"/>
                        </a:rPr>
                        <a:t>エンドポイント</a:t>
                      </a:r>
                    </a:p>
                  </a:txBody>
                  <a:tcPr/>
                </a:tc>
                <a:extLst>
                  <a:ext uri="{0D108BD9-81ED-4DB2-BD59-A6C34878D82A}">
                    <a16:rowId xmlns:a16="http://schemas.microsoft.com/office/drawing/2014/main" val="3514167431"/>
                  </a:ext>
                </a:extLst>
              </a:tr>
            </a:tbl>
          </a:graphicData>
        </a:graphic>
      </p:graphicFrame>
    </p:spTree>
    <p:extLst>
      <p:ext uri="{BB962C8B-B14F-4D97-AF65-F5344CB8AC3E}">
        <p14:creationId xmlns:p14="http://schemas.microsoft.com/office/powerpoint/2010/main" val="3439724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A0D5E-0007-E06C-81E7-426E288B8748}"/>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外部</a:t>
            </a:r>
            <a:r>
              <a:rPr kumimoji="1" lang="en-US" altLang="ja-JP" sz="1600">
                <a:latin typeface="Meiryo UI" panose="020B0604030504040204" pitchFamily="50" charset="-128"/>
                <a:ea typeface="Meiryo UI" panose="020B0604030504040204" pitchFamily="50" charset="-128"/>
              </a:rPr>
              <a:t>IdP</a:t>
            </a:r>
            <a:r>
              <a:rPr kumimoji="1" lang="ja-JP" altLang="en-US" sz="1600">
                <a:latin typeface="Meiryo UI" panose="020B0604030504040204" pitchFamily="50" charset="-128"/>
                <a:ea typeface="Meiryo UI" panose="020B0604030504040204" pitchFamily="50" charset="-128"/>
              </a:rPr>
              <a:t>として</a:t>
            </a:r>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を利用する際の申請から申請確認までのシーケンス図</a:t>
            </a:r>
          </a:p>
        </p:txBody>
      </p:sp>
      <p:pic>
        <p:nvPicPr>
          <p:cNvPr id="4" name="図 3" descr="ダイアグラム&#10;&#10;自動的に生成された説明">
            <a:extLst>
              <a:ext uri="{FF2B5EF4-FFF2-40B4-BE49-F238E27FC236}">
                <a16:creationId xmlns:a16="http://schemas.microsoft.com/office/drawing/2014/main" id="{BB65B19F-5867-CD98-6665-E2680648ED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837" y="722812"/>
            <a:ext cx="6406202" cy="6026023"/>
          </a:xfrm>
          <a:prstGeom prst="rect">
            <a:avLst/>
          </a:prstGeom>
        </p:spPr>
      </p:pic>
    </p:spTree>
    <p:extLst>
      <p:ext uri="{BB962C8B-B14F-4D97-AF65-F5344CB8AC3E}">
        <p14:creationId xmlns:p14="http://schemas.microsoft.com/office/powerpoint/2010/main" val="720404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A0D5E-0007-E06C-81E7-426E288B8748}"/>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外部</a:t>
            </a:r>
            <a:r>
              <a:rPr kumimoji="1" lang="en-US" altLang="ja-JP" sz="1600">
                <a:latin typeface="Meiryo UI" panose="020B0604030504040204" pitchFamily="50" charset="-128"/>
                <a:ea typeface="Meiryo UI" panose="020B0604030504040204" pitchFamily="50" charset="-128"/>
              </a:rPr>
              <a:t>IdP</a:t>
            </a:r>
            <a:r>
              <a:rPr kumimoji="1" lang="ja-JP" altLang="en-US" sz="1600">
                <a:latin typeface="Meiryo UI" panose="020B0604030504040204" pitchFamily="50" charset="-128"/>
                <a:ea typeface="Meiryo UI" panose="020B0604030504040204" pitchFamily="50" charset="-128"/>
              </a:rPr>
              <a:t>として</a:t>
            </a:r>
            <a:r>
              <a:rPr lang="en-US" altLang="ja-JP" sz="1600">
                <a:latin typeface="Meiryo UI" panose="020B0604030504040204" pitchFamily="50" charset="-128"/>
                <a:ea typeface="Meiryo UI" panose="020B0604030504040204" pitchFamily="50" charset="-128"/>
              </a:rPr>
              <a:t>gBizID</a:t>
            </a:r>
            <a:r>
              <a:rPr kumimoji="1" lang="ja-JP" altLang="en-US" sz="1600">
                <a:latin typeface="Meiryo UI" panose="020B0604030504040204" pitchFamily="50" charset="-128"/>
                <a:ea typeface="Meiryo UI" panose="020B0604030504040204" pitchFamily="50" charset="-128"/>
              </a:rPr>
              <a:t>を利用する際の申請から申請確認までのシーケンス図</a:t>
            </a:r>
          </a:p>
        </p:txBody>
      </p:sp>
      <p:pic>
        <p:nvPicPr>
          <p:cNvPr id="4" name="図 3" descr="ダイアグラム, 概略図&#10;&#10;自動的に生成された説明">
            <a:extLst>
              <a:ext uri="{FF2B5EF4-FFF2-40B4-BE49-F238E27FC236}">
                <a16:creationId xmlns:a16="http://schemas.microsoft.com/office/drawing/2014/main" id="{25D58A8E-BACE-4CE6-4CD4-5ED57071B7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000" y="742620"/>
            <a:ext cx="5679120" cy="5997506"/>
          </a:xfrm>
          <a:prstGeom prst="rect">
            <a:avLst/>
          </a:prstGeom>
        </p:spPr>
      </p:pic>
    </p:spTree>
    <p:extLst>
      <p:ext uri="{BB962C8B-B14F-4D97-AF65-F5344CB8AC3E}">
        <p14:creationId xmlns:p14="http://schemas.microsoft.com/office/powerpoint/2010/main" val="2071001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99B2CC-699B-2191-78F0-871E188299AE}"/>
              </a:ext>
            </a:extLst>
          </p:cNvPr>
          <p:cNvSpPr>
            <a:spLocks noGrp="1"/>
          </p:cNvSpPr>
          <p:nvPr>
            <p:ph type="title"/>
          </p:nvPr>
        </p:nvSpPr>
        <p:spPr/>
        <p:txBody>
          <a:bodyPr/>
          <a:lstStyle/>
          <a:p>
            <a:r>
              <a:rPr kumimoji="1" lang="ja-JP" altLang="en-US"/>
              <a:t>コンフィグ</a:t>
            </a:r>
          </a:p>
        </p:txBody>
      </p:sp>
    </p:spTree>
    <p:extLst>
      <p:ext uri="{BB962C8B-B14F-4D97-AF65-F5344CB8AC3E}">
        <p14:creationId xmlns:p14="http://schemas.microsoft.com/office/powerpoint/2010/main" val="233532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A0D5E-0007-E06C-81E7-426E288B8748}"/>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コンフィグ</a:t>
            </a:r>
          </a:p>
        </p:txBody>
      </p:sp>
      <p:graphicFrame>
        <p:nvGraphicFramePr>
          <p:cNvPr id="3" name="表 4">
            <a:extLst>
              <a:ext uri="{FF2B5EF4-FFF2-40B4-BE49-F238E27FC236}">
                <a16:creationId xmlns:a16="http://schemas.microsoft.com/office/drawing/2014/main" id="{32615C25-5BEC-710B-2D94-01825CF8916B}"/>
              </a:ext>
            </a:extLst>
          </p:cNvPr>
          <p:cNvGraphicFramePr>
            <a:graphicFrameLocks noGrp="1"/>
          </p:cNvGraphicFramePr>
          <p:nvPr>
            <p:extLst>
              <p:ext uri="{D42A27DB-BD31-4B8C-83A1-F6EECF244321}">
                <p14:modId xmlns:p14="http://schemas.microsoft.com/office/powerpoint/2010/main" val="1984774201"/>
              </p:ext>
            </p:extLst>
          </p:nvPr>
        </p:nvGraphicFramePr>
        <p:xfrm>
          <a:off x="259269" y="1334641"/>
          <a:ext cx="9289708" cy="3019010"/>
        </p:xfrm>
        <a:graphic>
          <a:graphicData uri="http://schemas.openxmlformats.org/drawingml/2006/table">
            <a:tbl>
              <a:tblPr firstRow="1" bandRow="1">
                <a:tableStyleId>{5C22544A-7EE6-4342-B048-85BDC9FD1C3A}</a:tableStyleId>
              </a:tblPr>
              <a:tblGrid>
                <a:gridCol w="406580">
                  <a:extLst>
                    <a:ext uri="{9D8B030D-6E8A-4147-A177-3AD203B41FA5}">
                      <a16:colId xmlns:a16="http://schemas.microsoft.com/office/drawing/2014/main" val="2555660169"/>
                    </a:ext>
                  </a:extLst>
                </a:gridCol>
                <a:gridCol w="2829019">
                  <a:extLst>
                    <a:ext uri="{9D8B030D-6E8A-4147-A177-3AD203B41FA5}">
                      <a16:colId xmlns:a16="http://schemas.microsoft.com/office/drawing/2014/main" val="1424771398"/>
                    </a:ext>
                  </a:extLst>
                </a:gridCol>
                <a:gridCol w="3603356">
                  <a:extLst>
                    <a:ext uri="{9D8B030D-6E8A-4147-A177-3AD203B41FA5}">
                      <a16:colId xmlns:a16="http://schemas.microsoft.com/office/drawing/2014/main" val="1454942674"/>
                    </a:ext>
                  </a:extLst>
                </a:gridCol>
                <a:gridCol w="2450753">
                  <a:extLst>
                    <a:ext uri="{9D8B030D-6E8A-4147-A177-3AD203B41FA5}">
                      <a16:colId xmlns:a16="http://schemas.microsoft.com/office/drawing/2014/main" val="3610898001"/>
                    </a:ext>
                  </a:extLst>
                </a:gridCol>
              </a:tblGrid>
              <a:tr h="209783">
                <a:tc>
                  <a:txBody>
                    <a:bodyPr/>
                    <a:lstStyle/>
                    <a:p>
                      <a:r>
                        <a:rPr kumimoji="1" lang="en-US" altLang="ja-JP" sz="1100"/>
                        <a:t>#</a:t>
                      </a:r>
                      <a:endParaRPr kumimoji="1" lang="ja-JP" altLang="en-US" sz="1100"/>
                    </a:p>
                  </a:txBody>
                  <a:tcPr/>
                </a:tc>
                <a:tc>
                  <a:txBody>
                    <a:bodyPr/>
                    <a:lstStyle/>
                    <a:p>
                      <a:r>
                        <a:rPr kumimoji="1" lang="ja-JP" altLang="en-US" sz="1100"/>
                        <a:t>コンフィグ値</a:t>
                      </a:r>
                    </a:p>
                  </a:txBody>
                  <a:tcPr/>
                </a:tc>
                <a:tc>
                  <a:txBody>
                    <a:bodyPr/>
                    <a:lstStyle/>
                    <a:p>
                      <a:r>
                        <a:rPr kumimoji="1" lang="ja-JP" altLang="en-US" sz="1100"/>
                        <a:t>用途</a:t>
                      </a:r>
                    </a:p>
                  </a:txBody>
                  <a:tcPr/>
                </a:tc>
                <a:tc>
                  <a:txBody>
                    <a:bodyPr/>
                    <a:lstStyle/>
                    <a:p>
                      <a:r>
                        <a:rPr kumimoji="1" lang="ja-JP" altLang="en-US" sz="1100"/>
                        <a:t>備考</a:t>
                      </a:r>
                    </a:p>
                  </a:txBody>
                  <a:tcPr/>
                </a:tc>
                <a:extLst>
                  <a:ext uri="{0D108BD9-81ED-4DB2-BD59-A6C34878D82A}">
                    <a16:rowId xmlns:a16="http://schemas.microsoft.com/office/drawing/2014/main" val="1215265629"/>
                  </a:ext>
                </a:extLst>
              </a:tr>
              <a:tr h="209783">
                <a:tc>
                  <a:txBody>
                    <a:bodyPr/>
                    <a:lstStyle/>
                    <a:p>
                      <a:r>
                        <a:rPr kumimoji="1" lang="en-US" altLang="ja-JP" sz="1100"/>
                        <a:t>1</a:t>
                      </a:r>
                      <a:endParaRPr kumimoji="1" lang="ja-JP" altLang="en-US" sz="1100"/>
                    </a:p>
                  </a:txBody>
                  <a:tcPr/>
                </a:tc>
                <a:tc>
                  <a:txBody>
                    <a:bodyPr/>
                    <a:lstStyle/>
                    <a:p>
                      <a:r>
                        <a:rPr kumimoji="1" lang="en-US" altLang="ja-JP" sz="1100"/>
                        <a:t>xID</a:t>
                      </a:r>
                      <a:r>
                        <a:rPr kumimoji="1" lang="ja-JP" altLang="en-US" sz="1100"/>
                        <a:t>におけるクライアント</a:t>
                      </a:r>
                      <a:r>
                        <a:rPr kumimoji="1" lang="en-US" altLang="ja-JP" sz="1100"/>
                        <a:t>ID</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a:t>
                      </a:r>
                      <a:r>
                        <a:rPr kumimoji="1" lang="en-US" altLang="ja-JP" sz="1100"/>
                        <a:t>Basic</a:t>
                      </a:r>
                      <a:r>
                        <a:rPr kumimoji="1" lang="ja-JP" altLang="en-US" sz="1100"/>
                        <a:t>認証およびパラメータ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a:t>
                      </a:r>
                    </a:p>
                  </a:txBody>
                  <a:tcPr/>
                </a:tc>
                <a:extLst>
                  <a:ext uri="{0D108BD9-81ED-4DB2-BD59-A6C34878D82A}">
                    <a16:rowId xmlns:a16="http://schemas.microsoft.com/office/drawing/2014/main" val="3576259797"/>
                  </a:ext>
                </a:extLst>
              </a:tr>
              <a:tr h="209783">
                <a:tc>
                  <a:txBody>
                    <a:bodyPr/>
                    <a:lstStyle/>
                    <a:p>
                      <a:r>
                        <a:rPr kumimoji="1" lang="en-US" altLang="ja-JP" sz="1100"/>
                        <a:t>2</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xID</a:t>
                      </a:r>
                      <a:r>
                        <a:rPr kumimoji="1" lang="ja-JP" altLang="en-US" sz="1100"/>
                        <a:t>におけるクライアントシークレット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a:t>
                      </a:r>
                      <a:r>
                        <a:rPr kumimoji="1" lang="en-US" altLang="ja-JP" sz="1100"/>
                        <a:t>Basic</a:t>
                      </a:r>
                      <a:r>
                        <a:rPr kumimoji="1" lang="ja-JP" altLang="en-US" sz="1100"/>
                        <a:t>認証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4234583112"/>
                  </a:ext>
                </a:extLst>
              </a:tr>
              <a:tr h="275810">
                <a:tc>
                  <a:txBody>
                    <a:bodyPr/>
                    <a:lstStyle/>
                    <a:p>
                      <a:r>
                        <a:rPr kumimoji="1" lang="en-US" altLang="ja-JP" sz="1100"/>
                        <a:t>3</a:t>
                      </a:r>
                      <a:endParaRPr kumimoji="1" lang="ja-JP" altLang="en-US" sz="1100"/>
                    </a:p>
                  </a:txBody>
                  <a:tcPr/>
                </a:tc>
                <a:tc>
                  <a:txBody>
                    <a:bodyPr/>
                    <a:lstStyle/>
                    <a:p>
                      <a:r>
                        <a:rPr kumimoji="1" lang="en-US" altLang="ja-JP" sz="1100"/>
                        <a:t>xID</a:t>
                      </a:r>
                      <a:r>
                        <a:rPr kumimoji="1" lang="ja-JP" altLang="en-US" sz="1100"/>
                        <a:t>におけるリダイレクト</a:t>
                      </a:r>
                      <a:r>
                        <a:rPr kumimoji="1" lang="en-US" altLang="ja-JP" sz="1100"/>
                        <a:t>URI</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1262577784"/>
                  </a:ext>
                </a:extLst>
              </a:tr>
              <a:tr h="275810">
                <a:tc>
                  <a:txBody>
                    <a:bodyPr/>
                    <a:lstStyle/>
                    <a:p>
                      <a:r>
                        <a:rPr kumimoji="1" lang="en-US" altLang="ja-JP" sz="1100"/>
                        <a:t>4</a:t>
                      </a:r>
                      <a:endParaRPr kumimoji="1" lang="ja-JP" altLang="en-US" sz="1100"/>
                    </a:p>
                  </a:txBody>
                  <a:tcPr/>
                </a:tc>
                <a:tc>
                  <a:txBody>
                    <a:bodyPr/>
                    <a:lstStyle/>
                    <a:p>
                      <a:r>
                        <a:rPr kumimoji="1" lang="en-US" altLang="ja-JP" sz="1100"/>
                        <a:t>xID</a:t>
                      </a:r>
                      <a:r>
                        <a:rPr kumimoji="1" lang="ja-JP" altLang="en-US" sz="1100"/>
                        <a:t>におけるスコープ</a:t>
                      </a:r>
                    </a:p>
                  </a:txBody>
                  <a:tcPr/>
                </a:tc>
                <a:tc>
                  <a:txBody>
                    <a:bodyPr/>
                    <a:lstStyle/>
                    <a:p>
                      <a:r>
                        <a:rPr kumimoji="1" lang="ja-JP" altLang="en-US" sz="1100"/>
                        <a:t>認証リクエストのパラメータ</a:t>
                      </a:r>
                      <a:endParaRPr kumimoji="1" lang="en-US" altLang="ja-JP"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a:t>
                      </a:r>
                      <a:r>
                        <a:rPr kumimoji="1" lang="en-US" altLang="ja-JP" sz="1100"/>
                        <a:t>openid verification</a:t>
                      </a:r>
                      <a:r>
                        <a:rPr kumimoji="1" lang="ja-JP" altLang="en-US" sz="1100"/>
                        <a:t>」とする</a:t>
                      </a:r>
                      <a:endParaRPr kumimoji="1" lang="en-US" altLang="ja-JP" sz="1100"/>
                    </a:p>
                  </a:txBody>
                  <a:tcPr/>
                </a:tc>
                <a:extLst>
                  <a:ext uri="{0D108BD9-81ED-4DB2-BD59-A6C34878D82A}">
                    <a16:rowId xmlns:a16="http://schemas.microsoft.com/office/drawing/2014/main" val="1290225475"/>
                  </a:ext>
                </a:extLst>
              </a:tr>
              <a:tr h="209783">
                <a:tc>
                  <a:txBody>
                    <a:bodyPr/>
                    <a:lstStyle/>
                    <a:p>
                      <a:r>
                        <a:rPr kumimoji="1" lang="en-US" altLang="ja-JP" sz="1100"/>
                        <a:t>5</a:t>
                      </a:r>
                      <a:endParaRPr kumimoji="1" lang="ja-JP" altLang="en-US" sz="1100"/>
                    </a:p>
                  </a:txBody>
                  <a:tcPr/>
                </a:tc>
                <a:tc>
                  <a:txBody>
                    <a:bodyPr/>
                    <a:lstStyle/>
                    <a:p>
                      <a:r>
                        <a:rPr kumimoji="1" lang="en-US" altLang="ja-JP" sz="1100"/>
                        <a:t>gBizID</a:t>
                      </a:r>
                      <a:r>
                        <a:rPr kumimoji="1" lang="ja-JP" altLang="en-US" sz="1100"/>
                        <a:t>におけるクライアント</a:t>
                      </a:r>
                      <a:r>
                        <a:rPr kumimoji="1" lang="en-US" altLang="ja-JP" sz="1100"/>
                        <a:t>ID</a:t>
                      </a:r>
                      <a:endParaRPr kumimoji="1" lang="ja-JP" altLang="en-US" sz="1100"/>
                    </a:p>
                  </a:txBody>
                  <a:tcPr/>
                </a:tc>
                <a:tc>
                  <a:txBody>
                    <a:bodyPr/>
                    <a:lstStyle/>
                    <a:p>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a:t>
                      </a:r>
                      <a:r>
                        <a:rPr kumimoji="1" lang="en-US" altLang="ja-JP" sz="1100"/>
                        <a:t>Basic</a:t>
                      </a:r>
                      <a:r>
                        <a:rPr kumimoji="1" lang="ja-JP" altLang="en-US" sz="1100"/>
                        <a:t>認証およびパラメータ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1074857249"/>
                  </a:ext>
                </a:extLst>
              </a:tr>
              <a:tr h="209783">
                <a:tc>
                  <a:txBody>
                    <a:bodyPr/>
                    <a:lstStyle/>
                    <a:p>
                      <a:r>
                        <a:rPr kumimoji="1" lang="en-US" altLang="ja-JP" sz="1100"/>
                        <a:t>6</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gBizID</a:t>
                      </a:r>
                      <a:r>
                        <a:rPr kumimoji="1" lang="ja-JP" altLang="en-US" sz="1100"/>
                        <a:t>におけるクライアントシークレット</a:t>
                      </a:r>
                    </a:p>
                  </a:txBody>
                  <a:tcPr/>
                </a:tc>
                <a:tc>
                  <a:txBody>
                    <a:bodyPr/>
                    <a:lstStyle/>
                    <a:p>
                      <a:r>
                        <a:rPr kumimoji="1" lang="ja-JP" altLang="en-US" sz="1100"/>
                        <a:t>トークンリクエストの</a:t>
                      </a:r>
                      <a:r>
                        <a:rPr kumimoji="1" lang="en-US" altLang="ja-JP" sz="1100"/>
                        <a:t>Basic</a:t>
                      </a:r>
                      <a:r>
                        <a:rPr kumimoji="1" lang="ja-JP" altLang="en-US" sz="1100"/>
                        <a:t>認証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2060279900"/>
                  </a:ext>
                </a:extLst>
              </a:tr>
              <a:tr h="209783">
                <a:tc>
                  <a:txBody>
                    <a:bodyPr/>
                    <a:lstStyle/>
                    <a:p>
                      <a:r>
                        <a:rPr kumimoji="1" lang="en-US" altLang="ja-JP" sz="1100"/>
                        <a:t>7</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gBizID</a:t>
                      </a:r>
                      <a:r>
                        <a:rPr kumimoji="1" lang="ja-JP" altLang="en-US" sz="1100"/>
                        <a:t>におけるリダイレクト</a:t>
                      </a:r>
                      <a:r>
                        <a:rPr kumimoji="1" lang="en-US" altLang="ja-JP" sz="1100"/>
                        <a:t>URI</a:t>
                      </a:r>
                      <a:endParaRPr kumimoji="1" lang="ja-JP" altLang="en-US" sz="1100"/>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2327508313"/>
                  </a:ext>
                </a:extLst>
              </a:tr>
              <a:tr h="209783">
                <a:tc>
                  <a:txBody>
                    <a:bodyPr/>
                    <a:lstStyle/>
                    <a:p>
                      <a:r>
                        <a:rPr kumimoji="1" lang="en-US" altLang="ja-JP" sz="1100"/>
                        <a:t>8</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gBizID</a:t>
                      </a:r>
                      <a:r>
                        <a:rPr kumimoji="1" lang="ja-JP" altLang="en-US" sz="1100"/>
                        <a:t>におけるスコープ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a:t>
                      </a:r>
                      <a:r>
                        <a:rPr kumimoji="1" lang="en-US" altLang="ja-JP" sz="1100"/>
                        <a:t>openid profile user email</a:t>
                      </a:r>
                      <a:r>
                        <a:rPr kumimoji="1" lang="ja-JP" altLang="en-US" sz="1100"/>
                        <a:t>」とする</a:t>
                      </a:r>
                      <a:endParaRPr kumimoji="1" lang="en-US" altLang="ja-JP" sz="1100"/>
                    </a:p>
                  </a:txBody>
                  <a:tcPr/>
                </a:tc>
                <a:extLst>
                  <a:ext uri="{0D108BD9-81ED-4DB2-BD59-A6C34878D82A}">
                    <a16:rowId xmlns:a16="http://schemas.microsoft.com/office/drawing/2014/main" val="3676667827"/>
                  </a:ext>
                </a:extLst>
              </a:tr>
            </a:tbl>
          </a:graphicData>
        </a:graphic>
      </p:graphicFrame>
      <p:sp>
        <p:nvSpPr>
          <p:cNvPr id="6" name="テキスト ボックス 5">
            <a:extLst>
              <a:ext uri="{FF2B5EF4-FFF2-40B4-BE49-F238E27FC236}">
                <a16:creationId xmlns:a16="http://schemas.microsoft.com/office/drawing/2014/main" id="{89C4355F-AB14-DE73-A17D-077E7B3BB166}"/>
              </a:ext>
            </a:extLst>
          </p:cNvPr>
          <p:cNvSpPr txBox="1"/>
          <p:nvPr/>
        </p:nvSpPr>
        <p:spPr>
          <a:xfrm>
            <a:off x="234000" y="4646196"/>
            <a:ext cx="4430990" cy="1754326"/>
          </a:xfrm>
          <a:prstGeom prst="rect">
            <a:avLst/>
          </a:prstGeom>
          <a:noFill/>
        </p:spPr>
        <p:txBody>
          <a:bodyPr wrap="square">
            <a:spAutoFit/>
          </a:bodyPr>
          <a:lstStyle/>
          <a:p>
            <a:r>
              <a:rPr lang="en-US" altLang="ja-JP" sz="1200"/>
              <a:t>xID</a:t>
            </a:r>
            <a:r>
              <a:rPr lang="ja-JP" altLang="en-US" sz="1200"/>
              <a:t>の各リクエスト詳細について</a:t>
            </a:r>
            <a:endParaRPr lang="en-US" altLang="ja-JP" sz="1200"/>
          </a:p>
          <a:p>
            <a:r>
              <a:rPr lang="en-US" altLang="ja-JP" sz="1200"/>
              <a:t>https://document.x-id.me/docs</a:t>
            </a:r>
          </a:p>
          <a:p>
            <a:r>
              <a:rPr lang="ja-JP" altLang="en-US" sz="1200"/>
              <a:t>・</a:t>
            </a:r>
            <a:r>
              <a:rPr lang="en-US" altLang="ja-JP" sz="1200"/>
              <a:t>xID Client API</a:t>
            </a:r>
            <a:r>
              <a:rPr lang="ja-JP" altLang="en-US" sz="1200"/>
              <a:t>　</a:t>
            </a:r>
            <a:r>
              <a:rPr lang="en-US" altLang="ja-JP" sz="1200"/>
              <a:t>Authorization (</a:t>
            </a:r>
            <a:r>
              <a:rPr lang="ja-JP" altLang="en-US" sz="1200"/>
              <a:t>認可</a:t>
            </a:r>
            <a:r>
              <a:rPr lang="en-US" altLang="ja-JP" sz="1200"/>
              <a:t>)</a:t>
            </a:r>
          </a:p>
          <a:p>
            <a:r>
              <a:rPr lang="ja-JP" altLang="en-US" sz="1200"/>
              <a:t>・</a:t>
            </a:r>
            <a:r>
              <a:rPr lang="en-US" altLang="ja-JP" sz="1200"/>
              <a:t>xID Client API</a:t>
            </a:r>
            <a:r>
              <a:rPr lang="ja-JP" altLang="en-US" sz="1200" b="1">
                <a:solidFill>
                  <a:srgbClr val="F5F7FC"/>
                </a:solidFill>
                <a:latin typeface="Noto Sans JP"/>
              </a:rPr>
              <a:t>　</a:t>
            </a:r>
            <a:r>
              <a:rPr lang="en-US" altLang="ja-JP" sz="1200"/>
              <a:t>Token (</a:t>
            </a:r>
            <a:r>
              <a:rPr lang="ja-JP" altLang="en-US" sz="1200"/>
              <a:t>トークン</a:t>
            </a:r>
            <a:r>
              <a:rPr lang="en-US" altLang="ja-JP" sz="1200"/>
              <a:t>)</a:t>
            </a:r>
          </a:p>
          <a:p>
            <a:endParaRPr lang="en-US" altLang="ja-JP" sz="1200"/>
          </a:p>
          <a:p>
            <a:r>
              <a:rPr lang="en-US" altLang="ja-JP" sz="1200"/>
              <a:t>gBizID</a:t>
            </a:r>
            <a:r>
              <a:rPr lang="ja-JP" altLang="en-US" sz="1200"/>
              <a:t>の各リクエスト詳細について</a:t>
            </a:r>
            <a:endParaRPr lang="en-US" altLang="ja-JP" sz="1200"/>
          </a:p>
          <a:p>
            <a:r>
              <a:rPr lang="en-US" altLang="ja-JP" sz="1200"/>
              <a:t>https://gbiz-id.go.jp/top/manual/pdf/Developer_guideline.pdf</a:t>
            </a:r>
          </a:p>
          <a:p>
            <a:r>
              <a:rPr lang="ja-JP" altLang="en-US" sz="1200"/>
              <a:t>・</a:t>
            </a:r>
            <a:r>
              <a:rPr lang="en-US" altLang="ja-JP" sz="1200"/>
              <a:t>3.3.1.1(1)</a:t>
            </a:r>
            <a:r>
              <a:rPr lang="ja-JP" altLang="en-US" sz="1200"/>
              <a:t>認証リクエスト</a:t>
            </a:r>
            <a:endParaRPr lang="en-US" altLang="ja-JP" sz="1200"/>
          </a:p>
          <a:p>
            <a:r>
              <a:rPr lang="ja-JP" altLang="en-US" sz="1200"/>
              <a:t>・</a:t>
            </a:r>
            <a:r>
              <a:rPr lang="en-US" altLang="ja-JP" sz="1200"/>
              <a:t>3.3.1.3(1)</a:t>
            </a:r>
            <a:r>
              <a:rPr lang="ja-JP" altLang="en-US" sz="1200"/>
              <a:t>アクセストークン取得リクエスト</a:t>
            </a:r>
            <a:endParaRPr lang="en-US" altLang="ja-JP" sz="1200"/>
          </a:p>
        </p:txBody>
      </p:sp>
      <p:sp>
        <p:nvSpPr>
          <p:cNvPr id="8" name="テキスト ボックス 7">
            <a:extLst>
              <a:ext uri="{FF2B5EF4-FFF2-40B4-BE49-F238E27FC236}">
                <a16:creationId xmlns:a16="http://schemas.microsoft.com/office/drawing/2014/main" id="{D20AD61E-E28A-31B5-8E3A-6B85B55115FE}"/>
              </a:ext>
            </a:extLst>
          </p:cNvPr>
          <p:cNvSpPr txBox="1"/>
          <p:nvPr/>
        </p:nvSpPr>
        <p:spPr>
          <a:xfrm>
            <a:off x="259269" y="803758"/>
            <a:ext cx="9003953" cy="276999"/>
          </a:xfrm>
          <a:prstGeom prst="rect">
            <a:avLst/>
          </a:prstGeom>
          <a:noFill/>
        </p:spPr>
        <p:txBody>
          <a:bodyPr wrap="square">
            <a:spAutoFit/>
          </a:bodyPr>
          <a:lstStyle/>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ユーザ登録申請機能がコンフィグとして保持しておくべき値は以下の通り</a:t>
            </a:r>
          </a:p>
        </p:txBody>
      </p:sp>
    </p:spTree>
    <p:extLst>
      <p:ext uri="{BB962C8B-B14F-4D97-AF65-F5344CB8AC3E}">
        <p14:creationId xmlns:p14="http://schemas.microsoft.com/office/powerpoint/2010/main" val="356768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20794-2CF1-A72D-EADA-3CC3363B25C5}"/>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ユースケース図</a:t>
            </a:r>
          </a:p>
        </p:txBody>
      </p:sp>
      <p:sp>
        <p:nvSpPr>
          <p:cNvPr id="7" name="テキスト ボックス 6">
            <a:extLst>
              <a:ext uri="{FF2B5EF4-FFF2-40B4-BE49-F238E27FC236}">
                <a16:creationId xmlns:a16="http://schemas.microsoft.com/office/drawing/2014/main" id="{70138FCF-85E8-CCC2-1614-0CE291B6E746}"/>
              </a:ext>
            </a:extLst>
          </p:cNvPr>
          <p:cNvSpPr txBox="1"/>
          <p:nvPr/>
        </p:nvSpPr>
        <p:spPr>
          <a:xfrm>
            <a:off x="234000" y="749139"/>
            <a:ext cx="9067500" cy="584775"/>
          </a:xfrm>
          <a:prstGeom prst="rect">
            <a:avLst/>
          </a:prstGeom>
          <a:noFill/>
        </p:spPr>
        <p:txBody>
          <a:bodyPr wrap="square" rtlCol="0">
            <a:spAutoFit/>
          </a:bodyPr>
          <a:lstStyle/>
          <a:p>
            <a:r>
              <a:rPr kumimoji="1" lang="ja-JP" altLang="en-US" sz="1600">
                <a:latin typeface="Meiryo UI" panose="020B0604030504040204" pitchFamily="50" charset="-128"/>
                <a:ea typeface="Meiryo UI" panose="020B0604030504040204" pitchFamily="50" charset="-128"/>
              </a:rPr>
              <a:t>ユースケース図は以下の通り。</a:t>
            </a:r>
            <a:endParaRPr kumimoji="1" lang="en-US" altLang="ja-JP" sz="1600">
              <a:latin typeface="Meiryo UI" panose="020B0604030504040204" pitchFamily="50" charset="-128"/>
              <a:ea typeface="Meiryo UI" panose="020B0604030504040204" pitchFamily="50" charset="-128"/>
            </a:endParaRPr>
          </a:p>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ユーザ登録申請機能に関わるアクターは、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利用申請者と</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運用管理者である。</a:t>
            </a:r>
            <a:endParaRPr kumimoji="1" lang="en-US" altLang="ja-JP" sz="1600">
              <a:latin typeface="Meiryo UI" panose="020B0604030504040204" pitchFamily="50" charset="-128"/>
              <a:ea typeface="Meiryo UI" panose="020B0604030504040204" pitchFamily="50" charset="-128"/>
            </a:endParaRPr>
          </a:p>
        </p:txBody>
      </p:sp>
      <p:pic>
        <p:nvPicPr>
          <p:cNvPr id="1026" name="Picture 2" descr="PlantUML diagram">
            <a:extLst>
              <a:ext uri="{FF2B5EF4-FFF2-40B4-BE49-F238E27FC236}">
                <a16:creationId xmlns:a16="http://schemas.microsoft.com/office/drawing/2014/main" id="{BDCEA435-F6BE-4AB3-DE53-12DF3108B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127" y="1827427"/>
            <a:ext cx="2874908" cy="4774936"/>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CDE72B33-4060-0F14-C4A6-9F58188C0381}"/>
              </a:ext>
            </a:extLst>
          </p:cNvPr>
          <p:cNvSpPr/>
          <p:nvPr/>
        </p:nvSpPr>
        <p:spPr>
          <a:xfrm>
            <a:off x="2320754" y="3113522"/>
            <a:ext cx="2460473" cy="3519836"/>
          </a:xfrm>
          <a:prstGeom prst="roundRect">
            <a:avLst>
              <a:gd name="adj" fmla="val 6537"/>
            </a:avLst>
          </a:prstGeom>
          <a:solidFill>
            <a:srgbClr val="4472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en-US" altLang="ja-JP" sz="1200">
                <a:solidFill>
                  <a:schemeClr val="accent5"/>
                </a:solidFill>
                <a:latin typeface="Meiryo UI" panose="020B0604030504040204" pitchFamily="50" charset="-128"/>
                <a:ea typeface="Meiryo UI" panose="020B0604030504040204" pitchFamily="50" charset="-128"/>
              </a:rPr>
              <a:t>CADDE</a:t>
            </a:r>
            <a:endParaRPr kumimoji="1" lang="ja-JP" altLang="en-US" sz="1200">
              <a:solidFill>
                <a:schemeClr val="accent5"/>
              </a:solidFill>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1B200FCB-E96E-E231-20C1-16F8FC196E1A}"/>
              </a:ext>
            </a:extLst>
          </p:cNvPr>
          <p:cNvSpPr/>
          <p:nvPr/>
        </p:nvSpPr>
        <p:spPr>
          <a:xfrm>
            <a:off x="2320754" y="1494871"/>
            <a:ext cx="4622488" cy="1254810"/>
          </a:xfrm>
          <a:prstGeom prst="roundRect">
            <a:avLst>
              <a:gd name="adj" fmla="val 13648"/>
            </a:avLst>
          </a:prstGeom>
          <a:solidFill>
            <a:srgbClr val="A5A5A5">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solidFill>
                <a:latin typeface="Meiryo UI" panose="020B0604030504040204" pitchFamily="50" charset="-128"/>
                <a:ea typeface="Meiryo UI" panose="020B0604030504040204" pitchFamily="50" charset="-128"/>
              </a:rPr>
              <a:t>CADDE</a:t>
            </a:r>
            <a:r>
              <a:rPr kumimoji="1" lang="ja-JP" altLang="en-US" sz="1200">
                <a:solidFill>
                  <a:schemeClr val="tx1"/>
                </a:solidFill>
                <a:latin typeface="Meiryo UI" panose="020B0604030504040204" pitchFamily="50" charset="-128"/>
                <a:ea typeface="Meiryo UI" panose="020B0604030504040204" pitchFamily="50" charset="-128"/>
              </a:rPr>
              <a:t>利用申請者が外部</a:t>
            </a:r>
            <a:r>
              <a:rPr kumimoji="1" lang="en-US" altLang="ja-JP" sz="1200">
                <a:solidFill>
                  <a:schemeClr val="tx1"/>
                </a:solidFill>
                <a:latin typeface="Meiryo UI" panose="020B0604030504040204" pitchFamily="50" charset="-128"/>
                <a:ea typeface="Meiryo UI" panose="020B0604030504040204" pitchFamily="50" charset="-128"/>
              </a:rPr>
              <a:t>IdP</a:t>
            </a:r>
            <a:r>
              <a:rPr kumimoji="1" lang="ja-JP" altLang="en-US" sz="1200">
                <a:solidFill>
                  <a:schemeClr val="tx1"/>
                </a:solidFill>
                <a:latin typeface="Meiryo UI" panose="020B0604030504040204" pitchFamily="50" charset="-128"/>
                <a:ea typeface="Meiryo UI" panose="020B0604030504040204" pitchFamily="50" charset="-128"/>
              </a:rPr>
              <a:t>で身元証明とユーザ登録済である場合</a:t>
            </a:r>
          </a:p>
        </p:txBody>
      </p:sp>
    </p:spTree>
    <p:extLst>
      <p:ext uri="{BB962C8B-B14F-4D97-AF65-F5344CB8AC3E}">
        <p14:creationId xmlns:p14="http://schemas.microsoft.com/office/powerpoint/2010/main" val="1930722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DACA5-DD8B-DEC0-593D-7FE6CDE77740}"/>
              </a:ext>
            </a:extLst>
          </p:cNvPr>
          <p:cNvSpPr>
            <a:spLocks noGrp="1"/>
          </p:cNvSpPr>
          <p:nvPr>
            <p:ph type="title"/>
          </p:nvPr>
        </p:nvSpPr>
        <p:spPr/>
        <p:txBody>
          <a:bodyPr/>
          <a:lstStyle/>
          <a:p>
            <a:r>
              <a:rPr kumimoji="1" lang="ja-JP" altLang="en-US"/>
              <a:t>付録</a:t>
            </a:r>
          </a:p>
        </p:txBody>
      </p:sp>
    </p:spTree>
    <p:extLst>
      <p:ext uri="{BB962C8B-B14F-4D97-AF65-F5344CB8AC3E}">
        <p14:creationId xmlns:p14="http://schemas.microsoft.com/office/powerpoint/2010/main" val="2014418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DE489-A90E-B29C-BBE0-2395FA665210}"/>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ソフトウェア要件</a:t>
            </a:r>
          </a:p>
        </p:txBody>
      </p:sp>
      <p:graphicFrame>
        <p:nvGraphicFramePr>
          <p:cNvPr id="3" name="表 3">
            <a:extLst>
              <a:ext uri="{FF2B5EF4-FFF2-40B4-BE49-F238E27FC236}">
                <a16:creationId xmlns:a16="http://schemas.microsoft.com/office/drawing/2014/main" id="{E33B7320-0AD9-EEC2-C40A-540A04EA8334}"/>
              </a:ext>
            </a:extLst>
          </p:cNvPr>
          <p:cNvGraphicFramePr>
            <a:graphicFrameLocks noGrp="1"/>
          </p:cNvGraphicFramePr>
          <p:nvPr>
            <p:extLst>
              <p:ext uri="{D42A27DB-BD31-4B8C-83A1-F6EECF244321}">
                <p14:modId xmlns:p14="http://schemas.microsoft.com/office/powerpoint/2010/main" val="2648802079"/>
              </p:ext>
            </p:extLst>
          </p:nvPr>
        </p:nvGraphicFramePr>
        <p:xfrm>
          <a:off x="347301" y="933987"/>
          <a:ext cx="8448355" cy="1849808"/>
        </p:xfrm>
        <a:graphic>
          <a:graphicData uri="http://schemas.openxmlformats.org/drawingml/2006/table">
            <a:tbl>
              <a:tblPr firstRow="1" bandRow="1">
                <a:tableStyleId>{5C22544A-7EE6-4342-B048-85BDC9FD1C3A}</a:tableStyleId>
              </a:tblPr>
              <a:tblGrid>
                <a:gridCol w="352227">
                  <a:extLst>
                    <a:ext uri="{9D8B030D-6E8A-4147-A177-3AD203B41FA5}">
                      <a16:colId xmlns:a16="http://schemas.microsoft.com/office/drawing/2014/main" val="3321617088"/>
                    </a:ext>
                  </a:extLst>
                </a:gridCol>
                <a:gridCol w="1638056">
                  <a:extLst>
                    <a:ext uri="{9D8B030D-6E8A-4147-A177-3AD203B41FA5}">
                      <a16:colId xmlns:a16="http://schemas.microsoft.com/office/drawing/2014/main" val="193615285"/>
                    </a:ext>
                  </a:extLst>
                </a:gridCol>
                <a:gridCol w="6458072">
                  <a:extLst>
                    <a:ext uri="{9D8B030D-6E8A-4147-A177-3AD203B41FA5}">
                      <a16:colId xmlns:a16="http://schemas.microsoft.com/office/drawing/2014/main" val="2750814394"/>
                    </a:ext>
                  </a:extLst>
                </a:gridCol>
              </a:tblGrid>
              <a:tr h="370840">
                <a:tc>
                  <a:txBody>
                    <a:bodyPr/>
                    <a:lstStyle/>
                    <a:p>
                      <a:r>
                        <a:rPr kumimoji="1" lang="en-US" altLang="ja-JP" sz="120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ソフトウェア</a:t>
                      </a:r>
                    </a:p>
                  </a:txBody>
                  <a:tcPr/>
                </a:tc>
                <a:tc>
                  <a:txBody>
                    <a:bodyPr/>
                    <a:lstStyle/>
                    <a:p>
                      <a:r>
                        <a:rPr kumimoji="1" lang="ja-JP" altLang="en-US" sz="12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924377422"/>
                  </a:ext>
                </a:extLst>
              </a:tr>
              <a:tr h="370840">
                <a:tc>
                  <a:txBody>
                    <a:bodyPr/>
                    <a:lstStyle/>
                    <a:p>
                      <a:r>
                        <a:rPr kumimoji="1" lang="en-US" altLang="ja-JP" sz="120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Docker</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コンテナエンジン</a:t>
                      </a:r>
                    </a:p>
                  </a:txBody>
                  <a:tcPr/>
                </a:tc>
                <a:extLst>
                  <a:ext uri="{0D108BD9-81ED-4DB2-BD59-A6C34878D82A}">
                    <a16:rowId xmlns:a16="http://schemas.microsoft.com/office/drawing/2014/main" val="3025732684"/>
                  </a:ext>
                </a:extLst>
              </a:tr>
              <a:tr h="370840">
                <a:tc>
                  <a:txBody>
                    <a:bodyPr/>
                    <a:lstStyle/>
                    <a:p>
                      <a:r>
                        <a:rPr kumimoji="1" lang="en-US" altLang="ja-JP" sz="120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docker-compose</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コンテナオーケストレーションツール</a:t>
                      </a:r>
                    </a:p>
                  </a:txBody>
                  <a:tcPr/>
                </a:tc>
                <a:extLst>
                  <a:ext uri="{0D108BD9-81ED-4DB2-BD59-A6C34878D82A}">
                    <a16:rowId xmlns:a16="http://schemas.microsoft.com/office/drawing/2014/main" val="2008768919"/>
                  </a:ext>
                </a:extLst>
              </a:tr>
              <a:tr h="370840">
                <a:tc>
                  <a:txBody>
                    <a:bodyPr/>
                    <a:lstStyle/>
                    <a:p>
                      <a:r>
                        <a:rPr kumimoji="1" lang="en-US" altLang="ja-JP" sz="1200">
                          <a:latin typeface="Meiryo UI" panose="020B0604030504040204" pitchFamily="50" charset="-128"/>
                          <a:ea typeface="Meiryo UI" panose="020B0604030504040204" pitchFamily="50" charset="-128"/>
                        </a:rPr>
                        <a:t>3</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Nginx</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サーバ、リバースプロキシ</a:t>
                      </a:r>
                    </a:p>
                  </a:txBody>
                  <a:tcPr/>
                </a:tc>
                <a:extLst>
                  <a:ext uri="{0D108BD9-81ED-4DB2-BD59-A6C34878D82A}">
                    <a16:rowId xmlns:a16="http://schemas.microsoft.com/office/drawing/2014/main" val="1810747360"/>
                  </a:ext>
                </a:extLst>
              </a:tr>
              <a:tr h="366448">
                <a:tc>
                  <a:txBody>
                    <a:bodyPr/>
                    <a:lstStyle/>
                    <a:p>
                      <a:r>
                        <a:rPr kumimoji="1" lang="en-US" altLang="ja-JP" sz="1200">
                          <a:latin typeface="Meiryo UI" panose="020B0604030504040204" pitchFamily="50" charset="-128"/>
                          <a:ea typeface="Meiryo UI" panose="020B0604030504040204" pitchFamily="50" charset="-128"/>
                        </a:rPr>
                        <a:t>4</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FastAPI</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アプリケーションフレームワーク、</a:t>
                      </a:r>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アプリケーションサーバ</a:t>
                      </a:r>
                    </a:p>
                  </a:txBody>
                  <a:tcPr/>
                </a:tc>
                <a:extLst>
                  <a:ext uri="{0D108BD9-81ED-4DB2-BD59-A6C34878D82A}">
                    <a16:rowId xmlns:a16="http://schemas.microsoft.com/office/drawing/2014/main" val="4217749398"/>
                  </a:ext>
                </a:extLst>
              </a:tr>
            </a:tbl>
          </a:graphicData>
        </a:graphic>
      </p:graphicFrame>
      <p:graphicFrame>
        <p:nvGraphicFramePr>
          <p:cNvPr id="4" name="表 3">
            <a:extLst>
              <a:ext uri="{FF2B5EF4-FFF2-40B4-BE49-F238E27FC236}">
                <a16:creationId xmlns:a16="http://schemas.microsoft.com/office/drawing/2014/main" id="{1623175F-33CC-CD8B-6915-27478EEF973D}"/>
              </a:ext>
            </a:extLst>
          </p:cNvPr>
          <p:cNvGraphicFramePr>
            <a:graphicFrameLocks noGrp="1"/>
          </p:cNvGraphicFramePr>
          <p:nvPr>
            <p:extLst>
              <p:ext uri="{D42A27DB-BD31-4B8C-83A1-F6EECF244321}">
                <p14:modId xmlns:p14="http://schemas.microsoft.com/office/powerpoint/2010/main" val="690748219"/>
              </p:ext>
            </p:extLst>
          </p:nvPr>
        </p:nvGraphicFramePr>
        <p:xfrm>
          <a:off x="347301" y="3903295"/>
          <a:ext cx="8448355" cy="1112520"/>
        </p:xfrm>
        <a:graphic>
          <a:graphicData uri="http://schemas.openxmlformats.org/drawingml/2006/table">
            <a:tbl>
              <a:tblPr firstRow="1" bandRow="1">
                <a:tableStyleId>{5C22544A-7EE6-4342-B048-85BDC9FD1C3A}</a:tableStyleId>
              </a:tblPr>
              <a:tblGrid>
                <a:gridCol w="352227">
                  <a:extLst>
                    <a:ext uri="{9D8B030D-6E8A-4147-A177-3AD203B41FA5}">
                      <a16:colId xmlns:a16="http://schemas.microsoft.com/office/drawing/2014/main" val="3321617088"/>
                    </a:ext>
                  </a:extLst>
                </a:gridCol>
                <a:gridCol w="1638056">
                  <a:extLst>
                    <a:ext uri="{9D8B030D-6E8A-4147-A177-3AD203B41FA5}">
                      <a16:colId xmlns:a16="http://schemas.microsoft.com/office/drawing/2014/main" val="193615285"/>
                    </a:ext>
                  </a:extLst>
                </a:gridCol>
                <a:gridCol w="6458072">
                  <a:extLst>
                    <a:ext uri="{9D8B030D-6E8A-4147-A177-3AD203B41FA5}">
                      <a16:colId xmlns:a16="http://schemas.microsoft.com/office/drawing/2014/main" val="2750814394"/>
                    </a:ext>
                  </a:extLst>
                </a:gridCol>
              </a:tblGrid>
              <a:tr h="370840">
                <a:tc>
                  <a:txBody>
                    <a:bodyPr/>
                    <a:lstStyle/>
                    <a:p>
                      <a:r>
                        <a:rPr kumimoji="1" lang="en-US" altLang="ja-JP" sz="120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ソフトウェア</a:t>
                      </a:r>
                    </a:p>
                  </a:txBody>
                  <a:tcPr/>
                </a:tc>
                <a:tc>
                  <a:txBody>
                    <a:bodyPr/>
                    <a:lstStyle/>
                    <a:p>
                      <a:r>
                        <a:rPr kumimoji="1" lang="ja-JP" altLang="en-US" sz="12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924377422"/>
                  </a:ext>
                </a:extLst>
              </a:tr>
              <a:tr h="370840">
                <a:tc>
                  <a:txBody>
                    <a:bodyPr/>
                    <a:lstStyle/>
                    <a:p>
                      <a:r>
                        <a:rPr kumimoji="1" lang="en-US" altLang="ja-JP" sz="120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node.js</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フロントエンドエコシステム</a:t>
                      </a:r>
                    </a:p>
                  </a:txBody>
                  <a:tcPr/>
                </a:tc>
                <a:extLst>
                  <a:ext uri="{0D108BD9-81ED-4DB2-BD59-A6C34878D82A}">
                    <a16:rowId xmlns:a16="http://schemas.microsoft.com/office/drawing/2014/main" val="1476226800"/>
                  </a:ext>
                </a:extLst>
              </a:tr>
              <a:tr h="370840">
                <a:tc>
                  <a:txBody>
                    <a:bodyPr/>
                    <a:lstStyle/>
                    <a:p>
                      <a:r>
                        <a:rPr kumimoji="1" lang="en-US" altLang="ja-JP" sz="120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Quasar Framework</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フロントエンドフレームワーク</a:t>
                      </a:r>
                    </a:p>
                  </a:txBody>
                  <a:tcPr/>
                </a:tc>
                <a:extLst>
                  <a:ext uri="{0D108BD9-81ED-4DB2-BD59-A6C34878D82A}">
                    <a16:rowId xmlns:a16="http://schemas.microsoft.com/office/drawing/2014/main" val="3425947886"/>
                  </a:ext>
                </a:extLst>
              </a:tr>
            </a:tbl>
          </a:graphicData>
        </a:graphic>
      </p:graphicFrame>
      <p:sp>
        <p:nvSpPr>
          <p:cNvPr id="5" name="テキスト ボックス 4">
            <a:extLst>
              <a:ext uri="{FF2B5EF4-FFF2-40B4-BE49-F238E27FC236}">
                <a16:creationId xmlns:a16="http://schemas.microsoft.com/office/drawing/2014/main" id="{BFE22371-9416-AA96-8A4D-68CAE40F9204}"/>
              </a:ext>
            </a:extLst>
          </p:cNvPr>
          <p:cNvSpPr txBox="1"/>
          <p:nvPr/>
        </p:nvSpPr>
        <p:spPr>
          <a:xfrm>
            <a:off x="347301" y="3496677"/>
            <a:ext cx="1338828" cy="369332"/>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rPr>
              <a:t>画面開発用</a:t>
            </a:r>
          </a:p>
        </p:txBody>
      </p:sp>
    </p:spTree>
    <p:extLst>
      <p:ext uri="{BB962C8B-B14F-4D97-AF65-F5344CB8AC3E}">
        <p14:creationId xmlns:p14="http://schemas.microsoft.com/office/powerpoint/2010/main" val="2947444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31E96-63E0-5298-E28B-2AB15DCC860B}"/>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kumimoji="1" lang="ja-JP" altLang="en-US" sz="1600">
                <a:latin typeface="Meiryo UI" panose="020B0604030504040204" pitchFamily="50" charset="-128"/>
                <a:ea typeface="Meiryo UI" panose="020B0604030504040204" pitchFamily="50" charset="-128"/>
              </a:rPr>
              <a:t>認証機能（</a:t>
            </a:r>
            <a:r>
              <a:rPr kumimoji="1" lang="en-US" altLang="ja-JP" sz="1600">
                <a:latin typeface="Meiryo UI" panose="020B0604030504040204" pitchFamily="50" charset="-128"/>
                <a:ea typeface="Meiryo UI" panose="020B0604030504040204" pitchFamily="50" charset="-128"/>
              </a:rPr>
              <a:t>Keycloak</a:t>
            </a:r>
            <a:r>
              <a:rPr kumimoji="1" lang="ja-JP" altLang="en-US" sz="1600">
                <a:latin typeface="Meiryo UI" panose="020B0604030504040204" pitchFamily="50" charset="-128"/>
                <a:ea typeface="Meiryo UI" panose="020B0604030504040204" pitchFamily="50" charset="-128"/>
              </a:rPr>
              <a:t>）に登録するユーザ情報</a:t>
            </a:r>
          </a:p>
        </p:txBody>
      </p:sp>
      <p:pic>
        <p:nvPicPr>
          <p:cNvPr id="3" name="図 2">
            <a:extLst>
              <a:ext uri="{FF2B5EF4-FFF2-40B4-BE49-F238E27FC236}">
                <a16:creationId xmlns:a16="http://schemas.microsoft.com/office/drawing/2014/main" id="{237ED87A-CEBB-C176-DE5D-60260E8FC611}"/>
              </a:ext>
            </a:extLst>
          </p:cNvPr>
          <p:cNvPicPr>
            <a:picLocks noChangeAspect="1"/>
          </p:cNvPicPr>
          <p:nvPr/>
        </p:nvPicPr>
        <p:blipFill>
          <a:blip r:embed="rId2"/>
          <a:stretch>
            <a:fillRect/>
          </a:stretch>
        </p:blipFill>
        <p:spPr>
          <a:xfrm>
            <a:off x="408188" y="4165368"/>
            <a:ext cx="5180179" cy="1223258"/>
          </a:xfrm>
          <a:prstGeom prst="rect">
            <a:avLst/>
          </a:prstGeom>
        </p:spPr>
      </p:pic>
      <p:sp>
        <p:nvSpPr>
          <p:cNvPr id="4" name="四角形: 角を丸くする 3">
            <a:extLst>
              <a:ext uri="{FF2B5EF4-FFF2-40B4-BE49-F238E27FC236}">
                <a16:creationId xmlns:a16="http://schemas.microsoft.com/office/drawing/2014/main" id="{757FD5FC-F418-79C2-CE91-7C83B565F31C}"/>
              </a:ext>
            </a:extLst>
          </p:cNvPr>
          <p:cNvSpPr/>
          <p:nvPr/>
        </p:nvSpPr>
        <p:spPr bwMode="auto">
          <a:xfrm>
            <a:off x="2089269" y="4929920"/>
            <a:ext cx="997282" cy="42949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3F69AB8F-CEAC-41C9-B149-E8160BCEF2DC}"/>
              </a:ext>
            </a:extLst>
          </p:cNvPr>
          <p:cNvPicPr>
            <a:picLocks noChangeAspect="1"/>
          </p:cNvPicPr>
          <p:nvPr/>
        </p:nvPicPr>
        <p:blipFill>
          <a:blip r:embed="rId3"/>
          <a:stretch>
            <a:fillRect/>
          </a:stretch>
        </p:blipFill>
        <p:spPr>
          <a:xfrm>
            <a:off x="270018" y="922760"/>
            <a:ext cx="4573419" cy="2595959"/>
          </a:xfrm>
          <a:prstGeom prst="rect">
            <a:avLst/>
          </a:prstGeom>
        </p:spPr>
      </p:pic>
      <p:sp>
        <p:nvSpPr>
          <p:cNvPr id="6" name="テキスト ボックス 5">
            <a:extLst>
              <a:ext uri="{FF2B5EF4-FFF2-40B4-BE49-F238E27FC236}">
                <a16:creationId xmlns:a16="http://schemas.microsoft.com/office/drawing/2014/main" id="{F39295DE-9AF1-9E35-540F-E89EC4A70645}"/>
              </a:ext>
            </a:extLst>
          </p:cNvPr>
          <p:cNvSpPr txBox="1"/>
          <p:nvPr/>
        </p:nvSpPr>
        <p:spPr>
          <a:xfrm>
            <a:off x="1682584" y="5610496"/>
            <a:ext cx="7444667" cy="425629"/>
          </a:xfrm>
          <a:prstGeom prst="rect">
            <a:avLst/>
          </a:prstGeom>
          <a:noFill/>
        </p:spPr>
        <p:txBody>
          <a:bodyPr wrap="none" rtlCol="0">
            <a:spAutoFit/>
          </a:bodyPr>
          <a:lstStyle/>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のユーザ識別子</a:t>
            </a:r>
            <a:endParaRPr lang="en-US" altLang="ja-JP" sz="1083">
              <a:solidFill>
                <a:srgbClr val="FF0000"/>
              </a:solidFill>
              <a:latin typeface="Meiryo UI" panose="020B0604030504040204" pitchFamily="50" charset="-128"/>
              <a:ea typeface="Meiryo UI" panose="020B0604030504040204" pitchFamily="50" charset="-128"/>
            </a:endParaRPr>
          </a:p>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内部的なユーザ</a:t>
            </a:r>
            <a:r>
              <a:rPr lang="en-US" altLang="ja-JP" sz="1083">
                <a:solidFill>
                  <a:srgbClr val="FF0000"/>
                </a:solidFill>
                <a:latin typeface="Meiryo UI" panose="020B0604030504040204" pitchFamily="50" charset="-128"/>
                <a:ea typeface="Meiryo UI" panose="020B0604030504040204" pitchFamily="50" charset="-128"/>
              </a:rPr>
              <a:t>ID = </a:t>
            </a:r>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が発行する</a:t>
            </a:r>
            <a:r>
              <a:rPr lang="en-US" altLang="ja-JP" sz="1083">
                <a:solidFill>
                  <a:srgbClr val="FF0000"/>
                </a:solidFill>
                <a:latin typeface="Meiryo UI" panose="020B0604030504040204" pitchFamily="50" charset="-128"/>
                <a:ea typeface="Meiryo UI" panose="020B0604030504040204" pitchFamily="50" charset="-128"/>
              </a:rPr>
              <a:t>ID</a:t>
            </a:r>
            <a:r>
              <a:rPr lang="ja-JP" altLang="en-US" sz="1083">
                <a:solidFill>
                  <a:srgbClr val="FF0000"/>
                </a:solidFill>
                <a:latin typeface="Meiryo UI" panose="020B0604030504040204" pitchFamily="50" charset="-128"/>
                <a:ea typeface="Meiryo UI" panose="020B0604030504040204" pitchFamily="50" charset="-128"/>
              </a:rPr>
              <a:t>トークンの</a:t>
            </a:r>
            <a:r>
              <a:rPr lang="en-US" altLang="ja-JP" sz="1083">
                <a:solidFill>
                  <a:srgbClr val="FF0000"/>
                </a:solidFill>
                <a:latin typeface="Meiryo UI" panose="020B0604030504040204" pitchFamily="50" charset="-128"/>
                <a:ea typeface="Meiryo UI" panose="020B0604030504040204" pitchFamily="50" charset="-128"/>
              </a:rPr>
              <a:t>sub</a:t>
            </a:r>
            <a:r>
              <a:rPr lang="ja-JP" altLang="en-US" sz="1083">
                <a:solidFill>
                  <a:srgbClr val="FF0000"/>
                </a:solidFill>
                <a:latin typeface="Meiryo UI" panose="020B0604030504040204" pitchFamily="50" charset="-128"/>
                <a:ea typeface="Meiryo UI" panose="020B0604030504040204" pitchFamily="50" charset="-128"/>
              </a:rPr>
              <a:t>クレーム値、</a:t>
            </a:r>
            <a:r>
              <a:rPr lang="en-US" altLang="ja-JP" sz="1083">
                <a:solidFill>
                  <a:srgbClr val="FF0000"/>
                </a:solidFill>
                <a:latin typeface="Meiryo UI" panose="020B0604030504040204" pitchFamily="50" charset="-128"/>
                <a:ea typeface="Meiryo UI" panose="020B0604030504040204" pitchFamily="50" charset="-128"/>
              </a:rPr>
              <a:t>Userinfo</a:t>
            </a:r>
            <a:r>
              <a:rPr lang="ja-JP" altLang="en-US" sz="1083">
                <a:solidFill>
                  <a:srgbClr val="FF0000"/>
                </a:solidFill>
                <a:latin typeface="Meiryo UI" panose="020B0604030504040204" pitchFamily="50" charset="-128"/>
                <a:ea typeface="Meiryo UI" panose="020B0604030504040204" pitchFamily="50" charset="-128"/>
              </a:rPr>
              <a:t>エンドポイントで取得できる</a:t>
            </a:r>
            <a:r>
              <a:rPr lang="en-US" altLang="ja-JP" sz="1083">
                <a:solidFill>
                  <a:srgbClr val="FF0000"/>
                </a:solidFill>
                <a:latin typeface="Meiryo UI" panose="020B0604030504040204" pitchFamily="50" charset="-128"/>
                <a:ea typeface="Meiryo UI" panose="020B0604030504040204" pitchFamily="50" charset="-128"/>
              </a:rPr>
              <a:t>sub</a:t>
            </a:r>
            <a:r>
              <a:rPr lang="ja-JP" altLang="en-US" sz="1083">
                <a:solidFill>
                  <a:srgbClr val="FF0000"/>
                </a:solidFill>
                <a:latin typeface="Meiryo UI" panose="020B0604030504040204" pitchFamily="50" charset="-128"/>
                <a:ea typeface="Meiryo UI" panose="020B0604030504040204" pitchFamily="50" charset="-128"/>
              </a:rPr>
              <a:t>値）</a:t>
            </a:r>
            <a:endParaRPr lang="ja-JP" altLang="en-US" sz="1083" dirty="0">
              <a:solidFill>
                <a:srgbClr val="FF0000"/>
              </a:solidFill>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F68112E4-F0BC-63CD-D8CA-C174E802DF3B}"/>
              </a:ext>
            </a:extLst>
          </p:cNvPr>
          <p:cNvPicPr>
            <a:picLocks noChangeAspect="1"/>
          </p:cNvPicPr>
          <p:nvPr/>
        </p:nvPicPr>
        <p:blipFill>
          <a:blip r:embed="rId4"/>
          <a:stretch>
            <a:fillRect/>
          </a:stretch>
        </p:blipFill>
        <p:spPr>
          <a:xfrm>
            <a:off x="4953000" y="1280103"/>
            <a:ext cx="4327557" cy="1203044"/>
          </a:xfrm>
          <a:prstGeom prst="rect">
            <a:avLst/>
          </a:prstGeom>
        </p:spPr>
      </p:pic>
      <p:sp>
        <p:nvSpPr>
          <p:cNvPr id="8" name="テキスト ボックス 7">
            <a:extLst>
              <a:ext uri="{FF2B5EF4-FFF2-40B4-BE49-F238E27FC236}">
                <a16:creationId xmlns:a16="http://schemas.microsoft.com/office/drawing/2014/main" id="{FE3486D1-4549-FA61-694B-D5E6C9E1C915}"/>
              </a:ext>
            </a:extLst>
          </p:cNvPr>
          <p:cNvSpPr txBox="1"/>
          <p:nvPr/>
        </p:nvSpPr>
        <p:spPr>
          <a:xfrm>
            <a:off x="2485264" y="1875194"/>
            <a:ext cx="1274708" cy="830997"/>
          </a:xfrm>
          <a:prstGeom prst="rect">
            <a:avLst/>
          </a:prstGeom>
          <a:noFill/>
        </p:spPr>
        <p:txBody>
          <a:bodyPr wrap="none" rtlCol="0">
            <a:spAutoFit/>
          </a:bodyPr>
          <a:lstStyle/>
          <a:p>
            <a:r>
              <a:rPr kumimoji="1" lang="en-US" altLang="ja-JP" sz="1200">
                <a:solidFill>
                  <a:srgbClr val="FF0000"/>
                </a:solidFill>
                <a:latin typeface="Meiryo UI" panose="020B0604030504040204" pitchFamily="50" charset="-128"/>
                <a:ea typeface="Meiryo UI" panose="020B0604030504040204" pitchFamily="50" charset="-128"/>
              </a:rPr>
              <a:t>CADDE</a:t>
            </a:r>
            <a:r>
              <a:rPr kumimoji="1" lang="ja-JP" altLang="en-US" sz="1200">
                <a:solidFill>
                  <a:srgbClr val="FF0000"/>
                </a:solidFill>
                <a:latin typeface="Meiryo UI" panose="020B0604030504040204" pitchFamily="50" charset="-128"/>
                <a:ea typeface="Meiryo UI" panose="020B0604030504040204" pitchFamily="50" charset="-128"/>
              </a:rPr>
              <a:t>ユーザ</a:t>
            </a:r>
            <a:r>
              <a:rPr kumimoji="1" lang="en-US" altLang="ja-JP" sz="1200">
                <a:solidFill>
                  <a:srgbClr val="FF0000"/>
                </a:solidFill>
                <a:latin typeface="Meiryo UI" panose="020B0604030504040204" pitchFamily="50" charset="-128"/>
                <a:ea typeface="Meiryo UI" panose="020B0604030504040204" pitchFamily="50" charset="-128"/>
              </a:rPr>
              <a:t>ID</a:t>
            </a:r>
          </a:p>
          <a:p>
            <a:r>
              <a:rPr kumimoji="1" lang="ja-JP" altLang="en-US" sz="1200">
                <a:solidFill>
                  <a:srgbClr val="FF0000"/>
                </a:solidFill>
                <a:latin typeface="Meiryo UI" panose="020B0604030504040204" pitchFamily="50" charset="-128"/>
                <a:ea typeface="Meiryo UI" panose="020B0604030504040204" pitchFamily="50" charset="-128"/>
              </a:rPr>
              <a:t>メールアドレス</a:t>
            </a:r>
            <a:endParaRPr kumimoji="1" lang="en-US" altLang="ja-JP" sz="1200">
              <a:solidFill>
                <a:srgbClr val="FF0000"/>
              </a:solidFill>
              <a:latin typeface="Meiryo UI" panose="020B0604030504040204" pitchFamily="50" charset="-128"/>
              <a:ea typeface="Meiryo UI" panose="020B0604030504040204" pitchFamily="50" charset="-128"/>
            </a:endParaRPr>
          </a:p>
          <a:p>
            <a:r>
              <a:rPr lang="ja-JP" altLang="en-US" sz="1200">
                <a:solidFill>
                  <a:srgbClr val="FF0000"/>
                </a:solidFill>
                <a:latin typeface="Meiryo UI" panose="020B0604030504040204" pitchFamily="50" charset="-128"/>
                <a:ea typeface="Meiryo UI" panose="020B0604030504040204" pitchFamily="50" charset="-128"/>
              </a:rPr>
              <a:t>姓</a:t>
            </a:r>
            <a:endParaRPr lang="en-US" altLang="ja-JP" sz="1200">
              <a:solidFill>
                <a:srgbClr val="FF0000"/>
              </a:solidFill>
              <a:latin typeface="Meiryo UI" panose="020B0604030504040204" pitchFamily="50" charset="-128"/>
              <a:ea typeface="Meiryo UI" panose="020B0604030504040204" pitchFamily="50" charset="-128"/>
            </a:endParaRPr>
          </a:p>
          <a:p>
            <a:r>
              <a:rPr kumimoji="1" lang="ja-JP" altLang="en-US" sz="1200">
                <a:solidFill>
                  <a:srgbClr val="FF0000"/>
                </a:solidFill>
                <a:latin typeface="Meiryo UI" panose="020B0604030504040204" pitchFamily="50" charset="-128"/>
                <a:ea typeface="Meiryo UI" panose="020B0604030504040204" pitchFamily="50" charset="-128"/>
              </a:rPr>
              <a:t>名</a:t>
            </a:r>
          </a:p>
        </p:txBody>
      </p:sp>
      <p:sp>
        <p:nvSpPr>
          <p:cNvPr id="9" name="テキスト ボックス 8">
            <a:extLst>
              <a:ext uri="{FF2B5EF4-FFF2-40B4-BE49-F238E27FC236}">
                <a16:creationId xmlns:a16="http://schemas.microsoft.com/office/drawing/2014/main" id="{F49F23F5-9462-56A0-D0E9-ABCC781425F8}"/>
              </a:ext>
            </a:extLst>
          </p:cNvPr>
          <p:cNvSpPr txBox="1"/>
          <p:nvPr/>
        </p:nvSpPr>
        <p:spPr>
          <a:xfrm>
            <a:off x="6734775" y="2399688"/>
            <a:ext cx="800219" cy="461665"/>
          </a:xfrm>
          <a:prstGeom prst="rect">
            <a:avLst/>
          </a:prstGeom>
          <a:noFill/>
        </p:spPr>
        <p:txBody>
          <a:bodyPr wrap="none" rtlCol="0">
            <a:spAutoFit/>
          </a:bodyPr>
          <a:lstStyle/>
          <a:p>
            <a:r>
              <a:rPr kumimoji="1" lang="ja-JP" altLang="en-US" sz="1200">
                <a:solidFill>
                  <a:srgbClr val="FF0000"/>
                </a:solidFill>
                <a:latin typeface="Meiryo UI" panose="020B0604030504040204" pitchFamily="50" charset="-128"/>
                <a:ea typeface="Meiryo UI" panose="020B0604030504040204" pitchFamily="50" charset="-128"/>
              </a:rPr>
              <a:t>住所</a:t>
            </a:r>
            <a:endParaRPr kumimoji="1" lang="en-US" altLang="ja-JP" sz="1200">
              <a:solidFill>
                <a:srgbClr val="FF0000"/>
              </a:solidFill>
              <a:latin typeface="Meiryo UI" panose="020B0604030504040204" pitchFamily="50" charset="-128"/>
              <a:ea typeface="Meiryo UI" panose="020B0604030504040204" pitchFamily="50" charset="-128"/>
            </a:endParaRPr>
          </a:p>
          <a:p>
            <a:r>
              <a:rPr kumimoji="1" lang="ja-JP" altLang="en-US" sz="1200">
                <a:solidFill>
                  <a:srgbClr val="FF0000"/>
                </a:solidFill>
                <a:latin typeface="Meiryo UI" panose="020B0604030504040204" pitchFamily="50" charset="-128"/>
                <a:ea typeface="Meiryo UI" panose="020B0604030504040204" pitchFamily="50" charset="-128"/>
              </a:rPr>
              <a:t>所属組織</a:t>
            </a:r>
          </a:p>
        </p:txBody>
      </p:sp>
      <p:sp>
        <p:nvSpPr>
          <p:cNvPr id="10" name="四角形: 角を丸くする 9">
            <a:extLst>
              <a:ext uri="{FF2B5EF4-FFF2-40B4-BE49-F238E27FC236}">
                <a16:creationId xmlns:a16="http://schemas.microsoft.com/office/drawing/2014/main" id="{4EA78972-DDD8-2703-FA7A-2261A48D319F}"/>
              </a:ext>
            </a:extLst>
          </p:cNvPr>
          <p:cNvSpPr/>
          <p:nvPr/>
        </p:nvSpPr>
        <p:spPr bwMode="auto">
          <a:xfrm>
            <a:off x="270018" y="1280104"/>
            <a:ext cx="436152" cy="202422"/>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B136C223-8303-9660-48D9-AD76479F59CF}"/>
              </a:ext>
            </a:extLst>
          </p:cNvPr>
          <p:cNvSpPr/>
          <p:nvPr/>
        </p:nvSpPr>
        <p:spPr bwMode="auto">
          <a:xfrm>
            <a:off x="5331708" y="1612749"/>
            <a:ext cx="436152" cy="202422"/>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CA978892-36D8-E647-33FA-F555EE94BA76}"/>
              </a:ext>
            </a:extLst>
          </p:cNvPr>
          <p:cNvSpPr/>
          <p:nvPr/>
        </p:nvSpPr>
        <p:spPr bwMode="auto">
          <a:xfrm>
            <a:off x="4337459" y="4660291"/>
            <a:ext cx="1067459" cy="21791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6BBB96F1-5934-5881-573E-997070962F0E}"/>
              </a:ext>
            </a:extLst>
          </p:cNvPr>
          <p:cNvSpPr/>
          <p:nvPr/>
        </p:nvSpPr>
        <p:spPr bwMode="auto">
          <a:xfrm>
            <a:off x="821729" y="1815171"/>
            <a:ext cx="1567384" cy="753770"/>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A261B130-D05B-0846-1BA8-207E2789B3A7}"/>
              </a:ext>
            </a:extLst>
          </p:cNvPr>
          <p:cNvSpPr/>
          <p:nvPr/>
        </p:nvSpPr>
        <p:spPr bwMode="auto">
          <a:xfrm>
            <a:off x="4984168" y="1843854"/>
            <a:ext cx="2937614" cy="446839"/>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5B974BBC-B5CE-E6C7-507E-CA154C4E48BD}"/>
              </a:ext>
            </a:extLst>
          </p:cNvPr>
          <p:cNvSpPr/>
          <p:nvPr/>
        </p:nvSpPr>
        <p:spPr bwMode="auto">
          <a:xfrm>
            <a:off x="3340177" y="4918668"/>
            <a:ext cx="997282" cy="42949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D545866-138F-FE91-EF6E-63F94870CA1A}"/>
              </a:ext>
            </a:extLst>
          </p:cNvPr>
          <p:cNvSpPr/>
          <p:nvPr/>
        </p:nvSpPr>
        <p:spPr bwMode="auto">
          <a:xfrm>
            <a:off x="408188" y="4918668"/>
            <a:ext cx="997282" cy="42949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CA59DE60-8CC0-DAAC-17FF-7E4093ADA358}"/>
              </a:ext>
            </a:extLst>
          </p:cNvPr>
          <p:cNvSpPr txBox="1"/>
          <p:nvPr/>
        </p:nvSpPr>
        <p:spPr>
          <a:xfrm>
            <a:off x="408188" y="5496228"/>
            <a:ext cx="688009" cy="258982"/>
          </a:xfrm>
          <a:prstGeom prst="rect">
            <a:avLst/>
          </a:prstGeom>
          <a:noFill/>
        </p:spPr>
        <p:txBody>
          <a:bodyPr wrap="none" rtlCol="0">
            <a:spAutoFit/>
          </a:bodyPr>
          <a:lstStyle/>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endParaRPr lang="ja-JP" altLang="en-US" sz="1083" dirty="0">
              <a:solidFill>
                <a:srgbClr val="FF0000"/>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4047230F-2923-9052-3F97-C20CF91FC594}"/>
              </a:ext>
            </a:extLst>
          </p:cNvPr>
          <p:cNvSpPr txBox="1"/>
          <p:nvPr/>
        </p:nvSpPr>
        <p:spPr>
          <a:xfrm>
            <a:off x="3552456" y="5351514"/>
            <a:ext cx="1880643" cy="258982"/>
          </a:xfrm>
          <a:prstGeom prst="rect">
            <a:avLst/>
          </a:prstGeom>
          <a:noFill/>
        </p:spPr>
        <p:txBody>
          <a:bodyPr wrap="none" rtlCol="0">
            <a:spAutoFit/>
          </a:bodyPr>
          <a:lstStyle/>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のユーザ名、ユーザ</a:t>
            </a:r>
            <a:r>
              <a:rPr lang="en-US" altLang="ja-JP" sz="1083">
                <a:solidFill>
                  <a:srgbClr val="FF0000"/>
                </a:solidFill>
                <a:latin typeface="Meiryo UI" panose="020B0604030504040204" pitchFamily="50" charset="-128"/>
                <a:ea typeface="Meiryo UI" panose="020B0604030504040204" pitchFamily="50" charset="-128"/>
              </a:rPr>
              <a:t>ID</a:t>
            </a:r>
            <a:endParaRPr lang="ja-JP" altLang="en-US" sz="1083"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6817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FBEB9-2C0F-CAAB-8A70-9615666A35E8}"/>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　</a:t>
            </a:r>
            <a:r>
              <a:rPr kumimoji="1" lang="en-US" altLang="ja-JP" sz="1600">
                <a:latin typeface="Meiryo UI" panose="020B0604030504040204" pitchFamily="50" charset="-128"/>
                <a:ea typeface="Meiryo UI" panose="020B0604030504040204" pitchFamily="50" charset="-128"/>
              </a:rPr>
              <a:t>Userinfo</a:t>
            </a:r>
            <a:r>
              <a:rPr kumimoji="1" lang="ja-JP" altLang="en-US" sz="1600">
                <a:latin typeface="Meiryo UI" panose="020B0604030504040204" pitchFamily="50" charset="-128"/>
                <a:ea typeface="Meiryo UI" panose="020B0604030504040204" pitchFamily="50" charset="-128"/>
              </a:rPr>
              <a:t>エンドポイント</a:t>
            </a:r>
          </a:p>
        </p:txBody>
      </p:sp>
      <p:pic>
        <p:nvPicPr>
          <p:cNvPr id="4" name="図 3">
            <a:extLst>
              <a:ext uri="{FF2B5EF4-FFF2-40B4-BE49-F238E27FC236}">
                <a16:creationId xmlns:a16="http://schemas.microsoft.com/office/drawing/2014/main" id="{3A403094-E690-D7CB-F5A5-DF4B9B81BC64}"/>
              </a:ext>
            </a:extLst>
          </p:cNvPr>
          <p:cNvPicPr>
            <a:picLocks noChangeAspect="1"/>
          </p:cNvPicPr>
          <p:nvPr/>
        </p:nvPicPr>
        <p:blipFill>
          <a:blip r:embed="rId2"/>
          <a:stretch>
            <a:fillRect/>
          </a:stretch>
        </p:blipFill>
        <p:spPr>
          <a:xfrm>
            <a:off x="531222" y="1027448"/>
            <a:ext cx="8194766" cy="5366362"/>
          </a:xfrm>
          <a:prstGeom prst="rect">
            <a:avLst/>
          </a:prstGeom>
        </p:spPr>
      </p:pic>
      <p:sp>
        <p:nvSpPr>
          <p:cNvPr id="5" name="テキスト ボックス 4">
            <a:extLst>
              <a:ext uri="{FF2B5EF4-FFF2-40B4-BE49-F238E27FC236}">
                <a16:creationId xmlns:a16="http://schemas.microsoft.com/office/drawing/2014/main" id="{D568642E-ACEF-FF23-7871-6DF892ABF79B}"/>
              </a:ext>
            </a:extLst>
          </p:cNvPr>
          <p:cNvSpPr txBox="1"/>
          <p:nvPr/>
        </p:nvSpPr>
        <p:spPr>
          <a:xfrm>
            <a:off x="0" y="6488668"/>
            <a:ext cx="4955176" cy="369332"/>
          </a:xfrm>
          <a:prstGeom prst="rect">
            <a:avLst/>
          </a:prstGeom>
          <a:noFill/>
        </p:spPr>
        <p:txBody>
          <a:bodyPr wrap="square">
            <a:spAutoFit/>
          </a:bodyPr>
          <a:lstStyle/>
          <a:p>
            <a:r>
              <a:rPr lang="en-US" altLang="ja-JP">
                <a:latin typeface="Meiryo UI" panose="020B0604030504040204" pitchFamily="50" charset="-128"/>
                <a:ea typeface="Meiryo UI" panose="020B0604030504040204" pitchFamily="50" charset="-128"/>
              </a:rPr>
              <a:t>https://document.x-id.me/docs</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8932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D493D-7DD5-5148-E78C-877DD2CC8701}"/>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　</a:t>
            </a:r>
            <a:r>
              <a:rPr kumimoji="1" lang="en-US" altLang="ja-JP" sz="1600">
                <a:latin typeface="Meiryo UI" panose="020B0604030504040204" pitchFamily="50" charset="-128"/>
                <a:ea typeface="Meiryo UI" panose="020B0604030504040204" pitchFamily="50" charset="-128"/>
              </a:rPr>
              <a:t>Userdata</a:t>
            </a:r>
            <a:r>
              <a:rPr kumimoji="1" lang="ja-JP" altLang="en-US" sz="1600">
                <a:latin typeface="Meiryo UI" panose="020B0604030504040204" pitchFamily="50" charset="-128"/>
                <a:ea typeface="Meiryo UI" panose="020B0604030504040204" pitchFamily="50" charset="-128"/>
              </a:rPr>
              <a:t>エンドポイント</a:t>
            </a:r>
          </a:p>
        </p:txBody>
      </p:sp>
      <p:pic>
        <p:nvPicPr>
          <p:cNvPr id="4" name="図 3">
            <a:extLst>
              <a:ext uri="{FF2B5EF4-FFF2-40B4-BE49-F238E27FC236}">
                <a16:creationId xmlns:a16="http://schemas.microsoft.com/office/drawing/2014/main" id="{1C286544-06C5-DBFE-0ED7-91D7EFFDC6F9}"/>
              </a:ext>
            </a:extLst>
          </p:cNvPr>
          <p:cNvPicPr>
            <a:picLocks noChangeAspect="1"/>
          </p:cNvPicPr>
          <p:nvPr/>
        </p:nvPicPr>
        <p:blipFill>
          <a:blip r:embed="rId2"/>
          <a:stretch>
            <a:fillRect/>
          </a:stretch>
        </p:blipFill>
        <p:spPr>
          <a:xfrm>
            <a:off x="237379" y="691851"/>
            <a:ext cx="4461486" cy="2417109"/>
          </a:xfrm>
          <a:prstGeom prst="rect">
            <a:avLst/>
          </a:prstGeom>
        </p:spPr>
      </p:pic>
      <p:pic>
        <p:nvPicPr>
          <p:cNvPr id="12" name="図 11">
            <a:extLst>
              <a:ext uri="{FF2B5EF4-FFF2-40B4-BE49-F238E27FC236}">
                <a16:creationId xmlns:a16="http://schemas.microsoft.com/office/drawing/2014/main" id="{C1EE1597-222E-FA99-3B8A-374E69E6F99E}"/>
              </a:ext>
            </a:extLst>
          </p:cNvPr>
          <p:cNvPicPr>
            <a:picLocks noChangeAspect="1"/>
          </p:cNvPicPr>
          <p:nvPr/>
        </p:nvPicPr>
        <p:blipFill>
          <a:blip r:embed="rId3"/>
          <a:stretch>
            <a:fillRect/>
          </a:stretch>
        </p:blipFill>
        <p:spPr>
          <a:xfrm>
            <a:off x="146914" y="3561805"/>
            <a:ext cx="4903107" cy="2933785"/>
          </a:xfrm>
          <a:prstGeom prst="rect">
            <a:avLst/>
          </a:prstGeom>
        </p:spPr>
      </p:pic>
      <p:pic>
        <p:nvPicPr>
          <p:cNvPr id="14" name="図 13">
            <a:extLst>
              <a:ext uri="{FF2B5EF4-FFF2-40B4-BE49-F238E27FC236}">
                <a16:creationId xmlns:a16="http://schemas.microsoft.com/office/drawing/2014/main" id="{CAF00B87-597A-42C9-75EC-2344CCC871CC}"/>
              </a:ext>
            </a:extLst>
          </p:cNvPr>
          <p:cNvPicPr>
            <a:picLocks noChangeAspect="1"/>
          </p:cNvPicPr>
          <p:nvPr/>
        </p:nvPicPr>
        <p:blipFill>
          <a:blip r:embed="rId4"/>
          <a:stretch>
            <a:fillRect/>
          </a:stretch>
        </p:blipFill>
        <p:spPr>
          <a:xfrm>
            <a:off x="5063715" y="3561805"/>
            <a:ext cx="4842285" cy="2032564"/>
          </a:xfrm>
          <a:prstGeom prst="rect">
            <a:avLst/>
          </a:prstGeom>
        </p:spPr>
      </p:pic>
      <p:sp>
        <p:nvSpPr>
          <p:cNvPr id="6" name="テキスト ボックス 5">
            <a:extLst>
              <a:ext uri="{FF2B5EF4-FFF2-40B4-BE49-F238E27FC236}">
                <a16:creationId xmlns:a16="http://schemas.microsoft.com/office/drawing/2014/main" id="{64F6430D-66E2-D0DC-B293-E9783B8C433D}"/>
              </a:ext>
            </a:extLst>
          </p:cNvPr>
          <p:cNvSpPr txBox="1"/>
          <p:nvPr/>
        </p:nvSpPr>
        <p:spPr>
          <a:xfrm>
            <a:off x="0" y="6488668"/>
            <a:ext cx="4955176" cy="369332"/>
          </a:xfrm>
          <a:prstGeom prst="rect">
            <a:avLst/>
          </a:prstGeom>
          <a:noFill/>
        </p:spPr>
        <p:txBody>
          <a:bodyPr wrap="square">
            <a:spAutoFit/>
          </a:bodyPr>
          <a:lstStyle/>
          <a:p>
            <a:r>
              <a:rPr lang="en-US" altLang="ja-JP">
                <a:latin typeface="Meiryo UI" panose="020B0604030504040204" pitchFamily="50" charset="-128"/>
                <a:ea typeface="Meiryo UI" panose="020B0604030504040204" pitchFamily="50" charset="-128"/>
              </a:rPr>
              <a:t>https://document.x-id.me/docs</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30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FD9DC-03A1-E456-9EFD-A9E043F64321}"/>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gBizID</a:t>
            </a:r>
            <a:r>
              <a:rPr kumimoji="1" lang="ja-JP" altLang="en-US" sz="1600">
                <a:latin typeface="Meiryo UI" panose="020B0604030504040204" pitchFamily="50" charset="-128"/>
                <a:ea typeface="Meiryo UI" panose="020B0604030504040204" pitchFamily="50" charset="-128"/>
              </a:rPr>
              <a:t>　</a:t>
            </a:r>
            <a:r>
              <a:rPr kumimoji="1" lang="en-US" altLang="ja-JP" sz="1600">
                <a:latin typeface="Meiryo UI" panose="020B0604030504040204" pitchFamily="50" charset="-128"/>
                <a:ea typeface="Meiryo UI" panose="020B0604030504040204" pitchFamily="50" charset="-128"/>
              </a:rPr>
              <a:t>Userinfo</a:t>
            </a:r>
            <a:r>
              <a:rPr kumimoji="1" lang="ja-JP" altLang="en-US" sz="1600">
                <a:latin typeface="Meiryo UI" panose="020B0604030504040204" pitchFamily="50" charset="-128"/>
                <a:ea typeface="Meiryo UI" panose="020B0604030504040204" pitchFamily="50" charset="-128"/>
              </a:rPr>
              <a:t>エンドポイント</a:t>
            </a:r>
          </a:p>
        </p:txBody>
      </p:sp>
      <p:pic>
        <p:nvPicPr>
          <p:cNvPr id="4" name="図 3">
            <a:extLst>
              <a:ext uri="{FF2B5EF4-FFF2-40B4-BE49-F238E27FC236}">
                <a16:creationId xmlns:a16="http://schemas.microsoft.com/office/drawing/2014/main" id="{0926A6F6-D60D-9F86-02C5-015AF39F5D7C}"/>
              </a:ext>
            </a:extLst>
          </p:cNvPr>
          <p:cNvPicPr>
            <a:picLocks noChangeAspect="1"/>
          </p:cNvPicPr>
          <p:nvPr/>
        </p:nvPicPr>
        <p:blipFill>
          <a:blip r:embed="rId2"/>
          <a:stretch>
            <a:fillRect/>
          </a:stretch>
        </p:blipFill>
        <p:spPr>
          <a:xfrm>
            <a:off x="407093" y="846141"/>
            <a:ext cx="4360657" cy="5702397"/>
          </a:xfrm>
          <a:prstGeom prst="rect">
            <a:avLst/>
          </a:prstGeom>
        </p:spPr>
      </p:pic>
      <p:pic>
        <p:nvPicPr>
          <p:cNvPr id="6" name="図 5">
            <a:extLst>
              <a:ext uri="{FF2B5EF4-FFF2-40B4-BE49-F238E27FC236}">
                <a16:creationId xmlns:a16="http://schemas.microsoft.com/office/drawing/2014/main" id="{30683396-BA51-0B98-0189-9285AB1D615B}"/>
              </a:ext>
            </a:extLst>
          </p:cNvPr>
          <p:cNvPicPr>
            <a:picLocks noChangeAspect="1"/>
          </p:cNvPicPr>
          <p:nvPr/>
        </p:nvPicPr>
        <p:blipFill>
          <a:blip r:embed="rId3"/>
          <a:stretch>
            <a:fillRect/>
          </a:stretch>
        </p:blipFill>
        <p:spPr>
          <a:xfrm>
            <a:off x="4831006" y="847365"/>
            <a:ext cx="4667901" cy="2581635"/>
          </a:xfrm>
          <a:prstGeom prst="rect">
            <a:avLst/>
          </a:prstGeom>
        </p:spPr>
      </p:pic>
      <p:sp>
        <p:nvSpPr>
          <p:cNvPr id="8" name="テキスト ボックス 7">
            <a:extLst>
              <a:ext uri="{FF2B5EF4-FFF2-40B4-BE49-F238E27FC236}">
                <a16:creationId xmlns:a16="http://schemas.microsoft.com/office/drawing/2014/main" id="{868EC69E-9AF8-5CBB-6925-424FD0FDA6A6}"/>
              </a:ext>
            </a:extLst>
          </p:cNvPr>
          <p:cNvSpPr txBox="1"/>
          <p:nvPr/>
        </p:nvSpPr>
        <p:spPr>
          <a:xfrm>
            <a:off x="5051166" y="3956866"/>
            <a:ext cx="4086571" cy="1200329"/>
          </a:xfrm>
          <a:prstGeom prst="rect">
            <a:avLst/>
          </a:prstGeom>
          <a:noFill/>
        </p:spPr>
        <p:txBody>
          <a:bodyPr wrap="square">
            <a:spAutoFit/>
          </a:bodyPr>
          <a:lstStyle/>
          <a:p>
            <a:r>
              <a:rPr lang="en-US" altLang="ja-JP">
                <a:latin typeface="Meiryo UI" panose="020B0604030504040204" pitchFamily="50" charset="-128"/>
                <a:ea typeface="Meiryo UI" panose="020B0604030504040204" pitchFamily="50" charset="-128"/>
              </a:rPr>
              <a:t>https://gbiz-id.go.jp/top/manual/pdf/Developer_guideline.pdf</a:t>
            </a:r>
          </a:p>
          <a:p>
            <a:r>
              <a:rPr lang="en-US" altLang="ja-JP">
                <a:latin typeface="Meiryo UI" panose="020B0604030504040204" pitchFamily="50" charset="-128"/>
                <a:ea typeface="Meiryo UI" panose="020B0604030504040204" pitchFamily="50" charset="-128"/>
              </a:rPr>
              <a:t>3.3.1.4 </a:t>
            </a:r>
            <a:r>
              <a:rPr lang="ja-JP" altLang="en-US">
                <a:latin typeface="Meiryo UI" panose="020B0604030504040204" pitchFamily="50" charset="-128"/>
                <a:ea typeface="Meiryo UI" panose="020B0604030504040204" pitchFamily="50" charset="-128"/>
              </a:rPr>
              <a:t>属性取得リクエスト</a:t>
            </a:r>
          </a:p>
        </p:txBody>
      </p:sp>
    </p:spTree>
    <p:extLst>
      <p:ext uri="{BB962C8B-B14F-4D97-AF65-F5344CB8AC3E}">
        <p14:creationId xmlns:p14="http://schemas.microsoft.com/office/powerpoint/2010/main" val="88692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5A77C-F70B-8C91-CE4E-1CDD0BFE0EA5}"/>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対応する外部</a:t>
            </a:r>
            <a:r>
              <a:rPr kumimoji="1" lang="en-US" altLang="ja-JP" sz="1600">
                <a:latin typeface="Meiryo UI" panose="020B0604030504040204" pitchFamily="50" charset="-128"/>
                <a:ea typeface="Meiryo UI" panose="020B0604030504040204" pitchFamily="50" charset="-128"/>
              </a:rPr>
              <a:t>IdP</a:t>
            </a:r>
            <a:endParaRPr kumimoji="1" lang="ja-JP" altLang="en-US" sz="160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979643E5-06C2-8BE4-2822-86A5C3A071AF}"/>
              </a:ext>
            </a:extLst>
          </p:cNvPr>
          <p:cNvGraphicFramePr>
            <a:graphicFrameLocks noGrp="1"/>
          </p:cNvGraphicFramePr>
          <p:nvPr>
            <p:extLst>
              <p:ext uri="{D42A27DB-BD31-4B8C-83A1-F6EECF244321}">
                <p14:modId xmlns:p14="http://schemas.microsoft.com/office/powerpoint/2010/main" val="3493841894"/>
              </p:ext>
            </p:extLst>
          </p:nvPr>
        </p:nvGraphicFramePr>
        <p:xfrm>
          <a:off x="258671" y="2649615"/>
          <a:ext cx="9004084" cy="1920240"/>
        </p:xfrm>
        <a:graphic>
          <a:graphicData uri="http://schemas.openxmlformats.org/drawingml/2006/table">
            <a:tbl>
              <a:tblPr firstRow="1" bandRow="1">
                <a:tableStyleId>{5C22544A-7EE6-4342-B048-85BDC9FD1C3A}</a:tableStyleId>
              </a:tblPr>
              <a:tblGrid>
                <a:gridCol w="601642">
                  <a:extLst>
                    <a:ext uri="{9D8B030D-6E8A-4147-A177-3AD203B41FA5}">
                      <a16:colId xmlns:a16="http://schemas.microsoft.com/office/drawing/2014/main" val="610858929"/>
                    </a:ext>
                  </a:extLst>
                </a:gridCol>
                <a:gridCol w="2327107">
                  <a:extLst>
                    <a:ext uri="{9D8B030D-6E8A-4147-A177-3AD203B41FA5}">
                      <a16:colId xmlns:a16="http://schemas.microsoft.com/office/drawing/2014/main" val="1031024260"/>
                    </a:ext>
                  </a:extLst>
                </a:gridCol>
                <a:gridCol w="6075335">
                  <a:extLst>
                    <a:ext uri="{9D8B030D-6E8A-4147-A177-3AD203B41FA5}">
                      <a16:colId xmlns:a16="http://schemas.microsoft.com/office/drawing/2014/main" val="1976618205"/>
                    </a:ext>
                  </a:extLst>
                </a:gridCol>
              </a:tblGrid>
              <a:tr h="0">
                <a:tc>
                  <a:txBody>
                    <a:bodyPr/>
                    <a:lstStyle/>
                    <a:p>
                      <a:r>
                        <a:rPr kumimoji="1" lang="en-US" altLang="ja-JP" sz="1000">
                          <a:latin typeface="Meiryo UI" panose="020B0604030504040204" pitchFamily="50" charset="-128"/>
                          <a:ea typeface="Meiryo UI" panose="020B0604030504040204" pitchFamily="50" charset="-128"/>
                        </a:rPr>
                        <a:t>#</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システム構築に必要なもの</a:t>
                      </a:r>
                    </a:p>
                  </a:txBody>
                  <a:tcPr/>
                </a:tc>
                <a:tc>
                  <a:txBody>
                    <a:bodyPr/>
                    <a:lstStyle/>
                    <a:p>
                      <a:r>
                        <a:rPr kumimoji="1" lang="ja-JP" altLang="en-US" sz="10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39020867"/>
                  </a:ext>
                </a:extLst>
              </a:tr>
              <a:tr h="0">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p>
                    <a:p>
                      <a:r>
                        <a:rPr kumimoji="1" lang="ja-JP" altLang="en-US" sz="1000">
                          <a:latin typeface="Meiryo UI" panose="020B0604030504040204" pitchFamily="50" charset="-128"/>
                          <a:ea typeface="Meiryo UI" panose="020B0604030504040204" pitchFamily="50" charset="-128"/>
                        </a:rPr>
                        <a:t>クライアントシークレット</a:t>
                      </a:r>
                    </a:p>
                  </a:txBody>
                  <a:tcPr/>
                </a:tc>
                <a:tc>
                  <a:txBody>
                    <a:bodyPr/>
                    <a:lstStyle/>
                    <a:p>
                      <a:r>
                        <a:rPr kumimoji="1" lang="en-US" altLang="ja-JP" sz="1000">
                          <a:latin typeface="Meiryo UI" panose="020B0604030504040204" pitchFamily="50" charset="-128"/>
                          <a:ea typeface="Meiryo UI" panose="020B0604030504040204" pitchFamily="50" charset="-128"/>
                        </a:rPr>
                        <a:t>xID</a:t>
                      </a:r>
                      <a:r>
                        <a:rPr kumimoji="1" lang="ja-JP" altLang="en-US" sz="1000">
                          <a:latin typeface="Meiryo UI" panose="020B0604030504040204" pitchFamily="50" charset="-128"/>
                          <a:ea typeface="Meiryo UI" panose="020B0604030504040204" pitchFamily="50" charset="-128"/>
                        </a:rPr>
                        <a:t>から払い出される</a:t>
                      </a:r>
                    </a:p>
                  </a:txBody>
                  <a:tcPr/>
                </a:tc>
                <a:extLst>
                  <a:ext uri="{0D108BD9-81ED-4DB2-BD59-A6C34878D82A}">
                    <a16:rowId xmlns:a16="http://schemas.microsoft.com/office/drawing/2014/main" val="2927969093"/>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リダイレクト</a:t>
                      </a:r>
                      <a:r>
                        <a:rPr kumimoji="1" lang="en-US" altLang="ja-JP" sz="1000">
                          <a:latin typeface="Meiryo UI" panose="020B0604030504040204" pitchFamily="50" charset="-128"/>
                          <a:ea typeface="Meiryo UI" panose="020B0604030504040204" pitchFamily="50" charset="-128"/>
                        </a:rPr>
                        <a:t>URI</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申請受付システムのエンドポイントを申請する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ホスト名、レルム名を含む</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5757115"/>
                  </a:ext>
                </a:extLst>
              </a:tr>
              <a:tr h="0">
                <a:tc>
                  <a:txBody>
                    <a:bodyPr/>
                    <a:lstStyle/>
                    <a:p>
                      <a:r>
                        <a:rPr kumimoji="1" lang="en-US" altLang="ja-JP" sz="1000">
                          <a:latin typeface="Meiryo UI" panose="020B0604030504040204" pitchFamily="50" charset="-128"/>
                          <a:ea typeface="Meiryo UI" panose="020B0604030504040204" pitchFamily="50" charset="-128"/>
                        </a:rPr>
                        <a:t>3</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スコープ</a:t>
                      </a:r>
                    </a:p>
                  </a:txBody>
                  <a:tcPr/>
                </a:tc>
                <a:tc>
                  <a:txBody>
                    <a:bodyPr/>
                    <a:lstStyle/>
                    <a:p>
                      <a:r>
                        <a:rPr kumimoji="1" lang="ja-JP" altLang="en-US" sz="1000">
                          <a:latin typeface="Meiryo UI" panose="020B0604030504040204" pitchFamily="50" charset="-128"/>
                          <a:ea typeface="Meiryo UI" panose="020B0604030504040204" pitchFamily="50" charset="-128"/>
                        </a:rPr>
                        <a:t>認可エンドポイント、</a:t>
                      </a:r>
                      <a:r>
                        <a:rPr kumimoji="1" lang="en-US" altLang="ja-JP" sz="1000">
                          <a:latin typeface="Meiryo UI" panose="020B0604030504040204" pitchFamily="50" charset="-128"/>
                          <a:ea typeface="Meiryo UI" panose="020B0604030504040204" pitchFamily="50" charset="-128"/>
                        </a:rPr>
                        <a:t>userdata</a:t>
                      </a:r>
                      <a:r>
                        <a:rPr kumimoji="1" lang="ja-JP" altLang="en-US" sz="1000">
                          <a:latin typeface="Meiryo UI" panose="020B0604030504040204" pitchFamily="50" charset="-128"/>
                          <a:ea typeface="Meiryo UI" panose="020B0604030504040204" pitchFamily="50" charset="-128"/>
                        </a:rPr>
                        <a:t>エンドポイントアクセスのため、</a:t>
                      </a:r>
                      <a:r>
                        <a:rPr kumimoji="1" lang="en-US" altLang="ja-JP" sz="1000">
                          <a:latin typeface="Meiryo UI" panose="020B0604030504040204" pitchFamily="50" charset="-128"/>
                          <a:ea typeface="Meiryo UI" panose="020B0604030504040204" pitchFamily="50" charset="-128"/>
                        </a:rPr>
                        <a:t>openid, verification</a:t>
                      </a:r>
                      <a:r>
                        <a:rPr kumimoji="1" lang="ja-JP" altLang="en-US" sz="1000">
                          <a:latin typeface="Meiryo UI" panose="020B0604030504040204" pitchFamily="50" charset="-128"/>
                          <a:ea typeface="Meiryo UI" panose="020B0604030504040204" pitchFamily="50" charset="-128"/>
                        </a:rPr>
                        <a:t>を申請する</a:t>
                      </a:r>
                    </a:p>
                  </a:txBody>
                  <a:tcPr/>
                </a:tc>
                <a:extLst>
                  <a:ext uri="{0D108BD9-81ED-4DB2-BD59-A6C34878D82A}">
                    <a16:rowId xmlns:a16="http://schemas.microsoft.com/office/drawing/2014/main" val="3208696803"/>
                  </a:ext>
                </a:extLst>
              </a:tr>
              <a:tr h="0">
                <a:tc>
                  <a:txBody>
                    <a:bodyPr/>
                    <a:lstStyle/>
                    <a:p>
                      <a:r>
                        <a:rPr kumimoji="1" lang="en-US" altLang="ja-JP" sz="1000">
                          <a:latin typeface="Meiryo UI" panose="020B0604030504040204" pitchFamily="50" charset="-128"/>
                          <a:ea typeface="Meiryo UI" panose="020B0604030504040204" pitchFamily="50" charset="-128"/>
                        </a:rPr>
                        <a:t>4</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公開鍵</a:t>
                      </a:r>
                    </a:p>
                  </a:txBody>
                  <a:tcPr/>
                </a:tc>
                <a:tc>
                  <a:txBody>
                    <a:bodyPr/>
                    <a:lstStyle/>
                    <a:p>
                      <a:r>
                        <a:rPr kumimoji="1" lang="ja-JP" altLang="en-US" sz="1000">
                          <a:latin typeface="Meiryo UI" panose="020B0604030504040204" pitchFamily="50" charset="-128"/>
                          <a:ea typeface="Meiryo UI" panose="020B0604030504040204" pitchFamily="50" charset="-128"/>
                        </a:rPr>
                        <a:t>秘密鍵と共に作成して申請時に提出する</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74268339"/>
                  </a:ext>
                </a:extLst>
              </a:tr>
              <a:tr h="0">
                <a:tc>
                  <a:txBody>
                    <a:bodyPr/>
                    <a:lstStyle/>
                    <a:p>
                      <a:r>
                        <a:rPr kumimoji="1" lang="en-US" altLang="ja-JP" sz="1000">
                          <a:latin typeface="Meiryo UI" panose="020B0604030504040204" pitchFamily="50" charset="-128"/>
                          <a:ea typeface="Meiryo UI" panose="020B0604030504040204" pitchFamily="50" charset="-128"/>
                        </a:rPr>
                        <a:t>5</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秘密鍵</a:t>
                      </a:r>
                    </a:p>
                  </a:txBody>
                  <a:tcPr/>
                </a:tc>
                <a:tc>
                  <a:txBody>
                    <a:bodyPr/>
                    <a:lstStyle/>
                    <a:p>
                      <a:r>
                        <a:rPr kumimoji="1" lang="ja-JP" altLang="en-US" sz="1000">
                          <a:latin typeface="Meiryo UI" panose="020B0604030504040204" pitchFamily="50" charset="-128"/>
                          <a:ea typeface="Meiryo UI" panose="020B0604030504040204" pitchFamily="50" charset="-128"/>
                        </a:rPr>
                        <a:t>公開鍵と共に作成して保管する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暗号化された属性情報を復号するために必要</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44813311"/>
                  </a:ext>
                </a:extLst>
              </a:tr>
            </a:tbl>
          </a:graphicData>
        </a:graphic>
      </p:graphicFrame>
      <p:sp>
        <p:nvSpPr>
          <p:cNvPr id="5" name="テキスト ボックス 4">
            <a:extLst>
              <a:ext uri="{FF2B5EF4-FFF2-40B4-BE49-F238E27FC236}">
                <a16:creationId xmlns:a16="http://schemas.microsoft.com/office/drawing/2014/main" id="{997FAEAD-1ACB-A5EA-D9B3-2973A0DE206B}"/>
              </a:ext>
            </a:extLst>
          </p:cNvPr>
          <p:cNvSpPr txBox="1"/>
          <p:nvPr/>
        </p:nvSpPr>
        <p:spPr>
          <a:xfrm>
            <a:off x="245045" y="2068056"/>
            <a:ext cx="7701724" cy="523220"/>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a:t>
            </a:r>
            <a:r>
              <a:rPr kumimoji="1" lang="ja-JP" altLang="en-US" sz="1400">
                <a:latin typeface="Meiryo UI" panose="020B0604030504040204" pitchFamily="50" charset="-128"/>
                <a:ea typeface="Meiryo UI" panose="020B0604030504040204" pitchFamily="50" charset="-128"/>
              </a:rPr>
              <a:t>は、</a:t>
            </a:r>
            <a:r>
              <a:rPr kumimoji="1" lang="en-US" altLang="ja-JP" sz="1400">
                <a:latin typeface="Meiryo UI" panose="020B0604030504040204" pitchFamily="50" charset="-128"/>
                <a:ea typeface="Meiryo UI" panose="020B0604030504040204" pitchFamily="50" charset="-128"/>
              </a:rPr>
              <a:t>xID</a:t>
            </a:r>
            <a:r>
              <a:rPr kumimoji="1" lang="ja-JP" altLang="en-US" sz="1400">
                <a:latin typeface="Meiryo UI" panose="020B0604030504040204" pitchFamily="50" charset="-128"/>
                <a:ea typeface="Meiryo UI" panose="020B0604030504040204" pitchFamily="50" charset="-128"/>
              </a:rPr>
              <a:t>にクライアント</a:t>
            </a:r>
            <a:r>
              <a:rPr kumimoji="1" lang="en-US" altLang="ja-JP" sz="1400">
                <a:latin typeface="Meiryo UI" panose="020B0604030504040204" pitchFamily="50" charset="-128"/>
                <a:ea typeface="Meiryo UI" panose="020B0604030504040204" pitchFamily="50" charset="-128"/>
              </a:rPr>
              <a:t>(Relying Party)</a:t>
            </a:r>
            <a:r>
              <a:rPr kumimoji="1" lang="ja-JP" altLang="en-US" sz="1400">
                <a:latin typeface="Meiryo UI" panose="020B0604030504040204" pitchFamily="50" charset="-128"/>
                <a:ea typeface="Meiryo UI" panose="020B0604030504040204" pitchFamily="50" charset="-128"/>
              </a:rPr>
              <a:t>として申請してあることが必要である。</a:t>
            </a:r>
            <a:endParaRPr kumimoji="1" lang="en-US" altLang="ja-JP" sz="1400">
              <a:latin typeface="Meiryo UI" panose="020B0604030504040204" pitchFamily="50" charset="-128"/>
              <a:ea typeface="Meiryo UI" panose="020B0604030504040204" pitchFamily="50" charset="-128"/>
            </a:endParaRPr>
          </a:p>
          <a:p>
            <a:r>
              <a:rPr kumimoji="1" lang="ja-JP" altLang="en-US" sz="1400">
                <a:latin typeface="Meiryo UI" panose="020B0604030504040204" pitchFamily="50" charset="-128"/>
                <a:ea typeface="Meiryo UI" panose="020B0604030504040204" pitchFamily="50" charset="-128"/>
              </a:rPr>
              <a:t>参考：</a:t>
            </a:r>
            <a:r>
              <a:rPr kumimoji="1" lang="en-US" altLang="ja-JP" sz="1400">
                <a:latin typeface="Meiryo UI" panose="020B0604030504040204" pitchFamily="50" charset="-128"/>
                <a:ea typeface="Meiryo UI" panose="020B0604030504040204" pitchFamily="50" charset="-128"/>
              </a:rPr>
              <a:t>https://document.x-id.me/guide</a:t>
            </a:r>
            <a:endParaRPr kumimoji="1" lang="ja-JP" altLang="en-US" sz="140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08D24FB5-C7AF-2E03-7C3E-0D237808291E}"/>
              </a:ext>
            </a:extLst>
          </p:cNvPr>
          <p:cNvSpPr txBox="1"/>
          <p:nvPr/>
        </p:nvSpPr>
        <p:spPr>
          <a:xfrm>
            <a:off x="245045" y="4763655"/>
            <a:ext cx="7967822" cy="523220"/>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a:t>
            </a:r>
            <a:r>
              <a:rPr kumimoji="1" lang="ja-JP" altLang="en-US" sz="1400">
                <a:latin typeface="Meiryo UI" panose="020B0604030504040204" pitchFamily="50" charset="-128"/>
                <a:ea typeface="Meiryo UI" panose="020B0604030504040204" pitchFamily="50" charset="-128"/>
              </a:rPr>
              <a:t>は、</a:t>
            </a:r>
            <a:r>
              <a:rPr lang="en-US" altLang="ja-JP" sz="1400">
                <a:latin typeface="Meiryo UI" panose="020B0604030504040204" pitchFamily="50" charset="-128"/>
                <a:ea typeface="Meiryo UI" panose="020B0604030504040204" pitchFamily="50" charset="-128"/>
              </a:rPr>
              <a:t>gBiz</a:t>
            </a:r>
            <a:r>
              <a:rPr kumimoji="1" lang="en-US" altLang="ja-JP" sz="1400">
                <a:latin typeface="Meiryo UI" panose="020B0604030504040204" pitchFamily="50" charset="-128"/>
                <a:ea typeface="Meiryo UI" panose="020B0604030504040204" pitchFamily="50" charset="-128"/>
              </a:rPr>
              <a:t>ID</a:t>
            </a:r>
            <a:r>
              <a:rPr kumimoji="1" lang="ja-JP" altLang="en-US" sz="1400">
                <a:latin typeface="Meiryo UI" panose="020B0604030504040204" pitchFamily="50" charset="-128"/>
                <a:ea typeface="Meiryo UI" panose="020B0604030504040204" pitchFamily="50" charset="-128"/>
              </a:rPr>
              <a:t>にクライアント</a:t>
            </a:r>
            <a:r>
              <a:rPr kumimoji="1" lang="en-US" altLang="ja-JP" sz="1400">
                <a:latin typeface="Meiryo UI" panose="020B0604030504040204" pitchFamily="50" charset="-128"/>
                <a:ea typeface="Meiryo UI" panose="020B0604030504040204" pitchFamily="50" charset="-128"/>
              </a:rPr>
              <a:t>(Relying Party)</a:t>
            </a:r>
            <a:r>
              <a:rPr kumimoji="1" lang="ja-JP" altLang="en-US" sz="1400">
                <a:latin typeface="Meiryo UI" panose="020B0604030504040204" pitchFamily="50" charset="-128"/>
                <a:ea typeface="Meiryo UI" panose="020B0604030504040204" pitchFamily="50" charset="-128"/>
              </a:rPr>
              <a:t>として申請してあることが必要である。</a:t>
            </a:r>
            <a:endParaRPr kumimoji="1" lang="en-US" altLang="ja-JP" sz="1400">
              <a:latin typeface="Meiryo UI" panose="020B0604030504040204" pitchFamily="50" charset="-128"/>
              <a:ea typeface="Meiryo UI" panose="020B0604030504040204" pitchFamily="50" charset="-128"/>
            </a:endParaRPr>
          </a:p>
          <a:p>
            <a:r>
              <a:rPr kumimoji="1" lang="ja-JP" altLang="en-US" sz="1400">
                <a:latin typeface="Meiryo UI" panose="020B0604030504040204" pitchFamily="50" charset="-128"/>
                <a:ea typeface="Meiryo UI" panose="020B0604030504040204" pitchFamily="50" charset="-128"/>
              </a:rPr>
              <a:t>参考：</a:t>
            </a:r>
            <a:r>
              <a:rPr kumimoji="1" lang="en-US" altLang="ja-JP" sz="1400">
                <a:latin typeface="Meiryo UI" panose="020B0604030504040204" pitchFamily="50" charset="-128"/>
                <a:ea typeface="Meiryo UI" panose="020B0604030504040204" pitchFamily="50" charset="-128"/>
              </a:rPr>
              <a:t>https://gbiz-id.go.jp/top/manual/pdf/Developer_guideline.pdf</a:t>
            </a:r>
          </a:p>
        </p:txBody>
      </p:sp>
      <p:graphicFrame>
        <p:nvGraphicFramePr>
          <p:cNvPr id="6" name="表 3">
            <a:extLst>
              <a:ext uri="{FF2B5EF4-FFF2-40B4-BE49-F238E27FC236}">
                <a16:creationId xmlns:a16="http://schemas.microsoft.com/office/drawing/2014/main" id="{E3A98A7A-0B45-B110-747A-605F3D4EAA58}"/>
              </a:ext>
            </a:extLst>
          </p:cNvPr>
          <p:cNvGraphicFramePr>
            <a:graphicFrameLocks noGrp="1"/>
          </p:cNvGraphicFramePr>
          <p:nvPr>
            <p:extLst>
              <p:ext uri="{D42A27DB-BD31-4B8C-83A1-F6EECF244321}">
                <p14:modId xmlns:p14="http://schemas.microsoft.com/office/powerpoint/2010/main" val="1383344164"/>
              </p:ext>
            </p:extLst>
          </p:nvPr>
        </p:nvGraphicFramePr>
        <p:xfrm>
          <a:off x="258671" y="5341999"/>
          <a:ext cx="9004084" cy="1280160"/>
        </p:xfrm>
        <a:graphic>
          <a:graphicData uri="http://schemas.openxmlformats.org/drawingml/2006/table">
            <a:tbl>
              <a:tblPr firstRow="1" bandRow="1">
                <a:tableStyleId>{5C22544A-7EE6-4342-B048-85BDC9FD1C3A}</a:tableStyleId>
              </a:tblPr>
              <a:tblGrid>
                <a:gridCol w="601642">
                  <a:extLst>
                    <a:ext uri="{9D8B030D-6E8A-4147-A177-3AD203B41FA5}">
                      <a16:colId xmlns:a16="http://schemas.microsoft.com/office/drawing/2014/main" val="610858929"/>
                    </a:ext>
                  </a:extLst>
                </a:gridCol>
                <a:gridCol w="2327107">
                  <a:extLst>
                    <a:ext uri="{9D8B030D-6E8A-4147-A177-3AD203B41FA5}">
                      <a16:colId xmlns:a16="http://schemas.microsoft.com/office/drawing/2014/main" val="1031024260"/>
                    </a:ext>
                  </a:extLst>
                </a:gridCol>
                <a:gridCol w="6075335">
                  <a:extLst>
                    <a:ext uri="{9D8B030D-6E8A-4147-A177-3AD203B41FA5}">
                      <a16:colId xmlns:a16="http://schemas.microsoft.com/office/drawing/2014/main" val="1976618205"/>
                    </a:ext>
                  </a:extLst>
                </a:gridCol>
              </a:tblGrid>
              <a:tr h="0">
                <a:tc>
                  <a:txBody>
                    <a:bodyPr/>
                    <a:lstStyle/>
                    <a:p>
                      <a:r>
                        <a:rPr kumimoji="1" lang="en-US" altLang="ja-JP" sz="1000">
                          <a:latin typeface="Meiryo UI" panose="020B0604030504040204" pitchFamily="50" charset="-128"/>
                          <a:ea typeface="Meiryo UI" panose="020B0604030504040204" pitchFamily="50" charset="-128"/>
                        </a:rPr>
                        <a:t>#</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システム構築に必要なもの</a:t>
                      </a:r>
                    </a:p>
                  </a:txBody>
                  <a:tcPr/>
                </a:tc>
                <a:tc>
                  <a:txBody>
                    <a:bodyPr/>
                    <a:lstStyle/>
                    <a:p>
                      <a:r>
                        <a:rPr kumimoji="1" lang="ja-JP" altLang="en-US" sz="10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39020867"/>
                  </a:ext>
                </a:extLst>
              </a:tr>
              <a:tr h="0">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p>
                    <a:p>
                      <a:r>
                        <a:rPr kumimoji="1" lang="ja-JP" altLang="en-US" sz="1000">
                          <a:latin typeface="Meiryo UI" panose="020B0604030504040204" pitchFamily="50" charset="-128"/>
                          <a:ea typeface="Meiryo UI" panose="020B0604030504040204" pitchFamily="50" charset="-128"/>
                        </a:rPr>
                        <a:t>クライアントシークレット</a:t>
                      </a:r>
                    </a:p>
                  </a:txBody>
                  <a:tcPr/>
                </a:tc>
                <a:tc>
                  <a:txBody>
                    <a:bodyPr/>
                    <a:lstStyle/>
                    <a:p>
                      <a:r>
                        <a:rPr kumimoji="1" lang="en-US" altLang="ja-JP" sz="1000">
                          <a:latin typeface="Meiryo UI" panose="020B0604030504040204" pitchFamily="50" charset="-128"/>
                          <a:ea typeface="Meiryo UI" panose="020B0604030504040204" pitchFamily="50" charset="-128"/>
                        </a:rPr>
                        <a:t>gBizID</a:t>
                      </a:r>
                      <a:r>
                        <a:rPr kumimoji="1" lang="ja-JP" altLang="en-US" sz="1000">
                          <a:latin typeface="Meiryo UI" panose="020B0604030504040204" pitchFamily="50" charset="-128"/>
                          <a:ea typeface="Meiryo UI" panose="020B0604030504040204" pitchFamily="50" charset="-128"/>
                        </a:rPr>
                        <a:t>から払い出される</a:t>
                      </a:r>
                    </a:p>
                  </a:txBody>
                  <a:tcPr/>
                </a:tc>
                <a:extLst>
                  <a:ext uri="{0D108BD9-81ED-4DB2-BD59-A6C34878D82A}">
                    <a16:rowId xmlns:a16="http://schemas.microsoft.com/office/drawing/2014/main" val="2927969093"/>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リダイレクト</a:t>
                      </a:r>
                      <a:r>
                        <a:rPr kumimoji="1" lang="en-US" altLang="ja-JP" sz="1000">
                          <a:latin typeface="Meiryo UI" panose="020B0604030504040204" pitchFamily="50" charset="-128"/>
                          <a:ea typeface="Meiryo UI" panose="020B0604030504040204" pitchFamily="50" charset="-128"/>
                        </a:rPr>
                        <a:t>URI</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申請受付システムのエンドポイントを申請する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ホスト名、レルム名を含む</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5757115"/>
                  </a:ext>
                </a:extLst>
              </a:tr>
              <a:tr h="0">
                <a:tc>
                  <a:txBody>
                    <a:bodyPr/>
                    <a:lstStyle/>
                    <a:p>
                      <a:r>
                        <a:rPr kumimoji="1" lang="en-US" altLang="ja-JP" sz="1000">
                          <a:latin typeface="Meiryo UI" panose="020B0604030504040204" pitchFamily="50" charset="-128"/>
                          <a:ea typeface="Meiryo UI" panose="020B0604030504040204" pitchFamily="50" charset="-128"/>
                        </a:rPr>
                        <a:t>3</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スコープ</a:t>
                      </a:r>
                    </a:p>
                  </a:txBody>
                  <a:tcPr/>
                </a:tc>
                <a:tc>
                  <a:txBody>
                    <a:bodyPr/>
                    <a:lstStyle/>
                    <a:p>
                      <a:r>
                        <a:rPr kumimoji="1" lang="ja-JP" altLang="en-US" sz="1000">
                          <a:latin typeface="Meiryo UI" panose="020B0604030504040204" pitchFamily="50" charset="-128"/>
                          <a:ea typeface="Meiryo UI" panose="020B0604030504040204" pitchFamily="50" charset="-128"/>
                        </a:rPr>
                        <a:t>認可エンドポイント、</a:t>
                      </a:r>
                      <a:r>
                        <a:rPr kumimoji="1" lang="en-US" altLang="ja-JP" sz="1000">
                          <a:latin typeface="Meiryo UI" panose="020B0604030504040204" pitchFamily="50" charset="-128"/>
                          <a:ea typeface="Meiryo UI" panose="020B0604030504040204" pitchFamily="50" charset="-128"/>
                        </a:rPr>
                        <a:t>userinfo</a:t>
                      </a:r>
                      <a:r>
                        <a:rPr kumimoji="1" lang="ja-JP" altLang="en-US" sz="1000">
                          <a:latin typeface="Meiryo UI" panose="020B0604030504040204" pitchFamily="50" charset="-128"/>
                          <a:ea typeface="Meiryo UI" panose="020B0604030504040204" pitchFamily="50" charset="-128"/>
                        </a:rPr>
                        <a:t>エンドポイントアクセスのため、</a:t>
                      </a:r>
                      <a:r>
                        <a:rPr kumimoji="1" lang="en-US" altLang="ja-JP" sz="1000">
                          <a:latin typeface="Meiryo UI" panose="020B0604030504040204" pitchFamily="50" charset="-128"/>
                          <a:ea typeface="Meiryo UI" panose="020B0604030504040204" pitchFamily="50" charset="-128"/>
                        </a:rPr>
                        <a:t>openid, profile, user, email</a:t>
                      </a:r>
                      <a:r>
                        <a:rPr kumimoji="1" lang="ja-JP" altLang="en-US" sz="1000">
                          <a:latin typeface="Meiryo UI" panose="020B0604030504040204" pitchFamily="50" charset="-128"/>
                          <a:ea typeface="Meiryo UI" panose="020B0604030504040204" pitchFamily="50" charset="-128"/>
                        </a:rPr>
                        <a:t>を申請する</a:t>
                      </a:r>
                    </a:p>
                  </a:txBody>
                  <a:tcPr/>
                </a:tc>
                <a:extLst>
                  <a:ext uri="{0D108BD9-81ED-4DB2-BD59-A6C34878D82A}">
                    <a16:rowId xmlns:a16="http://schemas.microsoft.com/office/drawing/2014/main" val="2183081851"/>
                  </a:ext>
                </a:extLst>
              </a:tr>
            </a:tbl>
          </a:graphicData>
        </a:graphic>
      </p:graphicFrame>
      <p:graphicFrame>
        <p:nvGraphicFramePr>
          <p:cNvPr id="7" name="表 3">
            <a:extLst>
              <a:ext uri="{FF2B5EF4-FFF2-40B4-BE49-F238E27FC236}">
                <a16:creationId xmlns:a16="http://schemas.microsoft.com/office/drawing/2014/main" id="{45B5054E-0B3C-9693-7E22-4E8BA37E1A13}"/>
              </a:ext>
            </a:extLst>
          </p:cNvPr>
          <p:cNvGraphicFramePr>
            <a:graphicFrameLocks noGrp="1"/>
          </p:cNvGraphicFramePr>
          <p:nvPr>
            <p:extLst>
              <p:ext uri="{D42A27DB-BD31-4B8C-83A1-F6EECF244321}">
                <p14:modId xmlns:p14="http://schemas.microsoft.com/office/powerpoint/2010/main" val="1574231037"/>
              </p:ext>
            </p:extLst>
          </p:nvPr>
        </p:nvGraphicFramePr>
        <p:xfrm>
          <a:off x="258671" y="1090658"/>
          <a:ext cx="9004085" cy="731520"/>
        </p:xfrm>
        <a:graphic>
          <a:graphicData uri="http://schemas.openxmlformats.org/drawingml/2006/table">
            <a:tbl>
              <a:tblPr firstRow="1" bandRow="1">
                <a:tableStyleId>{5C22544A-7EE6-4342-B048-85BDC9FD1C3A}</a:tableStyleId>
              </a:tblPr>
              <a:tblGrid>
                <a:gridCol w="608275">
                  <a:extLst>
                    <a:ext uri="{9D8B030D-6E8A-4147-A177-3AD203B41FA5}">
                      <a16:colId xmlns:a16="http://schemas.microsoft.com/office/drawing/2014/main" val="610858929"/>
                    </a:ext>
                  </a:extLst>
                </a:gridCol>
                <a:gridCol w="1132336">
                  <a:extLst>
                    <a:ext uri="{9D8B030D-6E8A-4147-A177-3AD203B41FA5}">
                      <a16:colId xmlns:a16="http://schemas.microsoft.com/office/drawing/2014/main" val="1031024260"/>
                    </a:ext>
                  </a:extLst>
                </a:gridCol>
                <a:gridCol w="1991532">
                  <a:extLst>
                    <a:ext uri="{9D8B030D-6E8A-4147-A177-3AD203B41FA5}">
                      <a16:colId xmlns:a16="http://schemas.microsoft.com/office/drawing/2014/main" val="1976618205"/>
                    </a:ext>
                  </a:extLst>
                </a:gridCol>
                <a:gridCol w="2471980">
                  <a:extLst>
                    <a:ext uri="{9D8B030D-6E8A-4147-A177-3AD203B41FA5}">
                      <a16:colId xmlns:a16="http://schemas.microsoft.com/office/drawing/2014/main" val="4105381337"/>
                    </a:ext>
                  </a:extLst>
                </a:gridCol>
                <a:gridCol w="2799962">
                  <a:extLst>
                    <a:ext uri="{9D8B030D-6E8A-4147-A177-3AD203B41FA5}">
                      <a16:colId xmlns:a16="http://schemas.microsoft.com/office/drawing/2014/main" val="4170994035"/>
                    </a:ext>
                  </a:extLst>
                </a:gridCol>
              </a:tblGrid>
              <a:tr h="0">
                <a:tc>
                  <a:txBody>
                    <a:bodyPr/>
                    <a:lstStyle/>
                    <a:p>
                      <a:r>
                        <a:rPr kumimoji="1" lang="en-US" altLang="ja-JP" sz="1000">
                          <a:latin typeface="Meiryo UI" panose="020B0604030504040204" pitchFamily="50" charset="-128"/>
                          <a:ea typeface="Meiryo UI" panose="020B0604030504040204" pitchFamily="50" charset="-128"/>
                        </a:rPr>
                        <a:t>#</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外部</a:t>
                      </a:r>
                      <a:r>
                        <a:rPr kumimoji="1" lang="en-US" altLang="ja-JP" sz="1000">
                          <a:latin typeface="Meiryo UI" panose="020B0604030504040204" pitchFamily="50" charset="-128"/>
                          <a:ea typeface="Meiryo UI" panose="020B0604030504040204" pitchFamily="50" charset="-128"/>
                        </a:rPr>
                        <a:t>IdP</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URL</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IAL</a:t>
                      </a:r>
                      <a:r>
                        <a:rPr kumimoji="1" lang="ja-JP" altLang="en-US" sz="1000">
                          <a:latin typeface="Meiryo UI" panose="020B0604030504040204" pitchFamily="50" charset="-128"/>
                          <a:ea typeface="Meiryo UI" panose="020B0604030504040204" pitchFamily="50" charset="-128"/>
                        </a:rPr>
                        <a:t>（身元確認レベル）</a:t>
                      </a:r>
                    </a:p>
                  </a:txBody>
                  <a:tcPr/>
                </a:tc>
                <a:tc>
                  <a:txBody>
                    <a:bodyPr/>
                    <a:lstStyle/>
                    <a:p>
                      <a:r>
                        <a:rPr kumimoji="1" lang="en-US" altLang="ja-JP" sz="1000">
                          <a:latin typeface="Meiryo UI" panose="020B0604030504040204" pitchFamily="50" charset="-128"/>
                          <a:ea typeface="Meiryo UI" panose="020B0604030504040204" pitchFamily="50" charset="-128"/>
                        </a:rPr>
                        <a:t>AAL</a:t>
                      </a:r>
                      <a:r>
                        <a:rPr kumimoji="1" lang="ja-JP" altLang="en-US" sz="1000">
                          <a:latin typeface="Meiryo UI" panose="020B0604030504040204" pitchFamily="50" charset="-128"/>
                          <a:ea typeface="Meiryo UI" panose="020B0604030504040204" pitchFamily="50" charset="-128"/>
                        </a:rPr>
                        <a:t>（当人認証レベル）</a:t>
                      </a:r>
                    </a:p>
                  </a:txBody>
                  <a:tcPr/>
                </a:tc>
                <a:extLst>
                  <a:ext uri="{0D108BD9-81ED-4DB2-BD59-A6C34878D82A}">
                    <a16:rowId xmlns:a16="http://schemas.microsoft.com/office/drawing/2014/main" val="339020867"/>
                  </a:ext>
                </a:extLst>
              </a:tr>
              <a:tr h="0">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xID</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https://xid.inc/</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27969093"/>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gBizID</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https://gbiz-id.go.jp/top/</a:t>
                      </a:r>
                    </a:p>
                  </a:txBody>
                  <a:tcPr/>
                </a:tc>
                <a:tc>
                  <a:txBody>
                    <a:bodyPr/>
                    <a:lstStyle/>
                    <a:p>
                      <a:r>
                        <a:rPr kumimoji="1" lang="en-US" altLang="ja-JP" sz="1000">
                          <a:latin typeface="Meiryo UI" panose="020B0604030504040204" pitchFamily="50" charset="-128"/>
                          <a:ea typeface="Meiryo UI" panose="020B0604030504040204" pitchFamily="50" charset="-128"/>
                        </a:rPr>
                        <a:t>2</a:t>
                      </a:r>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gBizID</a:t>
                      </a:r>
                      <a:r>
                        <a:rPr kumimoji="1" lang="ja-JP" altLang="en-US" sz="1000">
                          <a:latin typeface="Meiryo UI" panose="020B0604030504040204" pitchFamily="50" charset="-128"/>
                          <a:ea typeface="Meiryo UI" panose="020B0604030504040204" pitchFamily="50" charset="-128"/>
                        </a:rPr>
                        <a:t>プライム、メンバー）</a:t>
                      </a:r>
                      <a:endParaRPr kumimoji="1" lang="en-US" altLang="ja-JP"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2</a:t>
                      </a:r>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gBizID</a:t>
                      </a:r>
                      <a:r>
                        <a:rPr kumimoji="1" lang="ja-JP" altLang="en-US" sz="1000">
                          <a:latin typeface="Meiryo UI" panose="020B0604030504040204" pitchFamily="50" charset="-128"/>
                          <a:ea typeface="Meiryo UI" panose="020B0604030504040204" pitchFamily="50" charset="-128"/>
                        </a:rPr>
                        <a:t>プライム、メンバー</a:t>
                      </a:r>
                      <a:r>
                        <a:rPr kumimoji="1" lang="en-US" altLang="ja-JP" sz="100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295757115"/>
                  </a:ext>
                </a:extLst>
              </a:tr>
            </a:tbl>
          </a:graphicData>
        </a:graphic>
      </p:graphicFrame>
      <p:sp>
        <p:nvSpPr>
          <p:cNvPr id="8" name="テキスト ボックス 7">
            <a:extLst>
              <a:ext uri="{FF2B5EF4-FFF2-40B4-BE49-F238E27FC236}">
                <a16:creationId xmlns:a16="http://schemas.microsoft.com/office/drawing/2014/main" id="{B2E60468-1755-0317-E4B8-C7E9152EBE97}"/>
              </a:ext>
            </a:extLst>
          </p:cNvPr>
          <p:cNvSpPr txBox="1"/>
          <p:nvPr/>
        </p:nvSpPr>
        <p:spPr>
          <a:xfrm>
            <a:off x="258671" y="750919"/>
            <a:ext cx="5411866" cy="307777"/>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a:t>
            </a:r>
            <a:r>
              <a:rPr kumimoji="1" lang="ja-JP" altLang="en-US" sz="1400">
                <a:latin typeface="Meiryo UI" panose="020B0604030504040204" pitchFamily="50" charset="-128"/>
                <a:ea typeface="Meiryo UI" panose="020B0604030504040204" pitchFamily="50" charset="-128"/>
              </a:rPr>
              <a:t>が対応する外部</a:t>
            </a:r>
            <a:r>
              <a:rPr kumimoji="1" lang="en-US" altLang="ja-JP" sz="1400">
                <a:latin typeface="Meiryo UI" panose="020B0604030504040204" pitchFamily="50" charset="-128"/>
                <a:ea typeface="Meiryo UI" panose="020B0604030504040204" pitchFamily="50" charset="-128"/>
              </a:rPr>
              <a:t>IdP</a:t>
            </a:r>
            <a:r>
              <a:rPr kumimoji="1" lang="ja-JP" altLang="en-US" sz="1400">
                <a:latin typeface="Meiryo UI" panose="020B0604030504040204" pitchFamily="50" charset="-128"/>
                <a:ea typeface="Meiryo UI" panose="020B0604030504040204" pitchFamily="50" charset="-128"/>
              </a:rPr>
              <a:t>は以下表の通りとする。</a:t>
            </a:r>
          </a:p>
        </p:txBody>
      </p:sp>
    </p:spTree>
    <p:extLst>
      <p:ext uri="{BB962C8B-B14F-4D97-AF65-F5344CB8AC3E}">
        <p14:creationId xmlns:p14="http://schemas.microsoft.com/office/powerpoint/2010/main" val="164651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517AB328-205F-3A26-04A8-FAC30782CEC3}"/>
              </a:ext>
            </a:extLst>
          </p:cNvPr>
          <p:cNvSpPr/>
          <p:nvPr/>
        </p:nvSpPr>
        <p:spPr>
          <a:xfrm>
            <a:off x="4571427" y="6058644"/>
            <a:ext cx="4611315" cy="54749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000">
                <a:latin typeface="Meiryo UI" panose="020B0604030504040204" pitchFamily="50" charset="-128"/>
                <a:ea typeface="Meiryo UI" panose="020B0604030504040204" pitchFamily="50" charset="-128"/>
              </a:rPr>
              <a:t>凡例</a:t>
            </a:r>
            <a:endParaRPr lang="en-US" altLang="ja-JP" sz="100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645DB81E-4004-E656-4C8E-670DEE09CD33}"/>
              </a:ext>
            </a:extLst>
          </p:cNvPr>
          <p:cNvSpPr>
            <a:spLocks noGrp="1"/>
          </p:cNvSpPr>
          <p:nvPr>
            <p:ph type="title"/>
          </p:nvPr>
        </p:nvSpPr>
        <p:spPr>
          <a:xfrm>
            <a:off x="234000" y="91748"/>
            <a:ext cx="9067500" cy="432000"/>
          </a:xfrm>
        </p:spPr>
        <p:txBody>
          <a:bodyPr>
            <a:normAutofit/>
          </a:bodyPr>
          <a:lstStyle/>
          <a:p>
            <a:r>
              <a:rPr kumimoji="1" lang="ja-JP" altLang="en-US" sz="1600">
                <a:latin typeface="Meiryo UI" panose="020B0604030504040204" pitchFamily="50" charset="-128"/>
                <a:ea typeface="Meiryo UI" panose="020B0604030504040204" pitchFamily="50" charset="-128"/>
              </a:rPr>
              <a:t>システム構成図</a:t>
            </a:r>
          </a:p>
        </p:txBody>
      </p:sp>
      <p:sp>
        <p:nvSpPr>
          <p:cNvPr id="3" name="正方形/長方形 2">
            <a:extLst>
              <a:ext uri="{FF2B5EF4-FFF2-40B4-BE49-F238E27FC236}">
                <a16:creationId xmlns:a16="http://schemas.microsoft.com/office/drawing/2014/main" id="{6F631456-89FF-E33E-6245-B3A95CAD65C6}"/>
              </a:ext>
            </a:extLst>
          </p:cNvPr>
          <p:cNvSpPr/>
          <p:nvPr/>
        </p:nvSpPr>
        <p:spPr>
          <a:xfrm>
            <a:off x="1832389" y="2256998"/>
            <a:ext cx="4412145" cy="3396676"/>
          </a:xfrm>
          <a:prstGeom prst="rect">
            <a:avLst/>
          </a:prstGeom>
          <a:solidFill>
            <a:schemeClr val="accent1">
              <a:lumMod val="20000"/>
              <a:lumOff val="80000"/>
            </a:schemeClr>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ja-JP" sz="1600" b="1">
                <a:solidFill>
                  <a:schemeClr val="accent1"/>
                </a:solidFill>
                <a:latin typeface="Meiryo UI" panose="020B0604030504040204" pitchFamily="50" charset="-128"/>
                <a:ea typeface="Meiryo UI" panose="020B0604030504040204" pitchFamily="50" charset="-128"/>
              </a:rPr>
              <a:t>CADDE</a:t>
            </a:r>
            <a:r>
              <a:rPr lang="ja-JP" altLang="en-US" sz="1600" b="1">
                <a:solidFill>
                  <a:schemeClr val="accent1"/>
                </a:solidFill>
                <a:latin typeface="Meiryo UI" panose="020B0604030504040204" pitchFamily="50" charset="-128"/>
                <a:ea typeface="Meiryo UI" panose="020B0604030504040204" pitchFamily="50" charset="-128"/>
              </a:rPr>
              <a:t>ユーザ登録申請機能</a:t>
            </a:r>
            <a:endParaRPr lang="en-US" altLang="ja-JP" sz="1600" b="1">
              <a:solidFill>
                <a:schemeClr val="accent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E9B1A584-9337-F01E-9738-A87986A42075}"/>
              </a:ext>
            </a:extLst>
          </p:cNvPr>
          <p:cNvSpPr/>
          <p:nvPr/>
        </p:nvSpPr>
        <p:spPr>
          <a:xfrm>
            <a:off x="2101885" y="2690939"/>
            <a:ext cx="1788490" cy="273292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000">
                <a:latin typeface="Meiryo UI" panose="020B0604030504040204" pitchFamily="50" charset="-128"/>
                <a:ea typeface="Meiryo UI" panose="020B0604030504040204" pitchFamily="50" charset="-128"/>
              </a:rPr>
              <a:t>Web</a:t>
            </a:r>
            <a:r>
              <a:rPr kumimoji="1" lang="ja-JP" altLang="en-US" sz="1000">
                <a:latin typeface="Meiryo UI" panose="020B0604030504040204" pitchFamily="50" charset="-128"/>
                <a:ea typeface="Meiryo UI" panose="020B0604030504040204" pitchFamily="50" charset="-128"/>
              </a:rPr>
              <a:t>サーバ</a:t>
            </a:r>
          </a:p>
        </p:txBody>
      </p:sp>
      <p:cxnSp>
        <p:nvCxnSpPr>
          <p:cNvPr id="34" name="直線コネクタ 33">
            <a:extLst>
              <a:ext uri="{FF2B5EF4-FFF2-40B4-BE49-F238E27FC236}">
                <a16:creationId xmlns:a16="http://schemas.microsoft.com/office/drawing/2014/main" id="{348C7B0E-04BB-D312-8312-76E976CD4995}"/>
              </a:ext>
            </a:extLst>
          </p:cNvPr>
          <p:cNvCxnSpPr>
            <a:cxnSpLocks/>
            <a:stCxn id="9" idx="3"/>
            <a:endCxn id="14" idx="1"/>
          </p:cNvCxnSpPr>
          <p:nvPr/>
        </p:nvCxnSpPr>
        <p:spPr>
          <a:xfrm>
            <a:off x="1468471" y="2173236"/>
            <a:ext cx="839304" cy="2770021"/>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F8B37681-2BE6-71D1-A48E-7E9CC4DF3EAB}"/>
              </a:ext>
            </a:extLst>
          </p:cNvPr>
          <p:cNvCxnSpPr>
            <a:cxnSpLocks/>
            <a:stCxn id="48" idx="3"/>
            <a:endCxn id="14" idx="1"/>
          </p:cNvCxnSpPr>
          <p:nvPr/>
        </p:nvCxnSpPr>
        <p:spPr>
          <a:xfrm flipV="1">
            <a:off x="1499400" y="4943257"/>
            <a:ext cx="808375" cy="392557"/>
          </a:xfrm>
          <a:prstGeom prst="line">
            <a:avLst/>
          </a:prstGeom>
        </p:spPr>
        <p:style>
          <a:lnRef idx="1">
            <a:schemeClr val="dk1"/>
          </a:lnRef>
          <a:fillRef idx="0">
            <a:schemeClr val="dk1"/>
          </a:fillRef>
          <a:effectRef idx="0">
            <a:schemeClr val="dk1"/>
          </a:effectRef>
          <a:fontRef idx="minor">
            <a:schemeClr val="tx1"/>
          </a:fontRef>
        </p:style>
      </p:cxnSp>
      <p:sp>
        <p:nvSpPr>
          <p:cNvPr id="85" name="正方形/長方形 84">
            <a:extLst>
              <a:ext uri="{FF2B5EF4-FFF2-40B4-BE49-F238E27FC236}">
                <a16:creationId xmlns:a16="http://schemas.microsoft.com/office/drawing/2014/main" id="{C9FC4866-FB30-D738-D4AF-B1434A037D2B}"/>
              </a:ext>
            </a:extLst>
          </p:cNvPr>
          <p:cNvSpPr/>
          <p:nvPr/>
        </p:nvSpPr>
        <p:spPr>
          <a:xfrm>
            <a:off x="6549988" y="1233577"/>
            <a:ext cx="1433210" cy="2232797"/>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600" b="1">
                <a:solidFill>
                  <a:schemeClr val="accent6"/>
                </a:solidFill>
                <a:latin typeface="Meiryo UI" panose="020B0604030504040204" pitchFamily="50" charset="-128"/>
                <a:ea typeface="Meiryo UI" panose="020B0604030504040204" pitchFamily="50" charset="-128"/>
              </a:rPr>
              <a:t>xID</a:t>
            </a:r>
            <a:endParaRPr kumimoji="1" lang="ja-JP" altLang="en-US" sz="1600" b="1">
              <a:solidFill>
                <a:schemeClr val="accent6"/>
              </a:solidFill>
              <a:latin typeface="Meiryo UI" panose="020B0604030504040204" pitchFamily="50" charset="-128"/>
              <a:ea typeface="Meiryo UI" panose="020B0604030504040204" pitchFamily="50" charset="-128"/>
            </a:endParaRPr>
          </a:p>
        </p:txBody>
      </p:sp>
      <p:cxnSp>
        <p:nvCxnSpPr>
          <p:cNvPr id="134" name="直線コネクタ 133">
            <a:extLst>
              <a:ext uri="{FF2B5EF4-FFF2-40B4-BE49-F238E27FC236}">
                <a16:creationId xmlns:a16="http://schemas.microsoft.com/office/drawing/2014/main" id="{535A177B-C3AD-7B48-0B75-72D1783DD331}"/>
              </a:ext>
            </a:extLst>
          </p:cNvPr>
          <p:cNvCxnSpPr>
            <a:cxnSpLocks/>
            <a:stCxn id="9" idx="3"/>
            <a:endCxn id="117" idx="1"/>
          </p:cNvCxnSpPr>
          <p:nvPr/>
        </p:nvCxnSpPr>
        <p:spPr>
          <a:xfrm flipV="1">
            <a:off x="1468471" y="1733690"/>
            <a:ext cx="5231987" cy="439546"/>
          </a:xfrm>
          <a:prstGeom prst="line">
            <a:avLst/>
          </a:prstGeom>
        </p:spPr>
        <p:style>
          <a:lnRef idx="1">
            <a:schemeClr val="dk1"/>
          </a:lnRef>
          <a:fillRef idx="0">
            <a:schemeClr val="dk1"/>
          </a:fillRef>
          <a:effectRef idx="0">
            <a:schemeClr val="dk1"/>
          </a:effectRef>
          <a:fontRef idx="minor">
            <a:schemeClr val="tx1"/>
          </a:fontRef>
        </p:style>
      </p:cxnSp>
      <p:grpSp>
        <p:nvGrpSpPr>
          <p:cNvPr id="89" name="グループ化 88">
            <a:extLst>
              <a:ext uri="{FF2B5EF4-FFF2-40B4-BE49-F238E27FC236}">
                <a16:creationId xmlns:a16="http://schemas.microsoft.com/office/drawing/2014/main" id="{7649D544-25BE-E098-759B-B420639B840F}"/>
              </a:ext>
            </a:extLst>
          </p:cNvPr>
          <p:cNvGrpSpPr/>
          <p:nvPr/>
        </p:nvGrpSpPr>
        <p:grpSpPr>
          <a:xfrm>
            <a:off x="401328" y="1715283"/>
            <a:ext cx="1067144" cy="969336"/>
            <a:chOff x="493329" y="715596"/>
            <a:chExt cx="1385716" cy="1216032"/>
          </a:xfrm>
        </p:grpSpPr>
        <p:pic>
          <p:nvPicPr>
            <p:cNvPr id="10" name="グラフィックス 9" descr="ユーザー 単色塗りつぶし">
              <a:extLst>
                <a:ext uri="{FF2B5EF4-FFF2-40B4-BE49-F238E27FC236}">
                  <a16:creationId xmlns:a16="http://schemas.microsoft.com/office/drawing/2014/main" id="{1EF82CAA-961B-73A0-F5FE-F58CD7046C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248" y="715596"/>
              <a:ext cx="914400" cy="914400"/>
            </a:xfrm>
            <a:prstGeom prst="rect">
              <a:avLst/>
            </a:prstGeom>
          </p:spPr>
        </p:pic>
        <p:sp>
          <p:nvSpPr>
            <p:cNvPr id="57" name="テキスト ボックス 56">
              <a:extLst>
                <a:ext uri="{FF2B5EF4-FFF2-40B4-BE49-F238E27FC236}">
                  <a16:creationId xmlns:a16="http://schemas.microsoft.com/office/drawing/2014/main" id="{C97CCF8B-B144-3FF1-C1E8-320B08921C59}"/>
                </a:ext>
              </a:extLst>
            </p:cNvPr>
            <p:cNvSpPr txBox="1"/>
            <p:nvPr/>
          </p:nvSpPr>
          <p:spPr>
            <a:xfrm>
              <a:off x="493329" y="1506912"/>
              <a:ext cx="1367992" cy="424716"/>
            </a:xfrm>
            <a:prstGeom prst="rect">
              <a:avLst/>
            </a:prstGeom>
            <a:noFill/>
          </p:spPr>
          <p:txBody>
            <a:bodyPr wrap="none" rtlCol="0">
              <a:spAutoFit/>
            </a:bodyPr>
            <a:lstStyle/>
            <a:p>
              <a:pPr algn="ct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利用申請者</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a:t>
              </a:r>
              <a:r>
                <a:rPr lang="en-US" altLang="ja-JP" sz="800">
                  <a:latin typeface="Meiryo UI" panose="020B0604030504040204" pitchFamily="50" charset="-128"/>
                  <a:ea typeface="Meiryo UI" panose="020B0604030504040204" pitchFamily="50" charset="-128"/>
                </a:rPr>
                <a:t>Web</a:t>
              </a:r>
              <a:r>
                <a:rPr lang="ja-JP" altLang="en-US" sz="800">
                  <a:latin typeface="Meiryo UI" panose="020B0604030504040204" pitchFamily="50" charset="-128"/>
                  <a:ea typeface="Meiryo UI" panose="020B0604030504040204" pitchFamily="50" charset="-128"/>
                </a:rPr>
                <a:t>ブラウザ）</a:t>
              </a:r>
              <a:endParaRPr kumimoji="1" lang="ja-JP" altLang="en-US" sz="800">
                <a:latin typeface="Meiryo UI" panose="020B0604030504040204" pitchFamily="50" charset="-128"/>
                <a:ea typeface="Meiryo UI" panose="020B0604030504040204" pitchFamily="50" charset="-128"/>
              </a:endParaRPr>
            </a:p>
          </p:txBody>
        </p:sp>
        <p:pic>
          <p:nvPicPr>
            <p:cNvPr id="9" name="グラフィックス 8" descr="モニター 単色塗りつぶし">
              <a:extLst>
                <a:ext uri="{FF2B5EF4-FFF2-40B4-BE49-F238E27FC236}">
                  <a16:creationId xmlns:a16="http://schemas.microsoft.com/office/drawing/2014/main" id="{9AD59216-EEE8-67DC-42C5-D89B732EA6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0399" y="985775"/>
              <a:ext cx="608646" cy="608646"/>
            </a:xfrm>
            <a:prstGeom prst="rect">
              <a:avLst/>
            </a:prstGeom>
          </p:spPr>
        </p:pic>
      </p:grpSp>
      <p:grpSp>
        <p:nvGrpSpPr>
          <p:cNvPr id="91" name="グループ化 90">
            <a:extLst>
              <a:ext uri="{FF2B5EF4-FFF2-40B4-BE49-F238E27FC236}">
                <a16:creationId xmlns:a16="http://schemas.microsoft.com/office/drawing/2014/main" id="{E060FD4D-E907-A46C-AA08-8CC8D337FF6D}"/>
              </a:ext>
            </a:extLst>
          </p:cNvPr>
          <p:cNvGrpSpPr/>
          <p:nvPr/>
        </p:nvGrpSpPr>
        <p:grpSpPr>
          <a:xfrm>
            <a:off x="436982" y="4867500"/>
            <a:ext cx="1062418" cy="983785"/>
            <a:chOff x="362306" y="4484404"/>
            <a:chExt cx="1342127" cy="1196577"/>
          </a:xfrm>
        </p:grpSpPr>
        <p:pic>
          <p:nvPicPr>
            <p:cNvPr id="11" name="グラフィックス 10" descr="ユーザー 単色塗りつぶし">
              <a:extLst>
                <a:ext uri="{FF2B5EF4-FFF2-40B4-BE49-F238E27FC236}">
                  <a16:creationId xmlns:a16="http://schemas.microsoft.com/office/drawing/2014/main" id="{3F81DD3E-90A3-D48A-F987-784332D936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090" y="4484404"/>
              <a:ext cx="914400" cy="914400"/>
            </a:xfrm>
            <a:prstGeom prst="rect">
              <a:avLst/>
            </a:prstGeom>
          </p:spPr>
        </p:pic>
        <p:sp>
          <p:nvSpPr>
            <p:cNvPr id="58" name="テキスト ボックス 57">
              <a:extLst>
                <a:ext uri="{FF2B5EF4-FFF2-40B4-BE49-F238E27FC236}">
                  <a16:creationId xmlns:a16="http://schemas.microsoft.com/office/drawing/2014/main" id="{2833C518-263D-3C93-5755-CD28F8B5D530}"/>
                </a:ext>
              </a:extLst>
            </p:cNvPr>
            <p:cNvSpPr txBox="1"/>
            <p:nvPr/>
          </p:nvSpPr>
          <p:spPr>
            <a:xfrm>
              <a:off x="362306" y="5269198"/>
              <a:ext cx="1330854" cy="411783"/>
            </a:xfrm>
            <a:prstGeom prst="rect">
              <a:avLst/>
            </a:prstGeom>
            <a:noFill/>
          </p:spPr>
          <p:txBody>
            <a:bodyPr wrap="none" rtlCol="0">
              <a:spAutoFit/>
            </a:bodyPr>
            <a:lstStyle/>
            <a:p>
              <a:pPr algn="ct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運用管理者</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a:t>
              </a:r>
              <a:r>
                <a:rPr lang="en-US" altLang="ja-JP" sz="800">
                  <a:latin typeface="Meiryo UI" panose="020B0604030504040204" pitchFamily="50" charset="-128"/>
                  <a:ea typeface="Meiryo UI" panose="020B0604030504040204" pitchFamily="50" charset="-128"/>
                </a:rPr>
                <a:t>Web</a:t>
              </a:r>
              <a:r>
                <a:rPr lang="ja-JP" altLang="en-US" sz="800">
                  <a:latin typeface="Meiryo UI" panose="020B0604030504040204" pitchFamily="50" charset="-128"/>
                  <a:ea typeface="Meiryo UI" panose="020B0604030504040204" pitchFamily="50" charset="-128"/>
                </a:rPr>
                <a:t>ブラウザ）</a:t>
              </a:r>
              <a:endParaRPr kumimoji="1" lang="ja-JP" altLang="en-US" sz="800">
                <a:latin typeface="Meiryo UI" panose="020B0604030504040204" pitchFamily="50" charset="-128"/>
                <a:ea typeface="Meiryo UI" panose="020B0604030504040204" pitchFamily="50" charset="-128"/>
              </a:endParaRPr>
            </a:p>
          </p:txBody>
        </p:sp>
        <p:pic>
          <p:nvPicPr>
            <p:cNvPr id="48" name="グラフィックス 47" descr="モニター 単色塗りつぶし">
              <a:extLst>
                <a:ext uri="{FF2B5EF4-FFF2-40B4-BE49-F238E27FC236}">
                  <a16:creationId xmlns:a16="http://schemas.microsoft.com/office/drawing/2014/main" id="{4C9B0175-9812-503D-3333-0BDA93367C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787" y="4749691"/>
              <a:ext cx="608646" cy="608646"/>
            </a:xfrm>
            <a:prstGeom prst="rect">
              <a:avLst/>
            </a:prstGeom>
          </p:spPr>
        </p:pic>
      </p:grpSp>
      <p:sp>
        <p:nvSpPr>
          <p:cNvPr id="161" name="正方形/長方形 160">
            <a:extLst>
              <a:ext uri="{FF2B5EF4-FFF2-40B4-BE49-F238E27FC236}">
                <a16:creationId xmlns:a16="http://schemas.microsoft.com/office/drawing/2014/main" id="{5521C4EE-796E-66D6-9662-15535E2748C1}"/>
              </a:ext>
            </a:extLst>
          </p:cNvPr>
          <p:cNvSpPr/>
          <p:nvPr/>
        </p:nvSpPr>
        <p:spPr>
          <a:xfrm>
            <a:off x="3988312" y="2690938"/>
            <a:ext cx="2046733" cy="184014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1000">
                <a:latin typeface="Meiryo UI" panose="020B0604030504040204" pitchFamily="50" charset="-128"/>
                <a:ea typeface="Meiryo UI" panose="020B0604030504040204" pitchFamily="50" charset="-128"/>
              </a:rPr>
              <a:t>API</a:t>
            </a:r>
            <a:endParaRPr kumimoji="1" lang="ja-JP" altLang="en-US" sz="1000">
              <a:latin typeface="Meiryo UI" panose="020B0604030504040204" pitchFamily="50" charset="-128"/>
              <a:ea typeface="Meiryo UI" panose="020B0604030504040204" pitchFamily="50" charset="-128"/>
            </a:endParaRPr>
          </a:p>
        </p:txBody>
      </p:sp>
      <p:cxnSp>
        <p:nvCxnSpPr>
          <p:cNvPr id="31" name="直線コネクタ 30">
            <a:extLst>
              <a:ext uri="{FF2B5EF4-FFF2-40B4-BE49-F238E27FC236}">
                <a16:creationId xmlns:a16="http://schemas.microsoft.com/office/drawing/2014/main" id="{0C711B7B-3813-4C4B-B815-07E9439AEC3E}"/>
              </a:ext>
            </a:extLst>
          </p:cNvPr>
          <p:cNvCxnSpPr>
            <a:cxnSpLocks/>
            <a:stCxn id="9" idx="3"/>
            <a:endCxn id="4" idx="1"/>
          </p:cNvCxnSpPr>
          <p:nvPr/>
        </p:nvCxnSpPr>
        <p:spPr>
          <a:xfrm>
            <a:off x="1468471" y="2173236"/>
            <a:ext cx="839304" cy="1586568"/>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76A12432-5057-ABC6-1F86-DF14A3386E6E}"/>
              </a:ext>
            </a:extLst>
          </p:cNvPr>
          <p:cNvCxnSpPr>
            <a:cxnSpLocks/>
            <a:stCxn id="48" idx="3"/>
            <a:endCxn id="4" idx="1"/>
          </p:cNvCxnSpPr>
          <p:nvPr/>
        </p:nvCxnSpPr>
        <p:spPr>
          <a:xfrm flipV="1">
            <a:off x="1499400" y="3759804"/>
            <a:ext cx="808375" cy="1576010"/>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a:extLst>
              <a:ext uri="{FF2B5EF4-FFF2-40B4-BE49-F238E27FC236}">
                <a16:creationId xmlns:a16="http://schemas.microsoft.com/office/drawing/2014/main" id="{1BD35F91-CA38-7F85-91ED-FD570B96F2AC}"/>
              </a:ext>
            </a:extLst>
          </p:cNvPr>
          <p:cNvCxnSpPr>
            <a:cxnSpLocks/>
            <a:stCxn id="161" idx="3"/>
            <a:endCxn id="104" idx="1"/>
          </p:cNvCxnSpPr>
          <p:nvPr/>
        </p:nvCxnSpPr>
        <p:spPr>
          <a:xfrm flipV="1">
            <a:off x="6035045" y="2176698"/>
            <a:ext cx="665413" cy="1434312"/>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4BC4BC1-2516-A50B-C40B-2E4026891D4E}"/>
              </a:ext>
            </a:extLst>
          </p:cNvPr>
          <p:cNvCxnSpPr>
            <a:cxnSpLocks/>
            <a:stCxn id="161" idx="3"/>
            <a:endCxn id="102" idx="1"/>
          </p:cNvCxnSpPr>
          <p:nvPr/>
        </p:nvCxnSpPr>
        <p:spPr>
          <a:xfrm flipV="1">
            <a:off x="6035045" y="2663251"/>
            <a:ext cx="665413" cy="947759"/>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637502E3-E75A-9AFF-412A-CD9D866A08DA}"/>
              </a:ext>
            </a:extLst>
          </p:cNvPr>
          <p:cNvCxnSpPr>
            <a:cxnSpLocks/>
            <a:stCxn id="161" idx="3"/>
            <a:endCxn id="103" idx="1"/>
          </p:cNvCxnSpPr>
          <p:nvPr/>
        </p:nvCxnSpPr>
        <p:spPr>
          <a:xfrm flipV="1">
            <a:off x="6035045" y="3157699"/>
            <a:ext cx="647732" cy="453311"/>
          </a:xfrm>
          <a:prstGeom prst="line">
            <a:avLst/>
          </a:prstGeom>
        </p:spPr>
        <p:style>
          <a:lnRef idx="1">
            <a:schemeClr val="dk1"/>
          </a:lnRef>
          <a:fillRef idx="0">
            <a:schemeClr val="dk1"/>
          </a:fillRef>
          <a:effectRef idx="0">
            <a:schemeClr val="dk1"/>
          </a:effectRef>
          <a:fontRef idx="minor">
            <a:schemeClr val="tx1"/>
          </a:fontRef>
        </p:style>
      </p:cxnSp>
      <p:sp>
        <p:nvSpPr>
          <p:cNvPr id="5" name="正方形/長方形 4">
            <a:extLst>
              <a:ext uri="{FF2B5EF4-FFF2-40B4-BE49-F238E27FC236}">
                <a16:creationId xmlns:a16="http://schemas.microsoft.com/office/drawing/2014/main" id="{1CF3A329-28F7-C37B-1EE5-1C01DBF4D08F}"/>
              </a:ext>
            </a:extLst>
          </p:cNvPr>
          <p:cNvSpPr/>
          <p:nvPr/>
        </p:nvSpPr>
        <p:spPr>
          <a:xfrm>
            <a:off x="4165207" y="4014200"/>
            <a:ext cx="1701909" cy="355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a:latin typeface="Meiryo UI" panose="020B0604030504040204" pitchFamily="50" charset="-128"/>
                <a:ea typeface="Meiryo UI" panose="020B0604030504040204" pitchFamily="50" charset="-128"/>
              </a:rPr>
              <a:t>Userdata</a:t>
            </a:r>
            <a:r>
              <a:rPr lang="ja-JP" altLang="en-US" sz="800">
                <a:latin typeface="Meiryo UI" panose="020B0604030504040204" pitchFamily="50" charset="-128"/>
                <a:ea typeface="Meiryo UI" panose="020B0604030504040204" pitchFamily="50" charset="-128"/>
              </a:rPr>
              <a:t>復号用</a:t>
            </a:r>
            <a:r>
              <a:rPr kumimoji="1" lang="ja-JP" altLang="en-US" sz="800">
                <a:latin typeface="Meiryo UI" panose="020B0604030504040204" pitchFamily="50" charset="-128"/>
                <a:ea typeface="Meiryo UI" panose="020B0604030504040204" pitchFamily="50" charset="-128"/>
              </a:rPr>
              <a:t>秘密鍵</a:t>
            </a:r>
            <a:endParaRPr kumimoji="1" lang="en-US" altLang="ja-JP" sz="800">
              <a:latin typeface="Meiryo UI" panose="020B0604030504040204" pitchFamily="50" charset="-128"/>
              <a:ea typeface="Meiryo UI" panose="020B0604030504040204" pitchFamily="50" charset="-128"/>
            </a:endParaRPr>
          </a:p>
          <a:p>
            <a:pPr algn="ctr"/>
            <a:r>
              <a:rPr lang="en-US" altLang="ja-JP" sz="800">
                <a:latin typeface="Meiryo UI" panose="020B0604030504040204" pitchFamily="50" charset="-128"/>
                <a:ea typeface="Meiryo UI" panose="020B0604030504040204" pitchFamily="50" charset="-128"/>
              </a:rPr>
              <a:t>(xID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5DA1A892-73E9-2568-BD78-5FDEE971B8B1}"/>
              </a:ext>
            </a:extLst>
          </p:cNvPr>
          <p:cNvSpPr/>
          <p:nvPr/>
        </p:nvSpPr>
        <p:spPr>
          <a:xfrm>
            <a:off x="4167177" y="3051481"/>
            <a:ext cx="1715062" cy="355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クライアント</a:t>
            </a:r>
            <a:r>
              <a:rPr kumimoji="1" lang="en-US" altLang="ja-JP" sz="800">
                <a:latin typeface="Meiryo UI" panose="020B0604030504040204" pitchFamily="50" charset="-128"/>
                <a:ea typeface="Meiryo UI" panose="020B0604030504040204" pitchFamily="50" charset="-128"/>
              </a:rPr>
              <a:t>ID</a:t>
            </a:r>
          </a:p>
          <a:p>
            <a:pPr algn="ctr"/>
            <a:r>
              <a:rPr lang="en-US" altLang="ja-JP" sz="800">
                <a:latin typeface="Meiryo UI" panose="020B0604030504040204" pitchFamily="50" charset="-128"/>
                <a:ea typeface="Meiryo UI" panose="020B0604030504040204" pitchFamily="50" charset="-128"/>
              </a:rPr>
              <a:t>(xID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gBizID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29C8DADD-967E-5373-85D3-BB48209C8CFC}"/>
              </a:ext>
            </a:extLst>
          </p:cNvPr>
          <p:cNvSpPr/>
          <p:nvPr/>
        </p:nvSpPr>
        <p:spPr>
          <a:xfrm>
            <a:off x="4167177" y="3532841"/>
            <a:ext cx="1715062" cy="355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クライアント</a:t>
            </a:r>
            <a:r>
              <a:rPr lang="ja-JP" altLang="en-US" sz="800">
                <a:latin typeface="Meiryo UI" panose="020B0604030504040204" pitchFamily="50" charset="-128"/>
                <a:ea typeface="Meiryo UI" panose="020B0604030504040204" pitchFamily="50" charset="-128"/>
              </a:rPr>
              <a:t>シークレット</a:t>
            </a:r>
            <a:endParaRPr lang="en-US" altLang="ja-JP" sz="800">
              <a:latin typeface="Meiryo UI" panose="020B0604030504040204" pitchFamily="50" charset="-128"/>
              <a:ea typeface="Meiryo UI" panose="020B0604030504040204" pitchFamily="50" charset="-128"/>
            </a:endParaRPr>
          </a:p>
          <a:p>
            <a:pPr algn="ctr"/>
            <a:r>
              <a:rPr lang="en-US" altLang="ja-JP" sz="800">
                <a:latin typeface="Meiryo UI" panose="020B0604030504040204" pitchFamily="50" charset="-128"/>
                <a:ea typeface="Meiryo UI" panose="020B0604030504040204" pitchFamily="50" charset="-128"/>
              </a:rPr>
              <a:t>(xID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gBizID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0D211989-AC04-D826-22B1-42805EF02F9B}"/>
              </a:ext>
            </a:extLst>
          </p:cNvPr>
          <p:cNvSpPr/>
          <p:nvPr/>
        </p:nvSpPr>
        <p:spPr>
          <a:xfrm>
            <a:off x="8212342" y="1233577"/>
            <a:ext cx="1357384" cy="2232797"/>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600" b="1">
                <a:solidFill>
                  <a:schemeClr val="accent6"/>
                </a:solidFill>
                <a:latin typeface="Meiryo UI" panose="020B0604030504040204" pitchFamily="50" charset="-128"/>
                <a:ea typeface="Meiryo UI" panose="020B0604030504040204" pitchFamily="50" charset="-128"/>
              </a:rPr>
              <a:t>gBizID</a:t>
            </a:r>
            <a:endParaRPr kumimoji="1" lang="ja-JP" altLang="en-US" sz="1600" b="1">
              <a:solidFill>
                <a:schemeClr val="accent6"/>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D34F3B7-9E17-7CDD-176E-D951B6AF2921}"/>
              </a:ext>
            </a:extLst>
          </p:cNvPr>
          <p:cNvSpPr/>
          <p:nvPr/>
        </p:nvSpPr>
        <p:spPr>
          <a:xfrm>
            <a:off x="8319789" y="2510571"/>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Userinfo</a:t>
            </a:r>
            <a:r>
              <a:rPr lang="ja-JP" altLang="en-US" sz="800">
                <a:solidFill>
                  <a:schemeClr val="tx1"/>
                </a:solidFill>
                <a:latin typeface="Meiryo UI" panose="020B0604030504040204" pitchFamily="50" charset="-128"/>
                <a:ea typeface="Meiryo UI" panose="020B0604030504040204" pitchFamily="50" charset="-128"/>
              </a:rPr>
              <a:t>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A06D6EEE-3BD7-642F-0ABD-DA5210BB9C2C}"/>
              </a:ext>
            </a:extLst>
          </p:cNvPr>
          <p:cNvSpPr/>
          <p:nvPr/>
        </p:nvSpPr>
        <p:spPr>
          <a:xfrm>
            <a:off x="8319789" y="2032698"/>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トークンエンドポイント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E16B50E8-46AC-B623-FC2C-D1DD5380A8FF}"/>
              </a:ext>
            </a:extLst>
          </p:cNvPr>
          <p:cNvSpPr/>
          <p:nvPr/>
        </p:nvSpPr>
        <p:spPr>
          <a:xfrm>
            <a:off x="8319789" y="1593382"/>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認可エンドポイント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cxnSp>
        <p:nvCxnSpPr>
          <p:cNvPr id="40" name="直線コネクタ 39">
            <a:extLst>
              <a:ext uri="{FF2B5EF4-FFF2-40B4-BE49-F238E27FC236}">
                <a16:creationId xmlns:a16="http://schemas.microsoft.com/office/drawing/2014/main" id="{9CF89694-7BE0-B3BB-FD4F-2D55941D7BA7}"/>
              </a:ext>
            </a:extLst>
          </p:cNvPr>
          <p:cNvCxnSpPr>
            <a:cxnSpLocks/>
            <a:stCxn id="161" idx="3"/>
            <a:endCxn id="32" idx="1"/>
          </p:cNvCxnSpPr>
          <p:nvPr/>
        </p:nvCxnSpPr>
        <p:spPr>
          <a:xfrm flipV="1">
            <a:off x="6035045" y="2176698"/>
            <a:ext cx="2284744" cy="1434312"/>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690A062-722E-AB18-009C-E389D79E046D}"/>
              </a:ext>
            </a:extLst>
          </p:cNvPr>
          <p:cNvCxnSpPr>
            <a:cxnSpLocks/>
            <a:stCxn id="161" idx="3"/>
            <a:endCxn id="30" idx="1"/>
          </p:cNvCxnSpPr>
          <p:nvPr/>
        </p:nvCxnSpPr>
        <p:spPr>
          <a:xfrm flipV="1">
            <a:off x="6035045" y="2654571"/>
            <a:ext cx="2284744" cy="956439"/>
          </a:xfrm>
          <a:prstGeom prst="line">
            <a:avLst/>
          </a:prstGeom>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63EF813F-6CAB-085F-F491-DE6A8E5CC079}"/>
              </a:ext>
            </a:extLst>
          </p:cNvPr>
          <p:cNvSpPr/>
          <p:nvPr/>
        </p:nvSpPr>
        <p:spPr>
          <a:xfrm>
            <a:off x="2307775" y="4716935"/>
            <a:ext cx="1421164" cy="452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画面</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静的ファイル配信</a:t>
            </a:r>
            <a:endParaRPr kumimoji="1" lang="ja-JP" altLang="en-US" sz="80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2E60EB1B-B4DF-2819-40F8-598CF610185B}"/>
              </a:ext>
            </a:extLst>
          </p:cNvPr>
          <p:cNvSpPr/>
          <p:nvPr/>
        </p:nvSpPr>
        <p:spPr>
          <a:xfrm>
            <a:off x="2307775" y="3041464"/>
            <a:ext cx="1421164" cy="14366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000">
                <a:latin typeface="Meiryo UI" panose="020B0604030504040204" pitchFamily="50" charset="-128"/>
                <a:ea typeface="Meiryo UI" panose="020B0604030504040204" pitchFamily="50" charset="-128"/>
              </a:rPr>
              <a:t>リバース</a:t>
            </a:r>
            <a:r>
              <a:rPr lang="ja-JP" altLang="en-US" sz="1000">
                <a:latin typeface="Meiryo UI" panose="020B0604030504040204" pitchFamily="50" charset="-128"/>
                <a:ea typeface="Meiryo UI" panose="020B0604030504040204" pitchFamily="50" charset="-128"/>
              </a:rPr>
              <a:t>プロキシ</a:t>
            </a:r>
            <a:endParaRPr lang="en-US" altLang="ja-JP" sz="1000">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8665EB86-7208-7F83-F209-34E07591321C}"/>
              </a:ext>
            </a:extLst>
          </p:cNvPr>
          <p:cNvSpPr/>
          <p:nvPr/>
        </p:nvSpPr>
        <p:spPr>
          <a:xfrm>
            <a:off x="5133979" y="6200205"/>
            <a:ext cx="1080000" cy="28800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b="1">
                <a:solidFill>
                  <a:schemeClr val="accent1"/>
                </a:solidFill>
                <a:latin typeface="Meiryo UI" panose="020B0604030504040204" pitchFamily="50" charset="-128"/>
                <a:ea typeface="Meiryo UI" panose="020B0604030504040204" pitchFamily="50" charset="-128"/>
              </a:rPr>
              <a:t>CADDE</a:t>
            </a:r>
            <a:endParaRPr kumimoji="1" lang="ja-JP" altLang="en-US" sz="1000" b="1">
              <a:solidFill>
                <a:schemeClr val="accent1"/>
              </a:solidFill>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1AC602FD-4E57-F7A0-5B17-3083870194DE}"/>
              </a:ext>
            </a:extLst>
          </p:cNvPr>
          <p:cNvSpPr/>
          <p:nvPr/>
        </p:nvSpPr>
        <p:spPr>
          <a:xfrm>
            <a:off x="6473352" y="6188390"/>
            <a:ext cx="1080000" cy="288000"/>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a:solidFill>
                  <a:schemeClr val="accent6"/>
                </a:solidFill>
                <a:latin typeface="Meiryo UI" panose="020B0604030504040204" pitchFamily="50" charset="-128"/>
                <a:ea typeface="Meiryo UI" panose="020B0604030504040204" pitchFamily="50" charset="-128"/>
              </a:rPr>
              <a:t>外部</a:t>
            </a:r>
            <a:r>
              <a:rPr kumimoji="1" lang="en-US" altLang="ja-JP" sz="1000" b="1">
                <a:solidFill>
                  <a:schemeClr val="accent6"/>
                </a:solidFill>
                <a:latin typeface="Meiryo UI" panose="020B0604030504040204" pitchFamily="50" charset="-128"/>
                <a:ea typeface="Meiryo UI" panose="020B0604030504040204" pitchFamily="50" charset="-128"/>
              </a:rPr>
              <a:t>IdP</a:t>
            </a:r>
            <a:endParaRPr kumimoji="1" lang="ja-JP" altLang="en-US" sz="1000" b="1">
              <a:solidFill>
                <a:schemeClr val="accent6"/>
              </a:solidFill>
              <a:latin typeface="Meiryo UI" panose="020B0604030504040204" pitchFamily="50" charset="-128"/>
              <a:ea typeface="Meiryo UI" panose="020B0604030504040204" pitchFamily="50" charset="-128"/>
            </a:endParaRPr>
          </a:p>
        </p:txBody>
      </p:sp>
      <p:sp>
        <p:nvSpPr>
          <p:cNvPr id="148" name="正方形/長方形 147">
            <a:extLst>
              <a:ext uri="{FF2B5EF4-FFF2-40B4-BE49-F238E27FC236}">
                <a16:creationId xmlns:a16="http://schemas.microsoft.com/office/drawing/2014/main" id="{EAF19BB9-1966-2FEA-7F02-06C93BB98AC2}"/>
              </a:ext>
            </a:extLst>
          </p:cNvPr>
          <p:cNvSpPr/>
          <p:nvPr/>
        </p:nvSpPr>
        <p:spPr>
          <a:xfrm>
            <a:off x="7910304" y="6200205"/>
            <a:ext cx="1080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a:solidFill>
                  <a:schemeClr val="tx1"/>
                </a:solidFill>
                <a:latin typeface="Meiryo UI" panose="020B0604030504040204" pitchFamily="50" charset="-128"/>
                <a:ea typeface="Meiryo UI" panose="020B0604030504040204" pitchFamily="50" charset="-128"/>
              </a:rPr>
              <a:t>エンドポイント</a:t>
            </a: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22" name="円柱 21">
            <a:extLst>
              <a:ext uri="{FF2B5EF4-FFF2-40B4-BE49-F238E27FC236}">
                <a16:creationId xmlns:a16="http://schemas.microsoft.com/office/drawing/2014/main" id="{E392EDF1-1324-62F2-5E1C-8B0AAF008E87}"/>
              </a:ext>
            </a:extLst>
          </p:cNvPr>
          <p:cNvSpPr/>
          <p:nvPr/>
        </p:nvSpPr>
        <p:spPr>
          <a:xfrm>
            <a:off x="4167177" y="4716936"/>
            <a:ext cx="1699940" cy="618878"/>
          </a:xfrm>
          <a:prstGeom prst="can">
            <a:avLst>
              <a:gd name="adj" fmla="val 236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申請用</a:t>
            </a:r>
            <a:r>
              <a:rPr lang="ja-JP" altLang="en-US" sz="800">
                <a:latin typeface="Meiryo UI" panose="020B0604030504040204" pitchFamily="50" charset="-128"/>
                <a:ea typeface="Meiryo UI" panose="020B0604030504040204" pitchFamily="50" charset="-128"/>
              </a:rPr>
              <a:t>データ</a:t>
            </a:r>
            <a:endParaRPr kumimoji="1" lang="ja-JP" altLang="en-US" sz="800">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D4253D8F-842E-9F92-AE87-FFDA5B1F92EF}"/>
              </a:ext>
            </a:extLst>
          </p:cNvPr>
          <p:cNvCxnSpPr>
            <a:cxnSpLocks/>
            <a:stCxn id="161" idx="2"/>
            <a:endCxn id="22" idx="1"/>
          </p:cNvCxnSpPr>
          <p:nvPr/>
        </p:nvCxnSpPr>
        <p:spPr>
          <a:xfrm>
            <a:off x="5011679" y="4531081"/>
            <a:ext cx="5468" cy="185855"/>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1AC8BCF-7645-F8CC-1980-D0705ADE7140}"/>
              </a:ext>
            </a:extLst>
          </p:cNvPr>
          <p:cNvCxnSpPr>
            <a:cxnSpLocks/>
            <a:stCxn id="9" idx="3"/>
            <a:endCxn id="33" idx="1"/>
          </p:cNvCxnSpPr>
          <p:nvPr/>
        </p:nvCxnSpPr>
        <p:spPr>
          <a:xfrm flipV="1">
            <a:off x="1468471" y="1737382"/>
            <a:ext cx="6851318" cy="435854"/>
          </a:xfrm>
          <a:prstGeom prst="line">
            <a:avLst/>
          </a:prstGeom>
        </p:spPr>
        <p:style>
          <a:lnRef idx="1">
            <a:schemeClr val="dk1"/>
          </a:lnRef>
          <a:fillRef idx="0">
            <a:schemeClr val="dk1"/>
          </a:fillRef>
          <a:effectRef idx="0">
            <a:schemeClr val="dk1"/>
          </a:effectRef>
          <a:fontRef idx="minor">
            <a:schemeClr val="tx1"/>
          </a:fontRef>
        </p:style>
      </p:cxnSp>
      <p:sp>
        <p:nvSpPr>
          <p:cNvPr id="102" name="正方形/長方形 101">
            <a:extLst>
              <a:ext uri="{FF2B5EF4-FFF2-40B4-BE49-F238E27FC236}">
                <a16:creationId xmlns:a16="http://schemas.microsoft.com/office/drawing/2014/main" id="{0F730B78-7137-C80F-F3B3-40C9F0830348}"/>
              </a:ext>
            </a:extLst>
          </p:cNvPr>
          <p:cNvSpPr/>
          <p:nvPr/>
        </p:nvSpPr>
        <p:spPr>
          <a:xfrm>
            <a:off x="6700458" y="2519251"/>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Userinfo</a:t>
            </a:r>
            <a:r>
              <a:rPr lang="ja-JP" altLang="en-US" sz="800">
                <a:solidFill>
                  <a:schemeClr val="tx1"/>
                </a:solidFill>
                <a:latin typeface="Meiryo UI" panose="020B0604030504040204" pitchFamily="50" charset="-128"/>
                <a:ea typeface="Meiryo UI" panose="020B0604030504040204" pitchFamily="50" charset="-128"/>
              </a:rPr>
              <a:t>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E56FA1D2-3241-F008-63E2-66E5101F3234}"/>
              </a:ext>
            </a:extLst>
          </p:cNvPr>
          <p:cNvSpPr/>
          <p:nvPr/>
        </p:nvSpPr>
        <p:spPr>
          <a:xfrm>
            <a:off x="6700458" y="2032698"/>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トークンエンドポイント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17" name="正方形/長方形 116">
            <a:extLst>
              <a:ext uri="{FF2B5EF4-FFF2-40B4-BE49-F238E27FC236}">
                <a16:creationId xmlns:a16="http://schemas.microsoft.com/office/drawing/2014/main" id="{3A1C8259-2F4D-DC2E-25A6-71A1D8C61A51}"/>
              </a:ext>
            </a:extLst>
          </p:cNvPr>
          <p:cNvSpPr/>
          <p:nvPr/>
        </p:nvSpPr>
        <p:spPr>
          <a:xfrm>
            <a:off x="6700458" y="1589690"/>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認可エンドポイント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70017AF-0CC6-CEF1-D525-6C6C556EC62D}"/>
              </a:ext>
            </a:extLst>
          </p:cNvPr>
          <p:cNvSpPr/>
          <p:nvPr/>
        </p:nvSpPr>
        <p:spPr>
          <a:xfrm>
            <a:off x="6682777" y="3013699"/>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Userdata</a:t>
            </a:r>
            <a:r>
              <a:rPr lang="ja-JP" altLang="en-US" sz="800">
                <a:solidFill>
                  <a:schemeClr val="tx1"/>
                </a:solidFill>
                <a:latin typeface="Meiryo UI" panose="020B0604030504040204" pitchFamily="50" charset="-128"/>
                <a:ea typeface="Meiryo UI" panose="020B0604030504040204" pitchFamily="50" charset="-128"/>
              </a:rPr>
              <a:t>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2BEDA9D8-DB4A-03AB-F111-2AC4C2116D6F}"/>
              </a:ext>
            </a:extLst>
          </p:cNvPr>
          <p:cNvSpPr txBox="1"/>
          <p:nvPr/>
        </p:nvSpPr>
        <p:spPr>
          <a:xfrm>
            <a:off x="314253" y="779105"/>
            <a:ext cx="2677336" cy="338554"/>
          </a:xfrm>
          <a:prstGeom prst="rect">
            <a:avLst/>
          </a:prstGeom>
          <a:noFill/>
        </p:spPr>
        <p:txBody>
          <a:bodyPr wrap="none" rtlCol="0">
            <a:spAutoFit/>
          </a:bodyPr>
          <a:lstStyle/>
          <a:p>
            <a:r>
              <a:rPr lang="ja-JP" altLang="en-US" sz="1600">
                <a:latin typeface="Meiryo UI" panose="020B0604030504040204" pitchFamily="50" charset="-128"/>
                <a:ea typeface="Meiryo UI" panose="020B0604030504040204" pitchFamily="50" charset="-128"/>
              </a:rPr>
              <a:t>システム構成図は以下の通り。</a:t>
            </a:r>
            <a:endParaRPr lang="en-US" altLang="ja-JP" sz="160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4045F3C7-3A28-0B4A-8CA3-FBF8AF137ED9}"/>
              </a:ext>
            </a:extLst>
          </p:cNvPr>
          <p:cNvCxnSpPr>
            <a:cxnSpLocks/>
            <a:stCxn id="4" idx="3"/>
            <a:endCxn id="161" idx="1"/>
          </p:cNvCxnSpPr>
          <p:nvPr/>
        </p:nvCxnSpPr>
        <p:spPr>
          <a:xfrm flipV="1">
            <a:off x="3728939" y="3611010"/>
            <a:ext cx="259373" cy="148794"/>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128BE891-8E79-44DA-E826-ACB1D2D548CE}"/>
              </a:ext>
            </a:extLst>
          </p:cNvPr>
          <p:cNvSpPr/>
          <p:nvPr/>
        </p:nvSpPr>
        <p:spPr>
          <a:xfrm>
            <a:off x="2448921" y="3375329"/>
            <a:ext cx="1164517" cy="360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xID</a:t>
            </a:r>
            <a:r>
              <a:rPr kumimoji="1" lang="ja-JP" altLang="en-US" sz="800">
                <a:solidFill>
                  <a:schemeClr val="tx1"/>
                </a:solidFill>
                <a:latin typeface="Meiryo UI" panose="020B0604030504040204" pitchFamily="50" charset="-128"/>
                <a:ea typeface="Meiryo UI" panose="020B0604030504040204" pitchFamily="50" charset="-128"/>
              </a:rPr>
              <a:t>用リダイレクションエンドポイント</a:t>
            </a:r>
          </a:p>
        </p:txBody>
      </p:sp>
      <p:sp>
        <p:nvSpPr>
          <p:cNvPr id="49" name="正方形/長方形 48">
            <a:extLst>
              <a:ext uri="{FF2B5EF4-FFF2-40B4-BE49-F238E27FC236}">
                <a16:creationId xmlns:a16="http://schemas.microsoft.com/office/drawing/2014/main" id="{F55D05FC-7BF0-FE37-BC91-54ED9E7DC577}"/>
              </a:ext>
            </a:extLst>
          </p:cNvPr>
          <p:cNvSpPr/>
          <p:nvPr/>
        </p:nvSpPr>
        <p:spPr>
          <a:xfrm>
            <a:off x="2439980" y="3906320"/>
            <a:ext cx="1164517" cy="360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gBizID</a:t>
            </a:r>
            <a:r>
              <a:rPr kumimoji="1" lang="ja-JP" altLang="en-US" sz="800">
                <a:solidFill>
                  <a:schemeClr val="tx1"/>
                </a:solidFill>
                <a:latin typeface="Meiryo UI" panose="020B0604030504040204" pitchFamily="50" charset="-128"/>
                <a:ea typeface="Meiryo UI" panose="020B0604030504040204" pitchFamily="50" charset="-128"/>
              </a:rPr>
              <a:t>用リダイレクションエンドポイント</a:t>
            </a:r>
          </a:p>
        </p:txBody>
      </p:sp>
    </p:spTree>
    <p:extLst>
      <p:ext uri="{BB962C8B-B14F-4D97-AF65-F5344CB8AC3E}">
        <p14:creationId xmlns:p14="http://schemas.microsoft.com/office/powerpoint/2010/main" val="325559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A5F7C-4504-61F8-A17A-C0A9A5C09212}"/>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申請用データ</a:t>
            </a:r>
          </a:p>
        </p:txBody>
      </p:sp>
      <p:graphicFrame>
        <p:nvGraphicFramePr>
          <p:cNvPr id="3" name="表 3">
            <a:extLst>
              <a:ext uri="{FF2B5EF4-FFF2-40B4-BE49-F238E27FC236}">
                <a16:creationId xmlns:a16="http://schemas.microsoft.com/office/drawing/2014/main" id="{3F6A92D3-A582-7C60-64BC-ECFC58DD9F8B}"/>
              </a:ext>
            </a:extLst>
          </p:cNvPr>
          <p:cNvGraphicFramePr>
            <a:graphicFrameLocks noGrp="1"/>
          </p:cNvGraphicFramePr>
          <p:nvPr>
            <p:extLst>
              <p:ext uri="{D42A27DB-BD31-4B8C-83A1-F6EECF244321}">
                <p14:modId xmlns:p14="http://schemas.microsoft.com/office/powerpoint/2010/main" val="1774770769"/>
              </p:ext>
            </p:extLst>
          </p:nvPr>
        </p:nvGraphicFramePr>
        <p:xfrm>
          <a:off x="319238" y="1414806"/>
          <a:ext cx="9173473" cy="5059680"/>
        </p:xfrm>
        <a:graphic>
          <a:graphicData uri="http://schemas.openxmlformats.org/drawingml/2006/table">
            <a:tbl>
              <a:tblPr firstRow="1" bandRow="1">
                <a:tableStyleId>{5C22544A-7EE6-4342-B048-85BDC9FD1C3A}</a:tableStyleId>
              </a:tblPr>
              <a:tblGrid>
                <a:gridCol w="340057">
                  <a:extLst>
                    <a:ext uri="{9D8B030D-6E8A-4147-A177-3AD203B41FA5}">
                      <a16:colId xmlns:a16="http://schemas.microsoft.com/office/drawing/2014/main" val="101648818"/>
                    </a:ext>
                  </a:extLst>
                </a:gridCol>
                <a:gridCol w="1735927">
                  <a:extLst>
                    <a:ext uri="{9D8B030D-6E8A-4147-A177-3AD203B41FA5}">
                      <a16:colId xmlns:a16="http://schemas.microsoft.com/office/drawing/2014/main" val="4093415846"/>
                    </a:ext>
                  </a:extLst>
                </a:gridCol>
                <a:gridCol w="4548019">
                  <a:extLst>
                    <a:ext uri="{9D8B030D-6E8A-4147-A177-3AD203B41FA5}">
                      <a16:colId xmlns:a16="http://schemas.microsoft.com/office/drawing/2014/main" val="342082550"/>
                    </a:ext>
                  </a:extLst>
                </a:gridCol>
                <a:gridCol w="2549470">
                  <a:extLst>
                    <a:ext uri="{9D8B030D-6E8A-4147-A177-3AD203B41FA5}">
                      <a16:colId xmlns:a16="http://schemas.microsoft.com/office/drawing/2014/main" val="4157011514"/>
                    </a:ext>
                  </a:extLst>
                </a:gridCol>
              </a:tblGrid>
              <a:tr h="0">
                <a:tc>
                  <a:txBody>
                    <a:bodyPr/>
                    <a:lstStyle/>
                    <a:p>
                      <a:r>
                        <a:rPr kumimoji="1"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データ名</a:t>
                      </a:r>
                    </a:p>
                  </a:txBody>
                  <a:tcPr/>
                </a:tc>
                <a:tc>
                  <a:txBody>
                    <a:bodyPr/>
                    <a:lstStyle/>
                    <a:p>
                      <a:r>
                        <a:rPr kumimoji="1" lang="ja-JP" altLang="en-US" sz="800">
                          <a:latin typeface="Meiryo UI" panose="020B0604030504040204" pitchFamily="50" charset="-128"/>
                          <a:ea typeface="Meiryo UI" panose="020B0604030504040204" pitchFamily="50" charset="-128"/>
                        </a:rPr>
                        <a:t>説明</a:t>
                      </a:r>
                    </a:p>
                  </a:txBody>
                  <a:tcPr/>
                </a:tc>
                <a:tc>
                  <a:txBody>
                    <a:bodyPr/>
                    <a:lstStyle/>
                    <a:p>
                      <a:r>
                        <a:rPr kumimoji="1" lang="en-US" altLang="ja-JP" sz="800">
                          <a:latin typeface="Meiryo UI" panose="020B0604030504040204" pitchFamily="50" charset="-128"/>
                          <a:ea typeface="Meiryo UI" panose="020B0604030504040204" pitchFamily="50" charset="-128"/>
                        </a:rPr>
                        <a:t>Keycloak</a:t>
                      </a:r>
                      <a:r>
                        <a:rPr kumimoji="1" lang="ja-JP" altLang="en-US" sz="800">
                          <a:latin typeface="Meiryo UI" panose="020B0604030504040204" pitchFamily="50" charset="-128"/>
                          <a:ea typeface="Meiryo UI" panose="020B0604030504040204" pitchFamily="50" charset="-128"/>
                        </a:rPr>
                        <a:t>レルムのユーザ情報保存領域</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87835625"/>
                  </a:ext>
                </a:extLst>
              </a:tr>
              <a:tr h="13783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申請</a:t>
                      </a:r>
                      <a:r>
                        <a:rPr kumimoji="1" lang="en-US" altLang="ja-JP" sz="800" dirty="0">
                          <a:latin typeface="Meiryo UI" panose="020B0604030504040204" pitchFamily="50" charset="-128"/>
                          <a:ea typeface="Meiryo UI" panose="020B0604030504040204" pitchFamily="50" charset="-128"/>
                        </a:rPr>
                        <a:t>ID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サーバで自動生成する</a:t>
                      </a:r>
                      <a:endParaRPr kumimoji="1"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値はタイムスタンプ</a:t>
                      </a:r>
                      <a:r>
                        <a:rPr kumimoji="1" lang="en-US" altLang="ja-JP" sz="800" dirty="0">
                          <a:latin typeface="Meiryo UI" panose="020B0604030504040204" pitchFamily="50" charset="-128"/>
                          <a:ea typeface="Meiryo UI" panose="020B0604030504040204" pitchFamily="50" charset="-128"/>
                        </a:rPr>
                        <a:t>(</a:t>
                      </a:r>
                      <a:r>
                        <a:rPr kumimoji="1" lang="en-US" altLang="ja-JP" sz="800" dirty="0" err="1">
                          <a:latin typeface="Meiryo UI" panose="020B0604030504040204" pitchFamily="50" charset="-128"/>
                          <a:ea typeface="Meiryo UI" panose="020B0604030504040204" pitchFamily="50" charset="-128"/>
                        </a:rPr>
                        <a:t>YYYYMMDDhhmmssmmm</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とする</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applying_id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95132884"/>
                  </a:ext>
                </a:extLst>
              </a:tr>
              <a:tr h="137830">
                <a:tc>
                  <a:txBody>
                    <a:bodyPr/>
                    <a:lstStyle/>
                    <a:p>
                      <a:r>
                        <a:rPr kumimoji="1" lang="en-US" altLang="ja-JP" sz="800">
                          <a:latin typeface="Meiryo UI" panose="020B0604030504040204" pitchFamily="50" charset="-128"/>
                          <a:ea typeface="Meiryo UI" panose="020B0604030504040204" pitchFamily="50" charset="-128"/>
                        </a:rPr>
                        <a:t>2</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申請状況確認用パスワード</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を利用しない場合のみ＞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サーバで自動生成する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パスワード</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(Credentials &gt; Password)</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796705161"/>
                  </a:ext>
                </a:extLst>
              </a:tr>
              <a:tr h="288190">
                <a:tc>
                  <a:txBody>
                    <a:bodyPr/>
                    <a:lstStyle/>
                    <a:p>
                      <a:r>
                        <a:rPr kumimoji="1" lang="en-US" altLang="ja-JP" sz="800">
                          <a:latin typeface="Meiryo UI" panose="020B0604030504040204" pitchFamily="50" charset="-128"/>
                          <a:ea typeface="Meiryo UI" panose="020B0604030504040204" pitchFamily="50" charset="-128"/>
                        </a:rPr>
                        <a:t>3</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en-US" altLang="ja-JP" sz="800">
                          <a:latin typeface="Meiryo UI" panose="020B0604030504040204" pitchFamily="50" charset="-128"/>
                          <a:ea typeface="Meiryo UI" panose="020B0604030504040204" pitchFamily="50" charset="-128"/>
                        </a:rPr>
                        <a:t>IdP</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から取得し、申請画面では編集不可</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以下の数値で各</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を表す</a:t>
                      </a:r>
                      <a:endParaRPr kumimoji="1" lang="en-US" altLang="ja-JP" sz="800">
                        <a:latin typeface="Meiryo UI" panose="020B0604030504040204" pitchFamily="50" charset="-128"/>
                        <a:ea typeface="Meiryo UI" panose="020B0604030504040204" pitchFamily="50" charset="-128"/>
                      </a:endParaRPr>
                    </a:p>
                    <a:p>
                      <a:r>
                        <a:rPr kumimoji="1" lang="en-US" altLang="ja-JP" sz="800">
                          <a:latin typeface="Meiryo UI" panose="020B0604030504040204" pitchFamily="50" charset="-128"/>
                          <a:ea typeface="Meiryo UI" panose="020B0604030504040204" pitchFamily="50" charset="-128"/>
                        </a:rPr>
                        <a:t>1:cadde</a:t>
                      </a:r>
                      <a:r>
                        <a:rPr kumimoji="1" lang="ja-JP" altLang="en-US" sz="800">
                          <a:latin typeface="Meiryo UI" panose="020B0604030504040204" pitchFamily="50" charset="-128"/>
                          <a:ea typeface="Meiryo UI" panose="020B0604030504040204" pitchFamily="50" charset="-128"/>
                        </a:rPr>
                        <a:t>、ｌ</a:t>
                      </a:r>
                      <a:r>
                        <a:rPr kumimoji="1" lang="en-US" altLang="ja-JP" sz="800">
                          <a:latin typeface="Meiryo UI" panose="020B0604030504040204" pitchFamily="50" charset="-128"/>
                          <a:ea typeface="Meiryo UI" panose="020B0604030504040204" pitchFamily="50" charset="-128"/>
                        </a:rPr>
                        <a:t>2:xid</a:t>
                      </a:r>
                      <a:r>
                        <a:rPr kumimoji="1" lang="ja-JP" altLang="en-US" sz="800">
                          <a:latin typeface="Meiryo UI" panose="020B0604030504040204" pitchFamily="50" charset="-128"/>
                          <a:ea typeface="Meiryo UI" panose="020B0604030504040204" pitchFamily="50" charset="-128"/>
                        </a:rPr>
                        <a:t>、</a:t>
                      </a:r>
                      <a:r>
                        <a:rPr kumimoji="1" lang="en-US" altLang="ja-JP" sz="800">
                          <a:latin typeface="Meiryo UI" panose="020B0604030504040204" pitchFamily="50" charset="-128"/>
                          <a:ea typeface="Meiryo UI" panose="020B0604030504040204" pitchFamily="50" charset="-128"/>
                        </a:rPr>
                        <a:t>3:gbizid</a:t>
                      </a:r>
                    </a:p>
                    <a:p>
                      <a:r>
                        <a:rPr kumimoji="1" lang="en-US" altLang="ja-JP" sz="800">
                          <a:latin typeface="Meiryo UI" panose="020B0604030504040204" pitchFamily="50" charset="-128"/>
                          <a:ea typeface="Meiryo UI" panose="020B0604030504040204" pitchFamily="50" charset="-128"/>
                        </a:rPr>
                        <a:t>#4</a:t>
                      </a:r>
                      <a:r>
                        <a:rPr kumimoji="1" lang="ja-JP" altLang="en-US" sz="800">
                          <a:latin typeface="Meiryo UI" panose="020B0604030504040204" pitchFamily="50" charset="-128"/>
                          <a:ea typeface="Meiryo UI" panose="020B0604030504040204" pitchFamily="50" charset="-128"/>
                        </a:rPr>
                        <a:t>と合わせてユニークになるものとする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external_idp</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23936523"/>
                  </a:ext>
                </a:extLst>
              </a:tr>
              <a:tr h="187950">
                <a:tc>
                  <a:txBody>
                    <a:bodyPr/>
                    <a:lstStyle/>
                    <a:p>
                      <a:r>
                        <a:rPr kumimoji="1" lang="en-US" altLang="ja-JP" sz="800">
                          <a:latin typeface="Meiryo UI" panose="020B0604030504040204" pitchFamily="50" charset="-128"/>
                          <a:ea typeface="Meiryo UI" panose="020B0604030504040204" pitchFamily="50" charset="-128"/>
                        </a:rPr>
                        <a:t>4</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のユーザ識別子</a:t>
                      </a: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から取得し、申請画面では編集不可</a:t>
                      </a:r>
                      <a:endParaRPr kumimoji="1" lang="en-US" altLang="ja-JP" sz="8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a:latin typeface="Meiryo UI" panose="020B0604030504040204" pitchFamily="50" charset="-128"/>
                          <a:ea typeface="Meiryo UI" panose="020B0604030504040204" pitchFamily="50" charset="-128"/>
                        </a:rPr>
                        <a:t>#3</a:t>
                      </a:r>
                      <a:r>
                        <a:rPr kumimoji="1" lang="ja-JP" altLang="en-US" sz="800">
                          <a:latin typeface="Meiryo UI" panose="020B0604030504040204" pitchFamily="50" charset="-128"/>
                          <a:ea typeface="Meiryo UI" panose="020B0604030504040204" pitchFamily="50" charset="-128"/>
                        </a:rPr>
                        <a:t>と合わせてユニークになるものとする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external_idp_id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95961352"/>
                  </a:ext>
                </a:extLst>
              </a:tr>
              <a:tr h="137830">
                <a:tc>
                  <a:txBody>
                    <a:bodyPr/>
                    <a:lstStyle/>
                    <a:p>
                      <a:r>
                        <a:rPr kumimoji="1" lang="en-US" altLang="ja-JP" sz="800">
                          <a:latin typeface="Meiryo UI" panose="020B0604030504040204" pitchFamily="50" charset="-128"/>
                          <a:ea typeface="Meiryo UI" panose="020B0604030504040204" pitchFamily="50" charset="-128"/>
                        </a:rPr>
                        <a:t>5</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のユーザ名</a:t>
                      </a: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から取得し、申請画面では編集不可</a:t>
                      </a:r>
                      <a:endParaRPr kumimoji="1" lang="en-US" altLang="ja-JP"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external_idp_username</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32118270"/>
                  </a:ext>
                </a:extLst>
              </a:tr>
              <a:tr h="137830">
                <a:tc>
                  <a:txBody>
                    <a:bodyPr/>
                    <a:lstStyle/>
                    <a:p>
                      <a:r>
                        <a:rPr kumimoji="1" lang="en-US" altLang="ja-JP" sz="800">
                          <a:latin typeface="Meiryo UI" panose="020B0604030504040204" pitchFamily="50" charset="-128"/>
                          <a:ea typeface="Meiryo UI" panose="020B0604030504040204" pitchFamily="50" charset="-128"/>
                        </a:rPr>
                        <a:t>6</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メールアドレス</a:t>
                      </a: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から取得し自動入力</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を利用しない場合、申請画面のフォームで</a:t>
                      </a: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メールアドレス</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(Details &gt; mail)</a:t>
                      </a:r>
                    </a:p>
                  </a:txBody>
                  <a:tcPr/>
                </a:tc>
                <a:extLst>
                  <a:ext uri="{0D108BD9-81ED-4DB2-BD59-A6C34878D82A}">
                    <a16:rowId xmlns:a16="http://schemas.microsoft.com/office/drawing/2014/main" val="1408360771"/>
                  </a:ext>
                </a:extLst>
              </a:tr>
              <a:tr h="137830">
                <a:tc>
                  <a:txBody>
                    <a:bodyPr/>
                    <a:lstStyle/>
                    <a:p>
                      <a:r>
                        <a:rPr kumimoji="1" lang="en-US" altLang="ja-JP" sz="800">
                          <a:latin typeface="Meiryo UI" panose="020B0604030504040204" pitchFamily="50" charset="-128"/>
                          <a:ea typeface="Meiryo UI" panose="020B0604030504040204" pitchFamily="50" charset="-128"/>
                        </a:rPr>
                        <a:t>7</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姓</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を利用する場合、</a:t>
                      </a: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自動入力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を利用しない場合、申請画面のフォームで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姓</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(Details &gt; </a:t>
                      </a:r>
                      <a:r>
                        <a:rPr kumimoji="1" lang="en-US" altLang="ja-JP" sz="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lastName</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1549494146"/>
                  </a:ext>
                </a:extLst>
              </a:tr>
              <a:tr h="137830">
                <a:tc>
                  <a:txBody>
                    <a:bodyPr/>
                    <a:lstStyle/>
                    <a:p>
                      <a:r>
                        <a:rPr kumimoji="1" lang="en-US" altLang="ja-JP" sz="800">
                          <a:latin typeface="Meiryo UI" panose="020B0604030504040204" pitchFamily="50" charset="-128"/>
                          <a:ea typeface="Meiryo UI" panose="020B0604030504040204" pitchFamily="50" charset="-128"/>
                        </a:rPr>
                        <a:t>8</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名</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を利用する場合、</a:t>
                      </a: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自動入力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を利用しない場合、申請画面のフォームで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名</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(Details &gt; </a:t>
                      </a:r>
                      <a:r>
                        <a:rPr kumimoji="1" lang="en-US" altLang="ja-JP" sz="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firstName</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3533140034"/>
                  </a:ext>
                </a:extLst>
              </a:tr>
              <a:tr h="137830">
                <a:tc>
                  <a:txBody>
                    <a:bodyPr/>
                    <a:lstStyle/>
                    <a:p>
                      <a:r>
                        <a:rPr kumimoji="1" lang="en-US" altLang="ja-JP" sz="800">
                          <a:latin typeface="Meiryo UI" panose="020B0604030504040204" pitchFamily="50" charset="-128"/>
                          <a:ea typeface="Meiryo UI" panose="020B0604030504040204" pitchFamily="50" charset="-128"/>
                        </a:rPr>
                        <a:t>9</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住所</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を利用する場合、</a:t>
                      </a: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自動入力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を利用しない場合、申請画面のフォームで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dirty="0">
                          <a:latin typeface="Meiryo UI" panose="020B0604030504040204" pitchFamily="50" charset="-128"/>
                          <a:ea typeface="Meiryo UI" panose="020B0604030504040204" pitchFamily="50" charset="-128"/>
                        </a:rPr>
                        <a:t>address</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82390776"/>
                  </a:ext>
                </a:extLst>
              </a:tr>
              <a:tr h="137830">
                <a:tc>
                  <a:txBody>
                    <a:bodyPr/>
                    <a:lstStyle/>
                    <a:p>
                      <a:r>
                        <a:rPr kumimoji="1" lang="en-US" altLang="ja-JP" sz="800">
                          <a:latin typeface="Meiryo UI" panose="020B0604030504040204" pitchFamily="50" charset="-128"/>
                          <a:ea typeface="Meiryo UI" panose="020B0604030504040204" pitchFamily="50" charset="-128"/>
                        </a:rPr>
                        <a:t>10</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所属組織</a:t>
                      </a:r>
                    </a:p>
                  </a:txBody>
                  <a:tcPr/>
                </a:tc>
                <a:tc>
                  <a:txBody>
                    <a:bodyPr/>
                    <a:lstStyle/>
                    <a:p>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a:latin typeface="Meiryo UI" panose="020B0604030504040204" pitchFamily="50" charset="-128"/>
                          <a:ea typeface="Meiryo UI" panose="020B0604030504040204" pitchFamily="50" charset="-128"/>
                        </a:rPr>
                        <a:t>organization</a:t>
                      </a:r>
                      <a:endParaRPr kumimoji="1" lang="ja-JP" altLang="en-US" sz="8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7398501"/>
                  </a:ext>
                </a:extLst>
              </a:tr>
              <a:tr h="137830">
                <a:tc>
                  <a:txBody>
                    <a:bodyPr/>
                    <a:lstStyle/>
                    <a:p>
                      <a:r>
                        <a:rPr kumimoji="1" lang="en-US" altLang="ja-JP" sz="800">
                          <a:latin typeface="Meiryo UI" panose="020B0604030504040204" pitchFamily="50" charset="-128"/>
                          <a:ea typeface="Meiryo UI" panose="020B0604030504040204" pitchFamily="50" charset="-128"/>
                        </a:rPr>
                        <a:t>11</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のユーザ識別子</a:t>
                      </a:r>
                    </a:p>
                  </a:txBody>
                  <a:tcPr/>
                </a:tc>
                <a:tc>
                  <a:txBody>
                    <a:bodyPr/>
                    <a:lstStyle/>
                    <a:p>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#12</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と合わせてユニークになるものとする</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a:latin typeface="Meiryo UI" panose="020B0604030504040204" pitchFamily="50" charset="-128"/>
                          <a:ea typeface="Meiryo UI" panose="020B0604030504040204" pitchFamily="50" charset="-128"/>
                        </a:rPr>
                        <a:t>cadde_user_id_suffix</a:t>
                      </a:r>
                      <a:endParaRPr kumimoji="1" lang="ja-JP" altLang="en-US" sz="8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1758337"/>
                  </a:ext>
                </a:extLst>
              </a:tr>
              <a:tr h="144041">
                <a:tc>
                  <a:txBody>
                    <a:bodyPr/>
                    <a:lstStyle/>
                    <a:p>
                      <a:r>
                        <a:rPr kumimoji="1" lang="en-US" altLang="ja-JP" sz="800">
                          <a:latin typeface="Meiryo UI" panose="020B0604030504040204" pitchFamily="50" charset="-128"/>
                          <a:ea typeface="Meiryo UI" panose="020B0604030504040204" pitchFamily="50" charset="-128"/>
                        </a:rPr>
                        <a:t>12</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法人番号</a:t>
                      </a:r>
                    </a:p>
                  </a:txBody>
                  <a:tcPr/>
                </a:tc>
                <a:tc>
                  <a:txBody>
                    <a:bodyPr/>
                    <a:lstStyle/>
                    <a:p>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#11</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と合わせてユニークになるものとする</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a:latin typeface="Meiryo UI" panose="020B0604030504040204" pitchFamily="50" charset="-128"/>
                          <a:ea typeface="Meiryo UI" panose="020B0604030504040204" pitchFamily="50" charset="-128"/>
                        </a:rPr>
                        <a:t>corporate_number</a:t>
                      </a:r>
                      <a:endParaRPr kumimoji="1" lang="ja-JP" altLang="en-US" sz="8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9099808"/>
                  </a:ext>
                </a:extLst>
              </a:tr>
              <a:tr h="187950">
                <a:tc>
                  <a:txBody>
                    <a:bodyPr/>
                    <a:lstStyle/>
                    <a:p>
                      <a:r>
                        <a:rPr kumimoji="1" lang="en-US" altLang="ja-JP" sz="800">
                          <a:latin typeface="Meiryo UI" panose="020B0604030504040204" pitchFamily="50" charset="-128"/>
                          <a:ea typeface="Meiryo UI" panose="020B0604030504040204" pitchFamily="50" charset="-128"/>
                        </a:rPr>
                        <a:t>13</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申請状況</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申請利用者や</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運用管理者の操作によって遷移する、申請状況を表す以下の数値</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申請済み、</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2:</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申請内容確認中、</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3:</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登録完了、</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4 :</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申請却下</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dirty="0">
                          <a:latin typeface="Meiryo UI" panose="020B0604030504040204" pitchFamily="50" charset="-128"/>
                          <a:ea typeface="Meiryo UI" panose="020B0604030504040204" pitchFamily="50" charset="-128"/>
                        </a:rPr>
                        <a:t>status</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1666621"/>
                  </a:ext>
                </a:extLst>
              </a:tr>
            </a:tbl>
          </a:graphicData>
        </a:graphic>
      </p:graphicFrame>
      <p:sp>
        <p:nvSpPr>
          <p:cNvPr id="5" name="テキスト ボックス 4">
            <a:extLst>
              <a:ext uri="{FF2B5EF4-FFF2-40B4-BE49-F238E27FC236}">
                <a16:creationId xmlns:a16="http://schemas.microsoft.com/office/drawing/2014/main" id="{E1D84E74-0EF9-DF38-8696-D9BBFCFB070B}"/>
              </a:ext>
            </a:extLst>
          </p:cNvPr>
          <p:cNvSpPr txBox="1"/>
          <p:nvPr/>
        </p:nvSpPr>
        <p:spPr>
          <a:xfrm>
            <a:off x="241749" y="712981"/>
            <a:ext cx="7168757" cy="523220"/>
          </a:xfrm>
          <a:prstGeom prst="rect">
            <a:avLst/>
          </a:prstGeom>
          <a:noFill/>
        </p:spPr>
        <p:txBody>
          <a:bodyPr wrap="none" rtlCol="0">
            <a:spAutoFit/>
          </a:bodyPr>
          <a:lstStyle/>
          <a:p>
            <a:r>
              <a:rPr lang="ja-JP" altLang="en-US" sz="1400">
                <a:latin typeface="Meiryo UI" panose="020B0604030504040204" pitchFamily="50" charset="-128"/>
                <a:ea typeface="Meiryo UI" panose="020B0604030504040204" pitchFamily="50" charset="-128"/>
              </a:rPr>
              <a:t>申請用データは以下の通り。</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データは認証機能が保有する</a:t>
            </a:r>
            <a:r>
              <a:rPr lang="en-US" altLang="ja-JP" sz="1400">
                <a:latin typeface="Meiryo UI" panose="020B0604030504040204" pitchFamily="50" charset="-128"/>
                <a:ea typeface="Meiryo UI" panose="020B0604030504040204" pitchFamily="50" charset="-128"/>
              </a:rPr>
              <a:t>Keycloak</a:t>
            </a:r>
            <a:r>
              <a:rPr lang="ja-JP" altLang="en-US" sz="1400">
                <a:latin typeface="Meiryo UI" panose="020B0604030504040204" pitchFamily="50" charset="-128"/>
                <a:ea typeface="Meiryo UI" panose="020B0604030504040204" pitchFamily="50" charset="-128"/>
              </a:rPr>
              <a:t>レルムのユーザ情報保存領域で保存することを想定する。</a:t>
            </a:r>
            <a:endParaRPr lang="en-US" altLang="ja-JP" sz="14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7293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2AB1EF51-B5BF-3121-898C-A6F0FC8CE665}"/>
              </a:ext>
            </a:extLst>
          </p:cNvPr>
          <p:cNvSpPr/>
          <p:nvPr/>
        </p:nvSpPr>
        <p:spPr>
          <a:xfrm>
            <a:off x="263058" y="1573078"/>
            <a:ext cx="1347230" cy="5137683"/>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利用申請者</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a:t>
            </a:r>
            <a:r>
              <a:rPr lang="en-US" altLang="ja-JP" sz="800">
                <a:latin typeface="Meiryo UI" panose="020B0604030504040204" pitchFamily="50" charset="-128"/>
                <a:ea typeface="Meiryo UI" panose="020B0604030504040204" pitchFamily="50" charset="-128"/>
              </a:rPr>
              <a:t>Web</a:t>
            </a:r>
            <a:r>
              <a:rPr lang="ja-JP" altLang="en-US" sz="800">
                <a:latin typeface="Meiryo UI" panose="020B0604030504040204" pitchFamily="50" charset="-128"/>
                <a:ea typeface="Meiryo UI" panose="020B0604030504040204" pitchFamily="50" charset="-128"/>
              </a:rPr>
              <a:t>ブラウザ）</a:t>
            </a:r>
            <a:endParaRPr kumimoji="1" lang="ja-JP" altLang="en-US" sz="80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28EECE3D-E25F-3466-F905-E5669A2056D2}"/>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ユーザ登録申請フロー（外部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A7BCD4DF-B6DD-6C78-8139-158B0E84DBDB}"/>
              </a:ext>
            </a:extLst>
          </p:cNvPr>
          <p:cNvSpPr/>
          <p:nvPr/>
        </p:nvSpPr>
        <p:spPr>
          <a:xfrm>
            <a:off x="4286723" y="1573078"/>
            <a:ext cx="1415907" cy="5137683"/>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ja-JP" sz="800">
                <a:latin typeface="Meiryo UI" panose="020B0604030504040204" pitchFamily="50" charset="-128"/>
                <a:ea typeface="Meiryo UI" panose="020B0604030504040204" pitchFamily="50" charset="-128"/>
              </a:rPr>
              <a:t>CADDE</a:t>
            </a:r>
            <a:r>
              <a:rPr lang="ja-JP" altLang="en-US" sz="800">
                <a:latin typeface="Meiryo UI" panose="020B0604030504040204" pitchFamily="50" charset="-128"/>
                <a:ea typeface="Meiryo UI" panose="020B0604030504040204" pitchFamily="50" charset="-128"/>
              </a:rPr>
              <a:t>ユーザ登録申請機能</a:t>
            </a:r>
            <a:endParaRPr lang="en-US" altLang="ja-JP" sz="800">
              <a:latin typeface="Meiryo UI" panose="020B0604030504040204" pitchFamily="50" charset="-128"/>
              <a:ea typeface="Meiryo UI" panose="020B0604030504040204" pitchFamily="50" charset="-128"/>
            </a:endParaRPr>
          </a:p>
          <a:p>
            <a:pPr algn="ctr"/>
            <a:r>
              <a:rPr kumimoji="1" lang="en-US" altLang="ja-JP" sz="800">
                <a:solidFill>
                  <a:schemeClr val="tx1"/>
                </a:solidFill>
                <a:latin typeface="Meiryo UI" panose="020B0604030504040204" pitchFamily="50" charset="-128"/>
                <a:ea typeface="Meiryo UI" panose="020B0604030504040204" pitchFamily="50" charset="-128"/>
              </a:rPr>
              <a:t>(OpenID Connect</a:t>
            </a:r>
            <a:r>
              <a:rPr kumimoji="1" lang="ja-JP" altLang="en-US" sz="800">
                <a:solidFill>
                  <a:schemeClr val="tx1"/>
                </a:solidFill>
                <a:latin typeface="Meiryo UI" panose="020B0604030504040204" pitchFamily="50" charset="-128"/>
                <a:ea typeface="Meiryo UI" panose="020B0604030504040204" pitchFamily="50" charset="-128"/>
              </a:rPr>
              <a:t>の</a:t>
            </a:r>
            <a:r>
              <a:rPr kumimoji="1" lang="en-US" altLang="ja-JP" sz="800">
                <a:solidFill>
                  <a:schemeClr val="tx1"/>
                </a:solidFill>
                <a:latin typeface="Meiryo UI" panose="020B0604030504040204" pitchFamily="50" charset="-128"/>
                <a:ea typeface="Meiryo UI" panose="020B0604030504040204" pitchFamily="50" charset="-128"/>
              </a:rPr>
              <a:t>RP)</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87DFC65-EA0E-FBB3-8968-E196B57D387E}"/>
              </a:ext>
            </a:extLst>
          </p:cNvPr>
          <p:cNvSpPr/>
          <p:nvPr/>
        </p:nvSpPr>
        <p:spPr>
          <a:xfrm>
            <a:off x="8151161" y="1573078"/>
            <a:ext cx="1375448" cy="5137683"/>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800">
                <a:solidFill>
                  <a:schemeClr val="tx1"/>
                </a:solidFill>
                <a:latin typeface="Meiryo UI" panose="020B0604030504040204" pitchFamily="50" charset="-128"/>
                <a:ea typeface="Meiryo UI" panose="020B0604030504040204" pitchFamily="50" charset="-128"/>
              </a:rPr>
              <a:t>外部</a:t>
            </a:r>
            <a:r>
              <a:rPr kumimoji="1" lang="en-US" altLang="ja-JP" sz="800">
                <a:solidFill>
                  <a:schemeClr val="tx1"/>
                </a:solidFill>
                <a:latin typeface="Meiryo UI" panose="020B0604030504040204" pitchFamily="50" charset="-128"/>
                <a:ea typeface="Meiryo UI" panose="020B0604030504040204" pitchFamily="50" charset="-128"/>
              </a:rPr>
              <a:t>IdP</a:t>
            </a:r>
            <a:endParaRPr lang="en-US" altLang="ja-JP" sz="800">
              <a:solidFill>
                <a:schemeClr val="tx1"/>
              </a:solidFill>
              <a:latin typeface="Meiryo UI" panose="020B0604030504040204" pitchFamily="50" charset="-128"/>
              <a:ea typeface="Meiryo UI" panose="020B0604030504040204" pitchFamily="50" charset="-128"/>
            </a:endParaRPr>
          </a:p>
          <a:p>
            <a:pPr algn="ctr"/>
            <a:r>
              <a:rPr kumimoji="1" lang="en-US" altLang="ja-JP" sz="800">
                <a:solidFill>
                  <a:schemeClr val="tx1"/>
                </a:solidFill>
                <a:latin typeface="Meiryo UI" panose="020B0604030504040204" pitchFamily="50" charset="-128"/>
                <a:ea typeface="Meiryo UI" panose="020B0604030504040204" pitchFamily="50" charset="-128"/>
              </a:rPr>
              <a:t>(OpenID Connect</a:t>
            </a:r>
            <a:r>
              <a:rPr kumimoji="1" lang="ja-JP" altLang="en-US" sz="800">
                <a:solidFill>
                  <a:schemeClr val="tx1"/>
                </a:solidFill>
                <a:latin typeface="Meiryo UI" panose="020B0604030504040204" pitchFamily="50" charset="-128"/>
                <a:ea typeface="Meiryo UI" panose="020B0604030504040204" pitchFamily="50" charset="-128"/>
              </a:rPr>
              <a:t>の</a:t>
            </a:r>
            <a:r>
              <a:rPr kumimoji="1" lang="en-US" altLang="ja-JP" sz="800">
                <a:solidFill>
                  <a:schemeClr val="tx1"/>
                </a:solidFill>
                <a:latin typeface="Meiryo UI" panose="020B0604030504040204" pitchFamily="50" charset="-128"/>
                <a:ea typeface="Meiryo UI" panose="020B0604030504040204" pitchFamily="50" charset="-128"/>
              </a:rPr>
              <a:t>OP)</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3" name="矢印: 左カーブ 12">
            <a:extLst>
              <a:ext uri="{FF2B5EF4-FFF2-40B4-BE49-F238E27FC236}">
                <a16:creationId xmlns:a16="http://schemas.microsoft.com/office/drawing/2014/main" id="{D88D5F5A-F015-35B4-DAAD-92748DB57203}"/>
              </a:ext>
            </a:extLst>
          </p:cNvPr>
          <p:cNvSpPr/>
          <p:nvPr/>
        </p:nvSpPr>
        <p:spPr>
          <a:xfrm>
            <a:off x="1611835" y="3320951"/>
            <a:ext cx="6475448" cy="4410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8BD8E365-E61D-D454-0294-BA8BE768B495}"/>
              </a:ext>
            </a:extLst>
          </p:cNvPr>
          <p:cNvSpPr txBox="1"/>
          <p:nvPr/>
        </p:nvSpPr>
        <p:spPr>
          <a:xfrm>
            <a:off x="7206647" y="3692442"/>
            <a:ext cx="822661"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ログイン画面</a:t>
            </a:r>
          </a:p>
        </p:txBody>
      </p:sp>
      <p:sp>
        <p:nvSpPr>
          <p:cNvPr id="15" name="矢印: 左カーブ 14">
            <a:extLst>
              <a:ext uri="{FF2B5EF4-FFF2-40B4-BE49-F238E27FC236}">
                <a16:creationId xmlns:a16="http://schemas.microsoft.com/office/drawing/2014/main" id="{8D6DB567-38D7-9A5D-4202-E8F5C6A032B4}"/>
              </a:ext>
            </a:extLst>
          </p:cNvPr>
          <p:cNvSpPr/>
          <p:nvPr/>
        </p:nvSpPr>
        <p:spPr>
          <a:xfrm>
            <a:off x="5766507" y="4914017"/>
            <a:ext cx="2320773" cy="432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E951A70E-E7EB-73FC-8EFA-C4B36BCAA632}"/>
              </a:ext>
            </a:extLst>
          </p:cNvPr>
          <p:cNvSpPr txBox="1"/>
          <p:nvPr/>
        </p:nvSpPr>
        <p:spPr>
          <a:xfrm>
            <a:off x="7071945" y="5293186"/>
            <a:ext cx="950901"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アクセストークン</a:t>
            </a:r>
          </a:p>
        </p:txBody>
      </p:sp>
      <p:sp>
        <p:nvSpPr>
          <p:cNvPr id="17" name="矢印: 右 16">
            <a:extLst>
              <a:ext uri="{FF2B5EF4-FFF2-40B4-BE49-F238E27FC236}">
                <a16:creationId xmlns:a16="http://schemas.microsoft.com/office/drawing/2014/main" id="{05E32222-8D7D-ED78-3DD8-83266A2F2587}"/>
              </a:ext>
            </a:extLst>
          </p:cNvPr>
          <p:cNvSpPr/>
          <p:nvPr/>
        </p:nvSpPr>
        <p:spPr>
          <a:xfrm>
            <a:off x="1641347" y="4855522"/>
            <a:ext cx="2615928"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7033A701-3E3E-E99E-C784-BE34CE325283}"/>
              </a:ext>
            </a:extLst>
          </p:cNvPr>
          <p:cNvSpPr txBox="1"/>
          <p:nvPr/>
        </p:nvSpPr>
        <p:spPr>
          <a:xfrm>
            <a:off x="1625421" y="4661153"/>
            <a:ext cx="724878"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認可コード</a:t>
            </a:r>
          </a:p>
        </p:txBody>
      </p:sp>
      <p:sp>
        <p:nvSpPr>
          <p:cNvPr id="19" name="矢印: 左カーブ 18">
            <a:extLst>
              <a:ext uri="{FF2B5EF4-FFF2-40B4-BE49-F238E27FC236}">
                <a16:creationId xmlns:a16="http://schemas.microsoft.com/office/drawing/2014/main" id="{F66DB002-54B7-6C62-9790-3D620A22D917}"/>
              </a:ext>
            </a:extLst>
          </p:cNvPr>
          <p:cNvSpPr/>
          <p:nvPr/>
        </p:nvSpPr>
        <p:spPr>
          <a:xfrm>
            <a:off x="5772394" y="5736897"/>
            <a:ext cx="2314887" cy="432000"/>
          </a:xfrm>
          <a:prstGeom prst="curvedLef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FF21B7D0-2BC0-F820-B96C-A076375C4A9E}"/>
              </a:ext>
            </a:extLst>
          </p:cNvPr>
          <p:cNvSpPr txBox="1"/>
          <p:nvPr/>
        </p:nvSpPr>
        <p:spPr>
          <a:xfrm>
            <a:off x="7251839" y="6098796"/>
            <a:ext cx="756938" cy="246221"/>
          </a:xfrm>
          <a:prstGeom prst="rect">
            <a:avLst/>
          </a:prstGeom>
          <a:noFill/>
        </p:spPr>
        <p:txBody>
          <a:bodyPr wrap="none" rtlCol="0">
            <a:spAutoFit/>
          </a:bodyPr>
          <a:lstStyle/>
          <a:p>
            <a:r>
              <a:rPr lang="ja-JP" altLang="en-US" sz="1000">
                <a:latin typeface="Meiryo UI" panose="020B0604030504040204" pitchFamily="50" charset="-128"/>
                <a:ea typeface="Meiryo UI" panose="020B0604030504040204" pitchFamily="50" charset="-128"/>
              </a:rPr>
              <a:t>ユーザ情報</a:t>
            </a:r>
            <a:endParaRPr kumimoji="1" lang="ja-JP" altLang="en-US" sz="1000">
              <a:latin typeface="Meiryo UI" panose="020B0604030504040204" pitchFamily="50" charset="-128"/>
              <a:ea typeface="Meiryo UI" panose="020B0604030504040204" pitchFamily="50" charset="-128"/>
            </a:endParaRPr>
          </a:p>
        </p:txBody>
      </p:sp>
      <p:sp>
        <p:nvSpPr>
          <p:cNvPr id="23" name="矢印: 左 22">
            <a:extLst>
              <a:ext uri="{FF2B5EF4-FFF2-40B4-BE49-F238E27FC236}">
                <a16:creationId xmlns:a16="http://schemas.microsoft.com/office/drawing/2014/main" id="{4B91BFDD-F4FD-E4C3-3AA6-70078CF9752D}"/>
              </a:ext>
            </a:extLst>
          </p:cNvPr>
          <p:cNvSpPr/>
          <p:nvPr/>
        </p:nvSpPr>
        <p:spPr>
          <a:xfrm>
            <a:off x="1617671" y="5999859"/>
            <a:ext cx="2628419" cy="2160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9099E1FE-225D-304E-60A8-54CF9C52D03E}"/>
              </a:ext>
            </a:extLst>
          </p:cNvPr>
          <p:cNvSpPr txBox="1"/>
          <p:nvPr/>
        </p:nvSpPr>
        <p:spPr>
          <a:xfrm>
            <a:off x="3576344" y="5798888"/>
            <a:ext cx="697627"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申請画面</a:t>
            </a:r>
          </a:p>
        </p:txBody>
      </p:sp>
      <p:sp>
        <p:nvSpPr>
          <p:cNvPr id="25" name="テキスト ボックス 24">
            <a:extLst>
              <a:ext uri="{FF2B5EF4-FFF2-40B4-BE49-F238E27FC236}">
                <a16:creationId xmlns:a16="http://schemas.microsoft.com/office/drawing/2014/main" id="{4A162045-26BA-A185-6E71-19B0D05408C5}"/>
              </a:ext>
            </a:extLst>
          </p:cNvPr>
          <p:cNvSpPr txBox="1"/>
          <p:nvPr/>
        </p:nvSpPr>
        <p:spPr>
          <a:xfrm>
            <a:off x="5696603" y="4642974"/>
            <a:ext cx="2895344"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認可コード</a:t>
            </a:r>
            <a:r>
              <a:rPr lang="ja-JP" altLang="en-US" sz="1000">
                <a:latin typeface="Meiryo UI" panose="020B0604030504040204" pitchFamily="50" charset="-128"/>
                <a:ea typeface="Meiryo UI" panose="020B0604030504040204" pitchFamily="50" charset="-128"/>
              </a:rPr>
              <a:t>、</a:t>
            </a:r>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r>
              <a:rPr kumimoji="1" lang="ja-JP" altLang="en-US"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クライアントシークレットなど</a:t>
            </a:r>
            <a:endParaRPr kumimoji="1" lang="en-US" altLang="ja-JP" sz="100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31FA445C-A7F5-1752-6792-5312F89A7827}"/>
              </a:ext>
            </a:extLst>
          </p:cNvPr>
          <p:cNvSpPr txBox="1"/>
          <p:nvPr/>
        </p:nvSpPr>
        <p:spPr>
          <a:xfrm>
            <a:off x="5693439" y="5490511"/>
            <a:ext cx="950901"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アクセストークン</a:t>
            </a:r>
          </a:p>
        </p:txBody>
      </p:sp>
      <p:sp>
        <p:nvSpPr>
          <p:cNvPr id="27" name="テキスト ボックス 26">
            <a:extLst>
              <a:ext uri="{FF2B5EF4-FFF2-40B4-BE49-F238E27FC236}">
                <a16:creationId xmlns:a16="http://schemas.microsoft.com/office/drawing/2014/main" id="{B9E2DFFB-F828-87E4-CDFB-71E68A30BB86}"/>
              </a:ext>
            </a:extLst>
          </p:cNvPr>
          <p:cNvSpPr txBox="1"/>
          <p:nvPr/>
        </p:nvSpPr>
        <p:spPr>
          <a:xfrm>
            <a:off x="1601264" y="3056601"/>
            <a:ext cx="2321469"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r>
              <a:rPr kumimoji="1" lang="ja-JP" altLang="en-US" sz="1000">
                <a:latin typeface="Meiryo UI" panose="020B0604030504040204" pitchFamily="50" charset="-128"/>
                <a:ea typeface="Meiryo UI" panose="020B0604030504040204" pitchFamily="50" charset="-128"/>
              </a:rPr>
              <a:t>、リダイレクト</a:t>
            </a:r>
            <a:r>
              <a:rPr kumimoji="1" lang="en-US" altLang="ja-JP" sz="1000">
                <a:latin typeface="Meiryo UI" panose="020B0604030504040204" pitchFamily="50" charset="-128"/>
                <a:ea typeface="Meiryo UI" panose="020B0604030504040204" pitchFamily="50" charset="-128"/>
              </a:rPr>
              <a:t>URI</a:t>
            </a:r>
            <a:r>
              <a:rPr kumimoji="1" lang="ja-JP" altLang="en-US" sz="1000">
                <a:latin typeface="Meiryo UI" panose="020B0604030504040204" pitchFamily="50" charset="-128"/>
                <a:ea typeface="Meiryo UI" panose="020B0604030504040204" pitchFamily="50" charset="-128"/>
              </a:rPr>
              <a:t>、スコープ等</a:t>
            </a:r>
            <a:endParaRPr kumimoji="1" lang="en-US" altLang="ja-JP" sz="100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E245928C-EEEA-A894-BDC5-2B8A2E99143B}"/>
              </a:ext>
            </a:extLst>
          </p:cNvPr>
          <p:cNvSpPr txBox="1"/>
          <p:nvPr/>
        </p:nvSpPr>
        <p:spPr>
          <a:xfrm>
            <a:off x="4412672" y="4837950"/>
            <a:ext cx="1115993" cy="2154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ja-JP" altLang="en-US" sz="800">
                <a:latin typeface="Meiryo UI" panose="020B0604030504040204" pitchFamily="50" charset="-128"/>
                <a:ea typeface="Meiryo UI" panose="020B0604030504040204" pitchFamily="50" charset="-128"/>
              </a:rPr>
              <a:t>リダイレクト</a:t>
            </a:r>
            <a:r>
              <a:rPr kumimoji="1" lang="en-US" altLang="ja-JP" sz="800">
                <a:latin typeface="Meiryo UI" panose="020B0604030504040204" pitchFamily="50" charset="-128"/>
                <a:ea typeface="Meiryo UI" panose="020B0604030504040204" pitchFamily="50" charset="-128"/>
              </a:rPr>
              <a:t>URI</a:t>
            </a:r>
          </a:p>
        </p:txBody>
      </p:sp>
      <p:sp>
        <p:nvSpPr>
          <p:cNvPr id="7" name="矢印: 左 6">
            <a:extLst>
              <a:ext uri="{FF2B5EF4-FFF2-40B4-BE49-F238E27FC236}">
                <a16:creationId xmlns:a16="http://schemas.microsoft.com/office/drawing/2014/main" id="{1FD15F8F-9DED-D56F-AB33-7A632B85CB0F}"/>
              </a:ext>
            </a:extLst>
          </p:cNvPr>
          <p:cNvSpPr/>
          <p:nvPr/>
        </p:nvSpPr>
        <p:spPr>
          <a:xfrm>
            <a:off x="1601646" y="2776138"/>
            <a:ext cx="2594474" cy="216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56958E54-42A1-7576-5970-1DC9D75EB60F}"/>
              </a:ext>
            </a:extLst>
          </p:cNvPr>
          <p:cNvSpPr txBox="1"/>
          <p:nvPr/>
        </p:nvSpPr>
        <p:spPr>
          <a:xfrm>
            <a:off x="3097983" y="2578292"/>
            <a:ext cx="1143262"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認証リクエスト</a:t>
            </a:r>
            <a:r>
              <a:rPr kumimoji="1" lang="en-US" altLang="ja-JP" sz="1000">
                <a:latin typeface="Meiryo UI" panose="020B0604030504040204" pitchFamily="50" charset="-128"/>
                <a:ea typeface="Meiryo UI" panose="020B0604030504040204" pitchFamily="50" charset="-128"/>
              </a:rPr>
              <a:t>URL</a:t>
            </a:r>
            <a:endParaRPr kumimoji="1" lang="ja-JP" altLang="en-US" sz="100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265F2FA-2F20-FD1E-213B-D56C1F497355}"/>
              </a:ext>
            </a:extLst>
          </p:cNvPr>
          <p:cNvSpPr txBox="1"/>
          <p:nvPr/>
        </p:nvSpPr>
        <p:spPr>
          <a:xfrm>
            <a:off x="8245868" y="4998761"/>
            <a:ext cx="1116000" cy="2154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ja-JP" altLang="en-US" sz="800">
                <a:latin typeface="Meiryo UI" panose="020B0604030504040204" pitchFamily="50" charset="-128"/>
                <a:ea typeface="Meiryo UI" panose="020B0604030504040204" pitchFamily="50" charset="-128"/>
              </a:rPr>
              <a:t>トークンエンドポイント</a:t>
            </a:r>
            <a:endParaRPr kumimoji="1" lang="en-US" altLang="ja-JP" sz="80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BB8315C7-3B9E-535F-3A31-90CE6DB9C890}"/>
              </a:ext>
            </a:extLst>
          </p:cNvPr>
          <p:cNvSpPr txBox="1"/>
          <p:nvPr/>
        </p:nvSpPr>
        <p:spPr>
          <a:xfrm>
            <a:off x="8241404" y="5777660"/>
            <a:ext cx="1116000"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800">
                <a:latin typeface="Meiryo UI" panose="020B0604030504040204" pitchFamily="50" charset="-128"/>
                <a:ea typeface="Meiryo UI" panose="020B0604030504040204" pitchFamily="50" charset="-128"/>
              </a:rPr>
              <a:t>各ユーザ情報取得</a:t>
            </a:r>
            <a:endParaRPr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エンドポイント</a:t>
            </a:r>
            <a:endParaRPr kumimoji="1" lang="en-US" altLang="ja-JP" sz="80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2F851623-9FD0-9862-463F-CA0B9CD84F8F}"/>
              </a:ext>
            </a:extLst>
          </p:cNvPr>
          <p:cNvSpPr txBox="1"/>
          <p:nvPr/>
        </p:nvSpPr>
        <p:spPr>
          <a:xfrm>
            <a:off x="8232695" y="3408095"/>
            <a:ext cx="1116000" cy="2154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ja-JP" altLang="en-US" sz="800">
                <a:latin typeface="Meiryo UI" panose="020B0604030504040204" pitchFamily="50" charset="-128"/>
                <a:ea typeface="Meiryo UI" panose="020B0604030504040204" pitchFamily="50" charset="-128"/>
              </a:rPr>
              <a:t>認可エンドポイント</a:t>
            </a:r>
            <a:endParaRPr kumimoji="1" lang="en-US" altLang="ja-JP" sz="800">
              <a:latin typeface="Meiryo UI" panose="020B0604030504040204" pitchFamily="50" charset="-128"/>
              <a:ea typeface="Meiryo UI" panose="020B0604030504040204" pitchFamily="50" charset="-128"/>
            </a:endParaRPr>
          </a:p>
        </p:txBody>
      </p:sp>
      <p:sp>
        <p:nvSpPr>
          <p:cNvPr id="30" name="矢印: 右 29">
            <a:extLst>
              <a:ext uri="{FF2B5EF4-FFF2-40B4-BE49-F238E27FC236}">
                <a16:creationId xmlns:a16="http://schemas.microsoft.com/office/drawing/2014/main" id="{4F6960ED-6F81-766C-F982-6B086DF7B1F2}"/>
              </a:ext>
            </a:extLst>
          </p:cNvPr>
          <p:cNvSpPr/>
          <p:nvPr/>
        </p:nvSpPr>
        <p:spPr>
          <a:xfrm>
            <a:off x="1640548" y="6431763"/>
            <a:ext cx="2604349" cy="20711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079A45C4-634A-37D2-9AA5-376B1FEE67F6}"/>
              </a:ext>
            </a:extLst>
          </p:cNvPr>
          <p:cNvSpPr txBox="1"/>
          <p:nvPr/>
        </p:nvSpPr>
        <p:spPr>
          <a:xfrm>
            <a:off x="1647944" y="6247072"/>
            <a:ext cx="441146"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a:t>
            </a:r>
          </a:p>
        </p:txBody>
      </p:sp>
      <p:sp>
        <p:nvSpPr>
          <p:cNvPr id="32" name="矢印: 右 31">
            <a:extLst>
              <a:ext uri="{FF2B5EF4-FFF2-40B4-BE49-F238E27FC236}">
                <a16:creationId xmlns:a16="http://schemas.microsoft.com/office/drawing/2014/main" id="{AE8CDCDB-66A2-4383-D703-97F5590E2BF7}"/>
              </a:ext>
            </a:extLst>
          </p:cNvPr>
          <p:cNvSpPr/>
          <p:nvPr/>
        </p:nvSpPr>
        <p:spPr>
          <a:xfrm>
            <a:off x="1648696" y="2348926"/>
            <a:ext cx="2566240" cy="207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1E099D89-3F85-C55C-7EF1-8FD16EF5FDEE}"/>
              </a:ext>
            </a:extLst>
          </p:cNvPr>
          <p:cNvSpPr txBox="1"/>
          <p:nvPr/>
        </p:nvSpPr>
        <p:spPr>
          <a:xfrm>
            <a:off x="1606350" y="2133547"/>
            <a:ext cx="1168910"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申請することを要求</a:t>
            </a:r>
          </a:p>
        </p:txBody>
      </p:sp>
      <p:sp>
        <p:nvSpPr>
          <p:cNvPr id="37" name="円柱 36">
            <a:extLst>
              <a:ext uri="{FF2B5EF4-FFF2-40B4-BE49-F238E27FC236}">
                <a16:creationId xmlns:a16="http://schemas.microsoft.com/office/drawing/2014/main" id="{FAB097A1-5682-9AF0-82E5-92F3711DA3AD}"/>
              </a:ext>
            </a:extLst>
          </p:cNvPr>
          <p:cNvSpPr/>
          <p:nvPr/>
        </p:nvSpPr>
        <p:spPr>
          <a:xfrm>
            <a:off x="4495567" y="6386163"/>
            <a:ext cx="1033097" cy="266975"/>
          </a:xfrm>
          <a:prstGeom prst="can">
            <a:avLst>
              <a:gd name="adj" fmla="val 2104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申請用データ</a:t>
            </a:r>
          </a:p>
        </p:txBody>
      </p:sp>
      <p:pic>
        <p:nvPicPr>
          <p:cNvPr id="39" name="図 38">
            <a:extLst>
              <a:ext uri="{FF2B5EF4-FFF2-40B4-BE49-F238E27FC236}">
                <a16:creationId xmlns:a16="http://schemas.microsoft.com/office/drawing/2014/main" id="{B7FFA611-6F7F-99FE-55AF-B7FA2960E876}"/>
              </a:ext>
            </a:extLst>
          </p:cNvPr>
          <p:cNvPicPr>
            <a:picLocks noChangeAspect="1"/>
          </p:cNvPicPr>
          <p:nvPr/>
        </p:nvPicPr>
        <p:blipFill>
          <a:blip r:embed="rId2"/>
          <a:stretch>
            <a:fillRect/>
          </a:stretch>
        </p:blipFill>
        <p:spPr>
          <a:xfrm>
            <a:off x="373615" y="3544637"/>
            <a:ext cx="1206450" cy="697112"/>
          </a:xfrm>
          <a:prstGeom prst="rect">
            <a:avLst/>
          </a:prstGeom>
        </p:spPr>
      </p:pic>
      <p:sp>
        <p:nvSpPr>
          <p:cNvPr id="41" name="矢印: 左カーブ 40">
            <a:extLst>
              <a:ext uri="{FF2B5EF4-FFF2-40B4-BE49-F238E27FC236}">
                <a16:creationId xmlns:a16="http://schemas.microsoft.com/office/drawing/2014/main" id="{CB44041F-0E6E-2F3A-22FF-9F107600AF62}"/>
              </a:ext>
            </a:extLst>
          </p:cNvPr>
          <p:cNvSpPr/>
          <p:nvPr/>
        </p:nvSpPr>
        <p:spPr>
          <a:xfrm>
            <a:off x="1627332" y="4056207"/>
            <a:ext cx="6475447" cy="4410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C1DA713B-F0CF-4293-A003-364992B4C963}"/>
              </a:ext>
            </a:extLst>
          </p:cNvPr>
          <p:cNvSpPr txBox="1"/>
          <p:nvPr/>
        </p:nvSpPr>
        <p:spPr>
          <a:xfrm>
            <a:off x="7356990" y="4376779"/>
            <a:ext cx="724878"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認可コード</a:t>
            </a:r>
          </a:p>
        </p:txBody>
      </p:sp>
      <p:sp>
        <p:nvSpPr>
          <p:cNvPr id="43" name="テキスト ボックス 42">
            <a:extLst>
              <a:ext uri="{FF2B5EF4-FFF2-40B4-BE49-F238E27FC236}">
                <a16:creationId xmlns:a16="http://schemas.microsoft.com/office/drawing/2014/main" id="{6D3A2876-4637-08B3-695B-505F00CCE594}"/>
              </a:ext>
            </a:extLst>
          </p:cNvPr>
          <p:cNvSpPr txBox="1"/>
          <p:nvPr/>
        </p:nvSpPr>
        <p:spPr>
          <a:xfrm>
            <a:off x="1594679" y="3841988"/>
            <a:ext cx="697627"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認証情報</a:t>
            </a:r>
          </a:p>
        </p:txBody>
      </p:sp>
      <p:pic>
        <p:nvPicPr>
          <p:cNvPr id="5" name="図 4">
            <a:extLst>
              <a:ext uri="{FF2B5EF4-FFF2-40B4-BE49-F238E27FC236}">
                <a16:creationId xmlns:a16="http://schemas.microsoft.com/office/drawing/2014/main" id="{02B2CC4C-24C1-A9D4-B972-7EB2653C1AFB}"/>
              </a:ext>
            </a:extLst>
          </p:cNvPr>
          <p:cNvPicPr>
            <a:picLocks noChangeAspect="1"/>
          </p:cNvPicPr>
          <p:nvPr/>
        </p:nvPicPr>
        <p:blipFill>
          <a:blip r:embed="rId3"/>
          <a:stretch>
            <a:fillRect/>
          </a:stretch>
        </p:blipFill>
        <p:spPr>
          <a:xfrm>
            <a:off x="454821" y="1996616"/>
            <a:ext cx="1115636" cy="739290"/>
          </a:xfrm>
          <a:prstGeom prst="rect">
            <a:avLst/>
          </a:prstGeom>
        </p:spPr>
      </p:pic>
      <p:pic>
        <p:nvPicPr>
          <p:cNvPr id="28" name="図 27">
            <a:extLst>
              <a:ext uri="{FF2B5EF4-FFF2-40B4-BE49-F238E27FC236}">
                <a16:creationId xmlns:a16="http://schemas.microsoft.com/office/drawing/2014/main" id="{46B7F99E-4EDE-AABD-1944-B46347A7D77B}"/>
              </a:ext>
            </a:extLst>
          </p:cNvPr>
          <p:cNvPicPr>
            <a:picLocks noChangeAspect="1"/>
          </p:cNvPicPr>
          <p:nvPr/>
        </p:nvPicPr>
        <p:blipFill>
          <a:blip r:embed="rId4"/>
          <a:stretch>
            <a:fillRect/>
          </a:stretch>
        </p:blipFill>
        <p:spPr>
          <a:xfrm>
            <a:off x="342004" y="5680807"/>
            <a:ext cx="1263237" cy="728604"/>
          </a:xfrm>
          <a:prstGeom prst="rect">
            <a:avLst/>
          </a:prstGeom>
        </p:spPr>
      </p:pic>
      <p:sp>
        <p:nvSpPr>
          <p:cNvPr id="36" name="正方形/長方形 35">
            <a:extLst>
              <a:ext uri="{FF2B5EF4-FFF2-40B4-BE49-F238E27FC236}">
                <a16:creationId xmlns:a16="http://schemas.microsoft.com/office/drawing/2014/main" id="{A61DDAD4-81BD-B6D1-B7AE-1C5F27F163C9}"/>
              </a:ext>
            </a:extLst>
          </p:cNvPr>
          <p:cNvSpPr/>
          <p:nvPr/>
        </p:nvSpPr>
        <p:spPr>
          <a:xfrm>
            <a:off x="7281171" y="734037"/>
            <a:ext cx="2446914" cy="77596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000">
                <a:latin typeface="Meiryo UI" panose="020B0604030504040204" pitchFamily="50" charset="-128"/>
                <a:ea typeface="Meiryo UI" panose="020B0604030504040204" pitchFamily="50" charset="-128"/>
              </a:rPr>
              <a:t>凡例</a:t>
            </a:r>
            <a:endParaRPr lang="en-US" altLang="ja-JP" sz="1000">
              <a:latin typeface="Meiryo UI" panose="020B0604030504040204" pitchFamily="50" charset="-128"/>
              <a:ea typeface="Meiryo UI" panose="020B0604030504040204" pitchFamily="50" charset="-128"/>
            </a:endParaRPr>
          </a:p>
        </p:txBody>
      </p:sp>
      <p:sp>
        <p:nvSpPr>
          <p:cNvPr id="44" name="矢印: 右 43">
            <a:extLst>
              <a:ext uri="{FF2B5EF4-FFF2-40B4-BE49-F238E27FC236}">
                <a16:creationId xmlns:a16="http://schemas.microsoft.com/office/drawing/2014/main" id="{E5C81EAA-7DF7-EB2E-C298-263A7F129A8E}"/>
              </a:ext>
            </a:extLst>
          </p:cNvPr>
          <p:cNvSpPr/>
          <p:nvPr/>
        </p:nvSpPr>
        <p:spPr>
          <a:xfrm>
            <a:off x="7391762" y="936149"/>
            <a:ext cx="326392"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5" name="矢印: 右 44">
            <a:extLst>
              <a:ext uri="{FF2B5EF4-FFF2-40B4-BE49-F238E27FC236}">
                <a16:creationId xmlns:a16="http://schemas.microsoft.com/office/drawing/2014/main" id="{B507A8A5-8ECA-39B3-A5D2-3BA3E31BBEDA}"/>
              </a:ext>
            </a:extLst>
          </p:cNvPr>
          <p:cNvSpPr/>
          <p:nvPr/>
        </p:nvSpPr>
        <p:spPr>
          <a:xfrm>
            <a:off x="7391762" y="1254299"/>
            <a:ext cx="326392" cy="21600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34F0657B-8B86-F7A9-0CA2-0789E67356DA}"/>
              </a:ext>
            </a:extLst>
          </p:cNvPr>
          <p:cNvSpPr txBox="1"/>
          <p:nvPr/>
        </p:nvSpPr>
        <p:spPr>
          <a:xfrm>
            <a:off x="219455" y="715561"/>
            <a:ext cx="6934719" cy="738664"/>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ユーザ登録申請フロー（外部</a:t>
            </a:r>
            <a:r>
              <a:rPr lang="en-US" altLang="ja-JP" sz="1400">
                <a:latin typeface="Meiryo UI" panose="020B0604030504040204" pitchFamily="50" charset="-128"/>
                <a:ea typeface="Meiryo UI" panose="020B0604030504040204" pitchFamily="50" charset="-128"/>
              </a:rPr>
              <a:t>IdP</a:t>
            </a:r>
            <a:r>
              <a:rPr lang="ja-JP" altLang="en-US" sz="1400">
                <a:latin typeface="Meiryo UI" panose="020B0604030504040204" pitchFamily="50" charset="-128"/>
                <a:ea typeface="Meiryo UI" panose="020B0604030504040204" pitchFamily="50" charset="-128"/>
              </a:rPr>
              <a:t>を利用する場合）は以下の通り。</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外部</a:t>
            </a:r>
            <a:r>
              <a:rPr lang="en-US" altLang="ja-JP" sz="1400">
                <a:latin typeface="Meiryo UI" panose="020B0604030504040204" pitchFamily="50" charset="-128"/>
                <a:ea typeface="Meiryo UI" panose="020B0604030504040204" pitchFamily="50" charset="-128"/>
              </a:rPr>
              <a:t>IdP</a:t>
            </a:r>
            <a:r>
              <a:rPr lang="ja-JP" altLang="en-US" sz="1400">
                <a:latin typeface="Meiryo UI" panose="020B0604030504040204" pitchFamily="50" charset="-128"/>
                <a:ea typeface="Meiryo UI" panose="020B0604030504040204" pitchFamily="50" charset="-128"/>
              </a:rPr>
              <a:t>から情報を取得するために</a:t>
            </a:r>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ユーザ登録申請機能はアクセストークンを取得する。</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（外部</a:t>
            </a:r>
            <a:r>
              <a:rPr lang="en-US" altLang="ja-JP" sz="1400">
                <a:latin typeface="Meiryo UI" panose="020B0604030504040204" pitchFamily="50" charset="-128"/>
                <a:ea typeface="Meiryo UI" panose="020B0604030504040204" pitchFamily="50" charset="-128"/>
              </a:rPr>
              <a:t>IdP</a:t>
            </a:r>
            <a:r>
              <a:rPr lang="ja-JP" altLang="en-US" sz="1400">
                <a:latin typeface="Meiryo UI" panose="020B0604030504040204" pitchFamily="50" charset="-128"/>
                <a:ea typeface="Meiryo UI" panose="020B0604030504040204" pitchFamily="50" charset="-128"/>
              </a:rPr>
              <a:t>が対応している</a:t>
            </a:r>
            <a:r>
              <a:rPr lang="en-US" altLang="ja-JP" sz="1400">
                <a:latin typeface="Meiryo UI" panose="020B0604030504040204" pitchFamily="50" charset="-128"/>
                <a:ea typeface="Meiryo UI" panose="020B0604030504040204" pitchFamily="50" charset="-128"/>
              </a:rPr>
              <a:t>OpenID Connect</a:t>
            </a:r>
            <a:r>
              <a:rPr lang="ja-JP" altLang="en-US" sz="1400">
                <a:latin typeface="Meiryo UI" panose="020B0604030504040204" pitchFamily="50" charset="-128"/>
                <a:ea typeface="Meiryo UI" panose="020B0604030504040204" pitchFamily="50" charset="-128"/>
              </a:rPr>
              <a:t>の認可コードグラントを実施する）</a:t>
            </a:r>
            <a:endParaRPr lang="en-US" altLang="ja-JP" sz="140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E45C3C6F-E012-5FA6-D454-5166E660A3D5}"/>
              </a:ext>
            </a:extLst>
          </p:cNvPr>
          <p:cNvSpPr txBox="1"/>
          <p:nvPr/>
        </p:nvSpPr>
        <p:spPr>
          <a:xfrm>
            <a:off x="7757257" y="916864"/>
            <a:ext cx="1939955" cy="553998"/>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アクセストークンを取得するフロー</a:t>
            </a:r>
            <a:endParaRPr kumimoji="1" lang="en-US" altLang="ja-JP" sz="1000">
              <a:latin typeface="Meiryo UI" panose="020B0604030504040204" pitchFamily="50" charset="-128"/>
              <a:ea typeface="Meiryo UI" panose="020B0604030504040204" pitchFamily="50" charset="-128"/>
            </a:endParaRPr>
          </a:p>
          <a:p>
            <a:endParaRPr kumimoji="1" lang="en-US" altLang="ja-JP" sz="1000">
              <a:latin typeface="Meiryo UI" panose="020B0604030504040204" pitchFamily="50" charset="-128"/>
              <a:ea typeface="Meiryo UI" panose="020B0604030504040204" pitchFamily="50" charset="-128"/>
            </a:endParaRPr>
          </a:p>
          <a:p>
            <a:r>
              <a:rPr lang="ja-JP" altLang="en-US" sz="1000">
                <a:latin typeface="Meiryo UI" panose="020B0604030504040204" pitchFamily="50" charset="-128"/>
                <a:ea typeface="Meiryo UI" panose="020B0604030504040204" pitchFamily="50" charset="-128"/>
              </a:rPr>
              <a:t>外部</a:t>
            </a:r>
            <a:r>
              <a:rPr lang="en-US" altLang="ja-JP" sz="1000">
                <a:latin typeface="Meiryo UI" panose="020B0604030504040204" pitchFamily="50" charset="-128"/>
                <a:ea typeface="Meiryo UI" panose="020B0604030504040204" pitchFamily="50" charset="-128"/>
              </a:rPr>
              <a:t>IdP</a:t>
            </a:r>
            <a:r>
              <a:rPr lang="ja-JP" altLang="en-US" sz="1000">
                <a:latin typeface="Meiryo UI" panose="020B0604030504040204" pitchFamily="50" charset="-128"/>
                <a:ea typeface="Meiryo UI" panose="020B0604030504040204" pitchFamily="50" charset="-128"/>
              </a:rPr>
              <a:t>から情報を取得するフロー</a:t>
            </a:r>
            <a:endParaRPr kumimoji="1" lang="ja-JP" altLang="en-US" sz="10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804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CD1A9-887C-2B71-3196-A381F63AD583}"/>
              </a:ext>
            </a:extLst>
          </p:cNvPr>
          <p:cNvSpPr>
            <a:spLocks noGrp="1"/>
          </p:cNvSpPr>
          <p:nvPr>
            <p:ph type="title"/>
          </p:nvPr>
        </p:nvSpPr>
        <p:spPr/>
        <p:txBody>
          <a:bodyPr/>
          <a:lstStyle/>
          <a:p>
            <a:r>
              <a:rPr kumimoji="1" lang="ja-JP" altLang="en-US"/>
              <a:t>画面</a:t>
            </a:r>
          </a:p>
        </p:txBody>
      </p:sp>
    </p:spTree>
    <p:extLst>
      <p:ext uri="{BB962C8B-B14F-4D97-AF65-F5344CB8AC3E}">
        <p14:creationId xmlns:p14="http://schemas.microsoft.com/office/powerpoint/2010/main" val="29504872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A6ACD3-7F25-4F68-84AE-6F8E56D40AA6}">
  <ds:schemaRefs>
    <ds:schemaRef ds:uri="http://schemas.microsoft.com/sharepoint/v3/contenttype/forms"/>
  </ds:schemaRefs>
</ds:datastoreItem>
</file>

<file path=customXml/itemProps2.xml><?xml version="1.0" encoding="utf-8"?>
<ds:datastoreItem xmlns:ds="http://schemas.openxmlformats.org/officeDocument/2006/customXml" ds:itemID="{92F149E9-1568-4092-A2A5-4D2B2C899E56}">
  <ds:schemaRefs>
    <ds:schemaRef ds:uri="http://www.w3.org/XML/1998/namespace"/>
    <ds:schemaRef ds:uri="2342c2ae-9671-4457-b7fa-58ae9bc912b5"/>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9739bc74-23c3-4bda-90a4-2fb69d14acac"/>
  </ds:schemaRefs>
</ds:datastoreItem>
</file>

<file path=customXml/itemProps3.xml><?xml version="1.0" encoding="utf-8"?>
<ds:datastoreItem xmlns:ds="http://schemas.openxmlformats.org/officeDocument/2006/customXml" ds:itemID="{689BF70A-D040-4BB2-9AAC-415CE88F033D}"/>
</file>

<file path=docProps/app.xml><?xml version="1.0" encoding="utf-8"?>
<Properties xmlns="http://schemas.openxmlformats.org/officeDocument/2006/extended-properties" xmlns:vt="http://schemas.openxmlformats.org/officeDocument/2006/docPropsVTypes">
  <Template/>
  <TotalTime>0</TotalTime>
  <Words>3022</Words>
  <Application>Microsoft Office PowerPoint</Application>
  <PresentationFormat>A4 210 x 297 mm</PresentationFormat>
  <Paragraphs>488</Paragraphs>
  <Slides>45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45</vt:i4>
      </vt:variant>
    </vt:vector>
  </HeadingPairs>
  <TitlesOfParts>
    <vt:vector size="50" baseType="lpstr">
      <vt:lpstr>Meiryo UI</vt:lpstr>
      <vt:lpstr>Noto Sans JP</vt:lpstr>
      <vt:lpstr>Arial</vt:lpstr>
      <vt:lpstr>Calibri</vt:lpstr>
      <vt:lpstr>Office テーマ</vt:lpstr>
      <vt:lpstr>PowerPoint プレゼンテーション</vt:lpstr>
      <vt:lpstr>CADDEの業務フローにおける該当箇所</vt:lpstr>
      <vt:lpstr>要件</vt:lpstr>
      <vt:lpstr>ユースケース図</vt:lpstr>
      <vt:lpstr>対応する外部IdP</vt:lpstr>
      <vt:lpstr>システム構成図</vt:lpstr>
      <vt:lpstr>申請用データ</vt:lpstr>
      <vt:lpstr>CADDEユーザ登録申請フロー（外部IdPを利用する場合）</vt:lpstr>
      <vt:lpstr>画面</vt:lpstr>
      <vt:lpstr>画面遷移図</vt:lpstr>
      <vt:lpstr>CADDE利用申請者用画面</vt:lpstr>
      <vt:lpstr>CADDE利用申請者用画面：　トップ画面</vt:lpstr>
      <vt:lpstr>CADDE利用申請者用画面：　申請前画面</vt:lpstr>
      <vt:lpstr>CADDE利用申請者用画面：　xIDログイン画面</vt:lpstr>
      <vt:lpstr>CADDE利用申請者用画面：　gBizIDログイン画面</vt:lpstr>
      <vt:lpstr>CADDE利用申請者用画面：　申請画面（外部IdPを利用しない場合）</vt:lpstr>
      <vt:lpstr>CADDE利用申請者用画面：　申請完了画面（外部IdPを利用しない場合）</vt:lpstr>
      <vt:lpstr>CADDE利用申請者用画面：　申請画面（外部IdPを利用する場合）</vt:lpstr>
      <vt:lpstr>CADDE利用申請者用画面：　申請完了画面（外部IdPを利用する場合）</vt:lpstr>
      <vt:lpstr>CADDE利用申請者用画面：　申請状況確認前画面</vt:lpstr>
      <vt:lpstr>CADDE利用申請者用画面：　CADDEログイン画面</vt:lpstr>
      <vt:lpstr>CADDE利用申請者用画面：　申請状況確認画面（外部IdPを利用しない場合）</vt:lpstr>
      <vt:lpstr>CADDE利用申請者用画面：　申請状況確認画面（外部IdPを利用する場合）</vt:lpstr>
      <vt:lpstr>CADDE利用申請者用画面：　申請状況確認画面　申請却下（1/2）</vt:lpstr>
      <vt:lpstr>CADDE利用申請者用画面：　申請状況確認画面　申請却下（2/2）</vt:lpstr>
      <vt:lpstr>CADDE運用管理者用画面</vt:lpstr>
      <vt:lpstr>CADDE運用管理者用画面：　認証機能ログイン画面</vt:lpstr>
      <vt:lpstr>CADDE運用管理者用画面：　申請一覧画面</vt:lpstr>
      <vt:lpstr>CADDE運用管理者用画面：　申請詳細画面（外部IdPを利用しない場合）</vt:lpstr>
      <vt:lpstr>CADDE運用管理者用画面：　申請詳細画面（外部IdPを利用する場合）</vt:lpstr>
      <vt:lpstr>CADDE運用管理者用画面：　申請詳細画面　申請却下（1/2）</vt:lpstr>
      <vt:lpstr>CADDE運用管理者用画面：　申請詳細画面　申請却下（2/2）</vt:lpstr>
      <vt:lpstr>CADDE運用管理者用画面：　申請詳細画面　申請削除</vt:lpstr>
      <vt:lpstr>シーケンス</vt:lpstr>
      <vt:lpstr>各外部IdPの相違点</vt:lpstr>
      <vt:lpstr>外部IdPとしてxIDを利用する際の申請から申請確認までのシーケンス図</vt:lpstr>
      <vt:lpstr>外部IdPとしてgBizIDを利用する際の申請から申請確認までのシーケンス図</vt:lpstr>
      <vt:lpstr>コンフィグ</vt:lpstr>
      <vt:lpstr>コンフィグ</vt:lpstr>
      <vt:lpstr>付録</vt:lpstr>
      <vt:lpstr>ソフトウェア要件</vt:lpstr>
      <vt:lpstr>CADDE認証機能（Keycloak）に登録するユーザ情報</vt:lpstr>
      <vt:lpstr>xID　Userinfoエンドポイント</vt:lpstr>
      <vt:lpstr>xID　Userdataエンドポイント</vt:lpstr>
      <vt:lpstr>gBizID　Userinfoエンドポイント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2023-03-30T05:49:10Z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