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4"/>
    <p:sldMasterId id="2147483674" r:id="rId5"/>
  </p:sldMasterIdLst>
  <p:notesMasterIdLst>
    <p:notesMasterId r:id="rId38"/>
  </p:notesMasterIdLst>
  <p:sldIdLst>
    <p:sldId id="2753" r:id="rId6"/>
    <p:sldId id="2759" r:id="rId7"/>
    <p:sldId id="6402" r:id="rId8"/>
    <p:sldId id="3224" r:id="rId9"/>
    <p:sldId id="6376" r:id="rId10"/>
    <p:sldId id="6419" r:id="rId11"/>
    <p:sldId id="6389" r:id="rId12"/>
    <p:sldId id="6395" r:id="rId13"/>
    <p:sldId id="6388" r:id="rId14"/>
    <p:sldId id="6425" r:id="rId15"/>
    <p:sldId id="6378" r:id="rId16"/>
    <p:sldId id="6403" r:id="rId17"/>
    <p:sldId id="6412" r:id="rId18"/>
    <p:sldId id="6426" r:id="rId19"/>
    <p:sldId id="6421" r:id="rId20"/>
    <p:sldId id="6420" r:id="rId21"/>
    <p:sldId id="6422" r:id="rId22"/>
    <p:sldId id="6427" r:id="rId23"/>
    <p:sldId id="6397" r:id="rId24"/>
    <p:sldId id="6423" r:id="rId25"/>
    <p:sldId id="6398" r:id="rId26"/>
    <p:sldId id="6424" r:id="rId27"/>
    <p:sldId id="6399" r:id="rId28"/>
    <p:sldId id="6428" r:id="rId29"/>
    <p:sldId id="6367" r:id="rId30"/>
    <p:sldId id="6382" r:id="rId31"/>
    <p:sldId id="6383" r:id="rId32"/>
    <p:sldId id="6393" r:id="rId33"/>
    <p:sldId id="6400" r:id="rId34"/>
    <p:sldId id="6375" r:id="rId35"/>
    <p:sldId id="6391" r:id="rId36"/>
    <p:sldId id="6401" r:id="rId3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F6418-F345-4E1B-BB89-D6D374431667}" v="1" dt="2023-04-14T06:41:46.389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6619" autoAdjust="0"/>
  </p:normalViewPr>
  <p:slideViewPr>
    <p:cSldViewPr snapToGrid="0">
      <p:cViewPr varScale="1">
        <p:scale>
          <a:sx n="82" d="100"/>
          <a:sy n="82" d="100"/>
        </p:scale>
        <p:origin x="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25E45-5BEF-4A9D-BE8B-D3F2574D059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55561-9F86-4FDD-99C3-3617097CCD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9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46150" y="1223963"/>
            <a:ext cx="4773613" cy="33051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5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37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17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698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9496841" y="6581001"/>
            <a:ext cx="356188" cy="2142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792" smtClean="0">
                <a:solidFill>
                  <a:schemeClr val="tx1"/>
                </a:solidFill>
              </a:rPr>
              <a:pPr/>
              <a:t>‹#›</a:t>
            </a:fld>
            <a:endParaRPr lang="ja-JP" altLang="en-US" sz="925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/>
          <p:nvPr userDrawn="1"/>
        </p:nvCxnSpPr>
        <p:spPr bwMode="auto">
          <a:xfrm>
            <a:off x="194472" y="602702"/>
            <a:ext cx="9323902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13">
            <a:extLst>
              <a:ext uri="{FF2B5EF4-FFF2-40B4-BE49-F238E27FC236}">
                <a16:creationId xmlns:a16="http://schemas.microsoft.com/office/drawing/2014/main" id="{A2082F13-DA1E-4087-B1C7-1825FB5CAD96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073002" y="6744318"/>
            <a:ext cx="5760000" cy="1136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603662" rtl="0" eaLnBrk="1" fontAlgn="auto" latinLnBrk="0" hangingPunct="1">
              <a:lnSpc>
                <a:spcPts val="132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62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21C5C7-30F4-4937-9952-839F58B3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17874"/>
            <a:ext cx="9067500" cy="432000"/>
          </a:xfrm>
        </p:spPr>
        <p:txBody>
          <a:bodyPr lIns="0">
            <a:normAutofit/>
          </a:bodyPr>
          <a:lstStyle>
            <a:lvl1pPr>
              <a:defRPr kumimoji="1" lang="ja-JP" altLang="en-US" sz="1320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3534260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9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931AE-2A87-484F-839C-2F391086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2651126"/>
            <a:ext cx="8543925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4C785B4-C67A-4649-8A5A-BBA68430F464}"/>
              </a:ext>
            </a:extLst>
          </p:cNvPr>
          <p:cNvSpPr/>
          <p:nvPr userDrawn="1"/>
        </p:nvSpPr>
        <p:spPr>
          <a:xfrm>
            <a:off x="9496840" y="6581001"/>
            <a:ext cx="330540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975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13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0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9496840" y="6581001"/>
            <a:ext cx="330540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975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138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/>
          <p:nvPr userDrawn="1"/>
        </p:nvCxnSpPr>
        <p:spPr bwMode="auto">
          <a:xfrm>
            <a:off x="194472" y="602702"/>
            <a:ext cx="9323902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13">
            <a:extLst>
              <a:ext uri="{FF2B5EF4-FFF2-40B4-BE49-F238E27FC236}">
                <a16:creationId xmlns:a16="http://schemas.microsoft.com/office/drawing/2014/main" id="{A2082F13-DA1E-4087-B1C7-1825FB5CAD96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073000" y="6731941"/>
            <a:ext cx="5760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ts val="163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21C5C7-30F4-4937-9952-839F58B3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17874"/>
            <a:ext cx="9067500" cy="432000"/>
          </a:xfrm>
        </p:spPr>
        <p:txBody>
          <a:bodyPr lIns="0">
            <a:normAutofit/>
          </a:bodyPr>
          <a:lstStyle>
            <a:lvl1pPr>
              <a:defRPr kumimoji="1" lang="ja-JP" altLang="en-US" sz="1625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94786944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1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81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4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62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75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1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34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7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7A94-E128-4C72-9348-F4C9933D9E4E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32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04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2">
            <a:extLst>
              <a:ext uri="{FF2B5EF4-FFF2-40B4-BE49-F238E27FC236}">
                <a16:creationId xmlns:a16="http://schemas.microsoft.com/office/drawing/2014/main" id="{00532DE3-705D-4440-B519-4A6D2EA6C7C2}"/>
              </a:ext>
            </a:extLst>
          </p:cNvPr>
          <p:cNvSpPr txBox="1">
            <a:spLocks/>
          </p:cNvSpPr>
          <p:nvPr/>
        </p:nvSpPr>
        <p:spPr>
          <a:xfrm>
            <a:off x="2139991" y="2224978"/>
            <a:ext cx="6176925" cy="2408044"/>
          </a:xfrm>
          <a:prstGeom prst="rect">
            <a:avLst/>
          </a:prstGeom>
        </p:spPr>
        <p:txBody>
          <a:bodyPr vert="horz" lIns="0" tIns="37148" rIns="74295" bIns="37148" rtlCol="0" anchor="ctr">
            <a:no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1625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ja-JP" altLang="en-US" sz="2925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</a:t>
            </a:r>
            <a:endParaRPr lang="en-US" altLang="ja-JP" sz="292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925" dirty="0">
                <a:latin typeface="Meiryo UI" panose="020B0604030504040204" pitchFamily="50" charset="-128"/>
                <a:ea typeface="Meiryo UI" panose="020B0604030504040204" pitchFamily="50" charset="-128"/>
              </a:rPr>
              <a:t>認証・認可</a:t>
            </a:r>
            <a:endParaRPr lang="en-US" altLang="ja-JP" sz="292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925" dirty="0">
                <a:latin typeface="Meiryo UI" panose="020B0604030504040204" pitchFamily="50" charset="-128"/>
                <a:ea typeface="Meiryo UI" panose="020B0604030504040204" pitchFamily="50" charset="-128"/>
              </a:rPr>
              <a:t>基本設計書</a:t>
            </a:r>
            <a:endParaRPr lang="en-US" altLang="ja-JP" sz="292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925" dirty="0">
                <a:latin typeface="Meiryo UI" panose="020B0604030504040204" pitchFamily="50" charset="-128"/>
                <a:ea typeface="Meiryo UI" panose="020B0604030504040204" pitchFamily="50" charset="-128"/>
              </a:rPr>
              <a:t>別紙</a:t>
            </a:r>
            <a:r>
              <a:rPr lang="en-US" altLang="ja-JP" sz="2925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  <a:p>
            <a:r>
              <a:rPr lang="ja-JP" altLang="en-US" sz="2925" dirty="0">
                <a:latin typeface="Meiryo UI" panose="020B0604030504040204" pitchFamily="50" charset="-128"/>
                <a:ea typeface="Meiryo UI" panose="020B0604030504040204" pitchFamily="50" charset="-128"/>
              </a:rPr>
              <a:t>画面仕様</a:t>
            </a:r>
            <a:endParaRPr lang="en-US" altLang="ja-JP" sz="292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00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62FF6BD-BE62-A833-0DE5-F4816E33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21" y="1085338"/>
            <a:ext cx="8889558" cy="42777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1.7. CADDE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ユーザ一覧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パスワード変更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8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619C235-4B3D-871D-CB2C-8C5B2162C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82451"/>
              </p:ext>
            </p:extLst>
          </p:nvPr>
        </p:nvGraphicFramePr>
        <p:xfrm>
          <a:off x="392802" y="5585905"/>
          <a:ext cx="9231713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141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35034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2952520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420393407"/>
                    </a:ext>
                  </a:extLst>
                </a:gridCol>
                <a:gridCol w="2558138">
                  <a:extLst>
                    <a:ext uri="{9D8B030D-6E8A-4147-A177-3AD203B41FA5}">
                      <a16:colId xmlns:a16="http://schemas.microsoft.com/office/drawing/2014/main" val="41127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cadde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api</a:t>
                      </a:r>
                      <a:r>
                        <a:rPr kumimoji="1" lang="en-US" altLang="ja-JP" sz="1200" dirty="0"/>
                        <a:t>/v4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/users/{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ユーザ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 /password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ボディ：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    password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：パスワード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CADDE</a:t>
                      </a:r>
                      <a:r>
                        <a:rPr kumimoji="1" lang="ja-JP" altLang="en-US" sz="1200" dirty="0"/>
                        <a:t>ユーザパスワード更新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69518"/>
                  </a:ext>
                </a:extLst>
              </a:tr>
            </a:tbl>
          </a:graphicData>
        </a:graphic>
      </p:graphicFrame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3171502-2177-12FB-8157-DB9618C68543}"/>
              </a:ext>
            </a:extLst>
          </p:cNvPr>
          <p:cNvSpPr/>
          <p:nvPr/>
        </p:nvSpPr>
        <p:spPr>
          <a:xfrm>
            <a:off x="6882111" y="2302878"/>
            <a:ext cx="1937010" cy="432000"/>
          </a:xfrm>
          <a:prstGeom prst="wedgeRoundRectCallout">
            <a:avLst>
              <a:gd name="adj1" fmla="val -37066"/>
              <a:gd name="adj2" fmla="val -92710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押下するとポップアップ表示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E4834EC2-4C04-8B93-AB84-FD02956B095D}"/>
              </a:ext>
            </a:extLst>
          </p:cNvPr>
          <p:cNvSpPr/>
          <p:nvPr/>
        </p:nvSpPr>
        <p:spPr>
          <a:xfrm>
            <a:off x="6005913" y="4005790"/>
            <a:ext cx="1937010" cy="432000"/>
          </a:xfrm>
          <a:prstGeom prst="wedgeRoundRectCallout">
            <a:avLst>
              <a:gd name="adj1" fmla="val -41993"/>
              <a:gd name="adj2" fmla="val -101913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①押下するとパスワード更新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30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DB324C11-E05F-EB5C-444D-CDDC17FF3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84" y="679651"/>
            <a:ext cx="7923915" cy="3787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1.8. CADDE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ユーザ登録画面</a:t>
            </a:r>
            <a:endParaRPr kumimoji="1" lang="ja-JP" altLang="en-US" sz="1800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B13FB8B8-5B8A-CCE8-05A3-2D9B1D1C9752}"/>
              </a:ext>
            </a:extLst>
          </p:cNvPr>
          <p:cNvSpPr/>
          <p:nvPr/>
        </p:nvSpPr>
        <p:spPr>
          <a:xfrm>
            <a:off x="3927880" y="3727127"/>
            <a:ext cx="2368293" cy="432000"/>
          </a:xfrm>
          <a:prstGeom prst="wedgeRoundRectCallout">
            <a:avLst>
              <a:gd name="adj1" fmla="val -81538"/>
              <a:gd name="adj2" fmla="val -7018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①ボタン押下で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ユーザを作成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2" name="表 9">
            <a:extLst>
              <a:ext uri="{FF2B5EF4-FFF2-40B4-BE49-F238E27FC236}">
                <a16:creationId xmlns:a16="http://schemas.microsoft.com/office/drawing/2014/main" id="{AD56EE17-9C37-02D7-F00D-9422678FA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114025"/>
              </p:ext>
            </p:extLst>
          </p:nvPr>
        </p:nvGraphicFramePr>
        <p:xfrm>
          <a:off x="151893" y="4449046"/>
          <a:ext cx="9231713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962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04232">
                  <a:extLst>
                    <a:ext uri="{9D8B030D-6E8A-4147-A177-3AD203B41FA5}">
                      <a16:colId xmlns:a16="http://schemas.microsoft.com/office/drawing/2014/main" val="574270901"/>
                    </a:ext>
                  </a:extLst>
                </a:gridCol>
                <a:gridCol w="2201552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3999506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1832461">
                  <a:extLst>
                    <a:ext uri="{9D8B030D-6E8A-4147-A177-3AD203B41FA5}">
                      <a16:colId xmlns:a16="http://schemas.microsoft.com/office/drawing/2014/main" val="3954032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POST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/v4/users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ボディ：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cadde_id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ユーザ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first_name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：姓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last_name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：名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：メールアドレス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：住所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：所属組織（複数）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password: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パスワード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extras: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その他属性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otp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ワンタイムパスワード（オプション）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CADDE</a:t>
                      </a:r>
                      <a:r>
                        <a:rPr kumimoji="1" lang="ja-JP" altLang="en-US" sz="1200" dirty="0"/>
                        <a:t>ユーザ登録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6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56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FDBF1B0-3F68-6FCA-CF55-DDBA2AE1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3" y="691144"/>
            <a:ext cx="9530359" cy="415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1.9. CADDE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ユーザ編集画面</a:t>
            </a:r>
            <a:endParaRPr kumimoji="1" lang="ja-JP" altLang="en-US" sz="1800" dirty="0"/>
          </a:p>
        </p:txBody>
      </p:sp>
      <p:graphicFrame>
        <p:nvGraphicFramePr>
          <p:cNvPr id="11" name="表 9">
            <a:extLst>
              <a:ext uri="{FF2B5EF4-FFF2-40B4-BE49-F238E27FC236}">
                <a16:creationId xmlns:a16="http://schemas.microsoft.com/office/drawing/2014/main" id="{9261D632-02B1-43D2-CC93-80D8C298D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45073"/>
              </p:ext>
            </p:extLst>
          </p:nvPr>
        </p:nvGraphicFramePr>
        <p:xfrm>
          <a:off x="337143" y="4983614"/>
          <a:ext cx="9231713" cy="167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962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04232">
                  <a:extLst>
                    <a:ext uri="{9D8B030D-6E8A-4147-A177-3AD203B41FA5}">
                      <a16:colId xmlns:a16="http://schemas.microsoft.com/office/drawing/2014/main" val="574270901"/>
                    </a:ext>
                  </a:extLst>
                </a:gridCol>
                <a:gridCol w="2845932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3252084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1935503">
                  <a:extLst>
                    <a:ext uri="{9D8B030D-6E8A-4147-A177-3AD203B41FA5}">
                      <a16:colId xmlns:a16="http://schemas.microsoft.com/office/drawing/2014/main" val="3954032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326592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PUT</a:t>
                      </a:r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cadde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api</a:t>
                      </a:r>
                      <a:r>
                        <a:rPr kumimoji="1" lang="en-US" altLang="ja-JP" sz="1200" dirty="0"/>
                        <a:t>/v4/users/{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ユーザ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kumimoji="1" lang="en-US" altLang="ja-JP" sz="1200" dirty="0"/>
                        <a:t>}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ボディ：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first_name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：姓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last_name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：名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：メールアドレス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：住所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：所属組織（複数）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extras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：その他属性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CADDE</a:t>
                      </a:r>
                      <a:r>
                        <a:rPr kumimoji="1" lang="ja-JP" altLang="en-US" sz="1200" dirty="0"/>
                        <a:t>ユーザ更新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634567"/>
                  </a:ext>
                </a:extLst>
              </a:tr>
            </a:tbl>
          </a:graphicData>
        </a:graphic>
      </p:graphicFrame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BEED8A13-253D-BDE6-7FDC-830890CBBFA6}"/>
              </a:ext>
            </a:extLst>
          </p:cNvPr>
          <p:cNvSpPr/>
          <p:nvPr/>
        </p:nvSpPr>
        <p:spPr>
          <a:xfrm>
            <a:off x="2171659" y="3905161"/>
            <a:ext cx="2492724" cy="378603"/>
          </a:xfrm>
          <a:prstGeom prst="wedgeRoundRectCallout">
            <a:avLst>
              <a:gd name="adj1" fmla="val -69653"/>
              <a:gd name="adj2" fmla="val 43078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①編集ボタン押下で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ユーザを変更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63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A9BB1C2-2F72-22B8-1736-16C12C157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99" y="651547"/>
            <a:ext cx="8679072" cy="2976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1.10. CADDE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ユーザ編集画面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アイデンティティプロバイダのリンク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800" dirty="0"/>
          </a:p>
        </p:txBody>
      </p:sp>
      <p:graphicFrame>
        <p:nvGraphicFramePr>
          <p:cNvPr id="4" name="表 9">
            <a:extLst>
              <a:ext uri="{FF2B5EF4-FFF2-40B4-BE49-F238E27FC236}">
                <a16:creationId xmlns:a16="http://schemas.microsoft.com/office/drawing/2014/main" id="{AC2E4B90-5BF4-EF37-7249-B049D5C00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94922"/>
              </p:ext>
            </p:extLst>
          </p:nvPr>
        </p:nvGraphicFramePr>
        <p:xfrm>
          <a:off x="234000" y="3737209"/>
          <a:ext cx="9231713" cy="29760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962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04232">
                  <a:extLst>
                    <a:ext uri="{9D8B030D-6E8A-4147-A177-3AD203B41FA5}">
                      <a16:colId xmlns:a16="http://schemas.microsoft.com/office/drawing/2014/main" val="574270901"/>
                    </a:ext>
                  </a:extLst>
                </a:gridCol>
                <a:gridCol w="3316077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3679634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1037808">
                  <a:extLst>
                    <a:ext uri="{9D8B030D-6E8A-4147-A177-3AD203B41FA5}">
                      <a16:colId xmlns:a16="http://schemas.microsoft.com/office/drawing/2014/main" val="3954032313"/>
                    </a:ext>
                  </a:extLst>
                </a:gridCol>
              </a:tblGrid>
              <a:tr h="324253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71957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-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POST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/v4/users/{CADDE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ユーザ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ID}/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ボディ：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idps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：外部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IdP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情報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複数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idp_alias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：外部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IdP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のエイリアス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idp_user_id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：外部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IdP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におけるユーザ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idp_user_name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：外部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IdP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におけるユーザ名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アイデンティティプロバイダーのリンクの登録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558999"/>
                  </a:ext>
                </a:extLst>
              </a:tr>
              <a:tr h="87948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PUT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/v4/users/{CADDE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ユーザ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ID}/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ボディ：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idps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：外部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IdP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情報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複数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idp_alias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：外部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IdP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のエイリアス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idp_user_id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：外部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IdP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におけるユーザ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idp_user_name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：外部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IdP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におけるユーザ名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アイデンティティプロバイダーのリンクの更新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649739"/>
                  </a:ext>
                </a:extLst>
              </a:tr>
              <a:tr h="719575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DELETE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/v4/users/{CADDE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ユーザ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ID}/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ボディ：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idp_alias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：外部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IdP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のエイリアス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アイデンティティプロバイダーのリンクの削除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161196"/>
                  </a:ext>
                </a:extLst>
              </a:tr>
            </a:tbl>
          </a:graphicData>
        </a:graphic>
      </p:graphicFrame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DB1DB7A-7266-2CB4-1EC2-5BB2BAD82A7E}"/>
              </a:ext>
            </a:extLst>
          </p:cNvPr>
          <p:cNvSpPr/>
          <p:nvPr/>
        </p:nvSpPr>
        <p:spPr>
          <a:xfrm>
            <a:off x="2044439" y="3105596"/>
            <a:ext cx="2492724" cy="378603"/>
          </a:xfrm>
          <a:prstGeom prst="wedgeRoundRectCallout">
            <a:avLst>
              <a:gd name="adj1" fmla="val -89430"/>
              <a:gd name="adj2" fmla="val 30477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①②編集ボタン押下でアイデンティティプロバイダのリンクを変更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77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2331338-E2FD-C418-9FA1-EF8D8025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49" y="994493"/>
            <a:ext cx="9067500" cy="43112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1.11. CADDE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ユーザ削除画面</a:t>
            </a:r>
            <a:endParaRPr kumimoji="1" lang="ja-JP" altLang="en-US" sz="1800" dirty="0"/>
          </a:p>
        </p:txBody>
      </p:sp>
      <p:graphicFrame>
        <p:nvGraphicFramePr>
          <p:cNvPr id="4" name="表 9">
            <a:extLst>
              <a:ext uri="{FF2B5EF4-FFF2-40B4-BE49-F238E27FC236}">
                <a16:creationId xmlns:a16="http://schemas.microsoft.com/office/drawing/2014/main" id="{AC2E4B90-5BF4-EF37-7249-B049D5C00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38422"/>
              </p:ext>
            </p:extLst>
          </p:nvPr>
        </p:nvGraphicFramePr>
        <p:xfrm>
          <a:off x="337143" y="5750361"/>
          <a:ext cx="9231713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962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04232">
                  <a:extLst>
                    <a:ext uri="{9D8B030D-6E8A-4147-A177-3AD203B41FA5}">
                      <a16:colId xmlns:a16="http://schemas.microsoft.com/office/drawing/2014/main" val="574270901"/>
                    </a:ext>
                  </a:extLst>
                </a:gridCol>
                <a:gridCol w="3316077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2725955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1991487">
                  <a:extLst>
                    <a:ext uri="{9D8B030D-6E8A-4147-A177-3AD203B41FA5}">
                      <a16:colId xmlns:a16="http://schemas.microsoft.com/office/drawing/2014/main" val="3954032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DELETE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/v4/users/{CADDE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ユーザ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ID}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CADDE</a:t>
                      </a:r>
                      <a:r>
                        <a:rPr kumimoji="1" lang="ja-JP" altLang="en-US" sz="1200" dirty="0"/>
                        <a:t>ユーザ削除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649739"/>
                  </a:ext>
                </a:extLst>
              </a:tr>
            </a:tbl>
          </a:graphicData>
        </a:graphic>
      </p:graphicFrame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DB1DB7A-7266-2CB4-1EC2-5BB2BAD82A7E}"/>
              </a:ext>
            </a:extLst>
          </p:cNvPr>
          <p:cNvSpPr/>
          <p:nvPr/>
        </p:nvSpPr>
        <p:spPr>
          <a:xfrm>
            <a:off x="2354540" y="5149448"/>
            <a:ext cx="2492724" cy="378603"/>
          </a:xfrm>
          <a:prstGeom prst="wedgeRoundRectCallout">
            <a:avLst>
              <a:gd name="adj1" fmla="val -25634"/>
              <a:gd name="adj2" fmla="val -143837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①削除ボタン押下でユーザを削除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749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1.12.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クライアント一覧画面</a:t>
            </a:r>
            <a:endParaRPr kumimoji="1" lang="ja-JP" altLang="en-US" sz="1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E14630B-BC98-778F-0B47-39A2340AA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749"/>
          <a:stretch/>
        </p:blipFill>
        <p:spPr>
          <a:xfrm>
            <a:off x="576030" y="727416"/>
            <a:ext cx="8547652" cy="3315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3" name="表 9">
            <a:extLst>
              <a:ext uri="{FF2B5EF4-FFF2-40B4-BE49-F238E27FC236}">
                <a16:creationId xmlns:a16="http://schemas.microsoft.com/office/drawing/2014/main" id="{56C0FC2E-E09F-059F-679B-17A8924E3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29109"/>
              </p:ext>
            </p:extLst>
          </p:nvPr>
        </p:nvGraphicFramePr>
        <p:xfrm>
          <a:off x="337143" y="4569070"/>
          <a:ext cx="923171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962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04232">
                  <a:extLst>
                    <a:ext uri="{9D8B030D-6E8A-4147-A177-3AD203B41FA5}">
                      <a16:colId xmlns:a16="http://schemas.microsoft.com/office/drawing/2014/main" val="574270901"/>
                    </a:ext>
                  </a:extLst>
                </a:gridCol>
                <a:gridCol w="3316077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2638715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2078727">
                  <a:extLst>
                    <a:ext uri="{9D8B030D-6E8A-4147-A177-3AD203B41FA5}">
                      <a16:colId xmlns:a16="http://schemas.microsoft.com/office/drawing/2014/main" val="3954032313"/>
                    </a:ext>
                  </a:extLst>
                </a:gridCol>
              </a:tblGrid>
              <a:tr h="13459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1345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GET</a:t>
                      </a:r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/v4/clients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クライアント一覧取得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69518"/>
                  </a:ext>
                </a:extLst>
              </a:tr>
              <a:tr h="16593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GET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cadde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api</a:t>
                      </a:r>
                      <a:r>
                        <a:rPr kumimoji="1" lang="en-US" altLang="ja-JP" sz="1200" dirty="0"/>
                        <a:t>/v4/clients/{</a:t>
                      </a:r>
                      <a:r>
                        <a:rPr kumimoji="1" lang="ja-JP" altLang="en-US" sz="1200" dirty="0"/>
                        <a:t>クライアント名</a:t>
                      </a:r>
                      <a:r>
                        <a:rPr kumimoji="1" lang="en-US" altLang="ja-JP" sz="1200" dirty="0"/>
                        <a:t>}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URL</a:t>
                      </a:r>
                      <a:r>
                        <a:rPr kumimoji="1" lang="ja-JP" altLang="en-US" sz="1200" dirty="0"/>
                        <a:t>：</a:t>
                      </a: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　</a:t>
                      </a:r>
                      <a:r>
                        <a:rPr kumimoji="1" lang="en-US" altLang="ja-JP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client_id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：クライアント名</a:t>
                      </a:r>
                      <a:endParaRPr kumimoji="1" lang="en-US" altLang="ja-JP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クライアント取得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065421"/>
                  </a:ext>
                </a:extLst>
              </a:tr>
            </a:tbl>
          </a:graphicData>
        </a:graphic>
      </p:graphicFrame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0227192F-B3C1-93AB-115A-5FA20C41AA63}"/>
              </a:ext>
            </a:extLst>
          </p:cNvPr>
          <p:cNvSpPr/>
          <p:nvPr/>
        </p:nvSpPr>
        <p:spPr>
          <a:xfrm>
            <a:off x="709452" y="3057772"/>
            <a:ext cx="1937010" cy="432000"/>
          </a:xfrm>
          <a:prstGeom prst="wedgeRoundRectCallout">
            <a:avLst>
              <a:gd name="adj1" fmla="val -16953"/>
              <a:gd name="adj2" fmla="val -306218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①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「クライアント」メニューを押下すると画面遷移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BFDACA6A-6522-8D18-31BA-1888AE7F0E90}"/>
              </a:ext>
            </a:extLst>
          </p:cNvPr>
          <p:cNvSpPr/>
          <p:nvPr/>
        </p:nvSpPr>
        <p:spPr>
          <a:xfrm>
            <a:off x="7787005" y="1677301"/>
            <a:ext cx="1937010" cy="432000"/>
          </a:xfrm>
          <a:prstGeom prst="wedgeRoundRectCallout">
            <a:avLst>
              <a:gd name="adj1" fmla="val -11205"/>
              <a:gd name="adj2" fmla="val -89029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②押下すると画面遷移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E3067A36-D662-0DE9-FF09-A6C2532A8842}"/>
              </a:ext>
            </a:extLst>
          </p:cNvPr>
          <p:cNvSpPr/>
          <p:nvPr/>
        </p:nvSpPr>
        <p:spPr>
          <a:xfrm>
            <a:off x="7787005" y="2625772"/>
            <a:ext cx="1937010" cy="432000"/>
          </a:xfrm>
          <a:prstGeom prst="wedgeRoundRectCallout">
            <a:avLst>
              <a:gd name="adj1" fmla="val -26804"/>
              <a:gd name="adj2" fmla="val -96391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②押下すると画面遷移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E3CC19E-70DE-DD77-0270-7AF234174EAB}"/>
              </a:ext>
            </a:extLst>
          </p:cNvPr>
          <p:cNvSpPr/>
          <p:nvPr/>
        </p:nvSpPr>
        <p:spPr>
          <a:xfrm>
            <a:off x="7787005" y="3913816"/>
            <a:ext cx="1937010" cy="432000"/>
          </a:xfrm>
          <a:prstGeom prst="wedgeRoundRectCallout">
            <a:avLst>
              <a:gd name="adj1" fmla="val -123"/>
              <a:gd name="adj2" fmla="val -109275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②押下すると画面遷移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85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8E96CD3A-5EE7-488E-AE16-1D7C24A9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5" y="762879"/>
            <a:ext cx="9103376" cy="3883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1.13.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クライアント登録画面</a:t>
            </a:r>
            <a:endParaRPr kumimoji="1" lang="ja-JP" altLang="en-US" sz="1800" dirty="0"/>
          </a:p>
        </p:txBody>
      </p:sp>
      <p:graphicFrame>
        <p:nvGraphicFramePr>
          <p:cNvPr id="5" name="表 9">
            <a:extLst>
              <a:ext uri="{FF2B5EF4-FFF2-40B4-BE49-F238E27FC236}">
                <a16:creationId xmlns:a16="http://schemas.microsoft.com/office/drawing/2014/main" id="{4743BB02-76FD-9966-E193-EEA85552B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93778"/>
              </p:ext>
            </p:extLst>
          </p:nvPr>
        </p:nvGraphicFramePr>
        <p:xfrm>
          <a:off x="401926" y="5036283"/>
          <a:ext cx="9231713" cy="94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962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04232">
                  <a:extLst>
                    <a:ext uri="{9D8B030D-6E8A-4147-A177-3AD203B41FA5}">
                      <a16:colId xmlns:a16="http://schemas.microsoft.com/office/drawing/2014/main" val="574270901"/>
                    </a:ext>
                  </a:extLst>
                </a:gridCol>
                <a:gridCol w="2462997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3768918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1801604">
                  <a:extLst>
                    <a:ext uri="{9D8B030D-6E8A-4147-A177-3AD203B41FA5}">
                      <a16:colId xmlns:a16="http://schemas.microsoft.com/office/drawing/2014/main" val="3954032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POST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/v4/clients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ボディ：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client_id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：クライアント名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subject_dn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：サブジェクト識別子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オプション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クライアント登録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69518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DACF27E7-754B-F504-8F1A-3DD22D007A35}"/>
              </a:ext>
            </a:extLst>
          </p:cNvPr>
          <p:cNvSpPr/>
          <p:nvPr/>
        </p:nvSpPr>
        <p:spPr>
          <a:xfrm>
            <a:off x="2234896" y="3965071"/>
            <a:ext cx="2910274" cy="432000"/>
          </a:xfrm>
          <a:prstGeom prst="wedgeRoundRectCallout">
            <a:avLst>
              <a:gd name="adj1" fmla="val -24196"/>
              <a:gd name="adj2" fmla="val -195783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①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押下するとクライアントを登録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32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8D4B7B9-F2E6-92C9-B1C0-0E486422C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79" t="10312" b="17873"/>
          <a:stretch/>
        </p:blipFill>
        <p:spPr>
          <a:xfrm>
            <a:off x="2287275" y="3253100"/>
            <a:ext cx="6471698" cy="2083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A22FB80-E955-4CA8-E82E-12BF21147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105"/>
          <a:stretch/>
        </p:blipFill>
        <p:spPr>
          <a:xfrm>
            <a:off x="649298" y="749493"/>
            <a:ext cx="7971746" cy="2380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1.14.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クライアント編集画面</a:t>
            </a:r>
            <a:endParaRPr kumimoji="1" lang="ja-JP" altLang="en-US" sz="18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C442728C-66AD-2809-47B0-A0E809C141FA}"/>
              </a:ext>
            </a:extLst>
          </p:cNvPr>
          <p:cNvSpPr/>
          <p:nvPr/>
        </p:nvSpPr>
        <p:spPr>
          <a:xfrm>
            <a:off x="4524871" y="2660909"/>
            <a:ext cx="3323065" cy="432000"/>
          </a:xfrm>
          <a:prstGeom prst="wedgeRoundRectCallout">
            <a:avLst>
              <a:gd name="adj1" fmla="val -74194"/>
              <a:gd name="adj2" fmla="val 15884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①②押下するとクライアントとシークレットを更新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4" name="表 9">
            <a:extLst>
              <a:ext uri="{FF2B5EF4-FFF2-40B4-BE49-F238E27FC236}">
                <a16:creationId xmlns:a16="http://schemas.microsoft.com/office/drawing/2014/main" id="{B573560C-ED09-78E0-950D-D7A5DA837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984537"/>
              </p:ext>
            </p:extLst>
          </p:nvPr>
        </p:nvGraphicFramePr>
        <p:xfrm>
          <a:off x="234000" y="5520926"/>
          <a:ext cx="9231713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962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04232">
                  <a:extLst>
                    <a:ext uri="{9D8B030D-6E8A-4147-A177-3AD203B41FA5}">
                      <a16:colId xmlns:a16="http://schemas.microsoft.com/office/drawing/2014/main" val="574270901"/>
                    </a:ext>
                  </a:extLst>
                </a:gridCol>
                <a:gridCol w="3179786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2639834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2213899">
                  <a:extLst>
                    <a:ext uri="{9D8B030D-6E8A-4147-A177-3AD203B41FA5}">
                      <a16:colId xmlns:a16="http://schemas.microsoft.com/office/drawing/2014/main" val="3954032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PUT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cadde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api</a:t>
                      </a:r>
                      <a:r>
                        <a:rPr kumimoji="1" lang="en-US" altLang="ja-JP" sz="1200" dirty="0"/>
                        <a:t>/v4/clients/{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クライアント名</a:t>
                      </a:r>
                      <a:r>
                        <a:rPr kumimoji="1" lang="en-US" altLang="ja-JP" sz="1200" dirty="0"/>
                        <a:t>}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ボディ：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subject_dn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：サブジェクト識別子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クライアント更新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10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cadde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api</a:t>
                      </a:r>
                      <a:r>
                        <a:rPr kumimoji="1" lang="en-US" altLang="ja-JP" sz="1200" dirty="0"/>
                        <a:t>/v4/clients/{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クライアント名</a:t>
                      </a:r>
                      <a:r>
                        <a:rPr kumimoji="1" lang="en-US" altLang="ja-JP" sz="1200" dirty="0"/>
                        <a:t>}/secret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クライアント更新</a:t>
                      </a: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クライアントシークレット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710215"/>
                  </a:ext>
                </a:extLst>
              </a:tr>
            </a:tbl>
          </a:graphicData>
        </a:graphic>
      </p:graphicFrame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44D0E6D8-0065-E725-3CF8-489FAEEE6537}"/>
              </a:ext>
            </a:extLst>
          </p:cNvPr>
          <p:cNvSpPr/>
          <p:nvPr/>
        </p:nvSpPr>
        <p:spPr>
          <a:xfrm>
            <a:off x="3953702" y="4904342"/>
            <a:ext cx="2908273" cy="432000"/>
          </a:xfrm>
          <a:prstGeom prst="wedgeRoundRectCallout">
            <a:avLst>
              <a:gd name="adj1" fmla="val -84515"/>
              <a:gd name="adj2" fmla="val 12203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①押下するとサブジェクト識別子を更新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677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BD44BA9-341B-F153-8E5C-2A4CC033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3" y="933997"/>
            <a:ext cx="9231713" cy="3375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1.15.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クライアント削除画面</a:t>
            </a:r>
            <a:endParaRPr kumimoji="1" lang="ja-JP" altLang="en-US" sz="1800" dirty="0"/>
          </a:p>
        </p:txBody>
      </p:sp>
      <p:graphicFrame>
        <p:nvGraphicFramePr>
          <p:cNvPr id="4" name="表 9">
            <a:extLst>
              <a:ext uri="{FF2B5EF4-FFF2-40B4-BE49-F238E27FC236}">
                <a16:creationId xmlns:a16="http://schemas.microsoft.com/office/drawing/2014/main" id="{AC2E4B90-5BF4-EF37-7249-B049D5C00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81505"/>
              </p:ext>
            </p:extLst>
          </p:nvPr>
        </p:nvGraphicFramePr>
        <p:xfrm>
          <a:off x="337143" y="4751847"/>
          <a:ext cx="9231713" cy="7266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962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04232">
                  <a:extLst>
                    <a:ext uri="{9D8B030D-6E8A-4147-A177-3AD203B41FA5}">
                      <a16:colId xmlns:a16="http://schemas.microsoft.com/office/drawing/2014/main" val="574270901"/>
                    </a:ext>
                  </a:extLst>
                </a:gridCol>
                <a:gridCol w="3316077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2725955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1991487">
                  <a:extLst>
                    <a:ext uri="{9D8B030D-6E8A-4147-A177-3AD203B41FA5}">
                      <a16:colId xmlns:a16="http://schemas.microsoft.com/office/drawing/2014/main" val="3954032313"/>
                    </a:ext>
                  </a:extLst>
                </a:gridCol>
              </a:tblGrid>
              <a:tr h="38242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34418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DELETE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/v4/clients/{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クライアント名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クライアント削除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649739"/>
                  </a:ext>
                </a:extLst>
              </a:tr>
            </a:tbl>
          </a:graphicData>
        </a:graphic>
      </p:graphicFrame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DB1DB7A-7266-2CB4-1EC2-5BB2BAD82A7E}"/>
              </a:ext>
            </a:extLst>
          </p:cNvPr>
          <p:cNvSpPr/>
          <p:nvPr/>
        </p:nvSpPr>
        <p:spPr>
          <a:xfrm>
            <a:off x="2163709" y="3861336"/>
            <a:ext cx="2575268" cy="378603"/>
          </a:xfrm>
          <a:prstGeom prst="wedgeRoundRectCallout">
            <a:avLst>
              <a:gd name="adj1" fmla="val -25634"/>
              <a:gd name="adj2" fmla="val -143837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①削除ボタン押下でクライアントを削除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978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97E3A0B-8D2A-437B-742B-EDDD3B78A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34"/>
          <a:stretch/>
        </p:blipFill>
        <p:spPr>
          <a:xfrm>
            <a:off x="913807" y="828109"/>
            <a:ext cx="8078386" cy="33622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1.16.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graphicFrame>
        <p:nvGraphicFramePr>
          <p:cNvPr id="6" name="表 9">
            <a:extLst>
              <a:ext uri="{FF2B5EF4-FFF2-40B4-BE49-F238E27FC236}">
                <a16:creationId xmlns:a16="http://schemas.microsoft.com/office/drawing/2014/main" id="{D95AC9F7-75F6-5AD7-027B-43B4AA8ED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07344"/>
              </p:ext>
            </p:extLst>
          </p:nvPr>
        </p:nvGraphicFramePr>
        <p:xfrm>
          <a:off x="337143" y="5338168"/>
          <a:ext cx="9231713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962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04232">
                  <a:extLst>
                    <a:ext uri="{9D8B030D-6E8A-4147-A177-3AD203B41FA5}">
                      <a16:colId xmlns:a16="http://schemas.microsoft.com/office/drawing/2014/main" val="574270901"/>
                    </a:ext>
                  </a:extLst>
                </a:gridCol>
                <a:gridCol w="3316077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2694374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2023068">
                  <a:extLst>
                    <a:ext uri="{9D8B030D-6E8A-4147-A177-3AD203B41FA5}">
                      <a16:colId xmlns:a16="http://schemas.microsoft.com/office/drawing/2014/main" val="3954032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/v4/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外部</a:t>
                      </a:r>
                      <a:r>
                        <a:rPr kumimoji="1" lang="en-US" altLang="ja-JP" sz="1200" dirty="0"/>
                        <a:t>IdP</a:t>
                      </a:r>
                      <a:r>
                        <a:rPr kumimoji="1" lang="ja-JP" altLang="en-US" sz="1200" dirty="0"/>
                        <a:t>一覧取得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69518"/>
                  </a:ext>
                </a:extLst>
              </a:tr>
            </a:tbl>
          </a:graphicData>
        </a:graphic>
      </p:graphicFrame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C07FACB7-458F-ADB1-8B0D-A0D9D6B2A690}"/>
              </a:ext>
            </a:extLst>
          </p:cNvPr>
          <p:cNvSpPr/>
          <p:nvPr/>
        </p:nvSpPr>
        <p:spPr>
          <a:xfrm>
            <a:off x="860526" y="2731768"/>
            <a:ext cx="1937010" cy="432000"/>
          </a:xfrm>
          <a:prstGeom prst="wedgeRoundRectCallout">
            <a:avLst>
              <a:gd name="adj1" fmla="val -18595"/>
              <a:gd name="adj2" fmla="val -204986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①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「外部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」メニューを押下すると画面遷移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717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97D632-575A-4CF0-9331-C5E814BB640D}"/>
              </a:ext>
            </a:extLst>
          </p:cNvPr>
          <p:cNvSpPr txBox="1"/>
          <p:nvPr/>
        </p:nvSpPr>
        <p:spPr>
          <a:xfrm>
            <a:off x="286720" y="810977"/>
            <a:ext cx="4666280" cy="5236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認証機能画面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1.1.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画面遷移図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1.2.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1.3.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Keycloak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1.4.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メニュー画面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1.5.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認証機能の設定画面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1.6. CADDE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ユーザ一覧画面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1.7.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ユーザ一覧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パスワード変更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1.8. 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ユーザ登録画面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1.9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 CADDE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ユーザ編集画面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1.10. CADDE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ユーザ編集画面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アイデンティティプロバイダのリンク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1.11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 CADDE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ユーザ削除画面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1.12.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クライアント一覧画面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1.13.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クライアント登録画面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1.14.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クライアント編集画面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1.15.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クライアント削除画面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1.16.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一覧画面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1.17.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1.18.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編集画面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1.19.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削除画面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F55D1DAF-FF71-45B3-9E11-C89DA1D09A7F}"/>
              </a:ext>
            </a:extLst>
          </p:cNvPr>
          <p:cNvSpPr txBox="1">
            <a:spLocks/>
          </p:cNvSpPr>
          <p:nvPr/>
        </p:nvSpPr>
        <p:spPr>
          <a:xfrm>
            <a:off x="286719" y="151617"/>
            <a:ext cx="7367344" cy="351000"/>
          </a:xfrm>
          <a:prstGeom prst="rect">
            <a:avLst/>
          </a:prstGeom>
        </p:spPr>
        <p:txBody>
          <a:bodyPr vert="horz" lIns="0" tIns="37148" rIns="74295" bIns="37148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1625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015285-1B7A-1092-6EA0-7C210A38B191}"/>
              </a:ext>
            </a:extLst>
          </p:cNvPr>
          <p:cNvSpPr txBox="1"/>
          <p:nvPr/>
        </p:nvSpPr>
        <p:spPr>
          <a:xfrm>
            <a:off x="4953000" y="810977"/>
            <a:ext cx="4562928" cy="5236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認可機能画面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2.1.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画面遷移図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2.2.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2.3.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メニュー画面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2.4</a:t>
            </a:r>
            <a:r>
              <a:rPr kumimoji="1"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認可機能の設定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2.5. 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認可登録画面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2.6. 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認可一覧画面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2.7. 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認可詳細画面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07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1.16.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116457-2353-FC55-F8AE-9404384541E0}"/>
              </a:ext>
            </a:extLst>
          </p:cNvPr>
          <p:cNvSpPr txBox="1"/>
          <p:nvPr/>
        </p:nvSpPr>
        <p:spPr>
          <a:xfrm>
            <a:off x="588776" y="1059463"/>
            <a:ext cx="4178974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1600" dirty="0" err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取得戻り値　例</a:t>
            </a:r>
            <a:r>
              <a:rPr kumimoji="1"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Idps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:[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"alias":"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oidc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"displayName":"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xID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"internalId":"57b516ab-e15e-4f1f-a067-bedf4fceab93",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"providerId":"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oidc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enabled":true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"updateProfileFirstLoginMode":"on",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"trustEmail":false,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"storeToken":true,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"addReadTokenRoleOnCreate":true,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"authenticateByDefault":false,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"linkOnly":false,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"firstBrokerLoginFlowAlias":"first broker login",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"config":{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validateSignature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":"true",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tokenUrl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":"https://oidc-uat.x-id.io/oauth2/auth",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"clientId":"f3da783-9dyeja-284hsufsa-20sjditk2036",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"jwksUrl":"https://oidc-uat.x-id.io/.well-known/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jwks.json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authorizationUrl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":"https://oidc-uat.x-id.io/oauth2/auth",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"clientAuthMethod":"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client_secret_basic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"syncMode":"IMPORT",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"clientSecret":"f3da783-9dyeja-284hsufsa-20sjditk2036",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"issuer":"https://oidc-uat.x-id.io/",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defaultScope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openid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useJwksUrl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":"true“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},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{…}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5636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0F80B75-5448-DDDE-162F-92FF5AC81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" y="745001"/>
            <a:ext cx="9245197" cy="4243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1.17.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登録画面</a:t>
            </a:r>
            <a:endParaRPr kumimoji="1" lang="ja-JP" altLang="en-US" sz="1800" dirty="0"/>
          </a:p>
        </p:txBody>
      </p:sp>
      <p:graphicFrame>
        <p:nvGraphicFramePr>
          <p:cNvPr id="5" name="表 9">
            <a:extLst>
              <a:ext uri="{FF2B5EF4-FFF2-40B4-BE49-F238E27FC236}">
                <a16:creationId xmlns:a16="http://schemas.microsoft.com/office/drawing/2014/main" id="{B0CA4B4C-8A40-DB22-3C1C-8D353F1EF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09298"/>
              </p:ext>
            </p:extLst>
          </p:nvPr>
        </p:nvGraphicFramePr>
        <p:xfrm>
          <a:off x="337143" y="5484294"/>
          <a:ext cx="9231713" cy="1193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962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04232">
                  <a:extLst>
                    <a:ext uri="{9D8B030D-6E8A-4147-A177-3AD203B41FA5}">
                      <a16:colId xmlns:a16="http://schemas.microsoft.com/office/drawing/2014/main" val="574270901"/>
                    </a:ext>
                  </a:extLst>
                </a:gridCol>
                <a:gridCol w="3316077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3679634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1037808">
                  <a:extLst>
                    <a:ext uri="{9D8B030D-6E8A-4147-A177-3AD203B41FA5}">
                      <a16:colId xmlns:a16="http://schemas.microsoft.com/office/drawing/2014/main" val="3954032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/v4/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ボディ：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idp_data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：登録詳細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参照：</a:t>
                      </a:r>
                      <a:r>
                        <a:rPr lang="zh-TW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詳細設計書</a:t>
                      </a:r>
                      <a:r>
                        <a:rPr lang="en-US" altLang="zh-TW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_</a:t>
                      </a:r>
                      <a:r>
                        <a:rPr lang="zh-TW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認証機能</a:t>
                      </a:r>
                      <a:r>
                        <a:rPr lang="en-US" altLang="zh-TW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_</a:t>
                      </a:r>
                      <a:r>
                        <a:rPr lang="zh-TW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別紙</a:t>
                      </a:r>
                      <a:r>
                        <a:rPr lang="en-US" altLang="zh-TW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1_</a:t>
                      </a:r>
                      <a:r>
                        <a:rPr lang="zh-TW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処理詳細</a:t>
                      </a:r>
                      <a:r>
                        <a:rPr lang="en-US" altLang="zh-TW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(xlsx)</a:t>
                      </a:r>
                      <a:r>
                        <a:rPr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</a:t>
                      </a:r>
                      <a:r>
                        <a:rPr lang="en-US" altLang="zh-TW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Sheet</a:t>
                      </a:r>
                      <a:r>
                        <a:rPr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名</a:t>
                      </a:r>
                      <a:r>
                        <a:rPr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=</a:t>
                      </a:r>
                      <a:r>
                        <a:rPr lang="en-US" altLang="ja-JP"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Keycloak</a:t>
                      </a:r>
                      <a:r>
                        <a:rPr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アイデンティティプロバイダ設定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外部</a:t>
                      </a:r>
                      <a:r>
                        <a:rPr kumimoji="1" lang="en-US" altLang="ja-JP" sz="1200" dirty="0"/>
                        <a:t>IdP</a:t>
                      </a:r>
                      <a:r>
                        <a:rPr kumimoji="1" lang="ja-JP" altLang="en-US" sz="1200" dirty="0"/>
                        <a:t>登録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69518"/>
                  </a:ext>
                </a:extLst>
              </a:tr>
            </a:tbl>
          </a:graphicData>
        </a:graphic>
      </p:graphicFrame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EC0AE7A6-D33C-9711-186B-A697F11C608A}"/>
              </a:ext>
            </a:extLst>
          </p:cNvPr>
          <p:cNvSpPr/>
          <p:nvPr/>
        </p:nvSpPr>
        <p:spPr>
          <a:xfrm>
            <a:off x="426803" y="4988619"/>
            <a:ext cx="2368293" cy="432000"/>
          </a:xfrm>
          <a:prstGeom prst="wedgeRoundRectCallout">
            <a:avLst>
              <a:gd name="adj1" fmla="val -3647"/>
              <a:gd name="adj2" fmla="val -132177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①「登録」ボタン押下でアイデンティプロバイダーを作成する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2072D57-BEA1-8C20-7FAD-62895A588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70" y="3999165"/>
            <a:ext cx="7243901" cy="925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矢印: 下 20">
            <a:extLst>
              <a:ext uri="{FF2B5EF4-FFF2-40B4-BE49-F238E27FC236}">
                <a16:creationId xmlns:a16="http://schemas.microsoft.com/office/drawing/2014/main" id="{AA745788-265D-91F0-B932-5F2C68E72EA6}"/>
              </a:ext>
            </a:extLst>
          </p:cNvPr>
          <p:cNvSpPr/>
          <p:nvPr/>
        </p:nvSpPr>
        <p:spPr>
          <a:xfrm rot="16200000">
            <a:off x="2238808" y="3751848"/>
            <a:ext cx="201416" cy="696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6D9468A-F72A-CE04-1B46-7F0AB25FC19C}"/>
              </a:ext>
            </a:extLst>
          </p:cNvPr>
          <p:cNvSpPr txBox="1"/>
          <p:nvPr/>
        </p:nvSpPr>
        <p:spPr>
          <a:xfrm>
            <a:off x="1757238" y="37529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accent1"/>
                </a:solidFill>
              </a:rPr>
              <a:t>入力値が切り替わる</a:t>
            </a:r>
          </a:p>
        </p:txBody>
      </p:sp>
    </p:spTree>
    <p:extLst>
      <p:ext uri="{BB962C8B-B14F-4D97-AF65-F5344CB8AC3E}">
        <p14:creationId xmlns:p14="http://schemas.microsoft.com/office/powerpoint/2010/main" val="1150554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1.17.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登録画面</a:t>
            </a:r>
            <a:endParaRPr kumimoji="1" lang="ja-JP" altLang="en-US" sz="1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EEB97E-AE8C-9200-C115-21CC269A7D36}"/>
              </a:ext>
            </a:extLst>
          </p:cNvPr>
          <p:cNvSpPr txBox="1"/>
          <p:nvPr/>
        </p:nvSpPr>
        <p:spPr>
          <a:xfrm>
            <a:off x="5329402" y="1038546"/>
            <a:ext cx="4178974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xID</a:t>
            </a:r>
            <a:r>
              <a:rPr kumimoji="1"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登録　例</a:t>
            </a:r>
            <a:r>
              <a:rPr kumimoji="1"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idp_data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:{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addReadTokenRoleOnCreate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":true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"alias":"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xID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authenticateByDefault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":false,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"config":{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syncMode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":"IMPORT",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authorizationUrl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":"https://oidc-uat.x-id.io/oauth2/auth",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tokenUrl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":"https://oidc-uat.x-id.io/oauth2/auth",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clientAuthMethod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client_secret_basic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"clientId":"f3da783-9dyeja-284hsufsa-20sjditk2036",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"clientSecret":"Fr4C97WCnPIZ4EGJDp-yavdD6b",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issuer":"https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://oidc-uat.x-id.io/",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defaultScope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openid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validateSignature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":"true",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useJwksUrl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":"true",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jwksUrl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":"https://oidc-uat.x-id.io/.well-known/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jwks.json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displayName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xID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enabled":true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firstBrokerLoginFlowAlias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":"first broker login",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linkOnly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postBrokerLoginFlowAlias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providerId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oidc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storeToken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":true,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trustEmail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":""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D81285-F8BF-459F-53D4-84E27E861A30}"/>
              </a:ext>
            </a:extLst>
          </p:cNvPr>
          <p:cNvSpPr txBox="1"/>
          <p:nvPr/>
        </p:nvSpPr>
        <p:spPr>
          <a:xfrm>
            <a:off x="397624" y="1038546"/>
            <a:ext cx="4178974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gBizID</a:t>
            </a:r>
            <a:r>
              <a:rPr kumimoji="1"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登録送り値　例）</a:t>
            </a:r>
            <a:endParaRPr kumimoji="1"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idp_data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:{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addReadTokenRoleOnCreate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":true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"alias":"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oidc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authenticateByDefault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":false,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"config":{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syncMode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":"IMPORT",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authorizationUrl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":"https://oidc-uat.x-id.io/oauth2/auth",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tokenUrl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":"https://stg.gbiz-id.go.jp/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oauth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/token",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clientAuthMethod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client_secret_basic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"clientId":"200360idpsaasdatalinkagejp",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"clientSecret":"avYKY2JC8LrtSh6MwiXCQVwuK3cxQBE2",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issuer":"https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://stg.gbiz-id.go.jp/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oauth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/",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defaultScope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openid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validateSignature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":"true",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useJwksUrl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":"false",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publicKeySignatureVerifier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":"-----BEGIN PUBLIC KEY-----\nMIGfMA0GCSqGSIb3DQEBAQUAA4GNADCBiQKBgQCjWSBQg0ptgdL1XTrMPDdlMpsv\neoBiEz+SN0ZEwHS3vTdrDocA37EfaMxTd8o0nZU9BC9PqlbeCPO+piVtDENmNFl8\nB5ebxPzhojV1SaQFAlno9kDX5inMnXDBYI1HHQiSbfd4nWGkUwGdnQAuTEzRomey\nl9WKqfUJWLyFsi8hYQIDAQAB\n-----END PUBLIC KEY-----",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"publicKeySignatureVerifierKeyId":"rsa1"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displayName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gBizID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enabled":true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firstBrokerLoginFlowAlias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":"first broker login",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linkOnly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postBrokerLoginFlowAlias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providerId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oidc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storeToken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":true,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trustEmail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":""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7063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63FE8A1-6437-CBCC-40AD-99C623859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" y="732927"/>
            <a:ext cx="9262698" cy="43193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1.18.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編集画面</a:t>
            </a:r>
            <a:endParaRPr kumimoji="1" lang="ja-JP" altLang="en-US" sz="1800" dirty="0"/>
          </a:p>
        </p:txBody>
      </p:sp>
      <p:graphicFrame>
        <p:nvGraphicFramePr>
          <p:cNvPr id="4" name="表 9">
            <a:extLst>
              <a:ext uri="{FF2B5EF4-FFF2-40B4-BE49-F238E27FC236}">
                <a16:creationId xmlns:a16="http://schemas.microsoft.com/office/drawing/2014/main" id="{A76C14FA-F09F-3A57-34E8-82DDBD632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4252"/>
              </p:ext>
            </p:extLst>
          </p:nvPr>
        </p:nvGraphicFramePr>
        <p:xfrm>
          <a:off x="337143" y="5546326"/>
          <a:ext cx="9231713" cy="1193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962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04232">
                  <a:extLst>
                    <a:ext uri="{9D8B030D-6E8A-4147-A177-3AD203B41FA5}">
                      <a16:colId xmlns:a16="http://schemas.microsoft.com/office/drawing/2014/main" val="574270901"/>
                    </a:ext>
                  </a:extLst>
                </a:gridCol>
                <a:gridCol w="3316077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3679634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1037808">
                  <a:extLst>
                    <a:ext uri="{9D8B030D-6E8A-4147-A177-3AD203B41FA5}">
                      <a16:colId xmlns:a16="http://schemas.microsoft.com/office/drawing/2014/main" val="3954032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/v4/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idps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/{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外部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IdP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のエイリアス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ボディ：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idp_data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：登録詳細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参照：</a:t>
                      </a:r>
                      <a:r>
                        <a:rPr lang="zh-TW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詳細設計書</a:t>
                      </a:r>
                      <a:r>
                        <a:rPr lang="en-US" altLang="zh-TW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_</a:t>
                      </a:r>
                      <a:r>
                        <a:rPr lang="zh-TW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認証機能</a:t>
                      </a:r>
                      <a:r>
                        <a:rPr lang="en-US" altLang="zh-TW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_</a:t>
                      </a:r>
                      <a:r>
                        <a:rPr lang="zh-TW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別紙</a:t>
                      </a:r>
                      <a:r>
                        <a:rPr lang="en-US" altLang="zh-TW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1_</a:t>
                      </a:r>
                      <a:r>
                        <a:rPr lang="zh-TW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処理詳細</a:t>
                      </a:r>
                      <a:r>
                        <a:rPr lang="en-US" altLang="zh-TW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(xlsx)</a:t>
                      </a:r>
                      <a:r>
                        <a:rPr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</a:t>
                      </a:r>
                      <a:r>
                        <a:rPr lang="en-US" altLang="zh-TW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Sheet</a:t>
                      </a:r>
                      <a:r>
                        <a:rPr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名</a:t>
                      </a:r>
                      <a:r>
                        <a:rPr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=</a:t>
                      </a:r>
                      <a:r>
                        <a:rPr lang="en-US" altLang="ja-JP"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Keycloak</a:t>
                      </a:r>
                      <a:r>
                        <a:rPr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アイデンティティプロバイダ設定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外部</a:t>
                      </a:r>
                      <a:r>
                        <a:rPr kumimoji="1" lang="en-US" altLang="ja-JP" sz="1200" dirty="0"/>
                        <a:t>IdP</a:t>
                      </a:r>
                      <a:r>
                        <a:rPr kumimoji="1" lang="ja-JP" altLang="en-US" sz="1200" dirty="0"/>
                        <a:t>更新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69518"/>
                  </a:ext>
                </a:extLst>
              </a:tr>
            </a:tbl>
          </a:graphicData>
        </a:graphic>
      </p:graphicFrame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F718F63-17E0-B586-4B0E-BF45408BBF6B}"/>
              </a:ext>
            </a:extLst>
          </p:cNvPr>
          <p:cNvSpPr/>
          <p:nvPr/>
        </p:nvSpPr>
        <p:spPr>
          <a:xfrm>
            <a:off x="1433887" y="4836294"/>
            <a:ext cx="2910274" cy="432000"/>
          </a:xfrm>
          <a:prstGeom prst="wedgeRoundRectCallout">
            <a:avLst>
              <a:gd name="adj1" fmla="val -42775"/>
              <a:gd name="adj2" fmla="val -105595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①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押下するとアイデンティティプロバイダを更新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1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1.19.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削除画面</a:t>
            </a:r>
            <a:endParaRPr kumimoji="1" lang="ja-JP" altLang="en-US" sz="1800" dirty="0"/>
          </a:p>
        </p:txBody>
      </p:sp>
      <p:graphicFrame>
        <p:nvGraphicFramePr>
          <p:cNvPr id="4" name="表 9">
            <a:extLst>
              <a:ext uri="{FF2B5EF4-FFF2-40B4-BE49-F238E27FC236}">
                <a16:creationId xmlns:a16="http://schemas.microsoft.com/office/drawing/2014/main" id="{AC2E4B90-5BF4-EF37-7249-B049D5C00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83542"/>
              </p:ext>
            </p:extLst>
          </p:nvPr>
        </p:nvGraphicFramePr>
        <p:xfrm>
          <a:off x="392803" y="5818861"/>
          <a:ext cx="9231713" cy="7266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962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04232">
                  <a:extLst>
                    <a:ext uri="{9D8B030D-6E8A-4147-A177-3AD203B41FA5}">
                      <a16:colId xmlns:a16="http://schemas.microsoft.com/office/drawing/2014/main" val="574270901"/>
                    </a:ext>
                  </a:extLst>
                </a:gridCol>
                <a:gridCol w="3316077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2725955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1991487">
                  <a:extLst>
                    <a:ext uri="{9D8B030D-6E8A-4147-A177-3AD203B41FA5}">
                      <a16:colId xmlns:a16="http://schemas.microsoft.com/office/drawing/2014/main" val="3954032313"/>
                    </a:ext>
                  </a:extLst>
                </a:gridCol>
              </a:tblGrid>
              <a:tr h="38242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34418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DELETE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/v4/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idps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/{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外部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IdP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のエイリアス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外部</a:t>
                      </a:r>
                      <a:r>
                        <a:rPr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IdP</a:t>
                      </a:r>
                      <a:r>
                        <a:rPr kumimoji="1" lang="ja-JP" altLang="en-US" sz="1200" dirty="0"/>
                        <a:t>削除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649739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50FD770F-ED43-9BA2-2671-03AA27EE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" y="1013047"/>
            <a:ext cx="9301500" cy="43426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DB1DB7A-7266-2CB4-1EC2-5BB2BAD82A7E}"/>
              </a:ext>
            </a:extLst>
          </p:cNvPr>
          <p:cNvSpPr/>
          <p:nvPr/>
        </p:nvSpPr>
        <p:spPr>
          <a:xfrm>
            <a:off x="971013" y="5237478"/>
            <a:ext cx="2575268" cy="378603"/>
          </a:xfrm>
          <a:prstGeom prst="wedgeRoundRectCallout">
            <a:avLst>
              <a:gd name="adj1" fmla="val -25634"/>
              <a:gd name="adj2" fmla="val -143837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①削除ボタン押下で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を削除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975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88A7B-9FAC-4A57-9F2A-37F2F50B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 </a:t>
            </a:r>
            <a:r>
              <a:rPr kumimoji="1" lang="ja-JP" altLang="en-US" dirty="0"/>
              <a:t>認可機能画面</a:t>
            </a:r>
          </a:p>
        </p:txBody>
      </p:sp>
    </p:spTree>
    <p:extLst>
      <p:ext uri="{BB962C8B-B14F-4D97-AF65-F5344CB8AC3E}">
        <p14:creationId xmlns:p14="http://schemas.microsoft.com/office/powerpoint/2010/main" val="3260389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E5E2B10-33C9-630D-DC2D-2F00549D60E3}"/>
              </a:ext>
            </a:extLst>
          </p:cNvPr>
          <p:cNvSpPr/>
          <p:nvPr/>
        </p:nvSpPr>
        <p:spPr>
          <a:xfrm>
            <a:off x="4953000" y="2880557"/>
            <a:ext cx="3553906" cy="2033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認可関連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5628D66-5D22-C343-2371-1DB776D12220}"/>
              </a:ext>
            </a:extLst>
          </p:cNvPr>
          <p:cNvSpPr/>
          <p:nvPr/>
        </p:nvSpPr>
        <p:spPr>
          <a:xfrm>
            <a:off x="4953000" y="1437280"/>
            <a:ext cx="3553906" cy="1028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基本設定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18BA7E-46CB-4E8D-9E6D-58690086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認可機能画面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2.1.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画面遷移図</a:t>
            </a:r>
            <a:endParaRPr lang="ja-JP" altLang="en-US" sz="18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ACE420F-A33D-BD27-DD9D-5476A109F195}"/>
              </a:ext>
            </a:extLst>
          </p:cNvPr>
          <p:cNvSpPr/>
          <p:nvPr/>
        </p:nvSpPr>
        <p:spPr>
          <a:xfrm>
            <a:off x="2776643" y="2914078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メニュー画面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00E753C-7E0D-A179-61DA-AB188E4D34D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56643" y="3094078"/>
            <a:ext cx="1384967" cy="57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8E2C3A0-9010-DF14-497D-917E6EB2542F}"/>
              </a:ext>
            </a:extLst>
          </p:cNvPr>
          <p:cNvSpPr/>
          <p:nvPr/>
        </p:nvSpPr>
        <p:spPr>
          <a:xfrm>
            <a:off x="5241610" y="3484124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認可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登録画面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FDD8ED0-0D23-A054-9510-D4D3C4808FDD}"/>
              </a:ext>
            </a:extLst>
          </p:cNvPr>
          <p:cNvSpPr/>
          <p:nvPr/>
        </p:nvSpPr>
        <p:spPr>
          <a:xfrm>
            <a:off x="5241610" y="4187035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認可一覧画面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FE7141-4A65-D1A4-B38F-66FAC813F91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856643" y="3094078"/>
            <a:ext cx="1384967" cy="127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3DC8831-81C3-02AC-C8E1-6B0CC0ABD557}"/>
              </a:ext>
            </a:extLst>
          </p:cNvPr>
          <p:cNvSpPr/>
          <p:nvPr/>
        </p:nvSpPr>
        <p:spPr>
          <a:xfrm>
            <a:off x="506581" y="2914078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ログイン画面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B06A6F3-1057-248C-5F03-F5E06606E32B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>
            <a:off x="1586581" y="3094078"/>
            <a:ext cx="1190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B11C947-E48B-1BD0-32FB-DFD5335C3388}"/>
              </a:ext>
            </a:extLst>
          </p:cNvPr>
          <p:cNvSpPr txBox="1"/>
          <p:nvPr/>
        </p:nvSpPr>
        <p:spPr>
          <a:xfrm>
            <a:off x="263679" y="824300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画面遷移図を以下に示す。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DC629477-39BD-63C7-8D3B-B61EED327E93}"/>
              </a:ext>
            </a:extLst>
          </p:cNvPr>
          <p:cNvSpPr/>
          <p:nvPr/>
        </p:nvSpPr>
        <p:spPr>
          <a:xfrm>
            <a:off x="5241610" y="1832102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基本設定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BDF38E5-263B-B4DE-9A3A-E0489039EAD1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 flipV="1">
            <a:off x="3856643" y="2012102"/>
            <a:ext cx="1384967" cy="108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5009B4E0-01F0-3A62-6D05-49045C83EAD2}"/>
              </a:ext>
            </a:extLst>
          </p:cNvPr>
          <p:cNvSpPr/>
          <p:nvPr/>
        </p:nvSpPr>
        <p:spPr>
          <a:xfrm>
            <a:off x="7138296" y="4187035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認可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詳細画面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AD8A312-1EBE-F48A-8D79-0C4E0EE05909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>
            <a:off x="6321610" y="4367035"/>
            <a:ext cx="816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10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認可機能画面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2.2.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pic>
        <p:nvPicPr>
          <p:cNvPr id="5" name="図 4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93777E6F-722C-DEAC-91DB-405605C99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0" y="1038863"/>
            <a:ext cx="8717280" cy="36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21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2588184A-3B03-0785-89C4-A9FC70256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5" y="1101186"/>
            <a:ext cx="2248214" cy="413442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認可機能画面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2.3.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メニュー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1BD63E-135E-D5DC-06E6-5E4AB6E782BF}"/>
              </a:ext>
            </a:extLst>
          </p:cNvPr>
          <p:cNvSpPr/>
          <p:nvPr/>
        </p:nvSpPr>
        <p:spPr>
          <a:xfrm>
            <a:off x="364422" y="1020214"/>
            <a:ext cx="2276732" cy="1435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EDAE3704-8F1B-A320-EEDC-86CE5623BBF3}"/>
              </a:ext>
            </a:extLst>
          </p:cNvPr>
          <p:cNvSpPr/>
          <p:nvPr/>
        </p:nvSpPr>
        <p:spPr>
          <a:xfrm>
            <a:off x="1924759" y="2668683"/>
            <a:ext cx="2276732" cy="499716"/>
          </a:xfrm>
          <a:prstGeom prst="wedgeRoundRectCallout">
            <a:avLst>
              <a:gd name="adj1" fmla="val -37578"/>
              <a:gd name="adj2" fmla="val -108097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メニューから各画面に遷移する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809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認可機能画面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2.4</a:t>
            </a:r>
            <a:r>
              <a:rPr lang="en-US" alt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認可機能の設定画面</a:t>
            </a:r>
            <a:endParaRPr kumimoji="1" lang="ja-JP" altLang="en-US" sz="1800" dirty="0"/>
          </a:p>
        </p:txBody>
      </p:sp>
      <p:pic>
        <p:nvPicPr>
          <p:cNvPr id="8" name="図 7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0CEFA8D-E667-80C2-1C69-53241F4C2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7" y="1011382"/>
            <a:ext cx="8943703" cy="48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9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88A7B-9FAC-4A57-9F2A-37F2F50B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</a:t>
            </a:r>
            <a:r>
              <a:rPr lang="ja-JP" altLang="en-US" dirty="0"/>
              <a:t>認証機能</a:t>
            </a:r>
            <a:r>
              <a:rPr kumimoji="1" lang="ja-JP" altLang="en-US" dirty="0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2527550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 2.5.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認可登録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pic>
        <p:nvPicPr>
          <p:cNvPr id="9" name="図 8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53F08AD3-5E81-046D-30CF-E5DEEAE9A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0" y="919560"/>
            <a:ext cx="9301500" cy="536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37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認可機能画面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2.6.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認可一覧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9C50D278-C74E-87DC-9E4E-E1E6FA7F2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2" y="1149532"/>
            <a:ext cx="8743718" cy="23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04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 2.7.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認可詳細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9B769AF-2F89-0458-5A04-1436035B6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3" y="971514"/>
            <a:ext cx="8856617" cy="36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9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B9FF08E-49CF-E0B4-C2A9-7F7F69CA28AE}"/>
              </a:ext>
            </a:extLst>
          </p:cNvPr>
          <p:cNvSpPr/>
          <p:nvPr/>
        </p:nvSpPr>
        <p:spPr>
          <a:xfrm>
            <a:off x="5175315" y="5094027"/>
            <a:ext cx="3553906" cy="1479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A8E3447-E6A8-DA5E-135A-7B1AD7D20F97}"/>
              </a:ext>
            </a:extLst>
          </p:cNvPr>
          <p:cNvSpPr/>
          <p:nvPr/>
        </p:nvSpPr>
        <p:spPr>
          <a:xfrm>
            <a:off x="5175315" y="1736816"/>
            <a:ext cx="3553906" cy="1729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ユーザ関連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8C09046-D8FC-405D-B804-20F1A0A6B6F2}"/>
              </a:ext>
            </a:extLst>
          </p:cNvPr>
          <p:cNvSpPr/>
          <p:nvPr/>
        </p:nvSpPr>
        <p:spPr>
          <a:xfrm>
            <a:off x="5175316" y="817203"/>
            <a:ext cx="3553906" cy="837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認証機能設定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18BA7E-46CB-4E8D-9E6D-58690086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1.1.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画面遷移図</a:t>
            </a:r>
            <a:endParaRPr lang="ja-JP" altLang="en-US" sz="1800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F51EAE2-7C9A-29DB-2D50-6186C326A8FF}"/>
              </a:ext>
            </a:extLst>
          </p:cNvPr>
          <p:cNvSpPr/>
          <p:nvPr/>
        </p:nvSpPr>
        <p:spPr>
          <a:xfrm>
            <a:off x="159191" y="3801386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6611A9E-75DA-DBFE-E112-342A1B798EDD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2733555" y="3980689"/>
            <a:ext cx="376193" cy="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DACF968-6071-7CE8-44E5-6F77A5121BE9}"/>
              </a:ext>
            </a:extLst>
          </p:cNvPr>
          <p:cNvSpPr/>
          <p:nvPr/>
        </p:nvSpPr>
        <p:spPr>
          <a:xfrm>
            <a:off x="7287848" y="1921975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登録画面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2FA8301-2608-AD90-7348-828B95C9F1F9}"/>
              </a:ext>
            </a:extLst>
          </p:cNvPr>
          <p:cNvSpPr/>
          <p:nvPr/>
        </p:nvSpPr>
        <p:spPr>
          <a:xfrm>
            <a:off x="5589125" y="2925894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一覧画面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A08CBD9-B895-90D3-7044-D370373EE5FB}"/>
              </a:ext>
            </a:extLst>
          </p:cNvPr>
          <p:cNvSpPr/>
          <p:nvPr/>
        </p:nvSpPr>
        <p:spPr>
          <a:xfrm>
            <a:off x="7287848" y="2437322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編集画面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0CC26D2-78E7-B1AF-2790-FD38B618187C}"/>
              </a:ext>
            </a:extLst>
          </p:cNvPr>
          <p:cNvSpPr/>
          <p:nvPr/>
        </p:nvSpPr>
        <p:spPr>
          <a:xfrm>
            <a:off x="3109748" y="3801386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メニュー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3AA4F1B-04F1-FB48-2283-E22339AAE3C1}"/>
              </a:ext>
            </a:extLst>
          </p:cNvPr>
          <p:cNvSpPr/>
          <p:nvPr/>
        </p:nvSpPr>
        <p:spPr>
          <a:xfrm>
            <a:off x="5589125" y="6031657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一覧画面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C3D96A5-395E-A6FA-25E3-8FB1AF4DCA44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6669125" y="2101975"/>
            <a:ext cx="618723" cy="100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87193F4-3107-4FA4-0AB0-8FD1BDAC297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669125" y="2617322"/>
            <a:ext cx="618723" cy="48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81036921-1788-DCE2-5C2B-D635586F4C65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4189748" y="3981386"/>
            <a:ext cx="1399377" cy="223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33DCDAF6-FDD6-C7C9-8199-7DE6F47CBBD8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4189748" y="3105894"/>
            <a:ext cx="1399377" cy="87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四角形: 角を丸くする 251">
            <a:extLst>
              <a:ext uri="{FF2B5EF4-FFF2-40B4-BE49-F238E27FC236}">
                <a16:creationId xmlns:a16="http://schemas.microsoft.com/office/drawing/2014/main" id="{07220A36-505B-705A-DD07-687CAF6E0DF4}"/>
              </a:ext>
            </a:extLst>
          </p:cNvPr>
          <p:cNvSpPr/>
          <p:nvPr/>
        </p:nvSpPr>
        <p:spPr>
          <a:xfrm>
            <a:off x="7299858" y="5188037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登録画面</a:t>
            </a:r>
          </a:p>
        </p:txBody>
      </p:sp>
      <p:cxnSp>
        <p:nvCxnSpPr>
          <p:cNvPr id="253" name="直線矢印コネクタ 252">
            <a:extLst>
              <a:ext uri="{FF2B5EF4-FFF2-40B4-BE49-F238E27FC236}">
                <a16:creationId xmlns:a16="http://schemas.microsoft.com/office/drawing/2014/main" id="{8C31536A-1F49-5533-3719-187BF83B13A2}"/>
              </a:ext>
            </a:extLst>
          </p:cNvPr>
          <p:cNvCxnSpPr>
            <a:cxnSpLocks/>
            <a:stCxn id="27" idx="3"/>
            <a:endCxn id="252" idx="1"/>
          </p:cNvCxnSpPr>
          <p:nvPr/>
        </p:nvCxnSpPr>
        <p:spPr>
          <a:xfrm flipV="1">
            <a:off x="6669125" y="5368037"/>
            <a:ext cx="630733" cy="84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テキスト ボックス 309">
            <a:extLst>
              <a:ext uri="{FF2B5EF4-FFF2-40B4-BE49-F238E27FC236}">
                <a16:creationId xmlns:a16="http://schemas.microsoft.com/office/drawing/2014/main" id="{5FD4600D-F61B-0EBA-1744-09EF4C384FD5}"/>
              </a:ext>
            </a:extLst>
          </p:cNvPr>
          <p:cNvSpPr txBox="1"/>
          <p:nvPr/>
        </p:nvSpPr>
        <p:spPr>
          <a:xfrm>
            <a:off x="263679" y="82430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画面遷移図を以下に示す。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1" name="四角形: 角を丸くする 310">
            <a:extLst>
              <a:ext uri="{FF2B5EF4-FFF2-40B4-BE49-F238E27FC236}">
                <a16:creationId xmlns:a16="http://schemas.microsoft.com/office/drawing/2014/main" id="{2E66E985-6DF7-3DC8-C41F-A458128EDDEC}"/>
              </a:ext>
            </a:extLst>
          </p:cNvPr>
          <p:cNvSpPr/>
          <p:nvPr/>
        </p:nvSpPr>
        <p:spPr>
          <a:xfrm>
            <a:off x="7287848" y="5609847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編集画面</a:t>
            </a:r>
          </a:p>
        </p:txBody>
      </p:sp>
      <p:cxnSp>
        <p:nvCxnSpPr>
          <p:cNvPr id="312" name="直線矢印コネクタ 311">
            <a:extLst>
              <a:ext uri="{FF2B5EF4-FFF2-40B4-BE49-F238E27FC236}">
                <a16:creationId xmlns:a16="http://schemas.microsoft.com/office/drawing/2014/main" id="{86439534-6982-22CB-1717-21D6DA348C44}"/>
              </a:ext>
            </a:extLst>
          </p:cNvPr>
          <p:cNvCxnSpPr>
            <a:cxnSpLocks/>
            <a:stCxn id="27" idx="3"/>
            <a:endCxn id="311" idx="1"/>
          </p:cNvCxnSpPr>
          <p:nvPr/>
        </p:nvCxnSpPr>
        <p:spPr>
          <a:xfrm flipV="1">
            <a:off x="6669125" y="5789847"/>
            <a:ext cx="618723" cy="42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0FA60BA1-8B70-68FF-9EDC-74C36AACFF1D}"/>
              </a:ext>
            </a:extLst>
          </p:cNvPr>
          <p:cNvSpPr/>
          <p:nvPr/>
        </p:nvSpPr>
        <p:spPr>
          <a:xfrm>
            <a:off x="5435821" y="1116266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認証サーバ設定画面</a:t>
            </a: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0BE463E-5475-589C-E9E1-C7F387910FBA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 flipV="1">
            <a:off x="4189748" y="1296266"/>
            <a:ext cx="1246073" cy="268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BF174A-EDA5-363E-0487-2AC2DD71E664}"/>
              </a:ext>
            </a:extLst>
          </p:cNvPr>
          <p:cNvSpPr/>
          <p:nvPr/>
        </p:nvSpPr>
        <p:spPr>
          <a:xfrm>
            <a:off x="5175315" y="3547089"/>
            <a:ext cx="3553906" cy="1464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クライアント関連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0BE42E2-7276-0A0B-CB2A-B4062A995471}"/>
              </a:ext>
            </a:extLst>
          </p:cNvPr>
          <p:cNvSpPr/>
          <p:nvPr/>
        </p:nvSpPr>
        <p:spPr>
          <a:xfrm>
            <a:off x="7299858" y="3632391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登録画面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F3A1290-297F-FA26-4448-D6776608BB76}"/>
              </a:ext>
            </a:extLst>
          </p:cNvPr>
          <p:cNvSpPr/>
          <p:nvPr/>
        </p:nvSpPr>
        <p:spPr>
          <a:xfrm>
            <a:off x="5589125" y="4471861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一覧画面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A9EC04A-E489-5256-BDCB-66E8182D0A85}"/>
              </a:ext>
            </a:extLst>
          </p:cNvPr>
          <p:cNvSpPr/>
          <p:nvPr/>
        </p:nvSpPr>
        <p:spPr>
          <a:xfrm>
            <a:off x="7287848" y="4062942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編集画面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5D305C6-CD60-D468-10AD-E42CA996D5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69125" y="4242942"/>
            <a:ext cx="618723" cy="40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B678D33-0AE4-597E-5A75-90D3D6D3EBDD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6669125" y="3812391"/>
            <a:ext cx="630733" cy="8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7FF38B8-D2F8-B3EA-1F67-52C06692C7F8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4189748" y="3981386"/>
            <a:ext cx="1399377" cy="67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441E993-C640-51C7-FD17-722684C436B1}"/>
              </a:ext>
            </a:extLst>
          </p:cNvPr>
          <p:cNvSpPr/>
          <p:nvPr/>
        </p:nvSpPr>
        <p:spPr>
          <a:xfrm>
            <a:off x="1653555" y="3800689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KeyCloak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ログイン画面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89F8917-9F05-CAFB-986E-9885FAD6155D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 flipV="1">
            <a:off x="1239191" y="3980689"/>
            <a:ext cx="414364" cy="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AF02FF1E-0654-8AFD-1990-702E49C36B97}"/>
              </a:ext>
            </a:extLst>
          </p:cNvPr>
          <p:cNvSpPr/>
          <p:nvPr/>
        </p:nvSpPr>
        <p:spPr>
          <a:xfrm>
            <a:off x="7287848" y="2925892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削除画面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FA0648D-0C62-EADA-49B7-70E13688EB0E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 flipV="1">
            <a:off x="6669125" y="3105892"/>
            <a:ext cx="6187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BC97D97-6495-41C9-007F-78240815F139}"/>
              </a:ext>
            </a:extLst>
          </p:cNvPr>
          <p:cNvSpPr/>
          <p:nvPr/>
        </p:nvSpPr>
        <p:spPr>
          <a:xfrm>
            <a:off x="7287848" y="4464027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削除画面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F405845-E6A2-5202-0318-6DE4B0AB3B2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6669125" y="4644027"/>
            <a:ext cx="618723" cy="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A2E77B08-5739-F73F-0B8B-10FEA398E0E6}"/>
              </a:ext>
            </a:extLst>
          </p:cNvPr>
          <p:cNvSpPr/>
          <p:nvPr/>
        </p:nvSpPr>
        <p:spPr>
          <a:xfrm>
            <a:off x="7287848" y="6037895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削除画面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5B5E852-91B4-AD8E-9945-125370AA9E3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6669125" y="6211657"/>
            <a:ext cx="618723" cy="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8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95149B-EFA9-EF98-9982-BA4B6FC4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2" y="851569"/>
            <a:ext cx="8764840" cy="423209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1.2.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D33F106-9542-5899-A1AB-9687D3F4B98D}"/>
              </a:ext>
            </a:extLst>
          </p:cNvPr>
          <p:cNvSpPr/>
          <p:nvPr/>
        </p:nvSpPr>
        <p:spPr>
          <a:xfrm>
            <a:off x="6545004" y="2794987"/>
            <a:ext cx="2910274" cy="432000"/>
          </a:xfrm>
          <a:prstGeom prst="wedgeRoundRectCallout">
            <a:avLst>
              <a:gd name="adj1" fmla="val -43594"/>
              <a:gd name="adj2" fmla="val -164494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①押下すると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KeyCloak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のログイン画面に遷移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" name="表 9">
            <a:extLst>
              <a:ext uri="{FF2B5EF4-FFF2-40B4-BE49-F238E27FC236}">
                <a16:creationId xmlns:a16="http://schemas.microsoft.com/office/drawing/2014/main" id="{85EB1F98-6D28-DBF0-50BA-FF881C697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91940"/>
              </p:ext>
            </p:extLst>
          </p:nvPr>
        </p:nvGraphicFramePr>
        <p:xfrm>
          <a:off x="234001" y="5244430"/>
          <a:ext cx="9231713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141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13000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2566930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2436294">
                  <a:extLst>
                    <a:ext uri="{9D8B030D-6E8A-4147-A177-3AD203B41FA5}">
                      <a16:colId xmlns:a16="http://schemas.microsoft.com/office/drawing/2014/main" val="420393407"/>
                    </a:ext>
                  </a:extLst>
                </a:gridCol>
                <a:gridCol w="3063348">
                  <a:extLst>
                    <a:ext uri="{9D8B030D-6E8A-4147-A177-3AD203B41FA5}">
                      <a16:colId xmlns:a16="http://schemas.microsoft.com/office/drawing/2014/main" val="411273762"/>
                    </a:ext>
                  </a:extLst>
                </a:gridCol>
              </a:tblGrid>
              <a:tr h="29092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358671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POST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cadde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api</a:t>
                      </a:r>
                      <a:r>
                        <a:rPr kumimoji="1" lang="en-US" altLang="ja-JP" sz="1200" dirty="0"/>
                        <a:t>/v4/</a:t>
                      </a:r>
                      <a:r>
                        <a:rPr kumimoji="1" lang="en-US" altLang="ja-JP" sz="1200" dirty="0" err="1"/>
                        <a:t>ui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authenticationUrl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ボディ：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</a:t>
                      </a:r>
                      <a:r>
                        <a:rPr kumimoji="1" lang="en-US" altLang="ja-JP" sz="1200" dirty="0" err="1"/>
                        <a:t>url</a:t>
                      </a:r>
                      <a:r>
                        <a:rPr kumimoji="1" lang="ja-JP" altLang="en-US" sz="1200" dirty="0"/>
                        <a:t>：リダイレクト</a:t>
                      </a:r>
                      <a:r>
                        <a:rPr kumimoji="1" lang="en-US" altLang="ja-JP" sz="1200" dirty="0"/>
                        <a:t>URL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パラメータには</a:t>
                      </a:r>
                      <a:r>
                        <a:rPr kumimoji="1" lang="en-US" altLang="ja-JP" sz="1200" dirty="0" err="1"/>
                        <a:t>KeyCloak</a:t>
                      </a:r>
                      <a:r>
                        <a:rPr kumimoji="1" lang="ja-JP" altLang="en-US" sz="1200" dirty="0"/>
                        <a:t>ログイン後に戻ってくる認証機能画面の</a:t>
                      </a:r>
                      <a:r>
                        <a:rPr kumimoji="1" lang="en-US" altLang="ja-JP" sz="1200" dirty="0"/>
                        <a:t>URL</a:t>
                      </a:r>
                      <a:r>
                        <a:rPr kumimoji="1" lang="ja-JP" altLang="en-US" sz="1200" dirty="0"/>
                        <a:t>を指定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6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10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4F60C2-6BED-A215-1E4D-46F7D796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1.3</a:t>
            </a:r>
            <a:r>
              <a:rPr lang="en-US" alt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. Keycloak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ログイン画面</a:t>
            </a:r>
            <a:endParaRPr kumimoji="1" lang="ja-JP" altLang="en-US" sz="16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E38502F-25E5-58A7-308D-88D5DF4C1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58" y="1171294"/>
            <a:ext cx="7513983" cy="3701422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AD3A27C-5708-7B21-DB83-70EF58DCBB3C}"/>
              </a:ext>
            </a:extLst>
          </p:cNvPr>
          <p:cNvSpPr/>
          <p:nvPr/>
        </p:nvSpPr>
        <p:spPr>
          <a:xfrm>
            <a:off x="5614467" y="3819558"/>
            <a:ext cx="2910274" cy="432000"/>
          </a:xfrm>
          <a:prstGeom prst="wedgeRoundRectCallout">
            <a:avLst>
              <a:gd name="adj1" fmla="val -48512"/>
              <a:gd name="adj2" fmla="val -120320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①押下すると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KeyCloak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のログイン処理後、メニュー画面に遷移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402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BD4F897-3796-01A8-832D-8BACB8B3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756393"/>
            <a:ext cx="8289898" cy="41598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1.4.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メニュー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3961B88-C8E2-C76E-5F8D-2981D4B11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87145"/>
              </p:ext>
            </p:extLst>
          </p:nvPr>
        </p:nvGraphicFramePr>
        <p:xfrm>
          <a:off x="234001" y="5145278"/>
          <a:ext cx="9231713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141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35034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2952520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2028670">
                  <a:extLst>
                    <a:ext uri="{9D8B030D-6E8A-4147-A177-3AD203B41FA5}">
                      <a16:colId xmlns:a16="http://schemas.microsoft.com/office/drawing/2014/main" val="420393407"/>
                    </a:ext>
                  </a:extLst>
                </a:gridCol>
                <a:gridCol w="3063348">
                  <a:extLst>
                    <a:ext uri="{9D8B030D-6E8A-4147-A177-3AD203B41FA5}">
                      <a16:colId xmlns:a16="http://schemas.microsoft.com/office/drawing/2014/main" val="41127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-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POST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cadde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api</a:t>
                      </a:r>
                      <a:r>
                        <a:rPr kumimoji="1" lang="en-US" altLang="ja-JP" sz="1200" dirty="0"/>
                        <a:t>/v4/</a:t>
                      </a:r>
                      <a:r>
                        <a:rPr kumimoji="1" lang="en-US" altLang="ja-JP" sz="1200" dirty="0" err="1"/>
                        <a:t>ui</a:t>
                      </a:r>
                      <a:r>
                        <a:rPr kumimoji="1" lang="en-US" altLang="ja-JP" sz="1200" dirty="0"/>
                        <a:t>/token/</a:t>
                      </a:r>
                      <a:r>
                        <a:rPr kumimoji="1" lang="en-US" altLang="ja-JP" sz="1200" dirty="0" err="1"/>
                        <a:t>authorizationCode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ボディ：</a:t>
                      </a: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：認可コード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ページ表示後トークン取得</a:t>
                      </a:r>
                      <a:r>
                        <a:rPr kumimoji="1" lang="en-US" altLang="ja-JP" sz="1200" dirty="0"/>
                        <a:t>API</a:t>
                      </a:r>
                      <a:r>
                        <a:rPr kumimoji="1" lang="ja-JP" altLang="en-US" sz="1200" dirty="0"/>
                        <a:t>を実行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6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23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B20E026-C54A-4321-3F17-0AFEE42B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42" y="821747"/>
            <a:ext cx="8929315" cy="3380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1.5.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認証機能の設定画面</a:t>
            </a:r>
            <a:endParaRPr kumimoji="1" lang="ja-JP" altLang="en-US" sz="1800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7A3CEEB7-E908-9609-6FDF-33DD1A75F67E}"/>
              </a:ext>
            </a:extLst>
          </p:cNvPr>
          <p:cNvSpPr/>
          <p:nvPr/>
        </p:nvSpPr>
        <p:spPr>
          <a:xfrm>
            <a:off x="234000" y="2175184"/>
            <a:ext cx="1948434" cy="435137"/>
          </a:xfrm>
          <a:prstGeom prst="wedgeRoundRectCallout">
            <a:avLst>
              <a:gd name="adj1" fmla="val 24515"/>
              <a:gd name="adj2" fmla="val -262768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①「認証サーバ設定」メニューを押下すると画面遷移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3" name="表 9">
            <a:extLst>
              <a:ext uri="{FF2B5EF4-FFF2-40B4-BE49-F238E27FC236}">
                <a16:creationId xmlns:a16="http://schemas.microsoft.com/office/drawing/2014/main" id="{92F44363-CCD6-2B09-E30D-F96A0139E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87280"/>
              </p:ext>
            </p:extLst>
          </p:nvPr>
        </p:nvGraphicFramePr>
        <p:xfrm>
          <a:off x="234000" y="4581119"/>
          <a:ext cx="9231713" cy="131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962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04232">
                  <a:extLst>
                    <a:ext uri="{9D8B030D-6E8A-4147-A177-3AD203B41FA5}">
                      <a16:colId xmlns:a16="http://schemas.microsoft.com/office/drawing/2014/main" val="574270901"/>
                    </a:ext>
                  </a:extLst>
                </a:gridCol>
                <a:gridCol w="3107723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4126727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799069">
                  <a:extLst>
                    <a:ext uri="{9D8B030D-6E8A-4147-A177-3AD203B41FA5}">
                      <a16:colId xmlns:a16="http://schemas.microsoft.com/office/drawing/2014/main" val="3954032313"/>
                    </a:ext>
                  </a:extLst>
                </a:gridCol>
              </a:tblGrid>
              <a:tr h="21567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GET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/v4/settings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-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6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PUT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/v4/settings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ボディ：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rgbClr val="FF0000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rgbClr val="FF0000"/>
                          </a:solidFill>
                        </a:rPr>
                        <a:t>access_token_lifespan</a:t>
                      </a:r>
                      <a:r>
                        <a:rPr kumimoji="1" lang="ja-JP" altLang="en-US" sz="1200" dirty="0">
                          <a:solidFill>
                            <a:srgbClr val="FF0000"/>
                          </a:solidFill>
                        </a:rPr>
                        <a:t>：アクセストークン生存期間</a:t>
                      </a:r>
                      <a:endParaRPr kumimoji="1" lang="en-US" altLang="ja-JP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rgbClr val="FF0000"/>
                          </a:solidFill>
                        </a:rPr>
                        <a:t>　</a:t>
                      </a:r>
                      <a:r>
                        <a:rPr kumimoji="1" lang="en-US" altLang="ja-JP" sz="1200" dirty="0" err="1">
                          <a:solidFill>
                            <a:srgbClr val="FF0000"/>
                          </a:solidFill>
                        </a:rPr>
                        <a:t>refresh_token_lifespan</a:t>
                      </a:r>
                      <a:r>
                        <a:rPr kumimoji="1" lang="ja-JP" altLang="en-US" sz="1200" dirty="0">
                          <a:solidFill>
                            <a:srgbClr val="FF0000"/>
                          </a:solidFill>
                        </a:rPr>
                        <a:t>：リフレッシュトークン生存期間</a:t>
                      </a:r>
                      <a:endParaRPr kumimoji="1" lang="en-US" altLang="ja-JP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189451"/>
                  </a:ext>
                </a:extLst>
              </a:tr>
            </a:tbl>
          </a:graphicData>
        </a:graphic>
      </p:graphicFrame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3BC1FC19-FE41-B0F8-A1FD-1B72122CC244}"/>
              </a:ext>
            </a:extLst>
          </p:cNvPr>
          <p:cNvSpPr/>
          <p:nvPr/>
        </p:nvSpPr>
        <p:spPr>
          <a:xfrm>
            <a:off x="6635365" y="3564172"/>
            <a:ext cx="2503774" cy="470587"/>
          </a:xfrm>
          <a:prstGeom prst="wedgeRoundRectCallout">
            <a:avLst>
              <a:gd name="adj1" fmla="val 17157"/>
              <a:gd name="adj2" fmla="val -325484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②押下するとトークン有効期限を更新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475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B59980F-909A-B726-30E9-7E0B8F15F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4" y="799815"/>
            <a:ext cx="8577456" cy="4141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1.6. CADDE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ユーザ一覧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619C235-4B3D-871D-CB2C-8C5B2162C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4467"/>
              </p:ext>
            </p:extLst>
          </p:nvPr>
        </p:nvGraphicFramePr>
        <p:xfrm>
          <a:off x="337143" y="5028963"/>
          <a:ext cx="9231713" cy="156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141">
                  <a:extLst>
                    <a:ext uri="{9D8B030D-6E8A-4147-A177-3AD203B41FA5}">
                      <a16:colId xmlns:a16="http://schemas.microsoft.com/office/drawing/2014/main" val="3346840025"/>
                    </a:ext>
                  </a:extLst>
                </a:gridCol>
                <a:gridCol w="835034">
                  <a:extLst>
                    <a:ext uri="{9D8B030D-6E8A-4147-A177-3AD203B41FA5}">
                      <a16:colId xmlns:a16="http://schemas.microsoft.com/office/drawing/2014/main" val="1308237183"/>
                    </a:ext>
                  </a:extLst>
                </a:gridCol>
                <a:gridCol w="2952520">
                  <a:extLst>
                    <a:ext uri="{9D8B030D-6E8A-4147-A177-3AD203B41FA5}">
                      <a16:colId xmlns:a16="http://schemas.microsoft.com/office/drawing/2014/main" val="2136255927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420393407"/>
                    </a:ext>
                  </a:extLst>
                </a:gridCol>
                <a:gridCol w="2558138">
                  <a:extLst>
                    <a:ext uri="{9D8B030D-6E8A-4147-A177-3AD203B41FA5}">
                      <a16:colId xmlns:a16="http://schemas.microsoft.com/office/drawing/2014/main" val="41127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パラメータ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GET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/v4/users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CADDE</a:t>
                      </a:r>
                      <a:r>
                        <a:rPr kumimoji="1" lang="ja-JP" altLang="en-US" sz="1200" dirty="0"/>
                        <a:t>ユーザ一覧取得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6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cadde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api</a:t>
                      </a:r>
                      <a:r>
                        <a:rPr kumimoji="1" lang="en-US" altLang="ja-JP" sz="1200" dirty="0"/>
                        <a:t>/v4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/users/{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ユーザ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CADDE</a:t>
                      </a:r>
                      <a:r>
                        <a:rPr kumimoji="1" lang="ja-JP" altLang="en-US" sz="1200" dirty="0"/>
                        <a:t>ユーザ詳細取得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40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GET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/>
                        <a:t>/cadde/api/v4/users/{</a:t>
                      </a:r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CADDE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ユーザ</a:t>
                      </a:r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kumimoji="1" lang="en-US" altLang="ja-JP" sz="1200"/>
                        <a:t>}/idp</a:t>
                      </a:r>
                      <a:endParaRPr kumimoji="1" lang="en-US" altLang="ja-JP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アイデンティティプロバイダーのリンクの取得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058102"/>
                  </a:ext>
                </a:extLst>
              </a:tr>
            </a:tbl>
          </a:graphicData>
        </a:graphic>
      </p:graphicFrame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3171502-2177-12FB-8157-DB9618C68543}"/>
              </a:ext>
            </a:extLst>
          </p:cNvPr>
          <p:cNvSpPr/>
          <p:nvPr/>
        </p:nvSpPr>
        <p:spPr>
          <a:xfrm>
            <a:off x="7787005" y="1713501"/>
            <a:ext cx="1937010" cy="432000"/>
          </a:xfrm>
          <a:prstGeom prst="wedgeRoundRectCallout">
            <a:avLst>
              <a:gd name="adj1" fmla="val -2174"/>
              <a:gd name="adj2" fmla="val -92710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②押下すると画面遷移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87B7436-0120-8639-FE4F-D2CD745CDBD4}"/>
              </a:ext>
            </a:extLst>
          </p:cNvPr>
          <p:cNvSpPr/>
          <p:nvPr/>
        </p:nvSpPr>
        <p:spPr>
          <a:xfrm>
            <a:off x="860526" y="2731768"/>
            <a:ext cx="1937010" cy="432000"/>
          </a:xfrm>
          <a:prstGeom prst="wedgeRoundRectCallout">
            <a:avLst>
              <a:gd name="adj1" fmla="val -16953"/>
              <a:gd name="adj2" fmla="val -306218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①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ユーザ」メニューを押下すると画面遷移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084D7C96-888D-A2A1-9C97-4D2AE2892FF1}"/>
              </a:ext>
            </a:extLst>
          </p:cNvPr>
          <p:cNvSpPr/>
          <p:nvPr/>
        </p:nvSpPr>
        <p:spPr>
          <a:xfrm>
            <a:off x="7787005" y="3059186"/>
            <a:ext cx="1937010" cy="432000"/>
          </a:xfrm>
          <a:prstGeom prst="wedgeRoundRectCallout">
            <a:avLst>
              <a:gd name="adj1" fmla="val -28036"/>
              <a:gd name="adj2" fmla="val -173695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②③押下すると画面遷移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E4834EC2-4C04-8B93-AB84-FD02956B095D}"/>
              </a:ext>
            </a:extLst>
          </p:cNvPr>
          <p:cNvSpPr/>
          <p:nvPr/>
        </p:nvSpPr>
        <p:spPr>
          <a:xfrm>
            <a:off x="7787005" y="4404871"/>
            <a:ext cx="1937010" cy="432000"/>
          </a:xfrm>
          <a:prstGeom prst="wedgeRoundRectCallout">
            <a:avLst>
              <a:gd name="adj1" fmla="val -1354"/>
              <a:gd name="adj2" fmla="val -105594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②押下すると画面遷移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636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ECC5740E64E847B54B09632D7DC53A" ma:contentTypeVersion="2" ma:contentTypeDescription="新しいドキュメントを作成します。" ma:contentTypeScope="" ma:versionID="0617be47d4a38f962b4e28c2c9b56d74">
  <xsd:schema xmlns:xsd="http://www.w3.org/2001/XMLSchema" xmlns:xs="http://www.w3.org/2001/XMLSchema" xmlns:p="http://schemas.microsoft.com/office/2006/metadata/properties" xmlns:ns2="94a0b324-fff8-47f8-93c2-91e47de8bffb" targetNamespace="http://schemas.microsoft.com/office/2006/metadata/properties" ma:root="true" ma:fieldsID="46f47a73faa942e2d2a121376fe753e3" ns2:_="">
    <xsd:import namespace="94a0b324-fff8-47f8-93c2-91e47de8bf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0b324-fff8-47f8-93c2-91e47de8bf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158413-7C7E-4C0B-A330-3024F489BCF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4a0b324-fff8-47f8-93c2-91e47de8bff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7D628D-BE27-4FA3-9121-5752286FDD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D96F56-09E5-46EC-A765-7C9AEC4B0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a0b324-fff8-47f8-93c2-91e47de8bf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2249</Words>
  <Application>Microsoft Office PowerPoint</Application>
  <PresentationFormat>A4 210 x 297 mm</PresentationFormat>
  <Paragraphs>464</Paragraphs>
  <Slides>32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41" baseType="lpstr">
      <vt:lpstr>Meiryo</vt:lpstr>
      <vt:lpstr>游ゴシック</vt:lpstr>
      <vt:lpstr>Arial</vt:lpstr>
      <vt:lpstr>Calibri</vt:lpstr>
      <vt:lpstr>Calibri Light</vt:lpstr>
      <vt:lpstr>Cambria</vt:lpstr>
      <vt:lpstr>Meiryo UI</vt:lpstr>
      <vt:lpstr>Office テーマ</vt:lpstr>
      <vt:lpstr>1_Office テーマ</vt:lpstr>
      <vt:lpstr>PowerPoint プレゼンテーション</vt:lpstr>
      <vt:lpstr>PowerPoint プレゼンテーション</vt:lpstr>
      <vt:lpstr>1. 認証機能画面</vt:lpstr>
      <vt:lpstr>1. 認証機能画面 &gt; 1.1. 画面遷移図</vt:lpstr>
      <vt:lpstr>1. 認証機能画面 &gt; 1.2. ログイン画面</vt:lpstr>
      <vt:lpstr>1. 認証機能画面 &gt; 1.3. Keycloakログイン画面</vt:lpstr>
      <vt:lpstr>1. 認証機能画面 &gt; 1.4. メニュー画面</vt:lpstr>
      <vt:lpstr>1. 認証機能画面 &gt; 1.5.認証機能の設定画面</vt:lpstr>
      <vt:lpstr>1. 認証機能画面 &gt; 1.6. CADDEユーザ一覧画面</vt:lpstr>
      <vt:lpstr>1. 認証機能画面 &gt; 1.7. CADDEユーザ一覧画面(パスワード変更)</vt:lpstr>
      <vt:lpstr>1. 認証機能画面 &gt; 1.8. CADDEユーザ登録画面</vt:lpstr>
      <vt:lpstr>1. 認証機能画面 &gt; 1.9. CADDEユーザ編集画面</vt:lpstr>
      <vt:lpstr>1. 認証機能画面 &gt; 1.10. CADDEユーザ編集画面(アイデンティティプロバイダのリンク)</vt:lpstr>
      <vt:lpstr>1. 認証機能画面 &gt; 1.11. CADDEユーザ削除画面</vt:lpstr>
      <vt:lpstr>1. 認証機能画面 &gt; 1.12. クライアント一覧画面</vt:lpstr>
      <vt:lpstr>1. 認証機能画面 &gt; 1.13. クライアント登録画面</vt:lpstr>
      <vt:lpstr>1. 認証機能画面 &gt; 1.14. クライアント編集画面</vt:lpstr>
      <vt:lpstr>1. 認証機能画面 &gt; 1.15.クライアント削除画面</vt:lpstr>
      <vt:lpstr>1. 認証機能画面 &gt; 1.16. 外部IdP一覧画面</vt:lpstr>
      <vt:lpstr>1. 認証機能画面 &gt; 1.16. 外部IdP一覧画面</vt:lpstr>
      <vt:lpstr>1. 認証機能画面 &gt; 1.17. 外部Idp登録画面</vt:lpstr>
      <vt:lpstr>1. 認証機能画面 &gt; 1.17. 外部Idp登録画面</vt:lpstr>
      <vt:lpstr>1. 認証機能画面 &gt; 1.18. 外部IdP編集画面</vt:lpstr>
      <vt:lpstr>1. 認証機能画面 &gt; 1.19.外部IdP削除画面</vt:lpstr>
      <vt:lpstr>2. 認可機能画面</vt:lpstr>
      <vt:lpstr>2. 認可機能画面 &gt; 2.1. 画面遷移図</vt:lpstr>
      <vt:lpstr>2. 認可機能画面 &gt; 2.2. ログイン画面</vt:lpstr>
      <vt:lpstr>2. 認可機能画面 &gt; 2.3. メニュー画面</vt:lpstr>
      <vt:lpstr>2. 認可機能画面 &gt; 2.4. 認可機能の設定画面</vt:lpstr>
      <vt:lpstr>2. 認可機能画面 &gt; 2.5. 認可登録画面</vt:lpstr>
      <vt:lpstr>2. 認可機能画面 &gt; 2.6. 認可一覧画面</vt:lpstr>
      <vt:lpstr>2. 認可機能画面 &gt; 2.7. 認可詳細画面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2022-04-28T03:15:40Z</dcterms:created>
  <dcterms:modified xsi:type="dcterms:W3CDTF">2023-04-14T06:41:56Z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0x01010002ECC5740E64E847B54B09632D7DC53A</vt:lpwstr>
  </property>
</Properties>
</file>