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85" r:id="rId5"/>
    <p:sldId id="292" r:id="rId6"/>
    <p:sldId id="283" r:id="rId7"/>
    <p:sldId id="256" r:id="rId8"/>
    <p:sldId id="260" r:id="rId9"/>
    <p:sldId id="286" r:id="rId10"/>
    <p:sldId id="261" r:id="rId11"/>
    <p:sldId id="287" r:id="rId12"/>
    <p:sldId id="263" r:id="rId13"/>
    <p:sldId id="264" r:id="rId14"/>
    <p:sldId id="265" r:id="rId15"/>
    <p:sldId id="266" r:id="rId16"/>
    <p:sldId id="289" r:id="rId17"/>
    <p:sldId id="288" r:id="rId18"/>
    <p:sldId id="267" r:id="rId19"/>
    <p:sldId id="268" r:id="rId20"/>
    <p:sldId id="269" r:id="rId21"/>
    <p:sldId id="270" r:id="rId22"/>
    <p:sldId id="278" r:id="rId23"/>
    <p:sldId id="271" r:id="rId24"/>
    <p:sldId id="272" r:id="rId25"/>
    <p:sldId id="273" r:id="rId26"/>
    <p:sldId id="290" r:id="rId27"/>
    <p:sldId id="274" r:id="rId28"/>
    <p:sldId id="275" r:id="rId29"/>
    <p:sldId id="276" r:id="rId30"/>
  </p:sldIdLst>
  <p:sldSz cx="9906000" cy="6858000" type="A4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210502B-6752-4973-8167-E73F73352141}">
          <p14:sldIdLst>
            <p14:sldId id="285"/>
            <p14:sldId id="292"/>
            <p14:sldId id="283"/>
            <p14:sldId id="256"/>
            <p14:sldId id="260"/>
            <p14:sldId id="286"/>
            <p14:sldId id="261"/>
            <p14:sldId id="287"/>
            <p14:sldId id="263"/>
            <p14:sldId id="264"/>
            <p14:sldId id="265"/>
            <p14:sldId id="266"/>
            <p14:sldId id="289"/>
            <p14:sldId id="288"/>
            <p14:sldId id="267"/>
            <p14:sldId id="268"/>
            <p14:sldId id="269"/>
            <p14:sldId id="270"/>
            <p14:sldId id="278"/>
            <p14:sldId id="271"/>
            <p14:sldId id="272"/>
            <p14:sldId id="273"/>
            <p14:sldId id="290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  <a:srgbClr val="4472C4"/>
    <a:srgbClr val="DEEBF7"/>
    <a:srgbClr val="D9D9D9"/>
    <a:srgbClr val="FF9999"/>
    <a:srgbClr val="6666FF"/>
    <a:srgbClr val="33CC33"/>
    <a:srgbClr val="5B9BD5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41DE6-CAB5-4E4C-BFCF-B2A04108AA19}" v="2" dt="2022-02-22T10:28:00.907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111" autoAdjust="0"/>
  </p:normalViewPr>
  <p:slideViewPr>
    <p:cSldViewPr snapToGrid="0">
      <p:cViewPr varScale="1">
        <p:scale>
          <a:sx n="110" d="100"/>
          <a:sy n="110" d="100"/>
        </p:scale>
        <p:origin x="166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25" d="100"/>
          <a:sy n="125" d="100"/>
        </p:scale>
        <p:origin x="816" y="-3606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2823A8EA-4880-626D-54AA-B52FE53AE4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874EE2-AA23-CACF-9204-5C4FEBDBDF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24205-6FDA-4204-A6E1-5CDA668DF307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025460-6C0D-4746-CBD5-794D5CBCD8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CEAD3E-536E-DDD7-977C-A4F91911B4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DBCE4-EB38-4D68-8329-673268E4E9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6137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18831" cy="495029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2"/>
            <a:ext cx="2918831" cy="495029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FBC5C42D-15BF-4869-8FB8-8E2925A40047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5"/>
            <a:ext cx="5388610" cy="3884861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371286"/>
            <a:ext cx="2918831" cy="495028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1" cy="495028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04875828-964D-4D25-AF84-BEA903889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9077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058BCE-6363-49FA-A3E4-EC4D26819489}"/>
              </a:ext>
            </a:extLst>
          </p:cNvPr>
          <p:cNvSpPr/>
          <p:nvPr userDrawn="1"/>
        </p:nvSpPr>
        <p:spPr>
          <a:xfrm>
            <a:off x="9496840" y="6581001"/>
            <a:ext cx="330540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8A5D70-00BF-43D1-9518-0183EFEF9A82}" type="slidenum">
              <a:rPr lang="ja-JP" altLang="en-US" sz="975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138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541C717-62C4-4893-AE22-911E521CCFC0}"/>
              </a:ext>
            </a:extLst>
          </p:cNvPr>
          <p:cNvCxnSpPr/>
          <p:nvPr userDrawn="1"/>
        </p:nvCxnSpPr>
        <p:spPr bwMode="auto">
          <a:xfrm>
            <a:off x="194472" y="602702"/>
            <a:ext cx="9323902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Box 13">
            <a:extLst>
              <a:ext uri="{FF2B5EF4-FFF2-40B4-BE49-F238E27FC236}">
                <a16:creationId xmlns:a16="http://schemas.microsoft.com/office/drawing/2014/main" id="{A2082F13-DA1E-4087-B1C7-1825FB5CAD96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2073000" y="6731941"/>
            <a:ext cx="5760000" cy="1260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L="0" marR="0" lvl="0" indent="0" algn="l" defTabSz="742950" rtl="0" eaLnBrk="1" fontAlgn="auto" latinLnBrk="0" hangingPunct="1">
              <a:lnSpc>
                <a:spcPts val="163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21C5C7-30F4-4937-9952-839F58B3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17874"/>
            <a:ext cx="9067500" cy="432000"/>
          </a:xfrm>
        </p:spPr>
        <p:txBody>
          <a:bodyPr lIns="0">
            <a:normAutofit/>
          </a:bodyPr>
          <a:lstStyle>
            <a:lvl1pPr>
              <a:defRPr kumimoji="1" lang="ja-JP" altLang="en-US" sz="1625" b="0" i="0" kern="120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7308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11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931AE-2A87-484F-839C-2F391086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2651126"/>
            <a:ext cx="8543925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4C785B4-C67A-4649-8A5A-BBA68430F464}"/>
              </a:ext>
            </a:extLst>
          </p:cNvPr>
          <p:cNvSpPr/>
          <p:nvPr userDrawn="1"/>
        </p:nvSpPr>
        <p:spPr>
          <a:xfrm>
            <a:off x="9496840" y="6581001"/>
            <a:ext cx="330540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8A5D70-00BF-43D1-9518-0183EFEF9A82}" type="slidenum">
              <a:rPr lang="ja-JP" altLang="en-US" sz="975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13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0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541C717-62C4-4893-AE22-911E521CCFC0}"/>
              </a:ext>
            </a:extLst>
          </p:cNvPr>
          <p:cNvCxnSpPr/>
          <p:nvPr userDrawn="1"/>
        </p:nvCxnSpPr>
        <p:spPr bwMode="auto">
          <a:xfrm>
            <a:off x="194472" y="602702"/>
            <a:ext cx="9323902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Box 13">
            <a:extLst>
              <a:ext uri="{FF2B5EF4-FFF2-40B4-BE49-F238E27FC236}">
                <a16:creationId xmlns:a16="http://schemas.microsoft.com/office/drawing/2014/main" id="{A2082F13-DA1E-4087-B1C7-1825FB5CAD96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2073000" y="6731941"/>
            <a:ext cx="5760000" cy="1260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L="0" marR="0" lvl="0" indent="0" algn="l" defTabSz="742950" rtl="0" eaLnBrk="1" fontAlgn="auto" latinLnBrk="0" hangingPunct="1">
              <a:lnSpc>
                <a:spcPts val="163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21C5C7-30F4-4937-9952-839F58B3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17874"/>
            <a:ext cx="9067500" cy="432000"/>
          </a:xfrm>
        </p:spPr>
        <p:txBody>
          <a:bodyPr lIns="0">
            <a:normAutofit/>
          </a:bodyPr>
          <a:lstStyle>
            <a:lvl1pPr>
              <a:defRPr kumimoji="1" lang="ja-JP" altLang="en-US" sz="1625" b="0" i="0" kern="120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C676437-9EC9-52EC-C405-718BBB12B331}"/>
              </a:ext>
            </a:extLst>
          </p:cNvPr>
          <p:cNvSpPr/>
          <p:nvPr userDrawn="1"/>
        </p:nvSpPr>
        <p:spPr>
          <a:xfrm>
            <a:off x="9496840" y="6581001"/>
            <a:ext cx="330540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8A5D70-00BF-43D1-9518-0183EFEF9A82}" type="slidenum">
              <a:rPr lang="ja-JP" altLang="en-US" sz="975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13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6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11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9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sldNum="0"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kumimoji="1"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kumimoji="1"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F6EE3-5396-527C-D503-C337D88E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詳細設計書</a:t>
            </a:r>
            <a:br>
              <a:rPr kumimoji="1" lang="en-US" altLang="ja-JP" b="1"/>
            </a:br>
            <a:r>
              <a:rPr kumimoji="1" lang="ja-JP" altLang="en-US" b="1"/>
              <a:t>別紙</a:t>
            </a:r>
            <a:r>
              <a:rPr kumimoji="1" lang="en-US" altLang="ja-JP" b="1"/>
              <a:t>3</a:t>
            </a:r>
            <a:br>
              <a:rPr kumimoji="1" lang="en-US" altLang="ja-JP" b="1"/>
            </a:br>
            <a:r>
              <a:rPr kumimoji="1" lang="ja-JP" altLang="en-US" b="1"/>
              <a:t>人を介在しない認証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41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CA</a:t>
            </a:r>
            <a:r>
              <a:rPr kumimoji="1" lang="ja-JP" altLang="en-US"/>
              <a:t>証明書の作成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D2CEA6-DA08-6012-4F48-701C7318CC88}"/>
              </a:ext>
            </a:extLst>
          </p:cNvPr>
          <p:cNvSpPr txBox="1"/>
          <p:nvPr/>
        </p:nvSpPr>
        <p:spPr>
          <a:xfrm>
            <a:off x="303193" y="2023757"/>
            <a:ext cx="7984157" cy="20867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openssl req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-x509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-newkey rsa:2048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-keyout ca-key.pem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-out ca.pem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-sha256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-days 365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-nodes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-subj "/CN=ca"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4F9AE9-D39A-7F43-777A-3E5F67C54548}"/>
              </a:ext>
            </a:extLst>
          </p:cNvPr>
          <p:cNvSpPr txBox="1"/>
          <p:nvPr/>
        </p:nvSpPr>
        <p:spPr>
          <a:xfrm>
            <a:off x="303193" y="1045028"/>
            <a:ext cx="5238935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キーペアを作成し、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CA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証明書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(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自己署名証明書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)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を作成する。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その後、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CADDE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認証機能側に送付する。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コマンド例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9FB0414-4173-9C02-790B-5D43A5348BC8}"/>
              </a:ext>
            </a:extLst>
          </p:cNvPr>
          <p:cNvSpPr/>
          <p:nvPr/>
        </p:nvSpPr>
        <p:spPr bwMode="auto">
          <a:xfrm>
            <a:off x="2352756" y="3724106"/>
            <a:ext cx="2463084" cy="531209"/>
          </a:xfrm>
          <a:prstGeom prst="wedgeRoundRectCallout">
            <a:avLst>
              <a:gd name="adj1" fmla="val -58840"/>
              <a:gd name="adj2" fmla="val -7506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Subject Name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を指定する</a:t>
            </a:r>
            <a:endPara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（ここでの値はあくまで例）</a:t>
            </a:r>
          </a:p>
        </p:txBody>
      </p:sp>
    </p:spTree>
    <p:extLst>
      <p:ext uri="{BB962C8B-B14F-4D97-AF65-F5344CB8AC3E}">
        <p14:creationId xmlns:p14="http://schemas.microsoft.com/office/powerpoint/2010/main" val="275252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サーバ証明書の作成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039BBD-EAE3-515B-54A9-68083A6DB1AA}"/>
              </a:ext>
            </a:extLst>
          </p:cNvPr>
          <p:cNvSpPr txBox="1"/>
          <p:nvPr/>
        </p:nvSpPr>
        <p:spPr>
          <a:xfrm>
            <a:off x="303193" y="1997634"/>
            <a:ext cx="7023462" cy="186512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openssl x509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-req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-days 365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-in server.csr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-CA ca.pem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-CAkey ca-key.pem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-out server.pem</a:t>
            </a: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</a:t>
            </a: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-CAcreateserial</a:t>
            </a: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F4BB6B-3877-76E8-1DF5-0EBFD53B8CFC}"/>
              </a:ext>
            </a:extLst>
          </p:cNvPr>
          <p:cNvSpPr txBox="1"/>
          <p:nvPr/>
        </p:nvSpPr>
        <p:spPr>
          <a:xfrm>
            <a:off x="303193" y="1018905"/>
            <a:ext cx="5928226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受け取ったサーバの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CSR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にディジタル署名し、サーバ証明書を作成する。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その後、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CADDE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認証機能側に送付する。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コマンド例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281491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クライアント証明書の作成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57A4CC-C3F9-E144-FC0D-6078076CD0B9}"/>
              </a:ext>
            </a:extLst>
          </p:cNvPr>
          <p:cNvSpPr txBox="1"/>
          <p:nvPr/>
        </p:nvSpPr>
        <p:spPr>
          <a:xfrm>
            <a:off x="303193" y="2025018"/>
            <a:ext cx="7023462" cy="186512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openssl x509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-req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-days 365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-in client.csr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-CA ca.pem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-CAkey ca-key.pem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-out client.pem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-CAcreateserial</a:t>
            </a: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C586FD-0746-2073-414F-C5288F030141}"/>
              </a:ext>
            </a:extLst>
          </p:cNvPr>
          <p:cNvSpPr txBox="1"/>
          <p:nvPr/>
        </p:nvSpPr>
        <p:spPr>
          <a:xfrm>
            <a:off x="306379" y="1046289"/>
            <a:ext cx="668484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受け取ったクライアントの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CSR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にディジタル署名し、クライアント証明書を作成する。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その後、クライアント側に送付する。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コマンド例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215926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7AB33-7C90-A73C-2FD2-F20AD266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CADDE</a:t>
            </a:r>
            <a:r>
              <a:rPr kumimoji="1" lang="ja-JP" altLang="en-US"/>
              <a:t>認証機能側の手順</a:t>
            </a:r>
          </a:p>
        </p:txBody>
      </p:sp>
    </p:spTree>
    <p:extLst>
      <p:ext uri="{BB962C8B-B14F-4D97-AF65-F5344CB8AC3E}">
        <p14:creationId xmlns:p14="http://schemas.microsoft.com/office/powerpoint/2010/main" val="343564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3A1CA-8D25-CFBF-1A4F-AEF607F2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CADDE</a:t>
            </a:r>
            <a:r>
              <a:rPr kumimoji="1" lang="ja-JP" altLang="en-US"/>
              <a:t>認証機能側の手順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924D1F7-DD55-B79D-1CE5-7557FE12C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17481"/>
              </p:ext>
            </p:extLst>
          </p:nvPr>
        </p:nvGraphicFramePr>
        <p:xfrm>
          <a:off x="233231" y="953915"/>
          <a:ext cx="8660119" cy="5638800"/>
        </p:xfrm>
        <a:graphic>
          <a:graphicData uri="http://schemas.openxmlformats.org/drawingml/2006/table">
            <a:tbl>
              <a:tblPr firstRow="1" bandRow="1"/>
              <a:tblGrid>
                <a:gridCol w="472606">
                  <a:extLst>
                    <a:ext uri="{9D8B030D-6E8A-4147-A177-3AD203B41FA5}">
                      <a16:colId xmlns:a16="http://schemas.microsoft.com/office/drawing/2014/main" val="1378366881"/>
                    </a:ext>
                  </a:extLst>
                </a:gridCol>
                <a:gridCol w="2562742">
                  <a:extLst>
                    <a:ext uri="{9D8B030D-6E8A-4147-A177-3AD203B41FA5}">
                      <a16:colId xmlns:a16="http://schemas.microsoft.com/office/drawing/2014/main" val="1647767932"/>
                    </a:ext>
                  </a:extLst>
                </a:gridCol>
                <a:gridCol w="5624771">
                  <a:extLst>
                    <a:ext uri="{9D8B030D-6E8A-4147-A177-3AD203B41FA5}">
                      <a16:colId xmlns:a16="http://schemas.microsoft.com/office/drawing/2014/main" val="155794400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#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手順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説明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49341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サーバの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CSR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を作成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CSR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を作成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・キーペア（公開鍵、秘密鍵）の作成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・</a:t>
                      </a:r>
                      <a:r>
                        <a:rPr kumimoji="1" lang="en-US" altLang="ja-JP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Subject Name</a:t>
                      </a: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の指定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2007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トラストストアの作成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の証明書を指定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2234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Nginx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の設定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サーバ証明書と秘密鍵の設定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フォワーディングの設定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・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HTTP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ヘッダの付与設定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1718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Keycloak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の起動設定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・サーバ証明書を指定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・サーバの秘密鍵を指定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・トラストストアを指定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87663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Keycloak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設定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クライアント認証の設定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Keycloak</a:t>
                      </a: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管理コンソール「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Authentication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」メニュー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・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Flows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・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Bindings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815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Keycloak</a:t>
                      </a: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設定</a:t>
                      </a:r>
                      <a:endParaRPr kumimoji="1" lang="en-US" altLang="ja-JP" sz="1400" kern="120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クライアントの設定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Keycloak</a:t>
                      </a: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管理コンソール「</a:t>
                      </a:r>
                      <a:r>
                        <a:rPr kumimoji="1" lang="en-US" altLang="ja-JP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Clients</a:t>
                      </a: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」メニュー</a:t>
                      </a:r>
                      <a:endParaRPr kumimoji="1" lang="en-US" altLang="ja-JP" sz="1400" kern="120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・</a:t>
                      </a:r>
                      <a:r>
                        <a:rPr kumimoji="1" lang="en-US" altLang="ja-JP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Settings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　・</a:t>
                      </a:r>
                      <a:r>
                        <a:rPr kumimoji="1" lang="en-US" altLang="ja-JP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Client 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　・</a:t>
                      </a:r>
                      <a:r>
                        <a:rPr kumimoji="1" lang="en-US" altLang="ja-JP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Access Type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　・</a:t>
                      </a:r>
                      <a:r>
                        <a:rPr kumimoji="1" lang="en-US" altLang="ja-JP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Service Accounts Enabled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39231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Keycloak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設定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クライアントの認証器の設定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Keycloak</a:t>
                      </a: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管理コンソール「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Clients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」メニュー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・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Credentials</a:t>
                      </a: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・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Client Authenticator </a:t>
                      </a: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・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Subject DN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07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5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サーバの</a:t>
            </a:r>
            <a:r>
              <a:rPr kumimoji="1" lang="en-US" altLang="ja-JP"/>
              <a:t>CSR</a:t>
            </a:r>
            <a:r>
              <a:rPr kumimoji="1" lang="ja-JP" altLang="en-US"/>
              <a:t>を作成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4DD575-ED2C-F128-9811-282CD8F67BD3}"/>
              </a:ext>
            </a:extLst>
          </p:cNvPr>
          <p:cNvSpPr txBox="1"/>
          <p:nvPr/>
        </p:nvSpPr>
        <p:spPr>
          <a:xfrm>
            <a:off x="303193" y="1975390"/>
            <a:ext cx="7984157" cy="164352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openssl req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-newkey rsa:2048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-keyout server-key.pem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-out server.csr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-sha256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-nodes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-subj "/CN=server"</a:t>
            </a: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7E1D0D-ED67-6151-7F91-EB6A6223E0D4}"/>
              </a:ext>
            </a:extLst>
          </p:cNvPr>
          <p:cNvSpPr txBox="1"/>
          <p:nvPr/>
        </p:nvSpPr>
        <p:spPr>
          <a:xfrm>
            <a:off x="303193" y="984069"/>
            <a:ext cx="4443845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キーペアを作成し、公開鍵を含んだ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CSR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を作成する。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その後、プライベート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CA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にディジタル署名を依頼する。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コマンド例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3C83CB56-07CA-92CD-0E93-E5B2B5AFC79D}"/>
              </a:ext>
            </a:extLst>
          </p:cNvPr>
          <p:cNvSpPr/>
          <p:nvPr/>
        </p:nvSpPr>
        <p:spPr bwMode="auto">
          <a:xfrm>
            <a:off x="2673532" y="3322998"/>
            <a:ext cx="2185851" cy="469916"/>
          </a:xfrm>
          <a:prstGeom prst="wedgeRoundRectCallout">
            <a:avLst>
              <a:gd name="adj1" fmla="val -60196"/>
              <a:gd name="adj2" fmla="val -21972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Subject Name</a:t>
            </a: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を指定する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（ここでの値はあくまで例）</a:t>
            </a:r>
          </a:p>
        </p:txBody>
      </p:sp>
    </p:spTree>
    <p:extLst>
      <p:ext uri="{BB962C8B-B14F-4D97-AF65-F5344CB8AC3E}">
        <p14:creationId xmlns:p14="http://schemas.microsoft.com/office/powerpoint/2010/main" val="308936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トラストストアの作成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BCB0A8-18A5-413C-B98B-ACA22B233861}"/>
              </a:ext>
            </a:extLst>
          </p:cNvPr>
          <p:cNvSpPr txBox="1"/>
          <p:nvPr/>
        </p:nvSpPr>
        <p:spPr>
          <a:xfrm>
            <a:off x="303193" y="1872560"/>
            <a:ext cx="7637417" cy="164352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keytool -importcert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-trustcacerts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-alias ca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-file ca.pem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-keystore truststore.p12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-storepass password</a:t>
            </a: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</a:t>
            </a: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-storetype PKCS12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6D6293-FDCC-BE8A-6B6D-DB10EDD8C385}"/>
              </a:ext>
            </a:extLst>
          </p:cNvPr>
          <p:cNvSpPr txBox="1"/>
          <p:nvPr/>
        </p:nvSpPr>
        <p:spPr>
          <a:xfrm>
            <a:off x="303193" y="1100609"/>
            <a:ext cx="488306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受け取った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CA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証明書を指定し、トラストストアを作成する。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コマンド例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951849CF-A5D5-90C9-60E5-9C6E0A734B8B}"/>
              </a:ext>
            </a:extLst>
          </p:cNvPr>
          <p:cNvSpPr/>
          <p:nvPr/>
        </p:nvSpPr>
        <p:spPr bwMode="auto">
          <a:xfrm>
            <a:off x="3029674" y="3046171"/>
            <a:ext cx="1960338" cy="469916"/>
          </a:xfrm>
          <a:prstGeom prst="wedgeRoundRectCallout">
            <a:avLst>
              <a:gd name="adj1" fmla="val -64515"/>
              <a:gd name="adj2" fmla="val -30729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パスワードを指定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（ここでの値はあくまで例）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1FB775D4-6335-8229-2484-4A66FC583399}"/>
              </a:ext>
            </a:extLst>
          </p:cNvPr>
          <p:cNvSpPr/>
          <p:nvPr/>
        </p:nvSpPr>
        <p:spPr bwMode="auto">
          <a:xfrm>
            <a:off x="2444622" y="2097244"/>
            <a:ext cx="2127378" cy="469916"/>
          </a:xfrm>
          <a:prstGeom prst="wedgeRoundRectCallout">
            <a:avLst>
              <a:gd name="adj1" fmla="val -90759"/>
              <a:gd name="adj2" fmla="val 25411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エイリアスを指定する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（ここでの値はあくまで例）</a:t>
            </a:r>
          </a:p>
        </p:txBody>
      </p:sp>
    </p:spTree>
    <p:extLst>
      <p:ext uri="{BB962C8B-B14F-4D97-AF65-F5344CB8AC3E}">
        <p14:creationId xmlns:p14="http://schemas.microsoft.com/office/powerpoint/2010/main" val="53832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Nginx</a:t>
            </a:r>
            <a:r>
              <a:rPr kumimoji="1" lang="ja-JP" altLang="en-US"/>
              <a:t>の設定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84AEE01-9F42-4507-FB16-836276984B9F}"/>
              </a:ext>
            </a:extLst>
          </p:cNvPr>
          <p:cNvSpPr txBox="1"/>
          <p:nvPr/>
        </p:nvSpPr>
        <p:spPr>
          <a:xfrm>
            <a:off x="291736" y="4560089"/>
            <a:ext cx="8225064" cy="97872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location /keycloak {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       proxy_pass https://keycloak:8443;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       proxy_set_header X-SSL-CERT $ssl_client_escaped_cert;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   }</a:t>
            </a: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7BBEC3-6B69-AC2B-1702-AACC2A373C07}"/>
              </a:ext>
            </a:extLst>
          </p:cNvPr>
          <p:cNvSpPr txBox="1"/>
          <p:nvPr/>
        </p:nvSpPr>
        <p:spPr>
          <a:xfrm>
            <a:off x="291736" y="3359760"/>
            <a:ext cx="8149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Nginx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設定ファイルの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location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ディレクティブに対して証明書ルックアップに関する設定をする。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設定例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Keycloak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に対してフォワーディングする。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その際、「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X-SSL-CERT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」という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HTTP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ヘッダを付与して、それでクライアント証明書を渡すようにする。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565D83-ADC0-9834-99FD-F728D06E0C61}"/>
              </a:ext>
            </a:extLst>
          </p:cNvPr>
          <p:cNvSpPr txBox="1"/>
          <p:nvPr/>
        </p:nvSpPr>
        <p:spPr>
          <a:xfrm>
            <a:off x="291736" y="2221736"/>
            <a:ext cx="8225246" cy="75713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server {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 ssl_certificate /etc/nginx/conf.d/server.pem;</a:t>
            </a:r>
            <a:endParaRPr kumimoji="0" lang="en-US" altLang="ja-JP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 ssl_certificate_key /etc/nginx/conf.d/server-key.pem;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0A267D-6657-8BDE-1D06-1FCB26A6FFA6}"/>
              </a:ext>
            </a:extLst>
          </p:cNvPr>
          <p:cNvSpPr txBox="1"/>
          <p:nvPr/>
        </p:nvSpPr>
        <p:spPr>
          <a:xfrm>
            <a:off x="291736" y="953283"/>
            <a:ext cx="8149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Nginx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設定ファイルの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server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ディテクティブに対してサーバ証明書と秘密鍵の設定をする。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設定例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Keycloak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に対してフォワーディングする。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その際、「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X-SSL-CERT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」という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HTTP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ヘッダを付与して、それでクライアント証明書を渡すようにする。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DC035FA9-6133-101C-FF45-69BE59BEC2F1}"/>
              </a:ext>
            </a:extLst>
          </p:cNvPr>
          <p:cNvSpPr/>
          <p:nvPr/>
        </p:nvSpPr>
        <p:spPr bwMode="auto">
          <a:xfrm>
            <a:off x="2547639" y="5509383"/>
            <a:ext cx="5420704" cy="286036"/>
          </a:xfrm>
          <a:prstGeom prst="wedgeRoundRectCallout">
            <a:avLst>
              <a:gd name="adj1" fmla="val -35496"/>
              <a:gd name="adj2" fmla="val -122803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Keycloak</a:t>
            </a: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の</a:t>
            </a: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--spi-x509cert-lookup-nginx-ssl-client-cert</a:t>
            </a: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の値と合わせること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29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Keycloak</a:t>
            </a:r>
            <a:r>
              <a:rPr kumimoji="1" lang="ja-JP" altLang="en-US"/>
              <a:t>の起動設定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DBCD77-0D10-9B61-58B5-CC5E40ABC69A}"/>
              </a:ext>
            </a:extLst>
          </p:cNvPr>
          <p:cNvSpPr txBox="1"/>
          <p:nvPr/>
        </p:nvSpPr>
        <p:spPr>
          <a:xfrm>
            <a:off x="325941" y="2280934"/>
            <a:ext cx="8434251" cy="97872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environment: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 KC_HTTPS_CLIENT_AUTH: request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 KC_HTTPS_TRUST_STORE_FILE:  "/opt/keycloak/conf/truststore.p12"</a:t>
            </a:r>
            <a:endParaRPr kumimoji="0" lang="en-US" altLang="ja-JP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 KC_HTTPS_TRUST_STORE_PASSWORD: password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40965E-D73B-B4EC-2811-091DC78A5884}"/>
              </a:ext>
            </a:extLst>
          </p:cNvPr>
          <p:cNvSpPr txBox="1"/>
          <p:nvPr/>
        </p:nvSpPr>
        <p:spPr>
          <a:xfrm>
            <a:off x="325941" y="1045788"/>
            <a:ext cx="508536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docker compose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によって、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Keycloak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コンテナを起動する。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Compose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ファイルに起動設定を行ったのち、起動する。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EBA898-3D7A-12B5-5856-EFD804995290}"/>
              </a:ext>
            </a:extLst>
          </p:cNvPr>
          <p:cNvSpPr txBox="1"/>
          <p:nvPr/>
        </p:nvSpPr>
        <p:spPr>
          <a:xfrm>
            <a:off x="325941" y="1745403"/>
            <a:ext cx="323357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起動時設定を環境変数で設定する。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Compose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ファイル設定例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A0610A-3BCD-FA55-B68E-D82F4F4D8E3C}"/>
              </a:ext>
            </a:extLst>
          </p:cNvPr>
          <p:cNvSpPr txBox="1"/>
          <p:nvPr/>
        </p:nvSpPr>
        <p:spPr>
          <a:xfrm>
            <a:off x="325941" y="3384825"/>
            <a:ext cx="230223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起動オプションの設定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Compose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ファイル設定例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48A24B-F676-B481-07CF-DA02907EE3A9}"/>
              </a:ext>
            </a:extLst>
          </p:cNvPr>
          <p:cNvSpPr txBox="1"/>
          <p:nvPr/>
        </p:nvSpPr>
        <p:spPr>
          <a:xfrm>
            <a:off x="325941" y="3920356"/>
            <a:ext cx="8434252" cy="5355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command: start-dev --spi-x509cert-lookup-provider=nginx --spi-x509cert-lookup-nginx-ssl-client-cert="X-SSL-CERT"</a:t>
            </a: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4B188C9C-206A-E9FD-2F74-3F0163BC767A}"/>
              </a:ext>
            </a:extLst>
          </p:cNvPr>
          <p:cNvSpPr/>
          <p:nvPr/>
        </p:nvSpPr>
        <p:spPr bwMode="auto">
          <a:xfrm>
            <a:off x="2177490" y="4603248"/>
            <a:ext cx="5738601" cy="469916"/>
          </a:xfrm>
          <a:prstGeom prst="wedgeRoundRectCallout">
            <a:avLst>
              <a:gd name="adj1" fmla="val -33739"/>
              <a:gd name="adj2" fmla="val -84100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--spi-x509cert-lookup-nginx-ssl-client-cert</a:t>
            </a: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の値はダブルクオーテーションで囲むこと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また、</a:t>
            </a: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Nginx</a:t>
            </a: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の</a:t>
            </a: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proxy_set_header</a:t>
            </a: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の設定値と合わせること</a:t>
            </a:r>
          </a:p>
        </p:txBody>
      </p:sp>
    </p:spTree>
    <p:extLst>
      <p:ext uri="{BB962C8B-B14F-4D97-AF65-F5344CB8AC3E}">
        <p14:creationId xmlns:p14="http://schemas.microsoft.com/office/powerpoint/2010/main" val="145672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参考：</a:t>
            </a:r>
            <a:r>
              <a:rPr kumimoji="1" lang="en-US" altLang="ja-JP"/>
              <a:t>Keycloak</a:t>
            </a:r>
            <a:r>
              <a:rPr kumimoji="1" lang="ja-JP" altLang="en-US"/>
              <a:t>起動時設定項目について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F265C386-4827-AF6A-E1B9-303708E3E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360353"/>
              </p:ext>
            </p:extLst>
          </p:nvPr>
        </p:nvGraphicFramePr>
        <p:xfrm>
          <a:off x="234000" y="854699"/>
          <a:ext cx="8718539" cy="3200400"/>
        </p:xfrm>
        <a:graphic>
          <a:graphicData uri="http://schemas.openxmlformats.org/drawingml/2006/table">
            <a:tbl>
              <a:tblPr firstRow="1" bandRow="1"/>
              <a:tblGrid>
                <a:gridCol w="384493">
                  <a:extLst>
                    <a:ext uri="{9D8B030D-6E8A-4147-A177-3AD203B41FA5}">
                      <a16:colId xmlns:a16="http://schemas.microsoft.com/office/drawing/2014/main" val="1856913225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2526991163"/>
                    </a:ext>
                  </a:extLst>
                </a:gridCol>
                <a:gridCol w="3832365">
                  <a:extLst>
                    <a:ext uri="{9D8B030D-6E8A-4147-A177-3AD203B41FA5}">
                      <a16:colId xmlns:a16="http://schemas.microsoft.com/office/drawing/2014/main" val="1018545659"/>
                    </a:ext>
                  </a:extLst>
                </a:gridCol>
                <a:gridCol w="2767813">
                  <a:extLst>
                    <a:ext uri="{9D8B030D-6E8A-4147-A177-3AD203B41FA5}">
                      <a16:colId xmlns:a16="http://schemas.microsoft.com/office/drawing/2014/main" val="3215849723"/>
                    </a:ext>
                  </a:extLst>
                </a:gridCol>
              </a:tblGrid>
              <a:tr h="120405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#</a:t>
                      </a:r>
                      <a:endParaRPr kumimoji="1" lang="ja-JP" altLang="en-US" sz="9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Keycloak</a:t>
                      </a:r>
                      <a:r>
                        <a:rPr kumimoji="1" lang="ja-JP" altLang="en-US" sz="9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起動時設定項目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9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説明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9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備考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40481"/>
                  </a:ext>
                </a:extLst>
              </a:tr>
              <a:tr h="301837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hostname-strict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Disables dynamically resolving the hostname from request headers.</a:t>
                      </a:r>
                    </a:p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Should always be set to true in production, unless proxy verifies the Host header.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ホストの名前解決に関する設定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41905"/>
                  </a:ext>
                </a:extLst>
              </a:tr>
              <a:tr h="120405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db-url-host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Sets the hostname of the default JDBC URL of the chosen vendor.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Keycloak</a:t>
                      </a:r>
                      <a:r>
                        <a:rPr kumimoji="1" lang="ja-JP" altLang="en-US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と</a:t>
                      </a:r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Keycloak</a:t>
                      </a:r>
                      <a:r>
                        <a:rPr kumimoji="1" lang="ja-JP" altLang="en-US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の持つ</a:t>
                      </a:r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DB</a:t>
                      </a:r>
                      <a:r>
                        <a:rPr kumimoji="1" lang="ja-JP" altLang="en-US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との接続に関する設定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4246"/>
                  </a:ext>
                </a:extLst>
              </a:tr>
              <a:tr h="120405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db-username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The username of the database user.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Keycloak</a:t>
                      </a:r>
                      <a:r>
                        <a:rPr kumimoji="1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と</a:t>
                      </a:r>
                      <a:r>
                        <a:rPr kumimoji="1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Keycloak</a:t>
                      </a:r>
                      <a:r>
                        <a:rPr kumimoji="1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の持つ</a:t>
                      </a:r>
                      <a:r>
                        <a:rPr kumimoji="1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DB</a:t>
                      </a:r>
                      <a:r>
                        <a:rPr kumimoji="1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との接続に関する設定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940254"/>
                  </a:ext>
                </a:extLst>
              </a:tr>
              <a:tr h="120405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db-password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The password of the database user.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Keycloak</a:t>
                      </a:r>
                      <a:r>
                        <a:rPr kumimoji="1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と</a:t>
                      </a:r>
                      <a:r>
                        <a:rPr kumimoji="1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Keycloak</a:t>
                      </a:r>
                      <a:r>
                        <a:rPr kumimoji="1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の持つ</a:t>
                      </a:r>
                      <a:r>
                        <a:rPr kumimoji="1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DB</a:t>
                      </a:r>
                      <a:r>
                        <a:rPr kumimoji="1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との接続に関する設定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395567"/>
                  </a:ext>
                </a:extLst>
              </a:tr>
              <a:tr h="120405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features-disabled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Disables a set of one or more features.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オプションの機能の無効化に関する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38313"/>
                  </a:ext>
                </a:extLst>
              </a:tr>
              <a:tr h="120405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https-certificate-file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The file path to a server certificate or certificate chain in PEM format.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サーバ証明書ファイル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7500"/>
                  </a:ext>
                </a:extLst>
              </a:tr>
              <a:tr h="120405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https-certificate-key-file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The file path to a private key in PEM format.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サーバ証明書の秘密鍵ファイル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86262"/>
                  </a:ext>
                </a:extLst>
              </a:tr>
              <a:tr h="120405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https-client-auth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Configures the server to require/request client authentication.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クライアント認証の有効／無効／必須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456269"/>
                  </a:ext>
                </a:extLst>
              </a:tr>
              <a:tr h="120405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https-trust-store-file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The trust store which holds the certificate information of the certificates to trust.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トラストストアファイル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626894"/>
                  </a:ext>
                </a:extLst>
              </a:tr>
              <a:tr h="120405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https-trust-store-password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The password of the trust store file.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トラストストアのパスワード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41525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8E04D5-7D4E-911F-20DD-A076A2284989}"/>
              </a:ext>
            </a:extLst>
          </p:cNvPr>
          <p:cNvSpPr txBox="1"/>
          <p:nvPr/>
        </p:nvSpPr>
        <p:spPr>
          <a:xfrm>
            <a:off x="234000" y="4247997"/>
            <a:ext cx="495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https://www.keycloak.org/server/all-config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3526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E9562-65DA-AFF7-E6A9-6ACCAF40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183680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Keycloak</a:t>
            </a:r>
            <a:r>
              <a:rPr kumimoji="1" lang="ja-JP" altLang="en-US"/>
              <a:t>設定　クライアント認証の設定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6A692D-1CD4-E8F6-4269-1D744CA7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5" y="1560690"/>
            <a:ext cx="5494602" cy="240338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0CE9D6A-28E1-DBFF-BBE4-A27CFC340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53" y="4284507"/>
            <a:ext cx="3059619" cy="2168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50AE61-4933-301C-8107-53AE85D4C185}"/>
              </a:ext>
            </a:extLst>
          </p:cNvPr>
          <p:cNvSpPr txBox="1"/>
          <p:nvPr/>
        </p:nvSpPr>
        <p:spPr>
          <a:xfrm>
            <a:off x="261765" y="1000363"/>
            <a:ext cx="83863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>
                <a:solidFill>
                  <a:prstClr val="black"/>
                </a:solidFill>
                <a:latin typeface="Meiryo UI"/>
                <a:ea typeface="Meiryo UI"/>
              </a:rPr>
              <a:t>Keycloak</a:t>
            </a:r>
            <a:r>
              <a:rPr lang="ja-JP" altLang="en-US" sz="2000">
                <a:solidFill>
                  <a:prstClr val="black"/>
                </a:solidFill>
                <a:latin typeface="Meiryo UI"/>
                <a:ea typeface="Meiryo UI"/>
              </a:rPr>
              <a:t>管理コンソール「</a:t>
            </a:r>
            <a:r>
              <a:rPr lang="en-US" altLang="ja-JP" sz="2000">
                <a:solidFill>
                  <a:prstClr val="black"/>
                </a:solidFill>
                <a:latin typeface="Meiryo UI"/>
                <a:ea typeface="Meiryo UI"/>
              </a:rPr>
              <a:t>authentication</a:t>
            </a:r>
            <a:r>
              <a:rPr lang="ja-JP" altLang="en-US" sz="2000">
                <a:solidFill>
                  <a:prstClr val="black"/>
                </a:solidFill>
                <a:latin typeface="Meiryo UI"/>
                <a:ea typeface="Meiryo UI"/>
              </a:rPr>
              <a:t>」メニューで設定する。</a:t>
            </a:r>
            <a:endParaRPr lang="en-US" altLang="ja-JP" sz="20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A89CE2B-0606-6E81-DCED-D904A56488DC}"/>
              </a:ext>
            </a:extLst>
          </p:cNvPr>
          <p:cNvSpPr/>
          <p:nvPr/>
        </p:nvSpPr>
        <p:spPr bwMode="auto">
          <a:xfrm>
            <a:off x="334347" y="1560690"/>
            <a:ext cx="614888" cy="307778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C9856CB-8E26-5E49-9F4E-C1BF2DA96066}"/>
              </a:ext>
            </a:extLst>
          </p:cNvPr>
          <p:cNvSpPr/>
          <p:nvPr/>
        </p:nvSpPr>
        <p:spPr bwMode="auto">
          <a:xfrm>
            <a:off x="334347" y="3582936"/>
            <a:ext cx="5343642" cy="307778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ABA86C4-DDCF-EFDC-A430-8393167CFC1A}"/>
              </a:ext>
            </a:extLst>
          </p:cNvPr>
          <p:cNvSpPr/>
          <p:nvPr/>
        </p:nvSpPr>
        <p:spPr bwMode="auto">
          <a:xfrm>
            <a:off x="253055" y="5837635"/>
            <a:ext cx="2603356" cy="307778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CE9CA4B-BB14-5B33-6FF2-7D80C0F6031B}"/>
              </a:ext>
            </a:extLst>
          </p:cNvPr>
          <p:cNvSpPr/>
          <p:nvPr/>
        </p:nvSpPr>
        <p:spPr bwMode="auto">
          <a:xfrm>
            <a:off x="402812" y="2277986"/>
            <a:ext cx="772845" cy="307778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194B8C9-29DE-C193-8AB6-8A0749CDDAE0}"/>
              </a:ext>
            </a:extLst>
          </p:cNvPr>
          <p:cNvSpPr/>
          <p:nvPr/>
        </p:nvSpPr>
        <p:spPr bwMode="auto">
          <a:xfrm>
            <a:off x="893740" y="4301925"/>
            <a:ext cx="699932" cy="307778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42956FD9-0021-4A82-5324-CEEABBE74365}"/>
              </a:ext>
            </a:extLst>
          </p:cNvPr>
          <p:cNvCxnSpPr>
            <a:stCxn id="9" idx="3"/>
            <a:endCxn id="8" idx="3"/>
          </p:cNvCxnSpPr>
          <p:nvPr/>
        </p:nvCxnSpPr>
        <p:spPr bwMode="auto">
          <a:xfrm>
            <a:off x="1175657" y="2431875"/>
            <a:ext cx="1680754" cy="3559649"/>
          </a:xfrm>
          <a:prstGeom prst="curvedConnector3">
            <a:avLst>
              <a:gd name="adj1" fmla="val 38924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F1D863-1B61-07CC-A9D1-497FE05A2A39}"/>
              </a:ext>
            </a:extLst>
          </p:cNvPr>
          <p:cNvSpPr txBox="1"/>
          <p:nvPr/>
        </p:nvSpPr>
        <p:spPr>
          <a:xfrm>
            <a:off x="3770303" y="5524652"/>
            <a:ext cx="3248806" cy="30777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Flows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で定義したフローを割り当てている</a:t>
            </a:r>
            <a:endPara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2604677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Keycloak</a:t>
            </a:r>
            <a:r>
              <a:rPr kumimoji="1" lang="ja-JP" altLang="en-US"/>
              <a:t>設定　クライアントの設定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ED12383-9FB0-F802-FA4D-CAFC01EC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46" y="1306288"/>
            <a:ext cx="7438604" cy="5230269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E88AEB0-D210-D000-5291-90E8C3ADD5B7}"/>
              </a:ext>
            </a:extLst>
          </p:cNvPr>
          <p:cNvSpPr/>
          <p:nvPr/>
        </p:nvSpPr>
        <p:spPr bwMode="auto">
          <a:xfrm>
            <a:off x="609597" y="4702632"/>
            <a:ext cx="3448594" cy="330925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A0579CE-BE67-DA75-BAA3-05C16861A0DE}"/>
              </a:ext>
            </a:extLst>
          </p:cNvPr>
          <p:cNvSpPr/>
          <p:nvPr/>
        </p:nvSpPr>
        <p:spPr bwMode="auto">
          <a:xfrm>
            <a:off x="609597" y="6204857"/>
            <a:ext cx="3448594" cy="330925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773758F-92B1-18C9-FE1E-ECA94ED7C8ED}"/>
              </a:ext>
            </a:extLst>
          </p:cNvPr>
          <p:cNvSpPr/>
          <p:nvPr/>
        </p:nvSpPr>
        <p:spPr bwMode="auto">
          <a:xfrm>
            <a:off x="408747" y="1303080"/>
            <a:ext cx="835644" cy="424732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BE42EA-DBA9-C13F-5647-7842CF308609}"/>
              </a:ext>
            </a:extLst>
          </p:cNvPr>
          <p:cNvSpPr txBox="1"/>
          <p:nvPr/>
        </p:nvSpPr>
        <p:spPr>
          <a:xfrm>
            <a:off x="313669" y="825602"/>
            <a:ext cx="83863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>
                <a:solidFill>
                  <a:prstClr val="black"/>
                </a:solidFill>
                <a:latin typeface="Meiryo UI"/>
                <a:ea typeface="Meiryo UI"/>
              </a:rPr>
              <a:t>Keycloak</a:t>
            </a:r>
            <a:r>
              <a:rPr lang="ja-JP" altLang="en-US" sz="2000">
                <a:solidFill>
                  <a:prstClr val="black"/>
                </a:solidFill>
                <a:latin typeface="Meiryo UI"/>
                <a:ea typeface="Meiryo UI"/>
              </a:rPr>
              <a:t>管理コンソール「</a:t>
            </a:r>
            <a:r>
              <a:rPr lang="en-US" altLang="ja-JP" sz="2000">
                <a:solidFill>
                  <a:prstClr val="black"/>
                </a:solidFill>
                <a:latin typeface="Meiryo UI"/>
                <a:ea typeface="Meiryo UI"/>
              </a:rPr>
              <a:t>Clients</a:t>
            </a:r>
            <a:r>
              <a:rPr lang="ja-JP" altLang="en-US" sz="2000">
                <a:solidFill>
                  <a:prstClr val="black"/>
                </a:solidFill>
                <a:latin typeface="Meiryo UI"/>
                <a:ea typeface="Meiryo UI"/>
              </a:rPr>
              <a:t>」メニューで設定する。</a:t>
            </a:r>
            <a:endParaRPr lang="en-US" altLang="ja-JP" sz="20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D6ECFFD-1F73-9F5C-0784-B76034E2D887}"/>
              </a:ext>
            </a:extLst>
          </p:cNvPr>
          <p:cNvSpPr txBox="1"/>
          <p:nvPr/>
        </p:nvSpPr>
        <p:spPr>
          <a:xfrm>
            <a:off x="4224107" y="4606484"/>
            <a:ext cx="3945005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Confidential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クライアントとして設定する</a:t>
            </a:r>
            <a:endPara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（クライアント認証を要するクライアント）</a:t>
            </a:r>
            <a:endPara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896C2C-CF62-B064-5830-30ADB51C29CF}"/>
              </a:ext>
            </a:extLst>
          </p:cNvPr>
          <p:cNvSpPr txBox="1"/>
          <p:nvPr/>
        </p:nvSpPr>
        <p:spPr>
          <a:xfrm>
            <a:off x="4206583" y="6216430"/>
            <a:ext cx="4223145" cy="30777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Client Credentials Grant(OAuth2.0)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を有効にする</a:t>
            </a:r>
            <a:endPara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4130680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Keycloak</a:t>
            </a:r>
            <a:r>
              <a:rPr kumimoji="1" lang="ja-JP" altLang="en-US"/>
              <a:t>設定　クライアントの認証器の設定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FB03F1A-52BE-3B1E-20DE-5487BF9D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3" y="1600462"/>
            <a:ext cx="7016443" cy="230098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675C625-24B5-B07E-F597-C0D0EC9F60FA}"/>
              </a:ext>
            </a:extLst>
          </p:cNvPr>
          <p:cNvSpPr/>
          <p:nvPr/>
        </p:nvSpPr>
        <p:spPr bwMode="auto">
          <a:xfrm>
            <a:off x="1197986" y="1665848"/>
            <a:ext cx="1132114" cy="424732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C7A48EB-742B-81E6-3A32-B0E055137F80}"/>
              </a:ext>
            </a:extLst>
          </p:cNvPr>
          <p:cNvSpPr/>
          <p:nvPr/>
        </p:nvSpPr>
        <p:spPr bwMode="auto">
          <a:xfrm>
            <a:off x="1197986" y="2231835"/>
            <a:ext cx="3400141" cy="288000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2542A14-BFDA-0F52-6CFF-DE0D9A0D9EE6}"/>
              </a:ext>
            </a:extLst>
          </p:cNvPr>
          <p:cNvSpPr/>
          <p:nvPr/>
        </p:nvSpPr>
        <p:spPr bwMode="auto">
          <a:xfrm>
            <a:off x="1197986" y="2657860"/>
            <a:ext cx="3400141" cy="288000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2D8726B-36D3-DDAE-36A5-60776CA58298}"/>
              </a:ext>
            </a:extLst>
          </p:cNvPr>
          <p:cNvSpPr txBox="1"/>
          <p:nvPr/>
        </p:nvSpPr>
        <p:spPr>
          <a:xfrm>
            <a:off x="305433" y="951693"/>
            <a:ext cx="83863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>
                <a:solidFill>
                  <a:prstClr val="black"/>
                </a:solidFill>
                <a:latin typeface="Meiryo UI"/>
                <a:ea typeface="Meiryo UI"/>
              </a:rPr>
              <a:t>Keycloak</a:t>
            </a:r>
            <a:r>
              <a:rPr lang="ja-JP" altLang="en-US" sz="2000">
                <a:solidFill>
                  <a:prstClr val="black"/>
                </a:solidFill>
                <a:latin typeface="Meiryo UI"/>
                <a:ea typeface="Meiryo UI"/>
              </a:rPr>
              <a:t>管理コンソール「</a:t>
            </a:r>
            <a:r>
              <a:rPr lang="en-US" altLang="ja-JP" sz="2000">
                <a:solidFill>
                  <a:prstClr val="black"/>
                </a:solidFill>
                <a:latin typeface="Meiryo UI"/>
                <a:ea typeface="Meiryo UI"/>
              </a:rPr>
              <a:t>Clients</a:t>
            </a:r>
            <a:r>
              <a:rPr lang="ja-JP" altLang="en-US" sz="2000">
                <a:solidFill>
                  <a:prstClr val="black"/>
                </a:solidFill>
                <a:latin typeface="Meiryo UI"/>
                <a:ea typeface="Meiryo UI"/>
              </a:rPr>
              <a:t>」メニューで設定する。</a:t>
            </a:r>
            <a:endParaRPr lang="en-US" altLang="ja-JP" sz="20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1194C7-DDAF-2879-7ADA-83D39B57C643}"/>
              </a:ext>
            </a:extLst>
          </p:cNvPr>
          <p:cNvSpPr txBox="1"/>
          <p:nvPr/>
        </p:nvSpPr>
        <p:spPr>
          <a:xfrm>
            <a:off x="4799705" y="1996615"/>
            <a:ext cx="4091116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クライアント証明書によるクライアント認証方式を選択</a:t>
            </a:r>
            <a:endPara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(tls_client_auth(OAuth2.0))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78B94F-8E8F-C323-36D6-446404C712C3}"/>
              </a:ext>
            </a:extLst>
          </p:cNvPr>
          <p:cNvSpPr txBox="1"/>
          <p:nvPr/>
        </p:nvSpPr>
        <p:spPr>
          <a:xfrm>
            <a:off x="4198995" y="2971017"/>
            <a:ext cx="4431382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クライアントから通知された、</a:t>
            </a:r>
            <a:endPara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クライアント証明書の</a:t>
            </a: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DN(Distinguished Name)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を指定</a:t>
            </a:r>
            <a:endPara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CC215B57-722F-6690-7BA1-B4B091F5F6A8}"/>
              </a:ext>
            </a:extLst>
          </p:cNvPr>
          <p:cNvSpPr/>
          <p:nvPr/>
        </p:nvSpPr>
        <p:spPr bwMode="auto">
          <a:xfrm>
            <a:off x="3537385" y="3907808"/>
            <a:ext cx="5268707" cy="1174790"/>
          </a:xfrm>
          <a:prstGeom prst="wedgeRoundRectCallout">
            <a:avLst>
              <a:gd name="adj1" fmla="val 6506"/>
              <a:gd name="adj2" fmla="val -71235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ja-JP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Subject DN</a:t>
            </a: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がいくつかの要素からなる場合、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例えば、</a:t>
            </a:r>
            <a:endParaRPr kumimoji="0" lang="pt-BR" altLang="ja-JP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「</a:t>
            </a:r>
            <a:r>
              <a:rPr kumimoji="0" lang="pt-BR" altLang="ja-JP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 = JP, ST = Tokyo, L = xxx, O = xxx OU = xxx CN = www.example.com</a:t>
            </a: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」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のようなとき、これを記載しても照合がうまくいかないことがある</a:t>
            </a:r>
            <a:endParaRPr kumimoji="0" lang="pt-BR" altLang="ja-JP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その場合は、以下のように</a:t>
            </a:r>
            <a:r>
              <a:rPr kumimoji="0" lang="en-US" altLang="ja-JP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CN</a:t>
            </a: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だけにして両側に</a:t>
            </a:r>
            <a:r>
              <a:rPr kumimoji="0" lang="en-US" altLang="ja-JP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(.*?)</a:t>
            </a: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を付与する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「</a:t>
            </a:r>
            <a:r>
              <a:rPr kumimoji="0" lang="en-US" altLang="ja-JP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(.*?)CN=www.example.com(.*?)</a:t>
            </a: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」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この際、正規表現を使っているので、</a:t>
            </a:r>
            <a:r>
              <a:rPr kumimoji="0" lang="en-US" altLang="ja-JP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Allow Regex Pattern Conmarison</a:t>
            </a: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を</a:t>
            </a:r>
            <a:r>
              <a:rPr kumimoji="0" lang="en-US" altLang="ja-JP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ON</a:t>
            </a: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にする</a:t>
            </a:r>
          </a:p>
        </p:txBody>
      </p:sp>
    </p:spTree>
    <p:extLst>
      <p:ext uri="{BB962C8B-B14F-4D97-AF65-F5344CB8AC3E}">
        <p14:creationId xmlns:p14="http://schemas.microsoft.com/office/powerpoint/2010/main" val="2498394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93B91-E10C-97CE-A9AB-3C675D7C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クライアント側の手順</a:t>
            </a:r>
          </a:p>
        </p:txBody>
      </p:sp>
    </p:spTree>
    <p:extLst>
      <p:ext uri="{BB962C8B-B14F-4D97-AF65-F5344CB8AC3E}">
        <p14:creationId xmlns:p14="http://schemas.microsoft.com/office/powerpoint/2010/main" val="2577221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クライアント側の手順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3661AE7-F006-DE62-6BE0-251B8283A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00399"/>
              </p:ext>
            </p:extLst>
          </p:nvPr>
        </p:nvGraphicFramePr>
        <p:xfrm>
          <a:off x="241940" y="981405"/>
          <a:ext cx="8660119" cy="2194560"/>
        </p:xfrm>
        <a:graphic>
          <a:graphicData uri="http://schemas.openxmlformats.org/drawingml/2006/table">
            <a:tbl>
              <a:tblPr firstRow="1" bandRow="1"/>
              <a:tblGrid>
                <a:gridCol w="472606">
                  <a:extLst>
                    <a:ext uri="{9D8B030D-6E8A-4147-A177-3AD203B41FA5}">
                      <a16:colId xmlns:a16="http://schemas.microsoft.com/office/drawing/2014/main" val="1378366881"/>
                    </a:ext>
                  </a:extLst>
                </a:gridCol>
                <a:gridCol w="2562742">
                  <a:extLst>
                    <a:ext uri="{9D8B030D-6E8A-4147-A177-3AD203B41FA5}">
                      <a16:colId xmlns:a16="http://schemas.microsoft.com/office/drawing/2014/main" val="1647767932"/>
                    </a:ext>
                  </a:extLst>
                </a:gridCol>
                <a:gridCol w="5624771">
                  <a:extLst>
                    <a:ext uri="{9D8B030D-6E8A-4147-A177-3AD203B41FA5}">
                      <a16:colId xmlns:a16="http://schemas.microsoft.com/office/drawing/2014/main" val="155794400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#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手順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説明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49341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クライアントの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CSR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を作成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tpm2-openssl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パッケージのインストール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CSR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を作成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・キーペア（公開鍵、秘密鍵）の作成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・</a:t>
                      </a:r>
                      <a:r>
                        <a:rPr kumimoji="1" lang="en-US" altLang="ja-JP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Subject Name</a:t>
                      </a: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の指定</a:t>
                      </a:r>
                      <a:endParaRPr kumimoji="1" lang="en-US" altLang="ja-JP" sz="1400" kern="120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2234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トークンリクエスト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トークンリクエストを実施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・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Client Credentials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グラントであることを指定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・クライアント証明書を指定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・クライアントの秘密鍵を指定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87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146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クライアントの</a:t>
            </a:r>
            <a:r>
              <a:rPr kumimoji="1" lang="en-US" altLang="ja-JP"/>
              <a:t>CSR</a:t>
            </a:r>
            <a:r>
              <a:rPr kumimoji="1" lang="ja-JP" altLang="en-US"/>
              <a:t>を作成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694C39-376A-6781-E94A-ED227A025BD7}"/>
              </a:ext>
            </a:extLst>
          </p:cNvPr>
          <p:cNvSpPr txBox="1"/>
          <p:nvPr/>
        </p:nvSpPr>
        <p:spPr>
          <a:xfrm>
            <a:off x="345563" y="3016916"/>
            <a:ext cx="7867650" cy="164352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openssl req -new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-provider tpm2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-provider default \</a:t>
            </a:r>
            <a:endParaRPr kumimoji="0" lang="en-US" altLang="ja-JP" sz="16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-propquery ?provider=tpm2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-keyout client-key.pem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-out client.csr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-subj "/CN=client"</a:t>
            </a: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0C442FF7-0509-9EA3-4D15-C60DEFF71320}"/>
              </a:ext>
            </a:extLst>
          </p:cNvPr>
          <p:cNvSpPr/>
          <p:nvPr/>
        </p:nvSpPr>
        <p:spPr bwMode="auto">
          <a:xfrm>
            <a:off x="2688877" y="4318777"/>
            <a:ext cx="3853331" cy="531209"/>
          </a:xfrm>
          <a:prstGeom prst="wedgeRoundRectCallout">
            <a:avLst>
              <a:gd name="adj1" fmla="val -57624"/>
              <a:gd name="adj2" fmla="val -17002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FF0000"/>
            </a:solidFill>
            <a:prstDash val="solid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Subject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</a:t>
            </a: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Name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（クライアント特有の値）を指定</a:t>
            </a:r>
            <a:endPara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（ここでの値はあくまで例）</a:t>
            </a:r>
            <a:endPara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4E4200DC-BF9A-D807-0942-DBE333235852}"/>
              </a:ext>
            </a:extLst>
          </p:cNvPr>
          <p:cNvSpPr/>
          <p:nvPr/>
        </p:nvSpPr>
        <p:spPr bwMode="auto">
          <a:xfrm>
            <a:off x="2902291" y="3237662"/>
            <a:ext cx="1977051" cy="316682"/>
          </a:xfrm>
          <a:prstGeom prst="wedgeRoundRectCallout">
            <a:avLst>
              <a:gd name="adj1" fmla="val -61986"/>
              <a:gd name="adj2" fmla="val 37418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FF0000"/>
            </a:solidFill>
            <a:prstDash val="solid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TPM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関連のパラメータ</a:t>
            </a:r>
            <a:endPara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AC851B-7712-0FEC-C7F8-F6D4E20DCB38}"/>
              </a:ext>
            </a:extLst>
          </p:cNvPr>
          <p:cNvSpPr txBox="1"/>
          <p:nvPr/>
        </p:nvSpPr>
        <p:spPr>
          <a:xfrm>
            <a:off x="319436" y="2038187"/>
            <a:ext cx="5993949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クライアントにおいてキーペアを作成し、公開鍵を含んだ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CSR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を作成する。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その後、プライベート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CA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にディジタル署名を依頼する。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コマンド例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76DC9F-FC1E-EFBF-B73B-49683667B02D}"/>
              </a:ext>
            </a:extLst>
          </p:cNvPr>
          <p:cNvSpPr txBox="1"/>
          <p:nvPr/>
        </p:nvSpPr>
        <p:spPr>
          <a:xfrm>
            <a:off x="345563" y="1380100"/>
            <a:ext cx="8260261" cy="3139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apt install tpm2-openssl tpm2-tools tpm2-abrmd libtss2-tcti-tabrmd0</a:t>
            </a: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68FE19-7A1F-85BA-FC7D-6E5D5A986A11}"/>
              </a:ext>
            </a:extLst>
          </p:cNvPr>
          <p:cNvSpPr txBox="1"/>
          <p:nvPr/>
        </p:nvSpPr>
        <p:spPr>
          <a:xfrm>
            <a:off x="319436" y="815581"/>
            <a:ext cx="51657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TPM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対応の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openssl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をインストール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https://github.com/tpm2-software/tpm2-openssl</a:t>
            </a:r>
            <a:endParaRPr lang="ja-JP" altLang="en-US" sz="1600">
              <a:solidFill>
                <a:prstClr val="black"/>
              </a:solidFill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817972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トークンリクエスト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E0AA99-AFF8-C32E-B62C-D4A95AE3F497}"/>
              </a:ext>
            </a:extLst>
          </p:cNvPr>
          <p:cNvSpPr txBox="1"/>
          <p:nvPr/>
        </p:nvSpPr>
        <p:spPr>
          <a:xfrm>
            <a:off x="393225" y="4447499"/>
            <a:ext cx="7867649" cy="6740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cat postRequest.txt | openssl s_client -provider tpm2 -provider default -propquery ?provider=tpm2 -connect </a:t>
            </a: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xxxxxxxxxxxxxxxxxxxx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:443 -ign_eof -cert client.pem -key client-key.pem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0DDB3E-37A4-FBB8-DEFD-EA2962886ABE}"/>
              </a:ext>
            </a:extLst>
          </p:cNvPr>
          <p:cNvSpPr txBox="1"/>
          <p:nvPr/>
        </p:nvSpPr>
        <p:spPr>
          <a:xfrm>
            <a:off x="393226" y="1660748"/>
            <a:ext cx="7867649" cy="125572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POST /keycloak/realms/cert_test/protocol/openid-connect/token HTTP/1.1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Host: </a:t>
            </a: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xxxxxxxxxxxxxxxxxxxx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:443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content-length: 53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content-type: application/x-www-form-urlencoded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client_id=sample_client&amp;grant_type=client_credentials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12AC0B-2830-313C-CDFE-EA015A5A5254}"/>
              </a:ext>
            </a:extLst>
          </p:cNvPr>
          <p:cNvSpPr txBox="1"/>
          <p:nvPr/>
        </p:nvSpPr>
        <p:spPr>
          <a:xfrm>
            <a:off x="393226" y="902403"/>
            <a:ext cx="455977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HTTP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リクエストを記載したテキストファイルを作成する。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コマンド例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29F3ED-4755-7659-C439-113264CEA5AF}"/>
              </a:ext>
            </a:extLst>
          </p:cNvPr>
          <p:cNvSpPr txBox="1"/>
          <p:nvPr/>
        </p:nvSpPr>
        <p:spPr>
          <a:xfrm>
            <a:off x="393225" y="3247170"/>
            <a:ext cx="8050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クライアント証明書を受け取ったのち、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作成したテキストファイルを用いてクライアントから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openssl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コマンドでトークンリクエストを送信。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tpm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で管理された秘密鍵を用いてコネクションを張る。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provider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は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default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も明示的にロードする。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コマンド例</a:t>
            </a:r>
          </a:p>
        </p:txBody>
      </p:sp>
    </p:spTree>
    <p:extLst>
      <p:ext uri="{BB962C8B-B14F-4D97-AF65-F5344CB8AC3E}">
        <p14:creationId xmlns:p14="http://schemas.microsoft.com/office/powerpoint/2010/main" val="167102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概要</a:t>
            </a: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8474520F-43E6-3A55-8FA0-3624BB5E56BB}"/>
              </a:ext>
            </a:extLst>
          </p:cNvPr>
          <p:cNvSpPr/>
          <p:nvPr/>
        </p:nvSpPr>
        <p:spPr bwMode="auto">
          <a:xfrm>
            <a:off x="2332784" y="3400566"/>
            <a:ext cx="6279064" cy="2785924"/>
          </a:xfrm>
          <a:prstGeom prst="roundRect">
            <a:avLst>
              <a:gd name="adj" fmla="val 5646"/>
            </a:avLst>
          </a:prstGeom>
          <a:solidFill>
            <a:sysClr val="window" lastClr="FFFFFF"/>
          </a:solidFill>
          <a:ln w="57150" cap="flat" cmpd="sng" algn="ctr">
            <a:solidFill>
              <a:srgbClr val="4BACC6"/>
            </a:solidFill>
            <a:prstDash val="solid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noProof="0">
                <a:ln>
                  <a:noFill/>
                </a:ln>
                <a:solidFill>
                  <a:srgbClr val="4BACC6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CADDE</a:t>
            </a:r>
            <a:r>
              <a:rPr kumimoji="0" lang="ja-JP" altLang="en-US" sz="1400" b="1" i="0" u="none" strike="noStrike" kern="0" cap="none" spc="0" normalizeH="0" baseline="0" noProof="0">
                <a:ln>
                  <a:noFill/>
                </a:ln>
                <a:solidFill>
                  <a:srgbClr val="4BACC6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認証機能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BD0B1CCE-7E85-003F-5C48-7EE441BD1A3E}"/>
              </a:ext>
            </a:extLst>
          </p:cNvPr>
          <p:cNvSpPr/>
          <p:nvPr/>
        </p:nvSpPr>
        <p:spPr bwMode="auto">
          <a:xfrm>
            <a:off x="308230" y="3823225"/>
            <a:ext cx="1436907" cy="2093299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クライアント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A73E376-E300-8152-22F4-998A4106B613}"/>
              </a:ext>
            </a:extLst>
          </p:cNvPr>
          <p:cNvSpPr/>
          <p:nvPr/>
        </p:nvSpPr>
        <p:spPr bwMode="auto">
          <a:xfrm>
            <a:off x="2544881" y="3823225"/>
            <a:ext cx="1436907" cy="2093299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ロードバランサ</a:t>
            </a: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※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A1426A4-EE48-05DF-2405-A34624329619}"/>
              </a:ext>
            </a:extLst>
          </p:cNvPr>
          <p:cNvSpPr/>
          <p:nvPr/>
        </p:nvSpPr>
        <p:spPr bwMode="auto">
          <a:xfrm>
            <a:off x="4781532" y="3823225"/>
            <a:ext cx="1436907" cy="2093299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リバースプロキシ</a:t>
            </a: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※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720C9C4C-4E7B-92A0-2F03-960DF015404D}"/>
              </a:ext>
            </a:extLst>
          </p:cNvPr>
          <p:cNvSpPr/>
          <p:nvPr/>
        </p:nvSpPr>
        <p:spPr bwMode="auto">
          <a:xfrm>
            <a:off x="7018183" y="3823225"/>
            <a:ext cx="1436907" cy="2093299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認証サーバ</a:t>
            </a: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※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BC25513C-1DE4-177C-A756-1BF267DCE7BA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 bwMode="auto">
          <a:xfrm>
            <a:off x="1745137" y="4869875"/>
            <a:ext cx="79974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0C1F7F2-D18D-D732-5B9B-62D958EDE9E4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 bwMode="auto">
          <a:xfrm>
            <a:off x="3981788" y="4869875"/>
            <a:ext cx="79974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8CABBE36-D0BD-508F-386D-4C5A914232E2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 bwMode="auto">
          <a:xfrm>
            <a:off x="6218439" y="4869875"/>
            <a:ext cx="79974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四角形: 角度付き 87">
            <a:extLst>
              <a:ext uri="{FF2B5EF4-FFF2-40B4-BE49-F238E27FC236}">
                <a16:creationId xmlns:a16="http://schemas.microsoft.com/office/drawing/2014/main" id="{49FD96E5-73E7-295A-C2E8-F4028EF7420F}"/>
              </a:ext>
            </a:extLst>
          </p:cNvPr>
          <p:cNvSpPr/>
          <p:nvPr/>
        </p:nvSpPr>
        <p:spPr bwMode="auto">
          <a:xfrm>
            <a:off x="382748" y="5473547"/>
            <a:ext cx="844729" cy="360000"/>
          </a:xfrm>
          <a:prstGeom prst="bevel">
            <a:avLst>
              <a:gd name="adj" fmla="val 19248"/>
            </a:avLst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TPM</a:t>
            </a: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89" name="フローチャート: 書類 88">
            <a:extLst>
              <a:ext uri="{FF2B5EF4-FFF2-40B4-BE49-F238E27FC236}">
                <a16:creationId xmlns:a16="http://schemas.microsoft.com/office/drawing/2014/main" id="{D71E9517-56A7-FB9E-BD53-8E2089BA4F28}"/>
              </a:ext>
            </a:extLst>
          </p:cNvPr>
          <p:cNvSpPr/>
          <p:nvPr/>
        </p:nvSpPr>
        <p:spPr bwMode="auto">
          <a:xfrm>
            <a:off x="473843" y="4297248"/>
            <a:ext cx="1163571" cy="360000"/>
          </a:xfrm>
          <a:prstGeom prst="flowChartDocument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クライアント証明書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90" name="矢印: 左カーブ 89">
            <a:extLst>
              <a:ext uri="{FF2B5EF4-FFF2-40B4-BE49-F238E27FC236}">
                <a16:creationId xmlns:a16="http://schemas.microsoft.com/office/drawing/2014/main" id="{179ABD58-F03F-5AFF-EBDC-E7335D315D93}"/>
              </a:ext>
            </a:extLst>
          </p:cNvPr>
          <p:cNvSpPr/>
          <p:nvPr/>
        </p:nvSpPr>
        <p:spPr bwMode="auto">
          <a:xfrm>
            <a:off x="1638400" y="4490440"/>
            <a:ext cx="6128534" cy="727009"/>
          </a:xfrm>
          <a:prstGeom prst="curvedLeftArrow">
            <a:avLst>
              <a:gd name="adj1" fmla="val 7564"/>
              <a:gd name="adj2" fmla="val 20455"/>
              <a:gd name="adj3" fmla="val 22563"/>
            </a:avLst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91" name="フローチャート: 書類 90">
            <a:extLst>
              <a:ext uri="{FF2B5EF4-FFF2-40B4-BE49-F238E27FC236}">
                <a16:creationId xmlns:a16="http://schemas.microsoft.com/office/drawing/2014/main" id="{12FC84A5-9C39-629F-048B-ACD7B230DFC2}"/>
              </a:ext>
            </a:extLst>
          </p:cNvPr>
          <p:cNvSpPr/>
          <p:nvPr/>
        </p:nvSpPr>
        <p:spPr bwMode="auto">
          <a:xfrm>
            <a:off x="451226" y="4981671"/>
            <a:ext cx="1163571" cy="360000"/>
          </a:xfrm>
          <a:prstGeom prst="flowChartDocument">
            <a:avLst/>
          </a:prstGeom>
          <a:noFill/>
          <a:ln w="25400" cap="flat" cmpd="sng" algn="ctr">
            <a:solidFill>
              <a:srgbClr val="C0504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アクセストークン</a:t>
            </a: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A241A5C-1C22-71A1-B0A7-0C74FEEA232E}"/>
              </a:ext>
            </a:extLst>
          </p:cNvPr>
          <p:cNvSpPr/>
          <p:nvPr/>
        </p:nvSpPr>
        <p:spPr bwMode="auto">
          <a:xfrm>
            <a:off x="308230" y="2840365"/>
            <a:ext cx="8303617" cy="388773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プライベート</a:t>
            </a: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CA</a:t>
            </a: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4DF1C7F5-B253-03C8-96CE-A9944BB9CDF6}"/>
              </a:ext>
            </a:extLst>
          </p:cNvPr>
          <p:cNvCxnSpPr>
            <a:cxnSpLocks/>
          </p:cNvCxnSpPr>
          <p:nvPr/>
        </p:nvCxnSpPr>
        <p:spPr bwMode="auto">
          <a:xfrm flipH="1">
            <a:off x="1424285" y="3229138"/>
            <a:ext cx="380714" cy="1065884"/>
          </a:xfrm>
          <a:prstGeom prst="straightConnector1">
            <a:avLst/>
          </a:prstGeom>
          <a:noFill/>
          <a:ln w="57150" cap="flat" cmpd="sng" algn="ctr">
            <a:solidFill>
              <a:srgbClr val="4F81BD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427CF2C-1422-AC2A-C8C4-65CEA410E459}"/>
              </a:ext>
            </a:extLst>
          </p:cNvPr>
          <p:cNvSpPr txBox="1"/>
          <p:nvPr/>
        </p:nvSpPr>
        <p:spPr>
          <a:xfrm>
            <a:off x="566708" y="3290759"/>
            <a:ext cx="1082348" cy="2862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1" i="0" u="none" strike="noStrike" kern="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eiryo UI"/>
                <a:ea typeface="Meiryo UI"/>
              </a:rPr>
              <a:t>証明書発行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B046349D-2207-B79E-3989-02A9BF2EA33F}"/>
              </a:ext>
            </a:extLst>
          </p:cNvPr>
          <p:cNvSpPr txBox="1"/>
          <p:nvPr/>
        </p:nvSpPr>
        <p:spPr>
          <a:xfrm>
            <a:off x="6587812" y="4325633"/>
            <a:ext cx="1693092" cy="2862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1" i="0" u="none" strike="noStrike" kern="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eiryo UI"/>
                <a:ea typeface="Meiryo UI"/>
              </a:rPr>
              <a:t>アクセストークン発行</a:t>
            </a:r>
          </a:p>
        </p:txBody>
      </p:sp>
      <p:sp>
        <p:nvSpPr>
          <p:cNvPr id="96" name="フローチャート: 書類 95">
            <a:extLst>
              <a:ext uri="{FF2B5EF4-FFF2-40B4-BE49-F238E27FC236}">
                <a16:creationId xmlns:a16="http://schemas.microsoft.com/office/drawing/2014/main" id="{63FBF16C-228F-01B7-1CB3-B040F939E7F8}"/>
              </a:ext>
            </a:extLst>
          </p:cNvPr>
          <p:cNvSpPr/>
          <p:nvPr/>
        </p:nvSpPr>
        <p:spPr bwMode="auto">
          <a:xfrm>
            <a:off x="4910271" y="4117248"/>
            <a:ext cx="1163571" cy="360000"/>
          </a:xfrm>
          <a:prstGeom prst="flowChartDocument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サーバ証明書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97" name="矢印: 左右 96">
            <a:extLst>
              <a:ext uri="{FF2B5EF4-FFF2-40B4-BE49-F238E27FC236}">
                <a16:creationId xmlns:a16="http://schemas.microsoft.com/office/drawing/2014/main" id="{92213461-DE36-45C0-51F9-E4C164AB7D54}"/>
              </a:ext>
            </a:extLst>
          </p:cNvPr>
          <p:cNvSpPr/>
          <p:nvPr/>
        </p:nvSpPr>
        <p:spPr bwMode="auto">
          <a:xfrm>
            <a:off x="1755890" y="5371804"/>
            <a:ext cx="3025642" cy="563487"/>
          </a:xfrm>
          <a:prstGeom prst="leftRightArrow">
            <a:avLst>
              <a:gd name="adj1" fmla="val 46140"/>
              <a:gd name="adj2" fmla="val 50000"/>
            </a:avLst>
          </a:prstGeom>
          <a:solidFill>
            <a:sysClr val="window" lastClr="FFFFFF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相互</a:t>
            </a: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TLS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F38B9A66-BF18-4FD6-11D0-34FB27023255}"/>
              </a:ext>
            </a:extLst>
          </p:cNvPr>
          <p:cNvSpPr txBox="1"/>
          <p:nvPr/>
        </p:nvSpPr>
        <p:spPr>
          <a:xfrm>
            <a:off x="242863" y="708585"/>
            <a:ext cx="92756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人を介在しない認証とは、人によるユーザ名／パスワードの入力等による認証を必要としない認証のことを表す。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本書では、クライアント証明書をアプリケーションが保持することで認証を行う。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クライアントは、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Client Credentials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グラント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(OAuth2.0)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によるアクセストークン取得を行う。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クライアント認証方式は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tls_client_auth(OAuth2.0)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であり、クライアント証明書によってクライアント認証する。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CADDE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認証機能は、認証サーバ、リバースプロキシ、ロードバランサからなるが、リバースプロキシがサーバ証明書を保持しており、クライアントとリバースプロキシの間で相互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TLS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通信が行われる。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サーバ証明書とクライアント証明書はプライベート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CA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が発行する。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認証サーバには、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Subject DN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が設定しており、それによりクライアント証明書を判別する。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クライアントは耐タンパデバイスである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TPM(Trusted Platform Module)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を用いてキーペアを作成することで、高いセキュリティを実現する。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C9C3D842-480C-F84D-671E-1015EE1BCF52}"/>
              </a:ext>
            </a:extLst>
          </p:cNvPr>
          <p:cNvSpPr/>
          <p:nvPr/>
        </p:nvSpPr>
        <p:spPr bwMode="auto">
          <a:xfrm>
            <a:off x="7187453" y="5170800"/>
            <a:ext cx="1121886" cy="364058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認証の設定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617504D-DFDA-77EA-692A-6763E24CA34E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5798" y="3229138"/>
            <a:ext cx="528517" cy="897868"/>
          </a:xfrm>
          <a:prstGeom prst="straightConnector1">
            <a:avLst/>
          </a:prstGeom>
          <a:noFill/>
          <a:ln w="57150" cap="flat" cmpd="sng" algn="ctr">
            <a:solidFill>
              <a:srgbClr val="4F81BD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50816155-FC16-B27A-FC08-362BAE156539}"/>
              </a:ext>
            </a:extLst>
          </p:cNvPr>
          <p:cNvSpPr txBox="1"/>
          <p:nvPr/>
        </p:nvSpPr>
        <p:spPr>
          <a:xfrm>
            <a:off x="6513222" y="3453916"/>
            <a:ext cx="1082348" cy="2862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1" i="0" u="none" strike="noStrike" kern="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eiryo UI"/>
                <a:ea typeface="Meiryo UI"/>
              </a:rPr>
              <a:t>証明書発行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21FE1262-03D3-9F61-3FAE-33D38B2915AC}"/>
              </a:ext>
            </a:extLst>
          </p:cNvPr>
          <p:cNvSpPr txBox="1"/>
          <p:nvPr/>
        </p:nvSpPr>
        <p:spPr>
          <a:xfrm>
            <a:off x="1702893" y="4156479"/>
            <a:ext cx="1471878" cy="2862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1" i="0" u="none" strike="noStrike" kern="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eiryo UI"/>
                <a:ea typeface="Meiryo UI"/>
              </a:rPr>
              <a:t>トークンリクエスト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E6BC380-E814-BF8E-AF7C-463F3511C209}"/>
              </a:ext>
            </a:extLst>
          </p:cNvPr>
          <p:cNvSpPr txBox="1"/>
          <p:nvPr/>
        </p:nvSpPr>
        <p:spPr>
          <a:xfrm>
            <a:off x="2812559" y="6252973"/>
            <a:ext cx="588618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200">
                <a:solidFill>
                  <a:prstClr val="black"/>
                </a:solidFill>
                <a:latin typeface="Meiryo UI"/>
                <a:ea typeface="Meiryo UI"/>
              </a:rPr>
              <a:t>※</a:t>
            </a:r>
            <a:r>
              <a:rPr lang="ja-JP" altLang="en-US" sz="1200">
                <a:solidFill>
                  <a:prstClr val="black"/>
                </a:solidFill>
                <a:latin typeface="Meiryo UI"/>
                <a:ea typeface="Meiryo UI"/>
              </a:rPr>
              <a:t>ロードバランサは</a:t>
            </a:r>
            <a:r>
              <a:rPr lang="en-US" altLang="ja-JP" sz="1200">
                <a:solidFill>
                  <a:prstClr val="black"/>
                </a:solidFill>
                <a:latin typeface="Meiryo UI"/>
                <a:ea typeface="Meiryo UI"/>
              </a:rPr>
              <a:t>AWS NLB</a:t>
            </a:r>
            <a:r>
              <a:rPr lang="ja-JP" altLang="en-US" sz="1200">
                <a:solidFill>
                  <a:prstClr val="black"/>
                </a:solidFill>
                <a:latin typeface="Meiryo UI"/>
                <a:ea typeface="Meiryo UI"/>
              </a:rPr>
              <a:t>、リバースプロキシは</a:t>
            </a:r>
            <a:r>
              <a:rPr lang="en-US" altLang="ja-JP" sz="1200">
                <a:solidFill>
                  <a:prstClr val="black"/>
                </a:solidFill>
                <a:latin typeface="Meiryo UI"/>
                <a:ea typeface="Meiryo UI"/>
              </a:rPr>
              <a:t>Nginx</a:t>
            </a:r>
            <a:r>
              <a:rPr lang="ja-JP" altLang="en-US" sz="1200">
                <a:solidFill>
                  <a:prstClr val="black"/>
                </a:solidFill>
                <a:latin typeface="Meiryo UI"/>
                <a:ea typeface="Meiryo UI"/>
              </a:rPr>
              <a:t>、認証サーバは</a:t>
            </a:r>
            <a:r>
              <a:rPr lang="en-US" altLang="ja-JP" sz="1200">
                <a:solidFill>
                  <a:prstClr val="black"/>
                </a:solidFill>
                <a:latin typeface="Meiryo UI"/>
                <a:ea typeface="Meiryo UI"/>
              </a:rPr>
              <a:t>Keycloak</a:t>
            </a:r>
            <a:r>
              <a:rPr lang="ja-JP" altLang="en-US" sz="1200">
                <a:solidFill>
                  <a:prstClr val="black"/>
                </a:solidFill>
                <a:latin typeface="Meiryo UI"/>
                <a:ea typeface="Meiryo UI"/>
              </a:rPr>
              <a:t>を想定する</a:t>
            </a:r>
          </a:p>
        </p:txBody>
      </p:sp>
    </p:spTree>
    <p:extLst>
      <p:ext uri="{BB962C8B-B14F-4D97-AF65-F5344CB8AC3E}">
        <p14:creationId xmlns:p14="http://schemas.microsoft.com/office/powerpoint/2010/main" val="424912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証明書について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8764418-4CF9-22C5-739F-9BBD814281E7}"/>
              </a:ext>
            </a:extLst>
          </p:cNvPr>
          <p:cNvSpPr/>
          <p:nvPr/>
        </p:nvSpPr>
        <p:spPr bwMode="auto">
          <a:xfrm>
            <a:off x="7719038" y="731795"/>
            <a:ext cx="1119331" cy="98768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凡例</a:t>
            </a:r>
            <a:endParaRPr kumimoji="0" lang="en-US" altLang="ja-JP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C93EF0B-3283-CB70-FCAC-0767B8BB6560}"/>
              </a:ext>
            </a:extLst>
          </p:cNvPr>
          <p:cNvSpPr/>
          <p:nvPr/>
        </p:nvSpPr>
        <p:spPr bwMode="auto">
          <a:xfrm>
            <a:off x="433031" y="3828331"/>
            <a:ext cx="3375052" cy="256888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/>
            <a:tailEnd/>
          </a:ln>
          <a:effectLst/>
        </p:spPr>
        <p:txBody>
          <a:bodyPr wrap="none" rtlCol="0" anchor="b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クライアント</a:t>
            </a:r>
            <a:endParaRPr kumimoji="0" lang="en-US" altLang="ja-JP" sz="1600" b="1" i="0" u="none" strike="noStrike" kern="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89E7BB7-214C-3205-FC76-E4A7BD82D0E8}"/>
              </a:ext>
            </a:extLst>
          </p:cNvPr>
          <p:cNvSpPr/>
          <p:nvPr/>
        </p:nvSpPr>
        <p:spPr bwMode="auto">
          <a:xfrm>
            <a:off x="5680323" y="3828329"/>
            <a:ext cx="3116012" cy="256888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/>
            <a:tailEnd/>
          </a:ln>
          <a:effectLst/>
        </p:spPr>
        <p:txBody>
          <a:bodyPr wrap="none" rtlCol="0" anchor="b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CADDE</a:t>
            </a:r>
            <a:r>
              <a:rPr kumimoji="0" lang="ja-JP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認証機能</a:t>
            </a:r>
            <a:endParaRPr kumimoji="0" lang="en-US" altLang="ja-JP" sz="1600" b="1" i="0" u="none" strike="noStrike" kern="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AAB86B7-C549-3154-8C66-B063D85CD5F3}"/>
              </a:ext>
            </a:extLst>
          </p:cNvPr>
          <p:cNvSpPr/>
          <p:nvPr/>
        </p:nvSpPr>
        <p:spPr bwMode="auto">
          <a:xfrm>
            <a:off x="433031" y="1855800"/>
            <a:ext cx="8363303" cy="122798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プライベート</a:t>
            </a:r>
            <a:r>
              <a:rPr kumimoji="0" lang="en-US" altLang="ja-JP" sz="1600" b="1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CA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1C3A7FC-CD8A-1791-95D3-B443DACD734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 flipV="1">
            <a:off x="3808083" y="5112772"/>
            <a:ext cx="1872240" cy="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AD781F-3A1F-A0BB-CA8A-D782C7C61BDC}"/>
              </a:ext>
            </a:extLst>
          </p:cNvPr>
          <p:cNvSpPr txBox="1"/>
          <p:nvPr/>
        </p:nvSpPr>
        <p:spPr>
          <a:xfrm>
            <a:off x="4168083" y="4902398"/>
            <a:ext cx="993734" cy="424732"/>
          </a:xfrm>
          <a:prstGeom prst="rect">
            <a:avLst/>
          </a:prstGeom>
          <a:solidFill>
            <a:sysClr val="window" lastClr="FFFFFF"/>
          </a:solidFill>
          <a:ln w="381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</a:rPr>
              <a:t>相互</a:t>
            </a: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</a:rPr>
              <a:t>TLS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</a:rPr>
              <a:t>HTTPS</a:t>
            </a: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</a:rPr>
              <a:t>通信</a:t>
            </a:r>
          </a:p>
        </p:txBody>
      </p:sp>
      <p:sp>
        <p:nvSpPr>
          <p:cNvPr id="11" name="矢印: 左カーブ 10">
            <a:extLst>
              <a:ext uri="{FF2B5EF4-FFF2-40B4-BE49-F238E27FC236}">
                <a16:creationId xmlns:a16="http://schemas.microsoft.com/office/drawing/2014/main" id="{5306EB20-1C30-E822-0AB0-E47EBF5977EE}"/>
              </a:ext>
            </a:extLst>
          </p:cNvPr>
          <p:cNvSpPr/>
          <p:nvPr/>
        </p:nvSpPr>
        <p:spPr bwMode="auto">
          <a:xfrm rot="16200000">
            <a:off x="1426390" y="2621663"/>
            <a:ext cx="1206989" cy="1570289"/>
          </a:xfrm>
          <a:prstGeom prst="curvedLeftArrow">
            <a:avLst>
              <a:gd name="adj1" fmla="val 13778"/>
              <a:gd name="adj2" fmla="val 32344"/>
              <a:gd name="adj3" fmla="val 22229"/>
            </a:avLst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FB0A8B-FED1-765B-FD64-8BFBEA56DDB3}"/>
              </a:ext>
            </a:extLst>
          </p:cNvPr>
          <p:cNvSpPr txBox="1"/>
          <p:nvPr/>
        </p:nvSpPr>
        <p:spPr>
          <a:xfrm>
            <a:off x="234000" y="3231788"/>
            <a:ext cx="909223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100">
                <a:solidFill>
                  <a:prstClr val="black"/>
                </a:solidFill>
                <a:latin typeface="Meiryo UI"/>
                <a:ea typeface="Meiryo UI"/>
              </a:rPr>
              <a:t>クライアントの</a:t>
            </a:r>
            <a:endParaRPr lang="en-US" altLang="ja-JP" sz="11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100">
                <a:solidFill>
                  <a:prstClr val="black"/>
                </a:solidFill>
                <a:latin typeface="Meiryo UI"/>
                <a:ea typeface="Meiryo UI"/>
              </a:rPr>
              <a:t>CSR</a:t>
            </a:r>
            <a:endParaRPr lang="ja-JP" altLang="en-US" sz="11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917828-6F75-A0E8-A817-9F0F54928CB9}"/>
              </a:ext>
            </a:extLst>
          </p:cNvPr>
          <p:cNvSpPr txBox="1"/>
          <p:nvPr/>
        </p:nvSpPr>
        <p:spPr>
          <a:xfrm>
            <a:off x="2794436" y="3190840"/>
            <a:ext cx="793807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100">
                <a:solidFill>
                  <a:prstClr val="black"/>
                </a:solidFill>
                <a:latin typeface="Meiryo UI"/>
                <a:ea typeface="Meiryo UI"/>
              </a:rPr>
              <a:t>クライアント</a:t>
            </a:r>
            <a:endParaRPr lang="en-US" altLang="ja-JP" sz="11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100">
                <a:solidFill>
                  <a:prstClr val="black"/>
                </a:solidFill>
                <a:latin typeface="Meiryo UI"/>
                <a:ea typeface="Meiryo UI"/>
              </a:rPr>
              <a:t>証明書</a:t>
            </a:r>
          </a:p>
        </p:txBody>
      </p:sp>
      <p:sp>
        <p:nvSpPr>
          <p:cNvPr id="14" name="フローチャート: 書類 13">
            <a:extLst>
              <a:ext uri="{FF2B5EF4-FFF2-40B4-BE49-F238E27FC236}">
                <a16:creationId xmlns:a16="http://schemas.microsoft.com/office/drawing/2014/main" id="{728F226E-CB05-CC89-1129-608CE268DE29}"/>
              </a:ext>
            </a:extLst>
          </p:cNvPr>
          <p:cNvSpPr/>
          <p:nvPr/>
        </p:nvSpPr>
        <p:spPr bwMode="auto">
          <a:xfrm>
            <a:off x="4062735" y="1916940"/>
            <a:ext cx="1022274" cy="468000"/>
          </a:xfrm>
          <a:prstGeom prst="flowChartDocument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CA</a:t>
            </a: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の秘密鍵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5" name="フローチャート: 書類 14">
            <a:extLst>
              <a:ext uri="{FF2B5EF4-FFF2-40B4-BE49-F238E27FC236}">
                <a16:creationId xmlns:a16="http://schemas.microsoft.com/office/drawing/2014/main" id="{4FD13C43-1690-D8C8-7741-8CA3D4A1C157}"/>
              </a:ext>
            </a:extLst>
          </p:cNvPr>
          <p:cNvSpPr/>
          <p:nvPr/>
        </p:nvSpPr>
        <p:spPr bwMode="auto">
          <a:xfrm>
            <a:off x="4061342" y="2551118"/>
            <a:ext cx="1022274" cy="468000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CA</a:t>
            </a: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証明書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84EEE3D-5DF9-A5FB-3C0E-B50124C2FB4D}"/>
              </a:ext>
            </a:extLst>
          </p:cNvPr>
          <p:cNvSpPr txBox="1"/>
          <p:nvPr/>
        </p:nvSpPr>
        <p:spPr>
          <a:xfrm>
            <a:off x="8185722" y="3213641"/>
            <a:ext cx="651140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100">
                <a:solidFill>
                  <a:prstClr val="black"/>
                </a:solidFill>
                <a:latin typeface="Meiryo UI"/>
                <a:ea typeface="Meiryo UI"/>
              </a:rPr>
              <a:t>サーバの</a:t>
            </a:r>
            <a:endParaRPr lang="en-US" altLang="ja-JP" sz="11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100">
                <a:solidFill>
                  <a:prstClr val="black"/>
                </a:solidFill>
                <a:latin typeface="Meiryo UI"/>
                <a:ea typeface="Meiryo UI"/>
              </a:rPr>
              <a:t>CSR</a:t>
            </a:r>
            <a:endParaRPr lang="ja-JP" altLang="en-US" sz="11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2C3F67-14E9-FEC6-E2A2-20743360F5E8}"/>
              </a:ext>
            </a:extLst>
          </p:cNvPr>
          <p:cNvSpPr txBox="1"/>
          <p:nvPr/>
        </p:nvSpPr>
        <p:spPr>
          <a:xfrm>
            <a:off x="5891827" y="3213641"/>
            <a:ext cx="607859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100">
                <a:solidFill>
                  <a:prstClr val="black"/>
                </a:solidFill>
                <a:latin typeface="Meiryo UI"/>
                <a:ea typeface="Meiryo UI"/>
              </a:rPr>
              <a:t>サーバ</a:t>
            </a:r>
            <a:endParaRPr lang="en-US" altLang="ja-JP" sz="11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100">
                <a:solidFill>
                  <a:prstClr val="black"/>
                </a:solidFill>
                <a:latin typeface="Meiryo UI"/>
                <a:ea typeface="Meiryo UI"/>
              </a:rPr>
              <a:t>証明書</a:t>
            </a:r>
          </a:p>
        </p:txBody>
      </p:sp>
      <p:sp>
        <p:nvSpPr>
          <p:cNvPr id="18" name="矢印: 左カーブ 17">
            <a:extLst>
              <a:ext uri="{FF2B5EF4-FFF2-40B4-BE49-F238E27FC236}">
                <a16:creationId xmlns:a16="http://schemas.microsoft.com/office/drawing/2014/main" id="{217C6652-87AE-9F66-8865-9121707E403B}"/>
              </a:ext>
            </a:extLst>
          </p:cNvPr>
          <p:cNvSpPr/>
          <p:nvPr/>
        </p:nvSpPr>
        <p:spPr bwMode="auto">
          <a:xfrm>
            <a:off x="3468731" y="4081111"/>
            <a:ext cx="2329417" cy="2103187"/>
          </a:xfrm>
          <a:prstGeom prst="curvedLeftArrow">
            <a:avLst>
              <a:gd name="adj1" fmla="val 7565"/>
              <a:gd name="adj2" fmla="val 20455"/>
              <a:gd name="adj3" fmla="val 11630"/>
            </a:avLst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78E6CFE-79E0-2398-89C8-1D40E91E9ABD}"/>
              </a:ext>
            </a:extLst>
          </p:cNvPr>
          <p:cNvSpPr txBox="1"/>
          <p:nvPr/>
        </p:nvSpPr>
        <p:spPr>
          <a:xfrm>
            <a:off x="3997102" y="3852028"/>
            <a:ext cx="1217000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100">
                <a:solidFill>
                  <a:prstClr val="black"/>
                </a:solidFill>
                <a:latin typeface="Meiryo UI"/>
                <a:ea typeface="Meiryo UI"/>
              </a:rPr>
              <a:t>クライアント証明書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4324D52-502E-9830-B722-C5A87DC67575}"/>
              </a:ext>
            </a:extLst>
          </p:cNvPr>
          <p:cNvSpPr txBox="1"/>
          <p:nvPr/>
        </p:nvSpPr>
        <p:spPr>
          <a:xfrm>
            <a:off x="4092402" y="6038157"/>
            <a:ext cx="1029449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100">
                <a:solidFill>
                  <a:prstClr val="black"/>
                </a:solidFill>
                <a:latin typeface="Meiryo UI"/>
                <a:ea typeface="Meiryo UI"/>
              </a:rPr>
              <a:t>アクセストークン</a:t>
            </a:r>
          </a:p>
        </p:txBody>
      </p:sp>
      <p:sp>
        <p:nvSpPr>
          <p:cNvPr id="21" name="フローチャート: 書類 20">
            <a:extLst>
              <a:ext uri="{FF2B5EF4-FFF2-40B4-BE49-F238E27FC236}">
                <a16:creationId xmlns:a16="http://schemas.microsoft.com/office/drawing/2014/main" id="{506BC0C0-8A99-371E-53A8-C71105FBDFA6}"/>
              </a:ext>
            </a:extLst>
          </p:cNvPr>
          <p:cNvSpPr/>
          <p:nvPr/>
        </p:nvSpPr>
        <p:spPr bwMode="auto">
          <a:xfrm>
            <a:off x="6011312" y="3967213"/>
            <a:ext cx="1303470" cy="468000"/>
          </a:xfrm>
          <a:prstGeom prst="flowChartDocument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サーバ証明書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2" name="フローチャート: 書類 21">
            <a:extLst>
              <a:ext uri="{FF2B5EF4-FFF2-40B4-BE49-F238E27FC236}">
                <a16:creationId xmlns:a16="http://schemas.microsoft.com/office/drawing/2014/main" id="{DE3EC326-51DF-4CA5-85E5-94F34F2BAACB}"/>
              </a:ext>
            </a:extLst>
          </p:cNvPr>
          <p:cNvSpPr/>
          <p:nvPr/>
        </p:nvSpPr>
        <p:spPr bwMode="auto">
          <a:xfrm>
            <a:off x="6011312" y="4744630"/>
            <a:ext cx="1303470" cy="468000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サーバの秘密鍵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3" name="フローチャート: 書類 22">
            <a:extLst>
              <a:ext uri="{FF2B5EF4-FFF2-40B4-BE49-F238E27FC236}">
                <a16:creationId xmlns:a16="http://schemas.microsoft.com/office/drawing/2014/main" id="{5D4B26AA-E190-F0C0-D13E-473281BF4FEF}"/>
              </a:ext>
            </a:extLst>
          </p:cNvPr>
          <p:cNvSpPr/>
          <p:nvPr/>
        </p:nvSpPr>
        <p:spPr bwMode="auto">
          <a:xfrm>
            <a:off x="2165262" y="4841006"/>
            <a:ext cx="1303470" cy="468000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クライアントの秘密鍵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4" name="フローチャート: 書類 23">
            <a:extLst>
              <a:ext uri="{FF2B5EF4-FFF2-40B4-BE49-F238E27FC236}">
                <a16:creationId xmlns:a16="http://schemas.microsoft.com/office/drawing/2014/main" id="{0427F26D-7102-7A70-C99A-DFAD6CA914D2}"/>
              </a:ext>
            </a:extLst>
          </p:cNvPr>
          <p:cNvSpPr/>
          <p:nvPr/>
        </p:nvSpPr>
        <p:spPr bwMode="auto">
          <a:xfrm>
            <a:off x="2165262" y="4032987"/>
            <a:ext cx="1303470" cy="468000"/>
          </a:xfrm>
          <a:prstGeom prst="flowChartDocument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クライアント証明書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88A79DB-9B9F-B2A4-7A75-1DB889A83A77}"/>
              </a:ext>
            </a:extLst>
          </p:cNvPr>
          <p:cNvCxnSpPr>
            <a:cxnSpLocks/>
            <a:stCxn id="14" idx="1"/>
            <a:endCxn id="11" idx="4"/>
          </p:cNvCxnSpPr>
          <p:nvPr/>
        </p:nvCxnSpPr>
        <p:spPr bwMode="auto">
          <a:xfrm flipH="1">
            <a:off x="1973862" y="2150940"/>
            <a:ext cx="2088873" cy="652373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90D63E-DE88-EF4C-28AC-5D9FC075A2D8}"/>
              </a:ext>
            </a:extLst>
          </p:cNvPr>
          <p:cNvSpPr txBox="1"/>
          <p:nvPr/>
        </p:nvSpPr>
        <p:spPr>
          <a:xfrm>
            <a:off x="1872881" y="2104424"/>
            <a:ext cx="1263487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 b="1">
                <a:solidFill>
                  <a:srgbClr val="4F81BD"/>
                </a:solidFill>
                <a:latin typeface="Meiryo UI"/>
                <a:ea typeface="Meiryo UI"/>
              </a:rPr>
              <a:t>ディジタル署名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080B308-DC71-DC69-BEDB-1B9E25CBE3A2}"/>
              </a:ext>
            </a:extLst>
          </p:cNvPr>
          <p:cNvSpPr txBox="1"/>
          <p:nvPr/>
        </p:nvSpPr>
        <p:spPr>
          <a:xfrm>
            <a:off x="5749252" y="2057681"/>
            <a:ext cx="1298753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 b="1">
                <a:solidFill>
                  <a:srgbClr val="4F81BD"/>
                </a:solidFill>
                <a:latin typeface="Meiryo UI"/>
                <a:ea typeface="Meiryo UI"/>
              </a:rPr>
              <a:t>ディジタル署名</a:t>
            </a:r>
          </a:p>
        </p:txBody>
      </p:sp>
      <p:sp>
        <p:nvSpPr>
          <p:cNvPr id="28" name="フローチャート: 書類 27">
            <a:extLst>
              <a:ext uri="{FF2B5EF4-FFF2-40B4-BE49-F238E27FC236}">
                <a16:creationId xmlns:a16="http://schemas.microsoft.com/office/drawing/2014/main" id="{9794125A-7B41-6B4B-13CC-76F3217E509A}"/>
              </a:ext>
            </a:extLst>
          </p:cNvPr>
          <p:cNvSpPr/>
          <p:nvPr/>
        </p:nvSpPr>
        <p:spPr bwMode="auto">
          <a:xfrm>
            <a:off x="6008389" y="5431101"/>
            <a:ext cx="1303470" cy="468000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トラストストア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29" name="コネクタ: 曲線 28">
            <a:extLst>
              <a:ext uri="{FF2B5EF4-FFF2-40B4-BE49-F238E27FC236}">
                <a16:creationId xmlns:a16="http://schemas.microsoft.com/office/drawing/2014/main" id="{5657C162-A6FC-6F82-B3BE-9A29A79B00AB}"/>
              </a:ext>
            </a:extLst>
          </p:cNvPr>
          <p:cNvCxnSpPr>
            <a:cxnSpLocks/>
            <a:stCxn id="15" idx="3"/>
            <a:endCxn id="39" idx="1"/>
          </p:cNvCxnSpPr>
          <p:nvPr/>
        </p:nvCxnSpPr>
        <p:spPr bwMode="auto">
          <a:xfrm>
            <a:off x="5083616" y="2785118"/>
            <a:ext cx="1102845" cy="2977904"/>
          </a:xfrm>
          <a:prstGeom prst="curvedConnector3">
            <a:avLst>
              <a:gd name="adj1" fmla="val 65793"/>
            </a:avLst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矢印: 左カーブ 29">
            <a:extLst>
              <a:ext uri="{FF2B5EF4-FFF2-40B4-BE49-F238E27FC236}">
                <a16:creationId xmlns:a16="http://schemas.microsoft.com/office/drawing/2014/main" id="{48B3D222-ACDC-C4E3-A045-2161C41F673D}"/>
              </a:ext>
            </a:extLst>
          </p:cNvPr>
          <p:cNvSpPr/>
          <p:nvPr/>
        </p:nvSpPr>
        <p:spPr bwMode="auto">
          <a:xfrm rot="16200000" flipV="1">
            <a:off x="6734337" y="2592470"/>
            <a:ext cx="1148606" cy="1570290"/>
          </a:xfrm>
          <a:prstGeom prst="curvedLeftArrow">
            <a:avLst>
              <a:gd name="adj1" fmla="val 13778"/>
              <a:gd name="adj2" fmla="val 32344"/>
              <a:gd name="adj3" fmla="val 22229"/>
            </a:avLst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31" name="フローチャート: 書類 30">
            <a:extLst>
              <a:ext uri="{FF2B5EF4-FFF2-40B4-BE49-F238E27FC236}">
                <a16:creationId xmlns:a16="http://schemas.microsoft.com/office/drawing/2014/main" id="{E062BB03-9522-B7D6-CC13-53AD9B7EB159}"/>
              </a:ext>
            </a:extLst>
          </p:cNvPr>
          <p:cNvSpPr/>
          <p:nvPr/>
        </p:nvSpPr>
        <p:spPr bwMode="auto">
          <a:xfrm>
            <a:off x="700325" y="4027717"/>
            <a:ext cx="1303470" cy="468000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クライアントの</a:t>
            </a:r>
            <a:r>
              <a:rPr kumimoji="0" lang="en-US" altLang="ja-JP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CSR</a:t>
            </a:r>
          </a:p>
        </p:txBody>
      </p:sp>
      <p:sp>
        <p:nvSpPr>
          <p:cNvPr id="32" name="フローチャート: 書類 31">
            <a:extLst>
              <a:ext uri="{FF2B5EF4-FFF2-40B4-BE49-F238E27FC236}">
                <a16:creationId xmlns:a16="http://schemas.microsoft.com/office/drawing/2014/main" id="{7F67719B-7837-A1D0-4B66-E9D3D6180B0A}"/>
              </a:ext>
            </a:extLst>
          </p:cNvPr>
          <p:cNvSpPr/>
          <p:nvPr/>
        </p:nvSpPr>
        <p:spPr bwMode="auto">
          <a:xfrm>
            <a:off x="7462416" y="3967213"/>
            <a:ext cx="1303470" cy="468000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サーバの</a:t>
            </a:r>
            <a:r>
              <a:rPr kumimoji="0" lang="en-US" altLang="ja-JP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CSR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9B28F58-7FC2-76D6-F44D-F8EEEFBE00DD}"/>
              </a:ext>
            </a:extLst>
          </p:cNvPr>
          <p:cNvSpPr txBox="1"/>
          <p:nvPr/>
        </p:nvSpPr>
        <p:spPr>
          <a:xfrm>
            <a:off x="4036924" y="3356016"/>
            <a:ext cx="171232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 b="1">
                <a:solidFill>
                  <a:srgbClr val="4F81BD"/>
                </a:solidFill>
                <a:latin typeface="Meiryo UI"/>
                <a:ea typeface="Meiryo UI"/>
              </a:rPr>
              <a:t>トラストストアへ追加</a:t>
            </a:r>
          </a:p>
        </p:txBody>
      </p:sp>
      <p:pic>
        <p:nvPicPr>
          <p:cNvPr id="34" name="グラフィックス 33" descr="キー 単色塗りつぶし">
            <a:extLst>
              <a:ext uri="{FF2B5EF4-FFF2-40B4-BE49-F238E27FC236}">
                <a16:creationId xmlns:a16="http://schemas.microsoft.com/office/drawing/2014/main" id="{647C8B0B-09F9-23AA-AD20-DB35ADFFB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3895" y="2110314"/>
            <a:ext cx="360000" cy="360000"/>
          </a:xfrm>
          <a:prstGeom prst="rect">
            <a:avLst/>
          </a:prstGeom>
        </p:spPr>
      </p:pic>
      <p:pic>
        <p:nvPicPr>
          <p:cNvPr id="35" name="グラフィックス 34" descr="キー 枠線">
            <a:extLst>
              <a:ext uri="{FF2B5EF4-FFF2-40B4-BE49-F238E27FC236}">
                <a16:creationId xmlns:a16="http://schemas.microsoft.com/office/drawing/2014/main" id="{4DFAAF73-385F-21C5-5B1D-FA39A2D3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948" y="4210447"/>
            <a:ext cx="360000" cy="360000"/>
          </a:xfrm>
          <a:prstGeom prst="rect">
            <a:avLst/>
          </a:prstGeom>
        </p:spPr>
      </p:pic>
      <p:pic>
        <p:nvPicPr>
          <p:cNvPr id="36" name="グラフィックス 35" descr="キー 枠線">
            <a:extLst>
              <a:ext uri="{FF2B5EF4-FFF2-40B4-BE49-F238E27FC236}">
                <a16:creationId xmlns:a16="http://schemas.microsoft.com/office/drawing/2014/main" id="{9A1A6581-5048-31AF-9B8D-759125125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6068" y="4124886"/>
            <a:ext cx="360000" cy="360000"/>
          </a:xfrm>
          <a:prstGeom prst="rect">
            <a:avLst/>
          </a:prstGeom>
        </p:spPr>
      </p:pic>
      <p:pic>
        <p:nvPicPr>
          <p:cNvPr id="37" name="グラフィックス 36" descr="キー 枠線">
            <a:extLst>
              <a:ext uri="{FF2B5EF4-FFF2-40B4-BE49-F238E27FC236}">
                <a16:creationId xmlns:a16="http://schemas.microsoft.com/office/drawing/2014/main" id="{02C9F5E5-9D5B-55F2-ED93-E36454616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8762" y="4125398"/>
            <a:ext cx="360000" cy="360000"/>
          </a:xfrm>
          <a:prstGeom prst="rect">
            <a:avLst/>
          </a:prstGeom>
        </p:spPr>
      </p:pic>
      <p:pic>
        <p:nvPicPr>
          <p:cNvPr id="38" name="グラフィックス 37" descr="キー 枠線">
            <a:extLst>
              <a:ext uri="{FF2B5EF4-FFF2-40B4-BE49-F238E27FC236}">
                <a16:creationId xmlns:a16="http://schemas.microsoft.com/office/drawing/2014/main" id="{791C8E86-035B-8245-3AEA-212749531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2479" y="2746644"/>
            <a:ext cx="360000" cy="360000"/>
          </a:xfrm>
          <a:prstGeom prst="rect">
            <a:avLst/>
          </a:prstGeom>
        </p:spPr>
      </p:pic>
      <p:pic>
        <p:nvPicPr>
          <p:cNvPr id="39" name="グラフィックス 38" descr="キー 枠線">
            <a:extLst>
              <a:ext uri="{FF2B5EF4-FFF2-40B4-BE49-F238E27FC236}">
                <a16:creationId xmlns:a16="http://schemas.microsoft.com/office/drawing/2014/main" id="{0E56B83B-16C6-8493-7769-5BB516C91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6461" y="5583022"/>
            <a:ext cx="360000" cy="360000"/>
          </a:xfrm>
          <a:prstGeom prst="rect">
            <a:avLst/>
          </a:prstGeom>
        </p:spPr>
      </p:pic>
      <p:pic>
        <p:nvPicPr>
          <p:cNvPr id="40" name="グラフィックス 39" descr="キー 単色塗りつぶし">
            <a:extLst>
              <a:ext uri="{FF2B5EF4-FFF2-40B4-BE49-F238E27FC236}">
                <a16:creationId xmlns:a16="http://schemas.microsoft.com/office/drawing/2014/main" id="{9ED2E210-7B21-2556-63F0-FF9853F57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4689" y="5029765"/>
            <a:ext cx="360000" cy="360000"/>
          </a:xfrm>
          <a:prstGeom prst="rect">
            <a:avLst/>
          </a:prstGeom>
        </p:spPr>
      </p:pic>
      <p:pic>
        <p:nvPicPr>
          <p:cNvPr id="41" name="グラフィックス 40" descr="キー 単色塗りつぶし">
            <a:extLst>
              <a:ext uri="{FF2B5EF4-FFF2-40B4-BE49-F238E27FC236}">
                <a16:creationId xmlns:a16="http://schemas.microsoft.com/office/drawing/2014/main" id="{E95D5A9B-2FF0-7AB2-53AB-78ACC6559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0883" y="4941251"/>
            <a:ext cx="360000" cy="360000"/>
          </a:xfrm>
          <a:prstGeom prst="rect">
            <a:avLst/>
          </a:prstGeom>
        </p:spPr>
      </p:pic>
      <p:pic>
        <p:nvPicPr>
          <p:cNvPr id="42" name="グラフィックス 41" descr="キー 枠線">
            <a:extLst>
              <a:ext uri="{FF2B5EF4-FFF2-40B4-BE49-F238E27FC236}">
                <a16:creationId xmlns:a16="http://schemas.microsoft.com/office/drawing/2014/main" id="{A8A56B2C-A445-D1AB-E822-7FB8C32FF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9853" y="4211634"/>
            <a:ext cx="360000" cy="360000"/>
          </a:xfrm>
          <a:prstGeom prst="rect">
            <a:avLst/>
          </a:prstGeom>
        </p:spPr>
      </p:pic>
      <p:pic>
        <p:nvPicPr>
          <p:cNvPr id="43" name="グラフィックス 42" descr="キー 単色塗りつぶし">
            <a:extLst>
              <a:ext uri="{FF2B5EF4-FFF2-40B4-BE49-F238E27FC236}">
                <a16:creationId xmlns:a16="http://schemas.microsoft.com/office/drawing/2014/main" id="{A1600383-94FC-B6FD-EC7C-1D77254DC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1686" y="1315931"/>
            <a:ext cx="360000" cy="360000"/>
          </a:xfrm>
          <a:prstGeom prst="rect">
            <a:avLst/>
          </a:prstGeom>
        </p:spPr>
      </p:pic>
      <p:pic>
        <p:nvPicPr>
          <p:cNvPr id="44" name="グラフィックス 43" descr="キー 枠線">
            <a:extLst>
              <a:ext uri="{FF2B5EF4-FFF2-40B4-BE49-F238E27FC236}">
                <a16:creationId xmlns:a16="http://schemas.microsoft.com/office/drawing/2014/main" id="{FFB2E302-84D3-0FC9-CE7A-460E89D39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4751" y="958989"/>
            <a:ext cx="360000" cy="360000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C18A-3030-4339-4FC8-2DC251B5345E}"/>
              </a:ext>
            </a:extLst>
          </p:cNvPr>
          <p:cNvSpPr txBox="1"/>
          <p:nvPr/>
        </p:nvSpPr>
        <p:spPr>
          <a:xfrm>
            <a:off x="8192038" y="1017293"/>
            <a:ext cx="64633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200">
                <a:solidFill>
                  <a:prstClr val="black"/>
                </a:solidFill>
                <a:latin typeface="Meiryo UI"/>
                <a:ea typeface="Meiryo UI"/>
              </a:rPr>
              <a:t>公開鍵</a:t>
            </a:r>
            <a:endParaRPr lang="en-US" altLang="ja-JP" sz="12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2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200">
                <a:solidFill>
                  <a:prstClr val="black"/>
                </a:solidFill>
                <a:latin typeface="Meiryo UI"/>
                <a:ea typeface="Meiryo UI"/>
              </a:rPr>
              <a:t>秘密鍵</a:t>
            </a:r>
          </a:p>
        </p:txBody>
      </p:sp>
      <p:sp>
        <p:nvSpPr>
          <p:cNvPr id="46" name="フローチャート: 書類 45">
            <a:extLst>
              <a:ext uri="{FF2B5EF4-FFF2-40B4-BE49-F238E27FC236}">
                <a16:creationId xmlns:a16="http://schemas.microsoft.com/office/drawing/2014/main" id="{A21D1275-D890-B32A-72C6-B74172D52846}"/>
              </a:ext>
            </a:extLst>
          </p:cNvPr>
          <p:cNvSpPr/>
          <p:nvPr/>
        </p:nvSpPr>
        <p:spPr bwMode="auto">
          <a:xfrm>
            <a:off x="2149505" y="5843130"/>
            <a:ext cx="1303470" cy="329434"/>
          </a:xfrm>
          <a:prstGeom prst="flowChartDocumen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アクセストークン</a:t>
            </a: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95491CE6-32F7-596B-4625-36936E55A446}"/>
              </a:ext>
            </a:extLst>
          </p:cNvPr>
          <p:cNvSpPr/>
          <p:nvPr/>
        </p:nvSpPr>
        <p:spPr bwMode="auto">
          <a:xfrm>
            <a:off x="683709" y="4968362"/>
            <a:ext cx="950442" cy="288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キーペア作成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BB931ED-D469-442D-605E-DDEFBBDF8DA6}"/>
              </a:ext>
            </a:extLst>
          </p:cNvPr>
          <p:cNvCxnSpPr>
            <a:cxnSpLocks/>
            <a:stCxn id="47" idx="0"/>
            <a:endCxn id="35" idx="2"/>
          </p:cNvCxnSpPr>
          <p:nvPr/>
        </p:nvCxnSpPr>
        <p:spPr bwMode="auto">
          <a:xfrm flipH="1" flipV="1">
            <a:off x="1061948" y="4570447"/>
            <a:ext cx="96982" cy="397915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F2ED0A7-D2B1-D708-930D-6BF14BB4CBD0}"/>
              </a:ext>
            </a:extLst>
          </p:cNvPr>
          <p:cNvCxnSpPr>
            <a:cxnSpLocks/>
            <a:stCxn id="47" idx="6"/>
            <a:endCxn id="40" idx="1"/>
          </p:cNvCxnSpPr>
          <p:nvPr/>
        </p:nvCxnSpPr>
        <p:spPr bwMode="auto">
          <a:xfrm>
            <a:off x="1634151" y="5112362"/>
            <a:ext cx="730538" cy="97403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0895C0B4-802C-958A-050A-73E49458A150}"/>
              </a:ext>
            </a:extLst>
          </p:cNvPr>
          <p:cNvSpPr/>
          <p:nvPr/>
        </p:nvSpPr>
        <p:spPr bwMode="auto">
          <a:xfrm>
            <a:off x="7470518" y="4876305"/>
            <a:ext cx="972000" cy="288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キーペア作成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4C9739BB-0BBB-1128-36D7-4450D3DD78CA}"/>
              </a:ext>
            </a:extLst>
          </p:cNvPr>
          <p:cNvCxnSpPr>
            <a:cxnSpLocks/>
            <a:stCxn id="50" idx="0"/>
            <a:endCxn id="37" idx="2"/>
          </p:cNvCxnSpPr>
          <p:nvPr/>
        </p:nvCxnSpPr>
        <p:spPr bwMode="auto">
          <a:xfrm flipH="1" flipV="1">
            <a:off x="7798762" y="4485398"/>
            <a:ext cx="157756" cy="390907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2AC62FE-BC03-E582-114C-6566A9670874}"/>
              </a:ext>
            </a:extLst>
          </p:cNvPr>
          <p:cNvCxnSpPr>
            <a:cxnSpLocks/>
            <a:stCxn id="50" idx="2"/>
            <a:endCxn id="41" idx="3"/>
          </p:cNvCxnSpPr>
          <p:nvPr/>
        </p:nvCxnSpPr>
        <p:spPr bwMode="auto">
          <a:xfrm flipH="1">
            <a:off x="6630883" y="5020305"/>
            <a:ext cx="839635" cy="100946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76B96ACD-9F53-2522-D1DC-0EA3F7C8E306}"/>
              </a:ext>
            </a:extLst>
          </p:cNvPr>
          <p:cNvSpPr/>
          <p:nvPr/>
        </p:nvSpPr>
        <p:spPr bwMode="auto">
          <a:xfrm>
            <a:off x="3020187" y="2591182"/>
            <a:ext cx="950442" cy="30947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キーペア作成</a:t>
            </a: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23D93A5-43B6-5088-9F36-C9ABF4CCAA0E}"/>
              </a:ext>
            </a:extLst>
          </p:cNvPr>
          <p:cNvCxnSpPr>
            <a:cxnSpLocks/>
            <a:stCxn id="53" idx="7"/>
            <a:endCxn id="34" idx="1"/>
          </p:cNvCxnSpPr>
          <p:nvPr/>
        </p:nvCxnSpPr>
        <p:spPr bwMode="auto">
          <a:xfrm flipV="1">
            <a:off x="3831440" y="2290314"/>
            <a:ext cx="382455" cy="346189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C7AA8C0-1E3D-F442-425E-8D3B30DD4D28}"/>
              </a:ext>
            </a:extLst>
          </p:cNvPr>
          <p:cNvCxnSpPr>
            <a:cxnSpLocks/>
            <a:stCxn id="53" idx="5"/>
            <a:endCxn id="38" idx="1"/>
          </p:cNvCxnSpPr>
          <p:nvPr/>
        </p:nvCxnSpPr>
        <p:spPr bwMode="auto">
          <a:xfrm>
            <a:off x="3831440" y="2855334"/>
            <a:ext cx="381039" cy="7131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四角形: 角度付き 55">
            <a:extLst>
              <a:ext uri="{FF2B5EF4-FFF2-40B4-BE49-F238E27FC236}">
                <a16:creationId xmlns:a16="http://schemas.microsoft.com/office/drawing/2014/main" id="{9662AEEE-EB76-514E-E640-FB2CF9AA8D74}"/>
              </a:ext>
            </a:extLst>
          </p:cNvPr>
          <p:cNvSpPr/>
          <p:nvPr/>
        </p:nvSpPr>
        <p:spPr bwMode="auto">
          <a:xfrm>
            <a:off x="1075564" y="5590656"/>
            <a:ext cx="843105" cy="387158"/>
          </a:xfrm>
          <a:prstGeom prst="bevel">
            <a:avLst>
              <a:gd name="adj" fmla="val 19248"/>
            </a:avLst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TPM</a:t>
            </a: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957888A-D0E5-DF4F-BA36-82C3B4A2806C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 flipV="1">
            <a:off x="1497117" y="5164305"/>
            <a:ext cx="375764" cy="426351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6556FA6-518C-F05A-3DF2-BD307A9599D9}"/>
              </a:ext>
            </a:extLst>
          </p:cNvPr>
          <p:cNvSpPr txBox="1"/>
          <p:nvPr/>
        </p:nvSpPr>
        <p:spPr>
          <a:xfrm>
            <a:off x="1663634" y="5368376"/>
            <a:ext cx="971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000" b="1">
                <a:solidFill>
                  <a:srgbClr val="4F81BD"/>
                </a:solidFill>
                <a:latin typeface="Meiryo UI"/>
                <a:ea typeface="Meiryo UI"/>
              </a:rPr>
              <a:t>TPM</a:t>
            </a:r>
            <a:r>
              <a:rPr lang="ja-JP" altLang="en-US" sz="1000" b="1">
                <a:solidFill>
                  <a:srgbClr val="4F81BD"/>
                </a:solidFill>
                <a:latin typeface="Meiryo UI"/>
                <a:ea typeface="Meiryo UI"/>
              </a:rPr>
              <a:t>で暗号化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3159129-19A6-8434-9A5D-9042E369CA9D}"/>
              </a:ext>
            </a:extLst>
          </p:cNvPr>
          <p:cNvCxnSpPr>
            <a:cxnSpLocks/>
            <a:stCxn id="14" idx="3"/>
            <a:endCxn id="30" idx="4"/>
          </p:cNvCxnSpPr>
          <p:nvPr/>
        </p:nvCxnSpPr>
        <p:spPr bwMode="auto">
          <a:xfrm>
            <a:off x="5085009" y="2150940"/>
            <a:ext cx="2276944" cy="652372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B1C2242-714C-1C68-B944-F8E194A90A89}"/>
              </a:ext>
            </a:extLst>
          </p:cNvPr>
          <p:cNvSpPr txBox="1"/>
          <p:nvPr/>
        </p:nvSpPr>
        <p:spPr>
          <a:xfrm>
            <a:off x="287598" y="742130"/>
            <a:ext cx="717162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クライアントは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TPM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対応マシンとし、キーペアを作成する際に秘密鍵を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TPM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で暗号化する。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サーバ証明書とクライアント証明書は、それぞれ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CSR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に対してプライベート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CA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がディジタル署名を行うことで発行される。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CA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証明書は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CADDE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認証のトラストストアに追加する。</a:t>
            </a:r>
          </a:p>
        </p:txBody>
      </p:sp>
    </p:spTree>
    <p:extLst>
      <p:ext uri="{BB962C8B-B14F-4D97-AF65-F5344CB8AC3E}">
        <p14:creationId xmlns:p14="http://schemas.microsoft.com/office/powerpoint/2010/main" val="219539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証明書のルックアップについて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626BD2-1D36-A39B-D878-29A812AB9D34}"/>
              </a:ext>
            </a:extLst>
          </p:cNvPr>
          <p:cNvSpPr/>
          <p:nvPr/>
        </p:nvSpPr>
        <p:spPr bwMode="auto">
          <a:xfrm>
            <a:off x="3885491" y="2690954"/>
            <a:ext cx="1436907" cy="205522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リバースプロキシ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（</a:t>
            </a: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Nginx</a:t>
            </a: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）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3AADDA-D22D-AAC4-FE7C-79D8D4E46FBC}"/>
              </a:ext>
            </a:extLst>
          </p:cNvPr>
          <p:cNvSpPr/>
          <p:nvPr/>
        </p:nvSpPr>
        <p:spPr bwMode="auto">
          <a:xfrm>
            <a:off x="7394307" y="2673535"/>
            <a:ext cx="1436907" cy="205522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認証サーバ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（</a:t>
            </a: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Keycloak</a:t>
            </a: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B9924AC-0D6C-B865-DC9E-6AFB80483AB3}"/>
              </a:ext>
            </a:extLst>
          </p:cNvPr>
          <p:cNvSpPr/>
          <p:nvPr/>
        </p:nvSpPr>
        <p:spPr bwMode="auto">
          <a:xfrm>
            <a:off x="376675" y="2673536"/>
            <a:ext cx="1436907" cy="205522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クライアント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BA489FA-13C7-122C-8953-27A834D498B3}"/>
              </a:ext>
            </a:extLst>
          </p:cNvPr>
          <p:cNvCxnSpPr>
            <a:cxnSpLocks/>
          </p:cNvCxnSpPr>
          <p:nvPr/>
        </p:nvCxnSpPr>
        <p:spPr bwMode="auto">
          <a:xfrm>
            <a:off x="1813582" y="3304906"/>
            <a:ext cx="2071909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CFBAC8A-E6DE-BAFC-BA00-5E684EDE9328}"/>
              </a:ext>
            </a:extLst>
          </p:cNvPr>
          <p:cNvCxnSpPr>
            <a:cxnSpLocks/>
          </p:cNvCxnSpPr>
          <p:nvPr/>
        </p:nvCxnSpPr>
        <p:spPr bwMode="auto">
          <a:xfrm flipV="1">
            <a:off x="5322398" y="4093036"/>
            <a:ext cx="2071909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4C7A88-FD42-E2BF-E8F5-D93D42D5D3A9}"/>
              </a:ext>
            </a:extLst>
          </p:cNvPr>
          <p:cNvSpPr/>
          <p:nvPr/>
        </p:nvSpPr>
        <p:spPr bwMode="auto">
          <a:xfrm>
            <a:off x="7538087" y="3702887"/>
            <a:ext cx="1149343" cy="79248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証明書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ルックアップ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プロバイダ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8CE02-AD2A-7E54-AFC5-2A9709B4FA8B}"/>
              </a:ext>
            </a:extLst>
          </p:cNvPr>
          <p:cNvSpPr txBox="1"/>
          <p:nvPr/>
        </p:nvSpPr>
        <p:spPr>
          <a:xfrm>
            <a:off x="5722393" y="3548538"/>
            <a:ext cx="122501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認証サーバヘ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フォワーディング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61EC6C-B2B0-5543-608D-265492199D95}"/>
              </a:ext>
            </a:extLst>
          </p:cNvPr>
          <p:cNvSpPr txBox="1"/>
          <p:nvPr/>
        </p:nvSpPr>
        <p:spPr>
          <a:xfrm>
            <a:off x="2150434" y="2739250"/>
            <a:ext cx="139820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HTTPS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リクエスト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相互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TLS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67A906D-EDD6-0797-D97D-C9C078AB69ED}"/>
              </a:ext>
            </a:extLst>
          </p:cNvPr>
          <p:cNvSpPr/>
          <p:nvPr/>
        </p:nvSpPr>
        <p:spPr bwMode="auto">
          <a:xfrm>
            <a:off x="4050579" y="3822271"/>
            <a:ext cx="1149343" cy="49649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HTTP</a:t>
            </a: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ヘッダ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の追加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765B284-F9E7-B3CB-AD60-FD5BB73D7EA4}"/>
              </a:ext>
            </a:extLst>
          </p:cNvPr>
          <p:cNvSpPr txBox="1"/>
          <p:nvPr/>
        </p:nvSpPr>
        <p:spPr>
          <a:xfrm>
            <a:off x="256323" y="775867"/>
            <a:ext cx="90451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認証サーバに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Keycloak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、リバースプロキシに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Nginx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を利用する場合の証明書ルックアップについて記す。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クライアントとリバースプロキシ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(Nginx)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間で相互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TLS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通信が行われる。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そこで、認証サーバ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(Keycloak)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は、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Nginx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からクライアント証明書を得るために、証明書ルックアッププロバイダを利用する。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これは、定義した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HTTP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ヘッダによってクライアント証明書を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Nginx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から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Keycloak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に送信する機能である。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400">
                <a:solidFill>
                  <a:prstClr val="black"/>
                </a:solidFill>
                <a:latin typeface="Meiryo UI"/>
                <a:ea typeface="HGPｺﾞｼｯｸE" pitchFamily="50" charset="-128"/>
              </a:rPr>
              <a:t>https://www.keycloak.org/server/reverseproxy#_enabling_client_certificate_lookup</a:t>
            </a:r>
          </a:p>
        </p:txBody>
      </p:sp>
      <p:sp>
        <p:nvSpPr>
          <p:cNvPr id="13" name="フローチャート: 書類 12">
            <a:extLst>
              <a:ext uri="{FF2B5EF4-FFF2-40B4-BE49-F238E27FC236}">
                <a16:creationId xmlns:a16="http://schemas.microsoft.com/office/drawing/2014/main" id="{C6DCE84C-A7DC-6907-8ECB-8B0258BF10CE}"/>
              </a:ext>
            </a:extLst>
          </p:cNvPr>
          <p:cNvSpPr/>
          <p:nvPr/>
        </p:nvSpPr>
        <p:spPr bwMode="auto">
          <a:xfrm>
            <a:off x="500867" y="3188538"/>
            <a:ext cx="1163571" cy="360000"/>
          </a:xfrm>
          <a:prstGeom prst="flowChartDocument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クライアント証明書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4" name="フローチャート: 書類 13">
            <a:extLst>
              <a:ext uri="{FF2B5EF4-FFF2-40B4-BE49-F238E27FC236}">
                <a16:creationId xmlns:a16="http://schemas.microsoft.com/office/drawing/2014/main" id="{05FDD0FF-E945-5DE6-B0B9-89F584C53235}"/>
              </a:ext>
            </a:extLst>
          </p:cNvPr>
          <p:cNvSpPr/>
          <p:nvPr/>
        </p:nvSpPr>
        <p:spPr bwMode="auto">
          <a:xfrm>
            <a:off x="4008809" y="3166612"/>
            <a:ext cx="1163571" cy="360000"/>
          </a:xfrm>
          <a:prstGeom prst="flowChartDocument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サーバ証明書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698CB09E-EF83-78BF-E8E3-29994F7BB9AF}"/>
              </a:ext>
            </a:extLst>
          </p:cNvPr>
          <p:cNvSpPr/>
          <p:nvPr/>
        </p:nvSpPr>
        <p:spPr bwMode="auto">
          <a:xfrm>
            <a:off x="5424854" y="4415422"/>
            <a:ext cx="1838095" cy="487503"/>
          </a:xfrm>
          <a:prstGeom prst="wedgeRoundRectCallout">
            <a:avLst>
              <a:gd name="adj1" fmla="val -20709"/>
              <a:gd name="adj2" fmla="val -98314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定義した</a:t>
            </a: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HTTP</a:t>
            </a: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ヘッダで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クライアント証明書が渡る</a:t>
            </a:r>
          </a:p>
        </p:txBody>
      </p:sp>
      <p:sp>
        <p:nvSpPr>
          <p:cNvPr id="16" name="矢印: 右カーブ 15">
            <a:extLst>
              <a:ext uri="{FF2B5EF4-FFF2-40B4-BE49-F238E27FC236}">
                <a16:creationId xmlns:a16="http://schemas.microsoft.com/office/drawing/2014/main" id="{D2F13493-7F71-8FBA-44D7-4BAD42E500A5}"/>
              </a:ext>
            </a:extLst>
          </p:cNvPr>
          <p:cNvSpPr/>
          <p:nvPr/>
        </p:nvSpPr>
        <p:spPr bwMode="auto">
          <a:xfrm>
            <a:off x="5561336" y="2475644"/>
            <a:ext cx="1594031" cy="936000"/>
          </a:xfrm>
          <a:prstGeom prst="curvedRightArrow">
            <a:avLst>
              <a:gd name="adj1" fmla="val 21759"/>
              <a:gd name="adj2" fmla="val 50000"/>
              <a:gd name="adj3" fmla="val 25000"/>
            </a:avLst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45378BF-D273-3E49-69F5-CC7041D0AA3E}"/>
              </a:ext>
            </a:extLst>
          </p:cNvPr>
          <p:cNvSpPr txBox="1"/>
          <p:nvPr/>
        </p:nvSpPr>
        <p:spPr>
          <a:xfrm>
            <a:off x="5497378" y="2189708"/>
            <a:ext cx="172194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 b="1">
                <a:solidFill>
                  <a:srgbClr val="4F81BD"/>
                </a:solidFill>
                <a:latin typeface="Meiryo UI"/>
                <a:ea typeface="Meiryo UI"/>
              </a:rPr>
              <a:t>証明書のルックアップ</a:t>
            </a:r>
          </a:p>
        </p:txBody>
      </p:sp>
    </p:spTree>
    <p:extLst>
      <p:ext uri="{BB962C8B-B14F-4D97-AF65-F5344CB8AC3E}">
        <p14:creationId xmlns:p14="http://schemas.microsoft.com/office/powerpoint/2010/main" val="24951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B2D09-69C1-559C-6CC0-C59D4295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手順</a:t>
            </a:r>
          </a:p>
        </p:txBody>
      </p:sp>
    </p:spTree>
    <p:extLst>
      <p:ext uri="{BB962C8B-B14F-4D97-AF65-F5344CB8AC3E}">
        <p14:creationId xmlns:p14="http://schemas.microsoft.com/office/powerpoint/2010/main" val="240434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手順の概要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1518031-2D4A-E1AF-BFD6-E04D04D57692}"/>
              </a:ext>
            </a:extLst>
          </p:cNvPr>
          <p:cNvSpPr/>
          <p:nvPr/>
        </p:nvSpPr>
        <p:spPr bwMode="auto">
          <a:xfrm>
            <a:off x="5075674" y="4450080"/>
            <a:ext cx="2448000" cy="1898470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b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CADDE</a:t>
            </a:r>
            <a:r>
              <a:rPr kumimoji="0" lang="ja-JP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認証機能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7774A12-E11D-A114-B069-A887213A4F22}"/>
              </a:ext>
            </a:extLst>
          </p:cNvPr>
          <p:cNvSpPr/>
          <p:nvPr/>
        </p:nvSpPr>
        <p:spPr bwMode="auto">
          <a:xfrm>
            <a:off x="631563" y="4450080"/>
            <a:ext cx="2448000" cy="1898469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b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クライアント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E39CD76-1ECB-2BCC-188D-CE724D576F12}"/>
              </a:ext>
            </a:extLst>
          </p:cNvPr>
          <p:cNvSpPr txBox="1"/>
          <p:nvPr/>
        </p:nvSpPr>
        <p:spPr>
          <a:xfrm>
            <a:off x="1770862" y="4883535"/>
            <a:ext cx="1263487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000">
                <a:solidFill>
                  <a:prstClr val="black"/>
                </a:solidFill>
                <a:latin typeface="Meiryo UI"/>
                <a:ea typeface="Meiryo UI"/>
              </a:rPr>
              <a:t>Subject DN</a:t>
            </a: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を通知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179397-34E7-475B-D67A-B3289DA29FE2}"/>
              </a:ext>
            </a:extLst>
          </p:cNvPr>
          <p:cNvSpPr txBox="1"/>
          <p:nvPr/>
        </p:nvSpPr>
        <p:spPr>
          <a:xfrm>
            <a:off x="5114758" y="4881557"/>
            <a:ext cx="1303562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000">
                <a:solidFill>
                  <a:prstClr val="black"/>
                </a:solidFill>
                <a:latin typeface="Meiryo UI"/>
                <a:ea typeface="Meiryo UI"/>
              </a:rPr>
              <a:t>Subject DN</a:t>
            </a: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を設定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F5C89A7-E68A-CD43-784E-FDC73195A5EC}"/>
              </a:ext>
            </a:extLst>
          </p:cNvPr>
          <p:cNvSpPr txBox="1"/>
          <p:nvPr/>
        </p:nvSpPr>
        <p:spPr>
          <a:xfrm>
            <a:off x="1139064" y="3658973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000">
                <a:solidFill>
                  <a:prstClr val="black"/>
                </a:solidFill>
                <a:latin typeface="Meiryo UI"/>
                <a:ea typeface="Meiryo UI"/>
              </a:rPr>
              <a:t>CSR</a:t>
            </a:r>
            <a:endParaRPr lang="ja-JP" altLang="en-US" sz="10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2C3BFF8-F91A-0B96-CA5B-F6BDDC526C98}"/>
              </a:ext>
            </a:extLst>
          </p:cNvPr>
          <p:cNvSpPr txBox="1"/>
          <p:nvPr/>
        </p:nvSpPr>
        <p:spPr>
          <a:xfrm>
            <a:off x="2164022" y="3658973"/>
            <a:ext cx="11224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クライアント証明書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A0EF2D0-BB04-F8D1-6A05-63E0B41ED3C0}"/>
              </a:ext>
            </a:extLst>
          </p:cNvPr>
          <p:cNvSpPr txBox="1"/>
          <p:nvPr/>
        </p:nvSpPr>
        <p:spPr>
          <a:xfrm>
            <a:off x="1366971" y="5476745"/>
            <a:ext cx="166904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クライアント証明書を付与して</a:t>
            </a:r>
            <a:endParaRPr lang="en-US" altLang="ja-JP" sz="10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トークンリクエスト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9661D-F7D5-F98D-13DB-0A64CDBDC626}"/>
              </a:ext>
            </a:extLst>
          </p:cNvPr>
          <p:cNvSpPr txBox="1"/>
          <p:nvPr/>
        </p:nvSpPr>
        <p:spPr>
          <a:xfrm>
            <a:off x="5119867" y="5599385"/>
            <a:ext cx="1303562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アクセストークンを発行</a:t>
            </a:r>
          </a:p>
        </p:txBody>
      </p:sp>
      <p:sp>
        <p:nvSpPr>
          <p:cNvPr id="38" name="矢印: 左カーブ 37">
            <a:extLst>
              <a:ext uri="{FF2B5EF4-FFF2-40B4-BE49-F238E27FC236}">
                <a16:creationId xmlns:a16="http://schemas.microsoft.com/office/drawing/2014/main" id="{A3143156-2E8D-60E0-5A33-04A980EC0B52}"/>
              </a:ext>
            </a:extLst>
          </p:cNvPr>
          <p:cNvSpPr/>
          <p:nvPr/>
        </p:nvSpPr>
        <p:spPr bwMode="auto">
          <a:xfrm>
            <a:off x="3469038" y="5526920"/>
            <a:ext cx="1296651" cy="376923"/>
          </a:xfrm>
          <a:prstGeom prst="curvedLeftArrow">
            <a:avLst>
              <a:gd name="adj1" fmla="val 25000"/>
              <a:gd name="adj2" fmla="val 45395"/>
              <a:gd name="adj3" fmla="val 25000"/>
            </a:avLst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70AF0624-D0B7-C9A6-E11C-4009E36006B7}"/>
              </a:ext>
            </a:extLst>
          </p:cNvPr>
          <p:cNvSpPr/>
          <p:nvPr/>
        </p:nvSpPr>
        <p:spPr bwMode="auto">
          <a:xfrm>
            <a:off x="3486744" y="4882875"/>
            <a:ext cx="1287767" cy="241215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F013847-1600-EF01-F7D8-E1250E8E874E}"/>
              </a:ext>
            </a:extLst>
          </p:cNvPr>
          <p:cNvSpPr txBox="1"/>
          <p:nvPr/>
        </p:nvSpPr>
        <p:spPr>
          <a:xfrm>
            <a:off x="893062" y="447342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000">
                <a:solidFill>
                  <a:prstClr val="black"/>
                </a:solidFill>
                <a:latin typeface="Meiryo UI"/>
                <a:ea typeface="Meiryo UI"/>
              </a:rPr>
              <a:t>CSR</a:t>
            </a: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を作成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49821E5-C72C-B0BF-A072-FA5CBA9676F4}"/>
              </a:ext>
            </a:extLst>
          </p:cNvPr>
          <p:cNvSpPr/>
          <p:nvPr/>
        </p:nvSpPr>
        <p:spPr bwMode="auto">
          <a:xfrm>
            <a:off x="631563" y="2505912"/>
            <a:ext cx="6909529" cy="692496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プライベート</a:t>
            </a:r>
            <a:r>
              <a:rPr kumimoji="0" lang="en-US" altLang="ja-JP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CA</a:t>
            </a:r>
            <a:endParaRPr kumimoji="0" lang="ja-JP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2" name="矢印: 下カーブ 41">
            <a:extLst>
              <a:ext uri="{FF2B5EF4-FFF2-40B4-BE49-F238E27FC236}">
                <a16:creationId xmlns:a16="http://schemas.microsoft.com/office/drawing/2014/main" id="{1A26EA78-89A5-B022-E62A-4ABA9D734BB6}"/>
              </a:ext>
            </a:extLst>
          </p:cNvPr>
          <p:cNvSpPr/>
          <p:nvPr/>
        </p:nvSpPr>
        <p:spPr bwMode="auto">
          <a:xfrm>
            <a:off x="1671884" y="3352276"/>
            <a:ext cx="507467" cy="957735"/>
          </a:xfrm>
          <a:prstGeom prst="curvedDownArrow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3" name="矢印: 下カーブ 42">
            <a:extLst>
              <a:ext uri="{FF2B5EF4-FFF2-40B4-BE49-F238E27FC236}">
                <a16:creationId xmlns:a16="http://schemas.microsoft.com/office/drawing/2014/main" id="{60014612-CFFC-BE2D-54BF-FA6A7711B072}"/>
              </a:ext>
            </a:extLst>
          </p:cNvPr>
          <p:cNvSpPr/>
          <p:nvPr/>
        </p:nvSpPr>
        <p:spPr bwMode="auto">
          <a:xfrm>
            <a:off x="5360285" y="3352276"/>
            <a:ext cx="507467" cy="957735"/>
          </a:xfrm>
          <a:prstGeom prst="curvedDownArrow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7C28C1B-CB02-A008-1411-77110E3E0C3D}"/>
              </a:ext>
            </a:extLst>
          </p:cNvPr>
          <p:cNvSpPr txBox="1"/>
          <p:nvPr/>
        </p:nvSpPr>
        <p:spPr>
          <a:xfrm>
            <a:off x="1474951" y="2914052"/>
            <a:ext cx="917239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ディジタル署名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EAE8CBF-B10C-8A73-0F7A-7A17E58BEF2C}"/>
              </a:ext>
            </a:extLst>
          </p:cNvPr>
          <p:cNvSpPr txBox="1"/>
          <p:nvPr/>
        </p:nvSpPr>
        <p:spPr>
          <a:xfrm>
            <a:off x="5062268" y="2907148"/>
            <a:ext cx="917239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ディジタル署名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3E01137-EC07-86D8-2A52-727581EAACF6}"/>
              </a:ext>
            </a:extLst>
          </p:cNvPr>
          <p:cNvSpPr txBox="1"/>
          <p:nvPr/>
        </p:nvSpPr>
        <p:spPr>
          <a:xfrm>
            <a:off x="5153876" y="4490839"/>
            <a:ext cx="793807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000">
                <a:solidFill>
                  <a:prstClr val="black"/>
                </a:solidFill>
                <a:latin typeface="Meiryo UI"/>
                <a:ea typeface="Meiryo UI"/>
              </a:rPr>
              <a:t>CSR</a:t>
            </a: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を作成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C5E6B8D-57D5-CD79-C177-47317616CAF0}"/>
              </a:ext>
            </a:extLst>
          </p:cNvPr>
          <p:cNvSpPr txBox="1"/>
          <p:nvPr/>
        </p:nvSpPr>
        <p:spPr>
          <a:xfrm>
            <a:off x="4827362" y="3658973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000">
                <a:solidFill>
                  <a:prstClr val="black"/>
                </a:solidFill>
                <a:latin typeface="Meiryo UI"/>
                <a:ea typeface="Meiryo UI"/>
              </a:rPr>
              <a:t>CSR</a:t>
            </a:r>
            <a:endParaRPr lang="ja-JP" altLang="en-US" sz="10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BBDFF6F-376A-1E48-082B-382CE56191ED}"/>
              </a:ext>
            </a:extLst>
          </p:cNvPr>
          <p:cNvSpPr txBox="1"/>
          <p:nvPr/>
        </p:nvSpPr>
        <p:spPr>
          <a:xfrm>
            <a:off x="5781513" y="3658973"/>
            <a:ext cx="889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サーバ証明書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F38FB43-6030-1510-994A-0C12B18A6BBE}"/>
              </a:ext>
            </a:extLst>
          </p:cNvPr>
          <p:cNvSpPr txBox="1"/>
          <p:nvPr/>
        </p:nvSpPr>
        <p:spPr>
          <a:xfrm>
            <a:off x="3469038" y="4666526"/>
            <a:ext cx="886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000">
                <a:solidFill>
                  <a:prstClr val="black"/>
                </a:solidFill>
                <a:latin typeface="Meiryo UI"/>
                <a:ea typeface="Meiryo UI"/>
              </a:rPr>
              <a:t>Subject DN</a:t>
            </a:r>
            <a:endParaRPr lang="ja-JP" altLang="en-US" sz="10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94BA295-5B12-6D23-8D30-442E77D58321}"/>
              </a:ext>
            </a:extLst>
          </p:cNvPr>
          <p:cNvSpPr txBox="1"/>
          <p:nvPr/>
        </p:nvSpPr>
        <p:spPr>
          <a:xfrm>
            <a:off x="313570" y="809106"/>
            <a:ext cx="689483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以下のそれぞれについて、人を介在しない認証を実現させるための手順を実施する。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・プライベート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CA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・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CADDE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認証機能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・クライアント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以下の概要図はそれぞれの間で必要となるやり取りを表している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15EEFBE-B6FD-70F3-E23E-EF66862B8499}"/>
              </a:ext>
            </a:extLst>
          </p:cNvPr>
          <p:cNvSpPr txBox="1"/>
          <p:nvPr/>
        </p:nvSpPr>
        <p:spPr>
          <a:xfrm>
            <a:off x="3455081" y="5294695"/>
            <a:ext cx="11224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クライアント証明書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A0A23E3-3DA2-ECE4-407F-77064D09B375}"/>
              </a:ext>
            </a:extLst>
          </p:cNvPr>
          <p:cNvSpPr txBox="1"/>
          <p:nvPr/>
        </p:nvSpPr>
        <p:spPr>
          <a:xfrm>
            <a:off x="3787462" y="5913387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アクセストークン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5A4ED36-7F05-1E72-DA88-45AC07E658EC}"/>
              </a:ext>
            </a:extLst>
          </p:cNvPr>
          <p:cNvSpPr txBox="1"/>
          <p:nvPr/>
        </p:nvSpPr>
        <p:spPr>
          <a:xfrm>
            <a:off x="3195254" y="2593703"/>
            <a:ext cx="1199367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000">
                <a:solidFill>
                  <a:prstClr val="black"/>
                </a:solidFill>
                <a:latin typeface="Meiryo UI"/>
                <a:ea typeface="Meiryo UI"/>
              </a:rPr>
              <a:t>CA</a:t>
            </a: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の証明書を作成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E7F757D-6C67-ADF4-3496-54EE35425DB3}"/>
              </a:ext>
            </a:extLst>
          </p:cNvPr>
          <p:cNvSpPr txBox="1"/>
          <p:nvPr/>
        </p:nvSpPr>
        <p:spPr>
          <a:xfrm>
            <a:off x="6255500" y="4490839"/>
            <a:ext cx="1191352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トラストストアを作成</a:t>
            </a:r>
          </a:p>
        </p:txBody>
      </p:sp>
      <p:sp>
        <p:nvSpPr>
          <p:cNvPr id="55" name="矢印: 下 54">
            <a:extLst>
              <a:ext uri="{FF2B5EF4-FFF2-40B4-BE49-F238E27FC236}">
                <a16:creationId xmlns:a16="http://schemas.microsoft.com/office/drawing/2014/main" id="{58D9D8FA-C541-5FD3-B713-DFE8D3BE63B1}"/>
              </a:ext>
            </a:extLst>
          </p:cNvPr>
          <p:cNvSpPr/>
          <p:nvPr/>
        </p:nvSpPr>
        <p:spPr bwMode="auto">
          <a:xfrm>
            <a:off x="6888781" y="3387973"/>
            <a:ext cx="297792" cy="957735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0036B74-E0C0-D2C7-17D8-D9EDC6F36507}"/>
              </a:ext>
            </a:extLst>
          </p:cNvPr>
          <p:cNvSpPr txBox="1"/>
          <p:nvPr/>
        </p:nvSpPr>
        <p:spPr>
          <a:xfrm>
            <a:off x="7169154" y="3715727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000">
                <a:solidFill>
                  <a:prstClr val="black"/>
                </a:solidFill>
                <a:latin typeface="Meiryo UI"/>
                <a:ea typeface="Meiryo UI"/>
              </a:rPr>
              <a:t>CA</a:t>
            </a: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の証明書</a:t>
            </a:r>
          </a:p>
        </p:txBody>
      </p:sp>
    </p:spTree>
    <p:extLst>
      <p:ext uri="{BB962C8B-B14F-4D97-AF65-F5344CB8AC3E}">
        <p14:creationId xmlns:p14="http://schemas.microsoft.com/office/powerpoint/2010/main" val="347897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ED265-7683-B64A-63BE-1E021C90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プライベート</a:t>
            </a:r>
            <a:r>
              <a:rPr kumimoji="1" lang="en-US" altLang="ja-JP"/>
              <a:t>CA</a:t>
            </a:r>
            <a:r>
              <a:rPr kumimoji="1" lang="ja-JP" altLang="en-US"/>
              <a:t>側の手順</a:t>
            </a:r>
          </a:p>
        </p:txBody>
      </p:sp>
    </p:spTree>
    <p:extLst>
      <p:ext uri="{BB962C8B-B14F-4D97-AF65-F5344CB8AC3E}">
        <p14:creationId xmlns:p14="http://schemas.microsoft.com/office/powerpoint/2010/main" val="146911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プライベート</a:t>
            </a:r>
            <a:r>
              <a:rPr kumimoji="1" lang="en-US" altLang="ja-JP"/>
              <a:t>CA</a:t>
            </a:r>
            <a:r>
              <a:rPr kumimoji="1" lang="ja-JP" altLang="en-US"/>
              <a:t>側の手順</a:t>
            </a:r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4431F655-ED95-49EA-3A67-B336F0E53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99454"/>
              </p:ext>
            </p:extLst>
          </p:nvPr>
        </p:nvGraphicFramePr>
        <p:xfrm>
          <a:off x="196497" y="952149"/>
          <a:ext cx="8660119" cy="1432560"/>
        </p:xfrm>
        <a:graphic>
          <a:graphicData uri="http://schemas.openxmlformats.org/drawingml/2006/table">
            <a:tbl>
              <a:tblPr firstRow="1" bandRow="1"/>
              <a:tblGrid>
                <a:gridCol w="472606">
                  <a:extLst>
                    <a:ext uri="{9D8B030D-6E8A-4147-A177-3AD203B41FA5}">
                      <a16:colId xmlns:a16="http://schemas.microsoft.com/office/drawing/2014/main" val="1378366881"/>
                    </a:ext>
                  </a:extLst>
                </a:gridCol>
                <a:gridCol w="2562742">
                  <a:extLst>
                    <a:ext uri="{9D8B030D-6E8A-4147-A177-3AD203B41FA5}">
                      <a16:colId xmlns:a16="http://schemas.microsoft.com/office/drawing/2014/main" val="1647767932"/>
                    </a:ext>
                  </a:extLst>
                </a:gridCol>
                <a:gridCol w="5624771">
                  <a:extLst>
                    <a:ext uri="{9D8B030D-6E8A-4147-A177-3AD203B41FA5}">
                      <a16:colId xmlns:a16="http://schemas.microsoft.com/office/drawing/2014/main" val="1557944007"/>
                    </a:ext>
                  </a:extLst>
                </a:gridCol>
              </a:tblGrid>
              <a:tr h="121671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#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手順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説明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493414"/>
                  </a:ext>
                </a:extLst>
              </a:tr>
              <a:tr h="20684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証明書の作成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キーペア（公開鍵、秘密鍵）の作成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Subject Name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の指定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22344"/>
                  </a:ext>
                </a:extLst>
              </a:tr>
              <a:tr h="121671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サーバ証明書の作成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サーバの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CSR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への署名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876636"/>
                  </a:ext>
                </a:extLst>
              </a:tr>
              <a:tr h="121671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クライアント証明書の作成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クライアントの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CSR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への署名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81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421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7B84EBDF-B67E-4C66-91FF-56597A6707C6}" vid="{1E872F42-5119-4C9A-9BA2-5A204B2EAF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2ECC5740E64E847B54B09632D7DC53A" ma:contentTypeVersion="2" ma:contentTypeDescription="新しいドキュメントを作成します。" ma:contentTypeScope="" ma:versionID="0617be47d4a38f962b4e28c2c9b56d74">
  <xsd:schema xmlns:xsd="http://www.w3.org/2001/XMLSchema" xmlns:xs="http://www.w3.org/2001/XMLSchema" xmlns:p="http://schemas.microsoft.com/office/2006/metadata/properties" xmlns:ns2="94a0b324-fff8-47f8-93c2-91e47de8bffb" targetNamespace="http://schemas.microsoft.com/office/2006/metadata/properties" ma:root="true" ma:fieldsID="46f47a73faa942e2d2a121376fe753e3" ns2:_="">
    <xsd:import namespace="94a0b324-fff8-47f8-93c2-91e47de8bf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0b324-fff8-47f8-93c2-91e47de8bf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BA4FF5-D871-414F-8725-A95F7F04B160}"/>
</file>

<file path=customXml/itemProps2.xml><?xml version="1.0" encoding="utf-8"?>
<ds:datastoreItem xmlns:ds="http://schemas.openxmlformats.org/officeDocument/2006/customXml" ds:itemID="{A2A6ACD3-7F25-4F68-84AE-6F8E56D40A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F149E9-1568-4092-A2A5-4D2B2C899E56}">
  <ds:schemaRefs>
    <ds:schemaRef ds:uri="http://www.w3.org/XML/1998/namespace"/>
    <ds:schemaRef ds:uri="2342c2ae-9671-4457-b7fa-58ae9bc912b5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739bc74-23c3-4bda-90a4-2fb69d14ac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2273</Words>
  <Application>Microsoft Office PowerPoint</Application>
  <PresentationFormat>A4 210 x 297 mm</PresentationFormat>
  <Paragraphs>406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4" baseType="lpstr">
      <vt:lpstr>Meiryo</vt:lpstr>
      <vt:lpstr>游ゴシック</vt:lpstr>
      <vt:lpstr>Arial</vt:lpstr>
      <vt:lpstr>Calibri</vt:lpstr>
      <vt:lpstr>Cambria</vt:lpstr>
      <vt:lpstr>HGPｺﾞｼｯｸE</vt:lpstr>
      <vt:lpstr>Meiryo UI</vt:lpstr>
      <vt:lpstr>Office テーマ</vt:lpstr>
      <vt:lpstr>詳細設計書 別紙3 人を介在しない認証</vt:lpstr>
      <vt:lpstr>概要</vt:lpstr>
      <vt:lpstr>概要</vt:lpstr>
      <vt:lpstr>証明書について</vt:lpstr>
      <vt:lpstr>証明書のルックアップについて</vt:lpstr>
      <vt:lpstr>手順</vt:lpstr>
      <vt:lpstr>手順の概要</vt:lpstr>
      <vt:lpstr>プライベートCA側の手順</vt:lpstr>
      <vt:lpstr>プライベートCA側の手順</vt:lpstr>
      <vt:lpstr>CA証明書の作成</vt:lpstr>
      <vt:lpstr>サーバ証明書の作成</vt:lpstr>
      <vt:lpstr>クライアント証明書の作成</vt:lpstr>
      <vt:lpstr>CADDE認証機能側の手順</vt:lpstr>
      <vt:lpstr>CADDE認証機能側の手順</vt:lpstr>
      <vt:lpstr>サーバのCSRを作成</vt:lpstr>
      <vt:lpstr>トラストストアの作成</vt:lpstr>
      <vt:lpstr>Nginxの設定</vt:lpstr>
      <vt:lpstr>Keycloakの起動設定</vt:lpstr>
      <vt:lpstr>参考：Keycloak起動時設定項目について</vt:lpstr>
      <vt:lpstr>Keycloak設定　クライアント認証の設定</vt:lpstr>
      <vt:lpstr>Keycloak設定　クライアントの設定</vt:lpstr>
      <vt:lpstr>Keycloak設定　クライアントの認証器の設定</vt:lpstr>
      <vt:lpstr>クライアント側の手順</vt:lpstr>
      <vt:lpstr>クライアント側の手順</vt:lpstr>
      <vt:lpstr>クライアントのCSRを作成</vt:lpstr>
      <vt:lpstr>トークンリクエスト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2020-02-12T10:32:02Z</dcterms:created>
  <dcterms:modified xsi:type="dcterms:W3CDTF">2023-03-30T08:02:50Z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0x01010002ECC5740E64E847B54B09632D7DC53A</vt:lpwstr>
  </property>
</Properties>
</file>