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72"/>
  </p:notesMasterIdLst>
  <p:sldIdLst>
    <p:sldId id="2753" r:id="rId5"/>
    <p:sldId id="3329" r:id="rId6"/>
    <p:sldId id="2759" r:id="rId7"/>
    <p:sldId id="3225" r:id="rId8"/>
    <p:sldId id="2876" r:id="rId9"/>
    <p:sldId id="3283" r:id="rId10"/>
    <p:sldId id="2762" r:id="rId11"/>
    <p:sldId id="2882" r:id="rId12"/>
    <p:sldId id="3069" r:id="rId13"/>
    <p:sldId id="3185" r:id="rId14"/>
    <p:sldId id="3125" r:id="rId15"/>
    <p:sldId id="3326" r:id="rId16"/>
    <p:sldId id="3056" r:id="rId17"/>
    <p:sldId id="3127" r:id="rId18"/>
    <p:sldId id="3276" r:id="rId19"/>
    <p:sldId id="3118" r:id="rId20"/>
    <p:sldId id="3113" r:id="rId21"/>
    <p:sldId id="3228" r:id="rId22"/>
    <p:sldId id="3229" r:id="rId23"/>
    <p:sldId id="3224" r:id="rId24"/>
    <p:sldId id="3289" r:id="rId25"/>
    <p:sldId id="3231" r:id="rId26"/>
    <p:sldId id="3230" r:id="rId27"/>
    <p:sldId id="3124" r:id="rId28"/>
    <p:sldId id="3233" r:id="rId29"/>
    <p:sldId id="3129" r:id="rId30"/>
    <p:sldId id="3122" r:id="rId31"/>
    <p:sldId id="3123" r:id="rId32"/>
    <p:sldId id="3130" r:id="rId33"/>
    <p:sldId id="3216" r:id="rId34"/>
    <p:sldId id="3217" r:id="rId35"/>
    <p:sldId id="3271" r:id="rId36"/>
    <p:sldId id="3274" r:id="rId37"/>
    <p:sldId id="3273" r:id="rId38"/>
    <p:sldId id="3332" r:id="rId39"/>
    <p:sldId id="3324" r:id="rId40"/>
    <p:sldId id="3331" r:id="rId41"/>
    <p:sldId id="3333" r:id="rId42"/>
    <p:sldId id="3234" r:id="rId43"/>
    <p:sldId id="3235" r:id="rId44"/>
    <p:sldId id="3237" r:id="rId45"/>
    <p:sldId id="3335" r:id="rId46"/>
    <p:sldId id="3188" r:id="rId47"/>
    <p:sldId id="3291" r:id="rId48"/>
    <p:sldId id="3330" r:id="rId49"/>
    <p:sldId id="3292" r:id="rId50"/>
    <p:sldId id="3201" r:id="rId51"/>
    <p:sldId id="3070" r:id="rId52"/>
    <p:sldId id="3126" r:id="rId53"/>
    <p:sldId id="3327" r:id="rId54"/>
    <p:sldId id="3328" r:id="rId55"/>
    <p:sldId id="3265" r:id="rId56"/>
    <p:sldId id="3238" r:id="rId57"/>
    <p:sldId id="3334" r:id="rId58"/>
    <p:sldId id="3266" r:id="rId59"/>
    <p:sldId id="3236" r:id="rId60"/>
    <p:sldId id="3259" r:id="rId61"/>
    <p:sldId id="3257" r:id="rId62"/>
    <p:sldId id="3258" r:id="rId63"/>
    <p:sldId id="3239" r:id="rId64"/>
    <p:sldId id="2878" r:id="rId65"/>
    <p:sldId id="3263" r:id="rId66"/>
    <p:sldId id="2873" r:id="rId67"/>
    <p:sldId id="2947" r:id="rId68"/>
    <p:sldId id="2881" r:id="rId69"/>
    <p:sldId id="3267" r:id="rId70"/>
    <p:sldId id="2875" r:id="rId71"/>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BE612D"/>
    <a:srgbClr val="EAEFF7"/>
    <a:srgbClr val="D2DEEF"/>
    <a:srgbClr val="FF3333"/>
    <a:srgbClr val="5B9BD5"/>
    <a:srgbClr val="FF9999"/>
    <a:srgbClr val="6666FF"/>
    <a:srgbClr val="33CC33"/>
    <a:srgbClr val="1B4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C44E9-675E-497E-9A9C-F26863F147C8}" v="1" dt="2023-04-11T06:18:23.207"/>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7" autoAdjust="0"/>
    <p:restoredTop sz="93621" autoAdjust="0"/>
  </p:normalViewPr>
  <p:slideViewPr>
    <p:cSldViewPr snapToGrid="0">
      <p:cViewPr varScale="1">
        <p:scale>
          <a:sx n="58" d="100"/>
          <a:sy n="58" d="100"/>
        </p:scale>
        <p:origin x="72" y="25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2023/4/14</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dirty="0"/>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46150" y="1223963"/>
            <a:ext cx="4773613" cy="33051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3917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rPr>
              <a:pPr/>
              <a:t>‹#›</a:t>
            </a:fld>
            <a:endParaRPr lang="ja-JP" altLang="en-US" sz="1138" dirty="0">
              <a:solidFill>
                <a:schemeClr val="tx1"/>
              </a:solidFill>
              <a:latin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hf sldNum="0" hdr="0" dt="0"/>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955C6-F7A3-465B-B2A0-FEEEDD57C6CF}"/>
              </a:ext>
            </a:extLst>
          </p:cNvPr>
          <p:cNvSpPr>
            <a:spLocks noGrp="1"/>
          </p:cNvSpPr>
          <p:nvPr>
            <p:ph type="title"/>
          </p:nvPr>
        </p:nvSpPr>
        <p:spPr>
          <a:xfrm>
            <a:off x="681038" y="2664189"/>
            <a:ext cx="8543925" cy="1325563"/>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0BC4FF-4EDE-4FF6-A4C7-7489A825D52E}"/>
              </a:ext>
            </a:extLst>
          </p:cNvPr>
          <p:cNvSpPr>
            <a:spLocks noGrp="1"/>
          </p:cNvSpPr>
          <p:nvPr>
            <p:ph type="dt" sz="half" idx="10"/>
          </p:nvPr>
        </p:nvSpPr>
        <p:spPr/>
        <p:txBody>
          <a:bodyPr/>
          <a:lstStyle/>
          <a:p>
            <a:fld id="{83F10594-1B62-4B90-920A-44E63AFA5E18}" type="datetimeFigureOut">
              <a:rPr kumimoji="1" lang="ja-JP" altLang="en-US" smtClean="0"/>
              <a:t>2023/4/14</a:t>
            </a:fld>
            <a:endParaRPr kumimoji="1" lang="ja-JP" altLang="en-US"/>
          </a:p>
        </p:txBody>
      </p:sp>
      <p:sp>
        <p:nvSpPr>
          <p:cNvPr id="4" name="フッター プレースホルダー 3">
            <a:extLst>
              <a:ext uri="{FF2B5EF4-FFF2-40B4-BE49-F238E27FC236}">
                <a16:creationId xmlns:a16="http://schemas.microsoft.com/office/drawing/2014/main" id="{8D09F95C-C659-4B22-AF9F-B6EE8822C25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9643EC-5C1C-4978-8E8A-ACDFDBFF5DC5}"/>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8572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defRPr>
            </a:lvl1pPr>
          </a:lstStyle>
          <a:p>
            <a:fld id="{83F10594-1B62-4B90-920A-44E63AFA5E18}" type="datetimeFigureOut">
              <a:rPr lang="ja-JP" altLang="en-US" smtClean="0"/>
              <a:pPr/>
              <a:t>2023/4/14</a:t>
            </a:fld>
            <a:endParaRPr lang="ja-JP" altLang="en-US" dirty="0"/>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defRPr>
            </a:lvl1pPr>
          </a:lstStyle>
          <a:p>
            <a:fld id="{CDF576D3-9ECB-45A3-8D62-56DB5EAEA9D1}" type="slidenum">
              <a:rPr lang="ja-JP" altLang="en-US" smtClean="0"/>
              <a:pPr/>
              <a:t>‹#›</a:t>
            </a:fld>
            <a:endParaRPr lang="ja-JP" altLang="en-US" dirty="0"/>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ckan.org/en/ckan-2.7.3/maintaining/configuration.html?highlight=license#licenses-group-url" TargetMode="External"/><Relationship Id="rId2" Type="http://schemas.openxmlformats.org/officeDocument/2006/relationships/hyperlink" Target="http://licenses.opendefinition.org/licenses/groups/ckan.js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DF152DF-D72F-94CE-AA81-67FB60E2E3CB}"/>
              </a:ext>
            </a:extLst>
          </p:cNvPr>
          <p:cNvSpPr txBox="1"/>
          <p:nvPr/>
        </p:nvSpPr>
        <p:spPr>
          <a:xfrm>
            <a:off x="2410325" y="2406315"/>
            <a:ext cx="5085347" cy="1708160"/>
          </a:xfrm>
          <a:prstGeom prst="rect">
            <a:avLst/>
          </a:prstGeom>
          <a:noFill/>
        </p:spPr>
        <p:txBody>
          <a:bodyPr wrap="square" rtlCol="0">
            <a:spAutoFit/>
          </a:bodyPr>
          <a:lstStyle/>
          <a:p>
            <a:r>
              <a:rPr lang="ja-JP" altLang="en-US" sz="3500" dirty="0">
                <a:latin typeface="Meiryo UI" panose="020B0604030504040204" pitchFamily="50" charset="-128"/>
                <a:ea typeface="Meiryo UI" panose="020B0604030504040204" pitchFamily="50" charset="-128"/>
              </a:rPr>
              <a:t>分野間データ連携基盤</a:t>
            </a:r>
            <a:endParaRPr lang="en-US" altLang="ja-JP" sz="3500" dirty="0">
              <a:latin typeface="Meiryo UI" panose="020B0604030504040204" pitchFamily="50" charset="-128"/>
              <a:ea typeface="Meiryo UI" panose="020B0604030504040204" pitchFamily="50" charset="-128"/>
            </a:endParaRPr>
          </a:p>
          <a:p>
            <a:r>
              <a:rPr lang="en-US" altLang="ja-JP" sz="3500" dirty="0">
                <a:latin typeface="Meiryo UI" panose="020B0604030504040204" pitchFamily="50" charset="-128"/>
                <a:ea typeface="Meiryo UI" panose="020B0604030504040204" pitchFamily="50" charset="-128"/>
              </a:rPr>
              <a:t>(</a:t>
            </a:r>
            <a:r>
              <a:rPr lang="ja-JP" altLang="en-US" sz="3500" dirty="0">
                <a:latin typeface="Meiryo UI" panose="020B0604030504040204" pitchFamily="50" charset="-128"/>
                <a:ea typeface="Meiryo UI" panose="020B0604030504040204" pitchFamily="50" charset="-128"/>
              </a:rPr>
              <a:t>データカタログ作成ツール</a:t>
            </a:r>
            <a:r>
              <a:rPr lang="en-US" altLang="ja-JP" sz="3500" dirty="0">
                <a:latin typeface="Meiryo UI" panose="020B0604030504040204" pitchFamily="50" charset="-128"/>
                <a:ea typeface="Meiryo UI" panose="020B0604030504040204" pitchFamily="50" charset="-128"/>
              </a:rPr>
              <a:t>)</a:t>
            </a:r>
          </a:p>
          <a:p>
            <a:r>
              <a:rPr lang="zh-TW" altLang="en-US" sz="3500" dirty="0">
                <a:latin typeface="Meiryo UI" panose="020B0604030504040204" pitchFamily="50" charset="-128"/>
                <a:ea typeface="Meiryo UI" panose="020B0604030504040204" pitchFamily="50" charset="-128"/>
              </a:rPr>
              <a:t>基本設計書</a:t>
            </a:r>
            <a:endParaRPr lang="en-US" altLang="zh-TW" sz="35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E8FAA62-F01A-621E-340B-292C4C9C4260}"/>
              </a:ext>
            </a:extLst>
          </p:cNvPr>
          <p:cNvSpPr txBox="1"/>
          <p:nvPr/>
        </p:nvSpPr>
        <p:spPr>
          <a:xfrm>
            <a:off x="4132844" y="5630779"/>
            <a:ext cx="1640308" cy="553998"/>
          </a:xfrm>
          <a:prstGeom prst="rect">
            <a:avLst/>
          </a:prstGeom>
          <a:noFill/>
        </p:spPr>
        <p:txBody>
          <a:bodyPr wrap="square" rtlCol="0">
            <a:spAutoFit/>
          </a:bodyPr>
          <a:lstStyle/>
          <a:p>
            <a:r>
              <a:rPr lang="ja-JP" altLang="en-US" sz="3000" dirty="0">
                <a:latin typeface="Meiryo UI" panose="020B0604030504040204" pitchFamily="50" charset="-128"/>
                <a:ea typeface="Meiryo UI" panose="020B0604030504040204" pitchFamily="50" charset="-128"/>
              </a:rPr>
              <a:t>第</a:t>
            </a:r>
            <a:r>
              <a:rPr lang="en-US" altLang="ja-JP" sz="3000" dirty="0">
                <a:latin typeface="Meiryo UI" panose="020B0604030504040204" pitchFamily="50" charset="-128"/>
                <a:ea typeface="Meiryo UI" panose="020B0604030504040204" pitchFamily="50" charset="-128"/>
              </a:rPr>
              <a:t>4.0</a:t>
            </a:r>
            <a:r>
              <a:rPr lang="ja-JP" altLang="en-US" sz="3000" dirty="0">
                <a:latin typeface="Meiryo UI" panose="020B0604030504040204" pitchFamily="50" charset="-128"/>
                <a:ea typeface="Meiryo UI" panose="020B0604030504040204" pitchFamily="50" charset="-128"/>
              </a:rPr>
              <a:t>版</a:t>
            </a:r>
            <a:endParaRPr kumimoji="1" lang="ja-JP" altLang="en-US" sz="3000" dirty="0"/>
          </a:p>
        </p:txBody>
      </p:sp>
      <p:pic>
        <p:nvPicPr>
          <p:cNvPr id="4" name="図 3">
            <a:extLst>
              <a:ext uri="{FF2B5EF4-FFF2-40B4-BE49-F238E27FC236}">
                <a16:creationId xmlns:a16="http://schemas.microsoft.com/office/drawing/2014/main" id="{A05BAC20-0079-DDCD-2376-475FF3B4952B}"/>
              </a:ext>
            </a:extLst>
          </p:cNvPr>
          <p:cNvPicPr>
            <a:picLocks noChangeAspect="1"/>
          </p:cNvPicPr>
          <p:nvPr/>
        </p:nvPicPr>
        <p:blipFill>
          <a:blip r:embed="rId3"/>
          <a:stretch>
            <a:fillRect/>
          </a:stretch>
        </p:blipFill>
        <p:spPr>
          <a:xfrm>
            <a:off x="1095875" y="5718052"/>
            <a:ext cx="1314450" cy="466725"/>
          </a:xfrm>
          <a:prstGeom prst="rect">
            <a:avLst/>
          </a:prstGeom>
        </p:spPr>
      </p:pic>
    </p:spTree>
    <p:extLst>
      <p:ext uri="{BB962C8B-B14F-4D97-AF65-F5344CB8AC3E}">
        <p14:creationId xmlns:p14="http://schemas.microsoft.com/office/powerpoint/2010/main" val="100600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1.2.1 </a:t>
            </a:r>
            <a:r>
              <a:rPr lang="ja-JP" altLang="en-US" sz="1800" dirty="0">
                <a:latin typeface="Meiryo UI" panose="020B0604030504040204" pitchFamily="50" charset="-128"/>
                <a:ea typeface="Meiryo UI" panose="020B0604030504040204" pitchFamily="50" charset="-128"/>
              </a:rPr>
              <a:t>前提条件</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3472757"/>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の前提条件を示す。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各データ提供者の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は各組織が保有・運用する資産である。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横断検索サーバは各データ提供者の横断検索用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のデータカタログをクローリングする。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は公開データのデータカタログを保存している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である。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は限定提供データのデータカタログを保存している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である。</a:t>
            </a: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のデータカタログは必ずどこかの組織に属する。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接続先の横断検索用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に設定される組織情報・ライセンスリストは同一とする。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横断検索カタログと詳細検索カタログは詳細検索用データセット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に同一の値を設定することで紐づけている。</a:t>
            </a:r>
          </a:p>
        </p:txBody>
      </p:sp>
    </p:spTree>
    <p:extLst>
      <p:ext uri="{BB962C8B-B14F-4D97-AF65-F5344CB8AC3E}">
        <p14:creationId xmlns:p14="http://schemas.microsoft.com/office/powerpoint/2010/main" val="262041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1.2.2 CKAN</a:t>
            </a:r>
            <a:r>
              <a:rPr lang="ja-JP" altLang="en-US" sz="1800" dirty="0">
                <a:latin typeface="Meiryo UI" panose="020B0604030504040204" pitchFamily="50" charset="-128"/>
                <a:ea typeface="Meiryo UI" panose="020B0604030504040204" pitchFamily="50" charset="-128"/>
              </a:rPr>
              <a:t>設定情報</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に設定するデータカタログと紐づけられる情報を以下に示す。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4049161769"/>
              </p:ext>
            </p:extLst>
          </p:nvPr>
        </p:nvGraphicFramePr>
        <p:xfrm>
          <a:off x="234001" y="990175"/>
          <a:ext cx="9521826" cy="2565400"/>
        </p:xfrm>
        <a:graphic>
          <a:graphicData uri="http://schemas.openxmlformats.org/drawingml/2006/table">
            <a:tbl>
              <a:tblPr firstRow="1" bandRow="1">
                <a:tableStyleId>{5C22544A-7EE6-4342-B048-85BDC9FD1C3A}</a:tableStyleId>
              </a:tblPr>
              <a:tblGrid>
                <a:gridCol w="389255">
                  <a:extLst>
                    <a:ext uri="{9D8B030D-6E8A-4147-A177-3AD203B41FA5}">
                      <a16:colId xmlns:a16="http://schemas.microsoft.com/office/drawing/2014/main" val="144037847"/>
                    </a:ext>
                  </a:extLst>
                </a:gridCol>
                <a:gridCol w="1963651">
                  <a:extLst>
                    <a:ext uri="{9D8B030D-6E8A-4147-A177-3AD203B41FA5}">
                      <a16:colId xmlns:a16="http://schemas.microsoft.com/office/drawing/2014/main" val="631402458"/>
                    </a:ext>
                  </a:extLst>
                </a:gridCol>
                <a:gridCol w="4747491">
                  <a:extLst>
                    <a:ext uri="{9D8B030D-6E8A-4147-A177-3AD203B41FA5}">
                      <a16:colId xmlns:a16="http://schemas.microsoft.com/office/drawing/2014/main" val="2104206834"/>
                    </a:ext>
                  </a:extLst>
                </a:gridCol>
                <a:gridCol w="2421429">
                  <a:extLst>
                    <a:ext uri="{9D8B030D-6E8A-4147-A177-3AD203B41FA5}">
                      <a16:colId xmlns:a16="http://schemas.microsoft.com/office/drawing/2014/main" val="1762568848"/>
                    </a:ext>
                  </a:extLst>
                </a:gridCol>
              </a:tblGrid>
              <a:tr h="370840">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CKAN</a:t>
                      </a:r>
                      <a:r>
                        <a:rPr kumimoji="1" lang="ja-JP" altLang="en-US" sz="14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solidFill>
                            <a:schemeClr val="tx1"/>
                          </a:solidFill>
                          <a:latin typeface="Meiryo UI" panose="020B0604030504040204" pitchFamily="50" charset="-128"/>
                          <a:ea typeface="Meiryo UI" panose="020B0604030504040204" pitchFamily="50" charset="-128"/>
                        </a:rPr>
                        <a:t>1</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solidFill>
                            <a:schemeClr val="tx1"/>
                          </a:solidFill>
                          <a:latin typeface="Meiryo UI" panose="020B0604030504040204" pitchFamily="50" charset="-128"/>
                          <a:ea typeface="Meiryo UI" panose="020B0604030504040204" pitchFamily="50" charset="-128"/>
                        </a:rPr>
                        <a:t>組織</a:t>
                      </a:r>
                    </a:p>
                  </a:txBody>
                  <a:tcPr/>
                </a:tc>
                <a:tc>
                  <a:txBody>
                    <a:bodyPr/>
                    <a:lstStyle/>
                    <a:p>
                      <a:r>
                        <a:rPr kumimoji="1" lang="ja-JP" altLang="en-US" sz="1400" dirty="0">
                          <a:solidFill>
                            <a:schemeClr val="tx1"/>
                          </a:solidFill>
                          <a:latin typeface="Meiryo UI" panose="020B0604030504040204" pitchFamily="50" charset="-128"/>
                          <a:ea typeface="Meiryo UI" panose="020B0604030504040204" pitchFamily="50" charset="-128"/>
                        </a:rPr>
                        <a:t>ユーザおよびカタログと紐づくユーザが属する組織。</a:t>
                      </a:r>
                      <a:r>
                        <a:rPr kumimoji="1" lang="en-US" altLang="ja-JP" sz="1400" dirty="0">
                          <a:solidFill>
                            <a:schemeClr val="tx1"/>
                          </a:solidFill>
                          <a:latin typeface="Meiryo UI" panose="020B0604030504040204" pitchFamily="50" charset="-128"/>
                          <a:ea typeface="Meiryo UI" panose="020B0604030504040204" pitchFamily="50" charset="-128"/>
                        </a:rPr>
                        <a:t>CKAN</a:t>
                      </a:r>
                      <a:r>
                        <a:rPr kumimoji="1" lang="ja-JP" altLang="en-US" sz="1400" dirty="0">
                          <a:solidFill>
                            <a:schemeClr val="tx1"/>
                          </a:solidFill>
                          <a:latin typeface="Meiryo UI" panose="020B0604030504040204" pitchFamily="50" charset="-128"/>
                          <a:ea typeface="Meiryo UI" panose="020B0604030504040204" pitchFamily="50" charset="-128"/>
                        </a:rPr>
                        <a:t>では全ユーザが閲覧可能で、</a:t>
                      </a:r>
                      <a:r>
                        <a:rPr kumimoji="1" lang="en-US" altLang="ja-JP" sz="1400" dirty="0">
                          <a:solidFill>
                            <a:schemeClr val="tx1"/>
                          </a:solidFill>
                          <a:latin typeface="Meiryo UI" panose="020B0604030504040204" pitchFamily="50" charset="-128"/>
                          <a:ea typeface="Meiryo UI" panose="020B0604030504040204" pitchFamily="50" charset="-128"/>
                        </a:rPr>
                        <a:t>sysadmin</a:t>
                      </a:r>
                      <a:r>
                        <a:rPr kumimoji="1" lang="ja-JP" altLang="en-US" sz="1400" dirty="0">
                          <a:solidFill>
                            <a:schemeClr val="tx1"/>
                          </a:solidFill>
                          <a:latin typeface="Meiryo UI" panose="020B0604030504040204" pitchFamily="50" charset="-128"/>
                          <a:ea typeface="Meiryo UI" panose="020B0604030504040204" pitchFamily="50" charset="-128"/>
                        </a:rPr>
                        <a:t>のみ作成・編集・削除可能。</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eiryo UI" panose="020B0604030504040204" pitchFamily="50" charset="-128"/>
                          <a:ea typeface="Meiryo UI" panose="020B0604030504040204" pitchFamily="50" charset="-128"/>
                        </a:rPr>
                        <a:t>インポート・エクスポートは組織単位に行う方向で検討。</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ライセンス</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カタログのライセンス。</a:t>
                      </a:r>
                      <a:r>
                        <a:rPr kumimoji="1" lang="en-US" altLang="ja-JP" sz="1400" dirty="0">
                          <a:latin typeface="Meiryo UI" panose="020B0604030504040204" pitchFamily="50" charset="-128"/>
                          <a:ea typeface="Meiryo UI" panose="020B0604030504040204" pitchFamily="50" charset="-128"/>
                        </a:rPr>
                        <a:t>CKAN</a:t>
                      </a:r>
                      <a:r>
                        <a:rPr kumimoji="1" lang="ja-JP" altLang="en-US" sz="1400" dirty="0">
                          <a:latin typeface="Meiryo UI" panose="020B0604030504040204" pitchFamily="50" charset="-128"/>
                          <a:ea typeface="Meiryo UI" panose="020B0604030504040204" pitchFamily="50" charset="-128"/>
                        </a:rPr>
                        <a:t>はデフォルトコンフィグでは以下にあるライセンスリストを使用する。</a:t>
                      </a:r>
                      <a:endParaRPr kumimoji="1" lang="en-US" altLang="ja-JP" sz="14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hlinkClick r:id="rId2"/>
                        </a:rPr>
                        <a:t>http://licenses.opendefinition.org/licenses/groups/ckan.json</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hlinkClick r:id="rId3"/>
                        </a:rPr>
                        <a:t>https://docs.ckan.org/en/ckan-2.7.3/maintaining/configuration.html?highlight=license#licenses-group-url</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ユーザ</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CKAN</a:t>
                      </a:r>
                      <a:r>
                        <a:rPr kumimoji="1" lang="ja-JP" altLang="en-US" sz="1400" dirty="0">
                          <a:latin typeface="Meiryo UI" panose="020B0604030504040204" pitchFamily="50" charset="-128"/>
                          <a:ea typeface="Meiryo UI" panose="020B0604030504040204" pitchFamily="50" charset="-128"/>
                        </a:rPr>
                        <a:t>で登録されたユーザはデータカタログの閲覧、作成、編集、削除が可能。付与される権限はユーザの種類に依拠する。</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1.2.4 </a:t>
                      </a:r>
                      <a:r>
                        <a:rPr lang="ja-JP" altLang="en-US" sz="1400" dirty="0">
                          <a:solidFill>
                            <a:schemeClr val="tx1"/>
                          </a:solidFill>
                          <a:latin typeface="Meiryo UI" panose="020B0604030504040204" pitchFamily="50" charset="-128"/>
                          <a:ea typeface="Meiryo UI" panose="020B0604030504040204" pitchFamily="50" charset="-128"/>
                        </a:rPr>
                        <a:t>ユーザとロールについて</a:t>
                      </a:r>
                      <a:r>
                        <a:rPr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」を参照</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Tree>
    <p:extLst>
      <p:ext uri="{BB962C8B-B14F-4D97-AF65-F5344CB8AC3E}">
        <p14:creationId xmlns:p14="http://schemas.microsoft.com/office/powerpoint/2010/main" val="70152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1.2.3 </a:t>
            </a:r>
            <a:r>
              <a:rPr lang="ja-JP" altLang="en-US" sz="1800" dirty="0">
                <a:solidFill>
                  <a:schemeClr val="tx1"/>
                </a:solidFill>
                <a:latin typeface="Meiryo UI" panose="020B0604030504040204" pitchFamily="50" charset="-128"/>
                <a:ea typeface="Meiryo UI" panose="020B0604030504040204" pitchFamily="50" charset="-128"/>
              </a:rPr>
              <a:t>データカタログに紐づくデータの関連</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に設定されるデータの関連を以下に示す。</a:t>
            </a:r>
            <a:endParaRPr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36EB9EB3-DECA-4F1A-8AB0-5E67FE21FC13}"/>
              </a:ext>
            </a:extLst>
          </p:cNvPr>
          <p:cNvSpPr/>
          <p:nvPr/>
        </p:nvSpPr>
        <p:spPr>
          <a:xfrm>
            <a:off x="3983589" y="1152309"/>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カタログ</a:t>
            </a:r>
          </a:p>
        </p:txBody>
      </p:sp>
      <p:sp>
        <p:nvSpPr>
          <p:cNvPr id="10" name="正方形/長方形 9">
            <a:extLst>
              <a:ext uri="{FF2B5EF4-FFF2-40B4-BE49-F238E27FC236}">
                <a16:creationId xmlns:a16="http://schemas.microsoft.com/office/drawing/2014/main" id="{9DCD7182-01FA-4378-BC3A-76FDAACC1360}"/>
              </a:ext>
            </a:extLst>
          </p:cNvPr>
          <p:cNvSpPr/>
          <p:nvPr/>
        </p:nvSpPr>
        <p:spPr>
          <a:xfrm>
            <a:off x="2401964" y="4830825"/>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CKAN</a:t>
            </a:r>
            <a:r>
              <a:rPr kumimoji="1" lang="ja-JP" altLang="en-US" dirty="0"/>
              <a:t>ユーザ</a:t>
            </a:r>
          </a:p>
        </p:txBody>
      </p:sp>
      <p:sp>
        <p:nvSpPr>
          <p:cNvPr id="11" name="正方形/長方形 10">
            <a:extLst>
              <a:ext uri="{FF2B5EF4-FFF2-40B4-BE49-F238E27FC236}">
                <a16:creationId xmlns:a16="http://schemas.microsoft.com/office/drawing/2014/main" id="{B9BC1BDA-88A2-4CD7-8A58-F6C5C8E2F8F4}"/>
              </a:ext>
            </a:extLst>
          </p:cNvPr>
          <p:cNvSpPr/>
          <p:nvPr/>
        </p:nvSpPr>
        <p:spPr>
          <a:xfrm>
            <a:off x="1089470" y="2447488"/>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組織</a:t>
            </a:r>
          </a:p>
        </p:txBody>
      </p:sp>
      <p:sp>
        <p:nvSpPr>
          <p:cNvPr id="21" name="正方形/長方形 20">
            <a:extLst>
              <a:ext uri="{FF2B5EF4-FFF2-40B4-BE49-F238E27FC236}">
                <a16:creationId xmlns:a16="http://schemas.microsoft.com/office/drawing/2014/main" id="{2AE052CE-D338-292F-608A-5DC86A55F227}"/>
              </a:ext>
            </a:extLst>
          </p:cNvPr>
          <p:cNvSpPr/>
          <p:nvPr/>
        </p:nvSpPr>
        <p:spPr>
          <a:xfrm>
            <a:off x="6993336" y="2447488"/>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ライセンス</a:t>
            </a:r>
          </a:p>
        </p:txBody>
      </p:sp>
      <p:sp>
        <p:nvSpPr>
          <p:cNvPr id="22" name="正方形/長方形 21">
            <a:extLst>
              <a:ext uri="{FF2B5EF4-FFF2-40B4-BE49-F238E27FC236}">
                <a16:creationId xmlns:a16="http://schemas.microsoft.com/office/drawing/2014/main" id="{5DB97966-007B-1D0A-9BE3-080A0F65261A}"/>
              </a:ext>
            </a:extLst>
          </p:cNvPr>
          <p:cNvSpPr/>
          <p:nvPr/>
        </p:nvSpPr>
        <p:spPr>
          <a:xfrm>
            <a:off x="5720110" y="4830825"/>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CADDE</a:t>
            </a:r>
            <a:r>
              <a:rPr kumimoji="1" lang="ja-JP" altLang="en-US" dirty="0">
                <a:solidFill>
                  <a:schemeClr val="tx1"/>
                </a:solidFill>
              </a:rPr>
              <a:t>ユーザ</a:t>
            </a:r>
          </a:p>
        </p:txBody>
      </p:sp>
      <p:cxnSp>
        <p:nvCxnSpPr>
          <p:cNvPr id="23" name="直線コネクタ 22">
            <a:extLst>
              <a:ext uri="{FF2B5EF4-FFF2-40B4-BE49-F238E27FC236}">
                <a16:creationId xmlns:a16="http://schemas.microsoft.com/office/drawing/2014/main" id="{1B5E90BD-F23B-FBA0-B52E-FAA1ABC1D5BA}"/>
              </a:ext>
            </a:extLst>
          </p:cNvPr>
          <p:cNvCxnSpPr>
            <a:cxnSpLocks/>
            <a:stCxn id="3" idx="3"/>
            <a:endCxn id="21" idx="0"/>
          </p:cNvCxnSpPr>
          <p:nvPr/>
        </p:nvCxnSpPr>
        <p:spPr>
          <a:xfrm>
            <a:off x="5720110" y="1643065"/>
            <a:ext cx="2141487" cy="804423"/>
          </a:xfrm>
          <a:prstGeom prst="line">
            <a:avLst/>
          </a:prstGeom>
          <a:ln w="12700"/>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CF59DA03-F6A8-B96F-5661-21E6FB0601DA}"/>
              </a:ext>
            </a:extLst>
          </p:cNvPr>
          <p:cNvSpPr txBox="1"/>
          <p:nvPr/>
        </p:nvSpPr>
        <p:spPr>
          <a:xfrm>
            <a:off x="7794592" y="2133821"/>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34" name="テキスト ボックス 33">
            <a:extLst>
              <a:ext uri="{FF2B5EF4-FFF2-40B4-BE49-F238E27FC236}">
                <a16:creationId xmlns:a16="http://schemas.microsoft.com/office/drawing/2014/main" id="{685B3E49-2409-F864-4A14-846B7D30FA76}"/>
              </a:ext>
            </a:extLst>
          </p:cNvPr>
          <p:cNvSpPr txBox="1"/>
          <p:nvPr/>
        </p:nvSpPr>
        <p:spPr>
          <a:xfrm>
            <a:off x="5720110" y="1399387"/>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cxnSp>
        <p:nvCxnSpPr>
          <p:cNvPr id="35" name="直線コネクタ 34">
            <a:extLst>
              <a:ext uri="{FF2B5EF4-FFF2-40B4-BE49-F238E27FC236}">
                <a16:creationId xmlns:a16="http://schemas.microsoft.com/office/drawing/2014/main" id="{E36952DF-072B-E17E-98EC-10D403D35F24}"/>
              </a:ext>
            </a:extLst>
          </p:cNvPr>
          <p:cNvCxnSpPr>
            <a:cxnSpLocks/>
            <a:stCxn id="3" idx="2"/>
            <a:endCxn id="10" idx="0"/>
          </p:cNvCxnSpPr>
          <p:nvPr/>
        </p:nvCxnSpPr>
        <p:spPr>
          <a:xfrm flipH="1">
            <a:off x="3270225" y="2133821"/>
            <a:ext cx="1581625" cy="2697004"/>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11ACDE37-5B48-916B-3CEF-081F5F96DE80}"/>
              </a:ext>
            </a:extLst>
          </p:cNvPr>
          <p:cNvCxnSpPr>
            <a:cxnSpLocks/>
            <a:stCxn id="3" idx="2"/>
            <a:endCxn id="22" idx="0"/>
          </p:cNvCxnSpPr>
          <p:nvPr/>
        </p:nvCxnSpPr>
        <p:spPr>
          <a:xfrm>
            <a:off x="4851850" y="2133821"/>
            <a:ext cx="1736521" cy="2697004"/>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A061F766-C44B-4595-2337-3866FB49E5D3}"/>
              </a:ext>
            </a:extLst>
          </p:cNvPr>
          <p:cNvSpPr txBox="1"/>
          <p:nvPr/>
        </p:nvSpPr>
        <p:spPr>
          <a:xfrm>
            <a:off x="4995160" y="2133820"/>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40" name="テキスト ボックス 39">
            <a:extLst>
              <a:ext uri="{FF2B5EF4-FFF2-40B4-BE49-F238E27FC236}">
                <a16:creationId xmlns:a16="http://schemas.microsoft.com/office/drawing/2014/main" id="{E1052F82-EFCE-9AA8-4651-29B083408A50}"/>
              </a:ext>
            </a:extLst>
          </p:cNvPr>
          <p:cNvSpPr txBox="1"/>
          <p:nvPr/>
        </p:nvSpPr>
        <p:spPr>
          <a:xfrm>
            <a:off x="6527283" y="4523048"/>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41" name="テキスト ボックス 40">
            <a:extLst>
              <a:ext uri="{FF2B5EF4-FFF2-40B4-BE49-F238E27FC236}">
                <a16:creationId xmlns:a16="http://schemas.microsoft.com/office/drawing/2014/main" id="{6FBEAABE-6090-BA7B-222C-03A619D404CE}"/>
              </a:ext>
            </a:extLst>
          </p:cNvPr>
          <p:cNvSpPr txBox="1"/>
          <p:nvPr/>
        </p:nvSpPr>
        <p:spPr>
          <a:xfrm>
            <a:off x="4097223" y="2133820"/>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sp>
        <p:nvSpPr>
          <p:cNvPr id="42" name="テキスト ボックス 41">
            <a:extLst>
              <a:ext uri="{FF2B5EF4-FFF2-40B4-BE49-F238E27FC236}">
                <a16:creationId xmlns:a16="http://schemas.microsoft.com/office/drawing/2014/main" id="{2C70B232-47E2-4417-C505-5B7DCCA0C2B1}"/>
              </a:ext>
            </a:extLst>
          </p:cNvPr>
          <p:cNvSpPr txBox="1"/>
          <p:nvPr/>
        </p:nvSpPr>
        <p:spPr>
          <a:xfrm>
            <a:off x="3433214" y="4523048"/>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cxnSp>
        <p:nvCxnSpPr>
          <p:cNvPr id="43" name="直線コネクタ 42">
            <a:extLst>
              <a:ext uri="{FF2B5EF4-FFF2-40B4-BE49-F238E27FC236}">
                <a16:creationId xmlns:a16="http://schemas.microsoft.com/office/drawing/2014/main" id="{E84E521E-6A49-BD6E-3DEA-E717AA1D268A}"/>
              </a:ext>
            </a:extLst>
          </p:cNvPr>
          <p:cNvCxnSpPr>
            <a:cxnSpLocks/>
            <a:stCxn id="22" idx="1"/>
            <a:endCxn id="10" idx="3"/>
          </p:cNvCxnSpPr>
          <p:nvPr/>
        </p:nvCxnSpPr>
        <p:spPr>
          <a:xfrm flipH="1">
            <a:off x="4138485" y="5321581"/>
            <a:ext cx="1581625" cy="0"/>
          </a:xfrm>
          <a:prstGeom prst="line">
            <a:avLst/>
          </a:prstGeom>
          <a:ln w="1270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F5685B-9CDB-2F15-7935-F0989481DB66}"/>
              </a:ext>
            </a:extLst>
          </p:cNvPr>
          <p:cNvSpPr txBox="1"/>
          <p:nvPr/>
        </p:nvSpPr>
        <p:spPr>
          <a:xfrm>
            <a:off x="4116797" y="5013804"/>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cxnSp>
        <p:nvCxnSpPr>
          <p:cNvPr id="45" name="直線コネクタ 44">
            <a:extLst>
              <a:ext uri="{FF2B5EF4-FFF2-40B4-BE49-F238E27FC236}">
                <a16:creationId xmlns:a16="http://schemas.microsoft.com/office/drawing/2014/main" id="{EF837F70-878D-F673-EFB3-8CF5C95819A0}"/>
              </a:ext>
            </a:extLst>
          </p:cNvPr>
          <p:cNvCxnSpPr>
            <a:cxnSpLocks/>
            <a:stCxn id="11" idx="2"/>
            <a:endCxn id="10" idx="0"/>
          </p:cNvCxnSpPr>
          <p:nvPr/>
        </p:nvCxnSpPr>
        <p:spPr>
          <a:xfrm>
            <a:off x="1957731" y="3429000"/>
            <a:ext cx="1312494" cy="1401825"/>
          </a:xfrm>
          <a:prstGeom prst="line">
            <a:avLst/>
          </a:prstGeom>
          <a:ln w="12700"/>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3560122-D3A7-752F-703B-378FA6FA5A93}"/>
              </a:ext>
            </a:extLst>
          </p:cNvPr>
          <p:cNvSpPr txBox="1"/>
          <p:nvPr/>
        </p:nvSpPr>
        <p:spPr>
          <a:xfrm>
            <a:off x="1417607" y="3429000"/>
            <a:ext cx="620786" cy="307777"/>
          </a:xfrm>
          <a:prstGeom prst="rect">
            <a:avLst/>
          </a:prstGeom>
          <a:noFill/>
        </p:spPr>
        <p:txBody>
          <a:bodyPr wrap="square" rtlCol="0">
            <a:spAutoFit/>
          </a:bodyPr>
          <a:lstStyle/>
          <a:p>
            <a:r>
              <a:rPr kumimoji="1" lang="en-US" altLang="ja-JP" sz="1400" dirty="0"/>
              <a:t>1...N</a:t>
            </a:r>
            <a:endParaRPr kumimoji="1" lang="ja-JP" altLang="en-US" sz="1400" dirty="0"/>
          </a:p>
        </p:txBody>
      </p:sp>
      <p:sp>
        <p:nvSpPr>
          <p:cNvPr id="48" name="テキスト ボックス 47">
            <a:extLst>
              <a:ext uri="{FF2B5EF4-FFF2-40B4-BE49-F238E27FC236}">
                <a16:creationId xmlns:a16="http://schemas.microsoft.com/office/drawing/2014/main" id="{D2F8180C-6E32-B569-F52B-1395488D7481}"/>
              </a:ext>
            </a:extLst>
          </p:cNvPr>
          <p:cNvSpPr txBox="1"/>
          <p:nvPr/>
        </p:nvSpPr>
        <p:spPr>
          <a:xfrm>
            <a:off x="2435115" y="4523048"/>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cxnSp>
        <p:nvCxnSpPr>
          <p:cNvPr id="49" name="直線コネクタ 48">
            <a:extLst>
              <a:ext uri="{FF2B5EF4-FFF2-40B4-BE49-F238E27FC236}">
                <a16:creationId xmlns:a16="http://schemas.microsoft.com/office/drawing/2014/main" id="{7BD174B8-1817-4D3B-F15A-7952460BC3DB}"/>
              </a:ext>
            </a:extLst>
          </p:cNvPr>
          <p:cNvCxnSpPr>
            <a:cxnSpLocks/>
            <a:stCxn id="3" idx="1"/>
            <a:endCxn id="11" idx="0"/>
          </p:cNvCxnSpPr>
          <p:nvPr/>
        </p:nvCxnSpPr>
        <p:spPr>
          <a:xfrm flipH="1">
            <a:off x="1957731" y="1643065"/>
            <a:ext cx="2025858" cy="804423"/>
          </a:xfrm>
          <a:prstGeom prst="line">
            <a:avLst/>
          </a:prstGeom>
          <a:ln w="12700"/>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3E3972A1-B0E0-B786-4422-0FD54B0D476B}"/>
              </a:ext>
            </a:extLst>
          </p:cNvPr>
          <p:cNvSpPr txBox="1"/>
          <p:nvPr/>
        </p:nvSpPr>
        <p:spPr>
          <a:xfrm>
            <a:off x="3333687" y="1384581"/>
            <a:ext cx="620786" cy="307777"/>
          </a:xfrm>
          <a:prstGeom prst="rect">
            <a:avLst/>
          </a:prstGeom>
          <a:noFill/>
        </p:spPr>
        <p:txBody>
          <a:bodyPr wrap="square" rtlCol="0">
            <a:spAutoFit/>
          </a:bodyPr>
          <a:lstStyle/>
          <a:p>
            <a:r>
              <a:rPr lang="en-US" altLang="ja-JP" sz="1400" dirty="0"/>
              <a:t>0...</a:t>
            </a:r>
            <a:r>
              <a:rPr kumimoji="1" lang="en-US" altLang="ja-JP" sz="1400" dirty="0"/>
              <a:t>N</a:t>
            </a:r>
            <a:endParaRPr kumimoji="1" lang="ja-JP" altLang="en-US" sz="1400" dirty="0"/>
          </a:p>
        </p:txBody>
      </p:sp>
      <p:sp>
        <p:nvSpPr>
          <p:cNvPr id="53" name="テキスト ボックス 52">
            <a:extLst>
              <a:ext uri="{FF2B5EF4-FFF2-40B4-BE49-F238E27FC236}">
                <a16:creationId xmlns:a16="http://schemas.microsoft.com/office/drawing/2014/main" id="{45145B53-B9DC-8C67-41F5-44224851EBC3}"/>
              </a:ext>
            </a:extLst>
          </p:cNvPr>
          <p:cNvSpPr txBox="1"/>
          <p:nvPr/>
        </p:nvSpPr>
        <p:spPr>
          <a:xfrm>
            <a:off x="1747574" y="2181063"/>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Tree>
    <p:extLst>
      <p:ext uri="{BB962C8B-B14F-4D97-AF65-F5344CB8AC3E}">
        <p14:creationId xmlns:p14="http://schemas.microsoft.com/office/powerpoint/2010/main" val="353578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7B9FB2F-BA70-4904-981D-20E3A0941FC5}"/>
              </a:ext>
            </a:extLst>
          </p:cNvPr>
          <p:cNvGraphicFramePr>
            <a:graphicFrameLocks noGrp="1"/>
          </p:cNvGraphicFramePr>
          <p:nvPr>
            <p:extLst>
              <p:ext uri="{D42A27DB-BD31-4B8C-83A1-F6EECF244321}">
                <p14:modId xmlns:p14="http://schemas.microsoft.com/office/powerpoint/2010/main" val="2487618819"/>
              </p:ext>
            </p:extLst>
          </p:nvPr>
        </p:nvGraphicFramePr>
        <p:xfrm>
          <a:off x="378517" y="4350593"/>
          <a:ext cx="8834993" cy="2194560"/>
        </p:xfrm>
        <a:graphic>
          <a:graphicData uri="http://schemas.openxmlformats.org/drawingml/2006/table">
            <a:tbl>
              <a:tblPr firstRow="1" bandRow="1">
                <a:tableStyleId>{5C22544A-7EE6-4342-B048-85BDC9FD1C3A}</a:tableStyleId>
              </a:tblPr>
              <a:tblGrid>
                <a:gridCol w="316800">
                  <a:extLst>
                    <a:ext uri="{9D8B030D-6E8A-4147-A177-3AD203B41FA5}">
                      <a16:colId xmlns:a16="http://schemas.microsoft.com/office/drawing/2014/main" val="949931890"/>
                    </a:ext>
                  </a:extLst>
                </a:gridCol>
                <a:gridCol w="2431016">
                  <a:extLst>
                    <a:ext uri="{9D8B030D-6E8A-4147-A177-3AD203B41FA5}">
                      <a16:colId xmlns:a16="http://schemas.microsoft.com/office/drawing/2014/main" val="2885834028"/>
                    </a:ext>
                  </a:extLst>
                </a:gridCol>
                <a:gridCol w="6087177">
                  <a:extLst>
                    <a:ext uri="{9D8B030D-6E8A-4147-A177-3AD203B41FA5}">
                      <a16:colId xmlns:a16="http://schemas.microsoft.com/office/drawing/2014/main" val="3202650222"/>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a:latin typeface="Meiryo UI" panose="020B0604030504040204" pitchFamily="50" charset="-128"/>
                          <a:ea typeface="Meiryo UI" panose="020B0604030504040204" pitchFamily="50" charset="-128"/>
                        </a:rPr>
                        <a:t>組織のロール</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extLst>
                  <a:ext uri="{0D108BD9-81ED-4DB2-BD59-A6C34878D82A}">
                    <a16:rowId xmlns:a16="http://schemas.microsoft.com/office/drawing/2014/main" val="377631492"/>
                  </a:ext>
                </a:extLst>
              </a:tr>
              <a:tr h="155591">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Admin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a:t>
                      </a:r>
                      <a:r>
                        <a:rPr kumimoji="1" lang="en-US" altLang="ja-JP" sz="1200" dirty="0">
                          <a:solidFill>
                            <a:schemeClr val="tx1"/>
                          </a:solidFill>
                          <a:latin typeface="Meiryo UI" panose="020B0604030504040204" pitchFamily="50" charset="-128"/>
                          <a:ea typeface="Meiryo UI" panose="020B0604030504040204" pitchFamily="50" charset="-128"/>
                        </a:rPr>
                        <a:t>private</a:t>
                      </a:r>
                      <a:r>
                        <a:rPr kumimoji="1" lang="ja-JP" altLang="en-US" sz="1200" dirty="0">
                          <a:solidFill>
                            <a:schemeClr val="tx1"/>
                          </a:solidFill>
                          <a:latin typeface="Meiryo UI" panose="020B0604030504040204" pitchFamily="50" charset="-128"/>
                          <a:ea typeface="Meiryo UI" panose="020B0604030504040204" pitchFamily="50" charset="-128"/>
                        </a:rPr>
                        <a:t>なデータセットの参照</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組織のデータセットの作成・更新・削除</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a:t>
                      </a:r>
                      <a:r>
                        <a:rPr kumimoji="1" lang="en-US" altLang="ja-JP" sz="1200" dirty="0">
                          <a:solidFill>
                            <a:schemeClr val="tx1"/>
                          </a:solidFill>
                          <a:latin typeface="Meiryo UI" panose="020B0604030504040204" pitchFamily="50" charset="-128"/>
                          <a:ea typeface="Meiryo UI" panose="020B0604030504040204" pitchFamily="50" charset="-128"/>
                        </a:rPr>
                        <a:t>public/private</a:t>
                      </a:r>
                      <a:r>
                        <a:rPr kumimoji="1" lang="ja-JP" altLang="en-US" sz="1200" dirty="0">
                          <a:solidFill>
                            <a:schemeClr val="tx1"/>
                          </a:solidFill>
                          <a:latin typeface="Meiryo UI" panose="020B0604030504040204" pitchFamily="50" charset="-128"/>
                          <a:ea typeface="Meiryo UI" panose="020B0604030504040204" pitchFamily="50" charset="-128"/>
                        </a:rPr>
                        <a:t>切替</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u="none" dirty="0">
                          <a:solidFill>
                            <a:schemeClr val="tx1"/>
                          </a:solidFill>
                          <a:latin typeface="Meiryo UI" panose="020B0604030504040204" pitchFamily="50" charset="-128"/>
                          <a:ea typeface="Meiryo UI" panose="020B0604030504040204" pitchFamily="50" charset="-128"/>
                        </a:rPr>
                        <a:t>組織のユーザの作成（ロール設定含む）・更新・削除</a:t>
                      </a:r>
                      <a:endParaRPr kumimoji="1" lang="en-US" altLang="ja-JP" sz="1200" u="none"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u="none" dirty="0">
                          <a:solidFill>
                            <a:schemeClr val="tx1"/>
                          </a:solidFill>
                          <a:latin typeface="Meiryo UI" panose="020B0604030504040204" pitchFamily="50" charset="-128"/>
                          <a:ea typeface="Meiryo UI" panose="020B0604030504040204" pitchFamily="50" charset="-128"/>
                        </a:rPr>
                        <a:t>組織の変更（タイトル変更等含む）・削除</a:t>
                      </a:r>
                      <a:endParaRPr kumimoji="1" lang="en-US" altLang="ja-JP" sz="1200" u="none"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7131161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Editor</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a:t>
                      </a:r>
                      <a:r>
                        <a:rPr kumimoji="1" lang="en-US" altLang="ja-JP" sz="1200" dirty="0">
                          <a:solidFill>
                            <a:schemeClr val="tx1"/>
                          </a:solidFill>
                          <a:latin typeface="Meiryo UI" panose="020B0604030504040204" pitchFamily="50" charset="-128"/>
                          <a:ea typeface="Meiryo UI" panose="020B0604030504040204" pitchFamily="50" charset="-128"/>
                        </a:rPr>
                        <a:t>private</a:t>
                      </a:r>
                      <a:r>
                        <a:rPr kumimoji="1" lang="ja-JP" altLang="en-US" sz="1200" dirty="0">
                          <a:solidFill>
                            <a:schemeClr val="tx1"/>
                          </a:solidFill>
                          <a:latin typeface="Meiryo UI" panose="020B0604030504040204" pitchFamily="50" charset="-128"/>
                          <a:ea typeface="Meiryo UI" panose="020B0604030504040204" pitchFamily="50" charset="-128"/>
                        </a:rPr>
                        <a:t>なデータセットの参照</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組織のデータセットの作成・更新・削除</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a:t>
                      </a:r>
                      <a:r>
                        <a:rPr kumimoji="1" lang="en-US" altLang="ja-JP" sz="1200" dirty="0">
                          <a:solidFill>
                            <a:schemeClr val="tx1"/>
                          </a:solidFill>
                          <a:latin typeface="Meiryo UI" panose="020B0604030504040204" pitchFamily="50" charset="-128"/>
                          <a:ea typeface="Meiryo UI" panose="020B0604030504040204" pitchFamily="50" charset="-128"/>
                        </a:rPr>
                        <a:t>public/private</a:t>
                      </a:r>
                      <a:r>
                        <a:rPr kumimoji="1" lang="ja-JP" altLang="en-US" sz="1200" dirty="0">
                          <a:solidFill>
                            <a:schemeClr val="tx1"/>
                          </a:solidFill>
                          <a:latin typeface="Meiryo UI" panose="020B0604030504040204" pitchFamily="50" charset="-128"/>
                          <a:ea typeface="Meiryo UI" panose="020B0604030504040204" pitchFamily="50" charset="-128"/>
                        </a:rPr>
                        <a:t>切替</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47927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Member</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組織の</a:t>
                      </a:r>
                      <a:r>
                        <a:rPr kumimoji="1" lang="en-US" altLang="ja-JP" sz="1200" dirty="0">
                          <a:latin typeface="Meiryo UI" panose="020B0604030504040204" pitchFamily="50" charset="-128"/>
                          <a:ea typeface="Meiryo UI" panose="020B0604030504040204" pitchFamily="50" charset="-128"/>
                        </a:rPr>
                        <a:t>private</a:t>
                      </a:r>
                      <a:r>
                        <a:rPr kumimoji="1" lang="ja-JP" altLang="en-US" sz="1200" dirty="0">
                          <a:latin typeface="Meiryo UI" panose="020B0604030504040204" pitchFamily="50" charset="-128"/>
                          <a:ea typeface="Meiryo UI" panose="020B0604030504040204" pitchFamily="50" charset="-128"/>
                        </a:rPr>
                        <a:t>なデータセットの参照</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8939206"/>
                  </a:ext>
                </a:extLst>
              </a:tr>
            </a:tbl>
          </a:graphicData>
        </a:graphic>
      </p:graphicFrame>
      <p:graphicFrame>
        <p:nvGraphicFramePr>
          <p:cNvPr id="5" name="表 4">
            <a:extLst>
              <a:ext uri="{FF2B5EF4-FFF2-40B4-BE49-F238E27FC236}">
                <a16:creationId xmlns:a16="http://schemas.microsoft.com/office/drawing/2014/main" id="{2F692380-6CE7-4D17-AC85-18F76D0BDD67}"/>
              </a:ext>
            </a:extLst>
          </p:cNvPr>
          <p:cNvGraphicFramePr>
            <a:graphicFrameLocks noGrp="1"/>
          </p:cNvGraphicFramePr>
          <p:nvPr>
            <p:extLst>
              <p:ext uri="{D42A27DB-BD31-4B8C-83A1-F6EECF244321}">
                <p14:modId xmlns:p14="http://schemas.microsoft.com/office/powerpoint/2010/main" val="3108238826"/>
              </p:ext>
            </p:extLst>
          </p:nvPr>
        </p:nvGraphicFramePr>
        <p:xfrm>
          <a:off x="378517" y="971068"/>
          <a:ext cx="9005533" cy="822960"/>
        </p:xfrm>
        <a:graphic>
          <a:graphicData uri="http://schemas.openxmlformats.org/drawingml/2006/table">
            <a:tbl>
              <a:tblPr firstRow="1" bandRow="1">
                <a:tableStyleId>{5C22544A-7EE6-4342-B048-85BDC9FD1C3A}</a:tableStyleId>
              </a:tblPr>
              <a:tblGrid>
                <a:gridCol w="317769">
                  <a:extLst>
                    <a:ext uri="{9D8B030D-6E8A-4147-A177-3AD203B41FA5}">
                      <a16:colId xmlns:a16="http://schemas.microsoft.com/office/drawing/2014/main" val="949931890"/>
                    </a:ext>
                  </a:extLst>
                </a:gridCol>
                <a:gridCol w="2416534">
                  <a:extLst>
                    <a:ext uri="{9D8B030D-6E8A-4147-A177-3AD203B41FA5}">
                      <a16:colId xmlns:a16="http://schemas.microsoft.com/office/drawing/2014/main" val="2885834028"/>
                    </a:ext>
                  </a:extLst>
                </a:gridCol>
                <a:gridCol w="6271230">
                  <a:extLst>
                    <a:ext uri="{9D8B030D-6E8A-4147-A177-3AD203B41FA5}">
                      <a16:colId xmlns:a16="http://schemas.microsoft.com/office/drawing/2014/main" val="3202650222"/>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ユーザ</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extLst>
                  <a:ext uri="{0D108BD9-81ED-4DB2-BD59-A6C34878D82A}">
                    <a16:rowId xmlns:a16="http://schemas.microsoft.com/office/drawing/2014/main" val="37763149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Sysadmin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あらゆる権限</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7131161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Normal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データカタログの検索、閲覧</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4792756"/>
                  </a:ext>
                </a:extLst>
              </a:tr>
            </a:tbl>
          </a:graphicData>
        </a:graphic>
      </p:graphicFrame>
      <p:graphicFrame>
        <p:nvGraphicFramePr>
          <p:cNvPr id="7" name="表 3">
            <a:extLst>
              <a:ext uri="{FF2B5EF4-FFF2-40B4-BE49-F238E27FC236}">
                <a16:creationId xmlns:a16="http://schemas.microsoft.com/office/drawing/2014/main" id="{36682C35-69CA-4D8C-A853-4991F2A4F00E}"/>
              </a:ext>
            </a:extLst>
          </p:cNvPr>
          <p:cNvGraphicFramePr>
            <a:graphicFrameLocks noGrp="1"/>
          </p:cNvGraphicFramePr>
          <p:nvPr>
            <p:extLst>
              <p:ext uri="{D42A27DB-BD31-4B8C-83A1-F6EECF244321}">
                <p14:modId xmlns:p14="http://schemas.microsoft.com/office/powerpoint/2010/main" val="163159382"/>
              </p:ext>
            </p:extLst>
          </p:nvPr>
        </p:nvGraphicFramePr>
        <p:xfrm>
          <a:off x="378517" y="2213674"/>
          <a:ext cx="9005535" cy="1645920"/>
        </p:xfrm>
        <a:graphic>
          <a:graphicData uri="http://schemas.openxmlformats.org/drawingml/2006/table">
            <a:tbl>
              <a:tblPr firstRow="1" bandRow="1">
                <a:tableStyleId>{5C22544A-7EE6-4342-B048-85BDC9FD1C3A}</a:tableStyleId>
              </a:tblPr>
              <a:tblGrid>
                <a:gridCol w="317769">
                  <a:extLst>
                    <a:ext uri="{9D8B030D-6E8A-4147-A177-3AD203B41FA5}">
                      <a16:colId xmlns:a16="http://schemas.microsoft.com/office/drawing/2014/main" val="949931890"/>
                    </a:ext>
                  </a:extLst>
                </a:gridCol>
                <a:gridCol w="2045478">
                  <a:extLst>
                    <a:ext uri="{9D8B030D-6E8A-4147-A177-3AD203B41FA5}">
                      <a16:colId xmlns:a16="http://schemas.microsoft.com/office/drawing/2014/main" val="2885834028"/>
                    </a:ext>
                  </a:extLst>
                </a:gridCol>
                <a:gridCol w="2072186">
                  <a:extLst>
                    <a:ext uri="{9D8B030D-6E8A-4147-A177-3AD203B41FA5}">
                      <a16:colId xmlns:a16="http://schemas.microsoft.com/office/drawing/2014/main" val="3202650222"/>
                    </a:ext>
                  </a:extLst>
                </a:gridCol>
                <a:gridCol w="2285051">
                  <a:extLst>
                    <a:ext uri="{9D8B030D-6E8A-4147-A177-3AD203B41FA5}">
                      <a16:colId xmlns:a16="http://schemas.microsoft.com/office/drawing/2014/main" val="338798883"/>
                    </a:ext>
                  </a:extLst>
                </a:gridCol>
                <a:gridCol w="2285051">
                  <a:extLst>
                    <a:ext uri="{9D8B030D-6E8A-4147-A177-3AD203B41FA5}">
                      <a16:colId xmlns:a16="http://schemas.microsoft.com/office/drawing/2014/main" val="4005229429"/>
                    </a:ext>
                  </a:extLst>
                </a:gridCol>
              </a:tblGrid>
              <a:tr h="120203">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r>
                        <a:rPr kumimoji="1" lang="ja-JP" altLang="en-US" sz="1200">
                          <a:latin typeface="Meiryo UI" panose="020B0604030504040204" pitchFamily="50" charset="-128"/>
                          <a:ea typeface="Meiryo UI" panose="020B0604030504040204" pitchFamily="50" charset="-128"/>
                        </a:rPr>
                        <a:t>方法</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Sysadmin</a:t>
                      </a:r>
                      <a:r>
                        <a:rPr kumimoji="1" lang="ja-JP" altLang="en-US" sz="1200">
                          <a:latin typeface="Meiryo UI" panose="020B0604030504040204" pitchFamily="50" charset="-128"/>
                          <a:ea typeface="Meiryo UI" panose="020B0604030504040204" pitchFamily="50" charset="-128"/>
                        </a:rPr>
                        <a:t>の作成</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Normal</a:t>
                      </a:r>
                      <a:r>
                        <a:rPr kumimoji="1" lang="ja-JP" altLang="en-US" sz="1200">
                          <a:latin typeface="Meiryo UI" panose="020B0604030504040204" pitchFamily="50" charset="-128"/>
                          <a:ea typeface="Meiryo UI" panose="020B0604030504040204" pitchFamily="50" charset="-128"/>
                        </a:rPr>
                        <a:t>の作成</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組織のロール付与</a:t>
                      </a:r>
                    </a:p>
                  </a:txBody>
                  <a:tcPr anchor="ctr"/>
                </a:tc>
                <a:extLst>
                  <a:ext uri="{0D108BD9-81ED-4DB2-BD59-A6C34878D82A}">
                    <a16:rowId xmlns:a16="http://schemas.microsoft.com/office/drawing/2014/main" val="377631492"/>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GUI</a:t>
                      </a:r>
                    </a:p>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ブラウザ</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871311610"/>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API</a:t>
                      </a:r>
                    </a:p>
                    <a:p>
                      <a:r>
                        <a:rPr kumimoji="1" lang="en-US" altLang="ja-JP" sz="1200" dirty="0">
                          <a:latin typeface="Meiryo UI" panose="020B0604030504040204" pitchFamily="50" charset="-128"/>
                          <a:ea typeface="Meiryo UI" panose="020B0604030504040204" pitchFamily="50" charset="-128"/>
                        </a:rPr>
                        <a:t>(Python</a:t>
                      </a:r>
                      <a:r>
                        <a:rPr kumimoji="1" lang="ja-JP" altLang="en-US" sz="1200" dirty="0">
                          <a:latin typeface="Meiryo UI" panose="020B0604030504040204" pitchFamily="50" charset="-128"/>
                          <a:ea typeface="Meiryo UI" panose="020B0604030504040204" pitchFamily="50" charset="-128"/>
                        </a:rPr>
                        <a:t>か</a:t>
                      </a:r>
                      <a:r>
                        <a:rPr kumimoji="1" lang="en-US" altLang="ja-JP" sz="1200" dirty="0">
                          <a:latin typeface="Meiryo UI" panose="020B0604030504040204" pitchFamily="50" charset="-128"/>
                          <a:ea typeface="Meiryo UI" panose="020B0604030504040204" pitchFamily="50" charset="-128"/>
                        </a:rPr>
                        <a:t>curl)</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1724792756"/>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CLI</a:t>
                      </a:r>
                    </a:p>
                    <a:p>
                      <a:r>
                        <a:rPr kumimoji="1" lang="en-US" altLang="ja-JP" sz="1200" dirty="0">
                          <a:latin typeface="Meiryo UI" panose="020B0604030504040204" pitchFamily="50" charset="-128"/>
                          <a:ea typeface="Meiryo UI" panose="020B0604030504040204" pitchFamily="50" charset="-128"/>
                        </a:rPr>
                        <a:t>(Docker</a:t>
                      </a:r>
                      <a:r>
                        <a:rPr kumimoji="1" lang="ja-JP" altLang="en-US" sz="1200" dirty="0">
                          <a:latin typeface="Meiryo UI" panose="020B0604030504040204" pitchFamily="50" charset="-128"/>
                          <a:ea typeface="Meiryo UI" panose="020B0604030504040204" pitchFamily="50" charset="-128"/>
                        </a:rPr>
                        <a:t>内ターミナル</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dirty="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dirty="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2908939206"/>
                  </a:ext>
                </a:extLst>
              </a:tr>
            </a:tbl>
          </a:graphicData>
        </a:graphic>
      </p:graphicFrame>
      <p:sp>
        <p:nvSpPr>
          <p:cNvPr id="10" name="タイトル 9">
            <a:extLst>
              <a:ext uri="{FF2B5EF4-FFF2-40B4-BE49-F238E27FC236}">
                <a16:creationId xmlns:a16="http://schemas.microsoft.com/office/drawing/2014/main" id="{3F222B59-5E33-4AEE-BF66-60D08DDA054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1.2.4 </a:t>
            </a:r>
            <a:r>
              <a:rPr lang="ja-JP" altLang="en-US" sz="1800" dirty="0">
                <a:solidFill>
                  <a:schemeClr val="tx1"/>
                </a:solidFill>
                <a:latin typeface="Meiryo UI" panose="020B0604030504040204" pitchFamily="50" charset="-128"/>
                <a:ea typeface="Meiryo UI" panose="020B0604030504040204" pitchFamily="50" charset="-128"/>
              </a:rPr>
              <a:t>ユーザとロールについて</a:t>
            </a:r>
            <a:r>
              <a:rPr lang="en-US" altLang="ja-JP" sz="1800" dirty="0">
                <a:solidFill>
                  <a:schemeClr val="tx1"/>
                </a:solidFill>
                <a:latin typeface="Meiryo UI" panose="020B0604030504040204" pitchFamily="50" charset="-128"/>
                <a:ea typeface="Meiryo UI" panose="020B0604030504040204" pitchFamily="50" charset="-128"/>
              </a:rPr>
              <a:t>(1)</a:t>
            </a:r>
            <a:endParaRPr lang="ja-JP" altLang="en-US" dirty="0">
              <a:solidFill>
                <a:schemeClr val="tx1"/>
              </a:solidFill>
            </a:endParaRPr>
          </a:p>
        </p:txBody>
      </p:sp>
      <p:sp>
        <p:nvSpPr>
          <p:cNvPr id="12" name="テキスト ボックス 11">
            <a:extLst>
              <a:ext uri="{FF2B5EF4-FFF2-40B4-BE49-F238E27FC236}">
                <a16:creationId xmlns:a16="http://schemas.microsoft.com/office/drawing/2014/main" id="{B8A5BA6E-01EB-47E7-AC63-18D1923BFBFD}"/>
              </a:ext>
            </a:extLst>
          </p:cNvPr>
          <p:cNvSpPr txBox="1"/>
          <p:nvPr/>
        </p:nvSpPr>
        <p:spPr>
          <a:xfrm>
            <a:off x="218830" y="659837"/>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のユーザの種類</a:t>
            </a:r>
            <a:endParaRPr lang="en-US" altLang="ja-JP"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89F9A98-33DD-48F1-AAAF-AF29245AEA4E}"/>
              </a:ext>
            </a:extLst>
          </p:cNvPr>
          <p:cNvSpPr txBox="1"/>
          <p:nvPr/>
        </p:nvSpPr>
        <p:spPr>
          <a:xfrm>
            <a:off x="223449" y="1902124"/>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のユーザと組織の作成</a:t>
            </a:r>
            <a:endParaRPr lang="en-US" altLang="ja-JP" sz="16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37ED932-1D95-4909-94B0-FFA7534F0153}"/>
              </a:ext>
            </a:extLst>
          </p:cNvPr>
          <p:cNvSpPr txBox="1"/>
          <p:nvPr/>
        </p:nvSpPr>
        <p:spPr>
          <a:xfrm>
            <a:off x="228070" y="4040342"/>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の組織のロール</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319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1.2.4 </a:t>
            </a:r>
            <a:r>
              <a:rPr lang="ja-JP" altLang="en-US" sz="1800" dirty="0">
                <a:solidFill>
                  <a:schemeClr val="tx1"/>
                </a:solidFill>
                <a:latin typeface="Meiryo UI" panose="020B0604030504040204" pitchFamily="50" charset="-128"/>
                <a:ea typeface="Meiryo UI" panose="020B0604030504040204" pitchFamily="50" charset="-128"/>
              </a:rPr>
              <a:t>ユーザとロールについて</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のロールごとの権限を以下に図示する。</a:t>
            </a:r>
            <a:endParaRPr lang="en-US" altLang="ja-JP" sz="16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B333ADCC-5DDA-476A-A0DF-CC033719F1C0}"/>
              </a:ext>
            </a:extLst>
          </p:cNvPr>
          <p:cNvSpPr/>
          <p:nvPr/>
        </p:nvSpPr>
        <p:spPr>
          <a:xfrm>
            <a:off x="1312012" y="1244340"/>
            <a:ext cx="8241761" cy="4960651"/>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2400" dirty="0">
                <a:latin typeface="Meiryo UI" panose="020B0604030504040204" pitchFamily="50" charset="-128"/>
                <a:ea typeface="Meiryo UI" panose="020B0604030504040204" pitchFamily="50" charset="-128"/>
              </a:rPr>
              <a:t>CKAN</a:t>
            </a:r>
            <a:endParaRPr kumimoji="1" lang="ja-JP" altLang="en-US"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F2CF07B7-14D7-49C5-ABBB-048BC90F61E6}"/>
              </a:ext>
            </a:extLst>
          </p:cNvPr>
          <p:cNvGrpSpPr/>
          <p:nvPr/>
        </p:nvGrpSpPr>
        <p:grpSpPr>
          <a:xfrm>
            <a:off x="1752391" y="3147824"/>
            <a:ext cx="1149995" cy="1200400"/>
            <a:chOff x="1327144" y="1742176"/>
            <a:chExt cx="1149995" cy="1200400"/>
          </a:xfrm>
        </p:grpSpPr>
        <p:pic>
          <p:nvPicPr>
            <p:cNvPr id="41" name="グラフィックス 5" descr="ユーザー 単色塗りつぶし">
              <a:extLst>
                <a:ext uri="{FF2B5EF4-FFF2-40B4-BE49-F238E27FC236}">
                  <a16:creationId xmlns:a16="http://schemas.microsoft.com/office/drawing/2014/main" id="{DDDAF44D-5B8F-49FA-9FFB-82712E1AA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42" name="テキスト ボックス 6">
              <a:extLst>
                <a:ext uri="{FF2B5EF4-FFF2-40B4-BE49-F238E27FC236}">
                  <a16:creationId xmlns:a16="http://schemas.microsoft.com/office/drawing/2014/main" id="{8FE30253-A404-4C5B-8E9A-010B189DAF09}"/>
                </a:ext>
              </a:extLst>
            </p:cNvPr>
            <p:cNvSpPr txBox="1"/>
            <p:nvPr/>
          </p:nvSpPr>
          <p:spPr>
            <a:xfrm>
              <a:off x="1327144" y="2604022"/>
              <a:ext cx="1149995"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latin typeface="Meiryo UI" panose="020B0604030504040204" pitchFamily="50" charset="-128"/>
                  <a:ea typeface="Meiryo UI" panose="020B0604030504040204" pitchFamily="50" charset="-128"/>
                </a:rPr>
                <a:t>S</a:t>
              </a:r>
              <a:r>
                <a:rPr kumimoji="1" lang="en-US" altLang="ja-JP" sz="1600" dirty="0">
                  <a:latin typeface="Meiryo UI" panose="020B0604030504040204" pitchFamily="50" charset="-128"/>
                  <a:ea typeface="Meiryo UI" panose="020B0604030504040204" pitchFamily="50" charset="-128"/>
                </a:rPr>
                <a:t>ysadmin</a:t>
              </a:r>
              <a:endParaRPr kumimoji="1" lang="ja-JP" altLang="en-US" sz="1600">
                <a:latin typeface="Meiryo UI" panose="020B0604030504040204" pitchFamily="50" charset="-128"/>
                <a:ea typeface="Meiryo UI" panose="020B0604030504040204" pitchFamily="50" charset="-128"/>
              </a:endParaRPr>
            </a:p>
          </p:txBody>
        </p:sp>
      </p:grpSp>
      <p:sp>
        <p:nvSpPr>
          <p:cNvPr id="11" name="正方形/長方形 10">
            <a:extLst>
              <a:ext uri="{FF2B5EF4-FFF2-40B4-BE49-F238E27FC236}">
                <a16:creationId xmlns:a16="http://schemas.microsoft.com/office/drawing/2014/main" id="{24FA30D1-2088-493C-873A-E3BB7D07213B}"/>
              </a:ext>
            </a:extLst>
          </p:cNvPr>
          <p:cNvSpPr/>
          <p:nvPr/>
        </p:nvSpPr>
        <p:spPr>
          <a:xfrm>
            <a:off x="3102436" y="1452623"/>
            <a:ext cx="6249783" cy="2149589"/>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組織</a:t>
            </a:r>
          </a:p>
        </p:txBody>
      </p:sp>
      <p:sp>
        <p:nvSpPr>
          <p:cNvPr id="12" name="フローチャート: 書類 11">
            <a:extLst>
              <a:ext uri="{FF2B5EF4-FFF2-40B4-BE49-F238E27FC236}">
                <a16:creationId xmlns:a16="http://schemas.microsoft.com/office/drawing/2014/main" id="{F0938556-A6C4-46F3-9498-8BDE1B59C482}"/>
              </a:ext>
            </a:extLst>
          </p:cNvPr>
          <p:cNvSpPr/>
          <p:nvPr/>
        </p:nvSpPr>
        <p:spPr>
          <a:xfrm>
            <a:off x="7717089" y="2118769"/>
            <a:ext cx="1458722" cy="12521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dirty="0">
                <a:latin typeface="Meiryo UI" panose="020B0604030504040204" pitchFamily="50" charset="-128"/>
                <a:ea typeface="Meiryo UI" panose="020B0604030504040204" pitchFamily="50" charset="-128"/>
              </a:rPr>
              <a:t>データカタログ</a:t>
            </a:r>
          </a:p>
        </p:txBody>
      </p:sp>
      <p:grpSp>
        <p:nvGrpSpPr>
          <p:cNvPr id="13" name="グループ化 12">
            <a:extLst>
              <a:ext uri="{FF2B5EF4-FFF2-40B4-BE49-F238E27FC236}">
                <a16:creationId xmlns:a16="http://schemas.microsoft.com/office/drawing/2014/main" id="{75BF6BFA-D8AA-432E-BB2D-6C5AB62E98DD}"/>
              </a:ext>
            </a:extLst>
          </p:cNvPr>
          <p:cNvGrpSpPr/>
          <p:nvPr/>
        </p:nvGrpSpPr>
        <p:grpSpPr>
          <a:xfrm>
            <a:off x="3553258" y="1992698"/>
            <a:ext cx="723016" cy="868789"/>
            <a:chOff x="1441031" y="1849447"/>
            <a:chExt cx="1016295" cy="1205840"/>
          </a:xfrm>
        </p:grpSpPr>
        <p:pic>
          <p:nvPicPr>
            <p:cNvPr id="39" name="グラフィックス 27" descr="ユーザー 単色塗りつぶし">
              <a:extLst>
                <a:ext uri="{FF2B5EF4-FFF2-40B4-BE49-F238E27FC236}">
                  <a16:creationId xmlns:a16="http://schemas.microsoft.com/office/drawing/2014/main" id="{ED557DF7-6870-4C84-82BC-6A315510A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40" name="テキスト ボックス 28">
              <a:extLst>
                <a:ext uri="{FF2B5EF4-FFF2-40B4-BE49-F238E27FC236}">
                  <a16:creationId xmlns:a16="http://schemas.microsoft.com/office/drawing/2014/main" id="{A571DA8E-0009-4548-8F24-E6FE0B83AC28}"/>
                </a:ext>
              </a:extLst>
            </p:cNvPr>
            <p:cNvSpPr txBox="1"/>
            <p:nvPr/>
          </p:nvSpPr>
          <p:spPr>
            <a:xfrm>
              <a:off x="1526290" y="2670825"/>
              <a:ext cx="931036" cy="38446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Admin</a:t>
              </a:r>
              <a:endParaRPr kumimoji="1" lang="ja-JP" altLang="en-US" sz="1200" dirty="0">
                <a:latin typeface="Meiryo UI" panose="020B0604030504040204" pitchFamily="50" charset="-128"/>
                <a:ea typeface="Meiryo UI" panose="020B0604030504040204" pitchFamily="50" charset="-128"/>
              </a:endParaRPr>
            </a:p>
          </p:txBody>
        </p:sp>
      </p:grpSp>
      <p:grpSp>
        <p:nvGrpSpPr>
          <p:cNvPr id="15" name="グループ化 14">
            <a:extLst>
              <a:ext uri="{FF2B5EF4-FFF2-40B4-BE49-F238E27FC236}">
                <a16:creationId xmlns:a16="http://schemas.microsoft.com/office/drawing/2014/main" id="{F074F0BA-D3D2-48B4-BC48-B6ACD28787CE}"/>
              </a:ext>
            </a:extLst>
          </p:cNvPr>
          <p:cNvGrpSpPr/>
          <p:nvPr/>
        </p:nvGrpSpPr>
        <p:grpSpPr>
          <a:xfrm>
            <a:off x="5198746" y="2667585"/>
            <a:ext cx="812629" cy="934627"/>
            <a:chOff x="1406983" y="1742176"/>
            <a:chExt cx="1214988" cy="1224863"/>
          </a:xfrm>
        </p:grpSpPr>
        <p:pic>
          <p:nvPicPr>
            <p:cNvPr id="35" name="グラフィックス 33" descr="ユーザー 単色塗りつぶし">
              <a:extLst>
                <a:ext uri="{FF2B5EF4-FFF2-40B4-BE49-F238E27FC236}">
                  <a16:creationId xmlns:a16="http://schemas.microsoft.com/office/drawing/2014/main" id="{DCF6490C-C151-480A-A688-EFCA76C5E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36" name="テキスト ボックス 34">
              <a:extLst>
                <a:ext uri="{FF2B5EF4-FFF2-40B4-BE49-F238E27FC236}">
                  <a16:creationId xmlns:a16="http://schemas.microsoft.com/office/drawing/2014/main" id="{19698362-A527-4BA8-AE37-C6D9DB7C32F7}"/>
                </a:ext>
              </a:extLst>
            </p:cNvPr>
            <p:cNvSpPr txBox="1"/>
            <p:nvPr/>
          </p:nvSpPr>
          <p:spPr>
            <a:xfrm>
              <a:off x="1435124" y="2604022"/>
              <a:ext cx="1186847" cy="36301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Member</a:t>
              </a:r>
              <a:endParaRPr kumimoji="1" lang="ja-JP" altLang="en-US" sz="1200" dirty="0">
                <a:latin typeface="Meiryo UI" panose="020B0604030504040204" pitchFamily="50" charset="-128"/>
                <a:ea typeface="Meiryo UI" panose="020B0604030504040204" pitchFamily="50" charset="-128"/>
              </a:endParaRPr>
            </a:p>
          </p:txBody>
        </p:sp>
      </p:grpSp>
      <p:cxnSp>
        <p:nvCxnSpPr>
          <p:cNvPr id="16" name="直線矢印コネクタ 15">
            <a:extLst>
              <a:ext uri="{FF2B5EF4-FFF2-40B4-BE49-F238E27FC236}">
                <a16:creationId xmlns:a16="http://schemas.microsoft.com/office/drawing/2014/main" id="{DEB75BA1-E328-42B7-BA4A-BD0C1BE5AB90}"/>
              </a:ext>
            </a:extLst>
          </p:cNvPr>
          <p:cNvCxnSpPr>
            <a:cxnSpLocks/>
            <a:stCxn id="41" idx="3"/>
            <a:endCxn id="39" idx="1"/>
          </p:cNvCxnSpPr>
          <p:nvPr/>
        </p:nvCxnSpPr>
        <p:spPr>
          <a:xfrm flipV="1">
            <a:off x="2822548" y="2349453"/>
            <a:ext cx="730710" cy="1293530"/>
          </a:xfrm>
          <a:prstGeom prst="bentConnector3">
            <a:avLst>
              <a:gd name="adj1" fmla="val 626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4272300-6E75-4C09-865A-F4E2EDA4672B}"/>
              </a:ext>
            </a:extLst>
          </p:cNvPr>
          <p:cNvCxnSpPr>
            <a:cxnSpLocks/>
            <a:stCxn id="41" idx="3"/>
            <a:endCxn id="37" idx="1"/>
          </p:cNvCxnSpPr>
          <p:nvPr/>
        </p:nvCxnSpPr>
        <p:spPr>
          <a:xfrm flipV="1">
            <a:off x="2822548" y="2002178"/>
            <a:ext cx="2359659" cy="1640805"/>
          </a:xfrm>
          <a:prstGeom prst="bentConnector3">
            <a:avLst>
              <a:gd name="adj1" fmla="val 194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68ECF6A-ED47-4616-9D02-CFE4FE19C2C1}"/>
              </a:ext>
            </a:extLst>
          </p:cNvPr>
          <p:cNvCxnSpPr>
            <a:cxnSpLocks/>
            <a:stCxn id="41" idx="3"/>
            <a:endCxn id="35" idx="1"/>
          </p:cNvCxnSpPr>
          <p:nvPr/>
        </p:nvCxnSpPr>
        <p:spPr>
          <a:xfrm flipV="1">
            <a:off x="2822548" y="3045414"/>
            <a:ext cx="2376197" cy="597569"/>
          </a:xfrm>
          <a:prstGeom prst="bentConnector3">
            <a:avLst>
              <a:gd name="adj1" fmla="val 196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2B0B94-A884-4091-8947-F76FBE65A640}"/>
              </a:ext>
            </a:extLst>
          </p:cNvPr>
          <p:cNvCxnSpPr>
            <a:cxnSpLocks/>
            <a:stCxn id="39" idx="3"/>
            <a:endCxn id="37" idx="1"/>
          </p:cNvCxnSpPr>
          <p:nvPr/>
        </p:nvCxnSpPr>
        <p:spPr>
          <a:xfrm flipV="1">
            <a:off x="4257793" y="2002178"/>
            <a:ext cx="924414" cy="3472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5DF9BF8-4B11-407F-B32F-9C2BD85B7403}"/>
              </a:ext>
            </a:extLst>
          </p:cNvPr>
          <p:cNvCxnSpPr>
            <a:cxnSpLocks/>
            <a:stCxn id="39" idx="3"/>
            <a:endCxn id="35" idx="1"/>
          </p:cNvCxnSpPr>
          <p:nvPr/>
        </p:nvCxnSpPr>
        <p:spPr>
          <a:xfrm>
            <a:off x="4257793" y="2349453"/>
            <a:ext cx="940952" cy="69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58075B8-A38C-4170-B497-88706A423FD3}"/>
              </a:ext>
            </a:extLst>
          </p:cNvPr>
          <p:cNvSpPr/>
          <p:nvPr/>
        </p:nvSpPr>
        <p:spPr>
          <a:xfrm>
            <a:off x="182084" y="2917430"/>
            <a:ext cx="921661" cy="143467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dirty="0">
                <a:solidFill>
                  <a:schemeClr val="tx1"/>
                </a:solidFill>
                <a:latin typeface="Meiryo UI" panose="020B0604030504040204" pitchFamily="50" charset="-128"/>
                <a:ea typeface="Meiryo UI" panose="020B0604030504040204" pitchFamily="50" charset="-128"/>
              </a:rPr>
              <a:t>CKAN CLI</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660E11C2-5FDA-4684-8AEF-AE805DF4A4F9}"/>
              </a:ext>
            </a:extLst>
          </p:cNvPr>
          <p:cNvCxnSpPr>
            <a:cxnSpLocks/>
            <a:stCxn id="21" idx="3"/>
            <a:endCxn id="41" idx="1"/>
          </p:cNvCxnSpPr>
          <p:nvPr/>
        </p:nvCxnSpPr>
        <p:spPr>
          <a:xfrm>
            <a:off x="1103745" y="3634770"/>
            <a:ext cx="728485" cy="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EEF5148-1869-4134-A7DE-6BFECF2B12B0}"/>
              </a:ext>
            </a:extLst>
          </p:cNvPr>
          <p:cNvCxnSpPr>
            <a:cxnSpLocks/>
            <a:stCxn id="39" idx="3"/>
            <a:endCxn id="12" idx="1"/>
          </p:cNvCxnSpPr>
          <p:nvPr/>
        </p:nvCxnSpPr>
        <p:spPr>
          <a:xfrm>
            <a:off x="4257793" y="2349453"/>
            <a:ext cx="3459296" cy="395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7F6C995-AF73-41F3-A123-B010B0419462}"/>
              </a:ext>
            </a:extLst>
          </p:cNvPr>
          <p:cNvCxnSpPr>
            <a:cxnSpLocks/>
            <a:stCxn id="37" idx="3"/>
            <a:endCxn id="12" idx="1"/>
          </p:cNvCxnSpPr>
          <p:nvPr/>
        </p:nvCxnSpPr>
        <p:spPr>
          <a:xfrm>
            <a:off x="5886742" y="2002178"/>
            <a:ext cx="1830347" cy="7426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D96F68C-BB4A-4BB6-9673-3844972A5641}"/>
              </a:ext>
            </a:extLst>
          </p:cNvPr>
          <p:cNvCxnSpPr>
            <a:cxnSpLocks/>
            <a:stCxn id="35" idx="3"/>
            <a:endCxn id="12" idx="1"/>
          </p:cNvCxnSpPr>
          <p:nvPr/>
        </p:nvCxnSpPr>
        <p:spPr>
          <a:xfrm flipV="1">
            <a:off x="5861106" y="2744841"/>
            <a:ext cx="1855983" cy="30057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B4027A2-F48D-4A68-9A20-94937FB4455E}"/>
              </a:ext>
            </a:extLst>
          </p:cNvPr>
          <p:cNvCxnSpPr>
            <a:cxnSpLocks/>
            <a:stCxn id="41" idx="0"/>
            <a:endCxn id="12" idx="0"/>
          </p:cNvCxnSpPr>
          <p:nvPr/>
        </p:nvCxnSpPr>
        <p:spPr>
          <a:xfrm rot="5400000" flipH="1" flipV="1">
            <a:off x="4872392" y="-426233"/>
            <a:ext cx="1029055" cy="6119061"/>
          </a:xfrm>
          <a:prstGeom prst="bentConnector3">
            <a:avLst>
              <a:gd name="adj1" fmla="val 1760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四角形: 角を丸くする 31">
            <a:extLst>
              <a:ext uri="{FF2B5EF4-FFF2-40B4-BE49-F238E27FC236}">
                <a16:creationId xmlns:a16="http://schemas.microsoft.com/office/drawing/2014/main" id="{13C664D4-4152-4D73-B04A-E90063D05837}"/>
              </a:ext>
            </a:extLst>
          </p:cNvPr>
          <p:cNvSpPr/>
          <p:nvPr/>
        </p:nvSpPr>
        <p:spPr>
          <a:xfrm>
            <a:off x="1420427" y="6302372"/>
            <a:ext cx="2536209" cy="36549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rPr>
              <a:t>作成・編集・削除・検索・閲覧</a:t>
            </a:r>
            <a:endParaRPr lang="en-US" altLang="ja-JP" sz="14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E3F2D3BD-5BB9-47AD-B48F-53F325F2CA66}"/>
              </a:ext>
            </a:extLst>
          </p:cNvPr>
          <p:cNvCxnSpPr>
            <a:cxnSpLocks/>
          </p:cNvCxnSpPr>
          <p:nvPr/>
        </p:nvCxnSpPr>
        <p:spPr>
          <a:xfrm flipV="1">
            <a:off x="3958627" y="6482966"/>
            <a:ext cx="6361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BC3D6C07-4E0F-4747-9351-67BEA696DC8C}"/>
              </a:ext>
            </a:extLst>
          </p:cNvPr>
          <p:cNvCxnSpPr>
            <a:cxnSpLocks/>
          </p:cNvCxnSpPr>
          <p:nvPr/>
        </p:nvCxnSpPr>
        <p:spPr>
          <a:xfrm flipV="1">
            <a:off x="6524221" y="6463980"/>
            <a:ext cx="671578" cy="1729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9BBE984-B693-48EF-90A0-8275D7A57505}"/>
              </a:ext>
            </a:extLst>
          </p:cNvPr>
          <p:cNvCxnSpPr>
            <a:cxnSpLocks/>
            <a:stCxn id="41" idx="0"/>
            <a:endCxn id="11" idx="1"/>
          </p:cNvCxnSpPr>
          <p:nvPr/>
        </p:nvCxnSpPr>
        <p:spPr>
          <a:xfrm rot="5400000" flipH="1" flipV="1">
            <a:off x="2404709" y="2450098"/>
            <a:ext cx="620406" cy="77504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D4E3DFB3-798B-4F36-92F1-A388FCB94DB7}"/>
              </a:ext>
            </a:extLst>
          </p:cNvPr>
          <p:cNvGrpSpPr/>
          <p:nvPr/>
        </p:nvGrpSpPr>
        <p:grpSpPr>
          <a:xfrm>
            <a:off x="5182207" y="1593507"/>
            <a:ext cx="746708" cy="935546"/>
            <a:chOff x="1406983" y="1742176"/>
            <a:chExt cx="1049598" cy="1133534"/>
          </a:xfrm>
        </p:grpSpPr>
        <p:pic>
          <p:nvPicPr>
            <p:cNvPr id="37" name="グラフィックス 30" descr="ユーザー 単色塗りつぶし">
              <a:extLst>
                <a:ext uri="{FF2B5EF4-FFF2-40B4-BE49-F238E27FC236}">
                  <a16:creationId xmlns:a16="http://schemas.microsoft.com/office/drawing/2014/main" id="{69CFA7D2-EE22-4C9F-A36D-5D7BF6D7D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7"/>
            </a:xfrm>
            <a:prstGeom prst="rect">
              <a:avLst/>
            </a:prstGeom>
          </p:spPr>
        </p:pic>
        <p:sp>
          <p:nvSpPr>
            <p:cNvPr id="38" name="テキスト ボックス 31">
              <a:extLst>
                <a:ext uri="{FF2B5EF4-FFF2-40B4-BE49-F238E27FC236}">
                  <a16:creationId xmlns:a16="http://schemas.microsoft.com/office/drawing/2014/main" id="{BB5CC2BE-92A6-4C62-9FFD-206E4445C711}"/>
                </a:ext>
              </a:extLst>
            </p:cNvPr>
            <p:cNvSpPr txBox="1"/>
            <p:nvPr/>
          </p:nvSpPr>
          <p:spPr>
            <a:xfrm>
              <a:off x="1466263" y="2540090"/>
              <a:ext cx="990318" cy="33562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Editor</a:t>
              </a:r>
              <a:endParaRPr kumimoji="1" lang="ja-JP" altLang="en-US" sz="1200" dirty="0">
                <a:latin typeface="Meiryo UI" panose="020B0604030504040204" pitchFamily="50" charset="-128"/>
                <a:ea typeface="Meiryo UI" panose="020B0604030504040204" pitchFamily="50" charset="-128"/>
              </a:endParaRPr>
            </a:p>
          </p:txBody>
        </p:sp>
      </p:grpSp>
      <p:sp>
        <p:nvSpPr>
          <p:cNvPr id="88" name="正方形/長方形 87">
            <a:extLst>
              <a:ext uri="{FF2B5EF4-FFF2-40B4-BE49-F238E27FC236}">
                <a16:creationId xmlns:a16="http://schemas.microsoft.com/office/drawing/2014/main" id="{FA6177D4-BAA9-4C89-8523-27F359318AB8}"/>
              </a:ext>
            </a:extLst>
          </p:cNvPr>
          <p:cNvSpPr/>
          <p:nvPr/>
        </p:nvSpPr>
        <p:spPr>
          <a:xfrm>
            <a:off x="3102436" y="4211996"/>
            <a:ext cx="6249783" cy="1811116"/>
          </a:xfrm>
          <a:prstGeom prst="rect">
            <a:avLst/>
          </a:prstGeom>
        </p:spPr>
        <p:style>
          <a:lnRef idx="2">
            <a:schemeClr val="dk1"/>
          </a:lnRef>
          <a:fillRef idx="1">
            <a:schemeClr val="lt1"/>
          </a:fillRef>
          <a:effectRef idx="0">
            <a:schemeClr val="dk1"/>
          </a:effectRef>
          <a:fontRef idx="minor">
            <a:schemeClr val="dk1"/>
          </a:fontRef>
        </p:style>
        <p:txBody>
          <a:bodyPr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組織</a:t>
            </a:r>
          </a:p>
        </p:txBody>
      </p:sp>
      <p:sp>
        <p:nvSpPr>
          <p:cNvPr id="89" name="フローチャート: 書類 88">
            <a:extLst>
              <a:ext uri="{FF2B5EF4-FFF2-40B4-BE49-F238E27FC236}">
                <a16:creationId xmlns:a16="http://schemas.microsoft.com/office/drawing/2014/main" id="{DC8DDF7B-00C6-4B2C-97EF-EDD199109A06}"/>
              </a:ext>
            </a:extLst>
          </p:cNvPr>
          <p:cNvSpPr/>
          <p:nvPr/>
        </p:nvSpPr>
        <p:spPr>
          <a:xfrm>
            <a:off x="7717089" y="4432964"/>
            <a:ext cx="1458722" cy="12521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dirty="0">
                <a:latin typeface="Meiryo UI" panose="020B0604030504040204" pitchFamily="50" charset="-128"/>
                <a:ea typeface="Meiryo UI" panose="020B0604030504040204" pitchFamily="50" charset="-128"/>
              </a:rPr>
              <a:t>データカタログ</a:t>
            </a:r>
          </a:p>
        </p:txBody>
      </p:sp>
      <p:grpSp>
        <p:nvGrpSpPr>
          <p:cNvPr id="90" name="グループ化 89">
            <a:extLst>
              <a:ext uri="{FF2B5EF4-FFF2-40B4-BE49-F238E27FC236}">
                <a16:creationId xmlns:a16="http://schemas.microsoft.com/office/drawing/2014/main" id="{D80A7296-96FE-456E-9330-50D7533632C7}"/>
              </a:ext>
            </a:extLst>
          </p:cNvPr>
          <p:cNvGrpSpPr/>
          <p:nvPr/>
        </p:nvGrpSpPr>
        <p:grpSpPr>
          <a:xfrm>
            <a:off x="3553258" y="4726349"/>
            <a:ext cx="723016" cy="868789"/>
            <a:chOff x="1441031" y="1849447"/>
            <a:chExt cx="1016295" cy="1205840"/>
          </a:xfrm>
        </p:grpSpPr>
        <p:pic>
          <p:nvPicPr>
            <p:cNvPr id="91" name="グラフィックス 27" descr="ユーザー 単色塗りつぶし">
              <a:extLst>
                <a:ext uri="{FF2B5EF4-FFF2-40B4-BE49-F238E27FC236}">
                  <a16:creationId xmlns:a16="http://schemas.microsoft.com/office/drawing/2014/main" id="{C648EA42-ECFE-4932-AB9D-FA2BBCF7A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92" name="テキスト ボックス 28">
              <a:extLst>
                <a:ext uri="{FF2B5EF4-FFF2-40B4-BE49-F238E27FC236}">
                  <a16:creationId xmlns:a16="http://schemas.microsoft.com/office/drawing/2014/main" id="{21A285ED-3F82-4271-B44E-E0B6C9645EA9}"/>
                </a:ext>
              </a:extLst>
            </p:cNvPr>
            <p:cNvSpPr txBox="1"/>
            <p:nvPr/>
          </p:nvSpPr>
          <p:spPr>
            <a:xfrm>
              <a:off x="1526290" y="2670825"/>
              <a:ext cx="931036" cy="38446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Admin</a:t>
              </a:r>
              <a:endParaRPr kumimoji="1" lang="ja-JP" altLang="en-US" sz="1200" dirty="0">
                <a:latin typeface="Meiryo UI" panose="020B0604030504040204" pitchFamily="50" charset="-128"/>
                <a:ea typeface="Meiryo UI" panose="020B0604030504040204" pitchFamily="50" charset="-128"/>
              </a:endParaRPr>
            </a:p>
          </p:txBody>
        </p:sp>
      </p:grpSp>
      <p:grpSp>
        <p:nvGrpSpPr>
          <p:cNvPr id="93" name="グループ化 92">
            <a:extLst>
              <a:ext uri="{FF2B5EF4-FFF2-40B4-BE49-F238E27FC236}">
                <a16:creationId xmlns:a16="http://schemas.microsoft.com/office/drawing/2014/main" id="{EDFB4467-37AC-4DC4-A93E-9E0B2D3E1561}"/>
              </a:ext>
            </a:extLst>
          </p:cNvPr>
          <p:cNvGrpSpPr/>
          <p:nvPr/>
        </p:nvGrpSpPr>
        <p:grpSpPr>
          <a:xfrm>
            <a:off x="5195472" y="5168903"/>
            <a:ext cx="804608" cy="886501"/>
            <a:chOff x="1406983" y="1742176"/>
            <a:chExt cx="1202996" cy="1161791"/>
          </a:xfrm>
        </p:grpSpPr>
        <p:pic>
          <p:nvPicPr>
            <p:cNvPr id="94" name="グラフィックス 33" descr="ユーザー 単色塗りつぶし">
              <a:extLst>
                <a:ext uri="{FF2B5EF4-FFF2-40B4-BE49-F238E27FC236}">
                  <a16:creationId xmlns:a16="http://schemas.microsoft.com/office/drawing/2014/main" id="{E924F144-819E-4E15-9788-9CF634658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95" name="テキスト ボックス 34">
              <a:extLst>
                <a:ext uri="{FF2B5EF4-FFF2-40B4-BE49-F238E27FC236}">
                  <a16:creationId xmlns:a16="http://schemas.microsoft.com/office/drawing/2014/main" id="{FB6912B3-1499-433D-ACE5-39A34877BD08}"/>
                </a:ext>
              </a:extLst>
            </p:cNvPr>
            <p:cNvSpPr txBox="1"/>
            <p:nvPr/>
          </p:nvSpPr>
          <p:spPr>
            <a:xfrm>
              <a:off x="1423132" y="2540950"/>
              <a:ext cx="1186847" cy="36301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Member</a:t>
              </a:r>
              <a:endParaRPr kumimoji="1" lang="ja-JP" altLang="en-US" sz="1200" dirty="0">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EE0E4ADC-881F-4970-B12B-BC164BA8F886}"/>
              </a:ext>
            </a:extLst>
          </p:cNvPr>
          <p:cNvCxnSpPr>
            <a:cxnSpLocks/>
            <a:stCxn id="91" idx="3"/>
            <a:endCxn id="102" idx="1"/>
          </p:cNvCxnSpPr>
          <p:nvPr/>
        </p:nvCxnSpPr>
        <p:spPr>
          <a:xfrm flipV="1">
            <a:off x="4257793" y="4564950"/>
            <a:ext cx="924414" cy="5181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8B9E4852-A98F-4893-B16F-374F86B3E166}"/>
              </a:ext>
            </a:extLst>
          </p:cNvPr>
          <p:cNvCxnSpPr>
            <a:cxnSpLocks/>
            <a:stCxn id="91" idx="3"/>
            <a:endCxn id="94" idx="1"/>
          </p:cNvCxnSpPr>
          <p:nvPr/>
        </p:nvCxnSpPr>
        <p:spPr>
          <a:xfrm>
            <a:off x="4257793" y="5083104"/>
            <a:ext cx="937679" cy="463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965C1439-F080-411E-BF1C-C37FFB1A6F69}"/>
              </a:ext>
            </a:extLst>
          </p:cNvPr>
          <p:cNvCxnSpPr>
            <a:cxnSpLocks/>
            <a:stCxn id="91" idx="3"/>
            <a:endCxn id="89" idx="1"/>
          </p:cNvCxnSpPr>
          <p:nvPr/>
        </p:nvCxnSpPr>
        <p:spPr>
          <a:xfrm flipV="1">
            <a:off x="4257793" y="5059036"/>
            <a:ext cx="3459296" cy="24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FF0CA643-B61F-4390-AC68-E44BEFA1AC4B}"/>
              </a:ext>
            </a:extLst>
          </p:cNvPr>
          <p:cNvCxnSpPr>
            <a:cxnSpLocks/>
            <a:stCxn id="102" idx="3"/>
            <a:endCxn id="89" idx="1"/>
          </p:cNvCxnSpPr>
          <p:nvPr/>
        </p:nvCxnSpPr>
        <p:spPr>
          <a:xfrm>
            <a:off x="5886742" y="4564950"/>
            <a:ext cx="1830347" cy="494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4D8944DB-1BC8-4435-818D-3D414F988240}"/>
              </a:ext>
            </a:extLst>
          </p:cNvPr>
          <p:cNvCxnSpPr>
            <a:cxnSpLocks/>
            <a:stCxn id="94" idx="3"/>
            <a:endCxn id="89" idx="1"/>
          </p:cNvCxnSpPr>
          <p:nvPr/>
        </p:nvCxnSpPr>
        <p:spPr>
          <a:xfrm flipV="1">
            <a:off x="5857833" y="5059036"/>
            <a:ext cx="1859256" cy="48769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id="{A2602213-32C9-473E-AECC-8FAC4CE0D079}"/>
              </a:ext>
            </a:extLst>
          </p:cNvPr>
          <p:cNvGrpSpPr/>
          <p:nvPr/>
        </p:nvGrpSpPr>
        <p:grpSpPr>
          <a:xfrm>
            <a:off x="5182209" y="4156277"/>
            <a:ext cx="744640" cy="948206"/>
            <a:chOff x="1406983" y="1742176"/>
            <a:chExt cx="1046691" cy="1148874"/>
          </a:xfrm>
        </p:grpSpPr>
        <p:pic>
          <p:nvPicPr>
            <p:cNvPr id="102" name="グラフィックス 30" descr="ユーザー 単色塗りつぶし">
              <a:extLst>
                <a:ext uri="{FF2B5EF4-FFF2-40B4-BE49-F238E27FC236}">
                  <a16:creationId xmlns:a16="http://schemas.microsoft.com/office/drawing/2014/main" id="{FA427030-75C4-403F-9ABF-A9F8708CC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7"/>
            </a:xfrm>
            <a:prstGeom prst="rect">
              <a:avLst/>
            </a:prstGeom>
          </p:spPr>
        </p:pic>
        <p:sp>
          <p:nvSpPr>
            <p:cNvPr id="103" name="テキスト ボックス 31">
              <a:extLst>
                <a:ext uri="{FF2B5EF4-FFF2-40B4-BE49-F238E27FC236}">
                  <a16:creationId xmlns:a16="http://schemas.microsoft.com/office/drawing/2014/main" id="{80C7802A-83E6-4448-BD9D-BF592E83DAE0}"/>
                </a:ext>
              </a:extLst>
            </p:cNvPr>
            <p:cNvSpPr txBox="1"/>
            <p:nvPr/>
          </p:nvSpPr>
          <p:spPr>
            <a:xfrm>
              <a:off x="1463356" y="2555430"/>
              <a:ext cx="990318" cy="33562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Editor</a:t>
              </a:r>
              <a:endParaRPr kumimoji="1" lang="ja-JP" altLang="en-US" sz="1200" dirty="0">
                <a:latin typeface="Meiryo UI" panose="020B0604030504040204" pitchFamily="50" charset="-128"/>
                <a:ea typeface="Meiryo UI" panose="020B0604030504040204" pitchFamily="50" charset="-128"/>
              </a:endParaRPr>
            </a:p>
          </p:txBody>
        </p:sp>
      </p:grpSp>
      <p:cxnSp>
        <p:nvCxnSpPr>
          <p:cNvPr id="104" name="直線矢印コネクタ 25">
            <a:extLst>
              <a:ext uri="{FF2B5EF4-FFF2-40B4-BE49-F238E27FC236}">
                <a16:creationId xmlns:a16="http://schemas.microsoft.com/office/drawing/2014/main" id="{259B7BE1-E2D6-49A6-AE3C-6AA28F24BECA}"/>
              </a:ext>
            </a:extLst>
          </p:cNvPr>
          <p:cNvCxnSpPr>
            <a:cxnSpLocks/>
            <a:stCxn id="42" idx="2"/>
            <a:endCxn id="89" idx="2"/>
          </p:cNvCxnSpPr>
          <p:nvPr/>
        </p:nvCxnSpPr>
        <p:spPr>
          <a:xfrm rot="16200000" flipH="1">
            <a:off x="4759868" y="1915744"/>
            <a:ext cx="1254103" cy="6119061"/>
          </a:xfrm>
          <a:prstGeom prst="bentConnector3">
            <a:avLst>
              <a:gd name="adj1" fmla="val 14252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09720E6F-B3AF-443F-B059-90CC06B7A55F}"/>
              </a:ext>
            </a:extLst>
          </p:cNvPr>
          <p:cNvCxnSpPr>
            <a:cxnSpLocks/>
            <a:stCxn id="41" idx="3"/>
            <a:endCxn id="91" idx="1"/>
          </p:cNvCxnSpPr>
          <p:nvPr/>
        </p:nvCxnSpPr>
        <p:spPr>
          <a:xfrm>
            <a:off x="2822548" y="3642983"/>
            <a:ext cx="730710" cy="1440121"/>
          </a:xfrm>
          <a:prstGeom prst="bentConnector3">
            <a:avLst>
              <a:gd name="adj1" fmla="val 6457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F1CBEDEF-7A64-492A-9B32-D7A3CF2BA455}"/>
              </a:ext>
            </a:extLst>
          </p:cNvPr>
          <p:cNvCxnSpPr>
            <a:cxnSpLocks/>
            <a:stCxn id="41" idx="3"/>
            <a:endCxn id="102" idx="1"/>
          </p:cNvCxnSpPr>
          <p:nvPr/>
        </p:nvCxnSpPr>
        <p:spPr>
          <a:xfrm>
            <a:off x="2822548" y="3642983"/>
            <a:ext cx="2359659" cy="921967"/>
          </a:xfrm>
          <a:prstGeom prst="bentConnector3">
            <a:avLst>
              <a:gd name="adj1" fmla="val 199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88D710A6-88B1-47B6-BEE6-901443809E0D}"/>
              </a:ext>
            </a:extLst>
          </p:cNvPr>
          <p:cNvCxnSpPr>
            <a:cxnSpLocks/>
            <a:stCxn id="41" idx="3"/>
            <a:endCxn id="94" idx="1"/>
          </p:cNvCxnSpPr>
          <p:nvPr/>
        </p:nvCxnSpPr>
        <p:spPr>
          <a:xfrm>
            <a:off x="2822548" y="3642983"/>
            <a:ext cx="2372924" cy="1903749"/>
          </a:xfrm>
          <a:prstGeom prst="bentConnector3">
            <a:avLst>
              <a:gd name="adj1" fmla="val 1969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27">
            <a:extLst>
              <a:ext uri="{FF2B5EF4-FFF2-40B4-BE49-F238E27FC236}">
                <a16:creationId xmlns:a16="http://schemas.microsoft.com/office/drawing/2014/main" id="{DB4A303C-5C42-482D-A6E1-A7B28104EE6F}"/>
              </a:ext>
            </a:extLst>
          </p:cNvPr>
          <p:cNvCxnSpPr>
            <a:cxnSpLocks/>
            <a:stCxn id="42" idx="2"/>
            <a:endCxn id="88" idx="1"/>
          </p:cNvCxnSpPr>
          <p:nvPr/>
        </p:nvCxnSpPr>
        <p:spPr>
          <a:xfrm rot="16200000" flipH="1">
            <a:off x="2330247" y="4345365"/>
            <a:ext cx="769330" cy="77504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四角形: 角を丸くする 128">
            <a:extLst>
              <a:ext uri="{FF2B5EF4-FFF2-40B4-BE49-F238E27FC236}">
                <a16:creationId xmlns:a16="http://schemas.microsoft.com/office/drawing/2014/main" id="{BEBD9798-DEB8-42C8-952D-F2FA74ACF6AC}"/>
              </a:ext>
            </a:extLst>
          </p:cNvPr>
          <p:cNvSpPr/>
          <p:nvPr/>
        </p:nvSpPr>
        <p:spPr>
          <a:xfrm>
            <a:off x="5182208" y="6298721"/>
            <a:ext cx="1342014" cy="369153"/>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rPr>
              <a:t>検索・閲覧のみ</a:t>
            </a:r>
            <a:endParaRPr lang="en-US" altLang="ja-JP" sz="1400" dirty="0">
              <a:latin typeface="Meiryo UI" panose="020B0604030504040204" pitchFamily="50" charset="-128"/>
              <a:ea typeface="Meiryo UI" panose="020B0604030504040204" pitchFamily="50" charset="-128"/>
            </a:endParaRPr>
          </a:p>
        </p:txBody>
      </p:sp>
      <p:cxnSp>
        <p:nvCxnSpPr>
          <p:cNvPr id="4" name="直線矢印コネクタ 3">
            <a:extLst>
              <a:ext uri="{FF2B5EF4-FFF2-40B4-BE49-F238E27FC236}">
                <a16:creationId xmlns:a16="http://schemas.microsoft.com/office/drawing/2014/main" id="{181F3A91-1F5D-435C-9053-2BE8FE0D7CFB}"/>
              </a:ext>
            </a:extLst>
          </p:cNvPr>
          <p:cNvCxnSpPr>
            <a:cxnSpLocks/>
          </p:cNvCxnSpPr>
          <p:nvPr/>
        </p:nvCxnSpPr>
        <p:spPr>
          <a:xfrm>
            <a:off x="5534475" y="3643704"/>
            <a:ext cx="0" cy="53033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50" name="乗算記号 49">
            <a:extLst>
              <a:ext uri="{FF2B5EF4-FFF2-40B4-BE49-F238E27FC236}">
                <a16:creationId xmlns:a16="http://schemas.microsoft.com/office/drawing/2014/main" id="{4FA42495-4DD5-439C-BA26-2C536E014B13}"/>
              </a:ext>
            </a:extLst>
          </p:cNvPr>
          <p:cNvSpPr/>
          <p:nvPr/>
        </p:nvSpPr>
        <p:spPr>
          <a:xfrm>
            <a:off x="5356694" y="3692963"/>
            <a:ext cx="358027" cy="388265"/>
          </a:xfrm>
          <a:prstGeom prst="mathMultiply">
            <a:avLst>
              <a:gd name="adj1" fmla="val 864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7F84F382-7547-4EA2-A080-03A037F7981A}"/>
              </a:ext>
            </a:extLst>
          </p:cNvPr>
          <p:cNvSpPr txBox="1"/>
          <p:nvPr/>
        </p:nvSpPr>
        <p:spPr>
          <a:xfrm>
            <a:off x="5580330" y="3784341"/>
            <a:ext cx="1839239" cy="276999"/>
          </a:xfrm>
          <a:prstGeom prst="rect">
            <a:avLst/>
          </a:prstGeom>
          <a:noFill/>
        </p:spPr>
        <p:txBody>
          <a:bodyPr wrap="square" rtlCol="0">
            <a:spAutoFit/>
          </a:bodyPr>
          <a:lstStyle/>
          <a:p>
            <a:r>
              <a:rPr kumimoji="1" lang="ja-JP" altLang="en-US" sz="1200" dirty="0">
                <a:solidFill>
                  <a:srgbClr val="FF0000"/>
                </a:solidFill>
              </a:rPr>
              <a:t>他組織間のアクセスは不可</a:t>
            </a:r>
          </a:p>
        </p:txBody>
      </p:sp>
    </p:spTree>
    <p:extLst>
      <p:ext uri="{BB962C8B-B14F-4D97-AF65-F5344CB8AC3E}">
        <p14:creationId xmlns:p14="http://schemas.microsoft.com/office/powerpoint/2010/main" val="180023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吹き出し: 四角形 43">
            <a:extLst>
              <a:ext uri="{FF2B5EF4-FFF2-40B4-BE49-F238E27FC236}">
                <a16:creationId xmlns:a16="http://schemas.microsoft.com/office/drawing/2014/main" id="{B7C1315E-7E70-4785-A635-B90B2393A354}"/>
              </a:ext>
            </a:extLst>
          </p:cNvPr>
          <p:cNvSpPr/>
          <p:nvPr/>
        </p:nvSpPr>
        <p:spPr>
          <a:xfrm>
            <a:off x="3268066" y="5233866"/>
            <a:ext cx="2117982" cy="844504"/>
          </a:xfrm>
          <a:prstGeom prst="wedgeRectCallout">
            <a:avLst>
              <a:gd name="adj1" fmla="val 85088"/>
              <a:gd name="adj2" fmla="val -3380"/>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1.2.5 </a:t>
            </a:r>
            <a:r>
              <a:rPr lang="ja-JP" altLang="en-US" sz="1800" dirty="0">
                <a:solidFill>
                  <a:schemeClr val="tx1"/>
                </a:solidFill>
                <a:latin typeface="Meiryo UI" panose="020B0604030504040204" pitchFamily="50" charset="-128"/>
                <a:ea typeface="Meiryo UI" panose="020B0604030504040204" pitchFamily="50" charset="-128"/>
              </a:rPr>
              <a:t>横断検索</a:t>
            </a:r>
            <a:r>
              <a:rPr lang="en-US" altLang="ja-JP" sz="1800" dirty="0">
                <a:solidFill>
                  <a:schemeClr val="tx1"/>
                </a:solidFill>
                <a:latin typeface="Meiryo UI" panose="020B0604030504040204" pitchFamily="50" charset="-128"/>
                <a:ea typeface="Meiryo UI" panose="020B0604030504040204" pitchFamily="50" charset="-128"/>
              </a:rPr>
              <a:t>CKAN</a:t>
            </a:r>
            <a:r>
              <a:rPr lang="ja-JP" altLang="en-US" sz="1800" dirty="0">
                <a:solidFill>
                  <a:schemeClr val="tx1"/>
                </a:solidFill>
                <a:latin typeface="Meiryo UI" panose="020B0604030504040204" pitchFamily="50" charset="-128"/>
                <a:ea typeface="Meiryo UI" panose="020B0604030504040204" pitchFamily="50" charset="-128"/>
              </a:rPr>
              <a:t>カタログと詳細</a:t>
            </a:r>
            <a:r>
              <a:rPr lang="ja-JP" altLang="en-US" sz="1800" dirty="0">
                <a:solidFill>
                  <a:schemeClr val="tx1"/>
                </a:solidFill>
              </a:rPr>
              <a:t>検索</a:t>
            </a:r>
            <a:r>
              <a:rPr lang="en-US" altLang="ja-JP" sz="1800" dirty="0">
                <a:solidFill>
                  <a:schemeClr val="tx1"/>
                </a:solidFill>
                <a:latin typeface="Meiryo UI" panose="020B0604030504040204" pitchFamily="50" charset="-128"/>
                <a:ea typeface="Meiryo UI" panose="020B0604030504040204" pitchFamily="50" charset="-128"/>
              </a:rPr>
              <a:t>CKAN</a:t>
            </a:r>
            <a:r>
              <a:rPr lang="ja-JP" altLang="en-US" sz="1800" dirty="0">
                <a:solidFill>
                  <a:schemeClr val="tx1"/>
                </a:solidFill>
                <a:latin typeface="Meiryo UI" panose="020B0604030504040204" pitchFamily="50" charset="-128"/>
                <a:ea typeface="Meiryo UI" panose="020B0604030504040204" pitchFamily="50" charset="-128"/>
              </a:rPr>
              <a:t>カタログについて</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42676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横断検索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カタログとそれに紐づく詳細検索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カタログの関係を図示する。</a:t>
            </a:r>
            <a:endParaRPr lang="en-US" altLang="ja-JP" sz="1600" dirty="0">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635AAD3F-B27A-4A33-A4E0-C53CE4FCF530}"/>
              </a:ext>
            </a:extLst>
          </p:cNvPr>
          <p:cNvSpPr/>
          <p:nvPr/>
        </p:nvSpPr>
        <p:spPr>
          <a:xfrm>
            <a:off x="323963" y="1248823"/>
            <a:ext cx="9258073" cy="53449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nvGrpSpPr>
          <p:cNvPr id="77" name="グループ化 76">
            <a:extLst>
              <a:ext uri="{FF2B5EF4-FFF2-40B4-BE49-F238E27FC236}">
                <a16:creationId xmlns:a16="http://schemas.microsoft.com/office/drawing/2014/main" id="{929CC041-9BA9-453E-9095-C30DB342553C}"/>
              </a:ext>
            </a:extLst>
          </p:cNvPr>
          <p:cNvGrpSpPr/>
          <p:nvPr/>
        </p:nvGrpSpPr>
        <p:grpSpPr>
          <a:xfrm>
            <a:off x="615162" y="3159450"/>
            <a:ext cx="884519" cy="1344073"/>
            <a:chOff x="1441031" y="1849447"/>
            <a:chExt cx="990318" cy="1034597"/>
          </a:xfrm>
        </p:grpSpPr>
        <p:pic>
          <p:nvPicPr>
            <p:cNvPr id="78" name="グラフィックス 27" descr="ユーザー 単色塗りつぶし">
              <a:extLst>
                <a:ext uri="{FF2B5EF4-FFF2-40B4-BE49-F238E27FC236}">
                  <a16:creationId xmlns:a16="http://schemas.microsoft.com/office/drawing/2014/main" id="{85ACB806-781A-4121-8796-57028A459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79" name="テキスト ボックス 28">
              <a:extLst>
                <a:ext uri="{FF2B5EF4-FFF2-40B4-BE49-F238E27FC236}">
                  <a16:creationId xmlns:a16="http://schemas.microsoft.com/office/drawing/2014/main" id="{A99E61C0-5E18-49CB-B37B-01769BD88B14}"/>
                </a:ext>
              </a:extLst>
            </p:cNvPr>
            <p:cNvSpPr txBox="1"/>
            <p:nvPr/>
          </p:nvSpPr>
          <p:spPr>
            <a:xfrm>
              <a:off x="1594735" y="2670825"/>
              <a:ext cx="723640" cy="213219"/>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利用者</a:t>
              </a:r>
            </a:p>
          </p:txBody>
        </p:sp>
      </p:grpSp>
      <p:sp>
        <p:nvSpPr>
          <p:cNvPr id="80" name="正方形/長方形 79">
            <a:extLst>
              <a:ext uri="{FF2B5EF4-FFF2-40B4-BE49-F238E27FC236}">
                <a16:creationId xmlns:a16="http://schemas.microsoft.com/office/drawing/2014/main" id="{BCFC3BE8-B568-465C-A277-EE51FDEF1E3F}"/>
              </a:ext>
            </a:extLst>
          </p:cNvPr>
          <p:cNvSpPr/>
          <p:nvPr/>
        </p:nvSpPr>
        <p:spPr>
          <a:xfrm>
            <a:off x="3245210" y="1856463"/>
            <a:ext cx="2306971" cy="308477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endParaRPr kumimoji="1" lang="ja-JP" altLang="en-US" dirty="0">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7BA0909E-CB43-48E7-B3CD-88FE36230EA9}"/>
              </a:ext>
            </a:extLst>
          </p:cNvPr>
          <p:cNvCxnSpPr>
            <a:cxnSpLocks/>
          </p:cNvCxnSpPr>
          <p:nvPr/>
        </p:nvCxnSpPr>
        <p:spPr>
          <a:xfrm>
            <a:off x="1499681" y="3970354"/>
            <a:ext cx="1745529" cy="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E7DAF0FF-4CDE-4DAE-976E-6B34972B6547}"/>
              </a:ext>
            </a:extLst>
          </p:cNvPr>
          <p:cNvCxnSpPr>
            <a:cxnSpLocks/>
          </p:cNvCxnSpPr>
          <p:nvPr/>
        </p:nvCxnSpPr>
        <p:spPr>
          <a:xfrm flipV="1">
            <a:off x="5552181" y="2065136"/>
            <a:ext cx="2136776" cy="63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フローチャート: 磁気ディスク 105">
            <a:extLst>
              <a:ext uri="{FF2B5EF4-FFF2-40B4-BE49-F238E27FC236}">
                <a16:creationId xmlns:a16="http://schemas.microsoft.com/office/drawing/2014/main" id="{E4A10721-DFC9-466A-826C-E5277FF47C96}"/>
              </a:ext>
            </a:extLst>
          </p:cNvPr>
          <p:cNvSpPr/>
          <p:nvPr/>
        </p:nvSpPr>
        <p:spPr>
          <a:xfrm>
            <a:off x="7688957" y="1613181"/>
            <a:ext cx="1493240" cy="1270641"/>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横断検索用</a:t>
            </a:r>
            <a:r>
              <a:rPr kumimoji="1" lang="en-US" altLang="ja-JP" dirty="0">
                <a:latin typeface="Meiryo UI" panose="020B0604030504040204" pitchFamily="50" charset="-128"/>
                <a:ea typeface="Meiryo UI" panose="020B0604030504040204" pitchFamily="50" charset="-128"/>
              </a:rPr>
              <a:t>CKAN</a:t>
            </a:r>
            <a:endParaRPr kumimoji="1" lang="ja-JP" altLang="en-US" dirty="0">
              <a:latin typeface="Meiryo UI" panose="020B0604030504040204" pitchFamily="50" charset="-128"/>
              <a:ea typeface="Meiryo UI" panose="020B0604030504040204" pitchFamily="50" charset="-128"/>
            </a:endParaRPr>
          </a:p>
        </p:txBody>
      </p:sp>
      <p:sp>
        <p:nvSpPr>
          <p:cNvPr id="107" name="フローチャート: 磁気ディスク 106">
            <a:extLst>
              <a:ext uri="{FF2B5EF4-FFF2-40B4-BE49-F238E27FC236}">
                <a16:creationId xmlns:a16="http://schemas.microsoft.com/office/drawing/2014/main" id="{F7E52004-9DA3-417A-9101-6EA3FC6716AC}"/>
              </a:ext>
            </a:extLst>
          </p:cNvPr>
          <p:cNvSpPr/>
          <p:nvPr/>
        </p:nvSpPr>
        <p:spPr>
          <a:xfrm>
            <a:off x="7670163" y="4807729"/>
            <a:ext cx="1493240" cy="1270641"/>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詳細検索用</a:t>
            </a:r>
            <a:r>
              <a:rPr kumimoji="1" lang="en-US" altLang="ja-JP" dirty="0">
                <a:latin typeface="Meiryo UI" panose="020B0604030504040204" pitchFamily="50" charset="-128"/>
                <a:ea typeface="Meiryo UI" panose="020B0604030504040204" pitchFamily="50" charset="-128"/>
              </a:rPr>
              <a:t>CKAN</a:t>
            </a:r>
            <a:endParaRPr kumimoji="1" lang="ja-JP" altLang="en-US" dirty="0">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2EBEDE88-269E-4009-92D0-3024B3A24A3B}"/>
              </a:ext>
            </a:extLst>
          </p:cNvPr>
          <p:cNvSpPr txBox="1"/>
          <p:nvPr/>
        </p:nvSpPr>
        <p:spPr>
          <a:xfrm>
            <a:off x="5579520" y="2012395"/>
            <a:ext cx="1983482"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②横断検索用</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検索</a:t>
            </a:r>
            <a:endParaRPr kumimoji="1" lang="ja-JP" altLang="en-US" sz="1100" dirty="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572114B7-F03D-4B71-9B90-9E41C3EB583A}"/>
              </a:ext>
            </a:extLst>
          </p:cNvPr>
          <p:cNvSpPr txBox="1"/>
          <p:nvPr/>
        </p:nvSpPr>
        <p:spPr>
          <a:xfrm>
            <a:off x="5901591" y="2905158"/>
            <a:ext cx="1882929"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③登録カタログ取得</a:t>
            </a:r>
          </a:p>
        </p:txBody>
      </p:sp>
      <p:sp>
        <p:nvSpPr>
          <p:cNvPr id="124" name="フローチャート: 書類 123">
            <a:extLst>
              <a:ext uri="{FF2B5EF4-FFF2-40B4-BE49-F238E27FC236}">
                <a16:creationId xmlns:a16="http://schemas.microsoft.com/office/drawing/2014/main" id="{85E7078F-7F9C-4186-8ABE-FC02C75E08F4}"/>
              </a:ext>
            </a:extLst>
          </p:cNvPr>
          <p:cNvSpPr/>
          <p:nvPr/>
        </p:nvSpPr>
        <p:spPr>
          <a:xfrm>
            <a:off x="6115045" y="3159449"/>
            <a:ext cx="377505" cy="3895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C4E2BCC0-F60A-4632-B5EB-C01ADD48B604}"/>
              </a:ext>
            </a:extLst>
          </p:cNvPr>
          <p:cNvCxnSpPr>
            <a:cxnSpLocks/>
          </p:cNvCxnSpPr>
          <p:nvPr/>
        </p:nvCxnSpPr>
        <p:spPr>
          <a:xfrm flipV="1">
            <a:off x="1484036" y="3276944"/>
            <a:ext cx="1745529" cy="15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テキスト ボックス 130">
            <a:extLst>
              <a:ext uri="{FF2B5EF4-FFF2-40B4-BE49-F238E27FC236}">
                <a16:creationId xmlns:a16="http://schemas.microsoft.com/office/drawing/2014/main" id="{D0230472-48FE-4A7D-9208-B3FEE8177EDA}"/>
              </a:ext>
            </a:extLst>
          </p:cNvPr>
          <p:cNvSpPr txBox="1"/>
          <p:nvPr/>
        </p:nvSpPr>
        <p:spPr>
          <a:xfrm>
            <a:off x="1379144" y="3046039"/>
            <a:ext cx="1789995"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①横断検索</a:t>
            </a:r>
            <a:endParaRPr kumimoji="1" lang="ja-JP" altLang="en-US" sz="11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9A7F4142-D765-458A-88F3-B1A808464061}"/>
              </a:ext>
            </a:extLst>
          </p:cNvPr>
          <p:cNvCxnSpPr>
            <a:cxnSpLocks/>
          </p:cNvCxnSpPr>
          <p:nvPr/>
        </p:nvCxnSpPr>
        <p:spPr>
          <a:xfrm flipV="1">
            <a:off x="5561968" y="2444039"/>
            <a:ext cx="2136776" cy="631348"/>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0441C6F7-C3BC-441B-BE22-242B3879BD11}"/>
              </a:ext>
            </a:extLst>
          </p:cNvPr>
          <p:cNvSpPr txBox="1"/>
          <p:nvPr/>
        </p:nvSpPr>
        <p:spPr>
          <a:xfrm>
            <a:off x="1387747" y="3693627"/>
            <a:ext cx="1789995"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⑤詳細検索（</a:t>
            </a:r>
            <a:r>
              <a:rPr lang="en-US" altLang="ja-JP" sz="1100" dirty="0">
                <a:latin typeface="Meiryo UI" panose="020B0604030504040204" pitchFamily="50" charset="-128"/>
                <a:ea typeface="Meiryo UI" panose="020B0604030504040204" pitchFamily="50" charset="-128"/>
              </a:rPr>
              <a:t>ID</a:t>
            </a:r>
            <a:r>
              <a:rPr lang="ja-JP" altLang="en-US"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4A1DD657-BA02-4578-B29C-E94B63AD9431}"/>
              </a:ext>
            </a:extLst>
          </p:cNvPr>
          <p:cNvCxnSpPr>
            <a:cxnSpLocks/>
          </p:cNvCxnSpPr>
          <p:nvPr/>
        </p:nvCxnSpPr>
        <p:spPr>
          <a:xfrm flipH="1">
            <a:off x="1478580" y="3587479"/>
            <a:ext cx="1752384" cy="1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69AEA836-D3D2-4895-8BA7-EC2B4B7D463C}"/>
              </a:ext>
            </a:extLst>
          </p:cNvPr>
          <p:cNvSpPr txBox="1"/>
          <p:nvPr/>
        </p:nvSpPr>
        <p:spPr>
          <a:xfrm>
            <a:off x="1374433" y="3367574"/>
            <a:ext cx="2053333"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④横断検索</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カタログ取得</a:t>
            </a:r>
            <a:endParaRPr kumimoji="1" lang="ja-JP" altLang="en-US" sz="1100" dirty="0">
              <a:latin typeface="Meiryo UI" panose="020B0604030504040204" pitchFamily="50" charset="-128"/>
              <a:ea typeface="Meiryo UI" panose="020B0604030504040204" pitchFamily="50" charset="-128"/>
            </a:endParaRPr>
          </a:p>
        </p:txBody>
      </p:sp>
      <p:cxnSp>
        <p:nvCxnSpPr>
          <p:cNvPr id="50" name="直線矢印コネクタ 49">
            <a:extLst>
              <a:ext uri="{FF2B5EF4-FFF2-40B4-BE49-F238E27FC236}">
                <a16:creationId xmlns:a16="http://schemas.microsoft.com/office/drawing/2014/main" id="{0F73D168-64E1-45F3-BE59-2DA0F9FD03C4}"/>
              </a:ext>
            </a:extLst>
          </p:cNvPr>
          <p:cNvCxnSpPr>
            <a:cxnSpLocks/>
          </p:cNvCxnSpPr>
          <p:nvPr/>
        </p:nvCxnSpPr>
        <p:spPr>
          <a:xfrm>
            <a:off x="5552181" y="4143874"/>
            <a:ext cx="2117982" cy="107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327F63C0-C2FF-4846-AE00-30CA92472A83}"/>
              </a:ext>
            </a:extLst>
          </p:cNvPr>
          <p:cNvSpPr txBox="1"/>
          <p:nvPr/>
        </p:nvSpPr>
        <p:spPr>
          <a:xfrm>
            <a:off x="6585394" y="4473733"/>
            <a:ext cx="1983482"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⑥詳細検索用</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検索</a:t>
            </a:r>
            <a:endParaRPr kumimoji="1" lang="ja-JP" altLang="en-US" sz="11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B0A48D42-7C24-4E04-AAF6-527BAA1B8049}"/>
              </a:ext>
            </a:extLst>
          </p:cNvPr>
          <p:cNvSpPr txBox="1"/>
          <p:nvPr/>
        </p:nvSpPr>
        <p:spPr>
          <a:xfrm>
            <a:off x="5901591" y="5206702"/>
            <a:ext cx="188292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⑦</a:t>
            </a:r>
            <a:r>
              <a:rPr kumimoji="1" lang="ja-JP" altLang="en-US" sz="1100" dirty="0">
                <a:latin typeface="Meiryo UI" panose="020B0604030504040204" pitchFamily="50" charset="-128"/>
                <a:ea typeface="Meiryo UI" panose="020B0604030504040204" pitchFamily="50" charset="-128"/>
              </a:rPr>
              <a:t>登録カタログ取得</a:t>
            </a:r>
          </a:p>
        </p:txBody>
      </p:sp>
      <p:sp>
        <p:nvSpPr>
          <p:cNvPr id="68" name="フローチャート: 書類 67">
            <a:extLst>
              <a:ext uri="{FF2B5EF4-FFF2-40B4-BE49-F238E27FC236}">
                <a16:creationId xmlns:a16="http://schemas.microsoft.com/office/drawing/2014/main" id="{B1F4871D-89B8-4C3B-A7EB-98A8783B7CF2}"/>
              </a:ext>
            </a:extLst>
          </p:cNvPr>
          <p:cNvSpPr/>
          <p:nvPr/>
        </p:nvSpPr>
        <p:spPr>
          <a:xfrm>
            <a:off x="6168306" y="5452732"/>
            <a:ext cx="377505" cy="3895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B0F4C73C-363C-42E1-AF72-BFEFE4BC6B30}"/>
              </a:ext>
            </a:extLst>
          </p:cNvPr>
          <p:cNvCxnSpPr>
            <a:cxnSpLocks/>
          </p:cNvCxnSpPr>
          <p:nvPr/>
        </p:nvCxnSpPr>
        <p:spPr>
          <a:xfrm>
            <a:off x="5536801" y="4464054"/>
            <a:ext cx="2117982" cy="1077892"/>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F1BB1CD9-676E-4700-B4B1-52A7E32B009D}"/>
              </a:ext>
            </a:extLst>
          </p:cNvPr>
          <p:cNvSpPr txBox="1"/>
          <p:nvPr/>
        </p:nvSpPr>
        <p:spPr>
          <a:xfrm>
            <a:off x="1374433" y="4009624"/>
            <a:ext cx="2053333"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⑧詳細検索</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カタログ取得</a:t>
            </a:r>
            <a:endParaRPr kumimoji="1"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2907F6C7-3ED5-4996-B217-D20A6A22BE36}"/>
              </a:ext>
            </a:extLst>
          </p:cNvPr>
          <p:cNvCxnSpPr>
            <a:cxnSpLocks/>
          </p:cNvCxnSpPr>
          <p:nvPr/>
        </p:nvCxnSpPr>
        <p:spPr>
          <a:xfrm flipH="1">
            <a:off x="1471589" y="4268386"/>
            <a:ext cx="1752384" cy="1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吹き出し: 四角形 42">
            <a:extLst>
              <a:ext uri="{FF2B5EF4-FFF2-40B4-BE49-F238E27FC236}">
                <a16:creationId xmlns:a16="http://schemas.microsoft.com/office/drawing/2014/main" id="{10687AD2-2955-4757-AA6E-DEA17E03F039}"/>
              </a:ext>
            </a:extLst>
          </p:cNvPr>
          <p:cNvSpPr/>
          <p:nvPr/>
        </p:nvSpPr>
        <p:spPr>
          <a:xfrm>
            <a:off x="7419123" y="2973315"/>
            <a:ext cx="2117982" cy="844504"/>
          </a:xfrm>
          <a:prstGeom prst="wedgeRectCallout">
            <a:avLst>
              <a:gd name="adj1" fmla="val -85228"/>
              <a:gd name="adj2" fmla="val -4373"/>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7305A67F-1DC4-43CD-B46D-CF14DE3BF5E4}"/>
              </a:ext>
            </a:extLst>
          </p:cNvPr>
          <p:cNvGrpSpPr/>
          <p:nvPr/>
        </p:nvGrpSpPr>
        <p:grpSpPr>
          <a:xfrm>
            <a:off x="7578164" y="3110728"/>
            <a:ext cx="1841844" cy="605597"/>
            <a:chOff x="452673" y="4400939"/>
            <a:chExt cx="2618210" cy="610524"/>
          </a:xfrm>
        </p:grpSpPr>
        <p:sp>
          <p:nvSpPr>
            <p:cNvPr id="38" name="テキスト ボックス 37">
              <a:extLst>
                <a:ext uri="{FF2B5EF4-FFF2-40B4-BE49-F238E27FC236}">
                  <a16:creationId xmlns:a16="http://schemas.microsoft.com/office/drawing/2014/main" id="{846F903A-2AA9-4668-9DE2-4B9CAFE21338}"/>
                </a:ext>
              </a:extLst>
            </p:cNvPr>
            <p:cNvSpPr txBox="1"/>
            <p:nvPr/>
          </p:nvSpPr>
          <p:spPr>
            <a:xfrm>
              <a:off x="452673" y="4400939"/>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ja-JP" altLang="en-US" sz="1000" dirty="0">
                  <a:latin typeface="Meiryo UI" panose="020B0604030504040204" pitchFamily="50" charset="-128"/>
                  <a:ea typeface="Meiryo UI" panose="020B0604030504040204" pitchFamily="50" charset="-128"/>
                </a:rPr>
                <a:t>詳細検索データセット</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E4D48C16-C5B0-4DD1-8F57-ABADDC939227}"/>
                </a:ext>
              </a:extLst>
            </p:cNvPr>
            <p:cNvSpPr txBox="1"/>
            <p:nvPr/>
          </p:nvSpPr>
          <p:spPr>
            <a:xfrm>
              <a:off x="1883120" y="4400939"/>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en-US" altLang="ja-JP" sz="1000" dirty="0">
                  <a:solidFill>
                    <a:srgbClr val="FF0000"/>
                  </a:solidFill>
                  <a:latin typeface="Meiryo UI" panose="020B0604030504040204" pitchFamily="50" charset="-128"/>
                  <a:ea typeface="Meiryo UI" panose="020B0604030504040204" pitchFamily="50" charset="-128"/>
                </a:rPr>
                <a:t>789abc</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38589DC6-F109-4015-9D21-34C245BA8330}"/>
                </a:ext>
              </a:extLst>
            </p:cNvPr>
            <p:cNvSpPr txBox="1"/>
            <p:nvPr/>
          </p:nvSpPr>
          <p:spPr>
            <a:xfrm>
              <a:off x="452673" y="4706201"/>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sp>
          <p:nvSpPr>
            <p:cNvPr id="42" name="テキスト ボックス 41">
              <a:extLst>
                <a:ext uri="{FF2B5EF4-FFF2-40B4-BE49-F238E27FC236}">
                  <a16:creationId xmlns:a16="http://schemas.microsoft.com/office/drawing/2014/main" id="{7340FDA6-0C86-4C6E-9B41-184A67B22BF8}"/>
                </a:ext>
              </a:extLst>
            </p:cNvPr>
            <p:cNvSpPr txBox="1"/>
            <p:nvPr/>
          </p:nvSpPr>
          <p:spPr>
            <a:xfrm>
              <a:off x="1883119" y="4706201"/>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grpSp>
      <p:grpSp>
        <p:nvGrpSpPr>
          <p:cNvPr id="60" name="グループ化 59">
            <a:extLst>
              <a:ext uri="{FF2B5EF4-FFF2-40B4-BE49-F238E27FC236}">
                <a16:creationId xmlns:a16="http://schemas.microsoft.com/office/drawing/2014/main" id="{CABACDD3-C2C3-4508-BDCA-8D68D6CBDA34}"/>
              </a:ext>
            </a:extLst>
          </p:cNvPr>
          <p:cNvGrpSpPr/>
          <p:nvPr/>
        </p:nvGrpSpPr>
        <p:grpSpPr>
          <a:xfrm>
            <a:off x="3393451" y="5385545"/>
            <a:ext cx="1841844" cy="605597"/>
            <a:chOff x="452673" y="4400939"/>
            <a:chExt cx="2618210" cy="610524"/>
          </a:xfrm>
        </p:grpSpPr>
        <p:sp>
          <p:nvSpPr>
            <p:cNvPr id="62" name="テキスト ボックス 61">
              <a:extLst>
                <a:ext uri="{FF2B5EF4-FFF2-40B4-BE49-F238E27FC236}">
                  <a16:creationId xmlns:a16="http://schemas.microsoft.com/office/drawing/2014/main" id="{C9775639-4F39-4302-9F41-D26F31A55F6F}"/>
                </a:ext>
              </a:extLst>
            </p:cNvPr>
            <p:cNvSpPr txBox="1"/>
            <p:nvPr/>
          </p:nvSpPr>
          <p:spPr>
            <a:xfrm>
              <a:off x="452673" y="4400939"/>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ja-JP" altLang="en-US" sz="1000" dirty="0">
                  <a:latin typeface="Meiryo UI" panose="020B0604030504040204" pitchFamily="50" charset="-128"/>
                  <a:ea typeface="Meiryo UI" panose="020B0604030504040204" pitchFamily="50" charset="-128"/>
                </a:rPr>
                <a:t>詳細検索データセット</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58C5875A-48A1-496F-8CDB-2C6ECE0913F6}"/>
                </a:ext>
              </a:extLst>
            </p:cNvPr>
            <p:cNvSpPr txBox="1"/>
            <p:nvPr/>
          </p:nvSpPr>
          <p:spPr>
            <a:xfrm>
              <a:off x="1883120" y="4400939"/>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en-US" altLang="ja-JP" sz="1000" dirty="0">
                  <a:solidFill>
                    <a:srgbClr val="FF0000"/>
                  </a:solidFill>
                  <a:latin typeface="Meiryo UI" panose="020B0604030504040204" pitchFamily="50" charset="-128"/>
                  <a:ea typeface="Meiryo UI" panose="020B0604030504040204" pitchFamily="50" charset="-128"/>
                </a:rPr>
                <a:t>789abc</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4705CA0D-B511-4920-8EB2-A54575645043}"/>
                </a:ext>
              </a:extLst>
            </p:cNvPr>
            <p:cNvSpPr txBox="1"/>
            <p:nvPr/>
          </p:nvSpPr>
          <p:spPr>
            <a:xfrm>
              <a:off x="452673" y="4706201"/>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sp>
          <p:nvSpPr>
            <p:cNvPr id="67" name="テキスト ボックス 66">
              <a:extLst>
                <a:ext uri="{FF2B5EF4-FFF2-40B4-BE49-F238E27FC236}">
                  <a16:creationId xmlns:a16="http://schemas.microsoft.com/office/drawing/2014/main" id="{290E460E-0218-4D79-979F-BD91684EBF42}"/>
                </a:ext>
              </a:extLst>
            </p:cNvPr>
            <p:cNvSpPr txBox="1"/>
            <p:nvPr/>
          </p:nvSpPr>
          <p:spPr>
            <a:xfrm>
              <a:off x="1883119" y="4706201"/>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grpSp>
    </p:spTree>
    <p:extLst>
      <p:ext uri="{BB962C8B-B14F-4D97-AF65-F5344CB8AC3E}">
        <p14:creationId xmlns:p14="http://schemas.microsoft.com/office/powerpoint/2010/main" val="344128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1.3.1 </a:t>
            </a:r>
            <a:r>
              <a:rPr lang="ja-JP" altLang="en-US" sz="1800" dirty="0">
                <a:solidFill>
                  <a:schemeClr val="tx1"/>
                </a:solidFill>
                <a:latin typeface="Meiryo UI" panose="020B0604030504040204" pitchFamily="50" charset="-128"/>
                <a:ea typeface="Meiryo UI" panose="020B0604030504040204" pitchFamily="50" charset="-128"/>
              </a:rPr>
              <a:t>運用パターンと構成</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84144" y="682148"/>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■想定される運用のパターンおよび構成を以下に整理する。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3595582409"/>
              </p:ext>
            </p:extLst>
          </p:nvPr>
        </p:nvGraphicFramePr>
        <p:xfrm>
          <a:off x="130303" y="1037632"/>
          <a:ext cx="9645391" cy="259588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4267518">
                  <a:extLst>
                    <a:ext uri="{9D8B030D-6E8A-4147-A177-3AD203B41FA5}">
                      <a16:colId xmlns:a16="http://schemas.microsoft.com/office/drawing/2014/main" val="631402458"/>
                    </a:ext>
                  </a:extLst>
                </a:gridCol>
                <a:gridCol w="2953068">
                  <a:extLst>
                    <a:ext uri="{9D8B030D-6E8A-4147-A177-3AD203B41FA5}">
                      <a16:colId xmlns:a16="http://schemas.microsoft.com/office/drawing/2014/main" val="1762568848"/>
                    </a:ext>
                  </a:extLst>
                </a:gridCol>
                <a:gridCol w="2121218">
                  <a:extLst>
                    <a:ext uri="{9D8B030D-6E8A-4147-A177-3AD203B41FA5}">
                      <a16:colId xmlns:a16="http://schemas.microsoft.com/office/drawing/2014/main" val="2761014264"/>
                    </a:ext>
                  </a:extLst>
                </a:gridCol>
              </a:tblGrid>
              <a:tr h="370840">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bl>
          </a:graphicData>
        </a:graphic>
      </p:graphicFrame>
    </p:spTree>
    <p:extLst>
      <p:ext uri="{BB962C8B-B14F-4D97-AF65-F5344CB8AC3E}">
        <p14:creationId xmlns:p14="http://schemas.microsoft.com/office/powerpoint/2010/main" val="7675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1.3.2 </a:t>
            </a:r>
            <a:r>
              <a:rPr lang="ja-JP" altLang="en-US" sz="1800" dirty="0">
                <a:solidFill>
                  <a:schemeClr val="tx1"/>
                </a:solidFill>
                <a:latin typeface="Meiryo UI" panose="020B0604030504040204" pitchFamily="50" charset="-128"/>
                <a:ea typeface="Meiryo UI" panose="020B0604030504040204" pitchFamily="50" charset="-128"/>
              </a:rPr>
              <a:t>タスクおよびアクターについて</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949369354"/>
              </p:ext>
            </p:extLst>
          </p:nvPr>
        </p:nvGraphicFramePr>
        <p:xfrm>
          <a:off x="152656" y="1034325"/>
          <a:ext cx="9600685" cy="389128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144037847"/>
                    </a:ext>
                  </a:extLst>
                </a:gridCol>
                <a:gridCol w="3571676">
                  <a:extLst>
                    <a:ext uri="{9D8B030D-6E8A-4147-A177-3AD203B41FA5}">
                      <a16:colId xmlns:a16="http://schemas.microsoft.com/office/drawing/2014/main" val="631402458"/>
                    </a:ext>
                  </a:extLst>
                </a:gridCol>
                <a:gridCol w="994194">
                  <a:extLst>
                    <a:ext uri="{9D8B030D-6E8A-4147-A177-3AD203B41FA5}">
                      <a16:colId xmlns:a16="http://schemas.microsoft.com/office/drawing/2014/main" val="2104206834"/>
                    </a:ext>
                  </a:extLst>
                </a:gridCol>
                <a:gridCol w="4690010">
                  <a:extLst>
                    <a:ext uri="{9D8B030D-6E8A-4147-A177-3AD203B41FA5}">
                      <a16:colId xmlns:a16="http://schemas.microsoft.com/office/drawing/2014/main" val="1762568848"/>
                    </a:ext>
                  </a:extLst>
                </a:gridCol>
              </a:tblGrid>
              <a:tr h="370840">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a:latin typeface="Meiryo UI" panose="020B0604030504040204" pitchFamily="50" charset="-128"/>
                          <a:ea typeface="Meiryo UI" panose="020B0604030504040204" pitchFamily="50" charset="-128"/>
                        </a:rPr>
                        <a:t>タスク</a:t>
                      </a:r>
                    </a:p>
                  </a:txBody>
                  <a:tcPr anchor="ctr"/>
                </a:tc>
                <a:tc>
                  <a:txBody>
                    <a:bodyPr/>
                    <a:lstStyle/>
                    <a:p>
                      <a:r>
                        <a:rPr kumimoji="1" lang="ja-JP" altLang="en-US" sz="1100" dirty="0">
                          <a:latin typeface="Meiryo UI" panose="020B0604030504040204" pitchFamily="50" charset="-128"/>
                          <a:ea typeface="Meiryo UI" panose="020B0604030504040204" pitchFamily="50" charset="-128"/>
                        </a:rPr>
                        <a:t>アクター</a:t>
                      </a:r>
                    </a:p>
                  </a:txBody>
                  <a:tcPr anchor="ctr"/>
                </a:tc>
                <a:tc>
                  <a:txBody>
                    <a:bodyPr/>
                    <a:lstStyle/>
                    <a:p>
                      <a:r>
                        <a:rPr kumimoji="1" lang="ja-JP" altLang="en-US" sz="1100" dirty="0">
                          <a:latin typeface="Meiryo UI" panose="020B0604030504040204" pitchFamily="50" charset="-128"/>
                          <a:ea typeface="Meiryo UI" panose="020B0604030504040204" pitchFamily="50" charset="-128"/>
                        </a:rPr>
                        <a:t>説明</a:t>
                      </a:r>
                    </a:p>
                  </a:txBody>
                  <a:tcPr anchor="ctr"/>
                </a:tc>
                <a:extLst>
                  <a:ext uri="{0D108BD9-81ED-4DB2-BD59-A6C34878D82A}">
                    <a16:rowId xmlns:a16="http://schemas.microsoft.com/office/drawing/2014/main" val="3787570290"/>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1</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支援サービス群のデータカタログ作成ツールに対するユーザ作成・更新・削除</a:t>
                      </a:r>
                    </a:p>
                  </a:txBody>
                  <a:tcPr/>
                </a:tc>
                <a:tc>
                  <a:txBody>
                    <a:bodyPr/>
                    <a:lstStyle/>
                    <a:p>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支援サービス群の運用管理者向けタスク。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運用管理者がデータ提供者から要求を受けて、「組織の</a:t>
                      </a:r>
                      <a:r>
                        <a:rPr kumimoji="1" lang="en-US" altLang="ja-JP" sz="1050" dirty="0">
                          <a:latin typeface="Meiryo UI" panose="020B0604030504040204" pitchFamily="50" charset="-128"/>
                          <a:ea typeface="Meiryo UI" panose="020B0604030504040204" pitchFamily="50" charset="-128"/>
                        </a:rPr>
                        <a:t>Editor</a:t>
                      </a:r>
                      <a:r>
                        <a:rPr kumimoji="1" lang="ja-JP" altLang="en-US" sz="1050" dirty="0">
                          <a:latin typeface="Meiryo UI" panose="020B0604030504040204" pitchFamily="50" charset="-128"/>
                          <a:ea typeface="Meiryo UI" panose="020B0604030504040204" pitchFamily="50" charset="-128"/>
                        </a:rPr>
                        <a:t>ロール」の</a:t>
                      </a:r>
                      <a:r>
                        <a:rPr kumimoji="1" lang="en-US" altLang="ja-JP" sz="1050" dirty="0">
                          <a:latin typeface="Meiryo UI" panose="020B0604030504040204" pitchFamily="50" charset="-128"/>
                          <a:ea typeface="Meiryo UI" panose="020B0604030504040204" pitchFamily="50" charset="-128"/>
                        </a:rPr>
                        <a:t>CKAN</a:t>
                      </a:r>
                      <a:r>
                        <a:rPr kumimoji="1" lang="ja-JP" altLang="en-US" sz="1050" dirty="0">
                          <a:latin typeface="Meiryo UI" panose="020B0604030504040204" pitchFamily="50" charset="-128"/>
                          <a:ea typeface="Meiryo UI" panose="020B0604030504040204" pitchFamily="50" charset="-128"/>
                        </a:rPr>
                        <a:t>ユーザを作成・更新・削除する。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2</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データカタログ作成ツールのテンプレートを編集</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支援サービス群、オンプレミス両方のユーザ向けタスク。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データカタログ作成ツールでカタログ作成時に適用するテンプレートを編集する。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23691282"/>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3</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支援サービス群のデータカタログ作成ツールを用いたカタログ作成・更新・削除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支援サービス群のデータカタログ作成ツールでカタログを作成・更新・削除する。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4</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支援サービス群のデータカタログ作成ツールを用いたカタログのインポート・エクスポート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支援サービス群のデータカタログ作成ツールでカタログをインポート・エクスポートする。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5</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データ提供者のカタログサイトに対するカタログのインポート・エクスポート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支援サービス群のデータカタログ作成ツールで作成したカタログをデータ提供者のカタログサイトにインポート・エクスポートする。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6</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データ提供者のデータカタログ作成ツールを用いたカタログ作成・更新・削除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オンプレミスにデータカタログ作成ツールがあるユーザ向けフロー。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データ提供者に配置したデータカタログ作成ツールでカタログを作成・更新・削除する。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7</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支援サービス群のデータカタログ作成ツールの列挙型定義データを語彙リポジトリと連携</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支援サービス群の運用管理者向けタスク。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が語彙連携ツールを使用して、データカタログ作成ツールの列挙型定義データの語彙リポジトリへの登録と語彙リポジトリから取得した語彙データをデータカタログ作成ツールの列挙型定義データとして登録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59189690"/>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120838" y="691025"/>
            <a:ext cx="5188009"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■運用パターンごとのタスクおよびアクターを以下に整理する。</a:t>
            </a:r>
          </a:p>
        </p:txBody>
      </p:sp>
    </p:spTree>
    <p:extLst>
      <p:ext uri="{BB962C8B-B14F-4D97-AF65-F5344CB8AC3E}">
        <p14:creationId xmlns:p14="http://schemas.microsoft.com/office/powerpoint/2010/main" val="372303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(1) - </a:t>
            </a:r>
            <a:r>
              <a:rPr lang="ja-JP" altLang="en-US" sz="1800" dirty="0">
                <a:solidFill>
                  <a:schemeClr val="tx1"/>
                </a:solidFill>
                <a:latin typeface="Meiryo UI" panose="020B0604030504040204" pitchFamily="50" charset="-128"/>
                <a:ea typeface="Meiryo UI" panose="020B0604030504040204" pitchFamily="50" charset="-128"/>
              </a:rPr>
              <a:t>ユーザの作成・編集・削除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542578608"/>
              </p:ext>
            </p:extLst>
          </p:nvPr>
        </p:nvGraphicFramePr>
        <p:xfrm>
          <a:off x="234000" y="1306443"/>
          <a:ext cx="9443400" cy="3200400"/>
        </p:xfrm>
        <a:graphic>
          <a:graphicData uri="http://schemas.openxmlformats.org/drawingml/2006/table">
            <a:tbl>
              <a:tblPr firstRow="1" bandRow="1">
                <a:tableStyleId>{5C22544A-7EE6-4342-B048-85BDC9FD1C3A}</a:tableStyleId>
              </a:tblPr>
              <a:tblGrid>
                <a:gridCol w="409828">
                  <a:extLst>
                    <a:ext uri="{9D8B030D-6E8A-4147-A177-3AD203B41FA5}">
                      <a16:colId xmlns:a16="http://schemas.microsoft.com/office/drawing/2014/main" val="144037847"/>
                    </a:ext>
                  </a:extLst>
                </a:gridCol>
                <a:gridCol w="3355071">
                  <a:extLst>
                    <a:ext uri="{9D8B030D-6E8A-4147-A177-3AD203B41FA5}">
                      <a16:colId xmlns:a16="http://schemas.microsoft.com/office/drawing/2014/main" val="631402458"/>
                    </a:ext>
                  </a:extLst>
                </a:gridCol>
                <a:gridCol w="1973276">
                  <a:extLst>
                    <a:ext uri="{9D8B030D-6E8A-4147-A177-3AD203B41FA5}">
                      <a16:colId xmlns:a16="http://schemas.microsoft.com/office/drawing/2014/main" val="2758534309"/>
                    </a:ext>
                  </a:extLst>
                </a:gridCol>
                <a:gridCol w="3705225">
                  <a:extLst>
                    <a:ext uri="{9D8B030D-6E8A-4147-A177-3AD203B41FA5}">
                      <a16:colId xmlns:a16="http://schemas.microsoft.com/office/drawing/2014/main" val="1762568848"/>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新規にユーザを作成する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新規に複数ユーザを一括で作成する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仕様上、一部項目の同一設定が不可。</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既存のユーザを元にユーザを作成する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9004725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既存のユーザを元に複数ユーザを一括作成する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データ提供者を跨いで同一設定を行うことはレアケースと思われる。</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また、フィールドによっては</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仕様上同一設定が不可。</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5</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6167917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既存の複数ユーザを一括編集する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データ提供者を跨いで同一設定を行うことはレアケースと思われる。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146531"/>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既存のユーザを削除する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593145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既存の複数ユーザを一括削除する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非対応</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100782249"/>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120838" y="682148"/>
            <a:ext cx="9293823" cy="624295"/>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■ユーザの作成・編集・削除のパターンを以下に整理する。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複数レコードの一括作成・編集は同一値を反映する想定とする。</a:t>
            </a:r>
          </a:p>
        </p:txBody>
      </p:sp>
    </p:spTree>
    <p:extLst>
      <p:ext uri="{BB962C8B-B14F-4D97-AF65-F5344CB8AC3E}">
        <p14:creationId xmlns:p14="http://schemas.microsoft.com/office/powerpoint/2010/main" val="52222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a:xfrm>
            <a:off x="225611" y="117874"/>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(2) - </a:t>
            </a:r>
            <a:r>
              <a:rPr lang="ja-JP" altLang="en-US" sz="1800" dirty="0">
                <a:solidFill>
                  <a:schemeClr val="tx1"/>
                </a:solidFill>
                <a:latin typeface="Meiryo UI" panose="020B0604030504040204" pitchFamily="50" charset="-128"/>
                <a:ea typeface="Meiryo UI" panose="020B0604030504040204" pitchFamily="50" charset="-128"/>
              </a:rPr>
              <a:t>テンプレート編集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995787644"/>
              </p:ext>
            </p:extLst>
          </p:nvPr>
        </p:nvGraphicFramePr>
        <p:xfrm>
          <a:off x="265850" y="1531253"/>
          <a:ext cx="9374298" cy="1554480"/>
        </p:xfrm>
        <a:graphic>
          <a:graphicData uri="http://schemas.openxmlformats.org/drawingml/2006/table">
            <a:tbl>
              <a:tblPr firstRow="1" bandRow="1">
                <a:tableStyleId>{5C22544A-7EE6-4342-B048-85BDC9FD1C3A}</a:tableStyleId>
              </a:tblPr>
              <a:tblGrid>
                <a:gridCol w="369632">
                  <a:extLst>
                    <a:ext uri="{9D8B030D-6E8A-4147-A177-3AD203B41FA5}">
                      <a16:colId xmlns:a16="http://schemas.microsoft.com/office/drawing/2014/main" val="144037847"/>
                    </a:ext>
                  </a:extLst>
                </a:gridCol>
                <a:gridCol w="4176381">
                  <a:extLst>
                    <a:ext uri="{9D8B030D-6E8A-4147-A177-3AD203B41FA5}">
                      <a16:colId xmlns:a16="http://schemas.microsoft.com/office/drawing/2014/main" val="631402458"/>
                    </a:ext>
                  </a:extLst>
                </a:gridCol>
                <a:gridCol w="1927970">
                  <a:extLst>
                    <a:ext uri="{9D8B030D-6E8A-4147-A177-3AD203B41FA5}">
                      <a16:colId xmlns:a16="http://schemas.microsoft.com/office/drawing/2014/main" val="2758534309"/>
                    </a:ext>
                  </a:extLst>
                </a:gridCol>
                <a:gridCol w="2900315">
                  <a:extLst>
                    <a:ext uri="{9D8B030D-6E8A-4147-A177-3AD203B41FA5}">
                      <a16:colId xmlns:a16="http://schemas.microsoft.com/office/drawing/2014/main" val="1762568848"/>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自ユーザのテンプレートを編集する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他ユーザのテンプレート設定を編集する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他ユーザのテンプレート設定を自ユーザのテンプレートに反映する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自ユーザのテンプレート設定を他ユーザのテンプレートに反映する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7"/>
            <a:ext cx="9293823" cy="832328"/>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■テンプレート編集のパターンを以下に整理する。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テンプレートは必ず保持する。また、ユーザごとに</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つのみ保持する。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そのため、テンプレートの新規作成・削除は行わない。</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063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来歴</a:t>
            </a:r>
          </a:p>
        </p:txBody>
      </p:sp>
      <p:graphicFrame>
        <p:nvGraphicFramePr>
          <p:cNvPr id="2" name="表 3">
            <a:extLst>
              <a:ext uri="{FF2B5EF4-FFF2-40B4-BE49-F238E27FC236}">
                <a16:creationId xmlns:a16="http://schemas.microsoft.com/office/drawing/2014/main" id="{3110FDC9-9B74-A503-C336-4B88328C77C4}"/>
              </a:ext>
            </a:extLst>
          </p:cNvPr>
          <p:cNvGraphicFramePr>
            <a:graphicFrameLocks noGrp="1"/>
          </p:cNvGraphicFramePr>
          <p:nvPr>
            <p:extLst>
              <p:ext uri="{D42A27DB-BD31-4B8C-83A1-F6EECF244321}">
                <p14:modId xmlns:p14="http://schemas.microsoft.com/office/powerpoint/2010/main" val="1552734766"/>
              </p:ext>
            </p:extLst>
          </p:nvPr>
        </p:nvGraphicFramePr>
        <p:xfrm>
          <a:off x="232025" y="843552"/>
          <a:ext cx="9504092" cy="4780008"/>
        </p:xfrm>
        <a:graphic>
          <a:graphicData uri="http://schemas.openxmlformats.org/drawingml/2006/table">
            <a:tbl>
              <a:tblPr firstRow="1" bandRow="1">
                <a:tableStyleId>{5C22544A-7EE6-4342-B048-85BDC9FD1C3A}</a:tableStyleId>
              </a:tblPr>
              <a:tblGrid>
                <a:gridCol w="524331">
                  <a:extLst>
                    <a:ext uri="{9D8B030D-6E8A-4147-A177-3AD203B41FA5}">
                      <a16:colId xmlns:a16="http://schemas.microsoft.com/office/drawing/2014/main" val="2040273163"/>
                    </a:ext>
                  </a:extLst>
                </a:gridCol>
                <a:gridCol w="970844">
                  <a:extLst>
                    <a:ext uri="{9D8B030D-6E8A-4147-A177-3AD203B41FA5}">
                      <a16:colId xmlns:a16="http://schemas.microsoft.com/office/drawing/2014/main" val="2499020759"/>
                    </a:ext>
                  </a:extLst>
                </a:gridCol>
                <a:gridCol w="1286933">
                  <a:extLst>
                    <a:ext uri="{9D8B030D-6E8A-4147-A177-3AD203B41FA5}">
                      <a16:colId xmlns:a16="http://schemas.microsoft.com/office/drawing/2014/main" val="3879949297"/>
                    </a:ext>
                  </a:extLst>
                </a:gridCol>
                <a:gridCol w="6721984">
                  <a:extLst>
                    <a:ext uri="{9D8B030D-6E8A-4147-A177-3AD203B41FA5}">
                      <a16:colId xmlns:a16="http://schemas.microsoft.com/office/drawing/2014/main" val="1804676239"/>
                    </a:ext>
                  </a:extLst>
                </a:gridCol>
              </a:tblGrid>
              <a:tr h="299448">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版数</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発行年月日</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変更内容</a:t>
                      </a:r>
                    </a:p>
                  </a:txBody>
                  <a:tcPr anchor="ctr"/>
                </a:tc>
                <a:extLst>
                  <a:ext uri="{0D108BD9-81ED-4DB2-BD59-A6C34878D82A}">
                    <a16:rowId xmlns:a16="http://schemas.microsoft.com/office/drawing/2014/main" val="3433761847"/>
                  </a:ext>
                </a:extLst>
              </a:tr>
              <a:tr h="226035">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1.0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2020/07/07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新規作成</a:t>
                      </a:r>
                    </a:p>
                  </a:txBody>
                  <a:tcPr anchor="ctr"/>
                </a:tc>
                <a:extLst>
                  <a:ext uri="{0D108BD9-81ED-4DB2-BD59-A6C34878D82A}">
                    <a16:rowId xmlns:a16="http://schemas.microsoft.com/office/drawing/2014/main" val="1391738026"/>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1.1</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2021/2/12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2020</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v1.0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05012875"/>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2.0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2021/2/12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v1.1</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・カタログ編集削除対応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・一時保存機能</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30894682"/>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2.1</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2021/11/05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a:t>
                      </a:r>
                      <a:r>
                        <a:rPr kumimoji="1" lang="ja-JP" altLang="en-US" sz="1200" dirty="0">
                          <a:solidFill>
                            <a:schemeClr val="tx1"/>
                          </a:solidFill>
                          <a:latin typeface="Meiryo UI" panose="020B0604030504040204" pitchFamily="50" charset="-128"/>
                          <a:ea typeface="Meiryo UI" panose="020B0604030504040204" pitchFamily="50" charset="-128"/>
                        </a:rPr>
                        <a:t>年度下期開発版反映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v2.0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SAAS</a:t>
                      </a:r>
                      <a:r>
                        <a:rPr kumimoji="1" lang="ja-JP" altLang="ja-JP" sz="1200" kern="1200" dirty="0">
                          <a:solidFill>
                            <a:schemeClr val="dk1"/>
                          </a:solidFill>
                          <a:effectLst/>
                          <a:latin typeface="+mn-lt"/>
                          <a:ea typeface="+mn-ea"/>
                          <a:cs typeface="+mn-cs"/>
                        </a:rPr>
                        <a:t>化</a:t>
                      </a:r>
                      <a:r>
                        <a:rPr kumimoji="1" lang="ja-JP" altLang="en-US" sz="1200" kern="1200" dirty="0">
                          <a:solidFill>
                            <a:schemeClr val="dk1"/>
                          </a:solidFill>
                          <a:effectLst/>
                          <a:latin typeface="+mn-lt"/>
                          <a:ea typeface="+mn-ea"/>
                          <a:cs typeface="+mn-cs"/>
                        </a:rPr>
                        <a:t>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・来歴対応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NGSI</a:t>
                      </a:r>
                      <a:r>
                        <a:rPr kumimoji="1" lang="ja-JP" altLang="en-US" sz="1200" kern="1200" dirty="0">
                          <a:solidFill>
                            <a:schemeClr val="dk1"/>
                          </a:solidFill>
                          <a:effectLst/>
                          <a:latin typeface="+mn-lt"/>
                          <a:ea typeface="+mn-ea"/>
                          <a:cs typeface="+mn-cs"/>
                        </a:rPr>
                        <a:t>連携対応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04304037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4.0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2022/10/31</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2022</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v4.0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ja-JP"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SAAS</a:t>
                      </a:r>
                      <a:r>
                        <a:rPr kumimoji="1" lang="ja-JP" altLang="ja-JP" sz="1200" kern="1200" dirty="0">
                          <a:solidFill>
                            <a:schemeClr val="dk1"/>
                          </a:solidFill>
                          <a:effectLst/>
                          <a:latin typeface="+mn-lt"/>
                          <a:ea typeface="+mn-ea"/>
                          <a:cs typeface="+mn-cs"/>
                        </a:rPr>
                        <a:t>化の変更</a:t>
                      </a:r>
                    </a:p>
                    <a:p>
                      <a:r>
                        <a:rPr kumimoji="1" lang="ja-JP" altLang="ja-JP" sz="1200" kern="1200" dirty="0">
                          <a:solidFill>
                            <a:schemeClr val="dk1"/>
                          </a:solidFill>
                          <a:effectLst/>
                          <a:latin typeface="+mn-lt"/>
                          <a:ea typeface="+mn-ea"/>
                          <a:cs typeface="+mn-cs"/>
                        </a:rPr>
                        <a:t>・コンプリート機能対応</a:t>
                      </a:r>
                    </a:p>
                    <a:p>
                      <a:r>
                        <a:rPr kumimoji="1" lang="ja-JP" altLang="ja-JP" sz="1200" kern="1200" dirty="0">
                          <a:solidFill>
                            <a:schemeClr val="dk1"/>
                          </a:solidFill>
                          <a:effectLst/>
                          <a:latin typeface="+mn-lt"/>
                          <a:ea typeface="+mn-ea"/>
                          <a:cs typeface="+mn-cs"/>
                        </a:rPr>
                        <a:t>・タグの項目表記</a:t>
                      </a:r>
                    </a:p>
                    <a:p>
                      <a:r>
                        <a:rPr kumimoji="1" lang="ja-JP" altLang="ja-JP" sz="1200" kern="1200" dirty="0">
                          <a:solidFill>
                            <a:schemeClr val="dk1"/>
                          </a:solidFill>
                          <a:effectLst/>
                          <a:latin typeface="+mn-lt"/>
                          <a:ea typeface="+mn-ea"/>
                          <a:cs typeface="+mn-cs"/>
                        </a:rPr>
                        <a:t>・画面表示と拡張表現の機能追加</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25271154"/>
                  </a:ext>
                </a:extLst>
              </a:tr>
            </a:tbl>
          </a:graphicData>
        </a:graphic>
      </p:graphicFrame>
    </p:spTree>
    <p:extLst>
      <p:ext uri="{BB962C8B-B14F-4D97-AF65-F5344CB8AC3E}">
        <p14:creationId xmlns:p14="http://schemas.microsoft.com/office/powerpoint/2010/main" val="4061669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(3) – </a:t>
            </a:r>
            <a:r>
              <a:rPr lang="ja-JP" altLang="en-US" sz="1800" dirty="0">
                <a:solidFill>
                  <a:schemeClr val="tx1"/>
                </a:solidFill>
                <a:latin typeface="Meiryo UI" panose="020B0604030504040204" pitchFamily="50" charset="-128"/>
                <a:ea typeface="Meiryo UI" panose="020B0604030504040204" pitchFamily="50" charset="-128"/>
              </a:rPr>
              <a:t>カタログ作成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144637824"/>
              </p:ext>
            </p:extLst>
          </p:nvPr>
        </p:nvGraphicFramePr>
        <p:xfrm>
          <a:off x="116746" y="1013480"/>
          <a:ext cx="9730773" cy="5392235"/>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44037847"/>
                    </a:ext>
                  </a:extLst>
                </a:gridCol>
                <a:gridCol w="3121213">
                  <a:extLst>
                    <a:ext uri="{9D8B030D-6E8A-4147-A177-3AD203B41FA5}">
                      <a16:colId xmlns:a16="http://schemas.microsoft.com/office/drawing/2014/main" val="631402458"/>
                    </a:ext>
                  </a:extLst>
                </a:gridCol>
                <a:gridCol w="1275127">
                  <a:extLst>
                    <a:ext uri="{9D8B030D-6E8A-4147-A177-3AD203B41FA5}">
                      <a16:colId xmlns:a16="http://schemas.microsoft.com/office/drawing/2014/main" val="2758534309"/>
                    </a:ext>
                  </a:extLst>
                </a:gridCol>
                <a:gridCol w="1384183">
                  <a:extLst>
                    <a:ext uri="{9D8B030D-6E8A-4147-A177-3AD203B41FA5}">
                      <a16:colId xmlns:a16="http://schemas.microsoft.com/office/drawing/2014/main" val="2296797756"/>
                    </a:ext>
                  </a:extLst>
                </a:gridCol>
                <a:gridCol w="3556232">
                  <a:extLst>
                    <a:ext uri="{9D8B030D-6E8A-4147-A177-3AD203B41FA5}">
                      <a16:colId xmlns:a16="http://schemas.microsoft.com/office/drawing/2014/main" val="1762568848"/>
                    </a:ext>
                  </a:extLst>
                </a:gridCol>
              </a:tblGrid>
              <a:tr h="181245">
                <a:tc>
                  <a:txBody>
                    <a:bodyPr/>
                    <a:lstStyle/>
                    <a:p>
                      <a:pPr algn="ctr"/>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対象</a:t>
                      </a: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5622">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新規に横断検索カタログと詳細検索カタログを作成し、紐づける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90047257"/>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33264523"/>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a:t>
                      </a:r>
                      <a:r>
                        <a:rPr kumimoji="1" lang="ja-JP" altLang="en-US" sz="1000" b="0" dirty="0">
                          <a:solidFill>
                            <a:schemeClr val="tx1"/>
                          </a:solidFill>
                          <a:latin typeface="Meiryo UI" panose="020B0604030504040204" pitchFamily="50" charset="-128"/>
                          <a:ea typeface="Meiryo UI" panose="020B0604030504040204" pitchFamily="50" charset="-128"/>
                        </a:rPr>
                        <a:t>横断検索カタログと詳細検索カタログを作成する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050625749"/>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128219585"/>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既存の横断検索カタログをベースとして、ベースとした横断検索カタログに紐づく詳細検索カタログを作成する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2889013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73231171"/>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カタログをベースとして、新規に横断検索カタログと詳細検索カタログを作成する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19446038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747182021"/>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11</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既存の詳細検索カタログをベースとして、ベースとした詳細検索カタログに紐づく横断検索カタログを作成する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3130882"/>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2009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新規に複数の横断検索カタログと詳細検索カタログを一括作成し、紐づける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251999"/>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詳細カタログのみのカタログサイトは非対応とする。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3022389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52502"/>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■カタログの作成パターンを以下に整理する。</a:t>
            </a:r>
          </a:p>
        </p:txBody>
      </p:sp>
    </p:spTree>
    <p:extLst>
      <p:ext uri="{BB962C8B-B14F-4D97-AF65-F5344CB8AC3E}">
        <p14:creationId xmlns:p14="http://schemas.microsoft.com/office/powerpoint/2010/main" val="40458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(3) – </a:t>
            </a:r>
            <a:r>
              <a:rPr lang="ja-JP" altLang="en-US" sz="1800" dirty="0">
                <a:solidFill>
                  <a:schemeClr val="tx1"/>
                </a:solidFill>
                <a:latin typeface="Meiryo UI" panose="020B0604030504040204" pitchFamily="50" charset="-128"/>
                <a:ea typeface="Meiryo UI" panose="020B0604030504040204" pitchFamily="50" charset="-128"/>
              </a:rPr>
              <a:t>カタログ作成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702555166"/>
              </p:ext>
            </p:extLst>
          </p:nvPr>
        </p:nvGraphicFramePr>
        <p:xfrm>
          <a:off x="116746" y="1013480"/>
          <a:ext cx="9730773" cy="426720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44037847"/>
                    </a:ext>
                  </a:extLst>
                </a:gridCol>
                <a:gridCol w="3121213">
                  <a:extLst>
                    <a:ext uri="{9D8B030D-6E8A-4147-A177-3AD203B41FA5}">
                      <a16:colId xmlns:a16="http://schemas.microsoft.com/office/drawing/2014/main" val="631402458"/>
                    </a:ext>
                  </a:extLst>
                </a:gridCol>
                <a:gridCol w="1275127">
                  <a:extLst>
                    <a:ext uri="{9D8B030D-6E8A-4147-A177-3AD203B41FA5}">
                      <a16:colId xmlns:a16="http://schemas.microsoft.com/office/drawing/2014/main" val="2758534309"/>
                    </a:ext>
                  </a:extLst>
                </a:gridCol>
                <a:gridCol w="1218488">
                  <a:extLst>
                    <a:ext uri="{9D8B030D-6E8A-4147-A177-3AD203B41FA5}">
                      <a16:colId xmlns:a16="http://schemas.microsoft.com/office/drawing/2014/main" val="2296797756"/>
                    </a:ext>
                  </a:extLst>
                </a:gridCol>
                <a:gridCol w="3721927">
                  <a:extLst>
                    <a:ext uri="{9D8B030D-6E8A-4147-A177-3AD203B41FA5}">
                      <a16:colId xmlns:a16="http://schemas.microsoft.com/office/drawing/2014/main" val="1762568848"/>
                    </a:ext>
                  </a:extLst>
                </a:gridCol>
              </a:tblGrid>
              <a:tr h="181245">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対象</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bg1"/>
                          </a:solidFill>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5622">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a:t>
                      </a:r>
                      <a:r>
                        <a:rPr kumimoji="1" lang="ja-JP" altLang="en-US" sz="1000" b="0" dirty="0">
                          <a:solidFill>
                            <a:schemeClr val="tx1"/>
                          </a:solidFill>
                          <a:latin typeface="Meiryo UI" panose="020B0604030504040204" pitchFamily="50" charset="-128"/>
                          <a:ea typeface="Meiryo UI" panose="020B0604030504040204" pitchFamily="50" charset="-128"/>
                        </a:rPr>
                        <a:t>横断検索カタログと詳細検索カタログを一括作成する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90047257"/>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31528617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既存の横断検索カタログをベースとして、ベースとした横断検索カタログに紐づく複数の詳細検索カタログを一括作成する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横断検索カタログと詳細検索カタログは</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で紐づく。</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81861673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583051638"/>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カタログをベースとして、新規に複数の横断検索カタログと詳細検索カタログを一括作成する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883511248"/>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27831386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23</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既存の詳細検索カタログをベースとして、ベースとした詳細検索カタログに紐づく複数の横断検索カタログを一括作成する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横断検索カタログと詳細検索カタログは</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で紐づく。</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05308283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52502"/>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■カタログの作成パターンを以下に整理する。</a:t>
            </a:r>
          </a:p>
        </p:txBody>
      </p:sp>
    </p:spTree>
    <p:extLst>
      <p:ext uri="{BB962C8B-B14F-4D97-AF65-F5344CB8AC3E}">
        <p14:creationId xmlns:p14="http://schemas.microsoft.com/office/powerpoint/2010/main" val="3102079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(4) – </a:t>
            </a:r>
            <a:r>
              <a:rPr lang="ja-JP" altLang="en-US" sz="1800" dirty="0">
                <a:solidFill>
                  <a:schemeClr val="tx1"/>
                </a:solidFill>
                <a:latin typeface="Meiryo UI" panose="020B0604030504040204" pitchFamily="50" charset="-128"/>
                <a:ea typeface="Meiryo UI" panose="020B0604030504040204" pitchFamily="50" charset="-128"/>
              </a:rPr>
              <a:t>カタログ編集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710048144"/>
              </p:ext>
            </p:extLst>
          </p:nvPr>
        </p:nvGraphicFramePr>
        <p:xfrm>
          <a:off x="145916" y="1017547"/>
          <a:ext cx="9685318" cy="3014795"/>
        </p:xfrm>
        <a:graphic>
          <a:graphicData uri="http://schemas.openxmlformats.org/drawingml/2006/table">
            <a:tbl>
              <a:tblPr firstRow="1" bandRow="1">
                <a:tableStyleId>{5C22544A-7EE6-4342-B048-85BDC9FD1C3A}</a:tableStyleId>
              </a:tblPr>
              <a:tblGrid>
                <a:gridCol w="405130">
                  <a:extLst>
                    <a:ext uri="{9D8B030D-6E8A-4147-A177-3AD203B41FA5}">
                      <a16:colId xmlns:a16="http://schemas.microsoft.com/office/drawing/2014/main" val="144037847"/>
                    </a:ext>
                  </a:extLst>
                </a:gridCol>
                <a:gridCol w="2762656">
                  <a:extLst>
                    <a:ext uri="{9D8B030D-6E8A-4147-A177-3AD203B41FA5}">
                      <a16:colId xmlns:a16="http://schemas.microsoft.com/office/drawing/2014/main" val="631402458"/>
                    </a:ext>
                  </a:extLst>
                </a:gridCol>
                <a:gridCol w="1420238">
                  <a:extLst>
                    <a:ext uri="{9D8B030D-6E8A-4147-A177-3AD203B41FA5}">
                      <a16:colId xmlns:a16="http://schemas.microsoft.com/office/drawing/2014/main" val="2758534309"/>
                    </a:ext>
                  </a:extLst>
                </a:gridCol>
                <a:gridCol w="1303506">
                  <a:extLst>
                    <a:ext uri="{9D8B030D-6E8A-4147-A177-3AD203B41FA5}">
                      <a16:colId xmlns:a16="http://schemas.microsoft.com/office/drawing/2014/main" val="2296797756"/>
                    </a:ext>
                  </a:extLst>
                </a:gridCol>
                <a:gridCol w="3793788">
                  <a:extLst>
                    <a:ext uri="{9D8B030D-6E8A-4147-A177-3AD203B41FA5}">
                      <a16:colId xmlns:a16="http://schemas.microsoft.com/office/drawing/2014/main" val="1762568848"/>
                    </a:ext>
                  </a:extLst>
                </a:gridCol>
              </a:tblGrid>
              <a:tr h="181245">
                <a:tc>
                  <a:txBody>
                    <a:bodyPr/>
                    <a:lstStyle/>
                    <a:p>
                      <a:pPr algn="ctr"/>
                      <a:r>
                        <a:rPr kumimoji="1" lang="en-US" altLang="ja-JP" sz="1000" dirty="0"/>
                        <a:t>#</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パターン</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対象</a:t>
                      </a:r>
                      <a:r>
                        <a:rPr kumimoji="1" lang="en-US" altLang="ja-JP" sz="1000" dirty="0"/>
                        <a:t>CKAN</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データカタログ作成ツールの対応可否</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備考</a:t>
                      </a:r>
                      <a:endParaRPr kumimoji="1" lang="ja-JP" altLang="en-US"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t>既存の横断検索カタログを編集する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5622">
                <a:tc>
                  <a:txBody>
                    <a:bodyPr/>
                    <a:lstStyle/>
                    <a:p>
                      <a:pPr algn="ctr"/>
                      <a:r>
                        <a:rPr kumimoji="1" lang="en-US" altLang="ja-JP" sz="1000" dirty="0"/>
                        <a:t>2</a:t>
                      </a:r>
                      <a:endParaRPr kumimoji="1" lang="ja-JP" altLang="en-US" sz="10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既存の詳細検索カタログを編集する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既存の横断検索カタログを編集し、一部項目を詳細検索カタログにも反映する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0">
                <a:tc>
                  <a:txBody>
                    <a:bodyPr/>
                    <a:lstStyle/>
                    <a:p>
                      <a:pPr algn="ctr"/>
                      <a:r>
                        <a:rPr kumimoji="1" lang="en-US" altLang="ja-JP" sz="1000" dirty="0"/>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既存の詳細検索カタログを編集し、一部項目を横断検索カタログにも反映する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3264523"/>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既存の複数の横断検索カタログを一括編集する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20090"/>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既存の複数の詳細検索カタログを一括編集する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251999"/>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既存の複数の横断検索カタログを一括編集し、一部項目を複数の詳細検索カタログにも反映する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30223895"/>
                  </a:ext>
                </a:extLst>
              </a:tr>
              <a:tr h="302075">
                <a:tc>
                  <a:txBody>
                    <a:bodyPr/>
                    <a:lstStyle/>
                    <a:p>
                      <a:pPr algn="ctr"/>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既存の複数の詳細検索カタログを一括編集し、一部項目を複数の横断検索カタログにも反映する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64393"/>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■カタログの編集パターンを以下に整理する。</a:t>
            </a:r>
          </a:p>
        </p:txBody>
      </p:sp>
    </p:spTree>
    <p:extLst>
      <p:ext uri="{BB962C8B-B14F-4D97-AF65-F5344CB8AC3E}">
        <p14:creationId xmlns:p14="http://schemas.microsoft.com/office/powerpoint/2010/main" val="382953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(5) – </a:t>
            </a:r>
            <a:r>
              <a:rPr lang="ja-JP" altLang="en-US" sz="1800" dirty="0">
                <a:solidFill>
                  <a:schemeClr val="tx1"/>
                </a:solidFill>
                <a:latin typeface="Meiryo UI" panose="020B0604030504040204" pitchFamily="50" charset="-128"/>
                <a:ea typeface="Meiryo UI" panose="020B0604030504040204" pitchFamily="50" charset="-128"/>
              </a:rPr>
              <a:t>カタログ削除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439644806"/>
              </p:ext>
            </p:extLst>
          </p:nvPr>
        </p:nvGraphicFramePr>
        <p:xfrm>
          <a:off x="140503" y="1105229"/>
          <a:ext cx="9624993" cy="258535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144037847"/>
                    </a:ext>
                  </a:extLst>
                </a:gridCol>
                <a:gridCol w="2762656">
                  <a:extLst>
                    <a:ext uri="{9D8B030D-6E8A-4147-A177-3AD203B41FA5}">
                      <a16:colId xmlns:a16="http://schemas.microsoft.com/office/drawing/2014/main" val="631402458"/>
                    </a:ext>
                  </a:extLst>
                </a:gridCol>
                <a:gridCol w="1420238">
                  <a:extLst>
                    <a:ext uri="{9D8B030D-6E8A-4147-A177-3AD203B41FA5}">
                      <a16:colId xmlns:a16="http://schemas.microsoft.com/office/drawing/2014/main" val="2758534309"/>
                    </a:ext>
                  </a:extLst>
                </a:gridCol>
                <a:gridCol w="1303506">
                  <a:extLst>
                    <a:ext uri="{9D8B030D-6E8A-4147-A177-3AD203B41FA5}">
                      <a16:colId xmlns:a16="http://schemas.microsoft.com/office/drawing/2014/main" val="2296797756"/>
                    </a:ext>
                  </a:extLst>
                </a:gridCol>
                <a:gridCol w="3793788">
                  <a:extLst>
                    <a:ext uri="{9D8B030D-6E8A-4147-A177-3AD203B41FA5}">
                      <a16:colId xmlns:a16="http://schemas.microsoft.com/office/drawing/2014/main" val="1762568848"/>
                    </a:ext>
                  </a:extLst>
                </a:gridCol>
              </a:tblGrid>
              <a:tr h="181245">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対象</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bg1"/>
                          </a:solidFill>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911490182"/>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既存の横断検索カタログとそれに紐づく詳細検索カタログを削除する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046282844"/>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1801316"/>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既存の複数の横断検索カタログを一括削除する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490728085"/>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既存の複数の横断検索カタログとそれに紐づく詳細検索カタログを一括削除する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59315649"/>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既存の複数の詳細検索カタログを一括削除する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59314556"/>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702993"/>
            <a:ext cx="9293823" cy="273551"/>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■カタログの削除パターンを以下に整理する。</a:t>
            </a:r>
          </a:p>
        </p:txBody>
      </p:sp>
    </p:spTree>
    <p:extLst>
      <p:ext uri="{BB962C8B-B14F-4D97-AF65-F5344CB8AC3E}">
        <p14:creationId xmlns:p14="http://schemas.microsoft.com/office/powerpoint/2010/main" val="39295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1.4.1 </a:t>
            </a:r>
            <a:r>
              <a:rPr kumimoji="1" lang="ja-JP" altLang="en-US" sz="1800" dirty="0">
                <a:solidFill>
                  <a:schemeClr val="tx1"/>
                </a:solidFill>
                <a:latin typeface="Meiryo UI" panose="020B0604030504040204" pitchFamily="50" charset="-128"/>
                <a:ea typeface="Meiryo UI" panose="020B0604030504040204" pitchFamily="50" charset="-128"/>
              </a:rPr>
              <a:t>ユーザ作成・更新・削除の業務フロー</a:t>
            </a: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9" y="2216394"/>
            <a:ext cx="900000" cy="1615369"/>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提供者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3818948"/>
            <a:ext cx="900000" cy="2664974"/>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運用管理者</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8039" y="3818948"/>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B52C89F4-571F-4DAD-BA45-7709A361BA6B}"/>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F61A9AB-DFD6-46B5-94CD-82B7CF6B4445}"/>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85BFE7DD-B482-4E40-971C-974941950F01}"/>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62BD51E-5F3A-434E-BE88-A8F6FA55B05A}"/>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18" name="フローチャート: 順次アクセス記憶 17">
            <a:extLst>
              <a:ext uri="{FF2B5EF4-FFF2-40B4-BE49-F238E27FC236}">
                <a16:creationId xmlns:a16="http://schemas.microsoft.com/office/drawing/2014/main" id="{37A18A03-CE85-47DA-BE45-0F2A10437D8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4EB50B82-C0DD-4E7C-930C-B095CC1B0389}"/>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20" name="フローチャート: 磁気ディスク 19">
            <a:extLst>
              <a:ext uri="{FF2B5EF4-FFF2-40B4-BE49-F238E27FC236}">
                <a16:creationId xmlns:a16="http://schemas.microsoft.com/office/drawing/2014/main" id="{56EB14F4-8F66-4406-8673-08B22D32E665}"/>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A5F19AC9-882C-433A-8875-8A3511B3839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24" name="楕円 23">
            <a:extLst>
              <a:ext uri="{FF2B5EF4-FFF2-40B4-BE49-F238E27FC236}">
                <a16:creationId xmlns:a16="http://schemas.microsoft.com/office/drawing/2014/main" id="{37F78100-A69F-483B-A5B1-7FFA858C492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■ 支援サービス群のデータカタログ作成ツールを使用し、データ提供者のユーザを作成・更新・削除する業務フローを以下に図示する。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682432" y="4133168"/>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ログイン</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8377047" y="4135999"/>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組織作成・更新・削除</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6"/>
            <a:endCxn id="45" idx="2"/>
          </p:cNvCxnSpPr>
          <p:nvPr/>
        </p:nvCxnSpPr>
        <p:spPr>
          <a:xfrm>
            <a:off x="7064097" y="4421168"/>
            <a:ext cx="1312950" cy="28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670319" y="2454472"/>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ユーザ登録要求</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B3930F25-EEFF-4F44-BE65-47595CA5DFC9}"/>
              </a:ext>
            </a:extLst>
          </p:cNvPr>
          <p:cNvSpPr/>
          <p:nvPr/>
        </p:nvSpPr>
        <p:spPr>
          <a:xfrm>
            <a:off x="7022188" y="4984105"/>
            <a:ext cx="1197702" cy="13989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作成ツール</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40" idx="0"/>
          </p:cNvCxnSpPr>
          <p:nvPr/>
        </p:nvCxnSpPr>
        <p:spPr>
          <a:xfrm>
            <a:off x="9067880" y="4711999"/>
            <a:ext cx="0" cy="7051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2ADF774F-1D7F-47F3-81E2-7F6A0D088953}"/>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データ提供者サイト</a:t>
            </a: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47F6278F-0BC8-4932-9454-65CC30703627}"/>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支援サービス群</a:t>
            </a: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73" idx="4"/>
          </p:cNvCxnSpPr>
          <p:nvPr/>
        </p:nvCxnSpPr>
        <p:spPr>
          <a:xfrm flipH="1">
            <a:off x="6769060" y="5683604"/>
            <a:ext cx="253128" cy="37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63EA2411-346C-442F-A27E-A0A050DC7F9C}"/>
              </a:ext>
            </a:extLst>
          </p:cNvPr>
          <p:cNvSpPr/>
          <p:nvPr/>
        </p:nvSpPr>
        <p:spPr>
          <a:xfrm>
            <a:off x="8377047" y="5417162"/>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ユーザ作成・更新・削除</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42" name="直線矢印コネクタ 54">
            <a:extLst>
              <a:ext uri="{FF2B5EF4-FFF2-40B4-BE49-F238E27FC236}">
                <a16:creationId xmlns:a16="http://schemas.microsoft.com/office/drawing/2014/main" id="{87B04623-D9C1-476A-8565-A619E3096BDA}"/>
              </a:ext>
            </a:extLst>
          </p:cNvPr>
          <p:cNvCxnSpPr>
            <a:cxnSpLocks/>
            <a:stCxn id="45" idx="4"/>
          </p:cNvCxnSpPr>
          <p:nvPr/>
        </p:nvCxnSpPr>
        <p:spPr>
          <a:xfrm rot="5400000">
            <a:off x="8435304" y="4496585"/>
            <a:ext cx="417163" cy="84799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54">
            <a:extLst>
              <a:ext uri="{FF2B5EF4-FFF2-40B4-BE49-F238E27FC236}">
                <a16:creationId xmlns:a16="http://schemas.microsoft.com/office/drawing/2014/main" id="{AEF1EA0D-1B4F-4143-8636-2D248B64CDE0}"/>
              </a:ext>
            </a:extLst>
          </p:cNvPr>
          <p:cNvCxnSpPr>
            <a:cxnSpLocks/>
            <a:stCxn id="40" idx="4"/>
          </p:cNvCxnSpPr>
          <p:nvPr/>
        </p:nvCxnSpPr>
        <p:spPr>
          <a:xfrm rot="5400000">
            <a:off x="8550483" y="5662569"/>
            <a:ext cx="186805" cy="84799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38">
            <a:extLst>
              <a:ext uri="{FF2B5EF4-FFF2-40B4-BE49-F238E27FC236}">
                <a16:creationId xmlns:a16="http://schemas.microsoft.com/office/drawing/2014/main" id="{ACD43A6F-30BD-46EA-B6E7-5FD203AD5113}"/>
              </a:ext>
            </a:extLst>
          </p:cNvPr>
          <p:cNvSpPr txBox="1"/>
          <p:nvPr/>
        </p:nvSpPr>
        <p:spPr>
          <a:xfrm>
            <a:off x="3672806" y="3119017"/>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65" name="フローチャート: 順次アクセス記憶 64">
            <a:extLst>
              <a:ext uri="{FF2B5EF4-FFF2-40B4-BE49-F238E27FC236}">
                <a16:creationId xmlns:a16="http://schemas.microsoft.com/office/drawing/2014/main" id="{667DD78D-01BD-40F2-A734-74CC0DF5AD39}"/>
              </a:ext>
            </a:extLst>
          </p:cNvPr>
          <p:cNvSpPr/>
          <p:nvPr/>
        </p:nvSpPr>
        <p:spPr>
          <a:xfrm>
            <a:off x="3969546" y="2804671"/>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73" name="フローチャート: 磁気ディスク 72">
            <a:extLst>
              <a:ext uri="{FF2B5EF4-FFF2-40B4-BE49-F238E27FC236}">
                <a16:creationId xmlns:a16="http://schemas.microsoft.com/office/drawing/2014/main" id="{E671798B-F2C4-4BAD-BA92-0C6ABE541256}"/>
              </a:ext>
            </a:extLst>
          </p:cNvPr>
          <p:cNvSpPr/>
          <p:nvPr/>
        </p:nvSpPr>
        <p:spPr>
          <a:xfrm>
            <a:off x="5550306" y="5324793"/>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85" name="テキスト ボックス 38">
            <a:extLst>
              <a:ext uri="{FF2B5EF4-FFF2-40B4-BE49-F238E27FC236}">
                <a16:creationId xmlns:a16="http://schemas.microsoft.com/office/drawing/2014/main" id="{A4ADD854-447F-47A9-8A40-E3F11B798BA4}"/>
              </a:ext>
            </a:extLst>
          </p:cNvPr>
          <p:cNvSpPr txBox="1"/>
          <p:nvPr/>
        </p:nvSpPr>
        <p:spPr>
          <a:xfrm>
            <a:off x="5348400" y="4889039"/>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86" name="フローチャート: 順次アクセス記憶 85">
            <a:extLst>
              <a:ext uri="{FF2B5EF4-FFF2-40B4-BE49-F238E27FC236}">
                <a16:creationId xmlns:a16="http://schemas.microsoft.com/office/drawing/2014/main" id="{A8560320-CB8A-46B9-BC59-D6DFAF918863}"/>
              </a:ext>
            </a:extLst>
          </p:cNvPr>
          <p:cNvSpPr/>
          <p:nvPr/>
        </p:nvSpPr>
        <p:spPr>
          <a:xfrm>
            <a:off x="5635615" y="458421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cxnSp>
        <p:nvCxnSpPr>
          <p:cNvPr id="88" name="直線矢印コネクタ 87">
            <a:extLst>
              <a:ext uri="{FF2B5EF4-FFF2-40B4-BE49-F238E27FC236}">
                <a16:creationId xmlns:a16="http://schemas.microsoft.com/office/drawing/2014/main" id="{E6D29E17-4C68-484C-9E12-7FEC24D84775}"/>
              </a:ext>
            </a:extLst>
          </p:cNvPr>
          <p:cNvCxnSpPr>
            <a:cxnSpLocks/>
            <a:stCxn id="65" idx="3"/>
            <a:endCxn id="86" idx="1"/>
          </p:cNvCxnSpPr>
          <p:nvPr/>
        </p:nvCxnSpPr>
        <p:spPr>
          <a:xfrm>
            <a:off x="4257546" y="2948671"/>
            <a:ext cx="1378069" cy="1779547"/>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テキスト ボックス 38">
            <a:extLst>
              <a:ext uri="{FF2B5EF4-FFF2-40B4-BE49-F238E27FC236}">
                <a16:creationId xmlns:a16="http://schemas.microsoft.com/office/drawing/2014/main" id="{DCADC72D-43A7-48FF-81DD-45D7DCE36787}"/>
              </a:ext>
            </a:extLst>
          </p:cNvPr>
          <p:cNvSpPr txBox="1"/>
          <p:nvPr/>
        </p:nvSpPr>
        <p:spPr>
          <a:xfrm>
            <a:off x="5383585" y="6222937"/>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102" name="フローチャート: 順次アクセス記憶 101">
            <a:extLst>
              <a:ext uri="{FF2B5EF4-FFF2-40B4-BE49-F238E27FC236}">
                <a16:creationId xmlns:a16="http://schemas.microsoft.com/office/drawing/2014/main" id="{669665F1-EE89-49C3-9185-F43A7008893A}"/>
              </a:ext>
            </a:extLst>
          </p:cNvPr>
          <p:cNvSpPr/>
          <p:nvPr/>
        </p:nvSpPr>
        <p:spPr>
          <a:xfrm>
            <a:off x="5670800" y="591811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5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1.4.2 </a:t>
            </a:r>
            <a:r>
              <a:rPr lang="ja-JP" altLang="en-US" sz="1800" dirty="0">
                <a:solidFill>
                  <a:schemeClr val="tx1"/>
                </a:solidFill>
                <a:latin typeface="Meiryo UI" panose="020B0604030504040204" pitchFamily="50" charset="-128"/>
                <a:ea typeface="Meiryo UI" panose="020B0604030504040204" pitchFamily="50" charset="-128"/>
              </a:rPr>
              <a:t>業務フローのパターン一覧</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7677" y="647577"/>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■次スライド以降は以下のパターンの業務フローである。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967503020"/>
              </p:ext>
            </p:extLst>
          </p:nvPr>
        </p:nvGraphicFramePr>
        <p:xfrm>
          <a:off x="233999" y="1079577"/>
          <a:ext cx="9365911" cy="385572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3581408">
                  <a:extLst>
                    <a:ext uri="{9D8B030D-6E8A-4147-A177-3AD203B41FA5}">
                      <a16:colId xmlns:a16="http://schemas.microsoft.com/office/drawing/2014/main" val="631402458"/>
                    </a:ext>
                  </a:extLst>
                </a:gridCol>
                <a:gridCol w="2715279">
                  <a:extLst>
                    <a:ext uri="{9D8B030D-6E8A-4147-A177-3AD203B41FA5}">
                      <a16:colId xmlns:a16="http://schemas.microsoft.com/office/drawing/2014/main" val="1762568848"/>
                    </a:ext>
                  </a:extLst>
                </a:gridCol>
                <a:gridCol w="2765637">
                  <a:extLst>
                    <a:ext uri="{9D8B030D-6E8A-4147-A177-3AD203B41FA5}">
                      <a16:colId xmlns:a16="http://schemas.microsoft.com/office/drawing/2014/main" val="2761014264"/>
                    </a:ext>
                  </a:extLst>
                </a:gridCol>
              </a:tblGrid>
              <a:tr h="370840">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7</a:t>
                      </a: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データ再登録</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92626938"/>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8</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solidFill>
                      <a:srgbClr val="D2DEEF"/>
                    </a:solidFill>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solidFill>
                      <a:srgbClr val="D2DEEF"/>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solidFill>
                      <a:srgbClr val="EAEFF7"/>
                    </a:solidFill>
                  </a:tcPr>
                </a:tc>
                <a:extLst>
                  <a:ext uri="{0D108BD9-81ED-4DB2-BD59-A6C34878D82A}">
                    <a16:rowId xmlns:a16="http://schemas.microsoft.com/office/drawing/2014/main" val="92361563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9</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57258328"/>
                  </a:ext>
                </a:extLst>
              </a:tr>
            </a:tbl>
          </a:graphicData>
        </a:graphic>
      </p:graphicFrame>
    </p:spTree>
    <p:extLst>
      <p:ext uri="{BB962C8B-B14F-4D97-AF65-F5344CB8AC3E}">
        <p14:creationId xmlns:p14="http://schemas.microsoft.com/office/powerpoint/2010/main" val="114132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(1/9)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#1 -</a:t>
            </a:r>
            <a:endParaRPr kumimoji="1" lang="ja-JP" altLang="en-US" sz="1800" dirty="0">
              <a:solidFill>
                <a:schemeClr val="tx1"/>
              </a:solidFill>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8991" y="596347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915006" y="2371621"/>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35023" y="237162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6"/>
            <a:endCxn id="45" idx="2"/>
          </p:cNvCxnSpPr>
          <p:nvPr/>
        </p:nvCxnSpPr>
        <p:spPr>
          <a:xfrm>
            <a:off x="7296671" y="2659621"/>
            <a:ext cx="53835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209641" y="2371621"/>
            <a:ext cx="133573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545371" y="2659621"/>
            <a:ext cx="336963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7927005" y="3151211"/>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34" idx="0"/>
          </p:cNvCxnSpPr>
          <p:nvPr/>
        </p:nvCxnSpPr>
        <p:spPr>
          <a:xfrm>
            <a:off x="8525856" y="2947621"/>
            <a:ext cx="0" cy="2035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69" idx="4"/>
          </p:cNvCxnSpPr>
          <p:nvPr/>
        </p:nvCxnSpPr>
        <p:spPr>
          <a:xfrm flipH="1">
            <a:off x="7263313" y="3439211"/>
            <a:ext cx="663692" cy="4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5C996B0D-3860-4CB4-9EAA-14246D98F8E5}"/>
              </a:ext>
            </a:extLst>
          </p:cNvPr>
          <p:cNvSpPr/>
          <p:nvPr/>
        </p:nvSpPr>
        <p:spPr>
          <a:xfrm>
            <a:off x="3694432" y="396463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047C63DC-86E0-40E1-9AC8-8204759A6A0B}"/>
              </a:ext>
            </a:extLst>
          </p:cNvPr>
          <p:cNvCxnSpPr>
            <a:cxnSpLocks/>
            <a:stCxn id="53" idx="1"/>
            <a:endCxn id="98" idx="3"/>
          </p:cNvCxnSpPr>
          <p:nvPr/>
        </p:nvCxnSpPr>
        <p:spPr>
          <a:xfrm flipH="1">
            <a:off x="5140673" y="4576667"/>
            <a:ext cx="1734988"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6C51907-1287-4D83-9F21-C1A768D34392}"/>
              </a:ext>
            </a:extLst>
          </p:cNvPr>
          <p:cNvCxnSpPr>
            <a:cxnSpLocks/>
            <a:stCxn id="62" idx="2"/>
            <a:endCxn id="86" idx="3"/>
          </p:cNvCxnSpPr>
          <p:nvPr/>
        </p:nvCxnSpPr>
        <p:spPr>
          <a:xfrm flipH="1">
            <a:off x="3413323" y="4252631"/>
            <a:ext cx="281109" cy="3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254639" y="54991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025161" y="55081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078386BF-4425-44FA-9066-998A8BC62290}"/>
              </a:ext>
            </a:extLst>
          </p:cNvPr>
          <p:cNvSpPr/>
          <p:nvPr/>
        </p:nvSpPr>
        <p:spPr>
          <a:xfrm>
            <a:off x="2215621" y="3967817"/>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5845C04B-F5CA-4E86-9E4C-C4BF9BE71B04}"/>
              </a:ext>
            </a:extLst>
          </p:cNvPr>
          <p:cNvCxnSpPr>
            <a:cxnSpLocks/>
            <a:stCxn id="86" idx="2"/>
            <a:endCxn id="107" idx="1"/>
          </p:cNvCxnSpPr>
          <p:nvPr/>
        </p:nvCxnSpPr>
        <p:spPr>
          <a:xfrm>
            <a:off x="2814472" y="4543817"/>
            <a:ext cx="0" cy="2484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49322A3-6DA8-4063-883C-15ED258D9C70}"/>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57" name="正方形/長方形 56">
            <a:extLst>
              <a:ext uri="{FF2B5EF4-FFF2-40B4-BE49-F238E27FC236}">
                <a16:creationId xmlns:a16="http://schemas.microsoft.com/office/drawing/2014/main" id="{F64930A8-5A04-467C-A0C1-8F2010C50D17}"/>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60" name="正方形/長方形 59">
            <a:extLst>
              <a:ext uri="{FF2B5EF4-FFF2-40B4-BE49-F238E27FC236}">
                <a16:creationId xmlns:a16="http://schemas.microsoft.com/office/drawing/2014/main" id="{B7C4963D-8C4D-45C3-B626-E6E7EE4171D9}"/>
              </a:ext>
            </a:extLst>
          </p:cNvPr>
          <p:cNvSpPr/>
          <p:nvPr/>
        </p:nvSpPr>
        <p:spPr>
          <a:xfrm>
            <a:off x="61419" y="2216393"/>
            <a:ext cx="900000" cy="375329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D11C1EC7-734E-4794-9ABA-9BCE90CBBBAA}"/>
              </a:ext>
            </a:extLst>
          </p:cNvPr>
          <p:cNvSpPr/>
          <p:nvPr/>
        </p:nvSpPr>
        <p:spPr>
          <a:xfrm>
            <a:off x="61419" y="5958540"/>
            <a:ext cx="900000" cy="5158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9" name="フローチャート: 磁気ディスク 68">
            <a:extLst>
              <a:ext uri="{FF2B5EF4-FFF2-40B4-BE49-F238E27FC236}">
                <a16:creationId xmlns:a16="http://schemas.microsoft.com/office/drawing/2014/main" id="{D05DECC9-64C0-44B3-AD19-8BD9135BA93D}"/>
              </a:ext>
            </a:extLst>
          </p:cNvPr>
          <p:cNvSpPr/>
          <p:nvPr/>
        </p:nvSpPr>
        <p:spPr>
          <a:xfrm>
            <a:off x="6044559" y="307710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テキスト ボックス 38">
            <a:extLst>
              <a:ext uri="{FF2B5EF4-FFF2-40B4-BE49-F238E27FC236}">
                <a16:creationId xmlns:a16="http://schemas.microsoft.com/office/drawing/2014/main" id="{8968BB55-E84C-4014-9CE4-3334BEC2F875}"/>
              </a:ext>
            </a:extLst>
          </p:cNvPr>
          <p:cNvSpPr txBox="1"/>
          <p:nvPr/>
        </p:nvSpPr>
        <p:spPr>
          <a:xfrm>
            <a:off x="7160090" y="373530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48" name="フローチャート: 順次アクセス記憶 47">
            <a:extLst>
              <a:ext uri="{FF2B5EF4-FFF2-40B4-BE49-F238E27FC236}">
                <a16:creationId xmlns:a16="http://schemas.microsoft.com/office/drawing/2014/main" id="{86D67441-FFB3-40C4-8231-16D66D128211}"/>
              </a:ext>
            </a:extLst>
          </p:cNvPr>
          <p:cNvSpPr/>
          <p:nvPr/>
        </p:nvSpPr>
        <p:spPr>
          <a:xfrm>
            <a:off x="6872090" y="371476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cxnSp>
        <p:nvCxnSpPr>
          <p:cNvPr id="59" name="直線矢印コネクタ 58">
            <a:extLst>
              <a:ext uri="{FF2B5EF4-FFF2-40B4-BE49-F238E27FC236}">
                <a16:creationId xmlns:a16="http://schemas.microsoft.com/office/drawing/2014/main" id="{862E3173-6063-497D-8C2F-CDE145A3DAC7}"/>
              </a:ext>
            </a:extLst>
          </p:cNvPr>
          <p:cNvCxnSpPr>
            <a:cxnSpLocks/>
            <a:stCxn id="48" idx="2"/>
            <a:endCxn id="53" idx="0"/>
          </p:cNvCxnSpPr>
          <p:nvPr/>
        </p:nvCxnSpPr>
        <p:spPr>
          <a:xfrm>
            <a:off x="7016090" y="4002768"/>
            <a:ext cx="3571" cy="4298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38">
            <a:extLst>
              <a:ext uri="{FF2B5EF4-FFF2-40B4-BE49-F238E27FC236}">
                <a16:creationId xmlns:a16="http://schemas.microsoft.com/office/drawing/2014/main" id="{D3DC73DE-481C-4954-AE1E-486A56D6C5CE}"/>
              </a:ext>
            </a:extLst>
          </p:cNvPr>
          <p:cNvSpPr txBox="1"/>
          <p:nvPr/>
        </p:nvSpPr>
        <p:spPr>
          <a:xfrm>
            <a:off x="7147225" y="456455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53" name="フローチャート: 順次アクセス記憶 52">
            <a:extLst>
              <a:ext uri="{FF2B5EF4-FFF2-40B4-BE49-F238E27FC236}">
                <a16:creationId xmlns:a16="http://schemas.microsoft.com/office/drawing/2014/main" id="{DDE75CA5-9C87-4D5D-BD66-77191DA45921}"/>
              </a:ext>
            </a:extLst>
          </p:cNvPr>
          <p:cNvSpPr/>
          <p:nvPr/>
        </p:nvSpPr>
        <p:spPr>
          <a:xfrm>
            <a:off x="6875661" y="4432667"/>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E5F44FD3-F822-47DF-9491-F037708A35F9}"/>
              </a:ext>
            </a:extLst>
          </p:cNvPr>
          <p:cNvSpPr/>
          <p:nvPr/>
        </p:nvSpPr>
        <p:spPr>
          <a:xfrm>
            <a:off x="5600524" y="39632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7" name="テキスト ボックス 38">
            <a:extLst>
              <a:ext uri="{FF2B5EF4-FFF2-40B4-BE49-F238E27FC236}">
                <a16:creationId xmlns:a16="http://schemas.microsoft.com/office/drawing/2014/main" id="{DB87E06E-3B10-4238-8DCF-3870F97904D8}"/>
              </a:ext>
            </a:extLst>
          </p:cNvPr>
          <p:cNvSpPr txBox="1"/>
          <p:nvPr/>
        </p:nvSpPr>
        <p:spPr>
          <a:xfrm>
            <a:off x="4688731" y="47411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98" name="フローチャート: 順次アクセス記憶 97">
            <a:extLst>
              <a:ext uri="{FF2B5EF4-FFF2-40B4-BE49-F238E27FC236}">
                <a16:creationId xmlns:a16="http://schemas.microsoft.com/office/drawing/2014/main" id="{AF1D13C7-A5B4-482C-A9E9-795D873FE666}"/>
              </a:ext>
            </a:extLst>
          </p:cNvPr>
          <p:cNvSpPr/>
          <p:nvPr/>
        </p:nvSpPr>
        <p:spPr>
          <a:xfrm>
            <a:off x="4852673" y="4451717"/>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107" name="フローチャート: 磁気ディスク 106">
            <a:extLst>
              <a:ext uri="{FF2B5EF4-FFF2-40B4-BE49-F238E27FC236}">
                <a16:creationId xmlns:a16="http://schemas.microsoft.com/office/drawing/2014/main" id="{F19A71DB-1362-4B46-8334-8E754F0CAE79}"/>
              </a:ext>
            </a:extLst>
          </p:cNvPr>
          <p:cNvSpPr/>
          <p:nvPr/>
        </p:nvSpPr>
        <p:spPr>
          <a:xfrm>
            <a:off x="2205095" y="479226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56A0285D-1D27-44D7-B0EE-76DD7C5196F5}"/>
              </a:ext>
            </a:extLst>
          </p:cNvPr>
          <p:cNvSpPr/>
          <p:nvPr/>
        </p:nvSpPr>
        <p:spPr>
          <a:xfrm>
            <a:off x="7928403" y="398312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5" name="直線矢印コネクタ 64">
            <a:extLst>
              <a:ext uri="{FF2B5EF4-FFF2-40B4-BE49-F238E27FC236}">
                <a16:creationId xmlns:a16="http://schemas.microsoft.com/office/drawing/2014/main" id="{2B167D68-1F5C-49D0-B3DA-19AC98C9C999}"/>
              </a:ext>
            </a:extLst>
          </p:cNvPr>
          <p:cNvCxnSpPr>
            <a:cxnSpLocks/>
            <a:stCxn id="34" idx="2"/>
            <a:endCxn id="64" idx="0"/>
          </p:cNvCxnSpPr>
          <p:nvPr/>
        </p:nvCxnSpPr>
        <p:spPr>
          <a:xfrm>
            <a:off x="8525856" y="3727211"/>
            <a:ext cx="1398" cy="2559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1F33E270-9E89-6A05-10E6-A454943E2046}"/>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4964ED97-B4E4-7355-EF9B-12F7B9DD60D8}"/>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34121315-359B-E2BA-0614-F4F2A92213B4}"/>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D3AA5217-2EC7-881B-E50E-EAA4B8FA82FB}"/>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72" name="フローチャート: 順次アクセス記憶 71">
            <a:extLst>
              <a:ext uri="{FF2B5EF4-FFF2-40B4-BE49-F238E27FC236}">
                <a16:creationId xmlns:a16="http://schemas.microsoft.com/office/drawing/2014/main" id="{EE07366C-ADA6-DB95-B9A8-5934A470764B}"/>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9D9957D-9E53-2F4B-9B65-AFE5E1C5220D}"/>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74" name="フローチャート: 磁気ディスク 73">
            <a:extLst>
              <a:ext uri="{FF2B5EF4-FFF2-40B4-BE49-F238E27FC236}">
                <a16:creationId xmlns:a16="http://schemas.microsoft.com/office/drawing/2014/main" id="{6EB7F2FB-4BB1-A8F0-BA21-AF80CD6C50E7}"/>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170D032C-71D1-9622-A715-6BBAE60774A7}"/>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76" name="楕円 75">
            <a:extLst>
              <a:ext uri="{FF2B5EF4-FFF2-40B4-BE49-F238E27FC236}">
                <a16:creationId xmlns:a16="http://schemas.microsoft.com/office/drawing/2014/main" id="{C8DDE44E-E075-1BA1-D02B-113990776E93}"/>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236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(2/9)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#2 -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57278" y="4943936"/>
            <a:ext cx="900000" cy="153588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273262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49466" y="495859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■ 支援サービス群のデータカタログ作成ツールを使用し、データ提供者のカタログサイトを使用した場合におけるカタログサイトの新規構築時の業務フローを以下に図示する。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7805228" y="2552293"/>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05227" y="36084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8496060" y="3128293"/>
            <a:ext cx="1" cy="4801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507107" y="2554906"/>
            <a:ext cx="128237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3789482" y="2840293"/>
            <a:ext cx="4015746" cy="2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6038443" y="360091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2"/>
            <a:endCxn id="34" idx="3"/>
          </p:cNvCxnSpPr>
          <p:nvPr/>
        </p:nvCxnSpPr>
        <p:spPr>
          <a:xfrm flipH="1" flipV="1">
            <a:off x="7236145" y="3888915"/>
            <a:ext cx="569082" cy="74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56" idx="4"/>
          </p:cNvCxnSpPr>
          <p:nvPr/>
        </p:nvCxnSpPr>
        <p:spPr>
          <a:xfrm flipH="1">
            <a:off x="3725861" y="3888915"/>
            <a:ext cx="2312582" cy="50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497588" y="42653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209588" y="4258975"/>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F181788-2B25-4ABD-B444-3696B25AB4D5}"/>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2" name="正方形/長方形 41">
            <a:extLst>
              <a:ext uri="{FF2B5EF4-FFF2-40B4-BE49-F238E27FC236}">
                <a16:creationId xmlns:a16="http://schemas.microsoft.com/office/drawing/2014/main" id="{E7355A87-368C-4C04-B7E3-94C9F8F22EF1}"/>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56" name="フローチャート: 磁気ディスク 55">
            <a:extLst>
              <a:ext uri="{FF2B5EF4-FFF2-40B4-BE49-F238E27FC236}">
                <a16:creationId xmlns:a16="http://schemas.microsoft.com/office/drawing/2014/main" id="{1AABA56E-5FF5-4ACE-BB38-F026E19D6AA0}"/>
              </a:ext>
            </a:extLst>
          </p:cNvPr>
          <p:cNvSpPr/>
          <p:nvPr/>
        </p:nvSpPr>
        <p:spPr>
          <a:xfrm>
            <a:off x="2507107" y="3531480"/>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2F619324-9477-40A2-AA1E-4E2AA8B9AB4B}"/>
              </a:ext>
            </a:extLst>
          </p:cNvPr>
          <p:cNvSpPr/>
          <p:nvPr/>
        </p:nvSpPr>
        <p:spPr>
          <a:xfrm>
            <a:off x="6042647" y="4382151"/>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F3399B71-F785-4028-B7ED-DA183CCAE252}"/>
              </a:ext>
            </a:extLst>
          </p:cNvPr>
          <p:cNvCxnSpPr>
            <a:cxnSpLocks/>
            <a:stCxn id="34" idx="2"/>
            <a:endCxn id="46" idx="0"/>
          </p:cNvCxnSpPr>
          <p:nvPr/>
        </p:nvCxnSpPr>
        <p:spPr>
          <a:xfrm>
            <a:off x="6637294" y="4176915"/>
            <a:ext cx="4204" cy="2052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D39C9666-1910-4E34-D67A-623E52BC9FDA}"/>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CA829BAE-C98B-1886-531E-3CE25CAD236F}"/>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26C896B8-63A7-C485-E7F2-98C8E5A5299E}"/>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692AAF1F-C89A-4107-2BC8-A32441CC5772}"/>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ABC5CA3B-9772-0AA2-44D6-19C2BE742990}"/>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5A9A6194-D29B-9AE9-A188-B3359E28E6BE}"/>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6C80458D-E086-9ECB-5E2C-4F4C83C624B5}"/>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9AB64C7-5CDC-AE41-3782-431AF47BFBC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F3BC0CF3-314F-E713-35E8-D758D32637C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45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1.4 </a:t>
            </a:r>
            <a:r>
              <a:rPr lang="ja-JP" altLang="en-US" sz="1800" dirty="0">
                <a:latin typeface="Meiryo UI" panose="020B0604030504040204" pitchFamily="50" charset="-128"/>
                <a:ea typeface="Meiryo UI" panose="020B0604030504040204" pitchFamily="50" charset="-128"/>
              </a:rPr>
              <a:t>業務フロー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(3/9)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#3</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7" y="5296376"/>
            <a:ext cx="903381" cy="118037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07367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61419" y="529637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949896" y="2474035"/>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3949845" y="3538436"/>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4640678" y="3050035"/>
            <a:ext cx="51" cy="4884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228393" y="2470098"/>
            <a:ext cx="125440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467099" cy="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9826"/>
            <a:ext cx="899998" cy="45149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1995495" y="507782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1762122" y="505843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388895" y="1769826"/>
            <a:ext cx="4428000" cy="44656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6" name="フローチャート: 磁気ディスク 45">
            <a:extLst>
              <a:ext uri="{FF2B5EF4-FFF2-40B4-BE49-F238E27FC236}">
                <a16:creationId xmlns:a16="http://schemas.microsoft.com/office/drawing/2014/main" id="{E4D9C59D-0337-4007-87B9-3C8E316B4DC6}"/>
              </a:ext>
            </a:extLst>
          </p:cNvPr>
          <p:cNvSpPr/>
          <p:nvPr/>
        </p:nvSpPr>
        <p:spPr>
          <a:xfrm>
            <a:off x="1860309" y="4386639"/>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D239CC3A-C3E6-401E-A0D9-98BC9E6EB6B7}"/>
              </a:ext>
            </a:extLst>
          </p:cNvPr>
          <p:cNvSpPr/>
          <p:nvPr/>
        </p:nvSpPr>
        <p:spPr>
          <a:xfrm>
            <a:off x="4039149" y="446273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BEC9115A-9B15-46E3-B334-F20EE4E9A002}"/>
              </a:ext>
            </a:extLst>
          </p:cNvPr>
          <p:cNvCxnSpPr>
            <a:cxnSpLocks/>
            <a:stCxn id="45" idx="4"/>
            <a:endCxn id="40" idx="0"/>
          </p:cNvCxnSpPr>
          <p:nvPr/>
        </p:nvCxnSpPr>
        <p:spPr>
          <a:xfrm flipH="1">
            <a:off x="4638000" y="4114436"/>
            <a:ext cx="2678" cy="3482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FDE6229-6554-4D9D-9548-15583D8F7ED0}"/>
              </a:ext>
            </a:extLst>
          </p:cNvPr>
          <p:cNvCxnSpPr>
            <a:cxnSpLocks/>
            <a:stCxn id="40" idx="1"/>
            <a:endCxn id="46" idx="4"/>
          </p:cNvCxnSpPr>
          <p:nvPr/>
        </p:nvCxnSpPr>
        <p:spPr>
          <a:xfrm flipH="1" flipV="1">
            <a:off x="3058011" y="4749158"/>
            <a:ext cx="981138" cy="15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5022C750-A6D0-456A-9125-774D447D4658}"/>
              </a:ext>
            </a:extLst>
          </p:cNvPr>
          <p:cNvSpPr/>
          <p:nvPr/>
        </p:nvSpPr>
        <p:spPr>
          <a:xfrm>
            <a:off x="5883161" y="4452769"/>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3" name="直線矢印コネクタ 52">
            <a:extLst>
              <a:ext uri="{FF2B5EF4-FFF2-40B4-BE49-F238E27FC236}">
                <a16:creationId xmlns:a16="http://schemas.microsoft.com/office/drawing/2014/main" id="{18C99D0B-B998-4838-A65D-F19AFA9B17F4}"/>
              </a:ext>
            </a:extLst>
          </p:cNvPr>
          <p:cNvCxnSpPr>
            <a:cxnSpLocks/>
            <a:stCxn id="40" idx="3"/>
            <a:endCxn id="51" idx="1"/>
          </p:cNvCxnSpPr>
          <p:nvPr/>
        </p:nvCxnSpPr>
        <p:spPr>
          <a:xfrm flipV="1">
            <a:off x="5236851" y="4740769"/>
            <a:ext cx="646310" cy="99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6E8CA180-F947-E639-59F8-0E26269F2966}"/>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62BE8C76-94C8-0E8F-9F3A-DD45F0492427}"/>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0DFF7175-7864-A151-0BF7-6FB826A5EB89}"/>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FD6DC589-C14C-11FC-B1DA-13634C7F0270}"/>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8" name="フローチャート: 順次アクセス記憶 57">
            <a:extLst>
              <a:ext uri="{FF2B5EF4-FFF2-40B4-BE49-F238E27FC236}">
                <a16:creationId xmlns:a16="http://schemas.microsoft.com/office/drawing/2014/main" id="{40A6D048-7F41-52EE-9C62-DA4A1AA478A7}"/>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52A5BEC8-41CE-CA6A-20CD-42E8F09C38D4}"/>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60" name="フローチャート: 磁気ディスク 59">
            <a:extLst>
              <a:ext uri="{FF2B5EF4-FFF2-40B4-BE49-F238E27FC236}">
                <a16:creationId xmlns:a16="http://schemas.microsoft.com/office/drawing/2014/main" id="{F8F91DEE-7928-1F61-00C9-05E30CB72B00}"/>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4EB77EE4-2CC9-2667-0764-1FB131D20F95}"/>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2" name="楕円 61">
            <a:extLst>
              <a:ext uri="{FF2B5EF4-FFF2-40B4-BE49-F238E27FC236}">
                <a16:creationId xmlns:a16="http://schemas.microsoft.com/office/drawing/2014/main" id="{E7308D4B-B64B-F04E-75D1-80E160D25072}"/>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775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(4/9)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#4 -</a:t>
            </a:r>
            <a:endParaRPr kumimoji="1" lang="ja-JP" altLang="en-US" sz="1800" dirty="0">
              <a:solidFill>
                <a:schemeClr val="tx1"/>
              </a:solidFill>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7407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9729" y="596212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■ 支援サービス群のデータカタログ作成ツール、カタログサイトを使用した場合におけるカタログサイトの更新時の業務フローを以下に図示する。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511440" y="2394392"/>
            <a:ext cx="120222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8385728" y="2400855"/>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031331" y="2384161"/>
            <a:ext cx="1197703"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51" idx="2"/>
          </p:cNvCxnSpPr>
          <p:nvPr/>
        </p:nvCxnSpPr>
        <p:spPr>
          <a:xfrm>
            <a:off x="2229034" y="2672161"/>
            <a:ext cx="194970" cy="13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8477710" y="3848883"/>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34" idx="0"/>
          </p:cNvCxnSpPr>
          <p:nvPr/>
        </p:nvCxnSpPr>
        <p:spPr>
          <a:xfrm>
            <a:off x="9076561" y="2976855"/>
            <a:ext cx="0" cy="8720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2487"/>
            <a:ext cx="899998" cy="45883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38">
            <a:extLst>
              <a:ext uri="{FF2B5EF4-FFF2-40B4-BE49-F238E27FC236}">
                <a16:creationId xmlns:a16="http://schemas.microsoft.com/office/drawing/2014/main" id="{8968BB55-E84C-4014-9CE4-3334BEC2F875}"/>
              </a:ext>
            </a:extLst>
          </p:cNvPr>
          <p:cNvSpPr txBox="1"/>
          <p:nvPr/>
        </p:nvSpPr>
        <p:spPr>
          <a:xfrm>
            <a:off x="7238808" y="44630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48" name="フローチャート: 順次アクセス記憶 47">
            <a:extLst>
              <a:ext uri="{FF2B5EF4-FFF2-40B4-BE49-F238E27FC236}">
                <a16:creationId xmlns:a16="http://schemas.microsoft.com/office/drawing/2014/main" id="{86D67441-FFB3-40C4-8231-16D66D128211}"/>
              </a:ext>
            </a:extLst>
          </p:cNvPr>
          <p:cNvSpPr/>
          <p:nvPr/>
        </p:nvSpPr>
        <p:spPr>
          <a:xfrm>
            <a:off x="7009330" y="44720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E5F44FD3-F822-47DF-9491-F037708A35F9}"/>
              </a:ext>
            </a:extLst>
          </p:cNvPr>
          <p:cNvSpPr/>
          <p:nvPr/>
        </p:nvSpPr>
        <p:spPr>
          <a:xfrm>
            <a:off x="5531953" y="3943369"/>
            <a:ext cx="12527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2" name="楕円 61">
            <a:extLst>
              <a:ext uri="{FF2B5EF4-FFF2-40B4-BE49-F238E27FC236}">
                <a16:creationId xmlns:a16="http://schemas.microsoft.com/office/drawing/2014/main" id="{5C996B0D-3860-4CB4-9EAA-14246D98F8E5}"/>
              </a:ext>
            </a:extLst>
          </p:cNvPr>
          <p:cNvSpPr/>
          <p:nvPr/>
        </p:nvSpPr>
        <p:spPr>
          <a:xfrm>
            <a:off x="3697898" y="3971944"/>
            <a:ext cx="12293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047C63DC-86E0-40E1-9AC8-8204759A6A0B}"/>
              </a:ext>
            </a:extLst>
          </p:cNvPr>
          <p:cNvCxnSpPr>
            <a:cxnSpLocks/>
            <a:stCxn id="78" idx="1"/>
            <a:endCxn id="84" idx="3"/>
          </p:cNvCxnSpPr>
          <p:nvPr/>
        </p:nvCxnSpPr>
        <p:spPr>
          <a:xfrm flipH="1" flipV="1">
            <a:off x="4899581" y="4630680"/>
            <a:ext cx="776591" cy="2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87B0D15A-3EA9-4EA5-B251-E1FC2142981B}"/>
              </a:ext>
            </a:extLst>
          </p:cNvPr>
          <p:cNvSpPr/>
          <p:nvPr/>
        </p:nvSpPr>
        <p:spPr>
          <a:xfrm>
            <a:off x="2424004" y="2385477"/>
            <a:ext cx="12904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70" name="直線矢印コネクタ 69">
            <a:extLst>
              <a:ext uri="{FF2B5EF4-FFF2-40B4-BE49-F238E27FC236}">
                <a16:creationId xmlns:a16="http://schemas.microsoft.com/office/drawing/2014/main" id="{B3F7933D-4388-4408-A3C9-71675B07B422}"/>
              </a:ext>
            </a:extLst>
          </p:cNvPr>
          <p:cNvCxnSpPr>
            <a:cxnSpLocks/>
            <a:stCxn id="44" idx="6"/>
            <a:endCxn id="72" idx="2"/>
          </p:cNvCxnSpPr>
          <p:nvPr/>
        </p:nvCxnSpPr>
        <p:spPr>
          <a:xfrm>
            <a:off x="6713660" y="2682392"/>
            <a:ext cx="233083" cy="31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DBCC4CB7-D6B1-4FD5-B7AE-72B4FCC1404D}"/>
              </a:ext>
            </a:extLst>
          </p:cNvPr>
          <p:cNvSpPr/>
          <p:nvPr/>
        </p:nvSpPr>
        <p:spPr>
          <a:xfrm>
            <a:off x="6946743" y="2397525"/>
            <a:ext cx="120222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F12F991A-A929-471B-9566-A2E2B16F6D03}"/>
              </a:ext>
            </a:extLst>
          </p:cNvPr>
          <p:cNvCxnSpPr>
            <a:cxnSpLocks/>
            <a:stCxn id="34" idx="1"/>
            <a:endCxn id="87" idx="4"/>
          </p:cNvCxnSpPr>
          <p:nvPr/>
        </p:nvCxnSpPr>
        <p:spPr>
          <a:xfrm flipH="1">
            <a:off x="8152239" y="4136883"/>
            <a:ext cx="325471" cy="69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フローチャート: 順次アクセス記憶 63">
            <a:extLst>
              <a:ext uri="{FF2B5EF4-FFF2-40B4-BE49-F238E27FC236}">
                <a16:creationId xmlns:a16="http://schemas.microsoft.com/office/drawing/2014/main" id="{665D2BFD-E595-4B31-88F5-D068EED0F636}"/>
              </a:ext>
            </a:extLst>
          </p:cNvPr>
          <p:cNvSpPr/>
          <p:nvPr/>
        </p:nvSpPr>
        <p:spPr>
          <a:xfrm>
            <a:off x="6875519" y="287213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66" name="テキスト ボックス 38">
            <a:extLst>
              <a:ext uri="{FF2B5EF4-FFF2-40B4-BE49-F238E27FC236}">
                <a16:creationId xmlns:a16="http://schemas.microsoft.com/office/drawing/2014/main" id="{722D0A85-9C84-478D-B7C9-BE761366CA15}"/>
              </a:ext>
            </a:extLst>
          </p:cNvPr>
          <p:cNvSpPr txBox="1"/>
          <p:nvPr/>
        </p:nvSpPr>
        <p:spPr>
          <a:xfrm>
            <a:off x="6953058" y="313918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17E06F38-4024-47D6-A564-0DE4A22FEE77}"/>
              </a:ext>
            </a:extLst>
          </p:cNvPr>
          <p:cNvCxnSpPr>
            <a:cxnSpLocks/>
            <a:stCxn id="61" idx="3"/>
            <a:endCxn id="64" idx="1"/>
          </p:cNvCxnSpPr>
          <p:nvPr/>
        </p:nvCxnSpPr>
        <p:spPr>
          <a:xfrm>
            <a:off x="5261913" y="3016138"/>
            <a:ext cx="16136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テキスト ボックス 38">
            <a:extLst>
              <a:ext uri="{FF2B5EF4-FFF2-40B4-BE49-F238E27FC236}">
                <a16:creationId xmlns:a16="http://schemas.microsoft.com/office/drawing/2014/main" id="{D1D7F7D0-EE09-47F4-AFD0-AE1F8F5857C6}"/>
              </a:ext>
            </a:extLst>
          </p:cNvPr>
          <p:cNvSpPr txBox="1"/>
          <p:nvPr/>
        </p:nvSpPr>
        <p:spPr>
          <a:xfrm>
            <a:off x="5495277" y="4751399"/>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8" name="フローチャート: 順次アクセス記憶 77">
            <a:extLst>
              <a:ext uri="{FF2B5EF4-FFF2-40B4-BE49-F238E27FC236}">
                <a16:creationId xmlns:a16="http://schemas.microsoft.com/office/drawing/2014/main" id="{31B19707-9C87-4A1A-969B-ACDCD2FF0305}"/>
              </a:ext>
            </a:extLst>
          </p:cNvPr>
          <p:cNvSpPr/>
          <p:nvPr/>
        </p:nvSpPr>
        <p:spPr>
          <a:xfrm>
            <a:off x="5676172" y="4486890"/>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79" name="テキスト ボックス 38">
            <a:extLst>
              <a:ext uri="{FF2B5EF4-FFF2-40B4-BE49-F238E27FC236}">
                <a16:creationId xmlns:a16="http://schemas.microsoft.com/office/drawing/2014/main" id="{2E618E98-338B-4DDB-BA42-8C21982B9166}"/>
              </a:ext>
            </a:extLst>
          </p:cNvPr>
          <p:cNvSpPr txBox="1"/>
          <p:nvPr/>
        </p:nvSpPr>
        <p:spPr>
          <a:xfrm>
            <a:off x="4795865" y="4763910"/>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4" name="フローチャート: 順次アクセス記憶 83">
            <a:extLst>
              <a:ext uri="{FF2B5EF4-FFF2-40B4-BE49-F238E27FC236}">
                <a16:creationId xmlns:a16="http://schemas.microsoft.com/office/drawing/2014/main" id="{FB4FBCBD-6690-4012-88A0-52FE20CD97A6}"/>
              </a:ext>
            </a:extLst>
          </p:cNvPr>
          <p:cNvSpPr/>
          <p:nvPr/>
        </p:nvSpPr>
        <p:spPr>
          <a:xfrm>
            <a:off x="4611581" y="4486680"/>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73" name="正方形/長方形 72">
            <a:extLst>
              <a:ext uri="{FF2B5EF4-FFF2-40B4-BE49-F238E27FC236}">
                <a16:creationId xmlns:a16="http://schemas.microsoft.com/office/drawing/2014/main" id="{3651B80C-3256-4635-A461-A9EE38A35FFF}"/>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74" name="正方形/長方形 73">
            <a:extLst>
              <a:ext uri="{FF2B5EF4-FFF2-40B4-BE49-F238E27FC236}">
                <a16:creationId xmlns:a16="http://schemas.microsoft.com/office/drawing/2014/main" id="{D336F54A-4AC5-4532-9D03-23A43A8B9A4B}"/>
              </a:ext>
            </a:extLst>
          </p:cNvPr>
          <p:cNvSpPr/>
          <p:nvPr/>
        </p:nvSpPr>
        <p:spPr>
          <a:xfrm>
            <a:off x="5388895" y="1764834"/>
            <a:ext cx="4428000" cy="451560"/>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87" name="フローチャート: 磁気ディスク 86">
            <a:extLst>
              <a:ext uri="{FF2B5EF4-FFF2-40B4-BE49-F238E27FC236}">
                <a16:creationId xmlns:a16="http://schemas.microsoft.com/office/drawing/2014/main" id="{8FB3C96B-C17C-4840-B3E4-866DC1A0A378}"/>
              </a:ext>
            </a:extLst>
          </p:cNvPr>
          <p:cNvSpPr/>
          <p:nvPr/>
        </p:nvSpPr>
        <p:spPr>
          <a:xfrm>
            <a:off x="6954537" y="3781309"/>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5DE85B86-8203-4B05-B336-8D955F4CA006}"/>
              </a:ext>
            </a:extLst>
          </p:cNvPr>
          <p:cNvCxnSpPr>
            <a:cxnSpLocks/>
            <a:stCxn id="72" idx="4"/>
            <a:endCxn id="87" idx="1"/>
          </p:cNvCxnSpPr>
          <p:nvPr/>
        </p:nvCxnSpPr>
        <p:spPr>
          <a:xfrm>
            <a:off x="7547853" y="2973525"/>
            <a:ext cx="5535" cy="807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3A4465D4-108C-4D13-99CF-760EE0CA9ACB}"/>
              </a:ext>
            </a:extLst>
          </p:cNvPr>
          <p:cNvCxnSpPr>
            <a:cxnSpLocks/>
            <a:stCxn id="48" idx="1"/>
            <a:endCxn id="78" idx="3"/>
          </p:cNvCxnSpPr>
          <p:nvPr/>
        </p:nvCxnSpPr>
        <p:spPr>
          <a:xfrm flipH="1">
            <a:off x="5964172" y="4616046"/>
            <a:ext cx="1045158" cy="148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91F5280A-430A-467C-9000-99B3DE053AA7}"/>
              </a:ext>
            </a:extLst>
          </p:cNvPr>
          <p:cNvSpPr/>
          <p:nvPr/>
        </p:nvSpPr>
        <p:spPr>
          <a:xfrm>
            <a:off x="61419" y="5958540"/>
            <a:ext cx="900000" cy="5158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26" name="直線矢印コネクタ 125">
            <a:extLst>
              <a:ext uri="{FF2B5EF4-FFF2-40B4-BE49-F238E27FC236}">
                <a16:creationId xmlns:a16="http://schemas.microsoft.com/office/drawing/2014/main" id="{CB1B78CF-89CE-463F-82B4-5A775728AE67}"/>
              </a:ext>
            </a:extLst>
          </p:cNvPr>
          <p:cNvCxnSpPr>
            <a:cxnSpLocks/>
            <a:stCxn id="62" idx="2"/>
            <a:endCxn id="129" idx="3"/>
          </p:cNvCxnSpPr>
          <p:nvPr/>
        </p:nvCxnSpPr>
        <p:spPr>
          <a:xfrm flipH="1" flipV="1">
            <a:off x="3413323" y="4255817"/>
            <a:ext cx="284575" cy="41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テキスト ボックス 38">
            <a:extLst>
              <a:ext uri="{FF2B5EF4-FFF2-40B4-BE49-F238E27FC236}">
                <a16:creationId xmlns:a16="http://schemas.microsoft.com/office/drawing/2014/main" id="{E69176AC-388C-40C7-AB5E-5C25672FFE0A}"/>
              </a:ext>
            </a:extLst>
          </p:cNvPr>
          <p:cNvSpPr txBox="1"/>
          <p:nvPr/>
        </p:nvSpPr>
        <p:spPr>
          <a:xfrm>
            <a:off x="3254639" y="54991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128" name="フローチャート: 順次アクセス記憶 127">
            <a:extLst>
              <a:ext uri="{FF2B5EF4-FFF2-40B4-BE49-F238E27FC236}">
                <a16:creationId xmlns:a16="http://schemas.microsoft.com/office/drawing/2014/main" id="{E2D98926-A914-44D0-A1BF-39B8C577165B}"/>
              </a:ext>
            </a:extLst>
          </p:cNvPr>
          <p:cNvSpPr/>
          <p:nvPr/>
        </p:nvSpPr>
        <p:spPr>
          <a:xfrm>
            <a:off x="3025161" y="55081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414EA331-D8D2-466C-AE91-7CD113D13EE5}"/>
              </a:ext>
            </a:extLst>
          </p:cNvPr>
          <p:cNvSpPr/>
          <p:nvPr/>
        </p:nvSpPr>
        <p:spPr>
          <a:xfrm>
            <a:off x="2215621" y="3967817"/>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9C9DA418-BE3E-4FB7-8A4D-E3D815BAB4A6}"/>
              </a:ext>
            </a:extLst>
          </p:cNvPr>
          <p:cNvCxnSpPr>
            <a:cxnSpLocks/>
            <a:stCxn id="129" idx="2"/>
            <a:endCxn id="131" idx="1"/>
          </p:cNvCxnSpPr>
          <p:nvPr/>
        </p:nvCxnSpPr>
        <p:spPr>
          <a:xfrm>
            <a:off x="2814472" y="4543817"/>
            <a:ext cx="0" cy="2484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フローチャート: 磁気ディスク 130">
            <a:extLst>
              <a:ext uri="{FF2B5EF4-FFF2-40B4-BE49-F238E27FC236}">
                <a16:creationId xmlns:a16="http://schemas.microsoft.com/office/drawing/2014/main" id="{174D80CB-E8CF-4E42-AB09-7DEE745B86E2}"/>
              </a:ext>
            </a:extLst>
          </p:cNvPr>
          <p:cNvSpPr/>
          <p:nvPr/>
        </p:nvSpPr>
        <p:spPr>
          <a:xfrm>
            <a:off x="2205095" y="479226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33" name="正方形/長方形 132">
            <a:extLst>
              <a:ext uri="{FF2B5EF4-FFF2-40B4-BE49-F238E27FC236}">
                <a16:creationId xmlns:a16="http://schemas.microsoft.com/office/drawing/2014/main" id="{3CB75EB6-C991-413D-B3C1-D9AD930A3BE9}"/>
              </a:ext>
            </a:extLst>
          </p:cNvPr>
          <p:cNvSpPr/>
          <p:nvPr/>
        </p:nvSpPr>
        <p:spPr>
          <a:xfrm>
            <a:off x="4034204" y="238226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35" name="直線矢印コネクタ 134">
            <a:extLst>
              <a:ext uri="{FF2B5EF4-FFF2-40B4-BE49-F238E27FC236}">
                <a16:creationId xmlns:a16="http://schemas.microsoft.com/office/drawing/2014/main" id="{3459B871-3FA8-479C-A5CC-9F573EE35A85}"/>
              </a:ext>
            </a:extLst>
          </p:cNvPr>
          <p:cNvCxnSpPr>
            <a:cxnSpLocks/>
            <a:stCxn id="51" idx="6"/>
            <a:endCxn id="133" idx="1"/>
          </p:cNvCxnSpPr>
          <p:nvPr/>
        </p:nvCxnSpPr>
        <p:spPr>
          <a:xfrm flipV="1">
            <a:off x="3714412" y="2670265"/>
            <a:ext cx="319792" cy="32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38">
            <a:extLst>
              <a:ext uri="{FF2B5EF4-FFF2-40B4-BE49-F238E27FC236}">
                <a16:creationId xmlns:a16="http://schemas.microsoft.com/office/drawing/2014/main" id="{8815A688-E5FD-4D7B-A336-E01400755980}"/>
              </a:ext>
            </a:extLst>
          </p:cNvPr>
          <p:cNvSpPr txBox="1"/>
          <p:nvPr/>
        </p:nvSpPr>
        <p:spPr>
          <a:xfrm>
            <a:off x="4811954" y="315110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61" name="フローチャート: 順次アクセス記憶 60">
            <a:extLst>
              <a:ext uri="{FF2B5EF4-FFF2-40B4-BE49-F238E27FC236}">
                <a16:creationId xmlns:a16="http://schemas.microsoft.com/office/drawing/2014/main" id="{EAB3FC0E-B37D-4CBF-BB06-2C06320F6F2A}"/>
              </a:ext>
            </a:extLst>
          </p:cNvPr>
          <p:cNvSpPr/>
          <p:nvPr/>
        </p:nvSpPr>
        <p:spPr>
          <a:xfrm>
            <a:off x="4973913" y="287213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C5D9E585-753E-4C2B-AA8C-E83CA5D06EC4}"/>
              </a:ext>
            </a:extLst>
          </p:cNvPr>
          <p:cNvSpPr/>
          <p:nvPr/>
        </p:nvSpPr>
        <p:spPr>
          <a:xfrm>
            <a:off x="8477710" y="4756568"/>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8" name="直線矢印コネクタ 67">
            <a:extLst>
              <a:ext uri="{FF2B5EF4-FFF2-40B4-BE49-F238E27FC236}">
                <a16:creationId xmlns:a16="http://schemas.microsoft.com/office/drawing/2014/main" id="{0FDA9CBD-03B3-459A-9198-71DE716E1F1D}"/>
              </a:ext>
            </a:extLst>
          </p:cNvPr>
          <p:cNvCxnSpPr>
            <a:cxnSpLocks/>
            <a:stCxn id="34" idx="2"/>
            <a:endCxn id="67" idx="0"/>
          </p:cNvCxnSpPr>
          <p:nvPr/>
        </p:nvCxnSpPr>
        <p:spPr>
          <a:xfrm>
            <a:off x="9076561" y="4424883"/>
            <a:ext cx="0" cy="3316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22DF1EB-C78E-59DE-0818-6011FA9F736B}"/>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4C402C0D-ED08-49B4-1C5A-ACCD45D29E9E}"/>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E9FE7F9B-3CC0-160A-60F2-153D07BCE425}"/>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3F16F22A-9D75-09BC-6C68-C0005A733FBA}"/>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80" name="フローチャート: 順次アクセス記憶 79">
            <a:extLst>
              <a:ext uri="{FF2B5EF4-FFF2-40B4-BE49-F238E27FC236}">
                <a16:creationId xmlns:a16="http://schemas.microsoft.com/office/drawing/2014/main" id="{E538DDFC-D679-AE4F-FC69-F9AD85C40D00}"/>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8A0AA999-7F69-7CF0-68EE-DA3BE6ED1ED3}"/>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85" name="フローチャート: 磁気ディスク 84">
            <a:extLst>
              <a:ext uri="{FF2B5EF4-FFF2-40B4-BE49-F238E27FC236}">
                <a16:creationId xmlns:a16="http://schemas.microsoft.com/office/drawing/2014/main" id="{00BAB4F2-35C9-FA29-2FEF-4AE634E1D3F8}"/>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309ADC07-E1BF-EA22-4133-CBC65EE7512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88" name="楕円 87">
            <a:extLst>
              <a:ext uri="{FF2B5EF4-FFF2-40B4-BE49-F238E27FC236}">
                <a16:creationId xmlns:a16="http://schemas.microsoft.com/office/drawing/2014/main" id="{1C71BCBD-7BD6-9E36-8A92-6BB755F0DEC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079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352533" y="690499"/>
            <a:ext cx="3104935" cy="6167501"/>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要件定義</a:t>
            </a:r>
          </a:p>
          <a:p>
            <a:r>
              <a:rPr lang="en-US" altLang="ja-JP" sz="1200" dirty="0">
                <a:latin typeface="Meiryo UI" panose="020B0604030504040204" pitchFamily="50" charset="-128"/>
                <a:ea typeface="Meiryo UI" panose="020B0604030504040204" pitchFamily="50" charset="-128"/>
              </a:rPr>
              <a:t>1.1 </a:t>
            </a:r>
            <a:r>
              <a:rPr lang="ja-JP" altLang="en-US" sz="1200" dirty="0">
                <a:latin typeface="Meiryo UI" panose="020B0604030504040204" pitchFamily="50" charset="-128"/>
                <a:ea typeface="Meiryo UI" panose="020B0604030504040204" pitchFamily="50" charset="-128"/>
              </a:rPr>
              <a:t>データカタログ作成ツール概要</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1.1.1 </a:t>
            </a:r>
            <a:r>
              <a:rPr lang="ja-JP" altLang="en-US" sz="1200" dirty="0">
                <a:latin typeface="Meiryo UI" panose="020B0604030504040204" pitchFamily="50" charset="-128"/>
                <a:ea typeface="Meiryo UI" panose="020B0604030504040204" pitchFamily="50" charset="-128"/>
              </a:rPr>
              <a:t>目的、特徴</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1.1.2 </a:t>
            </a:r>
            <a:r>
              <a:rPr lang="ja-JP" altLang="en-US" sz="1200" dirty="0">
                <a:latin typeface="Meiryo UI" panose="020B0604030504040204" pitchFamily="50" charset="-128"/>
                <a:ea typeface="Meiryo UI" panose="020B0604030504040204" pitchFamily="50" charset="-128"/>
              </a:rPr>
              <a:t>機能要件</a:t>
            </a:r>
          </a:p>
          <a:p>
            <a:r>
              <a:rPr lang="en-US" altLang="ja-JP" sz="1200" dirty="0">
                <a:latin typeface="Meiryo UI" panose="020B0604030504040204" pitchFamily="50" charset="-128"/>
                <a:ea typeface="Meiryo UI" panose="020B0604030504040204" pitchFamily="50" charset="-128"/>
              </a:rPr>
              <a:t>1.1.3 </a:t>
            </a:r>
            <a:r>
              <a:rPr lang="ja-JP" altLang="en-US" sz="1200" dirty="0">
                <a:latin typeface="Meiryo UI" panose="020B0604030504040204" pitchFamily="50" charset="-128"/>
                <a:ea typeface="Meiryo UI" panose="020B0604030504040204" pitchFamily="50" charset="-128"/>
              </a:rPr>
              <a:t>前提条件</a:t>
            </a:r>
          </a:p>
          <a:p>
            <a:r>
              <a:rPr lang="en-US" altLang="ja-JP" sz="1200" dirty="0">
                <a:latin typeface="Meiryo UI" panose="020B0604030504040204" pitchFamily="50" charset="-128"/>
                <a:ea typeface="Meiryo UI" panose="020B0604030504040204" pitchFamily="50" charset="-128"/>
              </a:rPr>
              <a:t>1.1.4 </a:t>
            </a:r>
            <a:r>
              <a:rPr lang="ja-JP" altLang="en-US" sz="1200" dirty="0">
                <a:latin typeface="Meiryo UI" panose="020B0604030504040204" pitchFamily="50" charset="-128"/>
                <a:ea typeface="Meiryo UI" panose="020B0604030504040204" pitchFamily="50" charset="-128"/>
              </a:rPr>
              <a:t>制限事項 </a:t>
            </a:r>
          </a:p>
          <a:p>
            <a:r>
              <a:rPr lang="en-US" altLang="ja-JP" sz="1200" dirty="0">
                <a:latin typeface="Meiryo UI" panose="020B0604030504040204" pitchFamily="50" charset="-128"/>
                <a:ea typeface="Meiryo UI" panose="020B0604030504040204" pitchFamily="50" charset="-128"/>
              </a:rPr>
              <a:t>1.1.5 </a:t>
            </a:r>
            <a:r>
              <a:rPr lang="ja-JP" altLang="en-US" sz="1200" dirty="0">
                <a:latin typeface="Meiryo UI" panose="020B0604030504040204" pitchFamily="50" charset="-128"/>
                <a:ea typeface="Meiryo UI" panose="020B0604030504040204" pitchFamily="50" charset="-128"/>
              </a:rPr>
              <a:t>システム全体構成とツールの位置づけ</a:t>
            </a:r>
            <a:r>
              <a:rPr lang="en-US" altLang="ja-JP" sz="1200" dirty="0">
                <a:latin typeface="Meiryo UI" panose="020B0604030504040204" pitchFamily="50" charset="-128"/>
                <a:ea typeface="Meiryo UI" panose="020B0604030504040204" pitchFamily="50" charset="-128"/>
              </a:rPr>
              <a:t> </a:t>
            </a: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 CKAN</a:t>
            </a:r>
            <a:r>
              <a:rPr lang="ja-JP" altLang="en-US" sz="1200" dirty="0">
                <a:latin typeface="Meiryo UI" panose="020B0604030504040204" pitchFamily="50" charset="-128"/>
                <a:ea typeface="Meiryo UI" panose="020B0604030504040204" pitchFamily="50" charset="-128"/>
              </a:rPr>
              <a:t>仕様</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1.2.1 </a:t>
            </a:r>
            <a:r>
              <a:rPr lang="ja-JP" altLang="en-US" sz="1200" dirty="0">
                <a:latin typeface="Meiryo UI" panose="020B0604030504040204" pitchFamily="50" charset="-128"/>
                <a:ea typeface="Meiryo UI" panose="020B0604030504040204" pitchFamily="50" charset="-128"/>
              </a:rPr>
              <a:t>前提条件　</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1.2.2</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設定情報</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1.2.3 </a:t>
            </a:r>
            <a:r>
              <a:rPr lang="ja-JP" altLang="en-US" sz="1200" dirty="0">
                <a:latin typeface="Meiryo UI" panose="020B0604030504040204" pitchFamily="50" charset="-128"/>
                <a:ea typeface="Meiryo UI" panose="020B0604030504040204" pitchFamily="50" charset="-128"/>
              </a:rPr>
              <a:t>データカタログに紐づくデータの関連</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1.2.4 </a:t>
            </a:r>
            <a:r>
              <a:rPr lang="ja-JP" altLang="en-US" sz="1200" dirty="0">
                <a:latin typeface="Meiryo UI" panose="020B0604030504040204" pitchFamily="50" charset="-128"/>
                <a:ea typeface="Meiryo UI" panose="020B0604030504040204" pitchFamily="50" charset="-128"/>
              </a:rPr>
              <a:t>ユーザとロールについて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1.2.5 </a:t>
            </a:r>
            <a:r>
              <a:rPr lang="ja-JP" altLang="en-US" sz="1200" dirty="0">
                <a:latin typeface="Meiryo UI" panose="020B0604030504040204" pitchFamily="50" charset="-128"/>
                <a:ea typeface="Meiryo UI" panose="020B0604030504040204" pitchFamily="50" charset="-128"/>
              </a:rPr>
              <a:t>横断検索</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カタログと詳細検索</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CKAN</a:t>
            </a:r>
            <a:r>
              <a:rPr lang="ja-JP" altLang="en-US" sz="1200" dirty="0">
                <a:latin typeface="Meiryo UI" panose="020B0604030504040204" pitchFamily="50" charset="-128"/>
                <a:ea typeface="Meiryo UI" panose="020B0604030504040204" pitchFamily="50" charset="-128"/>
              </a:rPr>
              <a:t>カタログについて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 </a:t>
            </a:r>
            <a:r>
              <a:rPr lang="ja-JP" altLang="en-US" sz="1200" dirty="0">
                <a:latin typeface="Meiryo UI" panose="020B0604030504040204" pitchFamily="50" charset="-128"/>
                <a:ea typeface="Meiryo UI" panose="020B0604030504040204" pitchFamily="50" charset="-128"/>
              </a:rPr>
              <a:t>運用について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1.3.1 </a:t>
            </a:r>
            <a:r>
              <a:rPr lang="ja-JP" altLang="en-US" sz="1200" dirty="0">
                <a:latin typeface="Meiryo UI" panose="020B0604030504040204" pitchFamily="50" charset="-128"/>
                <a:ea typeface="Meiryo UI" panose="020B0604030504040204" pitchFamily="50" charset="-128"/>
              </a:rPr>
              <a:t>運用パターンと構成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1.3.2</a:t>
            </a:r>
            <a:r>
              <a:rPr lang="ja-JP" altLang="en-US" sz="1200" dirty="0">
                <a:latin typeface="Meiryo UI" panose="020B0604030504040204" pitchFamily="50" charset="-128"/>
                <a:ea typeface="Meiryo UI" panose="020B0604030504040204" pitchFamily="50" charset="-128"/>
              </a:rPr>
              <a:t> タスクおよびアクターについて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1.3.3 </a:t>
            </a:r>
            <a:r>
              <a:rPr lang="ja-JP" altLang="en-US" sz="1200" dirty="0">
                <a:latin typeface="Meiryo UI" panose="020B0604030504040204" pitchFamily="50" charset="-128"/>
                <a:ea typeface="Meiryo UI" panose="020B0604030504040204" pitchFamily="50" charset="-128"/>
              </a:rPr>
              <a:t>機能ごとのパターン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 </a:t>
            </a:r>
            <a:r>
              <a:rPr lang="ja-JP" altLang="en-US" sz="1200" dirty="0">
                <a:latin typeface="Meiryo UI" panose="020B0604030504040204" pitchFamily="50" charset="-128"/>
                <a:ea typeface="Meiryo UI" panose="020B0604030504040204" pitchFamily="50" charset="-128"/>
              </a:rPr>
              <a:t>業務フロー</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1.4.1 </a:t>
            </a:r>
            <a:r>
              <a:rPr lang="ja-JP" altLang="en-US" sz="1200" dirty="0">
                <a:latin typeface="Meiryo UI" panose="020B0604030504040204" pitchFamily="50" charset="-128"/>
                <a:ea typeface="Meiryo UI" panose="020B0604030504040204" pitchFamily="50" charset="-128"/>
              </a:rPr>
              <a:t>ユーザ作成・更新・削除の業務フロー</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1.4.2 </a:t>
            </a:r>
            <a:r>
              <a:rPr lang="ja-JP" altLang="en-US" sz="1200" dirty="0">
                <a:latin typeface="Meiryo UI" panose="020B0604030504040204" pitchFamily="50" charset="-128"/>
                <a:ea typeface="Meiryo UI" panose="020B0604030504040204" pitchFamily="50" charset="-128"/>
              </a:rPr>
              <a:t>業務フローのパターン一覧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1.4.3 </a:t>
            </a:r>
            <a:r>
              <a:rPr lang="ja-JP" altLang="en-US" sz="1200" dirty="0">
                <a:latin typeface="Meiryo UI" panose="020B0604030504040204" pitchFamily="50" charset="-128"/>
                <a:ea typeface="Meiryo UI" panose="020B0604030504040204" pitchFamily="50" charset="-128"/>
              </a:rPr>
              <a:t>パターンごとの業務フロー</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1.5 </a:t>
            </a:r>
            <a:r>
              <a:rPr lang="ja-JP" altLang="en-US" sz="1200" dirty="0"/>
              <a:t>データカタログ作成ツールのユーザ認証方式</a:t>
            </a:r>
            <a:endParaRPr lang="en-US" altLang="ja-JP" sz="1200" dirty="0"/>
          </a:p>
          <a:p>
            <a:r>
              <a:rPr lang="en-US" altLang="ja-JP" sz="1200" dirty="0"/>
              <a:t>1.5.1 </a:t>
            </a:r>
            <a:r>
              <a:rPr lang="ja-JP" altLang="en-US" sz="1200" dirty="0"/>
              <a:t>パスワードチェック</a:t>
            </a:r>
            <a:endParaRPr lang="en-US" altLang="ja-JP" sz="1200" dirty="0"/>
          </a:p>
          <a:p>
            <a:r>
              <a:rPr lang="en-US" altLang="ja-JP" sz="1200" dirty="0"/>
              <a:t>1.5.2 </a:t>
            </a:r>
            <a:r>
              <a:rPr lang="ja-JP" altLang="en-US" sz="1200" dirty="0"/>
              <a:t>外部認証（内部カタログサイトユーザ）</a:t>
            </a:r>
            <a:endParaRPr lang="en-US" altLang="ja-JP" sz="1200" dirty="0"/>
          </a:p>
          <a:p>
            <a:r>
              <a:rPr lang="en-US" altLang="ja-JP" sz="1200" dirty="0"/>
              <a:t>1.5.3 </a:t>
            </a:r>
            <a:r>
              <a:rPr lang="ja-JP" altLang="en-US" sz="1200" dirty="0"/>
              <a:t>外部認証（外部カタログサイトユーザ）</a:t>
            </a:r>
            <a:endParaRPr lang="en-US" altLang="ja-JP" sz="12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
        <p:nvSpPr>
          <p:cNvPr id="5" name="テキスト ボックス 4">
            <a:extLst>
              <a:ext uri="{FF2B5EF4-FFF2-40B4-BE49-F238E27FC236}">
                <a16:creationId xmlns:a16="http://schemas.microsoft.com/office/drawing/2014/main" id="{B84F3970-15B2-4054-9458-C0CEDE9D0C63}"/>
              </a:ext>
            </a:extLst>
          </p:cNvPr>
          <p:cNvSpPr txBox="1"/>
          <p:nvPr/>
        </p:nvSpPr>
        <p:spPr>
          <a:xfrm>
            <a:off x="3400533" y="690500"/>
            <a:ext cx="2924067" cy="5653856"/>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システム仕様</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 </a:t>
            </a:r>
            <a:r>
              <a:rPr lang="ja-JP" altLang="en-US" sz="1200" dirty="0">
                <a:latin typeface="Meiryo UI" panose="020B0604030504040204" pitchFamily="50" charset="-128"/>
                <a:ea typeface="Meiryo UI" panose="020B0604030504040204" pitchFamily="50" charset="-128"/>
              </a:rPr>
              <a:t>システム構成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2.1.1 </a:t>
            </a:r>
            <a:r>
              <a:rPr lang="ja-JP" altLang="en-US" sz="1200" dirty="0">
                <a:latin typeface="Meiryo UI" panose="020B0604030504040204" pitchFamily="50" charset="-128"/>
                <a:ea typeface="Meiryo UI" panose="020B0604030504040204" pitchFamily="50" charset="-128"/>
              </a:rPr>
              <a:t>システム構成のパターン一覧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2.1.2 </a:t>
            </a:r>
            <a:r>
              <a:rPr lang="ja-JP" altLang="en-US" sz="1200" dirty="0">
                <a:latin typeface="Meiryo UI" panose="020B0604030504040204" pitchFamily="50" charset="-128"/>
                <a:ea typeface="Meiryo UI" panose="020B0604030504040204" pitchFamily="50" charset="-128"/>
              </a:rPr>
              <a:t>システム構成図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2.2 </a:t>
            </a:r>
            <a:r>
              <a:rPr lang="ja-JP" altLang="en-US" sz="1200" dirty="0">
                <a:latin typeface="Meiryo UI" panose="020B0604030504040204" pitchFamily="50" charset="-128"/>
                <a:ea typeface="Meiryo UI" panose="020B0604030504040204" pitchFamily="50" charset="-128"/>
              </a:rPr>
              <a:t>ネットワーク構成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2.2.1</a:t>
            </a:r>
            <a:r>
              <a:rPr lang="ja-JP" altLang="en-US" sz="1200" dirty="0">
                <a:latin typeface="Meiryo UI" panose="020B0604030504040204" pitchFamily="50" charset="-128"/>
                <a:ea typeface="Meiryo UI" panose="020B0604030504040204" pitchFamily="50" charset="-128"/>
              </a:rPr>
              <a:t> ネットワーク構成図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 </a:t>
            </a:r>
            <a:r>
              <a:rPr lang="ja-JP" altLang="en-US" sz="1200" dirty="0">
                <a:latin typeface="Meiryo UI" panose="020B0604030504040204" pitchFamily="50" charset="-128"/>
                <a:ea typeface="Meiryo UI" panose="020B0604030504040204" pitchFamily="50" charset="-128"/>
              </a:rPr>
              <a:t>設定ファイル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2.3.1 </a:t>
            </a:r>
            <a:r>
              <a:rPr lang="ja-JP" altLang="en-US" sz="1200" dirty="0">
                <a:latin typeface="Meiryo UI" panose="020B0604030504040204" pitchFamily="50" charset="-128"/>
                <a:ea typeface="Meiryo UI" panose="020B0604030504040204" pitchFamily="50" charset="-128"/>
              </a:rPr>
              <a:t>設定ファイル一覧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2.3.2 config.json</a:t>
            </a:r>
            <a:r>
              <a:rPr lang="ja-JP" altLang="en-US" sz="1200" dirty="0">
                <a:latin typeface="Meiryo UI" panose="020B0604030504040204" pitchFamily="50" charset="-128"/>
                <a:ea typeface="Meiryo UI" panose="020B0604030504040204" pitchFamily="50" charset="-128"/>
              </a:rPr>
              <a:t>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2.4 Web</a:t>
            </a: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2.4.1 Nginx</a:t>
            </a:r>
            <a:r>
              <a:rPr lang="ja-JP" altLang="en-US" sz="1200" dirty="0">
                <a:latin typeface="Meiryo UI" panose="020B0604030504040204" pitchFamily="50" charset="-128"/>
                <a:ea typeface="Meiryo UI" panose="020B0604030504040204" pitchFamily="50" charset="-128"/>
              </a:rPr>
              <a:t>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 SaaS</a:t>
            </a:r>
            <a:r>
              <a:rPr lang="ja-JP" altLang="en-US" sz="1200" dirty="0">
                <a:latin typeface="Meiryo UI" panose="020B0604030504040204" pitchFamily="50" charset="-128"/>
                <a:ea typeface="Meiryo UI" panose="020B0604030504040204" pitchFamily="50" charset="-128"/>
              </a:rPr>
              <a:t>化に伴う留意点</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2.5.1 </a:t>
            </a:r>
            <a:r>
              <a:rPr lang="ja-JP" altLang="en-US" sz="1200" dirty="0">
                <a:latin typeface="Meiryo UI" panose="020B0604030504040204" pitchFamily="50" charset="-128"/>
                <a:ea typeface="Meiryo UI" panose="020B0604030504040204" pitchFamily="50" charset="-128"/>
              </a:rPr>
              <a:t>アクターごとの権限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2.5.2 </a:t>
            </a:r>
            <a:r>
              <a:rPr lang="ja-JP" altLang="en-US" sz="1200" dirty="0">
                <a:latin typeface="Meiryo UI" panose="020B0604030504040204" pitchFamily="50" charset="-128"/>
                <a:ea typeface="Meiryo UI" panose="020B0604030504040204" pitchFamily="50" charset="-128"/>
              </a:rPr>
              <a:t>データカタログ作成ツール</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 </a:t>
            </a:r>
            <a:r>
              <a:rPr lang="ja-JP" altLang="en-US" sz="1200" dirty="0">
                <a:latin typeface="Meiryo UI" panose="020B0604030504040204" pitchFamily="50" charset="-128"/>
                <a:ea typeface="Meiryo UI" panose="020B0604030504040204" pitchFamily="50" charset="-128"/>
              </a:rPr>
              <a:t>機能概要</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2.6.1 </a:t>
            </a:r>
            <a:r>
              <a:rPr lang="ja-JP" altLang="en-US" sz="1200" dirty="0">
                <a:latin typeface="Meiryo UI" panose="020B0604030504040204" pitchFamily="50" charset="-128"/>
                <a:ea typeface="Meiryo UI" panose="020B0604030504040204" pitchFamily="50" charset="-128"/>
              </a:rPr>
              <a:t>内部ソフトウェア構成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2.6.2 </a:t>
            </a:r>
            <a:r>
              <a:rPr lang="ja-JP" altLang="en-US" sz="1200" dirty="0">
                <a:latin typeface="Meiryo UI" panose="020B0604030504040204" pitchFamily="50" charset="-128"/>
                <a:ea typeface="Meiryo UI" panose="020B0604030504040204" pitchFamily="50" charset="-128"/>
              </a:rPr>
              <a:t>機能一覧</a:t>
            </a:r>
            <a:endParaRPr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412B9C5-5783-4E61-86C1-A712F7088AB9}"/>
              </a:ext>
            </a:extLst>
          </p:cNvPr>
          <p:cNvSpPr txBox="1"/>
          <p:nvPr/>
        </p:nvSpPr>
        <p:spPr>
          <a:xfrm>
            <a:off x="6448533" y="690500"/>
            <a:ext cx="2924067" cy="5653856"/>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 基本設計</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 </a:t>
            </a:r>
            <a:r>
              <a:rPr lang="ja-JP" altLang="en-US" sz="1200" dirty="0">
                <a:latin typeface="Meiryo UI" panose="020B0604030504040204" pitchFamily="50" charset="-128"/>
                <a:ea typeface="Meiryo UI" panose="020B0604030504040204" pitchFamily="50" charset="-128"/>
              </a:rPr>
              <a:t>シーケンス</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3.1.1 </a:t>
            </a:r>
            <a:r>
              <a:rPr lang="ja-JP" altLang="en-US" sz="1200" dirty="0">
                <a:latin typeface="Meiryo UI" panose="020B0604030504040204" pitchFamily="50" charset="-128"/>
                <a:ea typeface="Meiryo UI" panose="020B0604030504040204" pitchFamily="50" charset="-128"/>
              </a:rPr>
              <a:t>処理ごとのシーケンス</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 </a:t>
            </a:r>
            <a:r>
              <a:rPr lang="ja-JP" altLang="en-US" sz="1200" dirty="0">
                <a:latin typeface="Meiryo UI" panose="020B0604030504040204" pitchFamily="50" charset="-128"/>
                <a:ea typeface="Meiryo UI" panose="020B0604030504040204" pitchFamily="50" charset="-128"/>
              </a:rPr>
              <a:t>画面</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3.2.1 </a:t>
            </a:r>
            <a:r>
              <a:rPr lang="ja-JP" altLang="en-US" sz="1200" dirty="0">
                <a:latin typeface="Meiryo UI" panose="020B0604030504040204" pitchFamily="50" charset="-128"/>
                <a:ea typeface="Meiryo UI" panose="020B0604030504040204" pitchFamily="50" charset="-128"/>
              </a:rPr>
              <a:t>画面遷移</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3.2.2 </a:t>
            </a:r>
            <a:r>
              <a:rPr lang="ja-JP" altLang="en-US" sz="1200" dirty="0">
                <a:latin typeface="Meiryo UI" panose="020B0604030504040204" pitchFamily="50" charset="-128"/>
                <a:ea typeface="Meiryo UI" panose="020B0604030504040204" pitchFamily="50" charset="-128"/>
              </a:rPr>
              <a:t>画面イメージ</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3.3 </a:t>
            </a:r>
            <a:r>
              <a:rPr lang="ja-JP" altLang="en-US" sz="1200" dirty="0">
                <a:latin typeface="Meiryo UI" panose="020B0604030504040204" pitchFamily="50" charset="-128"/>
                <a:ea typeface="Meiryo UI" panose="020B0604030504040204" pitchFamily="50" charset="-128"/>
              </a:rPr>
              <a:t>機能仕様</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3.4 </a:t>
            </a:r>
            <a:r>
              <a:rPr lang="ja-JP" altLang="en-US" sz="1200" dirty="0">
                <a:latin typeface="Meiryo UI" panose="020B0604030504040204" pitchFamily="50" charset="-128"/>
                <a:ea typeface="Meiryo UI" panose="020B0604030504040204" pitchFamily="50" charset="-128"/>
              </a:rPr>
              <a:t>対応データ</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3.4.1</a:t>
            </a:r>
            <a:r>
              <a:rPr lang="ja-JP" altLang="en-US" sz="1200" dirty="0">
                <a:latin typeface="Meiryo UI" panose="020B0604030504040204" pitchFamily="50" charset="-128"/>
                <a:ea typeface="Meiryo UI" panose="020B0604030504040204" pitchFamily="50" charset="-128"/>
              </a:rPr>
              <a:t> 対応カタログ項目</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付録</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(5/9)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#5 -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49466" y="4952814"/>
            <a:ext cx="907812" cy="153588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273262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49466" y="495859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96615"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■支援サービス群のデータカタログ作成ツールを使用し、データ提供者のカタログサイトを使用した場合におけるカタログサイト更新時の業務フローを以下に図示する。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7805228" y="2552293"/>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05227" y="36084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8496060" y="3128293"/>
            <a:ext cx="1" cy="4801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453270" y="2554906"/>
            <a:ext cx="1336212"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3789482" y="2840293"/>
            <a:ext cx="4015746" cy="2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6038443" y="360091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2"/>
            <a:endCxn id="34" idx="3"/>
          </p:cNvCxnSpPr>
          <p:nvPr/>
        </p:nvCxnSpPr>
        <p:spPr>
          <a:xfrm flipH="1" flipV="1">
            <a:off x="7236145" y="3888915"/>
            <a:ext cx="569082" cy="74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56" idx="4"/>
          </p:cNvCxnSpPr>
          <p:nvPr/>
        </p:nvCxnSpPr>
        <p:spPr>
          <a:xfrm flipH="1">
            <a:off x="3725861" y="3888915"/>
            <a:ext cx="2312582" cy="50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497588" y="42653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209588" y="4258975"/>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F181788-2B25-4ABD-B444-3696B25AB4D5}"/>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2" name="正方形/長方形 41">
            <a:extLst>
              <a:ext uri="{FF2B5EF4-FFF2-40B4-BE49-F238E27FC236}">
                <a16:creationId xmlns:a16="http://schemas.microsoft.com/office/drawing/2014/main" id="{E7355A87-368C-4C04-B7E3-94C9F8F22EF1}"/>
              </a:ext>
            </a:extLst>
          </p:cNvPr>
          <p:cNvSpPr/>
          <p:nvPr/>
        </p:nvSpPr>
        <p:spPr>
          <a:xfrm>
            <a:off x="5388895" y="1754728"/>
            <a:ext cx="4428000"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56" name="フローチャート: 磁気ディスク 55">
            <a:extLst>
              <a:ext uri="{FF2B5EF4-FFF2-40B4-BE49-F238E27FC236}">
                <a16:creationId xmlns:a16="http://schemas.microsoft.com/office/drawing/2014/main" id="{1AABA56E-5FF5-4ACE-BB38-F026E19D6AA0}"/>
              </a:ext>
            </a:extLst>
          </p:cNvPr>
          <p:cNvSpPr/>
          <p:nvPr/>
        </p:nvSpPr>
        <p:spPr>
          <a:xfrm>
            <a:off x="2507107" y="3531480"/>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F3300D07-51D8-4016-BE25-26C9DFCFB34C}"/>
              </a:ext>
            </a:extLst>
          </p:cNvPr>
          <p:cNvSpPr/>
          <p:nvPr/>
        </p:nvSpPr>
        <p:spPr>
          <a:xfrm>
            <a:off x="6038443" y="4366409"/>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9AD46353-C1FD-45C7-96F6-AB2F65377C73}"/>
              </a:ext>
            </a:extLst>
          </p:cNvPr>
          <p:cNvCxnSpPr>
            <a:cxnSpLocks/>
            <a:stCxn id="34" idx="2"/>
            <a:endCxn id="46" idx="0"/>
          </p:cNvCxnSpPr>
          <p:nvPr/>
        </p:nvCxnSpPr>
        <p:spPr>
          <a:xfrm>
            <a:off x="6637294" y="4176915"/>
            <a:ext cx="0" cy="189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A37E8269-D7A3-8850-B4E1-7C19EC70C6F4}"/>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F4E8167D-B050-3F43-AE7C-4D9CFBBD2233}"/>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2C66E1A0-9C8C-1A9A-6D19-C27270EE3670}"/>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46DE8A2B-6583-9DF8-9629-9783D8C2C61F}"/>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23E9CFCD-802E-2FFD-D84B-74A8BCB1A7E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383CF479-2A57-A4C3-BE71-93FD583DC879}"/>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9866052A-D11C-6023-4D94-D29D068BA121}"/>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D549B856-EBC4-1572-8F13-26808A4B784C}"/>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11990F84-65CD-A4F1-E48E-C8AC0062B67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6692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1.4 </a:t>
            </a:r>
            <a:r>
              <a:rPr lang="ja-JP" altLang="en-US" sz="1800" dirty="0">
                <a:latin typeface="Meiryo UI" panose="020B0604030504040204" pitchFamily="50" charset="-128"/>
                <a:ea typeface="Meiryo UI" panose="020B0604030504040204" pitchFamily="50" charset="-128"/>
              </a:rPr>
              <a:t>業務フロー </a:t>
            </a:r>
            <a:r>
              <a:rPr lang="en-US" altLang="ja-JP" sz="1800" dirty="0">
                <a:latin typeface="Meiryo UI" panose="020B0604030504040204" pitchFamily="50" charset="-128"/>
                <a:ea typeface="Meiryo UI" panose="020B0604030504040204" pitchFamily="50" charset="-128"/>
              </a:rPr>
              <a:t>&gt; 1.4.3 </a:t>
            </a:r>
            <a:r>
              <a:rPr lang="ja-JP" altLang="en-US" sz="1800" dirty="0">
                <a:latin typeface="Meiryo UI" panose="020B0604030504040204" pitchFamily="50" charset="-128"/>
                <a:ea typeface="Meiryo UI" panose="020B0604030504040204" pitchFamily="50" charset="-128"/>
              </a:rPr>
              <a:t>パターンごとの業務フロー</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/9</a:t>
            </a:r>
            <a:r>
              <a:rPr lang="en-US" altLang="ja-JP" sz="1800" dirty="0">
                <a:latin typeface="Meiryo UI" panose="020B0604030504040204" pitchFamily="50" charset="-128"/>
                <a:ea typeface="Meiryo UI" panose="020B0604030504040204" pitchFamily="50" charset="-128"/>
              </a:rPr>
              <a:t>) – </a:t>
            </a:r>
            <a:r>
              <a:rPr lang="ja-JP" altLang="en-US" sz="1800" dirty="0">
                <a:latin typeface="Meiryo UI" panose="020B0604030504040204" pitchFamily="50" charset="-128"/>
                <a:ea typeface="Meiryo UI" panose="020B0604030504040204" pitchFamily="50" charset="-128"/>
              </a:rPr>
              <a:t>運用パターン</a:t>
            </a:r>
            <a:r>
              <a:rPr lang="en-US" altLang="ja-JP" sz="1800" dirty="0">
                <a:latin typeface="Meiryo UI" panose="020B0604030504040204" pitchFamily="50" charset="-128"/>
                <a:ea typeface="Meiryo UI" panose="020B0604030504040204" pitchFamily="50" charset="-128"/>
              </a:rPr>
              <a:t>#6</a:t>
            </a:r>
            <a:r>
              <a:rPr kumimoji="1" lang="en-US" altLang="ja-JP" sz="1800" dirty="0"/>
              <a:t> </a:t>
            </a:r>
            <a:r>
              <a:rPr lang="en-US" altLang="ja-JP" sz="1800" dirty="0">
                <a:latin typeface="Meiryo UI" panose="020B0604030504040204" pitchFamily="50" charset="-128"/>
                <a:ea typeface="Meiryo UI" panose="020B0604030504040204" pitchFamily="50" charset="-128"/>
              </a:rPr>
              <a:t>-</a:t>
            </a:r>
            <a:endParaRPr kumimoji="1" lang="ja-JP" altLang="en-US" sz="18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9" y="5548046"/>
            <a:ext cx="903380" cy="92870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32534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61419" y="554804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949896" y="2474035"/>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3949845" y="3538436"/>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4640678" y="3050035"/>
            <a:ext cx="51" cy="4884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144953" y="2470098"/>
            <a:ext cx="133784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467099" cy="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4044807" y="437733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62487"/>
            <a:ext cx="899998" cy="45883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46" idx="4"/>
          </p:cNvCxnSpPr>
          <p:nvPr/>
        </p:nvCxnSpPr>
        <p:spPr>
          <a:xfrm flipH="1" flipV="1">
            <a:off x="3777117" y="4660299"/>
            <a:ext cx="267690" cy="50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566551" y="5009300"/>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337073" y="5018312"/>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■ オンプレミスのデータカタログ作成ツールを使用した場合におけるカタログサイト更新時の業務フローを以下に図示する。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388895" y="1769326"/>
            <a:ext cx="4428000" cy="44931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6" name="フローチャート: 磁気ディスク 45">
            <a:extLst>
              <a:ext uri="{FF2B5EF4-FFF2-40B4-BE49-F238E27FC236}">
                <a16:creationId xmlns:a16="http://schemas.microsoft.com/office/drawing/2014/main" id="{E4D9C59D-0337-4007-87B9-3C8E316B4DC6}"/>
              </a:ext>
            </a:extLst>
          </p:cNvPr>
          <p:cNvSpPr/>
          <p:nvPr/>
        </p:nvSpPr>
        <p:spPr>
          <a:xfrm>
            <a:off x="2579415" y="4297780"/>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0" name="直線矢印コネクタ 39">
            <a:extLst>
              <a:ext uri="{FF2B5EF4-FFF2-40B4-BE49-F238E27FC236}">
                <a16:creationId xmlns:a16="http://schemas.microsoft.com/office/drawing/2014/main" id="{4CE8F65E-85CB-4EA1-9B63-698F9D611D1A}"/>
              </a:ext>
            </a:extLst>
          </p:cNvPr>
          <p:cNvCxnSpPr>
            <a:cxnSpLocks/>
            <a:stCxn id="45" idx="4"/>
            <a:endCxn id="34" idx="0"/>
          </p:cNvCxnSpPr>
          <p:nvPr/>
        </p:nvCxnSpPr>
        <p:spPr>
          <a:xfrm>
            <a:off x="4640678" y="4114436"/>
            <a:ext cx="2980" cy="26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4FC425C6-6796-417F-AE6D-3938A4A6C5A4}"/>
              </a:ext>
            </a:extLst>
          </p:cNvPr>
          <p:cNvSpPr/>
          <p:nvPr/>
        </p:nvSpPr>
        <p:spPr>
          <a:xfrm>
            <a:off x="5753203" y="437014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9" name="直線矢印コネクタ 48">
            <a:extLst>
              <a:ext uri="{FF2B5EF4-FFF2-40B4-BE49-F238E27FC236}">
                <a16:creationId xmlns:a16="http://schemas.microsoft.com/office/drawing/2014/main" id="{3F75100D-9A51-4036-A9F6-B72C263EC74D}"/>
              </a:ext>
            </a:extLst>
          </p:cNvPr>
          <p:cNvCxnSpPr>
            <a:cxnSpLocks/>
            <a:stCxn id="34" idx="3"/>
            <a:endCxn id="48" idx="1"/>
          </p:cNvCxnSpPr>
          <p:nvPr/>
        </p:nvCxnSpPr>
        <p:spPr>
          <a:xfrm flipV="1">
            <a:off x="5242509" y="4658146"/>
            <a:ext cx="510694" cy="71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FE86085-069D-63D9-3DC7-0350EE0516D5}"/>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F0647245-D529-14D0-7C3B-785C4FD642FB}"/>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C4A2F800-20B7-303D-125C-98B583930BAF}"/>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3B9B042B-D160-989F-FF6A-D4D21D55590C}"/>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AA81400E-706C-70B9-6490-F2726A2D23F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0065AFC0-B5CA-64BC-5CA6-4236A543E9B2}"/>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444789DB-C0D3-A5C6-91B7-809ED6C821C6}"/>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5CC566CB-7766-57F5-4C41-EA609815AD43}"/>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9974B2FB-4332-648E-AF06-63EB5C83D035}"/>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9705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(7/9)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#7 -</a:t>
            </a:r>
            <a:endParaRPr kumimoji="1" lang="ja-JP" altLang="en-US" sz="1800" dirty="0">
              <a:solidFill>
                <a:schemeClr val="tx1"/>
              </a:solidFill>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629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提供者</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004698" y="2384161"/>
            <a:ext cx="11795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5673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699288"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3651B80C-3256-4635-A461-A9EE38A35FFF}"/>
              </a:ext>
            </a:extLst>
          </p:cNvPr>
          <p:cNvSpPr/>
          <p:nvPr/>
        </p:nvSpPr>
        <p:spPr>
          <a:xfrm>
            <a:off x="2215620" y="1759659"/>
            <a:ext cx="3475917"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データ提供者サイト</a:t>
            </a:r>
          </a:p>
        </p:txBody>
      </p:sp>
      <p:sp>
        <p:nvSpPr>
          <p:cNvPr id="74" name="正方形/長方形 73">
            <a:extLst>
              <a:ext uri="{FF2B5EF4-FFF2-40B4-BE49-F238E27FC236}">
                <a16:creationId xmlns:a16="http://schemas.microsoft.com/office/drawing/2014/main" id="{D336F54A-4AC5-4532-9D03-23A43A8B9A4B}"/>
              </a:ext>
            </a:extLst>
          </p:cNvPr>
          <p:cNvSpPr/>
          <p:nvPr/>
        </p:nvSpPr>
        <p:spPr>
          <a:xfrm>
            <a:off x="5694919" y="1760447"/>
            <a:ext cx="4121975" cy="44895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支援サービス群</a:t>
            </a:r>
          </a:p>
        </p:txBody>
      </p:sp>
      <p:sp>
        <p:nvSpPr>
          <p:cNvPr id="67" name="正方形/長方形 66">
            <a:extLst>
              <a:ext uri="{FF2B5EF4-FFF2-40B4-BE49-F238E27FC236}">
                <a16:creationId xmlns:a16="http://schemas.microsoft.com/office/drawing/2014/main" id="{93B8DF07-1B6A-490D-9160-2A93E2910202}"/>
              </a:ext>
            </a:extLst>
          </p:cNvPr>
          <p:cNvSpPr/>
          <p:nvPr/>
        </p:nvSpPr>
        <p:spPr>
          <a:xfrm>
            <a:off x="961156" y="1755513"/>
            <a:ext cx="125446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68" name="直線コネクタ 67">
            <a:extLst>
              <a:ext uri="{FF2B5EF4-FFF2-40B4-BE49-F238E27FC236}">
                <a16:creationId xmlns:a16="http://schemas.microsoft.com/office/drawing/2014/main" id="{72B6AE95-A895-4B3D-B1D5-97B1B7A203F2}"/>
              </a:ext>
            </a:extLst>
          </p:cNvPr>
          <p:cNvCxnSpPr>
            <a:cxnSpLocks/>
          </p:cNvCxnSpPr>
          <p:nvPr/>
        </p:nvCxnSpPr>
        <p:spPr>
          <a:xfrm>
            <a:off x="2210862" y="2209403"/>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楕円 70">
            <a:extLst>
              <a:ext uri="{FF2B5EF4-FFF2-40B4-BE49-F238E27FC236}">
                <a16:creationId xmlns:a16="http://schemas.microsoft.com/office/drawing/2014/main" id="{3930CE78-2AF7-4EA5-9654-3900AC5A59BA}"/>
              </a:ext>
            </a:extLst>
          </p:cNvPr>
          <p:cNvSpPr/>
          <p:nvPr/>
        </p:nvSpPr>
        <p:spPr>
          <a:xfrm>
            <a:off x="3247426" y="2385559"/>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1" name="楕円 80">
            <a:extLst>
              <a:ext uri="{FF2B5EF4-FFF2-40B4-BE49-F238E27FC236}">
                <a16:creationId xmlns:a16="http://schemas.microsoft.com/office/drawing/2014/main" id="{907C23AB-38BF-4859-BC87-6DC6DEF520D2}"/>
              </a:ext>
            </a:extLst>
          </p:cNvPr>
          <p:cNvSpPr/>
          <p:nvPr/>
        </p:nvSpPr>
        <p:spPr>
          <a:xfrm>
            <a:off x="5928412" y="2384161"/>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6" name="楕円 85">
            <a:extLst>
              <a:ext uri="{FF2B5EF4-FFF2-40B4-BE49-F238E27FC236}">
                <a16:creationId xmlns:a16="http://schemas.microsoft.com/office/drawing/2014/main" id="{672A77E2-3EC3-4990-A3FD-DF1C03824C4A}"/>
              </a:ext>
            </a:extLst>
          </p:cNvPr>
          <p:cNvSpPr/>
          <p:nvPr/>
        </p:nvSpPr>
        <p:spPr>
          <a:xfrm>
            <a:off x="8493298" y="2387191"/>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8" name="正方形/長方形 87">
            <a:extLst>
              <a:ext uri="{FF2B5EF4-FFF2-40B4-BE49-F238E27FC236}">
                <a16:creationId xmlns:a16="http://schemas.microsoft.com/office/drawing/2014/main" id="{E26DC741-4CEC-4464-AF11-E6919541791C}"/>
              </a:ext>
            </a:extLst>
          </p:cNvPr>
          <p:cNvSpPr/>
          <p:nvPr/>
        </p:nvSpPr>
        <p:spPr>
          <a:xfrm>
            <a:off x="8553938" y="3382656"/>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作成ツール</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9" name="フローチャート: 磁気ディスク 88">
            <a:extLst>
              <a:ext uri="{FF2B5EF4-FFF2-40B4-BE49-F238E27FC236}">
                <a16:creationId xmlns:a16="http://schemas.microsoft.com/office/drawing/2014/main" id="{36362596-A239-44E2-9233-306B4F52EBCE}"/>
              </a:ext>
            </a:extLst>
          </p:cNvPr>
          <p:cNvSpPr/>
          <p:nvPr/>
        </p:nvSpPr>
        <p:spPr>
          <a:xfrm>
            <a:off x="7177814" y="3269447"/>
            <a:ext cx="1019128" cy="69015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50" dirty="0">
              <a:solidFill>
                <a:schemeClr val="tx1"/>
              </a:solidFill>
              <a:latin typeface="Meiryo UI" panose="020B0604030504040204" pitchFamily="50" charset="-128"/>
              <a:ea typeface="Meiryo UI" panose="020B0604030504040204" pitchFamily="50" charset="-128"/>
            </a:endParaRPr>
          </a:p>
        </p:txBody>
      </p:sp>
      <p:sp>
        <p:nvSpPr>
          <p:cNvPr id="90" name="楕円 89">
            <a:extLst>
              <a:ext uri="{FF2B5EF4-FFF2-40B4-BE49-F238E27FC236}">
                <a16:creationId xmlns:a16="http://schemas.microsoft.com/office/drawing/2014/main" id="{213479A9-E331-490B-8EBA-5467E6430AFB}"/>
              </a:ext>
            </a:extLst>
          </p:cNvPr>
          <p:cNvSpPr/>
          <p:nvPr/>
        </p:nvSpPr>
        <p:spPr>
          <a:xfrm>
            <a:off x="5926738" y="3455364"/>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1" name="楕円 90">
            <a:extLst>
              <a:ext uri="{FF2B5EF4-FFF2-40B4-BE49-F238E27FC236}">
                <a16:creationId xmlns:a16="http://schemas.microsoft.com/office/drawing/2014/main" id="{397F5D92-B0B4-4EAC-8F86-819DD332D8BD}"/>
              </a:ext>
            </a:extLst>
          </p:cNvPr>
          <p:cNvSpPr/>
          <p:nvPr/>
        </p:nvSpPr>
        <p:spPr>
          <a:xfrm>
            <a:off x="4129784" y="3514087"/>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9C70FD9D-C89A-4799-810B-4239AC6E9205}"/>
              </a:ext>
            </a:extLst>
          </p:cNvPr>
          <p:cNvSpPr/>
          <p:nvPr/>
        </p:nvSpPr>
        <p:spPr>
          <a:xfrm>
            <a:off x="2838905" y="3520532"/>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DA0CC350-3866-490D-B5F9-F778C07CD46D}"/>
              </a:ext>
            </a:extLst>
          </p:cNvPr>
          <p:cNvSpPr/>
          <p:nvPr/>
        </p:nvSpPr>
        <p:spPr>
          <a:xfrm>
            <a:off x="8556669" y="4159101"/>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4" name="フローチャート: 磁気ディスク 93">
            <a:extLst>
              <a:ext uri="{FF2B5EF4-FFF2-40B4-BE49-F238E27FC236}">
                <a16:creationId xmlns:a16="http://schemas.microsoft.com/office/drawing/2014/main" id="{4B9F845F-AB19-4F16-9BAE-5361FF76FF5B}"/>
              </a:ext>
            </a:extLst>
          </p:cNvPr>
          <p:cNvSpPr/>
          <p:nvPr/>
        </p:nvSpPr>
        <p:spPr>
          <a:xfrm>
            <a:off x="2791146" y="4347698"/>
            <a:ext cx="1019128" cy="69015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solidFill>
                <a:latin typeface="Meiryo UI" panose="020B0604030504040204" pitchFamily="50" charset="-128"/>
                <a:ea typeface="Meiryo UI" panose="020B0604030504040204" pitchFamily="50" charset="-128"/>
              </a:rPr>
              <a:t>データ提供者</a:t>
            </a:r>
            <a:endParaRPr lang="en-US" altLang="ja-JP" sz="1050" dirty="0">
              <a:solidFill>
                <a:schemeClr val="tx1"/>
              </a:solidFill>
              <a:latin typeface="Meiryo UI" panose="020B0604030504040204" pitchFamily="50" charset="-128"/>
              <a:ea typeface="Meiryo UI" panose="020B0604030504040204" pitchFamily="50" charset="-128"/>
            </a:endParaRPr>
          </a:p>
          <a:p>
            <a:pPr algn="ctr"/>
            <a:r>
              <a:rPr lang="ja-JP" altLang="en-US" sz="1050" dirty="0">
                <a:solidFill>
                  <a:schemeClr val="tx1"/>
                </a:solidFill>
                <a:latin typeface="Meiryo UI" panose="020B0604030504040204" pitchFamily="50" charset="-128"/>
                <a:ea typeface="Meiryo UI" panose="020B0604030504040204" pitchFamily="50" charset="-128"/>
              </a:rPr>
              <a:t>カタログサイト</a:t>
            </a:r>
            <a:endParaRPr lang="en-US" altLang="ja-JP" sz="1050" dirty="0">
              <a:solidFill>
                <a:schemeClr val="tx1"/>
              </a:solidFill>
              <a:latin typeface="Meiryo UI" panose="020B0604030504040204" pitchFamily="50" charset="-128"/>
              <a:ea typeface="Meiryo UI" panose="020B0604030504040204" pitchFamily="50" charset="-128"/>
            </a:endParaRPr>
          </a:p>
        </p:txBody>
      </p:sp>
      <p:cxnSp>
        <p:nvCxnSpPr>
          <p:cNvPr id="7" name="直線矢印コネクタ 6">
            <a:extLst>
              <a:ext uri="{FF2B5EF4-FFF2-40B4-BE49-F238E27FC236}">
                <a16:creationId xmlns:a16="http://schemas.microsoft.com/office/drawing/2014/main" id="{D73CB333-5708-4E21-8AF0-77A5FD784AF5}"/>
              </a:ext>
            </a:extLst>
          </p:cNvPr>
          <p:cNvCxnSpPr>
            <a:cxnSpLocks/>
            <a:stCxn id="52" idx="6"/>
            <a:endCxn id="71" idx="2"/>
          </p:cNvCxnSpPr>
          <p:nvPr/>
        </p:nvCxnSpPr>
        <p:spPr>
          <a:xfrm>
            <a:off x="2184228" y="2611114"/>
            <a:ext cx="1063198" cy="139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96" name="直線矢印コネクタ 95">
            <a:extLst>
              <a:ext uri="{FF2B5EF4-FFF2-40B4-BE49-F238E27FC236}">
                <a16:creationId xmlns:a16="http://schemas.microsoft.com/office/drawing/2014/main" id="{002FC058-911D-4A0B-BE1C-339BE89D5922}"/>
              </a:ext>
            </a:extLst>
          </p:cNvPr>
          <p:cNvCxnSpPr>
            <a:cxnSpLocks/>
            <a:stCxn id="71" idx="6"/>
            <a:endCxn id="81" idx="2"/>
          </p:cNvCxnSpPr>
          <p:nvPr/>
        </p:nvCxnSpPr>
        <p:spPr>
          <a:xfrm flipV="1">
            <a:off x="4266556" y="2611114"/>
            <a:ext cx="1661856" cy="139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06ABFF0D-4A2C-49A3-9B29-7665B197AB55}"/>
              </a:ext>
            </a:extLst>
          </p:cNvPr>
          <p:cNvCxnSpPr>
            <a:cxnSpLocks/>
            <a:stCxn id="81" idx="6"/>
            <a:endCxn id="86" idx="2"/>
          </p:cNvCxnSpPr>
          <p:nvPr/>
        </p:nvCxnSpPr>
        <p:spPr>
          <a:xfrm>
            <a:off x="6947542" y="2611114"/>
            <a:ext cx="1545756" cy="3030"/>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C2DC5873-9E88-47AC-9BCA-2FE12C147C13}"/>
              </a:ext>
            </a:extLst>
          </p:cNvPr>
          <p:cNvCxnSpPr>
            <a:cxnSpLocks/>
            <a:stCxn id="86" idx="4"/>
            <a:endCxn id="88" idx="0"/>
          </p:cNvCxnSpPr>
          <p:nvPr/>
        </p:nvCxnSpPr>
        <p:spPr>
          <a:xfrm>
            <a:off x="9002863" y="2841097"/>
            <a:ext cx="12880" cy="541559"/>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4" name="直線矢印コネクタ 103">
            <a:extLst>
              <a:ext uri="{FF2B5EF4-FFF2-40B4-BE49-F238E27FC236}">
                <a16:creationId xmlns:a16="http://schemas.microsoft.com/office/drawing/2014/main" id="{C25543BA-A499-4396-BB83-9AD869F4F7F9}"/>
              </a:ext>
            </a:extLst>
          </p:cNvPr>
          <p:cNvCxnSpPr>
            <a:cxnSpLocks/>
            <a:stCxn id="88" idx="2"/>
            <a:endCxn id="93" idx="0"/>
          </p:cNvCxnSpPr>
          <p:nvPr/>
        </p:nvCxnSpPr>
        <p:spPr>
          <a:xfrm>
            <a:off x="9015743" y="3836564"/>
            <a:ext cx="2731" cy="322537"/>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CED8D677-41E5-4423-A4A2-618F82BC315A}"/>
              </a:ext>
            </a:extLst>
          </p:cNvPr>
          <p:cNvCxnSpPr>
            <a:cxnSpLocks/>
            <a:stCxn id="88" idx="1"/>
            <a:endCxn id="89" idx="4"/>
          </p:cNvCxnSpPr>
          <p:nvPr/>
        </p:nvCxnSpPr>
        <p:spPr>
          <a:xfrm flipH="1">
            <a:off x="8196942" y="3609610"/>
            <a:ext cx="356996" cy="4916"/>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13" name="直線矢印コネクタ 112">
            <a:extLst>
              <a:ext uri="{FF2B5EF4-FFF2-40B4-BE49-F238E27FC236}">
                <a16:creationId xmlns:a16="http://schemas.microsoft.com/office/drawing/2014/main" id="{9B1DCD8C-E65D-4BF2-A14F-F8783D1E8A06}"/>
              </a:ext>
            </a:extLst>
          </p:cNvPr>
          <p:cNvCxnSpPr>
            <a:cxnSpLocks/>
            <a:stCxn id="91" idx="2"/>
            <a:endCxn id="92" idx="3"/>
          </p:cNvCxnSpPr>
          <p:nvPr/>
        </p:nvCxnSpPr>
        <p:spPr>
          <a:xfrm flipH="1">
            <a:off x="3762515" y="3741040"/>
            <a:ext cx="367269" cy="6446"/>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17" name="直線矢印コネクタ 116">
            <a:extLst>
              <a:ext uri="{FF2B5EF4-FFF2-40B4-BE49-F238E27FC236}">
                <a16:creationId xmlns:a16="http://schemas.microsoft.com/office/drawing/2014/main" id="{C50BE243-76C1-48B4-9A0A-D8ED371570DE}"/>
              </a:ext>
            </a:extLst>
          </p:cNvPr>
          <p:cNvCxnSpPr>
            <a:cxnSpLocks/>
            <a:stCxn id="92" idx="2"/>
            <a:endCxn id="94" idx="1"/>
          </p:cNvCxnSpPr>
          <p:nvPr/>
        </p:nvCxnSpPr>
        <p:spPr>
          <a:xfrm>
            <a:off x="3300710" y="3974440"/>
            <a:ext cx="0" cy="37325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22" name="フローチャート: 順次アクセス記憶 121">
            <a:extLst>
              <a:ext uri="{FF2B5EF4-FFF2-40B4-BE49-F238E27FC236}">
                <a16:creationId xmlns:a16="http://schemas.microsoft.com/office/drawing/2014/main" id="{4554A795-9ACD-41BD-8E48-863A10C25828}"/>
              </a:ext>
            </a:extLst>
          </p:cNvPr>
          <p:cNvSpPr/>
          <p:nvPr/>
        </p:nvSpPr>
        <p:spPr>
          <a:xfrm>
            <a:off x="7285864" y="3888969"/>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23" name="フローチャート: 順次アクセス記憶 122">
            <a:extLst>
              <a:ext uri="{FF2B5EF4-FFF2-40B4-BE49-F238E27FC236}">
                <a16:creationId xmlns:a16="http://schemas.microsoft.com/office/drawing/2014/main" id="{B294D518-AC43-4D50-803E-3E97F95FB91F}"/>
              </a:ext>
            </a:extLst>
          </p:cNvPr>
          <p:cNvSpPr/>
          <p:nvPr/>
        </p:nvSpPr>
        <p:spPr>
          <a:xfrm>
            <a:off x="6029577" y="3894800"/>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25" name="フローチャート: 順次アクセス記憶 124">
            <a:extLst>
              <a:ext uri="{FF2B5EF4-FFF2-40B4-BE49-F238E27FC236}">
                <a16:creationId xmlns:a16="http://schemas.microsoft.com/office/drawing/2014/main" id="{7BEC5366-3F38-460C-A4E6-6C34DAC1B7B9}"/>
              </a:ext>
            </a:extLst>
          </p:cNvPr>
          <p:cNvSpPr/>
          <p:nvPr/>
        </p:nvSpPr>
        <p:spPr>
          <a:xfrm>
            <a:off x="4949945" y="3903158"/>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32" name="フローチャート: 順次アクセス記憶 131">
            <a:extLst>
              <a:ext uri="{FF2B5EF4-FFF2-40B4-BE49-F238E27FC236}">
                <a16:creationId xmlns:a16="http://schemas.microsoft.com/office/drawing/2014/main" id="{831691AE-90A1-4E60-8D96-D2C0D9F06520}"/>
              </a:ext>
            </a:extLst>
          </p:cNvPr>
          <p:cNvSpPr/>
          <p:nvPr/>
        </p:nvSpPr>
        <p:spPr>
          <a:xfrm>
            <a:off x="2898342" y="4990247"/>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38" name="テキスト ボックス 38">
            <a:extLst>
              <a:ext uri="{FF2B5EF4-FFF2-40B4-BE49-F238E27FC236}">
                <a16:creationId xmlns:a16="http://schemas.microsoft.com/office/drawing/2014/main" id="{67DF5D55-1BD6-45D6-AE44-026DE6E541EA}"/>
              </a:ext>
            </a:extLst>
          </p:cNvPr>
          <p:cNvSpPr txBox="1"/>
          <p:nvPr/>
        </p:nvSpPr>
        <p:spPr>
          <a:xfrm>
            <a:off x="7453268" y="3923031"/>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139" name="直線矢印コネクタ 138">
            <a:extLst>
              <a:ext uri="{FF2B5EF4-FFF2-40B4-BE49-F238E27FC236}">
                <a16:creationId xmlns:a16="http://schemas.microsoft.com/office/drawing/2014/main" id="{C079A338-CD50-4235-BC43-E25A2B3342BE}"/>
              </a:ext>
            </a:extLst>
          </p:cNvPr>
          <p:cNvCxnSpPr>
            <a:cxnSpLocks/>
            <a:stCxn id="122" idx="1"/>
            <a:endCxn id="123" idx="3"/>
          </p:cNvCxnSpPr>
          <p:nvPr/>
        </p:nvCxnSpPr>
        <p:spPr>
          <a:xfrm flipH="1">
            <a:off x="6266172" y="4010824"/>
            <a:ext cx="1019692" cy="5831"/>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40" name="テキスト ボックス 38">
            <a:extLst>
              <a:ext uri="{FF2B5EF4-FFF2-40B4-BE49-F238E27FC236}">
                <a16:creationId xmlns:a16="http://schemas.microsoft.com/office/drawing/2014/main" id="{ABEB2E56-F0C8-4721-B67A-36187B80EEE4}"/>
              </a:ext>
            </a:extLst>
          </p:cNvPr>
          <p:cNvSpPr txBox="1"/>
          <p:nvPr/>
        </p:nvSpPr>
        <p:spPr>
          <a:xfrm>
            <a:off x="6015909" y="4102942"/>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141" name="直線矢印コネクタ 140">
            <a:extLst>
              <a:ext uri="{FF2B5EF4-FFF2-40B4-BE49-F238E27FC236}">
                <a16:creationId xmlns:a16="http://schemas.microsoft.com/office/drawing/2014/main" id="{14EFB87F-AD8D-461E-BD90-8B896EAAE965}"/>
              </a:ext>
            </a:extLst>
          </p:cNvPr>
          <p:cNvCxnSpPr>
            <a:cxnSpLocks/>
            <a:stCxn id="123" idx="1"/>
            <a:endCxn id="125" idx="3"/>
          </p:cNvCxnSpPr>
          <p:nvPr/>
        </p:nvCxnSpPr>
        <p:spPr>
          <a:xfrm flipH="1">
            <a:off x="5186540" y="4016655"/>
            <a:ext cx="843037" cy="835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42" name="テキスト ボックス 38">
            <a:extLst>
              <a:ext uri="{FF2B5EF4-FFF2-40B4-BE49-F238E27FC236}">
                <a16:creationId xmlns:a16="http://schemas.microsoft.com/office/drawing/2014/main" id="{A054C719-D72B-4B04-81EA-409B345D6D96}"/>
              </a:ext>
            </a:extLst>
          </p:cNvPr>
          <p:cNvSpPr txBox="1"/>
          <p:nvPr/>
        </p:nvSpPr>
        <p:spPr>
          <a:xfrm>
            <a:off x="4877011" y="4105767"/>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143" name="テキスト ボックス 38">
            <a:extLst>
              <a:ext uri="{FF2B5EF4-FFF2-40B4-BE49-F238E27FC236}">
                <a16:creationId xmlns:a16="http://schemas.microsoft.com/office/drawing/2014/main" id="{ABDCBAA1-4FC1-4CAF-BF42-65835032586B}"/>
              </a:ext>
            </a:extLst>
          </p:cNvPr>
          <p:cNvSpPr txBox="1"/>
          <p:nvPr/>
        </p:nvSpPr>
        <p:spPr>
          <a:xfrm>
            <a:off x="3107175" y="501279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AC79C66C-408A-C846-C318-FDE4F87C728F}"/>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2E852A80-19E9-C6F7-F3A8-078630818677}"/>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A8B1F1AC-0F1D-010C-8CA5-4F0CA6AFC738}"/>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E6C98D60-4761-4FE2-A8BD-994D64314757}"/>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61" name="フローチャート: 順次アクセス記憶 60">
            <a:extLst>
              <a:ext uri="{FF2B5EF4-FFF2-40B4-BE49-F238E27FC236}">
                <a16:creationId xmlns:a16="http://schemas.microsoft.com/office/drawing/2014/main" id="{B575CB47-3FFF-EAF1-A099-D2F574A8A7ED}"/>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600BA77F-263A-4279-04B2-DD979ACE8DED}"/>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63" name="フローチャート: 磁気ディスク 62">
            <a:extLst>
              <a:ext uri="{FF2B5EF4-FFF2-40B4-BE49-F238E27FC236}">
                <a16:creationId xmlns:a16="http://schemas.microsoft.com/office/drawing/2014/main" id="{092EDDAB-B2ED-47FD-E69B-550A564643CC}"/>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C4169B3F-58A2-9BFD-DAA8-E18DC857E927}"/>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505D5331-BC2A-9311-91C6-7A3F6EAF498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17531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(8/9)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#8</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9832"/>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501641" y="2460419"/>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247786" y="2470098"/>
            <a:ext cx="1235011"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2482797" y="2748419"/>
            <a:ext cx="1018844" cy="96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573453"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■支援サービス群のデータカタログ作成ツールを使用し、データ提供者のカタログサイトを使用した場合におけるデータ再登録時の業務フローを以下に図示する。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2656157" y="1753609"/>
            <a:ext cx="291303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569192" y="1760448"/>
            <a:ext cx="4247703"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8" name="正方形/長方形 47">
            <a:extLst>
              <a:ext uri="{FF2B5EF4-FFF2-40B4-BE49-F238E27FC236}">
                <a16:creationId xmlns:a16="http://schemas.microsoft.com/office/drawing/2014/main" id="{93DEE1C6-26FE-4612-9E70-4C8B1E5C1949}"/>
              </a:ext>
            </a:extLst>
          </p:cNvPr>
          <p:cNvSpPr/>
          <p:nvPr/>
        </p:nvSpPr>
        <p:spPr>
          <a:xfrm>
            <a:off x="969925" y="1759497"/>
            <a:ext cx="1686232"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49" name="直線コネクタ 48">
            <a:extLst>
              <a:ext uri="{FF2B5EF4-FFF2-40B4-BE49-F238E27FC236}">
                <a16:creationId xmlns:a16="http://schemas.microsoft.com/office/drawing/2014/main" id="{5E00B696-A034-4DAC-A3EF-763D18EA90B6}"/>
              </a:ext>
            </a:extLst>
          </p:cNvPr>
          <p:cNvCxnSpPr>
            <a:cxnSpLocks/>
          </p:cNvCxnSpPr>
          <p:nvPr/>
        </p:nvCxnSpPr>
        <p:spPr>
          <a:xfrm>
            <a:off x="2655479" y="2217792"/>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49A4BB9-CEBF-439A-BF64-3F4CFDF0DFD1}"/>
              </a:ext>
            </a:extLst>
          </p:cNvPr>
          <p:cNvCxnSpPr>
            <a:cxnSpLocks/>
            <a:stCxn id="44" idx="6"/>
            <a:endCxn id="56" idx="2"/>
          </p:cNvCxnSpPr>
          <p:nvPr/>
        </p:nvCxnSpPr>
        <p:spPr>
          <a:xfrm flipV="1">
            <a:off x="4883306" y="2734431"/>
            <a:ext cx="1164644" cy="13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3F76EF32-CB2F-4D2D-91EC-59AB0A8FFF69}"/>
              </a:ext>
            </a:extLst>
          </p:cNvPr>
          <p:cNvSpPr/>
          <p:nvPr/>
        </p:nvSpPr>
        <p:spPr>
          <a:xfrm>
            <a:off x="6047950" y="2446431"/>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58A32876-4FDE-48F8-AB13-6B1C6EBFF1DF}"/>
              </a:ext>
            </a:extLst>
          </p:cNvPr>
          <p:cNvSpPr/>
          <p:nvPr/>
        </p:nvSpPr>
        <p:spPr>
          <a:xfrm>
            <a:off x="6047949" y="324481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8D192270-D78A-48C9-A7D2-686E74A92F2F}"/>
              </a:ext>
            </a:extLst>
          </p:cNvPr>
          <p:cNvSpPr/>
          <p:nvPr/>
        </p:nvSpPr>
        <p:spPr>
          <a:xfrm>
            <a:off x="6139931" y="406659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93E1DFA7-D648-43E8-8549-EC9372F39023}"/>
              </a:ext>
            </a:extLst>
          </p:cNvPr>
          <p:cNvSpPr/>
          <p:nvPr/>
        </p:nvSpPr>
        <p:spPr>
          <a:xfrm>
            <a:off x="6139931" y="489219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2" name="直線矢印コネクタ 61">
            <a:extLst>
              <a:ext uri="{FF2B5EF4-FFF2-40B4-BE49-F238E27FC236}">
                <a16:creationId xmlns:a16="http://schemas.microsoft.com/office/drawing/2014/main" id="{A7D5F477-FFC1-4604-9A48-9278F75427A2}"/>
              </a:ext>
            </a:extLst>
          </p:cNvPr>
          <p:cNvCxnSpPr>
            <a:cxnSpLocks/>
            <a:stCxn id="56" idx="4"/>
            <a:endCxn id="58" idx="0"/>
          </p:cNvCxnSpPr>
          <p:nvPr/>
        </p:nvCxnSpPr>
        <p:spPr>
          <a:xfrm flipH="1">
            <a:off x="6738782" y="3022431"/>
            <a:ext cx="1" cy="2223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5A69683-052E-4EE7-BD53-CE8AD97BD086}"/>
              </a:ext>
            </a:extLst>
          </p:cNvPr>
          <p:cNvCxnSpPr>
            <a:cxnSpLocks/>
            <a:stCxn id="58" idx="4"/>
            <a:endCxn id="59" idx="0"/>
          </p:cNvCxnSpPr>
          <p:nvPr/>
        </p:nvCxnSpPr>
        <p:spPr>
          <a:xfrm>
            <a:off x="6738782" y="3820811"/>
            <a:ext cx="0" cy="2457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C7DFE02-F721-4918-A6D2-BADFF3C33BC5}"/>
              </a:ext>
            </a:extLst>
          </p:cNvPr>
          <p:cNvCxnSpPr>
            <a:cxnSpLocks/>
            <a:stCxn id="59" idx="2"/>
            <a:endCxn id="61" idx="0"/>
          </p:cNvCxnSpPr>
          <p:nvPr/>
        </p:nvCxnSpPr>
        <p:spPr>
          <a:xfrm>
            <a:off x="6738782" y="4642590"/>
            <a:ext cx="0" cy="24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フローチャート: 磁気ディスク 65">
            <a:extLst>
              <a:ext uri="{FF2B5EF4-FFF2-40B4-BE49-F238E27FC236}">
                <a16:creationId xmlns:a16="http://schemas.microsoft.com/office/drawing/2014/main" id="{3E22106B-5A5E-407E-BFBB-C6D5F4EB6FC7}"/>
              </a:ext>
            </a:extLst>
          </p:cNvPr>
          <p:cNvSpPr/>
          <p:nvPr/>
        </p:nvSpPr>
        <p:spPr>
          <a:xfrm>
            <a:off x="3579401" y="4008360"/>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7" name="直線矢印コネクタ 66">
            <a:extLst>
              <a:ext uri="{FF2B5EF4-FFF2-40B4-BE49-F238E27FC236}">
                <a16:creationId xmlns:a16="http://schemas.microsoft.com/office/drawing/2014/main" id="{D958EE31-C785-45CF-AE11-8CB2BB1A1825}"/>
              </a:ext>
            </a:extLst>
          </p:cNvPr>
          <p:cNvCxnSpPr>
            <a:cxnSpLocks/>
            <a:stCxn id="59" idx="1"/>
            <a:endCxn id="66" idx="4"/>
          </p:cNvCxnSpPr>
          <p:nvPr/>
        </p:nvCxnSpPr>
        <p:spPr>
          <a:xfrm flipH="1">
            <a:off x="4777103" y="4354590"/>
            <a:ext cx="1362828" cy="162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38">
            <a:extLst>
              <a:ext uri="{FF2B5EF4-FFF2-40B4-BE49-F238E27FC236}">
                <a16:creationId xmlns:a16="http://schemas.microsoft.com/office/drawing/2014/main" id="{B05D7D30-5CEE-49BA-96BE-03EE0C515BD1}"/>
              </a:ext>
            </a:extLst>
          </p:cNvPr>
          <p:cNvSpPr txBox="1"/>
          <p:nvPr/>
        </p:nvSpPr>
        <p:spPr>
          <a:xfrm>
            <a:off x="3868989" y="4749787"/>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1" name="フローチャート: 順次アクセス記憶 70">
            <a:extLst>
              <a:ext uri="{FF2B5EF4-FFF2-40B4-BE49-F238E27FC236}">
                <a16:creationId xmlns:a16="http://schemas.microsoft.com/office/drawing/2014/main" id="{E1B85D38-B40F-4E5A-B5D2-DE71DC10A734}"/>
              </a:ext>
            </a:extLst>
          </p:cNvPr>
          <p:cNvSpPr/>
          <p:nvPr/>
        </p:nvSpPr>
        <p:spPr>
          <a:xfrm>
            <a:off x="3612968" y="4702571"/>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0E434C07-0F28-16F4-5ECE-82A6F581F64E}"/>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5DFF40CB-17BC-87F5-680D-9F02AB636312}"/>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8F8DC56D-D758-2DE6-84ED-D0E7CD4F3464}"/>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DE5D2EBE-6B64-A11E-9930-74F3F68CB593}"/>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1" name="フローチャート: 順次アクセス記憶 50">
            <a:extLst>
              <a:ext uri="{FF2B5EF4-FFF2-40B4-BE49-F238E27FC236}">
                <a16:creationId xmlns:a16="http://schemas.microsoft.com/office/drawing/2014/main" id="{11F55818-283A-3495-5973-2E619221B18D}"/>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0B125F6A-B36A-5DD0-40BD-7982D90BD380}"/>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7" name="フローチャート: 磁気ディスク 56">
            <a:extLst>
              <a:ext uri="{FF2B5EF4-FFF2-40B4-BE49-F238E27FC236}">
                <a16:creationId xmlns:a16="http://schemas.microsoft.com/office/drawing/2014/main" id="{489CB3A2-7544-63D8-3414-E29BA5A1148F}"/>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8EC20C5B-FEF4-A194-1B6F-5848E1EF1ABE}"/>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00D8C8ED-AF9C-7FC1-3E6F-D628ED0B9D6F}"/>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2078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(9/9)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#9</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983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571335" y="2479784"/>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198852" y="2470098"/>
            <a:ext cx="128394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088538" cy="96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7417"/>
            <a:ext cx="899998"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7410644"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2656157" y="1762487"/>
            <a:ext cx="4754487"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7410642" y="1760448"/>
            <a:ext cx="2406253"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8" name="正方形/長方形 47">
            <a:extLst>
              <a:ext uri="{FF2B5EF4-FFF2-40B4-BE49-F238E27FC236}">
                <a16:creationId xmlns:a16="http://schemas.microsoft.com/office/drawing/2014/main" id="{93DEE1C6-26FE-4612-9E70-4C8B1E5C1949}"/>
              </a:ext>
            </a:extLst>
          </p:cNvPr>
          <p:cNvSpPr/>
          <p:nvPr/>
        </p:nvSpPr>
        <p:spPr>
          <a:xfrm>
            <a:off x="969925" y="1768375"/>
            <a:ext cx="1686232"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49" name="直線コネクタ 48">
            <a:extLst>
              <a:ext uri="{FF2B5EF4-FFF2-40B4-BE49-F238E27FC236}">
                <a16:creationId xmlns:a16="http://schemas.microsoft.com/office/drawing/2014/main" id="{5E00B696-A034-4DAC-A3EF-763D18EA90B6}"/>
              </a:ext>
            </a:extLst>
          </p:cNvPr>
          <p:cNvCxnSpPr>
            <a:cxnSpLocks/>
          </p:cNvCxnSpPr>
          <p:nvPr/>
        </p:nvCxnSpPr>
        <p:spPr>
          <a:xfrm>
            <a:off x="2655479" y="2217792"/>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49A4BB9-CEBF-439A-BF64-3F4CFDF0DFD1}"/>
              </a:ext>
            </a:extLst>
          </p:cNvPr>
          <p:cNvCxnSpPr>
            <a:cxnSpLocks/>
            <a:stCxn id="44" idx="6"/>
            <a:endCxn id="56" idx="2"/>
          </p:cNvCxnSpPr>
          <p:nvPr/>
        </p:nvCxnSpPr>
        <p:spPr>
          <a:xfrm flipV="1">
            <a:off x="4953000" y="2760654"/>
            <a:ext cx="609683" cy="71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3F76EF32-CB2F-4D2D-91EC-59AB0A8FFF69}"/>
              </a:ext>
            </a:extLst>
          </p:cNvPr>
          <p:cNvSpPr/>
          <p:nvPr/>
        </p:nvSpPr>
        <p:spPr>
          <a:xfrm>
            <a:off x="5562683" y="2472654"/>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58A32876-4FDE-48F8-AB13-6B1C6EBFF1DF}"/>
              </a:ext>
            </a:extLst>
          </p:cNvPr>
          <p:cNvSpPr/>
          <p:nvPr/>
        </p:nvSpPr>
        <p:spPr>
          <a:xfrm>
            <a:off x="5562942" y="3451479"/>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8D192270-D78A-48C9-A7D2-686E74A92F2F}"/>
              </a:ext>
            </a:extLst>
          </p:cNvPr>
          <p:cNvSpPr/>
          <p:nvPr/>
        </p:nvSpPr>
        <p:spPr>
          <a:xfrm>
            <a:off x="5654924" y="448764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93E1DFA7-D648-43E8-8549-EC9372F39023}"/>
              </a:ext>
            </a:extLst>
          </p:cNvPr>
          <p:cNvSpPr/>
          <p:nvPr/>
        </p:nvSpPr>
        <p:spPr>
          <a:xfrm>
            <a:off x="7641170" y="4487646"/>
            <a:ext cx="1227919"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2" name="直線矢印コネクタ 61">
            <a:extLst>
              <a:ext uri="{FF2B5EF4-FFF2-40B4-BE49-F238E27FC236}">
                <a16:creationId xmlns:a16="http://schemas.microsoft.com/office/drawing/2014/main" id="{A7D5F477-FFC1-4604-9A48-9278F75427A2}"/>
              </a:ext>
            </a:extLst>
          </p:cNvPr>
          <p:cNvCxnSpPr>
            <a:cxnSpLocks/>
            <a:stCxn id="56" idx="4"/>
            <a:endCxn id="58" idx="0"/>
          </p:cNvCxnSpPr>
          <p:nvPr/>
        </p:nvCxnSpPr>
        <p:spPr>
          <a:xfrm>
            <a:off x="6253516" y="3048654"/>
            <a:ext cx="259" cy="402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5A69683-052E-4EE7-BD53-CE8AD97BD086}"/>
              </a:ext>
            </a:extLst>
          </p:cNvPr>
          <p:cNvCxnSpPr>
            <a:cxnSpLocks/>
            <a:stCxn id="58" idx="4"/>
            <a:endCxn id="59" idx="0"/>
          </p:cNvCxnSpPr>
          <p:nvPr/>
        </p:nvCxnSpPr>
        <p:spPr>
          <a:xfrm>
            <a:off x="6253775" y="4027479"/>
            <a:ext cx="0" cy="46016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C7DFE02-F721-4918-A6D2-BADFF3C33BC5}"/>
              </a:ext>
            </a:extLst>
          </p:cNvPr>
          <p:cNvCxnSpPr>
            <a:cxnSpLocks/>
            <a:stCxn id="59" idx="3"/>
            <a:endCxn id="61" idx="1"/>
          </p:cNvCxnSpPr>
          <p:nvPr/>
        </p:nvCxnSpPr>
        <p:spPr>
          <a:xfrm>
            <a:off x="6852626" y="4775646"/>
            <a:ext cx="7885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フローチャート: 磁気ディスク 65">
            <a:extLst>
              <a:ext uri="{FF2B5EF4-FFF2-40B4-BE49-F238E27FC236}">
                <a16:creationId xmlns:a16="http://schemas.microsoft.com/office/drawing/2014/main" id="{3E22106B-5A5E-407E-BFBB-C6D5F4EB6FC7}"/>
              </a:ext>
            </a:extLst>
          </p:cNvPr>
          <p:cNvSpPr/>
          <p:nvPr/>
        </p:nvSpPr>
        <p:spPr>
          <a:xfrm>
            <a:off x="3663316" y="4413127"/>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7" name="直線矢印コネクタ 66">
            <a:extLst>
              <a:ext uri="{FF2B5EF4-FFF2-40B4-BE49-F238E27FC236}">
                <a16:creationId xmlns:a16="http://schemas.microsoft.com/office/drawing/2014/main" id="{D958EE31-C785-45CF-AE11-8CB2BB1A1825}"/>
              </a:ext>
            </a:extLst>
          </p:cNvPr>
          <p:cNvCxnSpPr>
            <a:cxnSpLocks/>
            <a:stCxn id="59" idx="1"/>
            <a:endCxn id="66" idx="4"/>
          </p:cNvCxnSpPr>
          <p:nvPr/>
        </p:nvCxnSpPr>
        <p:spPr>
          <a:xfrm flipH="1">
            <a:off x="4861018" y="4775646"/>
            <a:ext cx="7939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38">
            <a:extLst>
              <a:ext uri="{FF2B5EF4-FFF2-40B4-BE49-F238E27FC236}">
                <a16:creationId xmlns:a16="http://schemas.microsoft.com/office/drawing/2014/main" id="{B05D7D30-5CEE-49BA-96BE-03EE0C515BD1}"/>
              </a:ext>
            </a:extLst>
          </p:cNvPr>
          <p:cNvSpPr txBox="1"/>
          <p:nvPr/>
        </p:nvSpPr>
        <p:spPr>
          <a:xfrm>
            <a:off x="4045212" y="514462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1" name="フローチャート: 順次アクセス記憶 70">
            <a:extLst>
              <a:ext uri="{FF2B5EF4-FFF2-40B4-BE49-F238E27FC236}">
                <a16:creationId xmlns:a16="http://schemas.microsoft.com/office/drawing/2014/main" id="{E1B85D38-B40F-4E5A-B5D2-DE71DC10A734}"/>
              </a:ext>
            </a:extLst>
          </p:cNvPr>
          <p:cNvSpPr/>
          <p:nvPr/>
        </p:nvSpPr>
        <p:spPr>
          <a:xfrm>
            <a:off x="3757212" y="5104724"/>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879A2C97-0221-E397-5CC8-5DF7C8CB5F53}"/>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54E028E5-878F-C115-7338-1C3C12B74C78}"/>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C53C720A-E378-5133-FB50-01FEFDFB31AD}"/>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43A6ABBC-BE4A-0FF8-F640-F15FB607BAF0}"/>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1" name="フローチャート: 順次アクセス記憶 50">
            <a:extLst>
              <a:ext uri="{FF2B5EF4-FFF2-40B4-BE49-F238E27FC236}">
                <a16:creationId xmlns:a16="http://schemas.microsoft.com/office/drawing/2014/main" id="{5B1C07B0-08C8-4F65-AC1E-F9DDC8E31658}"/>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6058C292-0F2B-C511-1E43-305DE16F46FC}"/>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7" name="フローチャート: 磁気ディスク 56">
            <a:extLst>
              <a:ext uri="{FF2B5EF4-FFF2-40B4-BE49-F238E27FC236}">
                <a16:creationId xmlns:a16="http://schemas.microsoft.com/office/drawing/2014/main" id="{AFDCCBA9-D0EA-BB17-12A2-131D5497E717}"/>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2A735B1-1325-155D-F226-90370A52D748}"/>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7ADFDAF5-F98B-7EA9-9EDE-3C07AF13B7B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545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t>1.5 </a:t>
            </a:r>
            <a:r>
              <a:rPr lang="ja-JP" altLang="en-US" sz="1800" dirty="0"/>
              <a:t>データカタログ作成ツールのユーザ認証方式</a:t>
            </a:r>
            <a:endParaRPr kumimoji="1" lang="ja-JP" altLang="en-US" sz="18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6F5BD03-CE26-DB56-69CF-5A319D0B1B42}"/>
              </a:ext>
            </a:extLst>
          </p:cNvPr>
          <p:cNvSpPr txBox="1"/>
          <p:nvPr/>
        </p:nvSpPr>
        <p:spPr>
          <a:xfrm>
            <a:off x="229314" y="691026"/>
            <a:ext cx="9293823" cy="1218156"/>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■データカタログ作成ツールはログイン時に</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の認証機能と連携し、ユーザ認証を行う。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■ユーザ認証後は</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側のユーザ情報から</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ユーザをマッピングし、</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に対するユーザ認証を行う。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に対するユーザ認証は、パスワードチェックあるいは認証拡張コンテナを経由したユーザ認証を行う。</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59BE461-288A-1F1D-AA10-E35C50D17E3D}"/>
              </a:ext>
            </a:extLst>
          </p:cNvPr>
          <p:cNvGraphicFramePr>
            <a:graphicFrameLocks noGrp="1"/>
          </p:cNvGraphicFramePr>
          <p:nvPr>
            <p:extLst>
              <p:ext uri="{D42A27DB-BD31-4B8C-83A1-F6EECF244321}">
                <p14:modId xmlns:p14="http://schemas.microsoft.com/office/powerpoint/2010/main" val="3532100925"/>
              </p:ext>
            </p:extLst>
          </p:nvPr>
        </p:nvGraphicFramePr>
        <p:xfrm>
          <a:off x="246560" y="1616218"/>
          <a:ext cx="9412880" cy="2286000"/>
        </p:xfrm>
        <a:graphic>
          <a:graphicData uri="http://schemas.openxmlformats.org/drawingml/2006/table">
            <a:tbl>
              <a:tblPr firstRow="1" bandRow="1">
                <a:tableStyleId>{5C22544A-7EE6-4342-B048-85BDC9FD1C3A}</a:tableStyleId>
              </a:tblPr>
              <a:tblGrid>
                <a:gridCol w="505655">
                  <a:extLst>
                    <a:ext uri="{9D8B030D-6E8A-4147-A177-3AD203B41FA5}">
                      <a16:colId xmlns:a16="http://schemas.microsoft.com/office/drawing/2014/main" val="4053972409"/>
                    </a:ext>
                  </a:extLst>
                </a:gridCol>
                <a:gridCol w="2103755">
                  <a:extLst>
                    <a:ext uri="{9D8B030D-6E8A-4147-A177-3AD203B41FA5}">
                      <a16:colId xmlns:a16="http://schemas.microsoft.com/office/drawing/2014/main" val="272960719"/>
                    </a:ext>
                  </a:extLst>
                </a:gridCol>
                <a:gridCol w="3286413">
                  <a:extLst>
                    <a:ext uri="{9D8B030D-6E8A-4147-A177-3AD203B41FA5}">
                      <a16:colId xmlns:a16="http://schemas.microsoft.com/office/drawing/2014/main" val="3052169614"/>
                    </a:ext>
                  </a:extLst>
                </a:gridCol>
                <a:gridCol w="3517057">
                  <a:extLst>
                    <a:ext uri="{9D8B030D-6E8A-4147-A177-3AD203B41FA5}">
                      <a16:colId xmlns:a16="http://schemas.microsoft.com/office/drawing/2014/main" val="381457563"/>
                    </a:ext>
                  </a:extLst>
                </a:gridCol>
              </a:tblGrid>
              <a:tr h="251358">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に対する認証方式</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方式概要</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2210216176"/>
                  </a:ext>
                </a:extLst>
              </a:tr>
              <a:tr h="754073">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パスワードチェック</a:t>
                      </a:r>
                    </a:p>
                  </a:txBody>
                  <a:tcPr/>
                </a:tc>
                <a:tc>
                  <a:txBody>
                    <a:bodyPr/>
                    <a:lstStyle/>
                    <a:p>
                      <a:r>
                        <a:rPr kumimoji="1" lang="ja-JP" altLang="en-US" sz="1200" dirty="0">
                          <a:latin typeface="Meiryo UI" panose="020B0604030504040204" pitchFamily="50" charset="-128"/>
                          <a:ea typeface="Meiryo UI" panose="020B0604030504040204" pitchFamily="50" charset="-128"/>
                        </a:rPr>
                        <a:t>ログインユーザから、カタログ作成ツール内</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にある</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ユーザ、パスワードを取得し、</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から取得したパスワードのハッシュと突き合わせてチェックする。</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カタログ作成ツール内</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（内部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）に対してのみ実施する。</a:t>
                      </a:r>
                      <a:br>
                        <a:rPr kumimoji="1" lang="en-US" altLang="ja-JP" sz="1200" dirty="0">
                          <a:latin typeface="Meiryo UI" panose="020B0604030504040204" pitchFamily="50" charset="-128"/>
                          <a:ea typeface="Meiryo UI" panose="020B0604030504040204" pitchFamily="50" charset="-128"/>
                        </a:rPr>
                      </a:br>
                      <a:r>
                        <a:rPr kumimoji="1" lang="ja-JP" altLang="en-US" sz="1200" dirty="0">
                          <a:latin typeface="Meiryo UI" panose="020B0604030504040204" pitchFamily="50" charset="-128"/>
                          <a:ea typeface="Meiryo UI" panose="020B0604030504040204" pitchFamily="50" charset="-128"/>
                        </a:rPr>
                        <a:t>ユーザ設定における外部カタログサイトを指定している場合の外部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に対しては実施しない。</a:t>
                      </a:r>
                    </a:p>
                  </a:txBody>
                  <a:tcPr/>
                </a:tc>
                <a:extLst>
                  <a:ext uri="{0D108BD9-81ED-4DB2-BD59-A6C34878D82A}">
                    <a16:rowId xmlns:a16="http://schemas.microsoft.com/office/drawing/2014/main" val="2848675856"/>
                  </a:ext>
                </a:extLst>
              </a:tr>
              <a:tr h="1089217">
                <a:tc>
                  <a:txBody>
                    <a:bodyPr/>
                    <a:lstStyle/>
                    <a:p>
                      <a:pPr algn="ctr"/>
                      <a:r>
                        <a:rPr kumimoji="1" lang="en-US" altLang="ja-JP" sz="1200" dirty="0">
                          <a:latin typeface="Meiryo UI" panose="020B0604030504040204" pitchFamily="50" charset="-128"/>
                          <a:ea typeface="Meiryo UI" panose="020B0604030504040204" pitchFamily="50" charset="-128"/>
                        </a:rPr>
                        <a:t>2</a:t>
                      </a:r>
                    </a:p>
                  </a:txBody>
                  <a:tcPr/>
                </a:tc>
                <a:tc>
                  <a:txBody>
                    <a:bodyPr/>
                    <a:lstStyle/>
                    <a:p>
                      <a:r>
                        <a:rPr kumimoji="1" lang="ja-JP" altLang="en-US" sz="1200" dirty="0">
                          <a:latin typeface="Meiryo UI" panose="020B0604030504040204" pitchFamily="50" charset="-128"/>
                          <a:ea typeface="Meiryo UI" panose="020B0604030504040204" pitchFamily="50" charset="-128"/>
                        </a:rPr>
                        <a:t>外部認証</a:t>
                      </a:r>
                    </a:p>
                  </a:txBody>
                  <a:tcPr/>
                </a:tc>
                <a:tc>
                  <a:txBody>
                    <a:bodyPr/>
                    <a:lstStyle/>
                    <a:p>
                      <a:r>
                        <a:rPr kumimoji="1" lang="ja-JP" altLang="en-US" sz="1200" dirty="0">
                          <a:latin typeface="Meiryo UI" panose="020B0604030504040204" pitchFamily="50" charset="-128"/>
                          <a:ea typeface="Meiryo UI" panose="020B0604030504040204" pitchFamily="50" charset="-128"/>
                        </a:rPr>
                        <a:t>ログインユーザから、カタログ作成ツール内</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にある</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ユーザを取得し、指定された認証拡張</a:t>
                      </a:r>
                      <a:r>
                        <a:rPr kumimoji="1" lang="en-US" altLang="ja-JP" sz="1200" dirty="0">
                          <a:latin typeface="Meiryo UI" panose="020B0604030504040204" pitchFamily="50" charset="-128"/>
                          <a:ea typeface="Meiryo UI" panose="020B0604030504040204" pitchFamily="50" charset="-128"/>
                        </a:rPr>
                        <a:t>IF</a:t>
                      </a:r>
                      <a:r>
                        <a:rPr kumimoji="1" lang="ja-JP" altLang="en-US" sz="1200" dirty="0">
                          <a:latin typeface="Meiryo UI" panose="020B0604030504040204" pitchFamily="50" charset="-128"/>
                          <a:ea typeface="Meiryo UI" panose="020B0604030504040204" pitchFamily="50" charset="-128"/>
                        </a:rPr>
                        <a:t>経由で外部認証サーバに対して認証を行う。</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カタログ作成ツール内</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（内部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）に対しての実施有無はコンフィグにて設定する。</a:t>
                      </a:r>
                      <a:br>
                        <a:rPr kumimoji="1" lang="en-US" altLang="ja-JP" sz="1200" dirty="0">
                          <a:latin typeface="Meiryo UI" panose="020B0604030504040204" pitchFamily="50" charset="-128"/>
                          <a:ea typeface="Meiryo UI" panose="020B0604030504040204" pitchFamily="50" charset="-128"/>
                        </a:rPr>
                      </a:br>
                      <a:r>
                        <a:rPr kumimoji="1" lang="ja-JP" altLang="en-US" sz="1200" dirty="0">
                          <a:latin typeface="Meiryo UI" panose="020B0604030504040204" pitchFamily="50" charset="-128"/>
                          <a:ea typeface="Meiryo UI" panose="020B0604030504040204" pitchFamily="50" charset="-128"/>
                        </a:rPr>
                        <a:t>ユーザ設定における外部カタログサイトを指定している場合の外部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に対しては、カタログ作成ツールでのユーザ作成時に指定する。</a:t>
                      </a:r>
                    </a:p>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7713466"/>
                  </a:ext>
                </a:extLst>
              </a:tr>
            </a:tbl>
          </a:graphicData>
        </a:graphic>
      </p:graphicFrame>
    </p:spTree>
    <p:extLst>
      <p:ext uri="{BB962C8B-B14F-4D97-AF65-F5344CB8AC3E}">
        <p14:creationId xmlns:p14="http://schemas.microsoft.com/office/powerpoint/2010/main" val="2685880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柱 35">
            <a:extLst>
              <a:ext uri="{FF2B5EF4-FFF2-40B4-BE49-F238E27FC236}">
                <a16:creationId xmlns:a16="http://schemas.microsoft.com/office/drawing/2014/main" id="{2F5F85C9-E27B-406A-96D4-2B1B22C421BB}"/>
              </a:ext>
            </a:extLst>
          </p:cNvPr>
          <p:cNvSpPr/>
          <p:nvPr/>
        </p:nvSpPr>
        <p:spPr>
          <a:xfrm>
            <a:off x="6994867" y="2303865"/>
            <a:ext cx="2284596" cy="3404909"/>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CKAN</a:t>
            </a:r>
            <a:endParaRPr kumimoji="1" lang="ja-JP" altLang="en-US" dirty="0">
              <a:solidFill>
                <a:schemeClr val="tx1"/>
              </a:solidFill>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t>1.5 </a:t>
            </a:r>
            <a:r>
              <a:rPr lang="ja-JP" altLang="en-US" sz="1800" dirty="0"/>
              <a:t>データカタログ作成ツールのユーザ認証方式 </a:t>
            </a:r>
            <a:r>
              <a:rPr lang="en-US" altLang="ja-JP" sz="1800" dirty="0"/>
              <a:t>&gt; 1.5.1 </a:t>
            </a:r>
            <a:r>
              <a:rPr lang="ja-JP" altLang="en-US" sz="1800" dirty="0"/>
              <a:t>パスワードチェック</a:t>
            </a:r>
            <a:endParaRPr kumimoji="1" lang="ja-JP" altLang="en-US" sz="18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3DA84979-9E33-476F-8405-A237FE0F6B31}"/>
              </a:ext>
            </a:extLst>
          </p:cNvPr>
          <p:cNvGrpSpPr/>
          <p:nvPr/>
        </p:nvGrpSpPr>
        <p:grpSpPr>
          <a:xfrm>
            <a:off x="339383" y="2737090"/>
            <a:ext cx="757662" cy="903678"/>
            <a:chOff x="1441031" y="2056932"/>
            <a:chExt cx="990318" cy="888590"/>
          </a:xfrm>
        </p:grpSpPr>
        <p:pic>
          <p:nvPicPr>
            <p:cNvPr id="10" name="グラフィックス 27" descr="ユーザー 単色塗りつぶし">
              <a:extLst>
                <a:ext uri="{FF2B5EF4-FFF2-40B4-BE49-F238E27FC236}">
                  <a16:creationId xmlns:a16="http://schemas.microsoft.com/office/drawing/2014/main" id="{E9DA1FB6-F705-45C5-BEBB-6CF8279DC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1" name="テキスト ボックス 28">
              <a:extLst>
                <a:ext uri="{FF2B5EF4-FFF2-40B4-BE49-F238E27FC236}">
                  <a16:creationId xmlns:a16="http://schemas.microsoft.com/office/drawing/2014/main" id="{FBBCC62E-8D98-4A62-B5E9-59970167E827}"/>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12" name="正方形/長方形 11">
            <a:extLst>
              <a:ext uri="{FF2B5EF4-FFF2-40B4-BE49-F238E27FC236}">
                <a16:creationId xmlns:a16="http://schemas.microsoft.com/office/drawing/2014/main" id="{5214ADB3-6D7C-4E46-AFA0-941280D4BB84}"/>
              </a:ext>
            </a:extLst>
          </p:cNvPr>
          <p:cNvSpPr/>
          <p:nvPr/>
        </p:nvSpPr>
        <p:spPr>
          <a:xfrm>
            <a:off x="2517852" y="732882"/>
            <a:ext cx="2564668" cy="48949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データカタログ作成ツール</a:t>
            </a:r>
          </a:p>
        </p:txBody>
      </p:sp>
      <p:cxnSp>
        <p:nvCxnSpPr>
          <p:cNvPr id="16" name="直線矢印コネクタ 15">
            <a:extLst>
              <a:ext uri="{FF2B5EF4-FFF2-40B4-BE49-F238E27FC236}">
                <a16:creationId xmlns:a16="http://schemas.microsoft.com/office/drawing/2014/main" id="{F344CF31-0899-4598-86D4-1DEE956E05DF}"/>
              </a:ext>
            </a:extLst>
          </p:cNvPr>
          <p:cNvCxnSpPr>
            <a:cxnSpLocks/>
          </p:cNvCxnSpPr>
          <p:nvPr/>
        </p:nvCxnSpPr>
        <p:spPr>
          <a:xfrm flipV="1">
            <a:off x="1097045" y="1098895"/>
            <a:ext cx="1420807" cy="397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5E386933-D66F-4AF3-AA98-816DCF2818F4}"/>
              </a:ext>
            </a:extLst>
          </p:cNvPr>
          <p:cNvSpPr txBox="1"/>
          <p:nvPr/>
        </p:nvSpPr>
        <p:spPr>
          <a:xfrm>
            <a:off x="1097045" y="775350"/>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アクセス</a:t>
            </a:r>
          </a:p>
        </p:txBody>
      </p:sp>
      <p:cxnSp>
        <p:nvCxnSpPr>
          <p:cNvPr id="18" name="直線矢印コネクタ 17">
            <a:extLst>
              <a:ext uri="{FF2B5EF4-FFF2-40B4-BE49-F238E27FC236}">
                <a16:creationId xmlns:a16="http://schemas.microsoft.com/office/drawing/2014/main" id="{9F7C0718-8D23-43E7-86F4-DFD72C303D2A}"/>
              </a:ext>
            </a:extLst>
          </p:cNvPr>
          <p:cNvCxnSpPr>
            <a:cxnSpLocks/>
          </p:cNvCxnSpPr>
          <p:nvPr/>
        </p:nvCxnSpPr>
        <p:spPr>
          <a:xfrm>
            <a:off x="5090626" y="5232027"/>
            <a:ext cx="187975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7516A160-2351-4CD1-9885-EDD364249C15}"/>
              </a:ext>
            </a:extLst>
          </p:cNvPr>
          <p:cNvSpPr txBox="1"/>
          <p:nvPr/>
        </p:nvSpPr>
        <p:spPr>
          <a:xfrm>
            <a:off x="5252498" y="4615346"/>
            <a:ext cx="1999545"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カタログ登録</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ja-JP" altLang="en-US" sz="1200" dirty="0">
                <a:solidFill>
                  <a:srgbClr val="FF0000"/>
                </a:solidFill>
                <a:latin typeface="Meiryo UI" panose="020B0604030504040204" pitchFamily="50" charset="-128"/>
                <a:ea typeface="Meiryo UI" panose="020B0604030504040204" pitchFamily="50" charset="-128"/>
              </a:rPr>
              <a:t>ユーザごとの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23" name="フローチャート: 書類 22">
            <a:extLst>
              <a:ext uri="{FF2B5EF4-FFF2-40B4-BE49-F238E27FC236}">
                <a16:creationId xmlns:a16="http://schemas.microsoft.com/office/drawing/2014/main" id="{28084311-A423-4D8B-B915-2548B5A1E573}"/>
              </a:ext>
            </a:extLst>
          </p:cNvPr>
          <p:cNvSpPr/>
          <p:nvPr/>
        </p:nvSpPr>
        <p:spPr>
          <a:xfrm>
            <a:off x="5829742" y="5086391"/>
            <a:ext cx="376990" cy="40823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24" name="フローチャート: 書類 23">
            <a:extLst>
              <a:ext uri="{FF2B5EF4-FFF2-40B4-BE49-F238E27FC236}">
                <a16:creationId xmlns:a16="http://schemas.microsoft.com/office/drawing/2014/main" id="{3DACEF6C-ADFA-4D23-8AEE-58F7304D87ED}"/>
              </a:ext>
            </a:extLst>
          </p:cNvPr>
          <p:cNvSpPr/>
          <p:nvPr/>
        </p:nvSpPr>
        <p:spPr>
          <a:xfrm>
            <a:off x="7422258" y="4983383"/>
            <a:ext cx="1670981" cy="57028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カタログ情報</a:t>
            </a:r>
          </a:p>
        </p:txBody>
      </p:sp>
      <p:cxnSp>
        <p:nvCxnSpPr>
          <p:cNvPr id="28" name="直線矢印コネクタ 27">
            <a:extLst>
              <a:ext uri="{FF2B5EF4-FFF2-40B4-BE49-F238E27FC236}">
                <a16:creationId xmlns:a16="http://schemas.microsoft.com/office/drawing/2014/main" id="{CB211EDB-2609-4E61-96EC-08871FCB29A0}"/>
              </a:ext>
            </a:extLst>
          </p:cNvPr>
          <p:cNvCxnSpPr>
            <a:cxnSpLocks/>
          </p:cNvCxnSpPr>
          <p:nvPr/>
        </p:nvCxnSpPr>
        <p:spPr>
          <a:xfrm>
            <a:off x="1106141" y="5280023"/>
            <a:ext cx="139564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669AE3F4-4A31-4EE7-9C28-103EE3322E2E}"/>
              </a:ext>
            </a:extLst>
          </p:cNvPr>
          <p:cNvSpPr txBox="1"/>
          <p:nvPr/>
        </p:nvSpPr>
        <p:spPr>
          <a:xfrm>
            <a:off x="1081537" y="5020679"/>
            <a:ext cx="1266337"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a:t>
            </a:r>
          </a:p>
        </p:txBody>
      </p:sp>
      <p:cxnSp>
        <p:nvCxnSpPr>
          <p:cNvPr id="30" name="直線矢印コネクタ 29">
            <a:extLst>
              <a:ext uri="{FF2B5EF4-FFF2-40B4-BE49-F238E27FC236}">
                <a16:creationId xmlns:a16="http://schemas.microsoft.com/office/drawing/2014/main" id="{731C1481-D126-4ACA-9AA5-3AAB1E5F67DA}"/>
              </a:ext>
            </a:extLst>
          </p:cNvPr>
          <p:cNvCxnSpPr>
            <a:cxnSpLocks/>
          </p:cNvCxnSpPr>
          <p:nvPr/>
        </p:nvCxnSpPr>
        <p:spPr>
          <a:xfrm>
            <a:off x="5090628" y="3070184"/>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A510D2E5-8082-4785-8D21-2BD2B6948B20}"/>
              </a:ext>
            </a:extLst>
          </p:cNvPr>
          <p:cNvCxnSpPr>
            <a:cxnSpLocks/>
          </p:cNvCxnSpPr>
          <p:nvPr/>
        </p:nvCxnSpPr>
        <p:spPr>
          <a:xfrm flipV="1">
            <a:off x="2547437" y="1784926"/>
            <a:ext cx="2507338" cy="21958"/>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正方形/長方形 37">
            <a:extLst>
              <a:ext uri="{FF2B5EF4-FFF2-40B4-BE49-F238E27FC236}">
                <a16:creationId xmlns:a16="http://schemas.microsoft.com/office/drawing/2014/main" id="{E557F849-5902-4D40-ADCF-B24C1FD8AD79}"/>
              </a:ext>
            </a:extLst>
          </p:cNvPr>
          <p:cNvSpPr/>
          <p:nvPr/>
        </p:nvSpPr>
        <p:spPr>
          <a:xfrm>
            <a:off x="3243008" y="6088764"/>
            <a:ext cx="2317189" cy="640667"/>
          </a:xfrm>
          <a:prstGeom prst="rect">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kumimoji="1" lang="ja-JP" altLang="en-US" dirty="0">
                <a:latin typeface="Meiryo UI" panose="020B0604030504040204" pitchFamily="50" charset="-128"/>
                <a:ea typeface="Meiryo UI" panose="020B0604030504040204" pitchFamily="50" charset="-128"/>
              </a:rPr>
              <a:t>来歴管理</a:t>
            </a:r>
          </a:p>
        </p:txBody>
      </p:sp>
      <p:sp>
        <p:nvSpPr>
          <p:cNvPr id="39" name="フローチャート: 書類 38">
            <a:extLst>
              <a:ext uri="{FF2B5EF4-FFF2-40B4-BE49-F238E27FC236}">
                <a16:creationId xmlns:a16="http://schemas.microsoft.com/office/drawing/2014/main" id="{FE659A9F-2D43-4084-81B0-B76B1085F108}"/>
              </a:ext>
            </a:extLst>
          </p:cNvPr>
          <p:cNvSpPr/>
          <p:nvPr/>
        </p:nvSpPr>
        <p:spPr>
          <a:xfrm>
            <a:off x="7475367" y="2991405"/>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ユーザ情報</a:t>
            </a:r>
          </a:p>
        </p:txBody>
      </p:sp>
      <p:sp>
        <p:nvSpPr>
          <p:cNvPr id="43" name="矢印: 左カーブ 42">
            <a:extLst>
              <a:ext uri="{FF2B5EF4-FFF2-40B4-BE49-F238E27FC236}">
                <a16:creationId xmlns:a16="http://schemas.microsoft.com/office/drawing/2014/main" id="{690780AB-3EFD-4BD2-847A-3D1BE57568A3}"/>
              </a:ext>
            </a:extLst>
          </p:cNvPr>
          <p:cNvSpPr/>
          <p:nvPr/>
        </p:nvSpPr>
        <p:spPr>
          <a:xfrm>
            <a:off x="7015381" y="2974846"/>
            <a:ext cx="390072"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6" name="直線矢印コネクタ 45">
            <a:extLst>
              <a:ext uri="{FF2B5EF4-FFF2-40B4-BE49-F238E27FC236}">
                <a16:creationId xmlns:a16="http://schemas.microsoft.com/office/drawing/2014/main" id="{003887A2-80B3-4EA7-87BF-2C4776433EF2}"/>
              </a:ext>
            </a:extLst>
          </p:cNvPr>
          <p:cNvCxnSpPr>
            <a:cxnSpLocks/>
          </p:cNvCxnSpPr>
          <p:nvPr/>
        </p:nvCxnSpPr>
        <p:spPr>
          <a:xfrm flipH="1">
            <a:off x="5082860" y="3396113"/>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9A202A7D-FA82-4399-A37B-6151EAE76AFA}"/>
              </a:ext>
            </a:extLst>
          </p:cNvPr>
          <p:cNvCxnSpPr>
            <a:cxnSpLocks/>
          </p:cNvCxnSpPr>
          <p:nvPr/>
        </p:nvCxnSpPr>
        <p:spPr>
          <a:xfrm>
            <a:off x="1121649" y="1792667"/>
            <a:ext cx="1395649" cy="73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86E7AD7E-EED6-4BB4-8258-B0365C7E561B}"/>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E18DD7C2-1070-4AAB-8561-F2F6859AFA15}"/>
              </a:ext>
            </a:extLst>
          </p:cNvPr>
          <p:cNvSpPr txBox="1"/>
          <p:nvPr/>
        </p:nvSpPr>
        <p:spPr>
          <a:xfrm>
            <a:off x="1009966" y="1125629"/>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ログイン画面</a:t>
            </a:r>
          </a:p>
        </p:txBody>
      </p:sp>
      <p:cxnSp>
        <p:nvCxnSpPr>
          <p:cNvPr id="66" name="直線矢印コネクタ 65">
            <a:extLst>
              <a:ext uri="{FF2B5EF4-FFF2-40B4-BE49-F238E27FC236}">
                <a16:creationId xmlns:a16="http://schemas.microsoft.com/office/drawing/2014/main" id="{077E52B7-1126-4B7B-B9F2-92066C37EED8}"/>
              </a:ext>
            </a:extLst>
          </p:cNvPr>
          <p:cNvCxnSpPr>
            <a:cxnSpLocks/>
          </p:cNvCxnSpPr>
          <p:nvPr/>
        </p:nvCxnSpPr>
        <p:spPr>
          <a:xfrm>
            <a:off x="3452609"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8B62AD12-645E-44D4-8998-EABB53ED0688}"/>
              </a:ext>
            </a:extLst>
          </p:cNvPr>
          <p:cNvSpPr txBox="1"/>
          <p:nvPr/>
        </p:nvSpPr>
        <p:spPr>
          <a:xfrm>
            <a:off x="1169485" y="5708777"/>
            <a:ext cx="2175891"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新規来歴登録</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ログイン時の</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0" name="矢印: 左カーブ 69">
            <a:extLst>
              <a:ext uri="{FF2B5EF4-FFF2-40B4-BE49-F238E27FC236}">
                <a16:creationId xmlns:a16="http://schemas.microsoft.com/office/drawing/2014/main" id="{BE63E2D7-D9C9-44B2-B1D8-F9202A283800}"/>
              </a:ext>
            </a:extLst>
          </p:cNvPr>
          <p:cNvSpPr/>
          <p:nvPr/>
        </p:nvSpPr>
        <p:spPr>
          <a:xfrm rot="5400000" flipV="1">
            <a:off x="3471145" y="6129133"/>
            <a:ext cx="390072" cy="4769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1" name="直線矢印コネクタ 70">
            <a:extLst>
              <a:ext uri="{FF2B5EF4-FFF2-40B4-BE49-F238E27FC236}">
                <a16:creationId xmlns:a16="http://schemas.microsoft.com/office/drawing/2014/main" id="{F42E9535-04E8-409C-A55C-5704B6307D64}"/>
              </a:ext>
            </a:extLst>
          </p:cNvPr>
          <p:cNvCxnSpPr>
            <a:cxnSpLocks/>
          </p:cNvCxnSpPr>
          <p:nvPr/>
        </p:nvCxnSpPr>
        <p:spPr>
          <a:xfrm flipV="1">
            <a:off x="3783841"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4" name="テキスト ボックス 73">
            <a:extLst>
              <a:ext uri="{FF2B5EF4-FFF2-40B4-BE49-F238E27FC236}">
                <a16:creationId xmlns:a16="http://schemas.microsoft.com/office/drawing/2014/main" id="{C24EE80D-9FA7-49B0-B4AD-3B87C9F730D9}"/>
              </a:ext>
            </a:extLst>
          </p:cNvPr>
          <p:cNvSpPr txBox="1"/>
          <p:nvPr/>
        </p:nvSpPr>
        <p:spPr>
          <a:xfrm>
            <a:off x="3818514" y="5712454"/>
            <a:ext cx="350758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イベント識別子</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交換実績記録用リソース</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p:txBody>
      </p:sp>
      <p:sp>
        <p:nvSpPr>
          <p:cNvPr id="84" name="矢印: 右 83">
            <a:extLst>
              <a:ext uri="{FF2B5EF4-FFF2-40B4-BE49-F238E27FC236}">
                <a16:creationId xmlns:a16="http://schemas.microsoft.com/office/drawing/2014/main" id="{301CE449-58F0-4608-9EE2-DF059A134B03}"/>
              </a:ext>
            </a:extLst>
          </p:cNvPr>
          <p:cNvSpPr/>
          <p:nvPr/>
        </p:nvSpPr>
        <p:spPr>
          <a:xfrm>
            <a:off x="7022612" y="5111289"/>
            <a:ext cx="338308" cy="245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矢印コネクタ 41">
            <a:extLst>
              <a:ext uri="{FF2B5EF4-FFF2-40B4-BE49-F238E27FC236}">
                <a16:creationId xmlns:a16="http://schemas.microsoft.com/office/drawing/2014/main" id="{AF575A11-FD6C-4297-9369-8DD77CC738B2}"/>
              </a:ext>
            </a:extLst>
          </p:cNvPr>
          <p:cNvCxnSpPr>
            <a:cxnSpLocks/>
          </p:cNvCxnSpPr>
          <p:nvPr/>
        </p:nvCxnSpPr>
        <p:spPr>
          <a:xfrm>
            <a:off x="5090626" y="1784926"/>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A372CA15-0F8A-4457-AFC8-D031F6EAB59E}"/>
              </a:ext>
            </a:extLst>
          </p:cNvPr>
          <p:cNvSpPr txBox="1"/>
          <p:nvPr/>
        </p:nvSpPr>
        <p:spPr>
          <a:xfrm>
            <a:off x="5537334" y="1454211"/>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ユーザ認証</a:t>
            </a:r>
          </a:p>
        </p:txBody>
      </p:sp>
      <p:cxnSp>
        <p:nvCxnSpPr>
          <p:cNvPr id="51" name="直線矢印コネクタ 50">
            <a:extLst>
              <a:ext uri="{FF2B5EF4-FFF2-40B4-BE49-F238E27FC236}">
                <a16:creationId xmlns:a16="http://schemas.microsoft.com/office/drawing/2014/main" id="{85DB3C1F-82A3-42A8-8AD8-637C77483897}"/>
              </a:ext>
            </a:extLst>
          </p:cNvPr>
          <p:cNvCxnSpPr>
            <a:cxnSpLocks/>
          </p:cNvCxnSpPr>
          <p:nvPr/>
        </p:nvCxnSpPr>
        <p:spPr>
          <a:xfrm flipH="1">
            <a:off x="1121649" y="1445108"/>
            <a:ext cx="138638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4357A749-4CE4-4E0E-A59B-8A70BFDAAD89}"/>
              </a:ext>
            </a:extLst>
          </p:cNvPr>
          <p:cNvCxnSpPr>
            <a:cxnSpLocks/>
          </p:cNvCxnSpPr>
          <p:nvPr/>
        </p:nvCxnSpPr>
        <p:spPr>
          <a:xfrm flipH="1">
            <a:off x="5090626" y="1936099"/>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3C2364B9-BA99-4564-8C64-4861FA244049}"/>
              </a:ext>
            </a:extLst>
          </p:cNvPr>
          <p:cNvCxnSpPr>
            <a:cxnSpLocks/>
          </p:cNvCxnSpPr>
          <p:nvPr/>
        </p:nvCxnSpPr>
        <p:spPr>
          <a:xfrm flipV="1">
            <a:off x="4494769" y="307161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F35CD8D5-0870-4EE1-B845-493A2FC8AAAC}"/>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E6D6647C-37CD-480A-8EE7-32B67F23679A}"/>
              </a:ext>
            </a:extLst>
          </p:cNvPr>
          <p:cNvCxnSpPr>
            <a:cxnSpLocks/>
          </p:cNvCxnSpPr>
          <p:nvPr/>
        </p:nvCxnSpPr>
        <p:spPr>
          <a:xfrm flipH="1">
            <a:off x="1094806" y="3406393"/>
            <a:ext cx="142080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EE97015C-759A-4205-AF8A-2DA384FB8F13}"/>
              </a:ext>
            </a:extLst>
          </p:cNvPr>
          <p:cNvSpPr txBox="1"/>
          <p:nvPr/>
        </p:nvSpPr>
        <p:spPr>
          <a:xfrm>
            <a:off x="1009966" y="3087858"/>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カタログ作成画面</a:t>
            </a:r>
          </a:p>
        </p:txBody>
      </p:sp>
      <p:sp>
        <p:nvSpPr>
          <p:cNvPr id="76" name="テキスト ボックス 75">
            <a:extLst>
              <a:ext uri="{FF2B5EF4-FFF2-40B4-BE49-F238E27FC236}">
                <a16:creationId xmlns:a16="http://schemas.microsoft.com/office/drawing/2014/main" id="{2E0EF713-E39F-4629-BB69-CEDEA38990EE}"/>
              </a:ext>
            </a:extLst>
          </p:cNvPr>
          <p:cNvSpPr txBox="1"/>
          <p:nvPr/>
        </p:nvSpPr>
        <p:spPr>
          <a:xfrm>
            <a:off x="765417" y="1498890"/>
            <a:ext cx="421665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、パスワード入力、ワンタイムパスワード</a:t>
            </a:r>
          </a:p>
        </p:txBody>
      </p:sp>
      <p:sp>
        <p:nvSpPr>
          <p:cNvPr id="77" name="テキスト ボックス 76">
            <a:extLst>
              <a:ext uri="{FF2B5EF4-FFF2-40B4-BE49-F238E27FC236}">
                <a16:creationId xmlns:a16="http://schemas.microsoft.com/office/drawing/2014/main" id="{880A6253-C3F7-4207-B3A7-BFE40003D47B}"/>
              </a:ext>
            </a:extLst>
          </p:cNvPr>
          <p:cNvSpPr txBox="1"/>
          <p:nvPr/>
        </p:nvSpPr>
        <p:spPr>
          <a:xfrm>
            <a:off x="5129386" y="1927116"/>
            <a:ext cx="189322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8EA6E024-33A1-0E1C-AA58-B34A9E3F69D7}"/>
              </a:ext>
            </a:extLst>
          </p:cNvPr>
          <p:cNvSpPr/>
          <p:nvPr/>
        </p:nvSpPr>
        <p:spPr>
          <a:xfrm>
            <a:off x="6914057" y="945191"/>
            <a:ext cx="2317189" cy="12125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p>
          <a:p>
            <a:pPr algn="ctr"/>
            <a:r>
              <a:rPr kumimoji="1" lang="ja-JP" altLang="en-US" dirty="0">
                <a:latin typeface="Meiryo UI" panose="020B0604030504040204" pitchFamily="50" charset="-128"/>
                <a:ea typeface="Meiryo UI" panose="020B0604030504040204" pitchFamily="50" charset="-128"/>
              </a:rPr>
              <a:t>認証サーバ</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83" name="フローチャート: 書類 82">
            <a:extLst>
              <a:ext uri="{FF2B5EF4-FFF2-40B4-BE49-F238E27FC236}">
                <a16:creationId xmlns:a16="http://schemas.microsoft.com/office/drawing/2014/main" id="{10F5822F-6144-4044-8EE9-4B5545B0E916}"/>
              </a:ext>
            </a:extLst>
          </p:cNvPr>
          <p:cNvSpPr/>
          <p:nvPr/>
        </p:nvSpPr>
        <p:spPr>
          <a:xfrm>
            <a:off x="7396340" y="1630518"/>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CADDE</a:t>
            </a:r>
            <a:r>
              <a:rPr kumimoji="1" lang="ja-JP" altLang="en-US" sz="1200" dirty="0"/>
              <a:t>ユーザ情報</a:t>
            </a:r>
          </a:p>
        </p:txBody>
      </p:sp>
      <p:sp>
        <p:nvSpPr>
          <p:cNvPr id="54" name="円柱 53">
            <a:extLst>
              <a:ext uri="{FF2B5EF4-FFF2-40B4-BE49-F238E27FC236}">
                <a16:creationId xmlns:a16="http://schemas.microsoft.com/office/drawing/2014/main" id="{6644E979-0653-264E-0DFA-DF65D2F9B4ED}"/>
              </a:ext>
            </a:extLst>
          </p:cNvPr>
          <p:cNvSpPr/>
          <p:nvPr/>
        </p:nvSpPr>
        <p:spPr>
          <a:xfrm>
            <a:off x="2549979" y="1910359"/>
            <a:ext cx="1468599" cy="1156887"/>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DB</a:t>
            </a:r>
            <a:endParaRPr kumimoji="1" lang="ja-JP" altLang="en-US" dirty="0">
              <a:solidFill>
                <a:schemeClr val="tx1"/>
              </a:solidFill>
            </a:endParaRPr>
          </a:p>
        </p:txBody>
      </p:sp>
      <p:sp>
        <p:nvSpPr>
          <p:cNvPr id="59" name="フローチャート: 書類 58">
            <a:extLst>
              <a:ext uri="{FF2B5EF4-FFF2-40B4-BE49-F238E27FC236}">
                <a16:creationId xmlns:a16="http://schemas.microsoft.com/office/drawing/2014/main" id="{7711B3C0-EDCC-48CB-8163-08459DDB92E0}"/>
              </a:ext>
            </a:extLst>
          </p:cNvPr>
          <p:cNvSpPr/>
          <p:nvPr/>
        </p:nvSpPr>
        <p:spPr>
          <a:xfrm>
            <a:off x="2687447" y="2376334"/>
            <a:ext cx="1261122" cy="573044"/>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solidFill>
                  <a:schemeClr val="tx1"/>
                </a:solidFill>
              </a:rPr>
              <a:t>CADDE</a:t>
            </a:r>
            <a:r>
              <a:rPr kumimoji="1" lang="ja-JP" altLang="en-US" sz="1100" dirty="0">
                <a:solidFill>
                  <a:schemeClr val="tx1"/>
                </a:solidFill>
              </a:rPr>
              <a:t>ユーザ</a:t>
            </a:r>
            <a:r>
              <a:rPr kumimoji="1" lang="en-US" altLang="ja-JP" sz="1100" dirty="0">
                <a:solidFill>
                  <a:schemeClr val="tx1"/>
                </a:solidFill>
              </a:rPr>
              <a:t>ID</a:t>
            </a:r>
            <a:r>
              <a:rPr kumimoji="1" lang="ja-JP" altLang="en-US" sz="1100" dirty="0">
                <a:solidFill>
                  <a:schemeClr val="tx1"/>
                </a:solidFill>
              </a:rPr>
              <a:t>＝</a:t>
            </a:r>
            <a:r>
              <a:rPr kumimoji="1" lang="en-US" altLang="ja-JP" sz="1100" dirty="0">
                <a:solidFill>
                  <a:schemeClr val="tx1"/>
                </a:solidFill>
              </a:rPr>
              <a:t>CKAN</a:t>
            </a:r>
            <a:r>
              <a:rPr kumimoji="1" lang="ja-JP" altLang="en-US" sz="1100" dirty="0">
                <a:solidFill>
                  <a:schemeClr val="tx1"/>
                </a:solidFill>
              </a:rPr>
              <a:t>ユーザ、パスワード</a:t>
            </a:r>
            <a:endParaRPr kumimoji="1" lang="en-US" altLang="ja-JP" sz="1100" dirty="0">
              <a:solidFill>
                <a:schemeClr val="tx1"/>
              </a:solidFill>
            </a:endParaRPr>
          </a:p>
        </p:txBody>
      </p:sp>
      <p:sp>
        <p:nvSpPr>
          <p:cNvPr id="55" name="矢印: 左カーブ 54">
            <a:extLst>
              <a:ext uri="{FF2B5EF4-FFF2-40B4-BE49-F238E27FC236}">
                <a16:creationId xmlns:a16="http://schemas.microsoft.com/office/drawing/2014/main" id="{27947DF9-579A-74DB-7C9D-B437B822A3FE}"/>
              </a:ext>
            </a:extLst>
          </p:cNvPr>
          <p:cNvSpPr/>
          <p:nvPr/>
        </p:nvSpPr>
        <p:spPr>
          <a:xfrm flipH="1">
            <a:off x="4048568" y="2325283"/>
            <a:ext cx="426980"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吹き出し: 角を丸めた四角形 62">
            <a:extLst>
              <a:ext uri="{FF2B5EF4-FFF2-40B4-BE49-F238E27FC236}">
                <a16:creationId xmlns:a16="http://schemas.microsoft.com/office/drawing/2014/main" id="{B992D975-89EF-0B74-D7E5-AA2620A14964}"/>
              </a:ext>
            </a:extLst>
          </p:cNvPr>
          <p:cNvSpPr/>
          <p:nvPr/>
        </p:nvSpPr>
        <p:spPr>
          <a:xfrm>
            <a:off x="142043" y="1878030"/>
            <a:ext cx="2055516" cy="940964"/>
          </a:xfrm>
          <a:prstGeom prst="wedgeRoundRectCallout">
            <a:avLst>
              <a:gd name="adj1" fmla="val 65514"/>
              <a:gd name="adj2" fmla="val 227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solidFill>
                  <a:schemeClr val="tx1"/>
                </a:solidFill>
              </a:rPr>
              <a:t>・使用する</a:t>
            </a:r>
            <a:r>
              <a:rPr kumimoji="1" lang="en-US" altLang="ja-JP" sz="1050" dirty="0">
                <a:solidFill>
                  <a:schemeClr val="tx1"/>
                </a:solidFill>
              </a:rPr>
              <a:t>CADDE</a:t>
            </a:r>
            <a:r>
              <a:rPr kumimoji="1" lang="ja-JP" altLang="en-US" sz="1050" dirty="0">
                <a:solidFill>
                  <a:schemeClr val="tx1"/>
                </a:solidFill>
              </a:rPr>
              <a:t>ユーザ</a:t>
            </a:r>
            <a:r>
              <a:rPr kumimoji="1" lang="en-US" altLang="ja-JP" sz="1050" dirty="0">
                <a:solidFill>
                  <a:schemeClr val="tx1"/>
                </a:solidFill>
              </a:rPr>
              <a:t>ID</a:t>
            </a:r>
            <a:r>
              <a:rPr kumimoji="1" lang="ja-JP" altLang="en-US" sz="1050" dirty="0">
                <a:solidFill>
                  <a:schemeClr val="tx1"/>
                </a:solidFill>
              </a:rPr>
              <a:t>または</a:t>
            </a:r>
            <a:r>
              <a:rPr kumimoji="1" lang="en-US" altLang="ja-JP" sz="1050" dirty="0">
                <a:solidFill>
                  <a:schemeClr val="tx1"/>
                </a:solidFill>
              </a:rPr>
              <a:t>CKAN</a:t>
            </a:r>
            <a:r>
              <a:rPr kumimoji="1" lang="ja-JP" altLang="en-US" sz="1050" dirty="0">
                <a:solidFill>
                  <a:schemeClr val="tx1"/>
                </a:solidFill>
              </a:rPr>
              <a:t>ユーザが増えた場合、カタログ作成ツールの運用管理者がメンテナンスする</a:t>
            </a:r>
            <a:endParaRPr kumimoji="1" lang="en-US" altLang="ja-JP" sz="1050" dirty="0">
              <a:solidFill>
                <a:schemeClr val="tx1"/>
              </a:solidFill>
            </a:endParaRPr>
          </a:p>
          <a:p>
            <a:r>
              <a:rPr kumimoji="1" lang="ja-JP" altLang="en-US" sz="1050" dirty="0">
                <a:solidFill>
                  <a:schemeClr val="tx1"/>
                </a:solidFill>
              </a:rPr>
              <a:t>・メンテナンス用</a:t>
            </a:r>
            <a:r>
              <a:rPr kumimoji="1" lang="en-US" altLang="ja-JP" sz="1050" dirty="0">
                <a:solidFill>
                  <a:schemeClr val="tx1"/>
                </a:solidFill>
              </a:rPr>
              <a:t>UI</a:t>
            </a:r>
            <a:r>
              <a:rPr kumimoji="1" lang="ja-JP" altLang="en-US" sz="1050" dirty="0">
                <a:solidFill>
                  <a:schemeClr val="tx1"/>
                </a:solidFill>
              </a:rPr>
              <a:t>を持つ（ユーザ管理画面）</a:t>
            </a:r>
          </a:p>
        </p:txBody>
      </p:sp>
      <p:sp>
        <p:nvSpPr>
          <p:cNvPr id="56" name="フローチャート: 書類 55">
            <a:extLst>
              <a:ext uri="{FF2B5EF4-FFF2-40B4-BE49-F238E27FC236}">
                <a16:creationId xmlns:a16="http://schemas.microsoft.com/office/drawing/2014/main" id="{B1FD9972-B16D-2F75-ACBE-7A3CC732DBA3}"/>
              </a:ext>
            </a:extLst>
          </p:cNvPr>
          <p:cNvSpPr/>
          <p:nvPr/>
        </p:nvSpPr>
        <p:spPr>
          <a:xfrm>
            <a:off x="2821308" y="2988302"/>
            <a:ext cx="2009516" cy="24399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FF0000"/>
                </a:solidFill>
              </a:rPr>
              <a:t>sysadmin</a:t>
            </a:r>
            <a:r>
              <a:rPr kumimoji="1" lang="ja-JP" altLang="en-US" sz="1400" dirty="0">
                <a:solidFill>
                  <a:srgbClr val="FF0000"/>
                </a:solidFill>
              </a:rPr>
              <a:t>の</a:t>
            </a:r>
            <a:r>
              <a:rPr kumimoji="1" lang="en-US" altLang="ja-JP" sz="1400" dirty="0">
                <a:solidFill>
                  <a:srgbClr val="FF0000"/>
                </a:solidFill>
              </a:rPr>
              <a:t>API</a:t>
            </a:r>
            <a:r>
              <a:rPr kumimoji="1" lang="ja-JP" altLang="en-US" sz="1400" dirty="0">
                <a:solidFill>
                  <a:srgbClr val="FF0000"/>
                </a:solidFill>
              </a:rPr>
              <a:t>キー</a:t>
            </a:r>
          </a:p>
        </p:txBody>
      </p:sp>
      <p:sp>
        <p:nvSpPr>
          <p:cNvPr id="61" name="テキスト ボックス 60">
            <a:extLst>
              <a:ext uri="{FF2B5EF4-FFF2-40B4-BE49-F238E27FC236}">
                <a16:creationId xmlns:a16="http://schemas.microsoft.com/office/drawing/2014/main" id="{413ED7EC-E7C6-7D7C-DE63-EE1DF7535590}"/>
              </a:ext>
            </a:extLst>
          </p:cNvPr>
          <p:cNvSpPr txBox="1"/>
          <p:nvPr/>
        </p:nvSpPr>
        <p:spPr>
          <a:xfrm>
            <a:off x="5012947" y="2376334"/>
            <a:ext cx="1957433"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指定したユーザ情報取得（</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ユーザ名、</a:t>
            </a:r>
            <a:r>
              <a:rPr kumimoji="1" lang="en-US" altLang="ja-JP" sz="1200" dirty="0">
                <a:solidFill>
                  <a:srgbClr val="FF0000"/>
                </a:solidFill>
                <a:latin typeface="Meiryo UI" panose="020B0604030504040204" pitchFamily="50" charset="-128"/>
                <a:ea typeface="Meiryo UI" panose="020B0604030504040204" pitchFamily="50" charset="-128"/>
              </a:rPr>
              <a:t>sysadmin</a:t>
            </a:r>
            <a:r>
              <a:rPr kumimoji="1" lang="ja-JP" altLang="en-US" sz="1200" dirty="0">
                <a:solidFill>
                  <a:srgbClr val="FF0000"/>
                </a:solidFill>
                <a:latin typeface="Meiryo UI" panose="020B0604030504040204" pitchFamily="50" charset="-128"/>
                <a:ea typeface="Meiryo UI" panose="020B0604030504040204" pitchFamily="50" charset="-128"/>
              </a:rPr>
              <a:t>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62" name="テキスト ボックス 61">
            <a:extLst>
              <a:ext uri="{FF2B5EF4-FFF2-40B4-BE49-F238E27FC236}">
                <a16:creationId xmlns:a16="http://schemas.microsoft.com/office/drawing/2014/main" id="{17DB534D-4A97-B3CC-608D-0E93ED146DDD}"/>
              </a:ext>
            </a:extLst>
          </p:cNvPr>
          <p:cNvSpPr txBox="1"/>
          <p:nvPr/>
        </p:nvSpPr>
        <p:spPr>
          <a:xfrm>
            <a:off x="4545712" y="3433472"/>
            <a:ext cx="3322040"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ユーザ情報</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ユーザ名、パスワードハッシュ、組織、</a:t>
            </a:r>
            <a:r>
              <a:rPr lang="ja-JP" altLang="en-US" sz="1200" dirty="0">
                <a:solidFill>
                  <a:srgbClr val="FF0000"/>
                </a:solidFill>
                <a:latin typeface="Meiryo UI" panose="020B0604030504040204" pitchFamily="50" charset="-128"/>
                <a:ea typeface="Meiryo UI" panose="020B0604030504040204" pitchFamily="50" charset="-128"/>
              </a:rPr>
              <a:t>ユーザごとの</a:t>
            </a:r>
            <a:r>
              <a:rPr lang="en-US" altLang="ja-JP" sz="1200" dirty="0">
                <a:solidFill>
                  <a:srgbClr val="FF0000"/>
                </a:solidFill>
                <a:latin typeface="Meiryo UI" panose="020B0604030504040204" pitchFamily="50" charset="-128"/>
                <a:ea typeface="Meiryo UI" panose="020B0604030504040204" pitchFamily="50" charset="-128"/>
              </a:rPr>
              <a:t>API</a:t>
            </a:r>
            <a:r>
              <a:rPr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外部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情報など</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1" name="吹き出し: 角を丸めた四角形 80">
            <a:extLst>
              <a:ext uri="{FF2B5EF4-FFF2-40B4-BE49-F238E27FC236}">
                <a16:creationId xmlns:a16="http://schemas.microsoft.com/office/drawing/2014/main" id="{88E7B14B-9148-44EF-9957-340ED058FC6C}"/>
              </a:ext>
            </a:extLst>
          </p:cNvPr>
          <p:cNvSpPr/>
          <p:nvPr/>
        </p:nvSpPr>
        <p:spPr>
          <a:xfrm>
            <a:off x="5163110" y="709162"/>
            <a:ext cx="1426063" cy="389732"/>
          </a:xfrm>
          <a:prstGeom prst="wedgeRoundRectCallout">
            <a:avLst>
              <a:gd name="adj1" fmla="val -4130"/>
              <a:gd name="adj2" fmla="val 1405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t>外部</a:t>
            </a:r>
            <a:r>
              <a:rPr kumimoji="1" lang="en-US" altLang="ja-JP" sz="1050" dirty="0"/>
              <a:t>IdP</a:t>
            </a:r>
            <a:r>
              <a:rPr kumimoji="1" lang="ja-JP" altLang="en-US" sz="1050" dirty="0"/>
              <a:t>によるユーザ認証は行わない</a:t>
            </a:r>
          </a:p>
        </p:txBody>
      </p:sp>
      <p:cxnSp>
        <p:nvCxnSpPr>
          <p:cNvPr id="91" name="直線矢印コネクタ 90">
            <a:extLst>
              <a:ext uri="{FF2B5EF4-FFF2-40B4-BE49-F238E27FC236}">
                <a16:creationId xmlns:a16="http://schemas.microsoft.com/office/drawing/2014/main" id="{ED8BD66C-13FE-53C5-FED6-0E03F010D4E4}"/>
              </a:ext>
            </a:extLst>
          </p:cNvPr>
          <p:cNvCxnSpPr>
            <a:cxnSpLocks/>
          </p:cNvCxnSpPr>
          <p:nvPr/>
        </p:nvCxnSpPr>
        <p:spPr>
          <a:xfrm flipH="1">
            <a:off x="2517298" y="3394547"/>
            <a:ext cx="2556992" cy="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67" name="正方形/長方形 66">
            <a:extLst>
              <a:ext uri="{FF2B5EF4-FFF2-40B4-BE49-F238E27FC236}">
                <a16:creationId xmlns:a16="http://schemas.microsoft.com/office/drawing/2014/main" id="{A9FF7D3E-8A52-2050-22D5-0BBEE04725C9}"/>
              </a:ext>
            </a:extLst>
          </p:cNvPr>
          <p:cNvSpPr/>
          <p:nvPr/>
        </p:nvSpPr>
        <p:spPr>
          <a:xfrm>
            <a:off x="3095239" y="3255241"/>
            <a:ext cx="1265989" cy="52483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200" dirty="0">
                <a:solidFill>
                  <a:srgbClr val="FF0000"/>
                </a:solidFill>
                <a:latin typeface="Meiryo UI" panose="020B0604030504040204" pitchFamily="50" charset="-128"/>
                <a:ea typeface="Meiryo UI" panose="020B0604030504040204" pitchFamily="50" charset="-128"/>
              </a:rPr>
              <a:t>CKAN</a:t>
            </a:r>
            <a:r>
              <a:rPr kumimoji="1" lang="ja-JP" altLang="en-US" sz="1200" dirty="0">
                <a:solidFill>
                  <a:srgbClr val="FF0000"/>
                </a:solidFill>
                <a:latin typeface="Meiryo UI" panose="020B0604030504040204" pitchFamily="50" charset="-128"/>
                <a:ea typeface="Meiryo UI" panose="020B0604030504040204" pitchFamily="50" charset="-128"/>
              </a:rPr>
              <a:t>パスワードハッシュチェック</a:t>
            </a:r>
          </a:p>
        </p:txBody>
      </p:sp>
      <p:cxnSp>
        <p:nvCxnSpPr>
          <p:cNvPr id="93" name="直線矢印コネクタ 92">
            <a:extLst>
              <a:ext uri="{FF2B5EF4-FFF2-40B4-BE49-F238E27FC236}">
                <a16:creationId xmlns:a16="http://schemas.microsoft.com/office/drawing/2014/main" id="{13203DB1-8303-3108-11B2-90C9E227218A}"/>
              </a:ext>
            </a:extLst>
          </p:cNvPr>
          <p:cNvCxnSpPr>
            <a:cxnSpLocks/>
          </p:cNvCxnSpPr>
          <p:nvPr/>
        </p:nvCxnSpPr>
        <p:spPr>
          <a:xfrm>
            <a:off x="2515613" y="5280023"/>
            <a:ext cx="912074" cy="320586"/>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4" name="直線矢印コネクタ 93">
            <a:extLst>
              <a:ext uri="{FF2B5EF4-FFF2-40B4-BE49-F238E27FC236}">
                <a16:creationId xmlns:a16="http://schemas.microsoft.com/office/drawing/2014/main" id="{E8AFAC93-DE4D-62F9-1924-2866A2D2E567}"/>
              </a:ext>
            </a:extLst>
          </p:cNvPr>
          <p:cNvCxnSpPr>
            <a:cxnSpLocks/>
          </p:cNvCxnSpPr>
          <p:nvPr/>
        </p:nvCxnSpPr>
        <p:spPr>
          <a:xfrm flipV="1">
            <a:off x="3818514" y="5232027"/>
            <a:ext cx="1247661" cy="395796"/>
          </a:xfrm>
          <a:prstGeom prst="straightConnector1">
            <a:avLst/>
          </a:prstGeom>
          <a:ln w="254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5187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柱 35">
            <a:extLst>
              <a:ext uri="{FF2B5EF4-FFF2-40B4-BE49-F238E27FC236}">
                <a16:creationId xmlns:a16="http://schemas.microsoft.com/office/drawing/2014/main" id="{2F5F85C9-E27B-406A-96D4-2B1B22C421BB}"/>
              </a:ext>
            </a:extLst>
          </p:cNvPr>
          <p:cNvSpPr/>
          <p:nvPr/>
        </p:nvSpPr>
        <p:spPr>
          <a:xfrm>
            <a:off x="6994867" y="3067246"/>
            <a:ext cx="2284596" cy="2671345"/>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CKAN</a:t>
            </a:r>
            <a:endParaRPr kumimoji="1" lang="ja-JP" altLang="en-US" dirty="0">
              <a:solidFill>
                <a:schemeClr val="tx1"/>
              </a:solidFill>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t>1.5 </a:t>
            </a:r>
            <a:r>
              <a:rPr lang="ja-JP" altLang="en-US" sz="1800" dirty="0"/>
              <a:t>データカタログ作成ツールのユーザ認証方式 </a:t>
            </a:r>
            <a:r>
              <a:rPr lang="en-US" altLang="ja-JP" sz="1800" dirty="0"/>
              <a:t>&gt; 1.5.2 </a:t>
            </a:r>
            <a:r>
              <a:rPr lang="ja-JP" altLang="en-US" sz="1800" dirty="0"/>
              <a:t>外部認証（内部カタログサイトユーザ）</a:t>
            </a:r>
            <a:endParaRPr kumimoji="1" lang="ja-JP" altLang="en-US" sz="18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3DA84979-9E33-476F-8405-A237FE0F6B31}"/>
              </a:ext>
            </a:extLst>
          </p:cNvPr>
          <p:cNvGrpSpPr/>
          <p:nvPr/>
        </p:nvGrpSpPr>
        <p:grpSpPr>
          <a:xfrm>
            <a:off x="339383" y="2737090"/>
            <a:ext cx="757662" cy="903678"/>
            <a:chOff x="1441031" y="2056932"/>
            <a:chExt cx="990318" cy="888590"/>
          </a:xfrm>
        </p:grpSpPr>
        <p:pic>
          <p:nvPicPr>
            <p:cNvPr id="10" name="グラフィックス 27" descr="ユーザー 単色塗りつぶし">
              <a:extLst>
                <a:ext uri="{FF2B5EF4-FFF2-40B4-BE49-F238E27FC236}">
                  <a16:creationId xmlns:a16="http://schemas.microsoft.com/office/drawing/2014/main" id="{E9DA1FB6-F705-45C5-BEBB-6CF8279DC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1" name="テキスト ボックス 28">
              <a:extLst>
                <a:ext uri="{FF2B5EF4-FFF2-40B4-BE49-F238E27FC236}">
                  <a16:creationId xmlns:a16="http://schemas.microsoft.com/office/drawing/2014/main" id="{FBBCC62E-8D98-4A62-B5E9-59970167E827}"/>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12" name="正方形/長方形 11">
            <a:extLst>
              <a:ext uri="{FF2B5EF4-FFF2-40B4-BE49-F238E27FC236}">
                <a16:creationId xmlns:a16="http://schemas.microsoft.com/office/drawing/2014/main" id="{5214ADB3-6D7C-4E46-AFA0-941280D4BB84}"/>
              </a:ext>
            </a:extLst>
          </p:cNvPr>
          <p:cNvSpPr/>
          <p:nvPr/>
        </p:nvSpPr>
        <p:spPr>
          <a:xfrm>
            <a:off x="2517852" y="732882"/>
            <a:ext cx="2564668" cy="48949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データカタログ作成ツール</a:t>
            </a:r>
          </a:p>
        </p:txBody>
      </p:sp>
      <p:cxnSp>
        <p:nvCxnSpPr>
          <p:cNvPr id="16" name="直線矢印コネクタ 15">
            <a:extLst>
              <a:ext uri="{FF2B5EF4-FFF2-40B4-BE49-F238E27FC236}">
                <a16:creationId xmlns:a16="http://schemas.microsoft.com/office/drawing/2014/main" id="{F344CF31-0899-4598-86D4-1DEE956E05DF}"/>
              </a:ext>
            </a:extLst>
          </p:cNvPr>
          <p:cNvCxnSpPr>
            <a:cxnSpLocks/>
          </p:cNvCxnSpPr>
          <p:nvPr/>
        </p:nvCxnSpPr>
        <p:spPr>
          <a:xfrm flipV="1">
            <a:off x="1097045" y="1098895"/>
            <a:ext cx="1420807" cy="397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5E386933-D66F-4AF3-AA98-816DCF2818F4}"/>
              </a:ext>
            </a:extLst>
          </p:cNvPr>
          <p:cNvSpPr txBox="1"/>
          <p:nvPr/>
        </p:nvSpPr>
        <p:spPr>
          <a:xfrm>
            <a:off x="1097045" y="775350"/>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アクセス</a:t>
            </a:r>
          </a:p>
        </p:txBody>
      </p:sp>
      <p:cxnSp>
        <p:nvCxnSpPr>
          <p:cNvPr id="18" name="直線矢印コネクタ 17">
            <a:extLst>
              <a:ext uri="{FF2B5EF4-FFF2-40B4-BE49-F238E27FC236}">
                <a16:creationId xmlns:a16="http://schemas.microsoft.com/office/drawing/2014/main" id="{9F7C0718-8D23-43E7-86F4-DFD72C303D2A}"/>
              </a:ext>
            </a:extLst>
          </p:cNvPr>
          <p:cNvCxnSpPr>
            <a:cxnSpLocks/>
          </p:cNvCxnSpPr>
          <p:nvPr/>
        </p:nvCxnSpPr>
        <p:spPr>
          <a:xfrm>
            <a:off x="5090626" y="5232027"/>
            <a:ext cx="187975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7516A160-2351-4CD1-9885-EDD364249C15}"/>
              </a:ext>
            </a:extLst>
          </p:cNvPr>
          <p:cNvSpPr txBox="1"/>
          <p:nvPr/>
        </p:nvSpPr>
        <p:spPr>
          <a:xfrm>
            <a:off x="5252498" y="4615346"/>
            <a:ext cx="1999545"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カタログ登録</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ja-JP" altLang="en-US" sz="1200" dirty="0">
                <a:solidFill>
                  <a:srgbClr val="FF0000"/>
                </a:solidFill>
                <a:latin typeface="Meiryo UI" panose="020B0604030504040204" pitchFamily="50" charset="-128"/>
                <a:ea typeface="Meiryo UI" panose="020B0604030504040204" pitchFamily="50" charset="-128"/>
              </a:rPr>
              <a:t>ユーザごとの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23" name="フローチャート: 書類 22">
            <a:extLst>
              <a:ext uri="{FF2B5EF4-FFF2-40B4-BE49-F238E27FC236}">
                <a16:creationId xmlns:a16="http://schemas.microsoft.com/office/drawing/2014/main" id="{28084311-A423-4D8B-B915-2548B5A1E573}"/>
              </a:ext>
            </a:extLst>
          </p:cNvPr>
          <p:cNvSpPr/>
          <p:nvPr/>
        </p:nvSpPr>
        <p:spPr>
          <a:xfrm>
            <a:off x="5829742" y="5086391"/>
            <a:ext cx="376990" cy="40823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24" name="フローチャート: 書類 23">
            <a:extLst>
              <a:ext uri="{FF2B5EF4-FFF2-40B4-BE49-F238E27FC236}">
                <a16:creationId xmlns:a16="http://schemas.microsoft.com/office/drawing/2014/main" id="{3DACEF6C-ADFA-4D23-8AEE-58F7304D87ED}"/>
              </a:ext>
            </a:extLst>
          </p:cNvPr>
          <p:cNvSpPr/>
          <p:nvPr/>
        </p:nvSpPr>
        <p:spPr>
          <a:xfrm>
            <a:off x="7422258" y="4983383"/>
            <a:ext cx="1670981" cy="57028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カタログ情報</a:t>
            </a:r>
          </a:p>
        </p:txBody>
      </p:sp>
      <p:cxnSp>
        <p:nvCxnSpPr>
          <p:cNvPr id="28" name="直線矢印コネクタ 27">
            <a:extLst>
              <a:ext uri="{FF2B5EF4-FFF2-40B4-BE49-F238E27FC236}">
                <a16:creationId xmlns:a16="http://schemas.microsoft.com/office/drawing/2014/main" id="{CB211EDB-2609-4E61-96EC-08871FCB29A0}"/>
              </a:ext>
            </a:extLst>
          </p:cNvPr>
          <p:cNvCxnSpPr>
            <a:cxnSpLocks/>
          </p:cNvCxnSpPr>
          <p:nvPr/>
        </p:nvCxnSpPr>
        <p:spPr>
          <a:xfrm>
            <a:off x="1106141" y="5280023"/>
            <a:ext cx="139564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669AE3F4-4A31-4EE7-9C28-103EE3322E2E}"/>
              </a:ext>
            </a:extLst>
          </p:cNvPr>
          <p:cNvSpPr txBox="1"/>
          <p:nvPr/>
        </p:nvSpPr>
        <p:spPr>
          <a:xfrm>
            <a:off x="1081537" y="5020679"/>
            <a:ext cx="1266337"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a:t>
            </a:r>
          </a:p>
        </p:txBody>
      </p:sp>
      <p:cxnSp>
        <p:nvCxnSpPr>
          <p:cNvPr id="30" name="直線矢印コネクタ 29">
            <a:extLst>
              <a:ext uri="{FF2B5EF4-FFF2-40B4-BE49-F238E27FC236}">
                <a16:creationId xmlns:a16="http://schemas.microsoft.com/office/drawing/2014/main" id="{731C1481-D126-4ACA-9AA5-3AAB1E5F67DA}"/>
              </a:ext>
            </a:extLst>
          </p:cNvPr>
          <p:cNvCxnSpPr>
            <a:cxnSpLocks/>
          </p:cNvCxnSpPr>
          <p:nvPr/>
        </p:nvCxnSpPr>
        <p:spPr>
          <a:xfrm>
            <a:off x="5082860" y="3789538"/>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A510D2E5-8082-4785-8D21-2BD2B6948B20}"/>
              </a:ext>
            </a:extLst>
          </p:cNvPr>
          <p:cNvCxnSpPr>
            <a:cxnSpLocks/>
          </p:cNvCxnSpPr>
          <p:nvPr/>
        </p:nvCxnSpPr>
        <p:spPr>
          <a:xfrm flipV="1">
            <a:off x="2547437" y="1784926"/>
            <a:ext cx="2507338" cy="21958"/>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正方形/長方形 37">
            <a:extLst>
              <a:ext uri="{FF2B5EF4-FFF2-40B4-BE49-F238E27FC236}">
                <a16:creationId xmlns:a16="http://schemas.microsoft.com/office/drawing/2014/main" id="{E557F849-5902-4D40-ADCF-B24C1FD8AD79}"/>
              </a:ext>
            </a:extLst>
          </p:cNvPr>
          <p:cNvSpPr/>
          <p:nvPr/>
        </p:nvSpPr>
        <p:spPr>
          <a:xfrm>
            <a:off x="3243008" y="6088764"/>
            <a:ext cx="2317189" cy="640667"/>
          </a:xfrm>
          <a:prstGeom prst="rect">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kumimoji="1" lang="ja-JP" altLang="en-US" dirty="0">
                <a:latin typeface="Meiryo UI" panose="020B0604030504040204" pitchFamily="50" charset="-128"/>
                <a:ea typeface="Meiryo UI" panose="020B0604030504040204" pitchFamily="50" charset="-128"/>
              </a:rPr>
              <a:t>来歴管理</a:t>
            </a:r>
          </a:p>
        </p:txBody>
      </p:sp>
      <p:sp>
        <p:nvSpPr>
          <p:cNvPr id="39" name="フローチャート: 書類 38">
            <a:extLst>
              <a:ext uri="{FF2B5EF4-FFF2-40B4-BE49-F238E27FC236}">
                <a16:creationId xmlns:a16="http://schemas.microsoft.com/office/drawing/2014/main" id="{FE659A9F-2D43-4084-81B0-B76B1085F108}"/>
              </a:ext>
            </a:extLst>
          </p:cNvPr>
          <p:cNvSpPr/>
          <p:nvPr/>
        </p:nvSpPr>
        <p:spPr>
          <a:xfrm>
            <a:off x="7475367" y="3736839"/>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ユーザ情報</a:t>
            </a:r>
          </a:p>
        </p:txBody>
      </p:sp>
      <p:sp>
        <p:nvSpPr>
          <p:cNvPr id="43" name="矢印: 左カーブ 42">
            <a:extLst>
              <a:ext uri="{FF2B5EF4-FFF2-40B4-BE49-F238E27FC236}">
                <a16:creationId xmlns:a16="http://schemas.microsoft.com/office/drawing/2014/main" id="{690780AB-3EFD-4BD2-847A-3D1BE57568A3}"/>
              </a:ext>
            </a:extLst>
          </p:cNvPr>
          <p:cNvSpPr/>
          <p:nvPr/>
        </p:nvSpPr>
        <p:spPr>
          <a:xfrm>
            <a:off x="7015381" y="3720280"/>
            <a:ext cx="390072"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6" name="直線矢印コネクタ 45">
            <a:extLst>
              <a:ext uri="{FF2B5EF4-FFF2-40B4-BE49-F238E27FC236}">
                <a16:creationId xmlns:a16="http://schemas.microsoft.com/office/drawing/2014/main" id="{003887A2-80B3-4EA7-87BF-2C4776433EF2}"/>
              </a:ext>
            </a:extLst>
          </p:cNvPr>
          <p:cNvCxnSpPr>
            <a:cxnSpLocks/>
          </p:cNvCxnSpPr>
          <p:nvPr/>
        </p:nvCxnSpPr>
        <p:spPr>
          <a:xfrm flipH="1">
            <a:off x="5082860" y="4141547"/>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9A202A7D-FA82-4399-A37B-6151EAE76AFA}"/>
              </a:ext>
            </a:extLst>
          </p:cNvPr>
          <p:cNvCxnSpPr>
            <a:cxnSpLocks/>
          </p:cNvCxnSpPr>
          <p:nvPr/>
        </p:nvCxnSpPr>
        <p:spPr>
          <a:xfrm>
            <a:off x="1121649" y="1792667"/>
            <a:ext cx="1395649" cy="73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E18DD7C2-1070-4AAB-8561-F2F6859AFA15}"/>
              </a:ext>
            </a:extLst>
          </p:cNvPr>
          <p:cNvSpPr txBox="1"/>
          <p:nvPr/>
        </p:nvSpPr>
        <p:spPr>
          <a:xfrm>
            <a:off x="1009966" y="1125629"/>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ログイン画面</a:t>
            </a:r>
          </a:p>
        </p:txBody>
      </p:sp>
      <p:cxnSp>
        <p:nvCxnSpPr>
          <p:cNvPr id="66" name="直線矢印コネクタ 65">
            <a:extLst>
              <a:ext uri="{FF2B5EF4-FFF2-40B4-BE49-F238E27FC236}">
                <a16:creationId xmlns:a16="http://schemas.microsoft.com/office/drawing/2014/main" id="{077E52B7-1126-4B7B-B9F2-92066C37EED8}"/>
              </a:ext>
            </a:extLst>
          </p:cNvPr>
          <p:cNvCxnSpPr>
            <a:cxnSpLocks/>
          </p:cNvCxnSpPr>
          <p:nvPr/>
        </p:nvCxnSpPr>
        <p:spPr>
          <a:xfrm>
            <a:off x="3452609"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8B62AD12-645E-44D4-8998-EABB53ED0688}"/>
              </a:ext>
            </a:extLst>
          </p:cNvPr>
          <p:cNvSpPr txBox="1"/>
          <p:nvPr/>
        </p:nvSpPr>
        <p:spPr>
          <a:xfrm>
            <a:off x="1169485" y="5708777"/>
            <a:ext cx="2175891"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新規来歴登録</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ログイン時の</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0" name="矢印: 左カーブ 69">
            <a:extLst>
              <a:ext uri="{FF2B5EF4-FFF2-40B4-BE49-F238E27FC236}">
                <a16:creationId xmlns:a16="http://schemas.microsoft.com/office/drawing/2014/main" id="{BE63E2D7-D9C9-44B2-B1D8-F9202A283800}"/>
              </a:ext>
            </a:extLst>
          </p:cNvPr>
          <p:cNvSpPr/>
          <p:nvPr/>
        </p:nvSpPr>
        <p:spPr>
          <a:xfrm rot="5400000" flipV="1">
            <a:off x="3471145" y="6129133"/>
            <a:ext cx="390072" cy="4769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1" name="直線矢印コネクタ 70">
            <a:extLst>
              <a:ext uri="{FF2B5EF4-FFF2-40B4-BE49-F238E27FC236}">
                <a16:creationId xmlns:a16="http://schemas.microsoft.com/office/drawing/2014/main" id="{F42E9535-04E8-409C-A55C-5704B6307D64}"/>
              </a:ext>
            </a:extLst>
          </p:cNvPr>
          <p:cNvCxnSpPr>
            <a:cxnSpLocks/>
          </p:cNvCxnSpPr>
          <p:nvPr/>
        </p:nvCxnSpPr>
        <p:spPr>
          <a:xfrm flipV="1">
            <a:off x="3783841"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4" name="テキスト ボックス 73">
            <a:extLst>
              <a:ext uri="{FF2B5EF4-FFF2-40B4-BE49-F238E27FC236}">
                <a16:creationId xmlns:a16="http://schemas.microsoft.com/office/drawing/2014/main" id="{C24EE80D-9FA7-49B0-B4AD-3B87C9F730D9}"/>
              </a:ext>
            </a:extLst>
          </p:cNvPr>
          <p:cNvSpPr txBox="1"/>
          <p:nvPr/>
        </p:nvSpPr>
        <p:spPr>
          <a:xfrm>
            <a:off x="3818514" y="5712454"/>
            <a:ext cx="350758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イベント識別子</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交換実績記録用リソース</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p:txBody>
      </p:sp>
      <p:sp>
        <p:nvSpPr>
          <p:cNvPr id="84" name="矢印: 右 83">
            <a:extLst>
              <a:ext uri="{FF2B5EF4-FFF2-40B4-BE49-F238E27FC236}">
                <a16:creationId xmlns:a16="http://schemas.microsoft.com/office/drawing/2014/main" id="{301CE449-58F0-4608-9EE2-DF059A134B03}"/>
              </a:ext>
            </a:extLst>
          </p:cNvPr>
          <p:cNvSpPr/>
          <p:nvPr/>
        </p:nvSpPr>
        <p:spPr>
          <a:xfrm>
            <a:off x="7022612" y="5111289"/>
            <a:ext cx="338308" cy="245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矢印コネクタ 41">
            <a:extLst>
              <a:ext uri="{FF2B5EF4-FFF2-40B4-BE49-F238E27FC236}">
                <a16:creationId xmlns:a16="http://schemas.microsoft.com/office/drawing/2014/main" id="{AF575A11-FD6C-4297-9369-8DD77CC738B2}"/>
              </a:ext>
            </a:extLst>
          </p:cNvPr>
          <p:cNvCxnSpPr>
            <a:cxnSpLocks/>
          </p:cNvCxnSpPr>
          <p:nvPr/>
        </p:nvCxnSpPr>
        <p:spPr>
          <a:xfrm>
            <a:off x="5090626" y="1784926"/>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A372CA15-0F8A-4457-AFC8-D031F6EAB59E}"/>
              </a:ext>
            </a:extLst>
          </p:cNvPr>
          <p:cNvSpPr txBox="1"/>
          <p:nvPr/>
        </p:nvSpPr>
        <p:spPr>
          <a:xfrm>
            <a:off x="5537334" y="1454211"/>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ユーザ認証</a:t>
            </a:r>
          </a:p>
        </p:txBody>
      </p:sp>
      <p:cxnSp>
        <p:nvCxnSpPr>
          <p:cNvPr id="51" name="直線矢印コネクタ 50">
            <a:extLst>
              <a:ext uri="{FF2B5EF4-FFF2-40B4-BE49-F238E27FC236}">
                <a16:creationId xmlns:a16="http://schemas.microsoft.com/office/drawing/2014/main" id="{85DB3C1F-82A3-42A8-8AD8-637C77483897}"/>
              </a:ext>
            </a:extLst>
          </p:cNvPr>
          <p:cNvCxnSpPr>
            <a:cxnSpLocks/>
          </p:cNvCxnSpPr>
          <p:nvPr/>
        </p:nvCxnSpPr>
        <p:spPr>
          <a:xfrm flipH="1">
            <a:off x="1121649" y="1445108"/>
            <a:ext cx="138638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4357A749-4CE4-4E0E-A59B-8A70BFDAAD89}"/>
              </a:ext>
            </a:extLst>
          </p:cNvPr>
          <p:cNvCxnSpPr>
            <a:cxnSpLocks/>
          </p:cNvCxnSpPr>
          <p:nvPr/>
        </p:nvCxnSpPr>
        <p:spPr>
          <a:xfrm flipH="1">
            <a:off x="5090626" y="1936099"/>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nvGrpSpPr>
          <p:cNvPr id="7" name="グループ化 6">
            <a:extLst>
              <a:ext uri="{FF2B5EF4-FFF2-40B4-BE49-F238E27FC236}">
                <a16:creationId xmlns:a16="http://schemas.microsoft.com/office/drawing/2014/main" id="{15B253FF-93FC-A914-77C9-B726B233528E}"/>
              </a:ext>
            </a:extLst>
          </p:cNvPr>
          <p:cNvGrpSpPr/>
          <p:nvPr/>
        </p:nvGrpSpPr>
        <p:grpSpPr>
          <a:xfrm>
            <a:off x="4494769" y="1945295"/>
            <a:ext cx="571406" cy="692569"/>
            <a:chOff x="4494769" y="1945295"/>
            <a:chExt cx="571406" cy="1068989"/>
          </a:xfrm>
        </p:grpSpPr>
        <p:cxnSp>
          <p:nvCxnSpPr>
            <p:cNvPr id="53" name="直線矢印コネクタ 52">
              <a:extLst>
                <a:ext uri="{FF2B5EF4-FFF2-40B4-BE49-F238E27FC236}">
                  <a16:creationId xmlns:a16="http://schemas.microsoft.com/office/drawing/2014/main" id="{86E7AD7E-EED6-4BB4-8258-B0365C7E561B}"/>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3C2364B9-BA99-4564-8C64-4861FA244049}"/>
                </a:ext>
              </a:extLst>
            </p:cNvPr>
            <p:cNvCxnSpPr>
              <a:cxnSpLocks/>
            </p:cNvCxnSpPr>
            <p:nvPr/>
          </p:nvCxnSpPr>
          <p:spPr>
            <a:xfrm flipV="1">
              <a:off x="4494769" y="299140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F35CD8D5-0870-4EE1-B845-493A2FC8AAAC}"/>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grpSp>
      <p:cxnSp>
        <p:nvCxnSpPr>
          <p:cNvPr id="72" name="直線矢印コネクタ 71">
            <a:extLst>
              <a:ext uri="{FF2B5EF4-FFF2-40B4-BE49-F238E27FC236}">
                <a16:creationId xmlns:a16="http://schemas.microsoft.com/office/drawing/2014/main" id="{E6D6647C-37CD-480A-8EE7-32B67F23679A}"/>
              </a:ext>
            </a:extLst>
          </p:cNvPr>
          <p:cNvCxnSpPr>
            <a:cxnSpLocks/>
          </p:cNvCxnSpPr>
          <p:nvPr/>
        </p:nvCxnSpPr>
        <p:spPr>
          <a:xfrm flipH="1">
            <a:off x="1094806" y="4151827"/>
            <a:ext cx="142080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EE97015C-759A-4205-AF8A-2DA384FB8F13}"/>
              </a:ext>
            </a:extLst>
          </p:cNvPr>
          <p:cNvSpPr txBox="1"/>
          <p:nvPr/>
        </p:nvSpPr>
        <p:spPr>
          <a:xfrm>
            <a:off x="1022574" y="3852918"/>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カタログ作成画面</a:t>
            </a:r>
          </a:p>
        </p:txBody>
      </p:sp>
      <p:sp>
        <p:nvSpPr>
          <p:cNvPr id="76" name="テキスト ボックス 75">
            <a:extLst>
              <a:ext uri="{FF2B5EF4-FFF2-40B4-BE49-F238E27FC236}">
                <a16:creationId xmlns:a16="http://schemas.microsoft.com/office/drawing/2014/main" id="{2E0EF713-E39F-4629-BB69-CEDEA38990EE}"/>
              </a:ext>
            </a:extLst>
          </p:cNvPr>
          <p:cNvSpPr txBox="1"/>
          <p:nvPr/>
        </p:nvSpPr>
        <p:spPr>
          <a:xfrm>
            <a:off x="765417" y="1498890"/>
            <a:ext cx="421665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、パスワード入力、ワンタイムパスワード</a:t>
            </a:r>
          </a:p>
        </p:txBody>
      </p:sp>
      <p:sp>
        <p:nvSpPr>
          <p:cNvPr id="77" name="テキスト ボックス 76">
            <a:extLst>
              <a:ext uri="{FF2B5EF4-FFF2-40B4-BE49-F238E27FC236}">
                <a16:creationId xmlns:a16="http://schemas.microsoft.com/office/drawing/2014/main" id="{880A6253-C3F7-4207-B3A7-BFE40003D47B}"/>
              </a:ext>
            </a:extLst>
          </p:cNvPr>
          <p:cNvSpPr txBox="1"/>
          <p:nvPr/>
        </p:nvSpPr>
        <p:spPr>
          <a:xfrm>
            <a:off x="5129386" y="1927116"/>
            <a:ext cx="183322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8EA6E024-33A1-0E1C-AA58-B34A9E3F69D7}"/>
              </a:ext>
            </a:extLst>
          </p:cNvPr>
          <p:cNvSpPr/>
          <p:nvPr/>
        </p:nvSpPr>
        <p:spPr>
          <a:xfrm>
            <a:off x="6914057" y="945191"/>
            <a:ext cx="2317189" cy="12125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p>
          <a:p>
            <a:pPr algn="ctr"/>
            <a:r>
              <a:rPr kumimoji="1" lang="ja-JP" altLang="en-US" dirty="0">
                <a:latin typeface="Meiryo UI" panose="020B0604030504040204" pitchFamily="50" charset="-128"/>
                <a:ea typeface="Meiryo UI" panose="020B0604030504040204" pitchFamily="50" charset="-128"/>
              </a:rPr>
              <a:t>認証サーバ</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83" name="フローチャート: 書類 82">
            <a:extLst>
              <a:ext uri="{FF2B5EF4-FFF2-40B4-BE49-F238E27FC236}">
                <a16:creationId xmlns:a16="http://schemas.microsoft.com/office/drawing/2014/main" id="{10F5822F-6144-4044-8EE9-4B5545B0E916}"/>
              </a:ext>
            </a:extLst>
          </p:cNvPr>
          <p:cNvSpPr/>
          <p:nvPr/>
        </p:nvSpPr>
        <p:spPr>
          <a:xfrm>
            <a:off x="7396340" y="1630518"/>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CADDE</a:t>
            </a:r>
            <a:r>
              <a:rPr kumimoji="1" lang="ja-JP" altLang="en-US" sz="1200" dirty="0"/>
              <a:t>ユーザ情報</a:t>
            </a:r>
          </a:p>
        </p:txBody>
      </p:sp>
      <p:sp>
        <p:nvSpPr>
          <p:cNvPr id="54" name="円柱 53">
            <a:extLst>
              <a:ext uri="{FF2B5EF4-FFF2-40B4-BE49-F238E27FC236}">
                <a16:creationId xmlns:a16="http://schemas.microsoft.com/office/drawing/2014/main" id="{6644E979-0653-264E-0DFA-DF65D2F9B4ED}"/>
              </a:ext>
            </a:extLst>
          </p:cNvPr>
          <p:cNvSpPr/>
          <p:nvPr/>
        </p:nvSpPr>
        <p:spPr>
          <a:xfrm>
            <a:off x="2549979" y="1910359"/>
            <a:ext cx="1468599" cy="1156887"/>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DB</a:t>
            </a:r>
            <a:endParaRPr kumimoji="1" lang="ja-JP" altLang="en-US" dirty="0">
              <a:solidFill>
                <a:schemeClr val="tx1"/>
              </a:solidFill>
            </a:endParaRPr>
          </a:p>
        </p:txBody>
      </p:sp>
      <p:sp>
        <p:nvSpPr>
          <p:cNvPr id="59" name="フローチャート: 書類 58">
            <a:extLst>
              <a:ext uri="{FF2B5EF4-FFF2-40B4-BE49-F238E27FC236}">
                <a16:creationId xmlns:a16="http://schemas.microsoft.com/office/drawing/2014/main" id="{7711B3C0-EDCC-48CB-8163-08459DDB92E0}"/>
              </a:ext>
            </a:extLst>
          </p:cNvPr>
          <p:cNvSpPr/>
          <p:nvPr/>
        </p:nvSpPr>
        <p:spPr>
          <a:xfrm>
            <a:off x="2687447" y="2396204"/>
            <a:ext cx="1261122" cy="617060"/>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solidFill>
                  <a:schemeClr val="tx1"/>
                </a:solidFill>
              </a:rPr>
              <a:t>CADDE</a:t>
            </a:r>
            <a:r>
              <a:rPr kumimoji="1" lang="ja-JP" altLang="en-US" sz="1100" dirty="0">
                <a:solidFill>
                  <a:schemeClr val="tx1"/>
                </a:solidFill>
              </a:rPr>
              <a:t>ユーザ</a:t>
            </a:r>
            <a:r>
              <a:rPr kumimoji="1" lang="en-US" altLang="ja-JP" sz="1100" dirty="0">
                <a:solidFill>
                  <a:schemeClr val="tx1"/>
                </a:solidFill>
              </a:rPr>
              <a:t>ID</a:t>
            </a:r>
            <a:r>
              <a:rPr kumimoji="1" lang="ja-JP" altLang="en-US" sz="1100" dirty="0">
                <a:solidFill>
                  <a:schemeClr val="tx1"/>
                </a:solidFill>
              </a:rPr>
              <a:t>＝</a:t>
            </a:r>
            <a:r>
              <a:rPr kumimoji="1" lang="en-US" altLang="ja-JP" sz="1100" dirty="0">
                <a:solidFill>
                  <a:schemeClr val="tx1"/>
                </a:solidFill>
              </a:rPr>
              <a:t>CKAN</a:t>
            </a:r>
            <a:r>
              <a:rPr kumimoji="1" lang="ja-JP" altLang="en-US" sz="1100" dirty="0">
                <a:solidFill>
                  <a:schemeClr val="tx1"/>
                </a:solidFill>
              </a:rPr>
              <a:t>ユーザ、パスワード</a:t>
            </a:r>
            <a:endParaRPr kumimoji="1" lang="en-US" altLang="ja-JP" sz="1100" dirty="0">
              <a:solidFill>
                <a:schemeClr val="tx1"/>
              </a:solidFill>
            </a:endParaRPr>
          </a:p>
        </p:txBody>
      </p:sp>
      <p:sp>
        <p:nvSpPr>
          <p:cNvPr id="55" name="矢印: 左カーブ 54">
            <a:extLst>
              <a:ext uri="{FF2B5EF4-FFF2-40B4-BE49-F238E27FC236}">
                <a16:creationId xmlns:a16="http://schemas.microsoft.com/office/drawing/2014/main" id="{27947DF9-579A-74DB-7C9D-B437B822A3FE}"/>
              </a:ext>
            </a:extLst>
          </p:cNvPr>
          <p:cNvSpPr/>
          <p:nvPr/>
        </p:nvSpPr>
        <p:spPr>
          <a:xfrm flipH="1">
            <a:off x="4028396" y="1966249"/>
            <a:ext cx="426980"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吹き出し: 角を丸めた四角形 62">
            <a:extLst>
              <a:ext uri="{FF2B5EF4-FFF2-40B4-BE49-F238E27FC236}">
                <a16:creationId xmlns:a16="http://schemas.microsoft.com/office/drawing/2014/main" id="{B992D975-89EF-0B74-D7E5-AA2620A14964}"/>
              </a:ext>
            </a:extLst>
          </p:cNvPr>
          <p:cNvSpPr/>
          <p:nvPr/>
        </p:nvSpPr>
        <p:spPr>
          <a:xfrm>
            <a:off x="142043" y="1878030"/>
            <a:ext cx="2055516" cy="940964"/>
          </a:xfrm>
          <a:prstGeom prst="wedgeRoundRectCallout">
            <a:avLst>
              <a:gd name="adj1" fmla="val 65514"/>
              <a:gd name="adj2" fmla="val 227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solidFill>
                  <a:schemeClr val="tx1"/>
                </a:solidFill>
              </a:rPr>
              <a:t>・使用する</a:t>
            </a:r>
            <a:r>
              <a:rPr kumimoji="1" lang="en-US" altLang="ja-JP" sz="1050" dirty="0">
                <a:solidFill>
                  <a:schemeClr val="tx1"/>
                </a:solidFill>
              </a:rPr>
              <a:t>CADDE</a:t>
            </a:r>
            <a:r>
              <a:rPr kumimoji="1" lang="ja-JP" altLang="en-US" sz="1050" dirty="0">
                <a:solidFill>
                  <a:schemeClr val="tx1"/>
                </a:solidFill>
              </a:rPr>
              <a:t>ユーザ</a:t>
            </a:r>
            <a:r>
              <a:rPr kumimoji="1" lang="en-US" altLang="ja-JP" sz="1050" dirty="0">
                <a:solidFill>
                  <a:schemeClr val="tx1"/>
                </a:solidFill>
              </a:rPr>
              <a:t>ID</a:t>
            </a:r>
            <a:r>
              <a:rPr kumimoji="1" lang="ja-JP" altLang="en-US" sz="1050" dirty="0">
                <a:solidFill>
                  <a:schemeClr val="tx1"/>
                </a:solidFill>
              </a:rPr>
              <a:t>または</a:t>
            </a:r>
            <a:r>
              <a:rPr kumimoji="1" lang="en-US" altLang="ja-JP" sz="1050" dirty="0">
                <a:solidFill>
                  <a:schemeClr val="tx1"/>
                </a:solidFill>
              </a:rPr>
              <a:t>CKAN</a:t>
            </a:r>
            <a:r>
              <a:rPr kumimoji="1" lang="ja-JP" altLang="en-US" sz="1050" dirty="0">
                <a:solidFill>
                  <a:schemeClr val="tx1"/>
                </a:solidFill>
              </a:rPr>
              <a:t>ユーザが増えた場合、カタログ作成ツールの運用管理者がメンテナンスする</a:t>
            </a:r>
            <a:endParaRPr kumimoji="1" lang="en-US" altLang="ja-JP" sz="1050" dirty="0">
              <a:solidFill>
                <a:schemeClr val="tx1"/>
              </a:solidFill>
            </a:endParaRPr>
          </a:p>
          <a:p>
            <a:r>
              <a:rPr kumimoji="1" lang="ja-JP" altLang="en-US" sz="1050" dirty="0">
                <a:solidFill>
                  <a:schemeClr val="tx1"/>
                </a:solidFill>
              </a:rPr>
              <a:t>・メンテナンス用</a:t>
            </a:r>
            <a:r>
              <a:rPr kumimoji="1" lang="en-US" altLang="ja-JP" sz="1050" dirty="0">
                <a:solidFill>
                  <a:schemeClr val="tx1"/>
                </a:solidFill>
              </a:rPr>
              <a:t>UI</a:t>
            </a:r>
            <a:r>
              <a:rPr kumimoji="1" lang="ja-JP" altLang="en-US" sz="1050" dirty="0">
                <a:solidFill>
                  <a:schemeClr val="tx1"/>
                </a:solidFill>
              </a:rPr>
              <a:t>を持つ（ユーザ管理画面）</a:t>
            </a:r>
          </a:p>
        </p:txBody>
      </p:sp>
      <p:sp>
        <p:nvSpPr>
          <p:cNvPr id="56" name="フローチャート: 書類 55">
            <a:extLst>
              <a:ext uri="{FF2B5EF4-FFF2-40B4-BE49-F238E27FC236}">
                <a16:creationId xmlns:a16="http://schemas.microsoft.com/office/drawing/2014/main" id="{B1FD9972-B16D-2F75-ACBE-7A3CC732DBA3}"/>
              </a:ext>
            </a:extLst>
          </p:cNvPr>
          <p:cNvSpPr/>
          <p:nvPr/>
        </p:nvSpPr>
        <p:spPr>
          <a:xfrm>
            <a:off x="2713047" y="3615905"/>
            <a:ext cx="2009516" cy="31332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FF0000"/>
                </a:solidFill>
              </a:rPr>
              <a:t>sysadmin</a:t>
            </a:r>
            <a:r>
              <a:rPr kumimoji="1" lang="ja-JP" altLang="en-US" sz="1400" dirty="0">
                <a:solidFill>
                  <a:srgbClr val="FF0000"/>
                </a:solidFill>
              </a:rPr>
              <a:t>の</a:t>
            </a:r>
            <a:r>
              <a:rPr kumimoji="1" lang="en-US" altLang="ja-JP" sz="1400" dirty="0">
                <a:solidFill>
                  <a:srgbClr val="FF0000"/>
                </a:solidFill>
              </a:rPr>
              <a:t>API</a:t>
            </a:r>
            <a:r>
              <a:rPr kumimoji="1" lang="ja-JP" altLang="en-US" sz="1400" dirty="0">
                <a:solidFill>
                  <a:srgbClr val="FF0000"/>
                </a:solidFill>
              </a:rPr>
              <a:t>キー</a:t>
            </a:r>
          </a:p>
        </p:txBody>
      </p:sp>
      <p:sp>
        <p:nvSpPr>
          <p:cNvPr id="61" name="テキスト ボックス 60">
            <a:extLst>
              <a:ext uri="{FF2B5EF4-FFF2-40B4-BE49-F238E27FC236}">
                <a16:creationId xmlns:a16="http://schemas.microsoft.com/office/drawing/2014/main" id="{413ED7EC-E7C6-7D7C-DE63-EE1DF7535590}"/>
              </a:ext>
            </a:extLst>
          </p:cNvPr>
          <p:cNvSpPr txBox="1"/>
          <p:nvPr/>
        </p:nvSpPr>
        <p:spPr>
          <a:xfrm>
            <a:off x="5012947" y="3141649"/>
            <a:ext cx="1957433"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指定したユーザ情報取得（</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ユーザ名、</a:t>
            </a:r>
            <a:r>
              <a:rPr kumimoji="1" lang="en-US" altLang="ja-JP" sz="1200" dirty="0">
                <a:solidFill>
                  <a:srgbClr val="FF0000"/>
                </a:solidFill>
                <a:latin typeface="Meiryo UI" panose="020B0604030504040204" pitchFamily="50" charset="-128"/>
                <a:ea typeface="Meiryo UI" panose="020B0604030504040204" pitchFamily="50" charset="-128"/>
              </a:rPr>
              <a:t>sysadmin</a:t>
            </a:r>
            <a:r>
              <a:rPr kumimoji="1" lang="ja-JP" altLang="en-US" sz="1200" dirty="0">
                <a:solidFill>
                  <a:srgbClr val="FF0000"/>
                </a:solidFill>
                <a:latin typeface="Meiryo UI" panose="020B0604030504040204" pitchFamily="50" charset="-128"/>
                <a:ea typeface="Meiryo UI" panose="020B0604030504040204" pitchFamily="50" charset="-128"/>
              </a:rPr>
              <a:t>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62" name="テキスト ボックス 61">
            <a:extLst>
              <a:ext uri="{FF2B5EF4-FFF2-40B4-BE49-F238E27FC236}">
                <a16:creationId xmlns:a16="http://schemas.microsoft.com/office/drawing/2014/main" id="{17DB534D-4A97-B3CC-608D-0E93ED146DDD}"/>
              </a:ext>
            </a:extLst>
          </p:cNvPr>
          <p:cNvSpPr txBox="1"/>
          <p:nvPr/>
        </p:nvSpPr>
        <p:spPr>
          <a:xfrm>
            <a:off x="4545712" y="4178906"/>
            <a:ext cx="3322040"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ユーザ情報</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ユーザ名、パスワードハッシュ、組織、</a:t>
            </a:r>
            <a:r>
              <a:rPr lang="ja-JP" altLang="en-US" sz="1200" dirty="0">
                <a:solidFill>
                  <a:srgbClr val="FF0000"/>
                </a:solidFill>
                <a:latin typeface="Meiryo UI" panose="020B0604030504040204" pitchFamily="50" charset="-128"/>
                <a:ea typeface="Meiryo UI" panose="020B0604030504040204" pitchFamily="50" charset="-128"/>
              </a:rPr>
              <a:t>ユーザごとの</a:t>
            </a:r>
            <a:r>
              <a:rPr lang="en-US" altLang="ja-JP" sz="1200" dirty="0">
                <a:solidFill>
                  <a:srgbClr val="FF0000"/>
                </a:solidFill>
                <a:latin typeface="Meiryo UI" panose="020B0604030504040204" pitchFamily="50" charset="-128"/>
                <a:ea typeface="Meiryo UI" panose="020B0604030504040204" pitchFamily="50" charset="-128"/>
              </a:rPr>
              <a:t>API</a:t>
            </a:r>
            <a:r>
              <a:rPr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solidFill>
                  <a:srgbClr val="FF0000"/>
                </a:solidFill>
                <a:latin typeface="Meiryo UI" panose="020B0604030504040204" pitchFamily="50" charset="-128"/>
                <a:ea typeface="Meiryo UI" panose="020B0604030504040204" pitchFamily="50" charset="-128"/>
              </a:rPr>
              <a:t>外部</a:t>
            </a:r>
            <a:r>
              <a:rPr kumimoji="1" lang="en-US" altLang="ja-JP" sz="1200" dirty="0">
                <a:solidFill>
                  <a:srgbClr val="FF0000"/>
                </a:solidFill>
                <a:latin typeface="Meiryo UI" panose="020B0604030504040204" pitchFamily="50" charset="-128"/>
                <a:ea typeface="Meiryo UI" panose="020B0604030504040204" pitchFamily="50" charset="-128"/>
              </a:rPr>
              <a:t>CKAN</a:t>
            </a:r>
            <a:r>
              <a:rPr kumimoji="1" lang="ja-JP" altLang="en-US" sz="1200" dirty="0">
                <a:solidFill>
                  <a:srgbClr val="FF0000"/>
                </a:solidFill>
                <a:latin typeface="Meiryo UI" panose="020B0604030504040204" pitchFamily="50" charset="-128"/>
                <a:ea typeface="Meiryo UI" panose="020B0604030504040204" pitchFamily="50" charset="-128"/>
              </a:rPr>
              <a:t>情報</a:t>
            </a:r>
            <a:r>
              <a:rPr kumimoji="1" lang="ja-JP" altLang="en-US" sz="1200" dirty="0">
                <a:latin typeface="Meiryo UI" panose="020B0604030504040204" pitchFamily="50" charset="-128"/>
                <a:ea typeface="Meiryo UI" panose="020B0604030504040204" pitchFamily="50" charset="-128"/>
              </a:rPr>
              <a:t>など</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1" name="吹き出し: 角を丸めた四角形 80">
            <a:extLst>
              <a:ext uri="{FF2B5EF4-FFF2-40B4-BE49-F238E27FC236}">
                <a16:creationId xmlns:a16="http://schemas.microsoft.com/office/drawing/2014/main" id="{88E7B14B-9148-44EF-9957-340ED058FC6C}"/>
              </a:ext>
            </a:extLst>
          </p:cNvPr>
          <p:cNvSpPr/>
          <p:nvPr/>
        </p:nvSpPr>
        <p:spPr>
          <a:xfrm>
            <a:off x="5163110" y="709162"/>
            <a:ext cx="2564668" cy="348263"/>
          </a:xfrm>
          <a:prstGeom prst="wedgeRoundRectCallout">
            <a:avLst>
              <a:gd name="adj1" fmla="val -24911"/>
              <a:gd name="adj2" fmla="val 1497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t>外部</a:t>
            </a:r>
            <a:r>
              <a:rPr kumimoji="1" lang="en-US" altLang="ja-JP" sz="1050" dirty="0"/>
              <a:t>IdP</a:t>
            </a:r>
            <a:r>
              <a:rPr kumimoji="1" lang="ja-JP" altLang="en-US" sz="1050" dirty="0"/>
              <a:t>によるユーザ認証は行わない</a:t>
            </a:r>
          </a:p>
        </p:txBody>
      </p:sp>
      <p:cxnSp>
        <p:nvCxnSpPr>
          <p:cNvPr id="91" name="直線矢印コネクタ 90">
            <a:extLst>
              <a:ext uri="{FF2B5EF4-FFF2-40B4-BE49-F238E27FC236}">
                <a16:creationId xmlns:a16="http://schemas.microsoft.com/office/drawing/2014/main" id="{ED8BD66C-13FE-53C5-FED6-0E03F010D4E4}"/>
              </a:ext>
            </a:extLst>
          </p:cNvPr>
          <p:cNvCxnSpPr>
            <a:cxnSpLocks/>
          </p:cNvCxnSpPr>
          <p:nvPr/>
        </p:nvCxnSpPr>
        <p:spPr>
          <a:xfrm flipH="1">
            <a:off x="2517298" y="4139981"/>
            <a:ext cx="2556992" cy="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13203DB1-8303-3108-11B2-90C9E227218A}"/>
              </a:ext>
            </a:extLst>
          </p:cNvPr>
          <p:cNvCxnSpPr>
            <a:cxnSpLocks/>
          </p:cNvCxnSpPr>
          <p:nvPr/>
        </p:nvCxnSpPr>
        <p:spPr>
          <a:xfrm>
            <a:off x="2515613" y="5280023"/>
            <a:ext cx="912074" cy="320586"/>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4" name="直線矢印コネクタ 93">
            <a:extLst>
              <a:ext uri="{FF2B5EF4-FFF2-40B4-BE49-F238E27FC236}">
                <a16:creationId xmlns:a16="http://schemas.microsoft.com/office/drawing/2014/main" id="{E8AFAC93-DE4D-62F9-1924-2866A2D2E567}"/>
              </a:ext>
            </a:extLst>
          </p:cNvPr>
          <p:cNvCxnSpPr>
            <a:cxnSpLocks/>
          </p:cNvCxnSpPr>
          <p:nvPr/>
        </p:nvCxnSpPr>
        <p:spPr>
          <a:xfrm flipV="1">
            <a:off x="3818514" y="5232027"/>
            <a:ext cx="1247661" cy="395796"/>
          </a:xfrm>
          <a:prstGeom prst="straightConnector1">
            <a:avLst/>
          </a:prstGeom>
          <a:ln w="254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3" name="正方形/長方形 2">
            <a:extLst>
              <a:ext uri="{FF2B5EF4-FFF2-40B4-BE49-F238E27FC236}">
                <a16:creationId xmlns:a16="http://schemas.microsoft.com/office/drawing/2014/main" id="{8014CF97-3E1B-A83E-DB10-AFB7C8BBC189}"/>
              </a:ext>
            </a:extLst>
          </p:cNvPr>
          <p:cNvSpPr/>
          <p:nvPr/>
        </p:nvSpPr>
        <p:spPr>
          <a:xfrm>
            <a:off x="6922163" y="2277023"/>
            <a:ext cx="2317189" cy="72788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外部認証サーバ</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5" name="フローチャート: 書類 4">
            <a:extLst>
              <a:ext uri="{FF2B5EF4-FFF2-40B4-BE49-F238E27FC236}">
                <a16:creationId xmlns:a16="http://schemas.microsoft.com/office/drawing/2014/main" id="{EF1DB627-02BB-45A5-1C17-FE118415BA4F}"/>
              </a:ext>
            </a:extLst>
          </p:cNvPr>
          <p:cNvSpPr/>
          <p:nvPr/>
        </p:nvSpPr>
        <p:spPr>
          <a:xfrm>
            <a:off x="7360920" y="2637864"/>
            <a:ext cx="1531155" cy="34131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ユーザ情報</a:t>
            </a:r>
          </a:p>
        </p:txBody>
      </p:sp>
      <p:cxnSp>
        <p:nvCxnSpPr>
          <p:cNvPr id="6" name="直線矢印コネクタ 5">
            <a:extLst>
              <a:ext uri="{FF2B5EF4-FFF2-40B4-BE49-F238E27FC236}">
                <a16:creationId xmlns:a16="http://schemas.microsoft.com/office/drawing/2014/main" id="{7F5F40D9-1342-947B-0FC6-9E17D2E0C4A7}"/>
              </a:ext>
            </a:extLst>
          </p:cNvPr>
          <p:cNvCxnSpPr>
            <a:cxnSpLocks/>
          </p:cNvCxnSpPr>
          <p:nvPr/>
        </p:nvCxnSpPr>
        <p:spPr>
          <a:xfrm>
            <a:off x="5074290" y="2625703"/>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4CE09643-938F-1B36-6A74-FC77569F7C0B}"/>
              </a:ext>
            </a:extLst>
          </p:cNvPr>
          <p:cNvCxnSpPr>
            <a:cxnSpLocks/>
          </p:cNvCxnSpPr>
          <p:nvPr/>
        </p:nvCxnSpPr>
        <p:spPr>
          <a:xfrm flipH="1">
            <a:off x="5042411" y="2788886"/>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14552997-42BA-65A2-1C6F-12663694E747}"/>
              </a:ext>
            </a:extLst>
          </p:cNvPr>
          <p:cNvSpPr txBox="1"/>
          <p:nvPr/>
        </p:nvSpPr>
        <p:spPr>
          <a:xfrm>
            <a:off x="5054775" y="2188809"/>
            <a:ext cx="1795836"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CKAN URL</a:t>
            </a:r>
            <a:r>
              <a:rPr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 CKAN</a:t>
            </a:r>
            <a:r>
              <a:rPr kumimoji="1" lang="ja-JP" altLang="en-US" sz="1200" dirty="0">
                <a:latin typeface="Meiryo UI" panose="020B0604030504040204" pitchFamily="50" charset="-128"/>
                <a:ea typeface="Meiryo UI" panose="020B0604030504040204" pitchFamily="50" charset="-128"/>
              </a:rPr>
              <a:t>ユーザ名 </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grpSp>
        <p:nvGrpSpPr>
          <p:cNvPr id="25" name="グループ化 24">
            <a:extLst>
              <a:ext uri="{FF2B5EF4-FFF2-40B4-BE49-F238E27FC236}">
                <a16:creationId xmlns:a16="http://schemas.microsoft.com/office/drawing/2014/main" id="{D3B881C2-C113-A237-4FB2-9614D0E92FB5}"/>
              </a:ext>
            </a:extLst>
          </p:cNvPr>
          <p:cNvGrpSpPr/>
          <p:nvPr/>
        </p:nvGrpSpPr>
        <p:grpSpPr>
          <a:xfrm>
            <a:off x="4792477" y="2782106"/>
            <a:ext cx="267998" cy="1005874"/>
            <a:chOff x="4494769" y="1945295"/>
            <a:chExt cx="571406" cy="1068989"/>
          </a:xfrm>
        </p:grpSpPr>
        <p:cxnSp>
          <p:nvCxnSpPr>
            <p:cNvPr id="26" name="直線矢印コネクタ 25">
              <a:extLst>
                <a:ext uri="{FF2B5EF4-FFF2-40B4-BE49-F238E27FC236}">
                  <a16:creationId xmlns:a16="http://schemas.microsoft.com/office/drawing/2014/main" id="{0114858E-2372-44DD-E1ED-CF17277CF9B0}"/>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095A7773-B0D2-D886-84A6-A5BFC0DDF90E}"/>
                </a:ext>
              </a:extLst>
            </p:cNvPr>
            <p:cNvCxnSpPr>
              <a:cxnSpLocks/>
            </p:cNvCxnSpPr>
            <p:nvPr/>
          </p:nvCxnSpPr>
          <p:spPr>
            <a:xfrm flipV="1">
              <a:off x="4494769" y="299140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6DB68D71-F91E-3EE7-4F2F-5CDEA79A18F0}"/>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grpSp>
      <p:sp>
        <p:nvSpPr>
          <p:cNvPr id="2" name="テキスト ボックス 1">
            <a:extLst>
              <a:ext uri="{FF2B5EF4-FFF2-40B4-BE49-F238E27FC236}">
                <a16:creationId xmlns:a16="http://schemas.microsoft.com/office/drawing/2014/main" id="{151330D3-E65C-79DA-B829-A4BC3EF4A76A}"/>
              </a:ext>
            </a:extLst>
          </p:cNvPr>
          <p:cNvSpPr txBox="1"/>
          <p:nvPr/>
        </p:nvSpPr>
        <p:spPr>
          <a:xfrm>
            <a:off x="5074290" y="2797773"/>
            <a:ext cx="83693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0441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柱 1">
            <a:extLst>
              <a:ext uri="{FF2B5EF4-FFF2-40B4-BE49-F238E27FC236}">
                <a16:creationId xmlns:a16="http://schemas.microsoft.com/office/drawing/2014/main" id="{5EFBB734-005E-EE29-40F0-3621E0608DCB}"/>
              </a:ext>
            </a:extLst>
          </p:cNvPr>
          <p:cNvSpPr/>
          <p:nvPr/>
        </p:nvSpPr>
        <p:spPr>
          <a:xfrm>
            <a:off x="6978908" y="4905745"/>
            <a:ext cx="2284596" cy="1183018"/>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CKAN</a:t>
            </a:r>
            <a:endParaRPr kumimoji="1" lang="ja-JP" altLang="en-US" dirty="0">
              <a:solidFill>
                <a:schemeClr val="tx1"/>
              </a:solidFill>
            </a:endParaRPr>
          </a:p>
        </p:txBody>
      </p:sp>
      <p:sp>
        <p:nvSpPr>
          <p:cNvPr id="36" name="円柱 35">
            <a:extLst>
              <a:ext uri="{FF2B5EF4-FFF2-40B4-BE49-F238E27FC236}">
                <a16:creationId xmlns:a16="http://schemas.microsoft.com/office/drawing/2014/main" id="{2F5F85C9-E27B-406A-96D4-2B1B22C421BB}"/>
              </a:ext>
            </a:extLst>
          </p:cNvPr>
          <p:cNvSpPr/>
          <p:nvPr/>
        </p:nvSpPr>
        <p:spPr>
          <a:xfrm>
            <a:off x="6994867" y="2242295"/>
            <a:ext cx="2284596" cy="1761121"/>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a:solidFill>
                  <a:schemeClr val="tx1"/>
                </a:solidFill>
              </a:rPr>
              <a:t>カタログ作成ツール内</a:t>
            </a:r>
            <a:r>
              <a:rPr kumimoji="1" lang="en-US" altLang="ja-JP" dirty="0">
                <a:solidFill>
                  <a:schemeClr val="tx1"/>
                </a:solidFill>
              </a:rPr>
              <a:t>CKAN</a:t>
            </a:r>
            <a:endParaRPr kumimoji="1" lang="ja-JP" altLang="en-US" dirty="0">
              <a:solidFill>
                <a:schemeClr val="tx1"/>
              </a:solidFill>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t>1.5 </a:t>
            </a:r>
            <a:r>
              <a:rPr lang="ja-JP" altLang="en-US" sz="1800" dirty="0"/>
              <a:t>データカタログ作成ツールのユーザ認証方式 </a:t>
            </a:r>
            <a:r>
              <a:rPr lang="en-US" altLang="ja-JP" sz="1800" dirty="0"/>
              <a:t>&gt;</a:t>
            </a:r>
            <a:r>
              <a:rPr lang="ja-JP" altLang="en-US" sz="1800" dirty="0"/>
              <a:t> </a:t>
            </a:r>
            <a:r>
              <a:rPr lang="en-US" altLang="ja-JP" sz="1800" dirty="0"/>
              <a:t>1.5.3 </a:t>
            </a:r>
            <a:r>
              <a:rPr lang="ja-JP" altLang="en-US" sz="1800" dirty="0"/>
              <a:t>外部認証（外部カタログサイトユーザ）</a:t>
            </a:r>
            <a:endParaRPr kumimoji="1" lang="ja-JP" altLang="en-US" sz="18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3DA84979-9E33-476F-8405-A237FE0F6B31}"/>
              </a:ext>
            </a:extLst>
          </p:cNvPr>
          <p:cNvGrpSpPr/>
          <p:nvPr/>
        </p:nvGrpSpPr>
        <p:grpSpPr>
          <a:xfrm>
            <a:off x="339383" y="2737090"/>
            <a:ext cx="757662" cy="903678"/>
            <a:chOff x="1441031" y="2056932"/>
            <a:chExt cx="990318" cy="888590"/>
          </a:xfrm>
        </p:grpSpPr>
        <p:pic>
          <p:nvPicPr>
            <p:cNvPr id="10" name="グラフィックス 27" descr="ユーザー 単色塗りつぶし">
              <a:extLst>
                <a:ext uri="{FF2B5EF4-FFF2-40B4-BE49-F238E27FC236}">
                  <a16:creationId xmlns:a16="http://schemas.microsoft.com/office/drawing/2014/main" id="{E9DA1FB6-F705-45C5-BEBB-6CF8279DC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1" name="テキスト ボックス 28">
              <a:extLst>
                <a:ext uri="{FF2B5EF4-FFF2-40B4-BE49-F238E27FC236}">
                  <a16:creationId xmlns:a16="http://schemas.microsoft.com/office/drawing/2014/main" id="{FBBCC62E-8D98-4A62-B5E9-59970167E827}"/>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12" name="正方形/長方形 11">
            <a:extLst>
              <a:ext uri="{FF2B5EF4-FFF2-40B4-BE49-F238E27FC236}">
                <a16:creationId xmlns:a16="http://schemas.microsoft.com/office/drawing/2014/main" id="{5214ADB3-6D7C-4E46-AFA0-941280D4BB84}"/>
              </a:ext>
            </a:extLst>
          </p:cNvPr>
          <p:cNvSpPr/>
          <p:nvPr/>
        </p:nvSpPr>
        <p:spPr>
          <a:xfrm>
            <a:off x="2517852" y="732882"/>
            <a:ext cx="2564668" cy="48949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データカタログ作成ツール</a:t>
            </a:r>
          </a:p>
        </p:txBody>
      </p:sp>
      <p:cxnSp>
        <p:nvCxnSpPr>
          <p:cNvPr id="16" name="直線矢印コネクタ 15">
            <a:extLst>
              <a:ext uri="{FF2B5EF4-FFF2-40B4-BE49-F238E27FC236}">
                <a16:creationId xmlns:a16="http://schemas.microsoft.com/office/drawing/2014/main" id="{F344CF31-0899-4598-86D4-1DEE956E05DF}"/>
              </a:ext>
            </a:extLst>
          </p:cNvPr>
          <p:cNvCxnSpPr>
            <a:cxnSpLocks/>
          </p:cNvCxnSpPr>
          <p:nvPr/>
        </p:nvCxnSpPr>
        <p:spPr>
          <a:xfrm flipV="1">
            <a:off x="1097045" y="1098895"/>
            <a:ext cx="1420807" cy="397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5E386933-D66F-4AF3-AA98-816DCF2818F4}"/>
              </a:ext>
            </a:extLst>
          </p:cNvPr>
          <p:cNvSpPr txBox="1"/>
          <p:nvPr/>
        </p:nvSpPr>
        <p:spPr>
          <a:xfrm>
            <a:off x="1097045" y="775350"/>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アクセス</a:t>
            </a:r>
          </a:p>
        </p:txBody>
      </p:sp>
      <p:cxnSp>
        <p:nvCxnSpPr>
          <p:cNvPr id="18" name="直線矢印コネクタ 17">
            <a:extLst>
              <a:ext uri="{FF2B5EF4-FFF2-40B4-BE49-F238E27FC236}">
                <a16:creationId xmlns:a16="http://schemas.microsoft.com/office/drawing/2014/main" id="{9F7C0718-8D23-43E7-86F4-DFD72C303D2A}"/>
              </a:ext>
            </a:extLst>
          </p:cNvPr>
          <p:cNvCxnSpPr>
            <a:cxnSpLocks/>
          </p:cNvCxnSpPr>
          <p:nvPr/>
        </p:nvCxnSpPr>
        <p:spPr>
          <a:xfrm>
            <a:off x="5090626" y="5471725"/>
            <a:ext cx="187975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3" name="フローチャート: 書類 22">
            <a:extLst>
              <a:ext uri="{FF2B5EF4-FFF2-40B4-BE49-F238E27FC236}">
                <a16:creationId xmlns:a16="http://schemas.microsoft.com/office/drawing/2014/main" id="{28084311-A423-4D8B-B915-2548B5A1E573}"/>
              </a:ext>
            </a:extLst>
          </p:cNvPr>
          <p:cNvSpPr/>
          <p:nvPr/>
        </p:nvSpPr>
        <p:spPr>
          <a:xfrm>
            <a:off x="5751972" y="5272274"/>
            <a:ext cx="376990" cy="40823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24" name="フローチャート: 書類 23">
            <a:extLst>
              <a:ext uri="{FF2B5EF4-FFF2-40B4-BE49-F238E27FC236}">
                <a16:creationId xmlns:a16="http://schemas.microsoft.com/office/drawing/2014/main" id="{3DACEF6C-ADFA-4D23-8AEE-58F7304D87ED}"/>
              </a:ext>
            </a:extLst>
          </p:cNvPr>
          <p:cNvSpPr/>
          <p:nvPr/>
        </p:nvSpPr>
        <p:spPr>
          <a:xfrm>
            <a:off x="7429028" y="5448404"/>
            <a:ext cx="1670981" cy="57028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カタログ情報</a:t>
            </a:r>
          </a:p>
        </p:txBody>
      </p:sp>
      <p:cxnSp>
        <p:nvCxnSpPr>
          <p:cNvPr id="28" name="直線矢印コネクタ 27">
            <a:extLst>
              <a:ext uri="{FF2B5EF4-FFF2-40B4-BE49-F238E27FC236}">
                <a16:creationId xmlns:a16="http://schemas.microsoft.com/office/drawing/2014/main" id="{CB211EDB-2609-4E61-96EC-08871FCB29A0}"/>
              </a:ext>
            </a:extLst>
          </p:cNvPr>
          <p:cNvCxnSpPr>
            <a:cxnSpLocks/>
          </p:cNvCxnSpPr>
          <p:nvPr/>
        </p:nvCxnSpPr>
        <p:spPr>
          <a:xfrm>
            <a:off x="1106141" y="5501965"/>
            <a:ext cx="139564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669AE3F4-4A31-4EE7-9C28-103EE3322E2E}"/>
              </a:ext>
            </a:extLst>
          </p:cNvPr>
          <p:cNvSpPr txBox="1"/>
          <p:nvPr/>
        </p:nvSpPr>
        <p:spPr>
          <a:xfrm>
            <a:off x="1113617" y="5189873"/>
            <a:ext cx="979262"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a:t>
            </a:r>
          </a:p>
        </p:txBody>
      </p:sp>
      <p:cxnSp>
        <p:nvCxnSpPr>
          <p:cNvPr id="30" name="直線矢印コネクタ 29">
            <a:extLst>
              <a:ext uri="{FF2B5EF4-FFF2-40B4-BE49-F238E27FC236}">
                <a16:creationId xmlns:a16="http://schemas.microsoft.com/office/drawing/2014/main" id="{731C1481-D126-4ACA-9AA5-3AAB1E5F67DA}"/>
              </a:ext>
            </a:extLst>
          </p:cNvPr>
          <p:cNvCxnSpPr>
            <a:cxnSpLocks/>
          </p:cNvCxnSpPr>
          <p:nvPr/>
        </p:nvCxnSpPr>
        <p:spPr>
          <a:xfrm>
            <a:off x="5082860" y="2964587"/>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A510D2E5-8082-4785-8D21-2BD2B6948B20}"/>
              </a:ext>
            </a:extLst>
          </p:cNvPr>
          <p:cNvCxnSpPr>
            <a:cxnSpLocks/>
          </p:cNvCxnSpPr>
          <p:nvPr/>
        </p:nvCxnSpPr>
        <p:spPr>
          <a:xfrm flipV="1">
            <a:off x="2547437" y="1784926"/>
            <a:ext cx="2507338" cy="21958"/>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正方形/長方形 37">
            <a:extLst>
              <a:ext uri="{FF2B5EF4-FFF2-40B4-BE49-F238E27FC236}">
                <a16:creationId xmlns:a16="http://schemas.microsoft.com/office/drawing/2014/main" id="{E557F849-5902-4D40-ADCF-B24C1FD8AD79}"/>
              </a:ext>
            </a:extLst>
          </p:cNvPr>
          <p:cNvSpPr/>
          <p:nvPr/>
        </p:nvSpPr>
        <p:spPr>
          <a:xfrm>
            <a:off x="3243008" y="6088764"/>
            <a:ext cx="2317189" cy="640667"/>
          </a:xfrm>
          <a:prstGeom prst="rect">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kumimoji="1" lang="ja-JP" altLang="en-US" dirty="0">
                <a:latin typeface="Meiryo UI" panose="020B0604030504040204" pitchFamily="50" charset="-128"/>
                <a:ea typeface="Meiryo UI" panose="020B0604030504040204" pitchFamily="50" charset="-128"/>
              </a:rPr>
              <a:t>来歴管理</a:t>
            </a:r>
          </a:p>
        </p:txBody>
      </p:sp>
      <p:sp>
        <p:nvSpPr>
          <p:cNvPr id="39" name="フローチャート: 書類 38">
            <a:extLst>
              <a:ext uri="{FF2B5EF4-FFF2-40B4-BE49-F238E27FC236}">
                <a16:creationId xmlns:a16="http://schemas.microsoft.com/office/drawing/2014/main" id="{FE659A9F-2D43-4084-81B0-B76B1085F108}"/>
              </a:ext>
            </a:extLst>
          </p:cNvPr>
          <p:cNvSpPr/>
          <p:nvPr/>
        </p:nvSpPr>
        <p:spPr>
          <a:xfrm>
            <a:off x="7845714" y="3328231"/>
            <a:ext cx="124752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ユーザ情報</a:t>
            </a:r>
          </a:p>
        </p:txBody>
      </p:sp>
      <p:sp>
        <p:nvSpPr>
          <p:cNvPr id="43" name="矢印: 左カーブ 42">
            <a:extLst>
              <a:ext uri="{FF2B5EF4-FFF2-40B4-BE49-F238E27FC236}">
                <a16:creationId xmlns:a16="http://schemas.microsoft.com/office/drawing/2014/main" id="{690780AB-3EFD-4BD2-847A-3D1BE57568A3}"/>
              </a:ext>
            </a:extLst>
          </p:cNvPr>
          <p:cNvSpPr/>
          <p:nvPr/>
        </p:nvSpPr>
        <p:spPr>
          <a:xfrm>
            <a:off x="7015381" y="2895329"/>
            <a:ext cx="390072"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6" name="直線矢印コネクタ 45">
            <a:extLst>
              <a:ext uri="{FF2B5EF4-FFF2-40B4-BE49-F238E27FC236}">
                <a16:creationId xmlns:a16="http://schemas.microsoft.com/office/drawing/2014/main" id="{003887A2-80B3-4EA7-87BF-2C4776433EF2}"/>
              </a:ext>
            </a:extLst>
          </p:cNvPr>
          <p:cNvCxnSpPr>
            <a:cxnSpLocks/>
          </p:cNvCxnSpPr>
          <p:nvPr/>
        </p:nvCxnSpPr>
        <p:spPr>
          <a:xfrm flipH="1">
            <a:off x="5082860" y="3316596"/>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9A202A7D-FA82-4399-A37B-6151EAE76AFA}"/>
              </a:ext>
            </a:extLst>
          </p:cNvPr>
          <p:cNvCxnSpPr>
            <a:cxnSpLocks/>
          </p:cNvCxnSpPr>
          <p:nvPr/>
        </p:nvCxnSpPr>
        <p:spPr>
          <a:xfrm>
            <a:off x="1121649" y="1792667"/>
            <a:ext cx="1395649" cy="73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E18DD7C2-1070-4AAB-8561-F2F6859AFA15}"/>
              </a:ext>
            </a:extLst>
          </p:cNvPr>
          <p:cNvSpPr txBox="1"/>
          <p:nvPr/>
        </p:nvSpPr>
        <p:spPr>
          <a:xfrm>
            <a:off x="1009966" y="1125629"/>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ログイン画面</a:t>
            </a:r>
          </a:p>
        </p:txBody>
      </p:sp>
      <p:cxnSp>
        <p:nvCxnSpPr>
          <p:cNvPr id="66" name="直線矢印コネクタ 65">
            <a:extLst>
              <a:ext uri="{FF2B5EF4-FFF2-40B4-BE49-F238E27FC236}">
                <a16:creationId xmlns:a16="http://schemas.microsoft.com/office/drawing/2014/main" id="{077E52B7-1126-4B7B-B9F2-92066C37EED8}"/>
              </a:ext>
            </a:extLst>
          </p:cNvPr>
          <p:cNvCxnSpPr>
            <a:cxnSpLocks/>
          </p:cNvCxnSpPr>
          <p:nvPr/>
        </p:nvCxnSpPr>
        <p:spPr>
          <a:xfrm>
            <a:off x="3452609"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8B62AD12-645E-44D4-8998-EABB53ED0688}"/>
              </a:ext>
            </a:extLst>
          </p:cNvPr>
          <p:cNvSpPr txBox="1"/>
          <p:nvPr/>
        </p:nvSpPr>
        <p:spPr>
          <a:xfrm>
            <a:off x="1169485" y="5708777"/>
            <a:ext cx="2175891"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新規来歴登録</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ログイン時の</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0" name="矢印: 左カーブ 69">
            <a:extLst>
              <a:ext uri="{FF2B5EF4-FFF2-40B4-BE49-F238E27FC236}">
                <a16:creationId xmlns:a16="http://schemas.microsoft.com/office/drawing/2014/main" id="{BE63E2D7-D9C9-44B2-B1D8-F9202A283800}"/>
              </a:ext>
            </a:extLst>
          </p:cNvPr>
          <p:cNvSpPr/>
          <p:nvPr/>
        </p:nvSpPr>
        <p:spPr>
          <a:xfrm rot="5400000" flipV="1">
            <a:off x="3471145" y="6129133"/>
            <a:ext cx="390072" cy="4769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1" name="直線矢印コネクタ 70">
            <a:extLst>
              <a:ext uri="{FF2B5EF4-FFF2-40B4-BE49-F238E27FC236}">
                <a16:creationId xmlns:a16="http://schemas.microsoft.com/office/drawing/2014/main" id="{F42E9535-04E8-409C-A55C-5704B6307D64}"/>
              </a:ext>
            </a:extLst>
          </p:cNvPr>
          <p:cNvCxnSpPr>
            <a:cxnSpLocks/>
          </p:cNvCxnSpPr>
          <p:nvPr/>
        </p:nvCxnSpPr>
        <p:spPr>
          <a:xfrm flipV="1">
            <a:off x="3783841"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4" name="テキスト ボックス 73">
            <a:extLst>
              <a:ext uri="{FF2B5EF4-FFF2-40B4-BE49-F238E27FC236}">
                <a16:creationId xmlns:a16="http://schemas.microsoft.com/office/drawing/2014/main" id="{C24EE80D-9FA7-49B0-B4AD-3B87C9F730D9}"/>
              </a:ext>
            </a:extLst>
          </p:cNvPr>
          <p:cNvSpPr txBox="1"/>
          <p:nvPr/>
        </p:nvSpPr>
        <p:spPr>
          <a:xfrm>
            <a:off x="3818514" y="5712454"/>
            <a:ext cx="350758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イベント識別子</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交換実績記録用リソース</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p:txBody>
      </p:sp>
      <p:sp>
        <p:nvSpPr>
          <p:cNvPr id="84" name="矢印: 右 83">
            <a:extLst>
              <a:ext uri="{FF2B5EF4-FFF2-40B4-BE49-F238E27FC236}">
                <a16:creationId xmlns:a16="http://schemas.microsoft.com/office/drawing/2014/main" id="{301CE449-58F0-4608-9EE2-DF059A134B03}"/>
              </a:ext>
            </a:extLst>
          </p:cNvPr>
          <p:cNvSpPr/>
          <p:nvPr/>
        </p:nvSpPr>
        <p:spPr>
          <a:xfrm>
            <a:off x="7033538" y="5335658"/>
            <a:ext cx="338308" cy="245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矢印コネクタ 41">
            <a:extLst>
              <a:ext uri="{FF2B5EF4-FFF2-40B4-BE49-F238E27FC236}">
                <a16:creationId xmlns:a16="http://schemas.microsoft.com/office/drawing/2014/main" id="{AF575A11-FD6C-4297-9369-8DD77CC738B2}"/>
              </a:ext>
            </a:extLst>
          </p:cNvPr>
          <p:cNvCxnSpPr>
            <a:cxnSpLocks/>
          </p:cNvCxnSpPr>
          <p:nvPr/>
        </p:nvCxnSpPr>
        <p:spPr>
          <a:xfrm>
            <a:off x="5090626" y="1784926"/>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A372CA15-0F8A-4457-AFC8-D031F6EAB59E}"/>
              </a:ext>
            </a:extLst>
          </p:cNvPr>
          <p:cNvSpPr txBox="1"/>
          <p:nvPr/>
        </p:nvSpPr>
        <p:spPr>
          <a:xfrm>
            <a:off x="5537334" y="1454211"/>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ユーザ認証</a:t>
            </a:r>
          </a:p>
        </p:txBody>
      </p:sp>
      <p:cxnSp>
        <p:nvCxnSpPr>
          <p:cNvPr id="51" name="直線矢印コネクタ 50">
            <a:extLst>
              <a:ext uri="{FF2B5EF4-FFF2-40B4-BE49-F238E27FC236}">
                <a16:creationId xmlns:a16="http://schemas.microsoft.com/office/drawing/2014/main" id="{85DB3C1F-82A3-42A8-8AD8-637C77483897}"/>
              </a:ext>
            </a:extLst>
          </p:cNvPr>
          <p:cNvCxnSpPr>
            <a:cxnSpLocks/>
          </p:cNvCxnSpPr>
          <p:nvPr/>
        </p:nvCxnSpPr>
        <p:spPr>
          <a:xfrm flipH="1">
            <a:off x="1121649" y="1445108"/>
            <a:ext cx="138638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4357A749-4CE4-4E0E-A59B-8A70BFDAAD89}"/>
              </a:ext>
            </a:extLst>
          </p:cNvPr>
          <p:cNvCxnSpPr>
            <a:cxnSpLocks/>
          </p:cNvCxnSpPr>
          <p:nvPr/>
        </p:nvCxnSpPr>
        <p:spPr>
          <a:xfrm flipH="1">
            <a:off x="5090626" y="1936099"/>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nvGrpSpPr>
          <p:cNvPr id="7" name="グループ化 6">
            <a:extLst>
              <a:ext uri="{FF2B5EF4-FFF2-40B4-BE49-F238E27FC236}">
                <a16:creationId xmlns:a16="http://schemas.microsoft.com/office/drawing/2014/main" id="{15B253FF-93FC-A914-77C9-B726B233528E}"/>
              </a:ext>
            </a:extLst>
          </p:cNvPr>
          <p:cNvGrpSpPr/>
          <p:nvPr/>
        </p:nvGrpSpPr>
        <p:grpSpPr>
          <a:xfrm>
            <a:off x="4494769" y="1945295"/>
            <a:ext cx="571406" cy="1026628"/>
            <a:chOff x="4494769" y="1945295"/>
            <a:chExt cx="571406" cy="1068989"/>
          </a:xfrm>
        </p:grpSpPr>
        <p:cxnSp>
          <p:nvCxnSpPr>
            <p:cNvPr id="53" name="直線矢印コネクタ 52">
              <a:extLst>
                <a:ext uri="{FF2B5EF4-FFF2-40B4-BE49-F238E27FC236}">
                  <a16:creationId xmlns:a16="http://schemas.microsoft.com/office/drawing/2014/main" id="{86E7AD7E-EED6-4BB4-8258-B0365C7E561B}"/>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3C2364B9-BA99-4564-8C64-4861FA244049}"/>
                </a:ext>
              </a:extLst>
            </p:cNvPr>
            <p:cNvCxnSpPr>
              <a:cxnSpLocks/>
            </p:cNvCxnSpPr>
            <p:nvPr/>
          </p:nvCxnSpPr>
          <p:spPr>
            <a:xfrm flipV="1">
              <a:off x="4494769" y="299140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F35CD8D5-0870-4EE1-B845-493A2FC8AAAC}"/>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grpSp>
      <p:cxnSp>
        <p:nvCxnSpPr>
          <p:cNvPr id="72" name="直線矢印コネクタ 71">
            <a:extLst>
              <a:ext uri="{FF2B5EF4-FFF2-40B4-BE49-F238E27FC236}">
                <a16:creationId xmlns:a16="http://schemas.microsoft.com/office/drawing/2014/main" id="{E6D6647C-37CD-480A-8EE7-32B67F23679A}"/>
              </a:ext>
            </a:extLst>
          </p:cNvPr>
          <p:cNvCxnSpPr>
            <a:cxnSpLocks/>
          </p:cNvCxnSpPr>
          <p:nvPr/>
        </p:nvCxnSpPr>
        <p:spPr>
          <a:xfrm flipH="1">
            <a:off x="1086276" y="4566764"/>
            <a:ext cx="142080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EE97015C-759A-4205-AF8A-2DA384FB8F13}"/>
              </a:ext>
            </a:extLst>
          </p:cNvPr>
          <p:cNvSpPr txBox="1"/>
          <p:nvPr/>
        </p:nvSpPr>
        <p:spPr>
          <a:xfrm>
            <a:off x="960553" y="4266692"/>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カタログ作成画面</a:t>
            </a:r>
          </a:p>
        </p:txBody>
      </p:sp>
      <p:sp>
        <p:nvSpPr>
          <p:cNvPr id="76" name="テキスト ボックス 75">
            <a:extLst>
              <a:ext uri="{FF2B5EF4-FFF2-40B4-BE49-F238E27FC236}">
                <a16:creationId xmlns:a16="http://schemas.microsoft.com/office/drawing/2014/main" id="{2E0EF713-E39F-4629-BB69-CEDEA38990EE}"/>
              </a:ext>
            </a:extLst>
          </p:cNvPr>
          <p:cNvSpPr txBox="1"/>
          <p:nvPr/>
        </p:nvSpPr>
        <p:spPr>
          <a:xfrm>
            <a:off x="765417" y="1498890"/>
            <a:ext cx="421665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、パスワード入力、ワンタイムパスワード</a:t>
            </a:r>
          </a:p>
        </p:txBody>
      </p:sp>
      <p:sp>
        <p:nvSpPr>
          <p:cNvPr id="77" name="テキスト ボックス 76">
            <a:extLst>
              <a:ext uri="{FF2B5EF4-FFF2-40B4-BE49-F238E27FC236}">
                <a16:creationId xmlns:a16="http://schemas.microsoft.com/office/drawing/2014/main" id="{880A6253-C3F7-4207-B3A7-BFE40003D47B}"/>
              </a:ext>
            </a:extLst>
          </p:cNvPr>
          <p:cNvSpPr txBox="1"/>
          <p:nvPr/>
        </p:nvSpPr>
        <p:spPr>
          <a:xfrm>
            <a:off x="5129386" y="1927116"/>
            <a:ext cx="189322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8EA6E024-33A1-0E1C-AA58-B34A9E3F69D7}"/>
              </a:ext>
            </a:extLst>
          </p:cNvPr>
          <p:cNvSpPr/>
          <p:nvPr/>
        </p:nvSpPr>
        <p:spPr>
          <a:xfrm>
            <a:off x="6914057" y="945191"/>
            <a:ext cx="2317189" cy="12125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p>
          <a:p>
            <a:pPr algn="ctr"/>
            <a:r>
              <a:rPr kumimoji="1" lang="ja-JP" altLang="en-US" dirty="0">
                <a:latin typeface="Meiryo UI" panose="020B0604030504040204" pitchFamily="50" charset="-128"/>
                <a:ea typeface="Meiryo UI" panose="020B0604030504040204" pitchFamily="50" charset="-128"/>
              </a:rPr>
              <a:t>認証サーバ</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83" name="フローチャート: 書類 82">
            <a:extLst>
              <a:ext uri="{FF2B5EF4-FFF2-40B4-BE49-F238E27FC236}">
                <a16:creationId xmlns:a16="http://schemas.microsoft.com/office/drawing/2014/main" id="{10F5822F-6144-4044-8EE9-4B5545B0E916}"/>
              </a:ext>
            </a:extLst>
          </p:cNvPr>
          <p:cNvSpPr/>
          <p:nvPr/>
        </p:nvSpPr>
        <p:spPr>
          <a:xfrm>
            <a:off x="7396340" y="1630518"/>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CADDE</a:t>
            </a:r>
            <a:r>
              <a:rPr kumimoji="1" lang="ja-JP" altLang="en-US" sz="1200" dirty="0"/>
              <a:t>ユーザ情報</a:t>
            </a:r>
          </a:p>
        </p:txBody>
      </p:sp>
      <p:sp>
        <p:nvSpPr>
          <p:cNvPr id="54" name="円柱 53">
            <a:extLst>
              <a:ext uri="{FF2B5EF4-FFF2-40B4-BE49-F238E27FC236}">
                <a16:creationId xmlns:a16="http://schemas.microsoft.com/office/drawing/2014/main" id="{6644E979-0653-264E-0DFA-DF65D2F9B4ED}"/>
              </a:ext>
            </a:extLst>
          </p:cNvPr>
          <p:cNvSpPr/>
          <p:nvPr/>
        </p:nvSpPr>
        <p:spPr>
          <a:xfrm>
            <a:off x="2549979" y="1910359"/>
            <a:ext cx="1468599" cy="1156887"/>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DB</a:t>
            </a:r>
            <a:endParaRPr kumimoji="1" lang="ja-JP" altLang="en-US" dirty="0">
              <a:solidFill>
                <a:schemeClr val="tx1"/>
              </a:solidFill>
            </a:endParaRPr>
          </a:p>
        </p:txBody>
      </p:sp>
      <p:sp>
        <p:nvSpPr>
          <p:cNvPr id="59" name="フローチャート: 書類 58">
            <a:extLst>
              <a:ext uri="{FF2B5EF4-FFF2-40B4-BE49-F238E27FC236}">
                <a16:creationId xmlns:a16="http://schemas.microsoft.com/office/drawing/2014/main" id="{7711B3C0-EDCC-48CB-8163-08459DDB92E0}"/>
              </a:ext>
            </a:extLst>
          </p:cNvPr>
          <p:cNvSpPr/>
          <p:nvPr/>
        </p:nvSpPr>
        <p:spPr>
          <a:xfrm>
            <a:off x="2687447" y="2396204"/>
            <a:ext cx="1261122" cy="596300"/>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solidFill>
                  <a:schemeClr val="tx1"/>
                </a:solidFill>
              </a:rPr>
              <a:t>CADDE</a:t>
            </a:r>
            <a:r>
              <a:rPr kumimoji="1" lang="ja-JP" altLang="en-US" sz="1100" dirty="0">
                <a:solidFill>
                  <a:schemeClr val="tx1"/>
                </a:solidFill>
              </a:rPr>
              <a:t>ユーザ</a:t>
            </a:r>
            <a:r>
              <a:rPr kumimoji="1" lang="en-US" altLang="ja-JP" sz="1100" dirty="0">
                <a:solidFill>
                  <a:schemeClr val="tx1"/>
                </a:solidFill>
              </a:rPr>
              <a:t>ID</a:t>
            </a:r>
            <a:r>
              <a:rPr kumimoji="1" lang="ja-JP" altLang="en-US" sz="1100" dirty="0">
                <a:solidFill>
                  <a:schemeClr val="tx1"/>
                </a:solidFill>
              </a:rPr>
              <a:t>＝</a:t>
            </a:r>
            <a:r>
              <a:rPr kumimoji="1" lang="en-US" altLang="ja-JP" sz="1100" dirty="0">
                <a:solidFill>
                  <a:schemeClr val="tx1"/>
                </a:solidFill>
              </a:rPr>
              <a:t>CKAN</a:t>
            </a:r>
            <a:r>
              <a:rPr kumimoji="1" lang="ja-JP" altLang="en-US" sz="1100" dirty="0">
                <a:solidFill>
                  <a:schemeClr val="tx1"/>
                </a:solidFill>
              </a:rPr>
              <a:t>ユーザ、パスワード</a:t>
            </a:r>
            <a:endParaRPr kumimoji="1" lang="en-US" altLang="ja-JP" sz="1100" dirty="0">
              <a:solidFill>
                <a:schemeClr val="tx1"/>
              </a:solidFill>
            </a:endParaRPr>
          </a:p>
        </p:txBody>
      </p:sp>
      <p:sp>
        <p:nvSpPr>
          <p:cNvPr id="55" name="矢印: 左カーブ 54">
            <a:extLst>
              <a:ext uri="{FF2B5EF4-FFF2-40B4-BE49-F238E27FC236}">
                <a16:creationId xmlns:a16="http://schemas.microsoft.com/office/drawing/2014/main" id="{27947DF9-579A-74DB-7C9D-B437B822A3FE}"/>
              </a:ext>
            </a:extLst>
          </p:cNvPr>
          <p:cNvSpPr/>
          <p:nvPr/>
        </p:nvSpPr>
        <p:spPr>
          <a:xfrm flipH="1">
            <a:off x="4028396" y="1966249"/>
            <a:ext cx="426980"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吹き出し: 角を丸めた四角形 62">
            <a:extLst>
              <a:ext uri="{FF2B5EF4-FFF2-40B4-BE49-F238E27FC236}">
                <a16:creationId xmlns:a16="http://schemas.microsoft.com/office/drawing/2014/main" id="{B992D975-89EF-0B74-D7E5-AA2620A14964}"/>
              </a:ext>
            </a:extLst>
          </p:cNvPr>
          <p:cNvSpPr/>
          <p:nvPr/>
        </p:nvSpPr>
        <p:spPr>
          <a:xfrm>
            <a:off x="142043" y="1878030"/>
            <a:ext cx="2055516" cy="940964"/>
          </a:xfrm>
          <a:prstGeom prst="wedgeRoundRectCallout">
            <a:avLst>
              <a:gd name="adj1" fmla="val 65514"/>
              <a:gd name="adj2" fmla="val 227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solidFill>
                  <a:schemeClr val="tx1"/>
                </a:solidFill>
              </a:rPr>
              <a:t>・使用する</a:t>
            </a:r>
            <a:r>
              <a:rPr kumimoji="1" lang="en-US" altLang="ja-JP" sz="1050" dirty="0">
                <a:solidFill>
                  <a:schemeClr val="tx1"/>
                </a:solidFill>
              </a:rPr>
              <a:t>CADDE</a:t>
            </a:r>
            <a:r>
              <a:rPr kumimoji="1" lang="ja-JP" altLang="en-US" sz="1050" dirty="0">
                <a:solidFill>
                  <a:schemeClr val="tx1"/>
                </a:solidFill>
              </a:rPr>
              <a:t>ユーザ</a:t>
            </a:r>
            <a:r>
              <a:rPr kumimoji="1" lang="en-US" altLang="ja-JP" sz="1050" dirty="0">
                <a:solidFill>
                  <a:schemeClr val="tx1"/>
                </a:solidFill>
              </a:rPr>
              <a:t>ID</a:t>
            </a:r>
            <a:r>
              <a:rPr kumimoji="1" lang="ja-JP" altLang="en-US" sz="1050" dirty="0">
                <a:solidFill>
                  <a:schemeClr val="tx1"/>
                </a:solidFill>
              </a:rPr>
              <a:t>または</a:t>
            </a:r>
            <a:r>
              <a:rPr kumimoji="1" lang="en-US" altLang="ja-JP" sz="1050" dirty="0">
                <a:solidFill>
                  <a:schemeClr val="tx1"/>
                </a:solidFill>
              </a:rPr>
              <a:t>CKAN</a:t>
            </a:r>
            <a:r>
              <a:rPr kumimoji="1" lang="ja-JP" altLang="en-US" sz="1050" dirty="0">
                <a:solidFill>
                  <a:schemeClr val="tx1"/>
                </a:solidFill>
              </a:rPr>
              <a:t>ユーザが増えた場合、カタログ作成ツールの運用管理者がメンテナンスする</a:t>
            </a:r>
            <a:endParaRPr kumimoji="1" lang="en-US" altLang="ja-JP" sz="1050" dirty="0">
              <a:solidFill>
                <a:schemeClr val="tx1"/>
              </a:solidFill>
            </a:endParaRPr>
          </a:p>
          <a:p>
            <a:r>
              <a:rPr kumimoji="1" lang="ja-JP" altLang="en-US" sz="1050" dirty="0">
                <a:solidFill>
                  <a:schemeClr val="tx1"/>
                </a:solidFill>
              </a:rPr>
              <a:t>・メンテナンス用</a:t>
            </a:r>
            <a:r>
              <a:rPr kumimoji="1" lang="en-US" altLang="ja-JP" sz="1050" dirty="0">
                <a:solidFill>
                  <a:schemeClr val="tx1"/>
                </a:solidFill>
              </a:rPr>
              <a:t>UI</a:t>
            </a:r>
            <a:r>
              <a:rPr kumimoji="1" lang="ja-JP" altLang="en-US" sz="1050" dirty="0">
                <a:solidFill>
                  <a:schemeClr val="tx1"/>
                </a:solidFill>
              </a:rPr>
              <a:t>を持つ（ユーザ管理画面）</a:t>
            </a:r>
          </a:p>
        </p:txBody>
      </p:sp>
      <p:sp>
        <p:nvSpPr>
          <p:cNvPr id="56" name="フローチャート: 書類 55">
            <a:extLst>
              <a:ext uri="{FF2B5EF4-FFF2-40B4-BE49-F238E27FC236}">
                <a16:creationId xmlns:a16="http://schemas.microsoft.com/office/drawing/2014/main" id="{B1FD9972-B16D-2F75-ACBE-7A3CC732DBA3}"/>
              </a:ext>
            </a:extLst>
          </p:cNvPr>
          <p:cNvSpPr/>
          <p:nvPr/>
        </p:nvSpPr>
        <p:spPr>
          <a:xfrm>
            <a:off x="2943484" y="3068188"/>
            <a:ext cx="2009516" cy="31332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FF0000"/>
                </a:solidFill>
              </a:rPr>
              <a:t>sysadmin</a:t>
            </a:r>
            <a:r>
              <a:rPr kumimoji="1" lang="ja-JP" altLang="en-US" sz="1400" dirty="0">
                <a:solidFill>
                  <a:srgbClr val="FF0000"/>
                </a:solidFill>
              </a:rPr>
              <a:t>の</a:t>
            </a:r>
            <a:r>
              <a:rPr kumimoji="1" lang="en-US" altLang="ja-JP" sz="1400" dirty="0">
                <a:solidFill>
                  <a:srgbClr val="FF0000"/>
                </a:solidFill>
              </a:rPr>
              <a:t>API</a:t>
            </a:r>
            <a:r>
              <a:rPr kumimoji="1" lang="ja-JP" altLang="en-US" sz="1400" dirty="0">
                <a:solidFill>
                  <a:srgbClr val="FF0000"/>
                </a:solidFill>
              </a:rPr>
              <a:t>キー</a:t>
            </a:r>
          </a:p>
        </p:txBody>
      </p:sp>
      <p:sp>
        <p:nvSpPr>
          <p:cNvPr id="61" name="テキスト ボックス 60">
            <a:extLst>
              <a:ext uri="{FF2B5EF4-FFF2-40B4-BE49-F238E27FC236}">
                <a16:creationId xmlns:a16="http://schemas.microsoft.com/office/drawing/2014/main" id="{413ED7EC-E7C6-7D7C-DE63-EE1DF7535590}"/>
              </a:ext>
            </a:extLst>
          </p:cNvPr>
          <p:cNvSpPr txBox="1"/>
          <p:nvPr/>
        </p:nvSpPr>
        <p:spPr>
          <a:xfrm>
            <a:off x="5012947" y="2316698"/>
            <a:ext cx="1957433"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指定したユーザ情報取得</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ユーザ名、</a:t>
            </a:r>
            <a:r>
              <a:rPr kumimoji="1" lang="en-US" altLang="ja-JP" sz="1200" dirty="0">
                <a:solidFill>
                  <a:srgbClr val="FF0000"/>
                </a:solidFill>
                <a:latin typeface="Meiryo UI" panose="020B0604030504040204" pitchFamily="50" charset="-128"/>
                <a:ea typeface="Meiryo UI" panose="020B0604030504040204" pitchFamily="50" charset="-128"/>
              </a:rPr>
              <a:t>sysadmin</a:t>
            </a:r>
            <a:r>
              <a:rPr kumimoji="1" lang="ja-JP" altLang="en-US" sz="1200" dirty="0">
                <a:solidFill>
                  <a:srgbClr val="FF0000"/>
                </a:solidFill>
                <a:latin typeface="Meiryo UI" panose="020B0604030504040204" pitchFamily="50" charset="-128"/>
                <a:ea typeface="Meiryo UI" panose="020B0604030504040204" pitchFamily="50" charset="-128"/>
              </a:rPr>
              <a:t>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17DB534D-4A97-B3CC-608D-0E93ED146DDD}"/>
              </a:ext>
            </a:extLst>
          </p:cNvPr>
          <p:cNvSpPr txBox="1"/>
          <p:nvPr/>
        </p:nvSpPr>
        <p:spPr>
          <a:xfrm>
            <a:off x="4545712" y="3353955"/>
            <a:ext cx="3322040"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ユーザ情報</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ユーザ名、パスワードハッシュ、組織、</a:t>
            </a:r>
            <a:r>
              <a:rPr lang="ja-JP" altLang="en-US" sz="1200" dirty="0">
                <a:solidFill>
                  <a:srgbClr val="FF0000"/>
                </a:solidFill>
                <a:latin typeface="Meiryo UI" panose="020B0604030504040204" pitchFamily="50" charset="-128"/>
                <a:ea typeface="Meiryo UI" panose="020B0604030504040204" pitchFamily="50" charset="-128"/>
              </a:rPr>
              <a:t>ユーザごとの</a:t>
            </a:r>
            <a:r>
              <a:rPr lang="en-US" altLang="ja-JP" sz="1200" dirty="0">
                <a:solidFill>
                  <a:srgbClr val="FF0000"/>
                </a:solidFill>
                <a:latin typeface="Meiryo UI" panose="020B0604030504040204" pitchFamily="50" charset="-128"/>
                <a:ea typeface="Meiryo UI" panose="020B0604030504040204" pitchFamily="50" charset="-128"/>
              </a:rPr>
              <a:t>API</a:t>
            </a:r>
            <a:r>
              <a:rPr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solidFill>
                  <a:srgbClr val="FF0000"/>
                </a:solidFill>
                <a:latin typeface="Meiryo UI" panose="020B0604030504040204" pitchFamily="50" charset="-128"/>
                <a:ea typeface="Meiryo UI" panose="020B0604030504040204" pitchFamily="50" charset="-128"/>
              </a:rPr>
              <a:t>外部</a:t>
            </a:r>
            <a:r>
              <a:rPr kumimoji="1" lang="en-US" altLang="ja-JP" sz="1200" dirty="0">
                <a:solidFill>
                  <a:srgbClr val="FF0000"/>
                </a:solidFill>
                <a:latin typeface="Meiryo UI" panose="020B0604030504040204" pitchFamily="50" charset="-128"/>
                <a:ea typeface="Meiryo UI" panose="020B0604030504040204" pitchFamily="50" charset="-128"/>
              </a:rPr>
              <a:t>CKAN</a:t>
            </a:r>
            <a:r>
              <a:rPr kumimoji="1" lang="ja-JP" altLang="en-US" sz="1200" dirty="0">
                <a:solidFill>
                  <a:srgbClr val="FF0000"/>
                </a:solidFill>
                <a:latin typeface="Meiryo UI" panose="020B0604030504040204" pitchFamily="50" charset="-128"/>
                <a:ea typeface="Meiryo UI" panose="020B0604030504040204" pitchFamily="50" charset="-128"/>
              </a:rPr>
              <a:t>情報</a:t>
            </a:r>
            <a:r>
              <a:rPr kumimoji="1" lang="ja-JP" altLang="en-US" sz="1200" dirty="0">
                <a:latin typeface="Meiryo UI" panose="020B0604030504040204" pitchFamily="50" charset="-128"/>
                <a:ea typeface="Meiryo UI" panose="020B0604030504040204" pitchFamily="50" charset="-128"/>
              </a:rPr>
              <a:t>など</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1" name="吹き出し: 角を丸めた四角形 80">
            <a:extLst>
              <a:ext uri="{FF2B5EF4-FFF2-40B4-BE49-F238E27FC236}">
                <a16:creationId xmlns:a16="http://schemas.microsoft.com/office/drawing/2014/main" id="{88E7B14B-9148-44EF-9957-340ED058FC6C}"/>
              </a:ext>
            </a:extLst>
          </p:cNvPr>
          <p:cNvSpPr/>
          <p:nvPr/>
        </p:nvSpPr>
        <p:spPr>
          <a:xfrm>
            <a:off x="5163110" y="709162"/>
            <a:ext cx="1340217" cy="389728"/>
          </a:xfrm>
          <a:prstGeom prst="wedgeRoundRectCallout">
            <a:avLst>
              <a:gd name="adj1" fmla="val -4376"/>
              <a:gd name="adj2" fmla="val 1497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t>外部</a:t>
            </a:r>
            <a:r>
              <a:rPr kumimoji="1" lang="en-US" altLang="ja-JP" sz="1050" dirty="0"/>
              <a:t>IdP</a:t>
            </a:r>
            <a:r>
              <a:rPr kumimoji="1" lang="ja-JP" altLang="en-US" sz="1050" dirty="0"/>
              <a:t>によるユーザ認証は行わない</a:t>
            </a:r>
          </a:p>
        </p:txBody>
      </p:sp>
      <p:cxnSp>
        <p:nvCxnSpPr>
          <p:cNvPr id="91" name="直線矢印コネクタ 90">
            <a:extLst>
              <a:ext uri="{FF2B5EF4-FFF2-40B4-BE49-F238E27FC236}">
                <a16:creationId xmlns:a16="http://schemas.microsoft.com/office/drawing/2014/main" id="{ED8BD66C-13FE-53C5-FED6-0E03F010D4E4}"/>
              </a:ext>
            </a:extLst>
          </p:cNvPr>
          <p:cNvCxnSpPr>
            <a:cxnSpLocks/>
          </p:cNvCxnSpPr>
          <p:nvPr/>
        </p:nvCxnSpPr>
        <p:spPr>
          <a:xfrm flipH="1">
            <a:off x="2508768" y="4554918"/>
            <a:ext cx="2556992" cy="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13203DB1-8303-3108-11B2-90C9E227218A}"/>
              </a:ext>
            </a:extLst>
          </p:cNvPr>
          <p:cNvCxnSpPr>
            <a:cxnSpLocks/>
          </p:cNvCxnSpPr>
          <p:nvPr/>
        </p:nvCxnSpPr>
        <p:spPr>
          <a:xfrm>
            <a:off x="2517298" y="5501965"/>
            <a:ext cx="910389" cy="98644"/>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4" name="直線矢印コネクタ 93">
            <a:extLst>
              <a:ext uri="{FF2B5EF4-FFF2-40B4-BE49-F238E27FC236}">
                <a16:creationId xmlns:a16="http://schemas.microsoft.com/office/drawing/2014/main" id="{E8AFAC93-DE4D-62F9-1924-2866A2D2E567}"/>
              </a:ext>
            </a:extLst>
          </p:cNvPr>
          <p:cNvCxnSpPr>
            <a:cxnSpLocks/>
          </p:cNvCxnSpPr>
          <p:nvPr/>
        </p:nvCxnSpPr>
        <p:spPr>
          <a:xfrm flipV="1">
            <a:off x="3818514" y="5448404"/>
            <a:ext cx="1272112" cy="179419"/>
          </a:xfrm>
          <a:prstGeom prst="straightConnector1">
            <a:avLst/>
          </a:prstGeom>
          <a:ln w="254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3" name="正方形/長方形 2">
            <a:extLst>
              <a:ext uri="{FF2B5EF4-FFF2-40B4-BE49-F238E27FC236}">
                <a16:creationId xmlns:a16="http://schemas.microsoft.com/office/drawing/2014/main" id="{8014CF97-3E1B-A83E-DB10-AFB7C8BBC189}"/>
              </a:ext>
            </a:extLst>
          </p:cNvPr>
          <p:cNvSpPr/>
          <p:nvPr/>
        </p:nvSpPr>
        <p:spPr>
          <a:xfrm>
            <a:off x="6962612" y="4061303"/>
            <a:ext cx="2317189" cy="72788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外部認証サーバ</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5" name="フローチャート: 書類 4">
            <a:extLst>
              <a:ext uri="{FF2B5EF4-FFF2-40B4-BE49-F238E27FC236}">
                <a16:creationId xmlns:a16="http://schemas.microsoft.com/office/drawing/2014/main" id="{EF1DB627-02BB-45A5-1C17-FE118415BA4F}"/>
              </a:ext>
            </a:extLst>
          </p:cNvPr>
          <p:cNvSpPr/>
          <p:nvPr/>
        </p:nvSpPr>
        <p:spPr>
          <a:xfrm>
            <a:off x="7401369" y="4422144"/>
            <a:ext cx="1531155" cy="34131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ユーザ情報</a:t>
            </a:r>
          </a:p>
        </p:txBody>
      </p:sp>
      <p:cxnSp>
        <p:nvCxnSpPr>
          <p:cNvPr id="6" name="直線矢印コネクタ 5">
            <a:extLst>
              <a:ext uri="{FF2B5EF4-FFF2-40B4-BE49-F238E27FC236}">
                <a16:creationId xmlns:a16="http://schemas.microsoft.com/office/drawing/2014/main" id="{7F5F40D9-1342-947B-0FC6-9E17D2E0C4A7}"/>
              </a:ext>
            </a:extLst>
          </p:cNvPr>
          <p:cNvCxnSpPr>
            <a:cxnSpLocks/>
          </p:cNvCxnSpPr>
          <p:nvPr/>
        </p:nvCxnSpPr>
        <p:spPr>
          <a:xfrm>
            <a:off x="5114739" y="4312326"/>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4CE09643-938F-1B36-6A74-FC77569F7C0B}"/>
              </a:ext>
            </a:extLst>
          </p:cNvPr>
          <p:cNvCxnSpPr>
            <a:cxnSpLocks/>
          </p:cNvCxnSpPr>
          <p:nvPr/>
        </p:nvCxnSpPr>
        <p:spPr>
          <a:xfrm flipH="1">
            <a:off x="5082860" y="4573166"/>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14552997-42BA-65A2-1C6F-12663694E747}"/>
              </a:ext>
            </a:extLst>
          </p:cNvPr>
          <p:cNvSpPr txBox="1"/>
          <p:nvPr/>
        </p:nvSpPr>
        <p:spPr>
          <a:xfrm>
            <a:off x="5076105" y="3893346"/>
            <a:ext cx="1957433"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CKAN URL</a:t>
            </a:r>
            <a:r>
              <a:rPr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ユーザ名</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grpSp>
        <p:nvGrpSpPr>
          <p:cNvPr id="25" name="グループ化 24">
            <a:extLst>
              <a:ext uri="{FF2B5EF4-FFF2-40B4-BE49-F238E27FC236}">
                <a16:creationId xmlns:a16="http://schemas.microsoft.com/office/drawing/2014/main" id="{D3B881C2-C113-A237-4FB2-9614D0E92FB5}"/>
              </a:ext>
            </a:extLst>
          </p:cNvPr>
          <p:cNvGrpSpPr/>
          <p:nvPr/>
        </p:nvGrpSpPr>
        <p:grpSpPr>
          <a:xfrm>
            <a:off x="4494769" y="3316596"/>
            <a:ext cx="546931" cy="1005874"/>
            <a:chOff x="4494769" y="1945295"/>
            <a:chExt cx="571406" cy="1068989"/>
          </a:xfrm>
        </p:grpSpPr>
        <p:cxnSp>
          <p:nvCxnSpPr>
            <p:cNvPr id="26" name="直線矢印コネクタ 25">
              <a:extLst>
                <a:ext uri="{FF2B5EF4-FFF2-40B4-BE49-F238E27FC236}">
                  <a16:creationId xmlns:a16="http://schemas.microsoft.com/office/drawing/2014/main" id="{0114858E-2372-44DD-E1ED-CF17277CF9B0}"/>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095A7773-B0D2-D886-84A6-A5BFC0DDF90E}"/>
                </a:ext>
              </a:extLst>
            </p:cNvPr>
            <p:cNvCxnSpPr>
              <a:cxnSpLocks/>
            </p:cNvCxnSpPr>
            <p:nvPr/>
          </p:nvCxnSpPr>
          <p:spPr>
            <a:xfrm flipV="1">
              <a:off x="4494769" y="299140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6DB68D71-F91E-3EE7-4F2F-5CDEA79A18F0}"/>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grpSp>
      <p:sp>
        <p:nvSpPr>
          <p:cNvPr id="14" name="フローチャート: 書類 13">
            <a:extLst>
              <a:ext uri="{FF2B5EF4-FFF2-40B4-BE49-F238E27FC236}">
                <a16:creationId xmlns:a16="http://schemas.microsoft.com/office/drawing/2014/main" id="{82C9CD3A-30B1-918E-516B-FAB2646D5A6E}"/>
              </a:ext>
            </a:extLst>
          </p:cNvPr>
          <p:cNvSpPr/>
          <p:nvPr/>
        </p:nvSpPr>
        <p:spPr>
          <a:xfrm>
            <a:off x="2850130" y="3911930"/>
            <a:ext cx="1759274" cy="31332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rgbClr val="FF0000"/>
                </a:solidFill>
              </a:rPr>
              <a:t>ユーザごとの認証情報</a:t>
            </a:r>
          </a:p>
        </p:txBody>
      </p:sp>
      <p:sp>
        <p:nvSpPr>
          <p:cNvPr id="20" name="テキスト ボックス 19">
            <a:extLst>
              <a:ext uri="{FF2B5EF4-FFF2-40B4-BE49-F238E27FC236}">
                <a16:creationId xmlns:a16="http://schemas.microsoft.com/office/drawing/2014/main" id="{D0030741-5B03-831F-7051-91759939A382}"/>
              </a:ext>
            </a:extLst>
          </p:cNvPr>
          <p:cNvSpPr txBox="1"/>
          <p:nvPr/>
        </p:nvSpPr>
        <p:spPr>
          <a:xfrm>
            <a:off x="5102811" y="4556238"/>
            <a:ext cx="83693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endParaRPr kumimoji="1" lang="ja-JP" altLang="en-US" sz="12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7516A160-2351-4CD1-9885-EDD364249C15}"/>
              </a:ext>
            </a:extLst>
          </p:cNvPr>
          <p:cNvSpPr txBox="1"/>
          <p:nvPr/>
        </p:nvSpPr>
        <p:spPr>
          <a:xfrm>
            <a:off x="5149550" y="4849908"/>
            <a:ext cx="1761906"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カタログ登録</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ja-JP" altLang="en-US" sz="1200" dirty="0">
                <a:solidFill>
                  <a:srgbClr val="FF0000"/>
                </a:solidFill>
                <a:latin typeface="Meiryo UI" panose="020B0604030504040204" pitchFamily="50" charset="-128"/>
                <a:ea typeface="Meiryo UI" panose="020B0604030504040204" pitchFamily="50" charset="-128"/>
              </a:rPr>
              <a:t>ユーザごとの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0867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2. </a:t>
            </a:r>
            <a:r>
              <a:rPr lang="ja-JP" altLang="en-US" dirty="0"/>
              <a:t>システム仕様</a:t>
            </a:r>
            <a:endParaRPr kumimoji="1" lang="ja-JP" altLang="en-US" dirty="0"/>
          </a:p>
        </p:txBody>
      </p:sp>
    </p:spTree>
    <p:extLst>
      <p:ext uri="{BB962C8B-B14F-4D97-AF65-F5344CB8AC3E}">
        <p14:creationId xmlns:p14="http://schemas.microsoft.com/office/powerpoint/2010/main" val="239535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1. </a:t>
            </a:r>
            <a:r>
              <a:rPr lang="ja-JP" altLang="en-US" dirty="0"/>
              <a:t>要件定義</a:t>
            </a:r>
            <a:endParaRPr kumimoji="1" lang="ja-JP" altLang="en-US" dirty="0"/>
          </a:p>
        </p:txBody>
      </p:sp>
    </p:spTree>
    <p:extLst>
      <p:ext uri="{BB962C8B-B14F-4D97-AF65-F5344CB8AC3E}">
        <p14:creationId xmlns:p14="http://schemas.microsoft.com/office/powerpoint/2010/main" val="691019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2.1 </a:t>
            </a:r>
            <a:r>
              <a:rPr lang="ja-JP" altLang="en-US" sz="1800" dirty="0">
                <a:solidFill>
                  <a:schemeClr val="tx1"/>
                </a:solidFill>
                <a:latin typeface="Meiryo UI" panose="020B0604030504040204" pitchFamily="50" charset="-128"/>
                <a:ea typeface="Meiryo UI" panose="020B0604030504040204" pitchFamily="50" charset="-128"/>
              </a:rPr>
              <a:t>システム構成</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2.1.1</a:t>
            </a:r>
            <a:r>
              <a:rPr lang="ja-JP" altLang="en-US" sz="1800" dirty="0">
                <a:solidFill>
                  <a:schemeClr val="tx1"/>
                </a:solidFill>
                <a:latin typeface="Meiryo UI" panose="020B0604030504040204" pitchFamily="50" charset="-128"/>
                <a:ea typeface="Meiryo UI" panose="020B0604030504040204" pitchFamily="50" charset="-128"/>
              </a:rPr>
              <a:t>　システム構成のパターン一覧</a:t>
            </a:r>
            <a:r>
              <a:rPr lang="en-US" altLang="ja-JP" sz="1800" dirty="0">
                <a:solidFill>
                  <a:schemeClr val="tx1"/>
                </a:solidFill>
                <a:latin typeface="Meiryo UI" panose="020B0604030504040204" pitchFamily="50" charset="-128"/>
                <a:ea typeface="Meiryo UI" panose="020B0604030504040204" pitchFamily="50" charset="-128"/>
              </a:rPr>
              <a:t>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■次スライドは以下のパターンのシステム構成を図示している。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2637688994"/>
              </p:ext>
            </p:extLst>
          </p:nvPr>
        </p:nvGraphicFramePr>
        <p:xfrm>
          <a:off x="233999" y="1079577"/>
          <a:ext cx="9365911" cy="274320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3581408">
                  <a:extLst>
                    <a:ext uri="{9D8B030D-6E8A-4147-A177-3AD203B41FA5}">
                      <a16:colId xmlns:a16="http://schemas.microsoft.com/office/drawing/2014/main" val="631402458"/>
                    </a:ext>
                  </a:extLst>
                </a:gridCol>
                <a:gridCol w="2715279">
                  <a:extLst>
                    <a:ext uri="{9D8B030D-6E8A-4147-A177-3AD203B41FA5}">
                      <a16:colId xmlns:a16="http://schemas.microsoft.com/office/drawing/2014/main" val="1762568848"/>
                    </a:ext>
                  </a:extLst>
                </a:gridCol>
                <a:gridCol w="2765637">
                  <a:extLst>
                    <a:ext uri="{9D8B030D-6E8A-4147-A177-3AD203B41FA5}">
                      <a16:colId xmlns:a16="http://schemas.microsoft.com/office/drawing/2014/main" val="2761014264"/>
                    </a:ext>
                  </a:extLst>
                </a:gridCol>
              </a:tblGrid>
              <a:tr h="370840">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bl>
          </a:graphicData>
        </a:graphic>
      </p:graphicFrame>
    </p:spTree>
    <p:extLst>
      <p:ext uri="{BB962C8B-B14F-4D97-AF65-F5344CB8AC3E}">
        <p14:creationId xmlns:p14="http://schemas.microsoft.com/office/powerpoint/2010/main" val="3594141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F8E84-9A62-49E3-8148-DA1E519E4303}"/>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2.1 </a:t>
            </a:r>
            <a:r>
              <a:rPr lang="ja-JP" altLang="en-US" sz="1800" dirty="0">
                <a:latin typeface="Meiryo UI" panose="020B0604030504040204" pitchFamily="50" charset="-128"/>
                <a:ea typeface="Meiryo UI" panose="020B0604030504040204" pitchFamily="50" charset="-128"/>
              </a:rPr>
              <a:t>システム構成</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2.1.2</a:t>
            </a:r>
            <a:r>
              <a:rPr lang="ja-JP" altLang="en-US" sz="1800" dirty="0">
                <a:solidFill>
                  <a:schemeClr val="tx1"/>
                </a:solidFill>
                <a:latin typeface="Meiryo UI" panose="020B0604030504040204" pitchFamily="50" charset="-128"/>
                <a:ea typeface="Meiryo UI" panose="020B0604030504040204" pitchFamily="50" charset="-128"/>
              </a:rPr>
              <a:t>　システム構成図</a:t>
            </a:r>
            <a:endParaRPr kumimoji="1" lang="ja-JP" altLang="en-US" sz="1800" dirty="0">
              <a:solidFill>
                <a:schemeClr val="tx1"/>
              </a:solidFill>
            </a:endParaRPr>
          </a:p>
        </p:txBody>
      </p:sp>
      <p:sp>
        <p:nvSpPr>
          <p:cNvPr id="3" name="正方形/長方形 2">
            <a:extLst>
              <a:ext uri="{FF2B5EF4-FFF2-40B4-BE49-F238E27FC236}">
                <a16:creationId xmlns:a16="http://schemas.microsoft.com/office/drawing/2014/main" id="{D3641707-701B-44F0-8EDE-F0060EFD6E23}"/>
              </a:ext>
            </a:extLst>
          </p:cNvPr>
          <p:cNvSpPr/>
          <p:nvPr/>
        </p:nvSpPr>
        <p:spPr>
          <a:xfrm>
            <a:off x="200445" y="1117436"/>
            <a:ext cx="6040964" cy="252508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支援サービス群</a:t>
            </a:r>
          </a:p>
        </p:txBody>
      </p:sp>
      <p:sp>
        <p:nvSpPr>
          <p:cNvPr id="5" name="正方形/長方形 4">
            <a:extLst>
              <a:ext uri="{FF2B5EF4-FFF2-40B4-BE49-F238E27FC236}">
                <a16:creationId xmlns:a16="http://schemas.microsoft.com/office/drawing/2014/main" id="{36AC8513-F4C6-4265-B49E-AA21B7256963}"/>
              </a:ext>
            </a:extLst>
          </p:cNvPr>
          <p:cNvSpPr/>
          <p:nvPr/>
        </p:nvSpPr>
        <p:spPr>
          <a:xfrm>
            <a:off x="1280543" y="1637579"/>
            <a:ext cx="813154" cy="133882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b="1" dirty="0">
                <a:solidFill>
                  <a:schemeClr val="accent2"/>
                </a:solidFill>
                <a:latin typeface="Meiryo UI" panose="020B0604030504040204" pitchFamily="50" charset="-128"/>
                <a:ea typeface="Meiryo UI" panose="020B0604030504040204" pitchFamily="50" charset="-128"/>
              </a:rPr>
              <a:t>データカタログ作成ツール</a:t>
            </a:r>
            <a:endParaRPr kumimoji="1" lang="en-US" altLang="ja-JP" sz="800" b="1" dirty="0">
              <a:solidFill>
                <a:schemeClr val="accent2"/>
              </a:solidFill>
              <a:latin typeface="Meiryo UI" panose="020B0604030504040204" pitchFamily="50" charset="-128"/>
              <a:ea typeface="Meiryo UI" panose="020B0604030504040204" pitchFamily="50" charset="-128"/>
            </a:endParaRPr>
          </a:p>
        </p:txBody>
      </p:sp>
      <p:cxnSp>
        <p:nvCxnSpPr>
          <p:cNvPr id="19" name="直線コネクタ 18">
            <a:extLst>
              <a:ext uri="{FF2B5EF4-FFF2-40B4-BE49-F238E27FC236}">
                <a16:creationId xmlns:a16="http://schemas.microsoft.com/office/drawing/2014/main" id="{7D1419AA-BD8F-4EE2-A1B4-00E42FC0310F}"/>
              </a:ext>
            </a:extLst>
          </p:cNvPr>
          <p:cNvCxnSpPr>
            <a:cxnSpLocks/>
            <a:stCxn id="5" idx="3"/>
            <a:endCxn id="4" idx="1"/>
          </p:cNvCxnSpPr>
          <p:nvPr/>
        </p:nvCxnSpPr>
        <p:spPr>
          <a:xfrm>
            <a:off x="2093697" y="2306989"/>
            <a:ext cx="950434" cy="51066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円柱 118">
            <a:extLst>
              <a:ext uri="{FF2B5EF4-FFF2-40B4-BE49-F238E27FC236}">
                <a16:creationId xmlns:a16="http://schemas.microsoft.com/office/drawing/2014/main" id="{0D51BA83-2DE3-4F2B-A364-1B479FCED083}"/>
              </a:ext>
            </a:extLst>
          </p:cNvPr>
          <p:cNvSpPr/>
          <p:nvPr/>
        </p:nvSpPr>
        <p:spPr>
          <a:xfrm>
            <a:off x="4700975" y="1864204"/>
            <a:ext cx="1177935" cy="106393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横断検索サーバ</a:t>
            </a:r>
            <a:endParaRPr kumimoji="1" lang="en-US" altLang="ja-JP" sz="800" dirty="0">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97216C0E-37A5-44F1-B2F5-FD03D2EC9672}"/>
              </a:ext>
            </a:extLst>
          </p:cNvPr>
          <p:cNvSpPr/>
          <p:nvPr/>
        </p:nvSpPr>
        <p:spPr>
          <a:xfrm>
            <a:off x="3044130" y="1536088"/>
            <a:ext cx="1274277" cy="69528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41" name="フローチャート: 書類 140">
            <a:extLst>
              <a:ext uri="{FF2B5EF4-FFF2-40B4-BE49-F238E27FC236}">
                <a16:creationId xmlns:a16="http://schemas.microsoft.com/office/drawing/2014/main" id="{4D72A489-FBB6-45FD-BAF0-CCE7A5C767BE}"/>
              </a:ext>
            </a:extLst>
          </p:cNvPr>
          <p:cNvSpPr/>
          <p:nvPr/>
        </p:nvSpPr>
        <p:spPr>
          <a:xfrm>
            <a:off x="3326268" y="1832691"/>
            <a:ext cx="792618" cy="31131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cxnSp>
        <p:nvCxnSpPr>
          <p:cNvPr id="145" name="直線コネクタ 144">
            <a:extLst>
              <a:ext uri="{FF2B5EF4-FFF2-40B4-BE49-F238E27FC236}">
                <a16:creationId xmlns:a16="http://schemas.microsoft.com/office/drawing/2014/main" id="{2007EC69-3CB6-4F5A-AF71-FE9D50E45256}"/>
              </a:ext>
            </a:extLst>
          </p:cNvPr>
          <p:cNvCxnSpPr>
            <a:cxnSpLocks/>
            <a:stCxn id="5" idx="3"/>
            <a:endCxn id="140" idx="1"/>
          </p:cNvCxnSpPr>
          <p:nvPr/>
        </p:nvCxnSpPr>
        <p:spPr>
          <a:xfrm flipV="1">
            <a:off x="2093697" y="1883732"/>
            <a:ext cx="950433" cy="423257"/>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ACFF6E29-62DE-4DBD-86ED-4AD1A535F5E1}"/>
              </a:ext>
            </a:extLst>
          </p:cNvPr>
          <p:cNvSpPr/>
          <p:nvPr/>
        </p:nvSpPr>
        <p:spPr>
          <a:xfrm>
            <a:off x="3044131" y="2464266"/>
            <a:ext cx="1271305" cy="70677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50" name="フローチャート: 書類 149">
            <a:extLst>
              <a:ext uri="{FF2B5EF4-FFF2-40B4-BE49-F238E27FC236}">
                <a16:creationId xmlns:a16="http://schemas.microsoft.com/office/drawing/2014/main" id="{E2A632A5-5654-413F-B0A6-495ADD9B37DA}"/>
              </a:ext>
            </a:extLst>
          </p:cNvPr>
          <p:cNvSpPr/>
          <p:nvPr/>
        </p:nvSpPr>
        <p:spPr>
          <a:xfrm>
            <a:off x="3326268" y="2759209"/>
            <a:ext cx="792618" cy="31131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カタログ</a:t>
            </a:r>
          </a:p>
        </p:txBody>
      </p:sp>
      <p:sp>
        <p:nvSpPr>
          <p:cNvPr id="52" name="テキスト ボックス 51">
            <a:extLst>
              <a:ext uri="{FF2B5EF4-FFF2-40B4-BE49-F238E27FC236}">
                <a16:creationId xmlns:a16="http://schemas.microsoft.com/office/drawing/2014/main" id="{71162980-26AF-4F16-89C1-7EDB3F619E60}"/>
              </a:ext>
            </a:extLst>
          </p:cNvPr>
          <p:cNvSpPr txBox="1"/>
          <p:nvPr/>
        </p:nvSpPr>
        <p:spPr>
          <a:xfrm>
            <a:off x="211773" y="651885"/>
            <a:ext cx="9482454" cy="38826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■ 支援サービス群のデータカタログ作成ツール、カタログサイトを使用した場合における構成を以下に図示する。</a:t>
            </a:r>
            <a:endParaRPr lang="en-US" altLang="ja-JP" sz="16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4F48884F-427C-4BFB-BAD0-16D72B369D5C}"/>
              </a:ext>
            </a:extLst>
          </p:cNvPr>
          <p:cNvSpPr/>
          <p:nvPr/>
        </p:nvSpPr>
        <p:spPr>
          <a:xfrm>
            <a:off x="365093" y="4358698"/>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94" name="円柱 93">
            <a:extLst>
              <a:ext uri="{FF2B5EF4-FFF2-40B4-BE49-F238E27FC236}">
                <a16:creationId xmlns:a16="http://schemas.microsoft.com/office/drawing/2014/main" id="{0B75F079-582D-4B35-B33C-67889EDCBF0C}"/>
              </a:ext>
            </a:extLst>
          </p:cNvPr>
          <p:cNvSpPr/>
          <p:nvPr/>
        </p:nvSpPr>
        <p:spPr>
          <a:xfrm>
            <a:off x="448111" y="4546094"/>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95" name="正方形/長方形 94">
            <a:extLst>
              <a:ext uri="{FF2B5EF4-FFF2-40B4-BE49-F238E27FC236}">
                <a16:creationId xmlns:a16="http://schemas.microsoft.com/office/drawing/2014/main" id="{8F5505FA-2241-48A6-A51B-8A21C7B98378}"/>
              </a:ext>
            </a:extLst>
          </p:cNvPr>
          <p:cNvSpPr/>
          <p:nvPr/>
        </p:nvSpPr>
        <p:spPr>
          <a:xfrm>
            <a:off x="383269" y="5391943"/>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96" name="円柱 95">
            <a:extLst>
              <a:ext uri="{FF2B5EF4-FFF2-40B4-BE49-F238E27FC236}">
                <a16:creationId xmlns:a16="http://schemas.microsoft.com/office/drawing/2014/main" id="{07490379-8A63-4AE3-9E31-E4D81651B9BF}"/>
              </a:ext>
            </a:extLst>
          </p:cNvPr>
          <p:cNvSpPr/>
          <p:nvPr/>
        </p:nvSpPr>
        <p:spPr>
          <a:xfrm>
            <a:off x="466287" y="5579339"/>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E2AA33D1-2C27-4B4A-BC5C-894C871DFE14}"/>
              </a:ext>
            </a:extLst>
          </p:cNvPr>
          <p:cNvSpPr/>
          <p:nvPr/>
        </p:nvSpPr>
        <p:spPr>
          <a:xfrm>
            <a:off x="200445" y="3937464"/>
            <a:ext cx="3209844"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#1</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#4</a:t>
            </a:r>
            <a:endParaRPr kumimoji="1" lang="ja-JP" altLang="en-US" sz="800" b="1" dirty="0">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F676FB48-4968-4EC4-B37C-104FF137FE84}"/>
              </a:ext>
            </a:extLst>
          </p:cNvPr>
          <p:cNvSpPr txBox="1"/>
          <p:nvPr/>
        </p:nvSpPr>
        <p:spPr>
          <a:xfrm>
            <a:off x="220512" y="5437209"/>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101" name="グラフィックス 100" descr="ユーザー 単色塗りつぶし">
            <a:extLst>
              <a:ext uri="{FF2B5EF4-FFF2-40B4-BE49-F238E27FC236}">
                <a16:creationId xmlns:a16="http://schemas.microsoft.com/office/drawing/2014/main" id="{ED47B0C0-341A-426A-8BC3-7FC5010E39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985" y="4872192"/>
            <a:ext cx="672739" cy="672739"/>
          </a:xfrm>
          <a:prstGeom prst="rect">
            <a:avLst/>
          </a:prstGeom>
        </p:spPr>
      </p:pic>
      <p:sp>
        <p:nvSpPr>
          <p:cNvPr id="102" name="正方形/長方形 101">
            <a:extLst>
              <a:ext uri="{FF2B5EF4-FFF2-40B4-BE49-F238E27FC236}">
                <a16:creationId xmlns:a16="http://schemas.microsoft.com/office/drawing/2014/main" id="{15F635DF-3398-4C7C-9948-0292AD0BD880}"/>
              </a:ext>
            </a:extLst>
          </p:cNvPr>
          <p:cNvSpPr/>
          <p:nvPr/>
        </p:nvSpPr>
        <p:spPr>
          <a:xfrm>
            <a:off x="1143759" y="4546837"/>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06" name="正方形/長方形 105">
            <a:extLst>
              <a:ext uri="{FF2B5EF4-FFF2-40B4-BE49-F238E27FC236}">
                <a16:creationId xmlns:a16="http://schemas.microsoft.com/office/drawing/2014/main" id="{AC29550F-E0AD-4A49-B254-0C27D8C6BF39}"/>
              </a:ext>
            </a:extLst>
          </p:cNvPr>
          <p:cNvSpPr/>
          <p:nvPr/>
        </p:nvSpPr>
        <p:spPr>
          <a:xfrm>
            <a:off x="1139836" y="540118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07" name="フローチャート: 書類 106">
            <a:extLst>
              <a:ext uri="{FF2B5EF4-FFF2-40B4-BE49-F238E27FC236}">
                <a16:creationId xmlns:a16="http://schemas.microsoft.com/office/drawing/2014/main" id="{EE676067-0B2F-438F-93A7-B19FEECD0824}"/>
              </a:ext>
            </a:extLst>
          </p:cNvPr>
          <p:cNvSpPr/>
          <p:nvPr/>
        </p:nvSpPr>
        <p:spPr>
          <a:xfrm>
            <a:off x="1283311" y="4742525"/>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08" name="フローチャート: 書類 107">
            <a:extLst>
              <a:ext uri="{FF2B5EF4-FFF2-40B4-BE49-F238E27FC236}">
                <a16:creationId xmlns:a16="http://schemas.microsoft.com/office/drawing/2014/main" id="{53306428-3E4C-4B8B-B070-DD25F33FF597}"/>
              </a:ext>
            </a:extLst>
          </p:cNvPr>
          <p:cNvSpPr/>
          <p:nvPr/>
        </p:nvSpPr>
        <p:spPr>
          <a:xfrm>
            <a:off x="1286820" y="5587301"/>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05547ED9-FA7D-44DE-9AA8-694AD97C2CF2}"/>
              </a:ext>
            </a:extLst>
          </p:cNvPr>
          <p:cNvSpPr/>
          <p:nvPr/>
        </p:nvSpPr>
        <p:spPr>
          <a:xfrm>
            <a:off x="2413407" y="4360096"/>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10" name="円柱 109">
            <a:extLst>
              <a:ext uri="{FF2B5EF4-FFF2-40B4-BE49-F238E27FC236}">
                <a16:creationId xmlns:a16="http://schemas.microsoft.com/office/drawing/2014/main" id="{ED477A7F-938D-4478-83EF-5F90EA482CFB}"/>
              </a:ext>
            </a:extLst>
          </p:cNvPr>
          <p:cNvSpPr/>
          <p:nvPr/>
        </p:nvSpPr>
        <p:spPr>
          <a:xfrm>
            <a:off x="2496425" y="4547492"/>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3D0381FF-5A6E-4428-A2D3-366D6420D79D}"/>
              </a:ext>
            </a:extLst>
          </p:cNvPr>
          <p:cNvSpPr/>
          <p:nvPr/>
        </p:nvSpPr>
        <p:spPr>
          <a:xfrm>
            <a:off x="2431583" y="5393341"/>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限定公開</a:t>
            </a:r>
          </a:p>
        </p:txBody>
      </p:sp>
      <p:sp>
        <p:nvSpPr>
          <p:cNvPr id="115" name="円柱 114">
            <a:extLst>
              <a:ext uri="{FF2B5EF4-FFF2-40B4-BE49-F238E27FC236}">
                <a16:creationId xmlns:a16="http://schemas.microsoft.com/office/drawing/2014/main" id="{DB4FB7A3-6BA1-4E67-9FE6-D9324F9F77FE}"/>
              </a:ext>
            </a:extLst>
          </p:cNvPr>
          <p:cNvSpPr/>
          <p:nvPr/>
        </p:nvSpPr>
        <p:spPr>
          <a:xfrm>
            <a:off x="2514601" y="5580737"/>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222DDA19-3B59-4DF2-8932-FFFF2C3CF72F}"/>
              </a:ext>
            </a:extLst>
          </p:cNvPr>
          <p:cNvSpPr/>
          <p:nvPr/>
        </p:nvSpPr>
        <p:spPr>
          <a:xfrm>
            <a:off x="6498380" y="1104512"/>
            <a:ext cx="3209844"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#2</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#5</a:t>
            </a:r>
            <a:endParaRPr kumimoji="1" lang="ja-JP" altLang="en-US" sz="800" b="1"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B29C140C-7FE7-4BEE-9886-086094D8E8D5}"/>
              </a:ext>
            </a:extLst>
          </p:cNvPr>
          <p:cNvSpPr txBox="1"/>
          <p:nvPr/>
        </p:nvSpPr>
        <p:spPr>
          <a:xfrm>
            <a:off x="6518447" y="2604257"/>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83" name="グラフィックス 82" descr="ユーザー 単色塗りつぶし">
            <a:extLst>
              <a:ext uri="{FF2B5EF4-FFF2-40B4-BE49-F238E27FC236}">
                <a16:creationId xmlns:a16="http://schemas.microsoft.com/office/drawing/2014/main" id="{159C4C12-4381-44D9-B2D2-82D1DEEF52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6920" y="2039240"/>
            <a:ext cx="672739" cy="672739"/>
          </a:xfrm>
          <a:prstGeom prst="rect">
            <a:avLst/>
          </a:prstGeom>
        </p:spPr>
      </p:pic>
      <p:sp>
        <p:nvSpPr>
          <p:cNvPr id="85" name="正方形/長方形 84">
            <a:extLst>
              <a:ext uri="{FF2B5EF4-FFF2-40B4-BE49-F238E27FC236}">
                <a16:creationId xmlns:a16="http://schemas.microsoft.com/office/drawing/2014/main" id="{19C3CADB-BDAF-476B-89A0-B6B76DA07546}"/>
              </a:ext>
            </a:extLst>
          </p:cNvPr>
          <p:cNvSpPr/>
          <p:nvPr/>
        </p:nvSpPr>
        <p:spPr>
          <a:xfrm>
            <a:off x="7441694" y="171388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139E87DB-FDD3-4731-AD8B-8264A416DC6F}"/>
              </a:ext>
            </a:extLst>
          </p:cNvPr>
          <p:cNvSpPr/>
          <p:nvPr/>
        </p:nvSpPr>
        <p:spPr>
          <a:xfrm>
            <a:off x="7437771" y="2568233"/>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87" name="フローチャート: 書類 86">
            <a:extLst>
              <a:ext uri="{FF2B5EF4-FFF2-40B4-BE49-F238E27FC236}">
                <a16:creationId xmlns:a16="http://schemas.microsoft.com/office/drawing/2014/main" id="{16DDFD84-196A-4B12-A168-64A2545326C8}"/>
              </a:ext>
            </a:extLst>
          </p:cNvPr>
          <p:cNvSpPr/>
          <p:nvPr/>
        </p:nvSpPr>
        <p:spPr>
          <a:xfrm>
            <a:off x="7581246" y="1909573"/>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89" name="フローチャート: 書類 88">
            <a:extLst>
              <a:ext uri="{FF2B5EF4-FFF2-40B4-BE49-F238E27FC236}">
                <a16:creationId xmlns:a16="http://schemas.microsoft.com/office/drawing/2014/main" id="{396CEBB9-113B-423A-878C-31379CDBB177}"/>
              </a:ext>
            </a:extLst>
          </p:cNvPr>
          <p:cNvSpPr/>
          <p:nvPr/>
        </p:nvSpPr>
        <p:spPr>
          <a:xfrm>
            <a:off x="7584755" y="2754349"/>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AE3FD40C-9FD5-41F2-858E-0920AD827DB2}"/>
              </a:ext>
            </a:extLst>
          </p:cNvPr>
          <p:cNvSpPr/>
          <p:nvPr/>
        </p:nvSpPr>
        <p:spPr>
          <a:xfrm>
            <a:off x="8711342" y="1527144"/>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00" name="円柱 99">
            <a:extLst>
              <a:ext uri="{FF2B5EF4-FFF2-40B4-BE49-F238E27FC236}">
                <a16:creationId xmlns:a16="http://schemas.microsoft.com/office/drawing/2014/main" id="{54946E11-DF56-44D6-876E-81B3FCB42FFB}"/>
              </a:ext>
            </a:extLst>
          </p:cNvPr>
          <p:cNvSpPr/>
          <p:nvPr/>
        </p:nvSpPr>
        <p:spPr>
          <a:xfrm>
            <a:off x="8794360" y="1714540"/>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0AFA855F-5CFE-4E67-95E3-FB86072DF7F9}"/>
              </a:ext>
            </a:extLst>
          </p:cNvPr>
          <p:cNvSpPr/>
          <p:nvPr/>
        </p:nvSpPr>
        <p:spPr>
          <a:xfrm>
            <a:off x="8729518" y="2560389"/>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05" name="円柱 104">
            <a:extLst>
              <a:ext uri="{FF2B5EF4-FFF2-40B4-BE49-F238E27FC236}">
                <a16:creationId xmlns:a16="http://schemas.microsoft.com/office/drawing/2014/main" id="{56CE103D-32E0-4D1A-B013-8187D4CB760C}"/>
              </a:ext>
            </a:extLst>
          </p:cNvPr>
          <p:cNvSpPr/>
          <p:nvPr/>
        </p:nvSpPr>
        <p:spPr>
          <a:xfrm>
            <a:off x="8812536" y="2747785"/>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21D6150C-03A6-49B8-A196-CF50ADEA78B0}"/>
              </a:ext>
            </a:extLst>
          </p:cNvPr>
          <p:cNvSpPr txBox="1"/>
          <p:nvPr/>
        </p:nvSpPr>
        <p:spPr>
          <a:xfrm>
            <a:off x="228376" y="2518858"/>
            <a:ext cx="697627"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運用管理者</a:t>
            </a:r>
          </a:p>
        </p:txBody>
      </p:sp>
      <p:pic>
        <p:nvPicPr>
          <p:cNvPr id="112" name="グラフィックス 111" descr="ユーザー 単色塗りつぶし">
            <a:extLst>
              <a:ext uri="{FF2B5EF4-FFF2-40B4-BE49-F238E27FC236}">
                <a16:creationId xmlns:a16="http://schemas.microsoft.com/office/drawing/2014/main" id="{9E1421F2-4E13-4035-B515-8EF732D5B9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071" y="1953841"/>
            <a:ext cx="672739" cy="672739"/>
          </a:xfrm>
          <a:prstGeom prst="rect">
            <a:avLst/>
          </a:prstGeom>
        </p:spPr>
      </p:pic>
      <p:sp>
        <p:nvSpPr>
          <p:cNvPr id="113" name="正方形/長方形 112">
            <a:extLst>
              <a:ext uri="{FF2B5EF4-FFF2-40B4-BE49-F238E27FC236}">
                <a16:creationId xmlns:a16="http://schemas.microsoft.com/office/drawing/2014/main" id="{314B588C-D1B9-4896-80C4-F32ED2D8124B}"/>
              </a:ext>
            </a:extLst>
          </p:cNvPr>
          <p:cNvSpPr/>
          <p:nvPr/>
        </p:nvSpPr>
        <p:spPr>
          <a:xfrm>
            <a:off x="3847947" y="4345775"/>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16" name="円柱 115">
            <a:extLst>
              <a:ext uri="{FF2B5EF4-FFF2-40B4-BE49-F238E27FC236}">
                <a16:creationId xmlns:a16="http://schemas.microsoft.com/office/drawing/2014/main" id="{8457BEE9-F72B-4E1F-A67A-025F33F55DEE}"/>
              </a:ext>
            </a:extLst>
          </p:cNvPr>
          <p:cNvSpPr/>
          <p:nvPr/>
        </p:nvSpPr>
        <p:spPr>
          <a:xfrm>
            <a:off x="3930965" y="4533171"/>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551AA98A-47A9-4DC1-83D4-357746960794}"/>
              </a:ext>
            </a:extLst>
          </p:cNvPr>
          <p:cNvSpPr/>
          <p:nvPr/>
        </p:nvSpPr>
        <p:spPr>
          <a:xfrm>
            <a:off x="3866123" y="5379020"/>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18" name="円柱 117">
            <a:extLst>
              <a:ext uri="{FF2B5EF4-FFF2-40B4-BE49-F238E27FC236}">
                <a16:creationId xmlns:a16="http://schemas.microsoft.com/office/drawing/2014/main" id="{0CAE776B-8B2C-4E2A-B4C5-E7E3085510D0}"/>
              </a:ext>
            </a:extLst>
          </p:cNvPr>
          <p:cNvSpPr/>
          <p:nvPr/>
        </p:nvSpPr>
        <p:spPr>
          <a:xfrm>
            <a:off x="3949141" y="5566416"/>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BDC2924B-65E4-4F57-AA15-06D11BE5440D}"/>
              </a:ext>
            </a:extLst>
          </p:cNvPr>
          <p:cNvSpPr/>
          <p:nvPr/>
        </p:nvSpPr>
        <p:spPr>
          <a:xfrm>
            <a:off x="3683299" y="3924541"/>
            <a:ext cx="5129237"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#3</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#6</a:t>
            </a:r>
            <a:endParaRPr kumimoji="1" lang="ja-JP" altLang="en-US" sz="800" b="1" dirty="0">
              <a:latin typeface="Meiryo UI" panose="020B0604030504040204" pitchFamily="50" charset="-128"/>
              <a:ea typeface="Meiryo UI" panose="020B0604030504040204" pitchFamily="50" charset="-128"/>
            </a:endParaRPr>
          </a:p>
        </p:txBody>
      </p:sp>
      <p:sp>
        <p:nvSpPr>
          <p:cNvPr id="121" name="テキスト ボックス 120">
            <a:extLst>
              <a:ext uri="{FF2B5EF4-FFF2-40B4-BE49-F238E27FC236}">
                <a16:creationId xmlns:a16="http://schemas.microsoft.com/office/drawing/2014/main" id="{8C9CF703-A7F1-478E-B48A-03AD9913D0E0}"/>
              </a:ext>
            </a:extLst>
          </p:cNvPr>
          <p:cNvSpPr txBox="1"/>
          <p:nvPr/>
        </p:nvSpPr>
        <p:spPr>
          <a:xfrm>
            <a:off x="3703366" y="5456370"/>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122" name="グラフィックス 121" descr="ユーザー 単色塗りつぶし">
            <a:extLst>
              <a:ext uri="{FF2B5EF4-FFF2-40B4-BE49-F238E27FC236}">
                <a16:creationId xmlns:a16="http://schemas.microsoft.com/office/drawing/2014/main" id="{4334D0F1-D7D7-48F1-8BF4-A1B6BFDFF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1839" y="4891353"/>
            <a:ext cx="672739" cy="672739"/>
          </a:xfrm>
          <a:prstGeom prst="rect">
            <a:avLst/>
          </a:prstGeom>
        </p:spPr>
      </p:pic>
      <p:sp>
        <p:nvSpPr>
          <p:cNvPr id="123" name="正方形/長方形 122">
            <a:extLst>
              <a:ext uri="{FF2B5EF4-FFF2-40B4-BE49-F238E27FC236}">
                <a16:creationId xmlns:a16="http://schemas.microsoft.com/office/drawing/2014/main" id="{5A82EE28-D912-43AD-A20A-597B16412883}"/>
              </a:ext>
            </a:extLst>
          </p:cNvPr>
          <p:cNvSpPr/>
          <p:nvPr/>
        </p:nvSpPr>
        <p:spPr>
          <a:xfrm>
            <a:off x="6062876" y="456597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982987F1-472E-4559-8486-C5D1CA6780DC}"/>
              </a:ext>
            </a:extLst>
          </p:cNvPr>
          <p:cNvSpPr/>
          <p:nvPr/>
        </p:nvSpPr>
        <p:spPr>
          <a:xfrm>
            <a:off x="6058953" y="5420323"/>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25" name="フローチャート: 書類 124">
            <a:extLst>
              <a:ext uri="{FF2B5EF4-FFF2-40B4-BE49-F238E27FC236}">
                <a16:creationId xmlns:a16="http://schemas.microsoft.com/office/drawing/2014/main" id="{F77CA244-5D35-4F0F-8D0F-334C36B7BF88}"/>
              </a:ext>
            </a:extLst>
          </p:cNvPr>
          <p:cNvSpPr/>
          <p:nvPr/>
        </p:nvSpPr>
        <p:spPr>
          <a:xfrm>
            <a:off x="6202428" y="4761663"/>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26" name="フローチャート: 書類 125">
            <a:extLst>
              <a:ext uri="{FF2B5EF4-FFF2-40B4-BE49-F238E27FC236}">
                <a16:creationId xmlns:a16="http://schemas.microsoft.com/office/drawing/2014/main" id="{260DEBA2-DF5B-4722-A683-C191A8254F2D}"/>
              </a:ext>
            </a:extLst>
          </p:cNvPr>
          <p:cNvSpPr/>
          <p:nvPr/>
        </p:nvSpPr>
        <p:spPr>
          <a:xfrm>
            <a:off x="6205937" y="5606439"/>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EA548D88-C2FD-4AB9-89F2-F49F3DAFE7AC}"/>
              </a:ext>
            </a:extLst>
          </p:cNvPr>
          <p:cNvSpPr/>
          <p:nvPr/>
        </p:nvSpPr>
        <p:spPr>
          <a:xfrm>
            <a:off x="7382858" y="4278566"/>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28" name="円柱 127">
            <a:extLst>
              <a:ext uri="{FF2B5EF4-FFF2-40B4-BE49-F238E27FC236}">
                <a16:creationId xmlns:a16="http://schemas.microsoft.com/office/drawing/2014/main" id="{40C2442A-4B8F-4CA4-AFF9-98B7E8E4A20E}"/>
              </a:ext>
            </a:extLst>
          </p:cNvPr>
          <p:cNvSpPr/>
          <p:nvPr/>
        </p:nvSpPr>
        <p:spPr>
          <a:xfrm>
            <a:off x="7465876" y="4465962"/>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8A685C4E-2653-45F7-BCD5-031ED525A38C}"/>
              </a:ext>
            </a:extLst>
          </p:cNvPr>
          <p:cNvSpPr/>
          <p:nvPr/>
        </p:nvSpPr>
        <p:spPr>
          <a:xfrm>
            <a:off x="7401034" y="5311811"/>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30" name="円柱 129">
            <a:extLst>
              <a:ext uri="{FF2B5EF4-FFF2-40B4-BE49-F238E27FC236}">
                <a16:creationId xmlns:a16="http://schemas.microsoft.com/office/drawing/2014/main" id="{E492BB55-0DC6-4883-B785-38F59318159B}"/>
              </a:ext>
            </a:extLst>
          </p:cNvPr>
          <p:cNvSpPr/>
          <p:nvPr/>
        </p:nvSpPr>
        <p:spPr>
          <a:xfrm>
            <a:off x="7484052" y="5499207"/>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7AD72FC6-CA80-4E8A-A82A-115ABB24D0F4}"/>
              </a:ext>
            </a:extLst>
          </p:cNvPr>
          <p:cNvSpPr/>
          <p:nvPr/>
        </p:nvSpPr>
        <p:spPr>
          <a:xfrm>
            <a:off x="4808086" y="4565301"/>
            <a:ext cx="813154" cy="133882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b="1" dirty="0">
                <a:solidFill>
                  <a:schemeClr val="accent2"/>
                </a:solidFill>
                <a:latin typeface="Meiryo UI" panose="020B0604030504040204" pitchFamily="50" charset="-128"/>
                <a:ea typeface="Meiryo UI" panose="020B0604030504040204" pitchFamily="50" charset="-128"/>
              </a:rPr>
              <a:t>データカタログ作成ツール</a:t>
            </a:r>
            <a:endParaRPr kumimoji="1" lang="en-US" altLang="ja-JP" sz="800" b="1" dirty="0">
              <a:solidFill>
                <a:schemeClr val="accent2"/>
              </a:solidFill>
              <a:latin typeface="Meiryo UI" panose="020B0604030504040204" pitchFamily="50" charset="-128"/>
              <a:ea typeface="Meiryo UI" panose="020B0604030504040204" pitchFamily="50" charset="-128"/>
            </a:endParaRPr>
          </a:p>
        </p:txBody>
      </p:sp>
      <p:sp>
        <p:nvSpPr>
          <p:cNvPr id="132" name="正方形/長方形 131">
            <a:extLst>
              <a:ext uri="{FF2B5EF4-FFF2-40B4-BE49-F238E27FC236}">
                <a16:creationId xmlns:a16="http://schemas.microsoft.com/office/drawing/2014/main" id="{5C1FE6D2-5092-4CD3-8DE3-23589C99B0F4}"/>
              </a:ext>
            </a:extLst>
          </p:cNvPr>
          <p:cNvSpPr/>
          <p:nvPr/>
        </p:nvSpPr>
        <p:spPr>
          <a:xfrm>
            <a:off x="162361" y="6479659"/>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CD00A16E-8E91-433E-8433-0CBD21C2E3EF}"/>
              </a:ext>
            </a:extLst>
          </p:cNvPr>
          <p:cNvCxnSpPr/>
          <p:nvPr/>
        </p:nvCxnSpPr>
        <p:spPr>
          <a:xfrm>
            <a:off x="912810" y="6689586"/>
            <a:ext cx="538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直線矢印コネクタ 132">
            <a:extLst>
              <a:ext uri="{FF2B5EF4-FFF2-40B4-BE49-F238E27FC236}">
                <a16:creationId xmlns:a16="http://schemas.microsoft.com/office/drawing/2014/main" id="{9FD27E13-E522-49C5-88FD-0CF723AE2F4F}"/>
              </a:ext>
            </a:extLst>
          </p:cNvPr>
          <p:cNvCxnSpPr/>
          <p:nvPr/>
        </p:nvCxnSpPr>
        <p:spPr>
          <a:xfrm>
            <a:off x="2094377" y="6682595"/>
            <a:ext cx="5384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5" name="テキスト ボックス 134">
            <a:extLst>
              <a:ext uri="{FF2B5EF4-FFF2-40B4-BE49-F238E27FC236}">
                <a16:creationId xmlns:a16="http://schemas.microsoft.com/office/drawing/2014/main" id="{2691F026-12C7-4423-9036-0ED55D535868}"/>
              </a:ext>
            </a:extLst>
          </p:cNvPr>
          <p:cNvSpPr txBox="1"/>
          <p:nvPr/>
        </p:nvSpPr>
        <p:spPr>
          <a:xfrm>
            <a:off x="1422912" y="6551086"/>
            <a:ext cx="5839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処理</a:t>
            </a:r>
            <a:endParaRPr kumimoji="1" lang="ja-JP" altLang="en-US" sz="1200" dirty="0">
              <a:latin typeface="Meiryo UI" panose="020B0604030504040204" pitchFamily="50" charset="-128"/>
              <a:ea typeface="Meiryo UI" panose="020B0604030504040204" pitchFamily="50" charset="-128"/>
            </a:endParaRPr>
          </a:p>
        </p:txBody>
      </p:sp>
      <p:sp>
        <p:nvSpPr>
          <p:cNvPr id="136" name="テキスト ボックス 135">
            <a:extLst>
              <a:ext uri="{FF2B5EF4-FFF2-40B4-BE49-F238E27FC236}">
                <a16:creationId xmlns:a16="http://schemas.microsoft.com/office/drawing/2014/main" id="{D933A113-9A47-4405-9754-2A1900E8B092}"/>
              </a:ext>
            </a:extLst>
          </p:cNvPr>
          <p:cNvSpPr txBox="1"/>
          <p:nvPr/>
        </p:nvSpPr>
        <p:spPr>
          <a:xfrm>
            <a:off x="2685396" y="6553506"/>
            <a:ext cx="58398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参照</a:t>
            </a:r>
          </a:p>
        </p:txBody>
      </p:sp>
      <p:cxnSp>
        <p:nvCxnSpPr>
          <p:cNvPr id="23" name="直線矢印コネクタ 22">
            <a:extLst>
              <a:ext uri="{FF2B5EF4-FFF2-40B4-BE49-F238E27FC236}">
                <a16:creationId xmlns:a16="http://schemas.microsoft.com/office/drawing/2014/main" id="{FA7D9B38-A6D5-4141-93B7-4E51400884CF}"/>
              </a:ext>
            </a:extLst>
          </p:cNvPr>
          <p:cNvCxnSpPr>
            <a:stCxn id="112" idx="3"/>
          </p:cNvCxnSpPr>
          <p:nvPr/>
        </p:nvCxnSpPr>
        <p:spPr>
          <a:xfrm>
            <a:off x="912810" y="2290211"/>
            <a:ext cx="345508" cy="16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31110C0F-C74C-4312-9718-06ECD09014E4}"/>
              </a:ext>
            </a:extLst>
          </p:cNvPr>
          <p:cNvCxnSpPr>
            <a:cxnSpLocks/>
            <a:stCxn id="101" idx="0"/>
            <a:endCxn id="5" idx="1"/>
          </p:cNvCxnSpPr>
          <p:nvPr/>
        </p:nvCxnSpPr>
        <p:spPr>
          <a:xfrm flipV="1">
            <a:off x="585355" y="2306989"/>
            <a:ext cx="695188" cy="2565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テキスト ボックス 136">
            <a:extLst>
              <a:ext uri="{FF2B5EF4-FFF2-40B4-BE49-F238E27FC236}">
                <a16:creationId xmlns:a16="http://schemas.microsoft.com/office/drawing/2014/main" id="{3F78C3EB-F6B3-42C0-93EC-83430D801356}"/>
              </a:ext>
            </a:extLst>
          </p:cNvPr>
          <p:cNvSpPr txBox="1"/>
          <p:nvPr/>
        </p:nvSpPr>
        <p:spPr>
          <a:xfrm>
            <a:off x="1101133" y="3292206"/>
            <a:ext cx="1627088" cy="338554"/>
          </a:xfrm>
          <a:prstGeom prst="rect">
            <a:avLst/>
          </a:prstGeom>
          <a:noFill/>
        </p:spPr>
        <p:txBody>
          <a:bodyPr wrap="squar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データカタログのエクスポート</a:t>
            </a:r>
            <a:endParaRPr kumimoji="1" lang="ja-JP" altLang="en-US" sz="800" dirty="0">
              <a:latin typeface="Meiryo UI" panose="020B0604030504040204" pitchFamily="50" charset="-128"/>
              <a:ea typeface="Meiryo UI" panose="020B0604030504040204" pitchFamily="50" charset="-128"/>
            </a:endParaRPr>
          </a:p>
        </p:txBody>
      </p:sp>
      <p:cxnSp>
        <p:nvCxnSpPr>
          <p:cNvPr id="29" name="直線矢印コネクタ 28">
            <a:extLst>
              <a:ext uri="{FF2B5EF4-FFF2-40B4-BE49-F238E27FC236}">
                <a16:creationId xmlns:a16="http://schemas.microsoft.com/office/drawing/2014/main" id="{1A03E593-FA1E-487B-BE04-290AFF748031}"/>
              </a:ext>
            </a:extLst>
          </p:cNvPr>
          <p:cNvCxnSpPr/>
          <p:nvPr/>
        </p:nvCxnSpPr>
        <p:spPr>
          <a:xfrm flipV="1">
            <a:off x="950199" y="4817443"/>
            <a:ext cx="189637" cy="417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A887EDA-E2CB-40A4-A793-1474EACB50E3}"/>
              </a:ext>
            </a:extLst>
          </p:cNvPr>
          <p:cNvCxnSpPr>
            <a:cxnSpLocks/>
            <a:stCxn id="138" idx="1"/>
            <a:endCxn id="106" idx="1"/>
          </p:cNvCxnSpPr>
          <p:nvPr/>
        </p:nvCxnSpPr>
        <p:spPr>
          <a:xfrm>
            <a:off x="961525" y="5239953"/>
            <a:ext cx="178311" cy="4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テキスト ボックス 137">
            <a:extLst>
              <a:ext uri="{FF2B5EF4-FFF2-40B4-BE49-F238E27FC236}">
                <a16:creationId xmlns:a16="http://schemas.microsoft.com/office/drawing/2014/main" id="{52BF6220-2A41-4FF6-961A-CCA10A2ABE25}"/>
              </a:ext>
            </a:extLst>
          </p:cNvPr>
          <p:cNvSpPr txBox="1"/>
          <p:nvPr/>
        </p:nvSpPr>
        <p:spPr>
          <a:xfrm>
            <a:off x="961525" y="5132231"/>
            <a:ext cx="1627088" cy="215444"/>
          </a:xfrm>
          <a:prstGeom prst="rect">
            <a:avLst/>
          </a:prstGeom>
          <a:noFill/>
        </p:spPr>
        <p:txBody>
          <a:bodyPr wrap="square" rtlCol="0">
            <a:spAutoFit/>
          </a:bodyPr>
          <a:lstStyle/>
          <a:p>
            <a:r>
              <a:rPr lang="ja-JP" altLang="en-US" sz="800" dirty="0">
                <a:latin typeface="Meiryo UI" panose="020B0604030504040204" pitchFamily="50" charset="-128"/>
                <a:ea typeface="Meiryo UI" panose="020B0604030504040204" pitchFamily="50" charset="-128"/>
              </a:rPr>
              <a:t>データカタログのインポート</a:t>
            </a:r>
            <a:endParaRPr kumimoji="1" lang="ja-JP" altLang="en-US" sz="8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30078070-FA4D-440D-B871-31521CD77D4F}"/>
              </a:ext>
            </a:extLst>
          </p:cNvPr>
          <p:cNvCxnSpPr>
            <a:endCxn id="110" idx="2"/>
          </p:cNvCxnSpPr>
          <p:nvPr/>
        </p:nvCxnSpPr>
        <p:spPr>
          <a:xfrm flipV="1">
            <a:off x="2048140" y="4820110"/>
            <a:ext cx="448285" cy="520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0241A81A-D105-4CF3-A535-211AC87B7015}"/>
              </a:ext>
            </a:extLst>
          </p:cNvPr>
          <p:cNvCxnSpPr>
            <a:cxnSpLocks/>
            <a:endCxn id="115" idx="2"/>
          </p:cNvCxnSpPr>
          <p:nvPr/>
        </p:nvCxnSpPr>
        <p:spPr>
          <a:xfrm>
            <a:off x="2072607" y="4861271"/>
            <a:ext cx="441994" cy="992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57687F03-B7A7-42B8-BF2A-92EE0597F12D}"/>
              </a:ext>
            </a:extLst>
          </p:cNvPr>
          <p:cNvCxnSpPr>
            <a:stCxn id="108" idx="3"/>
            <a:endCxn id="110" idx="2"/>
          </p:cNvCxnSpPr>
          <p:nvPr/>
        </p:nvCxnSpPr>
        <p:spPr>
          <a:xfrm flipV="1">
            <a:off x="2051649" y="4820110"/>
            <a:ext cx="444776" cy="910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51261690-740F-4745-AC6D-8BBC8C844473}"/>
              </a:ext>
            </a:extLst>
          </p:cNvPr>
          <p:cNvCxnSpPr>
            <a:endCxn id="115" idx="2"/>
          </p:cNvCxnSpPr>
          <p:nvPr/>
        </p:nvCxnSpPr>
        <p:spPr>
          <a:xfrm>
            <a:off x="2075094" y="5730994"/>
            <a:ext cx="439507" cy="122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D9824DB7-D5EF-44DC-902B-69330DFB1597}"/>
              </a:ext>
            </a:extLst>
          </p:cNvPr>
          <p:cNvCxnSpPr>
            <a:stCxn id="119" idx="3"/>
            <a:endCxn id="102" idx="0"/>
          </p:cNvCxnSpPr>
          <p:nvPr/>
        </p:nvCxnSpPr>
        <p:spPr>
          <a:xfrm flipH="1">
            <a:off x="1669649" y="2928138"/>
            <a:ext cx="3620294" cy="1618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D5DAA245-8B88-440C-9440-90BF73D705AE}"/>
              </a:ext>
            </a:extLst>
          </p:cNvPr>
          <p:cNvCxnSpPr>
            <a:cxnSpLocks/>
            <a:stCxn id="141" idx="1"/>
            <a:endCxn id="110" idx="1"/>
          </p:cNvCxnSpPr>
          <p:nvPr/>
        </p:nvCxnSpPr>
        <p:spPr>
          <a:xfrm flipH="1">
            <a:off x="2852406" y="1988348"/>
            <a:ext cx="473862" cy="25591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0E170BCE-A581-465B-BB64-A473749F3FBF}"/>
              </a:ext>
            </a:extLst>
          </p:cNvPr>
          <p:cNvCxnSpPr>
            <a:stCxn id="150" idx="1"/>
            <a:endCxn id="110" idx="1"/>
          </p:cNvCxnSpPr>
          <p:nvPr/>
        </p:nvCxnSpPr>
        <p:spPr>
          <a:xfrm flipH="1">
            <a:off x="2852406" y="2914866"/>
            <a:ext cx="473862" cy="16326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079AB47D-3810-42B5-83EB-11F6CE0C2D86}"/>
              </a:ext>
            </a:extLst>
          </p:cNvPr>
          <p:cNvCxnSpPr>
            <a:stCxn id="150" idx="1"/>
            <a:endCxn id="115" idx="1"/>
          </p:cNvCxnSpPr>
          <p:nvPr/>
        </p:nvCxnSpPr>
        <p:spPr>
          <a:xfrm flipH="1">
            <a:off x="2870582" y="2914866"/>
            <a:ext cx="455686" cy="2665871"/>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sp>
        <p:nvSpPr>
          <p:cNvPr id="54" name="乗算記号 53">
            <a:extLst>
              <a:ext uri="{FF2B5EF4-FFF2-40B4-BE49-F238E27FC236}">
                <a16:creationId xmlns:a16="http://schemas.microsoft.com/office/drawing/2014/main" id="{D666647A-47DB-4CC2-B134-8582F5E3C91C}"/>
              </a:ext>
            </a:extLst>
          </p:cNvPr>
          <p:cNvSpPr/>
          <p:nvPr/>
        </p:nvSpPr>
        <p:spPr>
          <a:xfrm>
            <a:off x="2687229" y="5094085"/>
            <a:ext cx="455686" cy="365722"/>
          </a:xfrm>
          <a:prstGeom prst="mathMultiply">
            <a:avLst>
              <a:gd name="adj1" fmla="val 14816"/>
            </a:avLst>
          </a:prstGeom>
          <a:solidFill>
            <a:srgbClr val="FF3333"/>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ndParaRPr>
          </a:p>
        </p:txBody>
      </p:sp>
      <p:sp>
        <p:nvSpPr>
          <p:cNvPr id="139" name="テキスト ボックス 138">
            <a:extLst>
              <a:ext uri="{FF2B5EF4-FFF2-40B4-BE49-F238E27FC236}">
                <a16:creationId xmlns:a16="http://schemas.microsoft.com/office/drawing/2014/main" id="{3D5E1A4F-94AD-43F9-8C9F-C5068C1674DA}"/>
              </a:ext>
            </a:extLst>
          </p:cNvPr>
          <p:cNvSpPr txBox="1"/>
          <p:nvPr/>
        </p:nvSpPr>
        <p:spPr>
          <a:xfrm>
            <a:off x="2988773" y="5208783"/>
            <a:ext cx="619117" cy="222743"/>
          </a:xfrm>
          <a:prstGeom prst="rect">
            <a:avLst/>
          </a:prstGeom>
          <a:noFill/>
        </p:spPr>
        <p:txBody>
          <a:bodyPr wrap="squar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参照不可</a:t>
            </a:r>
          </a:p>
        </p:txBody>
      </p:sp>
      <p:cxnSp>
        <p:nvCxnSpPr>
          <p:cNvPr id="63" name="コネクタ: 曲線 62">
            <a:extLst>
              <a:ext uri="{FF2B5EF4-FFF2-40B4-BE49-F238E27FC236}">
                <a16:creationId xmlns:a16="http://schemas.microsoft.com/office/drawing/2014/main" id="{9EBA4B49-9E5C-47D6-A0F2-D7BA57A11915}"/>
              </a:ext>
            </a:extLst>
          </p:cNvPr>
          <p:cNvCxnSpPr>
            <a:stCxn id="79" idx="2"/>
            <a:endCxn id="5" idx="2"/>
          </p:cNvCxnSpPr>
          <p:nvPr/>
        </p:nvCxnSpPr>
        <p:spPr>
          <a:xfrm rot="5400000">
            <a:off x="4206857" y="299965"/>
            <a:ext cx="156698" cy="5196171"/>
          </a:xfrm>
          <a:prstGeom prst="curvedConnector3">
            <a:avLst>
              <a:gd name="adj1" fmla="val 245886"/>
            </a:avLst>
          </a:prstGeom>
          <a:ln>
            <a:tailEnd type="triangle"/>
          </a:ln>
        </p:spPr>
        <p:style>
          <a:lnRef idx="1">
            <a:schemeClr val="dk1"/>
          </a:lnRef>
          <a:fillRef idx="0">
            <a:schemeClr val="dk1"/>
          </a:fillRef>
          <a:effectRef idx="0">
            <a:schemeClr val="dk1"/>
          </a:effectRef>
          <a:fontRef idx="minor">
            <a:schemeClr val="tx1"/>
          </a:fontRef>
        </p:style>
      </p:cxnSp>
      <p:sp>
        <p:nvSpPr>
          <p:cNvPr id="143" name="テキスト ボックス 142">
            <a:extLst>
              <a:ext uri="{FF2B5EF4-FFF2-40B4-BE49-F238E27FC236}">
                <a16:creationId xmlns:a16="http://schemas.microsoft.com/office/drawing/2014/main" id="{B52DAE42-8D58-4C10-9936-2E7D4A691A58}"/>
              </a:ext>
            </a:extLst>
          </p:cNvPr>
          <p:cNvSpPr txBox="1"/>
          <p:nvPr/>
        </p:nvSpPr>
        <p:spPr>
          <a:xfrm>
            <a:off x="5744370" y="3063052"/>
            <a:ext cx="151996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p:txBody>
      </p:sp>
      <p:cxnSp>
        <p:nvCxnSpPr>
          <p:cNvPr id="142" name="コネクタ: 曲線 141">
            <a:extLst>
              <a:ext uri="{FF2B5EF4-FFF2-40B4-BE49-F238E27FC236}">
                <a16:creationId xmlns:a16="http://schemas.microsoft.com/office/drawing/2014/main" id="{D78EC485-B56E-480B-AAD8-D5048ADD3AE2}"/>
              </a:ext>
            </a:extLst>
          </p:cNvPr>
          <p:cNvCxnSpPr>
            <a:stCxn id="5" idx="0"/>
            <a:endCxn id="85" idx="0"/>
          </p:cNvCxnSpPr>
          <p:nvPr/>
        </p:nvCxnSpPr>
        <p:spPr>
          <a:xfrm rot="16200000" flipH="1">
            <a:off x="4789199" y="-1464500"/>
            <a:ext cx="76306" cy="6280464"/>
          </a:xfrm>
          <a:prstGeom prst="curvedConnector3">
            <a:avLst>
              <a:gd name="adj1" fmla="val -299583"/>
            </a:avLst>
          </a:prstGeom>
          <a:ln>
            <a:tailEnd type="triangle"/>
          </a:ln>
        </p:spPr>
        <p:style>
          <a:lnRef idx="1">
            <a:schemeClr val="dk1"/>
          </a:lnRef>
          <a:fillRef idx="0">
            <a:schemeClr val="dk1"/>
          </a:fillRef>
          <a:effectRef idx="0">
            <a:schemeClr val="dk1"/>
          </a:effectRef>
          <a:fontRef idx="minor">
            <a:schemeClr val="tx1"/>
          </a:fontRef>
        </p:style>
      </p:cxnSp>
      <p:sp>
        <p:nvSpPr>
          <p:cNvPr id="146" name="テキスト ボックス 145">
            <a:extLst>
              <a:ext uri="{FF2B5EF4-FFF2-40B4-BE49-F238E27FC236}">
                <a16:creationId xmlns:a16="http://schemas.microsoft.com/office/drawing/2014/main" id="{42C5D165-084E-461B-AD0C-BECBC54958CD}"/>
              </a:ext>
            </a:extLst>
          </p:cNvPr>
          <p:cNvSpPr txBox="1"/>
          <p:nvPr/>
        </p:nvSpPr>
        <p:spPr>
          <a:xfrm>
            <a:off x="6622874" y="1251678"/>
            <a:ext cx="595035"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直接作成</a:t>
            </a:r>
            <a:endParaRPr kumimoji="1" lang="en-US" altLang="ja-JP" sz="800" dirty="0">
              <a:latin typeface="Meiryo UI" panose="020B0604030504040204" pitchFamily="50" charset="-128"/>
              <a:ea typeface="Meiryo UI" panose="020B0604030504040204" pitchFamily="50" charset="-128"/>
            </a:endParaRPr>
          </a:p>
        </p:txBody>
      </p:sp>
      <p:cxnSp>
        <p:nvCxnSpPr>
          <p:cNvPr id="149" name="直線矢印コネクタ 148">
            <a:extLst>
              <a:ext uri="{FF2B5EF4-FFF2-40B4-BE49-F238E27FC236}">
                <a16:creationId xmlns:a16="http://schemas.microsoft.com/office/drawing/2014/main" id="{00D72FFA-DA55-479F-B530-57F228952FC9}"/>
              </a:ext>
            </a:extLst>
          </p:cNvPr>
          <p:cNvCxnSpPr>
            <a:endCxn id="100" idx="2"/>
          </p:cNvCxnSpPr>
          <p:nvPr/>
        </p:nvCxnSpPr>
        <p:spPr>
          <a:xfrm flipV="1">
            <a:off x="8346075" y="1987158"/>
            <a:ext cx="448285" cy="520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2" name="直線矢印コネクタ 151">
            <a:extLst>
              <a:ext uri="{FF2B5EF4-FFF2-40B4-BE49-F238E27FC236}">
                <a16:creationId xmlns:a16="http://schemas.microsoft.com/office/drawing/2014/main" id="{3EFC6575-63A9-4523-B32F-791A8443A4C2}"/>
              </a:ext>
            </a:extLst>
          </p:cNvPr>
          <p:cNvCxnSpPr>
            <a:endCxn id="105" idx="2"/>
          </p:cNvCxnSpPr>
          <p:nvPr/>
        </p:nvCxnSpPr>
        <p:spPr>
          <a:xfrm>
            <a:off x="8358714" y="2053266"/>
            <a:ext cx="453822" cy="967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直線矢印コネクタ 153">
            <a:extLst>
              <a:ext uri="{FF2B5EF4-FFF2-40B4-BE49-F238E27FC236}">
                <a16:creationId xmlns:a16="http://schemas.microsoft.com/office/drawing/2014/main" id="{E2FB1AE6-EA1B-484B-8732-3C77E2AD349D}"/>
              </a:ext>
            </a:extLst>
          </p:cNvPr>
          <p:cNvCxnSpPr>
            <a:endCxn id="100" idx="2"/>
          </p:cNvCxnSpPr>
          <p:nvPr/>
        </p:nvCxnSpPr>
        <p:spPr>
          <a:xfrm flipV="1">
            <a:off x="8364448" y="1987158"/>
            <a:ext cx="429912" cy="910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a:extLst>
              <a:ext uri="{FF2B5EF4-FFF2-40B4-BE49-F238E27FC236}">
                <a16:creationId xmlns:a16="http://schemas.microsoft.com/office/drawing/2014/main" id="{C8684F33-EF7A-4CBD-B403-D2E2A24D605E}"/>
              </a:ext>
            </a:extLst>
          </p:cNvPr>
          <p:cNvCxnSpPr>
            <a:stCxn id="89" idx="3"/>
            <a:endCxn id="105" idx="2"/>
          </p:cNvCxnSpPr>
          <p:nvPr/>
        </p:nvCxnSpPr>
        <p:spPr>
          <a:xfrm>
            <a:off x="8349584" y="2898042"/>
            <a:ext cx="462952" cy="122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8" name="コネクタ: 曲線 157">
            <a:extLst>
              <a:ext uri="{FF2B5EF4-FFF2-40B4-BE49-F238E27FC236}">
                <a16:creationId xmlns:a16="http://schemas.microsoft.com/office/drawing/2014/main" id="{2430D082-CA47-42DD-BC04-09E16D62034B}"/>
              </a:ext>
            </a:extLst>
          </p:cNvPr>
          <p:cNvCxnSpPr>
            <a:cxnSpLocks/>
          </p:cNvCxnSpPr>
          <p:nvPr/>
        </p:nvCxnSpPr>
        <p:spPr>
          <a:xfrm flipV="1">
            <a:off x="5878910" y="1662810"/>
            <a:ext cx="2028137" cy="779791"/>
          </a:xfrm>
          <a:prstGeom prst="curvedConnector3">
            <a:avLst>
              <a:gd name="adj1" fmla="val 45352"/>
            </a:avLst>
          </a:prstGeom>
          <a:ln>
            <a:tailEnd type="arrow"/>
          </a:ln>
        </p:spPr>
        <p:style>
          <a:lnRef idx="1">
            <a:schemeClr val="dk1"/>
          </a:lnRef>
          <a:fillRef idx="0">
            <a:schemeClr val="dk1"/>
          </a:fillRef>
          <a:effectRef idx="0">
            <a:schemeClr val="dk1"/>
          </a:effectRef>
          <a:fontRef idx="minor">
            <a:schemeClr val="tx1"/>
          </a:fontRef>
        </p:style>
      </p:cxnSp>
      <p:cxnSp>
        <p:nvCxnSpPr>
          <p:cNvPr id="163" name="直線矢印コネクタ 162">
            <a:extLst>
              <a:ext uri="{FF2B5EF4-FFF2-40B4-BE49-F238E27FC236}">
                <a16:creationId xmlns:a16="http://schemas.microsoft.com/office/drawing/2014/main" id="{58299397-BC8D-4D43-876A-6C18734713C4}"/>
              </a:ext>
            </a:extLst>
          </p:cNvPr>
          <p:cNvCxnSpPr>
            <a:stCxn id="122" idx="3"/>
            <a:endCxn id="131" idx="1"/>
          </p:cNvCxnSpPr>
          <p:nvPr/>
        </p:nvCxnSpPr>
        <p:spPr>
          <a:xfrm>
            <a:off x="4404578" y="5227723"/>
            <a:ext cx="403508" cy="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4" name="テキスト ボックス 163">
            <a:extLst>
              <a:ext uri="{FF2B5EF4-FFF2-40B4-BE49-F238E27FC236}">
                <a16:creationId xmlns:a16="http://schemas.microsoft.com/office/drawing/2014/main" id="{16B13608-35B9-467E-93DE-FD15AE97FB6A}"/>
              </a:ext>
            </a:extLst>
          </p:cNvPr>
          <p:cNvSpPr txBox="1"/>
          <p:nvPr/>
        </p:nvSpPr>
        <p:spPr>
          <a:xfrm>
            <a:off x="3724849" y="4360096"/>
            <a:ext cx="151996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p:txBody>
      </p:sp>
      <p:cxnSp>
        <p:nvCxnSpPr>
          <p:cNvPr id="166" name="直線矢印コネクタ 165">
            <a:extLst>
              <a:ext uri="{FF2B5EF4-FFF2-40B4-BE49-F238E27FC236}">
                <a16:creationId xmlns:a16="http://schemas.microsoft.com/office/drawing/2014/main" id="{98852B30-522B-4F60-B232-5869984E0AAE}"/>
              </a:ext>
            </a:extLst>
          </p:cNvPr>
          <p:cNvCxnSpPr>
            <a:cxnSpLocks/>
            <a:endCxn id="123" idx="1"/>
          </p:cNvCxnSpPr>
          <p:nvPr/>
        </p:nvCxnSpPr>
        <p:spPr>
          <a:xfrm flipV="1">
            <a:off x="5621240" y="4817443"/>
            <a:ext cx="441636" cy="436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a:extLst>
              <a:ext uri="{FF2B5EF4-FFF2-40B4-BE49-F238E27FC236}">
                <a16:creationId xmlns:a16="http://schemas.microsoft.com/office/drawing/2014/main" id="{5AE537DC-B598-4C62-98B0-D42A5A7E6B83}"/>
              </a:ext>
            </a:extLst>
          </p:cNvPr>
          <p:cNvCxnSpPr>
            <a:cxnSpLocks/>
            <a:endCxn id="124" idx="1"/>
          </p:cNvCxnSpPr>
          <p:nvPr/>
        </p:nvCxnSpPr>
        <p:spPr>
          <a:xfrm>
            <a:off x="5621240" y="5253447"/>
            <a:ext cx="437713" cy="418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直線矢印コネクタ 170">
            <a:extLst>
              <a:ext uri="{FF2B5EF4-FFF2-40B4-BE49-F238E27FC236}">
                <a16:creationId xmlns:a16="http://schemas.microsoft.com/office/drawing/2014/main" id="{495068B7-2B94-404E-9851-E4F90057A836}"/>
              </a:ext>
            </a:extLst>
          </p:cNvPr>
          <p:cNvCxnSpPr>
            <a:stCxn id="125" idx="3"/>
            <a:endCxn id="128" idx="2"/>
          </p:cNvCxnSpPr>
          <p:nvPr/>
        </p:nvCxnSpPr>
        <p:spPr>
          <a:xfrm flipV="1">
            <a:off x="6967257" y="4738580"/>
            <a:ext cx="498619" cy="166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3" name="直線矢印コネクタ 172">
            <a:extLst>
              <a:ext uri="{FF2B5EF4-FFF2-40B4-BE49-F238E27FC236}">
                <a16:creationId xmlns:a16="http://schemas.microsoft.com/office/drawing/2014/main" id="{A7EFCE0C-786E-4A89-9647-C6724540C981}"/>
              </a:ext>
            </a:extLst>
          </p:cNvPr>
          <p:cNvCxnSpPr>
            <a:stCxn id="125" idx="3"/>
            <a:endCxn id="130" idx="2"/>
          </p:cNvCxnSpPr>
          <p:nvPr/>
        </p:nvCxnSpPr>
        <p:spPr>
          <a:xfrm>
            <a:off x="6967257" y="4905356"/>
            <a:ext cx="516795" cy="866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B5BF8E8E-5480-4C0F-8625-2331C07E11AD}"/>
              </a:ext>
            </a:extLst>
          </p:cNvPr>
          <p:cNvCxnSpPr>
            <a:stCxn id="126" idx="3"/>
            <a:endCxn id="128" idx="2"/>
          </p:cNvCxnSpPr>
          <p:nvPr/>
        </p:nvCxnSpPr>
        <p:spPr>
          <a:xfrm flipV="1">
            <a:off x="6970766" y="4738580"/>
            <a:ext cx="495110" cy="10115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7" name="直線矢印コネクタ 176">
            <a:extLst>
              <a:ext uri="{FF2B5EF4-FFF2-40B4-BE49-F238E27FC236}">
                <a16:creationId xmlns:a16="http://schemas.microsoft.com/office/drawing/2014/main" id="{18F2FA12-4214-4902-8142-754CE9130E18}"/>
              </a:ext>
            </a:extLst>
          </p:cNvPr>
          <p:cNvCxnSpPr>
            <a:stCxn id="126" idx="3"/>
            <a:endCxn id="130" idx="2"/>
          </p:cNvCxnSpPr>
          <p:nvPr/>
        </p:nvCxnSpPr>
        <p:spPr>
          <a:xfrm>
            <a:off x="6970766" y="5750132"/>
            <a:ext cx="513286" cy="216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9" name="直線矢印コネクタ 178">
            <a:extLst>
              <a:ext uri="{FF2B5EF4-FFF2-40B4-BE49-F238E27FC236}">
                <a16:creationId xmlns:a16="http://schemas.microsoft.com/office/drawing/2014/main" id="{47F02D7B-D47A-48DC-9215-0C95E80B60C7}"/>
              </a:ext>
            </a:extLst>
          </p:cNvPr>
          <p:cNvCxnSpPr>
            <a:stCxn id="119" idx="3"/>
            <a:endCxn id="123" idx="0"/>
          </p:cNvCxnSpPr>
          <p:nvPr/>
        </p:nvCxnSpPr>
        <p:spPr>
          <a:xfrm>
            <a:off x="5289943" y="2928138"/>
            <a:ext cx="1298823" cy="16378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292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B9C9C145-44EF-8513-CDDC-E19EBF276D71}"/>
              </a:ext>
            </a:extLst>
          </p:cNvPr>
          <p:cNvSpPr/>
          <p:nvPr/>
        </p:nvSpPr>
        <p:spPr bwMode="auto">
          <a:xfrm>
            <a:off x="1327448" y="3637944"/>
            <a:ext cx="728754"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9AD3DCB1-7516-4D34-B5ED-E641B7551C3C}"/>
              </a:ext>
            </a:extLst>
          </p:cNvPr>
          <p:cNvSpPr/>
          <p:nvPr/>
        </p:nvSpPr>
        <p:spPr bwMode="auto">
          <a:xfrm>
            <a:off x="1332888" y="1543050"/>
            <a:ext cx="918549" cy="1910092"/>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サーバ＆プロキシ</a:t>
            </a:r>
            <a:r>
              <a:rPr kumimoji="1" lang="en-US" altLang="ja-JP" sz="1200" dirty="0">
                <a:latin typeface="Meiryo UI" panose="020B0604030504040204" pitchFamily="50" charset="-128"/>
                <a:ea typeface="Meiryo UI" panose="020B0604030504040204" pitchFamily="50" charset="-128"/>
              </a:rPr>
              <a:t>(Nginx)</a:t>
            </a: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2.2 </a:t>
            </a:r>
            <a:r>
              <a:rPr lang="ja-JP" altLang="en-US" sz="1800" dirty="0">
                <a:solidFill>
                  <a:schemeClr val="tx1"/>
                </a:solidFill>
                <a:latin typeface="Meiryo UI" panose="020B0604030504040204" pitchFamily="50" charset="-128"/>
                <a:ea typeface="Meiryo UI" panose="020B0604030504040204" pitchFamily="50" charset="-128"/>
              </a:rPr>
              <a:t>ネットワーク構成</a:t>
            </a:r>
            <a:r>
              <a:rPr lang="en-US" altLang="ja-JP" sz="1800" dirty="0">
                <a:solidFill>
                  <a:schemeClr val="tx1"/>
                </a:solidFill>
                <a:latin typeface="Meiryo UI" panose="020B0604030504040204" pitchFamily="50" charset="-128"/>
                <a:ea typeface="Meiryo UI" panose="020B0604030504040204" pitchFamily="50" charset="-128"/>
              </a:rPr>
              <a:t> &gt; 2.2.1 </a:t>
            </a:r>
            <a:r>
              <a:rPr lang="ja-JP" altLang="en-US" sz="1800" dirty="0">
                <a:solidFill>
                  <a:schemeClr val="tx1"/>
                </a:solidFill>
                <a:latin typeface="Meiryo UI" panose="020B0604030504040204" pitchFamily="50" charset="-128"/>
                <a:ea typeface="Meiryo UI" panose="020B0604030504040204" pitchFamily="50" charset="-128"/>
              </a:rPr>
              <a:t>ネットワーク構成図</a:t>
            </a:r>
            <a:endParaRPr kumimoji="1" lang="ja-JP" altLang="en-US" sz="1800" dirty="0">
              <a:solidFill>
                <a:schemeClr val="tx1"/>
              </a:solidFill>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■データカタログ作成ツールのネットワーク構成を以下に示す。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1180791" y="5198111"/>
            <a:ext cx="4001705" cy="352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1180791" y="4896491"/>
            <a:ext cx="4001705" cy="32513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1180791" y="1105392"/>
            <a:ext cx="3997794" cy="3782300"/>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cxnSp>
        <p:nvCxnSpPr>
          <p:cNvPr id="40" name="直線矢印コネクタ 39">
            <a:extLst>
              <a:ext uri="{FF2B5EF4-FFF2-40B4-BE49-F238E27FC236}">
                <a16:creationId xmlns:a16="http://schemas.microsoft.com/office/drawing/2014/main" id="{733FAA45-A9B3-48CA-960A-469580F157E1}"/>
              </a:ext>
            </a:extLst>
          </p:cNvPr>
          <p:cNvCxnSpPr>
            <a:cxnSpLocks/>
          </p:cNvCxnSpPr>
          <p:nvPr/>
        </p:nvCxnSpPr>
        <p:spPr>
          <a:xfrm>
            <a:off x="3256712" y="3391689"/>
            <a:ext cx="0" cy="31890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E40D631-D199-4300-8C6D-69A5E9FA489C}"/>
              </a:ext>
            </a:extLst>
          </p:cNvPr>
          <p:cNvSpPr/>
          <p:nvPr/>
        </p:nvSpPr>
        <p:spPr bwMode="auto">
          <a:xfrm>
            <a:off x="1312020" y="5965881"/>
            <a:ext cx="1188127" cy="50833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cxnSp>
        <p:nvCxnSpPr>
          <p:cNvPr id="51" name="直線矢印コネクタ 50">
            <a:extLst>
              <a:ext uri="{FF2B5EF4-FFF2-40B4-BE49-F238E27FC236}">
                <a16:creationId xmlns:a16="http://schemas.microsoft.com/office/drawing/2014/main" id="{7D625661-3CC8-4284-8EBD-250F70E68258}"/>
              </a:ext>
            </a:extLst>
          </p:cNvPr>
          <p:cNvCxnSpPr>
            <a:cxnSpLocks/>
          </p:cNvCxnSpPr>
          <p:nvPr/>
        </p:nvCxnSpPr>
        <p:spPr>
          <a:xfrm>
            <a:off x="4286765" y="6048372"/>
            <a:ext cx="1060452" cy="0"/>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6A8DCFB-624B-4C39-827B-712C3FDB6723}"/>
              </a:ext>
            </a:extLst>
          </p:cNvPr>
          <p:cNvSpPr txBox="1"/>
          <p:nvPr/>
        </p:nvSpPr>
        <p:spPr>
          <a:xfrm>
            <a:off x="4212033" y="6071295"/>
            <a:ext cx="1334709"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コンテナ間</a:t>
            </a:r>
            <a:r>
              <a:rPr kumimoji="1" lang="ja-JP" altLang="en-US" sz="1200" dirty="0">
                <a:latin typeface="Meiryo UI" panose="020B0604030504040204" pitchFamily="50" charset="-128"/>
                <a:ea typeface="Meiryo UI" panose="020B0604030504040204" pitchFamily="50" charset="-128"/>
              </a:rPr>
              <a:t>通信</a:t>
            </a:r>
          </a:p>
        </p:txBody>
      </p:sp>
      <p:sp>
        <p:nvSpPr>
          <p:cNvPr id="55" name="正方形/長方形 54">
            <a:extLst>
              <a:ext uri="{FF2B5EF4-FFF2-40B4-BE49-F238E27FC236}">
                <a16:creationId xmlns:a16="http://schemas.microsoft.com/office/drawing/2014/main" id="{A6AFA2D6-8827-45F2-B1F5-DDEF379E8DB1}"/>
              </a:ext>
            </a:extLst>
          </p:cNvPr>
          <p:cNvSpPr/>
          <p:nvPr/>
        </p:nvSpPr>
        <p:spPr>
          <a:xfrm rot="5400000">
            <a:off x="1095560" y="2836373"/>
            <a:ext cx="680480" cy="174099"/>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F326001E-B634-4F9C-B39C-955B7F175E88}"/>
              </a:ext>
            </a:extLst>
          </p:cNvPr>
          <p:cNvSpPr/>
          <p:nvPr/>
        </p:nvSpPr>
        <p:spPr>
          <a:xfrm rot="5400000">
            <a:off x="6644938" y="6074149"/>
            <a:ext cx="266893" cy="17718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936D20C5-BD0C-4B72-9777-69034FDA6BA8}"/>
              </a:ext>
            </a:extLst>
          </p:cNvPr>
          <p:cNvSpPr/>
          <p:nvPr/>
        </p:nvSpPr>
        <p:spPr>
          <a:xfrm rot="5400000">
            <a:off x="7535243" y="6064118"/>
            <a:ext cx="266893" cy="177180"/>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0DC35350-4B4D-4623-B73A-37055038DCAA}"/>
              </a:ext>
            </a:extLst>
          </p:cNvPr>
          <p:cNvSpPr txBox="1"/>
          <p:nvPr/>
        </p:nvSpPr>
        <p:spPr>
          <a:xfrm>
            <a:off x="7407417" y="6371218"/>
            <a:ext cx="741509"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内部通信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ポート</a:t>
            </a:r>
            <a:endParaRPr kumimoji="1" lang="en-US" altLang="ja-JP" sz="1050" dirty="0">
              <a:latin typeface="Meiryo UI" panose="020B0604030504040204" pitchFamily="50" charset="-128"/>
              <a:ea typeface="Meiryo UI" panose="020B0604030504040204" pitchFamily="50" charset="-128"/>
            </a:endParaRPr>
          </a:p>
        </p:txBody>
      </p:sp>
      <p:cxnSp>
        <p:nvCxnSpPr>
          <p:cNvPr id="88" name="直線矢印コネクタ 87">
            <a:extLst>
              <a:ext uri="{FF2B5EF4-FFF2-40B4-BE49-F238E27FC236}">
                <a16:creationId xmlns:a16="http://schemas.microsoft.com/office/drawing/2014/main" id="{BAF7751C-CEA4-488E-8031-9722AC0EE48A}"/>
              </a:ext>
            </a:extLst>
          </p:cNvPr>
          <p:cNvCxnSpPr>
            <a:cxnSpLocks/>
          </p:cNvCxnSpPr>
          <p:nvPr/>
        </p:nvCxnSpPr>
        <p:spPr>
          <a:xfrm>
            <a:off x="5480580" y="6056015"/>
            <a:ext cx="74915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0" name="テキスト ボックス 89">
            <a:extLst>
              <a:ext uri="{FF2B5EF4-FFF2-40B4-BE49-F238E27FC236}">
                <a16:creationId xmlns:a16="http://schemas.microsoft.com/office/drawing/2014/main" id="{6769EB9B-294E-42F8-815B-AA2122F55E8D}"/>
              </a:ext>
            </a:extLst>
          </p:cNvPr>
          <p:cNvSpPr txBox="1"/>
          <p:nvPr/>
        </p:nvSpPr>
        <p:spPr>
          <a:xfrm>
            <a:off x="5516518" y="6071295"/>
            <a:ext cx="865758" cy="46166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コンテナ</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外部通信</a:t>
            </a:r>
          </a:p>
        </p:txBody>
      </p:sp>
      <p:sp>
        <p:nvSpPr>
          <p:cNvPr id="74" name="テキスト ボックス 73">
            <a:extLst>
              <a:ext uri="{FF2B5EF4-FFF2-40B4-BE49-F238E27FC236}">
                <a16:creationId xmlns:a16="http://schemas.microsoft.com/office/drawing/2014/main" id="{BD4E9C6E-4D15-4CEB-81C8-1F68983EE6C2}"/>
              </a:ext>
            </a:extLst>
          </p:cNvPr>
          <p:cNvSpPr txBox="1"/>
          <p:nvPr/>
        </p:nvSpPr>
        <p:spPr>
          <a:xfrm>
            <a:off x="4788162" y="4014605"/>
            <a:ext cx="100606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 API</a:t>
            </a:r>
            <a:endParaRPr kumimoji="1" lang="ja-JP" altLang="en-US" sz="12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17612C1D-DE7D-443B-A6AC-BEE754A69824}"/>
              </a:ext>
            </a:extLst>
          </p:cNvPr>
          <p:cNvCxnSpPr>
            <a:cxnSpLocks/>
            <a:stCxn id="93" idx="3"/>
            <a:endCxn id="55" idx="2"/>
          </p:cNvCxnSpPr>
          <p:nvPr/>
        </p:nvCxnSpPr>
        <p:spPr>
          <a:xfrm>
            <a:off x="932956" y="2919733"/>
            <a:ext cx="415795" cy="36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正方形/長方形 92">
            <a:extLst>
              <a:ext uri="{FF2B5EF4-FFF2-40B4-BE49-F238E27FC236}">
                <a16:creationId xmlns:a16="http://schemas.microsoft.com/office/drawing/2014/main" id="{54B7318B-4E2A-4DC5-A53A-A87FB5705481}"/>
              </a:ext>
            </a:extLst>
          </p:cNvPr>
          <p:cNvSpPr/>
          <p:nvPr/>
        </p:nvSpPr>
        <p:spPr bwMode="auto">
          <a:xfrm>
            <a:off x="147414" y="1131094"/>
            <a:ext cx="785542" cy="357727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200" u="sng" dirty="0">
                <a:latin typeface="Meiryo UI" panose="020B0604030504040204" pitchFamily="50" charset="-128"/>
                <a:ea typeface="Meiryo UI" panose="020B0604030504040204" pitchFamily="50" charset="-128"/>
              </a:rPr>
              <a:t>データ</a:t>
            </a:r>
            <a:endParaRPr lang="en-US" altLang="ja-JP" sz="1200" u="sng" dirty="0">
              <a:latin typeface="Meiryo UI" panose="020B0604030504040204" pitchFamily="50" charset="-128"/>
              <a:ea typeface="Meiryo UI" panose="020B0604030504040204" pitchFamily="50" charset="-128"/>
            </a:endParaRPr>
          </a:p>
          <a:p>
            <a:r>
              <a:rPr lang="ja-JP" altLang="en-US" sz="1200" u="sng" dirty="0">
                <a:latin typeface="Meiryo UI" panose="020B0604030504040204" pitchFamily="50" charset="-128"/>
                <a:ea typeface="Meiryo UI" panose="020B0604030504040204" pitchFamily="50" charset="-128"/>
              </a:rPr>
              <a:t>提供者</a:t>
            </a:r>
            <a:endParaRPr lang="en-US" altLang="ja-JP" sz="1200" u="sng" dirty="0">
              <a:latin typeface="Meiryo UI" panose="020B0604030504040204" pitchFamily="50" charset="-128"/>
              <a:ea typeface="Meiryo UI" panose="020B0604030504040204" pitchFamily="50" charset="-128"/>
            </a:endParaRPr>
          </a:p>
          <a:p>
            <a:endParaRPr lang="en-US" altLang="ja-JP" sz="1200" u="sng" dirty="0">
              <a:latin typeface="Meiryo UI" panose="020B0604030504040204" pitchFamily="50" charset="-128"/>
              <a:ea typeface="Meiryo UI" panose="020B0604030504040204" pitchFamily="50" charset="-128"/>
            </a:endParaRPr>
          </a:p>
          <a:p>
            <a:r>
              <a:rPr lang="en-US" altLang="ja-JP" sz="1200" u="sng" dirty="0">
                <a:latin typeface="Meiryo UI" panose="020B0604030504040204" pitchFamily="50" charset="-128"/>
                <a:ea typeface="Meiryo UI" panose="020B0604030504040204" pitchFamily="50" charset="-128"/>
              </a:rPr>
              <a:t>Web</a:t>
            </a:r>
          </a:p>
          <a:p>
            <a:r>
              <a:rPr lang="ja-JP" altLang="en-US" sz="1200" u="sng" dirty="0">
                <a:latin typeface="Meiryo UI" panose="020B0604030504040204" pitchFamily="50" charset="-128"/>
                <a:ea typeface="Meiryo UI" panose="020B0604030504040204" pitchFamily="50" charset="-128"/>
              </a:rPr>
              <a:t>ブラウザ</a:t>
            </a:r>
            <a:endParaRPr lang="en-US" altLang="ja-JP" sz="12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8602844" y="5992546"/>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8486024" y="6345283"/>
            <a:ext cx="902749" cy="415498"/>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コンテナ外</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E9480BD0-B3D6-47B3-9101-A91177F3A4D1}"/>
              </a:ext>
            </a:extLst>
          </p:cNvPr>
          <p:cNvCxnSpPr>
            <a:cxnSpLocks/>
          </p:cNvCxnSpPr>
          <p:nvPr/>
        </p:nvCxnSpPr>
        <p:spPr>
          <a:xfrm>
            <a:off x="2251437" y="2404615"/>
            <a:ext cx="387603" cy="0"/>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四角形: 1 つの角を切り取る 95">
            <a:extLst>
              <a:ext uri="{FF2B5EF4-FFF2-40B4-BE49-F238E27FC236}">
                <a16:creationId xmlns:a16="http://schemas.microsoft.com/office/drawing/2014/main" id="{54D10DC2-C104-4672-9D22-DC7DE924F7CD}"/>
              </a:ext>
            </a:extLst>
          </p:cNvPr>
          <p:cNvSpPr/>
          <p:nvPr/>
        </p:nvSpPr>
        <p:spPr>
          <a:xfrm>
            <a:off x="1602958" y="2993779"/>
            <a:ext cx="567856" cy="383788"/>
          </a:xfrm>
          <a:prstGeom prst="snip1Rect">
            <a:avLst>
              <a:gd name="adj"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Nginx</a:t>
            </a:r>
          </a:p>
          <a:p>
            <a:pPr algn="ctr"/>
            <a:r>
              <a:rPr lang="ja-JP" altLang="en-US" sz="1000" dirty="0">
                <a:solidFill>
                  <a:schemeClr val="tx1"/>
                </a:solidFill>
                <a:latin typeface="Meiryo UI" panose="020B0604030504040204" pitchFamily="50" charset="-128"/>
                <a:ea typeface="Meiryo UI" panose="020B0604030504040204" pitchFamily="50" charset="-128"/>
              </a:rPr>
              <a:t>設定</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7" name="テキスト ボックス 96">
            <a:extLst>
              <a:ext uri="{FF2B5EF4-FFF2-40B4-BE49-F238E27FC236}">
                <a16:creationId xmlns:a16="http://schemas.microsoft.com/office/drawing/2014/main" id="{CD10074E-01BE-4807-BD67-A25A192DA952}"/>
              </a:ext>
            </a:extLst>
          </p:cNvPr>
          <p:cNvSpPr txBox="1"/>
          <p:nvPr/>
        </p:nvSpPr>
        <p:spPr>
          <a:xfrm>
            <a:off x="6382276" y="6371218"/>
            <a:ext cx="741509" cy="415498"/>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外部</a:t>
            </a:r>
            <a:r>
              <a:rPr kumimoji="1" lang="ja-JP" altLang="en-US" sz="1050" dirty="0">
                <a:latin typeface="Meiryo UI" panose="020B0604030504040204" pitchFamily="50" charset="-128"/>
                <a:ea typeface="Meiryo UI" panose="020B0604030504040204" pitchFamily="50" charset="-128"/>
              </a:rPr>
              <a:t>通信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ポート</a:t>
            </a:r>
            <a:endParaRPr kumimoji="1" lang="en-US" altLang="ja-JP" sz="1050" dirty="0">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885F8403-DFC0-494F-B888-DF1B59EF8708}"/>
              </a:ext>
            </a:extLst>
          </p:cNvPr>
          <p:cNvSpPr/>
          <p:nvPr/>
        </p:nvSpPr>
        <p:spPr bwMode="auto">
          <a:xfrm>
            <a:off x="6209928" y="1106153"/>
            <a:ext cx="2116727"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91" name="正方形/長方形 90">
            <a:extLst>
              <a:ext uri="{FF2B5EF4-FFF2-40B4-BE49-F238E27FC236}">
                <a16:creationId xmlns:a16="http://schemas.microsoft.com/office/drawing/2014/main" id="{10618518-2846-46B7-98B6-DDE9AABB7F42}"/>
              </a:ext>
            </a:extLst>
          </p:cNvPr>
          <p:cNvSpPr/>
          <p:nvPr/>
        </p:nvSpPr>
        <p:spPr bwMode="auto">
          <a:xfrm>
            <a:off x="6323651" y="1449652"/>
            <a:ext cx="1879441" cy="246044"/>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HTTP</a:t>
            </a:r>
            <a:r>
              <a:rPr lang="ja-JP" altLang="en-US" sz="1200" dirty="0">
                <a:latin typeface="Meiryo UI" panose="020B0604030504040204" pitchFamily="50" charset="-128"/>
                <a:ea typeface="Meiryo UI" panose="020B0604030504040204" pitchFamily="50" charset="-128"/>
              </a:rPr>
              <a:t>ファイルサーバ</a:t>
            </a:r>
            <a:endParaRPr lang="en-US" altLang="ja-JP" sz="12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7C04E4FE-9592-4A2E-AA50-9E0C2A7F5C60}"/>
              </a:ext>
            </a:extLst>
          </p:cNvPr>
          <p:cNvSpPr/>
          <p:nvPr/>
        </p:nvSpPr>
        <p:spPr bwMode="auto">
          <a:xfrm>
            <a:off x="6209928" y="2659255"/>
            <a:ext cx="2120663"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40F44CA8-6A7C-43EA-B320-DE60B2AA5E56}"/>
              </a:ext>
            </a:extLst>
          </p:cNvPr>
          <p:cNvSpPr/>
          <p:nvPr/>
        </p:nvSpPr>
        <p:spPr bwMode="auto">
          <a:xfrm>
            <a:off x="6323651" y="2999201"/>
            <a:ext cx="1893298" cy="23776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FTP</a:t>
            </a:r>
            <a:r>
              <a:rPr lang="ja-JP" altLang="en-US" sz="1200" dirty="0">
                <a:latin typeface="Meiryo UI" panose="020B0604030504040204" pitchFamily="50" charset="-128"/>
                <a:ea typeface="Meiryo UI" panose="020B0604030504040204" pitchFamily="50" charset="-128"/>
              </a:rPr>
              <a:t>ファイルサーバ</a:t>
            </a:r>
            <a:endParaRPr lang="en-US" altLang="ja-JP" sz="1200"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A7A77CCE-ABB5-4151-AB09-02A411CE4C47}"/>
              </a:ext>
            </a:extLst>
          </p:cNvPr>
          <p:cNvSpPr/>
          <p:nvPr/>
        </p:nvSpPr>
        <p:spPr bwMode="auto">
          <a:xfrm>
            <a:off x="6209928" y="4212357"/>
            <a:ext cx="2116727"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474B7FDC-BD46-43FD-8BD9-696F9C8EC94D}"/>
              </a:ext>
            </a:extLst>
          </p:cNvPr>
          <p:cNvSpPr/>
          <p:nvPr/>
        </p:nvSpPr>
        <p:spPr bwMode="auto">
          <a:xfrm>
            <a:off x="6332747" y="4557764"/>
            <a:ext cx="1893298" cy="23084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NGSI</a:t>
            </a: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p:txBody>
      </p:sp>
      <p:cxnSp>
        <p:nvCxnSpPr>
          <p:cNvPr id="104" name="直線矢印コネクタ 84">
            <a:extLst>
              <a:ext uri="{FF2B5EF4-FFF2-40B4-BE49-F238E27FC236}">
                <a16:creationId xmlns:a16="http://schemas.microsoft.com/office/drawing/2014/main" id="{ACEB58B2-38A8-4F20-AFB4-50622AA6E0F4}"/>
              </a:ext>
            </a:extLst>
          </p:cNvPr>
          <p:cNvCxnSpPr>
            <a:cxnSpLocks/>
            <a:stCxn id="11" idx="3"/>
            <a:endCxn id="103" idx="1"/>
          </p:cNvCxnSpPr>
          <p:nvPr/>
        </p:nvCxnSpPr>
        <p:spPr>
          <a:xfrm>
            <a:off x="4953000" y="2469951"/>
            <a:ext cx="1379747" cy="220323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 name="直線矢印コネクタ 84">
            <a:extLst>
              <a:ext uri="{FF2B5EF4-FFF2-40B4-BE49-F238E27FC236}">
                <a16:creationId xmlns:a16="http://schemas.microsoft.com/office/drawing/2014/main" id="{F8AC1940-60AB-499C-87AE-4F5E1A06DE42}"/>
              </a:ext>
            </a:extLst>
          </p:cNvPr>
          <p:cNvCxnSpPr>
            <a:cxnSpLocks/>
            <a:endCxn id="100" idx="1"/>
          </p:cNvCxnSpPr>
          <p:nvPr/>
        </p:nvCxnSpPr>
        <p:spPr>
          <a:xfrm>
            <a:off x="4967604" y="2237537"/>
            <a:ext cx="1356047" cy="880545"/>
          </a:xfrm>
          <a:prstGeom prst="bentConnector3">
            <a:avLst>
              <a:gd name="adj1" fmla="val 5680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7" name="直線矢印コネクタ 84">
            <a:extLst>
              <a:ext uri="{FF2B5EF4-FFF2-40B4-BE49-F238E27FC236}">
                <a16:creationId xmlns:a16="http://schemas.microsoft.com/office/drawing/2014/main" id="{8E73C89A-FA62-4E77-8B5F-E378D9EEF643}"/>
              </a:ext>
            </a:extLst>
          </p:cNvPr>
          <p:cNvCxnSpPr>
            <a:cxnSpLocks/>
            <a:endCxn id="91" idx="1"/>
          </p:cNvCxnSpPr>
          <p:nvPr/>
        </p:nvCxnSpPr>
        <p:spPr>
          <a:xfrm flipV="1">
            <a:off x="4953000" y="1572674"/>
            <a:ext cx="1370651" cy="269573"/>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8F160DB8-8FA8-4A7A-A714-E4962AB50534}"/>
              </a:ext>
            </a:extLst>
          </p:cNvPr>
          <p:cNvSpPr txBox="1"/>
          <p:nvPr/>
        </p:nvSpPr>
        <p:spPr>
          <a:xfrm>
            <a:off x="5471107" y="1347646"/>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sp>
        <p:nvSpPr>
          <p:cNvPr id="112" name="テキスト ボックス 111">
            <a:extLst>
              <a:ext uri="{FF2B5EF4-FFF2-40B4-BE49-F238E27FC236}">
                <a16:creationId xmlns:a16="http://schemas.microsoft.com/office/drawing/2014/main" id="{A98C9CF2-E539-45D1-BC64-E8085AE5C39F}"/>
              </a:ext>
            </a:extLst>
          </p:cNvPr>
          <p:cNvSpPr txBox="1"/>
          <p:nvPr/>
        </p:nvSpPr>
        <p:spPr>
          <a:xfrm>
            <a:off x="4978960" y="1977505"/>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FTP</a:t>
            </a:r>
            <a:endParaRPr kumimoji="1" lang="ja-JP" altLang="en-US" sz="12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1B5F18C5-B878-4760-9084-C343A498DD0F}"/>
              </a:ext>
            </a:extLst>
          </p:cNvPr>
          <p:cNvSpPr txBox="1"/>
          <p:nvPr/>
        </p:nvSpPr>
        <p:spPr>
          <a:xfrm>
            <a:off x="5012175" y="2447948"/>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04C7659A-C3FB-47BF-A7C5-96B256D365C9}"/>
              </a:ext>
            </a:extLst>
          </p:cNvPr>
          <p:cNvGrpSpPr/>
          <p:nvPr/>
        </p:nvGrpSpPr>
        <p:grpSpPr>
          <a:xfrm>
            <a:off x="2639040" y="1543050"/>
            <a:ext cx="2313960" cy="1853802"/>
            <a:chOff x="2720513" y="1543050"/>
            <a:chExt cx="3298119" cy="1853802"/>
          </a:xfrm>
        </p:grpSpPr>
        <p:sp>
          <p:nvSpPr>
            <p:cNvPr id="11" name="正方形/長方形 10">
              <a:extLst>
                <a:ext uri="{FF2B5EF4-FFF2-40B4-BE49-F238E27FC236}">
                  <a16:creationId xmlns:a16="http://schemas.microsoft.com/office/drawing/2014/main" id="{87E0E321-7A85-44BF-B25C-9CB692F91026}"/>
                </a:ext>
              </a:extLst>
            </p:cNvPr>
            <p:cNvSpPr/>
            <p:nvPr/>
          </p:nvSpPr>
          <p:spPr bwMode="auto">
            <a:xfrm>
              <a:off x="2720513" y="1543050"/>
              <a:ext cx="3298119" cy="1853802"/>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p:txBody>
        </p:sp>
        <p:sp>
          <p:nvSpPr>
            <p:cNvPr id="89" name="正方形/長方形 88">
              <a:extLst>
                <a:ext uri="{FF2B5EF4-FFF2-40B4-BE49-F238E27FC236}">
                  <a16:creationId xmlns:a16="http://schemas.microsoft.com/office/drawing/2014/main" id="{604F74B7-D85C-4F4D-B056-23AC745B1C9D}"/>
                </a:ext>
              </a:extLst>
            </p:cNvPr>
            <p:cNvSpPr/>
            <p:nvPr/>
          </p:nvSpPr>
          <p:spPr>
            <a:xfrm rot="5400000">
              <a:off x="2660057" y="2241000"/>
              <a:ext cx="428218" cy="275094"/>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8" name="四角形: 1 つの角を切り取る 117">
              <a:extLst>
                <a:ext uri="{FF2B5EF4-FFF2-40B4-BE49-F238E27FC236}">
                  <a16:creationId xmlns:a16="http://schemas.microsoft.com/office/drawing/2014/main" id="{83D08F48-DD10-4829-9D57-2A663C23EC18}"/>
                </a:ext>
              </a:extLst>
            </p:cNvPr>
            <p:cNvSpPr/>
            <p:nvPr/>
          </p:nvSpPr>
          <p:spPr>
            <a:xfrm>
              <a:off x="3010701" y="2847244"/>
              <a:ext cx="567856" cy="383788"/>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設定</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grpSp>
      <p:sp>
        <p:nvSpPr>
          <p:cNvPr id="60" name="正方形/長方形 59">
            <a:extLst>
              <a:ext uri="{FF2B5EF4-FFF2-40B4-BE49-F238E27FC236}">
                <a16:creationId xmlns:a16="http://schemas.microsoft.com/office/drawing/2014/main" id="{78F6BE7B-4842-4CF6-B6C6-43C296687A53}"/>
              </a:ext>
            </a:extLst>
          </p:cNvPr>
          <p:cNvSpPr/>
          <p:nvPr/>
        </p:nvSpPr>
        <p:spPr>
          <a:xfrm>
            <a:off x="385228" y="6076580"/>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62" name="正方形/長方形 61">
            <a:extLst>
              <a:ext uri="{FF2B5EF4-FFF2-40B4-BE49-F238E27FC236}">
                <a16:creationId xmlns:a16="http://schemas.microsoft.com/office/drawing/2014/main" id="{2950D676-C672-401C-B11B-6C7986262D0E}"/>
              </a:ext>
            </a:extLst>
          </p:cNvPr>
          <p:cNvSpPr/>
          <p:nvPr/>
        </p:nvSpPr>
        <p:spPr bwMode="auto">
          <a:xfrm>
            <a:off x="6323651" y="1810734"/>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63" name="正方形/長方形 62">
            <a:extLst>
              <a:ext uri="{FF2B5EF4-FFF2-40B4-BE49-F238E27FC236}">
                <a16:creationId xmlns:a16="http://schemas.microsoft.com/office/drawing/2014/main" id="{5D4058C4-E4A1-435C-83EA-10CE1AB35469}"/>
              </a:ext>
            </a:extLst>
          </p:cNvPr>
          <p:cNvSpPr/>
          <p:nvPr/>
        </p:nvSpPr>
        <p:spPr bwMode="auto">
          <a:xfrm>
            <a:off x="6323651" y="2173768"/>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101" name="正方形/長方形 100">
            <a:extLst>
              <a:ext uri="{FF2B5EF4-FFF2-40B4-BE49-F238E27FC236}">
                <a16:creationId xmlns:a16="http://schemas.microsoft.com/office/drawing/2014/main" id="{413F7CD7-997B-483A-BCF0-04C9285641D6}"/>
              </a:ext>
            </a:extLst>
          </p:cNvPr>
          <p:cNvSpPr/>
          <p:nvPr/>
        </p:nvSpPr>
        <p:spPr bwMode="auto">
          <a:xfrm>
            <a:off x="6337508" y="3330120"/>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106" name="正方形/長方形 105">
            <a:extLst>
              <a:ext uri="{FF2B5EF4-FFF2-40B4-BE49-F238E27FC236}">
                <a16:creationId xmlns:a16="http://schemas.microsoft.com/office/drawing/2014/main" id="{7C2C2DEB-ACB3-47E8-BF74-1BB796F81135}"/>
              </a:ext>
            </a:extLst>
          </p:cNvPr>
          <p:cNvSpPr/>
          <p:nvPr/>
        </p:nvSpPr>
        <p:spPr bwMode="auto">
          <a:xfrm>
            <a:off x="6337508" y="3692814"/>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108" name="正方形/長方形 107">
            <a:extLst>
              <a:ext uri="{FF2B5EF4-FFF2-40B4-BE49-F238E27FC236}">
                <a16:creationId xmlns:a16="http://schemas.microsoft.com/office/drawing/2014/main" id="{AF501CB3-D75A-4966-B141-DC9DBEFB12CA}"/>
              </a:ext>
            </a:extLst>
          </p:cNvPr>
          <p:cNvSpPr/>
          <p:nvPr/>
        </p:nvSpPr>
        <p:spPr bwMode="auto">
          <a:xfrm>
            <a:off x="6342126" y="4914148"/>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109" name="正方形/長方形 108">
            <a:extLst>
              <a:ext uri="{FF2B5EF4-FFF2-40B4-BE49-F238E27FC236}">
                <a16:creationId xmlns:a16="http://schemas.microsoft.com/office/drawing/2014/main" id="{DB023C5B-1FB7-4DB4-BB3C-4CB9500D8832}"/>
              </a:ext>
            </a:extLst>
          </p:cNvPr>
          <p:cNvSpPr/>
          <p:nvPr/>
        </p:nvSpPr>
        <p:spPr bwMode="auto">
          <a:xfrm>
            <a:off x="6342126" y="5276842"/>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cxnSp>
        <p:nvCxnSpPr>
          <p:cNvPr id="114" name="直線矢印コネクタ 84">
            <a:extLst>
              <a:ext uri="{FF2B5EF4-FFF2-40B4-BE49-F238E27FC236}">
                <a16:creationId xmlns:a16="http://schemas.microsoft.com/office/drawing/2014/main" id="{5B45A150-7820-48FC-9763-E3EE71CFD7E6}"/>
              </a:ext>
            </a:extLst>
          </p:cNvPr>
          <p:cNvCxnSpPr>
            <a:cxnSpLocks/>
            <a:endCxn id="62" idx="1"/>
          </p:cNvCxnSpPr>
          <p:nvPr/>
        </p:nvCxnSpPr>
        <p:spPr>
          <a:xfrm rot="5400000" flipH="1" flipV="1">
            <a:off x="5468939" y="2423660"/>
            <a:ext cx="1344616" cy="364808"/>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9" name="直線矢印コネクタ 84">
            <a:extLst>
              <a:ext uri="{FF2B5EF4-FFF2-40B4-BE49-F238E27FC236}">
                <a16:creationId xmlns:a16="http://schemas.microsoft.com/office/drawing/2014/main" id="{0006258B-ADD9-4DD9-B83D-D6A3A017BC15}"/>
              </a:ext>
            </a:extLst>
          </p:cNvPr>
          <p:cNvCxnSpPr>
            <a:cxnSpLocks/>
            <a:endCxn id="63" idx="1"/>
          </p:cNvCxnSpPr>
          <p:nvPr/>
        </p:nvCxnSpPr>
        <p:spPr>
          <a:xfrm rot="5400000" flipH="1" flipV="1">
            <a:off x="5654012" y="2594024"/>
            <a:ext cx="974471" cy="364808"/>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27" name="直線矢印コネクタ 84">
            <a:extLst>
              <a:ext uri="{FF2B5EF4-FFF2-40B4-BE49-F238E27FC236}">
                <a16:creationId xmlns:a16="http://schemas.microsoft.com/office/drawing/2014/main" id="{FC5065CC-5348-4744-9B9F-AB2C5E2BCFEC}"/>
              </a:ext>
            </a:extLst>
          </p:cNvPr>
          <p:cNvCxnSpPr>
            <a:cxnSpLocks/>
            <a:endCxn id="101" idx="1"/>
          </p:cNvCxnSpPr>
          <p:nvPr/>
        </p:nvCxnSpPr>
        <p:spPr>
          <a:xfrm rot="16200000" flipH="1">
            <a:off x="5900362" y="3015996"/>
            <a:ext cx="495626" cy="378665"/>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2" name="直線矢印コネクタ 84">
            <a:extLst>
              <a:ext uri="{FF2B5EF4-FFF2-40B4-BE49-F238E27FC236}">
                <a16:creationId xmlns:a16="http://schemas.microsoft.com/office/drawing/2014/main" id="{230CDEF5-BF12-4C21-A642-149C7A8426E2}"/>
              </a:ext>
            </a:extLst>
          </p:cNvPr>
          <p:cNvCxnSpPr>
            <a:cxnSpLocks/>
            <a:endCxn id="106" idx="1"/>
          </p:cNvCxnSpPr>
          <p:nvPr/>
        </p:nvCxnSpPr>
        <p:spPr>
          <a:xfrm rot="16200000" flipH="1">
            <a:off x="5799014" y="3269744"/>
            <a:ext cx="698322" cy="378666"/>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5" name="直線矢印コネクタ 84">
            <a:extLst>
              <a:ext uri="{FF2B5EF4-FFF2-40B4-BE49-F238E27FC236}">
                <a16:creationId xmlns:a16="http://schemas.microsoft.com/office/drawing/2014/main" id="{A6A377BE-EEE8-4826-A0DE-A88E42C27324}"/>
              </a:ext>
            </a:extLst>
          </p:cNvPr>
          <p:cNvCxnSpPr>
            <a:cxnSpLocks/>
            <a:endCxn id="108" idx="1"/>
          </p:cNvCxnSpPr>
          <p:nvPr/>
        </p:nvCxnSpPr>
        <p:spPr>
          <a:xfrm rot="16200000" flipH="1">
            <a:off x="5230160" y="3925203"/>
            <a:ext cx="1840649" cy="383284"/>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8" name="直線矢印コネクタ 84">
            <a:extLst>
              <a:ext uri="{FF2B5EF4-FFF2-40B4-BE49-F238E27FC236}">
                <a16:creationId xmlns:a16="http://schemas.microsoft.com/office/drawing/2014/main" id="{FA79E5CE-4382-4DC1-82EC-749F3C43F963}"/>
              </a:ext>
            </a:extLst>
          </p:cNvPr>
          <p:cNvCxnSpPr>
            <a:cxnSpLocks/>
            <a:endCxn id="109" idx="1"/>
          </p:cNvCxnSpPr>
          <p:nvPr/>
        </p:nvCxnSpPr>
        <p:spPr>
          <a:xfrm rot="16200000" flipH="1">
            <a:off x="5136839" y="4186978"/>
            <a:ext cx="2027289" cy="383285"/>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71" name="正方形/長方形 70">
            <a:extLst>
              <a:ext uri="{FF2B5EF4-FFF2-40B4-BE49-F238E27FC236}">
                <a16:creationId xmlns:a16="http://schemas.microsoft.com/office/drawing/2014/main" id="{38928A6D-6515-499D-9760-8E192CDCCC09}"/>
              </a:ext>
            </a:extLst>
          </p:cNvPr>
          <p:cNvSpPr/>
          <p:nvPr/>
        </p:nvSpPr>
        <p:spPr bwMode="auto">
          <a:xfrm>
            <a:off x="2786778" y="5959111"/>
            <a:ext cx="1188127" cy="508336"/>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83" name="正方形/長方形 82">
            <a:extLst>
              <a:ext uri="{FF2B5EF4-FFF2-40B4-BE49-F238E27FC236}">
                <a16:creationId xmlns:a16="http://schemas.microsoft.com/office/drawing/2014/main" id="{59ACD20E-29B1-4819-B827-45C8E6620F9C}"/>
              </a:ext>
            </a:extLst>
          </p:cNvPr>
          <p:cNvSpPr/>
          <p:nvPr/>
        </p:nvSpPr>
        <p:spPr bwMode="auto">
          <a:xfrm>
            <a:off x="8753909" y="1131094"/>
            <a:ext cx="944992" cy="1144053"/>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85" name="正方形/長方形 84">
            <a:extLst>
              <a:ext uri="{FF2B5EF4-FFF2-40B4-BE49-F238E27FC236}">
                <a16:creationId xmlns:a16="http://schemas.microsoft.com/office/drawing/2014/main" id="{9002B587-A337-466F-AB78-179703F96536}"/>
              </a:ext>
            </a:extLst>
          </p:cNvPr>
          <p:cNvSpPr/>
          <p:nvPr/>
        </p:nvSpPr>
        <p:spPr bwMode="auto">
          <a:xfrm>
            <a:off x="8773931" y="2460708"/>
            <a:ext cx="944992" cy="1144053"/>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86" name="正方形/長方形 85">
            <a:extLst>
              <a:ext uri="{FF2B5EF4-FFF2-40B4-BE49-F238E27FC236}">
                <a16:creationId xmlns:a16="http://schemas.microsoft.com/office/drawing/2014/main" id="{DEEFECF0-9C98-47DA-BD76-551C0704B4A5}"/>
              </a:ext>
            </a:extLst>
          </p:cNvPr>
          <p:cNvSpPr/>
          <p:nvPr/>
        </p:nvSpPr>
        <p:spPr bwMode="auto">
          <a:xfrm>
            <a:off x="8775137" y="3792427"/>
            <a:ext cx="944992" cy="765338"/>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来歴管理</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p:txBody>
      </p:sp>
      <p:cxnSp>
        <p:nvCxnSpPr>
          <p:cNvPr id="16" name="コネクタ: カギ線 15">
            <a:extLst>
              <a:ext uri="{FF2B5EF4-FFF2-40B4-BE49-F238E27FC236}">
                <a16:creationId xmlns:a16="http://schemas.microsoft.com/office/drawing/2014/main" id="{5EA9C335-F550-4787-A5BB-C7DF9FDE99C8}"/>
              </a:ext>
            </a:extLst>
          </p:cNvPr>
          <p:cNvCxnSpPr>
            <a:cxnSpLocks/>
          </p:cNvCxnSpPr>
          <p:nvPr/>
        </p:nvCxnSpPr>
        <p:spPr>
          <a:xfrm rot="10800000">
            <a:off x="4987584" y="3248299"/>
            <a:ext cx="971256" cy="80683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コネクタ: カギ線 26">
            <a:extLst>
              <a:ext uri="{FF2B5EF4-FFF2-40B4-BE49-F238E27FC236}">
                <a16:creationId xmlns:a16="http://schemas.microsoft.com/office/drawing/2014/main" id="{B9F6A2B7-07AF-4432-A5F4-0247633F5396}"/>
              </a:ext>
            </a:extLst>
          </p:cNvPr>
          <p:cNvCxnSpPr>
            <a:cxnSpLocks/>
            <a:endCxn id="83" idx="0"/>
          </p:cNvCxnSpPr>
          <p:nvPr/>
        </p:nvCxnSpPr>
        <p:spPr>
          <a:xfrm flipV="1">
            <a:off x="4953000" y="1131094"/>
            <a:ext cx="4273405" cy="525798"/>
          </a:xfrm>
          <a:prstGeom prst="bentConnector4">
            <a:avLst>
              <a:gd name="adj1" fmla="val 10511"/>
              <a:gd name="adj2" fmla="val 143477"/>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9" name="テキスト ボックス 98">
            <a:extLst>
              <a:ext uri="{FF2B5EF4-FFF2-40B4-BE49-F238E27FC236}">
                <a16:creationId xmlns:a16="http://schemas.microsoft.com/office/drawing/2014/main" id="{1B085832-631D-4BE5-9266-4E90C1F441F2}"/>
              </a:ext>
            </a:extLst>
          </p:cNvPr>
          <p:cNvSpPr txBox="1"/>
          <p:nvPr/>
        </p:nvSpPr>
        <p:spPr>
          <a:xfrm>
            <a:off x="5376208" y="663392"/>
            <a:ext cx="100606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 API</a:t>
            </a:r>
            <a:endParaRPr kumimoji="1" lang="ja-JP" altLang="en-US" sz="1200" dirty="0">
              <a:latin typeface="Meiryo UI" panose="020B0604030504040204" pitchFamily="50" charset="-128"/>
              <a:ea typeface="Meiryo UI" panose="020B0604030504040204" pitchFamily="50" charset="-128"/>
            </a:endParaRPr>
          </a:p>
        </p:txBody>
      </p:sp>
      <p:cxnSp>
        <p:nvCxnSpPr>
          <p:cNvPr id="84" name="コネクタ: カギ線 83">
            <a:extLst>
              <a:ext uri="{FF2B5EF4-FFF2-40B4-BE49-F238E27FC236}">
                <a16:creationId xmlns:a16="http://schemas.microsoft.com/office/drawing/2014/main" id="{CDB85C71-DA6E-45AC-B07A-932AEA86F0CB}"/>
              </a:ext>
            </a:extLst>
          </p:cNvPr>
          <p:cNvCxnSpPr>
            <a:cxnSpLocks/>
            <a:endCxn id="85" idx="1"/>
          </p:cNvCxnSpPr>
          <p:nvPr/>
        </p:nvCxnSpPr>
        <p:spPr>
          <a:xfrm rot="16200000" flipH="1">
            <a:off x="7562012" y="1820816"/>
            <a:ext cx="2133972" cy="2898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F8575EA5-9FCD-420C-8EDA-268B13A43A89}"/>
              </a:ext>
            </a:extLst>
          </p:cNvPr>
          <p:cNvSpPr txBox="1"/>
          <p:nvPr/>
        </p:nvSpPr>
        <p:spPr>
          <a:xfrm>
            <a:off x="9226405" y="5646895"/>
            <a:ext cx="65235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cxnSp>
        <p:nvCxnSpPr>
          <p:cNvPr id="75" name="直線矢印コネクタ 74">
            <a:extLst>
              <a:ext uri="{FF2B5EF4-FFF2-40B4-BE49-F238E27FC236}">
                <a16:creationId xmlns:a16="http://schemas.microsoft.com/office/drawing/2014/main" id="{3D46DA93-16C7-443C-8995-A35F13285C08}"/>
              </a:ext>
            </a:extLst>
          </p:cNvPr>
          <p:cNvCxnSpPr>
            <a:cxnSpLocks/>
            <a:endCxn id="80" idx="1"/>
          </p:cNvCxnSpPr>
          <p:nvPr/>
        </p:nvCxnSpPr>
        <p:spPr>
          <a:xfrm>
            <a:off x="4081061" y="3395199"/>
            <a:ext cx="0" cy="31890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6FBBCD29-B8F6-4B9A-91A9-9BC2C1A39A13}"/>
              </a:ext>
            </a:extLst>
          </p:cNvPr>
          <p:cNvGrpSpPr/>
          <p:nvPr/>
        </p:nvGrpSpPr>
        <p:grpSpPr>
          <a:xfrm>
            <a:off x="3709960" y="3696324"/>
            <a:ext cx="728754" cy="1124126"/>
            <a:chOff x="2637033" y="3692814"/>
            <a:chExt cx="977907" cy="1124126"/>
          </a:xfrm>
        </p:grpSpPr>
        <p:sp>
          <p:nvSpPr>
            <p:cNvPr id="79" name="正方形/長方形 78">
              <a:extLst>
                <a:ext uri="{FF2B5EF4-FFF2-40B4-BE49-F238E27FC236}">
                  <a16:creationId xmlns:a16="http://schemas.microsoft.com/office/drawing/2014/main" id="{23067775-8B48-4A9B-8748-BB43E2EF488E}"/>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solidFill>
                    <a:schemeClr val="tx1"/>
                  </a:solidFill>
                  <a:latin typeface="Meiryo UI" panose="020B0604030504040204" pitchFamily="50" charset="-128"/>
                  <a:ea typeface="Meiryo UI" panose="020B0604030504040204" pitchFamily="50" charset="-128"/>
                </a:rPr>
                <a:t>NGSI</a:t>
              </a:r>
            </a:p>
            <a:p>
              <a:pPr algn="ctr"/>
              <a:r>
                <a:rPr kumimoji="1" lang="ja-JP" altLang="en-US" sz="1200" dirty="0">
                  <a:solidFill>
                    <a:schemeClr val="tx1"/>
                  </a:solidFill>
                  <a:latin typeface="Meiryo UI" panose="020B0604030504040204" pitchFamily="50" charset="-128"/>
                  <a:ea typeface="Meiryo UI" panose="020B0604030504040204" pitchFamily="50" charset="-128"/>
                </a:rPr>
                <a:t>連携</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コンテナ</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80" name="正方形/長方形 79">
              <a:extLst>
                <a:ext uri="{FF2B5EF4-FFF2-40B4-BE49-F238E27FC236}">
                  <a16:creationId xmlns:a16="http://schemas.microsoft.com/office/drawing/2014/main" id="{3870DD34-96E1-4264-B1EC-C1BD35FF859B}"/>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sp>
        <p:nvSpPr>
          <p:cNvPr id="82" name="四角形: 1 つの角を切り取る 81">
            <a:extLst>
              <a:ext uri="{FF2B5EF4-FFF2-40B4-BE49-F238E27FC236}">
                <a16:creationId xmlns:a16="http://schemas.microsoft.com/office/drawing/2014/main" id="{6CB506D1-C974-4211-9BF2-E29FD8BA3C00}"/>
              </a:ext>
            </a:extLst>
          </p:cNvPr>
          <p:cNvSpPr/>
          <p:nvPr/>
        </p:nvSpPr>
        <p:spPr>
          <a:xfrm>
            <a:off x="1608520" y="2162145"/>
            <a:ext cx="567856" cy="757587"/>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algn="ctr" rtl="0" eaLnBrk="1" latinLnBrk="0" hangingPunct="1">
              <a:spcBef>
                <a:spcPts val="0"/>
              </a:spcBef>
              <a:spcAft>
                <a:spcPts val="0"/>
              </a:spcAft>
            </a:pPr>
            <a:r>
              <a:rPr kumimoji="1" lang="ja-JP" altLang="ja-JP" sz="1000" kern="1200" dirty="0">
                <a:solidFill>
                  <a:srgbClr val="262626"/>
                </a:solidFill>
                <a:effectLst/>
                <a:latin typeface="Meiryo UI" panose="020B0604030504040204" pitchFamily="50" charset="-128"/>
                <a:ea typeface="Meiryo UI" panose="020B0604030504040204" pitchFamily="50" charset="-128"/>
                <a:cs typeface="+mn-cs"/>
              </a:rPr>
              <a:t>公開用</a:t>
            </a:r>
            <a:endParaRPr lang="ja-JP" altLang="ja-JP" sz="1000" dirty="0">
              <a:effectLst/>
            </a:endParaRPr>
          </a:p>
          <a:p>
            <a:pPr marL="0" algn="ctr" rtl="0" eaLnBrk="1" latinLnBrk="0" hangingPunct="1">
              <a:spcBef>
                <a:spcPts val="0"/>
              </a:spcBef>
              <a:spcAft>
                <a:spcPts val="0"/>
              </a:spcAft>
            </a:pPr>
            <a:r>
              <a:rPr kumimoji="1" lang="en-US" altLang="ja-JP" sz="1000" kern="1200" dirty="0">
                <a:solidFill>
                  <a:srgbClr val="262626"/>
                </a:solidFill>
                <a:effectLst/>
                <a:latin typeface="Meiryo UI" panose="020B0604030504040204" pitchFamily="50" charset="-128"/>
                <a:ea typeface="Meiryo UI" panose="020B0604030504040204" pitchFamily="50" charset="-128"/>
                <a:cs typeface="+mn-cs"/>
              </a:rPr>
              <a:t>Html/JavaScript</a:t>
            </a:r>
            <a:r>
              <a:rPr kumimoji="1" lang="ja-JP" altLang="ja-JP" sz="1000" kern="1200" dirty="0">
                <a:solidFill>
                  <a:srgbClr val="262626"/>
                </a:solidFill>
                <a:effectLst/>
                <a:latin typeface="Meiryo UI" panose="020B0604030504040204" pitchFamily="50" charset="-128"/>
                <a:ea typeface="Meiryo UI" panose="020B0604030504040204" pitchFamily="50" charset="-128"/>
                <a:cs typeface="+mn-cs"/>
              </a:rPr>
              <a:t>ファイル</a:t>
            </a:r>
            <a:endParaRPr lang="ja-JP" altLang="ja-JP" sz="1000" dirty="0">
              <a:effectLst/>
            </a:endParaRPr>
          </a:p>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B0783A5C-8E25-A7BB-7137-C1EDD1AE8768}"/>
              </a:ext>
            </a:extLst>
          </p:cNvPr>
          <p:cNvSpPr/>
          <p:nvPr/>
        </p:nvSpPr>
        <p:spPr bwMode="auto">
          <a:xfrm>
            <a:off x="8773931" y="4812905"/>
            <a:ext cx="944992" cy="765338"/>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solidFill>
                  <a:schemeClr val="tx1"/>
                </a:solidFill>
                <a:latin typeface="Meiryo UI" panose="020B0604030504040204" pitchFamily="50" charset="-128"/>
                <a:ea typeface="Meiryo UI" panose="020B0604030504040204" pitchFamily="50" charset="-128"/>
              </a:rPr>
              <a:t>認証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サーバ</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1F2C502B-C7FA-843E-D148-10C32862C307}"/>
              </a:ext>
            </a:extLst>
          </p:cNvPr>
          <p:cNvCxnSpPr>
            <a:cxnSpLocks/>
          </p:cNvCxnSpPr>
          <p:nvPr/>
        </p:nvCxnSpPr>
        <p:spPr>
          <a:xfrm flipV="1">
            <a:off x="4705165" y="3391689"/>
            <a:ext cx="0" cy="986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93E9F48F-9E4D-035E-DB4E-272A0DFCE73C}"/>
              </a:ext>
            </a:extLst>
          </p:cNvPr>
          <p:cNvCxnSpPr>
            <a:cxnSpLocks/>
          </p:cNvCxnSpPr>
          <p:nvPr/>
        </p:nvCxnSpPr>
        <p:spPr>
          <a:xfrm>
            <a:off x="5516518" y="5772978"/>
            <a:ext cx="3086326" cy="0"/>
          </a:xfrm>
          <a:prstGeom prst="line">
            <a:avLst/>
          </a:prstGeom>
        </p:spPr>
        <p:style>
          <a:lnRef idx="1">
            <a:schemeClr val="dk1"/>
          </a:lnRef>
          <a:fillRef idx="0">
            <a:schemeClr val="dk1"/>
          </a:fillRef>
          <a:effectRef idx="0">
            <a:schemeClr val="dk1"/>
          </a:effectRef>
          <a:fontRef idx="minor">
            <a:schemeClr val="tx1"/>
          </a:fontRef>
        </p:style>
      </p:cxnSp>
      <p:cxnSp>
        <p:nvCxnSpPr>
          <p:cNvPr id="29" name="コネクタ: カギ線 28">
            <a:extLst>
              <a:ext uri="{FF2B5EF4-FFF2-40B4-BE49-F238E27FC236}">
                <a16:creationId xmlns:a16="http://schemas.microsoft.com/office/drawing/2014/main" id="{45826E71-19C8-8C95-D9D8-0AD4C7DB30A7}"/>
              </a:ext>
            </a:extLst>
          </p:cNvPr>
          <p:cNvCxnSpPr>
            <a:endCxn id="86" idx="1"/>
          </p:cNvCxnSpPr>
          <p:nvPr/>
        </p:nvCxnSpPr>
        <p:spPr>
          <a:xfrm rot="5400000" flipH="1" flipV="1">
            <a:off x="7890049" y="4887891"/>
            <a:ext cx="1597882" cy="1722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5" name="テキスト ボックス 114">
            <a:extLst>
              <a:ext uri="{FF2B5EF4-FFF2-40B4-BE49-F238E27FC236}">
                <a16:creationId xmlns:a16="http://schemas.microsoft.com/office/drawing/2014/main" id="{44BC6A2E-06EC-4EB0-4962-393761013D05}"/>
              </a:ext>
            </a:extLst>
          </p:cNvPr>
          <p:cNvSpPr txBox="1"/>
          <p:nvPr/>
        </p:nvSpPr>
        <p:spPr>
          <a:xfrm>
            <a:off x="8267891" y="3944046"/>
            <a:ext cx="65235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84F5F328-C4A8-95AA-8A51-A1F0E8B6BE53}"/>
              </a:ext>
            </a:extLst>
          </p:cNvPr>
          <p:cNvCxnSpPr>
            <a:cxnSpLocks/>
          </p:cNvCxnSpPr>
          <p:nvPr/>
        </p:nvCxnSpPr>
        <p:spPr>
          <a:xfrm>
            <a:off x="4705165" y="4378620"/>
            <a:ext cx="811353" cy="0"/>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2F79A1F5-E6A4-E80B-577C-FA9350BA0706}"/>
              </a:ext>
            </a:extLst>
          </p:cNvPr>
          <p:cNvCxnSpPr>
            <a:cxnSpLocks/>
          </p:cNvCxnSpPr>
          <p:nvPr/>
        </p:nvCxnSpPr>
        <p:spPr>
          <a:xfrm>
            <a:off x="5516518" y="4378620"/>
            <a:ext cx="0" cy="1394358"/>
          </a:xfrm>
          <a:prstGeom prst="line">
            <a:avLst/>
          </a:prstGeom>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FB332579-76CA-B4D3-FAB8-8FD30035E181}"/>
              </a:ext>
            </a:extLst>
          </p:cNvPr>
          <p:cNvCxnSpPr>
            <a:cxnSpLocks/>
          </p:cNvCxnSpPr>
          <p:nvPr/>
        </p:nvCxnSpPr>
        <p:spPr>
          <a:xfrm flipV="1">
            <a:off x="4544221" y="3391689"/>
            <a:ext cx="0" cy="1281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81DC4435-71C9-F715-7023-BE555ABEA6C2}"/>
              </a:ext>
            </a:extLst>
          </p:cNvPr>
          <p:cNvCxnSpPr>
            <a:cxnSpLocks/>
          </p:cNvCxnSpPr>
          <p:nvPr/>
        </p:nvCxnSpPr>
        <p:spPr>
          <a:xfrm>
            <a:off x="4544221" y="4673187"/>
            <a:ext cx="802996" cy="0"/>
          </a:xfrm>
          <a:prstGeom prst="line">
            <a:avLst/>
          </a:prstGeom>
        </p:spPr>
        <p:style>
          <a:lnRef idx="1">
            <a:schemeClr val="dk1"/>
          </a:lnRef>
          <a:fillRef idx="0">
            <a:schemeClr val="dk1"/>
          </a:fillRef>
          <a:effectRef idx="0">
            <a:schemeClr val="dk1"/>
          </a:effectRef>
          <a:fontRef idx="minor">
            <a:schemeClr val="tx1"/>
          </a:fontRef>
        </p:style>
      </p:cxnSp>
      <p:cxnSp>
        <p:nvCxnSpPr>
          <p:cNvPr id="53" name="コネクタ: カギ線 52">
            <a:extLst>
              <a:ext uri="{FF2B5EF4-FFF2-40B4-BE49-F238E27FC236}">
                <a16:creationId xmlns:a16="http://schemas.microsoft.com/office/drawing/2014/main" id="{C41267AD-5A79-61A8-08D2-EC9E601F7406}"/>
              </a:ext>
            </a:extLst>
          </p:cNvPr>
          <p:cNvCxnSpPr>
            <a:endCxn id="81" idx="2"/>
          </p:cNvCxnSpPr>
          <p:nvPr/>
        </p:nvCxnSpPr>
        <p:spPr>
          <a:xfrm>
            <a:off x="5347217" y="4673187"/>
            <a:ext cx="3899210" cy="905056"/>
          </a:xfrm>
          <a:prstGeom prst="bentConnector4">
            <a:avLst>
              <a:gd name="adj1" fmla="val -1"/>
              <a:gd name="adj2" fmla="val 137029"/>
            </a:avLst>
          </a:prstGeom>
          <a:ln>
            <a:tailEnd type="triangle"/>
          </a:ln>
        </p:spPr>
        <p:style>
          <a:lnRef idx="1">
            <a:schemeClr val="dk1"/>
          </a:lnRef>
          <a:fillRef idx="0">
            <a:schemeClr val="dk1"/>
          </a:fillRef>
          <a:effectRef idx="0">
            <a:schemeClr val="dk1"/>
          </a:effectRef>
          <a:fontRef idx="minor">
            <a:schemeClr val="tx1"/>
          </a:fontRef>
        </p:style>
      </p:cxnSp>
      <p:grpSp>
        <p:nvGrpSpPr>
          <p:cNvPr id="117" name="グループ化 116">
            <a:extLst>
              <a:ext uri="{FF2B5EF4-FFF2-40B4-BE49-F238E27FC236}">
                <a16:creationId xmlns:a16="http://schemas.microsoft.com/office/drawing/2014/main" id="{413FAD67-6EB8-D598-F7A0-B515627E6436}"/>
              </a:ext>
            </a:extLst>
          </p:cNvPr>
          <p:cNvGrpSpPr/>
          <p:nvPr/>
        </p:nvGrpSpPr>
        <p:grpSpPr>
          <a:xfrm>
            <a:off x="2885611" y="3692814"/>
            <a:ext cx="728754" cy="1124126"/>
            <a:chOff x="2637033" y="3692814"/>
            <a:chExt cx="977907" cy="1124126"/>
          </a:xfrm>
        </p:grpSpPr>
        <p:sp>
          <p:nvSpPr>
            <p:cNvPr id="120" name="正方形/長方形 119">
              <a:extLst>
                <a:ext uri="{FF2B5EF4-FFF2-40B4-BE49-F238E27FC236}">
                  <a16:creationId xmlns:a16="http://schemas.microsoft.com/office/drawing/2014/main" id="{0A9EF3D6-0FDE-8C65-2DD7-FA15CD323B81}"/>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機械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学習</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サーバ</a:t>
              </a:r>
              <a:endParaRPr kumimoji="1" lang="en-US" altLang="ja-JP" sz="1200" dirty="0">
                <a:latin typeface="Meiryo UI" panose="020B0604030504040204" pitchFamily="50" charset="-128"/>
                <a:ea typeface="Meiryo UI" panose="020B0604030504040204" pitchFamily="50" charset="-128"/>
              </a:endParaRPr>
            </a:p>
          </p:txBody>
        </p:sp>
        <p:sp>
          <p:nvSpPr>
            <p:cNvPr id="121" name="正方形/長方形 120">
              <a:extLst>
                <a:ext uri="{FF2B5EF4-FFF2-40B4-BE49-F238E27FC236}">
                  <a16:creationId xmlns:a16="http://schemas.microsoft.com/office/drawing/2014/main" id="{CD15A5CB-3E7B-5F10-D1F0-1B7713997BFE}"/>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122" name="グループ化 121">
            <a:extLst>
              <a:ext uri="{FF2B5EF4-FFF2-40B4-BE49-F238E27FC236}">
                <a16:creationId xmlns:a16="http://schemas.microsoft.com/office/drawing/2014/main" id="{98EE165E-E8F6-4EDC-0431-8F30FCDDF3A0}"/>
              </a:ext>
            </a:extLst>
          </p:cNvPr>
          <p:cNvGrpSpPr/>
          <p:nvPr/>
        </p:nvGrpSpPr>
        <p:grpSpPr>
          <a:xfrm>
            <a:off x="2106485" y="3704170"/>
            <a:ext cx="728754" cy="1124126"/>
            <a:chOff x="2637033" y="3692814"/>
            <a:chExt cx="977907" cy="1124126"/>
          </a:xfrm>
        </p:grpSpPr>
        <p:sp>
          <p:nvSpPr>
            <p:cNvPr id="123" name="正方形/長方形 122">
              <a:extLst>
                <a:ext uri="{FF2B5EF4-FFF2-40B4-BE49-F238E27FC236}">
                  <a16:creationId xmlns:a16="http://schemas.microsoft.com/office/drawing/2014/main" id="{25880B2F-9DF0-982D-5042-78848277BF20}"/>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ユーザ</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情報</a:t>
              </a:r>
              <a:r>
                <a:rPr kumimoji="1" lang="en-US" altLang="ja-JP" sz="1200" dirty="0">
                  <a:solidFill>
                    <a:schemeClr val="tx1"/>
                  </a:solidFill>
                  <a:latin typeface="Meiryo UI" panose="020B0604030504040204" pitchFamily="50" charset="-128"/>
                  <a:ea typeface="Meiryo UI" panose="020B0604030504040204" pitchFamily="50" charset="-128"/>
                </a:rPr>
                <a:t>DB</a:t>
              </a:r>
            </a:p>
          </p:txBody>
        </p:sp>
        <p:sp>
          <p:nvSpPr>
            <p:cNvPr id="125" name="正方形/長方形 124">
              <a:extLst>
                <a:ext uri="{FF2B5EF4-FFF2-40B4-BE49-F238E27FC236}">
                  <a16:creationId xmlns:a16="http://schemas.microsoft.com/office/drawing/2014/main" id="{9D1F830A-3202-106C-749D-554A9AE1821C}"/>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cxnSp>
        <p:nvCxnSpPr>
          <p:cNvPr id="126" name="直線矢印コネクタ 125">
            <a:extLst>
              <a:ext uri="{FF2B5EF4-FFF2-40B4-BE49-F238E27FC236}">
                <a16:creationId xmlns:a16="http://schemas.microsoft.com/office/drawing/2014/main" id="{41036697-6E8B-9F5A-0DAC-422433932373}"/>
              </a:ext>
            </a:extLst>
          </p:cNvPr>
          <p:cNvCxnSpPr>
            <a:cxnSpLocks/>
            <a:endCxn id="125" idx="1"/>
          </p:cNvCxnSpPr>
          <p:nvPr/>
        </p:nvCxnSpPr>
        <p:spPr>
          <a:xfrm flipH="1">
            <a:off x="2477586" y="3402049"/>
            <a:ext cx="479046" cy="319897"/>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D2967C16-41B0-22FD-0763-0CBA646051B4}"/>
              </a:ext>
            </a:extLst>
          </p:cNvPr>
          <p:cNvSpPr/>
          <p:nvPr/>
        </p:nvSpPr>
        <p:spPr>
          <a:xfrm rot="5400000">
            <a:off x="1562096" y="3570150"/>
            <a:ext cx="203893" cy="379608"/>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nvGrpSpPr>
          <p:cNvPr id="4" name="グループ化 3">
            <a:extLst>
              <a:ext uri="{FF2B5EF4-FFF2-40B4-BE49-F238E27FC236}">
                <a16:creationId xmlns:a16="http://schemas.microsoft.com/office/drawing/2014/main" id="{FA11262C-AC61-8F0C-9AAC-B759C935DE30}"/>
              </a:ext>
            </a:extLst>
          </p:cNvPr>
          <p:cNvGrpSpPr/>
          <p:nvPr/>
        </p:nvGrpSpPr>
        <p:grpSpPr>
          <a:xfrm>
            <a:off x="1264805" y="3699623"/>
            <a:ext cx="728754" cy="1124126"/>
            <a:chOff x="2637033" y="3692814"/>
            <a:chExt cx="977907" cy="1124126"/>
          </a:xfrm>
        </p:grpSpPr>
        <p:sp>
          <p:nvSpPr>
            <p:cNvPr id="5" name="正方形/長方形 4">
              <a:extLst>
                <a:ext uri="{FF2B5EF4-FFF2-40B4-BE49-F238E27FC236}">
                  <a16:creationId xmlns:a16="http://schemas.microsoft.com/office/drawing/2014/main" id="{D5BBF68C-890F-CAF4-3E8E-B34ECDB6CA1B}"/>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solidFill>
                    <a:schemeClr val="tx1"/>
                  </a:solidFill>
                  <a:latin typeface="Meiryo UI" panose="020B0604030504040204" pitchFamily="50" charset="-128"/>
                  <a:ea typeface="Meiryo UI" panose="020B0604030504040204" pitchFamily="50" charset="-128"/>
                </a:rPr>
                <a:t>認証</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拡張</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コンテナ</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9016D37E-6075-41F7-AB65-02E936B7FE51}"/>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cxnSp>
        <p:nvCxnSpPr>
          <p:cNvPr id="18" name="直線矢印コネクタ 17">
            <a:extLst>
              <a:ext uri="{FF2B5EF4-FFF2-40B4-BE49-F238E27FC236}">
                <a16:creationId xmlns:a16="http://schemas.microsoft.com/office/drawing/2014/main" id="{BE817F5A-AA86-748F-1680-B41845CF4A1E}"/>
              </a:ext>
            </a:extLst>
          </p:cNvPr>
          <p:cNvCxnSpPr>
            <a:cxnSpLocks/>
            <a:endCxn id="23" idx="0"/>
          </p:cNvCxnSpPr>
          <p:nvPr/>
        </p:nvCxnSpPr>
        <p:spPr>
          <a:xfrm flipH="1">
            <a:off x="1691825" y="3379753"/>
            <a:ext cx="947215" cy="25819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598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2.3.1</a:t>
            </a:r>
            <a:r>
              <a:rPr lang="ja-JP" altLang="en-US" sz="1800" dirty="0">
                <a:solidFill>
                  <a:schemeClr val="tx1"/>
                </a:solidFill>
              </a:rPr>
              <a:t> </a:t>
            </a:r>
            <a:r>
              <a:rPr lang="ja-JP" altLang="en-US" sz="1800" dirty="0">
                <a:solidFill>
                  <a:schemeClr val="tx1"/>
                </a:solidFill>
                <a:latin typeface="Meiryo UI" panose="020B0604030504040204" pitchFamily="50" charset="-128"/>
                <a:ea typeface="Meiryo UI" panose="020B0604030504040204" pitchFamily="50" charset="-128"/>
              </a:rPr>
              <a:t>設定ファイル一覧</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3639568189"/>
              </p:ext>
            </p:extLst>
          </p:nvPr>
        </p:nvGraphicFramePr>
        <p:xfrm>
          <a:off x="234001" y="1033129"/>
          <a:ext cx="9347006" cy="429768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144037847"/>
                    </a:ext>
                  </a:extLst>
                </a:gridCol>
                <a:gridCol w="2068057">
                  <a:extLst>
                    <a:ext uri="{9D8B030D-6E8A-4147-A177-3AD203B41FA5}">
                      <a16:colId xmlns:a16="http://schemas.microsoft.com/office/drawing/2014/main" val="631402458"/>
                    </a:ext>
                  </a:extLst>
                </a:gridCol>
                <a:gridCol w="1792586">
                  <a:extLst>
                    <a:ext uri="{9D8B030D-6E8A-4147-A177-3AD203B41FA5}">
                      <a16:colId xmlns:a16="http://schemas.microsoft.com/office/drawing/2014/main" val="2104206834"/>
                    </a:ext>
                  </a:extLst>
                </a:gridCol>
                <a:gridCol w="5036783">
                  <a:extLst>
                    <a:ext uri="{9D8B030D-6E8A-4147-A177-3AD203B41FA5}">
                      <a16:colId xmlns:a16="http://schemas.microsoft.com/office/drawing/2014/main" val="1762568848"/>
                    </a:ext>
                  </a:extLst>
                </a:gridCol>
              </a:tblGrid>
              <a:tr h="141723">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分類</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ファイル名・ディレクトリ名</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rPr>
                        <a:t>docker-compose.yml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各</a:t>
                      </a:r>
                      <a:r>
                        <a:rPr kumimoji="1" lang="en-US" altLang="ja-JP" sz="1100" dirty="0">
                          <a:latin typeface="Meiryo UI" panose="020B0604030504040204" pitchFamily="50" charset="-128"/>
                          <a:ea typeface="Meiryo UI" panose="020B0604030504040204" pitchFamily="50" charset="-128"/>
                        </a:rPr>
                        <a:t>Docker</a:t>
                      </a:r>
                      <a:r>
                        <a:rPr kumimoji="1" lang="ja-JP" altLang="en-US" sz="1100" dirty="0">
                          <a:latin typeface="Meiryo UI" panose="020B0604030504040204" pitchFamily="50" charset="-128"/>
                          <a:ea typeface="Meiryo UI" panose="020B0604030504040204" pitchFamily="50" charset="-128"/>
                        </a:rPr>
                        <a:t>の起動設定。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a:latin typeface="Meiryo UI" panose="020B0604030504040204" pitchFamily="50" charset="-128"/>
                        <a:ea typeface="Meiryo UI" panose="020B0604030504040204" pitchFamily="50" charset="-128"/>
                      </a:endParaRPr>
                    </a:p>
                  </a:txBody>
                  <a:tcPr/>
                </a:tc>
                <a:tc rowSpan="6">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サーバ＆プロキシ</a:t>
                      </a:r>
                      <a:r>
                        <a:rPr kumimoji="1" lang="en-US" altLang="ja-JP" sz="1100" dirty="0">
                          <a:latin typeface="Meiryo UI" panose="020B0604030504040204" pitchFamily="50" charset="-128"/>
                          <a:ea typeface="Meiryo UI" panose="020B0604030504040204" pitchFamily="50" charset="-128"/>
                        </a:rPr>
                        <a:t>(Nginx)</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rPr>
                        <a:t>nginx.conf</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Nginx</a:t>
                      </a:r>
                      <a:r>
                        <a:rPr kumimoji="1" lang="ja-JP" altLang="en-US" sz="1100" dirty="0">
                          <a:latin typeface="Meiryo UI" panose="020B0604030504040204" pitchFamily="50" charset="-128"/>
                          <a:ea typeface="Meiryo UI" panose="020B0604030504040204" pitchFamily="50" charset="-128"/>
                        </a:rPr>
                        <a:t>の設定。ログやコネクション数などの設定を行う。</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default.conf</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Nginx</a:t>
                      </a:r>
                      <a:r>
                        <a:rPr kumimoji="1" lang="ja-JP" altLang="en-US" sz="1100" dirty="0">
                          <a:latin typeface="Meiryo UI" panose="020B0604030504040204" pitchFamily="50" charset="-128"/>
                          <a:ea typeface="Meiryo UI" panose="020B0604030504040204" pitchFamily="50" charset="-128"/>
                        </a:rPr>
                        <a:t>の設定。</a:t>
                      </a: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サーバ用ファイルパス指定、プロキシなどの設定を行う。</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languageList.json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データセットの情報を記述する言語フィールドのプルダウンメニューで選択できる値の一覧。</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200159">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tagList.json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データセットのキーワードフィールドのプルダウンメニューで選択できる値の一覧。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themeList.json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データセットの主分類フィールドのプルダウンメニューで選択できる値の一覧。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7403492"/>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7</a:t>
                      </a: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itemValue.json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入力形式が選択フィールドのプルダウンメニューで選択できる値の一覧。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5057989"/>
                  </a:ext>
                </a:extLst>
              </a:tr>
              <a:tr h="141723">
                <a:tc rowSpan="3">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アプリケーションサーバ</a:t>
                      </a:r>
                      <a:r>
                        <a:rPr lang="en-US" altLang="ja-JP" sz="1100" dirty="0">
                          <a:latin typeface="Meiryo UI" panose="020B0604030504040204" pitchFamily="50" charset="-128"/>
                          <a:ea typeface="Meiryo UI" panose="020B0604030504040204" pitchFamily="50" charset="-128"/>
                        </a:rPr>
                        <a:t>(flask)</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config.json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アプリケーションサーバの設定ファイル。</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詳細は「</a:t>
                      </a:r>
                      <a:r>
                        <a:rPr lang="en-US" altLang="ja-JP" sz="1100" dirty="0">
                          <a:solidFill>
                            <a:schemeClr val="tx1"/>
                          </a:solidFill>
                          <a:latin typeface="Meiryo UI" panose="020B0604030504040204" pitchFamily="50" charset="-128"/>
                          <a:ea typeface="Meiryo UI" panose="020B0604030504040204" pitchFamily="50" charset="-128"/>
                        </a:rPr>
                        <a:t>2.3.2 config.json</a:t>
                      </a:r>
                      <a:r>
                        <a:rPr lang="ja-JP" altLang="en-US" sz="1100" dirty="0">
                          <a:solidFill>
                            <a:schemeClr val="tx1"/>
                          </a:solidFill>
                          <a:latin typeface="Meiryo UI" panose="020B0604030504040204" pitchFamily="50" charset="-128"/>
                          <a:ea typeface="Meiryo UI" panose="020B0604030504040204" pitchFamily="50" charset="-128"/>
                        </a:rPr>
                        <a:t>について」を参照。</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38894">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temporal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一時保存用ファイル。ユーザごとに別ディレクトリ。</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1791462"/>
                  </a:ext>
                </a:extLst>
              </a:tr>
              <a:tr h="141723">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template</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テンプレートファイル。ユーザごとに別ディレクトリ。</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93567256"/>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9</a:t>
                      </a:r>
                    </a:p>
                  </a:txBody>
                  <a:tcPr/>
                </a:tc>
                <a:tc>
                  <a:txBody>
                    <a:bodyPr/>
                    <a:lstStyle/>
                    <a:p>
                      <a:pPr algn="l"/>
                      <a:r>
                        <a:rPr kumimoji="1" lang="ja-JP" altLang="en-US" sz="1100" dirty="0">
                          <a:latin typeface="Meiryo UI" panose="020B0604030504040204" pitchFamily="50" charset="-128"/>
                          <a:ea typeface="Meiryo UI" panose="020B0604030504040204" pitchFamily="50" charset="-128"/>
                        </a:rPr>
                        <a:t>機械学習サーバ</a:t>
                      </a:r>
                    </a:p>
                  </a:txBody>
                  <a:tcPr/>
                </a:tc>
                <a:tc>
                  <a:txBody>
                    <a:bodyPr/>
                    <a:lstStyle/>
                    <a:p>
                      <a:pPr algn="l"/>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config.ini</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機会学習サーバの設定ファイル。</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gRPC</a:t>
                      </a:r>
                      <a:r>
                        <a:rPr kumimoji="1" lang="ja-JP" altLang="en-US" sz="1100" dirty="0">
                          <a:latin typeface="Meiryo UI" panose="020B0604030504040204" pitchFamily="50" charset="-128"/>
                          <a:ea typeface="Meiryo UI" panose="020B0604030504040204" pitchFamily="50" charset="-128"/>
                        </a:rPr>
                        <a:t>ポート番号</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・分析モデルファイルパス</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・データディレクトリ</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10</a:t>
                      </a:r>
                    </a:p>
                  </a:txBody>
                  <a:tcPr/>
                </a:tc>
                <a:tc>
                  <a:txBody>
                    <a:bodyPr/>
                    <a:lstStyle/>
                    <a:p>
                      <a:pPr algn="l"/>
                      <a:r>
                        <a:rPr kumimoji="1" lang="en-US" altLang="ja-JP" sz="1100" dirty="0">
                          <a:latin typeface="Meiryo UI" panose="020B0604030504040204" pitchFamily="50" charset="-128"/>
                          <a:ea typeface="Meiryo UI" panose="020B0604030504040204" pitchFamily="50" charset="-128"/>
                        </a:rPr>
                        <a:t>NGSI</a:t>
                      </a:r>
                      <a:r>
                        <a:rPr kumimoji="1" lang="ja-JP" altLang="en-US" sz="1100" dirty="0">
                          <a:latin typeface="Meiryo UI" panose="020B0604030504040204" pitchFamily="50" charset="-128"/>
                          <a:ea typeface="Meiryo UI" panose="020B0604030504040204" pitchFamily="50" charset="-128"/>
                        </a:rPr>
                        <a:t>連携コンテナ</a:t>
                      </a:r>
                    </a:p>
                  </a:txBody>
                  <a:tcPr/>
                </a:tc>
                <a:tc>
                  <a:txBody>
                    <a:bodyPr/>
                    <a:lstStyle/>
                    <a:p>
                      <a:pPr algn="l"/>
                      <a:r>
                        <a:rPr lang="en-US" altLang="ja-JP" sz="1100" dirty="0" err="1">
                          <a:solidFill>
                            <a:schemeClr val="tx1">
                              <a:lumMod val="85000"/>
                              <a:lumOff val="15000"/>
                            </a:schemeClr>
                          </a:solidFill>
                          <a:latin typeface="Meiryo UI" panose="020B0604030504040204" pitchFamily="50" charset="-128"/>
                          <a:ea typeface="Meiryo UI" panose="020B0604030504040204" pitchFamily="50" charset="-128"/>
                        </a:rPr>
                        <a:t>config.json</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NGSI</a:t>
                      </a:r>
                      <a:r>
                        <a:rPr kumimoji="1" lang="ja-JP" altLang="en-US" sz="1100" dirty="0">
                          <a:latin typeface="Meiryo UI" panose="020B0604030504040204" pitchFamily="50" charset="-128"/>
                          <a:ea typeface="Meiryo UI" panose="020B0604030504040204" pitchFamily="50" charset="-128"/>
                        </a:rPr>
                        <a:t>データ取得およびデータ取得時における認証の設定。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91283988"/>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11</a:t>
                      </a:r>
                    </a:p>
                  </a:txBody>
                  <a:tcPr/>
                </a:tc>
                <a:tc>
                  <a:txBody>
                    <a:bodyPr/>
                    <a:lstStyle/>
                    <a:p>
                      <a:pPr algn="l"/>
                      <a:r>
                        <a:rPr kumimoji="1" lang="ja-JP" altLang="en-US" sz="1100" dirty="0">
                          <a:latin typeface="Meiryo UI" panose="020B0604030504040204" pitchFamily="50" charset="-128"/>
                          <a:ea typeface="Meiryo UI" panose="020B0604030504040204" pitchFamily="50" charset="-128"/>
                        </a:rPr>
                        <a:t>認証拡張コンテナ</a:t>
                      </a:r>
                    </a:p>
                  </a:txBody>
                  <a:tcPr/>
                </a:tc>
                <a:tc>
                  <a:txBody>
                    <a:bodyPr/>
                    <a:lstStyle/>
                    <a:p>
                      <a:pPr algn="l"/>
                      <a:r>
                        <a:rPr lang="en-US" altLang="ja-JP" sz="1100" dirty="0" err="1">
                          <a:solidFill>
                            <a:schemeClr val="tx1">
                              <a:lumMod val="85000"/>
                              <a:lumOff val="15000"/>
                            </a:schemeClr>
                          </a:solidFill>
                          <a:latin typeface="Meiryo UI" panose="020B0604030504040204" pitchFamily="50" charset="-128"/>
                          <a:ea typeface="Meiryo UI" panose="020B0604030504040204" pitchFamily="50" charset="-128"/>
                        </a:rPr>
                        <a:t>config.json</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ユーザごとの認証設定。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8792740"/>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■データカタログ作成ツールが保持するファイル一覧を以下に示す。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1924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4B372-AB4E-485E-BF88-C4FDA2385D3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2.3.2 config.json</a:t>
            </a:r>
            <a:r>
              <a:rPr lang="ja-JP" altLang="en-US" sz="1800" dirty="0">
                <a:solidFill>
                  <a:schemeClr val="tx1"/>
                </a:solidFill>
                <a:latin typeface="Meiryo UI" panose="020B0604030504040204" pitchFamily="50" charset="-128"/>
                <a:ea typeface="Meiryo UI" panose="020B0604030504040204" pitchFamily="50" charset="-128"/>
              </a:rPr>
              <a:t>について</a:t>
            </a:r>
            <a:r>
              <a:rPr lang="en-US" altLang="ja-JP" sz="1800" dirty="0">
                <a:solidFill>
                  <a:schemeClr val="tx1"/>
                </a:solidFill>
                <a:latin typeface="Meiryo UI" panose="020B0604030504040204" pitchFamily="50" charset="-128"/>
                <a:ea typeface="Meiryo UI" panose="020B0604030504040204" pitchFamily="50" charset="-128"/>
              </a:rPr>
              <a:t>(1)</a:t>
            </a:r>
            <a:endParaRPr kumimoji="1" lang="ja-JP" altLang="en-US" sz="1800" dirty="0"/>
          </a:p>
        </p:txBody>
      </p:sp>
      <p:sp>
        <p:nvSpPr>
          <p:cNvPr id="5" name="テキスト ボックス 4">
            <a:extLst>
              <a:ext uri="{FF2B5EF4-FFF2-40B4-BE49-F238E27FC236}">
                <a16:creationId xmlns:a16="http://schemas.microsoft.com/office/drawing/2014/main" id="{93AF98AB-F93E-4F70-95A9-44E40230ED84}"/>
              </a:ext>
            </a:extLst>
          </p:cNvPr>
          <p:cNvSpPr txBox="1"/>
          <p:nvPr/>
        </p:nvSpPr>
        <p:spPr>
          <a:xfrm>
            <a:off x="128703" y="591571"/>
            <a:ext cx="8711244"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config.json</a:t>
            </a:r>
            <a:r>
              <a:rPr lang="ja-JP" altLang="en-US" sz="1400" dirty="0">
                <a:latin typeface="Meiryo UI" panose="020B0604030504040204" pitchFamily="50" charset="-128"/>
                <a:ea typeface="Meiryo UI" panose="020B0604030504040204" pitchFamily="50" charset="-128"/>
              </a:rPr>
              <a:t>ファイルより、データカタログ作成ツールの設定をします。</a:t>
            </a:r>
            <a:endParaRPr lang="en-US" altLang="ja-JP" sz="1400" dirty="0">
              <a:latin typeface="Meiryo UI" panose="020B0604030504040204" pitchFamily="50" charset="-128"/>
              <a:ea typeface="Meiryo UI" panose="020B0604030504040204" pitchFamily="50" charset="-128"/>
            </a:endParaRPr>
          </a:p>
        </p:txBody>
      </p:sp>
      <p:graphicFrame>
        <p:nvGraphicFramePr>
          <p:cNvPr id="16" name="表 129">
            <a:extLst>
              <a:ext uri="{FF2B5EF4-FFF2-40B4-BE49-F238E27FC236}">
                <a16:creationId xmlns:a16="http://schemas.microsoft.com/office/drawing/2014/main" id="{3EA979B5-DA0F-4768-BB9D-3EA54F0FFF96}"/>
              </a:ext>
            </a:extLst>
          </p:cNvPr>
          <p:cNvGraphicFramePr>
            <a:graphicFrameLocks noGrp="1"/>
          </p:cNvGraphicFramePr>
          <p:nvPr>
            <p:extLst>
              <p:ext uri="{D42A27DB-BD31-4B8C-83A1-F6EECF244321}">
                <p14:modId xmlns:p14="http://schemas.microsoft.com/office/powerpoint/2010/main" val="1370236963"/>
              </p:ext>
            </p:extLst>
          </p:nvPr>
        </p:nvGraphicFramePr>
        <p:xfrm>
          <a:off x="119701" y="876545"/>
          <a:ext cx="9694253" cy="5528648"/>
        </p:xfrm>
        <a:graphic>
          <a:graphicData uri="http://schemas.openxmlformats.org/drawingml/2006/table">
            <a:tbl>
              <a:tblPr>
                <a:tableStyleId>{BC89EF96-8CEA-46FF-86C4-4CE0E7609802}</a:tableStyleId>
              </a:tblPr>
              <a:tblGrid>
                <a:gridCol w="1196130">
                  <a:extLst>
                    <a:ext uri="{9D8B030D-6E8A-4147-A177-3AD203B41FA5}">
                      <a16:colId xmlns:a16="http://schemas.microsoft.com/office/drawing/2014/main" val="2913863535"/>
                    </a:ext>
                  </a:extLst>
                </a:gridCol>
                <a:gridCol w="1002253">
                  <a:extLst>
                    <a:ext uri="{9D8B030D-6E8A-4147-A177-3AD203B41FA5}">
                      <a16:colId xmlns:a16="http://schemas.microsoft.com/office/drawing/2014/main" val="4044194012"/>
                    </a:ext>
                  </a:extLst>
                </a:gridCol>
                <a:gridCol w="1348394">
                  <a:extLst>
                    <a:ext uri="{9D8B030D-6E8A-4147-A177-3AD203B41FA5}">
                      <a16:colId xmlns:a16="http://schemas.microsoft.com/office/drawing/2014/main" val="3597059499"/>
                    </a:ext>
                  </a:extLst>
                </a:gridCol>
                <a:gridCol w="2698811">
                  <a:extLst>
                    <a:ext uri="{9D8B030D-6E8A-4147-A177-3AD203B41FA5}">
                      <a16:colId xmlns:a16="http://schemas.microsoft.com/office/drawing/2014/main" val="960584879"/>
                    </a:ext>
                  </a:extLst>
                </a:gridCol>
                <a:gridCol w="3448665">
                  <a:extLst>
                    <a:ext uri="{9D8B030D-6E8A-4147-A177-3AD203B41FA5}">
                      <a16:colId xmlns:a16="http://schemas.microsoft.com/office/drawing/2014/main" val="3362066186"/>
                    </a:ext>
                  </a:extLst>
                </a:gridCol>
              </a:tblGrid>
              <a:tr h="234484">
                <a:tc gridSpan="3">
                  <a:txBody>
                    <a:bodyPr/>
                    <a:lstStyle/>
                    <a:p>
                      <a:pPr algn="l"/>
                      <a:r>
                        <a:rPr kumimoji="1" lang="ja-JP" altLang="en-US" sz="800" b="0" dirty="0">
                          <a:ln>
                            <a:noFill/>
                          </a:ln>
                        </a:rPr>
                        <a:t>設定値</a:t>
                      </a:r>
                      <a:endParaRPr kumimoji="1" lang="ja-JP" altLang="en-US" sz="800" b="0" dirty="0">
                        <a:ln>
                          <a:noFill/>
                        </a:ln>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hMerge="1">
                  <a:txBody>
                    <a:bodyPr/>
                    <a:lstStyle/>
                    <a:p>
                      <a:pPr algn="l"/>
                      <a:endParaRPr kumimoji="1" lang="ja-JP" altLang="en-US"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kumimoji="1" lang="ja-JP" altLang="en-US" sz="800" b="0" dirty="0">
                          <a:ln>
                            <a:noFill/>
                          </a:ln>
                        </a:rPr>
                        <a:t>サンプル値</a:t>
                      </a:r>
                      <a:endParaRPr kumimoji="1" lang="en-US" altLang="ja-JP" sz="800" b="0" dirty="0">
                        <a:ln>
                          <a:noFill/>
                        </a:ln>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800" b="0" dirty="0">
                          <a:ln>
                            <a:noFill/>
                          </a:ln>
                        </a:rPr>
                        <a:t>概要</a:t>
                      </a:r>
                      <a:endParaRPr kumimoji="1" lang="en-US" altLang="ja-JP" sz="800" b="0" dirty="0">
                        <a:ln>
                          <a:noFill/>
                        </a:ln>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3357424517"/>
                  </a:ext>
                </a:extLst>
              </a:tr>
              <a:tr h="234484">
                <a:tc rowSpan="11">
                  <a:txBody>
                    <a:bodyPr/>
                    <a:lstStyle/>
                    <a:p>
                      <a:pPr algn="l"/>
                      <a:r>
                        <a:rPr kumimoji="1" lang="en-US" altLang="ja-JP" sz="800" dirty="0" err="1">
                          <a:solidFill>
                            <a:schemeClr val="tx1"/>
                          </a:solidFill>
                        </a:rPr>
                        <a:t>ckan_info</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gridSpan="2">
                  <a:txBody>
                    <a:bodyPr/>
                    <a:lstStyle/>
                    <a:p>
                      <a:endParaRPr kumimoji="1" lang="ja-JP" altLang="en-US" sz="800" dirty="0">
                        <a:latin typeface="Meiryo UI" panose="020B0604030504040204" pitchFamily="50" charset="-128"/>
                        <a:ea typeface="Meiryo UI" panose="020B0604030504040204" pitchFamily="50" charset="-128"/>
                      </a:endParaRPr>
                    </a:p>
                  </a:txBody>
                  <a:tcPr>
                    <a:lnL w="12700" cmpd="sng">
                      <a:noFill/>
                    </a:lnL>
                    <a:lnB w="12700" cap="flat" cmpd="sng" algn="ctr">
                      <a:solidFill>
                        <a:schemeClr val="accent1"/>
                      </a:solidFill>
                      <a:prstDash val="solid"/>
                      <a:round/>
                      <a:headEnd type="none" w="med" len="med"/>
                      <a:tailEnd type="none" w="med" len="med"/>
                    </a:lnB>
                  </a:tcPr>
                </a:tc>
                <a:tc hMerge="1">
                  <a:txBody>
                    <a:bodyPr/>
                    <a:lstStyle/>
                    <a:p>
                      <a:endParaRPr kumimoji="1" lang="ja-JP" altLang="en-US" sz="800" dirty="0">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800" dirty="0"/>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b="0" dirty="0"/>
                        <a:t>CKAN</a:t>
                      </a:r>
                      <a:r>
                        <a:rPr kumimoji="1" lang="ja-JP" altLang="en-US" sz="800" b="0" dirty="0"/>
                        <a:t>設定</a:t>
                      </a:r>
                      <a:endParaRPr kumimoji="1" lang="en-US" altLang="ja-JP"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5804334"/>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rowSpan="5">
                  <a:txBody>
                    <a:bodyPr/>
                    <a:lstStyle/>
                    <a:p>
                      <a:r>
                        <a:rPr kumimoji="1" lang="en-US" altLang="ja-JP" sz="800" dirty="0">
                          <a:solidFill>
                            <a:schemeClr val="tx1"/>
                          </a:solidFill>
                        </a:rPr>
                        <a:t>release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lnT w="12700" cap="flat" cmpd="sng" algn="ctr">
                      <a:solidFill>
                        <a:schemeClr val="accent1"/>
                      </a:solidFill>
                      <a:prstDash val="solid"/>
                      <a:round/>
                      <a:headEnd type="none" w="med" len="med"/>
                      <a:tailEnd type="none" w="med" len="med"/>
                    </a:lnT>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lnT w="12700" cap="flat" cmpd="sng" algn="ctr">
                      <a:solidFill>
                        <a:schemeClr val="accent1"/>
                      </a:solidFill>
                      <a:prstDash val="solid"/>
                      <a:round/>
                      <a:headEnd type="none" w="med" len="med"/>
                      <a:tailEnd type="none" w="med" len="med"/>
                    </a:lnT>
                  </a:tcPr>
                </a:tc>
                <a:tc>
                  <a:txBody>
                    <a:bodyPr/>
                    <a:lstStyle/>
                    <a:p>
                      <a:r>
                        <a:rPr kumimoji="1" lang="en-US" altLang="ja-JP"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横断検索用</a:t>
                      </a:r>
                      <a:r>
                        <a:rPr kumimoji="1" lang="en-US" altLang="ja-JP" sz="800" dirty="0">
                          <a:solidFill>
                            <a:schemeClr val="tx1"/>
                          </a:solidFill>
                        </a:rPr>
                        <a:t>CKAN</a:t>
                      </a:r>
                      <a:r>
                        <a:rPr kumimoji="1" lang="ja-JP" altLang="en-US" sz="800" dirty="0">
                          <a:solidFill>
                            <a:schemeClr val="tx1"/>
                          </a:solidFill>
                        </a:rPr>
                        <a:t>設定</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45655212"/>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rPr>
                        <a:t>ckan_url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“http://10.240.59.28:5000/”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横断検索用</a:t>
                      </a:r>
                      <a:r>
                        <a:rPr kumimoji="1" lang="en-US" altLang="ja-JP" sz="800" dirty="0">
                          <a:solidFill>
                            <a:schemeClr val="tx1"/>
                          </a:solidFill>
                        </a:rPr>
                        <a:t>CKAN</a:t>
                      </a:r>
                      <a:r>
                        <a:rPr kumimoji="1" lang="ja-JP" altLang="en-US" sz="800" dirty="0">
                          <a:solidFill>
                            <a:schemeClr val="tx1"/>
                          </a:solidFill>
                        </a:rPr>
                        <a:t>のアドレス</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510621"/>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err="1">
                          <a:solidFill>
                            <a:schemeClr val="tx1"/>
                          </a:solidFill>
                        </a:rPr>
                        <a:t>sysadmin_key</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“1c9012b9-05f5-4b9c-a32b-b17e07a67f07”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横断検索用の運用管理者の</a:t>
                      </a:r>
                      <a:r>
                        <a:rPr kumimoji="1" lang="en-US" altLang="ja-JP" sz="800" dirty="0">
                          <a:solidFill>
                            <a:schemeClr val="tx1"/>
                          </a:solidFill>
                        </a:rPr>
                        <a:t>CKAN</a:t>
                      </a:r>
                      <a:r>
                        <a:rPr kumimoji="1" lang="ja-JP" altLang="en-US" sz="800" dirty="0">
                          <a:solidFill>
                            <a:schemeClr val="tx1"/>
                          </a:solidFill>
                        </a:rPr>
                        <a:t>アクセスキー</a:t>
                      </a:r>
                      <a:br>
                        <a:rPr kumimoji="1" lang="en-US" altLang="ja-JP" sz="800" dirty="0">
                          <a:solidFill>
                            <a:schemeClr val="tx1"/>
                          </a:solidFill>
                        </a:rPr>
                      </a:br>
                      <a:r>
                        <a:rPr kumimoji="1" lang="en-US" altLang="ja-JP" sz="800" dirty="0">
                          <a:solidFill>
                            <a:schemeClr val="tx1"/>
                          </a:solidFill>
                        </a:rPr>
                        <a:t>(</a:t>
                      </a:r>
                      <a:r>
                        <a:rPr kumimoji="1" lang="ja-JP" altLang="en-US" sz="800" dirty="0">
                          <a:solidFill>
                            <a:schemeClr val="tx1"/>
                          </a:solidFill>
                        </a:rPr>
                        <a:t>提供者ユーザでログインする場合は、提供者ユーザの横断検索用</a:t>
                      </a:r>
                      <a:r>
                        <a:rPr kumimoji="1" lang="en-US" altLang="ja-JP" sz="800" dirty="0">
                          <a:solidFill>
                            <a:schemeClr val="tx1"/>
                          </a:solidFill>
                        </a:rPr>
                        <a:t>CKAN</a:t>
                      </a:r>
                      <a:r>
                        <a:rPr kumimoji="1" lang="ja-JP" altLang="en-US" sz="800" dirty="0">
                          <a:solidFill>
                            <a:schemeClr val="tx1"/>
                          </a:solidFill>
                        </a:rPr>
                        <a:t>アクセスキー）</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14436062"/>
                  </a:ext>
                </a:extLst>
              </a:tr>
              <a:tr h="188279">
                <a:tc vMerge="1">
                  <a:txBody>
                    <a:bodyPr/>
                    <a:lstStyle/>
                    <a:p>
                      <a:endParaRPr kumimoji="1" lang="ja-JP" altLang="en-US"/>
                    </a:p>
                  </a:txBody>
                  <a:tcPr/>
                </a:tc>
                <a:tc v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authentication</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横断検索用</a:t>
                      </a:r>
                      <a:r>
                        <a:rPr kumimoji="1" lang="en-US" altLang="ja-JP" sz="800" dirty="0">
                          <a:solidFill>
                            <a:schemeClr val="tx1"/>
                          </a:solidFill>
                        </a:rPr>
                        <a:t>CKAN</a:t>
                      </a:r>
                      <a:r>
                        <a:rPr kumimoji="1" lang="ja-JP" altLang="en-US" sz="800" dirty="0">
                          <a:solidFill>
                            <a:schemeClr val="tx1"/>
                          </a:solidFill>
                        </a:rPr>
                        <a:t>ユーザの認証拡張機能の使用有無設定値</a:t>
                      </a:r>
                      <a:endParaRPr kumimoji="1" lang="en-US" altLang="ja-JP" sz="800" dirty="0">
                        <a:solidFill>
                          <a:schemeClr val="tx1"/>
                        </a:solidFill>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（使用有：</a:t>
                      </a:r>
                      <a:r>
                        <a:rPr kumimoji="1" lang="en-US" altLang="ja-JP" sz="800" dirty="0">
                          <a:solidFill>
                            <a:schemeClr val="tx1"/>
                          </a:solidFill>
                        </a:rPr>
                        <a:t>true</a:t>
                      </a:r>
                      <a:r>
                        <a:rPr kumimoji="1" lang="ja-JP" altLang="en-US" sz="800" dirty="0">
                          <a:solidFill>
                            <a:schemeClr val="tx1"/>
                          </a:solidFill>
                        </a:rPr>
                        <a:t>、使用無：</a:t>
                      </a:r>
                      <a:r>
                        <a:rPr kumimoji="1" lang="en-US" altLang="ja-JP" sz="800" dirty="0">
                          <a:solidFill>
                            <a:schemeClr val="tx1"/>
                          </a:solidFill>
                        </a:rPr>
                        <a:t>false</a:t>
                      </a:r>
                      <a:r>
                        <a:rPr kumimoji="1" lang="ja-JP" altLang="en-US" sz="800" dirty="0">
                          <a:solidFill>
                            <a:schemeClr val="tx1"/>
                          </a:solidFill>
                        </a:rPr>
                        <a:t>、初期値：</a:t>
                      </a:r>
                      <a:r>
                        <a:rPr kumimoji="1" lang="en-US" altLang="ja-JP" sz="800" dirty="0">
                          <a:solidFill>
                            <a:schemeClr val="tx1"/>
                          </a:solidFill>
                        </a:rPr>
                        <a:t>false</a:t>
                      </a:r>
                      <a:r>
                        <a:rPr kumimoji="1" lang="ja-JP" altLang="en-US"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71214726"/>
                  </a:ext>
                </a:extLst>
              </a:tr>
              <a:tr h="188279">
                <a:tc vMerge="1">
                  <a:txBody>
                    <a:bodyPr/>
                    <a:lstStyle/>
                    <a:p>
                      <a:endParaRPr kumimoji="1" lang="ja-JP" altLang="en-US"/>
                    </a:p>
                  </a:txBody>
                  <a:tcPr/>
                </a:tc>
                <a:tc v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err="1">
                          <a:solidFill>
                            <a:schemeClr val="tx1"/>
                          </a:solidFill>
                        </a:rPr>
                        <a:t>authentication_method</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“OAuth2”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横断検索用</a:t>
                      </a:r>
                      <a:r>
                        <a:rPr kumimoji="1" lang="en-US" altLang="ja-JP" sz="800" dirty="0">
                          <a:solidFill>
                            <a:schemeClr val="tx1"/>
                          </a:solidFill>
                        </a:rPr>
                        <a:t>CKAN</a:t>
                      </a:r>
                      <a:r>
                        <a:rPr kumimoji="1" lang="ja-JP" altLang="en-US" sz="800" dirty="0">
                          <a:solidFill>
                            <a:schemeClr val="tx1"/>
                          </a:solidFill>
                        </a:rPr>
                        <a:t>ユーザの認証拡張方式</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409493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a:solidFill>
                            <a:schemeClr val="tx1"/>
                          </a:solidFill>
                        </a:rPr>
                        <a:t>detail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B w="12700" cmpd="sng">
                      <a:noFill/>
                    </a:lnB>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詳細検索用</a:t>
                      </a:r>
                      <a:r>
                        <a:rPr kumimoji="1" lang="en-US" altLang="ja-JP" sz="800" dirty="0">
                          <a:solidFill>
                            <a:schemeClr val="tx1"/>
                          </a:solidFill>
                        </a:rPr>
                        <a:t>CKAN</a:t>
                      </a:r>
                      <a:r>
                        <a:rPr kumimoji="1" lang="ja-JP" altLang="en-US" sz="800" dirty="0">
                          <a:solidFill>
                            <a:schemeClr val="tx1"/>
                          </a:solidFill>
                        </a:rPr>
                        <a:t>設定</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32125017"/>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rowSpan="4">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mpd="sng">
                      <a:noFill/>
                    </a:lnT>
                  </a:tcPr>
                </a:tc>
                <a:tc>
                  <a:txBody>
                    <a:bodyPr/>
                    <a:lstStyle/>
                    <a:p>
                      <a:r>
                        <a:rPr kumimoji="1" lang="en-US" altLang="ja-JP" sz="800">
                          <a:solidFill>
                            <a:schemeClr val="tx1"/>
                          </a:solidFill>
                        </a:rPr>
                        <a:t>ckan_url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“http://10.240.59.28:5001/”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詳細検索用</a:t>
                      </a:r>
                      <a:r>
                        <a:rPr kumimoji="1" lang="en-US" altLang="ja-JP" sz="800" dirty="0">
                          <a:solidFill>
                            <a:schemeClr val="tx1"/>
                          </a:solidFill>
                        </a:rPr>
                        <a:t>CKAN</a:t>
                      </a:r>
                      <a:r>
                        <a:rPr kumimoji="1" lang="ja-JP" altLang="en-US" sz="800" dirty="0">
                          <a:solidFill>
                            <a:schemeClr val="tx1"/>
                          </a:solidFill>
                        </a:rPr>
                        <a:t>アドレス</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147440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err="1">
                          <a:solidFill>
                            <a:schemeClr val="tx1"/>
                          </a:solidFill>
                        </a:rPr>
                        <a:t>sysadmin_key</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“204abf1f-4310-40e4-8535-fd19660a135b”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詳細検索用</a:t>
                      </a:r>
                      <a:r>
                        <a:rPr kumimoji="1" lang="en-US" altLang="ja-JP" sz="800" dirty="0">
                          <a:solidFill>
                            <a:schemeClr val="tx1"/>
                          </a:solidFill>
                        </a:rPr>
                        <a:t>CKAN</a:t>
                      </a:r>
                      <a:r>
                        <a:rPr kumimoji="1" lang="ja-JP" altLang="en-US" sz="800" dirty="0">
                          <a:solidFill>
                            <a:schemeClr val="tx1"/>
                          </a:solidFill>
                        </a:rPr>
                        <a:t>アクセスキー</a:t>
                      </a:r>
                      <a:endParaRPr kumimoji="1" lang="en-US" altLang="ja-JP" sz="800" dirty="0">
                        <a:solidFill>
                          <a:schemeClr val="tx1"/>
                        </a:solidFill>
                      </a:endParaRPr>
                    </a:p>
                    <a:p>
                      <a:r>
                        <a:rPr kumimoji="1" lang="en-US" altLang="ja-JP" sz="800" dirty="0">
                          <a:solidFill>
                            <a:schemeClr val="tx1"/>
                          </a:solidFill>
                        </a:rPr>
                        <a:t>(</a:t>
                      </a:r>
                      <a:r>
                        <a:rPr kumimoji="1" lang="ja-JP" altLang="en-US" sz="800" dirty="0">
                          <a:solidFill>
                            <a:schemeClr val="tx1"/>
                          </a:solidFill>
                        </a:rPr>
                        <a:t>提供者ユーザでログインする場合は、提供者ユーザの詳細検索用</a:t>
                      </a:r>
                      <a:r>
                        <a:rPr kumimoji="1" lang="en-US" altLang="ja-JP" sz="800" dirty="0">
                          <a:solidFill>
                            <a:schemeClr val="tx1"/>
                          </a:solidFill>
                        </a:rPr>
                        <a:t>CKAN</a:t>
                      </a:r>
                      <a:r>
                        <a:rPr kumimoji="1" lang="ja-JP" altLang="en-US" sz="800" dirty="0">
                          <a:solidFill>
                            <a:schemeClr val="tx1"/>
                          </a:solidFill>
                        </a:rPr>
                        <a:t>アクセスキー）</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3030464"/>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noFill/>
                  </a:tcPr>
                </a:tc>
                <a:tc v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authentication</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詳細検索用</a:t>
                      </a:r>
                      <a:r>
                        <a:rPr kumimoji="1" lang="en-US" altLang="ja-JP" sz="800" dirty="0">
                          <a:solidFill>
                            <a:schemeClr val="tx1"/>
                          </a:solidFill>
                        </a:rPr>
                        <a:t>CKAN</a:t>
                      </a:r>
                      <a:r>
                        <a:rPr kumimoji="1" lang="ja-JP" altLang="en-US" sz="800" dirty="0">
                          <a:solidFill>
                            <a:schemeClr val="tx1"/>
                          </a:solidFill>
                        </a:rPr>
                        <a:t>ユーザの認証拡張機能の使用有無設定値</a:t>
                      </a:r>
                      <a:endParaRPr kumimoji="1" lang="en-US" altLang="ja-JP" sz="800" dirty="0">
                        <a:solidFill>
                          <a:schemeClr val="tx1"/>
                        </a:solidFill>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（使用有：</a:t>
                      </a:r>
                      <a:r>
                        <a:rPr kumimoji="1" lang="en-US" altLang="ja-JP" sz="800" dirty="0">
                          <a:solidFill>
                            <a:schemeClr val="tx1"/>
                          </a:solidFill>
                        </a:rPr>
                        <a:t>true</a:t>
                      </a:r>
                      <a:r>
                        <a:rPr kumimoji="1" lang="ja-JP" altLang="en-US" sz="800" dirty="0">
                          <a:solidFill>
                            <a:schemeClr val="tx1"/>
                          </a:solidFill>
                        </a:rPr>
                        <a:t>、使用無：</a:t>
                      </a:r>
                      <a:r>
                        <a:rPr kumimoji="1" lang="en-US" altLang="ja-JP" sz="800" dirty="0">
                          <a:solidFill>
                            <a:schemeClr val="tx1"/>
                          </a:solidFill>
                        </a:rPr>
                        <a:t>false</a:t>
                      </a:r>
                      <a:r>
                        <a:rPr kumimoji="1" lang="ja-JP" altLang="en-US" sz="800" dirty="0">
                          <a:solidFill>
                            <a:schemeClr val="tx1"/>
                          </a:solidFill>
                        </a:rPr>
                        <a:t>、初期値：</a:t>
                      </a:r>
                      <a:r>
                        <a:rPr kumimoji="1" lang="en-US" altLang="ja-JP" sz="800" dirty="0">
                          <a:solidFill>
                            <a:schemeClr val="tx1"/>
                          </a:solidFill>
                        </a:rPr>
                        <a:t>false</a:t>
                      </a:r>
                      <a:r>
                        <a:rPr kumimoji="1" lang="ja-JP" altLang="en-US"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9105701"/>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noFill/>
                  </a:tcPr>
                </a:tc>
                <a:tc v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err="1">
                          <a:solidFill>
                            <a:schemeClr val="tx1"/>
                          </a:solidFill>
                        </a:rPr>
                        <a:t>authentication_method</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“OAuth2”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詳細検索用</a:t>
                      </a:r>
                      <a:r>
                        <a:rPr kumimoji="1" lang="en-US" altLang="ja-JP" sz="800" dirty="0">
                          <a:solidFill>
                            <a:schemeClr val="tx1"/>
                          </a:solidFill>
                        </a:rPr>
                        <a:t>CKAN</a:t>
                      </a:r>
                      <a:r>
                        <a:rPr kumimoji="1" lang="ja-JP" altLang="en-US" sz="800" dirty="0">
                          <a:solidFill>
                            <a:schemeClr val="tx1"/>
                          </a:solidFill>
                        </a:rPr>
                        <a:t>ユーザの認証拡張方式</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43261917"/>
                  </a:ext>
                </a:extLst>
              </a:tr>
              <a:tr h="188279">
                <a:tc rowSpan="4">
                  <a:txBody>
                    <a:bodyPr/>
                    <a:lstStyle/>
                    <a:p>
                      <a:pPr algn="l"/>
                      <a:r>
                        <a:rPr kumimoji="1" lang="en-US" altLang="ja-JP" sz="800" dirty="0">
                          <a:solidFill>
                            <a:schemeClr val="tx1"/>
                          </a:solidFill>
                        </a:rPr>
                        <a:t>sysadmin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gridSpan="2">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運用管理者ユーザ設定</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12444060"/>
                  </a:ext>
                </a:extLst>
              </a:tr>
              <a:tr h="0">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rPr>
                        <a:t>cadde_user_id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t>
                      </a:r>
                      <a:r>
                        <a:rPr kumimoji="1" lang="en-US" altLang="ja-JP" sz="800" dirty="0" err="1">
                          <a:solidFill>
                            <a:schemeClr val="tx1"/>
                          </a:solidFill>
                        </a:rPr>
                        <a:t>cadde_user_admin</a:t>
                      </a:r>
                      <a:r>
                        <a:rPr kumimoji="1" lang="en-US" altLang="ja-JP" sz="800" dirty="0">
                          <a:solidFill>
                            <a:schemeClr val="tx1"/>
                          </a:solidFill>
                        </a:rPr>
                        <a:t>”, “cadde_user123”]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運用管理者ユーザの</a:t>
                      </a:r>
                      <a:r>
                        <a:rPr kumimoji="1" lang="en-US" altLang="ja-JP" sz="800" dirty="0">
                          <a:solidFill>
                            <a:schemeClr val="tx1"/>
                          </a:solidFill>
                        </a:rPr>
                        <a:t>CADDE</a:t>
                      </a:r>
                      <a:r>
                        <a:rPr kumimoji="1" lang="ja-JP" altLang="en-US" sz="800" dirty="0">
                          <a:solidFill>
                            <a:schemeClr val="tx1"/>
                          </a:solidFill>
                        </a:rPr>
                        <a:t>ユーザ</a:t>
                      </a:r>
                      <a:r>
                        <a:rPr kumimoji="1" lang="en-US" altLang="ja-JP" sz="800" dirty="0">
                          <a:solidFill>
                            <a:schemeClr val="tx1"/>
                          </a:solidFill>
                        </a:rPr>
                        <a:t>ID</a:t>
                      </a:r>
                      <a:r>
                        <a:rPr kumimoji="1" lang="ja-JP" altLang="en-US" sz="800" dirty="0">
                          <a:solidFill>
                            <a:schemeClr val="tx1"/>
                          </a:solidFill>
                        </a:rPr>
                        <a:t>（複数設定可）</a:t>
                      </a:r>
                      <a:endParaRPr kumimoji="1" lang="en-US" altLang="ja-JP" sz="800" dirty="0">
                        <a:solidFill>
                          <a:schemeClr val="tx1"/>
                        </a:solidFill>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（提供者ユーザでログインする場合は、提供者ユーザの</a:t>
                      </a:r>
                      <a:r>
                        <a:rPr kumimoji="1" lang="en-US" altLang="ja-JP" sz="800" dirty="0">
                          <a:solidFill>
                            <a:schemeClr val="tx1"/>
                          </a:solidFill>
                        </a:rPr>
                        <a:t>CADDE</a:t>
                      </a:r>
                      <a:r>
                        <a:rPr kumimoji="1" lang="ja-JP" altLang="en-US" sz="800" dirty="0">
                          <a:solidFill>
                            <a:schemeClr val="tx1"/>
                          </a:solidFill>
                        </a:rPr>
                        <a:t>ユーザ</a:t>
                      </a:r>
                      <a:r>
                        <a:rPr kumimoji="1" lang="en-US" altLang="ja-JP" sz="800" dirty="0">
                          <a:solidFill>
                            <a:schemeClr val="tx1"/>
                          </a:solidFill>
                        </a:rPr>
                        <a:t>ID</a:t>
                      </a:r>
                      <a:r>
                        <a:rPr kumimoji="1" lang="ja-JP" altLang="en-US"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46744340"/>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rPr>
                        <a:t>ckan_username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t>
                      </a:r>
                      <a:r>
                        <a:rPr kumimoji="1" lang="en-US" altLang="ja-JP" sz="800" dirty="0" err="1">
                          <a:solidFill>
                            <a:schemeClr val="tx1"/>
                          </a:solidFill>
                        </a:rPr>
                        <a:t>ckan_admin</a:t>
                      </a:r>
                      <a:r>
                        <a:rPr kumimoji="1" lang="en-US" altLang="ja-JP"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運用管理者ユーザの</a:t>
                      </a:r>
                      <a:r>
                        <a:rPr kumimoji="1" lang="en-US" altLang="ja-JP" sz="800" dirty="0">
                          <a:solidFill>
                            <a:schemeClr val="tx1"/>
                          </a:solidFill>
                        </a:rPr>
                        <a:t>CKAN</a:t>
                      </a:r>
                      <a:r>
                        <a:rPr kumimoji="1" lang="ja-JP" altLang="en-US" sz="800" dirty="0">
                          <a:solidFill>
                            <a:schemeClr val="tx1"/>
                          </a:solidFill>
                        </a:rPr>
                        <a:t>ユーザ名</a:t>
                      </a:r>
                      <a:br>
                        <a:rPr kumimoji="1" lang="en-US" altLang="ja-JP" sz="800" dirty="0">
                          <a:solidFill>
                            <a:schemeClr val="tx1"/>
                          </a:solidFill>
                        </a:rPr>
                      </a:br>
                      <a:r>
                        <a:rPr kumimoji="1" lang="ja-JP" altLang="en-US" sz="800" dirty="0">
                          <a:solidFill>
                            <a:schemeClr val="tx1"/>
                          </a:solidFill>
                        </a:rPr>
                        <a:t>（提供者ユーザでログインする場合は、提供者ユーザの</a:t>
                      </a:r>
                      <a:r>
                        <a:rPr kumimoji="1" lang="en-US" altLang="ja-JP" sz="800" dirty="0">
                          <a:solidFill>
                            <a:schemeClr val="tx1"/>
                          </a:solidFill>
                        </a:rPr>
                        <a:t>CKAN</a:t>
                      </a:r>
                      <a:r>
                        <a:rPr kumimoji="1" lang="ja-JP" altLang="en-US" sz="800" dirty="0">
                          <a:solidFill>
                            <a:schemeClr val="tx1"/>
                          </a:solidFill>
                        </a:rPr>
                        <a:t>ユーザ名）</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7497954"/>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rPr>
                        <a:t>ckan_user_password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“test1234”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運用管理者ユーザの</a:t>
                      </a:r>
                      <a:r>
                        <a:rPr kumimoji="1" lang="en-US" altLang="ja-JP" sz="800" dirty="0">
                          <a:solidFill>
                            <a:schemeClr val="tx1"/>
                          </a:solidFill>
                        </a:rPr>
                        <a:t>CKAN</a:t>
                      </a:r>
                      <a:r>
                        <a:rPr kumimoji="1" lang="ja-JP" altLang="en-US" sz="800" dirty="0">
                          <a:solidFill>
                            <a:schemeClr val="tx1"/>
                          </a:solidFill>
                        </a:rPr>
                        <a:t>ユーザパスワード</a:t>
                      </a:r>
                      <a:br>
                        <a:rPr kumimoji="1" lang="en-US" altLang="ja-JP" sz="800" dirty="0">
                          <a:solidFill>
                            <a:schemeClr val="tx1"/>
                          </a:solidFill>
                        </a:rPr>
                      </a:br>
                      <a:r>
                        <a:rPr kumimoji="1" lang="ja-JP" altLang="en-US" sz="800" dirty="0">
                          <a:solidFill>
                            <a:schemeClr val="tx1"/>
                          </a:solidFill>
                        </a:rPr>
                        <a:t>（提供者ユーザでログインする場合は、提供者ユーザの</a:t>
                      </a:r>
                      <a:r>
                        <a:rPr kumimoji="1" lang="en-US" altLang="ja-JP" sz="800" dirty="0">
                          <a:solidFill>
                            <a:schemeClr val="tx1"/>
                          </a:solidFill>
                        </a:rPr>
                        <a:t>CKAN</a:t>
                      </a:r>
                      <a:r>
                        <a:rPr kumimoji="1" lang="ja-JP" altLang="en-US" sz="800" dirty="0">
                          <a:solidFill>
                            <a:schemeClr val="tx1"/>
                          </a:solidFill>
                        </a:rPr>
                        <a:t>ユーザパスワード）</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63531446"/>
                  </a:ext>
                </a:extLst>
              </a:tr>
              <a:tr h="188279">
                <a:tc rowSpan="4">
                  <a:txBody>
                    <a:bodyPr/>
                    <a:lstStyle/>
                    <a:p>
                      <a:pPr algn="l"/>
                      <a:r>
                        <a:rPr kumimoji="1" lang="en-US" altLang="ja-JP" sz="800" dirty="0">
                          <a:solidFill>
                            <a:schemeClr val="tx1"/>
                          </a:solidFill>
                        </a:rPr>
                        <a:t>server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gridSpan="2">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アプリケーションサーバで使用するカタログ作成ツール内のサーバ</a:t>
                      </a:r>
                      <a:r>
                        <a:rPr kumimoji="1" lang="en-US" altLang="ja-JP" sz="800" dirty="0">
                          <a:solidFill>
                            <a:schemeClr val="tx1"/>
                          </a:solidFill>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13466051"/>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a:solidFill>
                            <a:schemeClr val="tx1"/>
                          </a:solidFill>
                        </a:rPr>
                        <a:t>grpc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“catalog-tool-ml:50251”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rPr>
                        <a:t>機械学習サーバ</a:t>
                      </a:r>
                      <a:r>
                        <a:rPr kumimoji="1" lang="en-US" altLang="ja-JP" sz="800" dirty="0">
                          <a:solidFill>
                            <a:schemeClr val="tx1"/>
                          </a:solidFill>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4285325"/>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err="1">
                          <a:solidFill>
                            <a:schemeClr val="tx1"/>
                          </a:solidFill>
                        </a:rPr>
                        <a:t>ngsi</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“catalog-tool-ngsi:18080”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rPr>
                        <a:t>NGSI</a:t>
                      </a:r>
                      <a:r>
                        <a:rPr kumimoji="1" lang="ja-JP" altLang="en-US" sz="800" dirty="0">
                          <a:solidFill>
                            <a:schemeClr val="tx1"/>
                          </a:solidFill>
                        </a:rPr>
                        <a:t>連携用コンテナ</a:t>
                      </a:r>
                      <a:r>
                        <a:rPr kumimoji="1" lang="en-US" altLang="ja-JP" sz="800" dirty="0">
                          <a:solidFill>
                            <a:schemeClr val="tx1"/>
                          </a:solidFill>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303766"/>
                  </a:ext>
                </a:extLst>
              </a:tr>
              <a:tr h="197722">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err="1">
                          <a:solidFill>
                            <a:schemeClr val="tx1"/>
                          </a:solidFill>
                        </a:rPr>
                        <a:t>ckan_auth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 “OAuth2”: “catalog-tool-authentication-</a:t>
                      </a:r>
                      <a:r>
                        <a:rPr kumimoji="1" lang="en-US" altLang="ja-JP" sz="800" dirty="0" err="1">
                          <a:solidFill>
                            <a:schemeClr val="tx1"/>
                          </a:solidFill>
                        </a:rPr>
                        <a:t>oauth</a:t>
                      </a:r>
                      <a:r>
                        <a:rPr kumimoji="1" lang="en-US" altLang="ja-JP" sz="800" dirty="0">
                          <a:solidFill>
                            <a:schemeClr val="tx1"/>
                          </a:solidFill>
                        </a:rPr>
                        <a:t>” }</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rPr>
                        <a:t>認証拡張コンテナ情報（連想配列で設定。複数設定可）</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52088469"/>
                  </a:ext>
                </a:extLst>
              </a:tr>
            </a:tbl>
          </a:graphicData>
        </a:graphic>
      </p:graphicFrame>
    </p:spTree>
    <p:extLst>
      <p:ext uri="{BB962C8B-B14F-4D97-AF65-F5344CB8AC3E}">
        <p14:creationId xmlns:p14="http://schemas.microsoft.com/office/powerpoint/2010/main" val="4000383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4B372-AB4E-485E-BF88-C4FDA2385D3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2.3.2 config.json</a:t>
            </a:r>
            <a:r>
              <a:rPr lang="ja-JP" altLang="en-US" sz="1800" dirty="0">
                <a:solidFill>
                  <a:schemeClr val="tx1"/>
                </a:solidFill>
                <a:latin typeface="Meiryo UI" panose="020B0604030504040204" pitchFamily="50" charset="-128"/>
                <a:ea typeface="Meiryo UI" panose="020B0604030504040204" pitchFamily="50" charset="-128"/>
              </a:rPr>
              <a:t>について</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p>
        </p:txBody>
      </p:sp>
      <p:sp>
        <p:nvSpPr>
          <p:cNvPr id="5" name="テキスト ボックス 4">
            <a:extLst>
              <a:ext uri="{FF2B5EF4-FFF2-40B4-BE49-F238E27FC236}">
                <a16:creationId xmlns:a16="http://schemas.microsoft.com/office/drawing/2014/main" id="{93AF98AB-F93E-4F70-95A9-44E40230ED84}"/>
              </a:ext>
            </a:extLst>
          </p:cNvPr>
          <p:cNvSpPr txBox="1"/>
          <p:nvPr/>
        </p:nvSpPr>
        <p:spPr>
          <a:xfrm>
            <a:off x="128703" y="591571"/>
            <a:ext cx="8711244"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config.json</a:t>
            </a:r>
            <a:r>
              <a:rPr lang="ja-JP" altLang="en-US" sz="1400" dirty="0">
                <a:latin typeface="Meiryo UI" panose="020B0604030504040204" pitchFamily="50" charset="-128"/>
                <a:ea typeface="Meiryo UI" panose="020B0604030504040204" pitchFamily="50" charset="-128"/>
              </a:rPr>
              <a:t>ファイルより、データカタログ作成ツールの設定をします。</a:t>
            </a:r>
            <a:endParaRPr lang="en-US" altLang="ja-JP" sz="1400" dirty="0">
              <a:latin typeface="Meiryo UI" panose="020B0604030504040204" pitchFamily="50" charset="-128"/>
              <a:ea typeface="Meiryo UI" panose="020B0604030504040204" pitchFamily="50" charset="-128"/>
            </a:endParaRPr>
          </a:p>
        </p:txBody>
      </p:sp>
      <p:graphicFrame>
        <p:nvGraphicFramePr>
          <p:cNvPr id="16" name="表 129">
            <a:extLst>
              <a:ext uri="{FF2B5EF4-FFF2-40B4-BE49-F238E27FC236}">
                <a16:creationId xmlns:a16="http://schemas.microsoft.com/office/drawing/2014/main" id="{3EA979B5-DA0F-4768-BB9D-3EA54F0FFF96}"/>
              </a:ext>
            </a:extLst>
          </p:cNvPr>
          <p:cNvGraphicFramePr>
            <a:graphicFrameLocks noGrp="1"/>
          </p:cNvGraphicFramePr>
          <p:nvPr>
            <p:extLst>
              <p:ext uri="{D42A27DB-BD31-4B8C-83A1-F6EECF244321}">
                <p14:modId xmlns:p14="http://schemas.microsoft.com/office/powerpoint/2010/main" val="3735478155"/>
              </p:ext>
            </p:extLst>
          </p:nvPr>
        </p:nvGraphicFramePr>
        <p:xfrm>
          <a:off x="119700" y="876545"/>
          <a:ext cx="9512571" cy="5416084"/>
        </p:xfrm>
        <a:graphic>
          <a:graphicData uri="http://schemas.openxmlformats.org/drawingml/2006/table">
            <a:tbl>
              <a:tblPr>
                <a:tableStyleId>{BC89EF96-8CEA-46FF-86C4-4CE0E7609802}</a:tableStyleId>
              </a:tblPr>
              <a:tblGrid>
                <a:gridCol w="1173712">
                  <a:extLst>
                    <a:ext uri="{9D8B030D-6E8A-4147-A177-3AD203B41FA5}">
                      <a16:colId xmlns:a16="http://schemas.microsoft.com/office/drawing/2014/main" val="2913863535"/>
                    </a:ext>
                  </a:extLst>
                </a:gridCol>
                <a:gridCol w="1730656">
                  <a:extLst>
                    <a:ext uri="{9D8B030D-6E8A-4147-A177-3AD203B41FA5}">
                      <a16:colId xmlns:a16="http://schemas.microsoft.com/office/drawing/2014/main" val="4044194012"/>
                    </a:ext>
                  </a:extLst>
                </a:gridCol>
                <a:gridCol w="2618498">
                  <a:extLst>
                    <a:ext uri="{9D8B030D-6E8A-4147-A177-3AD203B41FA5}">
                      <a16:colId xmlns:a16="http://schemas.microsoft.com/office/drawing/2014/main" val="960584879"/>
                    </a:ext>
                  </a:extLst>
                </a:gridCol>
                <a:gridCol w="3989705">
                  <a:extLst>
                    <a:ext uri="{9D8B030D-6E8A-4147-A177-3AD203B41FA5}">
                      <a16:colId xmlns:a16="http://schemas.microsoft.com/office/drawing/2014/main" val="3362066186"/>
                    </a:ext>
                  </a:extLst>
                </a:gridCol>
              </a:tblGrid>
              <a:tr h="234484">
                <a:tc gridSpan="2">
                  <a:txBody>
                    <a:bodyPr/>
                    <a:lstStyle/>
                    <a:p>
                      <a:pPr algn="l"/>
                      <a:r>
                        <a:rPr kumimoji="1" lang="ja-JP" altLang="en-US" sz="800" b="0" dirty="0">
                          <a:ln>
                            <a:noFill/>
                          </a:ln>
                          <a:latin typeface="Meiryo UI" panose="020B0604030504040204" pitchFamily="50" charset="-128"/>
                          <a:ea typeface="Meiryo UI" panose="020B0604030504040204" pitchFamily="50" charset="-128"/>
                        </a:rPr>
                        <a:t>設定値</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サンプル値</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概要</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57424517"/>
                  </a:ext>
                </a:extLst>
              </a:tr>
              <a:tr h="188279">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err="1">
                          <a:solidFill>
                            <a:schemeClr val="tx1"/>
                          </a:solidFill>
                          <a:latin typeface="Meiryo UI" panose="020B0604030504040204" pitchFamily="50" charset="-128"/>
                          <a:ea typeface="Meiryo UI" panose="020B0604030504040204" pitchFamily="50" charset="-128"/>
                        </a:rPr>
                        <a:t>geonames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err="1">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63685430"/>
                  </a:ext>
                </a:extLst>
              </a:tr>
              <a:tr h="188279">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err="1">
                          <a:solidFill>
                            <a:schemeClr val="tx1"/>
                          </a:solidFill>
                          <a:latin typeface="Meiryo UI" panose="020B0604030504040204" pitchFamily="50" charset="-128"/>
                          <a:ea typeface="Meiryo UI" panose="020B0604030504040204" pitchFamily="50" charset="-128"/>
                        </a:rPr>
                        <a:t>use_geonames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73658756"/>
                  </a:ext>
                </a:extLst>
              </a:tr>
              <a:tr h="188279">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rPr>
                        <a:t>“</a:t>
                      </a:r>
                      <a:r>
                        <a:rPr kumimoji="1" lang="en-US" altLang="ja-JP" sz="800" dirty="0" err="1">
                          <a:solidFill>
                            <a:schemeClr val="tx1"/>
                          </a:solidFill>
                          <a:latin typeface="Meiryo UI" panose="020B0604030504040204" pitchFamily="50" charset="-128"/>
                        </a:rPr>
                        <a:t>user_a</a:t>
                      </a:r>
                      <a:r>
                        <a:rPr kumimoji="1" lang="en-US" altLang="ja-JP" sz="800" dirty="0">
                          <a:solidFill>
                            <a:schemeClr val="tx1"/>
                          </a:solidFill>
                          <a:latin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ユーザ名（</a:t>
                      </a:r>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を使用しない場合は設定不要）</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368118190"/>
                  </a:ext>
                </a:extLst>
              </a:tr>
              <a:tr h="188279">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err="1">
                          <a:solidFill>
                            <a:schemeClr val="tx1"/>
                          </a:solidFill>
                          <a:latin typeface="Meiryo UI" panose="020B0604030504040204" pitchFamily="50" charset="-128"/>
                          <a:ea typeface="Meiryo UI" panose="020B0604030504040204" pitchFamily="50" charset="-128"/>
                        </a:rPr>
                        <a:t>machien_learn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機械学習設定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55698708"/>
                  </a:ext>
                </a:extLst>
              </a:tr>
              <a:tr h="188279">
                <a:tc rowSpan="4">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theme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主分類分析機能の使用有無設定値（使用有：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br>
                        <a:rPr kumimoji="1" lang="en-US" altLang="ja-JP" sz="800" dirty="0">
                          <a:solidFill>
                            <a:schemeClr val="tx1"/>
                          </a:solidFill>
                          <a:latin typeface="Meiryo UI" panose="020B0604030504040204" pitchFamily="50" charset="-128"/>
                          <a:ea typeface="Meiryo UI" panose="020B0604030504040204" pitchFamily="50" charset="-128"/>
                        </a:rPr>
                      </a:b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対象項目：データセットの主分類</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07221087"/>
                  </a:ext>
                </a:extLst>
              </a:tr>
              <a:tr h="188279">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keyword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キーワード分析機能の使用有無設定値（使用有：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br>
                        <a:rPr kumimoji="1" lang="en-US" altLang="ja-JP" sz="800" dirty="0">
                          <a:solidFill>
                            <a:schemeClr val="tx1"/>
                          </a:solidFill>
                          <a:latin typeface="Meiryo UI" panose="020B0604030504040204" pitchFamily="50" charset="-128"/>
                          <a:ea typeface="Meiryo UI" panose="020B0604030504040204" pitchFamily="50" charset="-128"/>
                        </a:rPr>
                      </a:b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対象項目：データセットのキーワード</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127582275"/>
                  </a:ext>
                </a:extLst>
              </a:tr>
              <a:tr h="188279">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spatial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地域分析機能の使用有無設定値（使用有：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対象項目：データセットの対象地域</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49855346"/>
                  </a:ext>
                </a:extLst>
              </a:tr>
              <a:tr h="188279">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temporal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日時分析機能の使用有無設定値（使用有：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対象項目：データセットの対象期間</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48455788"/>
                  </a:ext>
                </a:extLst>
              </a:tr>
              <a:tr h="188279">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err="1">
                          <a:solidFill>
                            <a:schemeClr val="tx1"/>
                          </a:solidFill>
                          <a:latin typeface="Meiryo UI" panose="020B0604030504040204" pitchFamily="50" charset="-128"/>
                          <a:ea typeface="Meiryo UI" panose="020B0604030504040204" pitchFamily="50" charset="-128"/>
                        </a:rPr>
                        <a:t>history_url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rPr>
                        <a:t>“http://lineage-</a:t>
                      </a:r>
                      <a:r>
                        <a:rPr kumimoji="1" lang="en-US" altLang="ja-JP" sz="800" dirty="0" err="1">
                          <a:solidFill>
                            <a:schemeClr val="tx1"/>
                          </a:solidFill>
                          <a:latin typeface="Meiryo UI" panose="020B0604030504040204" pitchFamily="50" charset="-128"/>
                        </a:rPr>
                        <a:t>agent.cdl</a:t>
                      </a:r>
                      <a:r>
                        <a:rPr kumimoji="1" lang="en-US" altLang="ja-JP" sz="800" dirty="0">
                          <a:solidFill>
                            <a:schemeClr val="tx1"/>
                          </a:solidFill>
                          <a:latin typeface="Meiryo UI" panose="020B0604030504040204" pitchFamily="50" charset="-128"/>
                        </a:rPr>
                        <a:t>/v2/”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来歴管理サーバ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02284986"/>
                  </a:ext>
                </a:extLst>
              </a:tr>
              <a:tr h="188279">
                <a:tc gridSpan="2">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authentication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認証サーバ設定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03242924"/>
                  </a:ext>
                </a:extLst>
              </a:tr>
              <a:tr h="188279">
                <a:tc rowSpan="4">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a:solidFill>
                            <a:schemeClr val="tx1"/>
                          </a:solidFill>
                          <a:latin typeface="Meiryo UI" panose="020B0604030504040204" pitchFamily="50" charset="-128"/>
                          <a:ea typeface="Meiryo UI" panose="020B0604030504040204" pitchFamily="50" charset="-128"/>
                        </a:rPr>
                        <a:t>auth_server_</a:t>
                      </a:r>
                      <a:r>
                        <a:rPr kumimoji="1" lang="en-US" altLang="ja-JP" sz="800" dirty="0" err="1">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“http://10.240.59.28:10000”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635384404"/>
                  </a:ext>
                </a:extLst>
              </a:tr>
              <a:tr h="188279">
                <a:tc vMerge="1">
                  <a:txBody>
                    <a:bodyPr/>
                    <a:lstStyle/>
                    <a:p>
                      <a:endParaRPr kumimoji="1" lang="ja-JP" altLang="en-US"/>
                    </a:p>
                  </a:txBody>
                  <a:tcPr/>
                </a:tc>
                <a:tc>
                  <a:txBody>
                    <a:bodyPr/>
                    <a:lstStyle/>
                    <a:p>
                      <a:pPr algn="l"/>
                      <a:r>
                        <a:rPr kumimoji="1" lang="en-US" altLang="ja-JP" sz="800" dirty="0" err="1">
                          <a:solidFill>
                            <a:schemeClr val="tx1"/>
                          </a:solidFill>
                          <a:latin typeface="Meiryo UI" panose="020B0604030504040204" pitchFamily="50" charset="-128"/>
                          <a:ea typeface="Meiryo UI" panose="020B0604030504040204" pitchFamily="50" charset="-128"/>
                        </a:rPr>
                        <a:t>keycloak_endpoint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r>
                        <a:rPr kumimoji="1" lang="en-US" altLang="ja-JP" sz="800" dirty="0" err="1">
                          <a:solidFill>
                            <a:schemeClr val="tx1"/>
                          </a:solidFill>
                          <a:latin typeface="Meiryo UI" panose="020B0604030504040204" pitchFamily="50" charset="-128"/>
                          <a:ea typeface="Meiryo UI" panose="020B0604030504040204" pitchFamily="50" charset="-128"/>
                        </a:rPr>
                        <a:t>keycloak</a:t>
                      </a:r>
                      <a:r>
                        <a:rPr kumimoji="1" lang="en-US" altLang="ja-JP" sz="800" dirty="0">
                          <a:solidFill>
                            <a:schemeClr val="tx1"/>
                          </a:solidFill>
                          <a:latin typeface="Meiryo UI" panose="020B0604030504040204" pitchFamily="50" charset="-128"/>
                          <a:ea typeface="Meiryo UI" panose="020B0604030504040204" pitchFamily="50" charset="-128"/>
                        </a:rPr>
                        <a:t>/realms/authentication”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認証ログイン画面エンドポイント</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12803904"/>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client_id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“cadde.example.1234”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認証機能のクライアント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49454363"/>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client_secret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“5ae6e809-7b0e-427a-97f1-8d03a2a9ed4e”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認証のクライアントシークレット</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25313486"/>
                  </a:ext>
                </a:extLst>
              </a:tr>
              <a:tr h="188279">
                <a:tc gridSpan="2">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postgres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sz="800" dirty="0">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への接続情報</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35783184"/>
                  </a:ext>
                </a:extLst>
              </a:tr>
              <a:tr h="188279">
                <a:tc rowSpan="7">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dialect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“postgresql”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SQL</a:t>
                      </a:r>
                      <a:r>
                        <a:rPr kumimoji="1" lang="ja-JP" altLang="en-US" sz="800" dirty="0">
                          <a:solidFill>
                            <a:schemeClr val="tx1"/>
                          </a:solidFill>
                          <a:latin typeface="Meiryo UI" panose="020B0604030504040204" pitchFamily="50" charset="-128"/>
                          <a:ea typeface="Meiryo UI" panose="020B0604030504040204" pitchFamily="50" charset="-128"/>
                        </a:rPr>
                        <a:t>ダイアレクト名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86403213"/>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driver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SQL</a:t>
                      </a:r>
                      <a:r>
                        <a:rPr kumimoji="1" lang="ja-JP" altLang="en-US" sz="800" dirty="0">
                          <a:solidFill>
                            <a:schemeClr val="tx1"/>
                          </a:solidFill>
                          <a:latin typeface="Meiryo UI" panose="020B0604030504040204" pitchFamily="50" charset="-128"/>
                          <a:ea typeface="Meiryo UI" panose="020B0604030504040204" pitchFamily="50" charset="-128"/>
                        </a:rPr>
                        <a:t>ドライバ名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66336293"/>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データベースアクセス時のユーザ名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78197762"/>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データベースアクセス時のパスワード</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36629691"/>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host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“catalog-tool-postgres”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コンテナのホスト名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13330044"/>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port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“5432”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コンテナのポート番号</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72992861"/>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database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13779074"/>
                  </a:ext>
                </a:extLst>
              </a:tr>
            </a:tbl>
          </a:graphicData>
        </a:graphic>
      </p:graphicFrame>
    </p:spTree>
    <p:extLst>
      <p:ext uri="{BB962C8B-B14F-4D97-AF65-F5344CB8AC3E}">
        <p14:creationId xmlns:p14="http://schemas.microsoft.com/office/powerpoint/2010/main" val="2456895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4B372-AB4E-485E-BF88-C4FDA2385D3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2.3.2 config.json</a:t>
            </a:r>
            <a:r>
              <a:rPr lang="ja-JP" altLang="en-US" sz="1800" dirty="0">
                <a:solidFill>
                  <a:schemeClr val="tx1"/>
                </a:solidFill>
                <a:latin typeface="Meiryo UI" panose="020B0604030504040204" pitchFamily="50" charset="-128"/>
                <a:ea typeface="Meiryo UI" panose="020B0604030504040204" pitchFamily="50" charset="-128"/>
              </a:rPr>
              <a:t>について</a:t>
            </a:r>
            <a:r>
              <a:rPr lang="en-US" altLang="ja-JP" sz="1800" dirty="0">
                <a:solidFill>
                  <a:schemeClr val="tx1"/>
                </a:solidFill>
                <a:latin typeface="Meiryo UI" panose="020B0604030504040204" pitchFamily="50" charset="-128"/>
                <a:ea typeface="Meiryo UI" panose="020B0604030504040204" pitchFamily="50" charset="-128"/>
              </a:rPr>
              <a:t>(3)</a:t>
            </a:r>
            <a:endParaRPr kumimoji="1" lang="ja-JP" altLang="en-US" sz="1800" dirty="0"/>
          </a:p>
        </p:txBody>
      </p:sp>
      <p:sp>
        <p:nvSpPr>
          <p:cNvPr id="5" name="テキスト ボックス 4">
            <a:extLst>
              <a:ext uri="{FF2B5EF4-FFF2-40B4-BE49-F238E27FC236}">
                <a16:creationId xmlns:a16="http://schemas.microsoft.com/office/drawing/2014/main" id="{93AF98AB-F93E-4F70-95A9-44E40230ED84}"/>
              </a:ext>
            </a:extLst>
          </p:cNvPr>
          <p:cNvSpPr txBox="1"/>
          <p:nvPr/>
        </p:nvSpPr>
        <p:spPr>
          <a:xfrm>
            <a:off x="128703" y="591571"/>
            <a:ext cx="8711244"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config.json</a:t>
            </a:r>
            <a:r>
              <a:rPr lang="ja-JP" altLang="en-US" sz="1400" dirty="0">
                <a:latin typeface="Meiryo UI" panose="020B0604030504040204" pitchFamily="50" charset="-128"/>
                <a:ea typeface="Meiryo UI" panose="020B0604030504040204" pitchFamily="50" charset="-128"/>
              </a:rPr>
              <a:t>ファイルより、データカタログ作成ツールの設定をします。</a:t>
            </a:r>
            <a:endParaRPr lang="en-US" altLang="ja-JP" sz="1400" dirty="0">
              <a:latin typeface="Meiryo UI" panose="020B0604030504040204" pitchFamily="50" charset="-128"/>
              <a:ea typeface="Meiryo UI" panose="020B0604030504040204" pitchFamily="50" charset="-128"/>
            </a:endParaRPr>
          </a:p>
        </p:txBody>
      </p:sp>
      <p:graphicFrame>
        <p:nvGraphicFramePr>
          <p:cNvPr id="16" name="表 129">
            <a:extLst>
              <a:ext uri="{FF2B5EF4-FFF2-40B4-BE49-F238E27FC236}">
                <a16:creationId xmlns:a16="http://schemas.microsoft.com/office/drawing/2014/main" id="{3EA979B5-DA0F-4768-BB9D-3EA54F0FFF96}"/>
              </a:ext>
            </a:extLst>
          </p:cNvPr>
          <p:cNvGraphicFramePr>
            <a:graphicFrameLocks noGrp="1"/>
          </p:cNvGraphicFramePr>
          <p:nvPr>
            <p:extLst>
              <p:ext uri="{D42A27DB-BD31-4B8C-83A1-F6EECF244321}">
                <p14:modId xmlns:p14="http://schemas.microsoft.com/office/powerpoint/2010/main" val="3104284346"/>
              </p:ext>
            </p:extLst>
          </p:nvPr>
        </p:nvGraphicFramePr>
        <p:xfrm>
          <a:off x="119700" y="876545"/>
          <a:ext cx="9512571" cy="2154724"/>
        </p:xfrm>
        <a:graphic>
          <a:graphicData uri="http://schemas.openxmlformats.org/drawingml/2006/table">
            <a:tbl>
              <a:tblPr>
                <a:tableStyleId>{BC89EF96-8CEA-46FF-86C4-4CE0E7609802}</a:tableStyleId>
              </a:tblPr>
              <a:tblGrid>
                <a:gridCol w="1173712">
                  <a:extLst>
                    <a:ext uri="{9D8B030D-6E8A-4147-A177-3AD203B41FA5}">
                      <a16:colId xmlns:a16="http://schemas.microsoft.com/office/drawing/2014/main" val="2913863535"/>
                    </a:ext>
                  </a:extLst>
                </a:gridCol>
                <a:gridCol w="1730656">
                  <a:extLst>
                    <a:ext uri="{9D8B030D-6E8A-4147-A177-3AD203B41FA5}">
                      <a16:colId xmlns:a16="http://schemas.microsoft.com/office/drawing/2014/main" val="4044194012"/>
                    </a:ext>
                  </a:extLst>
                </a:gridCol>
                <a:gridCol w="2618498">
                  <a:extLst>
                    <a:ext uri="{9D8B030D-6E8A-4147-A177-3AD203B41FA5}">
                      <a16:colId xmlns:a16="http://schemas.microsoft.com/office/drawing/2014/main" val="960584879"/>
                    </a:ext>
                  </a:extLst>
                </a:gridCol>
                <a:gridCol w="3989705">
                  <a:extLst>
                    <a:ext uri="{9D8B030D-6E8A-4147-A177-3AD203B41FA5}">
                      <a16:colId xmlns:a16="http://schemas.microsoft.com/office/drawing/2014/main" val="3362066186"/>
                    </a:ext>
                  </a:extLst>
                </a:gridCol>
              </a:tblGrid>
              <a:tr h="234484">
                <a:tc gridSpan="2">
                  <a:txBody>
                    <a:bodyPr/>
                    <a:lstStyle/>
                    <a:p>
                      <a:pPr algn="l"/>
                      <a:r>
                        <a:rPr kumimoji="1" lang="ja-JP" altLang="en-US" sz="800" b="0" dirty="0">
                          <a:ln>
                            <a:noFill/>
                          </a:ln>
                          <a:latin typeface="Meiryo UI" panose="020B0604030504040204" pitchFamily="50" charset="-128"/>
                          <a:ea typeface="Meiryo UI" panose="020B0604030504040204" pitchFamily="50" charset="-128"/>
                        </a:rPr>
                        <a:t>設定値</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サンプル値</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概要</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57424517"/>
                  </a:ext>
                </a:extLst>
              </a:tr>
              <a:tr h="188279">
                <a:tc rowSpan="5">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http_auth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a:t>
                      </a:r>
                      <a:r>
                        <a:rPr kumimoji="1" lang="en-US" altLang="ja-JP" sz="800" dirty="0">
                          <a:solidFill>
                            <a:schemeClr val="tx1"/>
                          </a:solidFill>
                          <a:latin typeface="Meiryo UI" panose="020B0604030504040204" pitchFamily="50" charset="-128"/>
                          <a:ea typeface="Meiryo UI" panose="020B0604030504040204" pitchFamily="50" charset="-128"/>
                        </a:rPr>
                        <a:t>Basic</a:t>
                      </a:r>
                      <a:r>
                        <a:rPr kumimoji="1" lang="ja-JP" altLang="en-US" sz="800" dirty="0">
                          <a:solidFill>
                            <a:schemeClr val="tx1"/>
                          </a:solidFill>
                          <a:latin typeface="Meiryo UI" panose="020B0604030504040204" pitchFamily="50" charset="-128"/>
                          <a:ea typeface="Meiryo UI" panose="020B0604030504040204" pitchFamily="50" charset="-128"/>
                        </a:rPr>
                        <a:t>認証設定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80152325"/>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"http://10.240.59.28:30088"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ファイル取得先</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41889340"/>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“test”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9371640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"test123"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ファイル取得パス</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412689658"/>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proxy</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false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ファイル取得時のプロキシ使用有無（使用する場合、事前の環境設定が必要）</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50093944"/>
                  </a:ext>
                </a:extLst>
              </a:tr>
              <a:tr h="188279">
                <a:tc gridSpan="2">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ftp_auth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mpd="sng">
                      <a:noFill/>
                    </a:lnB>
                  </a:tcPr>
                </a:tc>
                <a:tc h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a:t>
                      </a:r>
                      <a:r>
                        <a:rPr kumimoji="1" lang="en-US" altLang="ja-JP" sz="800" dirty="0">
                          <a:solidFill>
                            <a:schemeClr val="tx1"/>
                          </a:solidFill>
                          <a:latin typeface="Meiryo UI" panose="020B0604030504040204" pitchFamily="50" charset="-128"/>
                          <a:ea typeface="Meiryo UI" panose="020B0604030504040204" pitchFamily="50" charset="-128"/>
                        </a:rPr>
                        <a:t>Basic</a:t>
                      </a:r>
                      <a:r>
                        <a:rPr kumimoji="1" lang="ja-JP" altLang="en-US" sz="800" dirty="0">
                          <a:solidFill>
                            <a:schemeClr val="tx1"/>
                          </a:solidFill>
                          <a:latin typeface="Meiryo UI" panose="020B0604030504040204" pitchFamily="50" charset="-128"/>
                          <a:ea typeface="Meiryo UI" panose="020B0604030504040204" pitchFamily="50" charset="-128"/>
                        </a:rPr>
                        <a:t>認証設定</a:t>
                      </a:r>
                    </a:p>
                  </a:txBody>
                  <a:tcP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148537228"/>
                  </a:ext>
                </a:extLst>
              </a:tr>
              <a:tr h="188279">
                <a:tc rowSpan="3">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mpd="sng">
                      <a:noFill/>
                    </a:lnT>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"ftp://10.240.59.28:40021"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ファイル取得先</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5738415"/>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"test"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632792"/>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“mypass”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ファイル取得パス</a:t>
                      </a:r>
                    </a:p>
                  </a:txBody>
                  <a:tcPr/>
                </a:tc>
                <a:extLst>
                  <a:ext uri="{0D108BD9-81ED-4DB2-BD59-A6C34878D82A}">
                    <a16:rowId xmlns:a16="http://schemas.microsoft.com/office/drawing/2014/main" val="2673913401"/>
                  </a:ext>
                </a:extLst>
              </a:tr>
            </a:tbl>
          </a:graphicData>
        </a:graphic>
      </p:graphicFrame>
    </p:spTree>
    <p:extLst>
      <p:ext uri="{BB962C8B-B14F-4D97-AF65-F5344CB8AC3E}">
        <p14:creationId xmlns:p14="http://schemas.microsoft.com/office/powerpoint/2010/main" val="3510174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2.4 Web</a:t>
            </a:r>
            <a:r>
              <a:rPr lang="ja-JP" altLang="en-US" sz="1800" dirty="0">
                <a:solidFill>
                  <a:schemeClr val="tx1"/>
                </a:solidFill>
                <a:latin typeface="Meiryo UI" panose="020B0604030504040204" pitchFamily="50" charset="-128"/>
                <a:ea typeface="Meiryo UI" panose="020B0604030504040204" pitchFamily="50" charset="-128"/>
              </a:rPr>
              <a:t>サーバ </a:t>
            </a:r>
            <a:r>
              <a:rPr lang="en-US" altLang="ja-JP" sz="1800" dirty="0">
                <a:solidFill>
                  <a:schemeClr val="tx1"/>
                </a:solidFill>
                <a:latin typeface="Meiryo UI" panose="020B0604030504040204" pitchFamily="50" charset="-128"/>
                <a:ea typeface="Meiryo UI" panose="020B0604030504040204" pitchFamily="50" charset="-128"/>
              </a:rPr>
              <a:t>&gt; 2.4.1 Nginx</a:t>
            </a:r>
            <a:r>
              <a:rPr lang="ja-JP" altLang="en-US" sz="1800" dirty="0">
                <a:solidFill>
                  <a:schemeClr val="tx1"/>
                </a:solidFill>
                <a:latin typeface="Meiryo UI" panose="020B0604030504040204" pitchFamily="50" charset="-128"/>
                <a:ea typeface="Meiryo UI" panose="020B0604030504040204" pitchFamily="50" charset="-128"/>
              </a:rPr>
              <a:t>について</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A2DDC4D-8D6A-4182-ACCA-02A88FA04B2B}"/>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SaaS</a:t>
            </a:r>
            <a:r>
              <a:rPr lang="ja-JP" altLang="en-US" sz="1600" dirty="0">
                <a:latin typeface="Meiryo UI" panose="020B0604030504040204" pitchFamily="50" charset="-128"/>
                <a:ea typeface="Meiryo UI" panose="020B0604030504040204" pitchFamily="50" charset="-128"/>
              </a:rPr>
              <a:t>化に伴い、</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https</a:t>
            </a:r>
            <a:r>
              <a:rPr lang="ja-JP" altLang="en-US" sz="1600" dirty="0">
                <a:latin typeface="Meiryo UI" panose="020B0604030504040204" pitchFamily="50" charset="-128"/>
                <a:ea typeface="Meiryo UI" panose="020B0604030504040204" pitchFamily="50" charset="-128"/>
              </a:rPr>
              <a:t>に変更する。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9986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2.5 SaaS</a:t>
            </a:r>
            <a:r>
              <a:rPr lang="ja-JP" altLang="en-US" sz="1800" dirty="0">
                <a:solidFill>
                  <a:schemeClr val="tx1"/>
                </a:solidFill>
                <a:latin typeface="Meiryo UI" panose="020B0604030504040204" pitchFamily="50" charset="-128"/>
                <a:ea typeface="Meiryo UI" panose="020B0604030504040204" pitchFamily="50" charset="-128"/>
              </a:rPr>
              <a:t>化に伴う留意点 </a:t>
            </a:r>
            <a:r>
              <a:rPr lang="en-US" altLang="ja-JP" sz="1800" dirty="0">
                <a:solidFill>
                  <a:schemeClr val="tx1"/>
                </a:solidFill>
                <a:latin typeface="Meiryo UI" panose="020B0604030504040204" pitchFamily="50" charset="-128"/>
                <a:ea typeface="Meiryo UI" panose="020B0604030504040204" pitchFamily="50" charset="-128"/>
              </a:rPr>
              <a:t>&gt; 2.5.1</a:t>
            </a:r>
            <a:r>
              <a:rPr lang="ja-JP" altLang="en-US" sz="1800" dirty="0">
                <a:solidFill>
                  <a:schemeClr val="tx1"/>
                </a:solidFill>
                <a:latin typeface="Meiryo UI" panose="020B0604030504040204" pitchFamily="50" charset="-128"/>
                <a:ea typeface="Meiryo UI" panose="020B0604030504040204" pitchFamily="50" charset="-128"/>
              </a:rPr>
              <a:t> アクターごとの権限</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A8C27D04-7D59-45CC-9AAA-63AE5101A858}"/>
              </a:ext>
            </a:extLst>
          </p:cNvPr>
          <p:cNvSpPr txBox="1"/>
          <p:nvPr/>
        </p:nvSpPr>
        <p:spPr>
          <a:xfrm>
            <a:off x="229314" y="691026"/>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■アクターごとの権限を以下に整理する。</a:t>
            </a:r>
          </a:p>
        </p:txBody>
      </p:sp>
      <p:graphicFrame>
        <p:nvGraphicFramePr>
          <p:cNvPr id="10" name="表 3">
            <a:extLst>
              <a:ext uri="{FF2B5EF4-FFF2-40B4-BE49-F238E27FC236}">
                <a16:creationId xmlns:a16="http://schemas.microsoft.com/office/drawing/2014/main" id="{63617B83-3563-4B75-B492-F4B0A0B76B9E}"/>
              </a:ext>
            </a:extLst>
          </p:cNvPr>
          <p:cNvGraphicFramePr>
            <a:graphicFrameLocks noGrp="1"/>
          </p:cNvGraphicFramePr>
          <p:nvPr>
            <p:extLst>
              <p:ext uri="{D42A27DB-BD31-4B8C-83A1-F6EECF244321}">
                <p14:modId xmlns:p14="http://schemas.microsoft.com/office/powerpoint/2010/main" val="1044917628"/>
              </p:ext>
            </p:extLst>
          </p:nvPr>
        </p:nvGraphicFramePr>
        <p:xfrm>
          <a:off x="263806" y="1024600"/>
          <a:ext cx="9412880" cy="3749040"/>
        </p:xfrm>
        <a:graphic>
          <a:graphicData uri="http://schemas.openxmlformats.org/drawingml/2006/table">
            <a:tbl>
              <a:tblPr firstRow="1" bandRow="1">
                <a:tableStyleId>{5C22544A-7EE6-4342-B048-85BDC9FD1C3A}</a:tableStyleId>
              </a:tblPr>
              <a:tblGrid>
                <a:gridCol w="505655">
                  <a:extLst>
                    <a:ext uri="{9D8B030D-6E8A-4147-A177-3AD203B41FA5}">
                      <a16:colId xmlns:a16="http://schemas.microsoft.com/office/drawing/2014/main" val="4053972409"/>
                    </a:ext>
                  </a:extLst>
                </a:gridCol>
                <a:gridCol w="2103755">
                  <a:extLst>
                    <a:ext uri="{9D8B030D-6E8A-4147-A177-3AD203B41FA5}">
                      <a16:colId xmlns:a16="http://schemas.microsoft.com/office/drawing/2014/main" val="272960719"/>
                    </a:ext>
                  </a:extLst>
                </a:gridCol>
                <a:gridCol w="3259136">
                  <a:extLst>
                    <a:ext uri="{9D8B030D-6E8A-4147-A177-3AD203B41FA5}">
                      <a16:colId xmlns:a16="http://schemas.microsoft.com/office/drawing/2014/main" val="3052169614"/>
                    </a:ext>
                  </a:extLst>
                </a:gridCol>
                <a:gridCol w="3544334">
                  <a:extLst>
                    <a:ext uri="{9D8B030D-6E8A-4147-A177-3AD203B41FA5}">
                      <a16:colId xmlns:a16="http://schemas.microsoft.com/office/drawing/2014/main" val="381457563"/>
                    </a:ext>
                  </a:extLst>
                </a:gridCol>
              </a:tblGrid>
              <a:tr h="151791">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アクター</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2210216176"/>
                  </a:ext>
                </a:extLst>
              </a:tr>
              <a:tr h="71113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運用管理者</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データカタログ作成ツール管理者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ユーザの追加</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ユーザの編集</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ユーザの削除</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テンプレート編集</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カタログ新規登録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カタログ編集</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カタログ削除</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カタログ一時保存・登録再開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カタログエクスポート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カタログインポート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語彙リポジトリの連携</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データカタログ作成ツールの管理者。</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支援サービス群を管理する組織に属する。</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データ提供者の権限を含む。</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48675856"/>
                  </a:ext>
                </a:extLst>
              </a:tr>
              <a:tr h="486563">
                <a:tc>
                  <a:txBody>
                    <a:bodyPr/>
                    <a:lstStyle/>
                    <a:p>
                      <a:pPr algn="ctr"/>
                      <a:r>
                        <a:rPr kumimoji="1" lang="en-US" altLang="ja-JP" sz="1200" dirty="0">
                          <a:latin typeface="Meiryo UI" panose="020B0604030504040204" pitchFamily="50" charset="-128"/>
                          <a:ea typeface="Meiryo UI" panose="020B0604030504040204" pitchFamily="50" charset="-128"/>
                        </a:rPr>
                        <a:t>2</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データカタログ作成ツール利用者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テンプレート編集</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カタログ新規登録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カタログ編集</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カタログ削除</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カタログ一時保存・登録再開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カタログエクスポート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カタログインポート</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a:t>
                      </a:r>
                      <a:r>
                        <a:rPr kumimoji="1" lang="en-US" altLang="ja-JP" sz="1200" dirty="0">
                          <a:latin typeface="Meiryo UI" panose="020B0604030504040204" pitchFamily="50" charset="-128"/>
                          <a:ea typeface="Meiryo UI" panose="020B0604030504040204" pitchFamily="50" charset="-128"/>
                        </a:rPr>
                        <a:t>(SaaS)</a:t>
                      </a:r>
                      <a:r>
                        <a:rPr kumimoji="1" lang="ja-JP" altLang="en-US" sz="1200" dirty="0">
                          <a:latin typeface="Meiryo UI" panose="020B0604030504040204" pitchFamily="50" charset="-128"/>
                          <a:ea typeface="Meiryo UI" panose="020B0604030504040204" pitchFamily="50" charset="-128"/>
                        </a:rPr>
                        <a:t>の利用者であり、</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データ提供者。</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各々のカタログを提供する組織に属する。</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7713466"/>
                  </a:ext>
                </a:extLst>
              </a:tr>
            </a:tbl>
          </a:graphicData>
        </a:graphic>
      </p:graphicFrame>
    </p:spTree>
    <p:extLst>
      <p:ext uri="{BB962C8B-B14F-4D97-AF65-F5344CB8AC3E}">
        <p14:creationId xmlns:p14="http://schemas.microsoft.com/office/powerpoint/2010/main" val="3797661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Autofit/>
          </a:bodyPr>
          <a:lstStyle/>
          <a:p>
            <a:r>
              <a:rPr lang="en-US" altLang="ja-JP" sz="1800" dirty="0">
                <a:solidFill>
                  <a:schemeClr val="tx1"/>
                </a:solidFill>
                <a:latin typeface="Meiryo UI" panose="020B0604030504040204" pitchFamily="50" charset="-128"/>
                <a:ea typeface="Meiryo UI" panose="020B0604030504040204" pitchFamily="50" charset="-128"/>
              </a:rPr>
              <a:t>2.5 SaaS</a:t>
            </a:r>
            <a:r>
              <a:rPr lang="ja-JP" altLang="en-US" sz="1800" dirty="0">
                <a:solidFill>
                  <a:schemeClr val="tx1"/>
                </a:solidFill>
                <a:latin typeface="Meiryo UI" panose="020B0604030504040204" pitchFamily="50" charset="-128"/>
                <a:ea typeface="Meiryo UI" panose="020B0604030504040204" pitchFamily="50" charset="-128"/>
              </a:rPr>
              <a:t>化に伴う留意点 </a:t>
            </a:r>
            <a:r>
              <a:rPr lang="en-US" altLang="ja-JP" sz="1800" dirty="0">
                <a:solidFill>
                  <a:schemeClr val="tx1"/>
                </a:solidFill>
                <a:latin typeface="Meiryo UI" panose="020B0604030504040204" pitchFamily="50" charset="-128"/>
                <a:ea typeface="Meiryo UI" panose="020B0604030504040204" pitchFamily="50" charset="-128"/>
              </a:rPr>
              <a:t>&gt; 2.5.2</a:t>
            </a:r>
            <a:r>
              <a:rPr lang="ja-JP" altLang="en-US" sz="1800" dirty="0">
                <a:solidFill>
                  <a:schemeClr val="tx1"/>
                </a:solidFill>
                <a:latin typeface="Meiryo UI" panose="020B0604030504040204" pitchFamily="50" charset="-128"/>
                <a:ea typeface="Meiryo UI" panose="020B0604030504040204" pitchFamily="50" charset="-128"/>
              </a:rPr>
              <a:t> データカタログ作成ツール</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支援サービス群</a:t>
            </a:r>
            <a:r>
              <a:rPr lang="ja-JP" altLang="en-US" sz="1600" dirty="0">
                <a:latin typeface="Meiryo UI" panose="020B0604030504040204" pitchFamily="50" charset="-128"/>
                <a:ea typeface="Meiryo UI" panose="020B0604030504040204" pitchFamily="50" charset="-128"/>
              </a:rPr>
              <a:t>とオンプレミスにおけるデータカタログ作成ツールについて、相違点・同一点などの比較を以下に示す。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555162951"/>
              </p:ext>
            </p:extLst>
          </p:nvPr>
        </p:nvGraphicFramePr>
        <p:xfrm>
          <a:off x="189546" y="1015018"/>
          <a:ext cx="9619812" cy="330200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44037847"/>
                    </a:ext>
                  </a:extLst>
                </a:gridCol>
                <a:gridCol w="2389947">
                  <a:extLst>
                    <a:ext uri="{9D8B030D-6E8A-4147-A177-3AD203B41FA5}">
                      <a16:colId xmlns:a16="http://schemas.microsoft.com/office/drawing/2014/main" val="631402458"/>
                    </a:ext>
                  </a:extLst>
                </a:gridCol>
                <a:gridCol w="3343979">
                  <a:extLst>
                    <a:ext uri="{9D8B030D-6E8A-4147-A177-3AD203B41FA5}">
                      <a16:colId xmlns:a16="http://schemas.microsoft.com/office/drawing/2014/main" val="2104206834"/>
                    </a:ext>
                  </a:extLst>
                </a:gridCol>
                <a:gridCol w="3525206">
                  <a:extLst>
                    <a:ext uri="{9D8B030D-6E8A-4147-A177-3AD203B41FA5}">
                      <a16:colId xmlns:a16="http://schemas.microsoft.com/office/drawing/2014/main" val="1762568848"/>
                    </a:ext>
                  </a:extLst>
                </a:gridCol>
              </a:tblGrid>
              <a:tr h="37084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ポイント</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支援サービス群データカタログ作成ツール</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オンプレミスデータカタログ作成ツール</a:t>
                      </a:r>
                    </a:p>
                  </a:txBody>
                  <a:tcPr anchor="ctr"/>
                </a:tc>
                <a:extLst>
                  <a:ext uri="{0D108BD9-81ED-4DB2-BD59-A6C34878D82A}">
                    <a16:rowId xmlns:a16="http://schemas.microsoft.com/office/drawing/2014/main" val="378757029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データカタログ作成ツールの運用管理者</a:t>
                      </a:r>
                    </a:p>
                  </a:txBody>
                  <a:tcPr/>
                </a:tc>
                <a:tc>
                  <a:txBody>
                    <a:bodyPr/>
                    <a:lstStyle/>
                    <a:p>
                      <a:r>
                        <a:rPr kumimoji="1" lang="ja-JP" altLang="en-US" sz="1100" u="none" dirty="0">
                          <a:solidFill>
                            <a:schemeClr val="tx1"/>
                          </a:solidFill>
                          <a:latin typeface="Meiryo UI" panose="020B0604030504040204" pitchFamily="50" charset="-128"/>
                          <a:ea typeface="Meiryo UI" panose="020B0604030504040204" pitchFamily="50" charset="-128"/>
                        </a:rPr>
                        <a:t>支援サービス群の運用管理者。</a:t>
                      </a:r>
                      <a:endParaRPr kumimoji="1" lang="en-US" altLang="ja-JP" sz="1100" u="none"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データ提供者。</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の設定</a:t>
                      </a:r>
                    </a:p>
                  </a:txBody>
                  <a:tcPr/>
                </a:tc>
                <a:tc>
                  <a:txBody>
                    <a:bodyPr/>
                    <a:lstStyle/>
                    <a:p>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アプリケーションサーバ設定における接続先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が、</a:t>
                      </a:r>
                      <a:r>
                        <a:rPr kumimoji="1" lang="ja-JP" altLang="en-US" sz="1100" dirty="0">
                          <a:solidFill>
                            <a:schemeClr val="tx1"/>
                          </a:solidFill>
                          <a:latin typeface="Meiryo UI" panose="020B0604030504040204" pitchFamily="50" charset="-128"/>
                          <a:ea typeface="Meiryo UI" panose="020B0604030504040204" pitchFamily="50" charset="-128"/>
                        </a:rPr>
                        <a:t>支援サービス群内</a:t>
                      </a:r>
                      <a:r>
                        <a:rPr kumimoji="1" lang="ja-JP" altLang="en-US" sz="1100" dirty="0">
                          <a:latin typeface="Meiryo UI" panose="020B0604030504040204" pitchFamily="50" charset="-128"/>
                          <a:ea typeface="Meiryo UI" panose="020B0604030504040204" pitchFamily="50" charset="-128"/>
                        </a:rPr>
                        <a:t>の横断検索用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および詳細検索用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アプリケーションサーバ設定における接続先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が、</a:t>
                      </a:r>
                      <a:r>
                        <a:rPr kumimoji="1" lang="ja-JP" altLang="en-US" sz="1100" dirty="0">
                          <a:solidFill>
                            <a:schemeClr val="tx1"/>
                          </a:solidFill>
                          <a:latin typeface="Meiryo UI" panose="020B0604030504040204" pitchFamily="50" charset="-128"/>
                          <a:ea typeface="Meiryo UI" panose="020B0604030504040204" pitchFamily="50" charset="-128"/>
                        </a:rPr>
                        <a:t>データ提供者カタログサイト内</a:t>
                      </a:r>
                      <a:r>
                        <a:rPr kumimoji="1" lang="ja-JP" altLang="en-US" sz="1100" dirty="0">
                          <a:latin typeface="Meiryo UI" panose="020B0604030504040204" pitchFamily="50" charset="-128"/>
                          <a:ea typeface="Meiryo UI" panose="020B0604030504040204" pitchFamily="50" charset="-128"/>
                        </a:rPr>
                        <a:t>の横断検索用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および詳細検索用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サーバ設定における提供者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は、</a:t>
                      </a:r>
                      <a:r>
                        <a:rPr kumimoji="1" lang="ja-JP" altLang="en-US" sz="1100" dirty="0">
                          <a:solidFill>
                            <a:schemeClr val="tx1"/>
                          </a:solidFill>
                          <a:latin typeface="Meiryo UI" panose="020B0604030504040204" pitchFamily="50" charset="-128"/>
                          <a:ea typeface="Meiryo UI" panose="020B0604030504040204" pitchFamily="50" charset="-128"/>
                        </a:rPr>
                        <a:t>ログインユーザごとに定義。</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サーバ設定における提供者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は、</a:t>
                      </a:r>
                      <a:r>
                        <a:rPr kumimoji="1" lang="ja-JP" altLang="en-US" sz="1100" dirty="0">
                          <a:solidFill>
                            <a:schemeClr val="tx1"/>
                          </a:solidFill>
                          <a:latin typeface="Meiryo UI" panose="020B0604030504040204" pitchFamily="50" charset="-128"/>
                          <a:ea typeface="Meiryo UI" panose="020B0604030504040204" pitchFamily="50" charset="-128"/>
                        </a:rPr>
                        <a:t>全ログインユーザで同一定義。</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組織情報の設定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各データ提供者ごと</a:t>
                      </a:r>
                      <a:r>
                        <a:rPr kumimoji="1" lang="ja-JP" altLang="en-US" sz="1100" dirty="0">
                          <a:latin typeface="Meiryo UI" panose="020B0604030504040204" pitchFamily="50" charset="-128"/>
                          <a:ea typeface="Meiryo UI" panose="020B0604030504040204" pitchFamily="50" charset="-128"/>
                        </a:rPr>
                        <a:t>に作成。</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任意の組織</a:t>
                      </a:r>
                      <a:r>
                        <a:rPr kumimoji="1" lang="ja-JP" altLang="en-US" sz="1100" dirty="0">
                          <a:latin typeface="Meiryo UI" panose="020B0604030504040204" pitchFamily="50" charset="-128"/>
                          <a:ea typeface="Meiryo UI" panose="020B0604030504040204" pitchFamily="50" charset="-128"/>
                        </a:rPr>
                        <a:t>を作成。</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ユーザの設定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各データ提供者ごと</a:t>
                      </a:r>
                      <a:r>
                        <a:rPr kumimoji="1" lang="ja-JP" altLang="en-US" sz="1100" dirty="0">
                          <a:latin typeface="Meiryo UI" panose="020B0604030504040204" pitchFamily="50" charset="-128"/>
                          <a:ea typeface="Meiryo UI" panose="020B0604030504040204" pitchFamily="50" charset="-128"/>
                        </a:rPr>
                        <a:t>の組織に紐づく</a:t>
                      </a:r>
                      <a:r>
                        <a:rPr kumimoji="1" lang="en-US" altLang="ja-JP" sz="1100" dirty="0">
                          <a:latin typeface="Meiryo UI" panose="020B0604030504040204" pitchFamily="50" charset="-128"/>
                          <a:ea typeface="Meiryo UI" panose="020B0604030504040204" pitchFamily="50" charset="-128"/>
                        </a:rPr>
                        <a:t>admin</a:t>
                      </a:r>
                      <a:r>
                        <a:rPr kumimoji="1" lang="ja-JP" altLang="en-US" sz="1100" dirty="0">
                          <a:latin typeface="Meiryo UI" panose="020B0604030504040204" pitchFamily="50" charset="-128"/>
                          <a:ea typeface="Meiryo UI" panose="020B0604030504040204" pitchFamily="50" charset="-128"/>
                        </a:rPr>
                        <a:t>ユーザを作成。</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任意のユーザ</a:t>
                      </a:r>
                      <a:r>
                        <a:rPr kumimoji="1" lang="ja-JP" altLang="en-US" sz="1100" dirty="0">
                          <a:latin typeface="Meiryo UI" panose="020B0604030504040204" pitchFamily="50" charset="-128"/>
                          <a:ea typeface="Meiryo UI" panose="020B0604030504040204" pitchFamily="50" charset="-128"/>
                        </a:rPr>
                        <a:t>を作成し、任意の組織と紐づける。</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6</a:t>
                      </a:r>
                    </a:p>
                  </a:txBody>
                  <a:tcPr/>
                </a:tc>
                <a:tc>
                  <a:txBody>
                    <a:bodyPr/>
                    <a:lstStyle/>
                    <a:p>
                      <a:r>
                        <a:rPr kumimoji="1" lang="ja-JP" altLang="en-US" sz="1100" dirty="0">
                          <a:latin typeface="Meiryo UI" panose="020B0604030504040204" pitchFamily="50" charset="-128"/>
                          <a:ea typeface="Meiryo UI" panose="020B0604030504040204" pitchFamily="50" charset="-128"/>
                        </a:rPr>
                        <a:t>ライセンスリストの設定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全データ提供者で共通</a:t>
                      </a:r>
                      <a:r>
                        <a:rPr kumimoji="1" lang="ja-JP" altLang="en-US" sz="1100" dirty="0">
                          <a:latin typeface="Meiryo UI" panose="020B0604030504040204" pitchFamily="50" charset="-128"/>
                          <a:ea typeface="Meiryo UI" panose="020B0604030504040204" pitchFamily="50" charset="-128"/>
                        </a:rPr>
                        <a:t>のライセンスリスト。</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データ提供者独自</a:t>
                      </a:r>
                      <a:r>
                        <a:rPr kumimoji="1" lang="ja-JP" altLang="en-US" sz="1100" dirty="0">
                          <a:latin typeface="Meiryo UI" panose="020B0604030504040204" pitchFamily="50" charset="-128"/>
                          <a:ea typeface="Meiryo UI" panose="020B0604030504040204" pitchFamily="50" charset="-128"/>
                        </a:rPr>
                        <a:t>のライセンスリスト。</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カタログの作成・編集・削除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ログインしたユーザに紐づいた組織のカタログ</a:t>
                      </a:r>
                      <a:r>
                        <a:rPr kumimoji="1" lang="ja-JP" altLang="en-US" sz="1100" dirty="0">
                          <a:latin typeface="Meiryo UI" panose="020B0604030504040204" pitchFamily="50" charset="-128"/>
                          <a:ea typeface="Meiryo UI" panose="020B0604030504040204" pitchFamily="50" charset="-128"/>
                        </a:rPr>
                        <a:t>のみ作成・編集・削除可能。</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全カタログ</a:t>
                      </a:r>
                      <a:r>
                        <a:rPr kumimoji="1" lang="ja-JP" altLang="en-US" sz="1100" dirty="0">
                          <a:latin typeface="Meiryo UI" panose="020B0604030504040204" pitchFamily="50" charset="-128"/>
                          <a:ea typeface="Meiryo UI" panose="020B0604030504040204" pitchFamily="50" charset="-128"/>
                        </a:rPr>
                        <a:t>の作成・編集・削除可能。</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bl>
          </a:graphicData>
        </a:graphic>
      </p:graphicFrame>
    </p:spTree>
    <p:extLst>
      <p:ext uri="{BB962C8B-B14F-4D97-AF65-F5344CB8AC3E}">
        <p14:creationId xmlns:p14="http://schemas.microsoft.com/office/powerpoint/2010/main" val="107571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1.1.1</a:t>
            </a:r>
            <a:r>
              <a:rPr lang="ja-JP" altLang="en-US" sz="1800" dirty="0">
                <a:latin typeface="Meiryo UI" panose="020B0604030504040204" pitchFamily="50" charset="-128"/>
                <a:ea typeface="Meiryo UI" panose="020B0604030504040204" pitchFamily="50" charset="-128"/>
              </a:rPr>
              <a:t> 目的、特徴</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F6E9BA2-8749-4847-9D75-C3480C4C19DE}"/>
              </a:ext>
            </a:extLst>
          </p:cNvPr>
          <p:cNvSpPr txBox="1"/>
          <p:nvPr/>
        </p:nvSpPr>
        <p:spPr>
          <a:xfrm>
            <a:off x="306088" y="682148"/>
            <a:ext cx="9293823" cy="5798662"/>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■ データカタログ作成ツール</a:t>
            </a:r>
          </a:p>
          <a:p>
            <a:r>
              <a:rPr lang="ja-JP" altLang="en-US" sz="1600" dirty="0">
                <a:latin typeface="Meiryo UI" panose="020B0604030504040204" pitchFamily="50" charset="-128"/>
                <a:ea typeface="Meiryo UI" panose="020B0604030504040204" pitchFamily="50" charset="-128"/>
              </a:rPr>
              <a:t> データカタログ作成ツール（以下、本ツール）は、 データ提供者がカタログサイトにデータセットを登録する際　  </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に必要となる、データカタログの作成、カタログサイトへの登録の作業を行うためのツールです。</a:t>
            </a:r>
          </a:p>
          <a:p>
            <a:r>
              <a:rPr lang="ja-JP" altLang="en-US" sz="1600" dirty="0">
                <a:latin typeface="Meiryo UI" panose="020B0604030504040204" pitchFamily="50" charset="-128"/>
                <a:ea typeface="Meiryo UI" panose="020B0604030504040204" pitchFamily="50" charset="-128"/>
              </a:rPr>
              <a:t> 本ツールのガイドに従って項目を入力していくだけで、 迅速にデータカタログの作成・登録を行うことができます。</a:t>
            </a:r>
          </a:p>
          <a:p>
            <a:r>
              <a:rPr lang="ja-JP" altLang="en-US" sz="1600" dirty="0">
                <a:latin typeface="Meiryo UI" panose="020B0604030504040204" pitchFamily="50" charset="-128"/>
                <a:ea typeface="Meiryo UI" panose="020B0604030504040204" pitchFamily="50" charset="-128"/>
              </a:rPr>
              <a:t> また、データカタログの一部の項目については、 値の候補を推測・表示することにより、一定の基準で値を記入・ </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選択でき、値の記入・選択にかかる時間も短縮することができます。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■ ツールを利用するメリット</a:t>
            </a:r>
          </a:p>
          <a:p>
            <a:r>
              <a:rPr lang="ja-JP" altLang="en-US" sz="1600" dirty="0">
                <a:latin typeface="Meiryo UI" panose="020B0604030504040204" pitchFamily="50" charset="-128"/>
                <a:ea typeface="Meiryo UI" panose="020B0604030504040204" pitchFamily="50" charset="-128"/>
              </a:rPr>
              <a:t> ・簡単に入力可。</a:t>
            </a:r>
          </a:p>
          <a:p>
            <a:r>
              <a:rPr lang="ja-JP" altLang="en-US" sz="1600" dirty="0">
                <a:latin typeface="Meiryo UI" panose="020B0604030504040204" pitchFamily="50" charset="-128"/>
                <a:ea typeface="Meiryo UI" panose="020B0604030504040204" pitchFamily="50" charset="-128"/>
              </a:rPr>
              <a:t> データカタログに詳しくなくても本ツールのガイドに従って項目を入力していくだけで、 データカタログの作成・登録が　</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 ・迅速に作成可能。</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を活用して値の候補を表示したり、よく使うパターンを選択するだけで入力可能とすることで、迅速にデータカタ</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ログを作成できます。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 ・利用者から評価の高いデータカタログを作成可能。</a:t>
            </a:r>
          </a:p>
          <a:p>
            <a:r>
              <a:rPr lang="ja-JP" altLang="en-US" sz="1600" dirty="0">
                <a:latin typeface="Meiryo UI" panose="020B0604030504040204" pitchFamily="50" charset="-128"/>
                <a:ea typeface="Meiryo UI" panose="020B0604030504040204" pitchFamily="50" charset="-128"/>
              </a:rPr>
              <a:t> 将来的に業界標準になると推測される</a:t>
            </a:r>
            <a:r>
              <a:rPr lang="en-US" altLang="ja-JP" sz="1600" dirty="0">
                <a:latin typeface="Meiryo UI" panose="020B0604030504040204" pitchFamily="50" charset="-128"/>
                <a:ea typeface="Meiryo UI" panose="020B0604030504040204" pitchFamily="50" charset="-128"/>
              </a:rPr>
              <a:t>DTA</a:t>
            </a:r>
            <a:r>
              <a:rPr lang="ja-JP" altLang="en-US" sz="1600" dirty="0">
                <a:latin typeface="Meiryo UI" panose="020B0604030504040204" pitchFamily="50" charset="-128"/>
                <a:ea typeface="Meiryo UI" panose="020B0604030504040204" pitchFamily="50" charset="-128"/>
              </a:rPr>
              <a:t>が策定したデータカタログ項目の必須項目を作成できます。</a:t>
            </a:r>
          </a:p>
          <a:p>
            <a:r>
              <a:rPr lang="ja-JP" altLang="en-US" sz="1600" dirty="0">
                <a:latin typeface="Meiryo UI" panose="020B0604030504040204" pitchFamily="50" charset="-128"/>
                <a:ea typeface="Meiryo UI" panose="020B0604030504040204" pitchFamily="50" charset="-128"/>
              </a:rPr>
              <a:t> 多数の項目を備えることで、利用者が見つけやすく・理解しやすくなるため、データ取引を促進できます。</a:t>
            </a: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85961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87E0E321-7A85-44BF-B25C-9CB692F91026}"/>
              </a:ext>
            </a:extLst>
          </p:cNvPr>
          <p:cNvSpPr/>
          <p:nvPr/>
        </p:nvSpPr>
        <p:spPr bwMode="auto">
          <a:xfrm>
            <a:off x="2980199" y="1340027"/>
            <a:ext cx="6781421" cy="3775672"/>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p:txBody>
      </p:sp>
      <p:sp>
        <p:nvSpPr>
          <p:cNvPr id="78" name="正方形/長方形 77">
            <a:extLst>
              <a:ext uri="{FF2B5EF4-FFF2-40B4-BE49-F238E27FC236}">
                <a16:creationId xmlns:a16="http://schemas.microsoft.com/office/drawing/2014/main" id="{9AD3DCB1-7516-4D34-B5ED-E641B7551C3C}"/>
              </a:ext>
            </a:extLst>
          </p:cNvPr>
          <p:cNvSpPr/>
          <p:nvPr/>
        </p:nvSpPr>
        <p:spPr bwMode="auto">
          <a:xfrm>
            <a:off x="255364" y="1340027"/>
            <a:ext cx="2664299" cy="3775672"/>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サーバ＆プロキシ</a:t>
            </a:r>
            <a:r>
              <a:rPr kumimoji="1" lang="en-US" altLang="ja-JP" sz="1200" dirty="0">
                <a:latin typeface="Meiryo UI" panose="020B0604030504040204" pitchFamily="50" charset="-128"/>
                <a:ea typeface="Meiryo UI" panose="020B0604030504040204" pitchFamily="50" charset="-128"/>
              </a:rPr>
              <a:t>(Nginx)</a:t>
            </a: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データカタログ作成ツール</a:t>
            </a:r>
            <a:r>
              <a:rPr lang="en-US" altLang="ja-JP" sz="1800" dirty="0">
                <a:solidFill>
                  <a:schemeClr val="tx1"/>
                </a:solidFill>
                <a:latin typeface="Meiryo UI" panose="020B0604030504040204" pitchFamily="50" charset="-128"/>
                <a:ea typeface="Meiryo UI" panose="020B0604030504040204" pitchFamily="50" charset="-128"/>
              </a:rPr>
              <a:t>(1)</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606958"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218830" y="5213356"/>
            <a:ext cx="9606958" cy="304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F69C144A-2B18-48F9-93F4-88CD7434B849}"/>
              </a:ext>
            </a:extLst>
          </p:cNvPr>
          <p:cNvSpPr/>
          <p:nvPr/>
        </p:nvSpPr>
        <p:spPr>
          <a:xfrm>
            <a:off x="3021109" y="1602663"/>
            <a:ext cx="914311" cy="3476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REST</a:t>
            </a: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 </a:t>
            </a: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API</a:t>
            </a:r>
          </a:p>
          <a:p>
            <a:pPr algn="ct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制御機能</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(HTTP</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受信</a:t>
            </a: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218829" y="1007302"/>
            <a:ext cx="9606959" cy="418871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96" name="四角形: 1 つの角を切り取る 95">
            <a:extLst>
              <a:ext uri="{FF2B5EF4-FFF2-40B4-BE49-F238E27FC236}">
                <a16:creationId xmlns:a16="http://schemas.microsoft.com/office/drawing/2014/main" id="{54D10DC2-C104-4672-9D22-DC7DE924F7CD}"/>
              </a:ext>
            </a:extLst>
          </p:cNvPr>
          <p:cNvSpPr/>
          <p:nvPr/>
        </p:nvSpPr>
        <p:spPr>
          <a:xfrm>
            <a:off x="1317066" y="2027675"/>
            <a:ext cx="415675" cy="36192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Nginx</a:t>
            </a:r>
          </a:p>
          <a:p>
            <a:pPr algn="ctr"/>
            <a:r>
              <a:rPr lang="ja-JP" altLang="en-US" sz="600" dirty="0">
                <a:solidFill>
                  <a:schemeClr val="tx1"/>
                </a:solidFill>
                <a:latin typeface="Meiryo UI" panose="020B0604030504040204" pitchFamily="50" charset="-128"/>
                <a:ea typeface="Meiryo UI" panose="020B0604030504040204" pitchFamily="50" charset="-128"/>
              </a:rPr>
              <a:t>設定</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0657E8EE-A3BC-48D7-B702-A10371330D81}"/>
              </a:ext>
            </a:extLst>
          </p:cNvPr>
          <p:cNvSpPr/>
          <p:nvPr/>
        </p:nvSpPr>
        <p:spPr>
          <a:xfrm>
            <a:off x="339278" y="1662991"/>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サーバ</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0" name="正方形/長方形 109">
            <a:extLst>
              <a:ext uri="{FF2B5EF4-FFF2-40B4-BE49-F238E27FC236}">
                <a16:creationId xmlns:a16="http://schemas.microsoft.com/office/drawing/2014/main" id="{765D40B0-AF42-4CF8-B844-DF97B9E25990}"/>
              </a:ext>
            </a:extLst>
          </p:cNvPr>
          <p:cNvSpPr/>
          <p:nvPr/>
        </p:nvSpPr>
        <p:spPr>
          <a:xfrm>
            <a:off x="1053751" y="1660498"/>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プロキシ機能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5" name="正方形/長方形 114">
            <a:extLst>
              <a:ext uri="{FF2B5EF4-FFF2-40B4-BE49-F238E27FC236}">
                <a16:creationId xmlns:a16="http://schemas.microsoft.com/office/drawing/2014/main" id="{5B324A52-4DD1-428F-8546-532C90F50B52}"/>
              </a:ext>
            </a:extLst>
          </p:cNvPr>
          <p:cNvSpPr/>
          <p:nvPr/>
        </p:nvSpPr>
        <p:spPr>
          <a:xfrm>
            <a:off x="1768424" y="1660497"/>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TLS/SSL</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7" name="四角形: 1 つの角を切り取る 116">
            <a:extLst>
              <a:ext uri="{FF2B5EF4-FFF2-40B4-BE49-F238E27FC236}">
                <a16:creationId xmlns:a16="http://schemas.microsoft.com/office/drawing/2014/main" id="{20D8ED94-99E6-4F0E-B78B-F498B91B1969}"/>
              </a:ext>
            </a:extLst>
          </p:cNvPr>
          <p:cNvSpPr/>
          <p:nvPr/>
        </p:nvSpPr>
        <p:spPr>
          <a:xfrm>
            <a:off x="339278" y="2056809"/>
            <a:ext cx="903985" cy="315709"/>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公開用</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Html/JavaScript</a:t>
            </a: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ファイル</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91AD69C7-ED0F-3424-3E10-7D5CAB250DD4}"/>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DE959F39-0E7D-EB8B-7291-2D4AE3C3CA28}"/>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FE2FD380-83F5-B731-2ED9-F818ED7A98DA}"/>
              </a:ext>
            </a:extLst>
          </p:cNvPr>
          <p:cNvSpPr/>
          <p:nvPr/>
        </p:nvSpPr>
        <p:spPr>
          <a:xfrm>
            <a:off x="339279" y="2410523"/>
            <a:ext cx="2503272" cy="26366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クライアント画面</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DC342282-1D8B-0320-728D-88B40B083062}"/>
              </a:ext>
            </a:extLst>
          </p:cNvPr>
          <p:cNvSpPr/>
          <p:nvPr/>
        </p:nvSpPr>
        <p:spPr>
          <a:xfrm>
            <a:off x="358832" y="263307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トップ画面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1" name="正方形/長方形 100">
            <a:extLst>
              <a:ext uri="{FF2B5EF4-FFF2-40B4-BE49-F238E27FC236}">
                <a16:creationId xmlns:a16="http://schemas.microsoft.com/office/drawing/2014/main" id="{D8B2FDA6-0D42-59DB-E24C-44C03D100424}"/>
              </a:ext>
            </a:extLst>
          </p:cNvPr>
          <p:cNvSpPr/>
          <p:nvPr/>
        </p:nvSpPr>
        <p:spPr>
          <a:xfrm>
            <a:off x="358832" y="321044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ユーザ管理</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9A63F41-DD12-5AE8-2677-64E005752567}"/>
              </a:ext>
            </a:extLst>
          </p:cNvPr>
          <p:cNvSpPr/>
          <p:nvPr/>
        </p:nvSpPr>
        <p:spPr>
          <a:xfrm>
            <a:off x="1079518" y="3526569"/>
            <a:ext cx="837514" cy="140851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カタログ作成画面</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3017A63F-3F70-9EFD-DC73-091295EDF4C8}"/>
              </a:ext>
            </a:extLst>
          </p:cNvPr>
          <p:cNvSpPr/>
          <p:nvPr/>
        </p:nvSpPr>
        <p:spPr>
          <a:xfrm>
            <a:off x="358832" y="4653874"/>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インポート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CD3497DE-3D3E-B3D4-9B9F-E5D8F630EA1D}"/>
              </a:ext>
            </a:extLst>
          </p:cNvPr>
          <p:cNvSpPr/>
          <p:nvPr/>
        </p:nvSpPr>
        <p:spPr>
          <a:xfrm>
            <a:off x="1149848" y="2665110"/>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5" name="正方形/長方形 104">
            <a:extLst>
              <a:ext uri="{FF2B5EF4-FFF2-40B4-BE49-F238E27FC236}">
                <a16:creationId xmlns:a16="http://schemas.microsoft.com/office/drawing/2014/main" id="{6CD79451-5E47-A1CD-F651-687BC2A37369}"/>
              </a:ext>
            </a:extLst>
          </p:cNvPr>
          <p:cNvSpPr/>
          <p:nvPr/>
        </p:nvSpPr>
        <p:spPr>
          <a:xfrm>
            <a:off x="358832" y="4076502"/>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登録再開画面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6" name="正方形/長方形 105">
            <a:extLst>
              <a:ext uri="{FF2B5EF4-FFF2-40B4-BE49-F238E27FC236}">
                <a16:creationId xmlns:a16="http://schemas.microsoft.com/office/drawing/2014/main" id="{FB3AF29D-18EC-0E49-ADA7-69884A45B8B9}"/>
              </a:ext>
            </a:extLst>
          </p:cNvPr>
          <p:cNvSpPr/>
          <p:nvPr/>
        </p:nvSpPr>
        <p:spPr>
          <a:xfrm>
            <a:off x="358832" y="436518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複製・編集・</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8C37755D-8C22-2DD8-E9FF-6CF0B95644C4}"/>
              </a:ext>
            </a:extLst>
          </p:cNvPr>
          <p:cNvSpPr/>
          <p:nvPr/>
        </p:nvSpPr>
        <p:spPr>
          <a:xfrm>
            <a:off x="1149848" y="3688564"/>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データセット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8" name="正方形/長方形 107">
            <a:extLst>
              <a:ext uri="{FF2B5EF4-FFF2-40B4-BE49-F238E27FC236}">
                <a16:creationId xmlns:a16="http://schemas.microsoft.com/office/drawing/2014/main" id="{BFE2660F-133D-E302-230B-6B290C2D01F2}"/>
              </a:ext>
            </a:extLst>
          </p:cNvPr>
          <p:cNvSpPr/>
          <p:nvPr/>
        </p:nvSpPr>
        <p:spPr>
          <a:xfrm>
            <a:off x="1149848" y="3981306"/>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データ概要</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15299B86-33CA-7867-B38D-9FDF4F714F2C}"/>
              </a:ext>
            </a:extLst>
          </p:cNvPr>
          <p:cNvSpPr/>
          <p:nvPr/>
        </p:nvSpPr>
        <p:spPr>
          <a:xfrm>
            <a:off x="1149848" y="4274048"/>
            <a:ext cx="681549" cy="27817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データセット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a:t>
            </a:r>
            <a:r>
              <a:rPr lang="en-US" altLang="ja-JP" sz="600" dirty="0">
                <a:solidFill>
                  <a:schemeClr val="tx1"/>
                </a:solidFill>
                <a:latin typeface="Meiryo UI" panose="020B0604030504040204" pitchFamily="50" charset="-128"/>
                <a:ea typeface="Meiryo UI" panose="020B0604030504040204" pitchFamily="50" charset="-128"/>
              </a:rPr>
              <a:t>(</a:t>
            </a:r>
            <a:r>
              <a:rPr lang="ja-JP" altLang="en-US" sz="600" dirty="0">
                <a:solidFill>
                  <a:schemeClr val="tx1"/>
                </a:solidFill>
                <a:latin typeface="Meiryo UI" panose="020B0604030504040204" pitchFamily="50" charset="-128"/>
                <a:ea typeface="Meiryo UI" panose="020B0604030504040204" pitchFamily="50" charset="-128"/>
              </a:rPr>
              <a:t>任意</a:t>
            </a:r>
            <a:r>
              <a:rPr lang="en-US" altLang="ja-JP" sz="600" dirty="0">
                <a:solidFill>
                  <a:schemeClr val="tx1"/>
                </a:solidFill>
                <a:latin typeface="Meiryo UI" panose="020B0604030504040204" pitchFamily="50" charset="-128"/>
                <a:ea typeface="Meiryo UI" panose="020B0604030504040204" pitchFamily="50" charset="-128"/>
              </a:rPr>
              <a:t>)</a:t>
            </a: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1" name="正方形/長方形 110">
            <a:extLst>
              <a:ext uri="{FF2B5EF4-FFF2-40B4-BE49-F238E27FC236}">
                <a16:creationId xmlns:a16="http://schemas.microsoft.com/office/drawing/2014/main" id="{90A041D2-90BC-60FC-CDF2-51B9F4DEF66D}"/>
              </a:ext>
            </a:extLst>
          </p:cNvPr>
          <p:cNvSpPr/>
          <p:nvPr/>
        </p:nvSpPr>
        <p:spPr>
          <a:xfrm>
            <a:off x="1149848" y="4585781"/>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利用条件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2" name="正方形/長方形 111">
            <a:extLst>
              <a:ext uri="{FF2B5EF4-FFF2-40B4-BE49-F238E27FC236}">
                <a16:creationId xmlns:a16="http://schemas.microsoft.com/office/drawing/2014/main" id="{67762D51-8ACE-9BE0-4394-B9D29D192F19}"/>
              </a:ext>
            </a:extLst>
          </p:cNvPr>
          <p:cNvSpPr/>
          <p:nvPr/>
        </p:nvSpPr>
        <p:spPr>
          <a:xfrm>
            <a:off x="1149848" y="2953445"/>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確認画面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3" name="正方形/長方形 112">
            <a:extLst>
              <a:ext uri="{FF2B5EF4-FFF2-40B4-BE49-F238E27FC236}">
                <a16:creationId xmlns:a16="http://schemas.microsoft.com/office/drawing/2014/main" id="{F64E8649-B5C0-488E-5E95-74A960C8BF28}"/>
              </a:ext>
            </a:extLst>
          </p:cNvPr>
          <p:cNvSpPr/>
          <p:nvPr/>
        </p:nvSpPr>
        <p:spPr>
          <a:xfrm>
            <a:off x="1149848" y="324000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完了画面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E78D0C94-E668-8912-AEDC-E5758F3937A9}"/>
              </a:ext>
            </a:extLst>
          </p:cNvPr>
          <p:cNvSpPr/>
          <p:nvPr/>
        </p:nvSpPr>
        <p:spPr>
          <a:xfrm>
            <a:off x="358832" y="2921762"/>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ログイン画面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6" name="正方形/長方形 115">
            <a:extLst>
              <a:ext uri="{FF2B5EF4-FFF2-40B4-BE49-F238E27FC236}">
                <a16:creationId xmlns:a16="http://schemas.microsoft.com/office/drawing/2014/main" id="{9F6D5BBA-6173-1AB3-E5AC-4DFBC9B18FB0}"/>
              </a:ext>
            </a:extLst>
          </p:cNvPr>
          <p:cNvSpPr/>
          <p:nvPr/>
        </p:nvSpPr>
        <p:spPr>
          <a:xfrm>
            <a:off x="358832" y="378781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メニュー選択</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9" name="正方形/長方形 118">
            <a:extLst>
              <a:ext uri="{FF2B5EF4-FFF2-40B4-BE49-F238E27FC236}">
                <a16:creationId xmlns:a16="http://schemas.microsoft.com/office/drawing/2014/main" id="{0AD68A30-5CC4-EC30-313F-B356DE8F6172}"/>
              </a:ext>
            </a:extLst>
          </p:cNvPr>
          <p:cNvSpPr/>
          <p:nvPr/>
        </p:nvSpPr>
        <p:spPr>
          <a:xfrm>
            <a:off x="358832" y="3499132"/>
            <a:ext cx="68205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ユーザ作成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8" name="正方形/長方形 127">
            <a:extLst>
              <a:ext uri="{FF2B5EF4-FFF2-40B4-BE49-F238E27FC236}">
                <a16:creationId xmlns:a16="http://schemas.microsoft.com/office/drawing/2014/main" id="{E9A35F94-4272-E1A4-44E4-2FC277BEDB5D}"/>
              </a:ext>
            </a:extLst>
          </p:cNvPr>
          <p:cNvSpPr/>
          <p:nvPr/>
        </p:nvSpPr>
        <p:spPr>
          <a:xfrm>
            <a:off x="3020864" y="1987454"/>
            <a:ext cx="923062" cy="252529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ユーザ制御機能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DCE63065-B16C-B03E-8278-234148CE3CFF}"/>
              </a:ext>
            </a:extLst>
          </p:cNvPr>
          <p:cNvSpPr/>
          <p:nvPr/>
        </p:nvSpPr>
        <p:spPr>
          <a:xfrm>
            <a:off x="3056718" y="2174495"/>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ログイン機能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id="{6C8BCD56-6CC8-A35F-6542-4742844E5599}"/>
              </a:ext>
            </a:extLst>
          </p:cNvPr>
          <p:cNvSpPr/>
          <p:nvPr/>
        </p:nvSpPr>
        <p:spPr>
          <a:xfrm>
            <a:off x="3056718" y="2433046"/>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ログアウト機能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5" name="正方形/長方形 134">
            <a:extLst>
              <a:ext uri="{FF2B5EF4-FFF2-40B4-BE49-F238E27FC236}">
                <a16:creationId xmlns:a16="http://schemas.microsoft.com/office/drawing/2014/main" id="{A9BF7628-1280-58E8-DB50-6443C369795F}"/>
              </a:ext>
            </a:extLst>
          </p:cNvPr>
          <p:cNvSpPr/>
          <p:nvPr/>
        </p:nvSpPr>
        <p:spPr>
          <a:xfrm>
            <a:off x="3056718" y="2673841"/>
            <a:ext cx="839759" cy="2369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組織情報取得機能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8" name="正方形/長方形 137">
            <a:extLst>
              <a:ext uri="{FF2B5EF4-FFF2-40B4-BE49-F238E27FC236}">
                <a16:creationId xmlns:a16="http://schemas.microsoft.com/office/drawing/2014/main" id="{AF3681F9-68AC-3392-B8B2-9355B9298D15}"/>
              </a:ext>
            </a:extLst>
          </p:cNvPr>
          <p:cNvSpPr/>
          <p:nvPr/>
        </p:nvSpPr>
        <p:spPr>
          <a:xfrm>
            <a:off x="3056718" y="2951483"/>
            <a:ext cx="839759" cy="21651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ユーザ一覧取得機能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9" name="正方形/長方形 138">
            <a:extLst>
              <a:ext uri="{FF2B5EF4-FFF2-40B4-BE49-F238E27FC236}">
                <a16:creationId xmlns:a16="http://schemas.microsoft.com/office/drawing/2014/main" id="{5A64205A-E27A-4E4A-2620-62239ADD7720}"/>
              </a:ext>
            </a:extLst>
          </p:cNvPr>
          <p:cNvSpPr/>
          <p:nvPr/>
        </p:nvSpPr>
        <p:spPr>
          <a:xfrm>
            <a:off x="3056718" y="3202494"/>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3" name="正方形/長方形 142">
            <a:extLst>
              <a:ext uri="{FF2B5EF4-FFF2-40B4-BE49-F238E27FC236}">
                <a16:creationId xmlns:a16="http://schemas.microsoft.com/office/drawing/2014/main" id="{7F6F6E61-11A6-916B-32B1-B1D77E0E48FA}"/>
              </a:ext>
            </a:extLst>
          </p:cNvPr>
          <p:cNvSpPr/>
          <p:nvPr/>
        </p:nvSpPr>
        <p:spPr>
          <a:xfrm>
            <a:off x="3056718" y="3452391"/>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ユーザ作成機能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4" name="正方形/長方形 143">
            <a:extLst>
              <a:ext uri="{FF2B5EF4-FFF2-40B4-BE49-F238E27FC236}">
                <a16:creationId xmlns:a16="http://schemas.microsoft.com/office/drawing/2014/main" id="{8BB990C6-3D97-BBB2-566E-19F48F1D71F6}"/>
              </a:ext>
            </a:extLst>
          </p:cNvPr>
          <p:cNvSpPr/>
          <p:nvPr/>
        </p:nvSpPr>
        <p:spPr>
          <a:xfrm>
            <a:off x="3056718" y="3702288"/>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5" name="正方形/長方形 144">
            <a:extLst>
              <a:ext uri="{FF2B5EF4-FFF2-40B4-BE49-F238E27FC236}">
                <a16:creationId xmlns:a16="http://schemas.microsoft.com/office/drawing/2014/main" id="{CC7945CB-E75C-82FF-D087-D5C67132BBEC}"/>
              </a:ext>
            </a:extLst>
          </p:cNvPr>
          <p:cNvSpPr/>
          <p:nvPr/>
        </p:nvSpPr>
        <p:spPr>
          <a:xfrm>
            <a:off x="3056718" y="3943306"/>
            <a:ext cx="839759" cy="2635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パスワード更新機能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9BF43F81-98AD-E0A3-FF7D-0F37C224CC7F}"/>
              </a:ext>
            </a:extLst>
          </p:cNvPr>
          <p:cNvSpPr/>
          <p:nvPr/>
        </p:nvSpPr>
        <p:spPr>
          <a:xfrm>
            <a:off x="3056718" y="4256460"/>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D9396302-F1D3-1976-4434-77EA40F64034}"/>
              </a:ext>
            </a:extLst>
          </p:cNvPr>
          <p:cNvSpPr/>
          <p:nvPr/>
        </p:nvSpPr>
        <p:spPr>
          <a:xfrm>
            <a:off x="3979640" y="1623364"/>
            <a:ext cx="914311" cy="76157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リソース取得機能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3" name="正方形/長方形 152">
            <a:extLst>
              <a:ext uri="{FF2B5EF4-FFF2-40B4-BE49-F238E27FC236}">
                <a16:creationId xmlns:a16="http://schemas.microsoft.com/office/drawing/2014/main" id="{77F21C5B-50F3-7A20-8CE9-385746E6B9B9}"/>
              </a:ext>
            </a:extLst>
          </p:cNvPr>
          <p:cNvSpPr/>
          <p:nvPr/>
        </p:nvSpPr>
        <p:spPr>
          <a:xfrm>
            <a:off x="4009576" y="1806971"/>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URL</a:t>
            </a:r>
            <a:r>
              <a:rPr lang="ja-JP" altLang="en-US" sz="600" dirty="0">
                <a:solidFill>
                  <a:schemeClr val="tx1"/>
                </a:solidFill>
                <a:latin typeface="Meiryo UI" panose="020B0604030504040204" pitchFamily="50" charset="-128"/>
                <a:ea typeface="Meiryo UI" panose="020B0604030504040204" pitchFamily="50" charset="-128"/>
              </a:rPr>
              <a:t>指定ファイル</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4" name="正方形/長方形 153">
            <a:extLst>
              <a:ext uri="{FF2B5EF4-FFF2-40B4-BE49-F238E27FC236}">
                <a16:creationId xmlns:a16="http://schemas.microsoft.com/office/drawing/2014/main" id="{985F12A3-D6D5-0E06-6BCB-018438B48520}"/>
              </a:ext>
            </a:extLst>
          </p:cNvPr>
          <p:cNvSpPr/>
          <p:nvPr/>
        </p:nvSpPr>
        <p:spPr>
          <a:xfrm>
            <a:off x="4009576" y="2092646"/>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ローカルファイル</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5" name="正方形/長方形 154">
            <a:extLst>
              <a:ext uri="{FF2B5EF4-FFF2-40B4-BE49-F238E27FC236}">
                <a16:creationId xmlns:a16="http://schemas.microsoft.com/office/drawing/2014/main" id="{306714AD-5581-4DC7-1536-BD01B69957D0}"/>
              </a:ext>
            </a:extLst>
          </p:cNvPr>
          <p:cNvSpPr/>
          <p:nvPr/>
        </p:nvSpPr>
        <p:spPr>
          <a:xfrm>
            <a:off x="3979641" y="2450628"/>
            <a:ext cx="938412" cy="104517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機械学習サーバ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6" name="正方形/長方形 155">
            <a:extLst>
              <a:ext uri="{FF2B5EF4-FFF2-40B4-BE49-F238E27FC236}">
                <a16:creationId xmlns:a16="http://schemas.microsoft.com/office/drawing/2014/main" id="{3935E10D-6DDC-802A-68B8-9ECB7243AA5C}"/>
              </a:ext>
            </a:extLst>
          </p:cNvPr>
          <p:cNvSpPr/>
          <p:nvPr/>
        </p:nvSpPr>
        <p:spPr>
          <a:xfrm>
            <a:off x="4013000" y="2719997"/>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主分・キーワード分析機能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7" name="正方形/長方形 156">
            <a:extLst>
              <a:ext uri="{FF2B5EF4-FFF2-40B4-BE49-F238E27FC236}">
                <a16:creationId xmlns:a16="http://schemas.microsoft.com/office/drawing/2014/main" id="{F52C6460-F8F7-DB45-1C15-9488C7D2DE6E}"/>
              </a:ext>
            </a:extLst>
          </p:cNvPr>
          <p:cNvSpPr/>
          <p:nvPr/>
        </p:nvSpPr>
        <p:spPr>
          <a:xfrm>
            <a:off x="4013000" y="3006675"/>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8" name="正方形/長方形 157">
            <a:extLst>
              <a:ext uri="{FF2B5EF4-FFF2-40B4-BE49-F238E27FC236}">
                <a16:creationId xmlns:a16="http://schemas.microsoft.com/office/drawing/2014/main" id="{FB57558A-852E-779B-7737-E98E607E2B0F}"/>
              </a:ext>
            </a:extLst>
          </p:cNvPr>
          <p:cNvSpPr/>
          <p:nvPr/>
        </p:nvSpPr>
        <p:spPr>
          <a:xfrm>
            <a:off x="4013000" y="3245153"/>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日時分析機能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9" name="正方形/長方形 158">
            <a:extLst>
              <a:ext uri="{FF2B5EF4-FFF2-40B4-BE49-F238E27FC236}">
                <a16:creationId xmlns:a16="http://schemas.microsoft.com/office/drawing/2014/main" id="{7591EEC1-2434-B06A-6ABA-CC02077C2A43}"/>
              </a:ext>
            </a:extLst>
          </p:cNvPr>
          <p:cNvSpPr/>
          <p:nvPr/>
        </p:nvSpPr>
        <p:spPr>
          <a:xfrm>
            <a:off x="3976563" y="3578622"/>
            <a:ext cx="949424" cy="6645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地域検索機能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0" name="正方形/長方形 159">
            <a:extLst>
              <a:ext uri="{FF2B5EF4-FFF2-40B4-BE49-F238E27FC236}">
                <a16:creationId xmlns:a16="http://schemas.microsoft.com/office/drawing/2014/main" id="{8186FC24-B733-CC8E-2614-78F9611FB0DC}"/>
              </a:ext>
            </a:extLst>
          </p:cNvPr>
          <p:cNvSpPr/>
          <p:nvPr/>
        </p:nvSpPr>
        <p:spPr>
          <a:xfrm>
            <a:off x="4017539" y="3755956"/>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1" name="正方形/長方形 160">
            <a:extLst>
              <a:ext uri="{FF2B5EF4-FFF2-40B4-BE49-F238E27FC236}">
                <a16:creationId xmlns:a16="http://schemas.microsoft.com/office/drawing/2014/main" id="{EB0477B0-3F53-F4FA-64A1-664551BD0B47}"/>
              </a:ext>
            </a:extLst>
          </p:cNvPr>
          <p:cNvSpPr/>
          <p:nvPr/>
        </p:nvSpPr>
        <p:spPr>
          <a:xfrm>
            <a:off x="4017539" y="3978713"/>
            <a:ext cx="839759" cy="23140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地域のフルネーム</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2" name="正方形/長方形 161">
            <a:extLst>
              <a:ext uri="{FF2B5EF4-FFF2-40B4-BE49-F238E27FC236}">
                <a16:creationId xmlns:a16="http://schemas.microsoft.com/office/drawing/2014/main" id="{2E73BF6D-03AA-931C-F8DE-7F75B577AFD2}"/>
              </a:ext>
            </a:extLst>
          </p:cNvPr>
          <p:cNvSpPr/>
          <p:nvPr/>
        </p:nvSpPr>
        <p:spPr>
          <a:xfrm>
            <a:off x="3976562" y="4313399"/>
            <a:ext cx="938411" cy="75662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5A413884-AAD5-4D41-EA85-C8E079AA71BD}"/>
              </a:ext>
            </a:extLst>
          </p:cNvPr>
          <p:cNvSpPr/>
          <p:nvPr/>
        </p:nvSpPr>
        <p:spPr>
          <a:xfrm>
            <a:off x="4022161" y="448230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4" name="正方形/長方形 163">
            <a:extLst>
              <a:ext uri="{FF2B5EF4-FFF2-40B4-BE49-F238E27FC236}">
                <a16:creationId xmlns:a16="http://schemas.microsoft.com/office/drawing/2014/main" id="{02174169-05D6-AB53-6F11-94D0D04FF030}"/>
              </a:ext>
            </a:extLst>
          </p:cNvPr>
          <p:cNvSpPr/>
          <p:nvPr/>
        </p:nvSpPr>
        <p:spPr>
          <a:xfrm>
            <a:off x="4026416" y="478424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5" name="正方形/長方形 164">
            <a:extLst>
              <a:ext uri="{FF2B5EF4-FFF2-40B4-BE49-F238E27FC236}">
                <a16:creationId xmlns:a16="http://schemas.microsoft.com/office/drawing/2014/main" id="{282FE518-621E-3403-A8DB-6311ED5080FC}"/>
              </a:ext>
            </a:extLst>
          </p:cNvPr>
          <p:cNvSpPr/>
          <p:nvPr/>
        </p:nvSpPr>
        <p:spPr>
          <a:xfrm>
            <a:off x="4958422" y="1627149"/>
            <a:ext cx="1824064" cy="253306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00" dirty="0">
                <a:solidFill>
                  <a:schemeClr val="tx1"/>
                </a:solidFill>
                <a:latin typeface="Meiryo UI" panose="020B0604030504040204" pitchFamily="50" charset="-128"/>
                <a:ea typeface="Meiryo UI" panose="020B0604030504040204" pitchFamily="50" charset="-128"/>
              </a:rPr>
              <a:t>CKAN API</a:t>
            </a:r>
          </a:p>
          <a:p>
            <a:pPr algn="ctr"/>
            <a:r>
              <a:rPr lang="ja-JP" altLang="en-US" sz="600" dirty="0">
                <a:solidFill>
                  <a:schemeClr val="tx1"/>
                </a:solidFill>
                <a:latin typeface="Meiryo UI" panose="020B0604030504040204" pitchFamily="50" charset="-128"/>
                <a:ea typeface="Meiryo UI" panose="020B0604030504040204" pitchFamily="50" charset="-128"/>
              </a:rPr>
              <a:t>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6" name="正方形/長方形 165">
            <a:extLst>
              <a:ext uri="{FF2B5EF4-FFF2-40B4-BE49-F238E27FC236}">
                <a16:creationId xmlns:a16="http://schemas.microsoft.com/office/drawing/2014/main" id="{926BA00A-0942-25EC-ABF8-1335D466DC32}"/>
              </a:ext>
            </a:extLst>
          </p:cNvPr>
          <p:cNvSpPr/>
          <p:nvPr/>
        </p:nvSpPr>
        <p:spPr>
          <a:xfrm>
            <a:off x="4993325" y="1882414"/>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ライセンスリスト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283485DF-1610-7F79-FE4C-76857DEE7523}"/>
              </a:ext>
            </a:extLst>
          </p:cNvPr>
          <p:cNvSpPr/>
          <p:nvPr/>
        </p:nvSpPr>
        <p:spPr>
          <a:xfrm>
            <a:off x="4993325" y="217984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カタログサイト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8" name="正方形/長方形 167">
            <a:extLst>
              <a:ext uri="{FF2B5EF4-FFF2-40B4-BE49-F238E27FC236}">
                <a16:creationId xmlns:a16="http://schemas.microsoft.com/office/drawing/2014/main" id="{EF613AFA-A013-D1A3-5B76-85819DA5BFEE}"/>
              </a:ext>
            </a:extLst>
          </p:cNvPr>
          <p:cNvSpPr/>
          <p:nvPr/>
        </p:nvSpPr>
        <p:spPr>
          <a:xfrm>
            <a:off x="4993325" y="247727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9" name="正方形/長方形 168">
            <a:extLst>
              <a:ext uri="{FF2B5EF4-FFF2-40B4-BE49-F238E27FC236}">
                <a16:creationId xmlns:a16="http://schemas.microsoft.com/office/drawing/2014/main" id="{AA08F792-A5A6-FD35-16C8-B2400DADCA6E}"/>
              </a:ext>
            </a:extLst>
          </p:cNvPr>
          <p:cNvSpPr/>
          <p:nvPr/>
        </p:nvSpPr>
        <p:spPr>
          <a:xfrm>
            <a:off x="4993325" y="2774710"/>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0" name="正方形/長方形 169">
            <a:extLst>
              <a:ext uri="{FF2B5EF4-FFF2-40B4-BE49-F238E27FC236}">
                <a16:creationId xmlns:a16="http://schemas.microsoft.com/office/drawing/2014/main" id="{91A48820-3B15-09D2-E509-115C8B6B66A1}"/>
              </a:ext>
            </a:extLst>
          </p:cNvPr>
          <p:cNvSpPr/>
          <p:nvPr/>
        </p:nvSpPr>
        <p:spPr>
          <a:xfrm>
            <a:off x="4993325" y="3072142"/>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A1F812CA-3727-B96D-7C03-E8871EF3FE52}"/>
              </a:ext>
            </a:extLst>
          </p:cNvPr>
          <p:cNvSpPr/>
          <p:nvPr/>
        </p:nvSpPr>
        <p:spPr>
          <a:xfrm>
            <a:off x="4993325" y="349913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2" name="正方形/長方形 171">
            <a:extLst>
              <a:ext uri="{FF2B5EF4-FFF2-40B4-BE49-F238E27FC236}">
                <a16:creationId xmlns:a16="http://schemas.microsoft.com/office/drawing/2014/main" id="{C8BE0047-438A-BC75-185C-7DF1B3621FB7}"/>
              </a:ext>
            </a:extLst>
          </p:cNvPr>
          <p:cNvSpPr/>
          <p:nvPr/>
        </p:nvSpPr>
        <p:spPr>
          <a:xfrm>
            <a:off x="4993325" y="379656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3" name="正方形/長方形 172">
            <a:extLst>
              <a:ext uri="{FF2B5EF4-FFF2-40B4-BE49-F238E27FC236}">
                <a16:creationId xmlns:a16="http://schemas.microsoft.com/office/drawing/2014/main" id="{C53E9036-7CEA-757E-0839-5247E970EB8B}"/>
              </a:ext>
            </a:extLst>
          </p:cNvPr>
          <p:cNvSpPr/>
          <p:nvPr/>
        </p:nvSpPr>
        <p:spPr>
          <a:xfrm>
            <a:off x="5874352" y="1877646"/>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横断検索カタログ・詳細検索カタログ登録機能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5" name="正方形/長方形 174">
            <a:extLst>
              <a:ext uri="{FF2B5EF4-FFF2-40B4-BE49-F238E27FC236}">
                <a16:creationId xmlns:a16="http://schemas.microsoft.com/office/drawing/2014/main" id="{D112C288-94A7-5487-0A56-6D2F9EE88FB9}"/>
              </a:ext>
            </a:extLst>
          </p:cNvPr>
          <p:cNvSpPr/>
          <p:nvPr/>
        </p:nvSpPr>
        <p:spPr>
          <a:xfrm>
            <a:off x="5874352" y="230407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5A0919E5-0590-A76C-35FE-6FF39FFEDB37}"/>
              </a:ext>
            </a:extLst>
          </p:cNvPr>
          <p:cNvSpPr/>
          <p:nvPr/>
        </p:nvSpPr>
        <p:spPr>
          <a:xfrm>
            <a:off x="5874352" y="2600942"/>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7" name="正方形/長方形 176">
            <a:extLst>
              <a:ext uri="{FF2B5EF4-FFF2-40B4-BE49-F238E27FC236}">
                <a16:creationId xmlns:a16="http://schemas.microsoft.com/office/drawing/2014/main" id="{2F4BB842-F61B-416C-FF1A-7F5C902AF4D5}"/>
              </a:ext>
            </a:extLst>
          </p:cNvPr>
          <p:cNvSpPr/>
          <p:nvPr/>
        </p:nvSpPr>
        <p:spPr>
          <a:xfrm>
            <a:off x="5874352" y="2897809"/>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横断検索カタログ・詳細検索カタログ編集機能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8" name="正方形/長方形 177">
            <a:extLst>
              <a:ext uri="{FF2B5EF4-FFF2-40B4-BE49-F238E27FC236}">
                <a16:creationId xmlns:a16="http://schemas.microsoft.com/office/drawing/2014/main" id="{6704F2A6-6B08-612C-42FC-58FB51783817}"/>
              </a:ext>
            </a:extLst>
          </p:cNvPr>
          <p:cNvSpPr/>
          <p:nvPr/>
        </p:nvSpPr>
        <p:spPr>
          <a:xfrm>
            <a:off x="5874352" y="3324238"/>
            <a:ext cx="839759" cy="20851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9" name="正方形/長方形 178">
            <a:extLst>
              <a:ext uri="{FF2B5EF4-FFF2-40B4-BE49-F238E27FC236}">
                <a16:creationId xmlns:a16="http://schemas.microsoft.com/office/drawing/2014/main" id="{4047638F-4A5C-67C2-0DAB-59EFD1687CF0}"/>
              </a:ext>
            </a:extLst>
          </p:cNvPr>
          <p:cNvSpPr/>
          <p:nvPr/>
        </p:nvSpPr>
        <p:spPr>
          <a:xfrm>
            <a:off x="5874352" y="3575912"/>
            <a:ext cx="839759" cy="2583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カタログ項目オートコンプリート機能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0" name="正方形/長方形 179">
            <a:extLst>
              <a:ext uri="{FF2B5EF4-FFF2-40B4-BE49-F238E27FC236}">
                <a16:creationId xmlns:a16="http://schemas.microsoft.com/office/drawing/2014/main" id="{33ADA03E-A791-4570-BD65-24645E979193}"/>
              </a:ext>
            </a:extLst>
          </p:cNvPr>
          <p:cNvSpPr/>
          <p:nvPr/>
        </p:nvSpPr>
        <p:spPr>
          <a:xfrm>
            <a:off x="5874352" y="3879595"/>
            <a:ext cx="839759" cy="2583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リソース項目</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オートコンプリート機能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1" name="正方形/長方形 180">
            <a:extLst>
              <a:ext uri="{FF2B5EF4-FFF2-40B4-BE49-F238E27FC236}">
                <a16:creationId xmlns:a16="http://schemas.microsoft.com/office/drawing/2014/main" id="{5808A75E-5638-4819-300F-2AB60AFC8065}"/>
              </a:ext>
            </a:extLst>
          </p:cNvPr>
          <p:cNvSpPr/>
          <p:nvPr/>
        </p:nvSpPr>
        <p:spPr>
          <a:xfrm>
            <a:off x="4958421" y="4194237"/>
            <a:ext cx="1827395" cy="75662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来歴管理サーバ連携機能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2" name="正方形/長方形 181">
            <a:extLst>
              <a:ext uri="{FF2B5EF4-FFF2-40B4-BE49-F238E27FC236}">
                <a16:creationId xmlns:a16="http://schemas.microsoft.com/office/drawing/2014/main" id="{F7B1603B-C90A-A22F-0B2B-F299897D2C3D}"/>
              </a:ext>
            </a:extLst>
          </p:cNvPr>
          <p:cNvSpPr/>
          <p:nvPr/>
        </p:nvSpPr>
        <p:spPr>
          <a:xfrm>
            <a:off x="5003650" y="437877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前段イベント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識別子検索機能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9F5030EF-841A-45FB-0309-C12AA770CE5B}"/>
              </a:ext>
            </a:extLst>
          </p:cNvPr>
          <p:cNvSpPr/>
          <p:nvPr/>
        </p:nvSpPr>
        <p:spPr>
          <a:xfrm>
            <a:off x="5003650" y="4672918"/>
            <a:ext cx="839759" cy="2432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新規来歴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DE673740-BBB1-8003-90FC-90AB00BA1EB5}"/>
              </a:ext>
            </a:extLst>
          </p:cNvPr>
          <p:cNvSpPr/>
          <p:nvPr/>
        </p:nvSpPr>
        <p:spPr>
          <a:xfrm>
            <a:off x="5886888" y="4375267"/>
            <a:ext cx="839759" cy="2432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公開履歴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6" name="正方形/長方形 185">
            <a:extLst>
              <a:ext uri="{FF2B5EF4-FFF2-40B4-BE49-F238E27FC236}">
                <a16:creationId xmlns:a16="http://schemas.microsoft.com/office/drawing/2014/main" id="{489C76FA-BE88-2F58-453F-D8C891199DC3}"/>
              </a:ext>
            </a:extLst>
          </p:cNvPr>
          <p:cNvSpPr/>
          <p:nvPr/>
        </p:nvSpPr>
        <p:spPr>
          <a:xfrm>
            <a:off x="6837255" y="1623592"/>
            <a:ext cx="923063" cy="107316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一時保存機能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9" name="正方形/長方形 188">
            <a:extLst>
              <a:ext uri="{FF2B5EF4-FFF2-40B4-BE49-F238E27FC236}">
                <a16:creationId xmlns:a16="http://schemas.microsoft.com/office/drawing/2014/main" id="{7D6FF2D9-8984-E4E1-1EE8-AD067B9AD7AE}"/>
              </a:ext>
            </a:extLst>
          </p:cNvPr>
          <p:cNvSpPr/>
          <p:nvPr/>
        </p:nvSpPr>
        <p:spPr>
          <a:xfrm>
            <a:off x="6872720" y="1810333"/>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入力データ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一時保存機能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1" name="正方形/長方形 190">
            <a:extLst>
              <a:ext uri="{FF2B5EF4-FFF2-40B4-BE49-F238E27FC236}">
                <a16:creationId xmlns:a16="http://schemas.microsoft.com/office/drawing/2014/main" id="{2E4C7663-32B7-E993-CA14-C42A410F8D8F}"/>
              </a:ext>
            </a:extLst>
          </p:cNvPr>
          <p:cNvSpPr/>
          <p:nvPr/>
        </p:nvSpPr>
        <p:spPr>
          <a:xfrm>
            <a:off x="6872720" y="210528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2" name="正方形/長方形 191">
            <a:extLst>
              <a:ext uri="{FF2B5EF4-FFF2-40B4-BE49-F238E27FC236}">
                <a16:creationId xmlns:a16="http://schemas.microsoft.com/office/drawing/2014/main" id="{60EAB82E-756C-F864-5E76-E4F3E103642D}"/>
              </a:ext>
            </a:extLst>
          </p:cNvPr>
          <p:cNvSpPr/>
          <p:nvPr/>
        </p:nvSpPr>
        <p:spPr>
          <a:xfrm>
            <a:off x="6872720" y="240022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3" name="正方形/長方形 192">
            <a:extLst>
              <a:ext uri="{FF2B5EF4-FFF2-40B4-BE49-F238E27FC236}">
                <a16:creationId xmlns:a16="http://schemas.microsoft.com/office/drawing/2014/main" id="{E9A2AA1A-8619-5756-95DE-320409C867F1}"/>
              </a:ext>
            </a:extLst>
          </p:cNvPr>
          <p:cNvSpPr/>
          <p:nvPr/>
        </p:nvSpPr>
        <p:spPr>
          <a:xfrm>
            <a:off x="6837255" y="2740010"/>
            <a:ext cx="923063" cy="76298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4" name="正方形/長方形 193">
            <a:extLst>
              <a:ext uri="{FF2B5EF4-FFF2-40B4-BE49-F238E27FC236}">
                <a16:creationId xmlns:a16="http://schemas.microsoft.com/office/drawing/2014/main" id="{D3C4F329-69F4-F2B9-6489-4E71BB012AEE}"/>
              </a:ext>
            </a:extLst>
          </p:cNvPr>
          <p:cNvSpPr/>
          <p:nvPr/>
        </p:nvSpPr>
        <p:spPr>
          <a:xfrm>
            <a:off x="6880741" y="292675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5" name="正方形/長方形 194">
            <a:extLst>
              <a:ext uri="{FF2B5EF4-FFF2-40B4-BE49-F238E27FC236}">
                <a16:creationId xmlns:a16="http://schemas.microsoft.com/office/drawing/2014/main" id="{17833EF4-A490-B574-85FC-4D3C30D44D91}"/>
              </a:ext>
            </a:extLst>
          </p:cNvPr>
          <p:cNvSpPr/>
          <p:nvPr/>
        </p:nvSpPr>
        <p:spPr>
          <a:xfrm>
            <a:off x="6880741" y="322169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7" name="正方形/長方形 196">
            <a:extLst>
              <a:ext uri="{FF2B5EF4-FFF2-40B4-BE49-F238E27FC236}">
                <a16:creationId xmlns:a16="http://schemas.microsoft.com/office/drawing/2014/main" id="{C419DC72-8E7A-F417-FECE-102705EA9CBF}"/>
              </a:ext>
            </a:extLst>
          </p:cNvPr>
          <p:cNvSpPr/>
          <p:nvPr/>
        </p:nvSpPr>
        <p:spPr>
          <a:xfrm>
            <a:off x="6850054" y="3568842"/>
            <a:ext cx="923063" cy="13662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8" name="正方形/長方形 197">
            <a:extLst>
              <a:ext uri="{FF2B5EF4-FFF2-40B4-BE49-F238E27FC236}">
                <a16:creationId xmlns:a16="http://schemas.microsoft.com/office/drawing/2014/main" id="{EA029A05-F81F-E47A-5DEC-691B82EB36E1}"/>
              </a:ext>
            </a:extLst>
          </p:cNvPr>
          <p:cNvSpPr/>
          <p:nvPr/>
        </p:nvSpPr>
        <p:spPr>
          <a:xfrm>
            <a:off x="6885929" y="375595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エクスポート状況取得機能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9" name="正方形/長方形 198">
            <a:extLst>
              <a:ext uri="{FF2B5EF4-FFF2-40B4-BE49-F238E27FC236}">
                <a16:creationId xmlns:a16="http://schemas.microsoft.com/office/drawing/2014/main" id="{8F34CC81-2A18-D47A-1659-3E5FFC768D05}"/>
              </a:ext>
            </a:extLst>
          </p:cNvPr>
          <p:cNvSpPr/>
          <p:nvPr/>
        </p:nvSpPr>
        <p:spPr>
          <a:xfrm>
            <a:off x="6885929" y="404802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0" name="正方形/長方形 199">
            <a:extLst>
              <a:ext uri="{FF2B5EF4-FFF2-40B4-BE49-F238E27FC236}">
                <a16:creationId xmlns:a16="http://schemas.microsoft.com/office/drawing/2014/main" id="{6C3D42D1-DF93-CE49-C830-7118E0D33DFB}"/>
              </a:ext>
            </a:extLst>
          </p:cNvPr>
          <p:cNvSpPr/>
          <p:nvPr/>
        </p:nvSpPr>
        <p:spPr>
          <a:xfrm>
            <a:off x="6885929" y="434307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1" name="正方形/長方形 200">
            <a:extLst>
              <a:ext uri="{FF2B5EF4-FFF2-40B4-BE49-F238E27FC236}">
                <a16:creationId xmlns:a16="http://schemas.microsoft.com/office/drawing/2014/main" id="{6E32DCB0-4BD5-CF71-9856-6E39786AED73}"/>
              </a:ext>
            </a:extLst>
          </p:cNvPr>
          <p:cNvSpPr/>
          <p:nvPr/>
        </p:nvSpPr>
        <p:spPr>
          <a:xfrm>
            <a:off x="6885929" y="464469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ファイル取得機能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3" name="正方形/長方形 122">
            <a:extLst>
              <a:ext uri="{FF2B5EF4-FFF2-40B4-BE49-F238E27FC236}">
                <a16:creationId xmlns:a16="http://schemas.microsoft.com/office/drawing/2014/main" id="{A8776232-02A9-8910-ADFF-BF952FBF591A}"/>
              </a:ext>
            </a:extLst>
          </p:cNvPr>
          <p:cNvSpPr/>
          <p:nvPr/>
        </p:nvSpPr>
        <p:spPr>
          <a:xfrm>
            <a:off x="1971067" y="2656479"/>
            <a:ext cx="831404" cy="180978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ダイアログ</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34FD57BB-EB3D-A9DC-EFDB-CECB0E64D637}"/>
              </a:ext>
            </a:extLst>
          </p:cNvPr>
          <p:cNvSpPr/>
          <p:nvPr/>
        </p:nvSpPr>
        <p:spPr>
          <a:xfrm>
            <a:off x="2011737" y="282478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パスワード変更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758A0D0B-9360-E6E6-BF95-B6B4781DDCB5}"/>
              </a:ext>
            </a:extLst>
          </p:cNvPr>
          <p:cNvSpPr/>
          <p:nvPr/>
        </p:nvSpPr>
        <p:spPr>
          <a:xfrm>
            <a:off x="2011737" y="3140685"/>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5F05CF9C-2509-B559-6444-74271591DE44}"/>
              </a:ext>
            </a:extLst>
          </p:cNvPr>
          <p:cNvSpPr/>
          <p:nvPr/>
        </p:nvSpPr>
        <p:spPr>
          <a:xfrm>
            <a:off x="2011737" y="345659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削除ダイアログ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1" name="正方形/長方形 120">
            <a:extLst>
              <a:ext uri="{FF2B5EF4-FFF2-40B4-BE49-F238E27FC236}">
                <a16:creationId xmlns:a16="http://schemas.microsoft.com/office/drawing/2014/main" id="{ADEDACBF-983F-07E4-7F1F-EC9F94C75A3E}"/>
              </a:ext>
            </a:extLst>
          </p:cNvPr>
          <p:cNvSpPr/>
          <p:nvPr/>
        </p:nvSpPr>
        <p:spPr>
          <a:xfrm>
            <a:off x="2011737" y="3772495"/>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確認ダイアログ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2" name="正方形/長方形 121">
            <a:extLst>
              <a:ext uri="{FF2B5EF4-FFF2-40B4-BE49-F238E27FC236}">
                <a16:creationId xmlns:a16="http://schemas.microsoft.com/office/drawing/2014/main" id="{A8A0587F-1451-308E-D6D2-96A54C70F9E3}"/>
              </a:ext>
            </a:extLst>
          </p:cNvPr>
          <p:cNvSpPr/>
          <p:nvPr/>
        </p:nvSpPr>
        <p:spPr>
          <a:xfrm>
            <a:off x="2011737" y="408840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完了ダイアログ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3567A33E-7AAD-9A5B-6F16-5622E033CE48}"/>
              </a:ext>
            </a:extLst>
          </p:cNvPr>
          <p:cNvSpPr/>
          <p:nvPr/>
        </p:nvSpPr>
        <p:spPr>
          <a:xfrm>
            <a:off x="7787211" y="1623364"/>
            <a:ext cx="914311" cy="808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連携コンテナ</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1C228094-56FF-8B27-16C8-DCFCF355B284}"/>
              </a:ext>
            </a:extLst>
          </p:cNvPr>
          <p:cNvSpPr/>
          <p:nvPr/>
        </p:nvSpPr>
        <p:spPr>
          <a:xfrm>
            <a:off x="7824552" y="1864363"/>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6" name="正方形/長方形 125">
            <a:extLst>
              <a:ext uri="{FF2B5EF4-FFF2-40B4-BE49-F238E27FC236}">
                <a16:creationId xmlns:a16="http://schemas.microsoft.com/office/drawing/2014/main" id="{6BBFAF07-0055-1417-A76D-A3D2D76DB622}"/>
              </a:ext>
            </a:extLst>
          </p:cNvPr>
          <p:cNvSpPr/>
          <p:nvPr/>
        </p:nvSpPr>
        <p:spPr>
          <a:xfrm>
            <a:off x="7824552" y="2135037"/>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モデル取得機能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9" name="正方形/長方形 148">
            <a:extLst>
              <a:ext uri="{FF2B5EF4-FFF2-40B4-BE49-F238E27FC236}">
                <a16:creationId xmlns:a16="http://schemas.microsoft.com/office/drawing/2014/main" id="{8F53E545-A94A-B75F-C1E9-E59E6BF1BBD2}"/>
              </a:ext>
            </a:extLst>
          </p:cNvPr>
          <p:cNvSpPr/>
          <p:nvPr/>
        </p:nvSpPr>
        <p:spPr>
          <a:xfrm>
            <a:off x="7796982" y="2416353"/>
            <a:ext cx="914311" cy="197719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ユーザ情報データベース制御機能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4" name="正方形/長方形 173">
            <a:extLst>
              <a:ext uri="{FF2B5EF4-FFF2-40B4-BE49-F238E27FC236}">
                <a16:creationId xmlns:a16="http://schemas.microsoft.com/office/drawing/2014/main" id="{5F332062-8662-0843-B439-36F964E199E2}"/>
              </a:ext>
            </a:extLst>
          </p:cNvPr>
          <p:cNvSpPr/>
          <p:nvPr/>
        </p:nvSpPr>
        <p:spPr>
          <a:xfrm>
            <a:off x="7842897" y="2668908"/>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CADDE</a:t>
            </a:r>
            <a:r>
              <a:rPr lang="ja-JP" altLang="en-US" sz="600" dirty="0">
                <a:solidFill>
                  <a:schemeClr val="tx1"/>
                </a:solidFill>
                <a:latin typeface="Meiryo UI" panose="020B0604030504040204" pitchFamily="50" charset="-128"/>
                <a:ea typeface="Meiryo UI" panose="020B0604030504040204" pitchFamily="50" charset="-128"/>
              </a:rPr>
              <a:t>ユーザ</a:t>
            </a:r>
            <a:r>
              <a:rPr lang="en-US" altLang="ja-JP" sz="600" dirty="0">
                <a:solidFill>
                  <a:schemeClr val="tx1"/>
                </a:solidFill>
                <a:latin typeface="Meiryo UI" panose="020B0604030504040204" pitchFamily="50" charset="-128"/>
                <a:ea typeface="Meiryo UI" panose="020B0604030504040204" pitchFamily="50" charset="-128"/>
              </a:rPr>
              <a:t>ID</a:t>
            </a: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5" name="正方形/長方形 184">
            <a:extLst>
              <a:ext uri="{FF2B5EF4-FFF2-40B4-BE49-F238E27FC236}">
                <a16:creationId xmlns:a16="http://schemas.microsoft.com/office/drawing/2014/main" id="{3E46391F-8A0F-D9AE-AD2B-B30EBE9F8458}"/>
              </a:ext>
            </a:extLst>
          </p:cNvPr>
          <p:cNvSpPr/>
          <p:nvPr/>
        </p:nvSpPr>
        <p:spPr>
          <a:xfrm>
            <a:off x="7842308" y="2945235"/>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追加機能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7" name="正方形/長方形 186">
            <a:extLst>
              <a:ext uri="{FF2B5EF4-FFF2-40B4-BE49-F238E27FC236}">
                <a16:creationId xmlns:a16="http://schemas.microsoft.com/office/drawing/2014/main" id="{60863802-88C1-E6EB-DA37-498560F22F3F}"/>
              </a:ext>
            </a:extLst>
          </p:cNvPr>
          <p:cNvSpPr/>
          <p:nvPr/>
        </p:nvSpPr>
        <p:spPr>
          <a:xfrm>
            <a:off x="7834876" y="3223486"/>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8" name="正方形/長方形 187">
            <a:extLst>
              <a:ext uri="{FF2B5EF4-FFF2-40B4-BE49-F238E27FC236}">
                <a16:creationId xmlns:a16="http://schemas.microsoft.com/office/drawing/2014/main" id="{E7D56BE3-C412-A812-557C-336D9E2AA6FB}"/>
              </a:ext>
            </a:extLst>
          </p:cNvPr>
          <p:cNvSpPr/>
          <p:nvPr/>
        </p:nvSpPr>
        <p:spPr>
          <a:xfrm>
            <a:off x="7834876" y="3491389"/>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パスワード更新機能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1" name="正方形/長方形 150">
            <a:extLst>
              <a:ext uri="{FF2B5EF4-FFF2-40B4-BE49-F238E27FC236}">
                <a16:creationId xmlns:a16="http://schemas.microsoft.com/office/drawing/2014/main" id="{7EFB7E18-EAEC-4E7F-84C8-3672D790E6EB}"/>
              </a:ext>
            </a:extLst>
          </p:cNvPr>
          <p:cNvSpPr/>
          <p:nvPr/>
        </p:nvSpPr>
        <p:spPr>
          <a:xfrm>
            <a:off x="7834876" y="3761577"/>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0" name="正方形/長方形 189">
            <a:extLst>
              <a:ext uri="{FF2B5EF4-FFF2-40B4-BE49-F238E27FC236}">
                <a16:creationId xmlns:a16="http://schemas.microsoft.com/office/drawing/2014/main" id="{DCD7E47F-5401-151C-61D0-4DD1DFEC90C9}"/>
              </a:ext>
            </a:extLst>
          </p:cNvPr>
          <p:cNvSpPr/>
          <p:nvPr/>
        </p:nvSpPr>
        <p:spPr>
          <a:xfrm>
            <a:off x="7839207" y="4048743"/>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6" name="正方形/長方形 195">
            <a:extLst>
              <a:ext uri="{FF2B5EF4-FFF2-40B4-BE49-F238E27FC236}">
                <a16:creationId xmlns:a16="http://schemas.microsoft.com/office/drawing/2014/main" id="{441514E4-A52C-FE4E-141A-A7ED078BD9D4}"/>
              </a:ext>
            </a:extLst>
          </p:cNvPr>
          <p:cNvSpPr/>
          <p:nvPr/>
        </p:nvSpPr>
        <p:spPr>
          <a:xfrm>
            <a:off x="8732197" y="1612923"/>
            <a:ext cx="938411" cy="120785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00" dirty="0">
                <a:solidFill>
                  <a:schemeClr val="tx1"/>
                </a:solidFill>
                <a:latin typeface="Meiryo UI" panose="020B0604030504040204" pitchFamily="50" charset="-128"/>
                <a:ea typeface="Meiryo UI" panose="020B0604030504040204" pitchFamily="50" charset="-128"/>
              </a:rPr>
              <a:t>CADDE</a:t>
            </a:r>
            <a:r>
              <a:rPr lang="ja-JP" altLang="en-US" sz="600" dirty="0">
                <a:solidFill>
                  <a:schemeClr val="tx1"/>
                </a:solidFill>
                <a:latin typeface="Meiryo UI" panose="020B0604030504040204" pitchFamily="50" charset="-128"/>
                <a:ea typeface="Meiryo UI" panose="020B0604030504040204" pitchFamily="50" charset="-128"/>
              </a:rPr>
              <a:t>認証サーバ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3" name="テキスト ボックス 202">
            <a:extLst>
              <a:ext uri="{FF2B5EF4-FFF2-40B4-BE49-F238E27FC236}">
                <a16:creationId xmlns:a16="http://schemas.microsoft.com/office/drawing/2014/main" id="{ED7AD9B9-915E-193B-CA6B-BE8BFA36B9E9}"/>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1AD78E0C-C446-451D-68E0-7DEAB8081D0D}"/>
              </a:ext>
            </a:extLst>
          </p:cNvPr>
          <p:cNvSpPr/>
          <p:nvPr/>
        </p:nvSpPr>
        <p:spPr>
          <a:xfrm>
            <a:off x="8781032" y="1870621"/>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リダイレクト</a:t>
            </a:r>
            <a:r>
              <a:rPr lang="en-US" altLang="ja-JP" sz="600" dirty="0">
                <a:solidFill>
                  <a:schemeClr val="tx1"/>
                </a:solidFill>
                <a:latin typeface="Meiryo UI" panose="020B0604030504040204" pitchFamily="50" charset="-128"/>
                <a:ea typeface="Meiryo UI" panose="020B0604030504040204" pitchFamily="50" charset="-128"/>
              </a:rPr>
              <a:t>URI</a:t>
            </a:r>
          </a:p>
          <a:p>
            <a:pPr algn="ctr"/>
            <a:r>
              <a:rPr lang="ja-JP" altLang="en-US" sz="600" dirty="0">
                <a:solidFill>
                  <a:schemeClr val="tx1"/>
                </a:solidFill>
                <a:latin typeface="Meiryo UI" panose="020B0604030504040204" pitchFamily="50" charset="-128"/>
                <a:ea typeface="Meiryo UI" panose="020B0604030504040204" pitchFamily="50" charset="-128"/>
              </a:rPr>
              <a:t>生成機能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01E3A64D-42EF-64F3-E837-A50BD64FC399}"/>
              </a:ext>
            </a:extLst>
          </p:cNvPr>
          <p:cNvSpPr/>
          <p:nvPr/>
        </p:nvSpPr>
        <p:spPr>
          <a:xfrm>
            <a:off x="8781032" y="2102351"/>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a:solidFill>
                  <a:schemeClr val="tx1"/>
                </a:solidFill>
                <a:latin typeface="Meiryo UI" panose="020B0604030504040204" pitchFamily="50" charset="-128"/>
                <a:ea typeface="Meiryo UI" panose="020B0604030504040204" pitchFamily="50" charset="-128"/>
              </a:rPr>
              <a:t>トークン取得（認可コード）機能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7078C416-DA67-4600-8E50-A40C9D7F687D}"/>
              </a:ext>
            </a:extLst>
          </p:cNvPr>
          <p:cNvSpPr/>
          <p:nvPr/>
        </p:nvSpPr>
        <p:spPr>
          <a:xfrm>
            <a:off x="8781032" y="2336308"/>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トークン検証機能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FFB733ED-4E44-9DF2-91CC-A1DC2037F683}"/>
              </a:ext>
            </a:extLst>
          </p:cNvPr>
          <p:cNvSpPr/>
          <p:nvPr/>
        </p:nvSpPr>
        <p:spPr>
          <a:xfrm>
            <a:off x="8781032" y="2567159"/>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トークン更新機能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029FB4A5-181B-24F4-1565-6FE5357EAEAA}"/>
              </a:ext>
            </a:extLst>
          </p:cNvPr>
          <p:cNvSpPr/>
          <p:nvPr/>
        </p:nvSpPr>
        <p:spPr>
          <a:xfrm>
            <a:off x="8733960" y="2874149"/>
            <a:ext cx="938411" cy="53886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認証拡張コンテナ</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AAD776F-8218-38C8-3928-F26990741F50}"/>
              </a:ext>
            </a:extLst>
          </p:cNvPr>
          <p:cNvSpPr/>
          <p:nvPr/>
        </p:nvSpPr>
        <p:spPr>
          <a:xfrm>
            <a:off x="8781033" y="3124861"/>
            <a:ext cx="839758" cy="21279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外部認証機能</a:t>
            </a:r>
            <a:endParaRPr lang="en-US" altLang="ja-JP" sz="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853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データカタログ作成ツール</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606958"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218830" y="5213356"/>
            <a:ext cx="9606958" cy="304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218829" y="1007302"/>
            <a:ext cx="9606959" cy="418871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91AD69C7-ED0F-3424-3E10-7D5CAB250DD4}"/>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DE959F39-0E7D-EB8B-7291-2D4AE3C3CA28}"/>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45703CB5-549B-2224-8C32-45FDF0BF5A91}"/>
              </a:ext>
            </a:extLst>
          </p:cNvPr>
          <p:cNvSpPr/>
          <p:nvPr/>
        </p:nvSpPr>
        <p:spPr bwMode="auto">
          <a:xfrm>
            <a:off x="311299" y="1377139"/>
            <a:ext cx="926112" cy="1358166"/>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ja-JP" altLang="en-US" sz="600" dirty="0">
                <a:latin typeface="Meiryo UI" panose="020B0604030504040204" pitchFamily="50" charset="-128"/>
                <a:ea typeface="Meiryo UI" panose="020B0604030504040204" pitchFamily="50" charset="-128"/>
              </a:rPr>
              <a:t>機械学習</a:t>
            </a:r>
            <a:endParaRPr kumimoji="1" lang="en-US" altLang="ja-JP" sz="600" dirty="0">
              <a:latin typeface="Meiryo UI" panose="020B0604030504040204" pitchFamily="50" charset="-128"/>
              <a:ea typeface="Meiryo UI" panose="020B0604030504040204" pitchFamily="50" charset="-128"/>
            </a:endParaRPr>
          </a:p>
          <a:p>
            <a:pPr algn="ctr"/>
            <a:r>
              <a:rPr kumimoji="1" lang="ja-JP" altLang="en-US" sz="600" dirty="0">
                <a:latin typeface="Meiryo UI" panose="020B0604030504040204" pitchFamily="50" charset="-128"/>
                <a:ea typeface="Meiryo UI" panose="020B0604030504040204" pitchFamily="50" charset="-128"/>
              </a:rPr>
              <a:t>サーバ</a:t>
            </a:r>
            <a:endParaRPr kumimoji="1" lang="en-US" altLang="ja-JP" sz="600" dirty="0">
              <a:latin typeface="Meiryo UI" panose="020B0604030504040204" pitchFamily="50" charset="-128"/>
              <a:ea typeface="Meiryo UI" panose="020B0604030504040204" pitchFamily="50" charset="-128"/>
            </a:endParaRPr>
          </a:p>
          <a:p>
            <a:pPr algn="ctr"/>
            <a:endParaRPr lang="en-US" altLang="ja-JP" sz="600" u="sng"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8ABB8DEA-6367-1DBA-5512-EC62B0B2C7BE}"/>
              </a:ext>
            </a:extLst>
          </p:cNvPr>
          <p:cNvSpPr/>
          <p:nvPr/>
        </p:nvSpPr>
        <p:spPr>
          <a:xfrm>
            <a:off x="408412" y="1672683"/>
            <a:ext cx="766046"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日次分析機能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535E7497-5F79-C08F-DD13-17BCB198485D}"/>
              </a:ext>
            </a:extLst>
          </p:cNvPr>
          <p:cNvSpPr/>
          <p:nvPr/>
        </p:nvSpPr>
        <p:spPr>
          <a:xfrm>
            <a:off x="413279" y="1919464"/>
            <a:ext cx="761179"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2" name="正方形/長方形 131">
            <a:extLst>
              <a:ext uri="{FF2B5EF4-FFF2-40B4-BE49-F238E27FC236}">
                <a16:creationId xmlns:a16="http://schemas.microsoft.com/office/drawing/2014/main" id="{093F3EC4-A3CB-4D83-04C9-82ABDA5AFEB8}"/>
              </a:ext>
            </a:extLst>
          </p:cNvPr>
          <p:cNvSpPr/>
          <p:nvPr/>
        </p:nvSpPr>
        <p:spPr>
          <a:xfrm>
            <a:off x="411705" y="2159400"/>
            <a:ext cx="761179"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主分類分析機能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3" name="正方形/長方形 132">
            <a:extLst>
              <a:ext uri="{FF2B5EF4-FFF2-40B4-BE49-F238E27FC236}">
                <a16:creationId xmlns:a16="http://schemas.microsoft.com/office/drawing/2014/main" id="{9F138C17-6842-2A97-604E-1F68FD4CAF92}"/>
              </a:ext>
            </a:extLst>
          </p:cNvPr>
          <p:cNvSpPr/>
          <p:nvPr/>
        </p:nvSpPr>
        <p:spPr>
          <a:xfrm>
            <a:off x="412644" y="2404309"/>
            <a:ext cx="760240"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キーワード分析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6" name="正方形/長方形 135">
            <a:extLst>
              <a:ext uri="{FF2B5EF4-FFF2-40B4-BE49-F238E27FC236}">
                <a16:creationId xmlns:a16="http://schemas.microsoft.com/office/drawing/2014/main" id="{8528489E-5D9A-CE7B-9EBE-206AE104A39B}"/>
              </a:ext>
            </a:extLst>
          </p:cNvPr>
          <p:cNvSpPr/>
          <p:nvPr/>
        </p:nvSpPr>
        <p:spPr bwMode="auto">
          <a:xfrm>
            <a:off x="308606" y="2784171"/>
            <a:ext cx="926112" cy="1049906"/>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600" dirty="0">
                <a:latin typeface="Meiryo UI" panose="020B0604030504040204" pitchFamily="50" charset="-128"/>
                <a:ea typeface="Meiryo UI" panose="020B0604030504040204" pitchFamily="50" charset="-128"/>
              </a:rPr>
              <a:t>NGSI</a:t>
            </a:r>
            <a:r>
              <a:rPr lang="ja-JP" altLang="en-US" sz="600" dirty="0">
                <a:latin typeface="Meiryo UI" panose="020B0604030504040204" pitchFamily="50" charset="-128"/>
                <a:ea typeface="Meiryo UI" panose="020B0604030504040204" pitchFamily="50" charset="-128"/>
              </a:rPr>
              <a:t>連携</a:t>
            </a:r>
            <a:endParaRPr lang="en-US" altLang="ja-JP" sz="600" dirty="0">
              <a:latin typeface="Meiryo UI" panose="020B0604030504040204" pitchFamily="50" charset="-128"/>
              <a:ea typeface="Meiryo UI" panose="020B0604030504040204" pitchFamily="50" charset="-128"/>
            </a:endParaRPr>
          </a:p>
          <a:p>
            <a:pPr algn="ctr"/>
            <a:r>
              <a:rPr lang="ja-JP" altLang="en-US" sz="600" dirty="0">
                <a:latin typeface="Meiryo UI" panose="020B0604030504040204" pitchFamily="50" charset="-128"/>
                <a:ea typeface="Meiryo UI" panose="020B0604030504040204" pitchFamily="50" charset="-128"/>
              </a:rPr>
              <a:t>コンテナ</a:t>
            </a:r>
            <a:endParaRPr lang="en-US" altLang="ja-JP" sz="600" u="sng" dirty="0">
              <a:latin typeface="Meiryo UI" panose="020B0604030504040204" pitchFamily="50" charset="-128"/>
              <a:ea typeface="Meiryo UI" panose="020B0604030504040204" pitchFamily="50" charset="-128"/>
            </a:endParaRPr>
          </a:p>
        </p:txBody>
      </p:sp>
      <p:sp>
        <p:nvSpPr>
          <p:cNvPr id="137" name="正方形/長方形 136">
            <a:extLst>
              <a:ext uri="{FF2B5EF4-FFF2-40B4-BE49-F238E27FC236}">
                <a16:creationId xmlns:a16="http://schemas.microsoft.com/office/drawing/2014/main" id="{72E18E63-4D16-302E-CB94-83A4260E0FDD}"/>
              </a:ext>
            </a:extLst>
          </p:cNvPr>
          <p:cNvSpPr/>
          <p:nvPr/>
        </p:nvSpPr>
        <p:spPr>
          <a:xfrm>
            <a:off x="393607" y="3042462"/>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B75F6EF4-C5DD-BBC5-3A75-7D6AF5DB87EC}"/>
              </a:ext>
            </a:extLst>
          </p:cNvPr>
          <p:cNvSpPr/>
          <p:nvPr/>
        </p:nvSpPr>
        <p:spPr>
          <a:xfrm>
            <a:off x="393607" y="3535176"/>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モデル取得機能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2" name="正方形/長方形 141">
            <a:extLst>
              <a:ext uri="{FF2B5EF4-FFF2-40B4-BE49-F238E27FC236}">
                <a16:creationId xmlns:a16="http://schemas.microsoft.com/office/drawing/2014/main" id="{79C3B60A-0F95-9596-021A-CFB0E9F170CF}"/>
              </a:ext>
            </a:extLst>
          </p:cNvPr>
          <p:cNvSpPr/>
          <p:nvPr/>
        </p:nvSpPr>
        <p:spPr>
          <a:xfrm>
            <a:off x="393607" y="3297573"/>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原本データ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1" name="正方形/長方形 140">
            <a:extLst>
              <a:ext uri="{FF2B5EF4-FFF2-40B4-BE49-F238E27FC236}">
                <a16:creationId xmlns:a16="http://schemas.microsoft.com/office/drawing/2014/main" id="{5E636532-70B1-094F-8580-5156B58066EA}"/>
              </a:ext>
            </a:extLst>
          </p:cNvPr>
          <p:cNvSpPr/>
          <p:nvPr/>
        </p:nvSpPr>
        <p:spPr bwMode="auto">
          <a:xfrm>
            <a:off x="311107" y="3912950"/>
            <a:ext cx="926112" cy="204991"/>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600" dirty="0">
                <a:latin typeface="Meiryo UI" panose="020B0604030504040204" pitchFamily="50" charset="-128"/>
                <a:ea typeface="Meiryo UI" panose="020B0604030504040204" pitchFamily="50" charset="-128"/>
              </a:rPr>
              <a:t>ユーザ情報データベース</a:t>
            </a:r>
            <a:endParaRPr lang="en-US" altLang="ja-JP" sz="600" dirty="0">
              <a:latin typeface="Meiryo UI" panose="020B0604030504040204" pitchFamily="50" charset="-128"/>
              <a:ea typeface="Meiryo UI" panose="020B0604030504040204" pitchFamily="50" charset="-128"/>
            </a:endParaRPr>
          </a:p>
        </p:txBody>
      </p:sp>
      <p:sp>
        <p:nvSpPr>
          <p:cNvPr id="203" name="テキスト ボックス 202">
            <a:extLst>
              <a:ext uri="{FF2B5EF4-FFF2-40B4-BE49-F238E27FC236}">
                <a16:creationId xmlns:a16="http://schemas.microsoft.com/office/drawing/2014/main" id="{ED7AD9B9-915E-193B-CA6B-BE8BFA36B9E9}"/>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F0B3E15C-E13C-0DCB-469F-204ED0A17522}"/>
              </a:ext>
            </a:extLst>
          </p:cNvPr>
          <p:cNvSpPr/>
          <p:nvPr/>
        </p:nvSpPr>
        <p:spPr bwMode="auto">
          <a:xfrm>
            <a:off x="362403" y="4247568"/>
            <a:ext cx="872315" cy="309055"/>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endParaRPr lang="en-US" altLang="ja-JP" sz="600"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B676FFA7-1CDC-8978-5AFC-E1E38A5EB3BB}"/>
              </a:ext>
            </a:extLst>
          </p:cNvPr>
          <p:cNvSpPr/>
          <p:nvPr/>
        </p:nvSpPr>
        <p:spPr bwMode="auto">
          <a:xfrm>
            <a:off x="308606" y="4203119"/>
            <a:ext cx="872315" cy="309055"/>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ja-JP" altLang="en-US" sz="600" dirty="0">
                <a:latin typeface="Meiryo UI" panose="020B0604030504040204" pitchFamily="50" charset="-128"/>
                <a:ea typeface="Meiryo UI" panose="020B0604030504040204" pitchFamily="50" charset="-128"/>
              </a:rPr>
              <a:t>認証拡張</a:t>
            </a:r>
            <a:r>
              <a:rPr lang="ja-JP" altLang="en-US" sz="600" dirty="0">
                <a:latin typeface="Meiryo UI" panose="020B0604030504040204" pitchFamily="50" charset="-128"/>
                <a:ea typeface="Meiryo UI" panose="020B0604030504040204" pitchFamily="50" charset="-128"/>
              </a:rPr>
              <a:t>コンテナ</a:t>
            </a:r>
            <a:endParaRPr lang="en-US" altLang="ja-JP" sz="600" u="sng"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79F3D06B-0628-6496-A89B-566294AC3A8B}"/>
              </a:ext>
            </a:extLst>
          </p:cNvPr>
          <p:cNvSpPr/>
          <p:nvPr/>
        </p:nvSpPr>
        <p:spPr>
          <a:xfrm>
            <a:off x="9301500" y="6408013"/>
            <a:ext cx="524288" cy="39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0635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付属ツール</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482454"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FE40D631-D199-4300-8C6D-69A5E9FA489C}"/>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78F6BE7B-4842-4CF6-B6C6-43C296687A53}"/>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50" name="テキスト ボックス 149">
            <a:extLst>
              <a:ext uri="{FF2B5EF4-FFF2-40B4-BE49-F238E27FC236}">
                <a16:creationId xmlns:a16="http://schemas.microsoft.com/office/drawing/2014/main" id="{9B207EC6-635B-415B-9753-F859238D151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■データカタログ作成ツール付属ツールのソフトウェア構成を以下に示す。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E5940231-DAFC-40C0-B177-4F455DB74B5A}"/>
              </a:ext>
            </a:extLst>
          </p:cNvPr>
          <p:cNvSpPr/>
          <p:nvPr/>
        </p:nvSpPr>
        <p:spPr>
          <a:xfrm>
            <a:off x="454893" y="1262313"/>
            <a:ext cx="2275530" cy="13502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000" dirty="0">
                <a:solidFill>
                  <a:schemeClr val="tx1">
                    <a:lumMod val="85000"/>
                    <a:lumOff val="15000"/>
                  </a:schemeClr>
                </a:solidFill>
                <a:latin typeface="Meiryo UI" panose="020B0604030504040204" pitchFamily="50" charset="-128"/>
                <a:ea typeface="Meiryo UI" panose="020B0604030504040204" pitchFamily="50" charset="-128"/>
              </a:rPr>
              <a:t>データ提供者用インポートツール</a:t>
            </a:r>
            <a:endParaRPr lang="en-US" altLang="ja-JP" sz="10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0229B800-74B8-489F-AEE4-2602A1C74D4E}"/>
              </a:ext>
            </a:extLst>
          </p:cNvPr>
          <p:cNvSpPr/>
          <p:nvPr/>
        </p:nvSpPr>
        <p:spPr>
          <a:xfrm>
            <a:off x="928169" y="1734406"/>
            <a:ext cx="1328978"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インポート機能</a:t>
            </a:r>
            <a:endParaRPr lang="en-US" altLang="ja-JP" sz="900" dirty="0">
              <a:solidFill>
                <a:schemeClr val="tx1"/>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D4459429-4FB2-4192-9036-C59CCBE9A879}"/>
              </a:ext>
            </a:extLst>
          </p:cNvPr>
          <p:cNvSpPr/>
          <p:nvPr/>
        </p:nvSpPr>
        <p:spPr>
          <a:xfrm>
            <a:off x="2998801" y="1262313"/>
            <a:ext cx="2275530" cy="13502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000" dirty="0">
                <a:solidFill>
                  <a:schemeClr val="tx1">
                    <a:lumMod val="85000"/>
                    <a:lumOff val="15000"/>
                  </a:schemeClr>
                </a:solidFill>
                <a:latin typeface="Meiryo UI" panose="020B0604030504040204" pitchFamily="50" charset="-128"/>
                <a:ea typeface="Meiryo UI" panose="020B0604030504040204" pitchFamily="50" charset="-128"/>
              </a:rPr>
              <a:t>データ提供者用エクスポートツール</a:t>
            </a:r>
            <a:endParaRPr lang="en-US" altLang="ja-JP" sz="10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80" name="正方形/長方形 79">
            <a:extLst>
              <a:ext uri="{FF2B5EF4-FFF2-40B4-BE49-F238E27FC236}">
                <a16:creationId xmlns:a16="http://schemas.microsoft.com/office/drawing/2014/main" id="{0CA409DA-AA22-4C86-906F-2E2CFC1AB064}"/>
              </a:ext>
            </a:extLst>
          </p:cNvPr>
          <p:cNvSpPr/>
          <p:nvPr/>
        </p:nvSpPr>
        <p:spPr>
          <a:xfrm>
            <a:off x="3472077" y="1734406"/>
            <a:ext cx="1328978"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エクスポート機能</a:t>
            </a:r>
            <a:endParaRPr lang="en-US" altLang="ja-JP" sz="900" dirty="0">
              <a:solidFill>
                <a:schemeClr val="tx1"/>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EF39E9E1-C46A-B082-DBD3-6D570D6B00CC}"/>
              </a:ext>
            </a:extLst>
          </p:cNvPr>
          <p:cNvSpPr/>
          <p:nvPr/>
        </p:nvSpPr>
        <p:spPr>
          <a:xfrm>
            <a:off x="9545053" y="6612439"/>
            <a:ext cx="224589" cy="173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6173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2.6.2 </a:t>
            </a:r>
            <a:r>
              <a:rPr lang="ja-JP" altLang="en-US" sz="1800" dirty="0">
                <a:solidFill>
                  <a:schemeClr val="tx1"/>
                </a:solidFill>
                <a:latin typeface="Meiryo UI" panose="020B0604030504040204" pitchFamily="50" charset="-128"/>
                <a:ea typeface="Meiryo UI" panose="020B0604030504040204" pitchFamily="50" charset="-128"/>
              </a:rPr>
              <a:t>機能一覧　データカタログ作成ツール</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803592172"/>
              </p:ext>
            </p:extLst>
          </p:nvPr>
        </p:nvGraphicFramePr>
        <p:xfrm>
          <a:off x="234001" y="972841"/>
          <a:ext cx="9552127" cy="4892040"/>
        </p:xfrm>
        <a:graphic>
          <a:graphicData uri="http://schemas.openxmlformats.org/drawingml/2006/table">
            <a:tbl>
              <a:tblPr firstRow="1" bandRow="1">
                <a:tableStyleId>{5C22544A-7EE6-4342-B048-85BDC9FD1C3A}</a:tableStyleId>
              </a:tblPr>
              <a:tblGrid>
                <a:gridCol w="363855">
                  <a:extLst>
                    <a:ext uri="{9D8B030D-6E8A-4147-A177-3AD203B41FA5}">
                      <a16:colId xmlns:a16="http://schemas.microsoft.com/office/drawing/2014/main" val="144037847"/>
                    </a:ext>
                  </a:extLst>
                </a:gridCol>
                <a:gridCol w="1644472">
                  <a:extLst>
                    <a:ext uri="{9D8B030D-6E8A-4147-A177-3AD203B41FA5}">
                      <a16:colId xmlns:a16="http://schemas.microsoft.com/office/drawing/2014/main" val="2104206834"/>
                    </a:ext>
                  </a:extLst>
                </a:gridCol>
                <a:gridCol w="1819275">
                  <a:extLst>
                    <a:ext uri="{9D8B030D-6E8A-4147-A177-3AD203B41FA5}">
                      <a16:colId xmlns:a16="http://schemas.microsoft.com/office/drawing/2014/main" val="745753986"/>
                    </a:ext>
                  </a:extLst>
                </a:gridCol>
                <a:gridCol w="5724525">
                  <a:extLst>
                    <a:ext uri="{9D8B030D-6E8A-4147-A177-3AD203B41FA5}">
                      <a16:colId xmlns:a16="http://schemas.microsoft.com/office/drawing/2014/main" val="1762568848"/>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分類</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機能</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rowSpan="4">
                  <a:txBody>
                    <a:bodyPr/>
                    <a:lstStyle/>
                    <a:p>
                      <a:pPr algn="l"/>
                      <a:r>
                        <a:rPr kumimoji="1" lang="en-US" altLang="ja-JP" sz="900" dirty="0">
                          <a:latin typeface="Meiryo UI" panose="020B0604030504040204" pitchFamily="50" charset="-128"/>
                          <a:ea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rPr>
                        <a:t>サーバ＆プロキシ</a:t>
                      </a:r>
                      <a:r>
                        <a:rPr kumimoji="1" lang="en-US" altLang="ja-JP" sz="900" dirty="0">
                          <a:latin typeface="Meiryo UI" panose="020B0604030504040204" pitchFamily="50" charset="-128"/>
                          <a:ea typeface="Meiryo UI" panose="020B0604030504040204" pitchFamily="50" charset="-128"/>
                        </a:rPr>
                        <a:t>(Nginx)</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サーバ機能</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URL</a:t>
                      </a:r>
                      <a:r>
                        <a:rPr kumimoji="1" lang="ja-JP" altLang="en-US" sz="900" dirty="0">
                          <a:latin typeface="Meiryo UI" panose="020B0604030504040204" pitchFamily="50" charset="-128"/>
                          <a:ea typeface="Meiryo UI" panose="020B0604030504040204" pitchFamily="50" charset="-128"/>
                        </a:rPr>
                        <a:t>から該当するクライアント画面を返却する。</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プロキシ機能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から</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アプリケーションサーバへプロキシする。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a:solidFill>
                            <a:schemeClr val="tx1">
                              <a:lumMod val="85000"/>
                              <a:lumOff val="15000"/>
                            </a:schemeClr>
                          </a:solidFill>
                          <a:latin typeface="Meiryo UI" panose="020B0604030504040204" pitchFamily="50" charset="-128"/>
                          <a:ea typeface="Meiryo UI" panose="020B0604030504040204" pitchFamily="50" charset="-128"/>
                        </a:rPr>
                        <a:t>TLS/</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SSL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サーバへの通信を暗号化する。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クライアント画面機能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データカタログ作成ツールの</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WebUI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rowSpan="14">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Web</a:t>
                      </a:r>
                      <a:r>
                        <a:rPr lang="ja-JP" altLang="en-US" sz="900" dirty="0">
                          <a:solidFill>
                            <a:schemeClr val="tx1"/>
                          </a:solidFill>
                          <a:latin typeface="Meiryo UI" panose="020B0604030504040204" pitchFamily="50" charset="-128"/>
                          <a:ea typeface="Meiryo UI" panose="020B0604030504040204" pitchFamily="50" charset="-128"/>
                        </a:rPr>
                        <a:t>アプリケーションサーバ</a:t>
                      </a:r>
                      <a:r>
                        <a:rPr lang="en-US" altLang="ja-JP" sz="900" dirty="0">
                          <a:solidFill>
                            <a:schemeClr val="tx1"/>
                          </a:solidFill>
                          <a:latin typeface="Meiryo UI" panose="020B0604030504040204" pitchFamily="50" charset="-128"/>
                          <a:ea typeface="Meiryo UI" panose="020B0604030504040204" pitchFamily="50" charset="-128"/>
                        </a:rPr>
                        <a:t>(flask)</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REST</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 </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受信制御機能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rPr>
                        <a:t>アプリケーションサーバの外部</a:t>
                      </a:r>
                      <a:r>
                        <a:rPr kumimoji="1" lang="en-US" altLang="ja-JP" sz="900" dirty="0">
                          <a:latin typeface="Meiryo UI" panose="020B0604030504040204" pitchFamily="50" charset="-128"/>
                          <a:ea typeface="Meiryo UI" panose="020B0604030504040204" pitchFamily="50" charset="-128"/>
                        </a:rPr>
                        <a:t>IF</a:t>
                      </a:r>
                      <a:r>
                        <a:rPr kumimoji="1" lang="ja-JP" altLang="en-US" sz="900" dirty="0">
                          <a:latin typeface="Meiryo UI" panose="020B0604030504040204" pitchFamily="50" charset="-128"/>
                          <a:ea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リソース取得機能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指定された</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からファイルの取得とローカルファイルの取得をする。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CKAN</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 </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制御機能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CKAN</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へのログイン、ライセンスリスト取得、カタログ検索、カタログ作成、カタログ更新、カタログ削除、オートコンプリートの候補の検索などを行う。</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機械学習サーバ連携機能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データセットの主分類とデータセットのキーワード、データセットの対象地域の候補取得またはデータセットの対象期間の自動入力のため機械学習サーバの機能を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gRPC</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で呼び出す。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一時保存機能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データカタログ作成ツール上のカタログ情報入力データのファイル保存、保存したファイルの取得と削除を行う。。ファイルはデータカタログ作成ツールのユーザごとに管理する。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インポート機能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インポートファイルをアップロードし、非同期でカタログを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1</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件ずつインポートする。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8098448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エクスポート機能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ログインしているユーザに紐づいた組織の全カタログを非同期でエクスポートする。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9257102"/>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テンプレート機能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データカタログ作成ツール上のテンプレート設定値を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アプリケーションサーバ内にファイル保存する。ファイルはユーザごとに管理する。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0">
                <a:tc>
                  <a:txBody>
                    <a:bodyPr/>
                    <a:lstStyle/>
                    <a:p>
                      <a:pPr algn="ctr"/>
                      <a:r>
                        <a:rPr kumimoji="1" lang="en-US" altLang="ja-JP" sz="900" dirty="0">
                          <a:latin typeface="Meiryo UI" panose="020B0604030504040204" pitchFamily="50" charset="-128"/>
                          <a:ea typeface="Meiryo UI" panose="020B0604030504040204" pitchFamily="50" charset="-128"/>
                        </a:rPr>
                        <a:t>13</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来歴管理サーバ連携機能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カタログの新規来歴登録、公開履歴登録および前段イベント識別子検索のために来歴管理サーバに対して</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を実行する。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14</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ユーザ制御機能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組織情報の取得と</a:t>
                      </a:r>
                      <a:r>
                        <a:rPr lang="en-US" altLang="ja-JP" sz="900" dirty="0">
                          <a:solidFill>
                            <a:schemeClr val="tx1"/>
                          </a:solidFill>
                          <a:latin typeface="Meiryo UI" panose="020B0604030504040204" pitchFamily="50" charset="-128"/>
                          <a:ea typeface="Meiryo UI" panose="020B0604030504040204" pitchFamily="50" charset="-128"/>
                        </a:rPr>
                        <a:t>CKAN</a:t>
                      </a:r>
                      <a:r>
                        <a:rPr lang="ja-JP" altLang="en-US" sz="900" dirty="0">
                          <a:solidFill>
                            <a:schemeClr val="tx1"/>
                          </a:solidFill>
                          <a:latin typeface="Meiryo UI" panose="020B0604030504040204" pitchFamily="50" charset="-128"/>
                          <a:ea typeface="Meiryo UI" panose="020B0604030504040204" pitchFamily="50" charset="-128"/>
                        </a:rPr>
                        <a:t>のユーザ情報の取得、作成、更新、削除を行う。</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610713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15</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地域検索機能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外部サービス</a:t>
                      </a:r>
                      <a:r>
                        <a:rPr lang="en-US" altLang="ja-JP" sz="900" dirty="0">
                          <a:solidFill>
                            <a:schemeClr val="tx1"/>
                          </a:solidFill>
                          <a:latin typeface="Meiryo UI" panose="020B0604030504040204" pitchFamily="50" charset="-128"/>
                          <a:ea typeface="Meiryo UI" panose="020B0604030504040204" pitchFamily="50" charset="-128"/>
                        </a:rPr>
                        <a:t>geonames</a:t>
                      </a:r>
                      <a:r>
                        <a:rPr lang="ja-JP" altLang="en-US" sz="900" dirty="0">
                          <a:solidFill>
                            <a:schemeClr val="tx1"/>
                          </a:solidFill>
                          <a:latin typeface="Meiryo UI" panose="020B0604030504040204" pitchFamily="50" charset="-128"/>
                          <a:ea typeface="Meiryo UI" panose="020B0604030504040204" pitchFamily="50" charset="-128"/>
                        </a:rPr>
                        <a:t>から地域情報を検索する。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713208"/>
                  </a:ext>
                </a:extLst>
              </a:tr>
              <a:tr h="212896">
                <a:tc>
                  <a:txBody>
                    <a:bodyPr/>
                    <a:lstStyle/>
                    <a:p>
                      <a:pPr algn="ctr"/>
                      <a:r>
                        <a:rPr kumimoji="1" lang="en-US" altLang="ja-JP" sz="900" dirty="0">
                          <a:latin typeface="Meiryo UI" panose="020B0604030504040204" pitchFamily="50" charset="-128"/>
                          <a:ea typeface="Meiryo UI" panose="020B0604030504040204" pitchFamily="50" charset="-128"/>
                        </a:rPr>
                        <a:t>16</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連携コンテナ連携機能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ファイル取得または</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データモデル取得のために</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連携コンテナに対して</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を実行する。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1173641"/>
                  </a:ext>
                </a:extLst>
              </a:tr>
              <a:tr h="212896">
                <a:tc>
                  <a:txBody>
                    <a:bodyPr/>
                    <a:lstStyle/>
                    <a:p>
                      <a:pPr algn="ctr"/>
                      <a:r>
                        <a:rPr kumimoji="1" lang="en-US" altLang="ja-JP" sz="900" dirty="0">
                          <a:latin typeface="Meiryo UI" panose="020B0604030504040204" pitchFamily="50" charset="-128"/>
                          <a:ea typeface="Meiryo UI" panose="020B0604030504040204" pitchFamily="50" charset="-128"/>
                        </a:rPr>
                        <a:t>17</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認証サーバ連携機能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カタログ作成ツールへの認証ログイン、来歴登録時に使用するトークン更新のために認証サーバに対して</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を実行する。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7732662"/>
                  </a:ext>
                </a:extLst>
              </a:tr>
              <a:tr h="212896">
                <a:tc>
                  <a:txBody>
                    <a:bodyPr/>
                    <a:lstStyle/>
                    <a:p>
                      <a:pPr algn="ctr"/>
                      <a:r>
                        <a:rPr kumimoji="1" lang="en-US" altLang="ja-JP" sz="900" dirty="0">
                          <a:latin typeface="Meiryo UI" panose="020B0604030504040204" pitchFamily="50" charset="-128"/>
                          <a:ea typeface="Meiryo UI" panose="020B0604030504040204" pitchFamily="50" charset="-128"/>
                        </a:rPr>
                        <a:t>18</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認証拡張コンテナ連携機能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カタログ作成ツールユーザの外部認証を行う</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を認証拡張コンテナに対して実行する。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25269442"/>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15630" y="657969"/>
            <a:ext cx="9864970"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■データカタログ作成ツールの機能一覧を示す。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8614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2.6.2 </a:t>
            </a:r>
            <a:r>
              <a:rPr lang="ja-JP" altLang="en-US" sz="1800" dirty="0">
                <a:solidFill>
                  <a:schemeClr val="tx1"/>
                </a:solidFill>
                <a:latin typeface="Meiryo UI" panose="020B0604030504040204" pitchFamily="50" charset="-128"/>
                <a:ea typeface="Meiryo UI" panose="020B0604030504040204" pitchFamily="50" charset="-128"/>
              </a:rPr>
              <a:t>機能一覧　データカタログ作成ツール</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901695822"/>
              </p:ext>
            </p:extLst>
          </p:nvPr>
        </p:nvGraphicFramePr>
        <p:xfrm>
          <a:off x="234001" y="972841"/>
          <a:ext cx="9504502" cy="1600200"/>
        </p:xfrm>
        <a:graphic>
          <a:graphicData uri="http://schemas.openxmlformats.org/drawingml/2006/table">
            <a:tbl>
              <a:tblPr firstRow="1" bandRow="1">
                <a:tableStyleId>{5C22544A-7EE6-4342-B048-85BDC9FD1C3A}</a:tableStyleId>
              </a:tblPr>
              <a:tblGrid>
                <a:gridCol w="405191">
                  <a:extLst>
                    <a:ext uri="{9D8B030D-6E8A-4147-A177-3AD203B41FA5}">
                      <a16:colId xmlns:a16="http://schemas.microsoft.com/office/drawing/2014/main" val="144037847"/>
                    </a:ext>
                  </a:extLst>
                </a:gridCol>
                <a:gridCol w="1555511">
                  <a:extLst>
                    <a:ext uri="{9D8B030D-6E8A-4147-A177-3AD203B41FA5}">
                      <a16:colId xmlns:a16="http://schemas.microsoft.com/office/drawing/2014/main" val="2104206834"/>
                    </a:ext>
                  </a:extLst>
                </a:gridCol>
                <a:gridCol w="1819275">
                  <a:extLst>
                    <a:ext uri="{9D8B030D-6E8A-4147-A177-3AD203B41FA5}">
                      <a16:colId xmlns:a16="http://schemas.microsoft.com/office/drawing/2014/main" val="745753986"/>
                    </a:ext>
                  </a:extLst>
                </a:gridCol>
                <a:gridCol w="5724525">
                  <a:extLst>
                    <a:ext uri="{9D8B030D-6E8A-4147-A177-3AD203B41FA5}">
                      <a16:colId xmlns:a16="http://schemas.microsoft.com/office/drawing/2014/main" val="1762568848"/>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a:latin typeface="Meiryo UI" panose="020B0604030504040204" pitchFamily="50" charset="-128"/>
                          <a:ea typeface="Meiryo UI" panose="020B0604030504040204" pitchFamily="50" charset="-128"/>
                        </a:rPr>
                        <a:t>分類</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a:latin typeface="Meiryo UI" panose="020B0604030504040204" pitchFamily="50" charset="-128"/>
                          <a:ea typeface="Meiryo UI" panose="020B0604030504040204" pitchFamily="50" charset="-128"/>
                        </a:rPr>
                        <a:t>機能</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a:latin typeface="Meiryo UI" panose="020B0604030504040204" pitchFamily="50" charset="-128"/>
                          <a:ea typeface="Meiryo UI" panose="020B0604030504040204" pitchFamily="50" charset="-128"/>
                        </a:rPr>
                        <a:t>概要</a:t>
                      </a:r>
                      <a:endParaRPr kumimoji="1" lang="ja-JP" altLang="en-US" sz="9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19</a:t>
                      </a:r>
                      <a:endParaRPr kumimoji="1" lang="ja-JP" altLang="en-US" sz="900" dirty="0">
                        <a:latin typeface="Meiryo UI" panose="020B0604030504040204" pitchFamily="50" charset="-128"/>
                        <a:ea typeface="Meiryo UI" panose="020B0604030504040204" pitchFamily="50" charset="-128"/>
                      </a:endParaRPr>
                    </a:p>
                  </a:txBody>
                  <a:tcPr/>
                </a:tc>
                <a:tc rowSpan="4">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機械学習サーバ</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a:solidFill>
                            <a:schemeClr val="tx1"/>
                          </a:solidFill>
                          <a:latin typeface="Meiryo UI" panose="020B0604030504040204" pitchFamily="50" charset="-128"/>
                          <a:ea typeface="Meiryo UI" panose="020B0604030504040204" pitchFamily="50" charset="-128"/>
                        </a:rPr>
                        <a:t>日時分析機能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a:solidFill>
                            <a:schemeClr val="tx1"/>
                          </a:solidFill>
                          <a:latin typeface="Meiryo UI" panose="020B0604030504040204" pitchFamily="50" charset="-128"/>
                          <a:ea typeface="Meiryo UI" panose="020B0604030504040204" pitchFamily="50" charset="-128"/>
                        </a:rPr>
                        <a:t>データカタログ作成の画面入力におけるデータセットの対象期間に対して、候補表示結果を取得する。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29267225"/>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20</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a:solidFill>
                            <a:schemeClr val="tx1"/>
                          </a:solidFill>
                          <a:latin typeface="Meiryo UI" panose="020B0604030504040204" pitchFamily="50" charset="-128"/>
                          <a:ea typeface="Meiryo UI" panose="020B0604030504040204" pitchFamily="50" charset="-128"/>
                        </a:rPr>
                        <a:t>地域分析機能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a:solidFill>
                            <a:schemeClr val="tx1"/>
                          </a:solidFill>
                          <a:latin typeface="Meiryo UI" panose="020B0604030504040204" pitchFamily="50" charset="-128"/>
                          <a:ea typeface="Meiryo UI" panose="020B0604030504040204" pitchFamily="50" charset="-128"/>
                        </a:rPr>
                        <a:t>データカタログ作成の画面入力におけるデータセットの対象地域に対して、候補表示結果を取得する。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4229759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21</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a:solidFill>
                            <a:schemeClr val="tx1"/>
                          </a:solidFill>
                          <a:latin typeface="Meiryo UI" panose="020B0604030504040204" pitchFamily="50" charset="-128"/>
                          <a:ea typeface="Meiryo UI" panose="020B0604030504040204" pitchFamily="50" charset="-128"/>
                        </a:rPr>
                        <a:t>テーマ分析機能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a:solidFill>
                            <a:schemeClr val="tx1"/>
                          </a:solidFill>
                          <a:latin typeface="Meiryo UI" panose="020B0604030504040204" pitchFamily="50" charset="-128"/>
                          <a:ea typeface="Meiryo UI" panose="020B0604030504040204" pitchFamily="50" charset="-128"/>
                        </a:rPr>
                        <a:t>データカタログ作成の画面入力におけるデータセットの主分類に対して、候補表示結果を取得する。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97112492"/>
                  </a:ext>
                </a:extLst>
              </a:tr>
              <a:tr h="159318">
                <a:tc>
                  <a:txBody>
                    <a:bodyPr/>
                    <a:lstStyle/>
                    <a:p>
                      <a:pPr algn="ctr"/>
                      <a:r>
                        <a:rPr kumimoji="1" lang="en-US" altLang="ja-JP" sz="900" dirty="0">
                          <a:latin typeface="Meiryo UI" panose="020B0604030504040204" pitchFamily="50" charset="-128"/>
                          <a:ea typeface="Meiryo UI" panose="020B0604030504040204" pitchFamily="50" charset="-128"/>
                        </a:rPr>
                        <a:t>22</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a:solidFill>
                            <a:schemeClr val="tx1"/>
                          </a:solidFill>
                          <a:latin typeface="Meiryo UI" panose="020B0604030504040204" pitchFamily="50" charset="-128"/>
                          <a:ea typeface="Meiryo UI" panose="020B0604030504040204" pitchFamily="50" charset="-128"/>
                        </a:rPr>
                        <a:t>キーワード分析機能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a:solidFill>
                            <a:schemeClr val="tx1"/>
                          </a:solidFill>
                          <a:latin typeface="Meiryo UI" panose="020B0604030504040204" pitchFamily="50" charset="-128"/>
                          <a:ea typeface="Meiryo UI" panose="020B0604030504040204" pitchFamily="50" charset="-128"/>
                        </a:rPr>
                        <a:t>データカタログ作成の画面入力におけるデータセットのキーワードに対して、候補表示結果を取得する。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0738251"/>
                  </a:ext>
                </a:extLst>
              </a:tr>
              <a:tr h="0">
                <a:tc>
                  <a:txBody>
                    <a:bodyPr/>
                    <a:lstStyle/>
                    <a:p>
                      <a:pPr algn="ctr"/>
                      <a:r>
                        <a:rPr kumimoji="1" lang="en-US" altLang="ja-JP" sz="900" dirty="0">
                          <a:latin typeface="Meiryo UI" panose="020B0604030504040204" pitchFamily="50" charset="-128"/>
                          <a:ea typeface="Meiryo UI" panose="020B0604030504040204" pitchFamily="50" charset="-128"/>
                        </a:rPr>
                        <a:t>23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データモデル取得機能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データモデルに対して、表示結果を取得する。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18879285"/>
                  </a:ext>
                </a:extLst>
              </a:tr>
              <a:tr h="0">
                <a:tc>
                  <a:txBody>
                    <a:bodyPr/>
                    <a:lstStyle/>
                    <a:p>
                      <a:pPr algn="ctr"/>
                      <a:r>
                        <a:rPr kumimoji="1" lang="en-US" altLang="ja-JP" sz="900" dirty="0">
                          <a:latin typeface="Meiryo UI" panose="020B0604030504040204" pitchFamily="50" charset="-128"/>
                          <a:ea typeface="Meiryo UI" panose="020B0604030504040204" pitchFamily="50" charset="-128"/>
                        </a:rPr>
                        <a:t>24</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認証拡張コンテナ</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外部認証機能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データ基盤の認証サーバに対してカタログ作成ツールユーザの</a:t>
                      </a:r>
                      <a:r>
                        <a:rPr lang="en-US" altLang="ja-JP" sz="900" dirty="0">
                          <a:solidFill>
                            <a:schemeClr val="tx1"/>
                          </a:solidFill>
                          <a:latin typeface="Meiryo UI" panose="020B0604030504040204" pitchFamily="50" charset="-128"/>
                          <a:ea typeface="Meiryo UI" panose="020B0604030504040204" pitchFamily="50" charset="-128"/>
                        </a:rPr>
                        <a:t>CKAN</a:t>
                      </a:r>
                      <a:r>
                        <a:rPr lang="ja-JP" altLang="en-US" sz="900" dirty="0">
                          <a:solidFill>
                            <a:schemeClr val="tx1"/>
                          </a:solidFill>
                          <a:latin typeface="Meiryo UI" panose="020B0604030504040204" pitchFamily="50" charset="-128"/>
                          <a:ea typeface="Meiryo UI" panose="020B0604030504040204" pitchFamily="50" charset="-128"/>
                        </a:rPr>
                        <a:t>認証を行う。</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80208186"/>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15630" y="657969"/>
            <a:ext cx="9864970"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■データカタログ作成ツールの機能一覧を示す。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36037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2.6.2 </a:t>
            </a:r>
            <a:r>
              <a:rPr lang="ja-JP" altLang="en-US" sz="1800" dirty="0">
                <a:solidFill>
                  <a:schemeClr val="tx1"/>
                </a:solidFill>
                <a:latin typeface="Meiryo UI" panose="020B0604030504040204" pitchFamily="50" charset="-128"/>
                <a:ea typeface="Meiryo UI" panose="020B0604030504040204" pitchFamily="50" charset="-128"/>
              </a:rPr>
              <a:t>機能一覧　付属ツール</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391955794"/>
              </p:ext>
            </p:extLst>
          </p:nvPr>
        </p:nvGraphicFramePr>
        <p:xfrm>
          <a:off x="234001" y="1033129"/>
          <a:ext cx="9557699" cy="1965960"/>
        </p:xfrm>
        <a:graphic>
          <a:graphicData uri="http://schemas.openxmlformats.org/drawingml/2006/table">
            <a:tbl>
              <a:tblPr firstRow="1" bandRow="1">
                <a:tableStyleId>{5C22544A-7EE6-4342-B048-85BDC9FD1C3A}</a:tableStyleId>
              </a:tblPr>
              <a:tblGrid>
                <a:gridCol w="369427">
                  <a:extLst>
                    <a:ext uri="{9D8B030D-6E8A-4147-A177-3AD203B41FA5}">
                      <a16:colId xmlns:a16="http://schemas.microsoft.com/office/drawing/2014/main" val="144037847"/>
                    </a:ext>
                  </a:extLst>
                </a:gridCol>
                <a:gridCol w="1644472">
                  <a:extLst>
                    <a:ext uri="{9D8B030D-6E8A-4147-A177-3AD203B41FA5}">
                      <a16:colId xmlns:a16="http://schemas.microsoft.com/office/drawing/2014/main" val="2104206834"/>
                    </a:ext>
                  </a:extLst>
                </a:gridCol>
                <a:gridCol w="1819275">
                  <a:extLst>
                    <a:ext uri="{9D8B030D-6E8A-4147-A177-3AD203B41FA5}">
                      <a16:colId xmlns:a16="http://schemas.microsoft.com/office/drawing/2014/main" val="745753986"/>
                    </a:ext>
                  </a:extLst>
                </a:gridCol>
                <a:gridCol w="5724525">
                  <a:extLst>
                    <a:ext uri="{9D8B030D-6E8A-4147-A177-3AD203B41FA5}">
                      <a16:colId xmlns:a16="http://schemas.microsoft.com/office/drawing/2014/main" val="1762568848"/>
                    </a:ext>
                  </a:extLst>
                </a:gridCol>
              </a:tblGrid>
              <a:tr h="141723">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分類</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機能</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データ提供者用インポートツール</a:t>
                      </a:r>
                      <a:endPar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インポート機能</a:t>
                      </a:r>
                      <a:endPar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インポートファイルからデータカタログを</a:t>
                      </a: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1</a:t>
                      </a: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件ずつインポートする。</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latin typeface="Meiryo UI" panose="020B0604030504040204" pitchFamily="50" charset="-128"/>
                          <a:ea typeface="Meiryo UI" panose="020B0604030504040204" pitchFamily="50" charset="-128"/>
                        </a:rPr>
                        <a:t>データ提供者用エクスポートツール</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エクスポート機能</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指定された</a:t>
                      </a: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ユーザに紐づいた組織の全データカタログをエクスポートする。</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rowSpan="2">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語彙リポジトリ連携ツール</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データカタログ作成ツール用列挙型定義データ変換機能</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語彙リポジトリからダウンロードしたファイルをデータカタログ作成ツール用の列挙型定義データに変換する。</a:t>
                      </a:r>
                      <a:endParaRPr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5937"/>
                  </a:ext>
                </a:extLst>
              </a:tr>
              <a:tr h="141723">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語彙リポジトリ用語彙データ変換機能</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データカタログ作成ツールで使用されている列挙型定義データを語彙リポジトリに登録用データに変換する。</a:t>
                      </a:r>
                      <a:endParaRPr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805722"/>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15630" y="657969"/>
            <a:ext cx="9864970"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■データカタログ作成ツール付属ツールの機能一覧を示す。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7981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3. </a:t>
            </a:r>
            <a:r>
              <a:rPr lang="ja-JP" altLang="en-US" dirty="0"/>
              <a:t>基本設計</a:t>
            </a:r>
            <a:endParaRPr kumimoji="1" lang="ja-JP" altLang="en-US" dirty="0"/>
          </a:p>
        </p:txBody>
      </p:sp>
    </p:spTree>
    <p:extLst>
      <p:ext uri="{BB962C8B-B14F-4D97-AF65-F5344CB8AC3E}">
        <p14:creationId xmlns:p14="http://schemas.microsoft.com/office/powerpoint/2010/main" val="2206254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3.1 </a:t>
            </a:r>
            <a:r>
              <a:rPr lang="ja-JP" altLang="en-US" sz="1800" dirty="0">
                <a:solidFill>
                  <a:schemeClr val="tx1"/>
                </a:solidFill>
                <a:latin typeface="Meiryo UI" panose="020B0604030504040204" pitchFamily="50" charset="-128"/>
                <a:ea typeface="Meiryo UI" panose="020B0604030504040204" pitchFamily="50" charset="-128"/>
              </a:rPr>
              <a:t>シーケンス </a:t>
            </a:r>
            <a:r>
              <a:rPr lang="en-US" altLang="ja-JP" sz="1800" dirty="0">
                <a:solidFill>
                  <a:schemeClr val="tx1"/>
                </a:solidFill>
                <a:latin typeface="Meiryo UI" panose="020B0604030504040204" pitchFamily="50" charset="-128"/>
                <a:ea typeface="Meiryo UI" panose="020B0604030504040204" pitchFamily="50" charset="-128"/>
              </a:rPr>
              <a:t>&gt; 3.1.1 </a:t>
            </a:r>
            <a:r>
              <a:rPr lang="ja-JP" altLang="en-US" sz="1800" dirty="0">
                <a:solidFill>
                  <a:schemeClr val="tx1"/>
                </a:solidFill>
                <a:latin typeface="Meiryo UI" panose="020B0604030504040204" pitchFamily="50" charset="-128"/>
                <a:ea typeface="Meiryo UI" panose="020B0604030504040204" pitchFamily="50" charset="-128"/>
              </a:rPr>
              <a:t>処理ごとのシーケンス</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50751"/>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シーケンス一覧</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」のシーケンスを参照。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3066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3.2 </a:t>
            </a:r>
            <a:r>
              <a:rPr lang="ja-JP" altLang="en-US" sz="1800" dirty="0">
                <a:solidFill>
                  <a:schemeClr val="tx1"/>
                </a:solidFill>
                <a:latin typeface="Meiryo UI" panose="020B0604030504040204" pitchFamily="50" charset="-128"/>
                <a:ea typeface="Meiryo UI" panose="020B0604030504040204" pitchFamily="50" charset="-128"/>
              </a:rPr>
              <a:t>画面 </a:t>
            </a:r>
            <a:r>
              <a:rPr lang="en-US" altLang="ja-JP" sz="1800" dirty="0">
                <a:solidFill>
                  <a:schemeClr val="tx1"/>
                </a:solidFill>
                <a:latin typeface="Meiryo UI" panose="020B0604030504040204" pitchFamily="50" charset="-128"/>
                <a:ea typeface="Meiryo UI" panose="020B0604030504040204" pitchFamily="50" charset="-128"/>
              </a:rPr>
              <a:t>&gt; 3.2.1 </a:t>
            </a:r>
            <a:r>
              <a:rPr lang="ja-JP" altLang="en-US" sz="1800" dirty="0">
                <a:solidFill>
                  <a:schemeClr val="tx1"/>
                </a:solidFill>
                <a:latin typeface="Meiryo UI" panose="020B0604030504040204" pitchFamily="50" charset="-128"/>
                <a:ea typeface="Meiryo UI" panose="020B0604030504040204" pitchFamily="50" charset="-128"/>
              </a:rPr>
              <a:t>画面遷移</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42129"/>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」の画面遷移を参照。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23576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3.2 </a:t>
            </a:r>
            <a:r>
              <a:rPr lang="ja-JP" altLang="en-US" sz="1800" dirty="0">
                <a:solidFill>
                  <a:schemeClr val="tx1"/>
                </a:solidFill>
                <a:latin typeface="Meiryo UI" panose="020B0604030504040204" pitchFamily="50" charset="-128"/>
                <a:ea typeface="Meiryo UI" panose="020B0604030504040204" pitchFamily="50" charset="-128"/>
              </a:rPr>
              <a:t>画面 </a:t>
            </a:r>
            <a:r>
              <a:rPr lang="en-US" altLang="ja-JP" sz="1800" dirty="0">
                <a:solidFill>
                  <a:schemeClr val="tx1"/>
                </a:solidFill>
                <a:latin typeface="Meiryo UI" panose="020B0604030504040204" pitchFamily="50" charset="-128"/>
                <a:ea typeface="Meiryo UI" panose="020B0604030504040204" pitchFamily="50" charset="-128"/>
              </a:rPr>
              <a:t>&gt; 3.2.2 </a:t>
            </a:r>
            <a:r>
              <a:rPr lang="ja-JP" altLang="en-US" sz="1800" dirty="0">
                <a:solidFill>
                  <a:schemeClr val="tx1"/>
                </a:solidFill>
                <a:latin typeface="Meiryo UI" panose="020B0604030504040204" pitchFamily="50" charset="-128"/>
                <a:ea typeface="Meiryo UI" panose="020B0604030504040204" pitchFamily="50" charset="-128"/>
              </a:rPr>
              <a:t>画面イメージ</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63451"/>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」の画面イメージを参照。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61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1.1.2 </a:t>
            </a:r>
            <a:r>
              <a:rPr lang="ja-JP" altLang="en-US" sz="1800" dirty="0">
                <a:latin typeface="Meiryo UI" panose="020B0604030504040204" pitchFamily="50" charset="-128"/>
                <a:ea typeface="Meiryo UI" panose="020B0604030504040204" pitchFamily="50" charset="-128"/>
              </a:rPr>
              <a:t>機能要件</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76040"/>
            <a:ext cx="9293823"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■データカタログ作成ツールの機能要件</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DF71B03-43DB-4BCA-9ECB-E2C8FB675904}"/>
              </a:ext>
            </a:extLst>
          </p:cNvPr>
          <p:cNvGraphicFramePr>
            <a:graphicFrameLocks noGrp="1"/>
          </p:cNvGraphicFramePr>
          <p:nvPr>
            <p:extLst>
              <p:ext uri="{D42A27DB-BD31-4B8C-83A1-F6EECF244321}">
                <p14:modId xmlns:p14="http://schemas.microsoft.com/office/powerpoint/2010/main" val="1007659332"/>
              </p:ext>
            </p:extLst>
          </p:nvPr>
        </p:nvGraphicFramePr>
        <p:xfrm>
          <a:off x="234000" y="1006979"/>
          <a:ext cx="9476573" cy="5120640"/>
        </p:xfrm>
        <a:graphic>
          <a:graphicData uri="http://schemas.openxmlformats.org/drawingml/2006/table">
            <a:tbl>
              <a:tblPr firstRow="1" bandRow="1">
                <a:tableStyleId>{5C22544A-7EE6-4342-B048-85BDC9FD1C3A}</a:tableStyleId>
              </a:tblPr>
              <a:tblGrid>
                <a:gridCol w="522356">
                  <a:extLst>
                    <a:ext uri="{9D8B030D-6E8A-4147-A177-3AD203B41FA5}">
                      <a16:colId xmlns:a16="http://schemas.microsoft.com/office/drawing/2014/main" val="2040273163"/>
                    </a:ext>
                  </a:extLst>
                </a:gridCol>
                <a:gridCol w="8954217">
                  <a:extLst>
                    <a:ext uri="{9D8B030D-6E8A-4147-A177-3AD203B41FA5}">
                      <a16:colId xmlns:a16="http://schemas.microsoft.com/office/drawing/2014/main" val="1804676239"/>
                    </a:ext>
                  </a:extLst>
                </a:gridCol>
              </a:tblGrid>
              <a:tr h="237924">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機能要件</a:t>
                      </a:r>
                    </a:p>
                  </a:txBody>
                  <a:tcPr anchor="ctr"/>
                </a:tc>
                <a:extLst>
                  <a:ext uri="{0D108BD9-81ED-4DB2-BD59-A6C34878D82A}">
                    <a16:rowId xmlns:a16="http://schemas.microsoft.com/office/drawing/2014/main" val="3433761847"/>
                  </a:ext>
                </a:extLst>
              </a:tr>
              <a:tr h="226035">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に対して、画面操作でカタログの作成・更新ができること。</a:t>
                      </a:r>
                    </a:p>
                  </a:txBody>
                  <a:tcPr anchor="ctr"/>
                </a:tc>
                <a:extLst>
                  <a:ext uri="{0D108BD9-81ED-4DB2-BD59-A6C34878D82A}">
                    <a16:rowId xmlns:a16="http://schemas.microsoft.com/office/drawing/2014/main" val="1391738026"/>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カタログ作成時に来歴を登録できること。</a:t>
                      </a:r>
                    </a:p>
                  </a:txBody>
                  <a:tcPr anchor="ctr"/>
                </a:tc>
                <a:extLst>
                  <a:ext uri="{0D108BD9-81ED-4DB2-BD59-A6C34878D82A}">
                    <a16:rowId xmlns:a16="http://schemas.microsoft.com/office/drawing/2014/main" val="1705012875"/>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カタログを作成・更新する</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は横断カタログサイト・詳細カタログサイトの</a:t>
                      </a:r>
                      <a:r>
                        <a:rPr kumimoji="1" lang="en-US" altLang="ja-JP" sz="1200" dirty="0">
                          <a:solidFill>
                            <a:schemeClr val="tx1"/>
                          </a:solidFill>
                          <a:latin typeface="Meiryo UI" panose="020B0604030504040204" pitchFamily="50" charset="-128"/>
                          <a:ea typeface="Meiryo UI" panose="020B0604030504040204" pitchFamily="50" charset="-128"/>
                        </a:rPr>
                        <a:t>2</a:t>
                      </a:r>
                      <a:r>
                        <a:rPr kumimoji="1" lang="ja-JP" altLang="en-US" sz="1200" dirty="0">
                          <a:solidFill>
                            <a:schemeClr val="tx1"/>
                          </a:solidFill>
                          <a:latin typeface="Meiryo UI" panose="020B0604030504040204" pitchFamily="50" charset="-128"/>
                          <a:ea typeface="Meiryo UI" panose="020B0604030504040204" pitchFamily="50" charset="-128"/>
                        </a:rPr>
                        <a:t>つを対象にできること。</a:t>
                      </a:r>
                    </a:p>
                  </a:txBody>
                  <a:tcPr anchor="ctr"/>
                </a:tc>
                <a:extLst>
                  <a:ext uri="{0D108BD9-81ED-4DB2-BD59-A6C34878D82A}">
                    <a16:rowId xmlns:a16="http://schemas.microsoft.com/office/drawing/2014/main" val="304304037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横断カタログ、詳細カタログを紐づけて扱うことができること。</a:t>
                      </a:r>
                    </a:p>
                  </a:txBody>
                  <a:tcPr anchor="ctr"/>
                </a:tc>
                <a:extLst>
                  <a:ext uri="{0D108BD9-81ED-4DB2-BD59-A6C34878D82A}">
                    <a16:rowId xmlns:a16="http://schemas.microsoft.com/office/drawing/2014/main" val="422527115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入力補助、来歴登録のためのデータファイルは、</a:t>
                      </a:r>
                      <a:r>
                        <a:rPr kumimoji="1" lang="en-US" altLang="ja-JP" sz="1200" dirty="0">
                          <a:solidFill>
                            <a:schemeClr val="tx1"/>
                          </a:solidFill>
                          <a:latin typeface="Meiryo UI" panose="020B0604030504040204" pitchFamily="50" charset="-128"/>
                          <a:ea typeface="Meiryo UI" panose="020B0604030504040204" pitchFamily="50" charset="-128"/>
                        </a:rPr>
                        <a:t>http</a:t>
                      </a: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ftp</a:t>
                      </a: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NGSI</a:t>
                      </a:r>
                      <a:r>
                        <a:rPr kumimoji="1" lang="ja-JP" altLang="en-US" sz="1200" dirty="0">
                          <a:solidFill>
                            <a:schemeClr val="tx1"/>
                          </a:solidFill>
                          <a:latin typeface="Meiryo UI" panose="020B0604030504040204" pitchFamily="50" charset="-128"/>
                          <a:ea typeface="Meiryo UI" panose="020B0604030504040204" pitchFamily="50" charset="-128"/>
                        </a:rPr>
                        <a:t>で取得できること。</a:t>
                      </a:r>
                    </a:p>
                  </a:txBody>
                  <a:tcPr anchor="ctr"/>
                </a:tc>
                <a:extLst>
                  <a:ext uri="{0D108BD9-81ED-4DB2-BD59-A6C34878D82A}">
                    <a16:rowId xmlns:a16="http://schemas.microsoft.com/office/drawing/2014/main" val="3708442779"/>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複数ユーザが利用可能であること。</a:t>
                      </a:r>
                    </a:p>
                  </a:txBody>
                  <a:tcPr anchor="ctr"/>
                </a:tc>
                <a:extLst>
                  <a:ext uri="{0D108BD9-81ED-4DB2-BD59-A6C34878D82A}">
                    <a16:rowId xmlns:a16="http://schemas.microsoft.com/office/drawing/2014/main" val="3621351703"/>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異なるユーザ間で同一のデータカタログへのアクセスができないこと。</a:t>
                      </a:r>
                    </a:p>
                  </a:txBody>
                  <a:tcPr anchor="ctr"/>
                </a:tc>
                <a:extLst>
                  <a:ext uri="{0D108BD9-81ED-4DB2-BD59-A6C34878D82A}">
                    <a16:rowId xmlns:a16="http://schemas.microsoft.com/office/drawing/2014/main" val="4261276589"/>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8</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ユーザごとにカタログの作成・更新先が、データカタログ作成ツール内の</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か、データカタログ作成ツール外の</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かを制御できること。</a:t>
                      </a:r>
                    </a:p>
                  </a:txBody>
                  <a:tcPr anchor="ctr"/>
                </a:tc>
                <a:extLst>
                  <a:ext uri="{0D108BD9-81ED-4DB2-BD59-A6C34878D82A}">
                    <a16:rowId xmlns:a16="http://schemas.microsoft.com/office/drawing/2014/main" val="3731950345"/>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9</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ユーザの追加・編集・削除ができること。</a:t>
                      </a:r>
                    </a:p>
                  </a:txBody>
                  <a:tcPr anchor="ctr"/>
                </a:tc>
                <a:extLst>
                  <a:ext uri="{0D108BD9-81ED-4DB2-BD59-A6C34878D82A}">
                    <a16:rowId xmlns:a16="http://schemas.microsoft.com/office/drawing/2014/main" val="2715872101"/>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10</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ユーザごとにデータカタログ作成ツール内カタログサイトのデータカタログを一括インポート・エクスポートできること。</a:t>
                      </a:r>
                    </a:p>
                  </a:txBody>
                  <a:tcPr anchor="ctr"/>
                </a:tc>
                <a:extLst>
                  <a:ext uri="{0D108BD9-81ED-4DB2-BD59-A6C34878D82A}">
                    <a16:rowId xmlns:a16="http://schemas.microsoft.com/office/drawing/2014/main" val="1091885576"/>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11</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カタログ情報の入力補助としてテンプレートがあること。</a:t>
                      </a:r>
                    </a:p>
                  </a:txBody>
                  <a:tcPr anchor="ctr"/>
                </a:tc>
                <a:extLst>
                  <a:ext uri="{0D108BD9-81ED-4DB2-BD59-A6C34878D82A}">
                    <a16:rowId xmlns:a16="http://schemas.microsoft.com/office/drawing/2014/main" val="2390040354"/>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カタログ情報の入力項目ごとに必須入力を求めるか否か、ユーザが制御できること。</a:t>
                      </a:r>
                    </a:p>
                  </a:txBody>
                  <a:tcPr anchor="ctr"/>
                </a:tc>
                <a:extLst>
                  <a:ext uri="{0D108BD9-81ED-4DB2-BD59-A6C34878D82A}">
                    <a16:rowId xmlns:a16="http://schemas.microsoft.com/office/drawing/2014/main" val="2623566150"/>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カタログ情報の入力項目ごとにオートコンプリートできること。</a:t>
                      </a:r>
                    </a:p>
                  </a:txBody>
                  <a:tcPr anchor="ctr"/>
                </a:tc>
                <a:extLst>
                  <a:ext uri="{0D108BD9-81ED-4DB2-BD59-A6C34878D82A}">
                    <a16:rowId xmlns:a16="http://schemas.microsoft.com/office/drawing/2014/main" val="3543400549"/>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カタログ情報の入力内容を、途中保存できること。また、保存した途中のデータカタログ情報の入力を再開できること。</a:t>
                      </a:r>
                    </a:p>
                  </a:txBody>
                  <a:tcPr anchor="ctr"/>
                </a:tc>
                <a:extLst>
                  <a:ext uri="{0D108BD9-81ED-4DB2-BD59-A6C34878D82A}">
                    <a16:rowId xmlns:a16="http://schemas.microsoft.com/office/drawing/2014/main" val="288895649"/>
                  </a:ext>
                </a:extLst>
              </a:tr>
              <a:tr h="370579">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カタログ情報の入力項目：データセットの主分類、データセットのキーワード、データセットの対象地域、データセットの対象期間は機械学習で候補を出せること。</a:t>
                      </a:r>
                    </a:p>
                  </a:txBody>
                  <a:tcPr anchor="ctr"/>
                </a:tc>
                <a:extLst>
                  <a:ext uri="{0D108BD9-81ED-4DB2-BD59-A6C34878D82A}">
                    <a16:rowId xmlns:a16="http://schemas.microsoft.com/office/drawing/2014/main" val="4234058955"/>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カタログ情報の入力項目：データセットの対象地域が検索できること。</a:t>
                      </a:r>
                    </a:p>
                  </a:txBody>
                  <a:tcPr anchor="ctr"/>
                </a:tc>
                <a:extLst>
                  <a:ext uri="{0D108BD9-81ED-4DB2-BD59-A6C34878D82A}">
                    <a16:rowId xmlns:a16="http://schemas.microsoft.com/office/drawing/2014/main" val="2998198026"/>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カタログ情報の列挙型入力項目が語彙リポジトリと連携できること。</a:t>
                      </a:r>
                    </a:p>
                  </a:txBody>
                  <a:tcPr anchor="ctr"/>
                </a:tc>
                <a:extLst>
                  <a:ext uri="{0D108BD9-81ED-4DB2-BD59-A6C34878D82A}">
                    <a16:rowId xmlns:a16="http://schemas.microsoft.com/office/drawing/2014/main" val="2672418263"/>
                  </a:ext>
                </a:extLst>
              </a:tr>
            </a:tbl>
          </a:graphicData>
        </a:graphic>
      </p:graphicFrame>
    </p:spTree>
    <p:extLst>
      <p:ext uri="{BB962C8B-B14F-4D97-AF65-F5344CB8AC3E}">
        <p14:creationId xmlns:p14="http://schemas.microsoft.com/office/powerpoint/2010/main" val="1572844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3.3 </a:t>
            </a:r>
            <a:r>
              <a:rPr lang="ja-JP" altLang="en-US" sz="1800" dirty="0">
                <a:latin typeface="Meiryo UI" panose="020B0604030504040204" pitchFamily="50" charset="-128"/>
                <a:ea typeface="Meiryo UI" panose="020B0604030504040204" pitchFamily="50" charset="-128"/>
              </a:rPr>
              <a:t>機能仕様</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機能仕様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」の機能仕様を参照。　</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3277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3.4 </a:t>
            </a:r>
            <a:r>
              <a:rPr lang="ja-JP" altLang="en-US" sz="1800" dirty="0">
                <a:latin typeface="Meiryo UI" panose="020B0604030504040204" pitchFamily="50" charset="-128"/>
                <a:ea typeface="Meiryo UI" panose="020B0604030504040204" pitchFamily="50" charset="-128"/>
              </a:rPr>
              <a:t>対応データ </a:t>
            </a:r>
            <a:r>
              <a:rPr lang="en-US" altLang="ja-JP" sz="1800" dirty="0">
                <a:latin typeface="Meiryo UI" panose="020B0604030504040204" pitchFamily="50" charset="-128"/>
                <a:ea typeface="Meiryo UI" panose="020B0604030504040204" pitchFamily="50" charset="-128"/>
              </a:rPr>
              <a:t>&gt; 3.4.1 </a:t>
            </a:r>
            <a:r>
              <a:rPr lang="ja-JP" altLang="en-US" sz="1800" dirty="0">
                <a:latin typeface="Meiryo UI" panose="020B0604030504040204" pitchFamily="50" charset="-128"/>
                <a:ea typeface="Meiryo UI" panose="020B0604030504040204" pitchFamily="50" charset="-128"/>
              </a:rPr>
              <a:t>対応カタログ項目</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■データカタログ作成ツールにて対応するデータ項目を示す。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詳細は別紙「</a:t>
            </a:r>
            <a:r>
              <a:rPr lang="en-US" altLang="ja-JP" sz="1600" dirty="0">
                <a:latin typeface="Meiryo UI" panose="020B0604030504040204" pitchFamily="50" charset="-128"/>
                <a:ea typeface="Meiryo UI" panose="020B0604030504040204" pitchFamily="50" charset="-128"/>
              </a:rPr>
              <a:t>CADDE 4.0 </a:t>
            </a:r>
            <a:r>
              <a:rPr lang="ja-JP" altLang="en-US" sz="1600" dirty="0">
                <a:latin typeface="Meiryo UI" panose="020B0604030504040204" pitchFamily="50" charset="-128"/>
                <a:ea typeface="Meiryo UI" panose="020B0604030504040204" pitchFamily="50" charset="-128"/>
              </a:rPr>
              <a:t>データカタログ項目仕様</a:t>
            </a:r>
            <a:r>
              <a:rPr lang="en-US" altLang="ja-JP" sz="1600">
                <a:latin typeface="Meiryo UI" panose="020B0604030504040204" pitchFamily="50" charset="-128"/>
                <a:ea typeface="Meiryo UI" panose="020B0604030504040204" pitchFamily="50" charset="-128"/>
              </a:rPr>
              <a:t>(xlsx)</a:t>
            </a:r>
            <a:r>
              <a:rPr lang="ja-JP" altLang="en-US" sz="160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を参照。</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882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kumimoji="1" lang="ja-JP" altLang="en-US" dirty="0"/>
              <a:t>付録</a:t>
            </a:r>
          </a:p>
        </p:txBody>
      </p:sp>
    </p:spTree>
    <p:extLst>
      <p:ext uri="{BB962C8B-B14F-4D97-AF65-F5344CB8AC3E}">
        <p14:creationId xmlns:p14="http://schemas.microsoft.com/office/powerpoint/2010/main" val="1658903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457791766"/>
              </p:ext>
            </p:extLst>
          </p:nvPr>
        </p:nvGraphicFramePr>
        <p:xfrm>
          <a:off x="241601" y="766816"/>
          <a:ext cx="9234908" cy="1371600"/>
        </p:xfrm>
        <a:graphic>
          <a:graphicData uri="http://schemas.openxmlformats.org/drawingml/2006/table">
            <a:tbl>
              <a:tblPr>
                <a:tableStyleId>{BC89EF96-8CEA-46FF-86C4-4CE0E7609802}</a:tableStyleId>
              </a:tblPr>
              <a:tblGrid>
                <a:gridCol w="435275">
                  <a:extLst>
                    <a:ext uri="{9D8B030D-6E8A-4147-A177-3AD203B41FA5}">
                      <a16:colId xmlns:a16="http://schemas.microsoft.com/office/drawing/2014/main" val="2913863535"/>
                    </a:ext>
                  </a:extLst>
                </a:gridCol>
                <a:gridCol w="1379830">
                  <a:extLst>
                    <a:ext uri="{9D8B030D-6E8A-4147-A177-3AD203B41FA5}">
                      <a16:colId xmlns:a16="http://schemas.microsoft.com/office/drawing/2014/main" val="3132160870"/>
                    </a:ext>
                  </a:extLst>
                </a:gridCol>
                <a:gridCol w="7419803">
                  <a:extLst>
                    <a:ext uri="{9D8B030D-6E8A-4147-A177-3AD203B41FA5}">
                      <a16:colId xmlns:a16="http://schemas.microsoft.com/office/drawing/2014/main" val="960584879"/>
                    </a:ext>
                  </a:extLst>
                </a:gridCol>
              </a:tblGrid>
              <a:tr h="265524">
                <a:tc>
                  <a:txBody>
                    <a:bodyPr/>
                    <a:lstStyle/>
                    <a:p>
                      <a:pPr algn="ctr"/>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用語</a:t>
                      </a: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説明</a:t>
                      </a:r>
                    </a:p>
                  </a:txBody>
                  <a:tcPr anchor="ct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データカタログ</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データの所在、種類、名称など、公開しているデータに関する情報をまとめたもの。</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0245865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カタログサイト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複数のデータカタログを掲載している</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3128875"/>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Comprehensive Knowledge Archive Network</a:t>
                      </a:r>
                      <a:r>
                        <a:rPr kumimoji="1" lang="ja-JP" altLang="en-US" sz="1200">
                          <a:latin typeface="Meiryo UI" panose="020B0604030504040204" pitchFamily="50" charset="-128"/>
                          <a:ea typeface="Meiryo UI" panose="020B0604030504040204" pitchFamily="50" charset="-128"/>
                        </a:rPr>
                        <a:t>の略で、カタログサイト構築のためのオープンソースソフトウェア。</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79403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SaaS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Software As A Service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9591432"/>
                  </a:ext>
                </a:extLst>
              </a:tr>
            </a:tbl>
          </a:graphicData>
        </a:graphic>
      </p:graphicFrame>
      <p:sp>
        <p:nvSpPr>
          <p:cNvPr id="5" name="タイトル 4">
            <a:extLst>
              <a:ext uri="{FF2B5EF4-FFF2-40B4-BE49-F238E27FC236}">
                <a16:creationId xmlns:a16="http://schemas.microsoft.com/office/drawing/2014/main" id="{CE4C0056-B5DA-4AD0-AC5A-89231339A0CE}"/>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用語集</a:t>
            </a:r>
          </a:p>
        </p:txBody>
      </p:sp>
    </p:spTree>
    <p:extLst>
      <p:ext uri="{BB962C8B-B14F-4D97-AF65-F5344CB8AC3E}">
        <p14:creationId xmlns:p14="http://schemas.microsoft.com/office/powerpoint/2010/main" val="3330352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952617779"/>
              </p:ext>
            </p:extLst>
          </p:nvPr>
        </p:nvGraphicFramePr>
        <p:xfrm>
          <a:off x="238428" y="757153"/>
          <a:ext cx="9237266" cy="3931920"/>
        </p:xfrm>
        <a:graphic>
          <a:graphicData uri="http://schemas.openxmlformats.org/drawingml/2006/table">
            <a:tbl>
              <a:tblPr>
                <a:tableStyleId>{BC89EF96-8CEA-46FF-86C4-4CE0E7609802}</a:tableStyleId>
              </a:tblPr>
              <a:tblGrid>
                <a:gridCol w="360680">
                  <a:extLst>
                    <a:ext uri="{9D8B030D-6E8A-4147-A177-3AD203B41FA5}">
                      <a16:colId xmlns:a16="http://schemas.microsoft.com/office/drawing/2014/main" val="2913863535"/>
                    </a:ext>
                  </a:extLst>
                </a:gridCol>
                <a:gridCol w="1677927">
                  <a:extLst>
                    <a:ext uri="{9D8B030D-6E8A-4147-A177-3AD203B41FA5}">
                      <a16:colId xmlns:a16="http://schemas.microsoft.com/office/drawing/2014/main" val="3132160870"/>
                    </a:ext>
                  </a:extLst>
                </a:gridCol>
                <a:gridCol w="7198659">
                  <a:extLst>
                    <a:ext uri="{9D8B030D-6E8A-4147-A177-3AD203B41FA5}">
                      <a16:colId xmlns:a16="http://schemas.microsoft.com/office/drawing/2014/main" val="960584879"/>
                    </a:ext>
                  </a:extLst>
                </a:gridCol>
              </a:tblGrid>
              <a:tr h="265524">
                <a:tc>
                  <a:txBody>
                    <a:bodyPr/>
                    <a:lstStyle/>
                    <a:p>
                      <a:pPr algn="ctr"/>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用語</a:t>
                      </a: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説明</a:t>
                      </a:r>
                    </a:p>
                  </a:txBody>
                  <a:tcPr anchor="ct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データセット</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(Dataset)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a:latin typeface="Meiryo UI" panose="020B0604030504040204" pitchFamily="50" charset="-128"/>
                          <a:ea typeface="Meiryo UI" panose="020B0604030504040204" pitchFamily="50" charset="-128"/>
                        </a:rPr>
                        <a:t>では、カタログはデータセットという単位で公開される。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805642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パッケージ</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(Package)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b="0">
                          <a:latin typeface="Meiryo UI" panose="020B0604030504040204" pitchFamily="50" charset="-128"/>
                          <a:ea typeface="Meiryo UI" panose="020B0604030504040204" pitchFamily="50" charset="-128"/>
                        </a:rPr>
                        <a:t>データセットの別名。</a:t>
                      </a:r>
                      <a:endParaRPr kumimoji="1" lang="en-US" altLang="ja-JP"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4155690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リソース</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(Resource)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CSV</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Excel</a:t>
                      </a:r>
                      <a:r>
                        <a:rPr kumimoji="1" lang="ja-JP" altLang="en-US" sz="1200">
                          <a:latin typeface="Meiryo UI" panose="020B0604030504040204" pitchFamily="50" charset="-128"/>
                          <a:ea typeface="Meiryo UI" panose="020B0604030504040204" pitchFamily="50" charset="-128"/>
                        </a:rPr>
                        <a:t>スプレッドシート、</a:t>
                      </a:r>
                      <a:r>
                        <a:rPr kumimoji="1" lang="en-US" altLang="ja-JP" sz="1200" dirty="0">
                          <a:latin typeface="Meiryo UI" panose="020B0604030504040204" pitchFamily="50" charset="-128"/>
                          <a:ea typeface="Meiryo UI" panose="020B0604030504040204" pitchFamily="50" charset="-128"/>
                        </a:rPr>
                        <a:t>XML</a:t>
                      </a:r>
                      <a:r>
                        <a:rPr kumimoji="1" lang="ja-JP" altLang="en-US" sz="1200">
                          <a:latin typeface="Meiryo UI" panose="020B0604030504040204" pitchFamily="50" charset="-128"/>
                          <a:ea typeface="Meiryo UI" panose="020B0604030504040204" pitchFamily="50" charset="-128"/>
                        </a:rPr>
                        <a:t>ファイル、</a:t>
                      </a:r>
                      <a:r>
                        <a:rPr kumimoji="1" lang="en-US" altLang="ja-JP" sz="1200" dirty="0">
                          <a:latin typeface="Meiryo UI" panose="020B0604030504040204" pitchFamily="50" charset="-128"/>
                          <a:ea typeface="Meiryo UI" panose="020B0604030504040204" pitchFamily="50" charset="-128"/>
                        </a:rPr>
                        <a:t>PDF</a:t>
                      </a:r>
                      <a:r>
                        <a:rPr kumimoji="1" lang="ja-JP" altLang="en-US" sz="1200">
                          <a:latin typeface="Meiryo UI" panose="020B0604030504040204" pitchFamily="50" charset="-128"/>
                          <a:ea typeface="Meiryo UI" panose="020B0604030504040204" pitchFamily="50" charset="-128"/>
                        </a:rPr>
                        <a:t>文書、画像ファイルなどのデータそのもののこと。</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CKAN</a:t>
                      </a:r>
                      <a:r>
                        <a:rPr kumimoji="1" lang="ja-JP" altLang="en-US" sz="1200">
                          <a:latin typeface="Meiryo UI" panose="020B0604030504040204" pitchFamily="50" charset="-128"/>
                          <a:ea typeface="Meiryo UI" panose="020B0604030504040204" pitchFamily="50" charset="-128"/>
                        </a:rPr>
                        <a:t>はリソースを直接内部に保存するか、リソースのある外部リンクを保存する。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75718253"/>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メタデータ</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(Metadata)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データに関する情報のこと。</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例えば、タイトル、作成者、日付、フォーマット、ライセンスなど。</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7794272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(User)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各カタログサイトに登録されているユーザのこと。</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ユーザごとにロールが定められており、カタログサイトにおける操作権限が異なる。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3608223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組織</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(Organization)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組織ごとのデータセットの属性。</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376125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グループ</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(Group)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特定のプロジェクトやチームあるいは特定のテーマごとのデータセットの属性。</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7844922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タグ</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(Tag)</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データ検索および他のデータとの紐づけのためのデータセットの属性。</a:t>
                      </a:r>
                    </a:p>
                  </a:txBody>
                  <a:tcPr/>
                </a:tc>
                <a:extLst>
                  <a:ext uri="{0D108BD9-81ED-4DB2-BD59-A6C34878D82A}">
                    <a16:rowId xmlns:a16="http://schemas.microsoft.com/office/drawing/2014/main" val="625759924"/>
                  </a:ext>
                </a:extLst>
              </a:tr>
            </a:tbl>
          </a:graphicData>
        </a:graphic>
      </p:graphicFrame>
      <p:sp>
        <p:nvSpPr>
          <p:cNvPr id="5" name="タイトル 4">
            <a:extLst>
              <a:ext uri="{FF2B5EF4-FFF2-40B4-BE49-F238E27FC236}">
                <a16:creationId xmlns:a16="http://schemas.microsoft.com/office/drawing/2014/main" id="{277DFA54-BBA5-497C-A989-4C3F28A9AF84}"/>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CKAN</a:t>
            </a:r>
            <a:r>
              <a:rPr lang="ja-JP" altLang="en-US" sz="1800" dirty="0">
                <a:latin typeface="Meiryo UI" panose="020B0604030504040204" pitchFamily="50" charset="-128"/>
                <a:ea typeface="Meiryo UI" panose="020B0604030504040204" pitchFamily="50" charset="-128"/>
              </a:rPr>
              <a:t>用語集</a:t>
            </a:r>
          </a:p>
        </p:txBody>
      </p:sp>
    </p:spTree>
    <p:extLst>
      <p:ext uri="{BB962C8B-B14F-4D97-AF65-F5344CB8AC3E}">
        <p14:creationId xmlns:p14="http://schemas.microsoft.com/office/powerpoint/2010/main" val="323530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使用</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一覧</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44036"/>
            <a:ext cx="9293823" cy="276165"/>
          </a:xfrm>
          <a:prstGeom prst="rect">
            <a:avLst/>
          </a:prstGeom>
          <a:solidFill>
            <a:schemeClr val="bg1"/>
          </a:solid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データカタログ作成ツール内で使用する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一覧を示す。</a:t>
            </a:r>
            <a:endParaRPr lang="en-US" altLang="ja-JP" sz="1200" dirty="0">
              <a:latin typeface="Meiryo UI" panose="020B0604030504040204" pitchFamily="50" charset="-128"/>
              <a:ea typeface="Meiryo UI" panose="020B0604030504040204" pitchFamily="50" charset="-128"/>
            </a:endParaRPr>
          </a:p>
        </p:txBody>
      </p:sp>
      <p:graphicFrame>
        <p:nvGraphicFramePr>
          <p:cNvPr id="4" name="表 3">
            <a:extLst>
              <a:ext uri="{FF2B5EF4-FFF2-40B4-BE49-F238E27FC236}">
                <a16:creationId xmlns:a16="http://schemas.microsoft.com/office/drawing/2014/main" id="{AB1B2443-1736-4504-85C4-F6AB1A305B1A}"/>
              </a:ext>
            </a:extLst>
          </p:cNvPr>
          <p:cNvGraphicFramePr>
            <a:graphicFrameLocks noGrp="1"/>
          </p:cNvGraphicFramePr>
          <p:nvPr>
            <p:extLst>
              <p:ext uri="{D42A27DB-BD31-4B8C-83A1-F6EECF244321}">
                <p14:modId xmlns:p14="http://schemas.microsoft.com/office/powerpoint/2010/main" val="362719577"/>
              </p:ext>
            </p:extLst>
          </p:nvPr>
        </p:nvGraphicFramePr>
        <p:xfrm>
          <a:off x="234001" y="934315"/>
          <a:ext cx="9442012" cy="5741732"/>
        </p:xfrm>
        <a:graphic>
          <a:graphicData uri="http://schemas.openxmlformats.org/drawingml/2006/table">
            <a:tbl>
              <a:tblPr firstRow="1" bandRow="1">
                <a:tableStyleId>{5C22544A-7EE6-4342-B048-85BDC9FD1C3A}</a:tableStyleId>
              </a:tblPr>
              <a:tblGrid>
                <a:gridCol w="392101">
                  <a:extLst>
                    <a:ext uri="{9D8B030D-6E8A-4147-A177-3AD203B41FA5}">
                      <a16:colId xmlns:a16="http://schemas.microsoft.com/office/drawing/2014/main" val="2719474698"/>
                    </a:ext>
                  </a:extLst>
                </a:gridCol>
                <a:gridCol w="1172408">
                  <a:extLst>
                    <a:ext uri="{9D8B030D-6E8A-4147-A177-3AD203B41FA5}">
                      <a16:colId xmlns:a16="http://schemas.microsoft.com/office/drawing/2014/main" val="1728613993"/>
                    </a:ext>
                  </a:extLst>
                </a:gridCol>
                <a:gridCol w="1145356">
                  <a:extLst>
                    <a:ext uri="{9D8B030D-6E8A-4147-A177-3AD203B41FA5}">
                      <a16:colId xmlns:a16="http://schemas.microsoft.com/office/drawing/2014/main" val="3119549795"/>
                    </a:ext>
                  </a:extLst>
                </a:gridCol>
                <a:gridCol w="869751">
                  <a:extLst>
                    <a:ext uri="{9D8B030D-6E8A-4147-A177-3AD203B41FA5}">
                      <a16:colId xmlns:a16="http://schemas.microsoft.com/office/drawing/2014/main" val="1245078676"/>
                    </a:ext>
                  </a:extLst>
                </a:gridCol>
                <a:gridCol w="869751">
                  <a:extLst>
                    <a:ext uri="{9D8B030D-6E8A-4147-A177-3AD203B41FA5}">
                      <a16:colId xmlns:a16="http://schemas.microsoft.com/office/drawing/2014/main" val="3724758432"/>
                    </a:ext>
                  </a:extLst>
                </a:gridCol>
                <a:gridCol w="1534244">
                  <a:extLst>
                    <a:ext uri="{9D8B030D-6E8A-4147-A177-3AD203B41FA5}">
                      <a16:colId xmlns:a16="http://schemas.microsoft.com/office/drawing/2014/main" val="3004155437"/>
                    </a:ext>
                  </a:extLst>
                </a:gridCol>
                <a:gridCol w="3458401">
                  <a:extLst>
                    <a:ext uri="{9D8B030D-6E8A-4147-A177-3AD203B41FA5}">
                      <a16:colId xmlns:a16="http://schemas.microsoft.com/office/drawing/2014/main" val="2394818277"/>
                    </a:ext>
                  </a:extLst>
                </a:gridCol>
              </a:tblGrid>
              <a:tr h="216866">
                <a:tc>
                  <a:txBody>
                    <a:bodyPr/>
                    <a:lstStyle/>
                    <a:p>
                      <a:pPr algn="ct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nchor="ctr"/>
                </a:tc>
                <a:tc>
                  <a:txBody>
                    <a:bodyPr/>
                    <a:lstStyle/>
                    <a:p>
                      <a:r>
                        <a:rPr kumimoji="1" lang="en-US" altLang="ja-JP" sz="800" dirty="0">
                          <a:latin typeface="Meiryo UI" panose="020B0604030504040204" pitchFamily="50" charset="-128"/>
                          <a:ea typeface="Meiryo UI" panose="020B0604030504040204" pitchFamily="50" charset="-128"/>
                        </a:rPr>
                        <a:t>OSS</a:t>
                      </a:r>
                      <a:r>
                        <a:rPr kumimoji="1" lang="ja-JP" altLang="en-US" sz="800" dirty="0">
                          <a:latin typeface="Meiryo UI" panose="020B0604030504040204" pitchFamily="50" charset="-128"/>
                          <a:ea typeface="Meiryo UI" panose="020B0604030504040204" pitchFamily="50" charset="-128"/>
                        </a:rPr>
                        <a:t>名</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用途</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現状バージョン</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最新バージョン</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ライセンス</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ホームページ</a:t>
                      </a:r>
                    </a:p>
                  </a:txBody>
                  <a:tcPr marL="84451" marR="84451" marT="42225" marB="42225" anchor="ctr"/>
                </a:tc>
                <a:extLst>
                  <a:ext uri="{0D108BD9-81ED-4DB2-BD59-A6C34878D82A}">
                    <a16:rowId xmlns:a16="http://schemas.microsoft.com/office/drawing/2014/main" val="3570879533"/>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flask</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Python</a:t>
                      </a:r>
                      <a:r>
                        <a:rPr kumimoji="1" lang="ja-JP" altLang="en-US" sz="800" dirty="0">
                          <a:latin typeface="Meiryo UI" panose="020B0604030504040204" pitchFamily="50" charset="-128"/>
                          <a:ea typeface="Meiryo UI" panose="020B0604030504040204" pitchFamily="50" charset="-128"/>
                        </a:rPr>
                        <a:t>サーバ</a:t>
                      </a:r>
                    </a:p>
                  </a:txBody>
                  <a:tcPr marL="84451" marR="84451" marT="42225" marB="42225"/>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1.1.2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2.1.1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https://palletsprojects.com/p/flask/</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73326645"/>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caknapi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CKAN</a:t>
                      </a:r>
                      <a:r>
                        <a:rPr kumimoji="1" lang="ja-JP" altLang="en-US" sz="800" baseline="0" dirty="0">
                          <a:latin typeface="Meiryo UI" panose="020B0604030504040204" pitchFamily="50" charset="-128"/>
                          <a:ea typeface="Meiryo UI" panose="020B0604030504040204" pitchFamily="50" charset="-128"/>
                        </a:rPr>
                        <a:t> </a:t>
                      </a:r>
                      <a:r>
                        <a:rPr kumimoji="1" lang="en-US" altLang="ja-JP" sz="800" baseline="0" dirty="0">
                          <a:latin typeface="Meiryo UI" panose="020B0604030504040204" pitchFamily="50" charset="-128"/>
                          <a:ea typeface="Meiryo UI" panose="020B0604030504040204" pitchFamily="50" charset="-128"/>
                        </a:rPr>
                        <a:t>python</a:t>
                      </a:r>
                      <a:r>
                        <a:rPr kumimoji="1" lang="ja-JP" altLang="en-US" sz="800" dirty="0">
                          <a:latin typeface="Meiryo UI" panose="020B0604030504040204" pitchFamily="50" charset="-128"/>
                          <a:ea typeface="Meiryo UI" panose="020B0604030504040204" pitchFamily="50" charset="-128"/>
                        </a:rPr>
                        <a:t>ラッパ</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https://github.com/ckan/ckanapi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450214401"/>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docopt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コマンドラインサポート</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0.6.2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0.6.2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http://docopt.org/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77442511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chardet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文字コード識別</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3.0.4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4.0.0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GNU Library,</a:t>
                      </a:r>
                      <a:r>
                        <a:rPr lang="en-US" altLang="ja-JP" sz="800" baseline="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LGPL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https://github.com/chardet/chardet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647781311"/>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passlib</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ハッシュ解析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1.7.4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https://bitbucket.org/ecollins/passlib/wiki/Home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69484476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コンテナ間通信</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1.44.0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70566341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grpcio-tools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コンテナ間通信</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1.44.0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628878872"/>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8</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xlrd</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データ読み込み</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2.0.1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http://www.python-excel.org/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47946712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pandas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0.23.4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1.4.2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https://pandas.pydata.org/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551063187"/>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gensim</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3.8.3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LGPLv2+, LGPLv2.1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https://radimrehurek.com/gensim/</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29866187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janome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0.3.7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0.4.2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Software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https://mocobeta.github.io/janome/en/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418625332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numpy</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1.15.4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1.22.3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https://numpy.org/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98545144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scikit-learn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0.20.1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1.0.2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https://scikit-learn.org/stable/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23402397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scikit-multilearn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endParaRPr kumimoji="1" lang="en-US" altLang="ja-JP"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http://scikit.ml/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029060412"/>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15</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gunicorn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サーバ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19.9.0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20.1.0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https://gunicorn.org/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23969023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geocoder</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地域検索</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1.38.1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https://geocoder.readthedocs.io/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459357834"/>
                  </a:ext>
                </a:extLst>
              </a:tr>
              <a:tr h="208658">
                <a:tc>
                  <a:txBody>
                    <a:bodyPr/>
                    <a:lstStyle/>
                    <a:p>
                      <a:pPr algn="ctr"/>
                      <a:r>
                        <a:rPr kumimoji="1" lang="en-US" altLang="ja-JP" sz="800" dirty="0">
                          <a:latin typeface="Meiryo UI" panose="020B0604030504040204" pitchFamily="50" charset="-128"/>
                          <a:ea typeface="Meiryo UI" panose="020B0604030504040204" pitchFamily="50" charset="-128"/>
                        </a:rPr>
                        <a:t>17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requests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ライブラリ</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2.27.1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Apache2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https://requests-docs-ja.readthedocs.io/en/latest/user/intro/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795116489"/>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18</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timeout-decorator</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タイムアウトの設定</a:t>
                      </a:r>
                      <a:endParaRPr kumimoji="1" lang="en-US" altLang="ja-JP"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0.4.1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0.5.0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https://pypi.org/project/timeout-decorator/</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03369507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nulltype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来歴管理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2.3.1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2.3.1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Apache Software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https://pypi.org/project/nulltype/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488238209"/>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python_dateutil</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日付処理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2.5.3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2.8.2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 Software License, BSD License (Dual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https://pypi.org/project/python-dateutil/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05018057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Setuptools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パッケージ管理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21.0.0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62.1.0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https://pypi.org/project/setuptools/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13746747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Urllib3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ライブラリ</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1.25.3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1.26.9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https://urllib3.readthedocs.io/en/stable/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420216763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flask_login</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ログインセッション管理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0.5.0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0.6.0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https://pypi.org/project/Flask-Login/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38681965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quasar-cli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画面開発</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0.17.19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0.17.25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https://quasar.dev/</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966278945"/>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vue-cli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画面開発</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3.11.0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4.5.17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https://cli.vuejs.org/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01645275"/>
                  </a:ext>
                </a:extLst>
              </a:tr>
            </a:tbl>
          </a:graphicData>
        </a:graphic>
      </p:graphicFrame>
    </p:spTree>
    <p:extLst>
      <p:ext uri="{BB962C8B-B14F-4D97-AF65-F5344CB8AC3E}">
        <p14:creationId xmlns:p14="http://schemas.microsoft.com/office/powerpoint/2010/main" val="2837191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使用外部サービス一覧</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85601"/>
            <a:ext cx="9293823" cy="43199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データカタログ作成ツール内で使用する外部サービス一覧を示す。</a:t>
            </a:r>
            <a:endParaRPr lang="en-US" altLang="ja-JP" sz="1600" dirty="0">
              <a:latin typeface="Meiryo UI" panose="020B0604030504040204" pitchFamily="50" charset="-128"/>
              <a:ea typeface="Meiryo UI" panose="020B0604030504040204" pitchFamily="50" charset="-128"/>
            </a:endParaRPr>
          </a:p>
        </p:txBody>
      </p:sp>
      <p:graphicFrame>
        <p:nvGraphicFramePr>
          <p:cNvPr id="4" name="表 3">
            <a:extLst>
              <a:ext uri="{FF2B5EF4-FFF2-40B4-BE49-F238E27FC236}">
                <a16:creationId xmlns:a16="http://schemas.microsoft.com/office/drawing/2014/main" id="{AB1B2443-1736-4504-85C4-F6AB1A305B1A}"/>
              </a:ext>
            </a:extLst>
          </p:cNvPr>
          <p:cNvGraphicFramePr>
            <a:graphicFrameLocks noGrp="1"/>
          </p:cNvGraphicFramePr>
          <p:nvPr>
            <p:extLst>
              <p:ext uri="{D42A27DB-BD31-4B8C-83A1-F6EECF244321}">
                <p14:modId xmlns:p14="http://schemas.microsoft.com/office/powerpoint/2010/main" val="3363728209"/>
              </p:ext>
            </p:extLst>
          </p:nvPr>
        </p:nvGraphicFramePr>
        <p:xfrm>
          <a:off x="180152" y="1042099"/>
          <a:ext cx="9491849" cy="587156"/>
        </p:xfrm>
        <a:graphic>
          <a:graphicData uri="http://schemas.openxmlformats.org/drawingml/2006/table">
            <a:tbl>
              <a:tblPr firstRow="1" bandRow="1">
                <a:tableStyleId>{5C22544A-7EE6-4342-B048-85BDC9FD1C3A}</a:tableStyleId>
              </a:tblPr>
              <a:tblGrid>
                <a:gridCol w="436536">
                  <a:extLst>
                    <a:ext uri="{9D8B030D-6E8A-4147-A177-3AD203B41FA5}">
                      <a16:colId xmlns:a16="http://schemas.microsoft.com/office/drawing/2014/main" val="2719474698"/>
                    </a:ext>
                  </a:extLst>
                </a:gridCol>
                <a:gridCol w="1424763">
                  <a:extLst>
                    <a:ext uri="{9D8B030D-6E8A-4147-A177-3AD203B41FA5}">
                      <a16:colId xmlns:a16="http://schemas.microsoft.com/office/drawing/2014/main" val="1728613993"/>
                    </a:ext>
                  </a:extLst>
                </a:gridCol>
                <a:gridCol w="1839433">
                  <a:extLst>
                    <a:ext uri="{9D8B030D-6E8A-4147-A177-3AD203B41FA5}">
                      <a16:colId xmlns:a16="http://schemas.microsoft.com/office/drawing/2014/main" val="3119549795"/>
                    </a:ext>
                  </a:extLst>
                </a:gridCol>
                <a:gridCol w="2945218">
                  <a:extLst>
                    <a:ext uri="{9D8B030D-6E8A-4147-A177-3AD203B41FA5}">
                      <a16:colId xmlns:a16="http://schemas.microsoft.com/office/drawing/2014/main" val="1245078676"/>
                    </a:ext>
                  </a:extLst>
                </a:gridCol>
                <a:gridCol w="2845899">
                  <a:extLst>
                    <a:ext uri="{9D8B030D-6E8A-4147-A177-3AD203B41FA5}">
                      <a16:colId xmlns:a16="http://schemas.microsoft.com/office/drawing/2014/main" val="1636796019"/>
                    </a:ext>
                  </a:extLst>
                </a:gridCol>
              </a:tblGrid>
              <a:tr h="305492">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名称</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用途</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570879533"/>
                  </a:ext>
                </a:extLst>
              </a:tr>
              <a:tr h="281664">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geonames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地域検索</a:t>
                      </a:r>
                    </a:p>
                  </a:txBody>
                  <a:tcPr/>
                </a:tc>
                <a:tc>
                  <a:txBody>
                    <a:bodyPr/>
                    <a:lstStyle/>
                    <a:p>
                      <a:r>
                        <a:rPr kumimoji="1" lang="en-US" altLang="ja-JP" sz="1100" dirty="0">
                          <a:solidFill>
                            <a:schemeClr val="tx1"/>
                          </a:solidFill>
                          <a:latin typeface="Meiryo UI" panose="020B0604030504040204" pitchFamily="50" charset="-128"/>
                          <a:ea typeface="Meiryo UI" panose="020B0604030504040204" pitchFamily="50" charset="-128"/>
                        </a:rPr>
                        <a:t>https://www.geonames.org</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100" dirty="0">
                          <a:solidFill>
                            <a:schemeClr val="tx1"/>
                          </a:solidFill>
                          <a:latin typeface="Meiryo UI" panose="020B0604030504040204" pitchFamily="50" charset="-128"/>
                          <a:ea typeface="Meiryo UI" panose="020B0604030504040204" pitchFamily="50" charset="-128"/>
                        </a:rPr>
                        <a:t>要アカウント登録。</a:t>
                      </a:r>
                    </a:p>
                  </a:txBody>
                  <a:tcPr/>
                </a:tc>
                <a:extLst>
                  <a:ext uri="{0D108BD9-81ED-4DB2-BD59-A6C34878D82A}">
                    <a16:rowId xmlns:a16="http://schemas.microsoft.com/office/drawing/2014/main" val="173326645"/>
                  </a:ext>
                </a:extLst>
              </a:tr>
            </a:tbl>
          </a:graphicData>
        </a:graphic>
      </p:graphicFrame>
    </p:spTree>
    <p:extLst>
      <p:ext uri="{BB962C8B-B14F-4D97-AF65-F5344CB8AC3E}">
        <p14:creationId xmlns:p14="http://schemas.microsoft.com/office/powerpoint/2010/main" val="2176790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参考</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464098FF-C68E-4388-A859-B5E10D2878C6}"/>
              </a:ext>
            </a:extLst>
          </p:cNvPr>
          <p:cNvSpPr txBox="1"/>
          <p:nvPr/>
        </p:nvSpPr>
        <p:spPr>
          <a:xfrm>
            <a:off x="234000" y="723900"/>
            <a:ext cx="9310050"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CKAN API</a:t>
            </a:r>
            <a:r>
              <a:rPr kumimoji="1" lang="ja-JP" altLang="en-US" sz="1600" dirty="0">
                <a:latin typeface="Meiryo UI" panose="020B0604030504040204" pitchFamily="50" charset="-128"/>
                <a:ea typeface="Meiryo UI" panose="020B0604030504040204" pitchFamily="50" charset="-128"/>
              </a:rPr>
              <a:t>仕様</a:t>
            </a:r>
          </a:p>
          <a:p>
            <a:r>
              <a:rPr kumimoji="1" lang="en-US" altLang="ja-JP" sz="1600" dirty="0">
                <a:latin typeface="Meiryo UI" panose="020B0604030504040204" pitchFamily="50" charset="-128"/>
                <a:ea typeface="Meiryo UI" panose="020B0604030504040204" pitchFamily="50" charset="-128"/>
              </a:rPr>
              <a:t>https://docs.ckan.org/en/2.9/api/index.html</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472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1.1.3 </a:t>
            </a:r>
            <a:r>
              <a:rPr lang="ja-JP" altLang="en-US" sz="1800" dirty="0">
                <a:latin typeface="Meiryo UI" panose="020B0604030504040204" pitchFamily="50" charset="-128"/>
                <a:ea typeface="Meiryo UI" panose="020B0604030504040204" pitchFamily="50" charset="-128"/>
              </a:rPr>
              <a:t>前提条件</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10687" y="752300"/>
            <a:ext cx="9293823" cy="207402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■データカタログ作成ツールの動作環境を示す。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上での動作を前提とする。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Docker Compose</a:t>
            </a:r>
            <a:r>
              <a:rPr lang="ja-JP" altLang="en-US" sz="1600" dirty="0">
                <a:latin typeface="Meiryo UI" panose="020B0604030504040204" pitchFamily="50" charset="-128"/>
                <a:ea typeface="Meiryo UI" panose="020B0604030504040204" pitchFamily="50" charset="-128"/>
              </a:rPr>
              <a:t>が事前インストールされていることを前提とする。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Version</a:t>
            </a:r>
            <a:r>
              <a:rPr lang="ja-JP" altLang="en-US" sz="1600" dirty="0">
                <a:latin typeface="Meiryo UI" panose="020B0604030504040204" pitchFamily="50" charset="-128"/>
                <a:ea typeface="Meiryo UI" panose="020B0604030504040204" pitchFamily="50" charset="-128"/>
              </a:rPr>
              <a:t>は以下の通りとする。</a:t>
            </a:r>
            <a:endParaRPr lang="en-US" altLang="ja-JP" sz="1600" dirty="0">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ü"/>
            </a:pPr>
            <a:r>
              <a:rPr lang="en-US" altLang="ja-JP" sz="1600" dirty="0">
                <a:latin typeface="Meiryo UI" panose="020B0604030504040204" pitchFamily="50" charset="-128"/>
                <a:ea typeface="Meiryo UI" panose="020B0604030504040204" pitchFamily="50" charset="-128"/>
              </a:rPr>
              <a:t>Docker version 20.10.18</a:t>
            </a:r>
          </a:p>
          <a:p>
            <a:pPr marL="800100" lvl="1" indent="-342900">
              <a:buFont typeface="Wingdings" panose="05000000000000000000" pitchFamily="2" charset="2"/>
              <a:buChar char="ü"/>
            </a:pPr>
            <a:r>
              <a:rPr lang="en-US" altLang="ja-JP" sz="1600" dirty="0">
                <a:latin typeface="Meiryo UI" panose="020B0604030504040204" pitchFamily="50" charset="-128"/>
                <a:ea typeface="Meiryo UI" panose="020B0604030504040204" pitchFamily="50" charset="-128"/>
              </a:rPr>
              <a:t>Docker Compose </a:t>
            </a:r>
            <a:r>
              <a:rPr lang="en-US" altLang="ja-JP" sz="1600">
                <a:latin typeface="Meiryo UI" panose="020B0604030504040204" pitchFamily="50" charset="-128"/>
                <a:ea typeface="Meiryo UI" panose="020B0604030504040204" pitchFamily="50" charset="-128"/>
              </a:rPr>
              <a:t>version v2.5.0</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の上記</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がサポートする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データカタログ作成ツールにアクセスするブラウザは</a:t>
            </a:r>
            <a:r>
              <a:rPr lang="en-US" altLang="ja-JP" sz="1600" dirty="0">
                <a:latin typeface="Meiryo UI" panose="020B0604030504040204" pitchFamily="50" charset="-128"/>
                <a:ea typeface="Meiryo UI" panose="020B0604030504040204" pitchFamily="50" charset="-128"/>
              </a:rPr>
              <a:t>Chrome</a:t>
            </a:r>
            <a:r>
              <a:rPr lang="ja-JP" altLang="en-US" sz="1600" dirty="0">
                <a:latin typeface="Meiryo UI" panose="020B0604030504040204" pitchFamily="50" charset="-128"/>
                <a:ea typeface="Meiryo UI" panose="020B0604030504040204" pitchFamily="50" charset="-128"/>
              </a:rPr>
              <a:t>のみのサポートとする。</a:t>
            </a:r>
            <a:endParaRPr lang="en-US" altLang="ja-JP" sz="1600" dirty="0">
              <a:latin typeface="Meiryo UI" panose="020B0604030504040204" pitchFamily="50" charset="-128"/>
              <a:ea typeface="Meiryo UI" panose="020B0604030504040204" pitchFamily="50" charset="-128"/>
            </a:endParaRPr>
          </a:p>
          <a:p>
            <a:pPr lvl="1"/>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DCF81B70-DF4F-49AD-ABFA-5836297428EB}"/>
              </a:ext>
            </a:extLst>
          </p:cNvPr>
          <p:cNvSpPr txBox="1"/>
          <p:nvPr/>
        </p:nvSpPr>
        <p:spPr>
          <a:xfrm>
            <a:off x="234000" y="2826327"/>
            <a:ext cx="9293823" cy="381217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■データカタログ作成ツールの前提条件を示す。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データカタログ作成ツールは支援サービス群またはデータ提供者に設置する。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支援サービス群のデータカタログ作成ツールは運用管理者および各データ提供者が利用する。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データ提供者のデータカタログ作成ツールは当該データ提供者のみが利用する。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のバージョンは</a:t>
            </a:r>
            <a:r>
              <a:rPr lang="en-US" altLang="ja-JP" sz="1600" dirty="0">
                <a:latin typeface="Meiryo UI" panose="020B0604030504040204" pitchFamily="50" charset="-128"/>
                <a:ea typeface="Meiryo UI" panose="020B0604030504040204" pitchFamily="50" charset="-128"/>
              </a:rPr>
              <a:t>2021</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日リリース版の</a:t>
            </a:r>
            <a:r>
              <a:rPr lang="en-US" altLang="ja-JP" sz="1600" dirty="0">
                <a:latin typeface="Meiryo UI" panose="020B0604030504040204" pitchFamily="50" charset="-128"/>
                <a:ea typeface="Meiryo UI" panose="020B0604030504040204" pitchFamily="50" charset="-128"/>
              </a:rPr>
              <a:t>2.9.2</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データカタログ作成ツールは、各データ提供者ごとのデータカタログにのみアクセスできるようアクセス制御を行う。</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データカタログ作成ツールのログイン・ユーザ制御は</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認証サーバと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を用いる。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データカタログ作成ツールのログインは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およびパスワードで横断検索用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にログインする。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組織情報・ライセンスリストはコンフィグに設定されている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から取得したそれぞれの結果から共通値を抽出して使用する。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ユーザは横断検索用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および詳細検索用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に同一の</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、パスワードを設定する。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認証サーバのユーザ情報と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のユーザ情報を連携させる。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外部認証サーバを使用してデータカタログ作成ツールユーザの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認をする場合は、外部認証サーバにユーザ情報を設定する。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618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1.1.4 </a:t>
            </a:r>
            <a:r>
              <a:rPr lang="ja-JP" altLang="en-US" sz="1800" dirty="0">
                <a:latin typeface="Meiryo UI" panose="020B0604030504040204" pitchFamily="50" charset="-128"/>
                <a:ea typeface="Meiryo UI" panose="020B0604030504040204" pitchFamily="50" charset="-128"/>
              </a:rPr>
              <a:t>制限事項</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76040"/>
            <a:ext cx="9293823"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■データカタログ作成ツールの制限事項</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DF71B03-43DB-4BCA-9ECB-E2C8FB675904}"/>
              </a:ext>
            </a:extLst>
          </p:cNvPr>
          <p:cNvGraphicFramePr>
            <a:graphicFrameLocks noGrp="1"/>
          </p:cNvGraphicFramePr>
          <p:nvPr>
            <p:extLst>
              <p:ext uri="{D42A27DB-BD31-4B8C-83A1-F6EECF244321}">
                <p14:modId xmlns:p14="http://schemas.microsoft.com/office/powerpoint/2010/main" val="2089593742"/>
              </p:ext>
            </p:extLst>
          </p:nvPr>
        </p:nvGraphicFramePr>
        <p:xfrm>
          <a:off x="378178" y="1006979"/>
          <a:ext cx="9332395" cy="302388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2040273163"/>
                    </a:ext>
                  </a:extLst>
                </a:gridCol>
                <a:gridCol w="8971715">
                  <a:extLst>
                    <a:ext uri="{9D8B030D-6E8A-4147-A177-3AD203B41FA5}">
                      <a16:colId xmlns:a16="http://schemas.microsoft.com/office/drawing/2014/main" val="1804676239"/>
                    </a:ext>
                  </a:extLst>
                </a:gridCol>
              </a:tblGrid>
              <a:tr h="293538">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制限事項</a:t>
                      </a:r>
                    </a:p>
                  </a:txBody>
                  <a:tcPr anchor="ctr"/>
                </a:tc>
                <a:extLst>
                  <a:ext uri="{0D108BD9-81ED-4DB2-BD59-A6C34878D82A}">
                    <a16:rowId xmlns:a16="http://schemas.microsoft.com/office/drawing/2014/main" val="3433761847"/>
                  </a:ext>
                </a:extLst>
              </a:tr>
              <a:tr h="278870">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ライセンス</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はライセンス</a:t>
                      </a:r>
                      <a:r>
                        <a:rPr kumimoji="1" lang="en-US" altLang="ja-JP" sz="1200" dirty="0">
                          <a:solidFill>
                            <a:schemeClr val="tx1"/>
                          </a:solidFill>
                          <a:latin typeface="Meiryo UI" panose="020B0604030504040204" pitchFamily="50" charset="-128"/>
                          <a:ea typeface="Meiryo UI" panose="020B0604030504040204" pitchFamily="50" charset="-128"/>
                        </a:rPr>
                        <a:t>ID</a:t>
                      </a:r>
                      <a:r>
                        <a:rPr kumimoji="1" lang="ja-JP" altLang="en-US" sz="1200" dirty="0">
                          <a:solidFill>
                            <a:schemeClr val="tx1"/>
                          </a:solidFill>
                          <a:latin typeface="Meiryo UI" panose="020B0604030504040204" pitchFamily="50" charset="-128"/>
                          <a:ea typeface="Meiryo UI" panose="020B0604030504040204" pitchFamily="50" charset="-128"/>
                        </a:rPr>
                        <a:t>と紐づく</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を登録する。</a:t>
                      </a:r>
                    </a:p>
                  </a:txBody>
                  <a:tcPr anchor="ctr"/>
                </a:tc>
                <a:extLst>
                  <a:ext uri="{0D108BD9-81ED-4DB2-BD59-A6C34878D82A}">
                    <a16:rowId xmlns:a16="http://schemas.microsoft.com/office/drawing/2014/main" val="1391738026"/>
                  </a:ext>
                </a:extLst>
              </a:tr>
              <a:tr h="229712">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データセットの対象地域を検索する場合は、運用管理者が事前に外部サービス</a:t>
                      </a:r>
                      <a:r>
                        <a:rPr lang="en-US" altLang="ja-JP" sz="1200" dirty="0">
                          <a:solidFill>
                            <a:schemeClr val="tx1"/>
                          </a:solidFill>
                          <a:latin typeface="Meiryo UI" panose="020B0604030504040204" pitchFamily="50" charset="-128"/>
                          <a:ea typeface="Meiryo UI" panose="020B0604030504040204" pitchFamily="50" charset="-128"/>
                        </a:rPr>
                        <a:t>geonames</a:t>
                      </a:r>
                      <a:r>
                        <a:rPr lang="ja-JP" altLang="en-US" sz="1200" dirty="0">
                          <a:solidFill>
                            <a:schemeClr val="tx1"/>
                          </a:solidFill>
                          <a:latin typeface="Meiryo UI" panose="020B0604030504040204" pitchFamily="50" charset="-128"/>
                          <a:ea typeface="Meiryo UI" panose="020B0604030504040204" pitchFamily="50" charset="-128"/>
                        </a:rPr>
                        <a:t>にユーザ情報を登録し、データカタログ作成ツールのコンフィグにユーザ情報を設定する必要がある。</a:t>
                      </a:r>
                      <a:endParaRPr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85237833"/>
                  </a:ext>
                </a:extLst>
              </a:tr>
              <a:tr h="229712">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データセットの対象地域フィールドの候補表示ボタンを押下した際に、表示される表の国名は「日本」が固定で表示する。</a:t>
                      </a:r>
                    </a:p>
                  </a:txBody>
                  <a:tcPr anchor="ctr"/>
                </a:tc>
                <a:extLst>
                  <a:ext uri="{0D108BD9-81ED-4DB2-BD59-A6C34878D82A}">
                    <a16:rowId xmlns:a16="http://schemas.microsoft.com/office/drawing/2014/main" val="3621351703"/>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から取得したデータのフィールド名と</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画面の表記が一部異なる。</a:t>
                      </a:r>
                    </a:p>
                  </a:txBody>
                  <a:tcPr anchor="ctr"/>
                </a:tc>
                <a:extLst>
                  <a:ext uri="{0D108BD9-81ED-4DB2-BD59-A6C34878D82A}">
                    <a16:rowId xmlns:a16="http://schemas.microsoft.com/office/drawing/2014/main" val="4261276589"/>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データ配信の情報提供ページ</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は入力可能としますが、ファイルの整合性は保証しない。</a:t>
                      </a:r>
                    </a:p>
                  </a:txBody>
                  <a:tcPr anchor="ctr"/>
                </a:tc>
                <a:extLst>
                  <a:ext uri="{0D108BD9-81ED-4DB2-BD59-A6C34878D82A}">
                    <a16:rowId xmlns:a16="http://schemas.microsoft.com/office/drawing/2014/main" val="3731950345"/>
                  </a:ext>
                </a:extLst>
              </a:tr>
              <a:tr h="414140">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カタログ編集で概要情報データを別のデータカタログに反映する場合、全概要情報を反映する。</a:t>
                      </a:r>
                    </a:p>
                  </a:txBody>
                  <a:tcPr anchor="ctr"/>
                </a:tc>
                <a:extLst>
                  <a:ext uri="{0D108BD9-81ED-4DB2-BD59-A6C34878D82A}">
                    <a16:rowId xmlns:a16="http://schemas.microsoft.com/office/drawing/2014/main" val="1091885576"/>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と詳細検索用</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を支援サービス群内と外部の</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を跨ぐ運用は対象外とする。</a:t>
                      </a:r>
                      <a:endParaRPr lang="en-US" altLang="ja-JP"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390040354"/>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8</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データカタログ作成ツール外の</a:t>
                      </a:r>
                      <a:r>
                        <a:rPr lang="en-US" altLang="ja-JP" sz="1200" dirty="0">
                          <a:solidFill>
                            <a:schemeClr val="tx1"/>
                          </a:solidFill>
                          <a:latin typeface="Meiryo UI" panose="020B0604030504040204" pitchFamily="50" charset="-128"/>
                          <a:ea typeface="Meiryo UI" panose="020B0604030504040204" pitchFamily="50" charset="-128"/>
                        </a:rPr>
                        <a:t>CKAN</a:t>
                      </a:r>
                      <a:r>
                        <a:rPr lang="ja-JP" altLang="en-US" sz="1200" dirty="0">
                          <a:solidFill>
                            <a:schemeClr val="tx1"/>
                          </a:solidFill>
                          <a:latin typeface="Meiryo UI" panose="020B0604030504040204" pitchFamily="50" charset="-128"/>
                          <a:ea typeface="Meiryo UI" panose="020B0604030504040204" pitchFamily="50" charset="-128"/>
                        </a:rPr>
                        <a:t>を使用する場合、独自の証明書を使用できない。</a:t>
                      </a:r>
                      <a:endParaRPr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52926496"/>
                  </a:ext>
                </a:extLst>
              </a:tr>
            </a:tbl>
          </a:graphicData>
        </a:graphic>
      </p:graphicFrame>
    </p:spTree>
    <p:extLst>
      <p:ext uri="{BB962C8B-B14F-4D97-AF65-F5344CB8AC3E}">
        <p14:creationId xmlns:p14="http://schemas.microsoft.com/office/powerpoint/2010/main" val="31709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B64A20C6-E3D5-73C5-B390-8898AE5A6314}"/>
              </a:ext>
            </a:extLst>
          </p:cNvPr>
          <p:cNvPicPr>
            <a:picLocks noChangeAspect="1"/>
          </p:cNvPicPr>
          <p:nvPr/>
        </p:nvPicPr>
        <p:blipFill>
          <a:blip r:embed="rId2"/>
          <a:stretch>
            <a:fillRect/>
          </a:stretch>
        </p:blipFill>
        <p:spPr>
          <a:xfrm>
            <a:off x="886631" y="980578"/>
            <a:ext cx="8132738" cy="4914599"/>
          </a:xfrm>
          <a:prstGeom prst="rect">
            <a:avLst/>
          </a:prstGeom>
        </p:spPr>
      </p:pic>
      <p:sp>
        <p:nvSpPr>
          <p:cNvPr id="2" name="タイトル 1">
            <a:extLst>
              <a:ext uri="{FF2B5EF4-FFF2-40B4-BE49-F238E27FC236}">
                <a16:creationId xmlns:a16="http://schemas.microsoft.com/office/drawing/2014/main" id="{D205F11E-DD8C-4AD5-B32B-40E7E07DFBBA}"/>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1.1.5 </a:t>
            </a:r>
            <a:r>
              <a:rPr lang="ja-JP" altLang="en-US" sz="1800" dirty="0">
                <a:latin typeface="Meiryo UI" panose="020B0604030504040204" pitchFamily="50" charset="-128"/>
                <a:ea typeface="Meiryo UI" panose="020B0604030504040204" pitchFamily="50" charset="-128"/>
              </a:rPr>
              <a:t>システム全体構成とツールの位置づけ</a:t>
            </a:r>
            <a:endParaRPr kumimoji="1" lang="ja-JP" altLang="en-US" dirty="0"/>
          </a:p>
        </p:txBody>
      </p:sp>
      <p:sp>
        <p:nvSpPr>
          <p:cNvPr id="5" name="正方形/長方形 4">
            <a:extLst>
              <a:ext uri="{FF2B5EF4-FFF2-40B4-BE49-F238E27FC236}">
                <a16:creationId xmlns:a16="http://schemas.microsoft.com/office/drawing/2014/main" id="{7773954B-FF36-4201-8B96-039B3BFA22EF}"/>
              </a:ext>
            </a:extLst>
          </p:cNvPr>
          <p:cNvSpPr/>
          <p:nvPr/>
        </p:nvSpPr>
        <p:spPr>
          <a:xfrm>
            <a:off x="4302535" y="4697332"/>
            <a:ext cx="703729" cy="384176"/>
          </a:xfrm>
          <a:prstGeom prst="rect">
            <a:avLst/>
          </a:prstGeom>
          <a:noFill/>
          <a:ln w="38100">
            <a:solidFill>
              <a:srgbClr val="FF000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E015D537-D541-46C5-BE55-6EE72A985201}"/>
              </a:ext>
            </a:extLst>
          </p:cNvPr>
          <p:cNvSpPr/>
          <p:nvPr/>
        </p:nvSpPr>
        <p:spPr>
          <a:xfrm>
            <a:off x="6564771" y="6268279"/>
            <a:ext cx="1334825" cy="290738"/>
          </a:xfrm>
          <a:prstGeom prst="rect">
            <a:avLst/>
          </a:prstGeom>
          <a:noFill/>
          <a:ln w="38100">
            <a:solidFill>
              <a:srgbClr val="FF000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000" dirty="0">
                <a:solidFill>
                  <a:schemeClr val="tx1"/>
                </a:solidFill>
                <a:latin typeface="Meiryo UI" panose="020B0604030504040204" pitchFamily="50" charset="-128"/>
                <a:ea typeface="Meiryo UI" panose="020B0604030504040204" pitchFamily="50" charset="-128"/>
              </a:rPr>
              <a:t>SaaS</a:t>
            </a:r>
            <a:r>
              <a:rPr lang="ja-JP" altLang="en-US" sz="1000" dirty="0">
                <a:solidFill>
                  <a:schemeClr val="tx1"/>
                </a:solidFill>
                <a:latin typeface="Meiryo UI" panose="020B0604030504040204" pitchFamily="50" charset="-128"/>
                <a:ea typeface="Meiryo UI" panose="020B0604030504040204" pitchFamily="50" charset="-128"/>
              </a:rPr>
              <a:t>化対応範囲</a:t>
            </a:r>
          </a:p>
        </p:txBody>
      </p:sp>
      <p:sp>
        <p:nvSpPr>
          <p:cNvPr id="10" name="正方形/長方形 9">
            <a:extLst>
              <a:ext uri="{FF2B5EF4-FFF2-40B4-BE49-F238E27FC236}">
                <a16:creationId xmlns:a16="http://schemas.microsoft.com/office/drawing/2014/main" id="{C4D95E48-ACC6-4787-B0EE-33B86B9C6D84}"/>
              </a:ext>
            </a:extLst>
          </p:cNvPr>
          <p:cNvSpPr/>
          <p:nvPr/>
        </p:nvSpPr>
        <p:spPr>
          <a:xfrm>
            <a:off x="8134911" y="6268279"/>
            <a:ext cx="1260759" cy="290738"/>
          </a:xfrm>
          <a:prstGeom prst="rect">
            <a:avLst/>
          </a:prstGeom>
          <a:noFill/>
          <a:ln w="38100">
            <a:solidFill>
              <a:srgbClr val="00206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オンプレミス対応範囲</a:t>
            </a:r>
          </a:p>
        </p:txBody>
      </p:sp>
      <p:sp>
        <p:nvSpPr>
          <p:cNvPr id="11" name="正方形/長方形 10">
            <a:extLst>
              <a:ext uri="{FF2B5EF4-FFF2-40B4-BE49-F238E27FC236}">
                <a16:creationId xmlns:a16="http://schemas.microsoft.com/office/drawing/2014/main" id="{EAB4DB98-1C8F-4092-99DC-498D1CA89F30}"/>
              </a:ext>
            </a:extLst>
          </p:cNvPr>
          <p:cNvSpPr/>
          <p:nvPr/>
        </p:nvSpPr>
        <p:spPr>
          <a:xfrm>
            <a:off x="7943985" y="1570106"/>
            <a:ext cx="702729" cy="430817"/>
          </a:xfrm>
          <a:prstGeom prst="rect">
            <a:avLst/>
          </a:prstGeom>
          <a:noFill/>
          <a:ln w="38100">
            <a:solidFill>
              <a:srgbClr val="00206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2896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702EE-5F87-4132-98CA-60A2D6A49793}">
  <ds:schemaRefs>
    <ds:schemaRef ds:uri="http://schemas.microsoft.com/sharepoint/v3/contenttype/forms"/>
  </ds:schemaRefs>
</ds:datastoreItem>
</file>

<file path=customXml/itemProps2.xml><?xml version="1.0" encoding="utf-8"?>
<ds:datastoreItem xmlns:ds="http://schemas.openxmlformats.org/officeDocument/2006/customXml" ds:itemID="{4C75B44B-8348-4D34-A0C2-EC3AF21E1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DEBCB-D1D8-408B-8295-AF80AC1CC898}">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4a0b324-fff8-47f8-93c2-91e47de8bffb"/>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10446</Words>
  <Application>Microsoft Office PowerPoint</Application>
  <PresentationFormat>A4 210 x 297 mm</PresentationFormat>
  <Paragraphs>2211</Paragraphs>
  <Slides>67</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67</vt:i4>
      </vt:variant>
    </vt:vector>
  </HeadingPairs>
  <TitlesOfParts>
    <vt:vector size="71" baseType="lpstr">
      <vt:lpstr>Meiryo UI</vt:lpstr>
      <vt:lpstr>Arial</vt:lpstr>
      <vt:lpstr>Wingdings</vt:lpstr>
      <vt:lpstr>Office テーマ</vt:lpstr>
      <vt:lpstr>PowerPoint プレゼンテーション</vt:lpstr>
      <vt:lpstr>PowerPoint プレゼンテーション</vt:lpstr>
      <vt:lpstr>PowerPoint プレゼンテーション</vt:lpstr>
      <vt:lpstr>1. 要件定義</vt:lpstr>
      <vt:lpstr>1.1 データカタログ作成ツール概要 &gt; 1.1.1 目的、特徴</vt:lpstr>
      <vt:lpstr>1.1 データカタログ作成ツール概要 &gt; 1.1.2 機能要件</vt:lpstr>
      <vt:lpstr>1.1 データカタログ作成ツール概要 &gt; 1.1.3 前提条件</vt:lpstr>
      <vt:lpstr>1.1 データカタログ作成ツール概要 &gt; 1.1.4 制限事項</vt:lpstr>
      <vt:lpstr>1.1 データカタログ作成ツール概要 &gt; 1.1.5 システム全体構成とツールの位置づけ</vt:lpstr>
      <vt:lpstr>1.2 CKAN仕様 &gt; 1.2.1 前提条件</vt:lpstr>
      <vt:lpstr>1.2 CKAN仕様 &gt; 1.2.2 CKAN設定情報</vt:lpstr>
      <vt:lpstr>1.2 CKAN仕様 &gt; 1.2.3 データカタログに紐づくデータの関連</vt:lpstr>
      <vt:lpstr>1.2 CKAN仕様 &gt; 1.2.4 ユーザとロールについて(1)</vt:lpstr>
      <vt:lpstr>1.2 CKAN仕様 &gt; 1.2.4 ユーザとロールについて(2)</vt:lpstr>
      <vt:lpstr>1.2 CKAN仕様 &gt; 1.2.5 横断検索CKANカタログと詳細検索CKANカタログについて</vt:lpstr>
      <vt:lpstr>1.3 運用について　&gt; 1.3.1 運用パターンと構成</vt:lpstr>
      <vt:lpstr>1.3 運用について　&gt; 1.3.2 タスクおよびアクターについて</vt:lpstr>
      <vt:lpstr>1.3 運用について　&gt; 1.3.3 機能ごとのパターン(1) - ユーザの作成・編集・削除 -</vt:lpstr>
      <vt:lpstr>1.3 運用について　&gt; 1.3.3 機能ごとのパターン(2) - テンプレート編集 -</vt:lpstr>
      <vt:lpstr>1.3 運用について　&gt; 1.3.3 機能ごとのパターン(3) – カタログ作成 -</vt:lpstr>
      <vt:lpstr>1.3 運用について　&gt; 1.3.3 機能ごとのパターン(3) – カタログ作成 -</vt:lpstr>
      <vt:lpstr>1.3 運用について　&gt; 1.3.3 機能ごとのパターン(4) – カタログ編集 -</vt:lpstr>
      <vt:lpstr>1.3 運用について　&gt; 1.3.3 機能ごとのパターン(5) – カタログ削除 -</vt:lpstr>
      <vt:lpstr>1.4 業務フロー &gt; 1.4.1 ユーザ作成・更新・削除の業務フロー</vt:lpstr>
      <vt:lpstr>1.4 業務フロー &gt; 1.4.2 業務フローのパターン一覧</vt:lpstr>
      <vt:lpstr>1.4 業務フロー &gt; 1.4.3 パターンごとの業務フロー(1/9) – 運用パターン#1 -</vt:lpstr>
      <vt:lpstr>1.4 業務フロー &gt; 1.4.3 パターンごとの業務フロー(2/9) – 運用パターン#2 -</vt:lpstr>
      <vt:lpstr>1.4 業務フロー &gt; 1.4.3 パターンごとの業務フロー(3/9) – 運用パターン#3 -</vt:lpstr>
      <vt:lpstr>1.4 業務フロー &gt; 1.4.3 パターンごとの業務フロー(4/9) – 運用パターン#4 -</vt:lpstr>
      <vt:lpstr>1.4 業務フロー &gt; 1.4.3 パターンごとの業務フロー(5/9) – 運用パターン#5 -</vt:lpstr>
      <vt:lpstr>1.4 業務フロー &gt; 1.4.3 パターンごとの業務フロー(6/9) – 運用パターン#6 -</vt:lpstr>
      <vt:lpstr>1.4 業務フロー &gt; 1.4.3 パターンごとの業務フロー(7/9) – 運用パターン#7 -</vt:lpstr>
      <vt:lpstr>1.4 業務フロー &gt; 1.4.3 パターンごとの業務フロー(8/9) – 運用パターン#8 -</vt:lpstr>
      <vt:lpstr>1.4 業務フロー &gt; 1.4.3 パターンごとの業務フロー(9/9) – 運用パターン#9 -</vt:lpstr>
      <vt:lpstr>1.5 データカタログ作成ツールのユーザ認証方式</vt:lpstr>
      <vt:lpstr>1.5 データカタログ作成ツールのユーザ認証方式 &gt; 1.5.1 パスワードチェック</vt:lpstr>
      <vt:lpstr>1.5 データカタログ作成ツールのユーザ認証方式 &gt; 1.5.2 外部認証（内部カタログサイトユーザ）</vt:lpstr>
      <vt:lpstr>1.5 データカタログ作成ツールのユーザ認証方式 &gt; 1.5.3 外部認証（外部カタログサイトユーザ）</vt:lpstr>
      <vt:lpstr>2. システム仕様</vt:lpstr>
      <vt:lpstr>2.1 システム構成  &gt; 2.1.1　システム構成のパターン一覧 </vt:lpstr>
      <vt:lpstr>2.1 システム構成  &gt; 2.1.2　システム構成図</vt:lpstr>
      <vt:lpstr>2.2 ネットワーク構成 &gt; 2.2.1 ネットワーク構成図</vt:lpstr>
      <vt:lpstr>2.3 設定ファイル &gt; 2.3.1 設定ファイル一覧</vt:lpstr>
      <vt:lpstr>2.3 設定ファイル &gt; 2.3.2 config.jsonについて(1)</vt:lpstr>
      <vt:lpstr>2.3 設定ファイル &gt; 2.3.2 config.jsonについて(2)</vt:lpstr>
      <vt:lpstr>2.3 設定ファイル &gt; 2.3.2 config.jsonについて(3)</vt:lpstr>
      <vt:lpstr>2.4 Webサーバ &gt; 2.4.1 Nginxについて</vt:lpstr>
      <vt:lpstr>2.5 SaaS化に伴う留意点 &gt; 2.5.1 アクターごとの権限</vt:lpstr>
      <vt:lpstr>2.5 SaaS化に伴う留意点 &gt; 2.5.2 データカタログ作成ツール</vt:lpstr>
      <vt:lpstr>2.6 機能概要 &gt; 2.6.1 内部ソフトウェア構成　データカタログ作成ツール(1)</vt:lpstr>
      <vt:lpstr>2.6 機能概要 &gt; 2.6.1 内部ソフトウェア構成　データカタログ作成ツール(2)</vt:lpstr>
      <vt:lpstr>2.6 機能概要 &gt; 2.6.1 内部ソフトウェア構成　付属ツール</vt:lpstr>
      <vt:lpstr>2.6 機能概要 &gt; 2.6.2 機能一覧　データカタログ作成ツール</vt:lpstr>
      <vt:lpstr>2.6 機能概要 &gt; 2.6.2 機能一覧　データカタログ作成ツール</vt:lpstr>
      <vt:lpstr>2.6 機能概要 &gt; 2.6.2 機能一覧　付属ツール</vt:lpstr>
      <vt:lpstr>3. 基本設計</vt:lpstr>
      <vt:lpstr>3.1 シーケンス &gt; 3.1.1 処理ごとのシーケンス</vt:lpstr>
      <vt:lpstr>3.2 画面 &gt; 3.2.1 画面遷移</vt:lpstr>
      <vt:lpstr>3.2 画面 &gt; 3.2.2 画面イメージ</vt:lpstr>
      <vt:lpstr>3.3 機能仕様</vt:lpstr>
      <vt:lpstr>3.4 対応データ &gt; 3.4.1 対応カタログ項目</vt:lpstr>
      <vt:lpstr>付録</vt:lpstr>
      <vt:lpstr>用語集</vt:lpstr>
      <vt:lpstr>CKAN用語集</vt:lpstr>
      <vt:lpstr>使用OSS一覧</vt:lpstr>
      <vt:lpstr>使用外部サービス一覧</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2022-08-05T07:46:28Z</dcterms:created>
  <dcterms:modified xsi:type="dcterms:W3CDTF">2023-04-14T02:21:06Z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