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2" r:id="rId2"/>
  </p:sldMasterIdLst>
  <p:notesMasterIdLst>
    <p:notesMasterId r:id="rId24"/>
  </p:notesMasterIdLst>
  <p:sldIdLst>
    <p:sldId id="290" r:id="rId3"/>
    <p:sldId id="628" r:id="rId4"/>
    <p:sldId id="629" r:id="rId5"/>
    <p:sldId id="630" r:id="rId6"/>
    <p:sldId id="604" r:id="rId7"/>
    <p:sldId id="631" r:id="rId8"/>
    <p:sldId id="633" r:id="rId9"/>
    <p:sldId id="611" r:id="rId10"/>
    <p:sldId id="625" r:id="rId11"/>
    <p:sldId id="638" r:id="rId12"/>
    <p:sldId id="671" r:id="rId13"/>
    <p:sldId id="639" r:id="rId14"/>
    <p:sldId id="640" r:id="rId15"/>
    <p:sldId id="641" r:id="rId16"/>
    <p:sldId id="642" r:id="rId17"/>
    <p:sldId id="668" r:id="rId18"/>
    <p:sldId id="669" r:id="rId19"/>
    <p:sldId id="670" r:id="rId20"/>
    <p:sldId id="643" r:id="rId21"/>
    <p:sldId id="644" r:id="rId22"/>
    <p:sldId id="6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3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9" autoAdjust="0"/>
    <p:restoredTop sz="88437" autoAdjust="0"/>
  </p:normalViewPr>
  <p:slideViewPr>
    <p:cSldViewPr snapToGrid="0">
      <p:cViewPr varScale="1">
        <p:scale>
          <a:sx n="119" d="100"/>
          <a:sy n="119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35088-D1B3-4AB0-B6C5-2E3DFF5FE0F5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8E5B2-D490-4A34-A5B9-263B709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</a:t>
            </a:r>
            <a:r>
              <a:rPr lang="en-US" dirty="0" err="1"/>
              <a:t>uando</a:t>
            </a:r>
            <a:r>
              <a:rPr lang="en-US" dirty="0"/>
              <a:t> </a:t>
            </a:r>
            <a:r>
              <a:rPr lang="en-US" dirty="0" err="1"/>
              <a:t>describimos</a:t>
            </a:r>
            <a:r>
              <a:rPr lang="en-US" dirty="0"/>
              <a:t> las </a:t>
            </a:r>
            <a:r>
              <a:rPr lang="en-US" dirty="0" err="1"/>
              <a:t>caracteristias</a:t>
            </a:r>
            <a:r>
              <a:rPr lang="en-US" dirty="0"/>
              <a:t> de la red, Podemos describer: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Caracteristicas</a:t>
            </a:r>
            <a:r>
              <a:rPr lang="en-US" dirty="0"/>
              <a:t> generals,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 una </a:t>
            </a:r>
            <a:r>
              <a:rPr lang="en-US" dirty="0" err="1"/>
              <a:t>perspectiva</a:t>
            </a:r>
            <a:r>
              <a:rPr lang="en-US" dirty="0"/>
              <a:t> general de </a:t>
            </a:r>
            <a:r>
              <a:rPr lang="en-US" dirty="0" err="1"/>
              <a:t>como</a:t>
            </a:r>
            <a:r>
              <a:rPr lang="en-US" dirty="0"/>
              <a:t> esta la 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Caracteristicas</a:t>
            </a:r>
            <a:r>
              <a:rPr lang="en-US" dirty="0"/>
              <a:t> locales,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 informacion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nodo</a:t>
            </a:r>
            <a:r>
              <a:rPr lang="en-US" dirty="0"/>
              <a:t> o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05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9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tamaño</a:t>
            </a:r>
            <a:r>
              <a:rPr lang="en-US" dirty="0"/>
              <a:t> de la red esta </a:t>
            </a:r>
            <a:r>
              <a:rPr lang="en-US" dirty="0" err="1"/>
              <a:t>definido</a:t>
            </a:r>
            <a:r>
              <a:rPr lang="en-US" dirty="0"/>
              <a:t> por el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Diametro</a:t>
            </a:r>
            <a:r>
              <a:rPr lang="en-US" dirty="0"/>
              <a:t> es el </a:t>
            </a:r>
            <a:r>
              <a:rPr lang="en-US" dirty="0" err="1"/>
              <a:t>camino</a:t>
            </a:r>
            <a:r>
              <a:rPr lang="en-US" dirty="0"/>
              <a:t> mas corto entre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38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dirty="0"/>
              <a:t>Existe una relación entre D y F, Redes altamente conectadas presentaran mayor densidad y menor fragmentación, redes poco conectadas presentaran mayor fragmentación y menor densidad.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13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e_jz</a:t>
            </a:r>
            <a:r>
              <a:rPr lang="en-US" dirty="0"/>
              <a:t>: number of nodes connecting node j and z, which are </a:t>
            </a:r>
            <a:r>
              <a:rPr lang="en-US" dirty="0" err="1"/>
              <a:t>neighbours</a:t>
            </a:r>
            <a:r>
              <a:rPr lang="en-US" dirty="0"/>
              <a:t> of node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K_i</a:t>
            </a:r>
            <a:r>
              <a:rPr lang="en-US" dirty="0"/>
              <a:t> degree of node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77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</a:t>
            </a:r>
            <a:r>
              <a:rPr lang="en-US" dirty="0" err="1"/>
              <a:t>uando</a:t>
            </a:r>
            <a:r>
              <a:rPr lang="en-US" dirty="0"/>
              <a:t> </a:t>
            </a:r>
            <a:r>
              <a:rPr lang="en-US" dirty="0" err="1"/>
              <a:t>describimos</a:t>
            </a:r>
            <a:r>
              <a:rPr lang="en-US" dirty="0"/>
              <a:t> las </a:t>
            </a:r>
            <a:r>
              <a:rPr lang="en-US" dirty="0" err="1"/>
              <a:t>caracteristias</a:t>
            </a:r>
            <a:r>
              <a:rPr lang="en-US" dirty="0"/>
              <a:t> de la red, Podemos describer: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Caracteristicas</a:t>
            </a:r>
            <a:r>
              <a:rPr lang="en-US" dirty="0"/>
              <a:t> generals,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 una </a:t>
            </a:r>
            <a:r>
              <a:rPr lang="en-US" dirty="0" err="1"/>
              <a:t>perspectiva</a:t>
            </a:r>
            <a:r>
              <a:rPr lang="en-US" dirty="0"/>
              <a:t> general de </a:t>
            </a:r>
            <a:r>
              <a:rPr lang="en-US" dirty="0" err="1"/>
              <a:t>como</a:t>
            </a:r>
            <a:r>
              <a:rPr lang="en-US" dirty="0"/>
              <a:t> esta la 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Caracteristicas</a:t>
            </a:r>
            <a:r>
              <a:rPr lang="en-US" dirty="0"/>
              <a:t> locales,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 informacion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nodo</a:t>
            </a:r>
            <a:r>
              <a:rPr lang="en-US" dirty="0"/>
              <a:t> o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01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82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simple and intuitive, but not always most useful because…</a:t>
            </a:r>
          </a:p>
          <a:p>
            <a:r>
              <a:rPr lang="en-US" dirty="0" err="1"/>
              <a:t>Covid</a:t>
            </a:r>
            <a:r>
              <a:rPr lang="en-US" baseline="0" dirty="0"/>
              <a:t> example at home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30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simple and intuitive, but not always most useful because…</a:t>
            </a:r>
          </a:p>
          <a:p>
            <a:r>
              <a:rPr lang="en-US" dirty="0" err="1"/>
              <a:t>Covid</a:t>
            </a:r>
            <a:r>
              <a:rPr lang="en-US" baseline="0" dirty="0"/>
              <a:t> example at home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39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Una red es una </a:t>
            </a:r>
            <a:r>
              <a:rPr lang="en-US" dirty="0" err="1"/>
              <a:t>representacion</a:t>
            </a:r>
            <a:r>
              <a:rPr lang="en-US" dirty="0"/>
              <a:t> de las </a:t>
            </a:r>
            <a:r>
              <a:rPr lang="en-US" dirty="0" err="1"/>
              <a:t>interacciones</a:t>
            </a:r>
            <a:r>
              <a:rPr lang="en-US" dirty="0"/>
              <a:t> entre </a:t>
            </a:r>
            <a:r>
              <a:rPr lang="en-US" dirty="0" err="1"/>
              <a:t>individus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Nuestra sociedad misma es una red, las personas tienen diferentes tasas de interacción con otras, algunos interaccionan mas </a:t>
            </a:r>
            <a:r>
              <a:rPr lang="es-MX" dirty="0" err="1"/>
              <a:t>frequente</a:t>
            </a:r>
            <a:r>
              <a:rPr lang="es-MX" dirty="0"/>
              <a:t> o con mas personas que otras.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dirty="0"/>
              <a:t>A</a:t>
            </a:r>
            <a:r>
              <a:rPr lang="es-MX" baseline="0" dirty="0"/>
              <a:t> </a:t>
            </a:r>
            <a:r>
              <a:rPr lang="es-MX" baseline="0" dirty="0" err="1"/>
              <a:t>grid</a:t>
            </a:r>
            <a:r>
              <a:rPr lang="es-MX" baseline="0" dirty="0"/>
              <a:t> of </a:t>
            </a:r>
            <a:r>
              <a:rPr lang="es-MX" baseline="0" dirty="0" err="1"/>
              <a:t>contacts</a:t>
            </a:r>
            <a:r>
              <a:rPr lang="es-MX" baseline="0" dirty="0"/>
              <a:t> </a:t>
            </a:r>
            <a:r>
              <a:rPr lang="es-MX" baseline="0" dirty="0" err="1"/>
              <a:t>or</a:t>
            </a:r>
            <a:r>
              <a:rPr lang="es-MX" baseline="0" dirty="0"/>
              <a:t> </a:t>
            </a:r>
            <a:r>
              <a:rPr lang="es-MX" baseline="0" dirty="0" err="1"/>
              <a:t>connections</a:t>
            </a:r>
            <a:r>
              <a:rPr lang="es-MX" baseline="0" dirty="0"/>
              <a:t> </a:t>
            </a:r>
            <a:r>
              <a:rPr lang="es-MX" baseline="0" dirty="0" err="1"/>
              <a:t>between</a:t>
            </a:r>
            <a:r>
              <a:rPr lang="es-MX" baseline="0" dirty="0"/>
              <a:t> </a:t>
            </a:r>
            <a:r>
              <a:rPr lang="es-MX" baseline="0" dirty="0" err="1"/>
              <a:t>individuals</a:t>
            </a:r>
            <a:r>
              <a:rPr lang="es-MX" baseline="0" dirty="0"/>
              <a:t> </a:t>
            </a:r>
            <a:r>
              <a:rPr lang="es-MX" baseline="0" dirty="0" err="1"/>
              <a:t>through</a:t>
            </a:r>
            <a:r>
              <a:rPr lang="es-MX" baseline="0" dirty="0"/>
              <a:t> </a:t>
            </a:r>
            <a:r>
              <a:rPr lang="es-MX" baseline="0" dirty="0" err="1"/>
              <a:t>physical</a:t>
            </a:r>
            <a:r>
              <a:rPr lang="es-MX" baseline="0" dirty="0"/>
              <a:t> </a:t>
            </a:r>
            <a:r>
              <a:rPr lang="es-MX" baseline="0" dirty="0" err="1"/>
              <a:t>or</a:t>
            </a:r>
            <a:r>
              <a:rPr lang="es-MX" baseline="0" dirty="0"/>
              <a:t> non-</a:t>
            </a:r>
            <a:r>
              <a:rPr lang="es-MX" baseline="0" dirty="0" err="1"/>
              <a:t>physiscal</a:t>
            </a:r>
            <a:r>
              <a:rPr lang="es-MX" baseline="0" dirty="0"/>
              <a:t>, </a:t>
            </a:r>
            <a:r>
              <a:rPr lang="es-MX" baseline="0" dirty="0" err="1"/>
              <a:t>Ephemeral</a:t>
            </a:r>
            <a:r>
              <a:rPr lang="es-MX" baseline="0" dirty="0"/>
              <a:t> vs </a:t>
            </a:r>
            <a:r>
              <a:rPr lang="es-MX" baseline="0" dirty="0" err="1"/>
              <a:t>permantent</a:t>
            </a:r>
            <a:r>
              <a:rPr lang="es-MX" baseline="0" dirty="0"/>
              <a:t> links. </a:t>
            </a:r>
            <a:r>
              <a:rPr lang="es-MX" baseline="0" dirty="0" err="1"/>
              <a:t>E.g</a:t>
            </a:r>
            <a:r>
              <a:rPr lang="es-MX" baseline="0" dirty="0"/>
              <a:t>. </a:t>
            </a:r>
            <a:r>
              <a:rPr lang="es-MX" baseline="0" dirty="0" err="1"/>
              <a:t>computers</a:t>
            </a:r>
            <a:r>
              <a:rPr lang="es-MX" baseline="0" dirty="0"/>
              <a:t> </a:t>
            </a:r>
            <a:r>
              <a:rPr lang="es-MX" baseline="0" dirty="0" err="1"/>
              <a:t>connected</a:t>
            </a:r>
            <a:r>
              <a:rPr lang="es-MX" baseline="0" dirty="0"/>
              <a:t> </a:t>
            </a:r>
            <a:r>
              <a:rPr lang="es-MX" baseline="0" dirty="0" err="1"/>
              <a:t>via</a:t>
            </a:r>
            <a:r>
              <a:rPr lang="es-MX" baseline="0" dirty="0"/>
              <a:t> internet, human social </a:t>
            </a:r>
            <a:r>
              <a:rPr lang="es-MX" baseline="0" dirty="0" err="1"/>
              <a:t>contac</a:t>
            </a:r>
            <a:r>
              <a:rPr lang="es-MX" baseline="0" dirty="0"/>
              <a:t>, </a:t>
            </a:r>
            <a:r>
              <a:rPr lang="es-MX" baseline="0" dirty="0" err="1"/>
              <a:t>hub</a:t>
            </a:r>
            <a:r>
              <a:rPr lang="es-MX" baseline="0" dirty="0"/>
              <a:t> and </a:t>
            </a:r>
            <a:r>
              <a:rPr lang="es-MX" baseline="0" dirty="0" err="1"/>
              <a:t>spoke</a:t>
            </a:r>
            <a:r>
              <a:rPr lang="es-MX" baseline="0" dirty="0"/>
              <a:t>, rail </a:t>
            </a:r>
            <a:r>
              <a:rPr lang="es-MX" baseline="0" dirty="0" err="1"/>
              <a:t>physical</a:t>
            </a:r>
            <a:endParaRPr lang="es-MX" baseline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aseline="0" dirty="0" err="1"/>
              <a:t>Multiple</a:t>
            </a:r>
            <a:r>
              <a:rPr lang="es-MX" baseline="0" dirty="0"/>
              <a:t> </a:t>
            </a:r>
            <a:r>
              <a:rPr lang="es-MX" baseline="0" dirty="0" err="1"/>
              <a:t>applications</a:t>
            </a:r>
            <a:r>
              <a:rPr lang="es-MX" baseline="0" dirty="0"/>
              <a:t>, </a:t>
            </a:r>
            <a:r>
              <a:rPr lang="es-MX" baseline="0" dirty="0" err="1"/>
              <a:t>applied</a:t>
            </a:r>
            <a:r>
              <a:rPr lang="es-MX" baseline="0" dirty="0"/>
              <a:t> in </a:t>
            </a:r>
            <a:r>
              <a:rPr lang="es-MX" baseline="0" dirty="0" err="1"/>
              <a:t>many</a:t>
            </a:r>
            <a:r>
              <a:rPr lang="es-MX" baseline="0" dirty="0"/>
              <a:t> disciplines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49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simple and intuitive, but not always most useful because…</a:t>
            </a:r>
          </a:p>
          <a:p>
            <a:r>
              <a:rPr lang="en-US" dirty="0" err="1"/>
              <a:t>Covid</a:t>
            </a:r>
            <a:r>
              <a:rPr lang="en-US" baseline="0" dirty="0"/>
              <a:t> example at home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82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Expansion on the indegree and outdegree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strong hub is connected to authoritative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strong authority is connected strong hub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Mutually reinforcing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disease control, authority  is a good place for surveillance (as </a:t>
            </a:r>
            <a:r>
              <a:rPr lang="en-US" dirty="0" err="1"/>
              <a:t>reveives</a:t>
            </a:r>
            <a:r>
              <a:rPr lang="en-US" dirty="0"/>
              <a:t> a lot of contacts) and a hub is good for disease control (as it spreads a lot)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3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individuos</a:t>
            </a:r>
            <a:r>
              <a:rPr lang="en-US" dirty="0"/>
              <a:t> mas </a:t>
            </a:r>
            <a:r>
              <a:rPr lang="en-US" dirty="0" err="1"/>
              <a:t>activos</a:t>
            </a:r>
            <a:r>
              <a:rPr lang="en-US" dirty="0"/>
              <a:t>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 tenemos una </a:t>
            </a:r>
            <a:r>
              <a:rPr lang="en-US" dirty="0" err="1"/>
              <a:t>enfermedad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poblacióntransmitida</a:t>
            </a:r>
            <a:r>
              <a:rPr lang="en-US" dirty="0"/>
              <a:t> por </a:t>
            </a:r>
            <a:r>
              <a:rPr lang="en-US" dirty="0" err="1"/>
              <a:t>contactos</a:t>
            </a:r>
            <a:r>
              <a:rPr lang="en-US" dirty="0"/>
              <a:t> </a:t>
            </a:r>
            <a:r>
              <a:rPr lang="en-US" dirty="0" err="1"/>
              <a:t>directos</a:t>
            </a:r>
            <a:r>
              <a:rPr lang="en-US" dirty="0"/>
              <a:t> y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limitados</a:t>
            </a:r>
            <a:r>
              <a:rPr lang="en-US" dirty="0"/>
              <a:t>, donde </a:t>
            </a:r>
            <a:r>
              <a:rPr lang="en-US" dirty="0" err="1"/>
              <a:t>deberimos</a:t>
            </a:r>
            <a:r>
              <a:rPr lang="en-US" dirty="0"/>
              <a:t> </a:t>
            </a:r>
            <a:r>
              <a:rPr lang="en-US" dirty="0" err="1"/>
              <a:t>muestrear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individuos</a:t>
            </a:r>
            <a:r>
              <a:rPr lang="en-US" dirty="0"/>
              <a:t> intermediaries: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alguna </a:t>
            </a:r>
            <a:r>
              <a:rPr lang="en-US" dirty="0" err="1"/>
              <a:t>medida</a:t>
            </a:r>
            <a:r>
              <a:rPr lang="en-US" dirty="0"/>
              <a:t> de control, o </a:t>
            </a:r>
            <a:r>
              <a:rPr lang="en-US" dirty="0" err="1"/>
              <a:t>vigilancia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donde </a:t>
            </a:r>
            <a:r>
              <a:rPr lang="en-US" dirty="0" err="1"/>
              <a:t>deberiamos</a:t>
            </a:r>
            <a:r>
              <a:rPr lang="en-US" dirty="0"/>
              <a:t> </a:t>
            </a:r>
            <a:r>
              <a:rPr lang="en-US" dirty="0" err="1"/>
              <a:t>enfocar</a:t>
            </a:r>
            <a:r>
              <a:rPr lang="en-US" dirty="0"/>
              <a:t> los </a:t>
            </a:r>
            <a:r>
              <a:rPr lang="en-US" dirty="0" err="1"/>
              <a:t>recursos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14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A</a:t>
            </a:r>
            <a:r>
              <a:rPr lang="en-US" dirty="0" err="1"/>
              <a:t>nalisis</a:t>
            </a:r>
            <a:r>
              <a:rPr lang="en-US" dirty="0"/>
              <a:t> de redes </a:t>
            </a:r>
            <a:r>
              <a:rPr lang="en-US" dirty="0" err="1"/>
              <a:t>sociales</a:t>
            </a:r>
            <a:r>
              <a:rPr lang="en-US" dirty="0"/>
              <a:t> es </a:t>
            </a:r>
            <a:r>
              <a:rPr lang="en-US" dirty="0" err="1"/>
              <a:t>aplicado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muchas</a:t>
            </a:r>
            <a:r>
              <a:rPr lang="en-US" dirty="0"/>
              <a:t> areas y </a:t>
            </a:r>
            <a:r>
              <a:rPr lang="en-US" dirty="0" err="1"/>
              <a:t>existen</a:t>
            </a:r>
            <a:r>
              <a:rPr lang="en-US" dirty="0"/>
              <a:t> muchos diferentes </a:t>
            </a:r>
            <a:r>
              <a:rPr lang="en-US" dirty="0" err="1"/>
              <a:t>nombres</a:t>
            </a:r>
            <a:r>
              <a:rPr lang="en-US" dirty="0"/>
              <a:t> para los </a:t>
            </a:r>
            <a:r>
              <a:rPr lang="en-US" dirty="0" err="1"/>
              <a:t>mismos</a:t>
            </a:r>
            <a:r>
              <a:rPr lang="en-US" dirty="0"/>
              <a:t> </a:t>
            </a:r>
            <a:r>
              <a:rPr lang="en-US" dirty="0" err="1"/>
              <a:t>terminos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84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82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24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6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08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Spatial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3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0835-5711-46E9-811C-736AF9765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2F02A-9A7D-4C07-B7EE-5D5513D2B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0B37-E2F4-4B09-A882-4A600A61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DE1-1706-49CC-A0D9-59090D03559C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DDFC-9EDD-47F3-A486-9C82B60C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4859-B95C-43CD-9A0C-E37CB227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DE7B-7B9F-499B-AB92-62EF131A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AB11C-A837-4E40-B9DE-50228D4CC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AD0F-D3E0-4955-8497-81DDFEB6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D040-7FC3-4B68-9658-EA3A09FF6E3C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61DFF-F1F8-48C3-939C-F06ADF8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319F-3807-4CB8-8173-18A1619E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C9E8D-57B1-4B1A-8A37-4ABC76596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CB4D8-ABB3-444B-8329-296A1A604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3999-6992-47C6-AB79-7D7701E2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AE92-E188-49F9-83DF-B2D66D5B9C94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61C52-1901-45E8-BB0B-B3EC96F2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392E5-B306-47AD-8D31-BA677FC6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4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BA9E-3BBF-4EE0-8840-3A4D337C32D5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49-F95D-414C-A4DD-669F1545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BC9E-D46F-4487-961E-49A77548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D83C0-A5E9-4364-AC16-3DDF5D3CA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699C-0D63-4390-81FF-B6C8759A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A0F8-CD98-4F70-B602-A8DCDE9208E3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4404-FB86-4694-B713-278D9A2C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EB1E-2367-47EC-8A66-8BE3459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9B21-9B4C-4710-939E-75101A8C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0946-9344-4B42-BF34-150253B7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5CB9-D58C-4E98-A6F9-BB90D491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5BBA-F558-493F-8B87-4E2A4AC791CA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C02B0-4D6D-4111-8266-AE228FE3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7164-7B83-4C03-849A-1C9379B0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54AD-13AE-4C60-8AEA-D581B011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8E0B-CBCA-4D78-B129-83DA572B9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0B568-5A27-43EB-8930-E6EAD8B61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A6665-E793-48F1-BE78-1DA3D5F9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599F-F066-4F35-B856-574ABE1B4564}" type="datetime1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4A0EF-1AA1-4BCB-833C-D097A331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E1000-0D48-4E7E-BA4C-F1812E7F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A723-2777-474C-B035-8D997961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81DA7-1A04-4319-8609-21220F25D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E5BA9-265E-49E4-9545-2DD8101C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2E348-F321-4EB1-8447-695536530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CCF5F-3768-4C51-BF0F-6FDA63C48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852D3-63B3-4E56-AAFC-CD899335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FC3-8293-4B1E-84D9-08A0F4803517}" type="datetime1">
              <a:rPr lang="en-US" smtClean="0"/>
              <a:t>5/18/23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638EB-ECBE-4CC3-879C-9DD91F43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6F02D-83CA-46DA-84C0-37A3B25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0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16E7-8D08-439D-87EA-EB3BBB2C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0DEF1-5027-4F0E-BAE3-1D49045A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9AB4-EB26-4220-B15E-F9E9BBD1BF47}" type="datetime1">
              <a:rPr lang="en-US" smtClean="0"/>
              <a:t>5/18/23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28469-3F50-4455-8294-C5FAC639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C8995-EE68-432A-914B-F5BA054A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F3E1A-8930-4C4B-B55E-98C4F848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5D44-F553-46EE-9167-1DEE787D0898}" type="datetime1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56CA1-60A7-475F-8099-E6B7A480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AD44E-D5CF-4042-A288-25CD0258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3100-B437-4588-80C5-DEB78FF6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FFFA-2231-4AE1-BCA3-48A83DD0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1AF68-6042-4559-A431-E72EF570E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1FB3D-F62A-4E75-B951-CDEC80AD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8499-D2CE-4C67-B67D-EA2C2AED75F9}" type="datetime1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9D2FA-35CD-4A61-AB7B-D6AC6177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F3003-CCCD-4688-8BB0-BEA4C3B0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2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9276-B709-4CF2-84F3-E34D393F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6A97F-C8D6-45CF-8A9D-03200883E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69A4F-1061-4413-A08D-0A2829EA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6760-354B-4FB9-96DD-2F27865A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45C6-B4DD-415C-BF21-6038AAF029E2}" type="datetime1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CA9ED-44CA-4994-ADB8-82B3DE12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630EF-02B6-4A72-BA82-90340E8D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CA24B-A070-44F0-87D4-BFE52FFD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2B1F-40D1-4A85-8106-67577A04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C005-3D8E-46D1-896D-50678FE5A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F61FB-24CA-4539-822C-03D9620849D8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2078E-9A33-44E7-8ECE-BC3D86C51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423F-CFAF-4D19-8BA3-0F290EC06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2F0FB-CA3B-454E-A7BD-B6623EBFA9F9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A6A49-F95D-414C-A4DD-669F1545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2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1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2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2 Título"/>
          <p:cNvSpPr>
            <a:spLocks noGrp="1"/>
          </p:cNvSpPr>
          <p:nvPr>
            <p:ph type="ctrTitle"/>
          </p:nvPr>
        </p:nvSpPr>
        <p:spPr>
          <a:xfrm>
            <a:off x="0" y="-18780"/>
            <a:ext cx="12192000" cy="1795329"/>
          </a:xfrm>
          <a:solidFill>
            <a:srgbClr val="000053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MX" sz="4000" dirty="0">
                <a:solidFill>
                  <a:schemeClr val="bg1"/>
                </a:solidFill>
                <a:latin typeface="Arial Nova" panose="020B0504020202020204" pitchFamily="34" charset="0"/>
              </a:rPr>
              <a:t>Intro to SNA</a:t>
            </a:r>
            <a:endParaRPr lang="en-US" sz="40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650274" y="2164536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076B4"/>
              </a:buClr>
              <a:buSzPct val="85000"/>
              <a:defRPr/>
            </a:pPr>
            <a:r>
              <a:rPr lang="en-US" b="1" cap="all" spc="250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pitchFamily="34" charset="0"/>
              </a:rPr>
              <a:t>Center for Animal Disease Modeling and Surveillance (CADMS), </a:t>
            </a:r>
          </a:p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076B4"/>
              </a:buClr>
              <a:buSzPct val="85000"/>
              <a:defRPr/>
            </a:pPr>
            <a:r>
              <a:rPr lang="en-US" sz="1600" b="1" cap="all" spc="250" dirty="0">
                <a:solidFill>
                  <a:srgbClr val="2F5897"/>
                </a:solidFill>
                <a:latin typeface="Arial Narrow" pitchFamily="34" charset="0"/>
                <a:ea typeface="ＭＳ Ｐゴシック" pitchFamily="34" charset="-128"/>
                <a:cs typeface="Arial" pitchFamily="34" charset="0"/>
              </a:rPr>
              <a:t>School of Veterinary Medicine, UC Davis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277318" y="3093097"/>
            <a:ext cx="5752019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u="sng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Jose Pablo Gomez, </a:t>
            </a:r>
            <a:r>
              <a:rPr lang="en-US" sz="1400" b="1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Jerome Baron, </a:t>
            </a:r>
            <a:r>
              <a:rPr lang="en-US" sz="1400" b="1" dirty="0" err="1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Shadira</a:t>
            </a:r>
            <a:r>
              <a:rPr lang="en-US" sz="1400" b="1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 Gordon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Beatriz Martinez Lopez</a:t>
            </a:r>
            <a:endParaRPr lang="en-US" sz="1400" dirty="0">
              <a:solidFill>
                <a:prstClr val="black"/>
              </a:solidFill>
              <a:latin typeface="Arial Nova" panose="020B0504020202020204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Center for Animal Disease Modeling and Surveillance (CADMS)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Department of Medicine &amp; Epidemiology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School of Veterinary Medicine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University of California, Davis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Arial Nova" panose="020B0504020202020204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* Contact: jpgo@ucdavis.edu</a:t>
            </a:r>
          </a:p>
        </p:txBody>
      </p:sp>
      <p:sp>
        <p:nvSpPr>
          <p:cNvPr id="2" name="Rectangle 1"/>
          <p:cNvSpPr/>
          <p:nvPr/>
        </p:nvSpPr>
        <p:spPr>
          <a:xfrm>
            <a:off x="4153449" y="4837902"/>
            <a:ext cx="3885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rial Nova" panose="020B0504020202020204" pitchFamily="34" charset="0"/>
              </a:rPr>
              <a:t>https://</a:t>
            </a:r>
            <a:r>
              <a:rPr lang="en-US" b="1" dirty="0" err="1">
                <a:solidFill>
                  <a:prstClr val="black"/>
                </a:solidFill>
                <a:latin typeface="Arial Nova" panose="020B0504020202020204" pitchFamily="34" charset="0"/>
              </a:rPr>
              <a:t>cadms.vetmed.ucdavis.edu</a:t>
            </a:r>
            <a:endParaRPr lang="en-US" b="1" dirty="0">
              <a:solidFill>
                <a:prstClr val="black"/>
              </a:solidFill>
              <a:latin typeface="Arial Nova" panose="020B0504020202020204" pitchFamily="34" charset="0"/>
            </a:endParaRPr>
          </a:p>
        </p:txBody>
      </p:sp>
      <p:pic>
        <p:nvPicPr>
          <p:cNvPr id="17" name="Picture 16" descr="http://www.ars.usda.gov/gfra/images/logos/CADMS.gif"/>
          <p:cNvPicPr>
            <a:picLocks noChangeAspect="1" noChangeArrowheads="1"/>
          </p:cNvPicPr>
          <p:nvPr/>
        </p:nvPicPr>
        <p:blipFill>
          <a:blip r:embed="rId3" cstate="print"/>
          <a:srcRect r="5863"/>
          <a:stretch>
            <a:fillRect/>
          </a:stretch>
        </p:blipFill>
        <p:spPr bwMode="auto">
          <a:xfrm>
            <a:off x="9392303" y="6043224"/>
            <a:ext cx="2012856" cy="61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FEED102-E2DE-E14D-BA6F-0ED77CC62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7" y="5938663"/>
            <a:ext cx="3657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7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10</a:t>
            </a:fld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C1A619-2F53-4180-AA3E-65ACF61303A5}"/>
              </a:ext>
            </a:extLst>
          </p:cNvPr>
          <p:cNvSpPr txBox="1"/>
          <p:nvPr/>
        </p:nvSpPr>
        <p:spPr>
          <a:xfrm>
            <a:off x="699648" y="2118233"/>
            <a:ext cx="3699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General </a:t>
            </a:r>
            <a:r>
              <a:rPr lang="es-MX" sz="3600" dirty="0" err="1"/>
              <a:t>properties</a:t>
            </a:r>
            <a:endParaRPr lang="es-MX" sz="3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0B2710-47FA-472B-8EC1-7639FDC3F190}"/>
              </a:ext>
            </a:extLst>
          </p:cNvPr>
          <p:cNvSpPr/>
          <p:nvPr/>
        </p:nvSpPr>
        <p:spPr>
          <a:xfrm>
            <a:off x="1596642" y="516370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B18F18-9B3A-4885-B378-DF014BCB46E1}"/>
              </a:ext>
            </a:extLst>
          </p:cNvPr>
          <p:cNvSpPr/>
          <p:nvPr/>
        </p:nvSpPr>
        <p:spPr>
          <a:xfrm rot="18948701">
            <a:off x="2213225" y="569848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85C904-45CF-4088-B14D-7DAF9139FD44}"/>
              </a:ext>
            </a:extLst>
          </p:cNvPr>
          <p:cNvSpPr/>
          <p:nvPr/>
        </p:nvSpPr>
        <p:spPr>
          <a:xfrm rot="18434259">
            <a:off x="3589188" y="548590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814FED-4C64-4172-A61C-ED25ABC0507D}"/>
              </a:ext>
            </a:extLst>
          </p:cNvPr>
          <p:cNvSpPr/>
          <p:nvPr/>
        </p:nvSpPr>
        <p:spPr>
          <a:xfrm rot="20828378">
            <a:off x="3988834" y="475970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9139BB-507E-455F-BBD5-6D342A680776}"/>
              </a:ext>
            </a:extLst>
          </p:cNvPr>
          <p:cNvSpPr/>
          <p:nvPr/>
        </p:nvSpPr>
        <p:spPr>
          <a:xfrm rot="3181082">
            <a:off x="1813538" y="429832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EB5A71-6338-440C-B26A-4042B581CB25}"/>
              </a:ext>
            </a:extLst>
          </p:cNvPr>
          <p:cNvSpPr/>
          <p:nvPr/>
        </p:nvSpPr>
        <p:spPr>
          <a:xfrm rot="21031883">
            <a:off x="760889" y="414240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97829C-6EE3-4BC9-AF32-82365E96B7F2}"/>
              </a:ext>
            </a:extLst>
          </p:cNvPr>
          <p:cNvSpPr/>
          <p:nvPr/>
        </p:nvSpPr>
        <p:spPr>
          <a:xfrm>
            <a:off x="795901" y="491591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0AC85A-370F-4B47-A903-0E9437931F71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1071181" y="4272913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9A2FE7-ADEA-431F-905D-E12D68648266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942797" y="4452693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380B7F-BD5C-4336-A58F-452482970172}"/>
              </a:ext>
            </a:extLst>
          </p:cNvPr>
          <p:cNvCxnSpPr>
            <a:cxnSpLocks/>
            <a:stCxn id="10" idx="5"/>
            <a:endCxn id="5" idx="0"/>
          </p:cNvCxnSpPr>
          <p:nvPr/>
        </p:nvCxnSpPr>
        <p:spPr>
          <a:xfrm flipH="1">
            <a:off x="1752852" y="4609216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A306620-ECC3-40D6-BD6E-D1F8445FE526}"/>
              </a:ext>
            </a:extLst>
          </p:cNvPr>
          <p:cNvSpPr/>
          <p:nvPr/>
        </p:nvSpPr>
        <p:spPr>
          <a:xfrm rot="18848667">
            <a:off x="2400428" y="487343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164A48-8B1D-437D-8A41-65A0E0CB3C9B}"/>
              </a:ext>
            </a:extLst>
          </p:cNvPr>
          <p:cNvCxnSpPr>
            <a:cxnSpLocks/>
            <a:stCxn id="10" idx="6"/>
            <a:endCxn id="16" idx="0"/>
          </p:cNvCxnSpPr>
          <p:nvPr/>
        </p:nvCxnSpPr>
        <p:spPr>
          <a:xfrm>
            <a:off x="2063718" y="4579317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95DBE44-CEE8-4188-BE25-CFBF297DC2DE}"/>
              </a:ext>
            </a:extLst>
          </p:cNvPr>
          <p:cNvSpPr/>
          <p:nvPr/>
        </p:nvSpPr>
        <p:spPr>
          <a:xfrm rot="15721364">
            <a:off x="2880123" y="365626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63951-5595-40C2-9D29-64BF799C48A9}"/>
              </a:ext>
            </a:extLst>
          </p:cNvPr>
          <p:cNvCxnSpPr>
            <a:cxnSpLocks/>
            <a:stCxn id="10" idx="0"/>
            <a:endCxn id="18" idx="0"/>
          </p:cNvCxnSpPr>
          <p:nvPr/>
        </p:nvCxnSpPr>
        <p:spPr>
          <a:xfrm flipV="1">
            <a:off x="2094532" y="3834153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5F52C4-F722-4FAB-9256-525CEF69558D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1863309" y="5430372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FDA4B4-6151-4975-940A-E0F6F627088B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3161050" y="3906533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9333B6-AF97-4338-BBFD-7FEFC1A9F4A0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3839924" y="5048182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FB506F5-39B5-4870-B9C5-E338BE785902}"/>
              </a:ext>
            </a:extLst>
          </p:cNvPr>
          <p:cNvSpPr/>
          <p:nvPr/>
        </p:nvSpPr>
        <p:spPr>
          <a:xfrm rot="281712">
            <a:off x="4027107" y="388126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9594A5-BAD3-47E9-914D-03CA54C6F2FB}"/>
              </a:ext>
            </a:extLst>
          </p:cNvPr>
          <p:cNvCxnSpPr>
            <a:cxnSpLocks/>
            <a:stCxn id="23" idx="4"/>
            <a:endCxn id="8" idx="0"/>
          </p:cNvCxnSpPr>
          <p:nvPr/>
        </p:nvCxnSpPr>
        <p:spPr>
          <a:xfrm flipH="1">
            <a:off x="4110275" y="4193162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AD8FAAD-3128-4DD5-9EA2-69C0F9C38D4A}"/>
              </a:ext>
            </a:extLst>
          </p:cNvPr>
          <p:cNvSpPr/>
          <p:nvPr/>
        </p:nvSpPr>
        <p:spPr>
          <a:xfrm rot="1467388">
            <a:off x="4657228" y="524604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1AC467-404E-42A4-8FE6-49A89145385A}"/>
              </a:ext>
            </a:extLst>
          </p:cNvPr>
          <p:cNvCxnSpPr>
            <a:cxnSpLocks/>
            <a:stCxn id="8" idx="5"/>
            <a:endCxn id="25" idx="2"/>
          </p:cNvCxnSpPr>
          <p:nvPr/>
        </p:nvCxnSpPr>
        <p:spPr>
          <a:xfrm>
            <a:off x="4277315" y="4999012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E0BA9E-7E0C-4F4E-9E0A-17B7D6BD681C}"/>
              </a:ext>
            </a:extLst>
          </p:cNvPr>
          <p:cNvSpPr txBox="1"/>
          <p:nvPr/>
        </p:nvSpPr>
        <p:spPr>
          <a:xfrm>
            <a:off x="6667311" y="2118232"/>
            <a:ext cx="318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Local </a:t>
            </a:r>
            <a:r>
              <a:rPr lang="es-MX" sz="3600" dirty="0" err="1"/>
              <a:t>properties</a:t>
            </a:r>
            <a:endParaRPr lang="es-MX" sz="3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CCDC3C-A5D1-4721-9D14-96768240B790}"/>
              </a:ext>
            </a:extLst>
          </p:cNvPr>
          <p:cNvSpPr/>
          <p:nvPr/>
        </p:nvSpPr>
        <p:spPr>
          <a:xfrm>
            <a:off x="7454920" y="516370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6FAEB7-0B54-4C27-BB9F-A8ED7CB07D87}"/>
              </a:ext>
            </a:extLst>
          </p:cNvPr>
          <p:cNvSpPr/>
          <p:nvPr/>
        </p:nvSpPr>
        <p:spPr>
          <a:xfrm rot="18948701">
            <a:off x="8071503" y="5698488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D6C84D-3678-4709-A11E-7DE05D8F07C2}"/>
              </a:ext>
            </a:extLst>
          </p:cNvPr>
          <p:cNvSpPr/>
          <p:nvPr/>
        </p:nvSpPr>
        <p:spPr>
          <a:xfrm rot="18434259">
            <a:off x="9447466" y="548590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D8F47E0-551F-450D-9F1A-D7A229D93FD8}"/>
              </a:ext>
            </a:extLst>
          </p:cNvPr>
          <p:cNvSpPr/>
          <p:nvPr/>
        </p:nvSpPr>
        <p:spPr>
          <a:xfrm rot="20828378">
            <a:off x="9847112" y="475970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5ACCDD-F76C-4D56-B88E-8A256C32689E}"/>
              </a:ext>
            </a:extLst>
          </p:cNvPr>
          <p:cNvSpPr/>
          <p:nvPr/>
        </p:nvSpPr>
        <p:spPr>
          <a:xfrm rot="3181082">
            <a:off x="7671816" y="429832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B106229-E9AC-45CB-B358-A2B2A16E0DB9}"/>
              </a:ext>
            </a:extLst>
          </p:cNvPr>
          <p:cNvSpPr/>
          <p:nvPr/>
        </p:nvSpPr>
        <p:spPr>
          <a:xfrm rot="21031883">
            <a:off x="6619167" y="414240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4E6133-AAE7-44CA-82A4-A160107111CD}"/>
              </a:ext>
            </a:extLst>
          </p:cNvPr>
          <p:cNvSpPr/>
          <p:nvPr/>
        </p:nvSpPr>
        <p:spPr>
          <a:xfrm>
            <a:off x="6654179" y="491591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AA4ADC-47FF-4EFC-A96B-E0318BE153B5}"/>
              </a:ext>
            </a:extLst>
          </p:cNvPr>
          <p:cNvCxnSpPr>
            <a:cxnSpLocks/>
            <a:stCxn id="33" idx="6"/>
            <a:endCxn id="32" idx="3"/>
          </p:cNvCxnSpPr>
          <p:nvPr/>
        </p:nvCxnSpPr>
        <p:spPr>
          <a:xfrm>
            <a:off x="6929459" y="4272912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45557-CAC7-4768-AA3F-E396F5B9E937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6801075" y="4452692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554FF7-76CB-4442-91D0-6C61DC58926E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 flipH="1">
            <a:off x="7611130" y="4609215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3C019CA-B4CC-416D-A40C-FEADD8981753}"/>
              </a:ext>
            </a:extLst>
          </p:cNvPr>
          <p:cNvSpPr/>
          <p:nvPr/>
        </p:nvSpPr>
        <p:spPr>
          <a:xfrm rot="18848667">
            <a:off x="8258706" y="487343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093A2A-21A3-4A1D-A880-94FD5F277289}"/>
              </a:ext>
            </a:extLst>
          </p:cNvPr>
          <p:cNvCxnSpPr>
            <a:cxnSpLocks/>
            <a:stCxn id="32" idx="6"/>
            <a:endCxn id="38" idx="0"/>
          </p:cNvCxnSpPr>
          <p:nvPr/>
        </p:nvCxnSpPr>
        <p:spPr>
          <a:xfrm>
            <a:off x="7921996" y="4579316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DBE035B-2DB1-4FCE-8DE7-79C4C7F8907F}"/>
              </a:ext>
            </a:extLst>
          </p:cNvPr>
          <p:cNvSpPr/>
          <p:nvPr/>
        </p:nvSpPr>
        <p:spPr>
          <a:xfrm rot="15721364">
            <a:off x="8738401" y="365626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755620-47F4-4991-8A69-A8F128A0E7B4}"/>
              </a:ext>
            </a:extLst>
          </p:cNvPr>
          <p:cNvCxnSpPr>
            <a:cxnSpLocks/>
            <a:stCxn id="32" idx="0"/>
            <a:endCxn id="40" idx="0"/>
          </p:cNvCxnSpPr>
          <p:nvPr/>
        </p:nvCxnSpPr>
        <p:spPr>
          <a:xfrm flipV="1">
            <a:off x="7952810" y="3834152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372740-662F-43AC-8C8E-CA561EBDED82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7721587" y="5430371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86BA5A-42F0-468F-BCE4-1388B4F804B3}"/>
              </a:ext>
            </a:extLst>
          </p:cNvPr>
          <p:cNvCxnSpPr>
            <a:cxnSpLocks/>
            <a:stCxn id="40" idx="3"/>
            <a:endCxn id="31" idx="1"/>
          </p:cNvCxnSpPr>
          <p:nvPr/>
        </p:nvCxnSpPr>
        <p:spPr>
          <a:xfrm>
            <a:off x="9019328" y="3906532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843DFD-A6A6-46E1-9193-409E4BF9680D}"/>
              </a:ext>
            </a:extLst>
          </p:cNvPr>
          <p:cNvCxnSpPr>
            <a:cxnSpLocks/>
            <a:stCxn id="30" idx="6"/>
            <a:endCxn id="31" idx="3"/>
          </p:cNvCxnSpPr>
          <p:nvPr/>
        </p:nvCxnSpPr>
        <p:spPr>
          <a:xfrm flipV="1">
            <a:off x="9698202" y="5048181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03294D4-AA31-48DF-BD4B-AE3A24AA877B}"/>
              </a:ext>
            </a:extLst>
          </p:cNvPr>
          <p:cNvSpPr/>
          <p:nvPr/>
        </p:nvSpPr>
        <p:spPr>
          <a:xfrm rot="281712">
            <a:off x="9885385" y="388126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94AED0-6121-44EA-8009-C05307694B73}"/>
              </a:ext>
            </a:extLst>
          </p:cNvPr>
          <p:cNvCxnSpPr>
            <a:cxnSpLocks/>
            <a:stCxn id="45" idx="4"/>
            <a:endCxn id="31" idx="0"/>
          </p:cNvCxnSpPr>
          <p:nvPr/>
        </p:nvCxnSpPr>
        <p:spPr>
          <a:xfrm flipH="1">
            <a:off x="9968553" y="4193161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6C257FF-C22E-4528-AAEB-5F40F1D49B54}"/>
              </a:ext>
            </a:extLst>
          </p:cNvPr>
          <p:cNvSpPr/>
          <p:nvPr/>
        </p:nvSpPr>
        <p:spPr>
          <a:xfrm rot="1467388">
            <a:off x="10515506" y="524604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CDC238-A06E-42AE-9D7D-848D0502A82A}"/>
              </a:ext>
            </a:extLst>
          </p:cNvPr>
          <p:cNvCxnSpPr>
            <a:cxnSpLocks/>
            <a:stCxn id="31" idx="5"/>
            <a:endCxn id="47" idx="2"/>
          </p:cNvCxnSpPr>
          <p:nvPr/>
        </p:nvCxnSpPr>
        <p:spPr>
          <a:xfrm>
            <a:off x="10135593" y="4999011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CDC8D70-7E7B-4CAF-B612-E4163C6AE8EC}"/>
              </a:ext>
            </a:extLst>
          </p:cNvPr>
          <p:cNvSpPr/>
          <p:nvPr/>
        </p:nvSpPr>
        <p:spPr>
          <a:xfrm>
            <a:off x="272716" y="3539843"/>
            <a:ext cx="5319067" cy="2720255"/>
          </a:xfrm>
          <a:prstGeom prst="ellipse">
            <a:avLst/>
          </a:prstGeom>
          <a:solidFill>
            <a:srgbClr val="4472C4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54649A5-84A7-43F6-B25C-528CB1E7194B}"/>
              </a:ext>
            </a:extLst>
          </p:cNvPr>
          <p:cNvSpPr/>
          <p:nvPr/>
        </p:nvSpPr>
        <p:spPr>
          <a:xfrm>
            <a:off x="9403939" y="4539717"/>
            <a:ext cx="1189481" cy="646330"/>
          </a:xfrm>
          <a:prstGeom prst="ellipse">
            <a:avLst/>
          </a:prstGeom>
          <a:solidFill>
            <a:srgbClr val="4472C4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01B165F-7760-41F2-9662-E4B57297CFB4}"/>
              </a:ext>
            </a:extLst>
          </p:cNvPr>
          <p:cNvSpPr/>
          <p:nvPr/>
        </p:nvSpPr>
        <p:spPr>
          <a:xfrm>
            <a:off x="0" y="944712"/>
            <a:ext cx="12191999" cy="5913288"/>
          </a:xfrm>
          <a:custGeom>
            <a:avLst/>
            <a:gdLst>
              <a:gd name="connsiteX0" fmla="*/ 160422 w 12191999"/>
              <a:gd name="connsiteY0" fmla="*/ 1173520 h 5913288"/>
              <a:gd name="connsiteX1" fmla="*/ 160422 w 12191999"/>
              <a:gd name="connsiteY1" fmla="*/ 5411638 h 5913288"/>
              <a:gd name="connsiteX2" fmla="*/ 5789622 w 12191999"/>
              <a:gd name="connsiteY2" fmla="*/ 5411638 h 5913288"/>
              <a:gd name="connsiteX3" fmla="*/ 5789622 w 12191999"/>
              <a:gd name="connsiteY3" fmla="*/ 1173520 h 5913288"/>
              <a:gd name="connsiteX4" fmla="*/ 0 w 12191999"/>
              <a:gd name="connsiteY4" fmla="*/ 0 h 5913288"/>
              <a:gd name="connsiteX5" fmla="*/ 12191999 w 12191999"/>
              <a:gd name="connsiteY5" fmla="*/ 0 h 5913288"/>
              <a:gd name="connsiteX6" fmla="*/ 12191999 w 12191999"/>
              <a:gd name="connsiteY6" fmla="*/ 5913288 h 5913288"/>
              <a:gd name="connsiteX7" fmla="*/ 0 w 12191999"/>
              <a:gd name="connsiteY7" fmla="*/ 5913288 h 591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913288">
                <a:moveTo>
                  <a:pt x="160422" y="1173520"/>
                </a:moveTo>
                <a:lnTo>
                  <a:pt x="160422" y="5411638"/>
                </a:lnTo>
                <a:lnTo>
                  <a:pt x="5789622" y="5411638"/>
                </a:lnTo>
                <a:lnTo>
                  <a:pt x="5789622" y="117352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913288"/>
                </a:lnTo>
                <a:lnTo>
                  <a:pt x="0" y="5913288"/>
                </a:lnTo>
                <a:close/>
              </a:path>
            </a:pathLst>
          </a:custGeom>
          <a:solidFill>
            <a:srgbClr val="F8F8F8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5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II.B.a - General properties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1BB2B-6CD0-4199-8B6B-53C13B3FE764}"/>
              </a:ext>
            </a:extLst>
          </p:cNvPr>
          <p:cNvSpPr txBox="1"/>
          <p:nvPr/>
        </p:nvSpPr>
        <p:spPr>
          <a:xfrm>
            <a:off x="2393228" y="1470610"/>
            <a:ext cx="75889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800" dirty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800" dirty="0"/>
              <a:t>Diameter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800" dirty="0"/>
              <a:t>Average path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800" dirty="0"/>
              <a:t>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800" dirty="0"/>
              <a:t>Fragmentation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800" dirty="0"/>
              <a:t>Clustering Coefficient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1566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II.B.a</a:t>
            </a:r>
            <a:r>
              <a:rPr lang="es-MX" dirty="0"/>
              <a:t> - General </a:t>
            </a:r>
            <a:r>
              <a:rPr lang="es-MX" dirty="0" err="1"/>
              <a:t>properties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689CDC-6231-44BB-8719-43FCBC3D09CE}"/>
              </a:ext>
            </a:extLst>
          </p:cNvPr>
          <p:cNvSpPr txBox="1"/>
          <p:nvPr/>
        </p:nvSpPr>
        <p:spPr>
          <a:xfrm>
            <a:off x="545432" y="2133600"/>
            <a:ext cx="3818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Size</a:t>
            </a:r>
            <a:r>
              <a:rPr lang="es-MX" sz="2400" dirty="0"/>
              <a:t>: </a:t>
            </a:r>
            <a:r>
              <a:rPr lang="es-MX" sz="2400" dirty="0" err="1"/>
              <a:t>Number</a:t>
            </a:r>
            <a:r>
              <a:rPr lang="es-MX" sz="2400" dirty="0"/>
              <a:t> of </a:t>
            </a:r>
            <a:r>
              <a:rPr lang="es-MX" sz="2400" dirty="0" err="1"/>
              <a:t>nodes</a:t>
            </a:r>
            <a:r>
              <a:rPr lang="es-MX" sz="2400" dirty="0"/>
              <a:t> in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network</a:t>
            </a:r>
            <a:r>
              <a:rPr lang="es-MX" sz="2400" dirty="0"/>
              <a:t> </a:t>
            </a:r>
            <a:r>
              <a:rPr lang="en-US" sz="2400" dirty="0"/>
              <a:t>(1 to ∞)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3A577-AFCC-41C4-AF4D-7EFA3F8E516A}"/>
              </a:ext>
            </a:extLst>
          </p:cNvPr>
          <p:cNvSpPr txBox="1"/>
          <p:nvPr/>
        </p:nvSpPr>
        <p:spPr>
          <a:xfrm>
            <a:off x="6432883" y="2087433"/>
            <a:ext cx="5213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Diameter</a:t>
            </a:r>
            <a:r>
              <a:rPr lang="en-US" dirty="0"/>
              <a:t>: </a:t>
            </a:r>
            <a:r>
              <a:rPr lang="en-US" sz="2400" dirty="0"/>
              <a:t>The shortest path between the most distant nodes (1 to ∞)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35C3FD-7AA4-4D42-AFAC-8B9A7B945012}"/>
              </a:ext>
            </a:extLst>
          </p:cNvPr>
          <p:cNvGrpSpPr/>
          <p:nvPr/>
        </p:nvGrpSpPr>
        <p:grpSpPr>
          <a:xfrm>
            <a:off x="4363453" y="3770294"/>
            <a:ext cx="2586216" cy="2336426"/>
            <a:chOff x="1015236" y="2340765"/>
            <a:chExt cx="2586216" cy="233642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D3D2E25-2C9B-4D42-A148-A9B3995AFBC1}"/>
                </a:ext>
              </a:extLst>
            </p:cNvPr>
            <p:cNvSpPr/>
            <p:nvPr/>
          </p:nvSpPr>
          <p:spPr>
            <a:xfrm>
              <a:off x="2145058" y="2340765"/>
              <a:ext cx="232400" cy="23570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2C6A13-B63D-409E-8F3C-77490D297DC2}"/>
                </a:ext>
              </a:extLst>
            </p:cNvPr>
            <p:cNvSpPr/>
            <p:nvPr/>
          </p:nvSpPr>
          <p:spPr>
            <a:xfrm>
              <a:off x="1204304" y="3228074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22DA07-EAA0-4B64-9C34-0E2938236B91}"/>
                </a:ext>
              </a:extLst>
            </p:cNvPr>
            <p:cNvSpPr/>
            <p:nvPr/>
          </p:nvSpPr>
          <p:spPr>
            <a:xfrm>
              <a:off x="1810465" y="3641329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88D8D2-A55B-4B39-9E5B-94B550AECF55}"/>
                </a:ext>
              </a:extLst>
            </p:cNvPr>
            <p:cNvSpPr/>
            <p:nvPr/>
          </p:nvSpPr>
          <p:spPr>
            <a:xfrm>
              <a:off x="1204303" y="3979587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E67ECDF-D8E5-4114-89A3-3A440BF5AEFB}"/>
                </a:ext>
              </a:extLst>
            </p:cNvPr>
            <p:cNvSpPr/>
            <p:nvPr/>
          </p:nvSpPr>
          <p:spPr>
            <a:xfrm>
              <a:off x="1686712" y="2969903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4965AFF-8D4B-4B43-B31D-A4B2F6B64B1E}"/>
                </a:ext>
              </a:extLst>
            </p:cNvPr>
            <p:cNvSpPr/>
            <p:nvPr/>
          </p:nvSpPr>
          <p:spPr>
            <a:xfrm>
              <a:off x="2618300" y="3951858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AC8AA2-0F7E-4BE1-9633-69A97377EB5E}"/>
                </a:ext>
              </a:extLst>
            </p:cNvPr>
            <p:cNvSpPr/>
            <p:nvPr/>
          </p:nvSpPr>
          <p:spPr>
            <a:xfrm>
              <a:off x="1815049" y="4478040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3E4606-44CA-4ADD-BD77-64952C6A4960}"/>
                </a:ext>
              </a:extLst>
            </p:cNvPr>
            <p:cNvSpPr/>
            <p:nvPr/>
          </p:nvSpPr>
          <p:spPr>
            <a:xfrm>
              <a:off x="2359335" y="3246006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ABF225-1554-4E61-BBAF-C1DE7488B3C9}"/>
                </a:ext>
              </a:extLst>
            </p:cNvPr>
            <p:cNvSpPr/>
            <p:nvPr/>
          </p:nvSpPr>
          <p:spPr>
            <a:xfrm>
              <a:off x="2951747" y="4466809"/>
              <a:ext cx="215422" cy="2103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1BF5356-4514-4D03-9C85-FF69F6A8DEA4}"/>
                </a:ext>
              </a:extLst>
            </p:cNvPr>
            <p:cNvSpPr/>
            <p:nvPr/>
          </p:nvSpPr>
          <p:spPr>
            <a:xfrm>
              <a:off x="2934559" y="3480340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EC2184-1A22-403C-9EE3-78F0098DA35E}"/>
                </a:ext>
              </a:extLst>
            </p:cNvPr>
            <p:cNvSpPr/>
            <p:nvPr/>
          </p:nvSpPr>
          <p:spPr>
            <a:xfrm>
              <a:off x="1015236" y="4553437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034D31-F413-4E84-A7DF-17E0737A6176}"/>
                </a:ext>
              </a:extLst>
            </p:cNvPr>
            <p:cNvSpPr/>
            <p:nvPr/>
          </p:nvSpPr>
          <p:spPr>
            <a:xfrm>
              <a:off x="3477699" y="3093606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D2F01CB-CF85-467A-A694-C0CDCD099458}"/>
                </a:ext>
              </a:extLst>
            </p:cNvPr>
            <p:cNvSpPr/>
            <p:nvPr/>
          </p:nvSpPr>
          <p:spPr>
            <a:xfrm>
              <a:off x="2951747" y="2865982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DBD563-3F1D-43C3-AE5C-769B6A6BAA98}"/>
                </a:ext>
              </a:extLst>
            </p:cNvPr>
            <p:cNvCxnSpPr>
              <a:stCxn id="12" idx="0"/>
              <a:endCxn id="7" idx="2"/>
            </p:cNvCxnSpPr>
            <p:nvPr/>
          </p:nvCxnSpPr>
          <p:spPr>
            <a:xfrm flipV="1">
              <a:off x="1748589" y="2458620"/>
              <a:ext cx="396469" cy="5112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C1ACCBE-21E0-4973-B23B-DB2B2AC44F98}"/>
                </a:ext>
              </a:extLst>
            </p:cNvPr>
            <p:cNvCxnSpPr>
              <a:stCxn id="10" idx="2"/>
              <a:endCxn id="8" idx="5"/>
            </p:cNvCxnSpPr>
            <p:nvPr/>
          </p:nvCxnSpPr>
          <p:spPr>
            <a:xfrm flipH="1" flipV="1">
              <a:off x="1309934" y="3333705"/>
              <a:ext cx="500531" cy="369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4A0F080-1F65-42E7-BE1F-7A9CB30C7DB1}"/>
                </a:ext>
              </a:extLst>
            </p:cNvPr>
            <p:cNvCxnSpPr>
              <a:stCxn id="10" idx="7"/>
              <a:endCxn id="15" idx="2"/>
            </p:cNvCxnSpPr>
            <p:nvPr/>
          </p:nvCxnSpPr>
          <p:spPr>
            <a:xfrm flipV="1">
              <a:off x="1916095" y="3307883"/>
              <a:ext cx="443240" cy="3515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E4DDEE-ADD6-46DA-B962-CEB9E4EE16AF}"/>
                </a:ext>
              </a:extLst>
            </p:cNvPr>
            <p:cNvCxnSpPr>
              <a:stCxn id="15" idx="6"/>
              <a:endCxn id="20" idx="3"/>
            </p:cNvCxnSpPr>
            <p:nvPr/>
          </p:nvCxnSpPr>
          <p:spPr>
            <a:xfrm flipV="1">
              <a:off x="2483088" y="2971613"/>
              <a:ext cx="486782" cy="336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2B72B1-688C-4524-8367-7E874E2E2F60}"/>
                </a:ext>
              </a:extLst>
            </p:cNvPr>
            <p:cNvCxnSpPr>
              <a:stCxn id="18" idx="0"/>
              <a:endCxn id="10" idx="3"/>
            </p:cNvCxnSpPr>
            <p:nvPr/>
          </p:nvCxnSpPr>
          <p:spPr>
            <a:xfrm flipV="1">
              <a:off x="1077113" y="3746960"/>
              <a:ext cx="751475" cy="806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C083F3-DC20-4616-9D49-2A805AC1A0AB}"/>
                </a:ext>
              </a:extLst>
            </p:cNvPr>
            <p:cNvCxnSpPr>
              <a:stCxn id="18" idx="0"/>
              <a:endCxn id="11" idx="4"/>
            </p:cNvCxnSpPr>
            <p:nvPr/>
          </p:nvCxnSpPr>
          <p:spPr>
            <a:xfrm flipV="1">
              <a:off x="1077113" y="4103341"/>
              <a:ext cx="189067" cy="450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23842E7-82C2-4DA9-A0F2-40F13502F883}"/>
                </a:ext>
              </a:extLst>
            </p:cNvPr>
            <p:cNvCxnSpPr>
              <a:stCxn id="13" idx="0"/>
              <a:endCxn id="17" idx="3"/>
            </p:cNvCxnSpPr>
            <p:nvPr/>
          </p:nvCxnSpPr>
          <p:spPr>
            <a:xfrm flipV="1">
              <a:off x="2680177" y="3585971"/>
              <a:ext cx="272505" cy="3658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E8CFA0-38B0-4D26-8AF3-0A2A9D0B3BC7}"/>
                </a:ext>
              </a:extLst>
            </p:cNvPr>
            <p:cNvCxnSpPr>
              <a:stCxn id="14" idx="7"/>
              <a:endCxn id="13" idx="3"/>
            </p:cNvCxnSpPr>
            <p:nvPr/>
          </p:nvCxnSpPr>
          <p:spPr>
            <a:xfrm flipV="1">
              <a:off x="1920679" y="4057489"/>
              <a:ext cx="715744" cy="4386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4D94356-2A68-4ADD-BC7F-E9267F45B81C}"/>
                </a:ext>
              </a:extLst>
            </p:cNvPr>
            <p:cNvCxnSpPr>
              <a:stCxn id="18" idx="6"/>
              <a:endCxn id="13" idx="2"/>
            </p:cNvCxnSpPr>
            <p:nvPr/>
          </p:nvCxnSpPr>
          <p:spPr>
            <a:xfrm flipV="1">
              <a:off x="1138989" y="4013735"/>
              <a:ext cx="1479311" cy="6015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3831938-A3A9-4435-9ABA-2FE60C2EB284}"/>
                </a:ext>
              </a:extLst>
            </p:cNvPr>
            <p:cNvCxnSpPr>
              <a:stCxn id="14" idx="5"/>
              <a:endCxn id="16" idx="2"/>
            </p:cNvCxnSpPr>
            <p:nvPr/>
          </p:nvCxnSpPr>
          <p:spPr>
            <a:xfrm flipV="1">
              <a:off x="1920679" y="4572000"/>
              <a:ext cx="1031068" cy="116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A839C6-C799-4AD5-A4B9-69CCF43DB26F}"/>
                </a:ext>
              </a:extLst>
            </p:cNvPr>
            <p:cNvCxnSpPr>
              <a:stCxn id="16" idx="7"/>
              <a:endCxn id="19" idx="2"/>
            </p:cNvCxnSpPr>
            <p:nvPr/>
          </p:nvCxnSpPr>
          <p:spPr>
            <a:xfrm flipV="1">
              <a:off x="3135621" y="3155483"/>
              <a:ext cx="342078" cy="134213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D245624-E215-4CCE-8479-2784C3467D48}"/>
                </a:ext>
              </a:extLst>
            </p:cNvPr>
            <p:cNvCxnSpPr>
              <a:stCxn id="8" idx="6"/>
              <a:endCxn id="12" idx="3"/>
            </p:cNvCxnSpPr>
            <p:nvPr/>
          </p:nvCxnSpPr>
          <p:spPr>
            <a:xfrm flipV="1">
              <a:off x="1328057" y="3075534"/>
              <a:ext cx="376778" cy="214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B64373-D3E4-406B-B6E6-382ACB6C806E}"/>
                </a:ext>
              </a:extLst>
            </p:cNvPr>
            <p:cNvCxnSpPr>
              <a:stCxn id="15" idx="1"/>
              <a:endCxn id="12" idx="5"/>
            </p:cNvCxnSpPr>
            <p:nvPr/>
          </p:nvCxnSpPr>
          <p:spPr>
            <a:xfrm flipH="1" flipV="1">
              <a:off x="1792342" y="3075534"/>
              <a:ext cx="585116" cy="1885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2F5849E-0659-4786-B442-EFCAA3302E05}"/>
                </a:ext>
              </a:extLst>
            </p:cNvPr>
            <p:cNvCxnSpPr>
              <a:stCxn id="17" idx="7"/>
              <a:endCxn id="19" idx="2"/>
            </p:cNvCxnSpPr>
            <p:nvPr/>
          </p:nvCxnSpPr>
          <p:spPr>
            <a:xfrm flipV="1">
              <a:off x="3040189" y="3155483"/>
              <a:ext cx="437510" cy="3429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Curved Connector 35">
            <a:extLst>
              <a:ext uri="{FF2B5EF4-FFF2-40B4-BE49-F238E27FC236}">
                <a16:creationId xmlns:a16="http://schemas.microsoft.com/office/drawing/2014/main" id="{7A23F27D-54D9-4F8C-AE37-228A7B75172D}"/>
              </a:ext>
            </a:extLst>
          </p:cNvPr>
          <p:cNvCxnSpPr/>
          <p:nvPr/>
        </p:nvCxnSpPr>
        <p:spPr>
          <a:xfrm>
            <a:off x="5761922" y="3891294"/>
            <a:ext cx="789711" cy="2113380"/>
          </a:xfrm>
          <a:prstGeom prst="curvedConnector3">
            <a:avLst>
              <a:gd name="adj1" fmla="val 219005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>
            <a:extLst>
              <a:ext uri="{FF2B5EF4-FFF2-40B4-BE49-F238E27FC236}">
                <a16:creationId xmlns:a16="http://schemas.microsoft.com/office/drawing/2014/main" id="{66A2C1BF-625F-4173-8DCB-8FB5EDB12B16}"/>
              </a:ext>
            </a:extLst>
          </p:cNvPr>
          <p:cNvSpPr txBox="1"/>
          <p:nvPr/>
        </p:nvSpPr>
        <p:spPr>
          <a:xfrm>
            <a:off x="584856" y="3187125"/>
            <a:ext cx="41154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Average path length</a:t>
            </a:r>
            <a:r>
              <a:rPr lang="en-US" dirty="0"/>
              <a:t>: </a:t>
            </a:r>
            <a:r>
              <a:rPr lang="en-US" sz="2400" dirty="0"/>
              <a:t>Average length of shortest paths between every pair of nodes (1 to ∞)</a:t>
            </a:r>
          </a:p>
        </p:txBody>
      </p:sp>
    </p:spTree>
    <p:extLst>
      <p:ext uri="{BB962C8B-B14F-4D97-AF65-F5344CB8AC3E}">
        <p14:creationId xmlns:p14="http://schemas.microsoft.com/office/powerpoint/2010/main" val="238343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II.B.a</a:t>
            </a:r>
            <a:r>
              <a:rPr lang="es-MX" dirty="0"/>
              <a:t> - General </a:t>
            </a:r>
            <a:r>
              <a:rPr lang="es-MX" dirty="0" err="1"/>
              <a:t>properties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689CDC-6231-44BB-8719-43FCBC3D09CE}"/>
              </a:ext>
            </a:extLst>
          </p:cNvPr>
          <p:cNvSpPr txBox="1"/>
          <p:nvPr/>
        </p:nvSpPr>
        <p:spPr>
          <a:xfrm>
            <a:off x="6352675" y="1412653"/>
            <a:ext cx="55345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b="1" dirty="0">
                <a:solidFill>
                  <a:schemeClr val="accent5">
                    <a:lumMod val="50000"/>
                  </a:schemeClr>
                </a:solidFill>
              </a:rPr>
              <a:t>Fragmentation</a:t>
            </a:r>
            <a:r>
              <a:rPr lang="es-MX" dirty="0"/>
              <a:t>: Proportion of pairs of nodes that are not connected to each other (0 to 1</a:t>
            </a:r>
            <a:r>
              <a:rPr lang="en-GB" dirty="0"/>
              <a:t>)</a:t>
            </a:r>
            <a:r>
              <a:rPr lang="es-MX" dirty="0"/>
              <a:t>. High </a:t>
            </a:r>
            <a:r>
              <a:rPr lang="es-MX" dirty="0" err="1"/>
              <a:t>fragmentation</a:t>
            </a:r>
            <a:r>
              <a:rPr lang="es-MX" dirty="0"/>
              <a:t> </a:t>
            </a:r>
            <a:r>
              <a:rPr lang="es-MX" dirty="0" err="1"/>
              <a:t>means</a:t>
            </a:r>
            <a:r>
              <a:rPr lang="es-MX" dirty="0"/>
              <a:t> more </a:t>
            </a:r>
            <a:r>
              <a:rPr lang="es-MX" dirty="0" err="1"/>
              <a:t>isolated</a:t>
            </a:r>
            <a:r>
              <a:rPr lang="es-MX" dirty="0"/>
              <a:t> </a:t>
            </a:r>
            <a:r>
              <a:rPr lang="es-MX" dirty="0" err="1"/>
              <a:t>nodes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871C6-7120-409B-BC37-2C4F4ABD5E16}"/>
              </a:ext>
            </a:extLst>
          </p:cNvPr>
          <p:cNvSpPr txBox="1"/>
          <p:nvPr/>
        </p:nvSpPr>
        <p:spPr>
          <a:xfrm>
            <a:off x="304801" y="1501848"/>
            <a:ext cx="55345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>
                <a:solidFill>
                  <a:schemeClr val="accent5">
                    <a:lumMod val="50000"/>
                  </a:schemeClr>
                </a:solidFill>
              </a:rPr>
              <a:t>Density</a:t>
            </a:r>
            <a:r>
              <a:rPr lang="en-US" dirty="0"/>
              <a:t>: </a:t>
            </a:r>
            <a:r>
              <a:rPr lang="es-MX" dirty="0"/>
              <a:t>Proportion of observed edges in network to all theoretical edges that could exist (0 to 1).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B90D77-B772-4FB8-A90D-7487B40AF9E7}"/>
                  </a:ext>
                </a:extLst>
              </p:cNvPr>
              <p:cNvSpPr/>
              <p:nvPr/>
            </p:nvSpPr>
            <p:spPr>
              <a:xfrm>
                <a:off x="3132267" y="3651304"/>
                <a:ext cx="1649426" cy="651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B90D77-B772-4FB8-A90D-7487B40AF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67" y="3651304"/>
                <a:ext cx="1649426" cy="6519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2B7E51-2E9F-42A6-BD4F-4B0066636B1F}"/>
                  </a:ext>
                </a:extLst>
              </p:cNvPr>
              <p:cNvSpPr/>
              <p:nvPr/>
            </p:nvSpPr>
            <p:spPr>
              <a:xfrm>
                <a:off x="628027" y="3651304"/>
                <a:ext cx="1649426" cy="650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2B7E51-2E9F-42A6-BD4F-4B0066636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27" y="3651304"/>
                <a:ext cx="1649426" cy="650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45D350-95FF-40AE-A122-78B5595F4013}"/>
                  </a:ext>
                </a:extLst>
              </p:cNvPr>
              <p:cNvSpPr/>
              <p:nvPr/>
            </p:nvSpPr>
            <p:spPr>
              <a:xfrm>
                <a:off x="8369347" y="3634216"/>
                <a:ext cx="2271199" cy="684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45D350-95FF-40AE-A122-78B5595F4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347" y="3634216"/>
                <a:ext cx="2271199" cy="684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CE738C79-B1E9-4F75-8AFF-B25FB2A3DE7A}"/>
              </a:ext>
            </a:extLst>
          </p:cNvPr>
          <p:cNvSpPr/>
          <p:nvPr/>
        </p:nvSpPr>
        <p:spPr>
          <a:xfrm>
            <a:off x="2976057" y="604393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340BE2-C782-40AC-A362-53F878AE44B6}"/>
              </a:ext>
            </a:extLst>
          </p:cNvPr>
          <p:cNvSpPr/>
          <p:nvPr/>
        </p:nvSpPr>
        <p:spPr>
          <a:xfrm rot="3181082">
            <a:off x="2993353" y="513845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2B9B17-1A17-4FB7-94DD-D39E813FF2FB}"/>
              </a:ext>
            </a:extLst>
          </p:cNvPr>
          <p:cNvSpPr/>
          <p:nvPr/>
        </p:nvSpPr>
        <p:spPr>
          <a:xfrm rot="21031883">
            <a:off x="1941617" y="513845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7049298-D383-4A4C-A059-4A3C64D417A1}"/>
              </a:ext>
            </a:extLst>
          </p:cNvPr>
          <p:cNvSpPr/>
          <p:nvPr/>
        </p:nvSpPr>
        <p:spPr>
          <a:xfrm>
            <a:off x="1965187" y="604393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FB50F6-0DB5-43FF-ADD4-3EB5B338F838}"/>
              </a:ext>
            </a:extLst>
          </p:cNvPr>
          <p:cNvCxnSpPr>
            <a:cxnSpLocks/>
            <a:stCxn id="33" idx="6"/>
            <a:endCxn id="32" idx="3"/>
          </p:cNvCxnSpPr>
          <p:nvPr/>
        </p:nvCxnSpPr>
        <p:spPr>
          <a:xfrm>
            <a:off x="2251909" y="5268968"/>
            <a:ext cx="742971" cy="39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7A519C-0021-4AB2-92E3-E13B3741E82E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2121397" y="5448748"/>
            <a:ext cx="2128" cy="595182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8084C0-7260-4E0B-A8EA-88FD8E866BDB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>
          <a:xfrm>
            <a:off x="3127774" y="5449348"/>
            <a:ext cx="4493" cy="5945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A36B0E6-6157-4635-8E1B-AFFD503845EF}"/>
              </a:ext>
            </a:extLst>
          </p:cNvPr>
          <p:cNvSpPr/>
          <p:nvPr/>
        </p:nvSpPr>
        <p:spPr>
          <a:xfrm rot="18848667">
            <a:off x="3787925" y="565813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9140B4-3AF8-41B4-9ABD-83DF257261C2}"/>
              </a:ext>
            </a:extLst>
          </p:cNvPr>
          <p:cNvCxnSpPr>
            <a:cxnSpLocks/>
            <a:stCxn id="32" idx="6"/>
            <a:endCxn id="38" idx="0"/>
          </p:cNvCxnSpPr>
          <p:nvPr/>
        </p:nvCxnSpPr>
        <p:spPr>
          <a:xfrm>
            <a:off x="3243533" y="5419449"/>
            <a:ext cx="588508" cy="2861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2F25F09-4C0D-4FDF-B104-C7E8854D50EB}"/>
              </a:ext>
            </a:extLst>
          </p:cNvPr>
          <p:cNvSpPr/>
          <p:nvPr/>
        </p:nvSpPr>
        <p:spPr>
          <a:xfrm rot="15721364">
            <a:off x="3499454" y="462899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DE6A5-2426-46DE-9011-D8C88388B837}"/>
              </a:ext>
            </a:extLst>
          </p:cNvPr>
          <p:cNvCxnSpPr>
            <a:cxnSpLocks/>
            <a:stCxn id="32" idx="0"/>
            <a:endCxn id="40" idx="0"/>
          </p:cNvCxnSpPr>
          <p:nvPr/>
        </p:nvCxnSpPr>
        <p:spPr>
          <a:xfrm flipV="1">
            <a:off x="3274347" y="4806888"/>
            <a:ext cx="226619" cy="393807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928A7F-6244-4560-9E34-757EDE413134}"/>
              </a:ext>
            </a:extLst>
          </p:cNvPr>
          <p:cNvCxnSpPr>
            <a:cxnSpLocks/>
            <a:stCxn id="31" idx="2"/>
            <a:endCxn id="34" idx="6"/>
          </p:cNvCxnSpPr>
          <p:nvPr/>
        </p:nvCxnSpPr>
        <p:spPr>
          <a:xfrm flipH="1">
            <a:off x="2277607" y="6200140"/>
            <a:ext cx="69845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BE7E93-14EF-42D1-A691-9F77C1F07D4F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H="1" flipV="1">
            <a:off x="2224950" y="5385447"/>
            <a:ext cx="796860" cy="7042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399023-2199-4EDE-8062-4B11822DD23F}"/>
              </a:ext>
            </a:extLst>
          </p:cNvPr>
          <p:cNvCxnSpPr>
            <a:cxnSpLocks/>
            <a:stCxn id="38" idx="2"/>
            <a:endCxn id="31" idx="7"/>
          </p:cNvCxnSpPr>
          <p:nvPr/>
        </p:nvCxnSpPr>
        <p:spPr>
          <a:xfrm flipH="1">
            <a:off x="3242724" y="5926439"/>
            <a:ext cx="592615" cy="16324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08A731-B3D5-45F2-B148-2E6882FFC114}"/>
              </a:ext>
            </a:extLst>
          </p:cNvPr>
          <p:cNvCxnSpPr>
            <a:cxnSpLocks/>
            <a:stCxn id="38" idx="7"/>
            <a:endCxn id="40" idx="2"/>
          </p:cNvCxnSpPr>
          <p:nvPr/>
        </p:nvCxnSpPr>
        <p:spPr>
          <a:xfrm flipH="1" flipV="1">
            <a:off x="3677343" y="4939907"/>
            <a:ext cx="264460" cy="71824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5F07ACB-0B4C-4053-9AD2-C7DD1BE63A37}"/>
              </a:ext>
            </a:extLst>
          </p:cNvPr>
          <p:cNvSpPr/>
          <p:nvPr/>
        </p:nvSpPr>
        <p:spPr>
          <a:xfrm>
            <a:off x="9215943" y="604393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F78B27A-C22D-493B-91BD-FB4D05501040}"/>
              </a:ext>
            </a:extLst>
          </p:cNvPr>
          <p:cNvSpPr/>
          <p:nvPr/>
        </p:nvSpPr>
        <p:spPr>
          <a:xfrm rot="3181082">
            <a:off x="9233239" y="513845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497EA2F-C221-4AB5-B108-405DFF0D24A6}"/>
              </a:ext>
            </a:extLst>
          </p:cNvPr>
          <p:cNvSpPr/>
          <p:nvPr/>
        </p:nvSpPr>
        <p:spPr>
          <a:xfrm rot="21031883">
            <a:off x="8181503" y="513845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F9A2E93-59D4-498C-B65A-DA40D9BC385B}"/>
              </a:ext>
            </a:extLst>
          </p:cNvPr>
          <p:cNvSpPr/>
          <p:nvPr/>
        </p:nvSpPr>
        <p:spPr>
          <a:xfrm>
            <a:off x="8205073" y="604393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5CCD4A-19EB-428F-8FF3-88FF11373D06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flipH="1">
            <a:off x="8361283" y="5448748"/>
            <a:ext cx="2128" cy="59518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AF8626-83DE-4961-AC79-A0BEA28BE9B9}"/>
              </a:ext>
            </a:extLst>
          </p:cNvPr>
          <p:cNvSpPr/>
          <p:nvPr/>
        </p:nvSpPr>
        <p:spPr>
          <a:xfrm rot="18848667">
            <a:off x="10027811" y="565813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C5DFE24-F46E-442F-B89F-FB153FECC2A4}"/>
              </a:ext>
            </a:extLst>
          </p:cNvPr>
          <p:cNvSpPr/>
          <p:nvPr/>
        </p:nvSpPr>
        <p:spPr>
          <a:xfrm rot="15721364">
            <a:off x="9739340" y="462899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B5F010-D4B5-47D0-B0AE-0B866E709C09}"/>
              </a:ext>
            </a:extLst>
          </p:cNvPr>
          <p:cNvCxnSpPr>
            <a:cxnSpLocks/>
            <a:stCxn id="46" idx="2"/>
            <a:endCxn id="49" idx="6"/>
          </p:cNvCxnSpPr>
          <p:nvPr/>
        </p:nvCxnSpPr>
        <p:spPr>
          <a:xfrm flipH="1">
            <a:off x="8517493" y="6200140"/>
            <a:ext cx="69845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38CB84-2A73-43D0-9ABD-96035CF5DAA2}"/>
              </a:ext>
            </a:extLst>
          </p:cNvPr>
          <p:cNvCxnSpPr>
            <a:cxnSpLocks/>
            <a:stCxn id="51" idx="7"/>
            <a:endCxn id="52" idx="2"/>
          </p:cNvCxnSpPr>
          <p:nvPr/>
        </p:nvCxnSpPr>
        <p:spPr>
          <a:xfrm flipH="1" flipV="1">
            <a:off x="9917229" y="4939907"/>
            <a:ext cx="264460" cy="71824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D737FA1-DE8F-4171-93FB-FF2DAF8C6192}"/>
                  </a:ext>
                </a:extLst>
              </p:cNvPr>
              <p:cNvSpPr/>
              <p:nvPr/>
            </p:nvSpPr>
            <p:spPr>
              <a:xfrm>
                <a:off x="725618" y="5194399"/>
                <a:ext cx="8309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≈1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D737FA1-DE8F-4171-93FB-FF2DAF8C6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8" y="5194399"/>
                <a:ext cx="830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96CDB9F-72FF-42FE-A4C3-D48E67A029D5}"/>
                  </a:ext>
                </a:extLst>
              </p:cNvPr>
              <p:cNvSpPr/>
              <p:nvPr/>
            </p:nvSpPr>
            <p:spPr>
              <a:xfrm>
                <a:off x="773227" y="5562499"/>
                <a:ext cx="8309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96CDB9F-72FF-42FE-A4C3-D48E67A02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27" y="5562499"/>
                <a:ext cx="830997" cy="369332"/>
              </a:xfrm>
              <a:prstGeom prst="rect">
                <a:avLst/>
              </a:prstGeom>
              <a:blipFill>
                <a:blip r:embed="rId7"/>
                <a:stretch>
                  <a:fillRect l="-661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801D0EB-D5C0-49A1-B21C-9BFDF883B078}"/>
                  </a:ext>
                </a:extLst>
              </p:cNvPr>
              <p:cNvSpPr/>
              <p:nvPr/>
            </p:nvSpPr>
            <p:spPr>
              <a:xfrm>
                <a:off x="6994464" y="5145320"/>
                <a:ext cx="8309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801D0EB-D5C0-49A1-B21C-9BFDF883B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4" y="5145320"/>
                <a:ext cx="830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4725852-1AE0-473C-BB28-E5B501AA45E2}"/>
                  </a:ext>
                </a:extLst>
              </p:cNvPr>
              <p:cNvSpPr/>
              <p:nvPr/>
            </p:nvSpPr>
            <p:spPr>
              <a:xfrm>
                <a:off x="7042073" y="5513420"/>
                <a:ext cx="8309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4725852-1AE0-473C-BB28-E5B501AA4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073" y="5513420"/>
                <a:ext cx="830997" cy="369332"/>
              </a:xfrm>
              <a:prstGeom prst="rect">
                <a:avLst/>
              </a:prstGeom>
              <a:blipFill>
                <a:blip r:embed="rId9"/>
                <a:stretch>
                  <a:fillRect l="-58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40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II.B.a</a:t>
            </a:r>
            <a:r>
              <a:rPr lang="es-MX" dirty="0"/>
              <a:t> - General </a:t>
            </a:r>
            <a:r>
              <a:rPr lang="es-MX" dirty="0" err="1"/>
              <a:t>properties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689CDC-6231-44BB-8719-43FCBC3D09CE}"/>
              </a:ext>
            </a:extLst>
          </p:cNvPr>
          <p:cNvSpPr txBox="1"/>
          <p:nvPr/>
        </p:nvSpPr>
        <p:spPr>
          <a:xfrm>
            <a:off x="413085" y="1675084"/>
            <a:ext cx="10940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Clustering coefficient</a:t>
            </a:r>
            <a:r>
              <a:rPr lang="en-US" sz="2400" dirty="0"/>
              <a:t>: The probability of individual nodes being connected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Values of 1 indicates that all nodes are directly connected to all others. Value of 0 indicates absence of contacts.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807735-2240-4CA5-9BB0-6DE6CCF9F463}"/>
                  </a:ext>
                </a:extLst>
              </p:cNvPr>
              <p:cNvSpPr/>
              <p:nvPr/>
            </p:nvSpPr>
            <p:spPr>
              <a:xfrm>
                <a:off x="4551218" y="3763103"/>
                <a:ext cx="2664447" cy="670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𝑗𝑧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807735-2240-4CA5-9BB0-6DE6CCF9F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18" y="3763103"/>
                <a:ext cx="2664447" cy="6702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18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15</a:t>
            </a:fld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C1A619-2F53-4180-AA3E-65ACF61303A5}"/>
              </a:ext>
            </a:extLst>
          </p:cNvPr>
          <p:cNvSpPr txBox="1"/>
          <p:nvPr/>
        </p:nvSpPr>
        <p:spPr>
          <a:xfrm>
            <a:off x="699648" y="2118233"/>
            <a:ext cx="3699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General </a:t>
            </a:r>
            <a:r>
              <a:rPr lang="es-MX" sz="3600" dirty="0" err="1"/>
              <a:t>properties</a:t>
            </a:r>
            <a:endParaRPr lang="es-MX" sz="3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0B2710-47FA-472B-8EC1-7639FDC3F190}"/>
              </a:ext>
            </a:extLst>
          </p:cNvPr>
          <p:cNvSpPr/>
          <p:nvPr/>
        </p:nvSpPr>
        <p:spPr>
          <a:xfrm>
            <a:off x="1596642" y="516370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B18F18-9B3A-4885-B378-DF014BCB46E1}"/>
              </a:ext>
            </a:extLst>
          </p:cNvPr>
          <p:cNvSpPr/>
          <p:nvPr/>
        </p:nvSpPr>
        <p:spPr>
          <a:xfrm rot="18948701">
            <a:off x="2213225" y="569848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85C904-45CF-4088-B14D-7DAF9139FD44}"/>
              </a:ext>
            </a:extLst>
          </p:cNvPr>
          <p:cNvSpPr/>
          <p:nvPr/>
        </p:nvSpPr>
        <p:spPr>
          <a:xfrm rot="18434259">
            <a:off x="3589188" y="548590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814FED-4C64-4172-A61C-ED25ABC0507D}"/>
              </a:ext>
            </a:extLst>
          </p:cNvPr>
          <p:cNvSpPr/>
          <p:nvPr/>
        </p:nvSpPr>
        <p:spPr>
          <a:xfrm rot="20828378">
            <a:off x="3988834" y="475970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9139BB-507E-455F-BBD5-6D342A680776}"/>
              </a:ext>
            </a:extLst>
          </p:cNvPr>
          <p:cNvSpPr/>
          <p:nvPr/>
        </p:nvSpPr>
        <p:spPr>
          <a:xfrm rot="3181082">
            <a:off x="1813538" y="429832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EB5A71-6338-440C-B26A-4042B581CB25}"/>
              </a:ext>
            </a:extLst>
          </p:cNvPr>
          <p:cNvSpPr/>
          <p:nvPr/>
        </p:nvSpPr>
        <p:spPr>
          <a:xfrm rot="21031883">
            <a:off x="760889" y="414240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97829C-6EE3-4BC9-AF32-82365E96B7F2}"/>
              </a:ext>
            </a:extLst>
          </p:cNvPr>
          <p:cNvSpPr/>
          <p:nvPr/>
        </p:nvSpPr>
        <p:spPr>
          <a:xfrm>
            <a:off x="795901" y="491591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0AC85A-370F-4B47-A903-0E9437931F71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1071181" y="4272913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9A2FE7-ADEA-431F-905D-E12D68648266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942797" y="4452693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380B7F-BD5C-4336-A58F-452482970172}"/>
              </a:ext>
            </a:extLst>
          </p:cNvPr>
          <p:cNvCxnSpPr>
            <a:cxnSpLocks/>
            <a:stCxn id="10" idx="5"/>
            <a:endCxn id="5" idx="0"/>
          </p:cNvCxnSpPr>
          <p:nvPr/>
        </p:nvCxnSpPr>
        <p:spPr>
          <a:xfrm flipH="1">
            <a:off x="1752852" y="4609216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A306620-ECC3-40D6-BD6E-D1F8445FE526}"/>
              </a:ext>
            </a:extLst>
          </p:cNvPr>
          <p:cNvSpPr/>
          <p:nvPr/>
        </p:nvSpPr>
        <p:spPr>
          <a:xfrm rot="18848667">
            <a:off x="2400428" y="487343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164A48-8B1D-437D-8A41-65A0E0CB3C9B}"/>
              </a:ext>
            </a:extLst>
          </p:cNvPr>
          <p:cNvCxnSpPr>
            <a:cxnSpLocks/>
            <a:stCxn id="10" idx="6"/>
            <a:endCxn id="16" idx="0"/>
          </p:cNvCxnSpPr>
          <p:nvPr/>
        </p:nvCxnSpPr>
        <p:spPr>
          <a:xfrm>
            <a:off x="2063718" y="4579317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95DBE44-CEE8-4188-BE25-CFBF297DC2DE}"/>
              </a:ext>
            </a:extLst>
          </p:cNvPr>
          <p:cNvSpPr/>
          <p:nvPr/>
        </p:nvSpPr>
        <p:spPr>
          <a:xfrm rot="15721364">
            <a:off x="2880123" y="365626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63951-5595-40C2-9D29-64BF799C48A9}"/>
              </a:ext>
            </a:extLst>
          </p:cNvPr>
          <p:cNvCxnSpPr>
            <a:cxnSpLocks/>
            <a:stCxn id="10" idx="0"/>
            <a:endCxn id="18" idx="0"/>
          </p:cNvCxnSpPr>
          <p:nvPr/>
        </p:nvCxnSpPr>
        <p:spPr>
          <a:xfrm flipV="1">
            <a:off x="2094532" y="3834153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5F52C4-F722-4FAB-9256-525CEF69558D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1863309" y="5430372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FDA4B4-6151-4975-940A-E0F6F627088B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3161050" y="3906533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9333B6-AF97-4338-BBFD-7FEFC1A9F4A0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3839924" y="5048182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FB506F5-39B5-4870-B9C5-E338BE785902}"/>
              </a:ext>
            </a:extLst>
          </p:cNvPr>
          <p:cNvSpPr/>
          <p:nvPr/>
        </p:nvSpPr>
        <p:spPr>
          <a:xfrm rot="281712">
            <a:off x="4027107" y="388126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9594A5-BAD3-47E9-914D-03CA54C6F2FB}"/>
              </a:ext>
            </a:extLst>
          </p:cNvPr>
          <p:cNvCxnSpPr>
            <a:cxnSpLocks/>
            <a:stCxn id="23" idx="4"/>
            <a:endCxn id="8" idx="0"/>
          </p:cNvCxnSpPr>
          <p:nvPr/>
        </p:nvCxnSpPr>
        <p:spPr>
          <a:xfrm flipH="1">
            <a:off x="4110275" y="4193162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AD8FAAD-3128-4DD5-9EA2-69C0F9C38D4A}"/>
              </a:ext>
            </a:extLst>
          </p:cNvPr>
          <p:cNvSpPr/>
          <p:nvPr/>
        </p:nvSpPr>
        <p:spPr>
          <a:xfrm rot="1467388">
            <a:off x="4657228" y="524604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1AC467-404E-42A4-8FE6-49A89145385A}"/>
              </a:ext>
            </a:extLst>
          </p:cNvPr>
          <p:cNvCxnSpPr>
            <a:cxnSpLocks/>
            <a:stCxn id="8" idx="5"/>
            <a:endCxn id="25" idx="2"/>
          </p:cNvCxnSpPr>
          <p:nvPr/>
        </p:nvCxnSpPr>
        <p:spPr>
          <a:xfrm>
            <a:off x="4277315" y="4999012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E0BA9E-7E0C-4F4E-9E0A-17B7D6BD681C}"/>
              </a:ext>
            </a:extLst>
          </p:cNvPr>
          <p:cNvSpPr txBox="1"/>
          <p:nvPr/>
        </p:nvSpPr>
        <p:spPr>
          <a:xfrm>
            <a:off x="6667311" y="2118232"/>
            <a:ext cx="318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Local </a:t>
            </a:r>
            <a:r>
              <a:rPr lang="es-MX" sz="3600" dirty="0" err="1"/>
              <a:t>properties</a:t>
            </a:r>
            <a:endParaRPr lang="es-MX" sz="3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CCDC3C-A5D1-4721-9D14-96768240B790}"/>
              </a:ext>
            </a:extLst>
          </p:cNvPr>
          <p:cNvSpPr/>
          <p:nvPr/>
        </p:nvSpPr>
        <p:spPr>
          <a:xfrm>
            <a:off x="7454920" y="516370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6FAEB7-0B54-4C27-BB9F-A8ED7CB07D87}"/>
              </a:ext>
            </a:extLst>
          </p:cNvPr>
          <p:cNvSpPr/>
          <p:nvPr/>
        </p:nvSpPr>
        <p:spPr>
          <a:xfrm rot="18948701">
            <a:off x="8071503" y="5698488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D6C84D-3678-4709-A11E-7DE05D8F07C2}"/>
              </a:ext>
            </a:extLst>
          </p:cNvPr>
          <p:cNvSpPr/>
          <p:nvPr/>
        </p:nvSpPr>
        <p:spPr>
          <a:xfrm rot="18434259">
            <a:off x="9447466" y="548590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D8F47E0-551F-450D-9F1A-D7A229D93FD8}"/>
              </a:ext>
            </a:extLst>
          </p:cNvPr>
          <p:cNvSpPr/>
          <p:nvPr/>
        </p:nvSpPr>
        <p:spPr>
          <a:xfrm rot="20828378">
            <a:off x="9847112" y="475970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5ACCDD-F76C-4D56-B88E-8A256C32689E}"/>
              </a:ext>
            </a:extLst>
          </p:cNvPr>
          <p:cNvSpPr/>
          <p:nvPr/>
        </p:nvSpPr>
        <p:spPr>
          <a:xfrm rot="3181082">
            <a:off x="7671816" y="429832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B106229-E9AC-45CB-B358-A2B2A16E0DB9}"/>
              </a:ext>
            </a:extLst>
          </p:cNvPr>
          <p:cNvSpPr/>
          <p:nvPr/>
        </p:nvSpPr>
        <p:spPr>
          <a:xfrm rot="21031883">
            <a:off x="6619167" y="414240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4E6133-AAE7-44CA-82A4-A160107111CD}"/>
              </a:ext>
            </a:extLst>
          </p:cNvPr>
          <p:cNvSpPr/>
          <p:nvPr/>
        </p:nvSpPr>
        <p:spPr>
          <a:xfrm>
            <a:off x="6654179" y="491591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AA4ADC-47FF-4EFC-A96B-E0318BE153B5}"/>
              </a:ext>
            </a:extLst>
          </p:cNvPr>
          <p:cNvCxnSpPr>
            <a:cxnSpLocks/>
            <a:stCxn id="33" idx="6"/>
            <a:endCxn id="32" idx="3"/>
          </p:cNvCxnSpPr>
          <p:nvPr/>
        </p:nvCxnSpPr>
        <p:spPr>
          <a:xfrm>
            <a:off x="6929459" y="4272912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45557-CAC7-4768-AA3F-E396F5B9E937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6801075" y="4452692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554FF7-76CB-4442-91D0-6C61DC58926E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 flipH="1">
            <a:off x="7611130" y="4609215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3C019CA-B4CC-416D-A40C-FEADD8981753}"/>
              </a:ext>
            </a:extLst>
          </p:cNvPr>
          <p:cNvSpPr/>
          <p:nvPr/>
        </p:nvSpPr>
        <p:spPr>
          <a:xfrm rot="18848667">
            <a:off x="8258706" y="487343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093A2A-21A3-4A1D-A880-94FD5F277289}"/>
              </a:ext>
            </a:extLst>
          </p:cNvPr>
          <p:cNvCxnSpPr>
            <a:cxnSpLocks/>
            <a:stCxn id="32" idx="6"/>
            <a:endCxn id="38" idx="0"/>
          </p:cNvCxnSpPr>
          <p:nvPr/>
        </p:nvCxnSpPr>
        <p:spPr>
          <a:xfrm>
            <a:off x="7921996" y="4579316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DBE035B-2DB1-4FCE-8DE7-79C4C7F8907F}"/>
              </a:ext>
            </a:extLst>
          </p:cNvPr>
          <p:cNvSpPr/>
          <p:nvPr/>
        </p:nvSpPr>
        <p:spPr>
          <a:xfrm rot="15721364">
            <a:off x="8738401" y="365626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755620-47F4-4991-8A69-A8F128A0E7B4}"/>
              </a:ext>
            </a:extLst>
          </p:cNvPr>
          <p:cNvCxnSpPr>
            <a:cxnSpLocks/>
            <a:stCxn id="32" idx="0"/>
            <a:endCxn id="40" idx="0"/>
          </p:cNvCxnSpPr>
          <p:nvPr/>
        </p:nvCxnSpPr>
        <p:spPr>
          <a:xfrm flipV="1">
            <a:off x="7952810" y="3834152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372740-662F-43AC-8C8E-CA561EBDED82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7721587" y="5430371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86BA5A-42F0-468F-BCE4-1388B4F804B3}"/>
              </a:ext>
            </a:extLst>
          </p:cNvPr>
          <p:cNvCxnSpPr>
            <a:cxnSpLocks/>
            <a:stCxn id="40" idx="3"/>
            <a:endCxn id="31" idx="1"/>
          </p:cNvCxnSpPr>
          <p:nvPr/>
        </p:nvCxnSpPr>
        <p:spPr>
          <a:xfrm>
            <a:off x="9019328" y="3906532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843DFD-A6A6-46E1-9193-409E4BF9680D}"/>
              </a:ext>
            </a:extLst>
          </p:cNvPr>
          <p:cNvCxnSpPr>
            <a:cxnSpLocks/>
            <a:stCxn id="30" idx="6"/>
            <a:endCxn id="31" idx="3"/>
          </p:cNvCxnSpPr>
          <p:nvPr/>
        </p:nvCxnSpPr>
        <p:spPr>
          <a:xfrm flipV="1">
            <a:off x="9698202" y="5048181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03294D4-AA31-48DF-BD4B-AE3A24AA877B}"/>
              </a:ext>
            </a:extLst>
          </p:cNvPr>
          <p:cNvSpPr/>
          <p:nvPr/>
        </p:nvSpPr>
        <p:spPr>
          <a:xfrm rot="281712">
            <a:off x="9885385" y="388126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94AED0-6121-44EA-8009-C05307694B73}"/>
              </a:ext>
            </a:extLst>
          </p:cNvPr>
          <p:cNvCxnSpPr>
            <a:cxnSpLocks/>
            <a:stCxn id="45" idx="4"/>
            <a:endCxn id="31" idx="0"/>
          </p:cNvCxnSpPr>
          <p:nvPr/>
        </p:nvCxnSpPr>
        <p:spPr>
          <a:xfrm flipH="1">
            <a:off x="9968553" y="4193161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6C257FF-C22E-4528-AAEB-5F40F1D49B54}"/>
              </a:ext>
            </a:extLst>
          </p:cNvPr>
          <p:cNvSpPr/>
          <p:nvPr/>
        </p:nvSpPr>
        <p:spPr>
          <a:xfrm rot="1467388">
            <a:off x="10515506" y="524604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CDC238-A06E-42AE-9D7D-848D0502A82A}"/>
              </a:ext>
            </a:extLst>
          </p:cNvPr>
          <p:cNvCxnSpPr>
            <a:cxnSpLocks/>
            <a:stCxn id="31" idx="5"/>
            <a:endCxn id="47" idx="2"/>
          </p:cNvCxnSpPr>
          <p:nvPr/>
        </p:nvCxnSpPr>
        <p:spPr>
          <a:xfrm>
            <a:off x="10135593" y="4999011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CDC8D70-7E7B-4CAF-B612-E4163C6AE8EC}"/>
              </a:ext>
            </a:extLst>
          </p:cNvPr>
          <p:cNvSpPr/>
          <p:nvPr/>
        </p:nvSpPr>
        <p:spPr>
          <a:xfrm>
            <a:off x="272716" y="3539843"/>
            <a:ext cx="5319067" cy="2720255"/>
          </a:xfrm>
          <a:prstGeom prst="ellipse">
            <a:avLst/>
          </a:prstGeom>
          <a:solidFill>
            <a:srgbClr val="4472C4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54649A5-84A7-43F6-B25C-528CB1E7194B}"/>
              </a:ext>
            </a:extLst>
          </p:cNvPr>
          <p:cNvSpPr/>
          <p:nvPr/>
        </p:nvSpPr>
        <p:spPr>
          <a:xfrm>
            <a:off x="9403939" y="4539717"/>
            <a:ext cx="1189481" cy="646330"/>
          </a:xfrm>
          <a:prstGeom prst="ellipse">
            <a:avLst/>
          </a:prstGeom>
          <a:solidFill>
            <a:srgbClr val="4472C4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2911A99-7587-4BAD-BB7D-E250FB253158}"/>
              </a:ext>
            </a:extLst>
          </p:cNvPr>
          <p:cNvSpPr/>
          <p:nvPr/>
        </p:nvSpPr>
        <p:spPr>
          <a:xfrm>
            <a:off x="0" y="951329"/>
            <a:ext cx="12192000" cy="5910405"/>
          </a:xfrm>
          <a:custGeom>
            <a:avLst/>
            <a:gdLst>
              <a:gd name="connsiteX0" fmla="*/ 6422571 w 12192000"/>
              <a:gd name="connsiteY0" fmla="*/ 1069145 h 5910405"/>
              <a:gd name="connsiteX1" fmla="*/ 6422571 w 12192000"/>
              <a:gd name="connsiteY1" fmla="*/ 5315386 h 5910405"/>
              <a:gd name="connsiteX2" fmla="*/ 11249203 w 12192000"/>
              <a:gd name="connsiteY2" fmla="*/ 5315386 h 5910405"/>
              <a:gd name="connsiteX3" fmla="*/ 11249203 w 12192000"/>
              <a:gd name="connsiteY3" fmla="*/ 1069145 h 5910405"/>
              <a:gd name="connsiteX4" fmla="*/ 0 w 12192000"/>
              <a:gd name="connsiteY4" fmla="*/ 0 h 5910405"/>
              <a:gd name="connsiteX5" fmla="*/ 12192000 w 12192000"/>
              <a:gd name="connsiteY5" fmla="*/ 0 h 5910405"/>
              <a:gd name="connsiteX6" fmla="*/ 12192000 w 12192000"/>
              <a:gd name="connsiteY6" fmla="*/ 5910405 h 5910405"/>
              <a:gd name="connsiteX7" fmla="*/ 0 w 12192000"/>
              <a:gd name="connsiteY7" fmla="*/ 5910405 h 591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910405">
                <a:moveTo>
                  <a:pt x="6422571" y="1069145"/>
                </a:moveTo>
                <a:lnTo>
                  <a:pt x="6422571" y="5315386"/>
                </a:lnTo>
                <a:lnTo>
                  <a:pt x="11249203" y="5315386"/>
                </a:lnTo>
                <a:lnTo>
                  <a:pt x="11249203" y="106914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910405"/>
                </a:lnTo>
                <a:lnTo>
                  <a:pt x="0" y="5910405"/>
                </a:lnTo>
                <a:close/>
              </a:path>
            </a:pathLst>
          </a:custGeom>
          <a:solidFill>
            <a:srgbClr val="F8F8F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4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II.B.b</a:t>
            </a:r>
            <a:r>
              <a:rPr lang="es-MX" dirty="0"/>
              <a:t> - Local </a:t>
            </a:r>
            <a:r>
              <a:rPr lang="es-MX" dirty="0" err="1"/>
              <a:t>properties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1BB2B-6CD0-4199-8B6B-53C13B3FE764}"/>
              </a:ext>
            </a:extLst>
          </p:cNvPr>
          <p:cNvSpPr txBox="1"/>
          <p:nvPr/>
        </p:nvSpPr>
        <p:spPr>
          <a:xfrm>
            <a:off x="2393228" y="1905506"/>
            <a:ext cx="75889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/>
              <a:t>Connection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800" dirty="0"/>
              <a:t>Path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800" dirty="0"/>
              <a:t>Geodesic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800" dirty="0"/>
              <a:t>Farness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4117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II.B.b</a:t>
            </a:r>
            <a:r>
              <a:rPr lang="es-MX" dirty="0"/>
              <a:t> - Local </a:t>
            </a:r>
            <a:r>
              <a:rPr lang="es-MX" dirty="0" err="1"/>
              <a:t>properties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9D4025-266B-4551-9D8D-EE6AA20D1923}"/>
              </a:ext>
            </a:extLst>
          </p:cNvPr>
          <p:cNvSpPr txBox="1"/>
          <p:nvPr/>
        </p:nvSpPr>
        <p:spPr>
          <a:xfrm>
            <a:off x="1744904" y="1246278"/>
            <a:ext cx="8562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1">
                    <a:lumMod val="50000"/>
                  </a:schemeClr>
                </a:solidFill>
              </a:rPr>
              <a:t>Path length</a:t>
            </a:r>
            <a:r>
              <a:rPr lang="es-MX" sz="3600" dirty="0"/>
              <a:t> </a:t>
            </a:r>
            <a:r>
              <a:rPr lang="es-MX" sz="2800" dirty="0"/>
              <a:t>Number of steps to get from node </a:t>
            </a:r>
            <a:r>
              <a:rPr lang="es-MX" sz="2800" i="1" dirty="0"/>
              <a:t>i</a:t>
            </a:r>
            <a:r>
              <a:rPr lang="es-MX" sz="2800" dirty="0"/>
              <a:t> to node </a:t>
            </a:r>
            <a:r>
              <a:rPr lang="es-MX" sz="2800" i="1" dirty="0"/>
              <a:t>j</a:t>
            </a:r>
            <a:endParaRPr lang="es-MX" sz="2800" dirty="0"/>
          </a:p>
        </p:txBody>
      </p:sp>
      <p:sp>
        <p:nvSpPr>
          <p:cNvPr id="62" name="Oval 27">
            <a:extLst>
              <a:ext uri="{FF2B5EF4-FFF2-40B4-BE49-F238E27FC236}">
                <a16:creationId xmlns:a16="http://schemas.microsoft.com/office/drawing/2014/main" id="{E82A26DD-0076-4241-8055-C0C0FD41476E}"/>
              </a:ext>
            </a:extLst>
          </p:cNvPr>
          <p:cNvSpPr/>
          <p:nvPr/>
        </p:nvSpPr>
        <p:spPr>
          <a:xfrm>
            <a:off x="4354881" y="5257398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63" name="Oval 28">
            <a:extLst>
              <a:ext uri="{FF2B5EF4-FFF2-40B4-BE49-F238E27FC236}">
                <a16:creationId xmlns:a16="http://schemas.microsoft.com/office/drawing/2014/main" id="{9E6147BC-2589-414B-9238-C876D2DF4B4B}"/>
              </a:ext>
            </a:extLst>
          </p:cNvPr>
          <p:cNvSpPr/>
          <p:nvPr/>
        </p:nvSpPr>
        <p:spPr>
          <a:xfrm rot="18948701">
            <a:off x="4971464" y="579218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29">
            <a:extLst>
              <a:ext uri="{FF2B5EF4-FFF2-40B4-BE49-F238E27FC236}">
                <a16:creationId xmlns:a16="http://schemas.microsoft.com/office/drawing/2014/main" id="{8AD0856B-F15D-4F82-AC84-AFC838CCFFC7}"/>
              </a:ext>
            </a:extLst>
          </p:cNvPr>
          <p:cNvSpPr/>
          <p:nvPr/>
        </p:nvSpPr>
        <p:spPr>
          <a:xfrm rot="18434259">
            <a:off x="6347427" y="5579597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30">
            <a:extLst>
              <a:ext uri="{FF2B5EF4-FFF2-40B4-BE49-F238E27FC236}">
                <a16:creationId xmlns:a16="http://schemas.microsoft.com/office/drawing/2014/main" id="{FC15AC29-448F-43E6-93E9-118986536BCF}"/>
              </a:ext>
            </a:extLst>
          </p:cNvPr>
          <p:cNvSpPr/>
          <p:nvPr/>
        </p:nvSpPr>
        <p:spPr>
          <a:xfrm rot="20828378">
            <a:off x="6747073" y="485339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6" name="Oval 31">
            <a:extLst>
              <a:ext uri="{FF2B5EF4-FFF2-40B4-BE49-F238E27FC236}">
                <a16:creationId xmlns:a16="http://schemas.microsoft.com/office/drawing/2014/main" id="{4367D4E7-CB50-40AE-8383-E3CB15002CEA}"/>
              </a:ext>
            </a:extLst>
          </p:cNvPr>
          <p:cNvSpPr/>
          <p:nvPr/>
        </p:nvSpPr>
        <p:spPr>
          <a:xfrm rot="3181082">
            <a:off x="4571777" y="439201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32">
            <a:extLst>
              <a:ext uri="{FF2B5EF4-FFF2-40B4-BE49-F238E27FC236}">
                <a16:creationId xmlns:a16="http://schemas.microsoft.com/office/drawing/2014/main" id="{98EC683B-E441-4291-8FAB-C393FC1D3650}"/>
              </a:ext>
            </a:extLst>
          </p:cNvPr>
          <p:cNvSpPr/>
          <p:nvPr/>
        </p:nvSpPr>
        <p:spPr>
          <a:xfrm rot="21031883">
            <a:off x="3519128" y="423609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33">
            <a:extLst>
              <a:ext uri="{FF2B5EF4-FFF2-40B4-BE49-F238E27FC236}">
                <a16:creationId xmlns:a16="http://schemas.microsoft.com/office/drawing/2014/main" id="{09A9BB59-43D8-4605-8C64-0327AC452B85}"/>
              </a:ext>
            </a:extLst>
          </p:cNvPr>
          <p:cNvSpPr/>
          <p:nvPr/>
        </p:nvSpPr>
        <p:spPr>
          <a:xfrm>
            <a:off x="3554140" y="500960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34">
            <a:extLst>
              <a:ext uri="{FF2B5EF4-FFF2-40B4-BE49-F238E27FC236}">
                <a16:creationId xmlns:a16="http://schemas.microsoft.com/office/drawing/2014/main" id="{407C4A56-B8A0-4EFA-AA4C-9F59B976DB81}"/>
              </a:ext>
            </a:extLst>
          </p:cNvPr>
          <p:cNvCxnSpPr>
            <a:cxnSpLocks/>
            <a:stCxn id="67" idx="6"/>
            <a:endCxn id="66" idx="3"/>
          </p:cNvCxnSpPr>
          <p:nvPr/>
        </p:nvCxnSpPr>
        <p:spPr>
          <a:xfrm>
            <a:off x="3829420" y="4366606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35">
            <a:extLst>
              <a:ext uri="{FF2B5EF4-FFF2-40B4-BE49-F238E27FC236}">
                <a16:creationId xmlns:a16="http://schemas.microsoft.com/office/drawing/2014/main" id="{B1E6A597-1245-4AD6-87AD-FDAF531A5279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3701036" y="4546386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36">
            <a:extLst>
              <a:ext uri="{FF2B5EF4-FFF2-40B4-BE49-F238E27FC236}">
                <a16:creationId xmlns:a16="http://schemas.microsoft.com/office/drawing/2014/main" id="{7D84462A-29C8-43C7-BA55-05F43EC775B7}"/>
              </a:ext>
            </a:extLst>
          </p:cNvPr>
          <p:cNvCxnSpPr>
            <a:cxnSpLocks/>
            <a:stCxn id="66" idx="5"/>
            <a:endCxn id="62" idx="0"/>
          </p:cNvCxnSpPr>
          <p:nvPr/>
        </p:nvCxnSpPr>
        <p:spPr>
          <a:xfrm flipH="1">
            <a:off x="4511091" y="4702909"/>
            <a:ext cx="195107" cy="55448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37">
            <a:extLst>
              <a:ext uri="{FF2B5EF4-FFF2-40B4-BE49-F238E27FC236}">
                <a16:creationId xmlns:a16="http://schemas.microsoft.com/office/drawing/2014/main" id="{DFBC2714-6D95-416E-8F85-EB82A8BCE122}"/>
              </a:ext>
            </a:extLst>
          </p:cNvPr>
          <p:cNvSpPr/>
          <p:nvPr/>
        </p:nvSpPr>
        <p:spPr>
          <a:xfrm rot="18848667">
            <a:off x="5126032" y="477770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38">
            <a:extLst>
              <a:ext uri="{FF2B5EF4-FFF2-40B4-BE49-F238E27FC236}">
                <a16:creationId xmlns:a16="http://schemas.microsoft.com/office/drawing/2014/main" id="{48B0372E-E797-4021-B79F-26039F85BC31}"/>
              </a:ext>
            </a:extLst>
          </p:cNvPr>
          <p:cNvCxnSpPr>
            <a:cxnSpLocks/>
            <a:stCxn id="66" idx="7"/>
            <a:endCxn id="82" idx="0"/>
          </p:cNvCxnSpPr>
          <p:nvPr/>
        </p:nvCxnSpPr>
        <p:spPr>
          <a:xfrm>
            <a:off x="4882670" y="4570015"/>
            <a:ext cx="287478" cy="2551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39">
            <a:extLst>
              <a:ext uri="{FF2B5EF4-FFF2-40B4-BE49-F238E27FC236}">
                <a16:creationId xmlns:a16="http://schemas.microsoft.com/office/drawing/2014/main" id="{49EFE1FD-C435-41C5-9E0C-70253B504C17}"/>
              </a:ext>
            </a:extLst>
          </p:cNvPr>
          <p:cNvSpPr/>
          <p:nvPr/>
        </p:nvSpPr>
        <p:spPr>
          <a:xfrm rot="15721364">
            <a:off x="5638362" y="3749957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40">
            <a:extLst>
              <a:ext uri="{FF2B5EF4-FFF2-40B4-BE49-F238E27FC236}">
                <a16:creationId xmlns:a16="http://schemas.microsoft.com/office/drawing/2014/main" id="{6A9CC2B9-AD11-465F-AB27-68BDE0BB91BD}"/>
              </a:ext>
            </a:extLst>
          </p:cNvPr>
          <p:cNvCxnSpPr>
            <a:cxnSpLocks/>
            <a:stCxn id="66" idx="0"/>
            <a:endCxn id="84" idx="0"/>
          </p:cNvCxnSpPr>
          <p:nvPr/>
        </p:nvCxnSpPr>
        <p:spPr>
          <a:xfrm flipV="1">
            <a:off x="4852771" y="3927846"/>
            <a:ext cx="787103" cy="52641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41">
            <a:extLst>
              <a:ext uri="{FF2B5EF4-FFF2-40B4-BE49-F238E27FC236}">
                <a16:creationId xmlns:a16="http://schemas.microsoft.com/office/drawing/2014/main" id="{B328BED8-5C3E-4671-BD7B-FD3E2A79007B}"/>
              </a:ext>
            </a:extLst>
          </p:cNvPr>
          <p:cNvCxnSpPr>
            <a:cxnSpLocks/>
            <a:stCxn id="62" idx="5"/>
            <a:endCxn id="63" idx="0"/>
          </p:cNvCxnSpPr>
          <p:nvPr/>
        </p:nvCxnSpPr>
        <p:spPr>
          <a:xfrm>
            <a:off x="4621548" y="5524065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42">
            <a:extLst>
              <a:ext uri="{FF2B5EF4-FFF2-40B4-BE49-F238E27FC236}">
                <a16:creationId xmlns:a16="http://schemas.microsoft.com/office/drawing/2014/main" id="{D51FAAE5-6434-4A12-9CBC-7641DBE091C2}"/>
              </a:ext>
            </a:extLst>
          </p:cNvPr>
          <p:cNvCxnSpPr>
            <a:cxnSpLocks/>
            <a:stCxn id="84" idx="3"/>
            <a:endCxn id="65" idx="1"/>
          </p:cNvCxnSpPr>
          <p:nvPr/>
        </p:nvCxnSpPr>
        <p:spPr>
          <a:xfrm>
            <a:off x="5919289" y="4000226"/>
            <a:ext cx="851723" cy="92627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43">
            <a:extLst>
              <a:ext uri="{FF2B5EF4-FFF2-40B4-BE49-F238E27FC236}">
                <a16:creationId xmlns:a16="http://schemas.microsoft.com/office/drawing/2014/main" id="{8396B33E-F29C-40B3-A2D2-71372B5A3C4F}"/>
              </a:ext>
            </a:extLst>
          </p:cNvPr>
          <p:cNvCxnSpPr>
            <a:cxnSpLocks/>
            <a:stCxn id="64" idx="6"/>
            <a:endCxn id="65" idx="3"/>
          </p:cNvCxnSpPr>
          <p:nvPr/>
        </p:nvCxnSpPr>
        <p:spPr>
          <a:xfrm flipV="1">
            <a:off x="6598163" y="5141875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44">
            <a:extLst>
              <a:ext uri="{FF2B5EF4-FFF2-40B4-BE49-F238E27FC236}">
                <a16:creationId xmlns:a16="http://schemas.microsoft.com/office/drawing/2014/main" id="{0C079E3F-5E60-413E-B2A3-F4CD688B2BF1}"/>
              </a:ext>
            </a:extLst>
          </p:cNvPr>
          <p:cNvSpPr/>
          <p:nvPr/>
        </p:nvSpPr>
        <p:spPr>
          <a:xfrm rot="281712">
            <a:off x="6785346" y="397495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45">
            <a:extLst>
              <a:ext uri="{FF2B5EF4-FFF2-40B4-BE49-F238E27FC236}">
                <a16:creationId xmlns:a16="http://schemas.microsoft.com/office/drawing/2014/main" id="{D28D0F79-849A-46A7-A742-A192F3CB8F0F}"/>
              </a:ext>
            </a:extLst>
          </p:cNvPr>
          <p:cNvCxnSpPr>
            <a:cxnSpLocks/>
            <a:stCxn id="89" idx="4"/>
            <a:endCxn id="65" idx="0"/>
          </p:cNvCxnSpPr>
          <p:nvPr/>
        </p:nvCxnSpPr>
        <p:spPr>
          <a:xfrm flipH="1">
            <a:off x="6868514" y="4286855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46">
            <a:extLst>
              <a:ext uri="{FF2B5EF4-FFF2-40B4-BE49-F238E27FC236}">
                <a16:creationId xmlns:a16="http://schemas.microsoft.com/office/drawing/2014/main" id="{04FA2F00-5765-4915-8ED0-B7B18E6AAB20}"/>
              </a:ext>
            </a:extLst>
          </p:cNvPr>
          <p:cNvSpPr/>
          <p:nvPr/>
        </p:nvSpPr>
        <p:spPr>
          <a:xfrm rot="1467388">
            <a:off x="7415467" y="533973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47">
            <a:extLst>
              <a:ext uri="{FF2B5EF4-FFF2-40B4-BE49-F238E27FC236}">
                <a16:creationId xmlns:a16="http://schemas.microsoft.com/office/drawing/2014/main" id="{0E5972AA-6DC3-4531-B209-57BA7ED9D510}"/>
              </a:ext>
            </a:extLst>
          </p:cNvPr>
          <p:cNvCxnSpPr>
            <a:cxnSpLocks/>
            <a:stCxn id="65" idx="5"/>
            <a:endCxn id="91" idx="2"/>
          </p:cNvCxnSpPr>
          <p:nvPr/>
        </p:nvCxnSpPr>
        <p:spPr>
          <a:xfrm>
            <a:off x="7035554" y="5092705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33">
            <a:extLst>
              <a:ext uri="{FF2B5EF4-FFF2-40B4-BE49-F238E27FC236}">
                <a16:creationId xmlns:a16="http://schemas.microsoft.com/office/drawing/2014/main" id="{C856B107-45E6-4480-86F1-F06D4F5D88EC}"/>
              </a:ext>
            </a:extLst>
          </p:cNvPr>
          <p:cNvSpPr txBox="1"/>
          <p:nvPr/>
        </p:nvSpPr>
        <p:spPr>
          <a:xfrm>
            <a:off x="1744904" y="2212872"/>
            <a:ext cx="856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1">
                    <a:lumMod val="50000"/>
                  </a:schemeClr>
                </a:solidFill>
              </a:rPr>
              <a:t>Geodesic distance </a:t>
            </a:r>
            <a:r>
              <a:rPr lang="es-MX" sz="2800" dirty="0"/>
              <a:t>The shortest path length</a:t>
            </a:r>
          </a:p>
        </p:txBody>
      </p:sp>
      <p:cxnSp>
        <p:nvCxnSpPr>
          <p:cNvPr id="95" name="Straight Arrow Connector 42">
            <a:extLst>
              <a:ext uri="{FF2B5EF4-FFF2-40B4-BE49-F238E27FC236}">
                <a16:creationId xmlns:a16="http://schemas.microsoft.com/office/drawing/2014/main" id="{01A43285-13B4-4D1C-A7A5-3A63C67C9C56}"/>
              </a:ext>
            </a:extLst>
          </p:cNvPr>
          <p:cNvCxnSpPr>
            <a:cxnSpLocks/>
            <a:stCxn id="62" idx="6"/>
            <a:endCxn id="65" idx="2"/>
          </p:cNvCxnSpPr>
          <p:nvPr/>
        </p:nvCxnSpPr>
        <p:spPr>
          <a:xfrm flipV="1">
            <a:off x="4667301" y="5044373"/>
            <a:ext cx="2083690" cy="369235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>
            <a:extLst>
              <a:ext uri="{FF2B5EF4-FFF2-40B4-BE49-F238E27FC236}">
                <a16:creationId xmlns:a16="http://schemas.microsoft.com/office/drawing/2014/main" id="{125FB99C-BABE-4344-97B6-602C3E1F548D}"/>
              </a:ext>
            </a:extLst>
          </p:cNvPr>
          <p:cNvSpPr txBox="1"/>
          <p:nvPr/>
        </p:nvSpPr>
        <p:spPr>
          <a:xfrm>
            <a:off x="4828985" y="3620570"/>
            <a:ext cx="505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3</a:t>
            </a:r>
            <a:endParaRPr lang="sv-SE" sz="2800" b="1" dirty="0">
              <a:solidFill>
                <a:srgbClr val="FF0000"/>
              </a:solidFill>
            </a:endParaRPr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9EBDEDEB-9641-4B9C-89C4-AC60AF6C4DDB}"/>
              </a:ext>
            </a:extLst>
          </p:cNvPr>
          <p:cNvSpPr txBox="1"/>
          <p:nvPr/>
        </p:nvSpPr>
        <p:spPr>
          <a:xfrm>
            <a:off x="5559412" y="5289083"/>
            <a:ext cx="505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1</a:t>
            </a:r>
            <a:endParaRPr lang="sv-SE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595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II.B.b</a:t>
            </a:r>
            <a:r>
              <a:rPr lang="es-MX" dirty="0"/>
              <a:t> - Local </a:t>
            </a:r>
            <a:r>
              <a:rPr lang="es-MX" dirty="0" err="1"/>
              <a:t>properties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9D4025-266B-4551-9D8D-EE6AA20D1923}"/>
              </a:ext>
            </a:extLst>
          </p:cNvPr>
          <p:cNvSpPr txBox="1"/>
          <p:nvPr/>
        </p:nvSpPr>
        <p:spPr>
          <a:xfrm>
            <a:off x="1744904" y="1246278"/>
            <a:ext cx="856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1">
                    <a:lumMod val="50000"/>
                  </a:schemeClr>
                </a:solidFill>
              </a:rPr>
              <a:t>Farness </a:t>
            </a:r>
            <a:r>
              <a:rPr lang="es-MX" sz="2800" dirty="0"/>
              <a:t>Sum of the shortest paths (in or out) </a:t>
            </a:r>
          </a:p>
        </p:txBody>
      </p:sp>
      <p:sp>
        <p:nvSpPr>
          <p:cNvPr id="62" name="Oval 27">
            <a:extLst>
              <a:ext uri="{FF2B5EF4-FFF2-40B4-BE49-F238E27FC236}">
                <a16:creationId xmlns:a16="http://schemas.microsoft.com/office/drawing/2014/main" id="{E82A26DD-0076-4241-8055-C0C0FD41476E}"/>
              </a:ext>
            </a:extLst>
          </p:cNvPr>
          <p:cNvSpPr/>
          <p:nvPr/>
        </p:nvSpPr>
        <p:spPr>
          <a:xfrm>
            <a:off x="4354881" y="477789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28">
            <a:extLst>
              <a:ext uri="{FF2B5EF4-FFF2-40B4-BE49-F238E27FC236}">
                <a16:creationId xmlns:a16="http://schemas.microsoft.com/office/drawing/2014/main" id="{9E6147BC-2589-414B-9238-C876D2DF4B4B}"/>
              </a:ext>
            </a:extLst>
          </p:cNvPr>
          <p:cNvSpPr/>
          <p:nvPr/>
        </p:nvSpPr>
        <p:spPr>
          <a:xfrm rot="18948701">
            <a:off x="4971464" y="531267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29">
            <a:extLst>
              <a:ext uri="{FF2B5EF4-FFF2-40B4-BE49-F238E27FC236}">
                <a16:creationId xmlns:a16="http://schemas.microsoft.com/office/drawing/2014/main" id="{8AD0856B-F15D-4F82-AC84-AFC838CCFFC7}"/>
              </a:ext>
            </a:extLst>
          </p:cNvPr>
          <p:cNvSpPr/>
          <p:nvPr/>
        </p:nvSpPr>
        <p:spPr>
          <a:xfrm rot="18434259">
            <a:off x="6347427" y="510009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30">
            <a:extLst>
              <a:ext uri="{FF2B5EF4-FFF2-40B4-BE49-F238E27FC236}">
                <a16:creationId xmlns:a16="http://schemas.microsoft.com/office/drawing/2014/main" id="{FC15AC29-448F-43E6-93E9-118986536BCF}"/>
              </a:ext>
            </a:extLst>
          </p:cNvPr>
          <p:cNvSpPr/>
          <p:nvPr/>
        </p:nvSpPr>
        <p:spPr>
          <a:xfrm rot="20828378">
            <a:off x="6747073" y="437389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6" name="Oval 31">
            <a:extLst>
              <a:ext uri="{FF2B5EF4-FFF2-40B4-BE49-F238E27FC236}">
                <a16:creationId xmlns:a16="http://schemas.microsoft.com/office/drawing/2014/main" id="{4367D4E7-CB50-40AE-8383-E3CB15002CEA}"/>
              </a:ext>
            </a:extLst>
          </p:cNvPr>
          <p:cNvSpPr/>
          <p:nvPr/>
        </p:nvSpPr>
        <p:spPr>
          <a:xfrm rot="3181082">
            <a:off x="4571777" y="391251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32">
            <a:extLst>
              <a:ext uri="{FF2B5EF4-FFF2-40B4-BE49-F238E27FC236}">
                <a16:creationId xmlns:a16="http://schemas.microsoft.com/office/drawing/2014/main" id="{98EC683B-E441-4291-8FAB-C393FC1D3650}"/>
              </a:ext>
            </a:extLst>
          </p:cNvPr>
          <p:cNvSpPr/>
          <p:nvPr/>
        </p:nvSpPr>
        <p:spPr>
          <a:xfrm rot="21031883">
            <a:off x="3519128" y="375659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33">
            <a:extLst>
              <a:ext uri="{FF2B5EF4-FFF2-40B4-BE49-F238E27FC236}">
                <a16:creationId xmlns:a16="http://schemas.microsoft.com/office/drawing/2014/main" id="{09A9BB59-43D8-4605-8C64-0327AC452B85}"/>
              </a:ext>
            </a:extLst>
          </p:cNvPr>
          <p:cNvSpPr/>
          <p:nvPr/>
        </p:nvSpPr>
        <p:spPr>
          <a:xfrm>
            <a:off x="3554140" y="453010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34">
            <a:extLst>
              <a:ext uri="{FF2B5EF4-FFF2-40B4-BE49-F238E27FC236}">
                <a16:creationId xmlns:a16="http://schemas.microsoft.com/office/drawing/2014/main" id="{407C4A56-B8A0-4EFA-AA4C-9F59B976DB81}"/>
              </a:ext>
            </a:extLst>
          </p:cNvPr>
          <p:cNvCxnSpPr>
            <a:cxnSpLocks/>
            <a:stCxn id="67" idx="6"/>
            <a:endCxn id="66" idx="3"/>
          </p:cNvCxnSpPr>
          <p:nvPr/>
        </p:nvCxnSpPr>
        <p:spPr>
          <a:xfrm>
            <a:off x="3829420" y="3887103"/>
            <a:ext cx="743884" cy="159831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35">
            <a:extLst>
              <a:ext uri="{FF2B5EF4-FFF2-40B4-BE49-F238E27FC236}">
                <a16:creationId xmlns:a16="http://schemas.microsoft.com/office/drawing/2014/main" id="{B1E6A597-1245-4AD6-87AD-FDAF531A5279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3701036" y="4066883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36">
            <a:extLst>
              <a:ext uri="{FF2B5EF4-FFF2-40B4-BE49-F238E27FC236}">
                <a16:creationId xmlns:a16="http://schemas.microsoft.com/office/drawing/2014/main" id="{7D84462A-29C8-43C7-BA55-05F43EC775B7}"/>
              </a:ext>
            </a:extLst>
          </p:cNvPr>
          <p:cNvCxnSpPr>
            <a:cxnSpLocks/>
            <a:stCxn id="66" idx="5"/>
            <a:endCxn id="62" idx="0"/>
          </p:cNvCxnSpPr>
          <p:nvPr/>
        </p:nvCxnSpPr>
        <p:spPr>
          <a:xfrm flipH="1">
            <a:off x="4511091" y="4223406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37">
            <a:extLst>
              <a:ext uri="{FF2B5EF4-FFF2-40B4-BE49-F238E27FC236}">
                <a16:creationId xmlns:a16="http://schemas.microsoft.com/office/drawing/2014/main" id="{DFBC2714-6D95-416E-8F85-EB82A8BCE122}"/>
              </a:ext>
            </a:extLst>
          </p:cNvPr>
          <p:cNvSpPr/>
          <p:nvPr/>
        </p:nvSpPr>
        <p:spPr>
          <a:xfrm rot="18848667">
            <a:off x="4999411" y="441026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38">
            <a:extLst>
              <a:ext uri="{FF2B5EF4-FFF2-40B4-BE49-F238E27FC236}">
                <a16:creationId xmlns:a16="http://schemas.microsoft.com/office/drawing/2014/main" id="{48B0372E-E797-4021-B79F-26039F85BC31}"/>
              </a:ext>
            </a:extLst>
          </p:cNvPr>
          <p:cNvCxnSpPr>
            <a:cxnSpLocks/>
            <a:stCxn id="66" idx="6"/>
            <a:endCxn id="82" idx="0"/>
          </p:cNvCxnSpPr>
          <p:nvPr/>
        </p:nvCxnSpPr>
        <p:spPr>
          <a:xfrm>
            <a:off x="4821957" y="4193507"/>
            <a:ext cx="221570" cy="264172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39">
            <a:extLst>
              <a:ext uri="{FF2B5EF4-FFF2-40B4-BE49-F238E27FC236}">
                <a16:creationId xmlns:a16="http://schemas.microsoft.com/office/drawing/2014/main" id="{49EFE1FD-C435-41C5-9E0C-70253B504C17}"/>
              </a:ext>
            </a:extLst>
          </p:cNvPr>
          <p:cNvSpPr/>
          <p:nvPr/>
        </p:nvSpPr>
        <p:spPr>
          <a:xfrm rot="15721364">
            <a:off x="5638362" y="327045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40">
            <a:extLst>
              <a:ext uri="{FF2B5EF4-FFF2-40B4-BE49-F238E27FC236}">
                <a16:creationId xmlns:a16="http://schemas.microsoft.com/office/drawing/2014/main" id="{6A9CC2B9-AD11-465F-AB27-68BDE0BB91BD}"/>
              </a:ext>
            </a:extLst>
          </p:cNvPr>
          <p:cNvCxnSpPr>
            <a:cxnSpLocks/>
            <a:stCxn id="66" idx="0"/>
            <a:endCxn id="84" idx="0"/>
          </p:cNvCxnSpPr>
          <p:nvPr/>
        </p:nvCxnSpPr>
        <p:spPr>
          <a:xfrm flipV="1">
            <a:off x="4852771" y="3448343"/>
            <a:ext cx="787103" cy="52641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41">
            <a:extLst>
              <a:ext uri="{FF2B5EF4-FFF2-40B4-BE49-F238E27FC236}">
                <a16:creationId xmlns:a16="http://schemas.microsoft.com/office/drawing/2014/main" id="{B328BED8-5C3E-4671-BD7B-FD3E2A79007B}"/>
              </a:ext>
            </a:extLst>
          </p:cNvPr>
          <p:cNvCxnSpPr>
            <a:cxnSpLocks/>
            <a:stCxn id="62" idx="5"/>
            <a:endCxn id="63" idx="0"/>
          </p:cNvCxnSpPr>
          <p:nvPr/>
        </p:nvCxnSpPr>
        <p:spPr>
          <a:xfrm>
            <a:off x="4621548" y="5044562"/>
            <a:ext cx="397245" cy="312316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42">
            <a:extLst>
              <a:ext uri="{FF2B5EF4-FFF2-40B4-BE49-F238E27FC236}">
                <a16:creationId xmlns:a16="http://schemas.microsoft.com/office/drawing/2014/main" id="{D51FAAE5-6434-4A12-9CBC-7641DBE091C2}"/>
              </a:ext>
            </a:extLst>
          </p:cNvPr>
          <p:cNvCxnSpPr>
            <a:cxnSpLocks/>
            <a:stCxn id="84" idx="3"/>
            <a:endCxn id="65" idx="1"/>
          </p:cNvCxnSpPr>
          <p:nvPr/>
        </p:nvCxnSpPr>
        <p:spPr>
          <a:xfrm>
            <a:off x="5919289" y="3520723"/>
            <a:ext cx="851723" cy="926277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43">
            <a:extLst>
              <a:ext uri="{FF2B5EF4-FFF2-40B4-BE49-F238E27FC236}">
                <a16:creationId xmlns:a16="http://schemas.microsoft.com/office/drawing/2014/main" id="{8396B33E-F29C-40B3-A2D2-71372B5A3C4F}"/>
              </a:ext>
            </a:extLst>
          </p:cNvPr>
          <p:cNvCxnSpPr>
            <a:cxnSpLocks/>
            <a:stCxn id="64" idx="6"/>
            <a:endCxn id="65" idx="3"/>
          </p:cNvCxnSpPr>
          <p:nvPr/>
        </p:nvCxnSpPr>
        <p:spPr>
          <a:xfrm flipV="1">
            <a:off x="6598163" y="4662372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44">
            <a:extLst>
              <a:ext uri="{FF2B5EF4-FFF2-40B4-BE49-F238E27FC236}">
                <a16:creationId xmlns:a16="http://schemas.microsoft.com/office/drawing/2014/main" id="{0C079E3F-5E60-413E-B2A3-F4CD688B2BF1}"/>
              </a:ext>
            </a:extLst>
          </p:cNvPr>
          <p:cNvSpPr/>
          <p:nvPr/>
        </p:nvSpPr>
        <p:spPr>
          <a:xfrm rot="281712">
            <a:off x="6785346" y="349545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45">
            <a:extLst>
              <a:ext uri="{FF2B5EF4-FFF2-40B4-BE49-F238E27FC236}">
                <a16:creationId xmlns:a16="http://schemas.microsoft.com/office/drawing/2014/main" id="{D28D0F79-849A-46A7-A742-A192F3CB8F0F}"/>
              </a:ext>
            </a:extLst>
          </p:cNvPr>
          <p:cNvCxnSpPr>
            <a:cxnSpLocks/>
            <a:stCxn id="89" idx="4"/>
            <a:endCxn id="65" idx="0"/>
          </p:cNvCxnSpPr>
          <p:nvPr/>
        </p:nvCxnSpPr>
        <p:spPr>
          <a:xfrm flipH="1">
            <a:off x="6868514" y="3807352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46">
            <a:extLst>
              <a:ext uri="{FF2B5EF4-FFF2-40B4-BE49-F238E27FC236}">
                <a16:creationId xmlns:a16="http://schemas.microsoft.com/office/drawing/2014/main" id="{04FA2F00-5765-4915-8ED0-B7B18E6AAB20}"/>
              </a:ext>
            </a:extLst>
          </p:cNvPr>
          <p:cNvSpPr/>
          <p:nvPr/>
        </p:nvSpPr>
        <p:spPr>
          <a:xfrm rot="1467388">
            <a:off x="7415467" y="486023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47">
            <a:extLst>
              <a:ext uri="{FF2B5EF4-FFF2-40B4-BE49-F238E27FC236}">
                <a16:creationId xmlns:a16="http://schemas.microsoft.com/office/drawing/2014/main" id="{0E5972AA-6DC3-4531-B209-57BA7ED9D510}"/>
              </a:ext>
            </a:extLst>
          </p:cNvPr>
          <p:cNvCxnSpPr>
            <a:cxnSpLocks/>
            <a:stCxn id="65" idx="5"/>
            <a:endCxn id="91" idx="2"/>
          </p:cNvCxnSpPr>
          <p:nvPr/>
        </p:nvCxnSpPr>
        <p:spPr>
          <a:xfrm>
            <a:off x="7035554" y="4613202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ruta 1">
            <a:extLst>
              <a:ext uri="{FF2B5EF4-FFF2-40B4-BE49-F238E27FC236}">
                <a16:creationId xmlns:a16="http://schemas.microsoft.com/office/drawing/2014/main" id="{6EA62BDD-8AA5-4295-BED3-43A2CF7A1294}"/>
              </a:ext>
            </a:extLst>
          </p:cNvPr>
          <p:cNvSpPr txBox="1"/>
          <p:nvPr/>
        </p:nvSpPr>
        <p:spPr>
          <a:xfrm>
            <a:off x="3855118" y="2642986"/>
            <a:ext cx="3509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/>
              <a:t>outF</a:t>
            </a:r>
            <a:r>
              <a:rPr lang="en-GB" sz="2400" i="1" dirty="0"/>
              <a:t> = 1+2+3+3+1+2 = 12</a:t>
            </a:r>
            <a:endParaRPr lang="sv-SE" sz="2400" i="1" dirty="0"/>
          </a:p>
        </p:txBody>
      </p:sp>
      <p:cxnSp>
        <p:nvCxnSpPr>
          <p:cNvPr id="28" name="Straight Arrow Connector 42">
            <a:extLst>
              <a:ext uri="{FF2B5EF4-FFF2-40B4-BE49-F238E27FC236}">
                <a16:creationId xmlns:a16="http://schemas.microsoft.com/office/drawing/2014/main" id="{BA74EB3A-BC4A-4F71-B08D-C4109B8B509D}"/>
              </a:ext>
            </a:extLst>
          </p:cNvPr>
          <p:cNvCxnSpPr>
            <a:cxnSpLocks/>
            <a:stCxn id="62" idx="6"/>
            <a:endCxn id="65" idx="2"/>
          </p:cNvCxnSpPr>
          <p:nvPr/>
        </p:nvCxnSpPr>
        <p:spPr>
          <a:xfrm flipV="1">
            <a:off x="4667301" y="4564870"/>
            <a:ext cx="2083690" cy="369235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8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II.B.b</a:t>
            </a:r>
            <a:r>
              <a:rPr lang="es-MX" dirty="0"/>
              <a:t> - Local </a:t>
            </a:r>
            <a:r>
              <a:rPr lang="es-MX" dirty="0" err="1"/>
              <a:t>properties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1BB2B-6CD0-4199-8B6B-53C13B3FE764}"/>
              </a:ext>
            </a:extLst>
          </p:cNvPr>
          <p:cNvSpPr txBox="1"/>
          <p:nvPr/>
        </p:nvSpPr>
        <p:spPr>
          <a:xfrm>
            <a:off x="2393228" y="1905506"/>
            <a:ext cx="75889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 err="1"/>
              <a:t>Centrality</a:t>
            </a:r>
            <a:r>
              <a:rPr lang="es-MX" sz="4800" dirty="0"/>
              <a:t> </a:t>
            </a:r>
            <a:r>
              <a:rPr lang="es-MX" sz="4800" dirty="0" err="1"/>
              <a:t>measures</a:t>
            </a:r>
            <a:r>
              <a:rPr lang="es-MX" sz="4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800" dirty="0" err="1"/>
              <a:t>Degree</a:t>
            </a:r>
            <a:endParaRPr lang="es-MX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800" dirty="0"/>
              <a:t>Betwenness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800" dirty="0" err="1"/>
              <a:t>Closeness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8106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I.A - What is a network?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Image result for facebook logo">
            <a:extLst>
              <a:ext uri="{FF2B5EF4-FFF2-40B4-BE49-F238E27FC236}">
                <a16:creationId xmlns:a16="http://schemas.microsoft.com/office/drawing/2014/main" id="{9B8EEBB2-E810-43A8-89C0-0479800E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7" y="11695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twork">
            <a:extLst>
              <a:ext uri="{FF2B5EF4-FFF2-40B4-BE49-F238E27FC236}">
                <a16:creationId xmlns:a16="http://schemas.microsoft.com/office/drawing/2014/main" id="{2DA845D8-17E5-4A65-9ED2-00F43486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8" y="433364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etwork">
            <a:extLst>
              <a:ext uri="{FF2B5EF4-FFF2-40B4-BE49-F238E27FC236}">
                <a16:creationId xmlns:a16="http://schemas.microsoft.com/office/drawing/2014/main" id="{6792844A-64DC-4264-8785-5C84892EA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250" y="281916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rport network">
            <a:extLst>
              <a:ext uri="{FF2B5EF4-FFF2-40B4-BE49-F238E27FC236}">
                <a16:creationId xmlns:a16="http://schemas.microsoft.com/office/drawing/2014/main" id="{7B5D4B81-2F2D-437C-9E17-4E242A5C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425575"/>
            <a:ext cx="2895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metro cdmx&quot;">
            <a:extLst>
              <a:ext uri="{FF2B5EF4-FFF2-40B4-BE49-F238E27FC236}">
                <a16:creationId xmlns:a16="http://schemas.microsoft.com/office/drawing/2014/main" id="{268D16B1-5094-4F2C-8B1D-51D9C4F7E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12701"/>
            <a:ext cx="3427496" cy="345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755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II.B.b</a:t>
            </a:r>
            <a:r>
              <a:rPr lang="es-MX" dirty="0"/>
              <a:t> - Local </a:t>
            </a:r>
            <a:r>
              <a:rPr lang="es-MX" dirty="0" err="1"/>
              <a:t>properties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1BB2B-6CD0-4199-8B6B-53C13B3FE764}"/>
                  </a:ext>
                </a:extLst>
              </p:cNvPr>
              <p:cNvSpPr txBox="1"/>
              <p:nvPr/>
            </p:nvSpPr>
            <p:spPr>
              <a:xfrm>
                <a:off x="-120787" y="2157124"/>
                <a:ext cx="52586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s-MX" b="1" dirty="0" err="1">
                    <a:solidFill>
                      <a:srgbClr val="0070C0"/>
                    </a:solidFill>
                  </a:rPr>
                  <a:t>Outdegree</a:t>
                </a:r>
                <a:r>
                  <a:rPr lang="es-MX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: </a:t>
                </a:r>
                <a:r>
                  <a:rPr lang="es-MX" dirty="0" err="1"/>
                  <a:t>Number</a:t>
                </a:r>
                <a:r>
                  <a:rPr lang="es-MX" dirty="0"/>
                  <a:t> of </a:t>
                </a:r>
                <a:r>
                  <a:rPr lang="es-MX" dirty="0" err="1"/>
                  <a:t>edges</a:t>
                </a:r>
                <a:r>
                  <a:rPr lang="es-MX" dirty="0"/>
                  <a:t> </a:t>
                </a:r>
                <a:r>
                  <a:rPr lang="es-MX" dirty="0" err="1"/>
                  <a:t>originating</a:t>
                </a:r>
                <a:r>
                  <a:rPr lang="es-MX" dirty="0"/>
                  <a:t> </a:t>
                </a:r>
                <a:r>
                  <a:rPr lang="es-MX" dirty="0" err="1"/>
                  <a:t>from</a:t>
                </a:r>
                <a:r>
                  <a:rPr lang="es-MX" dirty="0"/>
                  <a:t> </a:t>
                </a:r>
                <a:r>
                  <a:rPr lang="es-MX" dirty="0" err="1"/>
                  <a:t>node</a:t>
                </a:r>
                <a:r>
                  <a:rPr lang="es-MX" dirty="0"/>
                  <a:t> </a:t>
                </a:r>
                <a:r>
                  <a:rPr lang="es-MX" i="1" dirty="0"/>
                  <a:t>i</a:t>
                </a:r>
                <a:r>
                  <a:rPr lang="es-MX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1BB2B-6CD0-4199-8B6B-53C13B3FE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87" y="2157124"/>
                <a:ext cx="5258636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19C2C86-7085-4370-8FA6-EC4D97D0AE1E}"/>
                  </a:ext>
                </a:extLst>
              </p:cNvPr>
              <p:cNvSpPr/>
              <p:nvPr/>
            </p:nvSpPr>
            <p:spPr>
              <a:xfrm>
                <a:off x="9967192" y="3477137"/>
                <a:ext cx="1606145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19C2C86-7085-4370-8FA6-EC4D97D0A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192" y="3477137"/>
                <a:ext cx="1606145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5E96B1-4F74-447C-B7D1-9CFB06BC205F}"/>
                  </a:ext>
                </a:extLst>
              </p:cNvPr>
              <p:cNvSpPr/>
              <p:nvPr/>
            </p:nvSpPr>
            <p:spPr>
              <a:xfrm>
                <a:off x="9963051" y="5158104"/>
                <a:ext cx="1622111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5E96B1-4F74-447C-B7D1-9CFB06BC2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051" y="5158104"/>
                <a:ext cx="1622111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1A675A-741C-4F45-A9DE-1916C279BAA2}"/>
                  </a:ext>
                </a:extLst>
              </p:cNvPr>
              <p:cNvSpPr/>
              <p:nvPr/>
            </p:nvSpPr>
            <p:spPr>
              <a:xfrm>
                <a:off x="9979093" y="4244488"/>
                <a:ext cx="1579728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1A675A-741C-4F45-A9DE-1916C279B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093" y="4244488"/>
                <a:ext cx="1579728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9D4025-266B-4551-9D8D-EE6AA20D1923}"/>
                  </a:ext>
                </a:extLst>
              </p:cNvPr>
              <p:cNvSpPr txBox="1"/>
              <p:nvPr/>
            </p:nvSpPr>
            <p:spPr>
              <a:xfrm>
                <a:off x="1744904" y="1246278"/>
                <a:ext cx="72781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3600" b="1" dirty="0">
                    <a:solidFill>
                      <a:schemeClr val="accent1">
                        <a:lumMod val="50000"/>
                      </a:schemeClr>
                    </a:solidFill>
                  </a:rPr>
                  <a:t>Degree</a:t>
                </a:r>
                <a:r>
                  <a:rPr lang="es-MX" sz="3600" dirty="0"/>
                  <a:t> </a:t>
                </a:r>
                <a:r>
                  <a:rPr lang="es-MX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800" dirty="0"/>
                  <a:t>), </a:t>
                </a:r>
                <a:r>
                  <a:rPr lang="es-MX" sz="2800" dirty="0" err="1"/>
                  <a:t>Number</a:t>
                </a:r>
                <a:r>
                  <a:rPr lang="es-MX" sz="2800" dirty="0"/>
                  <a:t> of </a:t>
                </a:r>
                <a:r>
                  <a:rPr lang="es-MX" sz="2800" dirty="0" err="1"/>
                  <a:t>edges</a:t>
                </a:r>
                <a:r>
                  <a:rPr lang="es-MX" sz="2800" dirty="0"/>
                  <a:t> </a:t>
                </a:r>
                <a:r>
                  <a:rPr lang="es-MX" sz="2800" dirty="0" err="1"/>
                  <a:t>for</a:t>
                </a:r>
                <a:r>
                  <a:rPr lang="es-MX" sz="2800" dirty="0"/>
                  <a:t> </a:t>
                </a:r>
                <a:r>
                  <a:rPr lang="es-MX" sz="2800" dirty="0" err="1"/>
                  <a:t>each</a:t>
                </a:r>
                <a:r>
                  <a:rPr lang="es-MX" sz="2800" dirty="0"/>
                  <a:t> </a:t>
                </a:r>
                <a:r>
                  <a:rPr lang="es-MX" sz="2800" dirty="0" err="1"/>
                  <a:t>node</a:t>
                </a:r>
                <a:r>
                  <a:rPr lang="es-MX" sz="2800" dirty="0"/>
                  <a:t>.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9D4025-266B-4551-9D8D-EE6AA20D1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904" y="1246278"/>
                <a:ext cx="7278146" cy="646331"/>
              </a:xfrm>
              <a:prstGeom prst="rect">
                <a:avLst/>
              </a:prstGeom>
              <a:blipFill>
                <a:blip r:embed="rId7"/>
                <a:stretch>
                  <a:fillRect l="-2513" t="-14151" r="-67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474B470-1791-479E-A445-D81C1B4EF59B}"/>
                  </a:ext>
                </a:extLst>
              </p:cNvPr>
              <p:cNvSpPr txBox="1"/>
              <p:nvPr/>
            </p:nvSpPr>
            <p:spPr>
              <a:xfrm>
                <a:off x="5835252" y="2122981"/>
                <a:ext cx="44725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b="1" dirty="0">
                    <a:solidFill>
                      <a:srgbClr val="FF0000"/>
                    </a:solidFill>
                  </a:rPr>
                  <a:t>Indegree</a:t>
                </a:r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s-MX" sz="2000" dirty="0"/>
                  <a:t>: </a:t>
                </a:r>
                <a:r>
                  <a:rPr lang="es-MX" sz="2000" dirty="0" err="1"/>
                  <a:t>Number</a:t>
                </a:r>
                <a:r>
                  <a:rPr lang="es-MX" sz="2000" dirty="0"/>
                  <a:t> of </a:t>
                </a:r>
                <a:r>
                  <a:rPr lang="es-MX" sz="2000" dirty="0" err="1"/>
                  <a:t>contacts</a:t>
                </a:r>
                <a:r>
                  <a:rPr lang="es-MX" sz="2000" dirty="0"/>
                  <a:t> </a:t>
                </a:r>
                <a:r>
                  <a:rPr lang="es-MX" sz="2000" dirty="0" err="1"/>
                  <a:t>arriving</a:t>
                </a:r>
                <a:r>
                  <a:rPr lang="es-MX" sz="2000" dirty="0"/>
                  <a:t> at </a:t>
                </a:r>
                <a:r>
                  <a:rPr lang="es-MX" sz="2000" dirty="0" err="1"/>
                  <a:t>node</a:t>
                </a:r>
                <a:r>
                  <a:rPr lang="es-MX" sz="2000" dirty="0"/>
                  <a:t> </a:t>
                </a:r>
                <a:r>
                  <a:rPr lang="es-MX" sz="2000" i="1" dirty="0"/>
                  <a:t>i</a:t>
                </a:r>
                <a:r>
                  <a:rPr lang="es-MX" sz="2000" dirty="0"/>
                  <a:t>.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474B470-1791-479E-A445-D81C1B4EF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252" y="2122981"/>
                <a:ext cx="4472572" cy="707886"/>
              </a:xfrm>
              <a:prstGeom prst="rect">
                <a:avLst/>
              </a:prstGeom>
              <a:blipFill>
                <a:blip r:embed="rId8"/>
                <a:stretch>
                  <a:fillRect l="-1362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B723646F-9EB3-4172-AAC6-60594D50DA43}"/>
              </a:ext>
            </a:extLst>
          </p:cNvPr>
          <p:cNvSpPr/>
          <p:nvPr/>
        </p:nvSpPr>
        <p:spPr>
          <a:xfrm>
            <a:off x="3698158" y="498422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EEBECDE-5FBC-4A1D-A5CC-FB7DEE090EA9}"/>
              </a:ext>
            </a:extLst>
          </p:cNvPr>
          <p:cNvSpPr/>
          <p:nvPr/>
        </p:nvSpPr>
        <p:spPr>
          <a:xfrm rot="18948701">
            <a:off x="4314741" y="5519008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F4A547B-0841-432D-8938-46FCF15DFA96}"/>
              </a:ext>
            </a:extLst>
          </p:cNvPr>
          <p:cNvSpPr/>
          <p:nvPr/>
        </p:nvSpPr>
        <p:spPr>
          <a:xfrm rot="18434259">
            <a:off x="5690704" y="530642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7D3489-6FB7-4A3B-B241-44457E6C63D9}"/>
              </a:ext>
            </a:extLst>
          </p:cNvPr>
          <p:cNvSpPr/>
          <p:nvPr/>
        </p:nvSpPr>
        <p:spPr>
          <a:xfrm rot="20828378">
            <a:off x="6090350" y="458022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585ED6-D800-49E3-9DDF-9D0B3FD5397D}"/>
              </a:ext>
            </a:extLst>
          </p:cNvPr>
          <p:cNvSpPr/>
          <p:nvPr/>
        </p:nvSpPr>
        <p:spPr>
          <a:xfrm rot="3181082">
            <a:off x="3915054" y="411884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BC0A8A4-E866-419F-8A26-1AF956A2223E}"/>
              </a:ext>
            </a:extLst>
          </p:cNvPr>
          <p:cNvSpPr/>
          <p:nvPr/>
        </p:nvSpPr>
        <p:spPr>
          <a:xfrm rot="21031883">
            <a:off x="2862405" y="396292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6312671-2DDC-4A1D-BC87-595F80885A58}"/>
              </a:ext>
            </a:extLst>
          </p:cNvPr>
          <p:cNvSpPr/>
          <p:nvPr/>
        </p:nvSpPr>
        <p:spPr>
          <a:xfrm>
            <a:off x="2897417" y="473643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AEE55A-C350-4514-97BF-B4D5544F1281}"/>
              </a:ext>
            </a:extLst>
          </p:cNvPr>
          <p:cNvCxnSpPr>
            <a:cxnSpLocks/>
            <a:stCxn id="41" idx="6"/>
            <a:endCxn id="40" idx="3"/>
          </p:cNvCxnSpPr>
          <p:nvPr/>
        </p:nvCxnSpPr>
        <p:spPr>
          <a:xfrm>
            <a:off x="3172697" y="4093432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2F1162-4786-4C0E-9DF8-7D067DE8939D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3044313" y="4273212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93C429-D87C-4067-BE55-3DC026535A7C}"/>
              </a:ext>
            </a:extLst>
          </p:cNvPr>
          <p:cNvCxnSpPr>
            <a:cxnSpLocks/>
            <a:stCxn id="40" idx="5"/>
            <a:endCxn id="36" idx="0"/>
          </p:cNvCxnSpPr>
          <p:nvPr/>
        </p:nvCxnSpPr>
        <p:spPr>
          <a:xfrm flipH="1">
            <a:off x="3854368" y="4429735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59ACB73-D039-479E-876D-CA6755C3ED48}"/>
              </a:ext>
            </a:extLst>
          </p:cNvPr>
          <p:cNvSpPr/>
          <p:nvPr/>
        </p:nvSpPr>
        <p:spPr>
          <a:xfrm rot="18848667">
            <a:off x="4501944" y="469395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8C212C-16EF-452E-AE39-F3CF8119A006}"/>
              </a:ext>
            </a:extLst>
          </p:cNvPr>
          <p:cNvCxnSpPr>
            <a:cxnSpLocks/>
            <a:stCxn id="40" idx="6"/>
            <a:endCxn id="46" idx="0"/>
          </p:cNvCxnSpPr>
          <p:nvPr/>
        </p:nvCxnSpPr>
        <p:spPr>
          <a:xfrm>
            <a:off x="4165234" y="4399836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43B0CD9-17FD-48BE-9290-E7B35A7C18A4}"/>
              </a:ext>
            </a:extLst>
          </p:cNvPr>
          <p:cNvSpPr/>
          <p:nvPr/>
        </p:nvSpPr>
        <p:spPr>
          <a:xfrm rot="15721364">
            <a:off x="4981639" y="347678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3FF64C4-24E9-49BD-A06D-D44F0409DCDF}"/>
              </a:ext>
            </a:extLst>
          </p:cNvPr>
          <p:cNvCxnSpPr>
            <a:cxnSpLocks/>
            <a:stCxn id="40" idx="0"/>
            <a:endCxn id="48" idx="0"/>
          </p:cNvCxnSpPr>
          <p:nvPr/>
        </p:nvCxnSpPr>
        <p:spPr>
          <a:xfrm flipV="1">
            <a:off x="4196048" y="3654672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5DC01D-386D-4601-8DB2-291251C3227F}"/>
              </a:ext>
            </a:extLst>
          </p:cNvPr>
          <p:cNvCxnSpPr>
            <a:cxnSpLocks/>
            <a:stCxn id="36" idx="5"/>
            <a:endCxn id="37" idx="0"/>
          </p:cNvCxnSpPr>
          <p:nvPr/>
        </p:nvCxnSpPr>
        <p:spPr>
          <a:xfrm>
            <a:off x="3964825" y="5250891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DAB4F1-E2C0-4480-888F-F1CCD4574639}"/>
              </a:ext>
            </a:extLst>
          </p:cNvPr>
          <p:cNvCxnSpPr>
            <a:cxnSpLocks/>
            <a:stCxn id="48" idx="3"/>
            <a:endCxn id="39" idx="1"/>
          </p:cNvCxnSpPr>
          <p:nvPr/>
        </p:nvCxnSpPr>
        <p:spPr>
          <a:xfrm>
            <a:off x="5262566" y="3727052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8C566A-CC31-491F-AA5E-0578334D1165}"/>
              </a:ext>
            </a:extLst>
          </p:cNvPr>
          <p:cNvCxnSpPr>
            <a:cxnSpLocks/>
            <a:stCxn id="38" idx="6"/>
            <a:endCxn id="39" idx="3"/>
          </p:cNvCxnSpPr>
          <p:nvPr/>
        </p:nvCxnSpPr>
        <p:spPr>
          <a:xfrm flipV="1">
            <a:off x="5941440" y="4868701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8CD2AEFD-98F0-4D68-874F-628542A37DD2}"/>
              </a:ext>
            </a:extLst>
          </p:cNvPr>
          <p:cNvSpPr/>
          <p:nvPr/>
        </p:nvSpPr>
        <p:spPr>
          <a:xfrm rot="281712">
            <a:off x="6128623" y="370178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7CDB25-68FB-4D0F-BFCA-3BE1F00DB8F4}"/>
              </a:ext>
            </a:extLst>
          </p:cNvPr>
          <p:cNvCxnSpPr>
            <a:cxnSpLocks/>
            <a:stCxn id="53" idx="4"/>
            <a:endCxn id="39" idx="0"/>
          </p:cNvCxnSpPr>
          <p:nvPr/>
        </p:nvCxnSpPr>
        <p:spPr>
          <a:xfrm flipH="1">
            <a:off x="6211791" y="4013681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231346A-5211-4E2D-BDB1-E0D64873D3F4}"/>
              </a:ext>
            </a:extLst>
          </p:cNvPr>
          <p:cNvSpPr/>
          <p:nvPr/>
        </p:nvSpPr>
        <p:spPr>
          <a:xfrm rot="1467388">
            <a:off x="6758744" y="506656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3154FF9-FF69-45EB-99B9-3F7B44037DE4}"/>
              </a:ext>
            </a:extLst>
          </p:cNvPr>
          <p:cNvCxnSpPr>
            <a:cxnSpLocks/>
            <a:stCxn id="39" idx="5"/>
            <a:endCxn id="55" idx="2"/>
          </p:cNvCxnSpPr>
          <p:nvPr/>
        </p:nvCxnSpPr>
        <p:spPr>
          <a:xfrm>
            <a:off x="6378831" y="4819531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598A5B3-4859-48EE-90CE-7535357013C1}"/>
              </a:ext>
            </a:extLst>
          </p:cNvPr>
          <p:cNvSpPr txBox="1"/>
          <p:nvPr/>
        </p:nvSpPr>
        <p:spPr>
          <a:xfrm>
            <a:off x="9559968" y="3057006"/>
            <a:ext cx="262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Relative degree centrality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D412B2-B84C-468D-BA62-D26D82C3768F}"/>
              </a:ext>
            </a:extLst>
          </p:cNvPr>
          <p:cNvSpPr txBox="1"/>
          <p:nvPr/>
        </p:nvSpPr>
        <p:spPr>
          <a:xfrm>
            <a:off x="6453306" y="4423703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Indegree</a:t>
            </a:r>
            <a:r>
              <a:rPr lang="en-US" dirty="0">
                <a:solidFill>
                  <a:srgbClr val="FF0000"/>
                </a:solidFill>
              </a:rPr>
              <a:t> =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AA70F5-940B-4C98-BEDE-ABE222473258}"/>
              </a:ext>
            </a:extLst>
          </p:cNvPr>
          <p:cNvSpPr txBox="1"/>
          <p:nvPr/>
        </p:nvSpPr>
        <p:spPr>
          <a:xfrm>
            <a:off x="3059304" y="3474006"/>
            <a:ext cx="152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Outdegree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6144A4E-0790-4244-9673-3BF8E42D2BC3}"/>
              </a:ext>
            </a:extLst>
          </p:cNvPr>
          <p:cNvSpPr/>
          <p:nvPr/>
        </p:nvSpPr>
        <p:spPr>
          <a:xfrm rot="20828378">
            <a:off x="6090349" y="4580220"/>
            <a:ext cx="312420" cy="3124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97229DB-52D7-4BF1-994C-BC8B8EDF8C6A}"/>
              </a:ext>
            </a:extLst>
          </p:cNvPr>
          <p:cNvSpPr/>
          <p:nvPr/>
        </p:nvSpPr>
        <p:spPr>
          <a:xfrm rot="3181082">
            <a:off x="3910976" y="4112255"/>
            <a:ext cx="312420" cy="3124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83BFF9-98A0-4EF9-BD9F-ACDF9B10EA1D}"/>
              </a:ext>
            </a:extLst>
          </p:cNvPr>
          <p:cNvCxnSpPr>
            <a:cxnSpLocks/>
          </p:cNvCxnSpPr>
          <p:nvPr/>
        </p:nvCxnSpPr>
        <p:spPr>
          <a:xfrm>
            <a:off x="3178343" y="4087916"/>
            <a:ext cx="743884" cy="159831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C17E88A-92AD-4124-9C42-2D3B3E81360A}"/>
              </a:ext>
            </a:extLst>
          </p:cNvPr>
          <p:cNvCxnSpPr>
            <a:cxnSpLocks/>
          </p:cNvCxnSpPr>
          <p:nvPr/>
        </p:nvCxnSpPr>
        <p:spPr>
          <a:xfrm>
            <a:off x="3043863" y="4273792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00587B-7A71-4E59-8B5E-EE42A7AF0825}"/>
              </a:ext>
            </a:extLst>
          </p:cNvPr>
          <p:cNvCxnSpPr>
            <a:cxnSpLocks/>
          </p:cNvCxnSpPr>
          <p:nvPr/>
        </p:nvCxnSpPr>
        <p:spPr>
          <a:xfrm flipH="1">
            <a:off x="3853918" y="4436411"/>
            <a:ext cx="195107" cy="554489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8583EBF-EFE5-4E74-94C8-792FCD9CAB6B}"/>
              </a:ext>
            </a:extLst>
          </p:cNvPr>
          <p:cNvCxnSpPr>
            <a:cxnSpLocks/>
          </p:cNvCxnSpPr>
          <p:nvPr/>
        </p:nvCxnSpPr>
        <p:spPr>
          <a:xfrm>
            <a:off x="4170880" y="4406512"/>
            <a:ext cx="380826" cy="341531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BEDBBB-60D0-4F8D-B9F5-225B7A3C3234}"/>
              </a:ext>
            </a:extLst>
          </p:cNvPr>
          <p:cNvCxnSpPr>
            <a:cxnSpLocks/>
            <a:stCxn id="48" idx="0"/>
            <a:endCxn id="61" idx="0"/>
          </p:cNvCxnSpPr>
          <p:nvPr/>
        </p:nvCxnSpPr>
        <p:spPr>
          <a:xfrm flipH="1">
            <a:off x="4191970" y="3654672"/>
            <a:ext cx="791181" cy="5198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6FB28F5-4B9C-49CC-8956-5F65693347E3}"/>
              </a:ext>
            </a:extLst>
          </p:cNvPr>
          <p:cNvCxnSpPr>
            <a:cxnSpLocks/>
          </p:cNvCxnSpPr>
          <p:nvPr/>
        </p:nvCxnSpPr>
        <p:spPr>
          <a:xfrm>
            <a:off x="3970471" y="5257567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7A6D040-037D-4561-B75A-28C96E44716A}"/>
              </a:ext>
            </a:extLst>
          </p:cNvPr>
          <p:cNvCxnSpPr>
            <a:cxnSpLocks/>
            <a:stCxn id="60" idx="1"/>
            <a:endCxn id="48" idx="3"/>
          </p:cNvCxnSpPr>
          <p:nvPr/>
        </p:nvCxnSpPr>
        <p:spPr>
          <a:xfrm flipH="1" flipV="1">
            <a:off x="5262566" y="3727052"/>
            <a:ext cx="851722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BCB365A-C22E-41BB-9E21-8B95AEDD0124}"/>
              </a:ext>
            </a:extLst>
          </p:cNvPr>
          <p:cNvCxnSpPr>
            <a:cxnSpLocks/>
          </p:cNvCxnSpPr>
          <p:nvPr/>
        </p:nvCxnSpPr>
        <p:spPr>
          <a:xfrm flipV="1">
            <a:off x="5934894" y="4875377"/>
            <a:ext cx="222019" cy="46956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FD464DE-B066-425A-9210-CBFAD8919156}"/>
              </a:ext>
            </a:extLst>
          </p:cNvPr>
          <p:cNvCxnSpPr>
            <a:cxnSpLocks/>
          </p:cNvCxnSpPr>
          <p:nvPr/>
        </p:nvCxnSpPr>
        <p:spPr>
          <a:xfrm flipH="1">
            <a:off x="6211341" y="4020357"/>
            <a:ext cx="60255" cy="57045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482B153-9256-4523-90DB-3DCC7EA7438A}"/>
              </a:ext>
            </a:extLst>
          </p:cNvPr>
          <p:cNvCxnSpPr>
            <a:cxnSpLocks/>
          </p:cNvCxnSpPr>
          <p:nvPr/>
        </p:nvCxnSpPr>
        <p:spPr>
          <a:xfrm>
            <a:off x="6378381" y="4820111"/>
            <a:ext cx="393929" cy="338573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9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0" grpId="0"/>
      <p:bldP spid="35" grpId="0"/>
      <p:bldP spid="57" grpId="0"/>
      <p:bldP spid="58" grpId="0"/>
      <p:bldP spid="59" grpId="0"/>
      <p:bldP spid="60" grpId="0" animBg="1"/>
      <p:bldP spid="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II.B.b</a:t>
            </a:r>
            <a:r>
              <a:rPr lang="es-MX" dirty="0"/>
              <a:t> - Local </a:t>
            </a:r>
            <a:r>
              <a:rPr lang="es-MX" dirty="0" err="1"/>
              <a:t>properties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1BB2B-6CD0-4199-8B6B-53C13B3FE764}"/>
              </a:ext>
            </a:extLst>
          </p:cNvPr>
          <p:cNvSpPr txBox="1"/>
          <p:nvPr/>
        </p:nvSpPr>
        <p:spPr>
          <a:xfrm>
            <a:off x="1612255" y="1199758"/>
            <a:ext cx="9244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>
                    <a:lumMod val="50000"/>
                  </a:schemeClr>
                </a:solidFill>
              </a:rPr>
              <a:t>Hubs and Authorities</a:t>
            </a:r>
            <a:r>
              <a:rPr lang="es-MX" sz="2400" dirty="0"/>
              <a:t> are nodes with high outedgree and high indegree.</a:t>
            </a:r>
          </a:p>
        </p:txBody>
      </p:sp>
      <p:sp>
        <p:nvSpPr>
          <p:cNvPr id="30" name="Oval 29"/>
          <p:cNvSpPr/>
          <p:nvPr/>
        </p:nvSpPr>
        <p:spPr>
          <a:xfrm>
            <a:off x="1090179" y="3718918"/>
            <a:ext cx="192829" cy="17288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B2890937-1031-4973-9340-0B97AB5B5F06}"/>
              </a:ext>
            </a:extLst>
          </p:cNvPr>
          <p:cNvSpPr/>
          <p:nvPr/>
        </p:nvSpPr>
        <p:spPr>
          <a:xfrm>
            <a:off x="1903990" y="2857243"/>
            <a:ext cx="192829" cy="17288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25">
            <a:extLst>
              <a:ext uri="{FF2B5EF4-FFF2-40B4-BE49-F238E27FC236}">
                <a16:creationId xmlns:a16="http://schemas.microsoft.com/office/drawing/2014/main" id="{9D4247B2-4762-4657-BBA7-0ABBA82A2D09}"/>
              </a:ext>
            </a:extLst>
          </p:cNvPr>
          <p:cNvSpPr/>
          <p:nvPr/>
        </p:nvSpPr>
        <p:spPr>
          <a:xfrm>
            <a:off x="1902284" y="3443348"/>
            <a:ext cx="192829" cy="17288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25">
            <a:extLst>
              <a:ext uri="{FF2B5EF4-FFF2-40B4-BE49-F238E27FC236}">
                <a16:creationId xmlns:a16="http://schemas.microsoft.com/office/drawing/2014/main" id="{FE03C3EA-BFAF-4250-A316-11E84FEDCB88}"/>
              </a:ext>
            </a:extLst>
          </p:cNvPr>
          <p:cNvSpPr/>
          <p:nvPr/>
        </p:nvSpPr>
        <p:spPr>
          <a:xfrm>
            <a:off x="1902284" y="4029453"/>
            <a:ext cx="192829" cy="17288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25">
            <a:extLst>
              <a:ext uri="{FF2B5EF4-FFF2-40B4-BE49-F238E27FC236}">
                <a16:creationId xmlns:a16="http://schemas.microsoft.com/office/drawing/2014/main" id="{95F2DC6C-D46F-4C2A-A476-2641A6D79F44}"/>
              </a:ext>
            </a:extLst>
          </p:cNvPr>
          <p:cNvSpPr/>
          <p:nvPr/>
        </p:nvSpPr>
        <p:spPr>
          <a:xfrm>
            <a:off x="1906535" y="4614482"/>
            <a:ext cx="192829" cy="17288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71">
            <a:extLst>
              <a:ext uri="{FF2B5EF4-FFF2-40B4-BE49-F238E27FC236}">
                <a16:creationId xmlns:a16="http://schemas.microsoft.com/office/drawing/2014/main" id="{1DF1EB4C-E313-49F7-96BF-250000CA7C9B}"/>
              </a:ext>
            </a:extLst>
          </p:cNvPr>
          <p:cNvCxnSpPr>
            <a:cxnSpLocks/>
            <a:stCxn id="36" idx="3"/>
            <a:endCxn id="30" idx="6"/>
          </p:cNvCxnSpPr>
          <p:nvPr/>
        </p:nvCxnSpPr>
        <p:spPr>
          <a:xfrm flipH="1">
            <a:off x="1283008" y="3004807"/>
            <a:ext cx="649221" cy="800552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71">
            <a:extLst>
              <a:ext uri="{FF2B5EF4-FFF2-40B4-BE49-F238E27FC236}">
                <a16:creationId xmlns:a16="http://schemas.microsoft.com/office/drawing/2014/main" id="{D904A1A4-3215-4441-BE4C-4CB96AA12867}"/>
              </a:ext>
            </a:extLst>
          </p:cNvPr>
          <p:cNvCxnSpPr>
            <a:cxnSpLocks/>
            <a:stCxn id="41" idx="2"/>
            <a:endCxn id="30" idx="6"/>
          </p:cNvCxnSpPr>
          <p:nvPr/>
        </p:nvCxnSpPr>
        <p:spPr>
          <a:xfrm flipH="1">
            <a:off x="1283008" y="3529789"/>
            <a:ext cx="619276" cy="27557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71">
            <a:extLst>
              <a:ext uri="{FF2B5EF4-FFF2-40B4-BE49-F238E27FC236}">
                <a16:creationId xmlns:a16="http://schemas.microsoft.com/office/drawing/2014/main" id="{B1EBE1B6-9940-4A11-B36B-608BFD2A6C61}"/>
              </a:ext>
            </a:extLst>
          </p:cNvPr>
          <p:cNvCxnSpPr>
            <a:cxnSpLocks/>
            <a:stCxn id="42" idx="2"/>
            <a:endCxn id="30" idx="6"/>
          </p:cNvCxnSpPr>
          <p:nvPr/>
        </p:nvCxnSpPr>
        <p:spPr>
          <a:xfrm flipH="1" flipV="1">
            <a:off x="1283008" y="3805359"/>
            <a:ext cx="619276" cy="310535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71">
            <a:extLst>
              <a:ext uri="{FF2B5EF4-FFF2-40B4-BE49-F238E27FC236}">
                <a16:creationId xmlns:a16="http://schemas.microsoft.com/office/drawing/2014/main" id="{85580A49-62D4-42B3-82D7-76644B352080}"/>
              </a:ext>
            </a:extLst>
          </p:cNvPr>
          <p:cNvCxnSpPr>
            <a:cxnSpLocks/>
            <a:stCxn id="44" idx="2"/>
            <a:endCxn id="30" idx="6"/>
          </p:cNvCxnSpPr>
          <p:nvPr/>
        </p:nvCxnSpPr>
        <p:spPr>
          <a:xfrm flipH="1" flipV="1">
            <a:off x="1283008" y="3805359"/>
            <a:ext cx="623527" cy="895564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29">
            <a:extLst>
              <a:ext uri="{FF2B5EF4-FFF2-40B4-BE49-F238E27FC236}">
                <a16:creationId xmlns:a16="http://schemas.microsoft.com/office/drawing/2014/main" id="{8C17A648-F817-470A-85FC-E20116F57106}"/>
              </a:ext>
            </a:extLst>
          </p:cNvPr>
          <p:cNvSpPr/>
          <p:nvPr/>
        </p:nvSpPr>
        <p:spPr>
          <a:xfrm>
            <a:off x="3256990" y="4473536"/>
            <a:ext cx="192829" cy="1728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25">
            <a:extLst>
              <a:ext uri="{FF2B5EF4-FFF2-40B4-BE49-F238E27FC236}">
                <a16:creationId xmlns:a16="http://schemas.microsoft.com/office/drawing/2014/main" id="{4070AB4E-EED2-483D-9C02-A0C1C5DDA390}"/>
              </a:ext>
            </a:extLst>
          </p:cNvPr>
          <p:cNvSpPr/>
          <p:nvPr/>
        </p:nvSpPr>
        <p:spPr>
          <a:xfrm>
            <a:off x="4070801" y="3611861"/>
            <a:ext cx="192829" cy="17288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25">
            <a:extLst>
              <a:ext uri="{FF2B5EF4-FFF2-40B4-BE49-F238E27FC236}">
                <a16:creationId xmlns:a16="http://schemas.microsoft.com/office/drawing/2014/main" id="{5D634543-170B-4A21-B8A4-44DDD71404A3}"/>
              </a:ext>
            </a:extLst>
          </p:cNvPr>
          <p:cNvSpPr/>
          <p:nvPr/>
        </p:nvSpPr>
        <p:spPr>
          <a:xfrm>
            <a:off x="4069095" y="4197966"/>
            <a:ext cx="192829" cy="17288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25">
            <a:extLst>
              <a:ext uri="{FF2B5EF4-FFF2-40B4-BE49-F238E27FC236}">
                <a16:creationId xmlns:a16="http://schemas.microsoft.com/office/drawing/2014/main" id="{9678292E-6C4F-4174-A2E0-F6D92D2E3B29}"/>
              </a:ext>
            </a:extLst>
          </p:cNvPr>
          <p:cNvSpPr/>
          <p:nvPr/>
        </p:nvSpPr>
        <p:spPr>
          <a:xfrm>
            <a:off x="4069095" y="4784071"/>
            <a:ext cx="192829" cy="17288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25">
            <a:extLst>
              <a:ext uri="{FF2B5EF4-FFF2-40B4-BE49-F238E27FC236}">
                <a16:creationId xmlns:a16="http://schemas.microsoft.com/office/drawing/2014/main" id="{BB22D0DD-B641-45A4-BEFD-B11E94226022}"/>
              </a:ext>
            </a:extLst>
          </p:cNvPr>
          <p:cNvSpPr/>
          <p:nvPr/>
        </p:nvSpPr>
        <p:spPr>
          <a:xfrm>
            <a:off x="4073346" y="5369100"/>
            <a:ext cx="192829" cy="17288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71">
            <a:extLst>
              <a:ext uri="{FF2B5EF4-FFF2-40B4-BE49-F238E27FC236}">
                <a16:creationId xmlns:a16="http://schemas.microsoft.com/office/drawing/2014/main" id="{05C23FDE-6A74-4725-B324-A76EF81965B7}"/>
              </a:ext>
            </a:extLst>
          </p:cNvPr>
          <p:cNvCxnSpPr>
            <a:cxnSpLocks/>
            <a:stCxn id="52" idx="6"/>
            <a:endCxn id="53" idx="3"/>
          </p:cNvCxnSpPr>
          <p:nvPr/>
        </p:nvCxnSpPr>
        <p:spPr>
          <a:xfrm flipV="1">
            <a:off x="3449819" y="3759425"/>
            <a:ext cx="649221" cy="80055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71">
            <a:extLst>
              <a:ext uri="{FF2B5EF4-FFF2-40B4-BE49-F238E27FC236}">
                <a16:creationId xmlns:a16="http://schemas.microsoft.com/office/drawing/2014/main" id="{E17368DD-EBF9-4CCE-A9A2-796809053A90}"/>
              </a:ext>
            </a:extLst>
          </p:cNvPr>
          <p:cNvCxnSpPr>
            <a:cxnSpLocks/>
            <a:stCxn id="52" idx="6"/>
            <a:endCxn id="54" idx="2"/>
          </p:cNvCxnSpPr>
          <p:nvPr/>
        </p:nvCxnSpPr>
        <p:spPr>
          <a:xfrm flipV="1">
            <a:off x="3449819" y="4284407"/>
            <a:ext cx="619276" cy="27557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71">
            <a:extLst>
              <a:ext uri="{FF2B5EF4-FFF2-40B4-BE49-F238E27FC236}">
                <a16:creationId xmlns:a16="http://schemas.microsoft.com/office/drawing/2014/main" id="{11A15A73-AACE-47E8-A958-B2EE7C7D023C}"/>
              </a:ext>
            </a:extLst>
          </p:cNvPr>
          <p:cNvCxnSpPr>
            <a:cxnSpLocks/>
            <a:stCxn id="52" idx="6"/>
            <a:endCxn id="55" idx="2"/>
          </p:cNvCxnSpPr>
          <p:nvPr/>
        </p:nvCxnSpPr>
        <p:spPr>
          <a:xfrm>
            <a:off x="3449819" y="4559977"/>
            <a:ext cx="619276" cy="310535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71">
            <a:extLst>
              <a:ext uri="{FF2B5EF4-FFF2-40B4-BE49-F238E27FC236}">
                <a16:creationId xmlns:a16="http://schemas.microsoft.com/office/drawing/2014/main" id="{888917F8-E712-49CE-9A9A-ED6AEB2C1243}"/>
              </a:ext>
            </a:extLst>
          </p:cNvPr>
          <p:cNvCxnSpPr>
            <a:cxnSpLocks/>
            <a:stCxn id="52" idx="6"/>
            <a:endCxn id="56" idx="1"/>
          </p:cNvCxnSpPr>
          <p:nvPr/>
        </p:nvCxnSpPr>
        <p:spPr>
          <a:xfrm>
            <a:off x="3449819" y="4559977"/>
            <a:ext cx="651766" cy="834441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ruta 76">
            <a:extLst>
              <a:ext uri="{FF2B5EF4-FFF2-40B4-BE49-F238E27FC236}">
                <a16:creationId xmlns:a16="http://schemas.microsoft.com/office/drawing/2014/main" id="{17F0C7B8-5B8C-4051-A0F9-D2BF58EF16AF}"/>
              </a:ext>
            </a:extLst>
          </p:cNvPr>
          <p:cNvSpPr txBox="1"/>
          <p:nvPr/>
        </p:nvSpPr>
        <p:spPr>
          <a:xfrm>
            <a:off x="899895" y="4334804"/>
            <a:ext cx="84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0070C0"/>
                </a:solidFill>
              </a:rPr>
              <a:t>Hub</a:t>
            </a:r>
            <a:endParaRPr lang="sv-SE" dirty="0">
              <a:solidFill>
                <a:srgbClr val="0070C0"/>
              </a:solidFill>
            </a:endParaRP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28BC5A1D-F40B-4981-A133-27A8F4679886}"/>
              </a:ext>
            </a:extLst>
          </p:cNvPr>
          <p:cNvSpPr txBox="1"/>
          <p:nvPr/>
        </p:nvSpPr>
        <p:spPr>
          <a:xfrm>
            <a:off x="3559479" y="3183482"/>
            <a:ext cx="107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Authority</a:t>
            </a:r>
            <a:endParaRPr lang="sv-S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37">
                <a:extLst>
                  <a:ext uri="{FF2B5EF4-FFF2-40B4-BE49-F238E27FC236}">
                    <a16:creationId xmlns:a16="http://schemas.microsoft.com/office/drawing/2014/main" id="{D26A985B-8844-4C2D-A25B-FC2ABB6D64B9}"/>
                  </a:ext>
                </a:extLst>
              </p:cNvPr>
              <p:cNvSpPr/>
              <p:nvPr/>
            </p:nvSpPr>
            <p:spPr>
              <a:xfrm>
                <a:off x="5776969" y="3550128"/>
                <a:ext cx="1831720" cy="719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37">
                <a:extLst>
                  <a:ext uri="{FF2B5EF4-FFF2-40B4-BE49-F238E27FC236}">
                    <a16:creationId xmlns:a16="http://schemas.microsoft.com/office/drawing/2014/main" id="{D26A985B-8844-4C2D-A25B-FC2ABB6D6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969" y="3550128"/>
                <a:ext cx="1831720" cy="719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4">
            <a:extLst>
              <a:ext uri="{FF2B5EF4-FFF2-40B4-BE49-F238E27FC236}">
                <a16:creationId xmlns:a16="http://schemas.microsoft.com/office/drawing/2014/main" id="{8B6221BC-C624-4F96-B01F-1D770AAF5C63}"/>
              </a:ext>
            </a:extLst>
          </p:cNvPr>
          <p:cNvSpPr txBox="1"/>
          <p:nvPr/>
        </p:nvSpPr>
        <p:spPr>
          <a:xfrm>
            <a:off x="6236841" y="3216873"/>
            <a:ext cx="112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Hub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37">
                <a:extLst>
                  <a:ext uri="{FF2B5EF4-FFF2-40B4-BE49-F238E27FC236}">
                    <a16:creationId xmlns:a16="http://schemas.microsoft.com/office/drawing/2014/main" id="{AB40547F-DAC8-46A5-B702-360CCF7C2CEE}"/>
                  </a:ext>
                </a:extLst>
              </p:cNvPr>
              <p:cNvSpPr/>
              <p:nvPr/>
            </p:nvSpPr>
            <p:spPr>
              <a:xfrm>
                <a:off x="8145268" y="3524473"/>
                <a:ext cx="1831720" cy="719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37">
                <a:extLst>
                  <a:ext uri="{FF2B5EF4-FFF2-40B4-BE49-F238E27FC236}">
                    <a16:creationId xmlns:a16="http://schemas.microsoft.com/office/drawing/2014/main" id="{AB40547F-DAC8-46A5-B702-360CCF7C2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268" y="3524473"/>
                <a:ext cx="1831720" cy="7192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4">
            <a:extLst>
              <a:ext uri="{FF2B5EF4-FFF2-40B4-BE49-F238E27FC236}">
                <a16:creationId xmlns:a16="http://schemas.microsoft.com/office/drawing/2014/main" id="{59BD0289-5ED0-4A98-8E9A-29270722FDA9}"/>
              </a:ext>
            </a:extLst>
          </p:cNvPr>
          <p:cNvSpPr txBox="1"/>
          <p:nvPr/>
        </p:nvSpPr>
        <p:spPr>
          <a:xfrm>
            <a:off x="8230088" y="3216873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Authority score</a:t>
            </a:r>
          </a:p>
        </p:txBody>
      </p:sp>
    </p:spTree>
    <p:extLst>
      <p:ext uri="{BB962C8B-B14F-4D97-AF65-F5344CB8AC3E}">
        <p14:creationId xmlns:p14="http://schemas.microsoft.com/office/powerpoint/2010/main" val="23891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Why</a:t>
            </a:r>
            <a:r>
              <a:rPr lang="es-MX" dirty="0"/>
              <a:t> </a:t>
            </a:r>
            <a:r>
              <a:rPr lang="es-MX" dirty="0" err="1"/>
              <a:t>represent</a:t>
            </a:r>
            <a:r>
              <a:rPr lang="es-MX" dirty="0"/>
              <a:t> </a:t>
            </a:r>
            <a:r>
              <a:rPr lang="es-MX" dirty="0" err="1"/>
              <a:t>events</a:t>
            </a:r>
            <a:r>
              <a:rPr lang="es-MX" dirty="0"/>
              <a:t> in a </a:t>
            </a:r>
            <a:r>
              <a:rPr lang="es-MX" dirty="0" err="1"/>
              <a:t>network</a:t>
            </a:r>
            <a:r>
              <a:rPr lang="es-MX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802E62-0B76-4660-8705-B1CCE9D14122}"/>
              </a:ext>
            </a:extLst>
          </p:cNvPr>
          <p:cNvSpPr txBox="1"/>
          <p:nvPr/>
        </p:nvSpPr>
        <p:spPr>
          <a:xfrm>
            <a:off x="228600" y="1208882"/>
            <a:ext cx="4454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To describe </a:t>
            </a:r>
            <a:r>
              <a:rPr lang="es-MX" sz="2800" dirty="0" err="1"/>
              <a:t>contact</a:t>
            </a:r>
            <a:r>
              <a:rPr lang="es-MX" sz="2800" dirty="0"/>
              <a:t> </a:t>
            </a:r>
            <a:r>
              <a:rPr lang="es-MX" sz="2800" dirty="0" err="1"/>
              <a:t>dynamics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D74C03-7C19-FB0E-011A-211EEB00D698}"/>
              </a:ext>
            </a:extLst>
          </p:cNvPr>
          <p:cNvGrpSpPr/>
          <p:nvPr/>
        </p:nvGrpSpPr>
        <p:grpSpPr>
          <a:xfrm>
            <a:off x="455286" y="3270589"/>
            <a:ext cx="4208759" cy="2354645"/>
            <a:chOff x="455286" y="3270589"/>
            <a:chExt cx="4208759" cy="235464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F6DBC0D-22FC-4944-80EC-0B7B3C3A6F99}"/>
                </a:ext>
              </a:extLst>
            </p:cNvPr>
            <p:cNvSpPr/>
            <p:nvPr/>
          </p:nvSpPr>
          <p:spPr>
            <a:xfrm>
              <a:off x="1291039" y="4778030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4C6299-3130-4A8D-AA7A-20BF04D293CC}"/>
                </a:ext>
              </a:extLst>
            </p:cNvPr>
            <p:cNvSpPr/>
            <p:nvPr/>
          </p:nvSpPr>
          <p:spPr>
            <a:xfrm rot="18948701">
              <a:off x="1907622" y="5312814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AE76B0-CED6-4C9F-858B-834EAA2039DA}"/>
                </a:ext>
              </a:extLst>
            </p:cNvPr>
            <p:cNvSpPr/>
            <p:nvPr/>
          </p:nvSpPr>
          <p:spPr>
            <a:xfrm rot="18434259">
              <a:off x="3283585" y="5100229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FA4D68-D3F3-4F31-83ED-FB9F669C8C27}"/>
                </a:ext>
              </a:extLst>
            </p:cNvPr>
            <p:cNvSpPr/>
            <p:nvPr/>
          </p:nvSpPr>
          <p:spPr>
            <a:xfrm rot="20828378">
              <a:off x="3683231" y="4374026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0E107FE-7D2D-4E59-BE36-F9FF797BB0EF}"/>
                </a:ext>
              </a:extLst>
            </p:cNvPr>
            <p:cNvSpPr/>
            <p:nvPr/>
          </p:nvSpPr>
          <p:spPr>
            <a:xfrm rot="3181082">
              <a:off x="1507935" y="3912648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503A74-F115-404C-AF9C-7413738D331C}"/>
                </a:ext>
              </a:extLst>
            </p:cNvPr>
            <p:cNvSpPr/>
            <p:nvPr/>
          </p:nvSpPr>
          <p:spPr>
            <a:xfrm rot="21031883">
              <a:off x="455286" y="3756726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D2D7798-12F5-492B-BFF4-3B3A3595EBA2}"/>
                </a:ext>
              </a:extLst>
            </p:cNvPr>
            <p:cNvSpPr/>
            <p:nvPr/>
          </p:nvSpPr>
          <p:spPr>
            <a:xfrm>
              <a:off x="490298" y="4530236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6E4AD9B-06D7-4569-8BDB-2E9D32CE26A1}"/>
                </a:ext>
              </a:extLst>
            </p:cNvPr>
            <p:cNvCxnSpPr>
              <a:cxnSpLocks/>
              <a:stCxn id="15" idx="6"/>
              <a:endCxn id="14" idx="3"/>
            </p:cNvCxnSpPr>
            <p:nvPr/>
          </p:nvCxnSpPr>
          <p:spPr>
            <a:xfrm>
              <a:off x="765578" y="3887238"/>
              <a:ext cx="743884" cy="15983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659A7DC-7D6B-465E-836A-6FF6D78C4F4D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>
              <a:off x="637194" y="4067018"/>
              <a:ext cx="9314" cy="4632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A084422-25C9-4E6F-9F38-199E94F0380A}"/>
                </a:ext>
              </a:extLst>
            </p:cNvPr>
            <p:cNvCxnSpPr>
              <a:cxnSpLocks/>
              <a:stCxn id="14" idx="5"/>
              <a:endCxn id="10" idx="0"/>
            </p:cNvCxnSpPr>
            <p:nvPr/>
          </p:nvCxnSpPr>
          <p:spPr>
            <a:xfrm flipH="1">
              <a:off x="1447249" y="4223541"/>
              <a:ext cx="195107" cy="55448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705C90-B958-4ED6-B61C-24CB8CFC532F}"/>
                </a:ext>
              </a:extLst>
            </p:cNvPr>
            <p:cNvSpPr/>
            <p:nvPr/>
          </p:nvSpPr>
          <p:spPr>
            <a:xfrm rot="18848667">
              <a:off x="2094825" y="4487759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BE13BD7-C61A-43BF-8595-3AFE3094E288}"/>
                </a:ext>
              </a:extLst>
            </p:cNvPr>
            <p:cNvCxnSpPr>
              <a:cxnSpLocks/>
              <a:stCxn id="14" idx="6"/>
              <a:endCxn id="20" idx="0"/>
            </p:cNvCxnSpPr>
            <p:nvPr/>
          </p:nvCxnSpPr>
          <p:spPr>
            <a:xfrm>
              <a:off x="1758115" y="4193642"/>
              <a:ext cx="380826" cy="34153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CAE25E-8FFB-45AA-AA4B-F76272DDD673}"/>
                </a:ext>
              </a:extLst>
            </p:cNvPr>
            <p:cNvSpPr/>
            <p:nvPr/>
          </p:nvSpPr>
          <p:spPr>
            <a:xfrm rot="15721364">
              <a:off x="2574520" y="3270589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76260F1-D4C7-4AB9-AB34-2868613C8EDC}"/>
                </a:ext>
              </a:extLst>
            </p:cNvPr>
            <p:cNvCxnSpPr>
              <a:cxnSpLocks/>
              <a:stCxn id="14" idx="0"/>
              <a:endCxn id="22" idx="0"/>
            </p:cNvCxnSpPr>
            <p:nvPr/>
          </p:nvCxnSpPr>
          <p:spPr>
            <a:xfrm flipV="1">
              <a:off x="1788929" y="3448478"/>
              <a:ext cx="787103" cy="52641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04F169A-6988-4B62-AA27-DC8A1C701C50}"/>
                </a:ext>
              </a:extLst>
            </p:cNvPr>
            <p:cNvCxnSpPr>
              <a:cxnSpLocks/>
              <a:stCxn id="10" idx="5"/>
              <a:endCxn id="11" idx="0"/>
            </p:cNvCxnSpPr>
            <p:nvPr/>
          </p:nvCxnSpPr>
          <p:spPr>
            <a:xfrm>
              <a:off x="1557706" y="5044697"/>
              <a:ext cx="397245" cy="3123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6D3359-961C-4C0E-A6C9-382188E1D254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>
              <a:off x="2855447" y="3520858"/>
              <a:ext cx="851723" cy="9262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83625F1-EEBD-4357-BC28-A619BECCF996}"/>
                </a:ext>
              </a:extLst>
            </p:cNvPr>
            <p:cNvCxnSpPr>
              <a:cxnSpLocks/>
              <a:stCxn id="12" idx="6"/>
              <a:endCxn id="13" idx="3"/>
            </p:cNvCxnSpPr>
            <p:nvPr/>
          </p:nvCxnSpPr>
          <p:spPr>
            <a:xfrm flipV="1">
              <a:off x="3534321" y="4662507"/>
              <a:ext cx="222019" cy="4695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74728-372A-4931-9980-4F4451468DE1}"/>
                </a:ext>
              </a:extLst>
            </p:cNvPr>
            <p:cNvSpPr/>
            <p:nvPr/>
          </p:nvSpPr>
          <p:spPr>
            <a:xfrm rot="281712">
              <a:off x="3721504" y="3495591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0735CB6-7BBA-4FEA-B0B9-21E1E66B2433}"/>
                </a:ext>
              </a:extLst>
            </p:cNvPr>
            <p:cNvCxnSpPr>
              <a:cxnSpLocks/>
              <a:stCxn id="27" idx="4"/>
              <a:endCxn id="13" idx="0"/>
            </p:cNvCxnSpPr>
            <p:nvPr/>
          </p:nvCxnSpPr>
          <p:spPr>
            <a:xfrm flipH="1">
              <a:off x="3804672" y="3807487"/>
              <a:ext cx="60255" cy="57045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EA0C77F-C72A-43AC-9F16-3590D9891639}"/>
                </a:ext>
              </a:extLst>
            </p:cNvPr>
            <p:cNvSpPr/>
            <p:nvPr/>
          </p:nvSpPr>
          <p:spPr>
            <a:xfrm rot="1467388">
              <a:off x="4351625" y="4860371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4607A2D-6420-4C41-BF99-2933D67FF14B}"/>
                </a:ext>
              </a:extLst>
            </p:cNvPr>
            <p:cNvCxnSpPr>
              <a:cxnSpLocks/>
              <a:stCxn id="13" idx="5"/>
              <a:endCxn id="29" idx="2"/>
            </p:cNvCxnSpPr>
            <p:nvPr/>
          </p:nvCxnSpPr>
          <p:spPr>
            <a:xfrm>
              <a:off x="3971712" y="4613337"/>
              <a:ext cx="393929" cy="33857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90E6A-CA0C-2426-82AA-9DAEE8310CFF}"/>
              </a:ext>
            </a:extLst>
          </p:cNvPr>
          <p:cNvGrpSpPr/>
          <p:nvPr/>
        </p:nvGrpSpPr>
        <p:grpSpPr>
          <a:xfrm>
            <a:off x="6381336" y="3270590"/>
            <a:ext cx="4208759" cy="2354645"/>
            <a:chOff x="6381336" y="3270590"/>
            <a:chExt cx="4208759" cy="235464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26CC83E-254A-4BF0-ADF1-E4001077FE74}"/>
                </a:ext>
              </a:extLst>
            </p:cNvPr>
            <p:cNvSpPr/>
            <p:nvPr/>
          </p:nvSpPr>
          <p:spPr>
            <a:xfrm>
              <a:off x="7217089" y="4778031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3CB903-C13C-4D86-A485-21AA2748F817}"/>
                </a:ext>
              </a:extLst>
            </p:cNvPr>
            <p:cNvSpPr/>
            <p:nvPr/>
          </p:nvSpPr>
          <p:spPr>
            <a:xfrm rot="18948701">
              <a:off x="7833672" y="5312815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237A97-D5B0-4F0F-84B7-5B448C0AC13E}"/>
                </a:ext>
              </a:extLst>
            </p:cNvPr>
            <p:cNvSpPr/>
            <p:nvPr/>
          </p:nvSpPr>
          <p:spPr>
            <a:xfrm rot="18434259">
              <a:off x="9209635" y="5100230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15AD262-9744-4E6F-8EE1-0309A1E827C8}"/>
                </a:ext>
              </a:extLst>
            </p:cNvPr>
            <p:cNvSpPr/>
            <p:nvPr/>
          </p:nvSpPr>
          <p:spPr>
            <a:xfrm rot="20828378">
              <a:off x="9609281" y="4374027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AE39C9B-3EEF-4397-A68D-010DA1D5004E}"/>
                </a:ext>
              </a:extLst>
            </p:cNvPr>
            <p:cNvSpPr/>
            <p:nvPr/>
          </p:nvSpPr>
          <p:spPr>
            <a:xfrm rot="3181082">
              <a:off x="7433985" y="3912649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AA777C-2378-4607-9293-502C1FDC40F2}"/>
                </a:ext>
              </a:extLst>
            </p:cNvPr>
            <p:cNvSpPr/>
            <p:nvPr/>
          </p:nvSpPr>
          <p:spPr>
            <a:xfrm rot="21031883">
              <a:off x="6381336" y="3756727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21C5612-6E99-4F73-A9D9-0F3058E01484}"/>
                </a:ext>
              </a:extLst>
            </p:cNvPr>
            <p:cNvSpPr/>
            <p:nvPr/>
          </p:nvSpPr>
          <p:spPr>
            <a:xfrm>
              <a:off x="6416348" y="4530237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26DDACF-8D5F-41AF-9EA0-24E1A9395D76}"/>
                </a:ext>
              </a:extLst>
            </p:cNvPr>
            <p:cNvCxnSpPr>
              <a:cxnSpLocks/>
              <a:stCxn id="63" idx="6"/>
              <a:endCxn id="62" idx="3"/>
            </p:cNvCxnSpPr>
            <p:nvPr/>
          </p:nvCxnSpPr>
          <p:spPr>
            <a:xfrm>
              <a:off x="6691628" y="3887239"/>
              <a:ext cx="743884" cy="15983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8C58A59-1E6F-45CE-8CFF-B4F81AF602A7}"/>
                </a:ext>
              </a:extLst>
            </p:cNvPr>
            <p:cNvCxnSpPr>
              <a:cxnSpLocks/>
              <a:stCxn id="63" idx="4"/>
              <a:endCxn id="64" idx="0"/>
            </p:cNvCxnSpPr>
            <p:nvPr/>
          </p:nvCxnSpPr>
          <p:spPr>
            <a:xfrm>
              <a:off x="6563244" y="4067019"/>
              <a:ext cx="9314" cy="4632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663EB1-8EA8-487B-8CCB-6CFAD2A172D7}"/>
                </a:ext>
              </a:extLst>
            </p:cNvPr>
            <p:cNvCxnSpPr>
              <a:cxnSpLocks/>
              <a:stCxn id="62" idx="5"/>
              <a:endCxn id="58" idx="0"/>
            </p:cNvCxnSpPr>
            <p:nvPr/>
          </p:nvCxnSpPr>
          <p:spPr>
            <a:xfrm flipH="1">
              <a:off x="7373299" y="4223542"/>
              <a:ext cx="195107" cy="55448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51DBED7-069C-460E-B95A-0CACD2043F58}"/>
                </a:ext>
              </a:extLst>
            </p:cNvPr>
            <p:cNvSpPr/>
            <p:nvPr/>
          </p:nvSpPr>
          <p:spPr>
            <a:xfrm rot="18848667">
              <a:off x="8020875" y="4487760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1799BCF-842C-41EF-AC53-3BE2A5912CFB}"/>
                </a:ext>
              </a:extLst>
            </p:cNvPr>
            <p:cNvCxnSpPr>
              <a:cxnSpLocks/>
              <a:stCxn id="62" idx="6"/>
              <a:endCxn id="68" idx="0"/>
            </p:cNvCxnSpPr>
            <p:nvPr/>
          </p:nvCxnSpPr>
          <p:spPr>
            <a:xfrm>
              <a:off x="7684165" y="4193643"/>
              <a:ext cx="380826" cy="34153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4051599-C961-480B-A921-E3E192732FF9}"/>
                </a:ext>
              </a:extLst>
            </p:cNvPr>
            <p:cNvSpPr/>
            <p:nvPr/>
          </p:nvSpPr>
          <p:spPr>
            <a:xfrm rot="15721364">
              <a:off x="8500570" y="3270590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0418ACC-5DB8-44BD-87C7-BFB5A2FCB735}"/>
                </a:ext>
              </a:extLst>
            </p:cNvPr>
            <p:cNvCxnSpPr>
              <a:cxnSpLocks/>
              <a:stCxn id="62" idx="0"/>
              <a:endCxn id="70" idx="0"/>
            </p:cNvCxnSpPr>
            <p:nvPr/>
          </p:nvCxnSpPr>
          <p:spPr>
            <a:xfrm flipV="1">
              <a:off x="7714979" y="3448479"/>
              <a:ext cx="787103" cy="52641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68787F0-A330-4C3F-933F-5AA106BA9F0B}"/>
                </a:ext>
              </a:extLst>
            </p:cNvPr>
            <p:cNvCxnSpPr>
              <a:cxnSpLocks/>
              <a:stCxn id="58" idx="5"/>
              <a:endCxn id="59" idx="0"/>
            </p:cNvCxnSpPr>
            <p:nvPr/>
          </p:nvCxnSpPr>
          <p:spPr>
            <a:xfrm>
              <a:off x="7483756" y="5044698"/>
              <a:ext cx="397245" cy="3123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518CDF4-0681-41A1-9EC6-EC636A1E4028}"/>
                </a:ext>
              </a:extLst>
            </p:cNvPr>
            <p:cNvCxnSpPr>
              <a:cxnSpLocks/>
              <a:stCxn id="70" idx="3"/>
              <a:endCxn id="61" idx="1"/>
            </p:cNvCxnSpPr>
            <p:nvPr/>
          </p:nvCxnSpPr>
          <p:spPr>
            <a:xfrm>
              <a:off x="8781497" y="3520859"/>
              <a:ext cx="851723" cy="9262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C717E5F-8CEC-4A85-B734-10A892B593F5}"/>
                </a:ext>
              </a:extLst>
            </p:cNvPr>
            <p:cNvCxnSpPr>
              <a:cxnSpLocks/>
              <a:stCxn id="60" idx="6"/>
              <a:endCxn id="61" idx="3"/>
            </p:cNvCxnSpPr>
            <p:nvPr/>
          </p:nvCxnSpPr>
          <p:spPr>
            <a:xfrm flipV="1">
              <a:off x="9460371" y="4662508"/>
              <a:ext cx="222019" cy="4695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7C6A475-711D-46A0-8820-5DE1C48D761C}"/>
                </a:ext>
              </a:extLst>
            </p:cNvPr>
            <p:cNvSpPr/>
            <p:nvPr/>
          </p:nvSpPr>
          <p:spPr>
            <a:xfrm rot="281712">
              <a:off x="9647554" y="3495592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66B15A2-5159-495E-AE2F-A2677CB0D51C}"/>
                </a:ext>
              </a:extLst>
            </p:cNvPr>
            <p:cNvCxnSpPr>
              <a:cxnSpLocks/>
              <a:stCxn id="75" idx="4"/>
              <a:endCxn id="61" idx="0"/>
            </p:cNvCxnSpPr>
            <p:nvPr/>
          </p:nvCxnSpPr>
          <p:spPr>
            <a:xfrm flipH="1">
              <a:off x="9730722" y="3807488"/>
              <a:ext cx="60255" cy="57045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547CCD2-38D4-4503-BA5A-4729CFD2CE2F}"/>
                </a:ext>
              </a:extLst>
            </p:cNvPr>
            <p:cNvSpPr/>
            <p:nvPr/>
          </p:nvSpPr>
          <p:spPr>
            <a:xfrm rot="1467388">
              <a:off x="10277675" y="4860372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BE14320-8F68-4074-9C7A-62B747A4052D}"/>
                </a:ext>
              </a:extLst>
            </p:cNvPr>
            <p:cNvCxnSpPr>
              <a:cxnSpLocks/>
              <a:stCxn id="61" idx="5"/>
              <a:endCxn id="77" idx="2"/>
            </p:cNvCxnSpPr>
            <p:nvPr/>
          </p:nvCxnSpPr>
          <p:spPr>
            <a:xfrm>
              <a:off x="9897762" y="4613338"/>
              <a:ext cx="393929" cy="33857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CE2A46A6-B75A-4250-B244-85E8CA4B935F}"/>
              </a:ext>
            </a:extLst>
          </p:cNvPr>
          <p:cNvSpPr txBox="1"/>
          <p:nvPr/>
        </p:nvSpPr>
        <p:spPr>
          <a:xfrm>
            <a:off x="424815" y="2360587"/>
            <a:ext cx="381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Identify</a:t>
            </a:r>
            <a:r>
              <a:rPr lang="es-MX" dirty="0"/>
              <a:t> </a:t>
            </a:r>
            <a:r>
              <a:rPr lang="es-MX" dirty="0" err="1"/>
              <a:t>individuals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are </a:t>
            </a:r>
            <a:r>
              <a:rPr lang="es-MX" dirty="0" err="1"/>
              <a:t>very</a:t>
            </a:r>
            <a:r>
              <a:rPr lang="es-MX" dirty="0"/>
              <a:t> active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BBABF4-2EA1-4E7C-BAED-8564364E0CAE}"/>
              </a:ext>
            </a:extLst>
          </p:cNvPr>
          <p:cNvSpPr txBox="1"/>
          <p:nvPr/>
        </p:nvSpPr>
        <p:spPr>
          <a:xfrm>
            <a:off x="6451745" y="2360587"/>
            <a:ext cx="402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Identify</a:t>
            </a:r>
            <a:r>
              <a:rPr lang="es-MX" dirty="0"/>
              <a:t> </a:t>
            </a:r>
            <a:r>
              <a:rPr lang="es-MX" dirty="0" err="1"/>
              <a:t>individuals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are </a:t>
            </a:r>
            <a:r>
              <a:rPr lang="es-MX" dirty="0" err="1"/>
              <a:t>intermediate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5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-12357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Graph</a:t>
            </a:r>
            <a:r>
              <a:rPr lang="es-MX" dirty="0"/>
              <a:t> </a:t>
            </a:r>
            <a:r>
              <a:rPr lang="es-MX" dirty="0" err="1"/>
              <a:t>theory</a:t>
            </a:r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B50DD3-AB4C-472F-87CB-AA56E355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57D7C-B620-4AF1-857B-168EE784F472}"/>
              </a:ext>
            </a:extLst>
          </p:cNvPr>
          <p:cNvSpPr txBox="1"/>
          <p:nvPr/>
        </p:nvSpPr>
        <p:spPr>
          <a:xfrm>
            <a:off x="822960" y="2152751"/>
            <a:ext cx="7476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i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s-MX" sz="3200" i="1" dirty="0" err="1">
                <a:solidFill>
                  <a:schemeClr val="bg1">
                    <a:lumMod val="50000"/>
                  </a:schemeClr>
                </a:solidFill>
              </a:rPr>
              <a:t>Mathematical</a:t>
            </a:r>
            <a:r>
              <a:rPr lang="es-MX" sz="3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3200" i="1" dirty="0" err="1">
                <a:solidFill>
                  <a:schemeClr val="bg1">
                    <a:lumMod val="50000"/>
                  </a:schemeClr>
                </a:solidFill>
              </a:rPr>
              <a:t>repesentation</a:t>
            </a:r>
            <a:r>
              <a:rPr lang="es-MX" sz="3200" i="1" dirty="0">
                <a:solidFill>
                  <a:schemeClr val="bg1">
                    <a:lumMod val="50000"/>
                  </a:schemeClr>
                </a:solidFill>
              </a:rPr>
              <a:t> of a </a:t>
            </a:r>
            <a:r>
              <a:rPr lang="es-MX" sz="3200" i="1" dirty="0" err="1">
                <a:solidFill>
                  <a:schemeClr val="bg1">
                    <a:lumMod val="50000"/>
                  </a:schemeClr>
                </a:solidFill>
              </a:rPr>
              <a:t>network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C771E-9DD2-46C9-8262-46903ED1AC45}"/>
              </a:ext>
            </a:extLst>
          </p:cNvPr>
          <p:cNvSpPr txBox="1"/>
          <p:nvPr/>
        </p:nvSpPr>
        <p:spPr>
          <a:xfrm>
            <a:off x="90793" y="1445759"/>
            <a:ext cx="7314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Nova" panose="020B0504020202020204" pitchFamily="34" charset="0"/>
              </a:rPr>
              <a:t>What is a graph? (</a:t>
            </a:r>
            <a:r>
              <a:rPr lang="es-MX" sz="2400" dirty="0">
                <a:latin typeface="Arial Nova" panose="020B0504020202020204" pitchFamily="34" charset="0"/>
              </a:rPr>
              <a:t>in </a:t>
            </a:r>
            <a:r>
              <a:rPr lang="es-MX" sz="2400" dirty="0" err="1">
                <a:latin typeface="Arial Nova" panose="020B0504020202020204" pitchFamily="34" charset="0"/>
              </a:rPr>
              <a:t>the</a:t>
            </a:r>
            <a:r>
              <a:rPr lang="es-MX" sz="2400" dirty="0">
                <a:latin typeface="Arial Nova" panose="020B0504020202020204" pitchFamily="34" charset="0"/>
              </a:rPr>
              <a:t> </a:t>
            </a:r>
            <a:r>
              <a:rPr lang="es-MX" sz="2400" dirty="0" err="1">
                <a:latin typeface="Arial Nova" panose="020B0504020202020204" pitchFamily="34" charset="0"/>
              </a:rPr>
              <a:t>context</a:t>
            </a:r>
            <a:r>
              <a:rPr lang="es-MX" sz="2400" dirty="0">
                <a:latin typeface="Arial Nova" panose="020B0504020202020204" pitchFamily="34" charset="0"/>
              </a:rPr>
              <a:t> of </a:t>
            </a:r>
            <a:r>
              <a:rPr lang="es-MX" sz="2400" dirty="0" err="1">
                <a:latin typeface="Arial Nova" panose="020B0504020202020204" pitchFamily="34" charset="0"/>
              </a:rPr>
              <a:t>network</a:t>
            </a:r>
            <a:r>
              <a:rPr lang="es-MX" sz="2400" dirty="0">
                <a:latin typeface="Arial Nova" panose="020B0504020202020204" pitchFamily="34" charset="0"/>
              </a:rPr>
              <a:t> </a:t>
            </a:r>
            <a:r>
              <a:rPr lang="es-MX" sz="2400" dirty="0" err="1">
                <a:latin typeface="Arial Nova" panose="020B0504020202020204" pitchFamily="34" charset="0"/>
              </a:rPr>
              <a:t>analysis</a:t>
            </a:r>
            <a:r>
              <a:rPr lang="en-US" sz="2400" dirty="0">
                <a:latin typeface="Arial Nova" panose="020B0504020202020204" pitchFamily="34" charset="0"/>
              </a:rPr>
              <a:t>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D535E4-1BC8-6401-0F64-60D3D3BDED05}"/>
              </a:ext>
            </a:extLst>
          </p:cNvPr>
          <p:cNvGrpSpPr/>
          <p:nvPr/>
        </p:nvGrpSpPr>
        <p:grpSpPr>
          <a:xfrm>
            <a:off x="1738225" y="3389763"/>
            <a:ext cx="9225450" cy="2638794"/>
            <a:chOff x="1738225" y="3389763"/>
            <a:chExt cx="9225450" cy="26387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1A50940-7714-4708-98EE-8910EA23C840}"/>
                    </a:ext>
                  </a:extLst>
                </p:cNvPr>
                <p:cNvSpPr/>
                <p:nvPr/>
              </p:nvSpPr>
              <p:spPr>
                <a:xfrm>
                  <a:off x="7869302" y="3545306"/>
                  <a:ext cx="3094373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480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4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1A50940-7714-4708-98EE-8910EA23C8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302" y="3545306"/>
                  <a:ext cx="3094373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8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8EF3E6-6CE6-47B2-904B-F1C9BD3DA11A}"/>
                </a:ext>
              </a:extLst>
            </p:cNvPr>
            <p:cNvSpPr txBox="1"/>
            <p:nvPr/>
          </p:nvSpPr>
          <p:spPr>
            <a:xfrm>
              <a:off x="8299622" y="4376303"/>
              <a:ext cx="197560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Where:</a:t>
              </a:r>
            </a:p>
            <a:p>
              <a:r>
                <a:rPr lang="en-US" sz="3200" i="1" dirty="0"/>
                <a:t>V </a:t>
              </a:r>
              <a:r>
                <a:rPr lang="en-US" sz="3200" dirty="0"/>
                <a:t>= V</a:t>
              </a:r>
              <a:r>
                <a:rPr lang="es-MX" sz="3200" dirty="0"/>
                <a:t>e</a:t>
              </a:r>
              <a:r>
                <a:rPr lang="en-US" sz="3200" dirty="0" err="1"/>
                <a:t>rtice</a:t>
              </a:r>
              <a:endParaRPr lang="en-US" sz="3200" dirty="0"/>
            </a:p>
            <a:p>
              <a:r>
                <a:rPr lang="en-US" sz="3200" i="1" dirty="0"/>
                <a:t>E</a:t>
              </a:r>
              <a:r>
                <a:rPr lang="en-US" sz="3200" dirty="0"/>
                <a:t> = Edge</a:t>
              </a:r>
            </a:p>
          </p:txBody>
        </p:sp>
        <p:pic>
          <p:nvPicPr>
            <p:cNvPr id="10" name="Picture 9" descr="A close up of a map&#10;&#10;Description automatically generated">
              <a:extLst>
                <a:ext uri="{FF2B5EF4-FFF2-40B4-BE49-F238E27FC236}">
                  <a16:creationId xmlns:a16="http://schemas.microsoft.com/office/drawing/2014/main" id="{CD4ACD7E-7918-44A1-9C1A-1F0872AF2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8225" y="3389763"/>
              <a:ext cx="3381722" cy="26387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1FECE36-4629-4C9F-AA95-1F57C2E47309}"/>
                </a:ext>
              </a:extLst>
            </p:cNvPr>
            <p:cNvSpPr/>
            <p:nvPr/>
          </p:nvSpPr>
          <p:spPr>
            <a:xfrm>
              <a:off x="5303173" y="4495800"/>
              <a:ext cx="2371885" cy="426720"/>
            </a:xfrm>
            <a:prstGeom prst="rightArrow">
              <a:avLst>
                <a:gd name="adj1" fmla="val 50000"/>
                <a:gd name="adj2" fmla="val 110714"/>
              </a:avLst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63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I.B - </a:t>
            </a:r>
            <a:r>
              <a:rPr lang="es-MX" dirty="0" err="1"/>
              <a:t>Elements</a:t>
            </a:r>
            <a:r>
              <a:rPr lang="es-MX" dirty="0"/>
              <a:t> of a </a:t>
            </a:r>
            <a:r>
              <a:rPr lang="es-MX" dirty="0" err="1"/>
              <a:t>network</a:t>
            </a:r>
            <a:endParaRPr lang="es-MX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07CA5-71D0-42A8-9660-A027588ED00A}"/>
              </a:ext>
            </a:extLst>
          </p:cNvPr>
          <p:cNvSpPr txBox="1"/>
          <p:nvPr/>
        </p:nvSpPr>
        <p:spPr>
          <a:xfrm>
            <a:off x="1219200" y="1478280"/>
            <a:ext cx="3221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err="1"/>
              <a:t>Nodes</a:t>
            </a:r>
            <a:r>
              <a:rPr lang="es-MX" sz="3600" dirty="0"/>
              <a:t> (</a:t>
            </a:r>
            <a:r>
              <a:rPr lang="es-MX" sz="3600" dirty="0" err="1"/>
              <a:t>vertices</a:t>
            </a:r>
            <a:r>
              <a:rPr lang="es-MX" sz="3600" dirty="0"/>
              <a:t>)</a:t>
            </a:r>
            <a:endParaRPr lang="en-US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E22320-F05D-407B-86F2-93E566DF20AE}"/>
              </a:ext>
            </a:extLst>
          </p:cNvPr>
          <p:cNvSpPr/>
          <p:nvPr/>
        </p:nvSpPr>
        <p:spPr>
          <a:xfrm>
            <a:off x="3326941" y="447157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97E62F-5F48-409A-AFAE-61AACD766F8C}"/>
              </a:ext>
            </a:extLst>
          </p:cNvPr>
          <p:cNvSpPr/>
          <p:nvPr/>
        </p:nvSpPr>
        <p:spPr>
          <a:xfrm>
            <a:off x="4313731" y="330571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FBEDAB-BCB2-4384-9ED7-8AF85B9E2805}"/>
              </a:ext>
            </a:extLst>
          </p:cNvPr>
          <p:cNvSpPr/>
          <p:nvPr/>
        </p:nvSpPr>
        <p:spPr>
          <a:xfrm>
            <a:off x="4454701" y="506730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2975D-F1B2-4647-A8B6-D45201612CB8}"/>
              </a:ext>
            </a:extLst>
          </p:cNvPr>
          <p:cNvSpPr/>
          <p:nvPr/>
        </p:nvSpPr>
        <p:spPr>
          <a:xfrm>
            <a:off x="5426251" y="415915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4F26DF-14E7-4DD1-B034-1B5926E93493}"/>
              </a:ext>
            </a:extLst>
          </p:cNvPr>
          <p:cNvSpPr/>
          <p:nvPr/>
        </p:nvSpPr>
        <p:spPr>
          <a:xfrm>
            <a:off x="3102151" y="321046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5BF042-8610-45AA-94DE-88E450D2951F}"/>
              </a:ext>
            </a:extLst>
          </p:cNvPr>
          <p:cNvSpPr/>
          <p:nvPr/>
        </p:nvSpPr>
        <p:spPr>
          <a:xfrm>
            <a:off x="1761031" y="351581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F6215F-D20C-4DC8-A879-9C6290D6A0AD}"/>
              </a:ext>
            </a:extLst>
          </p:cNvPr>
          <p:cNvSpPr/>
          <p:nvPr/>
        </p:nvSpPr>
        <p:spPr>
          <a:xfrm>
            <a:off x="1917241" y="491109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3478C-6072-4872-B3D8-A0AEC081AA43}"/>
              </a:ext>
            </a:extLst>
          </p:cNvPr>
          <p:cNvSpPr txBox="1"/>
          <p:nvPr/>
        </p:nvSpPr>
        <p:spPr>
          <a:xfrm>
            <a:off x="7391401" y="2819533"/>
            <a:ext cx="446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/>
              <a:t>Agents</a:t>
            </a:r>
            <a:r>
              <a:rPr lang="es-MX" sz="2400" dirty="0"/>
              <a:t> </a:t>
            </a:r>
            <a:r>
              <a:rPr lang="es-MX" sz="2400" dirty="0" err="1"/>
              <a:t>or</a:t>
            </a:r>
            <a:r>
              <a:rPr lang="es-MX" sz="2400" dirty="0"/>
              <a:t> </a:t>
            </a:r>
            <a:r>
              <a:rPr lang="es-MX" sz="2400" dirty="0" err="1"/>
              <a:t>individuals</a:t>
            </a:r>
            <a:r>
              <a:rPr lang="es-MX" sz="2400" dirty="0"/>
              <a:t> </a:t>
            </a:r>
            <a:r>
              <a:rPr lang="es-MX" sz="2400" dirty="0" err="1"/>
              <a:t>forming</a:t>
            </a:r>
            <a:r>
              <a:rPr lang="es-MX" sz="2400" dirty="0"/>
              <a:t> a </a:t>
            </a:r>
            <a:r>
              <a:rPr lang="es-MX" sz="2400" dirty="0" err="1"/>
              <a:t>network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3FC57-0F49-4BD6-AE04-FF3DFB0E4C24}"/>
              </a:ext>
            </a:extLst>
          </p:cNvPr>
          <p:cNvSpPr txBox="1"/>
          <p:nvPr/>
        </p:nvSpPr>
        <p:spPr>
          <a:xfrm>
            <a:off x="7829651" y="4004069"/>
            <a:ext cx="294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i="1" dirty="0"/>
              <a:t>V = {1, 2, 3, … , i}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27545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I.B - </a:t>
            </a:r>
            <a:r>
              <a:rPr lang="es-MX" dirty="0" err="1"/>
              <a:t>Elements</a:t>
            </a:r>
            <a:r>
              <a:rPr lang="es-MX" dirty="0"/>
              <a:t> of a </a:t>
            </a:r>
            <a:r>
              <a:rPr lang="es-MX" dirty="0" err="1"/>
              <a:t>network</a:t>
            </a:r>
            <a:endParaRPr lang="es-MX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07CA5-71D0-42A8-9660-A027588ED00A}"/>
              </a:ext>
            </a:extLst>
          </p:cNvPr>
          <p:cNvSpPr txBox="1"/>
          <p:nvPr/>
        </p:nvSpPr>
        <p:spPr>
          <a:xfrm>
            <a:off x="1219200" y="1478280"/>
            <a:ext cx="3221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err="1"/>
              <a:t>Nodes</a:t>
            </a:r>
            <a:r>
              <a:rPr lang="es-MX" sz="3600" dirty="0"/>
              <a:t> (</a:t>
            </a:r>
            <a:r>
              <a:rPr lang="es-MX" sz="3600" dirty="0" err="1"/>
              <a:t>vertices</a:t>
            </a:r>
            <a:r>
              <a:rPr lang="es-MX" sz="3600" dirty="0"/>
              <a:t>)</a:t>
            </a:r>
            <a:endParaRPr lang="en-US" sz="3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97E62F-5F48-409A-AFAE-61AACD766F8C}"/>
              </a:ext>
            </a:extLst>
          </p:cNvPr>
          <p:cNvSpPr/>
          <p:nvPr/>
        </p:nvSpPr>
        <p:spPr>
          <a:xfrm>
            <a:off x="4313731" y="330571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FBEDAB-BCB2-4384-9ED7-8AF85B9E2805}"/>
              </a:ext>
            </a:extLst>
          </p:cNvPr>
          <p:cNvSpPr/>
          <p:nvPr/>
        </p:nvSpPr>
        <p:spPr>
          <a:xfrm>
            <a:off x="4454701" y="506730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2975D-F1B2-4647-A8B6-D45201612CB8}"/>
              </a:ext>
            </a:extLst>
          </p:cNvPr>
          <p:cNvSpPr/>
          <p:nvPr/>
        </p:nvSpPr>
        <p:spPr>
          <a:xfrm>
            <a:off x="5426251" y="415915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4F26DF-14E7-4DD1-B034-1B5926E93493}"/>
              </a:ext>
            </a:extLst>
          </p:cNvPr>
          <p:cNvSpPr/>
          <p:nvPr/>
        </p:nvSpPr>
        <p:spPr>
          <a:xfrm>
            <a:off x="3102151" y="321046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5BF042-8610-45AA-94DE-88E450D2951F}"/>
              </a:ext>
            </a:extLst>
          </p:cNvPr>
          <p:cNvSpPr/>
          <p:nvPr/>
        </p:nvSpPr>
        <p:spPr>
          <a:xfrm>
            <a:off x="1761031" y="351581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3478C-6072-4872-B3D8-A0AEC081AA43}"/>
              </a:ext>
            </a:extLst>
          </p:cNvPr>
          <p:cNvSpPr txBox="1"/>
          <p:nvPr/>
        </p:nvSpPr>
        <p:spPr>
          <a:xfrm>
            <a:off x="7391401" y="2819533"/>
            <a:ext cx="4465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/>
              <a:t>Agents</a:t>
            </a:r>
            <a:r>
              <a:rPr lang="es-MX" sz="2400" dirty="0"/>
              <a:t> </a:t>
            </a:r>
            <a:r>
              <a:rPr lang="es-MX" sz="2400" dirty="0" err="1"/>
              <a:t>or</a:t>
            </a:r>
            <a:r>
              <a:rPr lang="es-MX" sz="2400" dirty="0"/>
              <a:t> </a:t>
            </a:r>
            <a:r>
              <a:rPr lang="es-MX" sz="2400" dirty="0" err="1"/>
              <a:t>individuals</a:t>
            </a:r>
            <a:r>
              <a:rPr lang="es-MX" sz="2400" dirty="0"/>
              <a:t> </a:t>
            </a:r>
            <a:r>
              <a:rPr lang="es-MX" sz="2400" dirty="0" err="1"/>
              <a:t>forming</a:t>
            </a:r>
            <a:r>
              <a:rPr lang="es-MX" sz="2400" dirty="0"/>
              <a:t> a </a:t>
            </a:r>
            <a:r>
              <a:rPr lang="es-MX" sz="2400" dirty="0" err="1"/>
              <a:t>network</a:t>
            </a:r>
            <a:r>
              <a:rPr lang="es-MX" sz="2400" dirty="0"/>
              <a:t>:</a:t>
            </a:r>
          </a:p>
          <a:p>
            <a:r>
              <a:rPr lang="es-MX" sz="2400" b="1" dirty="0" err="1"/>
              <a:t>farms</a:t>
            </a:r>
            <a:r>
              <a:rPr lang="es-MX" sz="2400" b="1" dirty="0"/>
              <a:t>, </a:t>
            </a:r>
            <a:r>
              <a:rPr lang="es-MX" sz="2400" b="1" dirty="0" err="1"/>
              <a:t>animals</a:t>
            </a:r>
            <a:r>
              <a:rPr lang="es-MX" sz="2400" b="1" dirty="0"/>
              <a:t>, </a:t>
            </a:r>
            <a:r>
              <a:rPr lang="es-MX" sz="2400" b="1" dirty="0" err="1"/>
              <a:t>humans</a:t>
            </a:r>
            <a:r>
              <a:rPr lang="es-MX" sz="2400" b="1" dirty="0"/>
              <a:t>, </a:t>
            </a:r>
            <a:r>
              <a:rPr lang="es-MX" sz="2400" b="1" dirty="0" err="1"/>
              <a:t>markets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3FC57-0F49-4BD6-AE04-FF3DFB0E4C24}"/>
              </a:ext>
            </a:extLst>
          </p:cNvPr>
          <p:cNvSpPr txBox="1"/>
          <p:nvPr/>
        </p:nvSpPr>
        <p:spPr>
          <a:xfrm>
            <a:off x="7829651" y="4004069"/>
            <a:ext cx="294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i="1" dirty="0"/>
              <a:t>V = {1, 2, 3, … , i}</a:t>
            </a:r>
            <a:endParaRPr lang="en-US" sz="3200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" t="32852" r="77500" b="16165"/>
          <a:stretch/>
        </p:blipFill>
        <p:spPr>
          <a:xfrm>
            <a:off x="1521877" y="3207471"/>
            <a:ext cx="772265" cy="94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6" t="21623" r="58596" b="36194"/>
          <a:stretch/>
        </p:blipFill>
        <p:spPr>
          <a:xfrm>
            <a:off x="2915005" y="3027949"/>
            <a:ext cx="777862" cy="783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0" r="34000" b="60788"/>
          <a:stretch/>
        </p:blipFill>
        <p:spPr>
          <a:xfrm>
            <a:off x="3975302" y="3055540"/>
            <a:ext cx="929945" cy="7283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00" t="17501" r="5500" b="40849"/>
          <a:stretch/>
        </p:blipFill>
        <p:spPr>
          <a:xfrm>
            <a:off x="5153257" y="3909657"/>
            <a:ext cx="839419" cy="7735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0" t="44972" r="4150" b="2745"/>
          <a:stretch/>
        </p:blipFill>
        <p:spPr>
          <a:xfrm>
            <a:off x="3948428" y="4894174"/>
            <a:ext cx="1324966" cy="97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5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I.B - </a:t>
            </a:r>
            <a:r>
              <a:rPr lang="es-MX" dirty="0" err="1"/>
              <a:t>Elements</a:t>
            </a:r>
            <a:r>
              <a:rPr lang="es-MX" dirty="0"/>
              <a:t> of a </a:t>
            </a:r>
            <a:r>
              <a:rPr lang="es-MX" dirty="0" err="1"/>
              <a:t>network</a:t>
            </a:r>
            <a:endParaRPr lang="es-MX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07CA5-71D0-42A8-9660-A027588ED00A}"/>
              </a:ext>
            </a:extLst>
          </p:cNvPr>
          <p:cNvSpPr txBox="1"/>
          <p:nvPr/>
        </p:nvSpPr>
        <p:spPr>
          <a:xfrm>
            <a:off x="1219200" y="1478280"/>
            <a:ext cx="4226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err="1"/>
              <a:t>Edges</a:t>
            </a:r>
            <a:r>
              <a:rPr lang="es-MX" sz="3600" dirty="0"/>
              <a:t> </a:t>
            </a:r>
            <a:r>
              <a:rPr lang="en-US" sz="2800" dirty="0"/>
              <a:t>(</a:t>
            </a:r>
            <a:r>
              <a:rPr lang="es-MX" sz="3600" dirty="0"/>
              <a:t>links, contacts</a:t>
            </a:r>
            <a:r>
              <a:rPr lang="es-MX" sz="2800" dirty="0"/>
              <a:t>)</a:t>
            </a:r>
            <a:endParaRPr lang="en-US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E22320-F05D-407B-86F2-93E566DF20AE}"/>
              </a:ext>
            </a:extLst>
          </p:cNvPr>
          <p:cNvSpPr/>
          <p:nvPr/>
        </p:nvSpPr>
        <p:spPr>
          <a:xfrm>
            <a:off x="1970812" y="4328907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97E62F-5F48-409A-AFAE-61AACD766F8C}"/>
              </a:ext>
            </a:extLst>
          </p:cNvPr>
          <p:cNvSpPr/>
          <p:nvPr/>
        </p:nvSpPr>
        <p:spPr>
          <a:xfrm rot="18948701">
            <a:off x="2587395" y="486369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FBEDAB-BCB2-4384-9ED7-8AF85B9E2805}"/>
              </a:ext>
            </a:extLst>
          </p:cNvPr>
          <p:cNvSpPr/>
          <p:nvPr/>
        </p:nvSpPr>
        <p:spPr>
          <a:xfrm rot="19847007">
            <a:off x="3835793" y="469828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2975D-F1B2-4647-A8B6-D45201612CB8}"/>
              </a:ext>
            </a:extLst>
          </p:cNvPr>
          <p:cNvSpPr/>
          <p:nvPr/>
        </p:nvSpPr>
        <p:spPr>
          <a:xfrm rot="20828378">
            <a:off x="4363004" y="392490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4F26DF-14E7-4DD1-B034-1B5926E93493}"/>
              </a:ext>
            </a:extLst>
          </p:cNvPr>
          <p:cNvSpPr/>
          <p:nvPr/>
        </p:nvSpPr>
        <p:spPr>
          <a:xfrm rot="2043249">
            <a:off x="2088644" y="345837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5BF042-8610-45AA-94DE-88E450D2951F}"/>
              </a:ext>
            </a:extLst>
          </p:cNvPr>
          <p:cNvSpPr/>
          <p:nvPr/>
        </p:nvSpPr>
        <p:spPr>
          <a:xfrm rot="21031883">
            <a:off x="778791" y="334206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F6215F-D20C-4DC8-A879-9C6290D6A0AD}"/>
              </a:ext>
            </a:extLst>
          </p:cNvPr>
          <p:cNvSpPr/>
          <p:nvPr/>
        </p:nvSpPr>
        <p:spPr>
          <a:xfrm>
            <a:off x="935001" y="473733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3478C-6072-4872-B3D8-A0AEC081AA43}"/>
              </a:ext>
            </a:extLst>
          </p:cNvPr>
          <p:cNvSpPr txBox="1"/>
          <p:nvPr/>
        </p:nvSpPr>
        <p:spPr>
          <a:xfrm>
            <a:off x="7391401" y="2564970"/>
            <a:ext cx="446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/>
              <a:t>Connection</a:t>
            </a:r>
            <a:r>
              <a:rPr lang="es-MX" sz="2400" dirty="0"/>
              <a:t> </a:t>
            </a:r>
            <a:r>
              <a:rPr lang="es-MX" sz="2400" dirty="0" err="1"/>
              <a:t>between</a:t>
            </a:r>
            <a:r>
              <a:rPr lang="es-MX" sz="2400" dirty="0"/>
              <a:t> a </a:t>
            </a:r>
            <a:r>
              <a:rPr lang="es-MX" sz="2400" dirty="0" err="1"/>
              <a:t>pair</a:t>
            </a:r>
            <a:r>
              <a:rPr lang="es-MX" sz="2400" dirty="0"/>
              <a:t> of </a:t>
            </a:r>
            <a:r>
              <a:rPr lang="es-MX" sz="2400" dirty="0" err="1"/>
              <a:t>nodes</a:t>
            </a:r>
            <a:r>
              <a:rPr lang="es-MX" sz="2400" dirty="0"/>
              <a:t> (</a:t>
            </a:r>
            <a:r>
              <a:rPr lang="en-US" sz="2400" dirty="0"/>
              <a:t>dyad</a:t>
            </a:r>
            <a:r>
              <a:rPr lang="es-MX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3FC57-0F49-4BD6-AE04-FF3DFB0E4C24}"/>
              </a:ext>
            </a:extLst>
          </p:cNvPr>
          <p:cNvSpPr txBox="1"/>
          <p:nvPr/>
        </p:nvSpPr>
        <p:spPr>
          <a:xfrm>
            <a:off x="6991708" y="4214233"/>
            <a:ext cx="4362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i="1" dirty="0"/>
              <a:t>E = {(1, 2), (1, 3), … , (i, j)}</a:t>
            </a:r>
            <a:endParaRPr lang="en-US" sz="3200" i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6E91D-F956-43A4-BD12-FB29FC078753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1089083" y="3472572"/>
            <a:ext cx="1002403" cy="17167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DE7582-9CF2-4AF5-94E7-F727C8D5BCC3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960699" y="3652352"/>
            <a:ext cx="130512" cy="10849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E02F75-2F5E-4355-8586-5A7B970920AB}"/>
              </a:ext>
            </a:extLst>
          </p:cNvPr>
          <p:cNvCxnSpPr>
            <a:cxnSpLocks/>
            <a:stCxn id="10" idx="5"/>
            <a:endCxn id="4" idx="0"/>
          </p:cNvCxnSpPr>
          <p:nvPr/>
        </p:nvCxnSpPr>
        <p:spPr>
          <a:xfrm flipH="1">
            <a:off x="2127022" y="3767951"/>
            <a:ext cx="147493" cy="5609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12A1089-AED7-488A-88C7-2251EF661FEE}"/>
              </a:ext>
            </a:extLst>
          </p:cNvPr>
          <p:cNvSpPr/>
          <p:nvPr/>
        </p:nvSpPr>
        <p:spPr>
          <a:xfrm rot="18848667">
            <a:off x="2774598" y="403863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451611-8C03-4D70-8119-55DE554485E6}"/>
              </a:ext>
            </a:extLst>
          </p:cNvPr>
          <p:cNvCxnSpPr>
            <a:cxnSpLocks/>
            <a:stCxn id="10" idx="6"/>
            <a:endCxn id="27" idx="0"/>
          </p:cNvCxnSpPr>
          <p:nvPr/>
        </p:nvCxnSpPr>
        <p:spPr>
          <a:xfrm>
            <a:off x="2374275" y="3702057"/>
            <a:ext cx="444439" cy="38399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8EBDB90-B0AD-4C4D-BCA7-8B034EC2414E}"/>
              </a:ext>
            </a:extLst>
          </p:cNvPr>
          <p:cNvSpPr/>
          <p:nvPr/>
        </p:nvSpPr>
        <p:spPr>
          <a:xfrm rot="15721364">
            <a:off x="3254293" y="282146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26B2F4-81DD-4100-8FE0-CB6809B677E9}"/>
              </a:ext>
            </a:extLst>
          </p:cNvPr>
          <p:cNvCxnSpPr>
            <a:cxnSpLocks/>
            <a:stCxn id="10" idx="7"/>
            <a:endCxn id="33" idx="0"/>
          </p:cNvCxnSpPr>
          <p:nvPr/>
        </p:nvCxnSpPr>
        <p:spPr>
          <a:xfrm flipV="1">
            <a:off x="2398222" y="2999355"/>
            <a:ext cx="857583" cy="5855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E398F3-8CDD-4624-916D-65ADF1211882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2237479" y="4595574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939236-7AC0-4D91-B6D6-4AECD89361ED}"/>
              </a:ext>
            </a:extLst>
          </p:cNvPr>
          <p:cNvCxnSpPr>
            <a:cxnSpLocks/>
            <a:stCxn id="33" idx="3"/>
            <a:endCxn id="8" idx="1"/>
          </p:cNvCxnSpPr>
          <p:nvPr/>
        </p:nvCxnSpPr>
        <p:spPr>
          <a:xfrm>
            <a:off x="3535220" y="3071735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3FA9D1-781F-4184-8197-D41A27F8C080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4128340" y="4213384"/>
            <a:ext cx="307773" cy="5648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B1F7B2-B2E6-420E-A215-7CE8CD919C17}"/>
              </a:ext>
            </a:extLst>
          </p:cNvPr>
          <p:cNvSpPr/>
          <p:nvPr/>
        </p:nvSpPr>
        <p:spPr>
          <a:xfrm rot="281712">
            <a:off x="4401277" y="3046468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CBED88-34A9-4045-9399-5A976DB40184}"/>
              </a:ext>
            </a:extLst>
          </p:cNvPr>
          <p:cNvCxnSpPr>
            <a:cxnSpLocks/>
            <a:stCxn id="72" idx="4"/>
            <a:endCxn id="8" idx="0"/>
          </p:cNvCxnSpPr>
          <p:nvPr/>
        </p:nvCxnSpPr>
        <p:spPr>
          <a:xfrm flipH="1">
            <a:off x="4484445" y="3358364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17E38217-42F6-47B8-B760-31B9DF9588EE}"/>
              </a:ext>
            </a:extLst>
          </p:cNvPr>
          <p:cNvSpPr/>
          <p:nvPr/>
        </p:nvSpPr>
        <p:spPr>
          <a:xfrm rot="1467388">
            <a:off x="5081713" y="441265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8ACA15-E732-4FED-845B-1DBD4B3E7F8A}"/>
              </a:ext>
            </a:extLst>
          </p:cNvPr>
          <p:cNvCxnSpPr>
            <a:cxnSpLocks/>
            <a:stCxn id="8" idx="5"/>
            <a:endCxn id="83" idx="2"/>
          </p:cNvCxnSpPr>
          <p:nvPr/>
        </p:nvCxnSpPr>
        <p:spPr>
          <a:xfrm>
            <a:off x="4651485" y="4164214"/>
            <a:ext cx="444244" cy="3399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76EC0E-7477-43C4-8A6B-0ACDE02B8487}"/>
              </a:ext>
            </a:extLst>
          </p:cNvPr>
          <p:cNvSpPr txBox="1"/>
          <p:nvPr/>
        </p:nvSpPr>
        <p:spPr>
          <a:xfrm>
            <a:off x="6930189" y="4814937"/>
            <a:ext cx="49265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 a </a:t>
            </a:r>
            <a:r>
              <a:rPr lang="es-MX" dirty="0" err="1"/>
              <a:t>network</a:t>
            </a:r>
            <a:r>
              <a:rPr lang="es-MX" dirty="0"/>
              <a:t>, </a:t>
            </a:r>
            <a:r>
              <a:rPr lang="es-MX" dirty="0" err="1"/>
              <a:t>connected</a:t>
            </a:r>
            <a:r>
              <a:rPr lang="es-MX" dirty="0"/>
              <a:t> </a:t>
            </a:r>
            <a:r>
              <a:rPr lang="es-MX" dirty="0" err="1"/>
              <a:t>nodes</a:t>
            </a:r>
            <a:r>
              <a:rPr lang="es-MX" dirty="0"/>
              <a:t> are </a:t>
            </a:r>
            <a:r>
              <a:rPr lang="es-MX" dirty="0" err="1"/>
              <a:t>considered</a:t>
            </a:r>
            <a:r>
              <a:rPr lang="es-MX" dirty="0"/>
              <a:t> as  </a:t>
            </a:r>
            <a:r>
              <a:rPr lang="es-MX" sz="2000" b="1" dirty="0" err="1">
                <a:solidFill>
                  <a:schemeClr val="accent1">
                    <a:lumMod val="50000"/>
                  </a:schemeClr>
                </a:solidFill>
              </a:rPr>
              <a:t>neighbours</a:t>
            </a:r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BEC37A-3649-4F2D-B12C-C01799913958}"/>
              </a:ext>
            </a:extLst>
          </p:cNvPr>
          <p:cNvSpPr txBox="1"/>
          <p:nvPr/>
        </p:nvSpPr>
        <p:spPr>
          <a:xfrm>
            <a:off x="6930189" y="5498912"/>
            <a:ext cx="49265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Each</a:t>
            </a:r>
            <a:r>
              <a:rPr lang="es-MX" dirty="0"/>
              <a:t> of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connected</a:t>
            </a:r>
            <a:r>
              <a:rPr lang="es-MX" dirty="0"/>
              <a:t> </a:t>
            </a:r>
            <a:r>
              <a:rPr lang="es-MX" dirty="0" err="1"/>
              <a:t>nodes</a:t>
            </a:r>
            <a:r>
              <a:rPr lang="es-MX" dirty="0"/>
              <a:t> </a:t>
            </a:r>
            <a:r>
              <a:rPr lang="es-MX" dirty="0" err="1"/>
              <a:t>belongs</a:t>
            </a:r>
            <a:r>
              <a:rPr lang="es-MX" dirty="0"/>
              <a:t> to a </a:t>
            </a:r>
            <a:r>
              <a:rPr lang="es-MX" sz="2000" b="1" dirty="0" err="1">
                <a:solidFill>
                  <a:schemeClr val="accent1">
                    <a:lumMod val="50000"/>
                  </a:schemeClr>
                </a:solidFill>
              </a:rPr>
              <a:t>neighborhood</a:t>
            </a:r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4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I.B - </a:t>
            </a:r>
            <a:r>
              <a:rPr lang="es-MX" dirty="0" err="1"/>
              <a:t>Elements</a:t>
            </a:r>
            <a:r>
              <a:rPr lang="es-MX" dirty="0"/>
              <a:t> of a </a:t>
            </a:r>
            <a:r>
              <a:rPr lang="es-MX" dirty="0" err="1"/>
              <a:t>network</a:t>
            </a:r>
            <a:endParaRPr lang="es-MX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07CA5-71D0-42A8-9660-A027588ED00A}"/>
              </a:ext>
            </a:extLst>
          </p:cNvPr>
          <p:cNvSpPr txBox="1"/>
          <p:nvPr/>
        </p:nvSpPr>
        <p:spPr>
          <a:xfrm>
            <a:off x="1219200" y="1478280"/>
            <a:ext cx="40409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Atributes</a:t>
            </a:r>
          </a:p>
          <a:p>
            <a:r>
              <a:rPr lang="es-MX" sz="2400" b="1" dirty="0" err="1"/>
              <a:t>Nodes</a:t>
            </a:r>
            <a:r>
              <a:rPr lang="es-MX" sz="2400" dirty="0"/>
              <a:t>: </a:t>
            </a:r>
            <a:r>
              <a:rPr lang="es-MX" sz="2400" dirty="0" err="1"/>
              <a:t>farm</a:t>
            </a:r>
            <a:r>
              <a:rPr lang="es-MX" sz="2400" dirty="0"/>
              <a:t> </a:t>
            </a:r>
            <a:r>
              <a:rPr lang="es-MX" sz="2400" dirty="0" err="1"/>
              <a:t>size</a:t>
            </a:r>
            <a:r>
              <a:rPr lang="es-MX" sz="2400" dirty="0"/>
              <a:t>, </a:t>
            </a:r>
            <a:r>
              <a:rPr lang="es-MX" sz="2400" dirty="0" err="1"/>
              <a:t>type</a:t>
            </a:r>
            <a:r>
              <a:rPr lang="es-MX" sz="2400" dirty="0"/>
              <a:t>…</a:t>
            </a:r>
          </a:p>
          <a:p>
            <a:r>
              <a:rPr lang="es-MX" sz="2400" b="1" dirty="0" err="1"/>
              <a:t>Edges</a:t>
            </a:r>
            <a:r>
              <a:rPr lang="es-MX" sz="2400" dirty="0"/>
              <a:t>: </a:t>
            </a:r>
            <a:r>
              <a:rPr lang="es-MX" sz="2400" dirty="0" err="1"/>
              <a:t>movement</a:t>
            </a:r>
            <a:r>
              <a:rPr lang="es-MX" sz="2400" dirty="0"/>
              <a:t> </a:t>
            </a:r>
            <a:r>
              <a:rPr lang="es-MX" sz="2400" dirty="0" err="1"/>
              <a:t>size</a:t>
            </a:r>
            <a:r>
              <a:rPr lang="es-MX" sz="2400" dirty="0"/>
              <a:t>, cause…</a:t>
            </a:r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E22320-F05D-407B-86F2-93E566DF20AE}"/>
              </a:ext>
            </a:extLst>
          </p:cNvPr>
          <p:cNvSpPr/>
          <p:nvPr/>
        </p:nvSpPr>
        <p:spPr>
          <a:xfrm>
            <a:off x="1970812" y="4328907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97E62F-5F48-409A-AFAE-61AACD766F8C}"/>
              </a:ext>
            </a:extLst>
          </p:cNvPr>
          <p:cNvSpPr/>
          <p:nvPr/>
        </p:nvSpPr>
        <p:spPr>
          <a:xfrm rot="18948701">
            <a:off x="2587395" y="4863691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FBEDAB-BCB2-4384-9ED7-8AF85B9E2805}"/>
              </a:ext>
            </a:extLst>
          </p:cNvPr>
          <p:cNvSpPr/>
          <p:nvPr/>
        </p:nvSpPr>
        <p:spPr>
          <a:xfrm rot="19847007">
            <a:off x="3835793" y="4698281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2975D-F1B2-4647-A8B6-D45201612CB8}"/>
              </a:ext>
            </a:extLst>
          </p:cNvPr>
          <p:cNvSpPr/>
          <p:nvPr/>
        </p:nvSpPr>
        <p:spPr>
          <a:xfrm rot="20828378">
            <a:off x="4363004" y="392490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4F26DF-14E7-4DD1-B034-1B5926E93493}"/>
              </a:ext>
            </a:extLst>
          </p:cNvPr>
          <p:cNvSpPr/>
          <p:nvPr/>
        </p:nvSpPr>
        <p:spPr>
          <a:xfrm rot="2043249">
            <a:off x="2088644" y="3458373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5BF042-8610-45AA-94DE-88E450D2951F}"/>
              </a:ext>
            </a:extLst>
          </p:cNvPr>
          <p:cNvSpPr/>
          <p:nvPr/>
        </p:nvSpPr>
        <p:spPr>
          <a:xfrm rot="21031883">
            <a:off x="778791" y="334206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F6215F-D20C-4DC8-A879-9C6290D6A0AD}"/>
              </a:ext>
            </a:extLst>
          </p:cNvPr>
          <p:cNvSpPr/>
          <p:nvPr/>
        </p:nvSpPr>
        <p:spPr>
          <a:xfrm>
            <a:off x="935001" y="4737339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3FC57-0F49-4BD6-AE04-FF3DFB0E4C24}"/>
              </a:ext>
            </a:extLst>
          </p:cNvPr>
          <p:cNvSpPr txBox="1"/>
          <p:nvPr/>
        </p:nvSpPr>
        <p:spPr>
          <a:xfrm>
            <a:off x="6626216" y="3788725"/>
            <a:ext cx="343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i="1" dirty="0"/>
              <a:t>E = {(1), (3), … , (x</a:t>
            </a:r>
            <a:r>
              <a:rPr lang="es-MX" sz="3200" i="1" baseline="-25000" dirty="0"/>
              <a:t>i</a:t>
            </a:r>
            <a:r>
              <a:rPr lang="es-MX" sz="3200" i="1" dirty="0"/>
              <a:t>)}</a:t>
            </a:r>
            <a:endParaRPr lang="en-US" sz="3200" i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6E91D-F956-43A4-BD12-FB29FC078753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1089083" y="3472572"/>
            <a:ext cx="1002403" cy="1716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DE7582-9CF2-4AF5-94E7-F727C8D5BCC3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960699" y="3652352"/>
            <a:ext cx="130512" cy="108498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E02F75-2F5E-4355-8586-5A7B970920AB}"/>
              </a:ext>
            </a:extLst>
          </p:cNvPr>
          <p:cNvCxnSpPr>
            <a:cxnSpLocks/>
            <a:stCxn id="10" idx="5"/>
            <a:endCxn id="4" idx="0"/>
          </p:cNvCxnSpPr>
          <p:nvPr/>
        </p:nvCxnSpPr>
        <p:spPr>
          <a:xfrm flipH="1">
            <a:off x="2127022" y="3767951"/>
            <a:ext cx="147493" cy="5609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12A1089-AED7-488A-88C7-2251EF661FEE}"/>
              </a:ext>
            </a:extLst>
          </p:cNvPr>
          <p:cNvSpPr/>
          <p:nvPr/>
        </p:nvSpPr>
        <p:spPr>
          <a:xfrm rot="18848667">
            <a:off x="2774598" y="403863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451611-8C03-4D70-8119-55DE554485E6}"/>
              </a:ext>
            </a:extLst>
          </p:cNvPr>
          <p:cNvCxnSpPr>
            <a:cxnSpLocks/>
            <a:stCxn id="10" idx="6"/>
            <a:endCxn id="27" idx="0"/>
          </p:cNvCxnSpPr>
          <p:nvPr/>
        </p:nvCxnSpPr>
        <p:spPr>
          <a:xfrm>
            <a:off x="2374275" y="3702057"/>
            <a:ext cx="444439" cy="38399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8EBDB90-B0AD-4C4D-BCA7-8B034EC2414E}"/>
              </a:ext>
            </a:extLst>
          </p:cNvPr>
          <p:cNvSpPr/>
          <p:nvPr/>
        </p:nvSpPr>
        <p:spPr>
          <a:xfrm rot="15721364">
            <a:off x="3254293" y="282146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26B2F4-81DD-4100-8FE0-CB6809B677E9}"/>
              </a:ext>
            </a:extLst>
          </p:cNvPr>
          <p:cNvCxnSpPr>
            <a:cxnSpLocks/>
            <a:stCxn id="10" idx="7"/>
            <a:endCxn id="33" idx="0"/>
          </p:cNvCxnSpPr>
          <p:nvPr/>
        </p:nvCxnSpPr>
        <p:spPr>
          <a:xfrm flipV="1">
            <a:off x="2398222" y="2999355"/>
            <a:ext cx="857583" cy="5855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E398F3-8CDD-4624-916D-65ADF1211882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2237479" y="4595574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939236-7AC0-4D91-B6D6-4AECD89361ED}"/>
              </a:ext>
            </a:extLst>
          </p:cNvPr>
          <p:cNvCxnSpPr>
            <a:cxnSpLocks/>
            <a:stCxn id="33" idx="3"/>
            <a:endCxn id="8" idx="1"/>
          </p:cNvCxnSpPr>
          <p:nvPr/>
        </p:nvCxnSpPr>
        <p:spPr>
          <a:xfrm>
            <a:off x="3535220" y="3071735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3FA9D1-781F-4184-8197-D41A27F8C080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4128340" y="4213384"/>
            <a:ext cx="307773" cy="5648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B1F7B2-B2E6-420E-A215-7CE8CD919C17}"/>
              </a:ext>
            </a:extLst>
          </p:cNvPr>
          <p:cNvSpPr/>
          <p:nvPr/>
        </p:nvSpPr>
        <p:spPr>
          <a:xfrm rot="281712">
            <a:off x="4401277" y="3046468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CBED88-34A9-4045-9399-5A976DB40184}"/>
              </a:ext>
            </a:extLst>
          </p:cNvPr>
          <p:cNvCxnSpPr>
            <a:cxnSpLocks/>
            <a:stCxn id="72" idx="4"/>
            <a:endCxn id="8" idx="0"/>
          </p:cNvCxnSpPr>
          <p:nvPr/>
        </p:nvCxnSpPr>
        <p:spPr>
          <a:xfrm flipH="1">
            <a:off x="4484445" y="3358364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17E38217-42F6-47B8-B760-31B9DF9588EE}"/>
              </a:ext>
            </a:extLst>
          </p:cNvPr>
          <p:cNvSpPr/>
          <p:nvPr/>
        </p:nvSpPr>
        <p:spPr>
          <a:xfrm rot="1467388">
            <a:off x="5081713" y="441265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8ACA15-E732-4FED-845B-1DBD4B3E7F8A}"/>
              </a:ext>
            </a:extLst>
          </p:cNvPr>
          <p:cNvCxnSpPr>
            <a:cxnSpLocks/>
            <a:stCxn id="8" idx="5"/>
            <a:endCxn id="83" idx="2"/>
          </p:cNvCxnSpPr>
          <p:nvPr/>
        </p:nvCxnSpPr>
        <p:spPr>
          <a:xfrm>
            <a:off x="4651485" y="4164214"/>
            <a:ext cx="444244" cy="3399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EFD711-9023-4D9F-ADC7-771C44A72672}"/>
              </a:ext>
            </a:extLst>
          </p:cNvPr>
          <p:cNvSpPr txBox="1"/>
          <p:nvPr/>
        </p:nvSpPr>
        <p:spPr>
          <a:xfrm>
            <a:off x="6641456" y="3078763"/>
            <a:ext cx="294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i="1" dirty="0"/>
              <a:t>V = {0, 1, 0, … , i}</a:t>
            </a:r>
            <a:endParaRPr lang="en-US" sz="3200" i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6A9D5C-B91A-4755-B664-3C3CC03F8D7A}"/>
              </a:ext>
            </a:extLst>
          </p:cNvPr>
          <p:cNvGrpSpPr/>
          <p:nvPr/>
        </p:nvGrpSpPr>
        <p:grpSpPr>
          <a:xfrm>
            <a:off x="5219570" y="3035774"/>
            <a:ext cx="583560" cy="687576"/>
            <a:chOff x="4659000" y="2200119"/>
            <a:chExt cx="583560" cy="6875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030BD9-F74C-4286-B67C-86A5709296AA}"/>
                </a:ext>
              </a:extLst>
            </p:cNvPr>
            <p:cNvSpPr/>
            <p:nvPr/>
          </p:nvSpPr>
          <p:spPr>
            <a:xfrm>
              <a:off x="4659000" y="2200119"/>
              <a:ext cx="583560" cy="687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7C29297-14E9-4DE9-8A7B-3F9C8FFECCB8}"/>
                </a:ext>
              </a:extLst>
            </p:cNvPr>
            <p:cNvGrpSpPr/>
            <p:nvPr/>
          </p:nvGrpSpPr>
          <p:grpSpPr>
            <a:xfrm>
              <a:off x="4701460" y="2200119"/>
              <a:ext cx="473833" cy="687576"/>
              <a:chOff x="4701460" y="2200119"/>
              <a:chExt cx="473833" cy="68757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FEB02E9-30D5-4BCF-AEA2-379C9CF7B3DE}"/>
                  </a:ext>
                </a:extLst>
              </p:cNvPr>
              <p:cNvSpPr/>
              <p:nvPr/>
            </p:nvSpPr>
            <p:spPr>
              <a:xfrm>
                <a:off x="4701460" y="2292239"/>
                <a:ext cx="190310" cy="19031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18CB6DE-DB31-46E3-B335-87BEF8D10AAE}"/>
                  </a:ext>
                </a:extLst>
              </p:cNvPr>
              <p:cNvSpPr/>
              <p:nvPr/>
            </p:nvSpPr>
            <p:spPr>
              <a:xfrm>
                <a:off x="4706275" y="2607874"/>
                <a:ext cx="190310" cy="19031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870E14-E7C8-45CB-B6C2-2F26901093FE}"/>
                  </a:ext>
                </a:extLst>
              </p:cNvPr>
              <p:cNvSpPr txBox="1"/>
              <p:nvPr/>
            </p:nvSpPr>
            <p:spPr>
              <a:xfrm>
                <a:off x="4873607" y="22001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1</a:t>
                </a:r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6C6013-170C-480D-AEE0-C5EA7D760DB5}"/>
                  </a:ext>
                </a:extLst>
              </p:cNvPr>
              <p:cNvSpPr txBox="1"/>
              <p:nvPr/>
            </p:nvSpPr>
            <p:spPr>
              <a:xfrm>
                <a:off x="4873607" y="251836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0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239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I.C.a</a:t>
            </a:r>
            <a:r>
              <a:rPr lang="es-MX" dirty="0"/>
              <a:t> - Data </a:t>
            </a:r>
            <a:r>
              <a:rPr lang="es-MX" dirty="0" err="1"/>
              <a:t>structure</a:t>
            </a:r>
            <a:endParaRPr lang="es-MX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5471" y="1028807"/>
          <a:ext cx="503457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463">
                  <a:extLst>
                    <a:ext uri="{9D8B030D-6E8A-4147-A177-3AD203B41FA5}">
                      <a16:colId xmlns:a16="http://schemas.microsoft.com/office/drawing/2014/main" val="3384914594"/>
                    </a:ext>
                  </a:extLst>
                </a:gridCol>
                <a:gridCol w="1853852">
                  <a:extLst>
                    <a:ext uri="{9D8B030D-6E8A-4147-A177-3AD203B41FA5}">
                      <a16:colId xmlns:a16="http://schemas.microsoft.com/office/drawing/2014/main" val="454893217"/>
                    </a:ext>
                  </a:extLst>
                </a:gridCol>
                <a:gridCol w="789140">
                  <a:extLst>
                    <a:ext uri="{9D8B030D-6E8A-4147-A177-3AD203B41FA5}">
                      <a16:colId xmlns:a16="http://schemas.microsoft.com/office/drawing/2014/main" val="980959724"/>
                    </a:ext>
                  </a:extLst>
                </a:gridCol>
                <a:gridCol w="1928115">
                  <a:extLst>
                    <a:ext uri="{9D8B030D-6E8A-4147-A177-3AD203B41FA5}">
                      <a16:colId xmlns:a16="http://schemas.microsoft.com/office/drawing/2014/main" val="1088254911"/>
                    </a:ext>
                  </a:extLst>
                </a:gridCol>
              </a:tblGrid>
              <a:tr h="273217"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Nodes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881428"/>
                  </a:ext>
                </a:extLst>
              </a:tr>
              <a:tr h="27321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Farm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Farm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81638"/>
                  </a:ext>
                </a:extLst>
              </a:tr>
              <a:tr h="30384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Swine and 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fattening farm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672311"/>
                  </a:ext>
                </a:extLst>
              </a:tr>
              <a:tr h="27321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Les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Cochonets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sow farm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70419"/>
                  </a:ext>
                </a:extLst>
              </a:tr>
              <a:tr h="27321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 farmhouse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small-scale farm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012825"/>
                  </a:ext>
                </a:extLst>
              </a:tr>
              <a:tr h="27321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 Boar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reproductive males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61493"/>
                  </a:ext>
                </a:extLst>
              </a:tr>
              <a:tr h="32126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Ham &amp; sausage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slaughterhouse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818732"/>
                  </a:ext>
                </a:extLst>
              </a:tr>
              <a:tr h="27321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 trading 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market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6408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14484" y="3764915"/>
          <a:ext cx="6926593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995">
                  <a:extLst>
                    <a:ext uri="{9D8B030D-6E8A-4147-A177-3AD203B41FA5}">
                      <a16:colId xmlns:a16="http://schemas.microsoft.com/office/drawing/2014/main" val="3384914594"/>
                    </a:ext>
                  </a:extLst>
                </a:gridCol>
                <a:gridCol w="1556747">
                  <a:extLst>
                    <a:ext uri="{9D8B030D-6E8A-4147-A177-3AD203B41FA5}">
                      <a16:colId xmlns:a16="http://schemas.microsoft.com/office/drawing/2014/main" val="454893217"/>
                    </a:ext>
                  </a:extLst>
                </a:gridCol>
                <a:gridCol w="1065541">
                  <a:extLst>
                    <a:ext uri="{9D8B030D-6E8A-4147-A177-3AD203B41FA5}">
                      <a16:colId xmlns:a16="http://schemas.microsoft.com/office/drawing/2014/main" val="980959724"/>
                    </a:ext>
                  </a:extLst>
                </a:gridCol>
                <a:gridCol w="1144781">
                  <a:extLst>
                    <a:ext uri="{9D8B030D-6E8A-4147-A177-3AD203B41FA5}">
                      <a16:colId xmlns:a16="http://schemas.microsoft.com/office/drawing/2014/main" val="2689951694"/>
                    </a:ext>
                  </a:extLst>
                </a:gridCol>
                <a:gridCol w="2179529">
                  <a:extLst>
                    <a:ext uri="{9D8B030D-6E8A-4147-A177-3AD203B41FA5}">
                      <a16:colId xmlns:a16="http://schemas.microsoft.com/office/drawing/2014/main" val="1088254911"/>
                    </a:ext>
                  </a:extLst>
                </a:gridCol>
              </a:tblGrid>
              <a:tr h="348343">
                <a:tc gridSpan="5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Edges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881428"/>
                  </a:ext>
                </a:extLst>
              </a:tr>
              <a:tr h="331139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ID_origin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ID_destination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Shipment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Reason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81638"/>
                  </a:ext>
                </a:extLst>
              </a:tr>
              <a:tr h="33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02-25-2018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Sale of adult sows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672311"/>
                  </a:ext>
                </a:extLst>
              </a:tr>
              <a:tr h="33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03-12-2018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Piglets for fattening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70419"/>
                  </a:ext>
                </a:extLst>
              </a:tr>
              <a:tr h="33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10-15-2017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Insemination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012825"/>
                  </a:ext>
                </a:extLst>
              </a:tr>
              <a:tr h="33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06-30-2018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Slaughter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61493"/>
                  </a:ext>
                </a:extLst>
              </a:tr>
              <a:tr h="33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07-10-2018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Sale of adult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sows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818732"/>
                  </a:ext>
                </a:extLst>
              </a:tr>
              <a:tr h="33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02-15-2018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Piglets for fattening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64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53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6022</TotalTime>
  <Words>1261</Words>
  <Application>Microsoft Macintosh PowerPoint</Application>
  <PresentationFormat>Widescreen</PresentationFormat>
  <Paragraphs>263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Arial Nova</vt:lpstr>
      <vt:lpstr>Calibri</vt:lpstr>
      <vt:lpstr>Calibri Light</vt:lpstr>
      <vt:lpstr>Cambria Math</vt:lpstr>
      <vt:lpstr>Office Theme</vt:lpstr>
      <vt:lpstr>Office Theme</vt:lpstr>
      <vt:lpstr>Intro to SNA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Network Analysis</dc:title>
  <dc:creator>Pablo Gomez</dc:creator>
  <cp:lastModifiedBy>Jose Pablo Gomez Vazquez</cp:lastModifiedBy>
  <cp:revision>115</cp:revision>
  <dcterms:created xsi:type="dcterms:W3CDTF">2019-07-24T17:59:20Z</dcterms:created>
  <dcterms:modified xsi:type="dcterms:W3CDTF">2023-05-18T11:42:13Z</dcterms:modified>
</cp:coreProperties>
</file>