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62" r:id="rId5"/>
  </p:sldMasterIdLst>
  <p:notesMasterIdLst>
    <p:notesMasterId r:id="rId31"/>
  </p:notesMasterIdLst>
  <p:sldIdLst>
    <p:sldId id="641" r:id="rId6"/>
    <p:sldId id="642" r:id="rId7"/>
    <p:sldId id="615" r:id="rId8"/>
    <p:sldId id="643" r:id="rId9"/>
    <p:sldId id="638" r:id="rId10"/>
    <p:sldId id="628" r:id="rId11"/>
    <p:sldId id="633" r:id="rId12"/>
    <p:sldId id="635" r:id="rId13"/>
    <p:sldId id="639" r:id="rId14"/>
    <p:sldId id="631" r:id="rId15"/>
    <p:sldId id="629" r:id="rId16"/>
    <p:sldId id="630" r:id="rId17"/>
    <p:sldId id="632" r:id="rId18"/>
    <p:sldId id="626" r:id="rId19"/>
    <p:sldId id="26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647" r:id="rId28"/>
    <p:sldId id="267" r:id="rId29"/>
    <p:sldId id="64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0000"/>
    <a:srgbClr val="808080"/>
    <a:srgbClr val="4472C4"/>
    <a:srgbClr val="000053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8" autoAdjust="0"/>
    <p:restoredTop sz="85440" autoAdjust="0"/>
  </p:normalViewPr>
  <p:slideViewPr>
    <p:cSldViewPr snapToGrid="0">
      <p:cViewPr varScale="1">
        <p:scale>
          <a:sx n="91" d="100"/>
          <a:sy n="91" d="100"/>
        </p:scale>
        <p:origin x="1416" y="18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35088-D1B3-4AB0-B6C5-2E3DFF5FE0F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8E5B2-D490-4A34-A5B9-263B709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08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55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d(</a:t>
            </a:r>
            <a:r>
              <a:rPr lang="en-US" dirty="0" err="1"/>
              <a:t>n_i</a:t>
            </a:r>
            <a:r>
              <a:rPr lang="en-US" dirty="0"/>
              <a:t>, </a:t>
            </a:r>
            <a:r>
              <a:rPr lang="en-US" dirty="0" err="1"/>
              <a:t>n_j</a:t>
            </a:r>
            <a:r>
              <a:rPr lang="en-US" dirty="0"/>
              <a:t>)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81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practica</a:t>
            </a:r>
            <a:r>
              <a:rPr lang="en-US" dirty="0"/>
              <a:t>: </a:t>
            </a:r>
            <a:r>
              <a:rPr lang="en-US" dirty="0" err="1"/>
              <a:t>si</a:t>
            </a:r>
            <a:r>
              <a:rPr lang="en-US" dirty="0"/>
              <a:t> una </a:t>
            </a:r>
            <a:r>
              <a:rPr lang="en-US" dirty="0" err="1"/>
              <a:t>enfermedad</a:t>
            </a:r>
            <a:r>
              <a:rPr lang="en-US" dirty="0"/>
              <a:t> es </a:t>
            </a:r>
            <a:r>
              <a:rPr lang="en-US" dirty="0" err="1"/>
              <a:t>introducida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nodo</a:t>
            </a:r>
            <a:r>
              <a:rPr lang="en-US" dirty="0"/>
              <a:t> del strong component, es mas probable que se </a:t>
            </a:r>
            <a:r>
              <a:rPr lang="en-US" dirty="0" err="1"/>
              <a:t>disemine</a:t>
            </a:r>
            <a:r>
              <a:rPr lang="en-US" dirty="0"/>
              <a:t> entre la población.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80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</a:t>
            </a:r>
            <a:r>
              <a:rPr lang="en-US" dirty="0" err="1"/>
              <a:t>uando</a:t>
            </a:r>
            <a:r>
              <a:rPr lang="en-US" dirty="0"/>
              <a:t> </a:t>
            </a:r>
            <a:r>
              <a:rPr lang="en-US" dirty="0" err="1"/>
              <a:t>describimos</a:t>
            </a:r>
            <a:r>
              <a:rPr lang="en-US" dirty="0"/>
              <a:t> las </a:t>
            </a:r>
            <a:r>
              <a:rPr lang="en-US" dirty="0" err="1"/>
              <a:t>caracteristias</a:t>
            </a:r>
            <a:r>
              <a:rPr lang="en-US" dirty="0"/>
              <a:t> de la red, Podemos describer: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generals,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una </a:t>
            </a:r>
            <a:r>
              <a:rPr lang="en-US" dirty="0" err="1"/>
              <a:t>perspectiva</a:t>
            </a:r>
            <a:r>
              <a:rPr lang="en-US" dirty="0"/>
              <a:t> general de </a:t>
            </a:r>
            <a:r>
              <a:rPr lang="en-US" dirty="0" err="1"/>
              <a:t>como</a:t>
            </a:r>
            <a:r>
              <a:rPr lang="en-US" dirty="0"/>
              <a:t> esta la 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locales,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informacion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nodo</a:t>
            </a:r>
            <a:r>
              <a:rPr lang="en-US" dirty="0"/>
              <a:t> o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7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</a:t>
            </a:r>
            <a:r>
              <a:rPr lang="en-US" dirty="0" err="1"/>
              <a:t>uando</a:t>
            </a:r>
            <a:r>
              <a:rPr lang="en-US" dirty="0"/>
              <a:t> </a:t>
            </a:r>
            <a:r>
              <a:rPr lang="en-US" dirty="0" err="1"/>
              <a:t>describimos</a:t>
            </a:r>
            <a:r>
              <a:rPr lang="en-US" dirty="0"/>
              <a:t> las </a:t>
            </a:r>
            <a:r>
              <a:rPr lang="en-US" dirty="0" err="1"/>
              <a:t>caracteristias</a:t>
            </a:r>
            <a:r>
              <a:rPr lang="en-US" dirty="0"/>
              <a:t> de la red, Podemos describer: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generals,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una </a:t>
            </a:r>
            <a:r>
              <a:rPr lang="en-US" dirty="0" err="1"/>
              <a:t>perspectiva</a:t>
            </a:r>
            <a:r>
              <a:rPr lang="en-US" dirty="0"/>
              <a:t> general de </a:t>
            </a:r>
            <a:r>
              <a:rPr lang="en-US" dirty="0" err="1"/>
              <a:t>como</a:t>
            </a:r>
            <a:r>
              <a:rPr lang="en-US" dirty="0"/>
              <a:t> esta la 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locales,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informacion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nodo</a:t>
            </a:r>
            <a:r>
              <a:rPr lang="en-US" dirty="0"/>
              <a:t> o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6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tamaño</a:t>
            </a:r>
            <a:r>
              <a:rPr lang="en-US" dirty="0"/>
              <a:t> de la red esta </a:t>
            </a:r>
            <a:r>
              <a:rPr lang="en-US" dirty="0" err="1"/>
              <a:t>definido</a:t>
            </a:r>
            <a:r>
              <a:rPr lang="en-US" dirty="0"/>
              <a:t> por el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Diametro</a:t>
            </a:r>
            <a:r>
              <a:rPr lang="en-US" dirty="0"/>
              <a:t> es el </a:t>
            </a:r>
            <a:r>
              <a:rPr lang="en-US" dirty="0" err="1"/>
              <a:t>camino</a:t>
            </a:r>
            <a:r>
              <a:rPr lang="en-US" dirty="0"/>
              <a:t> mas corto entre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1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dirty="0"/>
              <a:t>Existe una relación entre D y F, Redes altamente conectadas presentaran mayor densidad y menor fragmentación, redes poco conectadas presentaran mayor fragmentación y menor densidad.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98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e_jz</a:t>
            </a:r>
            <a:r>
              <a:rPr lang="en-US" dirty="0"/>
              <a:t>: number of nodes connecting node j and z, which are </a:t>
            </a:r>
            <a:r>
              <a:rPr lang="en-US" dirty="0" err="1"/>
              <a:t>neighbours</a:t>
            </a:r>
            <a:r>
              <a:rPr lang="en-US" dirty="0"/>
              <a:t> of node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K_i</a:t>
            </a:r>
            <a:r>
              <a:rPr lang="en-US" dirty="0"/>
              <a:t> degree of node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92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</a:t>
            </a:r>
            <a:r>
              <a:rPr lang="en-US" dirty="0" err="1"/>
              <a:t>uando</a:t>
            </a:r>
            <a:r>
              <a:rPr lang="en-US" dirty="0"/>
              <a:t> </a:t>
            </a:r>
            <a:r>
              <a:rPr lang="en-US" dirty="0" err="1"/>
              <a:t>describimos</a:t>
            </a:r>
            <a:r>
              <a:rPr lang="en-US" dirty="0"/>
              <a:t> las </a:t>
            </a:r>
            <a:r>
              <a:rPr lang="en-US" dirty="0" err="1"/>
              <a:t>caracteristias</a:t>
            </a:r>
            <a:r>
              <a:rPr lang="en-US" dirty="0"/>
              <a:t> de la red, Podemos describer: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generals,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una </a:t>
            </a:r>
            <a:r>
              <a:rPr lang="en-US" dirty="0" err="1"/>
              <a:t>perspectiva</a:t>
            </a:r>
            <a:r>
              <a:rPr lang="en-US" dirty="0"/>
              <a:t> general de </a:t>
            </a:r>
            <a:r>
              <a:rPr lang="en-US" dirty="0" err="1"/>
              <a:t>como</a:t>
            </a:r>
            <a:r>
              <a:rPr lang="en-US" dirty="0"/>
              <a:t> esta la 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locales,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informacion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nodo</a:t>
            </a:r>
            <a:r>
              <a:rPr lang="en-US" dirty="0"/>
              <a:t> o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73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6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1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0835-5711-46E9-811C-736AF976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2F02A-9A7D-4C07-B7EE-5D5513D2B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0B37-E2F4-4B09-A882-4A600A61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DE1-1706-49CC-A0D9-59090D03559C}" type="datetime1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DDFC-9EDD-47F3-A486-9C82B60C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4859-B95C-43CD-9A0C-E37CB227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DE7B-7B9F-499B-AB92-62EF131A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AB11C-A837-4E40-B9DE-50228D4CC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AD0F-D3E0-4955-8497-81DDFEB6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D040-7FC3-4B68-9658-EA3A09FF6E3C}" type="datetime1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61DFF-F1F8-48C3-939C-F06ADF8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319F-3807-4CB8-8173-18A1619E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C9E8D-57B1-4B1A-8A37-4ABC76596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CB4D8-ABB3-444B-8329-296A1A604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3999-6992-47C6-AB79-7D7701E2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AE92-E188-49F9-83DF-B2D66D5B9C94}" type="datetime1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1C52-1901-45E8-BB0B-B3EC96F2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392E5-B306-47AD-8D31-BA677FC6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4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BA9E-3BBF-4EE0-8840-3A4D337C32D5}" type="datetime1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49-F95D-414C-A4DD-669F1545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C018-D23E-40AB-A54F-D7A3C4AC13AF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49-F95D-414C-A4DD-669F1545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9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BC9E-D46F-4487-961E-49A77548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83C0-A5E9-4364-AC16-3DDF5D3CA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699C-0D63-4390-81FF-B6C8759A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A0F8-CD98-4F70-B602-A8DCDE9208E3}" type="datetime1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4404-FB86-4694-B713-278D9A2C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EB1E-2367-47EC-8A66-8BE3459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9B21-9B4C-4710-939E-75101A8C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0946-9344-4B42-BF34-150253B7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5CB9-D58C-4E98-A6F9-BB90D491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5BBA-F558-493F-8B87-4E2A4AC791CA}" type="datetime1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C02B0-4D6D-4111-8266-AE228FE3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7164-7B83-4C03-849A-1C9379B0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54AD-13AE-4C60-8AEA-D581B011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8E0B-CBCA-4D78-B129-83DA572B9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0B568-5A27-43EB-8930-E6EAD8B61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A6665-E793-48F1-BE78-1DA3D5F9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599F-F066-4F35-B856-574ABE1B4564}" type="datetime1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4A0EF-1AA1-4BCB-833C-D097A331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E1000-0D48-4E7E-BA4C-F1812E7F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A723-2777-474C-B035-8D997961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81DA7-1A04-4319-8609-21220F25D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E5BA9-265E-49E4-9545-2DD8101C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2E348-F321-4EB1-8447-695536530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CCF5F-3768-4C51-BF0F-6FDA63C48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852D3-63B3-4E56-AAFC-CD899335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FC3-8293-4B1E-84D9-08A0F4803517}" type="datetime1">
              <a:rPr lang="en-US" smtClean="0"/>
              <a:t>2/18/21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638EB-ECBE-4CC3-879C-9DD91F43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6F02D-83CA-46DA-84C0-37A3B25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0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16E7-8D08-439D-87EA-EB3BBB2C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0DEF1-5027-4F0E-BAE3-1D49045A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9AB4-EB26-4220-B15E-F9E9BBD1BF47}" type="datetime1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28469-3F50-4455-8294-C5FAC639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C8995-EE68-432A-914B-F5BA054A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F3E1A-8930-4C4B-B55E-98C4F848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5D44-F553-46EE-9167-1DEE787D0898}" type="datetime1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56CA1-60A7-475F-8099-E6B7A480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AD44E-D5CF-4042-A288-25CD0258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3100-B437-4588-80C5-DEB78FF6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FFFA-2231-4AE1-BCA3-48A83DD0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1AF68-6042-4559-A431-E72EF570E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1FB3D-F62A-4E75-B951-CDEC80AD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8499-D2CE-4C67-B67D-EA2C2AED75F9}" type="datetime1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9D2FA-35CD-4A61-AB7B-D6AC6177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F3003-CCCD-4688-8BB0-BEA4C3B0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2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9276-B709-4CF2-84F3-E34D393F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6A97F-C8D6-45CF-8A9D-03200883E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69A4F-1061-4413-A08D-0A2829EA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6760-354B-4FB9-96DD-2F27865A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45C6-B4DD-415C-BF21-6038AAF029E2}" type="datetime1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CA9ED-44CA-4994-ADB8-82B3DE12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630EF-02B6-4A72-BA82-90340E8D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CA24B-A070-44F0-87D4-BFE52FFD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2B1F-40D1-4A85-8106-67577A04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C005-3D8E-46D1-896D-50678FE5A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61FB-24CA-4539-822C-03D9620849D8}" type="datetime1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2078E-9A33-44E7-8ECE-BC3D86C51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423F-CFAF-4D19-8BA3-0F290EC06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2F0FB-CA3B-454E-A7BD-B6623EBFA9F9}" type="datetime1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A6A49-F95D-414C-A4DD-669F1545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2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go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jnbaron@ucdavis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jpgo@ucdavis.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nbaron@ucdavis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2 Título"/>
          <p:cNvSpPr>
            <a:spLocks noGrp="1"/>
          </p:cNvSpPr>
          <p:nvPr>
            <p:ph type="ctrTitle"/>
          </p:nvPr>
        </p:nvSpPr>
        <p:spPr>
          <a:xfrm>
            <a:off x="0" y="-18780"/>
            <a:ext cx="12192000" cy="1795329"/>
          </a:xfrm>
          <a:solidFill>
            <a:srgbClr val="000053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Arial Nova" panose="020B0504020202020204" pitchFamily="34" charset="0"/>
              </a:rPr>
              <a:t>Part II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650274" y="2164536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076B4"/>
              </a:buClr>
              <a:buSzPct val="85000"/>
              <a:defRPr/>
            </a:pPr>
            <a:r>
              <a:rPr lang="en-US" b="1" cap="all" spc="250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pitchFamily="34" charset="0"/>
              </a:rPr>
              <a:t>Center for Animal Disease Modeling and Surveillance (CADMS), </a:t>
            </a:r>
          </a:p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076B4"/>
              </a:buClr>
              <a:buSzPct val="85000"/>
              <a:defRPr/>
            </a:pPr>
            <a:r>
              <a:rPr lang="en-US" sz="1600" b="1" cap="all" spc="250" dirty="0">
                <a:solidFill>
                  <a:srgbClr val="2F5897"/>
                </a:solidFill>
                <a:latin typeface="Arial Narrow" pitchFamily="34" charset="0"/>
                <a:ea typeface="ＭＳ Ｐゴシック" pitchFamily="34" charset="-128"/>
                <a:cs typeface="Arial" pitchFamily="34" charset="0"/>
              </a:rPr>
              <a:t>School of Veterinary Medicine, UC Davis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277318" y="3093097"/>
            <a:ext cx="575201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Jose Pablo Gomez, Jerome Baron, Jose Manuel Diaz Cao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Beatriz Martinez Lopez</a:t>
            </a:r>
            <a:endParaRPr lang="en-US" sz="1400" dirty="0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Center for Animal Disease Modeling and Surveillance (CADMS)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Department of Medicine &amp; Epidemiology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School of Veterinary Medicine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University of California, Davis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  <a:p>
            <a:pPr marL="285750" indent="-285750"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Emails: </a:t>
            </a: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  <a:hlinkClick r:id="rId3"/>
              </a:rPr>
              <a:t>jpgo@ucdavis.edu</a:t>
            </a:r>
            <a:endParaRPr lang="en-US" sz="1400" dirty="0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  <a:p>
            <a:pPr marL="285750" indent="-285750"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  <a:hlinkClick r:id="rId4"/>
              </a:rPr>
              <a:t>jnbaron@ucdavis.edu</a:t>
            </a:r>
            <a:endParaRPr lang="en-US" sz="1400" dirty="0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  <a:p>
            <a:pPr marL="285750" indent="-285750"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3515" y="5092416"/>
            <a:ext cx="3779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https://jpablo91.github.io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Arial Nova" panose="020B0504020202020204" pitchFamily="34" charset="0"/>
              </a:rPr>
              <a:t>www.vetmed.ucdavis.edu/cadms</a:t>
            </a:r>
          </a:p>
        </p:txBody>
      </p:sp>
      <p:pic>
        <p:nvPicPr>
          <p:cNvPr id="16" name="Picture 4" descr="UC Davi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3782" y="6043223"/>
            <a:ext cx="2399081" cy="61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http://www.ars.usda.gov/gfra/images/logos/CADMS.gif"/>
          <p:cNvPicPr>
            <a:picLocks noChangeAspect="1" noChangeArrowheads="1"/>
          </p:cNvPicPr>
          <p:nvPr/>
        </p:nvPicPr>
        <p:blipFill>
          <a:blip r:embed="rId6" cstate="print"/>
          <a:srcRect r="5863"/>
          <a:stretch>
            <a:fillRect/>
          </a:stretch>
        </p:blipFill>
        <p:spPr bwMode="auto">
          <a:xfrm>
            <a:off x="9392303" y="6043224"/>
            <a:ext cx="2012856" cy="61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57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Local </a:t>
            </a:r>
            <a:r>
              <a:rPr lang="es-MX" dirty="0" err="1"/>
              <a:t>properties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1BB2B-6CD0-4199-8B6B-53C13B3FE764}"/>
              </a:ext>
            </a:extLst>
          </p:cNvPr>
          <p:cNvSpPr txBox="1"/>
          <p:nvPr/>
        </p:nvSpPr>
        <p:spPr>
          <a:xfrm>
            <a:off x="2393228" y="1905506"/>
            <a:ext cx="75889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 err="1"/>
              <a:t>Centrality</a:t>
            </a:r>
            <a:r>
              <a:rPr lang="es-MX" sz="4800" dirty="0"/>
              <a:t> </a:t>
            </a:r>
            <a:r>
              <a:rPr lang="es-MX" sz="4800" dirty="0" err="1"/>
              <a:t>measures</a:t>
            </a:r>
            <a:r>
              <a:rPr lang="es-MX" sz="4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800" dirty="0" err="1"/>
              <a:t>Degree</a:t>
            </a:r>
            <a:endParaRPr lang="es-MX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800" dirty="0"/>
              <a:t>Betwenness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800" dirty="0" err="1"/>
              <a:t>Closeness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3206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Local </a:t>
            </a:r>
            <a:r>
              <a:rPr lang="es-MX" dirty="0" err="1"/>
              <a:t>properties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1BB2B-6CD0-4199-8B6B-53C13B3FE764}"/>
                  </a:ext>
                </a:extLst>
              </p:cNvPr>
              <p:cNvSpPr txBox="1"/>
              <p:nvPr/>
            </p:nvSpPr>
            <p:spPr>
              <a:xfrm>
                <a:off x="-120787" y="2157124"/>
                <a:ext cx="5258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s-MX" b="1" dirty="0" err="1">
                    <a:solidFill>
                      <a:srgbClr val="0070C0"/>
                    </a:solidFill>
                  </a:rPr>
                  <a:t>Outdegree</a:t>
                </a:r>
                <a:r>
                  <a:rPr lang="es-MX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: </a:t>
                </a:r>
                <a:r>
                  <a:rPr lang="es-MX" dirty="0" err="1"/>
                  <a:t>Number</a:t>
                </a:r>
                <a:r>
                  <a:rPr lang="es-MX" dirty="0"/>
                  <a:t> of </a:t>
                </a:r>
                <a:r>
                  <a:rPr lang="es-MX" dirty="0" err="1"/>
                  <a:t>edges</a:t>
                </a:r>
                <a:r>
                  <a:rPr lang="es-MX" dirty="0"/>
                  <a:t> </a:t>
                </a:r>
                <a:r>
                  <a:rPr lang="es-MX" dirty="0" err="1"/>
                  <a:t>originating</a:t>
                </a:r>
                <a:r>
                  <a:rPr lang="es-MX" dirty="0"/>
                  <a:t> </a:t>
                </a:r>
                <a:r>
                  <a:rPr lang="es-MX" dirty="0" err="1"/>
                  <a:t>from</a:t>
                </a:r>
                <a:r>
                  <a:rPr lang="es-MX" dirty="0"/>
                  <a:t> </a:t>
                </a:r>
                <a:r>
                  <a:rPr lang="es-MX" dirty="0" err="1"/>
                  <a:t>node</a:t>
                </a:r>
                <a:r>
                  <a:rPr lang="es-MX" dirty="0"/>
                  <a:t> </a:t>
                </a:r>
                <a:r>
                  <a:rPr lang="es-MX" i="1" dirty="0"/>
                  <a:t>i</a:t>
                </a:r>
                <a:r>
                  <a:rPr lang="es-MX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1BB2B-6CD0-4199-8B6B-53C13B3FE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87" y="2157124"/>
                <a:ext cx="5258636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9C2C86-7085-4370-8FA6-EC4D97D0AE1E}"/>
                  </a:ext>
                </a:extLst>
              </p:cNvPr>
              <p:cNvSpPr/>
              <p:nvPr/>
            </p:nvSpPr>
            <p:spPr>
              <a:xfrm>
                <a:off x="9967192" y="3477137"/>
                <a:ext cx="1606145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9C2C86-7085-4370-8FA6-EC4D97D0A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192" y="3477137"/>
                <a:ext cx="1606145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5E96B1-4F74-447C-B7D1-9CFB06BC205F}"/>
                  </a:ext>
                </a:extLst>
              </p:cNvPr>
              <p:cNvSpPr/>
              <p:nvPr/>
            </p:nvSpPr>
            <p:spPr>
              <a:xfrm>
                <a:off x="9963051" y="5158104"/>
                <a:ext cx="1622111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5E96B1-4F74-447C-B7D1-9CFB06BC2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051" y="5158104"/>
                <a:ext cx="1622111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1A675A-741C-4F45-A9DE-1916C279BAA2}"/>
                  </a:ext>
                </a:extLst>
              </p:cNvPr>
              <p:cNvSpPr/>
              <p:nvPr/>
            </p:nvSpPr>
            <p:spPr>
              <a:xfrm>
                <a:off x="9979093" y="4244488"/>
                <a:ext cx="1579728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1A675A-741C-4F45-A9DE-1916C279B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093" y="4244488"/>
                <a:ext cx="1579728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9D4025-266B-4551-9D8D-EE6AA20D1923}"/>
                  </a:ext>
                </a:extLst>
              </p:cNvPr>
              <p:cNvSpPr txBox="1"/>
              <p:nvPr/>
            </p:nvSpPr>
            <p:spPr>
              <a:xfrm>
                <a:off x="1744904" y="1246278"/>
                <a:ext cx="72781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3600" b="1" dirty="0">
                    <a:solidFill>
                      <a:schemeClr val="accent1">
                        <a:lumMod val="50000"/>
                      </a:schemeClr>
                    </a:solidFill>
                  </a:rPr>
                  <a:t>Degree</a:t>
                </a:r>
                <a:r>
                  <a:rPr lang="es-MX" sz="3600" dirty="0"/>
                  <a:t> </a:t>
                </a:r>
                <a:r>
                  <a:rPr lang="es-MX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800" dirty="0"/>
                  <a:t>), </a:t>
                </a:r>
                <a:r>
                  <a:rPr lang="es-MX" sz="2800" dirty="0" err="1"/>
                  <a:t>Number</a:t>
                </a:r>
                <a:r>
                  <a:rPr lang="es-MX" sz="2800" dirty="0"/>
                  <a:t> of </a:t>
                </a:r>
                <a:r>
                  <a:rPr lang="es-MX" sz="2800" dirty="0" err="1"/>
                  <a:t>edges</a:t>
                </a:r>
                <a:r>
                  <a:rPr lang="es-MX" sz="2800" dirty="0"/>
                  <a:t> </a:t>
                </a:r>
                <a:r>
                  <a:rPr lang="es-MX" sz="2800" dirty="0" err="1"/>
                  <a:t>for</a:t>
                </a:r>
                <a:r>
                  <a:rPr lang="es-MX" sz="2800" dirty="0"/>
                  <a:t> </a:t>
                </a:r>
                <a:r>
                  <a:rPr lang="es-MX" sz="2800" dirty="0" err="1"/>
                  <a:t>each</a:t>
                </a:r>
                <a:r>
                  <a:rPr lang="es-MX" sz="2800" dirty="0"/>
                  <a:t> </a:t>
                </a:r>
                <a:r>
                  <a:rPr lang="es-MX" sz="2800" dirty="0" err="1"/>
                  <a:t>node</a:t>
                </a:r>
                <a:r>
                  <a:rPr lang="es-MX" sz="2800" dirty="0"/>
                  <a:t>.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9D4025-266B-4551-9D8D-EE6AA20D1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904" y="1246278"/>
                <a:ext cx="7278146" cy="646331"/>
              </a:xfrm>
              <a:prstGeom prst="rect">
                <a:avLst/>
              </a:prstGeom>
              <a:blipFill>
                <a:blip r:embed="rId7"/>
                <a:stretch>
                  <a:fillRect l="-2513" t="-14151" r="-67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474B470-1791-479E-A445-D81C1B4EF59B}"/>
                  </a:ext>
                </a:extLst>
              </p:cNvPr>
              <p:cNvSpPr txBox="1"/>
              <p:nvPr/>
            </p:nvSpPr>
            <p:spPr>
              <a:xfrm>
                <a:off x="5835252" y="2122981"/>
                <a:ext cx="44725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b="1" dirty="0">
                    <a:solidFill>
                      <a:srgbClr val="FF0000"/>
                    </a:solidFill>
                  </a:rPr>
                  <a:t>Indegree</a:t>
                </a:r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s-MX" sz="2000" dirty="0"/>
                  <a:t>: </a:t>
                </a:r>
                <a:r>
                  <a:rPr lang="es-MX" sz="2000" dirty="0" err="1"/>
                  <a:t>Number</a:t>
                </a:r>
                <a:r>
                  <a:rPr lang="es-MX" sz="2000" dirty="0"/>
                  <a:t> of </a:t>
                </a:r>
                <a:r>
                  <a:rPr lang="es-MX" sz="2000" dirty="0" err="1"/>
                  <a:t>contacts</a:t>
                </a:r>
                <a:r>
                  <a:rPr lang="es-MX" sz="2000" dirty="0"/>
                  <a:t> </a:t>
                </a:r>
                <a:r>
                  <a:rPr lang="es-MX" sz="2000" dirty="0" err="1"/>
                  <a:t>arriving</a:t>
                </a:r>
                <a:r>
                  <a:rPr lang="es-MX" sz="2000" dirty="0"/>
                  <a:t> at </a:t>
                </a:r>
                <a:r>
                  <a:rPr lang="es-MX" sz="2000" dirty="0" err="1"/>
                  <a:t>node</a:t>
                </a:r>
                <a:r>
                  <a:rPr lang="es-MX" sz="2000" dirty="0"/>
                  <a:t> </a:t>
                </a:r>
                <a:r>
                  <a:rPr lang="es-MX" sz="2000" i="1" dirty="0"/>
                  <a:t>i</a:t>
                </a:r>
                <a:r>
                  <a:rPr lang="es-MX" sz="2000" dirty="0"/>
                  <a:t>.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474B470-1791-479E-A445-D81C1B4EF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252" y="2122981"/>
                <a:ext cx="4472572" cy="707886"/>
              </a:xfrm>
              <a:prstGeom prst="rect">
                <a:avLst/>
              </a:prstGeom>
              <a:blipFill>
                <a:blip r:embed="rId8"/>
                <a:stretch>
                  <a:fillRect l="-1362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B723646F-9EB3-4172-AAC6-60594D50DA43}"/>
              </a:ext>
            </a:extLst>
          </p:cNvPr>
          <p:cNvSpPr/>
          <p:nvPr/>
        </p:nvSpPr>
        <p:spPr>
          <a:xfrm>
            <a:off x="3698158" y="498422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EEBECDE-5FBC-4A1D-A5CC-FB7DEE090EA9}"/>
              </a:ext>
            </a:extLst>
          </p:cNvPr>
          <p:cNvSpPr/>
          <p:nvPr/>
        </p:nvSpPr>
        <p:spPr>
          <a:xfrm rot="18948701">
            <a:off x="4314741" y="551900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F4A547B-0841-432D-8938-46FCF15DFA96}"/>
              </a:ext>
            </a:extLst>
          </p:cNvPr>
          <p:cNvSpPr/>
          <p:nvPr/>
        </p:nvSpPr>
        <p:spPr>
          <a:xfrm rot="18434259">
            <a:off x="5690704" y="530642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7D3489-6FB7-4A3B-B241-44457E6C63D9}"/>
              </a:ext>
            </a:extLst>
          </p:cNvPr>
          <p:cNvSpPr/>
          <p:nvPr/>
        </p:nvSpPr>
        <p:spPr>
          <a:xfrm rot="20828378">
            <a:off x="6090350" y="458022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585ED6-D800-49E3-9DDF-9D0B3FD5397D}"/>
              </a:ext>
            </a:extLst>
          </p:cNvPr>
          <p:cNvSpPr/>
          <p:nvPr/>
        </p:nvSpPr>
        <p:spPr>
          <a:xfrm rot="3181082">
            <a:off x="3915054" y="411884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BC0A8A4-E866-419F-8A26-1AF956A2223E}"/>
              </a:ext>
            </a:extLst>
          </p:cNvPr>
          <p:cNvSpPr/>
          <p:nvPr/>
        </p:nvSpPr>
        <p:spPr>
          <a:xfrm rot="21031883">
            <a:off x="2862405" y="396292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6312671-2DDC-4A1D-BC87-595F80885A58}"/>
              </a:ext>
            </a:extLst>
          </p:cNvPr>
          <p:cNvSpPr/>
          <p:nvPr/>
        </p:nvSpPr>
        <p:spPr>
          <a:xfrm>
            <a:off x="2897417" y="473643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AEE55A-C350-4514-97BF-B4D5544F1281}"/>
              </a:ext>
            </a:extLst>
          </p:cNvPr>
          <p:cNvCxnSpPr>
            <a:cxnSpLocks/>
            <a:stCxn id="41" idx="6"/>
            <a:endCxn id="40" idx="3"/>
          </p:cNvCxnSpPr>
          <p:nvPr/>
        </p:nvCxnSpPr>
        <p:spPr>
          <a:xfrm>
            <a:off x="3172697" y="4093432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2F1162-4786-4C0E-9DF8-7D067DE8939D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3044313" y="4273212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93C429-D87C-4067-BE55-3DC026535A7C}"/>
              </a:ext>
            </a:extLst>
          </p:cNvPr>
          <p:cNvCxnSpPr>
            <a:cxnSpLocks/>
            <a:stCxn id="40" idx="5"/>
            <a:endCxn id="36" idx="0"/>
          </p:cNvCxnSpPr>
          <p:nvPr/>
        </p:nvCxnSpPr>
        <p:spPr>
          <a:xfrm flipH="1">
            <a:off x="3854368" y="4429735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59ACB73-D039-479E-876D-CA6755C3ED48}"/>
              </a:ext>
            </a:extLst>
          </p:cNvPr>
          <p:cNvSpPr/>
          <p:nvPr/>
        </p:nvSpPr>
        <p:spPr>
          <a:xfrm rot="18848667">
            <a:off x="4501944" y="469395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8C212C-16EF-452E-AE39-F3CF8119A006}"/>
              </a:ext>
            </a:extLst>
          </p:cNvPr>
          <p:cNvCxnSpPr>
            <a:cxnSpLocks/>
            <a:stCxn id="40" idx="6"/>
            <a:endCxn id="46" idx="0"/>
          </p:cNvCxnSpPr>
          <p:nvPr/>
        </p:nvCxnSpPr>
        <p:spPr>
          <a:xfrm>
            <a:off x="4165234" y="4399836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43B0CD9-17FD-48BE-9290-E7B35A7C18A4}"/>
              </a:ext>
            </a:extLst>
          </p:cNvPr>
          <p:cNvSpPr/>
          <p:nvPr/>
        </p:nvSpPr>
        <p:spPr>
          <a:xfrm rot="15721364">
            <a:off x="4981639" y="347678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3FF64C4-24E9-49BD-A06D-D44F0409DCDF}"/>
              </a:ext>
            </a:extLst>
          </p:cNvPr>
          <p:cNvCxnSpPr>
            <a:cxnSpLocks/>
            <a:stCxn id="40" idx="0"/>
            <a:endCxn id="48" idx="0"/>
          </p:cNvCxnSpPr>
          <p:nvPr/>
        </p:nvCxnSpPr>
        <p:spPr>
          <a:xfrm flipV="1">
            <a:off x="4196048" y="3654672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5DC01D-386D-4601-8DB2-291251C3227F}"/>
              </a:ext>
            </a:extLst>
          </p:cNvPr>
          <p:cNvCxnSpPr>
            <a:cxnSpLocks/>
            <a:stCxn id="36" idx="5"/>
            <a:endCxn id="37" idx="0"/>
          </p:cNvCxnSpPr>
          <p:nvPr/>
        </p:nvCxnSpPr>
        <p:spPr>
          <a:xfrm>
            <a:off x="3964825" y="5250891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DAB4F1-E2C0-4480-888F-F1CCD4574639}"/>
              </a:ext>
            </a:extLst>
          </p:cNvPr>
          <p:cNvCxnSpPr>
            <a:cxnSpLocks/>
            <a:stCxn id="48" idx="3"/>
            <a:endCxn id="39" idx="1"/>
          </p:cNvCxnSpPr>
          <p:nvPr/>
        </p:nvCxnSpPr>
        <p:spPr>
          <a:xfrm>
            <a:off x="5262566" y="3727052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8C566A-CC31-491F-AA5E-0578334D1165}"/>
              </a:ext>
            </a:extLst>
          </p:cNvPr>
          <p:cNvCxnSpPr>
            <a:cxnSpLocks/>
            <a:stCxn id="38" idx="6"/>
            <a:endCxn id="39" idx="3"/>
          </p:cNvCxnSpPr>
          <p:nvPr/>
        </p:nvCxnSpPr>
        <p:spPr>
          <a:xfrm flipV="1">
            <a:off x="5941440" y="4868701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8CD2AEFD-98F0-4D68-874F-628542A37DD2}"/>
              </a:ext>
            </a:extLst>
          </p:cNvPr>
          <p:cNvSpPr/>
          <p:nvPr/>
        </p:nvSpPr>
        <p:spPr>
          <a:xfrm rot="281712">
            <a:off x="6128623" y="370178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7CDB25-68FB-4D0F-BFCA-3BE1F00DB8F4}"/>
              </a:ext>
            </a:extLst>
          </p:cNvPr>
          <p:cNvCxnSpPr>
            <a:cxnSpLocks/>
            <a:stCxn id="53" idx="4"/>
            <a:endCxn id="39" idx="0"/>
          </p:cNvCxnSpPr>
          <p:nvPr/>
        </p:nvCxnSpPr>
        <p:spPr>
          <a:xfrm flipH="1">
            <a:off x="6211791" y="4013681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231346A-5211-4E2D-BDB1-E0D64873D3F4}"/>
              </a:ext>
            </a:extLst>
          </p:cNvPr>
          <p:cNvSpPr/>
          <p:nvPr/>
        </p:nvSpPr>
        <p:spPr>
          <a:xfrm rot="1467388">
            <a:off x="6758744" y="506656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3154FF9-FF69-45EB-99B9-3F7B44037DE4}"/>
              </a:ext>
            </a:extLst>
          </p:cNvPr>
          <p:cNvCxnSpPr>
            <a:cxnSpLocks/>
            <a:stCxn id="39" idx="5"/>
            <a:endCxn id="55" idx="2"/>
          </p:cNvCxnSpPr>
          <p:nvPr/>
        </p:nvCxnSpPr>
        <p:spPr>
          <a:xfrm>
            <a:off x="6378831" y="4819531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598A5B3-4859-48EE-90CE-7535357013C1}"/>
              </a:ext>
            </a:extLst>
          </p:cNvPr>
          <p:cNvSpPr txBox="1"/>
          <p:nvPr/>
        </p:nvSpPr>
        <p:spPr>
          <a:xfrm>
            <a:off x="9559968" y="3057006"/>
            <a:ext cx="262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Relative degree centrality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D412B2-B84C-468D-BA62-D26D82C3768F}"/>
              </a:ext>
            </a:extLst>
          </p:cNvPr>
          <p:cNvSpPr txBox="1"/>
          <p:nvPr/>
        </p:nvSpPr>
        <p:spPr>
          <a:xfrm>
            <a:off x="6453306" y="4423703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Indegree</a:t>
            </a:r>
            <a:r>
              <a:rPr lang="en-US" dirty="0">
                <a:solidFill>
                  <a:srgbClr val="FF0000"/>
                </a:solidFill>
              </a:rPr>
              <a:t> =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AA70F5-940B-4C98-BEDE-ABE222473258}"/>
              </a:ext>
            </a:extLst>
          </p:cNvPr>
          <p:cNvSpPr txBox="1"/>
          <p:nvPr/>
        </p:nvSpPr>
        <p:spPr>
          <a:xfrm>
            <a:off x="3059304" y="3474006"/>
            <a:ext cx="152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Outdegree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6144A4E-0790-4244-9673-3BF8E42D2BC3}"/>
              </a:ext>
            </a:extLst>
          </p:cNvPr>
          <p:cNvSpPr/>
          <p:nvPr/>
        </p:nvSpPr>
        <p:spPr>
          <a:xfrm rot="20828378">
            <a:off x="6090349" y="4580220"/>
            <a:ext cx="312420" cy="3124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97229DB-52D7-4BF1-994C-BC8B8EDF8C6A}"/>
              </a:ext>
            </a:extLst>
          </p:cNvPr>
          <p:cNvSpPr/>
          <p:nvPr/>
        </p:nvSpPr>
        <p:spPr>
          <a:xfrm rot="3181082">
            <a:off x="3910976" y="4112255"/>
            <a:ext cx="312420" cy="3124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83BFF9-98A0-4EF9-BD9F-ACDF9B10EA1D}"/>
              </a:ext>
            </a:extLst>
          </p:cNvPr>
          <p:cNvCxnSpPr>
            <a:cxnSpLocks/>
          </p:cNvCxnSpPr>
          <p:nvPr/>
        </p:nvCxnSpPr>
        <p:spPr>
          <a:xfrm>
            <a:off x="3178343" y="4087916"/>
            <a:ext cx="743884" cy="159831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C17E88A-92AD-4124-9C42-2D3B3E81360A}"/>
              </a:ext>
            </a:extLst>
          </p:cNvPr>
          <p:cNvCxnSpPr>
            <a:cxnSpLocks/>
          </p:cNvCxnSpPr>
          <p:nvPr/>
        </p:nvCxnSpPr>
        <p:spPr>
          <a:xfrm>
            <a:off x="3043863" y="4273792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00587B-7A71-4E59-8B5E-EE42A7AF0825}"/>
              </a:ext>
            </a:extLst>
          </p:cNvPr>
          <p:cNvCxnSpPr>
            <a:cxnSpLocks/>
          </p:cNvCxnSpPr>
          <p:nvPr/>
        </p:nvCxnSpPr>
        <p:spPr>
          <a:xfrm flipH="1">
            <a:off x="3853918" y="4436411"/>
            <a:ext cx="195107" cy="554489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8583EBF-EFE5-4E74-94C8-792FCD9CAB6B}"/>
              </a:ext>
            </a:extLst>
          </p:cNvPr>
          <p:cNvCxnSpPr>
            <a:cxnSpLocks/>
          </p:cNvCxnSpPr>
          <p:nvPr/>
        </p:nvCxnSpPr>
        <p:spPr>
          <a:xfrm>
            <a:off x="4170880" y="4406512"/>
            <a:ext cx="380826" cy="34153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BEDBBB-60D0-4F8D-B9F5-225B7A3C3234}"/>
              </a:ext>
            </a:extLst>
          </p:cNvPr>
          <p:cNvCxnSpPr>
            <a:cxnSpLocks/>
            <a:stCxn id="48" idx="0"/>
            <a:endCxn id="61" idx="0"/>
          </p:cNvCxnSpPr>
          <p:nvPr/>
        </p:nvCxnSpPr>
        <p:spPr>
          <a:xfrm flipH="1">
            <a:off x="4191970" y="3654672"/>
            <a:ext cx="791181" cy="5198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6FB28F5-4B9C-49CC-8956-5F65693347E3}"/>
              </a:ext>
            </a:extLst>
          </p:cNvPr>
          <p:cNvCxnSpPr>
            <a:cxnSpLocks/>
          </p:cNvCxnSpPr>
          <p:nvPr/>
        </p:nvCxnSpPr>
        <p:spPr>
          <a:xfrm>
            <a:off x="3970471" y="5257567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7A6D040-037D-4561-B75A-28C96E44716A}"/>
              </a:ext>
            </a:extLst>
          </p:cNvPr>
          <p:cNvCxnSpPr>
            <a:cxnSpLocks/>
            <a:stCxn id="60" idx="1"/>
            <a:endCxn id="48" idx="3"/>
          </p:cNvCxnSpPr>
          <p:nvPr/>
        </p:nvCxnSpPr>
        <p:spPr>
          <a:xfrm flipH="1" flipV="1">
            <a:off x="5262566" y="3727052"/>
            <a:ext cx="851722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BCB365A-C22E-41BB-9E21-8B95AEDD0124}"/>
              </a:ext>
            </a:extLst>
          </p:cNvPr>
          <p:cNvCxnSpPr>
            <a:cxnSpLocks/>
          </p:cNvCxnSpPr>
          <p:nvPr/>
        </p:nvCxnSpPr>
        <p:spPr>
          <a:xfrm flipV="1">
            <a:off x="5934894" y="4875377"/>
            <a:ext cx="222019" cy="46956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FD464DE-B066-425A-9210-CBFAD8919156}"/>
              </a:ext>
            </a:extLst>
          </p:cNvPr>
          <p:cNvCxnSpPr>
            <a:cxnSpLocks/>
          </p:cNvCxnSpPr>
          <p:nvPr/>
        </p:nvCxnSpPr>
        <p:spPr>
          <a:xfrm flipH="1">
            <a:off x="6211341" y="4020357"/>
            <a:ext cx="60255" cy="57045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482B153-9256-4523-90DB-3DCC7EA7438A}"/>
              </a:ext>
            </a:extLst>
          </p:cNvPr>
          <p:cNvCxnSpPr>
            <a:cxnSpLocks/>
          </p:cNvCxnSpPr>
          <p:nvPr/>
        </p:nvCxnSpPr>
        <p:spPr>
          <a:xfrm>
            <a:off x="6378381" y="4820111"/>
            <a:ext cx="393929" cy="338573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7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0" grpId="0"/>
      <p:bldP spid="35" grpId="0"/>
      <p:bldP spid="57" grpId="0"/>
      <p:bldP spid="58" grpId="0"/>
      <p:bldP spid="59" grpId="0"/>
      <p:bldP spid="60" grpId="0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Local </a:t>
            </a:r>
            <a:r>
              <a:rPr lang="es-MX" dirty="0" err="1"/>
              <a:t>properties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1BB2B-6CD0-4199-8B6B-53C13B3FE764}"/>
                  </a:ext>
                </a:extLst>
              </p:cNvPr>
              <p:cNvSpPr txBox="1"/>
              <p:nvPr/>
            </p:nvSpPr>
            <p:spPr>
              <a:xfrm>
                <a:off x="1612255" y="1199758"/>
                <a:ext cx="92445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Betwenness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400" dirty="0"/>
                  <a:t> </a:t>
                </a:r>
                <a:r>
                  <a:rPr lang="es-MX" sz="2400" dirty="0" err="1"/>
                  <a:t>Estimate</a:t>
                </a:r>
                <a:r>
                  <a:rPr lang="es-MX" sz="2400" dirty="0"/>
                  <a:t> of </a:t>
                </a:r>
                <a:r>
                  <a:rPr lang="es-MX" sz="2400" dirty="0" err="1"/>
                  <a:t>the</a:t>
                </a:r>
                <a:r>
                  <a:rPr lang="es-MX" sz="2400" dirty="0"/>
                  <a:t> </a:t>
                </a:r>
                <a:r>
                  <a:rPr lang="es-MX" sz="2400" dirty="0" err="1"/>
                  <a:t>probability</a:t>
                </a:r>
                <a:r>
                  <a:rPr lang="es-MX" sz="2400" dirty="0"/>
                  <a:t> </a:t>
                </a:r>
                <a:r>
                  <a:rPr lang="es-MX" sz="2400" dirty="0" err="1"/>
                  <a:t>that</a:t>
                </a:r>
                <a:r>
                  <a:rPr lang="es-MX" sz="2400" dirty="0"/>
                  <a:t> </a:t>
                </a:r>
                <a:r>
                  <a:rPr lang="es-MX" sz="2400" dirty="0" err="1"/>
                  <a:t>the</a:t>
                </a:r>
                <a:r>
                  <a:rPr lang="es-MX" sz="2400" dirty="0"/>
                  <a:t> </a:t>
                </a:r>
                <a:r>
                  <a:rPr lang="es-MX" sz="2400" dirty="0" err="1"/>
                  <a:t>shortest</a:t>
                </a:r>
                <a:r>
                  <a:rPr lang="es-MX" sz="2400" dirty="0"/>
                  <a:t> </a:t>
                </a:r>
                <a:r>
                  <a:rPr lang="es-MX" sz="2400" dirty="0" err="1"/>
                  <a:t>path</a:t>
                </a:r>
                <a:r>
                  <a:rPr lang="es-MX" sz="2400" dirty="0"/>
                  <a:t> </a:t>
                </a:r>
                <a:r>
                  <a:rPr lang="es-MX" sz="2400" dirty="0" err="1"/>
                  <a:t>between</a:t>
                </a:r>
                <a:r>
                  <a:rPr lang="es-MX" sz="2400" dirty="0"/>
                  <a:t> </a:t>
                </a:r>
                <a:r>
                  <a:rPr lang="es-MX" sz="2400" dirty="0" err="1"/>
                  <a:t>any</a:t>
                </a:r>
                <a:r>
                  <a:rPr lang="es-MX" sz="2400" dirty="0"/>
                  <a:t> </a:t>
                </a:r>
                <a:r>
                  <a:rPr lang="es-MX" sz="2400" dirty="0" err="1"/>
                  <a:t>pair</a:t>
                </a:r>
                <a:r>
                  <a:rPr lang="es-MX" sz="2400" dirty="0"/>
                  <a:t> of </a:t>
                </a:r>
                <a:r>
                  <a:rPr lang="es-MX" sz="2400" dirty="0" err="1"/>
                  <a:t>nodes</a:t>
                </a:r>
                <a:r>
                  <a:rPr lang="es-MX" sz="2400" dirty="0"/>
                  <a:t> </a:t>
                </a:r>
                <a:r>
                  <a:rPr lang="es-MX" sz="2400" dirty="0" err="1"/>
                  <a:t>passes</a:t>
                </a:r>
                <a:r>
                  <a:rPr lang="es-MX" sz="2400" dirty="0"/>
                  <a:t> </a:t>
                </a:r>
                <a:r>
                  <a:rPr lang="es-MX" sz="2400" dirty="0" err="1"/>
                  <a:t>through</a:t>
                </a:r>
                <a:r>
                  <a:rPr lang="es-MX" sz="2400" dirty="0"/>
                  <a:t> </a:t>
                </a:r>
                <a:r>
                  <a:rPr lang="es-MX" sz="2400" dirty="0" err="1"/>
                  <a:t>node</a:t>
                </a:r>
                <a:r>
                  <a:rPr lang="es-MX" sz="2400" dirty="0"/>
                  <a:t> </a:t>
                </a:r>
                <a:r>
                  <a:rPr lang="es-MX" sz="2400" i="1" dirty="0"/>
                  <a:t>i. </a:t>
                </a:r>
                <a:endParaRPr lang="es-MX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1BB2B-6CD0-4199-8B6B-53C13B3FE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255" y="1199758"/>
                <a:ext cx="9244517" cy="954107"/>
              </a:xfrm>
              <a:prstGeom prst="rect">
                <a:avLst/>
              </a:prstGeom>
              <a:blipFill>
                <a:blip r:embed="rId3"/>
                <a:stretch>
                  <a:fillRect l="-1648" t="-8333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719EB9-EE7C-46DD-931B-E5105198761C}"/>
                  </a:ext>
                </a:extLst>
              </p:cNvPr>
              <p:cNvSpPr/>
              <p:nvPr/>
            </p:nvSpPr>
            <p:spPr>
              <a:xfrm>
                <a:off x="3574508" y="2287828"/>
                <a:ext cx="2671501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𝑡h𝑟𝑜𝑢𝑔h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𝑆𝑃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719EB9-EE7C-46DD-931B-E51051987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508" y="2287828"/>
                <a:ext cx="2671501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1B87ED-2DA9-4BBF-A27A-4FDCFD8B9587}"/>
                  </a:ext>
                </a:extLst>
              </p:cNvPr>
              <p:cNvSpPr/>
              <p:nvPr/>
            </p:nvSpPr>
            <p:spPr>
              <a:xfrm>
                <a:off x="8792212" y="3438404"/>
                <a:ext cx="2853217" cy="650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1B87ED-2DA9-4BBF-A27A-4FDCFD8B9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212" y="3438404"/>
                <a:ext cx="2853217" cy="650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A359D8-59FF-42CA-BE50-9922AED5FB45}"/>
                  </a:ext>
                </a:extLst>
              </p:cNvPr>
              <p:cNvSpPr/>
              <p:nvPr/>
            </p:nvSpPr>
            <p:spPr>
              <a:xfrm>
                <a:off x="8939463" y="4839223"/>
                <a:ext cx="2558714" cy="650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A359D8-59FF-42CA-BE50-9922AED5F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63" y="4839223"/>
                <a:ext cx="2558714" cy="6501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90305FD-4342-4190-9E00-16E87A433DA4}"/>
              </a:ext>
            </a:extLst>
          </p:cNvPr>
          <p:cNvGrpSpPr/>
          <p:nvPr/>
        </p:nvGrpSpPr>
        <p:grpSpPr>
          <a:xfrm>
            <a:off x="2632252" y="3132153"/>
            <a:ext cx="4089107" cy="3029527"/>
            <a:chOff x="724655" y="2452720"/>
            <a:chExt cx="2876797" cy="2224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FEACC6-6BA5-4C38-9B95-260F4B880ABF}"/>
                </a:ext>
              </a:extLst>
            </p:cNvPr>
            <p:cNvSpPr/>
            <p:nvPr/>
          </p:nvSpPr>
          <p:spPr>
            <a:xfrm>
              <a:off x="2145058" y="2452720"/>
              <a:ext cx="123753" cy="123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2710D7-F46E-42DE-A3A3-0AD51FC0592A}"/>
                </a:ext>
              </a:extLst>
            </p:cNvPr>
            <p:cNvSpPr/>
            <p:nvPr/>
          </p:nvSpPr>
          <p:spPr>
            <a:xfrm>
              <a:off x="1204304" y="3228074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0E56A0-325C-4B5D-8B6B-CF1062CF00DB}"/>
                </a:ext>
              </a:extLst>
            </p:cNvPr>
            <p:cNvSpPr/>
            <p:nvPr/>
          </p:nvSpPr>
          <p:spPr>
            <a:xfrm>
              <a:off x="1810465" y="3641329"/>
              <a:ext cx="123753" cy="12375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86C12A-FB3A-4B8F-8E8C-47FC315311A6}"/>
                </a:ext>
              </a:extLst>
            </p:cNvPr>
            <p:cNvSpPr/>
            <p:nvPr/>
          </p:nvSpPr>
          <p:spPr>
            <a:xfrm>
              <a:off x="724655" y="3200541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E91FD2-C765-4F66-81B5-180D87FAD546}"/>
                </a:ext>
              </a:extLst>
            </p:cNvPr>
            <p:cNvSpPr/>
            <p:nvPr/>
          </p:nvSpPr>
          <p:spPr>
            <a:xfrm>
              <a:off x="1686712" y="2969903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99E707-55F3-41FA-9A7C-8BB9BAFF8009}"/>
                </a:ext>
              </a:extLst>
            </p:cNvPr>
            <p:cNvSpPr/>
            <p:nvPr/>
          </p:nvSpPr>
          <p:spPr>
            <a:xfrm>
              <a:off x="2618300" y="3951858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035B08-0DF9-4FF4-977B-753865C33BF7}"/>
                </a:ext>
              </a:extLst>
            </p:cNvPr>
            <p:cNvSpPr/>
            <p:nvPr/>
          </p:nvSpPr>
          <p:spPr>
            <a:xfrm>
              <a:off x="1815049" y="4478040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F5DB1C-8713-40D1-A234-E5F7E2606A1B}"/>
                </a:ext>
              </a:extLst>
            </p:cNvPr>
            <p:cNvSpPr/>
            <p:nvPr/>
          </p:nvSpPr>
          <p:spPr>
            <a:xfrm>
              <a:off x="2359335" y="3246006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2C9FA58-78A8-49BF-8275-83C1E107AC86}"/>
                </a:ext>
              </a:extLst>
            </p:cNvPr>
            <p:cNvSpPr/>
            <p:nvPr/>
          </p:nvSpPr>
          <p:spPr>
            <a:xfrm>
              <a:off x="2951747" y="4466809"/>
              <a:ext cx="123753" cy="12375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10FA8DC-7420-44AD-ADD5-FE8F4AFDDA14}"/>
                </a:ext>
              </a:extLst>
            </p:cNvPr>
            <p:cNvSpPr/>
            <p:nvPr/>
          </p:nvSpPr>
          <p:spPr>
            <a:xfrm>
              <a:off x="2934559" y="3480340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775977-767D-4494-B916-A62AFAF6D5D7}"/>
                </a:ext>
              </a:extLst>
            </p:cNvPr>
            <p:cNvSpPr/>
            <p:nvPr/>
          </p:nvSpPr>
          <p:spPr>
            <a:xfrm>
              <a:off x="1015236" y="4553437"/>
              <a:ext cx="123753" cy="123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7F20958-288E-42C4-866F-5DBC51E56556}"/>
                </a:ext>
              </a:extLst>
            </p:cNvPr>
            <p:cNvSpPr/>
            <p:nvPr/>
          </p:nvSpPr>
          <p:spPr>
            <a:xfrm>
              <a:off x="3477699" y="3093606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BA8BBC1-FAF8-4B5E-A4A7-4A3698955DD0}"/>
                </a:ext>
              </a:extLst>
            </p:cNvPr>
            <p:cNvSpPr/>
            <p:nvPr/>
          </p:nvSpPr>
          <p:spPr>
            <a:xfrm>
              <a:off x="2951747" y="2865982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727A0F-C3B2-47F8-968E-E32059F86210}"/>
                </a:ext>
              </a:extLst>
            </p:cNvPr>
            <p:cNvCxnSpPr>
              <a:stCxn id="14" idx="0"/>
              <a:endCxn id="10" idx="2"/>
            </p:cNvCxnSpPr>
            <p:nvPr/>
          </p:nvCxnSpPr>
          <p:spPr>
            <a:xfrm flipV="1">
              <a:off x="1748589" y="2514597"/>
              <a:ext cx="396469" cy="45530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86B978-47BE-49B1-846B-B977EF51C1FA}"/>
                </a:ext>
              </a:extLst>
            </p:cNvPr>
            <p:cNvCxnSpPr>
              <a:stCxn id="12" idx="2"/>
              <a:endCxn id="11" idx="5"/>
            </p:cNvCxnSpPr>
            <p:nvPr/>
          </p:nvCxnSpPr>
          <p:spPr>
            <a:xfrm flipH="1" flipV="1">
              <a:off x="1309934" y="3333705"/>
              <a:ext cx="500531" cy="369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9FB0E6B-9481-4303-AE01-9EF54C04B265}"/>
                </a:ext>
              </a:extLst>
            </p:cNvPr>
            <p:cNvCxnSpPr>
              <a:stCxn id="12" idx="7"/>
              <a:endCxn id="17" idx="2"/>
            </p:cNvCxnSpPr>
            <p:nvPr/>
          </p:nvCxnSpPr>
          <p:spPr>
            <a:xfrm flipV="1">
              <a:off x="1916095" y="3307883"/>
              <a:ext cx="443240" cy="3515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E5E60FF-57E4-4F8C-94B9-849B3AD8DB38}"/>
                </a:ext>
              </a:extLst>
            </p:cNvPr>
            <p:cNvCxnSpPr>
              <a:stCxn id="17" idx="6"/>
              <a:endCxn id="22" idx="3"/>
            </p:cNvCxnSpPr>
            <p:nvPr/>
          </p:nvCxnSpPr>
          <p:spPr>
            <a:xfrm flipV="1">
              <a:off x="2483088" y="2971613"/>
              <a:ext cx="486782" cy="336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C3E095-AC35-4D31-A8C9-33B688EBB983}"/>
                </a:ext>
              </a:extLst>
            </p:cNvPr>
            <p:cNvCxnSpPr>
              <a:stCxn id="20" idx="0"/>
              <a:endCxn id="12" idx="3"/>
            </p:cNvCxnSpPr>
            <p:nvPr/>
          </p:nvCxnSpPr>
          <p:spPr>
            <a:xfrm flipV="1">
              <a:off x="1077113" y="3746960"/>
              <a:ext cx="751475" cy="80647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4BB5A0-1F9B-40DC-B1C3-82F2F7D57542}"/>
                </a:ext>
              </a:extLst>
            </p:cNvPr>
            <p:cNvCxnSpPr>
              <a:stCxn id="20" idx="0"/>
              <a:endCxn id="13" idx="4"/>
            </p:cNvCxnSpPr>
            <p:nvPr/>
          </p:nvCxnSpPr>
          <p:spPr>
            <a:xfrm flipH="1" flipV="1">
              <a:off x="786532" y="3324295"/>
              <a:ext cx="290581" cy="122914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978EDD-7399-49E8-85E0-7A32CA2A65C3}"/>
                </a:ext>
              </a:extLst>
            </p:cNvPr>
            <p:cNvCxnSpPr>
              <a:stCxn id="15" idx="0"/>
              <a:endCxn id="19" idx="3"/>
            </p:cNvCxnSpPr>
            <p:nvPr/>
          </p:nvCxnSpPr>
          <p:spPr>
            <a:xfrm flipV="1">
              <a:off x="2680177" y="3585971"/>
              <a:ext cx="272505" cy="365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3BB7BE-3B98-4174-9AC8-61FF9692B62A}"/>
                </a:ext>
              </a:extLst>
            </p:cNvPr>
            <p:cNvCxnSpPr>
              <a:stCxn id="16" idx="7"/>
              <a:endCxn id="15" idx="3"/>
            </p:cNvCxnSpPr>
            <p:nvPr/>
          </p:nvCxnSpPr>
          <p:spPr>
            <a:xfrm flipV="1">
              <a:off x="1920679" y="4057489"/>
              <a:ext cx="715744" cy="438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283AA7-F290-4284-B88D-C49AB93CA4FE}"/>
                </a:ext>
              </a:extLst>
            </p:cNvPr>
            <p:cNvCxnSpPr>
              <a:stCxn id="20" idx="6"/>
              <a:endCxn id="15" idx="2"/>
            </p:cNvCxnSpPr>
            <p:nvPr/>
          </p:nvCxnSpPr>
          <p:spPr>
            <a:xfrm flipV="1">
              <a:off x="1138989" y="4013735"/>
              <a:ext cx="1479311" cy="60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259A18-A6E6-4DEB-AE53-E51A1B72FD85}"/>
                </a:ext>
              </a:extLst>
            </p:cNvPr>
            <p:cNvCxnSpPr>
              <a:stCxn id="16" idx="5"/>
              <a:endCxn id="18" idx="2"/>
            </p:cNvCxnSpPr>
            <p:nvPr/>
          </p:nvCxnSpPr>
          <p:spPr>
            <a:xfrm flipV="1">
              <a:off x="1920679" y="4528686"/>
              <a:ext cx="1031068" cy="54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BB3D6E-95D1-4A1E-A149-EB86D085E642}"/>
                </a:ext>
              </a:extLst>
            </p:cNvPr>
            <p:cNvCxnSpPr>
              <a:stCxn id="18" idx="7"/>
              <a:endCxn id="21" idx="2"/>
            </p:cNvCxnSpPr>
            <p:nvPr/>
          </p:nvCxnSpPr>
          <p:spPr>
            <a:xfrm flipV="1">
              <a:off x="3057377" y="3155483"/>
              <a:ext cx="420322" cy="13294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E95F20-AAF2-4B0B-8B91-D5CB903FC82D}"/>
                </a:ext>
              </a:extLst>
            </p:cNvPr>
            <p:cNvCxnSpPr>
              <a:stCxn id="11" idx="6"/>
              <a:endCxn id="14" idx="3"/>
            </p:cNvCxnSpPr>
            <p:nvPr/>
          </p:nvCxnSpPr>
          <p:spPr>
            <a:xfrm flipV="1">
              <a:off x="1328057" y="3075534"/>
              <a:ext cx="376778" cy="2144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2C82B68-C7CA-48DA-BC3F-24AD754563B0}"/>
                </a:ext>
              </a:extLst>
            </p:cNvPr>
            <p:cNvCxnSpPr>
              <a:stCxn id="17" idx="1"/>
              <a:endCxn id="14" idx="5"/>
            </p:cNvCxnSpPr>
            <p:nvPr/>
          </p:nvCxnSpPr>
          <p:spPr>
            <a:xfrm flipH="1" flipV="1">
              <a:off x="1792342" y="3075534"/>
              <a:ext cx="585116" cy="1885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C648A96-D77D-4A74-B222-93B788640CB6}"/>
                </a:ext>
              </a:extLst>
            </p:cNvPr>
            <p:cNvCxnSpPr>
              <a:stCxn id="19" idx="7"/>
              <a:endCxn id="21" idx="2"/>
            </p:cNvCxnSpPr>
            <p:nvPr/>
          </p:nvCxnSpPr>
          <p:spPr>
            <a:xfrm flipV="1">
              <a:off x="3040189" y="3155483"/>
              <a:ext cx="437510" cy="342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6E46D4-1506-4797-B219-6BB2F3D4D514}"/>
              </a:ext>
            </a:extLst>
          </p:cNvPr>
          <p:cNvCxnSpPr>
            <a:stCxn id="10" idx="2"/>
            <a:endCxn id="13" idx="7"/>
          </p:cNvCxnSpPr>
          <p:nvPr/>
        </p:nvCxnSpPr>
        <p:spPr>
          <a:xfrm flipH="1">
            <a:off x="2782395" y="3216424"/>
            <a:ext cx="1868832" cy="9588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5594CB-2252-4200-BCFF-C93DA0C880FF}"/>
              </a:ext>
            </a:extLst>
          </p:cNvPr>
          <p:cNvSpPr txBox="1"/>
          <p:nvPr/>
        </p:nvSpPr>
        <p:spPr>
          <a:xfrm>
            <a:off x="8939463" y="3037840"/>
            <a:ext cx="267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non-directed networks</a:t>
            </a:r>
            <a:endParaRPr lang="es-MX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711822-CD53-4D75-8CBB-B9F043BA6DBB}"/>
              </a:ext>
            </a:extLst>
          </p:cNvPr>
          <p:cNvSpPr txBox="1"/>
          <p:nvPr/>
        </p:nvSpPr>
        <p:spPr>
          <a:xfrm>
            <a:off x="8939463" y="4515554"/>
            <a:ext cx="224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directed networks</a:t>
            </a:r>
            <a:endParaRPr lang="es-MX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595551-7807-47BA-B6E9-65E41D79F6FB}"/>
              </a:ext>
            </a:extLst>
          </p:cNvPr>
          <p:cNvSpPr txBox="1"/>
          <p:nvPr/>
        </p:nvSpPr>
        <p:spPr>
          <a:xfrm>
            <a:off x="8792212" y="2560489"/>
            <a:ext cx="322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Relative betweenness centrality</a:t>
            </a:r>
          </a:p>
        </p:txBody>
      </p:sp>
    </p:spTree>
    <p:extLst>
      <p:ext uri="{BB962C8B-B14F-4D97-AF65-F5344CB8AC3E}">
        <p14:creationId xmlns:p14="http://schemas.microsoft.com/office/powerpoint/2010/main" val="13638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Local </a:t>
            </a:r>
            <a:r>
              <a:rPr lang="es-MX" dirty="0" err="1"/>
              <a:t>properties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1BB2B-6CD0-4199-8B6B-53C13B3FE764}"/>
                  </a:ext>
                </a:extLst>
              </p:cNvPr>
              <p:cNvSpPr txBox="1"/>
              <p:nvPr/>
            </p:nvSpPr>
            <p:spPr>
              <a:xfrm>
                <a:off x="1612255" y="1199758"/>
                <a:ext cx="92445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Closeness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400" dirty="0"/>
                  <a:t> </a:t>
                </a:r>
                <a:r>
                  <a:rPr lang="es-MX" sz="2400" dirty="0" err="1"/>
                  <a:t>Inverse</a:t>
                </a:r>
                <a:r>
                  <a:rPr lang="es-MX" sz="2400" dirty="0"/>
                  <a:t> of sum </a:t>
                </a:r>
                <a:r>
                  <a:rPr lang="es-MX" sz="2400" dirty="0" err="1"/>
                  <a:t>shortest</a:t>
                </a:r>
                <a:r>
                  <a:rPr lang="es-MX" sz="2400" dirty="0"/>
                  <a:t> </a:t>
                </a:r>
                <a:r>
                  <a:rPr lang="es-MX" sz="2400" dirty="0" err="1"/>
                  <a:t>paths</a:t>
                </a:r>
                <a:r>
                  <a:rPr lang="es-MX" sz="2400" dirty="0"/>
                  <a:t> </a:t>
                </a:r>
                <a:r>
                  <a:rPr lang="es-MX" sz="2400" dirty="0" err="1"/>
                  <a:t>between</a:t>
                </a:r>
                <a:r>
                  <a:rPr lang="es-MX" sz="2400" dirty="0"/>
                  <a:t> </a:t>
                </a:r>
                <a:r>
                  <a:rPr lang="es-MX" sz="2400" dirty="0" err="1"/>
                  <a:t>node</a:t>
                </a:r>
                <a:r>
                  <a:rPr lang="es-MX" sz="2400" dirty="0"/>
                  <a:t> </a:t>
                </a:r>
                <a:r>
                  <a:rPr lang="es-MX" sz="2400" i="1" dirty="0"/>
                  <a:t>i </a:t>
                </a:r>
                <a:r>
                  <a:rPr lang="es-MX" sz="2400" dirty="0"/>
                  <a:t>and </a:t>
                </a:r>
                <a:r>
                  <a:rPr lang="es-MX" sz="2400" dirty="0" err="1"/>
                  <a:t>all</a:t>
                </a:r>
                <a:r>
                  <a:rPr lang="es-MX" sz="2400" dirty="0"/>
                  <a:t> </a:t>
                </a:r>
                <a:r>
                  <a:rPr lang="es-MX" sz="2400" dirty="0" err="1"/>
                  <a:t>other</a:t>
                </a:r>
                <a:r>
                  <a:rPr lang="es-MX" sz="2400" dirty="0"/>
                  <a:t> </a:t>
                </a:r>
                <a:r>
                  <a:rPr lang="es-MX" sz="2400" dirty="0" err="1"/>
                  <a:t>nodes</a:t>
                </a:r>
                <a:r>
                  <a:rPr lang="es-MX" sz="2400" dirty="0"/>
                  <a:t>. Describes </a:t>
                </a:r>
                <a:r>
                  <a:rPr lang="es-MX" sz="2400" dirty="0" err="1"/>
                  <a:t>how</a:t>
                </a:r>
                <a:r>
                  <a:rPr lang="es-MX" sz="2400" dirty="0"/>
                  <a:t> </a:t>
                </a:r>
                <a:r>
                  <a:rPr lang="es-MX" sz="2400" dirty="0" err="1"/>
                  <a:t>close</a:t>
                </a:r>
                <a:r>
                  <a:rPr lang="es-MX" sz="2400" dirty="0"/>
                  <a:t> </a:t>
                </a:r>
                <a:r>
                  <a:rPr lang="es-MX" sz="2400" dirty="0" err="1"/>
                  <a:t>node</a:t>
                </a:r>
                <a:r>
                  <a:rPr lang="es-MX" sz="2400" dirty="0"/>
                  <a:t> </a:t>
                </a:r>
                <a:r>
                  <a:rPr lang="es-MX" sz="2400" i="1" dirty="0"/>
                  <a:t>i</a:t>
                </a:r>
                <a:r>
                  <a:rPr lang="es-MX" sz="2400" dirty="0"/>
                  <a:t> </a:t>
                </a:r>
                <a:r>
                  <a:rPr lang="es-MX" sz="2400" dirty="0" err="1"/>
                  <a:t>is</a:t>
                </a:r>
                <a:r>
                  <a:rPr lang="es-MX" sz="2400" dirty="0"/>
                  <a:t> to </a:t>
                </a:r>
                <a:r>
                  <a:rPr lang="es-MX" sz="2400" dirty="0" err="1"/>
                  <a:t>all</a:t>
                </a:r>
                <a:r>
                  <a:rPr lang="es-MX" sz="2400" dirty="0"/>
                  <a:t> </a:t>
                </a:r>
                <a:r>
                  <a:rPr lang="es-MX" sz="2400" dirty="0" err="1"/>
                  <a:t>other</a:t>
                </a:r>
                <a:r>
                  <a:rPr lang="es-MX" sz="2400" dirty="0"/>
                  <a:t> </a:t>
                </a:r>
                <a:r>
                  <a:rPr lang="es-MX" sz="2400" dirty="0" err="1"/>
                  <a:t>nodes</a:t>
                </a:r>
                <a:r>
                  <a:rPr lang="es-MX" sz="2400" i="1" dirty="0"/>
                  <a:t>. </a:t>
                </a:r>
                <a:endParaRPr lang="es-MX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1BB2B-6CD0-4199-8B6B-53C13B3FE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255" y="1199758"/>
                <a:ext cx="9244517" cy="954107"/>
              </a:xfrm>
              <a:prstGeom prst="rect">
                <a:avLst/>
              </a:prstGeom>
              <a:blipFill>
                <a:blip r:embed="rId3"/>
                <a:stretch>
                  <a:fillRect l="-1648" t="-8333" r="-264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A595551-7807-47BA-B6E9-65E41D79F6FB}"/>
              </a:ext>
            </a:extLst>
          </p:cNvPr>
          <p:cNvSpPr txBox="1"/>
          <p:nvPr/>
        </p:nvSpPr>
        <p:spPr>
          <a:xfrm>
            <a:off x="8792212" y="2560489"/>
            <a:ext cx="286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Relative closeness centrality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D47135-AE0C-440A-84D9-CA05EE8D72E3}"/>
                  </a:ext>
                </a:extLst>
              </p:cNvPr>
              <p:cNvSpPr/>
              <p:nvPr/>
            </p:nvSpPr>
            <p:spPr>
              <a:xfrm>
                <a:off x="1931211" y="2714487"/>
                <a:ext cx="2283381" cy="729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D47135-AE0C-440A-84D9-CA05EE8D7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211" y="2714487"/>
                <a:ext cx="2283381" cy="7295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DD41E36-82CC-48EE-AE83-2EB019EDF260}"/>
                  </a:ext>
                </a:extLst>
              </p:cNvPr>
              <p:cNvSpPr/>
              <p:nvPr/>
            </p:nvSpPr>
            <p:spPr>
              <a:xfrm>
                <a:off x="483773" y="4704136"/>
                <a:ext cx="2256964" cy="729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DD41E36-82CC-48EE-AE83-2EB019EDF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73" y="4704136"/>
                <a:ext cx="2256964" cy="729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B2C6858-6611-4234-B9BB-3ED47BA01C5F}"/>
                  </a:ext>
                </a:extLst>
              </p:cNvPr>
              <p:cNvSpPr/>
              <p:nvPr/>
            </p:nvSpPr>
            <p:spPr>
              <a:xfrm>
                <a:off x="3514945" y="4800652"/>
                <a:ext cx="2337371" cy="729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B2C6858-6611-4234-B9BB-3ED47BA01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45" y="4800652"/>
                <a:ext cx="2337371" cy="7295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756D71-A72A-4C09-A5A3-D8860A35ABCF}"/>
                  </a:ext>
                </a:extLst>
              </p:cNvPr>
              <p:cNvSpPr/>
              <p:nvPr/>
            </p:nvSpPr>
            <p:spPr>
              <a:xfrm>
                <a:off x="9076615" y="3216443"/>
                <a:ext cx="2369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756D71-A72A-4C09-A5A3-D8860A35A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615" y="3216443"/>
                <a:ext cx="2369175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06293A8-47E4-4F4D-AE8C-FB9B4549EAAC}"/>
              </a:ext>
            </a:extLst>
          </p:cNvPr>
          <p:cNvSpPr txBox="1"/>
          <p:nvPr/>
        </p:nvSpPr>
        <p:spPr>
          <a:xfrm>
            <a:off x="1931211" y="2363792"/>
            <a:ext cx="2710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Non-directed networks: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7B63F-6B95-4D28-9DDF-A22BAB01202B}"/>
              </a:ext>
            </a:extLst>
          </p:cNvPr>
          <p:cNvSpPr txBox="1"/>
          <p:nvPr/>
        </p:nvSpPr>
        <p:spPr>
          <a:xfrm>
            <a:off x="1931211" y="3764612"/>
            <a:ext cx="2211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Directed networks: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4CE22-B8F3-4675-826B-26E2C1AC7C1C}"/>
              </a:ext>
            </a:extLst>
          </p:cNvPr>
          <p:cNvSpPr txBox="1"/>
          <p:nvPr/>
        </p:nvSpPr>
        <p:spPr>
          <a:xfrm>
            <a:off x="1105172" y="4398846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</a:t>
            </a:r>
            <a:r>
              <a:rPr lang="en-US" dirty="0" err="1"/>
              <a:t>closseness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627A3-1E6C-4F16-A54D-6A67156BC319}"/>
              </a:ext>
            </a:extLst>
          </p:cNvPr>
          <p:cNvSpPr txBox="1"/>
          <p:nvPr/>
        </p:nvSpPr>
        <p:spPr>
          <a:xfrm>
            <a:off x="4214592" y="438686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Out-</a:t>
            </a:r>
            <a:r>
              <a:rPr lang="en-US" dirty="0" err="1"/>
              <a:t>closseness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26524" y="3778537"/>
            <a:ext cx="2287168" cy="2385051"/>
            <a:chOff x="4834068" y="3476381"/>
            <a:chExt cx="1467852" cy="1707288"/>
          </a:xfrm>
        </p:grpSpPr>
        <p:sp>
          <p:nvSpPr>
            <p:cNvPr id="26" name="Oval 25"/>
            <p:cNvSpPr/>
            <p:nvPr/>
          </p:nvSpPr>
          <p:spPr>
            <a:xfrm>
              <a:off x="5023136" y="3734552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629297" y="4147807"/>
              <a:ext cx="123753" cy="12375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505544" y="3476381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8167" y="3752484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834068" y="5059915"/>
              <a:ext cx="123753" cy="12375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7" idx="2"/>
              <a:endCxn id="26" idx="5"/>
            </p:cNvCxnSpPr>
            <p:nvPr/>
          </p:nvCxnSpPr>
          <p:spPr>
            <a:xfrm flipH="1" flipV="1">
              <a:off x="5128766" y="3840183"/>
              <a:ext cx="500531" cy="36950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7"/>
              <a:endCxn id="29" idx="2"/>
            </p:cNvCxnSpPr>
            <p:nvPr/>
          </p:nvCxnSpPr>
          <p:spPr>
            <a:xfrm flipV="1">
              <a:off x="5734927" y="3814361"/>
              <a:ext cx="443240" cy="35156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0" idx="0"/>
              <a:endCxn id="27" idx="3"/>
            </p:cNvCxnSpPr>
            <p:nvPr/>
          </p:nvCxnSpPr>
          <p:spPr>
            <a:xfrm flipV="1">
              <a:off x="4895945" y="4253438"/>
              <a:ext cx="751475" cy="80647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6" idx="6"/>
              <a:endCxn id="28" idx="3"/>
            </p:cNvCxnSpPr>
            <p:nvPr/>
          </p:nvCxnSpPr>
          <p:spPr>
            <a:xfrm flipV="1">
              <a:off x="5146889" y="3582012"/>
              <a:ext cx="376778" cy="21441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9" idx="1"/>
              <a:endCxn id="28" idx="5"/>
            </p:cNvCxnSpPr>
            <p:nvPr/>
          </p:nvCxnSpPr>
          <p:spPr>
            <a:xfrm flipH="1" flipV="1">
              <a:off x="5611174" y="3582012"/>
              <a:ext cx="585116" cy="18859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8370385" y="4552844"/>
            <a:ext cx="141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         1          </a:t>
            </a:r>
            <a:r>
              <a:rPr lang="en-US" u="sng" dirty="0">
                <a:solidFill>
                  <a:schemeClr val="bg1"/>
                </a:solidFill>
              </a:rPr>
              <a:t>c</a:t>
            </a:r>
          </a:p>
          <a:p>
            <a:r>
              <a:rPr lang="en-US" dirty="0">
                <a:solidFill>
                  <a:srgbClr val="FF0000"/>
                </a:solidFill>
              </a:rPr>
              <a:t>1 + 1 + 1 + 2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7539" y="5779640"/>
            <a:ext cx="141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         1          </a:t>
            </a:r>
            <a:r>
              <a:rPr lang="en-US" u="sng" dirty="0">
                <a:solidFill>
                  <a:srgbClr val="F8F8F8"/>
                </a:solidFill>
              </a:rPr>
              <a:t>c</a:t>
            </a:r>
          </a:p>
          <a:p>
            <a:r>
              <a:rPr lang="en-US" dirty="0">
                <a:solidFill>
                  <a:srgbClr val="0070C0"/>
                </a:solidFill>
              </a:rPr>
              <a:t>1 + 2 + 2 + 3</a:t>
            </a:r>
          </a:p>
        </p:txBody>
      </p:sp>
    </p:spTree>
    <p:extLst>
      <p:ext uri="{BB962C8B-B14F-4D97-AF65-F5344CB8AC3E}">
        <p14:creationId xmlns:p14="http://schemas.microsoft.com/office/powerpoint/2010/main" val="33738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95160">
            <a:off x="7482751" y="-73216"/>
            <a:ext cx="4824856" cy="482485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Detection of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5F420-D350-4765-AE39-84FC0536DEAF}"/>
              </a:ext>
            </a:extLst>
          </p:cNvPr>
          <p:cNvGrpSpPr/>
          <p:nvPr/>
        </p:nvGrpSpPr>
        <p:grpSpPr>
          <a:xfrm>
            <a:off x="867050" y="2853379"/>
            <a:ext cx="2352437" cy="1967785"/>
            <a:chOff x="347240" y="2676722"/>
            <a:chExt cx="2352437" cy="196778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882775-8459-43F6-A855-25B34D8D8D1F}"/>
                </a:ext>
              </a:extLst>
            </p:cNvPr>
            <p:cNvSpPr/>
            <p:nvPr/>
          </p:nvSpPr>
          <p:spPr>
            <a:xfrm>
              <a:off x="1575389" y="3918881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3BB084E-8085-4C30-BD0E-E0B1F25F7D54}"/>
                </a:ext>
              </a:extLst>
            </p:cNvPr>
            <p:cNvSpPr/>
            <p:nvPr/>
          </p:nvSpPr>
          <p:spPr>
            <a:xfrm rot="3181082">
              <a:off x="1592685" y="3013406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F734EF4-B183-497B-9BF8-A43EDBCECEB8}"/>
                </a:ext>
              </a:extLst>
            </p:cNvPr>
            <p:cNvSpPr/>
            <p:nvPr/>
          </p:nvSpPr>
          <p:spPr>
            <a:xfrm rot="21031883">
              <a:off x="540949" y="3013407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A0FF6E1-22AF-40C1-ACF6-D35613A69737}"/>
                </a:ext>
              </a:extLst>
            </p:cNvPr>
            <p:cNvSpPr/>
            <p:nvPr/>
          </p:nvSpPr>
          <p:spPr>
            <a:xfrm>
              <a:off x="564519" y="3918881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83B580A-9BE4-4D14-9D03-C03B93A14706}"/>
                </a:ext>
              </a:extLst>
            </p:cNvPr>
            <p:cNvCxnSpPr>
              <a:cxnSpLocks/>
              <a:stCxn id="30" idx="6"/>
              <a:endCxn id="29" idx="3"/>
            </p:cNvCxnSpPr>
            <p:nvPr/>
          </p:nvCxnSpPr>
          <p:spPr>
            <a:xfrm>
              <a:off x="851241" y="3143919"/>
              <a:ext cx="742971" cy="390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C836EAA-F8C7-4B9A-9105-12E84DB83718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20729" y="3323699"/>
              <a:ext cx="2128" cy="5951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047E2C-74B8-412D-A40C-2B4A25C788D6}"/>
                </a:ext>
              </a:extLst>
            </p:cNvPr>
            <p:cNvCxnSpPr>
              <a:cxnSpLocks/>
              <a:stCxn id="29" idx="5"/>
              <a:endCxn id="25" idx="0"/>
            </p:cNvCxnSpPr>
            <p:nvPr/>
          </p:nvCxnSpPr>
          <p:spPr>
            <a:xfrm>
              <a:off x="1727106" y="3324299"/>
              <a:ext cx="4493" cy="5945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97CAA5F-04F4-408F-88B2-8B74A12BB307}"/>
                </a:ext>
              </a:extLst>
            </p:cNvPr>
            <p:cNvSpPr/>
            <p:nvPr/>
          </p:nvSpPr>
          <p:spPr>
            <a:xfrm rot="18848667">
              <a:off x="2387257" y="3533086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714A174-DEB5-4667-B24E-4B80B5C7653D}"/>
                </a:ext>
              </a:extLst>
            </p:cNvPr>
            <p:cNvCxnSpPr>
              <a:cxnSpLocks/>
              <a:stCxn id="29" idx="6"/>
              <a:endCxn id="35" idx="0"/>
            </p:cNvCxnSpPr>
            <p:nvPr/>
          </p:nvCxnSpPr>
          <p:spPr>
            <a:xfrm>
              <a:off x="1842865" y="3294400"/>
              <a:ext cx="588508" cy="2861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606402E-9A4D-4AF2-B47B-5ABEC5A7D142}"/>
                </a:ext>
              </a:extLst>
            </p:cNvPr>
            <p:cNvSpPr/>
            <p:nvPr/>
          </p:nvSpPr>
          <p:spPr>
            <a:xfrm rot="15721364">
              <a:off x="2303603" y="2676722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CA49464-2CED-44A8-B601-FCCA09423DF1}"/>
                </a:ext>
              </a:extLst>
            </p:cNvPr>
            <p:cNvCxnSpPr>
              <a:cxnSpLocks/>
              <a:stCxn id="29" idx="0"/>
              <a:endCxn id="37" idx="0"/>
            </p:cNvCxnSpPr>
            <p:nvPr/>
          </p:nvCxnSpPr>
          <p:spPr>
            <a:xfrm flipV="1">
              <a:off x="1873679" y="2854611"/>
              <a:ext cx="431436" cy="2210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65C8C3-7E8D-4C2F-8461-29395000657B}"/>
                </a:ext>
              </a:extLst>
            </p:cNvPr>
            <p:cNvCxnSpPr>
              <a:cxnSpLocks/>
              <a:stCxn id="25" idx="2"/>
              <a:endCxn id="31" idx="6"/>
            </p:cNvCxnSpPr>
            <p:nvPr/>
          </p:nvCxnSpPr>
          <p:spPr>
            <a:xfrm flipH="1">
              <a:off x="876939" y="4075091"/>
              <a:ext cx="6984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FABB47E-0AE7-441B-9859-FCD06D35E48C}"/>
                </a:ext>
              </a:extLst>
            </p:cNvPr>
            <p:cNvCxnSpPr>
              <a:cxnSpLocks/>
              <a:stCxn id="25" idx="1"/>
              <a:endCxn id="30" idx="5"/>
            </p:cNvCxnSpPr>
            <p:nvPr/>
          </p:nvCxnSpPr>
          <p:spPr>
            <a:xfrm flipH="1" flipV="1">
              <a:off x="824282" y="3260398"/>
              <a:ext cx="796860" cy="7042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C31CC59-2923-40C2-8374-2A7B22CF4E47}"/>
                </a:ext>
              </a:extLst>
            </p:cNvPr>
            <p:cNvSpPr/>
            <p:nvPr/>
          </p:nvSpPr>
          <p:spPr>
            <a:xfrm>
              <a:off x="347240" y="2734684"/>
              <a:ext cx="1898248" cy="1909823"/>
            </a:xfrm>
            <a:custGeom>
              <a:avLst/>
              <a:gdLst>
                <a:gd name="connsiteX0" fmla="*/ 0 w 1898248"/>
                <a:gd name="connsiteY0" fmla="*/ 1122744 h 1909823"/>
                <a:gd name="connsiteX1" fmla="*/ 0 w 1898248"/>
                <a:gd name="connsiteY1" fmla="*/ 0 h 1909823"/>
                <a:gd name="connsiteX2" fmla="*/ 1562582 w 1898248"/>
                <a:gd name="connsiteY2" fmla="*/ 23149 h 1909823"/>
                <a:gd name="connsiteX3" fmla="*/ 1898248 w 1898248"/>
                <a:gd name="connsiteY3" fmla="*/ 1516284 h 1909823"/>
                <a:gd name="connsiteX4" fmla="*/ 474562 w 1898248"/>
                <a:gd name="connsiteY4" fmla="*/ 1909823 h 1909823"/>
                <a:gd name="connsiteX5" fmla="*/ 0 w 1898248"/>
                <a:gd name="connsiteY5" fmla="*/ 1122744 h 19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8248" h="1909823">
                  <a:moveTo>
                    <a:pt x="0" y="1122744"/>
                  </a:moveTo>
                  <a:lnTo>
                    <a:pt x="0" y="0"/>
                  </a:lnTo>
                  <a:lnTo>
                    <a:pt x="1562582" y="23149"/>
                  </a:lnTo>
                  <a:lnTo>
                    <a:pt x="1898248" y="1516284"/>
                  </a:lnTo>
                  <a:lnTo>
                    <a:pt x="474562" y="1909823"/>
                  </a:lnTo>
                  <a:lnTo>
                    <a:pt x="0" y="1122744"/>
                  </a:lnTo>
                  <a:close/>
                </a:path>
              </a:pathLst>
            </a:custGeom>
            <a:solidFill>
              <a:srgbClr val="FF0000">
                <a:alpha val="16863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3788C6B-2BFA-4CDE-9A21-A02328B59A47}"/>
              </a:ext>
            </a:extLst>
          </p:cNvPr>
          <p:cNvSpPr txBox="1"/>
          <p:nvPr/>
        </p:nvSpPr>
        <p:spPr>
          <a:xfrm>
            <a:off x="328002" y="2116507"/>
            <a:ext cx="298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Strong Component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81B1A-53D3-451B-874C-4FFF0CC6031D}"/>
              </a:ext>
            </a:extLst>
          </p:cNvPr>
          <p:cNvSpPr txBox="1"/>
          <p:nvPr/>
        </p:nvSpPr>
        <p:spPr>
          <a:xfrm>
            <a:off x="4180309" y="3336282"/>
            <a:ext cx="518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 </a:t>
            </a:r>
            <a:r>
              <a:rPr lang="es-MX" dirty="0" err="1"/>
              <a:t>subset</a:t>
            </a:r>
            <a:r>
              <a:rPr lang="es-MX" dirty="0"/>
              <a:t>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network</a:t>
            </a:r>
            <a:r>
              <a:rPr lang="es-MX" dirty="0"/>
              <a:t> in </a:t>
            </a:r>
            <a:r>
              <a:rPr lang="es-MX" dirty="0" err="1"/>
              <a:t>which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pair</a:t>
            </a:r>
            <a:r>
              <a:rPr lang="es-MX" dirty="0"/>
              <a:t> of </a:t>
            </a:r>
            <a:r>
              <a:rPr lang="es-MX" dirty="0" err="1"/>
              <a:t>nodes</a:t>
            </a:r>
            <a:r>
              <a:rPr lang="es-MX" dirty="0"/>
              <a:t> </a:t>
            </a:r>
            <a:r>
              <a:rPr lang="es-MX" i="1" dirty="0"/>
              <a:t>i</a:t>
            </a:r>
            <a:r>
              <a:rPr lang="es-MX" dirty="0"/>
              <a:t> and </a:t>
            </a:r>
            <a:r>
              <a:rPr lang="es-MX" i="1" dirty="0"/>
              <a:t>j </a:t>
            </a:r>
            <a:r>
              <a:rPr lang="es-MX" dirty="0"/>
              <a:t>can be </a:t>
            </a:r>
            <a:r>
              <a:rPr lang="es-MX" dirty="0" err="1"/>
              <a:t>reached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others</a:t>
            </a:r>
            <a:endParaRPr lang="en-US" dirty="0"/>
          </a:p>
        </p:txBody>
      </p:sp>
      <p:pic>
        <p:nvPicPr>
          <p:cNvPr id="22" name="Image 209" descr="Random_Walk.bmp">
            <a:extLst>
              <a:ext uri="{FF2B5EF4-FFF2-40B4-BE49-F238E27FC236}">
                <a16:creationId xmlns:a16="http://schemas.microsoft.com/office/drawing/2014/main" id="{F91E42E7-BAEB-41A8-9685-E0057109A52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08379" y="4848477"/>
            <a:ext cx="1631471" cy="1317042"/>
          </a:xfrm>
          <a:prstGeom prst="rect">
            <a:avLst/>
          </a:prstGeom>
        </p:spPr>
      </p:pic>
      <p:grpSp>
        <p:nvGrpSpPr>
          <p:cNvPr id="23" name="Groupe 156">
            <a:extLst>
              <a:ext uri="{FF2B5EF4-FFF2-40B4-BE49-F238E27FC236}">
                <a16:creationId xmlns:a16="http://schemas.microsoft.com/office/drawing/2014/main" id="{3AC0D456-42B9-450C-BC53-D0754288D42F}"/>
              </a:ext>
            </a:extLst>
          </p:cNvPr>
          <p:cNvGrpSpPr>
            <a:grpSpLocks noChangeAspect="1"/>
          </p:cNvGrpSpPr>
          <p:nvPr/>
        </p:nvGrpSpPr>
        <p:grpSpPr>
          <a:xfrm>
            <a:off x="9119319" y="5055115"/>
            <a:ext cx="2234481" cy="1800002"/>
            <a:chOff x="6300192" y="1700808"/>
            <a:chExt cx="2592288" cy="2088232"/>
          </a:xfrm>
        </p:grpSpPr>
        <p:grpSp>
          <p:nvGrpSpPr>
            <p:cNvPr id="24" name="Groupe 42">
              <a:extLst>
                <a:ext uri="{FF2B5EF4-FFF2-40B4-BE49-F238E27FC236}">
                  <a16:creationId xmlns:a16="http://schemas.microsoft.com/office/drawing/2014/main" id="{2153C04B-4DDA-407A-BAF7-0BEDD787CAA1}"/>
                </a:ext>
              </a:extLst>
            </p:cNvPr>
            <p:cNvGrpSpPr/>
            <p:nvPr/>
          </p:nvGrpSpPr>
          <p:grpSpPr>
            <a:xfrm>
              <a:off x="6300192" y="1772816"/>
              <a:ext cx="936104" cy="936104"/>
              <a:chOff x="6300192" y="1772816"/>
              <a:chExt cx="936104" cy="936104"/>
            </a:xfrm>
          </p:grpSpPr>
          <p:sp>
            <p:nvSpPr>
              <p:cNvPr id="78" name="Ellipse 196">
                <a:extLst>
                  <a:ext uri="{FF2B5EF4-FFF2-40B4-BE49-F238E27FC236}">
                    <a16:creationId xmlns:a16="http://schemas.microsoft.com/office/drawing/2014/main" id="{191B601F-BAF2-409C-A0F2-896A923AB10F}"/>
                  </a:ext>
                </a:extLst>
              </p:cNvPr>
              <p:cNvSpPr/>
              <p:nvPr/>
            </p:nvSpPr>
            <p:spPr>
              <a:xfrm>
                <a:off x="6300192" y="1916832"/>
                <a:ext cx="216024" cy="216024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79" name="Ellipse 197">
                <a:extLst>
                  <a:ext uri="{FF2B5EF4-FFF2-40B4-BE49-F238E27FC236}">
                    <a16:creationId xmlns:a16="http://schemas.microsoft.com/office/drawing/2014/main" id="{E33CACD6-2B7B-4F5D-80FB-BD516864F4AA}"/>
                  </a:ext>
                </a:extLst>
              </p:cNvPr>
              <p:cNvSpPr/>
              <p:nvPr/>
            </p:nvSpPr>
            <p:spPr>
              <a:xfrm>
                <a:off x="6372200" y="2348880"/>
                <a:ext cx="216024" cy="216024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80" name="Ellipse 198">
                <a:extLst>
                  <a:ext uri="{FF2B5EF4-FFF2-40B4-BE49-F238E27FC236}">
                    <a16:creationId xmlns:a16="http://schemas.microsoft.com/office/drawing/2014/main" id="{D9C49B3A-B548-4DF6-A8CC-DDAFB406AC17}"/>
                  </a:ext>
                </a:extLst>
              </p:cNvPr>
              <p:cNvSpPr/>
              <p:nvPr/>
            </p:nvSpPr>
            <p:spPr>
              <a:xfrm>
                <a:off x="6804248" y="1772816"/>
                <a:ext cx="216024" cy="216024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81" name="Ellipse 199">
                <a:extLst>
                  <a:ext uri="{FF2B5EF4-FFF2-40B4-BE49-F238E27FC236}">
                    <a16:creationId xmlns:a16="http://schemas.microsoft.com/office/drawing/2014/main" id="{762B062A-4598-4D57-942A-7321A9AC20BA}"/>
                  </a:ext>
                </a:extLst>
              </p:cNvPr>
              <p:cNvSpPr/>
              <p:nvPr/>
            </p:nvSpPr>
            <p:spPr>
              <a:xfrm>
                <a:off x="7020272" y="2204864"/>
                <a:ext cx="216024" cy="216024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82" name="Ellipse 200">
                <a:extLst>
                  <a:ext uri="{FF2B5EF4-FFF2-40B4-BE49-F238E27FC236}">
                    <a16:creationId xmlns:a16="http://schemas.microsoft.com/office/drawing/2014/main" id="{80B55444-E10F-45AF-809F-CBA63C2385DD}"/>
                  </a:ext>
                </a:extLst>
              </p:cNvPr>
              <p:cNvSpPr/>
              <p:nvPr/>
            </p:nvSpPr>
            <p:spPr>
              <a:xfrm>
                <a:off x="6804248" y="2492896"/>
                <a:ext cx="216024" cy="216024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cxnSp>
            <p:nvCxnSpPr>
              <p:cNvPr id="83" name="Connecteur droit avec flèche 201">
                <a:extLst>
                  <a:ext uri="{FF2B5EF4-FFF2-40B4-BE49-F238E27FC236}">
                    <a16:creationId xmlns:a16="http://schemas.microsoft.com/office/drawing/2014/main" id="{55563632-F1DB-4253-9605-58496957E130}"/>
                  </a:ext>
                </a:extLst>
              </p:cNvPr>
              <p:cNvCxnSpPr>
                <a:stCxn id="78" idx="5"/>
              </p:cNvCxnSpPr>
              <p:nvPr/>
            </p:nvCxnSpPr>
            <p:spPr>
              <a:xfrm>
                <a:off x="6484580" y="2101220"/>
                <a:ext cx="319668" cy="39167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202">
                <a:extLst>
                  <a:ext uri="{FF2B5EF4-FFF2-40B4-BE49-F238E27FC236}">
                    <a16:creationId xmlns:a16="http://schemas.microsoft.com/office/drawing/2014/main" id="{051A2A38-5073-46D9-967F-4B51A19506D5}"/>
                  </a:ext>
                </a:extLst>
              </p:cNvPr>
              <p:cNvCxnSpPr>
                <a:stCxn id="79" idx="7"/>
                <a:endCxn id="80" idx="3"/>
              </p:cNvCxnSpPr>
              <p:nvPr/>
            </p:nvCxnSpPr>
            <p:spPr>
              <a:xfrm flipV="1">
                <a:off x="6556588" y="1957204"/>
                <a:ext cx="279296" cy="42331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5" name="Connecteur droit avec flèche 203">
                <a:extLst>
                  <a:ext uri="{FF2B5EF4-FFF2-40B4-BE49-F238E27FC236}">
                    <a16:creationId xmlns:a16="http://schemas.microsoft.com/office/drawing/2014/main" id="{D41484DA-23A3-45E4-A128-05242372A97B}"/>
                  </a:ext>
                </a:extLst>
              </p:cNvPr>
              <p:cNvCxnSpPr>
                <a:stCxn id="78" idx="5"/>
                <a:endCxn id="81" idx="1"/>
              </p:cNvCxnSpPr>
              <p:nvPr/>
            </p:nvCxnSpPr>
            <p:spPr>
              <a:xfrm>
                <a:off x="6484580" y="2101220"/>
                <a:ext cx="567328" cy="1352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6" name="Connecteur droit avec flèche 204">
                <a:extLst>
                  <a:ext uri="{FF2B5EF4-FFF2-40B4-BE49-F238E27FC236}">
                    <a16:creationId xmlns:a16="http://schemas.microsoft.com/office/drawing/2014/main" id="{5690D0C3-997A-477E-A046-AEF0BD0A9EB7}"/>
                  </a:ext>
                </a:extLst>
              </p:cNvPr>
              <p:cNvCxnSpPr>
                <a:stCxn id="79" idx="7"/>
                <a:endCxn id="81" idx="1"/>
              </p:cNvCxnSpPr>
              <p:nvPr/>
            </p:nvCxnSpPr>
            <p:spPr>
              <a:xfrm flipV="1">
                <a:off x="6556588" y="2236500"/>
                <a:ext cx="495320" cy="1440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7" name="Connecteur droit avec flèche 205">
                <a:extLst>
                  <a:ext uri="{FF2B5EF4-FFF2-40B4-BE49-F238E27FC236}">
                    <a16:creationId xmlns:a16="http://schemas.microsoft.com/office/drawing/2014/main" id="{BC975D87-816A-4FBE-AE51-C79063B93247}"/>
                  </a:ext>
                </a:extLst>
              </p:cNvPr>
              <p:cNvCxnSpPr>
                <a:stCxn id="81" idx="3"/>
                <a:endCxn id="82" idx="7"/>
              </p:cNvCxnSpPr>
              <p:nvPr/>
            </p:nvCxnSpPr>
            <p:spPr>
              <a:xfrm flipH="1">
                <a:off x="6988636" y="2389252"/>
                <a:ext cx="63272" cy="1352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8" name="Connecteur droit avec flèche 206">
                <a:extLst>
                  <a:ext uri="{FF2B5EF4-FFF2-40B4-BE49-F238E27FC236}">
                    <a16:creationId xmlns:a16="http://schemas.microsoft.com/office/drawing/2014/main" id="{E66ADF4B-ADC5-4230-9227-65AACDD35DBF}"/>
                  </a:ext>
                </a:extLst>
              </p:cNvPr>
              <p:cNvCxnSpPr>
                <a:stCxn id="78" idx="5"/>
                <a:endCxn id="80" idx="3"/>
              </p:cNvCxnSpPr>
              <p:nvPr/>
            </p:nvCxnSpPr>
            <p:spPr>
              <a:xfrm flipV="1">
                <a:off x="6484580" y="1957204"/>
                <a:ext cx="351304" cy="1440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9" name="Connecteur droit avec flèche 207">
                <a:extLst>
                  <a:ext uri="{FF2B5EF4-FFF2-40B4-BE49-F238E27FC236}">
                    <a16:creationId xmlns:a16="http://schemas.microsoft.com/office/drawing/2014/main" id="{64E5BF6F-602C-48C5-9468-2AD89C0BF5B3}"/>
                  </a:ext>
                </a:extLst>
              </p:cNvPr>
              <p:cNvCxnSpPr>
                <a:stCxn id="80" idx="4"/>
                <a:endCxn id="82" idx="0"/>
              </p:cNvCxnSpPr>
              <p:nvPr/>
            </p:nvCxnSpPr>
            <p:spPr>
              <a:xfrm>
                <a:off x="6912260" y="1988840"/>
                <a:ext cx="0" cy="50405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90" name="Connecteur droit avec flèche 208">
                <a:extLst>
                  <a:ext uri="{FF2B5EF4-FFF2-40B4-BE49-F238E27FC236}">
                    <a16:creationId xmlns:a16="http://schemas.microsoft.com/office/drawing/2014/main" id="{2A4BCBAC-8661-4E39-8510-ECF7EE8261A0}"/>
                  </a:ext>
                </a:extLst>
              </p:cNvPr>
              <p:cNvCxnSpPr>
                <a:stCxn id="80" idx="4"/>
                <a:endCxn id="81" idx="0"/>
              </p:cNvCxnSpPr>
              <p:nvPr/>
            </p:nvCxnSpPr>
            <p:spPr>
              <a:xfrm>
                <a:off x="6912260" y="1988840"/>
                <a:ext cx="216024" cy="21602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  <p:grpSp>
          <p:nvGrpSpPr>
            <p:cNvPr id="26" name="Groupe 43">
              <a:extLst>
                <a:ext uri="{FF2B5EF4-FFF2-40B4-BE49-F238E27FC236}">
                  <a16:creationId xmlns:a16="http://schemas.microsoft.com/office/drawing/2014/main" id="{9443AE11-A106-4A61-8219-2777DCF1091D}"/>
                </a:ext>
              </a:extLst>
            </p:cNvPr>
            <p:cNvGrpSpPr/>
            <p:nvPr/>
          </p:nvGrpSpPr>
          <p:grpSpPr>
            <a:xfrm>
              <a:off x="7020272" y="2852936"/>
              <a:ext cx="936104" cy="936104"/>
              <a:chOff x="6300192" y="1772816"/>
              <a:chExt cx="936104" cy="936104"/>
            </a:xfrm>
          </p:grpSpPr>
          <p:sp>
            <p:nvSpPr>
              <p:cNvPr id="62" name="Ellipse 183">
                <a:extLst>
                  <a:ext uri="{FF2B5EF4-FFF2-40B4-BE49-F238E27FC236}">
                    <a16:creationId xmlns:a16="http://schemas.microsoft.com/office/drawing/2014/main" id="{C0CB4948-B52D-4213-8E68-3B23ED1FBAF7}"/>
                  </a:ext>
                </a:extLst>
              </p:cNvPr>
              <p:cNvSpPr/>
              <p:nvPr/>
            </p:nvSpPr>
            <p:spPr>
              <a:xfrm>
                <a:off x="6300192" y="1916832"/>
                <a:ext cx="216024" cy="216024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63" name="Ellipse 184">
                <a:extLst>
                  <a:ext uri="{FF2B5EF4-FFF2-40B4-BE49-F238E27FC236}">
                    <a16:creationId xmlns:a16="http://schemas.microsoft.com/office/drawing/2014/main" id="{8B11345D-46FB-4D41-A3DA-E88F3F95FA55}"/>
                  </a:ext>
                </a:extLst>
              </p:cNvPr>
              <p:cNvSpPr/>
              <p:nvPr/>
            </p:nvSpPr>
            <p:spPr>
              <a:xfrm>
                <a:off x="6372200" y="2348880"/>
                <a:ext cx="216024" cy="216024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64" name="Ellipse 185">
                <a:extLst>
                  <a:ext uri="{FF2B5EF4-FFF2-40B4-BE49-F238E27FC236}">
                    <a16:creationId xmlns:a16="http://schemas.microsoft.com/office/drawing/2014/main" id="{17D7747D-7419-4985-BF6C-AC99CB5C7E06}"/>
                  </a:ext>
                </a:extLst>
              </p:cNvPr>
              <p:cNvSpPr/>
              <p:nvPr/>
            </p:nvSpPr>
            <p:spPr>
              <a:xfrm>
                <a:off x="6804248" y="1772816"/>
                <a:ext cx="216024" cy="216024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65" name="Ellipse 186">
                <a:extLst>
                  <a:ext uri="{FF2B5EF4-FFF2-40B4-BE49-F238E27FC236}">
                    <a16:creationId xmlns:a16="http://schemas.microsoft.com/office/drawing/2014/main" id="{1028649E-821D-4517-BE6F-AFA3E542D9F2}"/>
                  </a:ext>
                </a:extLst>
              </p:cNvPr>
              <p:cNvSpPr/>
              <p:nvPr/>
            </p:nvSpPr>
            <p:spPr>
              <a:xfrm>
                <a:off x="7020272" y="2204864"/>
                <a:ext cx="216024" cy="216024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66" name="Ellipse 187">
                <a:extLst>
                  <a:ext uri="{FF2B5EF4-FFF2-40B4-BE49-F238E27FC236}">
                    <a16:creationId xmlns:a16="http://schemas.microsoft.com/office/drawing/2014/main" id="{BF64D9A4-5588-474B-B64B-0BE69CF722B5}"/>
                  </a:ext>
                </a:extLst>
              </p:cNvPr>
              <p:cNvSpPr/>
              <p:nvPr/>
            </p:nvSpPr>
            <p:spPr>
              <a:xfrm>
                <a:off x="6804248" y="2492896"/>
                <a:ext cx="216024" cy="216024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cxnSp>
            <p:nvCxnSpPr>
              <p:cNvPr id="67" name="Connecteur droit avec flèche 188">
                <a:extLst>
                  <a:ext uri="{FF2B5EF4-FFF2-40B4-BE49-F238E27FC236}">
                    <a16:creationId xmlns:a16="http://schemas.microsoft.com/office/drawing/2014/main" id="{F81388C0-77AA-43A9-8603-7342C1A56641}"/>
                  </a:ext>
                </a:extLst>
              </p:cNvPr>
              <p:cNvCxnSpPr>
                <a:stCxn id="62" idx="5"/>
              </p:cNvCxnSpPr>
              <p:nvPr/>
            </p:nvCxnSpPr>
            <p:spPr>
              <a:xfrm>
                <a:off x="6484580" y="2101220"/>
                <a:ext cx="319668" cy="39167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69" name="Connecteur droit avec flèche 189">
                <a:extLst>
                  <a:ext uri="{FF2B5EF4-FFF2-40B4-BE49-F238E27FC236}">
                    <a16:creationId xmlns:a16="http://schemas.microsoft.com/office/drawing/2014/main" id="{190FC4D1-AD02-4432-BB7C-29E98A0DA167}"/>
                  </a:ext>
                </a:extLst>
              </p:cNvPr>
              <p:cNvCxnSpPr>
                <a:stCxn id="63" idx="7"/>
                <a:endCxn id="64" idx="3"/>
              </p:cNvCxnSpPr>
              <p:nvPr/>
            </p:nvCxnSpPr>
            <p:spPr>
              <a:xfrm flipV="1">
                <a:off x="6556588" y="1957204"/>
                <a:ext cx="279296" cy="42331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0" name="Connecteur droit avec flèche 190">
                <a:extLst>
                  <a:ext uri="{FF2B5EF4-FFF2-40B4-BE49-F238E27FC236}">
                    <a16:creationId xmlns:a16="http://schemas.microsoft.com/office/drawing/2014/main" id="{2F82BBB4-555C-4210-8BEA-8857B5906DF8}"/>
                  </a:ext>
                </a:extLst>
              </p:cNvPr>
              <p:cNvCxnSpPr>
                <a:stCxn id="62" idx="5"/>
                <a:endCxn id="65" idx="1"/>
              </p:cNvCxnSpPr>
              <p:nvPr/>
            </p:nvCxnSpPr>
            <p:spPr>
              <a:xfrm>
                <a:off x="6484580" y="2101220"/>
                <a:ext cx="567328" cy="1352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1" name="Connecteur droit avec flèche 191">
                <a:extLst>
                  <a:ext uri="{FF2B5EF4-FFF2-40B4-BE49-F238E27FC236}">
                    <a16:creationId xmlns:a16="http://schemas.microsoft.com/office/drawing/2014/main" id="{1CD0A620-EB1F-470D-83F0-530A9B2B3B53}"/>
                  </a:ext>
                </a:extLst>
              </p:cNvPr>
              <p:cNvCxnSpPr>
                <a:stCxn id="63" idx="7"/>
                <a:endCxn id="65" idx="1"/>
              </p:cNvCxnSpPr>
              <p:nvPr/>
            </p:nvCxnSpPr>
            <p:spPr>
              <a:xfrm flipV="1">
                <a:off x="6556588" y="2236500"/>
                <a:ext cx="495320" cy="1440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2" name="Connecteur droit avec flèche 192">
                <a:extLst>
                  <a:ext uri="{FF2B5EF4-FFF2-40B4-BE49-F238E27FC236}">
                    <a16:creationId xmlns:a16="http://schemas.microsoft.com/office/drawing/2014/main" id="{EFA1A93D-4A5E-41F0-9FA4-EC5D2F94A98B}"/>
                  </a:ext>
                </a:extLst>
              </p:cNvPr>
              <p:cNvCxnSpPr>
                <a:stCxn id="65" idx="3"/>
                <a:endCxn id="66" idx="7"/>
              </p:cNvCxnSpPr>
              <p:nvPr/>
            </p:nvCxnSpPr>
            <p:spPr>
              <a:xfrm flipH="1">
                <a:off x="6988636" y="2389252"/>
                <a:ext cx="63272" cy="1352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3" name="Connecteur droit avec flèche 193">
                <a:extLst>
                  <a:ext uri="{FF2B5EF4-FFF2-40B4-BE49-F238E27FC236}">
                    <a16:creationId xmlns:a16="http://schemas.microsoft.com/office/drawing/2014/main" id="{E018A44A-77DD-4252-B939-657BB067973D}"/>
                  </a:ext>
                </a:extLst>
              </p:cNvPr>
              <p:cNvCxnSpPr>
                <a:stCxn id="62" idx="5"/>
                <a:endCxn id="64" idx="3"/>
              </p:cNvCxnSpPr>
              <p:nvPr/>
            </p:nvCxnSpPr>
            <p:spPr>
              <a:xfrm flipV="1">
                <a:off x="6484580" y="1957204"/>
                <a:ext cx="351304" cy="1440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6" name="Connecteur droit avec flèche 194">
                <a:extLst>
                  <a:ext uri="{FF2B5EF4-FFF2-40B4-BE49-F238E27FC236}">
                    <a16:creationId xmlns:a16="http://schemas.microsoft.com/office/drawing/2014/main" id="{0121A67C-509A-4A82-BC4B-86694E163F90}"/>
                  </a:ext>
                </a:extLst>
              </p:cNvPr>
              <p:cNvCxnSpPr>
                <a:stCxn id="64" idx="4"/>
                <a:endCxn id="66" idx="0"/>
              </p:cNvCxnSpPr>
              <p:nvPr/>
            </p:nvCxnSpPr>
            <p:spPr>
              <a:xfrm>
                <a:off x="6912260" y="1988840"/>
                <a:ext cx="0" cy="50405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7" name="Connecteur droit avec flèche 195">
                <a:extLst>
                  <a:ext uri="{FF2B5EF4-FFF2-40B4-BE49-F238E27FC236}">
                    <a16:creationId xmlns:a16="http://schemas.microsoft.com/office/drawing/2014/main" id="{722C9776-7630-4D22-8F7B-38D2379E5EA9}"/>
                  </a:ext>
                </a:extLst>
              </p:cNvPr>
              <p:cNvCxnSpPr>
                <a:stCxn id="64" idx="4"/>
                <a:endCxn id="65" idx="0"/>
              </p:cNvCxnSpPr>
              <p:nvPr/>
            </p:nvCxnSpPr>
            <p:spPr>
              <a:xfrm>
                <a:off x="6912260" y="1988840"/>
                <a:ext cx="216024" cy="21602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  <p:grpSp>
          <p:nvGrpSpPr>
            <p:cNvPr id="27" name="Groupe 57">
              <a:extLst>
                <a:ext uri="{FF2B5EF4-FFF2-40B4-BE49-F238E27FC236}">
                  <a16:creationId xmlns:a16="http://schemas.microsoft.com/office/drawing/2014/main" id="{0782C8BB-7A03-4813-9C83-F30DB68DE3AA}"/>
                </a:ext>
              </a:extLst>
            </p:cNvPr>
            <p:cNvGrpSpPr/>
            <p:nvPr/>
          </p:nvGrpSpPr>
          <p:grpSpPr>
            <a:xfrm>
              <a:off x="7956376" y="1700808"/>
              <a:ext cx="936104" cy="936104"/>
              <a:chOff x="6300192" y="1772816"/>
              <a:chExt cx="936104" cy="936104"/>
            </a:xfrm>
          </p:grpSpPr>
          <p:sp>
            <p:nvSpPr>
              <p:cNvPr id="49" name="Ellipse 170">
                <a:extLst>
                  <a:ext uri="{FF2B5EF4-FFF2-40B4-BE49-F238E27FC236}">
                    <a16:creationId xmlns:a16="http://schemas.microsoft.com/office/drawing/2014/main" id="{1DD2A56F-A1FA-4819-B933-F5382E80F7CF}"/>
                  </a:ext>
                </a:extLst>
              </p:cNvPr>
              <p:cNvSpPr/>
              <p:nvPr/>
            </p:nvSpPr>
            <p:spPr>
              <a:xfrm>
                <a:off x="6300192" y="1916832"/>
                <a:ext cx="216024" cy="216024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50" name="Ellipse 171">
                <a:extLst>
                  <a:ext uri="{FF2B5EF4-FFF2-40B4-BE49-F238E27FC236}">
                    <a16:creationId xmlns:a16="http://schemas.microsoft.com/office/drawing/2014/main" id="{E222947D-79A2-4449-9BD0-FAA1DCEABC1A}"/>
                  </a:ext>
                </a:extLst>
              </p:cNvPr>
              <p:cNvSpPr/>
              <p:nvPr/>
            </p:nvSpPr>
            <p:spPr>
              <a:xfrm>
                <a:off x="6372200" y="2348880"/>
                <a:ext cx="216024" cy="216024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51" name="Ellipse 172">
                <a:extLst>
                  <a:ext uri="{FF2B5EF4-FFF2-40B4-BE49-F238E27FC236}">
                    <a16:creationId xmlns:a16="http://schemas.microsoft.com/office/drawing/2014/main" id="{21296243-F6A0-4941-AFDD-582076464ED8}"/>
                  </a:ext>
                </a:extLst>
              </p:cNvPr>
              <p:cNvSpPr/>
              <p:nvPr/>
            </p:nvSpPr>
            <p:spPr>
              <a:xfrm>
                <a:off x="6804248" y="1772816"/>
                <a:ext cx="216024" cy="216024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52" name="Ellipse 173">
                <a:extLst>
                  <a:ext uri="{FF2B5EF4-FFF2-40B4-BE49-F238E27FC236}">
                    <a16:creationId xmlns:a16="http://schemas.microsoft.com/office/drawing/2014/main" id="{445FFD82-AC62-41DC-AF8D-F35671064646}"/>
                  </a:ext>
                </a:extLst>
              </p:cNvPr>
              <p:cNvSpPr/>
              <p:nvPr/>
            </p:nvSpPr>
            <p:spPr>
              <a:xfrm>
                <a:off x="7020272" y="2204864"/>
                <a:ext cx="216024" cy="216024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53" name="Ellipse 174">
                <a:extLst>
                  <a:ext uri="{FF2B5EF4-FFF2-40B4-BE49-F238E27FC236}">
                    <a16:creationId xmlns:a16="http://schemas.microsoft.com/office/drawing/2014/main" id="{6E3E9457-5F3B-427B-95CF-3C54E9D0425B}"/>
                  </a:ext>
                </a:extLst>
              </p:cNvPr>
              <p:cNvSpPr/>
              <p:nvPr/>
            </p:nvSpPr>
            <p:spPr>
              <a:xfrm>
                <a:off x="6804248" y="2492896"/>
                <a:ext cx="216024" cy="216024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cxnSp>
            <p:nvCxnSpPr>
              <p:cNvPr id="54" name="Connecteur droit avec flèche 175">
                <a:extLst>
                  <a:ext uri="{FF2B5EF4-FFF2-40B4-BE49-F238E27FC236}">
                    <a16:creationId xmlns:a16="http://schemas.microsoft.com/office/drawing/2014/main" id="{A7E3B191-8E1F-4D63-B6D4-497B42107086}"/>
                  </a:ext>
                </a:extLst>
              </p:cNvPr>
              <p:cNvCxnSpPr>
                <a:stCxn id="49" idx="5"/>
              </p:cNvCxnSpPr>
              <p:nvPr/>
            </p:nvCxnSpPr>
            <p:spPr>
              <a:xfrm>
                <a:off x="6484580" y="2101220"/>
                <a:ext cx="319668" cy="39167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5" name="Connecteur droit avec flèche 176">
                <a:extLst>
                  <a:ext uri="{FF2B5EF4-FFF2-40B4-BE49-F238E27FC236}">
                    <a16:creationId xmlns:a16="http://schemas.microsoft.com/office/drawing/2014/main" id="{4570127C-C289-4DEB-B57F-C3DDD69822CF}"/>
                  </a:ext>
                </a:extLst>
              </p:cNvPr>
              <p:cNvCxnSpPr>
                <a:stCxn id="50" idx="7"/>
                <a:endCxn id="51" idx="3"/>
              </p:cNvCxnSpPr>
              <p:nvPr/>
            </p:nvCxnSpPr>
            <p:spPr>
              <a:xfrm flipV="1">
                <a:off x="6556588" y="1957204"/>
                <a:ext cx="279296" cy="42331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6" name="Connecteur droit avec flèche 177">
                <a:extLst>
                  <a:ext uri="{FF2B5EF4-FFF2-40B4-BE49-F238E27FC236}">
                    <a16:creationId xmlns:a16="http://schemas.microsoft.com/office/drawing/2014/main" id="{F138276C-8995-4EB7-95DC-D29328CA79D1}"/>
                  </a:ext>
                </a:extLst>
              </p:cNvPr>
              <p:cNvCxnSpPr>
                <a:stCxn id="49" idx="5"/>
                <a:endCxn id="52" idx="1"/>
              </p:cNvCxnSpPr>
              <p:nvPr/>
            </p:nvCxnSpPr>
            <p:spPr>
              <a:xfrm>
                <a:off x="6484580" y="2101220"/>
                <a:ext cx="567328" cy="1352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7" name="Connecteur droit avec flèche 178">
                <a:extLst>
                  <a:ext uri="{FF2B5EF4-FFF2-40B4-BE49-F238E27FC236}">
                    <a16:creationId xmlns:a16="http://schemas.microsoft.com/office/drawing/2014/main" id="{948BC7BA-548E-47B7-A759-733E87F699C1}"/>
                  </a:ext>
                </a:extLst>
              </p:cNvPr>
              <p:cNvCxnSpPr>
                <a:stCxn id="50" idx="7"/>
                <a:endCxn id="52" idx="1"/>
              </p:cNvCxnSpPr>
              <p:nvPr/>
            </p:nvCxnSpPr>
            <p:spPr>
              <a:xfrm flipV="1">
                <a:off x="6556588" y="2236500"/>
                <a:ext cx="495320" cy="1440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8" name="Connecteur droit avec flèche 179">
                <a:extLst>
                  <a:ext uri="{FF2B5EF4-FFF2-40B4-BE49-F238E27FC236}">
                    <a16:creationId xmlns:a16="http://schemas.microsoft.com/office/drawing/2014/main" id="{372D1001-886D-41D8-884A-B60D2683F871}"/>
                  </a:ext>
                </a:extLst>
              </p:cNvPr>
              <p:cNvCxnSpPr>
                <a:stCxn id="52" idx="3"/>
                <a:endCxn id="53" idx="7"/>
              </p:cNvCxnSpPr>
              <p:nvPr/>
            </p:nvCxnSpPr>
            <p:spPr>
              <a:xfrm flipH="1">
                <a:off x="6988636" y="2389252"/>
                <a:ext cx="63272" cy="1352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9" name="Connecteur droit avec flèche 180">
                <a:extLst>
                  <a:ext uri="{FF2B5EF4-FFF2-40B4-BE49-F238E27FC236}">
                    <a16:creationId xmlns:a16="http://schemas.microsoft.com/office/drawing/2014/main" id="{964DC71D-959E-433C-BFE8-0882D6AC4A6F}"/>
                  </a:ext>
                </a:extLst>
              </p:cNvPr>
              <p:cNvCxnSpPr>
                <a:stCxn id="49" idx="5"/>
                <a:endCxn id="51" idx="3"/>
              </p:cNvCxnSpPr>
              <p:nvPr/>
            </p:nvCxnSpPr>
            <p:spPr>
              <a:xfrm flipV="1">
                <a:off x="6484580" y="1957204"/>
                <a:ext cx="351304" cy="1440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  <p:cxnSp>
            <p:nvCxnSpPr>
              <p:cNvPr id="60" name="Connecteur droit avec flèche 181">
                <a:extLst>
                  <a:ext uri="{FF2B5EF4-FFF2-40B4-BE49-F238E27FC236}">
                    <a16:creationId xmlns:a16="http://schemas.microsoft.com/office/drawing/2014/main" id="{7DC3E550-624E-4C57-96DC-EC2551408D61}"/>
                  </a:ext>
                </a:extLst>
              </p:cNvPr>
              <p:cNvCxnSpPr>
                <a:stCxn id="51" idx="4"/>
                <a:endCxn id="53" idx="0"/>
              </p:cNvCxnSpPr>
              <p:nvPr/>
            </p:nvCxnSpPr>
            <p:spPr>
              <a:xfrm>
                <a:off x="6912260" y="1988840"/>
                <a:ext cx="0" cy="50405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  <p:cxnSp>
            <p:nvCxnSpPr>
              <p:cNvPr id="61" name="Connecteur droit avec flèche 182">
                <a:extLst>
                  <a:ext uri="{FF2B5EF4-FFF2-40B4-BE49-F238E27FC236}">
                    <a16:creationId xmlns:a16="http://schemas.microsoft.com/office/drawing/2014/main" id="{ECC2BE8B-9002-485A-A341-B3843678B3F7}"/>
                  </a:ext>
                </a:extLst>
              </p:cNvPr>
              <p:cNvCxnSpPr>
                <a:stCxn id="51" idx="4"/>
                <a:endCxn id="52" idx="0"/>
              </p:cNvCxnSpPr>
              <p:nvPr/>
            </p:nvCxnSpPr>
            <p:spPr>
              <a:xfrm>
                <a:off x="6912260" y="1988840"/>
                <a:ext cx="216024" cy="21602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  <p:cxnSp>
          <p:nvCxnSpPr>
            <p:cNvPr id="28" name="Connecteur droit avec flèche 160">
              <a:extLst>
                <a:ext uri="{FF2B5EF4-FFF2-40B4-BE49-F238E27FC236}">
                  <a16:creationId xmlns:a16="http://schemas.microsoft.com/office/drawing/2014/main" id="{FE64AC71-F120-450A-A6E6-96D21CDE9061}"/>
                </a:ext>
              </a:extLst>
            </p:cNvPr>
            <p:cNvCxnSpPr>
              <a:stCxn id="80" idx="6"/>
              <a:endCxn id="49" idx="2"/>
            </p:cNvCxnSpPr>
            <p:nvPr/>
          </p:nvCxnSpPr>
          <p:spPr>
            <a:xfrm>
              <a:off x="7020272" y="1880828"/>
              <a:ext cx="936104" cy="72008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40000"/>
                  <a:lumOff val="6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0" name="Connecteur droit avec flèche 161">
              <a:extLst>
                <a:ext uri="{FF2B5EF4-FFF2-40B4-BE49-F238E27FC236}">
                  <a16:creationId xmlns:a16="http://schemas.microsoft.com/office/drawing/2014/main" id="{A81CF9F5-254E-429E-9F22-011C15231428}"/>
                </a:ext>
              </a:extLst>
            </p:cNvPr>
            <p:cNvCxnSpPr>
              <a:stCxn id="81" idx="6"/>
              <a:endCxn id="50" idx="2"/>
            </p:cNvCxnSpPr>
            <p:nvPr/>
          </p:nvCxnSpPr>
          <p:spPr>
            <a:xfrm>
              <a:off x="7236296" y="2312876"/>
              <a:ext cx="792088" cy="72008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60000"/>
                  <a:lumOff val="4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1" name="Connecteur droit avec flèche 162">
              <a:extLst>
                <a:ext uri="{FF2B5EF4-FFF2-40B4-BE49-F238E27FC236}">
                  <a16:creationId xmlns:a16="http://schemas.microsoft.com/office/drawing/2014/main" id="{DB0D51F2-1084-4E1C-8A1D-3E0F6E31B630}"/>
                </a:ext>
              </a:extLst>
            </p:cNvPr>
            <p:cNvCxnSpPr>
              <a:stCxn id="82" idx="4"/>
              <a:endCxn id="62" idx="0"/>
            </p:cNvCxnSpPr>
            <p:nvPr/>
          </p:nvCxnSpPr>
          <p:spPr>
            <a:xfrm>
              <a:off x="6912260" y="2708920"/>
              <a:ext cx="216024" cy="288032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60000"/>
                  <a:lumOff val="4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2" name="Connecteur droit avec flèche 163">
              <a:extLst>
                <a:ext uri="{FF2B5EF4-FFF2-40B4-BE49-F238E27FC236}">
                  <a16:creationId xmlns:a16="http://schemas.microsoft.com/office/drawing/2014/main" id="{ECE51DAA-666C-45F9-8CD0-8EB4480C0C4B}"/>
                </a:ext>
              </a:extLst>
            </p:cNvPr>
            <p:cNvCxnSpPr>
              <a:stCxn id="53" idx="4"/>
              <a:endCxn id="65" idx="6"/>
            </p:cNvCxnSpPr>
            <p:nvPr/>
          </p:nvCxnSpPr>
          <p:spPr>
            <a:xfrm flipH="1">
              <a:off x="7956376" y="2636912"/>
              <a:ext cx="612068" cy="756084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60000"/>
                  <a:lumOff val="4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3" name="Connecteur droit avec flèche 164">
              <a:extLst>
                <a:ext uri="{FF2B5EF4-FFF2-40B4-BE49-F238E27FC236}">
                  <a16:creationId xmlns:a16="http://schemas.microsoft.com/office/drawing/2014/main" id="{4383B593-CD55-4E0C-9678-C6ACDB88F90D}"/>
                </a:ext>
              </a:extLst>
            </p:cNvPr>
            <p:cNvCxnSpPr>
              <a:stCxn id="50" idx="3"/>
              <a:endCxn id="64" idx="7"/>
            </p:cNvCxnSpPr>
            <p:nvPr/>
          </p:nvCxnSpPr>
          <p:spPr>
            <a:xfrm flipH="1">
              <a:off x="7708716" y="2461260"/>
              <a:ext cx="351304" cy="423312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60000"/>
                  <a:lumOff val="4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4" name="Connecteur droit avec flèche 165">
              <a:extLst>
                <a:ext uri="{FF2B5EF4-FFF2-40B4-BE49-F238E27FC236}">
                  <a16:creationId xmlns:a16="http://schemas.microsoft.com/office/drawing/2014/main" id="{C565C68F-3668-44C8-82C9-81580222A79F}"/>
                </a:ext>
              </a:extLst>
            </p:cNvPr>
            <p:cNvCxnSpPr>
              <a:stCxn id="63" idx="1"/>
              <a:endCxn id="79" idx="5"/>
            </p:cNvCxnSpPr>
            <p:nvPr/>
          </p:nvCxnSpPr>
          <p:spPr>
            <a:xfrm flipH="1" flipV="1">
              <a:off x="6556588" y="2533268"/>
              <a:ext cx="567328" cy="927368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60000"/>
                  <a:lumOff val="4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5" name="Connecteur droit avec flèche 166">
              <a:extLst>
                <a:ext uri="{FF2B5EF4-FFF2-40B4-BE49-F238E27FC236}">
                  <a16:creationId xmlns:a16="http://schemas.microsoft.com/office/drawing/2014/main" id="{5967B61F-77B2-4895-BD40-7FFB8FE3449A}"/>
                </a:ext>
              </a:extLst>
            </p:cNvPr>
            <p:cNvCxnSpPr>
              <a:stCxn id="50" idx="6"/>
              <a:endCxn id="53" idx="2"/>
            </p:cNvCxnSpPr>
            <p:nvPr/>
          </p:nvCxnSpPr>
          <p:spPr>
            <a:xfrm>
              <a:off x="8244408" y="2384884"/>
              <a:ext cx="216024" cy="14401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6" name="Connecteur droit avec flèche 167">
              <a:extLst>
                <a:ext uri="{FF2B5EF4-FFF2-40B4-BE49-F238E27FC236}">
                  <a16:creationId xmlns:a16="http://schemas.microsoft.com/office/drawing/2014/main" id="{CDAB6FAF-0822-42EA-AC2C-0FC101756C86}"/>
                </a:ext>
              </a:extLst>
            </p:cNvPr>
            <p:cNvCxnSpPr>
              <a:stCxn id="53" idx="4"/>
              <a:endCxn id="64" idx="7"/>
            </p:cNvCxnSpPr>
            <p:nvPr/>
          </p:nvCxnSpPr>
          <p:spPr>
            <a:xfrm flipH="1">
              <a:off x="7708716" y="2636912"/>
              <a:ext cx="859728" cy="247660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60000"/>
                  <a:lumOff val="4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7" name="Connecteur droit avec flèche 168">
              <a:extLst>
                <a:ext uri="{FF2B5EF4-FFF2-40B4-BE49-F238E27FC236}">
                  <a16:creationId xmlns:a16="http://schemas.microsoft.com/office/drawing/2014/main" id="{98F5987D-8324-4C41-A121-09A810431B4F}"/>
                </a:ext>
              </a:extLst>
            </p:cNvPr>
            <p:cNvCxnSpPr>
              <a:stCxn id="82" idx="2"/>
              <a:endCxn id="79" idx="6"/>
            </p:cNvCxnSpPr>
            <p:nvPr/>
          </p:nvCxnSpPr>
          <p:spPr>
            <a:xfrm flipH="1" flipV="1">
              <a:off x="6588224" y="2456892"/>
              <a:ext cx="216024" cy="14401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8" name="Connecteur droit avec flèche 169">
              <a:extLst>
                <a:ext uri="{FF2B5EF4-FFF2-40B4-BE49-F238E27FC236}">
                  <a16:creationId xmlns:a16="http://schemas.microsoft.com/office/drawing/2014/main" id="{48709CA2-BF5D-41FF-9AEB-A686BACB9C16}"/>
                </a:ext>
              </a:extLst>
            </p:cNvPr>
            <p:cNvCxnSpPr>
              <a:stCxn id="66" idx="2"/>
              <a:endCxn id="63" idx="5"/>
            </p:cNvCxnSpPr>
            <p:nvPr/>
          </p:nvCxnSpPr>
          <p:spPr>
            <a:xfrm flipH="1" flipV="1">
              <a:off x="7276668" y="3613388"/>
              <a:ext cx="247660" cy="6764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133C96-EC95-4452-9AA2-A8279E130CA5}"/>
              </a:ext>
            </a:extLst>
          </p:cNvPr>
          <p:cNvSpPr txBox="1"/>
          <p:nvPr/>
        </p:nvSpPr>
        <p:spPr>
          <a:xfrm>
            <a:off x="328002" y="5086381"/>
            <a:ext cx="6553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There</a:t>
            </a:r>
            <a:r>
              <a:rPr lang="es-MX" dirty="0"/>
              <a:t> are </a:t>
            </a:r>
            <a:r>
              <a:rPr lang="es-MX" dirty="0" err="1"/>
              <a:t>many</a:t>
            </a:r>
            <a:r>
              <a:rPr lang="es-MX" dirty="0"/>
              <a:t> </a:t>
            </a:r>
            <a:r>
              <a:rPr lang="es-MX" dirty="0" err="1"/>
              <a:t>algorithms</a:t>
            </a:r>
            <a:r>
              <a:rPr lang="es-MX" dirty="0"/>
              <a:t> to </a:t>
            </a:r>
            <a:r>
              <a:rPr lang="es-MX" dirty="0" err="1"/>
              <a:t>detect</a:t>
            </a:r>
            <a:r>
              <a:rPr lang="es-MX" dirty="0"/>
              <a:t> </a:t>
            </a:r>
            <a:r>
              <a:rPr lang="es-MX" dirty="0" err="1"/>
              <a:t>communities</a:t>
            </a:r>
            <a:r>
              <a:rPr lang="es-MX" dirty="0"/>
              <a:t>, </a:t>
            </a:r>
            <a:r>
              <a:rPr lang="es-MX" b="1" dirty="0" err="1">
                <a:solidFill>
                  <a:schemeClr val="accent1">
                    <a:lumMod val="50000"/>
                  </a:schemeClr>
                </a:solidFill>
              </a:rPr>
              <a:t>walktrap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/>
              <a:t>being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most</a:t>
            </a:r>
            <a:r>
              <a:rPr lang="es-MX" dirty="0"/>
              <a:t> popular.</a:t>
            </a:r>
          </a:p>
          <a:p>
            <a:r>
              <a:rPr lang="es-MX" dirty="0"/>
              <a:t>I </a:t>
            </a:r>
            <a:r>
              <a:rPr lang="es-MX" dirty="0" err="1"/>
              <a:t>generates</a:t>
            </a:r>
            <a:r>
              <a:rPr lang="es-MX" dirty="0"/>
              <a:t> </a:t>
            </a: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paths</a:t>
            </a:r>
            <a:r>
              <a:rPr lang="es-MX" dirty="0"/>
              <a:t> </a:t>
            </a:r>
            <a:r>
              <a:rPr lang="es-MX" dirty="0" err="1"/>
              <a:t>between</a:t>
            </a:r>
            <a:r>
              <a:rPr lang="es-MX" dirty="0"/>
              <a:t> </a:t>
            </a:r>
            <a:r>
              <a:rPr lang="es-MX" dirty="0" err="1"/>
              <a:t>nodes</a:t>
            </a:r>
            <a:r>
              <a:rPr lang="es-MX" dirty="0"/>
              <a:t> to </a:t>
            </a:r>
            <a:r>
              <a:rPr lang="es-MX" dirty="0" err="1"/>
              <a:t>detect</a:t>
            </a:r>
            <a:r>
              <a:rPr lang="es-MX" dirty="0"/>
              <a:t> </a:t>
            </a:r>
            <a:r>
              <a:rPr lang="es-MX" dirty="0" err="1"/>
              <a:t>zones</a:t>
            </a:r>
            <a:r>
              <a:rPr lang="es-MX" dirty="0"/>
              <a:t> </a:t>
            </a:r>
            <a:r>
              <a:rPr lang="es-MX" dirty="0" err="1"/>
              <a:t>where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circulates</a:t>
            </a:r>
            <a:r>
              <a:rPr lang="es-MX" dirty="0"/>
              <a:t> more </a:t>
            </a:r>
            <a:r>
              <a:rPr lang="es-MX" dirty="0" err="1"/>
              <a:t>frequently</a:t>
            </a:r>
            <a:r>
              <a:rPr lang="es-MX" dirty="0"/>
              <a:t> </a:t>
            </a:r>
            <a:r>
              <a:rPr lang="es-MX" dirty="0" err="1"/>
              <a:t>within</a:t>
            </a:r>
            <a:r>
              <a:rPr lang="es-MX" dirty="0"/>
              <a:t> a </a:t>
            </a:r>
            <a:r>
              <a:rPr lang="es-MX" dirty="0" err="1"/>
              <a:t>group</a:t>
            </a:r>
            <a:r>
              <a:rPr lang="es-MX" dirty="0"/>
              <a:t> of </a:t>
            </a:r>
            <a:r>
              <a:rPr lang="es-MX" dirty="0" err="1"/>
              <a:t>nodes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2B9AF-E049-48D2-B406-4E0C4A909051}"/>
              </a:ext>
            </a:extLst>
          </p:cNvPr>
          <p:cNvSpPr txBox="1"/>
          <p:nvPr/>
        </p:nvSpPr>
        <p:spPr>
          <a:xfrm>
            <a:off x="0" y="1332013"/>
            <a:ext cx="10505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Communities: Many intra-community contacts and few inter-community contacts</a:t>
            </a:r>
          </a:p>
        </p:txBody>
      </p:sp>
    </p:spTree>
    <p:extLst>
      <p:ext uri="{BB962C8B-B14F-4D97-AF65-F5344CB8AC3E}">
        <p14:creationId xmlns:p14="http://schemas.microsoft.com/office/powerpoint/2010/main" val="339796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74 -0.15741 L -3.33333E-6 2.96296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3"/>
          <a:stretch/>
        </p:blipFill>
        <p:spPr>
          <a:xfrm>
            <a:off x="489783" y="2104835"/>
            <a:ext cx="4391019" cy="4763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3"/>
          <a:stretch/>
        </p:blipFill>
        <p:spPr>
          <a:xfrm rot="1845448">
            <a:off x="4853274" y="118736"/>
            <a:ext cx="3810532" cy="3451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29"/>
          <a:stretch/>
        </p:blipFill>
        <p:spPr>
          <a:xfrm rot="18096135">
            <a:off x="8457523" y="267542"/>
            <a:ext cx="3810532" cy="3401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5"/>
          <a:stretch/>
        </p:blipFill>
        <p:spPr>
          <a:xfrm>
            <a:off x="5665062" y="3658305"/>
            <a:ext cx="3334215" cy="30503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7"/>
          <a:stretch/>
        </p:blipFill>
        <p:spPr>
          <a:xfrm>
            <a:off x="8857139" y="3671107"/>
            <a:ext cx="3334215" cy="30395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r>
              <a:rPr lang="en-US" dirty="0"/>
              <a:t>Random vs Force directed</a:t>
            </a:r>
          </a:p>
          <a:p>
            <a:r>
              <a:rPr lang="en-US" dirty="0"/>
              <a:t>Select based on appearance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417" y="5758468"/>
            <a:ext cx="184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plot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36647" y="3759300"/>
            <a:ext cx="184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5062" y="2361510"/>
            <a:ext cx="184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 nicely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48200" y="1008749"/>
            <a:ext cx="184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 with </a:t>
            </a:r>
            <a:r>
              <a:rPr lang="en-US" dirty="0" err="1"/>
              <a:t>kk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217568" y="6038831"/>
            <a:ext cx="184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4"/>
            <a:ext cx="12192000" cy="703352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62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Network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features</a:t>
            </a:r>
            <a:endParaRPr lang="es-ES" sz="320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47082" y="-77846"/>
            <a:ext cx="6306543" cy="6889650"/>
            <a:chOff x="1404575" y="-406300"/>
            <a:chExt cx="6306543" cy="6889650"/>
          </a:xfrm>
        </p:grpSpPr>
        <p:pic>
          <p:nvPicPr>
            <p:cNvPr id="2" name="Picture 1" descr="C:\Users\jbaron\OneDrive - UC Davis\Work\UC Davis\CADMS\Argentina swine industry project\network graph 48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4" t="8728" r="54175" b="9910"/>
            <a:stretch/>
          </p:blipFill>
          <p:spPr bwMode="auto">
            <a:xfrm>
              <a:off x="1546860" y="374650"/>
              <a:ext cx="6050280" cy="61087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404575" y="4493535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762" y="292945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9081" y="345901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152" y="205533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7904" y="191683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83125" y="477053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27784" y="400506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3675" y="589813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3180" y="735726"/>
              <a:ext cx="749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Markets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8264" y="520563"/>
              <a:ext cx="76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Farms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4048" y="119675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1630609" y="2780928"/>
              <a:ext cx="766132" cy="3528392"/>
            </a:xfrm>
            <a:prstGeom prst="leftBrace">
              <a:avLst>
                <a:gd name="adj1" fmla="val 0"/>
                <a:gd name="adj2" fmla="val 521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2359261">
              <a:off x="1913145" y="-406300"/>
              <a:ext cx="833024" cy="3560364"/>
            </a:xfrm>
            <a:prstGeom prst="leftBrace">
              <a:avLst>
                <a:gd name="adj1" fmla="val 0"/>
                <a:gd name="adj2" fmla="val 394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04248" y="589813"/>
              <a:ext cx="144016" cy="138499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04884" y="797562"/>
              <a:ext cx="144016" cy="138499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2952710" y="4816946"/>
            <a:ext cx="288032" cy="27699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90114" y="5436705"/>
            <a:ext cx="169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a large community</a:t>
            </a:r>
          </a:p>
        </p:txBody>
      </p:sp>
    </p:spTree>
    <p:extLst>
      <p:ext uri="{BB962C8B-B14F-4D97-AF65-F5344CB8AC3E}">
        <p14:creationId xmlns:p14="http://schemas.microsoft.com/office/powerpoint/2010/main" val="327894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Network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features</a:t>
            </a:r>
            <a:endParaRPr lang="es-ES" sz="320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47082" y="-77846"/>
            <a:ext cx="6306543" cy="6889650"/>
            <a:chOff x="1404575" y="-406300"/>
            <a:chExt cx="6306543" cy="6889650"/>
          </a:xfrm>
        </p:grpSpPr>
        <p:pic>
          <p:nvPicPr>
            <p:cNvPr id="2" name="Picture 1" descr="C:\Users\jbaron\OneDrive - UC Davis\Work\UC Davis\CADMS\Argentina swine industry project\network graph 48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4" t="8728" r="54175" b="9910"/>
            <a:stretch/>
          </p:blipFill>
          <p:spPr bwMode="auto">
            <a:xfrm>
              <a:off x="1546860" y="374650"/>
              <a:ext cx="6050280" cy="61087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404575" y="4493535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762" y="292945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9081" y="345901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152" y="205533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7904" y="191683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83125" y="477053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27784" y="400506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3675" y="589813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3180" y="735726"/>
              <a:ext cx="749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Markets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8264" y="520563"/>
              <a:ext cx="76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Farms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4048" y="119675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1630609" y="2780928"/>
              <a:ext cx="766132" cy="3528392"/>
            </a:xfrm>
            <a:prstGeom prst="leftBrace">
              <a:avLst>
                <a:gd name="adj1" fmla="val 0"/>
                <a:gd name="adj2" fmla="val 521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2359261">
              <a:off x="1913145" y="-406300"/>
              <a:ext cx="833024" cy="3560364"/>
            </a:xfrm>
            <a:prstGeom prst="leftBrace">
              <a:avLst>
                <a:gd name="adj1" fmla="val 0"/>
                <a:gd name="adj2" fmla="val 394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04248" y="589813"/>
              <a:ext cx="144016" cy="138499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04884" y="797562"/>
              <a:ext cx="144016" cy="138499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3530028" y="935831"/>
            <a:ext cx="288032" cy="27699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38495" y="5185768"/>
            <a:ext cx="184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Rest of the network forming multiple smaller communities</a:t>
            </a:r>
          </a:p>
        </p:txBody>
      </p:sp>
    </p:spTree>
    <p:extLst>
      <p:ext uri="{BB962C8B-B14F-4D97-AF65-F5344CB8AC3E}">
        <p14:creationId xmlns:p14="http://schemas.microsoft.com/office/powerpoint/2010/main" val="2134850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Network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features</a:t>
            </a:r>
            <a:endParaRPr lang="es-ES" sz="320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47082" y="-77846"/>
            <a:ext cx="6306543" cy="6889650"/>
            <a:chOff x="1404575" y="-406300"/>
            <a:chExt cx="6306543" cy="6889650"/>
          </a:xfrm>
        </p:grpSpPr>
        <p:pic>
          <p:nvPicPr>
            <p:cNvPr id="2" name="Picture 1" descr="C:\Users\jbaron\OneDrive - UC Davis\Work\UC Davis\CADMS\Argentina swine industry project\network graph 48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4" t="8728" r="54175" b="9910"/>
            <a:stretch/>
          </p:blipFill>
          <p:spPr bwMode="auto">
            <a:xfrm>
              <a:off x="1546860" y="374650"/>
              <a:ext cx="6050280" cy="61087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404575" y="4493535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762" y="292945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9081" y="345901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152" y="205533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7904" y="191683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83125" y="477053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27784" y="400506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3675" y="589813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3180" y="735726"/>
              <a:ext cx="749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Markets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8264" y="520563"/>
              <a:ext cx="76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Farms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4048" y="119675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1630609" y="2780928"/>
              <a:ext cx="766132" cy="3528392"/>
            </a:xfrm>
            <a:prstGeom prst="leftBrace">
              <a:avLst>
                <a:gd name="adj1" fmla="val 0"/>
                <a:gd name="adj2" fmla="val 521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2359261">
              <a:off x="1913145" y="-406300"/>
              <a:ext cx="833024" cy="3560364"/>
            </a:xfrm>
            <a:prstGeom prst="leftBrace">
              <a:avLst>
                <a:gd name="adj1" fmla="val 0"/>
                <a:gd name="adj2" fmla="val 394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04248" y="589813"/>
              <a:ext cx="144016" cy="138499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04884" y="797562"/>
              <a:ext cx="144016" cy="138499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4012404" y="4401882"/>
            <a:ext cx="594303" cy="74044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703252" y="5245524"/>
            <a:ext cx="1699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– a star forming around a market which is central node</a:t>
            </a:r>
          </a:p>
        </p:txBody>
      </p:sp>
      <p:pic>
        <p:nvPicPr>
          <p:cNvPr id="27" name="Picture 26" descr="C:\Users\jbaron\OneDrive - UC Davis\Work\UC Davis\CADMS\Argentina swine industry project\network graph 48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5" t="59273" r="84530" b="32891"/>
          <a:stretch/>
        </p:blipFill>
        <p:spPr bwMode="auto">
          <a:xfrm>
            <a:off x="10402843" y="5087324"/>
            <a:ext cx="1038701" cy="11196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285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Network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features</a:t>
            </a:r>
            <a:endParaRPr lang="es-ES" sz="320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47082" y="-77846"/>
            <a:ext cx="6306543" cy="6889650"/>
            <a:chOff x="1404575" y="-406300"/>
            <a:chExt cx="6306543" cy="6889650"/>
          </a:xfrm>
        </p:grpSpPr>
        <p:pic>
          <p:nvPicPr>
            <p:cNvPr id="2" name="Picture 1" descr="C:\Users\jbaron\OneDrive - UC Davis\Work\UC Davis\CADMS\Argentina swine industry project\network graph 48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4" t="8728" r="54175" b="9910"/>
            <a:stretch/>
          </p:blipFill>
          <p:spPr bwMode="auto">
            <a:xfrm>
              <a:off x="1546860" y="374650"/>
              <a:ext cx="6050280" cy="61087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404575" y="4493535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762" y="292945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9081" y="345901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152" y="205533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7904" y="191683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83125" y="477053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27784" y="400506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3675" y="589813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3180" y="735726"/>
              <a:ext cx="749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Markets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8264" y="520563"/>
              <a:ext cx="76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Farms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4048" y="119675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1630609" y="2780928"/>
              <a:ext cx="766132" cy="3528392"/>
            </a:xfrm>
            <a:prstGeom prst="leftBrace">
              <a:avLst>
                <a:gd name="adj1" fmla="val 0"/>
                <a:gd name="adj2" fmla="val 521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2359261">
              <a:off x="1913145" y="-406300"/>
              <a:ext cx="833024" cy="3560364"/>
            </a:xfrm>
            <a:prstGeom prst="leftBrace">
              <a:avLst>
                <a:gd name="adj1" fmla="val 0"/>
                <a:gd name="adj2" fmla="val 394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04248" y="589813"/>
              <a:ext cx="144016" cy="138499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04884" y="797562"/>
              <a:ext cx="144016" cy="138499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4473285" y="4769781"/>
            <a:ext cx="663265" cy="658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899008" y="4897280"/>
            <a:ext cx="1977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– a number of farms which only connect to one other in the community </a:t>
            </a:r>
          </a:p>
        </p:txBody>
      </p:sp>
      <p:pic>
        <p:nvPicPr>
          <p:cNvPr id="27" name="Picture 26" descr="C:\Users\jbaron\OneDrive - UC Davis\Work\UC Davis\CADMS\Argentina swine industry project\network graph 48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64175" r="81682" b="32332"/>
          <a:stretch/>
        </p:blipFill>
        <p:spPr bwMode="auto">
          <a:xfrm>
            <a:off x="10891149" y="5297060"/>
            <a:ext cx="728378" cy="499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829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488138"/>
          </a:xfrm>
        </p:spPr>
        <p:txBody>
          <a:bodyPr/>
          <a:lstStyle/>
          <a:p>
            <a:r>
              <a:rPr lang="en-US" dirty="0"/>
              <a:t>Network Type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Static</a:t>
            </a:r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 Network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Analysis</a:t>
            </a:r>
            <a:endParaRPr lang="es-ES" sz="320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186127" y="3225481"/>
            <a:ext cx="2586216" cy="2224471"/>
            <a:chOff x="1015236" y="2452720"/>
            <a:chExt cx="2586216" cy="2224471"/>
          </a:xfrm>
        </p:grpSpPr>
        <p:sp>
          <p:nvSpPr>
            <p:cNvPr id="2" name="Oval 1"/>
            <p:cNvSpPr/>
            <p:nvPr/>
          </p:nvSpPr>
          <p:spPr>
            <a:xfrm>
              <a:off x="2145058" y="2452720"/>
              <a:ext cx="123753" cy="12375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04304" y="3228074"/>
              <a:ext cx="123753" cy="123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810465" y="3641329"/>
              <a:ext cx="123753" cy="12375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04303" y="3979587"/>
              <a:ext cx="123753" cy="123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86712" y="2969903"/>
              <a:ext cx="123753" cy="123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618300" y="3951858"/>
              <a:ext cx="123753" cy="123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815049" y="4478040"/>
              <a:ext cx="123753" cy="123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59335" y="3246006"/>
              <a:ext cx="123753" cy="123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51747" y="4466809"/>
              <a:ext cx="123753" cy="12375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34559" y="3480340"/>
              <a:ext cx="123753" cy="123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15236" y="4553437"/>
              <a:ext cx="123753" cy="123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77699" y="3093606"/>
              <a:ext cx="123753" cy="123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51747" y="2865982"/>
              <a:ext cx="123753" cy="123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11" idx="0"/>
              <a:endCxn id="2" idx="2"/>
            </p:cNvCxnSpPr>
            <p:nvPr/>
          </p:nvCxnSpPr>
          <p:spPr>
            <a:xfrm flipV="1">
              <a:off x="1748589" y="2514597"/>
              <a:ext cx="396469" cy="455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9" idx="2"/>
              <a:endCxn id="8" idx="5"/>
            </p:cNvCxnSpPr>
            <p:nvPr/>
          </p:nvCxnSpPr>
          <p:spPr>
            <a:xfrm flipH="1" flipV="1">
              <a:off x="1309934" y="3333705"/>
              <a:ext cx="500531" cy="36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9" idx="7"/>
              <a:endCxn id="14" idx="2"/>
            </p:cNvCxnSpPr>
            <p:nvPr/>
          </p:nvCxnSpPr>
          <p:spPr>
            <a:xfrm flipV="1">
              <a:off x="1916095" y="3307883"/>
              <a:ext cx="443240" cy="35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4" idx="6"/>
              <a:endCxn id="19" idx="3"/>
            </p:cNvCxnSpPr>
            <p:nvPr/>
          </p:nvCxnSpPr>
          <p:spPr>
            <a:xfrm flipV="1">
              <a:off x="2483088" y="2971613"/>
              <a:ext cx="486782" cy="336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7" idx="0"/>
              <a:endCxn id="9" idx="3"/>
            </p:cNvCxnSpPr>
            <p:nvPr/>
          </p:nvCxnSpPr>
          <p:spPr>
            <a:xfrm flipV="1">
              <a:off x="1077113" y="3746960"/>
              <a:ext cx="751475" cy="806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7" idx="0"/>
              <a:endCxn id="10" idx="4"/>
            </p:cNvCxnSpPr>
            <p:nvPr/>
          </p:nvCxnSpPr>
          <p:spPr>
            <a:xfrm flipV="1">
              <a:off x="1077113" y="4103341"/>
              <a:ext cx="189067" cy="450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2" idx="0"/>
              <a:endCxn id="16" idx="3"/>
            </p:cNvCxnSpPr>
            <p:nvPr/>
          </p:nvCxnSpPr>
          <p:spPr>
            <a:xfrm flipV="1">
              <a:off x="2680177" y="3585971"/>
              <a:ext cx="272505" cy="365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7"/>
              <a:endCxn id="12" idx="3"/>
            </p:cNvCxnSpPr>
            <p:nvPr/>
          </p:nvCxnSpPr>
          <p:spPr>
            <a:xfrm flipV="1">
              <a:off x="1920679" y="4057489"/>
              <a:ext cx="715744" cy="438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7" idx="6"/>
              <a:endCxn id="12" idx="2"/>
            </p:cNvCxnSpPr>
            <p:nvPr/>
          </p:nvCxnSpPr>
          <p:spPr>
            <a:xfrm flipV="1">
              <a:off x="1138989" y="4013735"/>
              <a:ext cx="1479311" cy="6015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3" idx="5"/>
              <a:endCxn id="15" idx="2"/>
            </p:cNvCxnSpPr>
            <p:nvPr/>
          </p:nvCxnSpPr>
          <p:spPr>
            <a:xfrm flipV="1">
              <a:off x="1920679" y="4528686"/>
              <a:ext cx="1031068" cy="54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5" idx="7"/>
              <a:endCxn id="18" idx="2"/>
            </p:cNvCxnSpPr>
            <p:nvPr/>
          </p:nvCxnSpPr>
          <p:spPr>
            <a:xfrm flipV="1">
              <a:off x="3057377" y="3155483"/>
              <a:ext cx="420322" cy="13294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8" idx="6"/>
              <a:endCxn id="11" idx="3"/>
            </p:cNvCxnSpPr>
            <p:nvPr/>
          </p:nvCxnSpPr>
          <p:spPr>
            <a:xfrm flipV="1">
              <a:off x="1328057" y="3075534"/>
              <a:ext cx="376778" cy="214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4" idx="1"/>
              <a:endCxn id="11" idx="5"/>
            </p:cNvCxnSpPr>
            <p:nvPr/>
          </p:nvCxnSpPr>
          <p:spPr>
            <a:xfrm flipH="1" flipV="1">
              <a:off x="1792342" y="3075534"/>
              <a:ext cx="585116" cy="188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16" idx="7"/>
              <a:endCxn id="18" idx="2"/>
            </p:cNvCxnSpPr>
            <p:nvPr/>
          </p:nvCxnSpPr>
          <p:spPr>
            <a:xfrm flipV="1">
              <a:off x="3040189" y="3155483"/>
              <a:ext cx="437510" cy="342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5652992" y="2590224"/>
            <a:ext cx="4475748" cy="3411795"/>
            <a:chOff x="5493275" y="1725671"/>
            <a:chExt cx="4475748" cy="3411795"/>
          </a:xfrm>
        </p:grpSpPr>
        <p:sp>
          <p:nvSpPr>
            <p:cNvPr id="20" name="Oval 19"/>
            <p:cNvSpPr/>
            <p:nvPr/>
          </p:nvSpPr>
          <p:spPr>
            <a:xfrm>
              <a:off x="6587576" y="2087680"/>
              <a:ext cx="273862" cy="85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Parallelogram 74"/>
            <p:cNvSpPr/>
            <p:nvPr/>
          </p:nvSpPr>
          <p:spPr>
            <a:xfrm>
              <a:off x="5493275" y="1725671"/>
              <a:ext cx="4475748" cy="609601"/>
            </a:xfrm>
            <a:prstGeom prst="parallelogram">
              <a:avLst>
                <a:gd name="adj" fmla="val 199454"/>
              </a:avLst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Parallelogram 75"/>
            <p:cNvSpPr/>
            <p:nvPr/>
          </p:nvSpPr>
          <p:spPr>
            <a:xfrm>
              <a:off x="5493275" y="2635319"/>
              <a:ext cx="4475748" cy="609601"/>
            </a:xfrm>
            <a:prstGeom prst="parallelogram">
              <a:avLst>
                <a:gd name="adj" fmla="val 199454"/>
              </a:avLst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 76"/>
            <p:cNvSpPr/>
            <p:nvPr/>
          </p:nvSpPr>
          <p:spPr>
            <a:xfrm>
              <a:off x="5493275" y="3566104"/>
              <a:ext cx="4475748" cy="609601"/>
            </a:xfrm>
            <a:prstGeom prst="parallelogram">
              <a:avLst>
                <a:gd name="adj" fmla="val 199454"/>
              </a:avLst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Parallelogram 77"/>
            <p:cNvSpPr/>
            <p:nvPr/>
          </p:nvSpPr>
          <p:spPr>
            <a:xfrm>
              <a:off x="5493275" y="4527865"/>
              <a:ext cx="4475748" cy="609601"/>
            </a:xfrm>
            <a:prstGeom prst="parallelogram">
              <a:avLst>
                <a:gd name="adj" fmla="val 199454"/>
              </a:avLst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731149" y="1853976"/>
              <a:ext cx="273862" cy="85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361035" y="2125651"/>
              <a:ext cx="273862" cy="85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8576224" y="1874868"/>
              <a:ext cx="273862" cy="85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029307" y="1841263"/>
              <a:ext cx="273862" cy="8537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8240486" y="2095584"/>
              <a:ext cx="273862" cy="8537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529710" y="2994874"/>
              <a:ext cx="273862" cy="85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673283" y="2761170"/>
              <a:ext cx="273862" cy="85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303169" y="3032845"/>
              <a:ext cx="273862" cy="85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8518358" y="2782062"/>
              <a:ext cx="273862" cy="85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971441" y="2748457"/>
              <a:ext cx="273862" cy="8537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8182620" y="3002778"/>
              <a:ext cx="273862" cy="8537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587576" y="3918371"/>
              <a:ext cx="273862" cy="85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31149" y="3684667"/>
              <a:ext cx="273862" cy="85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361035" y="3956342"/>
              <a:ext cx="273862" cy="85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576224" y="3705559"/>
              <a:ext cx="273862" cy="85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029307" y="3671954"/>
              <a:ext cx="273862" cy="8537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240486" y="3926275"/>
              <a:ext cx="273862" cy="8537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562940" y="4880116"/>
              <a:ext cx="273862" cy="85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706513" y="4646412"/>
              <a:ext cx="273862" cy="85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336399" y="4918087"/>
              <a:ext cx="273862" cy="85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8551588" y="4667304"/>
              <a:ext cx="273862" cy="85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004671" y="4633699"/>
              <a:ext cx="273862" cy="8537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8215850" y="4888020"/>
              <a:ext cx="273862" cy="8537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>
              <a:stCxn id="83" idx="3"/>
              <a:endCxn id="85" idx="0"/>
            </p:cNvCxnSpPr>
            <p:nvPr/>
          </p:nvCxnSpPr>
          <p:spPr>
            <a:xfrm flipH="1">
              <a:off x="6666641" y="1914138"/>
              <a:ext cx="402772" cy="1080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80" idx="0"/>
              <a:endCxn id="90" idx="1"/>
            </p:cNvCxnSpPr>
            <p:nvPr/>
          </p:nvCxnSpPr>
          <p:spPr>
            <a:xfrm>
              <a:off x="7497966" y="2125651"/>
              <a:ext cx="724760" cy="889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85" idx="4"/>
              <a:endCxn id="93" idx="1"/>
            </p:cNvCxnSpPr>
            <p:nvPr/>
          </p:nvCxnSpPr>
          <p:spPr>
            <a:xfrm>
              <a:off x="6666641" y="3080252"/>
              <a:ext cx="734500" cy="888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86" idx="4"/>
              <a:endCxn id="95" idx="5"/>
            </p:cNvCxnSpPr>
            <p:nvPr/>
          </p:nvCxnSpPr>
          <p:spPr>
            <a:xfrm flipH="1">
              <a:off x="7263063" y="2846548"/>
              <a:ext cx="547151" cy="898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94" idx="3"/>
              <a:endCxn id="97" idx="5"/>
            </p:cNvCxnSpPr>
            <p:nvPr/>
          </p:nvCxnSpPr>
          <p:spPr>
            <a:xfrm flipH="1">
              <a:off x="6796696" y="3778434"/>
              <a:ext cx="1819634" cy="1174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4" idx="4"/>
              <a:endCxn id="100" idx="0"/>
            </p:cNvCxnSpPr>
            <p:nvPr/>
          </p:nvCxnSpPr>
          <p:spPr>
            <a:xfrm flipH="1">
              <a:off x="8688519" y="3790937"/>
              <a:ext cx="24636" cy="876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90" idx="4"/>
              <a:endCxn id="94" idx="0"/>
            </p:cNvCxnSpPr>
            <p:nvPr/>
          </p:nvCxnSpPr>
          <p:spPr>
            <a:xfrm>
              <a:off x="8319551" y="3088156"/>
              <a:ext cx="393604" cy="617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84" idx="4"/>
              <a:endCxn id="88" idx="3"/>
            </p:cNvCxnSpPr>
            <p:nvPr/>
          </p:nvCxnSpPr>
          <p:spPr>
            <a:xfrm>
              <a:off x="8377417" y="2180962"/>
              <a:ext cx="181047" cy="673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91" idx="4"/>
              <a:endCxn id="101" idx="0"/>
            </p:cNvCxnSpPr>
            <p:nvPr/>
          </p:nvCxnSpPr>
          <p:spPr>
            <a:xfrm>
              <a:off x="6724507" y="4003749"/>
              <a:ext cx="417095" cy="629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/>
          <p:cNvSpPr txBox="1"/>
          <p:nvPr/>
        </p:nvSpPr>
        <p:spPr>
          <a:xfrm>
            <a:off x="7126874" y="2007272"/>
            <a:ext cx="230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Network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0261374" y="2575626"/>
            <a:ext cx="135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Time = t1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269837" y="3500296"/>
            <a:ext cx="135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Time = t2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0265671" y="4424966"/>
            <a:ext cx="135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Time = t3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0265671" y="5352246"/>
            <a:ext cx="135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Time = t4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651060" y="2604126"/>
            <a:ext cx="230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Network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Static</a:t>
            </a:r>
            <a:r>
              <a:rPr lang="es-MX" dirty="0"/>
              <a:t> Network </a:t>
            </a:r>
            <a:r>
              <a:rPr lang="es-MX" dirty="0" err="1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61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Network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features</a:t>
            </a:r>
            <a:endParaRPr lang="es-ES" sz="320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47082" y="-77846"/>
            <a:ext cx="6306543" cy="6889650"/>
            <a:chOff x="1404575" y="-406300"/>
            <a:chExt cx="6306543" cy="6889650"/>
          </a:xfrm>
        </p:grpSpPr>
        <p:pic>
          <p:nvPicPr>
            <p:cNvPr id="2" name="Picture 1" descr="C:\Users\jbaron\OneDrive - UC Davis\Work\UC Davis\CADMS\Argentina swine industry project\network graph 48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4" t="8728" r="54175" b="9910"/>
            <a:stretch/>
          </p:blipFill>
          <p:spPr bwMode="auto">
            <a:xfrm>
              <a:off x="1546860" y="374650"/>
              <a:ext cx="6050280" cy="61087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404575" y="4493535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762" y="292945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9081" y="345901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152" y="205533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7904" y="191683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83125" y="477053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27784" y="400506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3675" y="589813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3180" y="735726"/>
              <a:ext cx="749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Markets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8264" y="520563"/>
              <a:ext cx="76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Farms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4048" y="119675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1630609" y="2780928"/>
              <a:ext cx="766132" cy="3528392"/>
            </a:xfrm>
            <a:prstGeom prst="leftBrace">
              <a:avLst>
                <a:gd name="adj1" fmla="val 0"/>
                <a:gd name="adj2" fmla="val 521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2359261">
              <a:off x="1913145" y="-406300"/>
              <a:ext cx="833024" cy="3560364"/>
            </a:xfrm>
            <a:prstGeom prst="leftBrace">
              <a:avLst>
                <a:gd name="adj1" fmla="val 0"/>
                <a:gd name="adj2" fmla="val 394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04248" y="589813"/>
              <a:ext cx="144016" cy="138499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04884" y="797562"/>
              <a:ext cx="144016" cy="138499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5099810" y="3814370"/>
            <a:ext cx="433035" cy="369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703252" y="5105893"/>
            <a:ext cx="1699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– multiple connections between 2 nodes</a:t>
            </a:r>
          </a:p>
        </p:txBody>
      </p:sp>
      <p:sp>
        <p:nvSpPr>
          <p:cNvPr id="23" name="Oval 22"/>
          <p:cNvSpPr/>
          <p:nvPr/>
        </p:nvSpPr>
        <p:spPr>
          <a:xfrm>
            <a:off x="5259567" y="2134432"/>
            <a:ext cx="300106" cy="322394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C:\Users\jbaron\OneDrive - UC Davis\Work\UC Davis\CADMS\Argentina swine industry project\network graph 48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1" t="28206" r="77777" b="68961"/>
          <a:stretch/>
        </p:blipFill>
        <p:spPr bwMode="auto">
          <a:xfrm>
            <a:off x="10224700" y="5375987"/>
            <a:ext cx="592074" cy="4047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0398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Network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features</a:t>
            </a:r>
            <a:endParaRPr lang="es-ES" sz="320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47082" y="-77846"/>
            <a:ext cx="6306543" cy="6889650"/>
            <a:chOff x="1404575" y="-406300"/>
            <a:chExt cx="6306543" cy="6889650"/>
          </a:xfrm>
        </p:grpSpPr>
        <p:pic>
          <p:nvPicPr>
            <p:cNvPr id="2" name="Picture 1" descr="C:\Users\jbaron\OneDrive - UC Davis\Work\UC Davis\CADMS\Argentina swine industry project\network graph 48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4" t="8728" r="54175" b="9910"/>
            <a:stretch/>
          </p:blipFill>
          <p:spPr bwMode="auto">
            <a:xfrm>
              <a:off x="1546860" y="374650"/>
              <a:ext cx="6050280" cy="61087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404575" y="4493535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762" y="292945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9081" y="345901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152" y="205533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7904" y="191683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83125" y="477053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27784" y="400506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3675" y="589813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3180" y="735726"/>
              <a:ext cx="749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Markets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8264" y="520563"/>
              <a:ext cx="76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Farms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4048" y="119675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1630609" y="2780928"/>
              <a:ext cx="766132" cy="3528392"/>
            </a:xfrm>
            <a:prstGeom prst="leftBrace">
              <a:avLst>
                <a:gd name="adj1" fmla="val 0"/>
                <a:gd name="adj2" fmla="val 521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2359261">
              <a:off x="1913145" y="-406300"/>
              <a:ext cx="833024" cy="3560364"/>
            </a:xfrm>
            <a:prstGeom prst="leftBrace">
              <a:avLst>
                <a:gd name="adj1" fmla="val 0"/>
                <a:gd name="adj2" fmla="val 394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04248" y="589813"/>
              <a:ext cx="144016" cy="138499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04884" y="797562"/>
              <a:ext cx="144016" cy="138499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4089632" y="3277507"/>
            <a:ext cx="824032" cy="61389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41988" y="5174279"/>
            <a:ext cx="197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– Stars forming around farms, trading with many smaller farms</a:t>
            </a:r>
          </a:p>
        </p:txBody>
      </p:sp>
      <p:sp>
        <p:nvSpPr>
          <p:cNvPr id="23" name="Oval 22"/>
          <p:cNvSpPr/>
          <p:nvPr/>
        </p:nvSpPr>
        <p:spPr>
          <a:xfrm>
            <a:off x="7437306" y="2399811"/>
            <a:ext cx="666769" cy="57814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C:\Users\jbaron\OneDrive - UC Davis\Work\UC Davis\CADMS\Argentina swine industry project\network graph 48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2" t="31321" r="61297" b="60371"/>
          <a:stretch/>
        </p:blipFill>
        <p:spPr bwMode="auto">
          <a:xfrm>
            <a:off x="10539411" y="5098988"/>
            <a:ext cx="1200435" cy="11870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4180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Network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features</a:t>
            </a:r>
            <a:endParaRPr lang="es-ES" sz="320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47082" y="-77846"/>
            <a:ext cx="6306543" cy="6889650"/>
            <a:chOff x="1404575" y="-406300"/>
            <a:chExt cx="6306543" cy="6889650"/>
          </a:xfrm>
        </p:grpSpPr>
        <p:pic>
          <p:nvPicPr>
            <p:cNvPr id="2" name="Picture 1" descr="C:\Users\jbaron\OneDrive - UC Davis\Work\UC Davis\CADMS\Argentina swine industry project\network graph 48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4" t="8728" r="54175" b="9910"/>
            <a:stretch/>
          </p:blipFill>
          <p:spPr bwMode="auto">
            <a:xfrm>
              <a:off x="1546860" y="374650"/>
              <a:ext cx="6050280" cy="61087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404575" y="4493535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762" y="292945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9081" y="345901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152" y="205533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7904" y="191683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83125" y="477053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27784" y="400506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3675" y="589813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3180" y="735726"/>
              <a:ext cx="749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Markets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8264" y="520563"/>
              <a:ext cx="76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Farms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4048" y="119675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1630609" y="2780928"/>
              <a:ext cx="766132" cy="3528392"/>
            </a:xfrm>
            <a:prstGeom prst="leftBrace">
              <a:avLst>
                <a:gd name="adj1" fmla="val 0"/>
                <a:gd name="adj2" fmla="val 521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2359261">
              <a:off x="1913145" y="-406300"/>
              <a:ext cx="833024" cy="3560364"/>
            </a:xfrm>
            <a:prstGeom prst="leftBrace">
              <a:avLst>
                <a:gd name="adj1" fmla="val 0"/>
                <a:gd name="adj2" fmla="val 394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04248" y="589813"/>
              <a:ext cx="144016" cy="138499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04884" y="797562"/>
              <a:ext cx="144016" cy="138499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6397583" y="1443324"/>
            <a:ext cx="375059" cy="358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90114" y="5436705"/>
            <a:ext cx="169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– Mutualism</a:t>
            </a:r>
          </a:p>
        </p:txBody>
      </p:sp>
      <p:pic>
        <p:nvPicPr>
          <p:cNvPr id="27" name="Picture 26" descr="C:\Users\jbaron\OneDrive - UC Davis\Work\UC Davis\CADMS\Argentina swine industry project\network graph 48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5" t="19143" r="70218" b="77836"/>
          <a:stretch/>
        </p:blipFill>
        <p:spPr bwMode="auto">
          <a:xfrm>
            <a:off x="10128740" y="5544057"/>
            <a:ext cx="499205" cy="4316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50445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t="4059" r="3479" b="3623"/>
          <a:stretch/>
        </p:blipFill>
        <p:spPr>
          <a:xfrm>
            <a:off x="6624823" y="809861"/>
            <a:ext cx="5480091" cy="545440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5578929" cy="5001306"/>
          </a:xfrm>
        </p:spPr>
        <p:txBody>
          <a:bodyPr/>
          <a:lstStyle/>
          <a:p>
            <a:r>
              <a:rPr lang="en-US" dirty="0"/>
              <a:t>Network size and legibility</a:t>
            </a:r>
          </a:p>
          <a:p>
            <a:r>
              <a:rPr lang="en-US" dirty="0"/>
              <a:t>No visible timeline in a static network</a:t>
            </a:r>
          </a:p>
          <a:p>
            <a:r>
              <a:rPr lang="en-US" dirty="0"/>
              <a:t>Doesn’t take into account spatial characteristics</a:t>
            </a:r>
          </a:p>
          <a:p>
            <a:pPr lvl="1"/>
            <a:r>
              <a:rPr lang="en-US" dirty="0"/>
              <a:t>Location based on network algorithm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Limitations</a:t>
            </a:r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 of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graphing</a:t>
            </a:r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networks</a:t>
            </a:r>
            <a:endParaRPr lang="es-ES" sz="320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5" name="Picture 4" descr="UC Dav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90817" y="6430804"/>
            <a:ext cx="147584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www.ars.usda.gov/gfra/images/logos/CADMS.gif"/>
          <p:cNvPicPr>
            <a:picLocks noChangeAspect="1" noChangeArrowheads="1"/>
          </p:cNvPicPr>
          <p:nvPr/>
        </p:nvPicPr>
        <p:blipFill>
          <a:blip r:embed="rId4" cstate="print"/>
          <a:srcRect r="5863"/>
          <a:stretch>
            <a:fillRect/>
          </a:stretch>
        </p:blipFill>
        <p:spPr bwMode="auto">
          <a:xfrm>
            <a:off x="10866663" y="6430804"/>
            <a:ext cx="12382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1" y="6592389"/>
            <a:ext cx="9390817" cy="275611"/>
          </a:xfrm>
          <a:prstGeom prst="rect">
            <a:avLst/>
          </a:prstGeom>
          <a:gradFill flip="none" rotWithShape="1">
            <a:gsLst>
              <a:gs pos="27000">
                <a:srgbClr val="000080"/>
              </a:gs>
              <a:gs pos="100000">
                <a:srgbClr val="FFFFFF"/>
              </a:gs>
              <a:gs pos="51000">
                <a:srgbClr val="000080"/>
              </a:gs>
            </a:gsLst>
            <a:lin ang="0" scaled="1"/>
            <a:tileRect/>
          </a:gra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577602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71" y="1094092"/>
            <a:ext cx="4318262" cy="5001306"/>
          </a:xfrm>
        </p:spPr>
        <p:txBody>
          <a:bodyPr/>
          <a:lstStyle/>
          <a:p>
            <a:r>
              <a:rPr lang="en-US" dirty="0" err="1"/>
              <a:t>Distancia</a:t>
            </a:r>
            <a:r>
              <a:rPr lang="en-US" dirty="0"/>
              <a:t> media</a:t>
            </a:r>
          </a:p>
          <a:p>
            <a:pPr lvl="1"/>
            <a:r>
              <a:rPr lang="en-US" dirty="0" err="1"/>
              <a:t>Eucledian</a:t>
            </a:r>
            <a:r>
              <a:rPr lang="en-US" dirty="0"/>
              <a:t> vs real distance</a:t>
            </a:r>
          </a:p>
          <a:p>
            <a:pPr lvl="1"/>
            <a:r>
              <a:rPr lang="en-US" dirty="0"/>
              <a:t>Travel time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7" y="2575210"/>
            <a:ext cx="9184470" cy="415621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530271" y="1065704"/>
            <a:ext cx="4096066" cy="25290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Spatial clustering</a:t>
            </a:r>
          </a:p>
          <a:p>
            <a:pPr lvl="1"/>
            <a:r>
              <a:rPr lang="en-US" dirty="0"/>
              <a:t>Of nodes</a:t>
            </a:r>
          </a:p>
          <a:p>
            <a:pPr lvl="1"/>
            <a:r>
              <a:rPr lang="en-US" dirty="0"/>
              <a:t>Of node attributes</a:t>
            </a:r>
          </a:p>
          <a:p>
            <a:pPr lvl="1"/>
            <a:r>
              <a:rPr lang="en-US" dirty="0"/>
              <a:t>Of edge extremities</a:t>
            </a:r>
          </a:p>
          <a:p>
            <a:pPr lvl="1"/>
            <a:r>
              <a:rPr lang="en-US" dirty="0"/>
              <a:t>Of traffic</a:t>
            </a:r>
          </a:p>
          <a:p>
            <a:pPr lvl="1"/>
            <a:r>
              <a:rPr lang="en-US" dirty="0"/>
              <a:t>Communities</a:t>
            </a:r>
          </a:p>
        </p:txBody>
      </p:sp>
      <p:sp>
        <p:nvSpPr>
          <p:cNvPr id="9" name="Oval 8"/>
          <p:cNvSpPr/>
          <p:nvPr/>
        </p:nvSpPr>
        <p:spPr>
          <a:xfrm>
            <a:off x="1130126" y="3105082"/>
            <a:ext cx="157018" cy="1511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99608" y="3322137"/>
            <a:ext cx="157018" cy="1511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888671" y="4577729"/>
            <a:ext cx="157018" cy="1511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6"/>
            <a:endCxn id="10" idx="2"/>
          </p:cNvCxnSpPr>
          <p:nvPr/>
        </p:nvCxnSpPr>
        <p:spPr>
          <a:xfrm>
            <a:off x="1287144" y="3180672"/>
            <a:ext cx="3412464" cy="2170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6"/>
            <a:endCxn id="11" idx="1"/>
          </p:cNvCxnSpPr>
          <p:nvPr/>
        </p:nvCxnSpPr>
        <p:spPr>
          <a:xfrm>
            <a:off x="4856626" y="3397727"/>
            <a:ext cx="4055040" cy="12021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Spatial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196726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Questions</a:t>
            </a:r>
            <a:r>
              <a:rPr lang="es-MX" dirty="0"/>
              <a:t>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50DD3-AB4C-472F-87CB-AA56E355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44427B-0FCA-4B60-9ABD-D1A04C96FFE6}"/>
              </a:ext>
            </a:extLst>
          </p:cNvPr>
          <p:cNvSpPr/>
          <p:nvPr/>
        </p:nvSpPr>
        <p:spPr>
          <a:xfrm>
            <a:off x="268457" y="5987018"/>
            <a:ext cx="55002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Contact: </a:t>
            </a:r>
            <a:r>
              <a:rPr lang="en-US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  <a:hlinkClick r:id="rId3"/>
              </a:rPr>
              <a:t>jpgo@ucdavis.edu</a:t>
            </a:r>
            <a:r>
              <a:rPr lang="en-US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  <a:hlinkClick r:id="rId4"/>
              </a:rPr>
              <a:t>jnbaron@ucdavis.edu</a:t>
            </a:r>
            <a:endParaRPr lang="en-US" dirty="0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jpablo91.github.io</a:t>
            </a:r>
          </a:p>
        </p:txBody>
      </p:sp>
    </p:spTree>
    <p:extLst>
      <p:ext uri="{BB962C8B-B14F-4D97-AF65-F5344CB8AC3E}">
        <p14:creationId xmlns:p14="http://schemas.microsoft.com/office/powerpoint/2010/main" val="105389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367A2-5688-4032-AE22-7E61E3437BDF}"/>
              </a:ext>
            </a:extLst>
          </p:cNvPr>
          <p:cNvSpPr txBox="1"/>
          <p:nvPr/>
        </p:nvSpPr>
        <p:spPr>
          <a:xfrm>
            <a:off x="1889760" y="2095396"/>
            <a:ext cx="775077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Network simplification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Network 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800" dirty="0"/>
              <a:t>General 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800" dirty="0"/>
              <a:t>Local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Weak and Strong component</a:t>
            </a:r>
          </a:p>
        </p:txBody>
      </p:sp>
    </p:spTree>
    <p:extLst>
      <p:ext uri="{BB962C8B-B14F-4D97-AF65-F5344CB8AC3E}">
        <p14:creationId xmlns:p14="http://schemas.microsoft.com/office/powerpoint/2010/main" val="284224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8887"/>
            <a:ext cx="10515600" cy="5001306"/>
          </a:xfrm>
        </p:spPr>
        <p:txBody>
          <a:bodyPr/>
          <a:lstStyle/>
          <a:p>
            <a:r>
              <a:rPr lang="en-US" dirty="0"/>
              <a:t>Loops</a:t>
            </a:r>
          </a:p>
          <a:p>
            <a:pPr lvl="1"/>
            <a:r>
              <a:rPr lang="en-US" dirty="0"/>
              <a:t>Are they important?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 Edges</a:t>
            </a:r>
          </a:p>
          <a:p>
            <a:pPr lvl="1"/>
            <a:r>
              <a:rPr lang="en-US" dirty="0"/>
              <a:t>Meaning? Social/Commercial relationship? Useful for modeling?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Directed or undirected</a:t>
            </a:r>
          </a:p>
          <a:p>
            <a:pPr lvl="1"/>
            <a:r>
              <a:rPr lang="en-US" dirty="0"/>
              <a:t>Is it relevant to disease transmission in a given context: direct animal contact vs shipment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Network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Simplification</a:t>
            </a:r>
            <a:endParaRPr lang="es-ES" sz="320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436107" y="5430251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117644" y="3478975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63759" y="3478977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83488" y="3484669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95406" y="3478976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95407" y="5427957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94207" y="5430251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36107" y="3484707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494207" y="3489446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08913" y="1361366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46797" y="5430250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stCxn id="16" idx="2"/>
            <a:endCxn id="16" idx="4"/>
          </p:cNvCxnSpPr>
          <p:nvPr/>
        </p:nvCxnSpPr>
        <p:spPr>
          <a:xfrm rot="10800000" flipH="1" flipV="1">
            <a:off x="6008913" y="1577935"/>
            <a:ext cx="206256" cy="216568"/>
          </a:xfrm>
          <a:prstGeom prst="curvedConnector4">
            <a:avLst>
              <a:gd name="adj1" fmla="val -110833"/>
              <a:gd name="adj2" fmla="val 2055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5"/>
            <a:endCxn id="14" idx="3"/>
          </p:cNvCxnSpPr>
          <p:nvPr/>
        </p:nvCxnSpPr>
        <p:spPr>
          <a:xfrm flipV="1">
            <a:off x="1846307" y="3854413"/>
            <a:ext cx="650211" cy="4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7"/>
            <a:endCxn id="14" idx="1"/>
          </p:cNvCxnSpPr>
          <p:nvPr/>
        </p:nvCxnSpPr>
        <p:spPr>
          <a:xfrm flipV="1">
            <a:off x="1846307" y="3548138"/>
            <a:ext cx="650211" cy="4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6"/>
            <a:endCxn id="14" idx="2"/>
          </p:cNvCxnSpPr>
          <p:nvPr/>
        </p:nvCxnSpPr>
        <p:spPr>
          <a:xfrm flipV="1">
            <a:off x="1906718" y="3701276"/>
            <a:ext cx="529389" cy="4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8" idx="2"/>
          </p:cNvCxnSpPr>
          <p:nvPr/>
        </p:nvCxnSpPr>
        <p:spPr>
          <a:xfrm flipV="1">
            <a:off x="8376270" y="3695544"/>
            <a:ext cx="741374" cy="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6"/>
            <a:endCxn id="10" idx="2"/>
          </p:cNvCxnSpPr>
          <p:nvPr/>
        </p:nvCxnSpPr>
        <p:spPr>
          <a:xfrm>
            <a:off x="5107917" y="3695545"/>
            <a:ext cx="575571" cy="56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6"/>
            <a:endCxn id="2" idx="2"/>
          </p:cNvCxnSpPr>
          <p:nvPr/>
        </p:nvCxnSpPr>
        <p:spPr>
          <a:xfrm>
            <a:off x="1906718" y="5646820"/>
            <a:ext cx="52938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6"/>
            <a:endCxn id="17" idx="2"/>
          </p:cNvCxnSpPr>
          <p:nvPr/>
        </p:nvCxnSpPr>
        <p:spPr>
          <a:xfrm>
            <a:off x="5107918" y="5644526"/>
            <a:ext cx="638879" cy="22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Network </a:t>
            </a:r>
            <a:r>
              <a:rPr lang="es-MX" dirty="0" err="1"/>
              <a:t>simplification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1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Network </a:t>
            </a:r>
            <a:r>
              <a:rPr lang="es-MX" dirty="0" err="1"/>
              <a:t>properties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5</a:t>
            </a:fld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C1A619-2F53-4180-AA3E-65ACF61303A5}"/>
              </a:ext>
            </a:extLst>
          </p:cNvPr>
          <p:cNvSpPr txBox="1"/>
          <p:nvPr/>
        </p:nvSpPr>
        <p:spPr>
          <a:xfrm>
            <a:off x="699648" y="2118233"/>
            <a:ext cx="3699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General </a:t>
            </a:r>
            <a:r>
              <a:rPr lang="es-MX" sz="3600" dirty="0" err="1"/>
              <a:t>properties</a:t>
            </a:r>
            <a:endParaRPr lang="es-MX" sz="3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0B2710-47FA-472B-8EC1-7639FDC3F190}"/>
              </a:ext>
            </a:extLst>
          </p:cNvPr>
          <p:cNvSpPr/>
          <p:nvPr/>
        </p:nvSpPr>
        <p:spPr>
          <a:xfrm>
            <a:off x="1596642" y="516370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B18F18-9B3A-4885-B378-DF014BCB46E1}"/>
              </a:ext>
            </a:extLst>
          </p:cNvPr>
          <p:cNvSpPr/>
          <p:nvPr/>
        </p:nvSpPr>
        <p:spPr>
          <a:xfrm rot="18948701">
            <a:off x="2213225" y="569848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85C904-45CF-4088-B14D-7DAF9139FD44}"/>
              </a:ext>
            </a:extLst>
          </p:cNvPr>
          <p:cNvSpPr/>
          <p:nvPr/>
        </p:nvSpPr>
        <p:spPr>
          <a:xfrm rot="18434259">
            <a:off x="3589188" y="548590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814FED-4C64-4172-A61C-ED25ABC0507D}"/>
              </a:ext>
            </a:extLst>
          </p:cNvPr>
          <p:cNvSpPr/>
          <p:nvPr/>
        </p:nvSpPr>
        <p:spPr>
          <a:xfrm rot="20828378">
            <a:off x="3988834" y="475970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9139BB-507E-455F-BBD5-6D342A680776}"/>
              </a:ext>
            </a:extLst>
          </p:cNvPr>
          <p:cNvSpPr/>
          <p:nvPr/>
        </p:nvSpPr>
        <p:spPr>
          <a:xfrm rot="3181082">
            <a:off x="1813538" y="429832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EB5A71-6338-440C-B26A-4042B581CB25}"/>
              </a:ext>
            </a:extLst>
          </p:cNvPr>
          <p:cNvSpPr/>
          <p:nvPr/>
        </p:nvSpPr>
        <p:spPr>
          <a:xfrm rot="21031883">
            <a:off x="760889" y="414240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97829C-6EE3-4BC9-AF32-82365E96B7F2}"/>
              </a:ext>
            </a:extLst>
          </p:cNvPr>
          <p:cNvSpPr/>
          <p:nvPr/>
        </p:nvSpPr>
        <p:spPr>
          <a:xfrm>
            <a:off x="795901" y="491591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0AC85A-370F-4B47-A903-0E9437931F71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1071181" y="4272913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9A2FE7-ADEA-431F-905D-E12D68648266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942797" y="4452693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380B7F-BD5C-4336-A58F-452482970172}"/>
              </a:ext>
            </a:extLst>
          </p:cNvPr>
          <p:cNvCxnSpPr>
            <a:cxnSpLocks/>
            <a:stCxn id="10" idx="5"/>
            <a:endCxn id="5" idx="0"/>
          </p:cNvCxnSpPr>
          <p:nvPr/>
        </p:nvCxnSpPr>
        <p:spPr>
          <a:xfrm flipH="1">
            <a:off x="1752852" y="4609216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A306620-ECC3-40D6-BD6E-D1F8445FE526}"/>
              </a:ext>
            </a:extLst>
          </p:cNvPr>
          <p:cNvSpPr/>
          <p:nvPr/>
        </p:nvSpPr>
        <p:spPr>
          <a:xfrm rot="18848667">
            <a:off x="2400428" y="487343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164A48-8B1D-437D-8A41-65A0E0CB3C9B}"/>
              </a:ext>
            </a:extLst>
          </p:cNvPr>
          <p:cNvCxnSpPr>
            <a:cxnSpLocks/>
            <a:stCxn id="10" idx="6"/>
            <a:endCxn id="16" idx="0"/>
          </p:cNvCxnSpPr>
          <p:nvPr/>
        </p:nvCxnSpPr>
        <p:spPr>
          <a:xfrm>
            <a:off x="2063718" y="4579317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95DBE44-CEE8-4188-BE25-CFBF297DC2DE}"/>
              </a:ext>
            </a:extLst>
          </p:cNvPr>
          <p:cNvSpPr/>
          <p:nvPr/>
        </p:nvSpPr>
        <p:spPr>
          <a:xfrm rot="15721364">
            <a:off x="2880123" y="365626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63951-5595-40C2-9D29-64BF799C48A9}"/>
              </a:ext>
            </a:extLst>
          </p:cNvPr>
          <p:cNvCxnSpPr>
            <a:cxnSpLocks/>
            <a:stCxn id="10" idx="0"/>
            <a:endCxn id="18" idx="0"/>
          </p:cNvCxnSpPr>
          <p:nvPr/>
        </p:nvCxnSpPr>
        <p:spPr>
          <a:xfrm flipV="1">
            <a:off x="2094532" y="3834153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5F52C4-F722-4FAB-9256-525CEF69558D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1863309" y="5430372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FDA4B4-6151-4975-940A-E0F6F627088B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3161050" y="3906533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9333B6-AF97-4338-BBFD-7FEFC1A9F4A0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3839924" y="5048182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FB506F5-39B5-4870-B9C5-E338BE785902}"/>
              </a:ext>
            </a:extLst>
          </p:cNvPr>
          <p:cNvSpPr/>
          <p:nvPr/>
        </p:nvSpPr>
        <p:spPr>
          <a:xfrm rot="281712">
            <a:off x="4027107" y="388126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9594A5-BAD3-47E9-914D-03CA54C6F2FB}"/>
              </a:ext>
            </a:extLst>
          </p:cNvPr>
          <p:cNvCxnSpPr>
            <a:cxnSpLocks/>
            <a:stCxn id="23" idx="4"/>
            <a:endCxn id="8" idx="0"/>
          </p:cNvCxnSpPr>
          <p:nvPr/>
        </p:nvCxnSpPr>
        <p:spPr>
          <a:xfrm flipH="1">
            <a:off x="4110275" y="4193162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AD8FAAD-3128-4DD5-9EA2-69C0F9C38D4A}"/>
              </a:ext>
            </a:extLst>
          </p:cNvPr>
          <p:cNvSpPr/>
          <p:nvPr/>
        </p:nvSpPr>
        <p:spPr>
          <a:xfrm rot="1467388">
            <a:off x="4657228" y="524604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1AC467-404E-42A4-8FE6-49A89145385A}"/>
              </a:ext>
            </a:extLst>
          </p:cNvPr>
          <p:cNvCxnSpPr>
            <a:cxnSpLocks/>
            <a:stCxn id="8" idx="5"/>
            <a:endCxn id="25" idx="2"/>
          </p:cNvCxnSpPr>
          <p:nvPr/>
        </p:nvCxnSpPr>
        <p:spPr>
          <a:xfrm>
            <a:off x="4277315" y="4999012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E0BA9E-7E0C-4F4E-9E0A-17B7D6BD681C}"/>
              </a:ext>
            </a:extLst>
          </p:cNvPr>
          <p:cNvSpPr txBox="1"/>
          <p:nvPr/>
        </p:nvSpPr>
        <p:spPr>
          <a:xfrm>
            <a:off x="6667311" y="2118232"/>
            <a:ext cx="318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Local </a:t>
            </a:r>
            <a:r>
              <a:rPr lang="es-MX" sz="3600" dirty="0" err="1"/>
              <a:t>properties</a:t>
            </a:r>
            <a:endParaRPr lang="es-MX" sz="3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CCDC3C-A5D1-4721-9D14-96768240B790}"/>
              </a:ext>
            </a:extLst>
          </p:cNvPr>
          <p:cNvSpPr/>
          <p:nvPr/>
        </p:nvSpPr>
        <p:spPr>
          <a:xfrm>
            <a:off x="7454920" y="516370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6FAEB7-0B54-4C27-BB9F-A8ED7CB07D87}"/>
              </a:ext>
            </a:extLst>
          </p:cNvPr>
          <p:cNvSpPr/>
          <p:nvPr/>
        </p:nvSpPr>
        <p:spPr>
          <a:xfrm rot="18948701">
            <a:off x="8071503" y="569848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D6C84D-3678-4709-A11E-7DE05D8F07C2}"/>
              </a:ext>
            </a:extLst>
          </p:cNvPr>
          <p:cNvSpPr/>
          <p:nvPr/>
        </p:nvSpPr>
        <p:spPr>
          <a:xfrm rot="18434259">
            <a:off x="9447466" y="548590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D8F47E0-551F-450D-9F1A-D7A229D93FD8}"/>
              </a:ext>
            </a:extLst>
          </p:cNvPr>
          <p:cNvSpPr/>
          <p:nvPr/>
        </p:nvSpPr>
        <p:spPr>
          <a:xfrm rot="20828378">
            <a:off x="9847112" y="475970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5ACCDD-F76C-4D56-B88E-8A256C32689E}"/>
              </a:ext>
            </a:extLst>
          </p:cNvPr>
          <p:cNvSpPr/>
          <p:nvPr/>
        </p:nvSpPr>
        <p:spPr>
          <a:xfrm rot="3181082">
            <a:off x="7671816" y="429832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106229-E9AC-45CB-B358-A2B2A16E0DB9}"/>
              </a:ext>
            </a:extLst>
          </p:cNvPr>
          <p:cNvSpPr/>
          <p:nvPr/>
        </p:nvSpPr>
        <p:spPr>
          <a:xfrm rot="21031883">
            <a:off x="6619167" y="414240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4E6133-AAE7-44CA-82A4-A160107111CD}"/>
              </a:ext>
            </a:extLst>
          </p:cNvPr>
          <p:cNvSpPr/>
          <p:nvPr/>
        </p:nvSpPr>
        <p:spPr>
          <a:xfrm>
            <a:off x="6654179" y="491591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AA4ADC-47FF-4EFC-A96B-E0318BE153B5}"/>
              </a:ext>
            </a:extLst>
          </p:cNvPr>
          <p:cNvCxnSpPr>
            <a:cxnSpLocks/>
            <a:stCxn id="33" idx="6"/>
            <a:endCxn id="32" idx="3"/>
          </p:cNvCxnSpPr>
          <p:nvPr/>
        </p:nvCxnSpPr>
        <p:spPr>
          <a:xfrm>
            <a:off x="6929459" y="4272912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45557-CAC7-4768-AA3F-E396F5B9E937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6801075" y="4452692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554FF7-76CB-4442-91D0-6C61DC58926E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 flipH="1">
            <a:off x="7611130" y="4609215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3C019CA-B4CC-416D-A40C-FEADD8981753}"/>
              </a:ext>
            </a:extLst>
          </p:cNvPr>
          <p:cNvSpPr/>
          <p:nvPr/>
        </p:nvSpPr>
        <p:spPr>
          <a:xfrm rot="18848667">
            <a:off x="8258706" y="487343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093A2A-21A3-4A1D-A880-94FD5F277289}"/>
              </a:ext>
            </a:extLst>
          </p:cNvPr>
          <p:cNvCxnSpPr>
            <a:cxnSpLocks/>
            <a:stCxn id="32" idx="6"/>
            <a:endCxn id="38" idx="0"/>
          </p:cNvCxnSpPr>
          <p:nvPr/>
        </p:nvCxnSpPr>
        <p:spPr>
          <a:xfrm>
            <a:off x="7921996" y="4579316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DBE035B-2DB1-4FCE-8DE7-79C4C7F8907F}"/>
              </a:ext>
            </a:extLst>
          </p:cNvPr>
          <p:cNvSpPr/>
          <p:nvPr/>
        </p:nvSpPr>
        <p:spPr>
          <a:xfrm rot="15721364">
            <a:off x="8738401" y="365626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755620-47F4-4991-8A69-A8F128A0E7B4}"/>
              </a:ext>
            </a:extLst>
          </p:cNvPr>
          <p:cNvCxnSpPr>
            <a:cxnSpLocks/>
            <a:stCxn id="32" idx="0"/>
            <a:endCxn id="40" idx="0"/>
          </p:cNvCxnSpPr>
          <p:nvPr/>
        </p:nvCxnSpPr>
        <p:spPr>
          <a:xfrm flipV="1">
            <a:off x="7952810" y="3834152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372740-662F-43AC-8C8E-CA561EBDED82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7721587" y="5430371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86BA5A-42F0-468F-BCE4-1388B4F804B3}"/>
              </a:ext>
            </a:extLst>
          </p:cNvPr>
          <p:cNvCxnSpPr>
            <a:cxnSpLocks/>
            <a:stCxn id="40" idx="3"/>
            <a:endCxn id="31" idx="1"/>
          </p:cNvCxnSpPr>
          <p:nvPr/>
        </p:nvCxnSpPr>
        <p:spPr>
          <a:xfrm>
            <a:off x="9019328" y="3906532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843DFD-A6A6-46E1-9193-409E4BF9680D}"/>
              </a:ext>
            </a:extLst>
          </p:cNvPr>
          <p:cNvCxnSpPr>
            <a:cxnSpLocks/>
            <a:stCxn id="30" idx="6"/>
            <a:endCxn id="31" idx="3"/>
          </p:cNvCxnSpPr>
          <p:nvPr/>
        </p:nvCxnSpPr>
        <p:spPr>
          <a:xfrm flipV="1">
            <a:off x="9698202" y="5048181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03294D4-AA31-48DF-BD4B-AE3A24AA877B}"/>
              </a:ext>
            </a:extLst>
          </p:cNvPr>
          <p:cNvSpPr/>
          <p:nvPr/>
        </p:nvSpPr>
        <p:spPr>
          <a:xfrm rot="281712">
            <a:off x="9885385" y="388126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94AED0-6121-44EA-8009-C05307694B73}"/>
              </a:ext>
            </a:extLst>
          </p:cNvPr>
          <p:cNvCxnSpPr>
            <a:cxnSpLocks/>
            <a:stCxn id="45" idx="4"/>
            <a:endCxn id="31" idx="0"/>
          </p:cNvCxnSpPr>
          <p:nvPr/>
        </p:nvCxnSpPr>
        <p:spPr>
          <a:xfrm flipH="1">
            <a:off x="9968553" y="4193161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6C257FF-C22E-4528-AAEB-5F40F1D49B54}"/>
              </a:ext>
            </a:extLst>
          </p:cNvPr>
          <p:cNvSpPr/>
          <p:nvPr/>
        </p:nvSpPr>
        <p:spPr>
          <a:xfrm rot="1467388">
            <a:off x="10515506" y="524604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CDC238-A06E-42AE-9D7D-848D0502A82A}"/>
              </a:ext>
            </a:extLst>
          </p:cNvPr>
          <p:cNvCxnSpPr>
            <a:cxnSpLocks/>
            <a:stCxn id="31" idx="5"/>
            <a:endCxn id="47" idx="2"/>
          </p:cNvCxnSpPr>
          <p:nvPr/>
        </p:nvCxnSpPr>
        <p:spPr>
          <a:xfrm>
            <a:off x="10135593" y="4999011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CDC8D70-7E7B-4CAF-B612-E4163C6AE8EC}"/>
              </a:ext>
            </a:extLst>
          </p:cNvPr>
          <p:cNvSpPr/>
          <p:nvPr/>
        </p:nvSpPr>
        <p:spPr>
          <a:xfrm>
            <a:off x="272716" y="3539843"/>
            <a:ext cx="5319067" cy="2720255"/>
          </a:xfrm>
          <a:prstGeom prst="ellipse">
            <a:avLst/>
          </a:prstGeom>
          <a:solidFill>
            <a:srgbClr val="4472C4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54649A5-84A7-43F6-B25C-528CB1E7194B}"/>
              </a:ext>
            </a:extLst>
          </p:cNvPr>
          <p:cNvSpPr/>
          <p:nvPr/>
        </p:nvSpPr>
        <p:spPr>
          <a:xfrm>
            <a:off x="9403939" y="4539717"/>
            <a:ext cx="1189481" cy="646330"/>
          </a:xfrm>
          <a:prstGeom prst="ellipse">
            <a:avLst/>
          </a:prstGeom>
          <a:solidFill>
            <a:srgbClr val="4472C4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01B165F-7760-41F2-9662-E4B57297CFB4}"/>
              </a:ext>
            </a:extLst>
          </p:cNvPr>
          <p:cNvSpPr/>
          <p:nvPr/>
        </p:nvSpPr>
        <p:spPr>
          <a:xfrm>
            <a:off x="0" y="944712"/>
            <a:ext cx="12191999" cy="5913288"/>
          </a:xfrm>
          <a:custGeom>
            <a:avLst/>
            <a:gdLst>
              <a:gd name="connsiteX0" fmla="*/ 160422 w 12191999"/>
              <a:gd name="connsiteY0" fmla="*/ 1173520 h 5913288"/>
              <a:gd name="connsiteX1" fmla="*/ 160422 w 12191999"/>
              <a:gd name="connsiteY1" fmla="*/ 5411638 h 5913288"/>
              <a:gd name="connsiteX2" fmla="*/ 5789622 w 12191999"/>
              <a:gd name="connsiteY2" fmla="*/ 5411638 h 5913288"/>
              <a:gd name="connsiteX3" fmla="*/ 5789622 w 12191999"/>
              <a:gd name="connsiteY3" fmla="*/ 1173520 h 5913288"/>
              <a:gd name="connsiteX4" fmla="*/ 0 w 12191999"/>
              <a:gd name="connsiteY4" fmla="*/ 0 h 5913288"/>
              <a:gd name="connsiteX5" fmla="*/ 12191999 w 12191999"/>
              <a:gd name="connsiteY5" fmla="*/ 0 h 5913288"/>
              <a:gd name="connsiteX6" fmla="*/ 12191999 w 12191999"/>
              <a:gd name="connsiteY6" fmla="*/ 5913288 h 5913288"/>
              <a:gd name="connsiteX7" fmla="*/ 0 w 12191999"/>
              <a:gd name="connsiteY7" fmla="*/ 5913288 h 591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913288">
                <a:moveTo>
                  <a:pt x="160422" y="1173520"/>
                </a:moveTo>
                <a:lnTo>
                  <a:pt x="160422" y="5411638"/>
                </a:lnTo>
                <a:lnTo>
                  <a:pt x="5789622" y="5411638"/>
                </a:lnTo>
                <a:lnTo>
                  <a:pt x="5789622" y="117352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913288"/>
                </a:lnTo>
                <a:lnTo>
                  <a:pt x="0" y="5913288"/>
                </a:lnTo>
                <a:close/>
              </a:path>
            </a:pathLst>
          </a:custGeom>
          <a:solidFill>
            <a:srgbClr val="F8F8F8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General </a:t>
            </a:r>
            <a:r>
              <a:rPr lang="es-MX" dirty="0" err="1"/>
              <a:t>properties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89CDC-6231-44BB-8719-43FCBC3D09CE}"/>
              </a:ext>
            </a:extLst>
          </p:cNvPr>
          <p:cNvSpPr txBox="1"/>
          <p:nvPr/>
        </p:nvSpPr>
        <p:spPr>
          <a:xfrm>
            <a:off x="545432" y="2133600"/>
            <a:ext cx="3818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Size</a:t>
            </a:r>
            <a:r>
              <a:rPr lang="es-MX" sz="2400" dirty="0"/>
              <a:t>: </a:t>
            </a:r>
            <a:r>
              <a:rPr lang="es-MX" sz="2400" dirty="0" err="1"/>
              <a:t>Number</a:t>
            </a:r>
            <a:r>
              <a:rPr lang="es-MX" sz="2400" dirty="0"/>
              <a:t> of </a:t>
            </a:r>
            <a:r>
              <a:rPr lang="es-MX" sz="2400" dirty="0" err="1"/>
              <a:t>nodes</a:t>
            </a:r>
            <a:r>
              <a:rPr lang="es-MX" sz="2400" dirty="0"/>
              <a:t> in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network</a:t>
            </a:r>
            <a:r>
              <a:rPr lang="es-MX" sz="2400" dirty="0"/>
              <a:t> </a:t>
            </a:r>
            <a:r>
              <a:rPr lang="en-US" sz="2400" dirty="0"/>
              <a:t>(1 to ∞)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3A577-AFCC-41C4-AF4D-7EFA3F8E516A}"/>
              </a:ext>
            </a:extLst>
          </p:cNvPr>
          <p:cNvSpPr txBox="1"/>
          <p:nvPr/>
        </p:nvSpPr>
        <p:spPr>
          <a:xfrm>
            <a:off x="6432883" y="2087433"/>
            <a:ext cx="5213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Diameter</a:t>
            </a:r>
            <a:r>
              <a:rPr lang="en-US" dirty="0"/>
              <a:t>: </a:t>
            </a:r>
            <a:r>
              <a:rPr lang="en-US" sz="2400" dirty="0"/>
              <a:t>The shortest path between the most distant nodes (1 to ∞)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35C3FD-7AA4-4D42-AFAC-8B9A7B945012}"/>
              </a:ext>
            </a:extLst>
          </p:cNvPr>
          <p:cNvGrpSpPr/>
          <p:nvPr/>
        </p:nvGrpSpPr>
        <p:grpSpPr>
          <a:xfrm>
            <a:off x="4363453" y="3770294"/>
            <a:ext cx="2586216" cy="2336426"/>
            <a:chOff x="1015236" y="2340765"/>
            <a:chExt cx="2586216" cy="233642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D3D2E25-2C9B-4D42-A148-A9B3995AFBC1}"/>
                </a:ext>
              </a:extLst>
            </p:cNvPr>
            <p:cNvSpPr/>
            <p:nvPr/>
          </p:nvSpPr>
          <p:spPr>
            <a:xfrm>
              <a:off x="2145058" y="2340765"/>
              <a:ext cx="232400" cy="23570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2C6A13-B63D-409E-8F3C-77490D297DC2}"/>
                </a:ext>
              </a:extLst>
            </p:cNvPr>
            <p:cNvSpPr/>
            <p:nvPr/>
          </p:nvSpPr>
          <p:spPr>
            <a:xfrm>
              <a:off x="1204304" y="3228074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22DA07-EAA0-4B64-9C34-0E2938236B91}"/>
                </a:ext>
              </a:extLst>
            </p:cNvPr>
            <p:cNvSpPr/>
            <p:nvPr/>
          </p:nvSpPr>
          <p:spPr>
            <a:xfrm>
              <a:off x="1810465" y="3641329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88D8D2-A55B-4B39-9E5B-94B550AECF55}"/>
                </a:ext>
              </a:extLst>
            </p:cNvPr>
            <p:cNvSpPr/>
            <p:nvPr/>
          </p:nvSpPr>
          <p:spPr>
            <a:xfrm>
              <a:off x="1204303" y="3979587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E67ECDF-D8E5-4114-89A3-3A440BF5AEFB}"/>
                </a:ext>
              </a:extLst>
            </p:cNvPr>
            <p:cNvSpPr/>
            <p:nvPr/>
          </p:nvSpPr>
          <p:spPr>
            <a:xfrm>
              <a:off x="1686712" y="2969903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4965AFF-8D4B-4B43-B31D-A4B2F6B64B1E}"/>
                </a:ext>
              </a:extLst>
            </p:cNvPr>
            <p:cNvSpPr/>
            <p:nvPr/>
          </p:nvSpPr>
          <p:spPr>
            <a:xfrm>
              <a:off x="2618300" y="3951858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AC8AA2-0F7E-4BE1-9633-69A97377EB5E}"/>
                </a:ext>
              </a:extLst>
            </p:cNvPr>
            <p:cNvSpPr/>
            <p:nvPr/>
          </p:nvSpPr>
          <p:spPr>
            <a:xfrm>
              <a:off x="1815049" y="4478040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3E4606-44CA-4ADD-BD77-64952C6A4960}"/>
                </a:ext>
              </a:extLst>
            </p:cNvPr>
            <p:cNvSpPr/>
            <p:nvPr/>
          </p:nvSpPr>
          <p:spPr>
            <a:xfrm>
              <a:off x="2359335" y="3246006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ABF225-1554-4E61-BBAF-C1DE7488B3C9}"/>
                </a:ext>
              </a:extLst>
            </p:cNvPr>
            <p:cNvSpPr/>
            <p:nvPr/>
          </p:nvSpPr>
          <p:spPr>
            <a:xfrm>
              <a:off x="2951747" y="4466809"/>
              <a:ext cx="215422" cy="2103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1BF5356-4514-4D03-9C85-FF69F6A8DEA4}"/>
                </a:ext>
              </a:extLst>
            </p:cNvPr>
            <p:cNvSpPr/>
            <p:nvPr/>
          </p:nvSpPr>
          <p:spPr>
            <a:xfrm>
              <a:off x="2934559" y="3480340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EC2184-1A22-403C-9EE3-78F0098DA35E}"/>
                </a:ext>
              </a:extLst>
            </p:cNvPr>
            <p:cNvSpPr/>
            <p:nvPr/>
          </p:nvSpPr>
          <p:spPr>
            <a:xfrm>
              <a:off x="1015236" y="4553437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034D31-F413-4E84-A7DF-17E0737A6176}"/>
                </a:ext>
              </a:extLst>
            </p:cNvPr>
            <p:cNvSpPr/>
            <p:nvPr/>
          </p:nvSpPr>
          <p:spPr>
            <a:xfrm>
              <a:off x="3477699" y="3093606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D2F01CB-CF85-467A-A694-C0CDCD099458}"/>
                </a:ext>
              </a:extLst>
            </p:cNvPr>
            <p:cNvSpPr/>
            <p:nvPr/>
          </p:nvSpPr>
          <p:spPr>
            <a:xfrm>
              <a:off x="2951747" y="2865982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DBD563-3F1D-43C3-AE5C-769B6A6BAA98}"/>
                </a:ext>
              </a:extLst>
            </p:cNvPr>
            <p:cNvCxnSpPr>
              <a:stCxn id="12" idx="0"/>
              <a:endCxn id="7" idx="2"/>
            </p:cNvCxnSpPr>
            <p:nvPr/>
          </p:nvCxnSpPr>
          <p:spPr>
            <a:xfrm flipV="1">
              <a:off x="1748589" y="2458620"/>
              <a:ext cx="396469" cy="5112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C1ACCBE-21E0-4973-B23B-DB2B2AC44F98}"/>
                </a:ext>
              </a:extLst>
            </p:cNvPr>
            <p:cNvCxnSpPr>
              <a:stCxn id="10" idx="2"/>
              <a:endCxn id="8" idx="5"/>
            </p:cNvCxnSpPr>
            <p:nvPr/>
          </p:nvCxnSpPr>
          <p:spPr>
            <a:xfrm flipH="1" flipV="1">
              <a:off x="1309934" y="3333705"/>
              <a:ext cx="500531" cy="369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4A0F080-1F65-42E7-BE1F-7A9CB30C7DB1}"/>
                </a:ext>
              </a:extLst>
            </p:cNvPr>
            <p:cNvCxnSpPr>
              <a:stCxn id="10" idx="7"/>
              <a:endCxn id="15" idx="2"/>
            </p:cNvCxnSpPr>
            <p:nvPr/>
          </p:nvCxnSpPr>
          <p:spPr>
            <a:xfrm flipV="1">
              <a:off x="1916095" y="3307883"/>
              <a:ext cx="443240" cy="3515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E4DDEE-ADD6-46DA-B962-CEB9E4EE16AF}"/>
                </a:ext>
              </a:extLst>
            </p:cNvPr>
            <p:cNvCxnSpPr>
              <a:stCxn id="15" idx="6"/>
              <a:endCxn id="20" idx="3"/>
            </p:cNvCxnSpPr>
            <p:nvPr/>
          </p:nvCxnSpPr>
          <p:spPr>
            <a:xfrm flipV="1">
              <a:off x="2483088" y="2971613"/>
              <a:ext cx="486782" cy="336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2B72B1-688C-4524-8367-7E874E2E2F60}"/>
                </a:ext>
              </a:extLst>
            </p:cNvPr>
            <p:cNvCxnSpPr>
              <a:stCxn id="18" idx="0"/>
              <a:endCxn id="10" idx="3"/>
            </p:cNvCxnSpPr>
            <p:nvPr/>
          </p:nvCxnSpPr>
          <p:spPr>
            <a:xfrm flipV="1">
              <a:off x="1077113" y="3746960"/>
              <a:ext cx="751475" cy="806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C083F3-DC20-4616-9D49-2A805AC1A0AB}"/>
                </a:ext>
              </a:extLst>
            </p:cNvPr>
            <p:cNvCxnSpPr>
              <a:stCxn id="18" idx="0"/>
              <a:endCxn id="11" idx="4"/>
            </p:cNvCxnSpPr>
            <p:nvPr/>
          </p:nvCxnSpPr>
          <p:spPr>
            <a:xfrm flipV="1">
              <a:off x="1077113" y="4103341"/>
              <a:ext cx="189067" cy="450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23842E7-82C2-4DA9-A0F2-40F13502F883}"/>
                </a:ext>
              </a:extLst>
            </p:cNvPr>
            <p:cNvCxnSpPr>
              <a:stCxn id="13" idx="0"/>
              <a:endCxn id="17" idx="3"/>
            </p:cNvCxnSpPr>
            <p:nvPr/>
          </p:nvCxnSpPr>
          <p:spPr>
            <a:xfrm flipV="1">
              <a:off x="2680177" y="3585971"/>
              <a:ext cx="272505" cy="3658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E8CFA0-38B0-4D26-8AF3-0A2A9D0B3BC7}"/>
                </a:ext>
              </a:extLst>
            </p:cNvPr>
            <p:cNvCxnSpPr>
              <a:stCxn id="14" idx="7"/>
              <a:endCxn id="13" idx="3"/>
            </p:cNvCxnSpPr>
            <p:nvPr/>
          </p:nvCxnSpPr>
          <p:spPr>
            <a:xfrm flipV="1">
              <a:off x="1920679" y="4057489"/>
              <a:ext cx="715744" cy="438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4D94356-2A68-4ADD-BC7F-E9267F45B81C}"/>
                </a:ext>
              </a:extLst>
            </p:cNvPr>
            <p:cNvCxnSpPr>
              <a:stCxn id="18" idx="6"/>
              <a:endCxn id="13" idx="2"/>
            </p:cNvCxnSpPr>
            <p:nvPr/>
          </p:nvCxnSpPr>
          <p:spPr>
            <a:xfrm flipV="1">
              <a:off x="1138989" y="4013735"/>
              <a:ext cx="1479311" cy="6015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3831938-A3A9-4435-9ABA-2FE60C2EB284}"/>
                </a:ext>
              </a:extLst>
            </p:cNvPr>
            <p:cNvCxnSpPr>
              <a:stCxn id="14" idx="5"/>
              <a:endCxn id="16" idx="2"/>
            </p:cNvCxnSpPr>
            <p:nvPr/>
          </p:nvCxnSpPr>
          <p:spPr>
            <a:xfrm flipV="1">
              <a:off x="1920679" y="4572000"/>
              <a:ext cx="1031068" cy="116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A839C6-C799-4AD5-A4B9-69CCF43DB26F}"/>
                </a:ext>
              </a:extLst>
            </p:cNvPr>
            <p:cNvCxnSpPr>
              <a:stCxn id="16" idx="7"/>
              <a:endCxn id="19" idx="2"/>
            </p:cNvCxnSpPr>
            <p:nvPr/>
          </p:nvCxnSpPr>
          <p:spPr>
            <a:xfrm flipV="1">
              <a:off x="3135621" y="3155483"/>
              <a:ext cx="342078" cy="134213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D245624-E215-4CCE-8479-2784C3467D48}"/>
                </a:ext>
              </a:extLst>
            </p:cNvPr>
            <p:cNvCxnSpPr>
              <a:stCxn id="8" idx="6"/>
              <a:endCxn id="12" idx="3"/>
            </p:cNvCxnSpPr>
            <p:nvPr/>
          </p:nvCxnSpPr>
          <p:spPr>
            <a:xfrm flipV="1">
              <a:off x="1328057" y="3075534"/>
              <a:ext cx="376778" cy="214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B64373-D3E4-406B-B6E6-382ACB6C806E}"/>
                </a:ext>
              </a:extLst>
            </p:cNvPr>
            <p:cNvCxnSpPr>
              <a:stCxn id="15" idx="1"/>
              <a:endCxn id="12" idx="5"/>
            </p:cNvCxnSpPr>
            <p:nvPr/>
          </p:nvCxnSpPr>
          <p:spPr>
            <a:xfrm flipH="1" flipV="1">
              <a:off x="1792342" y="3075534"/>
              <a:ext cx="585116" cy="1885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F5849E-0659-4786-B442-EFCAA3302E05}"/>
                </a:ext>
              </a:extLst>
            </p:cNvPr>
            <p:cNvCxnSpPr>
              <a:stCxn id="17" idx="7"/>
              <a:endCxn id="19" idx="2"/>
            </p:cNvCxnSpPr>
            <p:nvPr/>
          </p:nvCxnSpPr>
          <p:spPr>
            <a:xfrm flipV="1">
              <a:off x="3040189" y="3155483"/>
              <a:ext cx="437510" cy="3429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Curved Connector 35">
            <a:extLst>
              <a:ext uri="{FF2B5EF4-FFF2-40B4-BE49-F238E27FC236}">
                <a16:creationId xmlns:a16="http://schemas.microsoft.com/office/drawing/2014/main" id="{7A23F27D-54D9-4F8C-AE37-228A7B75172D}"/>
              </a:ext>
            </a:extLst>
          </p:cNvPr>
          <p:cNvCxnSpPr/>
          <p:nvPr/>
        </p:nvCxnSpPr>
        <p:spPr>
          <a:xfrm>
            <a:off x="5761922" y="3891294"/>
            <a:ext cx="789711" cy="2113380"/>
          </a:xfrm>
          <a:prstGeom prst="curvedConnector3">
            <a:avLst>
              <a:gd name="adj1" fmla="val 219005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0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General </a:t>
            </a:r>
            <a:r>
              <a:rPr lang="es-MX" dirty="0" err="1"/>
              <a:t>properties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89CDC-6231-44BB-8719-43FCBC3D09CE}"/>
              </a:ext>
            </a:extLst>
          </p:cNvPr>
          <p:cNvSpPr txBox="1"/>
          <p:nvPr/>
        </p:nvSpPr>
        <p:spPr>
          <a:xfrm>
            <a:off x="6352675" y="1412653"/>
            <a:ext cx="5534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b="1" dirty="0" err="1">
                <a:solidFill>
                  <a:schemeClr val="accent5">
                    <a:lumMod val="50000"/>
                  </a:schemeClr>
                </a:solidFill>
              </a:rPr>
              <a:t>Fragmentation</a:t>
            </a:r>
            <a:r>
              <a:rPr lang="es-MX" dirty="0"/>
              <a:t>: </a:t>
            </a:r>
            <a:r>
              <a:rPr lang="es-MX" dirty="0" err="1"/>
              <a:t>Proportion</a:t>
            </a:r>
            <a:r>
              <a:rPr lang="es-MX" dirty="0"/>
              <a:t> of </a:t>
            </a:r>
            <a:r>
              <a:rPr lang="es-MX" dirty="0" err="1"/>
              <a:t>pairs</a:t>
            </a:r>
            <a:r>
              <a:rPr lang="es-MX" dirty="0"/>
              <a:t> of </a:t>
            </a:r>
            <a:r>
              <a:rPr lang="es-MX" dirty="0" err="1"/>
              <a:t>nodes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are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connected</a:t>
            </a:r>
            <a:r>
              <a:rPr lang="es-MX" dirty="0"/>
              <a:t> to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other</a:t>
            </a:r>
            <a:r>
              <a:rPr lang="es-MX" dirty="0"/>
              <a:t>. High </a:t>
            </a:r>
            <a:r>
              <a:rPr lang="es-MX" dirty="0" err="1"/>
              <a:t>fragmentation</a:t>
            </a:r>
            <a:r>
              <a:rPr lang="es-MX" dirty="0"/>
              <a:t> </a:t>
            </a:r>
            <a:r>
              <a:rPr lang="es-MX" dirty="0" err="1"/>
              <a:t>means</a:t>
            </a:r>
            <a:r>
              <a:rPr lang="es-MX" dirty="0"/>
              <a:t> more </a:t>
            </a:r>
            <a:r>
              <a:rPr lang="es-MX" dirty="0" err="1"/>
              <a:t>isolated</a:t>
            </a:r>
            <a:r>
              <a:rPr lang="es-MX" dirty="0"/>
              <a:t> </a:t>
            </a:r>
            <a:r>
              <a:rPr lang="es-MX" dirty="0" err="1"/>
              <a:t>nodes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871C6-7120-409B-BC37-2C4F4ABD5E16}"/>
              </a:ext>
            </a:extLst>
          </p:cNvPr>
          <p:cNvSpPr txBox="1"/>
          <p:nvPr/>
        </p:nvSpPr>
        <p:spPr>
          <a:xfrm>
            <a:off x="304801" y="1501848"/>
            <a:ext cx="55345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>
                <a:solidFill>
                  <a:schemeClr val="accent5">
                    <a:lumMod val="50000"/>
                  </a:schemeClr>
                </a:solidFill>
              </a:rPr>
              <a:t>Density</a:t>
            </a:r>
            <a:r>
              <a:rPr lang="en-US" dirty="0"/>
              <a:t>: </a:t>
            </a:r>
            <a:r>
              <a:rPr lang="es-MX" dirty="0"/>
              <a:t>Ratio of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observed</a:t>
            </a:r>
            <a:r>
              <a:rPr lang="es-MX" dirty="0"/>
              <a:t> </a:t>
            </a:r>
            <a:r>
              <a:rPr lang="es-MX" dirty="0" err="1"/>
              <a:t>edges</a:t>
            </a:r>
            <a:r>
              <a:rPr lang="es-MX" dirty="0"/>
              <a:t> in </a:t>
            </a:r>
            <a:r>
              <a:rPr lang="es-MX" dirty="0" err="1"/>
              <a:t>network</a:t>
            </a:r>
            <a:r>
              <a:rPr lang="es-MX" dirty="0"/>
              <a:t> to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theoretical</a:t>
            </a:r>
            <a:r>
              <a:rPr lang="es-MX" dirty="0"/>
              <a:t> </a:t>
            </a:r>
            <a:r>
              <a:rPr lang="es-MX" dirty="0" err="1"/>
              <a:t>edges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could</a:t>
            </a:r>
            <a:r>
              <a:rPr lang="es-MX" dirty="0"/>
              <a:t> </a:t>
            </a:r>
            <a:r>
              <a:rPr lang="es-MX" dirty="0" err="1"/>
              <a:t>exist</a:t>
            </a:r>
            <a:r>
              <a:rPr lang="es-MX" dirty="0"/>
              <a:t> (0 to 1)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B90D77-B772-4FB8-A90D-7487B40AF9E7}"/>
                  </a:ext>
                </a:extLst>
              </p:cNvPr>
              <p:cNvSpPr/>
              <p:nvPr/>
            </p:nvSpPr>
            <p:spPr>
              <a:xfrm>
                <a:off x="3132267" y="3651304"/>
                <a:ext cx="1649426" cy="651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B90D77-B772-4FB8-A90D-7487B40AF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67" y="3651304"/>
                <a:ext cx="1649426" cy="6519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2B7E51-2E9F-42A6-BD4F-4B0066636B1F}"/>
                  </a:ext>
                </a:extLst>
              </p:cNvPr>
              <p:cNvSpPr/>
              <p:nvPr/>
            </p:nvSpPr>
            <p:spPr>
              <a:xfrm>
                <a:off x="628027" y="3651304"/>
                <a:ext cx="1649426" cy="650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2B7E51-2E9F-42A6-BD4F-4B0066636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27" y="3651304"/>
                <a:ext cx="1649426" cy="650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45D350-95FF-40AE-A122-78B5595F4013}"/>
                  </a:ext>
                </a:extLst>
              </p:cNvPr>
              <p:cNvSpPr/>
              <p:nvPr/>
            </p:nvSpPr>
            <p:spPr>
              <a:xfrm>
                <a:off x="8369347" y="3634216"/>
                <a:ext cx="2271199" cy="684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45D350-95FF-40AE-A122-78B5595F4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347" y="3634216"/>
                <a:ext cx="2271199" cy="684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CE738C79-B1E9-4F75-8AFF-B25FB2A3DE7A}"/>
              </a:ext>
            </a:extLst>
          </p:cNvPr>
          <p:cNvSpPr/>
          <p:nvPr/>
        </p:nvSpPr>
        <p:spPr>
          <a:xfrm>
            <a:off x="2976057" y="604393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340BE2-C782-40AC-A362-53F878AE44B6}"/>
              </a:ext>
            </a:extLst>
          </p:cNvPr>
          <p:cNvSpPr/>
          <p:nvPr/>
        </p:nvSpPr>
        <p:spPr>
          <a:xfrm rot="3181082">
            <a:off x="2993353" y="513845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2B9B17-1A17-4FB7-94DD-D39E813FF2FB}"/>
              </a:ext>
            </a:extLst>
          </p:cNvPr>
          <p:cNvSpPr/>
          <p:nvPr/>
        </p:nvSpPr>
        <p:spPr>
          <a:xfrm rot="21031883">
            <a:off x="1941617" y="513845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7049298-D383-4A4C-A059-4A3C64D417A1}"/>
              </a:ext>
            </a:extLst>
          </p:cNvPr>
          <p:cNvSpPr/>
          <p:nvPr/>
        </p:nvSpPr>
        <p:spPr>
          <a:xfrm>
            <a:off x="1965187" y="604393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FB50F6-0DB5-43FF-ADD4-3EB5B338F838}"/>
              </a:ext>
            </a:extLst>
          </p:cNvPr>
          <p:cNvCxnSpPr>
            <a:cxnSpLocks/>
            <a:stCxn id="33" idx="6"/>
            <a:endCxn id="32" idx="3"/>
          </p:cNvCxnSpPr>
          <p:nvPr/>
        </p:nvCxnSpPr>
        <p:spPr>
          <a:xfrm>
            <a:off x="2251909" y="5268968"/>
            <a:ext cx="742971" cy="39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7A519C-0021-4AB2-92E3-E13B3741E82E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2121397" y="5448748"/>
            <a:ext cx="2128" cy="595182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8084C0-7260-4E0B-A8EA-88FD8E866BDB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>
          <a:xfrm>
            <a:off x="3127774" y="5449348"/>
            <a:ext cx="4493" cy="5945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A36B0E6-6157-4635-8E1B-AFFD503845EF}"/>
              </a:ext>
            </a:extLst>
          </p:cNvPr>
          <p:cNvSpPr/>
          <p:nvPr/>
        </p:nvSpPr>
        <p:spPr>
          <a:xfrm rot="18848667">
            <a:off x="3787925" y="565813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9140B4-3AF8-41B4-9ABD-83DF257261C2}"/>
              </a:ext>
            </a:extLst>
          </p:cNvPr>
          <p:cNvCxnSpPr>
            <a:cxnSpLocks/>
            <a:stCxn id="32" idx="6"/>
            <a:endCxn id="38" idx="0"/>
          </p:cNvCxnSpPr>
          <p:nvPr/>
        </p:nvCxnSpPr>
        <p:spPr>
          <a:xfrm>
            <a:off x="3243533" y="5419449"/>
            <a:ext cx="588508" cy="2861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2F25F09-4C0D-4FDF-B104-C7E8854D50EB}"/>
              </a:ext>
            </a:extLst>
          </p:cNvPr>
          <p:cNvSpPr/>
          <p:nvPr/>
        </p:nvSpPr>
        <p:spPr>
          <a:xfrm rot="15721364">
            <a:off x="3499454" y="462899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DE6A5-2426-46DE-9011-D8C88388B837}"/>
              </a:ext>
            </a:extLst>
          </p:cNvPr>
          <p:cNvCxnSpPr>
            <a:cxnSpLocks/>
            <a:stCxn id="32" idx="0"/>
            <a:endCxn id="40" idx="0"/>
          </p:cNvCxnSpPr>
          <p:nvPr/>
        </p:nvCxnSpPr>
        <p:spPr>
          <a:xfrm flipV="1">
            <a:off x="3274347" y="4806888"/>
            <a:ext cx="226619" cy="393807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928A7F-6244-4560-9E34-757EDE413134}"/>
              </a:ext>
            </a:extLst>
          </p:cNvPr>
          <p:cNvCxnSpPr>
            <a:cxnSpLocks/>
            <a:stCxn id="31" idx="2"/>
            <a:endCxn id="34" idx="6"/>
          </p:cNvCxnSpPr>
          <p:nvPr/>
        </p:nvCxnSpPr>
        <p:spPr>
          <a:xfrm flipH="1">
            <a:off x="2277607" y="6200140"/>
            <a:ext cx="69845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BE7E93-14EF-42D1-A691-9F77C1F07D4F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H="1" flipV="1">
            <a:off x="2224950" y="5385447"/>
            <a:ext cx="796860" cy="7042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399023-2199-4EDE-8062-4B11822DD23F}"/>
              </a:ext>
            </a:extLst>
          </p:cNvPr>
          <p:cNvCxnSpPr>
            <a:cxnSpLocks/>
            <a:stCxn id="38" idx="2"/>
            <a:endCxn id="31" idx="7"/>
          </p:cNvCxnSpPr>
          <p:nvPr/>
        </p:nvCxnSpPr>
        <p:spPr>
          <a:xfrm flipH="1">
            <a:off x="3242724" y="5926439"/>
            <a:ext cx="592615" cy="1632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08A731-B3D5-45F2-B148-2E6882FFC114}"/>
              </a:ext>
            </a:extLst>
          </p:cNvPr>
          <p:cNvCxnSpPr>
            <a:cxnSpLocks/>
            <a:stCxn id="38" idx="7"/>
            <a:endCxn id="40" idx="2"/>
          </p:cNvCxnSpPr>
          <p:nvPr/>
        </p:nvCxnSpPr>
        <p:spPr>
          <a:xfrm flipH="1" flipV="1">
            <a:off x="3677343" y="4939907"/>
            <a:ext cx="264460" cy="71824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5F07ACB-0B4C-4053-9AD2-C7DD1BE63A37}"/>
              </a:ext>
            </a:extLst>
          </p:cNvPr>
          <p:cNvSpPr/>
          <p:nvPr/>
        </p:nvSpPr>
        <p:spPr>
          <a:xfrm>
            <a:off x="9215943" y="604393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F78B27A-C22D-493B-91BD-FB4D05501040}"/>
              </a:ext>
            </a:extLst>
          </p:cNvPr>
          <p:cNvSpPr/>
          <p:nvPr/>
        </p:nvSpPr>
        <p:spPr>
          <a:xfrm rot="3181082">
            <a:off x="9233239" y="513845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497EA2F-C221-4AB5-B108-405DFF0D24A6}"/>
              </a:ext>
            </a:extLst>
          </p:cNvPr>
          <p:cNvSpPr/>
          <p:nvPr/>
        </p:nvSpPr>
        <p:spPr>
          <a:xfrm rot="21031883">
            <a:off x="8181503" y="513845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F9A2E93-59D4-498C-B65A-DA40D9BC385B}"/>
              </a:ext>
            </a:extLst>
          </p:cNvPr>
          <p:cNvSpPr/>
          <p:nvPr/>
        </p:nvSpPr>
        <p:spPr>
          <a:xfrm>
            <a:off x="8205073" y="604393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5CCD4A-19EB-428F-8FF3-88FF11373D06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flipH="1">
            <a:off x="8361283" y="5448748"/>
            <a:ext cx="2128" cy="59518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AF8626-83DE-4961-AC79-A0BEA28BE9B9}"/>
              </a:ext>
            </a:extLst>
          </p:cNvPr>
          <p:cNvSpPr/>
          <p:nvPr/>
        </p:nvSpPr>
        <p:spPr>
          <a:xfrm rot="18848667">
            <a:off x="10027811" y="565813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C5DFE24-F46E-442F-B89F-FB153FECC2A4}"/>
              </a:ext>
            </a:extLst>
          </p:cNvPr>
          <p:cNvSpPr/>
          <p:nvPr/>
        </p:nvSpPr>
        <p:spPr>
          <a:xfrm rot="15721364">
            <a:off x="9739340" y="462899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B5F010-D4B5-47D0-B0AE-0B866E709C09}"/>
              </a:ext>
            </a:extLst>
          </p:cNvPr>
          <p:cNvCxnSpPr>
            <a:cxnSpLocks/>
            <a:stCxn id="46" idx="2"/>
            <a:endCxn id="49" idx="6"/>
          </p:cNvCxnSpPr>
          <p:nvPr/>
        </p:nvCxnSpPr>
        <p:spPr>
          <a:xfrm flipH="1">
            <a:off x="8517493" y="6200140"/>
            <a:ext cx="69845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38CB84-2A73-43D0-9ABD-96035CF5DAA2}"/>
              </a:ext>
            </a:extLst>
          </p:cNvPr>
          <p:cNvCxnSpPr>
            <a:cxnSpLocks/>
            <a:stCxn id="51" idx="7"/>
            <a:endCxn id="52" idx="2"/>
          </p:cNvCxnSpPr>
          <p:nvPr/>
        </p:nvCxnSpPr>
        <p:spPr>
          <a:xfrm flipH="1" flipV="1">
            <a:off x="9917229" y="4939907"/>
            <a:ext cx="264460" cy="71824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D737FA1-DE8F-4171-93FB-FF2DAF8C6192}"/>
                  </a:ext>
                </a:extLst>
              </p:cNvPr>
              <p:cNvSpPr/>
              <p:nvPr/>
            </p:nvSpPr>
            <p:spPr>
              <a:xfrm>
                <a:off x="725618" y="5194399"/>
                <a:ext cx="8309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≈1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D737FA1-DE8F-4171-93FB-FF2DAF8C6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8" y="5194399"/>
                <a:ext cx="830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96CDB9F-72FF-42FE-A4C3-D48E67A029D5}"/>
                  </a:ext>
                </a:extLst>
              </p:cNvPr>
              <p:cNvSpPr/>
              <p:nvPr/>
            </p:nvSpPr>
            <p:spPr>
              <a:xfrm>
                <a:off x="773227" y="5562499"/>
                <a:ext cx="8309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96CDB9F-72FF-42FE-A4C3-D48E67A02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27" y="5562499"/>
                <a:ext cx="830997" cy="369332"/>
              </a:xfrm>
              <a:prstGeom prst="rect">
                <a:avLst/>
              </a:prstGeom>
              <a:blipFill>
                <a:blip r:embed="rId7"/>
                <a:stretch>
                  <a:fillRect l="-66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801D0EB-D5C0-49A1-B21C-9BFDF883B078}"/>
                  </a:ext>
                </a:extLst>
              </p:cNvPr>
              <p:cNvSpPr/>
              <p:nvPr/>
            </p:nvSpPr>
            <p:spPr>
              <a:xfrm>
                <a:off x="6994464" y="5145320"/>
                <a:ext cx="8309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801D0EB-D5C0-49A1-B21C-9BFDF883B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4" y="5145320"/>
                <a:ext cx="830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4725852-1AE0-473C-BB28-E5B501AA45E2}"/>
                  </a:ext>
                </a:extLst>
              </p:cNvPr>
              <p:cNvSpPr/>
              <p:nvPr/>
            </p:nvSpPr>
            <p:spPr>
              <a:xfrm>
                <a:off x="7042073" y="5513420"/>
                <a:ext cx="8309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4725852-1AE0-473C-BB28-E5B501AA4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073" y="5513420"/>
                <a:ext cx="830997" cy="369332"/>
              </a:xfrm>
              <a:prstGeom prst="rect">
                <a:avLst/>
              </a:prstGeom>
              <a:blipFill>
                <a:blip r:embed="rId9"/>
                <a:stretch>
                  <a:fillRect l="-58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33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General </a:t>
            </a:r>
            <a:r>
              <a:rPr lang="es-MX" dirty="0" err="1"/>
              <a:t>properties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89CDC-6231-44BB-8719-43FCBC3D09CE}"/>
              </a:ext>
            </a:extLst>
          </p:cNvPr>
          <p:cNvSpPr txBox="1"/>
          <p:nvPr/>
        </p:nvSpPr>
        <p:spPr>
          <a:xfrm>
            <a:off x="413085" y="1675084"/>
            <a:ext cx="10940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Clustering coefficient</a:t>
            </a:r>
            <a:r>
              <a:rPr lang="en-US" sz="2400" dirty="0"/>
              <a:t>: The probability of individual nodes being connected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Values of 1 indicates that all nodes are directly connected to all others. Value of 0 indicates absence of contacts.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807735-2240-4CA5-9BB0-6DE6CCF9F463}"/>
                  </a:ext>
                </a:extLst>
              </p:cNvPr>
              <p:cNvSpPr/>
              <p:nvPr/>
            </p:nvSpPr>
            <p:spPr>
              <a:xfrm>
                <a:off x="4551218" y="3763103"/>
                <a:ext cx="2664447" cy="670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𝑗𝑧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807735-2240-4CA5-9BB0-6DE6CCF9F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18" y="3763103"/>
                <a:ext cx="2664447" cy="6702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15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Network </a:t>
            </a:r>
            <a:r>
              <a:rPr lang="es-MX" dirty="0" err="1"/>
              <a:t>properties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9</a:t>
            </a:fld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C1A619-2F53-4180-AA3E-65ACF61303A5}"/>
              </a:ext>
            </a:extLst>
          </p:cNvPr>
          <p:cNvSpPr txBox="1"/>
          <p:nvPr/>
        </p:nvSpPr>
        <p:spPr>
          <a:xfrm>
            <a:off x="699648" y="2118233"/>
            <a:ext cx="3699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General </a:t>
            </a:r>
            <a:r>
              <a:rPr lang="es-MX" sz="3600" dirty="0" err="1"/>
              <a:t>properties</a:t>
            </a:r>
            <a:endParaRPr lang="es-MX" sz="3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0B2710-47FA-472B-8EC1-7639FDC3F190}"/>
              </a:ext>
            </a:extLst>
          </p:cNvPr>
          <p:cNvSpPr/>
          <p:nvPr/>
        </p:nvSpPr>
        <p:spPr>
          <a:xfrm>
            <a:off x="1596642" y="516370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B18F18-9B3A-4885-B378-DF014BCB46E1}"/>
              </a:ext>
            </a:extLst>
          </p:cNvPr>
          <p:cNvSpPr/>
          <p:nvPr/>
        </p:nvSpPr>
        <p:spPr>
          <a:xfrm rot="18948701">
            <a:off x="2213225" y="569848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85C904-45CF-4088-B14D-7DAF9139FD44}"/>
              </a:ext>
            </a:extLst>
          </p:cNvPr>
          <p:cNvSpPr/>
          <p:nvPr/>
        </p:nvSpPr>
        <p:spPr>
          <a:xfrm rot="18434259">
            <a:off x="3589188" y="548590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814FED-4C64-4172-A61C-ED25ABC0507D}"/>
              </a:ext>
            </a:extLst>
          </p:cNvPr>
          <p:cNvSpPr/>
          <p:nvPr/>
        </p:nvSpPr>
        <p:spPr>
          <a:xfrm rot="20828378">
            <a:off x="3988834" y="475970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9139BB-507E-455F-BBD5-6D342A680776}"/>
              </a:ext>
            </a:extLst>
          </p:cNvPr>
          <p:cNvSpPr/>
          <p:nvPr/>
        </p:nvSpPr>
        <p:spPr>
          <a:xfrm rot="3181082">
            <a:off x="1813538" y="429832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EB5A71-6338-440C-B26A-4042B581CB25}"/>
              </a:ext>
            </a:extLst>
          </p:cNvPr>
          <p:cNvSpPr/>
          <p:nvPr/>
        </p:nvSpPr>
        <p:spPr>
          <a:xfrm rot="21031883">
            <a:off x="760889" y="414240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97829C-6EE3-4BC9-AF32-82365E96B7F2}"/>
              </a:ext>
            </a:extLst>
          </p:cNvPr>
          <p:cNvSpPr/>
          <p:nvPr/>
        </p:nvSpPr>
        <p:spPr>
          <a:xfrm>
            <a:off x="795901" y="491591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0AC85A-370F-4B47-A903-0E9437931F71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1071181" y="4272913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9A2FE7-ADEA-431F-905D-E12D68648266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942797" y="4452693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380B7F-BD5C-4336-A58F-452482970172}"/>
              </a:ext>
            </a:extLst>
          </p:cNvPr>
          <p:cNvCxnSpPr>
            <a:cxnSpLocks/>
            <a:stCxn id="10" idx="5"/>
            <a:endCxn id="5" idx="0"/>
          </p:cNvCxnSpPr>
          <p:nvPr/>
        </p:nvCxnSpPr>
        <p:spPr>
          <a:xfrm flipH="1">
            <a:off x="1752852" y="4609216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A306620-ECC3-40D6-BD6E-D1F8445FE526}"/>
              </a:ext>
            </a:extLst>
          </p:cNvPr>
          <p:cNvSpPr/>
          <p:nvPr/>
        </p:nvSpPr>
        <p:spPr>
          <a:xfrm rot="18848667">
            <a:off x="2400428" y="487343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164A48-8B1D-437D-8A41-65A0E0CB3C9B}"/>
              </a:ext>
            </a:extLst>
          </p:cNvPr>
          <p:cNvCxnSpPr>
            <a:cxnSpLocks/>
            <a:stCxn id="10" idx="6"/>
            <a:endCxn id="16" idx="0"/>
          </p:cNvCxnSpPr>
          <p:nvPr/>
        </p:nvCxnSpPr>
        <p:spPr>
          <a:xfrm>
            <a:off x="2063718" y="4579317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95DBE44-CEE8-4188-BE25-CFBF297DC2DE}"/>
              </a:ext>
            </a:extLst>
          </p:cNvPr>
          <p:cNvSpPr/>
          <p:nvPr/>
        </p:nvSpPr>
        <p:spPr>
          <a:xfrm rot="15721364">
            <a:off x="2880123" y="365626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63951-5595-40C2-9D29-64BF799C48A9}"/>
              </a:ext>
            </a:extLst>
          </p:cNvPr>
          <p:cNvCxnSpPr>
            <a:cxnSpLocks/>
            <a:stCxn id="10" idx="0"/>
            <a:endCxn id="18" idx="0"/>
          </p:cNvCxnSpPr>
          <p:nvPr/>
        </p:nvCxnSpPr>
        <p:spPr>
          <a:xfrm flipV="1">
            <a:off x="2094532" y="3834153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5F52C4-F722-4FAB-9256-525CEF69558D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1863309" y="5430372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FDA4B4-6151-4975-940A-E0F6F627088B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3161050" y="3906533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9333B6-AF97-4338-BBFD-7FEFC1A9F4A0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3839924" y="5048182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FB506F5-39B5-4870-B9C5-E338BE785902}"/>
              </a:ext>
            </a:extLst>
          </p:cNvPr>
          <p:cNvSpPr/>
          <p:nvPr/>
        </p:nvSpPr>
        <p:spPr>
          <a:xfrm rot="281712">
            <a:off x="4027107" y="388126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9594A5-BAD3-47E9-914D-03CA54C6F2FB}"/>
              </a:ext>
            </a:extLst>
          </p:cNvPr>
          <p:cNvCxnSpPr>
            <a:cxnSpLocks/>
            <a:stCxn id="23" idx="4"/>
            <a:endCxn id="8" idx="0"/>
          </p:cNvCxnSpPr>
          <p:nvPr/>
        </p:nvCxnSpPr>
        <p:spPr>
          <a:xfrm flipH="1">
            <a:off x="4110275" y="4193162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AD8FAAD-3128-4DD5-9EA2-69C0F9C38D4A}"/>
              </a:ext>
            </a:extLst>
          </p:cNvPr>
          <p:cNvSpPr/>
          <p:nvPr/>
        </p:nvSpPr>
        <p:spPr>
          <a:xfrm rot="1467388">
            <a:off x="4657228" y="524604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1AC467-404E-42A4-8FE6-49A89145385A}"/>
              </a:ext>
            </a:extLst>
          </p:cNvPr>
          <p:cNvCxnSpPr>
            <a:cxnSpLocks/>
            <a:stCxn id="8" idx="5"/>
            <a:endCxn id="25" idx="2"/>
          </p:cNvCxnSpPr>
          <p:nvPr/>
        </p:nvCxnSpPr>
        <p:spPr>
          <a:xfrm>
            <a:off x="4277315" y="4999012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E0BA9E-7E0C-4F4E-9E0A-17B7D6BD681C}"/>
              </a:ext>
            </a:extLst>
          </p:cNvPr>
          <p:cNvSpPr txBox="1"/>
          <p:nvPr/>
        </p:nvSpPr>
        <p:spPr>
          <a:xfrm>
            <a:off x="6667311" y="2118232"/>
            <a:ext cx="318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Local </a:t>
            </a:r>
            <a:r>
              <a:rPr lang="es-MX" sz="3600" dirty="0" err="1"/>
              <a:t>properties</a:t>
            </a:r>
            <a:endParaRPr lang="es-MX" sz="3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CCDC3C-A5D1-4721-9D14-96768240B790}"/>
              </a:ext>
            </a:extLst>
          </p:cNvPr>
          <p:cNvSpPr/>
          <p:nvPr/>
        </p:nvSpPr>
        <p:spPr>
          <a:xfrm>
            <a:off x="7454920" y="516370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6FAEB7-0B54-4C27-BB9F-A8ED7CB07D87}"/>
              </a:ext>
            </a:extLst>
          </p:cNvPr>
          <p:cNvSpPr/>
          <p:nvPr/>
        </p:nvSpPr>
        <p:spPr>
          <a:xfrm rot="18948701">
            <a:off x="8071503" y="569848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D6C84D-3678-4709-A11E-7DE05D8F07C2}"/>
              </a:ext>
            </a:extLst>
          </p:cNvPr>
          <p:cNvSpPr/>
          <p:nvPr/>
        </p:nvSpPr>
        <p:spPr>
          <a:xfrm rot="18434259">
            <a:off x="9447466" y="548590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D8F47E0-551F-450D-9F1A-D7A229D93FD8}"/>
              </a:ext>
            </a:extLst>
          </p:cNvPr>
          <p:cNvSpPr/>
          <p:nvPr/>
        </p:nvSpPr>
        <p:spPr>
          <a:xfrm rot="20828378">
            <a:off x="9847112" y="475970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5ACCDD-F76C-4D56-B88E-8A256C32689E}"/>
              </a:ext>
            </a:extLst>
          </p:cNvPr>
          <p:cNvSpPr/>
          <p:nvPr/>
        </p:nvSpPr>
        <p:spPr>
          <a:xfrm rot="3181082">
            <a:off x="7671816" y="429832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106229-E9AC-45CB-B358-A2B2A16E0DB9}"/>
              </a:ext>
            </a:extLst>
          </p:cNvPr>
          <p:cNvSpPr/>
          <p:nvPr/>
        </p:nvSpPr>
        <p:spPr>
          <a:xfrm rot="21031883">
            <a:off x="6619167" y="414240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4E6133-AAE7-44CA-82A4-A160107111CD}"/>
              </a:ext>
            </a:extLst>
          </p:cNvPr>
          <p:cNvSpPr/>
          <p:nvPr/>
        </p:nvSpPr>
        <p:spPr>
          <a:xfrm>
            <a:off x="6654179" y="491591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AA4ADC-47FF-4EFC-A96B-E0318BE153B5}"/>
              </a:ext>
            </a:extLst>
          </p:cNvPr>
          <p:cNvCxnSpPr>
            <a:cxnSpLocks/>
            <a:stCxn id="33" idx="6"/>
            <a:endCxn id="32" idx="3"/>
          </p:cNvCxnSpPr>
          <p:nvPr/>
        </p:nvCxnSpPr>
        <p:spPr>
          <a:xfrm>
            <a:off x="6929459" y="4272912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45557-CAC7-4768-AA3F-E396F5B9E937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6801075" y="4452692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554FF7-76CB-4442-91D0-6C61DC58926E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 flipH="1">
            <a:off x="7611130" y="4609215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3C019CA-B4CC-416D-A40C-FEADD8981753}"/>
              </a:ext>
            </a:extLst>
          </p:cNvPr>
          <p:cNvSpPr/>
          <p:nvPr/>
        </p:nvSpPr>
        <p:spPr>
          <a:xfrm rot="18848667">
            <a:off x="8258706" y="487343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093A2A-21A3-4A1D-A880-94FD5F277289}"/>
              </a:ext>
            </a:extLst>
          </p:cNvPr>
          <p:cNvCxnSpPr>
            <a:cxnSpLocks/>
            <a:stCxn id="32" idx="6"/>
            <a:endCxn id="38" idx="0"/>
          </p:cNvCxnSpPr>
          <p:nvPr/>
        </p:nvCxnSpPr>
        <p:spPr>
          <a:xfrm>
            <a:off x="7921996" y="4579316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DBE035B-2DB1-4FCE-8DE7-79C4C7F8907F}"/>
              </a:ext>
            </a:extLst>
          </p:cNvPr>
          <p:cNvSpPr/>
          <p:nvPr/>
        </p:nvSpPr>
        <p:spPr>
          <a:xfrm rot="15721364">
            <a:off x="8738401" y="365626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755620-47F4-4991-8A69-A8F128A0E7B4}"/>
              </a:ext>
            </a:extLst>
          </p:cNvPr>
          <p:cNvCxnSpPr>
            <a:cxnSpLocks/>
            <a:stCxn id="32" idx="0"/>
            <a:endCxn id="40" idx="0"/>
          </p:cNvCxnSpPr>
          <p:nvPr/>
        </p:nvCxnSpPr>
        <p:spPr>
          <a:xfrm flipV="1">
            <a:off x="7952810" y="3834152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372740-662F-43AC-8C8E-CA561EBDED82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7721587" y="5430371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86BA5A-42F0-468F-BCE4-1388B4F804B3}"/>
              </a:ext>
            </a:extLst>
          </p:cNvPr>
          <p:cNvCxnSpPr>
            <a:cxnSpLocks/>
            <a:stCxn id="40" idx="3"/>
            <a:endCxn id="31" idx="1"/>
          </p:cNvCxnSpPr>
          <p:nvPr/>
        </p:nvCxnSpPr>
        <p:spPr>
          <a:xfrm>
            <a:off x="9019328" y="3906532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843DFD-A6A6-46E1-9193-409E4BF9680D}"/>
              </a:ext>
            </a:extLst>
          </p:cNvPr>
          <p:cNvCxnSpPr>
            <a:cxnSpLocks/>
            <a:stCxn id="30" idx="6"/>
            <a:endCxn id="31" idx="3"/>
          </p:cNvCxnSpPr>
          <p:nvPr/>
        </p:nvCxnSpPr>
        <p:spPr>
          <a:xfrm flipV="1">
            <a:off x="9698202" y="5048181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03294D4-AA31-48DF-BD4B-AE3A24AA877B}"/>
              </a:ext>
            </a:extLst>
          </p:cNvPr>
          <p:cNvSpPr/>
          <p:nvPr/>
        </p:nvSpPr>
        <p:spPr>
          <a:xfrm rot="281712">
            <a:off x="9885385" y="388126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94AED0-6121-44EA-8009-C05307694B73}"/>
              </a:ext>
            </a:extLst>
          </p:cNvPr>
          <p:cNvCxnSpPr>
            <a:cxnSpLocks/>
            <a:stCxn id="45" idx="4"/>
            <a:endCxn id="31" idx="0"/>
          </p:cNvCxnSpPr>
          <p:nvPr/>
        </p:nvCxnSpPr>
        <p:spPr>
          <a:xfrm flipH="1">
            <a:off x="9968553" y="4193161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6C257FF-C22E-4528-AAEB-5F40F1D49B54}"/>
              </a:ext>
            </a:extLst>
          </p:cNvPr>
          <p:cNvSpPr/>
          <p:nvPr/>
        </p:nvSpPr>
        <p:spPr>
          <a:xfrm rot="1467388">
            <a:off x="10515506" y="524604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CDC238-A06E-42AE-9D7D-848D0502A82A}"/>
              </a:ext>
            </a:extLst>
          </p:cNvPr>
          <p:cNvCxnSpPr>
            <a:cxnSpLocks/>
            <a:stCxn id="31" idx="5"/>
            <a:endCxn id="47" idx="2"/>
          </p:cNvCxnSpPr>
          <p:nvPr/>
        </p:nvCxnSpPr>
        <p:spPr>
          <a:xfrm>
            <a:off x="10135593" y="4999011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CDC8D70-7E7B-4CAF-B612-E4163C6AE8EC}"/>
              </a:ext>
            </a:extLst>
          </p:cNvPr>
          <p:cNvSpPr/>
          <p:nvPr/>
        </p:nvSpPr>
        <p:spPr>
          <a:xfrm>
            <a:off x="272716" y="3539843"/>
            <a:ext cx="5319067" cy="2720255"/>
          </a:xfrm>
          <a:prstGeom prst="ellipse">
            <a:avLst/>
          </a:prstGeom>
          <a:solidFill>
            <a:srgbClr val="4472C4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54649A5-84A7-43F6-B25C-528CB1E7194B}"/>
              </a:ext>
            </a:extLst>
          </p:cNvPr>
          <p:cNvSpPr/>
          <p:nvPr/>
        </p:nvSpPr>
        <p:spPr>
          <a:xfrm>
            <a:off x="9403939" y="4539717"/>
            <a:ext cx="1189481" cy="646330"/>
          </a:xfrm>
          <a:prstGeom prst="ellipse">
            <a:avLst/>
          </a:prstGeom>
          <a:solidFill>
            <a:srgbClr val="4472C4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2911A99-7587-4BAD-BB7D-E250FB253158}"/>
              </a:ext>
            </a:extLst>
          </p:cNvPr>
          <p:cNvSpPr/>
          <p:nvPr/>
        </p:nvSpPr>
        <p:spPr>
          <a:xfrm>
            <a:off x="0" y="951329"/>
            <a:ext cx="12192000" cy="5910405"/>
          </a:xfrm>
          <a:custGeom>
            <a:avLst/>
            <a:gdLst>
              <a:gd name="connsiteX0" fmla="*/ 6422571 w 12192000"/>
              <a:gd name="connsiteY0" fmla="*/ 1069145 h 5910405"/>
              <a:gd name="connsiteX1" fmla="*/ 6422571 w 12192000"/>
              <a:gd name="connsiteY1" fmla="*/ 5315386 h 5910405"/>
              <a:gd name="connsiteX2" fmla="*/ 11249203 w 12192000"/>
              <a:gd name="connsiteY2" fmla="*/ 5315386 h 5910405"/>
              <a:gd name="connsiteX3" fmla="*/ 11249203 w 12192000"/>
              <a:gd name="connsiteY3" fmla="*/ 1069145 h 5910405"/>
              <a:gd name="connsiteX4" fmla="*/ 0 w 12192000"/>
              <a:gd name="connsiteY4" fmla="*/ 0 h 5910405"/>
              <a:gd name="connsiteX5" fmla="*/ 12192000 w 12192000"/>
              <a:gd name="connsiteY5" fmla="*/ 0 h 5910405"/>
              <a:gd name="connsiteX6" fmla="*/ 12192000 w 12192000"/>
              <a:gd name="connsiteY6" fmla="*/ 5910405 h 5910405"/>
              <a:gd name="connsiteX7" fmla="*/ 0 w 12192000"/>
              <a:gd name="connsiteY7" fmla="*/ 5910405 h 591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910405">
                <a:moveTo>
                  <a:pt x="6422571" y="1069145"/>
                </a:moveTo>
                <a:lnTo>
                  <a:pt x="6422571" y="5315386"/>
                </a:lnTo>
                <a:lnTo>
                  <a:pt x="11249203" y="5315386"/>
                </a:lnTo>
                <a:lnTo>
                  <a:pt x="11249203" y="106914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910405"/>
                </a:lnTo>
                <a:lnTo>
                  <a:pt x="0" y="5910405"/>
                </a:lnTo>
                <a:close/>
              </a:path>
            </a:pathLst>
          </a:custGeom>
          <a:solidFill>
            <a:srgbClr val="F8F8F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4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7BA27F6362BF478135B298B2FDF029" ma:contentTypeVersion="10" ma:contentTypeDescription="Create a new document." ma:contentTypeScope="" ma:versionID="94e91c4ae3a9ca66db2e0e0b1b15fa1b">
  <xsd:schema xmlns:xsd="http://www.w3.org/2001/XMLSchema" xmlns:xs="http://www.w3.org/2001/XMLSchema" xmlns:p="http://schemas.microsoft.com/office/2006/metadata/properties" xmlns:ns3="ca051836-4c7d-40b5-819f-89e0d705a343" targetNamespace="http://schemas.microsoft.com/office/2006/metadata/properties" ma:root="true" ma:fieldsID="0e1ec914f7d73648906bef1d360b274d" ns3:_="">
    <xsd:import namespace="ca051836-4c7d-40b5-819f-89e0d705a3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051836-4c7d-40b5-819f-89e0d705a3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8ED70E-03E7-4E01-B0D2-CB80E28F6F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DA0697-7846-4CA4-9549-6BCA29E8C6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051836-4c7d-40b5-819f-89e0d705a3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9C7E47-7172-42BD-A3F3-85B49E1682D7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a051836-4c7d-40b5-819f-89e0d705a3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14439</TotalTime>
  <Words>1076</Words>
  <Application>Microsoft Macintosh PowerPoint</Application>
  <PresentationFormat>Widescreen</PresentationFormat>
  <Paragraphs>272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Narrow</vt:lpstr>
      <vt:lpstr>Arial Nova</vt:lpstr>
      <vt:lpstr>Calibri</vt:lpstr>
      <vt:lpstr>Calibri Light</vt:lpstr>
      <vt:lpstr>Calisto MT</vt:lpstr>
      <vt:lpstr>Cambria Math</vt:lpstr>
      <vt:lpstr>Office Theme</vt:lpstr>
      <vt:lpstr>Office Theme</vt:lpstr>
      <vt:lpstr>Part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Network Analysis</dc:title>
  <dc:creator>Pablo Gomez</dc:creator>
  <cp:lastModifiedBy>Jose Pablo Gomez-vazquez</cp:lastModifiedBy>
  <cp:revision>150</cp:revision>
  <cp:lastPrinted>2019-11-19T19:23:42Z</cp:lastPrinted>
  <dcterms:created xsi:type="dcterms:W3CDTF">2019-07-24T17:59:20Z</dcterms:created>
  <dcterms:modified xsi:type="dcterms:W3CDTF">2021-02-19T01:11:22Z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0x010100B57BA27F6362BF478135B298B2FDF029</vt:lpwstr>
  </property>
</Properties>
</file>