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0" r:id="rId2"/>
  </p:sldMasterIdLst>
  <p:notesMasterIdLst>
    <p:notesMasterId r:id="rId15"/>
  </p:notesMasterIdLst>
  <p:sldIdLst>
    <p:sldId id="257" r:id="rId3"/>
    <p:sldId id="258" r:id="rId4"/>
    <p:sldId id="264" r:id="rId5"/>
    <p:sldId id="263" r:id="rId6"/>
    <p:sldId id="267" r:id="rId7"/>
    <p:sldId id="268" r:id="rId8"/>
    <p:sldId id="265" r:id="rId9"/>
    <p:sldId id="270" r:id="rId10"/>
    <p:sldId id="260" r:id="rId11"/>
    <p:sldId id="269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4909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558" autoAdjust="0"/>
  </p:normalViewPr>
  <p:slideViewPr>
    <p:cSldViewPr snapToGrid="0">
      <p:cViewPr varScale="1">
        <p:scale>
          <a:sx n="139" d="100"/>
          <a:sy n="139" d="100"/>
        </p:scale>
        <p:origin x="168" y="888"/>
      </p:cViewPr>
      <p:guideLst>
        <p:guide orient="horz" pos="2160"/>
        <p:guide pos="3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95D3F-7BAB-48A4-8D58-320EA40A649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32C28-308E-45D3-B2B2-CA67399B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0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Identically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2C28-308E-45D3-B2B2-CA67399B68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5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Identically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2C28-308E-45D3-B2B2-CA67399B68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Identically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2C28-308E-45D3-B2B2-CA67399B68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C018-D23E-40AB-A54F-D7A3C4AC13A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C9E-D46F-4487-961E-49A7754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3C0-A5E9-4364-AC16-3DDF5D3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699C-0D63-4390-81FF-B6C8759A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A3CC-B778-4783-B99B-B586C05C235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4404-FB86-4694-B713-278D9A2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EB1E-2367-47EC-8A66-8BE3459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C018-D23E-40AB-A54F-D7A3C4AC13A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CA24B-A070-44F0-87D4-BFE52FFD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2B1F-40D1-4A85-8106-67577A04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C005-3D8E-46D1-896D-50678FE5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A3CC-B778-4783-B99B-B586C05C235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078E-9A33-44E7-8ECE-BC3D86C5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423F-CFAF-4D19-8BA3-0F290EC06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ma-platform.github.io/wiki/Home" TargetMode="External"/><Relationship Id="rId5" Type="http://schemas.openxmlformats.org/officeDocument/2006/relationships/hyperlink" Target="https://ccl.northwestern.edu/netlogo/" TargetMode="External"/><Relationship Id="rId4" Type="http://schemas.openxmlformats.org/officeDocument/2006/relationships/hyperlink" Target="http://contagion.principate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atsoft.org/article/view/v024i0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nr/dnr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Título"/>
          <p:cNvSpPr>
            <a:spLocks noGrp="1"/>
          </p:cNvSpPr>
          <p:nvPr>
            <p:ph type="ctrTitle"/>
          </p:nvPr>
        </p:nvSpPr>
        <p:spPr>
          <a:xfrm>
            <a:off x="0" y="-18780"/>
            <a:ext cx="12192000" cy="1795329"/>
          </a:xfrm>
          <a:solidFill>
            <a:srgbClr val="00005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</a:rPr>
              <a:t>Further applications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650274" y="2164536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b="1" cap="all" spc="250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Center for Animal Disease Modeling and Surveillance (CADMS), </a:t>
            </a: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sz="1600" b="1" cap="all" spc="250" dirty="0">
                <a:solidFill>
                  <a:srgbClr val="2F5897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School of Veterinary Medicine, UC Davis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277318" y="3093097"/>
            <a:ext cx="575201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Jose Pablo Gomez*</a:t>
            </a:r>
            <a:r>
              <a: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Jerome Baron,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Beatriz Martinez-Lopez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Center for Animal Disease Modeling and Surveillance (CADMS)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Department of Medicine &amp; Epidemiology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School of Veterinary Medicine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University of California, Davis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* Presenter: Email: jpgo@ucdavis.edu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2049" y="5022629"/>
            <a:ext cx="337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oudy Old Style"/>
              </a:rPr>
              <a:t>https://</a:t>
            </a:r>
            <a:r>
              <a:rPr lang="en-US" b="1" dirty="0" err="1">
                <a:solidFill>
                  <a:prstClr val="black"/>
                </a:solidFill>
                <a:latin typeface="Goudy Old Style"/>
              </a:rPr>
              <a:t>cadms.vetmed.ucdavis.edu</a:t>
            </a:r>
            <a:endParaRPr lang="en-US" b="1" dirty="0">
              <a:solidFill>
                <a:prstClr val="black"/>
              </a:solidFill>
              <a:latin typeface="Goudy Old Style"/>
            </a:endParaRPr>
          </a:p>
        </p:txBody>
      </p:sp>
      <p:pic>
        <p:nvPicPr>
          <p:cNvPr id="17" name="Picture 16" descr="http://www.ars.usda.gov/gfra/images/logos/CADMS.gif"/>
          <p:cNvPicPr>
            <a:picLocks noChangeAspect="1" noChangeArrowheads="1"/>
          </p:cNvPicPr>
          <p:nvPr/>
        </p:nvPicPr>
        <p:blipFill>
          <a:blip r:embed="rId3" cstate="print"/>
          <a:srcRect r="5863"/>
          <a:stretch>
            <a:fillRect/>
          </a:stretch>
        </p:blipFill>
        <p:spPr bwMode="auto">
          <a:xfrm>
            <a:off x="9392303" y="6043224"/>
            <a:ext cx="2012856" cy="6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5FC431F-CE20-3544-BDB9-182AE48B2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" y="6134100"/>
            <a:ext cx="3657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BAAC1E-7172-4F39-AFC7-4F66424125F9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Disease spread models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89EC0D-C29B-4877-B024-D8EAD981ED77}"/>
              </a:ext>
            </a:extLst>
          </p:cNvPr>
          <p:cNvGrpSpPr/>
          <p:nvPr/>
        </p:nvGrpSpPr>
        <p:grpSpPr>
          <a:xfrm>
            <a:off x="1751583" y="3067493"/>
            <a:ext cx="1755649" cy="723014"/>
            <a:chOff x="1365503" y="3179135"/>
            <a:chExt cx="1755649" cy="72301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1114FF5-C4CE-4A7F-9F9F-0A779FA04E5F}"/>
                </a:ext>
              </a:extLst>
            </p:cNvPr>
            <p:cNvSpPr/>
            <p:nvPr/>
          </p:nvSpPr>
          <p:spPr>
            <a:xfrm>
              <a:off x="1365503" y="3179135"/>
              <a:ext cx="1755649" cy="723014"/>
            </a:xfrm>
            <a:prstGeom prst="roundRect">
              <a:avLst/>
            </a:prstGeom>
            <a:solidFill>
              <a:srgbClr val="EAEAEA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9B60A9D-F78F-4AA1-B60E-4CACE69D11EA}"/>
                </a:ext>
              </a:extLst>
            </p:cNvPr>
            <p:cNvSpPr/>
            <p:nvPr/>
          </p:nvSpPr>
          <p:spPr>
            <a:xfrm>
              <a:off x="1417320" y="3352800"/>
              <a:ext cx="345440" cy="3454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B410AA2-FDD2-4D27-9702-40A064835F07}"/>
                </a:ext>
              </a:extLst>
            </p:cNvPr>
            <p:cNvSpPr/>
            <p:nvPr/>
          </p:nvSpPr>
          <p:spPr>
            <a:xfrm>
              <a:off x="2065433" y="3352800"/>
              <a:ext cx="345440" cy="3454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0200B2F-A1FD-43D2-BD02-A3DC60FBBB43}"/>
                </a:ext>
              </a:extLst>
            </p:cNvPr>
            <p:cNvSpPr/>
            <p:nvPr/>
          </p:nvSpPr>
          <p:spPr>
            <a:xfrm>
              <a:off x="2713546" y="3352800"/>
              <a:ext cx="345440" cy="3454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6DA65B-9703-4DA9-B98C-E8C7B6E15112}"/>
                </a:ext>
              </a:extLst>
            </p:cNvPr>
            <p:cNvCxnSpPr>
              <a:stCxn id="11" idx="3"/>
              <a:endCxn id="44" idx="1"/>
            </p:cNvCxnSpPr>
            <p:nvPr/>
          </p:nvCxnSpPr>
          <p:spPr>
            <a:xfrm>
              <a:off x="1762760" y="3525520"/>
              <a:ext cx="30267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DF1BFE1-BF86-4CF7-9096-BFCE2160AF18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2410873" y="3522980"/>
              <a:ext cx="302673" cy="2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9CA696-69FC-4BE6-8EBB-074CAF106211}"/>
              </a:ext>
            </a:extLst>
          </p:cNvPr>
          <p:cNvGrpSpPr/>
          <p:nvPr/>
        </p:nvGrpSpPr>
        <p:grpSpPr>
          <a:xfrm>
            <a:off x="3059081" y="5201152"/>
            <a:ext cx="1755649" cy="723014"/>
            <a:chOff x="1365503" y="3179135"/>
            <a:chExt cx="1755649" cy="72301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8A02F85-30E7-48CE-8E81-E045A367EAE8}"/>
                </a:ext>
              </a:extLst>
            </p:cNvPr>
            <p:cNvSpPr/>
            <p:nvPr/>
          </p:nvSpPr>
          <p:spPr>
            <a:xfrm>
              <a:off x="1365503" y="3179135"/>
              <a:ext cx="1755649" cy="723014"/>
            </a:xfrm>
            <a:prstGeom prst="roundRect">
              <a:avLst/>
            </a:prstGeom>
            <a:solidFill>
              <a:srgbClr val="EAEAEA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6146560-16A7-41EB-90CF-C8F796712988}"/>
                </a:ext>
              </a:extLst>
            </p:cNvPr>
            <p:cNvSpPr/>
            <p:nvPr/>
          </p:nvSpPr>
          <p:spPr>
            <a:xfrm>
              <a:off x="1417320" y="3352800"/>
              <a:ext cx="345440" cy="3454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44C1A1D-0357-4266-A092-C9F0077DB39E}"/>
                </a:ext>
              </a:extLst>
            </p:cNvPr>
            <p:cNvSpPr/>
            <p:nvPr/>
          </p:nvSpPr>
          <p:spPr>
            <a:xfrm>
              <a:off x="2065433" y="3352800"/>
              <a:ext cx="345440" cy="3454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D688854-FF25-4D67-ABB9-768AF04BB9DA}"/>
                </a:ext>
              </a:extLst>
            </p:cNvPr>
            <p:cNvSpPr/>
            <p:nvPr/>
          </p:nvSpPr>
          <p:spPr>
            <a:xfrm>
              <a:off x="2713546" y="3352800"/>
              <a:ext cx="345440" cy="3454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AF4EE4E-9898-466A-9138-2B09377020D0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1762760" y="3525520"/>
              <a:ext cx="30267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839ABC-0FD6-4904-8E6B-A2FF0A46B37E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2410873" y="3522980"/>
              <a:ext cx="302673" cy="2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5873153-57F7-4798-BE1E-A5846155E334}"/>
              </a:ext>
            </a:extLst>
          </p:cNvPr>
          <p:cNvGrpSpPr/>
          <p:nvPr/>
        </p:nvGrpSpPr>
        <p:grpSpPr>
          <a:xfrm>
            <a:off x="4587240" y="3053907"/>
            <a:ext cx="1755649" cy="723014"/>
            <a:chOff x="1365503" y="3179135"/>
            <a:chExt cx="1755649" cy="723014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1A5804D-3788-4ACB-A28A-96E272E9E7BD}"/>
                </a:ext>
              </a:extLst>
            </p:cNvPr>
            <p:cNvSpPr/>
            <p:nvPr/>
          </p:nvSpPr>
          <p:spPr>
            <a:xfrm>
              <a:off x="1365503" y="3179135"/>
              <a:ext cx="1755649" cy="723014"/>
            </a:xfrm>
            <a:prstGeom prst="roundRect">
              <a:avLst/>
            </a:prstGeom>
            <a:solidFill>
              <a:srgbClr val="EAEAEA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1D3C880C-8FA2-4A02-9862-796E8A40C989}"/>
                </a:ext>
              </a:extLst>
            </p:cNvPr>
            <p:cNvSpPr/>
            <p:nvPr/>
          </p:nvSpPr>
          <p:spPr>
            <a:xfrm>
              <a:off x="1417320" y="3352800"/>
              <a:ext cx="345440" cy="3454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698C3EA-3AB9-458B-BFCF-7EDB71658234}"/>
                </a:ext>
              </a:extLst>
            </p:cNvPr>
            <p:cNvSpPr/>
            <p:nvPr/>
          </p:nvSpPr>
          <p:spPr>
            <a:xfrm>
              <a:off x="2065433" y="3352800"/>
              <a:ext cx="345440" cy="3454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4CD909E-D0A8-4FD4-89F0-92406D72FF9F}"/>
                </a:ext>
              </a:extLst>
            </p:cNvPr>
            <p:cNvSpPr/>
            <p:nvPr/>
          </p:nvSpPr>
          <p:spPr>
            <a:xfrm>
              <a:off x="2713546" y="3352800"/>
              <a:ext cx="345440" cy="3454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37331D5-8498-433C-AE4F-73C0AD6A5F3F}"/>
                </a:ext>
              </a:extLst>
            </p:cNvPr>
            <p:cNvCxnSpPr>
              <a:stCxn id="58" idx="3"/>
              <a:endCxn id="59" idx="1"/>
            </p:cNvCxnSpPr>
            <p:nvPr/>
          </p:nvCxnSpPr>
          <p:spPr>
            <a:xfrm>
              <a:off x="1762760" y="3525520"/>
              <a:ext cx="30267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9EA8F16-1847-4FF7-ACAB-31E13066FF39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2410873" y="3522980"/>
              <a:ext cx="302673" cy="2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24E07B-5E43-46F4-86E3-646A466468C1}"/>
              </a:ext>
            </a:extLst>
          </p:cNvPr>
          <p:cNvGrpSpPr/>
          <p:nvPr/>
        </p:nvGrpSpPr>
        <p:grpSpPr>
          <a:xfrm>
            <a:off x="4544377" y="1561661"/>
            <a:ext cx="1755649" cy="723014"/>
            <a:chOff x="1365503" y="3179135"/>
            <a:chExt cx="1755649" cy="723014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4E16D62-8ED9-4DA7-AE90-BE5C7C8578E4}"/>
                </a:ext>
              </a:extLst>
            </p:cNvPr>
            <p:cNvSpPr/>
            <p:nvPr/>
          </p:nvSpPr>
          <p:spPr>
            <a:xfrm>
              <a:off x="1365503" y="3179135"/>
              <a:ext cx="1755649" cy="723014"/>
            </a:xfrm>
            <a:prstGeom prst="roundRect">
              <a:avLst/>
            </a:prstGeom>
            <a:solidFill>
              <a:srgbClr val="EAEAEA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9C6226C-8A5E-4D78-9CAB-9BD3A31E1877}"/>
                </a:ext>
              </a:extLst>
            </p:cNvPr>
            <p:cNvSpPr/>
            <p:nvPr/>
          </p:nvSpPr>
          <p:spPr>
            <a:xfrm>
              <a:off x="1417320" y="3352800"/>
              <a:ext cx="345440" cy="3454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4018882-A8E4-4336-8EB6-4A1DCD647611}"/>
                </a:ext>
              </a:extLst>
            </p:cNvPr>
            <p:cNvSpPr/>
            <p:nvPr/>
          </p:nvSpPr>
          <p:spPr>
            <a:xfrm>
              <a:off x="2065433" y="3352800"/>
              <a:ext cx="345440" cy="3454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BAE1E3B-3679-4F3C-91C2-BEAD5FEC7CBF}"/>
                </a:ext>
              </a:extLst>
            </p:cNvPr>
            <p:cNvSpPr/>
            <p:nvPr/>
          </p:nvSpPr>
          <p:spPr>
            <a:xfrm>
              <a:off x="2713546" y="3352800"/>
              <a:ext cx="345440" cy="3454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CA7FC70-43D7-445A-80B1-3CCDAECAB13A}"/>
                </a:ext>
              </a:extLst>
            </p:cNvPr>
            <p:cNvCxnSpPr>
              <a:stCxn id="68" idx="3"/>
              <a:endCxn id="69" idx="1"/>
            </p:cNvCxnSpPr>
            <p:nvPr/>
          </p:nvCxnSpPr>
          <p:spPr>
            <a:xfrm>
              <a:off x="1762760" y="3525520"/>
              <a:ext cx="30267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81D6BD4-DCB5-43AF-AEDB-EFE31B01F53D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2410873" y="3522980"/>
              <a:ext cx="302673" cy="2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2695E47-FE4A-4133-A927-B53415467B21}"/>
              </a:ext>
            </a:extLst>
          </p:cNvPr>
          <p:cNvGrpSpPr/>
          <p:nvPr/>
        </p:nvGrpSpPr>
        <p:grpSpPr>
          <a:xfrm>
            <a:off x="6342889" y="4821983"/>
            <a:ext cx="1755649" cy="723014"/>
            <a:chOff x="1365503" y="3179135"/>
            <a:chExt cx="1755649" cy="72301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C5C134F-515C-455E-8B9C-E83ADF445C18}"/>
                </a:ext>
              </a:extLst>
            </p:cNvPr>
            <p:cNvSpPr/>
            <p:nvPr/>
          </p:nvSpPr>
          <p:spPr>
            <a:xfrm>
              <a:off x="1365503" y="3179135"/>
              <a:ext cx="1755649" cy="723014"/>
            </a:xfrm>
            <a:prstGeom prst="roundRect">
              <a:avLst/>
            </a:prstGeom>
            <a:solidFill>
              <a:srgbClr val="EAEAEA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5A22657-DE5B-40E1-A567-4DBA0221EE63}"/>
                </a:ext>
              </a:extLst>
            </p:cNvPr>
            <p:cNvSpPr/>
            <p:nvPr/>
          </p:nvSpPr>
          <p:spPr>
            <a:xfrm>
              <a:off x="1417320" y="3352800"/>
              <a:ext cx="345440" cy="3454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7B9B43C-2F6A-4263-9079-A7D527660E6C}"/>
                </a:ext>
              </a:extLst>
            </p:cNvPr>
            <p:cNvSpPr/>
            <p:nvPr/>
          </p:nvSpPr>
          <p:spPr>
            <a:xfrm>
              <a:off x="2065433" y="3352800"/>
              <a:ext cx="345440" cy="3454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5025822-AAD2-4C87-8313-2D52F12E582A}"/>
                </a:ext>
              </a:extLst>
            </p:cNvPr>
            <p:cNvSpPr/>
            <p:nvPr/>
          </p:nvSpPr>
          <p:spPr>
            <a:xfrm>
              <a:off x="2713546" y="3352800"/>
              <a:ext cx="345440" cy="3454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1E21C2D-657C-43F5-977A-8B4ACBFDB38A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>
              <a:off x="1762760" y="3525520"/>
              <a:ext cx="30267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9D3F8DC-2FA3-488B-B941-C5A0FF0B3EE2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2410873" y="3522980"/>
              <a:ext cx="302673" cy="2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A8D5BB9-2D0F-4426-9662-77E1061B1D6D}"/>
              </a:ext>
            </a:extLst>
          </p:cNvPr>
          <p:cNvGrpSpPr/>
          <p:nvPr/>
        </p:nvGrpSpPr>
        <p:grpSpPr>
          <a:xfrm>
            <a:off x="7539595" y="2669291"/>
            <a:ext cx="1755649" cy="723014"/>
            <a:chOff x="1365503" y="3179135"/>
            <a:chExt cx="1755649" cy="723014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461B59C-61D4-437C-8B81-5A9B5CF47ECE}"/>
                </a:ext>
              </a:extLst>
            </p:cNvPr>
            <p:cNvSpPr/>
            <p:nvPr/>
          </p:nvSpPr>
          <p:spPr>
            <a:xfrm>
              <a:off x="1365503" y="3179135"/>
              <a:ext cx="1755649" cy="723014"/>
            </a:xfrm>
            <a:prstGeom prst="roundRect">
              <a:avLst/>
            </a:prstGeom>
            <a:solidFill>
              <a:srgbClr val="EAEAEA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41ABE46-EA60-484A-A04E-071DC2FE9E7A}"/>
                </a:ext>
              </a:extLst>
            </p:cNvPr>
            <p:cNvSpPr/>
            <p:nvPr/>
          </p:nvSpPr>
          <p:spPr>
            <a:xfrm>
              <a:off x="1417320" y="3352800"/>
              <a:ext cx="345440" cy="3454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091A4E0-E50C-41F8-8BEE-09675601BBDA}"/>
                </a:ext>
              </a:extLst>
            </p:cNvPr>
            <p:cNvSpPr/>
            <p:nvPr/>
          </p:nvSpPr>
          <p:spPr>
            <a:xfrm>
              <a:off x="2065433" y="3352800"/>
              <a:ext cx="345440" cy="34544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25D5EA3-C25C-44B7-828D-FB9553F39277}"/>
                </a:ext>
              </a:extLst>
            </p:cNvPr>
            <p:cNvSpPr/>
            <p:nvPr/>
          </p:nvSpPr>
          <p:spPr>
            <a:xfrm>
              <a:off x="2713546" y="3352800"/>
              <a:ext cx="345440" cy="3454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CAA8AA2-3756-4686-99CA-62949E03F61D}"/>
                </a:ext>
              </a:extLst>
            </p:cNvPr>
            <p:cNvCxnSpPr>
              <a:stCxn id="83" idx="3"/>
              <a:endCxn id="84" idx="1"/>
            </p:cNvCxnSpPr>
            <p:nvPr/>
          </p:nvCxnSpPr>
          <p:spPr>
            <a:xfrm>
              <a:off x="1762760" y="3525520"/>
              <a:ext cx="30267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67FC477-D018-4056-A9EC-E5933883E5B8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2410873" y="3522980"/>
              <a:ext cx="302673" cy="2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D02C4A-F986-48E2-B657-AA3FFBC8D486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>
            <a:off x="2629408" y="3790507"/>
            <a:ext cx="1307498" cy="1410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B604DE9-6E22-4286-BBFF-BE3CFD5DCCBD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3507232" y="3415414"/>
            <a:ext cx="1080008" cy="13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A1988D8-17C5-4EB5-BD36-C235E288DDEF}"/>
              </a:ext>
            </a:extLst>
          </p:cNvPr>
          <p:cNvCxnSpPr>
            <a:cxnSpLocks/>
            <a:stCxn id="57" idx="0"/>
            <a:endCxn id="66" idx="2"/>
          </p:cNvCxnSpPr>
          <p:nvPr/>
        </p:nvCxnSpPr>
        <p:spPr>
          <a:xfrm flipH="1" flipV="1">
            <a:off x="5422202" y="2284675"/>
            <a:ext cx="42863" cy="7692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27CB27A-75D7-4FB5-9E32-92AE6F653F83}"/>
              </a:ext>
            </a:extLst>
          </p:cNvPr>
          <p:cNvCxnSpPr>
            <a:cxnSpLocks/>
            <a:stCxn id="74" idx="1"/>
            <a:endCxn id="57" idx="2"/>
          </p:cNvCxnSpPr>
          <p:nvPr/>
        </p:nvCxnSpPr>
        <p:spPr>
          <a:xfrm flipH="1" flipV="1">
            <a:off x="5465065" y="3776921"/>
            <a:ext cx="877824" cy="1406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08B7E4-7AAC-4427-80E8-C8E888338FF3}"/>
              </a:ext>
            </a:extLst>
          </p:cNvPr>
          <p:cNvCxnSpPr>
            <a:cxnSpLocks/>
            <a:stCxn id="74" idx="0"/>
            <a:endCxn id="81" idx="2"/>
          </p:cNvCxnSpPr>
          <p:nvPr/>
        </p:nvCxnSpPr>
        <p:spPr>
          <a:xfrm flipV="1">
            <a:off x="7220714" y="3392305"/>
            <a:ext cx="1196706" cy="14296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1E9666-B468-4C8F-AA3E-7B2F9ED14C49}"/>
              </a:ext>
            </a:extLst>
          </p:cNvPr>
          <p:cNvCxnSpPr>
            <a:cxnSpLocks/>
            <a:stCxn id="81" idx="0"/>
            <a:endCxn id="66" idx="3"/>
          </p:cNvCxnSpPr>
          <p:nvPr/>
        </p:nvCxnSpPr>
        <p:spPr>
          <a:xfrm flipH="1" flipV="1">
            <a:off x="6300026" y="1923168"/>
            <a:ext cx="2117394" cy="746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9" name="Picture 98" descr="A picture containing map&#10;&#10;Description automatically generated">
            <a:extLst>
              <a:ext uri="{FF2B5EF4-FFF2-40B4-BE49-F238E27FC236}">
                <a16:creationId xmlns:a16="http://schemas.microsoft.com/office/drawing/2014/main" id="{90BB9F16-5B7A-486F-9E12-979DF24E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78" y="3879372"/>
            <a:ext cx="3688813" cy="263486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4B8B3E4-EEA9-4B79-9C28-032427648734}"/>
              </a:ext>
            </a:extLst>
          </p:cNvPr>
          <p:cNvSpPr txBox="1"/>
          <p:nvPr/>
        </p:nvSpPr>
        <p:spPr>
          <a:xfrm>
            <a:off x="3940114" y="3074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D59F994-59CD-4850-B7A6-3E3952C48B7F}"/>
              </a:ext>
            </a:extLst>
          </p:cNvPr>
          <p:cNvSpPr txBox="1"/>
          <p:nvPr/>
        </p:nvSpPr>
        <p:spPr>
          <a:xfrm>
            <a:off x="3283157" y="4190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57710E-CBC5-4D78-A9DD-D654248A6B07}"/>
              </a:ext>
            </a:extLst>
          </p:cNvPr>
          <p:cNvSpPr txBox="1"/>
          <p:nvPr/>
        </p:nvSpPr>
        <p:spPr>
          <a:xfrm>
            <a:off x="5482260" y="2547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5AF8066-BE79-4BD3-8908-2A882C077515}"/>
              </a:ext>
            </a:extLst>
          </p:cNvPr>
          <p:cNvSpPr txBox="1"/>
          <p:nvPr/>
        </p:nvSpPr>
        <p:spPr>
          <a:xfrm>
            <a:off x="7189997" y="1935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55A52-5DBD-4213-B9E3-406B69654E23}"/>
              </a:ext>
            </a:extLst>
          </p:cNvPr>
          <p:cNvSpPr txBox="1"/>
          <p:nvPr/>
        </p:nvSpPr>
        <p:spPr>
          <a:xfrm>
            <a:off x="7819067" y="4068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09D4BD-DD1F-4714-A790-D843F5A2A4C4}"/>
              </a:ext>
            </a:extLst>
          </p:cNvPr>
          <p:cNvSpPr txBox="1"/>
          <p:nvPr/>
        </p:nvSpPr>
        <p:spPr>
          <a:xfrm>
            <a:off x="5935283" y="4375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79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4183-FC08-4215-8EE8-49A5943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86"/>
            <a:ext cx="10515600" cy="1586910"/>
          </a:xfrm>
        </p:spPr>
        <p:txBody>
          <a:bodyPr>
            <a:normAutofit/>
          </a:bodyPr>
          <a:lstStyle/>
          <a:p>
            <a:r>
              <a:rPr lang="en-US" dirty="0"/>
              <a:t>Using R:</a:t>
            </a:r>
          </a:p>
          <a:p>
            <a:pPr lvl="1"/>
            <a:r>
              <a:rPr lang="en-US" sz="1800" dirty="0">
                <a:highlight>
                  <a:srgbClr val="EAEAEA"/>
                </a:highlight>
                <a:latin typeface="Consolas" panose="020B0609020204030204" pitchFamily="49" charset="0"/>
              </a:rPr>
              <a:t>Statnet</a:t>
            </a:r>
          </a:p>
          <a:p>
            <a:pPr lvl="1"/>
            <a:r>
              <a:rPr lang="en-US" sz="1800" dirty="0">
                <a:highlight>
                  <a:srgbClr val="EAEAEA"/>
                </a:highlight>
                <a:latin typeface="Consolas" panose="020B0609020204030204" pitchFamily="49" charset="0"/>
              </a:rPr>
              <a:t>siminf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BAAC1E-7172-4F39-AFC7-4F66424125F9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Disease spread models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A895D9-89C9-4FCB-961E-C16AE780636C}"/>
              </a:ext>
            </a:extLst>
          </p:cNvPr>
          <p:cNvGrpSpPr/>
          <p:nvPr/>
        </p:nvGrpSpPr>
        <p:grpSpPr>
          <a:xfrm>
            <a:off x="838200" y="4645479"/>
            <a:ext cx="1655646" cy="1370208"/>
            <a:chOff x="973451" y="2428124"/>
            <a:chExt cx="1655646" cy="137020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8EA7BD1-D5D3-4017-8153-556BB89A7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0190" y="2428124"/>
              <a:ext cx="1242168" cy="113547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B973F7-5130-41A8-9D7B-9E5266AB97E8}"/>
                </a:ext>
              </a:extLst>
            </p:cNvPr>
            <p:cNvSpPr txBox="1"/>
            <p:nvPr/>
          </p:nvSpPr>
          <p:spPr>
            <a:xfrm>
              <a:off x="973451" y="3429000"/>
              <a:ext cx="1655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GAMA Platform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B222A1-95BC-46C7-8235-5B97CC1471DA}"/>
              </a:ext>
            </a:extLst>
          </p:cNvPr>
          <p:cNvGrpSpPr/>
          <p:nvPr/>
        </p:nvGrpSpPr>
        <p:grpSpPr>
          <a:xfrm>
            <a:off x="5229392" y="4520871"/>
            <a:ext cx="1090863" cy="1384694"/>
            <a:chOff x="2422358" y="4760494"/>
            <a:chExt cx="1090863" cy="1384694"/>
          </a:xfrm>
        </p:grpSpPr>
        <p:pic>
          <p:nvPicPr>
            <p:cNvPr id="39" name="Picture 2" descr="Image result for netlogo">
              <a:extLst>
                <a:ext uri="{FF2B5EF4-FFF2-40B4-BE49-F238E27FC236}">
                  <a16:creationId xmlns:a16="http://schemas.microsoft.com/office/drawing/2014/main" id="{014C7D62-A57F-463A-9AAE-6E7792EE7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2358" y="4760494"/>
              <a:ext cx="1090863" cy="1090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0B8AB9-F51C-4092-9265-D6243869B607}"/>
                </a:ext>
              </a:extLst>
            </p:cNvPr>
            <p:cNvSpPr txBox="1"/>
            <p:nvPr/>
          </p:nvSpPr>
          <p:spPr>
            <a:xfrm>
              <a:off x="2480925" y="5775856"/>
              <a:ext cx="97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NetLogo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8B843C-C0B5-4937-90CC-9C401088CB97}"/>
              </a:ext>
            </a:extLst>
          </p:cNvPr>
          <p:cNvSpPr txBox="1"/>
          <p:nvPr/>
        </p:nvSpPr>
        <p:spPr>
          <a:xfrm>
            <a:off x="8029143" y="5166901"/>
            <a:ext cx="321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http://contagion.principate.org/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C6E39-31DA-464D-BE27-03D55FA184DE}"/>
              </a:ext>
            </a:extLst>
          </p:cNvPr>
          <p:cNvSpPr txBox="1"/>
          <p:nvPr/>
        </p:nvSpPr>
        <p:spPr>
          <a:xfrm>
            <a:off x="663672" y="3318504"/>
            <a:ext cx="4129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Using</a:t>
            </a:r>
            <a:r>
              <a:rPr lang="en-US" dirty="0"/>
              <a:t> </a:t>
            </a:r>
            <a:r>
              <a:rPr lang="en-US" sz="2800" dirty="0"/>
              <a:t>Agent-based models: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E0BB4-DAD3-42F6-9085-0CEE9BCF4094}"/>
              </a:ext>
            </a:extLst>
          </p:cNvPr>
          <p:cNvSpPr txBox="1"/>
          <p:nvPr/>
        </p:nvSpPr>
        <p:spPr>
          <a:xfrm>
            <a:off x="4275694" y="6073784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https://ccl.northwestern.edu/netlogo/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4D4EE-7EF6-497E-B030-40598D8ABC69}"/>
              </a:ext>
            </a:extLst>
          </p:cNvPr>
          <p:cNvSpPr txBox="1"/>
          <p:nvPr/>
        </p:nvSpPr>
        <p:spPr>
          <a:xfrm>
            <a:off x="162437" y="6076867"/>
            <a:ext cx="3398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6"/>
              </a:rPr>
              <a:t>https://gama-platform.github.io/wiki/Home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5E7E7-C780-4EF3-BC5C-EF5747AC4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971" y="1134405"/>
            <a:ext cx="3955773" cy="1785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9C5DD-EACD-439A-A6A2-51566351B4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4813" y="2468055"/>
            <a:ext cx="4579860" cy="22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0C6741-D66D-4F51-80BB-FD0F159BC100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881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4183-FC08-4215-8EE8-49A5943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39" y="2767454"/>
            <a:ext cx="10515600" cy="175754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Statistical Models</a:t>
            </a:r>
          </a:p>
          <a:p>
            <a:pPr algn="ctr"/>
            <a:r>
              <a:rPr lang="en-US" sz="4800" dirty="0"/>
              <a:t>Simulation Models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BAAC1E-7172-4F39-AFC7-4F66424125F9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4327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4183-FC08-4215-8EE8-49A5943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0" y="1154506"/>
            <a:ext cx="3616354" cy="24947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Regression assumptions:</a:t>
            </a:r>
          </a:p>
          <a:p>
            <a:r>
              <a:rPr lang="en-US" dirty="0"/>
              <a:t>Linearity</a:t>
            </a:r>
          </a:p>
          <a:p>
            <a:r>
              <a:rPr lang="en-US" dirty="0"/>
              <a:t>Independence</a:t>
            </a:r>
          </a:p>
          <a:p>
            <a:r>
              <a:rPr lang="en-US" dirty="0"/>
              <a:t>Normality</a:t>
            </a:r>
          </a:p>
          <a:p>
            <a:r>
              <a:rPr lang="en-US" dirty="0"/>
              <a:t>Equal variance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BAAC1E-7172-4F39-AFC7-4F66424125F9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 Analysis and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15A1C-A2B2-4127-8130-369C1801E286}"/>
              </a:ext>
            </a:extLst>
          </p:cNvPr>
          <p:cNvSpPr txBox="1"/>
          <p:nvPr/>
        </p:nvSpPr>
        <p:spPr>
          <a:xfrm>
            <a:off x="5271875" y="194455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</a:rPr>
              <a:t>i.i.d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064DD-5F6D-4C8A-B580-77C2021B1E7C}"/>
              </a:ext>
            </a:extLst>
          </p:cNvPr>
          <p:cNvGrpSpPr/>
          <p:nvPr/>
        </p:nvGrpSpPr>
        <p:grpSpPr>
          <a:xfrm>
            <a:off x="9310415" y="1840991"/>
            <a:ext cx="1513809" cy="1121734"/>
            <a:chOff x="6397094" y="1612478"/>
            <a:chExt cx="2307954" cy="17101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A22E793-A325-4EFA-A140-C05DA7AF989F}"/>
                </a:ext>
              </a:extLst>
            </p:cNvPr>
            <p:cNvSpPr/>
            <p:nvPr/>
          </p:nvSpPr>
          <p:spPr>
            <a:xfrm>
              <a:off x="7272669" y="1612478"/>
              <a:ext cx="435935" cy="43593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6A99AC-0217-4596-96C9-4FDA48188C25}"/>
                </a:ext>
              </a:extLst>
            </p:cNvPr>
            <p:cNvSpPr/>
            <p:nvPr/>
          </p:nvSpPr>
          <p:spPr>
            <a:xfrm>
              <a:off x="8269113" y="2401858"/>
              <a:ext cx="435935" cy="43593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4A9629-98FC-46C6-90A2-72281C319116}"/>
                </a:ext>
              </a:extLst>
            </p:cNvPr>
            <p:cNvSpPr/>
            <p:nvPr/>
          </p:nvSpPr>
          <p:spPr>
            <a:xfrm>
              <a:off x="7272669" y="2886739"/>
              <a:ext cx="435935" cy="43593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584DC5-C850-40BB-92BF-D9BB59852969}"/>
                </a:ext>
              </a:extLst>
            </p:cNvPr>
            <p:cNvSpPr/>
            <p:nvPr/>
          </p:nvSpPr>
          <p:spPr>
            <a:xfrm>
              <a:off x="6397094" y="2270051"/>
              <a:ext cx="435935" cy="43593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9A464-D33D-46E3-A372-E2A52B7F2F4A}"/>
                </a:ext>
              </a:extLst>
            </p:cNvPr>
            <p:cNvCxnSpPr>
              <a:cxnSpLocks/>
              <a:stCxn id="4" idx="3"/>
              <a:endCxn id="9" idx="7"/>
            </p:cNvCxnSpPr>
            <p:nvPr/>
          </p:nvCxnSpPr>
          <p:spPr>
            <a:xfrm flipH="1">
              <a:off x="6769188" y="1984572"/>
              <a:ext cx="567322" cy="34932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7E0176-2910-4E83-9EF3-A99BD025A30E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>
              <a:off x="7490637" y="2048413"/>
              <a:ext cx="0" cy="838326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A7F472-41A6-4A96-A7FF-D94E1EFC6B28}"/>
                </a:ext>
              </a:extLst>
            </p:cNvPr>
            <p:cNvCxnSpPr>
              <a:cxnSpLocks/>
              <a:stCxn id="8" idx="6"/>
              <a:endCxn id="7" idx="3"/>
            </p:cNvCxnSpPr>
            <p:nvPr/>
          </p:nvCxnSpPr>
          <p:spPr>
            <a:xfrm flipV="1">
              <a:off x="7708604" y="2773952"/>
              <a:ext cx="624350" cy="33075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2FD437D1-C06C-4719-8D17-D939706FAF50}"/>
              </a:ext>
            </a:extLst>
          </p:cNvPr>
          <p:cNvSpPr/>
          <p:nvPr/>
        </p:nvSpPr>
        <p:spPr>
          <a:xfrm>
            <a:off x="5420672" y="1962654"/>
            <a:ext cx="725882" cy="725882"/>
          </a:xfrm>
          <a:prstGeom prst="noSmoking">
            <a:avLst>
              <a:gd name="adj" fmla="val 51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0A4919-83D2-48A8-8519-A155667980F6}"/>
              </a:ext>
            </a:extLst>
          </p:cNvPr>
          <p:cNvSpPr txBox="1"/>
          <p:nvPr/>
        </p:nvSpPr>
        <p:spPr>
          <a:xfrm>
            <a:off x="8299317" y="1121672"/>
            <a:ext cx="374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SNA recognize the influence of community members on each other.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56B07BD-FCFD-4B3B-A1D1-4B929458A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9211"/>
            <a:ext cx="4070901" cy="17020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1039AF1-85B2-47B0-88BD-153E711E6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933" y="4931808"/>
            <a:ext cx="4168373" cy="1926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48">
                <a:extLst>
                  <a:ext uri="{FF2B5EF4-FFF2-40B4-BE49-F238E27FC236}">
                    <a16:creationId xmlns:a16="http://schemas.microsoft.com/office/drawing/2014/main" id="{7B3CF8C2-92C0-4968-9C62-59A0382710F5}"/>
                  </a:ext>
                </a:extLst>
              </p:cNvPr>
              <p:cNvSpPr/>
              <p:nvPr/>
            </p:nvSpPr>
            <p:spPr>
              <a:xfrm>
                <a:off x="5792306" y="3479497"/>
                <a:ext cx="6125544" cy="3196145"/>
              </a:xfrm>
              <a:prstGeom prst="roundRect">
                <a:avLst/>
              </a:prstGeom>
              <a:noFill/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Multilevel Logistic Regression for Repeated measures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𝑜𝑗</m:t>
                        </m:r>
                      </m:sub>
                    </m:sSub>
                    <m:r>
                      <a:rPr lang="en-US" sz="1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Occurrence of the event </a:t>
                </a:r>
                <a:r>
                  <a:rPr lang="en-US" sz="1600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</a:t>
                </a:r>
                <a:r>
                  <a:rPr lang="en-US" sz="16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 time </a:t>
                </a:r>
                <a:r>
                  <a:rPr lang="en-US" sz="16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</a:t>
                </a:r>
              </a:p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Expected probability of PRRS occurrence</a:t>
                </a:r>
              </a:p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</a:t>
                </a:r>
                <a:r>
                  <a:rPr lang="en-US" sz="16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intercept</a:t>
                </a:r>
              </a:p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The slopes</a:t>
                </a:r>
              </a:p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</a:t>
                </a:r>
                <a:r>
                  <a:rPr lang="en-US" sz="16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random effect</a:t>
                </a:r>
                <a:endParaRPr lang="en-US" sz="16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직사각형 48">
                <a:extLst>
                  <a:ext uri="{FF2B5EF4-FFF2-40B4-BE49-F238E27FC236}">
                    <a16:creationId xmlns:a16="http://schemas.microsoft.com/office/drawing/2014/main" id="{7B3CF8C2-92C0-4968-9C62-59A038271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306" y="3479497"/>
                <a:ext cx="6125544" cy="31961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4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4183-FC08-4215-8EE8-49A5943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180"/>
            <a:ext cx="10515600" cy="16080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Exponential Random Graph Models:</a:t>
            </a:r>
            <a:r>
              <a:rPr lang="en-US" dirty="0"/>
              <a:t> Predicting dichotomous ties. What is the probability of observing our network?</a:t>
            </a:r>
          </a:p>
          <a:p>
            <a:r>
              <a:rPr lang="en-US" dirty="0"/>
              <a:t>Evaluate a cross sectional structure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BAAC1E-7172-4F39-AFC7-4F66424125F9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ERGMs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81B8E7-A04A-41EA-A66F-1424B0ED6ADF}"/>
              </a:ext>
            </a:extLst>
          </p:cNvPr>
          <p:cNvGrpSpPr/>
          <p:nvPr/>
        </p:nvGrpSpPr>
        <p:grpSpPr>
          <a:xfrm>
            <a:off x="7677781" y="4403637"/>
            <a:ext cx="1812022" cy="1434518"/>
            <a:chOff x="7677781" y="3776314"/>
            <a:chExt cx="1812022" cy="143451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A93CAEB-4A79-413F-A41F-2E79BF3FCA9A}"/>
                </a:ext>
              </a:extLst>
            </p:cNvPr>
            <p:cNvSpPr/>
            <p:nvPr/>
          </p:nvSpPr>
          <p:spPr>
            <a:xfrm>
              <a:off x="7677781" y="3776314"/>
              <a:ext cx="377505" cy="37750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D4D0BC-D0CD-4438-A438-445F0C4F29FD}"/>
                </a:ext>
              </a:extLst>
            </p:cNvPr>
            <p:cNvSpPr/>
            <p:nvPr/>
          </p:nvSpPr>
          <p:spPr>
            <a:xfrm>
              <a:off x="8273399" y="4833327"/>
              <a:ext cx="377505" cy="37750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CDD38F-167A-4CF0-9E3D-DB2F537A2D62}"/>
                </a:ext>
              </a:extLst>
            </p:cNvPr>
            <p:cNvSpPr/>
            <p:nvPr/>
          </p:nvSpPr>
          <p:spPr>
            <a:xfrm>
              <a:off x="9112298" y="3776314"/>
              <a:ext cx="377505" cy="37750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590A416-7846-4261-AF19-CD1897E4837D}"/>
                </a:ext>
              </a:extLst>
            </p:cNvPr>
            <p:cNvCxnSpPr>
              <a:stCxn id="2" idx="6"/>
              <a:endCxn id="7" idx="2"/>
            </p:cNvCxnSpPr>
            <p:nvPr/>
          </p:nvCxnSpPr>
          <p:spPr>
            <a:xfrm>
              <a:off x="8055286" y="3965067"/>
              <a:ext cx="1057012" cy="0"/>
            </a:xfrm>
            <a:prstGeom prst="straightConnector1">
              <a:avLst/>
            </a:prstGeom>
            <a:ln w="190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95DA35-2FFA-4BD6-BF1F-CF93D054DEAE}"/>
                </a:ext>
              </a:extLst>
            </p:cNvPr>
            <p:cNvCxnSpPr>
              <a:stCxn id="7" idx="4"/>
              <a:endCxn id="5" idx="7"/>
            </p:cNvCxnSpPr>
            <p:nvPr/>
          </p:nvCxnSpPr>
          <p:spPr>
            <a:xfrm flipH="1">
              <a:off x="8595620" y="4153819"/>
              <a:ext cx="705431" cy="734792"/>
            </a:xfrm>
            <a:prstGeom prst="straightConnector1">
              <a:avLst/>
            </a:prstGeom>
            <a:ln w="190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7ABB5A2-9BD4-4947-99E3-A4FE5D81468B}"/>
                </a:ext>
              </a:extLst>
            </p:cNvPr>
            <p:cNvCxnSpPr>
              <a:cxnSpLocks/>
              <a:stCxn id="2" idx="4"/>
              <a:endCxn id="5" idx="1"/>
            </p:cNvCxnSpPr>
            <p:nvPr/>
          </p:nvCxnSpPr>
          <p:spPr>
            <a:xfrm>
              <a:off x="7866534" y="4153819"/>
              <a:ext cx="462149" cy="734792"/>
            </a:xfrm>
            <a:prstGeom prst="straightConnector1">
              <a:avLst/>
            </a:prstGeom>
            <a:ln w="19050">
              <a:solidFill>
                <a:srgbClr val="F4909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03BA1D-64B5-4396-ACE3-4BBE2B643E6F}"/>
              </a:ext>
            </a:extLst>
          </p:cNvPr>
          <p:cNvGrpSpPr/>
          <p:nvPr/>
        </p:nvGrpSpPr>
        <p:grpSpPr>
          <a:xfrm>
            <a:off x="2162814" y="4393004"/>
            <a:ext cx="1755789" cy="1365352"/>
            <a:chOff x="2162814" y="3765681"/>
            <a:chExt cx="1755789" cy="136535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E9E18AA-A20B-4551-AAF7-8A81A84C02C3}"/>
                </a:ext>
              </a:extLst>
            </p:cNvPr>
            <p:cNvSpPr/>
            <p:nvPr/>
          </p:nvSpPr>
          <p:spPr>
            <a:xfrm>
              <a:off x="2162814" y="3765681"/>
              <a:ext cx="377505" cy="37750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E42035-79F4-482C-9866-BD638BC6533F}"/>
                </a:ext>
              </a:extLst>
            </p:cNvPr>
            <p:cNvSpPr/>
            <p:nvPr/>
          </p:nvSpPr>
          <p:spPr>
            <a:xfrm>
              <a:off x="3541098" y="3771436"/>
              <a:ext cx="377505" cy="37750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5C2A8B-B657-446F-8842-9BD4D53B6155}"/>
                </a:ext>
              </a:extLst>
            </p:cNvPr>
            <p:cNvSpPr/>
            <p:nvPr/>
          </p:nvSpPr>
          <p:spPr>
            <a:xfrm>
              <a:off x="2162814" y="4753528"/>
              <a:ext cx="377505" cy="3775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460C4C-00A4-4FB0-AE0A-ED6556836239}"/>
                </a:ext>
              </a:extLst>
            </p:cNvPr>
            <p:cNvSpPr/>
            <p:nvPr/>
          </p:nvSpPr>
          <p:spPr>
            <a:xfrm>
              <a:off x="3299612" y="4744370"/>
              <a:ext cx="377505" cy="37750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AFBF347-CCCE-435D-8889-F9D523C14F59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2540319" y="3954434"/>
              <a:ext cx="1000779" cy="5755"/>
            </a:xfrm>
            <a:prstGeom prst="straightConnector1">
              <a:avLst/>
            </a:prstGeom>
            <a:ln w="190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F819587-05F5-4237-86F6-7EDF50D4435A}"/>
                </a:ext>
              </a:extLst>
            </p:cNvPr>
            <p:cNvCxnSpPr>
              <a:cxnSpLocks/>
              <a:stCxn id="18" idx="5"/>
              <a:endCxn id="21" idx="1"/>
            </p:cNvCxnSpPr>
            <p:nvPr/>
          </p:nvCxnSpPr>
          <p:spPr>
            <a:xfrm>
              <a:off x="2485035" y="4087902"/>
              <a:ext cx="869861" cy="711752"/>
            </a:xfrm>
            <a:prstGeom prst="straightConnector1">
              <a:avLst/>
            </a:prstGeom>
            <a:ln w="19050">
              <a:solidFill>
                <a:srgbClr val="F4909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A903691-A23C-42B4-98C4-345156533E94}"/>
                </a:ext>
              </a:extLst>
            </p:cNvPr>
            <p:cNvCxnSpPr>
              <a:cxnSpLocks/>
              <a:stCxn id="18" idx="4"/>
              <a:endCxn id="20" idx="0"/>
            </p:cNvCxnSpPr>
            <p:nvPr/>
          </p:nvCxnSpPr>
          <p:spPr>
            <a:xfrm>
              <a:off x="2351567" y="4143186"/>
              <a:ext cx="0" cy="610342"/>
            </a:xfrm>
            <a:prstGeom prst="straightConnector1">
              <a:avLst/>
            </a:prstGeom>
            <a:ln w="19050">
              <a:solidFill>
                <a:srgbClr val="F4909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E780BB5-885E-4FA2-B825-2DE39C9F1DDC}"/>
              </a:ext>
            </a:extLst>
          </p:cNvPr>
          <p:cNvSpPr txBox="1"/>
          <p:nvPr/>
        </p:nvSpPr>
        <p:spPr>
          <a:xfrm>
            <a:off x="1348534" y="3235431"/>
            <a:ext cx="3889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Individual covariates:</a:t>
            </a:r>
            <a:r>
              <a:rPr lang="en-US" dirty="0"/>
              <a:t> are sow farms more likely to contact GDUs?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39D8B2-F52E-485D-926E-3CAED630235E}"/>
              </a:ext>
            </a:extLst>
          </p:cNvPr>
          <p:cNvSpPr txBox="1"/>
          <p:nvPr/>
        </p:nvSpPr>
        <p:spPr>
          <a:xfrm>
            <a:off x="6305481" y="3045632"/>
            <a:ext cx="504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Network structure: </a:t>
            </a:r>
            <a:r>
              <a:rPr lang="en-US" dirty="0"/>
              <a:t>If Farm A contacts Farm B, and Farm B contacts Farm A, what are the chances of farm A contacting Farm B? (Triangles formations)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22A54-9750-4FA0-97CC-BDFBC2EE975A}"/>
              </a:ext>
            </a:extLst>
          </p:cNvPr>
          <p:cNvSpPr txBox="1"/>
          <p:nvPr/>
        </p:nvSpPr>
        <p:spPr>
          <a:xfrm>
            <a:off x="3677117" y="6103089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EAEAEA"/>
                </a:highlight>
                <a:latin typeface="Consolas" panose="020B0609020204030204" pitchFamily="49" charset="0"/>
              </a:rPr>
              <a:t>ergm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https://www.jstatsoft.org/article/view/v024i03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7777DE-BE5E-47C5-9FE9-91C17B77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938212"/>
            <a:ext cx="3040643" cy="3109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CCD50-ABE2-4D49-82E5-25490EBA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949" y="4680759"/>
            <a:ext cx="5509737" cy="2286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8BBEE-B009-4FAE-98A0-1413A8C8F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31" y="4582045"/>
            <a:ext cx="4308519" cy="20445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538848-74C7-40FC-8454-8C4CE3896F9E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Exponential Random Graph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B78F-17F4-44CB-91F8-1C28192DC8F0}"/>
                  </a:ext>
                </a:extLst>
              </p:cNvPr>
              <p:cNvSpPr txBox="1"/>
              <p:nvPr/>
            </p:nvSpPr>
            <p:spPr>
              <a:xfrm>
                <a:off x="4833257" y="1034142"/>
                <a:ext cx="6614149" cy="3547903"/>
              </a:xfrm>
              <a:prstGeom prst="roundRect">
                <a:avLst/>
              </a:prstGeom>
              <a:noFill/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9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MX" smtClean="0">
                              <a:latin typeface="Cambria Math" panose="02040503050406030204" pitchFamily="18" charset="0"/>
                            </a:rPr>
                            <m:t> = 1</m:t>
                          </m:r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s-MX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s-MX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s-MX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s-MX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MX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MX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dirty="0"/>
                  <a:t>is the random variable for the state of the actor pair </a:t>
                </a:r>
                <a:r>
                  <a:rPr lang="en-US" sz="1400" b="0" dirty="0" err="1"/>
                  <a:t>i,j</a:t>
                </a:r>
                <a:endParaRPr lang="en-US" sz="1400" b="0" dirty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s-MX" sz="1400" b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dirty="0"/>
                  <a:t>Is the compliment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1400" b="0" dirty="0"/>
                  <a:t> (All the dyads in the network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b="0" dirty="0"/>
                  <a:t>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b="0" dirty="0"/>
                  <a:t>equals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sz="1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b="0" dirty="0"/>
                  <a:t>, where: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b="0" dirty="0"/>
                  <a:t> is defined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 b="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1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en-US" sz="1400" b="0" dirty="0"/>
                  <a:t> along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1400" b="0" dirty="0"/>
                  <a:t> set to 1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b="0" dirty="0"/>
                  <a:t> is defined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1400" b="0" i="1" dirty="0"/>
                  <a:t> </a:t>
                </a:r>
                <a:r>
                  <a:rPr lang="en-US" sz="1400" b="0" dirty="0"/>
                  <a:t>along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b="0" i="1" dirty="0"/>
                  <a:t> </a:t>
                </a:r>
                <a:r>
                  <a:rPr lang="en-US" sz="1400" b="0" dirty="0"/>
                  <a:t>set to 0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400" b="0" dirty="0"/>
                  <a:t>is the statistic of the model and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b="0" i="1" dirty="0"/>
                  <a:t> </a:t>
                </a:r>
                <a:r>
                  <a:rPr lang="en-US" sz="1400" b="0" dirty="0"/>
                  <a:t>the change statistics for actor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400" b="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B78F-17F4-44CB-91F8-1C28192DC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57" y="1034142"/>
                <a:ext cx="6614149" cy="354790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9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B82B6-B46B-4461-83F7-260D915B9991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STERGMs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34D3E-F29D-4D13-8740-73306476D936}"/>
              </a:ext>
            </a:extLst>
          </p:cNvPr>
          <p:cNvSpPr txBox="1"/>
          <p:nvPr/>
        </p:nvSpPr>
        <p:spPr>
          <a:xfrm>
            <a:off x="1186543" y="1273629"/>
            <a:ext cx="526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Separable Temporal ERGM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F9A8A8-4E90-4B5B-A3DF-F261ABE29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0" t="31661" r="16551" b="30269"/>
          <a:stretch/>
        </p:blipFill>
        <p:spPr>
          <a:xfrm>
            <a:off x="1409467" y="2047375"/>
            <a:ext cx="8149202" cy="3181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53DA5-04FF-48AE-9E0A-CC45A18014D4}"/>
              </a:ext>
            </a:extLst>
          </p:cNvPr>
          <p:cNvSpPr txBox="1"/>
          <p:nvPr/>
        </p:nvSpPr>
        <p:spPr>
          <a:xfrm>
            <a:off x="2870884" y="5229015"/>
            <a:ext cx="522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r>
              <a:rPr lang="en-US" i="1" baseline="30000" dirty="0"/>
              <a:t>+</a:t>
            </a:r>
            <a:r>
              <a:rPr lang="en-US" baseline="30000" dirty="0"/>
              <a:t> </a:t>
            </a:r>
            <a:r>
              <a:rPr lang="en-US" dirty="0"/>
              <a:t>= network in the formation process after evolution</a:t>
            </a:r>
          </a:p>
          <a:p>
            <a:r>
              <a:rPr lang="en-US" i="1" dirty="0"/>
              <a:t>Y</a:t>
            </a:r>
            <a:r>
              <a:rPr lang="en-US" i="1" baseline="30000" dirty="0"/>
              <a:t>-</a:t>
            </a:r>
            <a:r>
              <a:rPr lang="en-US" i="1" dirty="0"/>
              <a:t> </a:t>
            </a:r>
            <a:r>
              <a:rPr lang="en-US" dirty="0"/>
              <a:t>= network in the dissolution process after evolution</a:t>
            </a:r>
          </a:p>
          <a:p>
            <a:r>
              <a:rPr lang="en-US" dirty="0"/>
              <a:t>This is the origin of the “S” in STERGM</a:t>
            </a:r>
          </a:p>
        </p:txBody>
      </p:sp>
    </p:spTree>
    <p:extLst>
      <p:ext uri="{BB962C8B-B14F-4D97-AF65-F5344CB8AC3E}">
        <p14:creationId xmlns:p14="http://schemas.microsoft.com/office/powerpoint/2010/main" val="13702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4183-FC08-4215-8EE8-49A5943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9" y="1154506"/>
            <a:ext cx="8089539" cy="2494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Dynamic Network Regression: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https://cran.r-project.org/web/packages/dnr/dnr.pdf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BAAC1E-7172-4F39-AFC7-4F66424125F9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 Network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0798B-3A17-4967-8EF4-47694861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201" y="2384173"/>
            <a:ext cx="3947144" cy="38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0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BAAC1E-7172-4F39-AFC7-4F66424125F9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Models </a:t>
            </a:r>
            <a:r>
              <a:rPr lang="en-US" dirty="0" err="1"/>
              <a:t>inNetwork</a:t>
            </a:r>
            <a:r>
              <a:rPr lang="en-US" dirty="0"/>
              <a:t>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9AEBA-7C32-482A-A851-32FD69FA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6322"/>
            <a:ext cx="11697714" cy="5791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3E30B3-610A-4A66-88FF-3ABDA74B390A}"/>
              </a:ext>
            </a:extLst>
          </p:cNvPr>
          <p:cNvSpPr txBox="1"/>
          <p:nvPr/>
        </p:nvSpPr>
        <p:spPr>
          <a:xfrm>
            <a:off x="8658120" y="857735"/>
            <a:ext cx="31211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GLM</a:t>
            </a:r>
            <a:r>
              <a:rPr lang="en-US" sz="1400" dirty="0"/>
              <a:t> Generalized linear model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GLMM</a:t>
            </a:r>
            <a:r>
              <a:rPr lang="en-US" sz="1400" dirty="0"/>
              <a:t> Generalized linear mixed model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NAM</a:t>
            </a:r>
            <a:r>
              <a:rPr lang="en-US" sz="1400" dirty="0"/>
              <a:t> Network autocorrelated model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TNAM</a:t>
            </a:r>
            <a:r>
              <a:rPr lang="en-US" sz="1400" dirty="0"/>
              <a:t> temporal autocorrelated model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ERGM</a:t>
            </a:r>
            <a:r>
              <a:rPr lang="en-US" sz="1400" dirty="0"/>
              <a:t> exponential random graph model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NBDA</a:t>
            </a:r>
            <a:r>
              <a:rPr lang="en-US" sz="1400" dirty="0"/>
              <a:t> Network based diffusion analysis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SAOM</a:t>
            </a:r>
            <a:r>
              <a:rPr lang="en-US" sz="1400" dirty="0"/>
              <a:t> stochastic actor-oriented model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TERGM</a:t>
            </a:r>
            <a:r>
              <a:rPr lang="en-US" sz="1400" dirty="0"/>
              <a:t> Temporal ERGM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REM</a:t>
            </a:r>
            <a:r>
              <a:rPr lang="en-US" sz="1400" dirty="0"/>
              <a:t> Relational events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66BAE-D1A5-448E-91A5-F562A3ABCABF}"/>
              </a:ext>
            </a:extLst>
          </p:cNvPr>
          <p:cNvSpPr txBox="1"/>
          <p:nvPr/>
        </p:nvSpPr>
        <p:spPr>
          <a:xfrm>
            <a:off x="10293339" y="6577334"/>
            <a:ext cx="189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Matthew J. Silk 2017</a:t>
            </a:r>
          </a:p>
        </p:txBody>
      </p:sp>
    </p:spTree>
    <p:extLst>
      <p:ext uri="{BB962C8B-B14F-4D97-AF65-F5344CB8AC3E}">
        <p14:creationId xmlns:p14="http://schemas.microsoft.com/office/powerpoint/2010/main" val="223108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4183-FC08-4215-8EE8-49A5943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86"/>
            <a:ext cx="10515600" cy="3567834"/>
          </a:xfrm>
        </p:spPr>
        <p:txBody>
          <a:bodyPr>
            <a:normAutofit/>
          </a:bodyPr>
          <a:lstStyle/>
          <a:p>
            <a:r>
              <a:rPr lang="en-US" dirty="0"/>
              <a:t>Most epidemic models incorporate homogenous mixing assumption (Law of mass action).</a:t>
            </a:r>
          </a:p>
          <a:p>
            <a:r>
              <a:rPr lang="en-US" dirty="0"/>
              <a:t>This for some scenarios this assumption is unrealistic but simplifies the mathematical computation of the model.</a:t>
            </a:r>
          </a:p>
          <a:p>
            <a:r>
              <a:rPr lang="en-US" dirty="0"/>
              <a:t>Populations are not homogenously mixed, population structure can arise from spatial and social interactions.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BAAC1E-7172-4F39-AFC7-4F66424125F9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Disease spread models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B72A299-C623-44F2-9620-22555B246126}"/>
              </a:ext>
            </a:extLst>
          </p:cNvPr>
          <p:cNvGrpSpPr/>
          <p:nvPr/>
        </p:nvGrpSpPr>
        <p:grpSpPr>
          <a:xfrm>
            <a:off x="4398174" y="5297392"/>
            <a:ext cx="3109974" cy="614758"/>
            <a:chOff x="4398173" y="5240921"/>
            <a:chExt cx="3395653" cy="67122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DEB895C-5180-4655-A2F8-A2765815027F}"/>
                </a:ext>
              </a:extLst>
            </p:cNvPr>
            <p:cNvSpPr/>
            <p:nvPr/>
          </p:nvSpPr>
          <p:spPr>
            <a:xfrm>
              <a:off x="4398173" y="5425589"/>
              <a:ext cx="614283" cy="486561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9190656-0DD6-4F94-B006-8658A76D378B}"/>
                </a:ext>
              </a:extLst>
            </p:cNvPr>
            <p:cNvSpPr/>
            <p:nvPr/>
          </p:nvSpPr>
          <p:spPr>
            <a:xfrm>
              <a:off x="5788858" y="5425587"/>
              <a:ext cx="614283" cy="486561"/>
            </a:xfrm>
            <a:prstGeom prst="roundRect">
              <a:avLst>
                <a:gd name="adj" fmla="val 16667"/>
              </a:avLst>
            </a:prstGeom>
            <a:solidFill>
              <a:srgbClr val="F4909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600" b="1" dirty="0"/>
                <a:t>I</a:t>
              </a:r>
              <a:endParaRPr lang="en-US" sz="3600" b="1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E4133F-4AA3-4EDF-AC39-072CF3DB45EB}"/>
                </a:ext>
              </a:extLst>
            </p:cNvPr>
            <p:cNvSpPr/>
            <p:nvPr/>
          </p:nvSpPr>
          <p:spPr>
            <a:xfrm>
              <a:off x="7179543" y="5425587"/>
              <a:ext cx="614283" cy="48656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476DC9B-3AEE-4D27-A64B-12E2AC044D2F}"/>
                </a:ext>
              </a:extLst>
            </p:cNvPr>
            <p:cNvCxnSpPr>
              <a:stCxn id="2" idx="3"/>
              <a:endCxn id="7" idx="1"/>
            </p:cNvCxnSpPr>
            <p:nvPr/>
          </p:nvCxnSpPr>
          <p:spPr>
            <a:xfrm flipV="1">
              <a:off x="5012456" y="5668868"/>
              <a:ext cx="776402" cy="2"/>
            </a:xfrm>
            <a:prstGeom prst="straightConnector1">
              <a:avLst/>
            </a:prstGeom>
            <a:ln w="571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C8C723-F114-40A3-ACCD-62739F827190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403141" y="5668868"/>
              <a:ext cx="776402" cy="0"/>
            </a:xfrm>
            <a:prstGeom prst="straightConnector1">
              <a:avLst/>
            </a:prstGeom>
            <a:ln w="571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2C0008-C128-404B-A37A-A45A0F057F34}"/>
                </a:ext>
              </a:extLst>
            </p:cNvPr>
            <p:cNvSpPr txBox="1"/>
            <p:nvPr/>
          </p:nvSpPr>
          <p:spPr>
            <a:xfrm>
              <a:off x="5240525" y="5280777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rgbClr val="860000"/>
                  </a:solidFill>
                </a:rPr>
                <a:t>β</a:t>
              </a:r>
              <a:endParaRPr lang="en-US" dirty="0">
                <a:solidFill>
                  <a:srgbClr val="86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0AF6F-5F21-4EFD-A437-85DD9E0730C5}"/>
                </a:ext>
              </a:extLst>
            </p:cNvPr>
            <p:cNvSpPr txBox="1"/>
            <p:nvPr/>
          </p:nvSpPr>
          <p:spPr>
            <a:xfrm>
              <a:off x="6637293" y="5240921"/>
              <a:ext cx="2872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rgbClr val="860000"/>
                  </a:solidFill>
                </a:rPr>
                <a:t>γ</a:t>
              </a:r>
              <a:endParaRPr lang="en-US" dirty="0">
                <a:solidFill>
                  <a:srgbClr val="86000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64AA60-DE23-49A2-9399-BEC8F4D35F65}"/>
              </a:ext>
            </a:extLst>
          </p:cNvPr>
          <p:cNvGrpSpPr/>
          <p:nvPr/>
        </p:nvGrpSpPr>
        <p:grpSpPr>
          <a:xfrm>
            <a:off x="4586769" y="4812708"/>
            <a:ext cx="2640077" cy="1645887"/>
            <a:chOff x="1193737" y="4946406"/>
            <a:chExt cx="2640077" cy="164588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B4B5DA-3EBF-4F61-AE2A-A6D46D09C9F0}"/>
                </a:ext>
              </a:extLst>
            </p:cNvPr>
            <p:cNvSpPr/>
            <p:nvPr/>
          </p:nvSpPr>
          <p:spPr>
            <a:xfrm>
              <a:off x="3622290" y="4946406"/>
              <a:ext cx="211524" cy="2115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D89DA6-40F3-44C2-A9CB-BCB19635D20C}"/>
                </a:ext>
              </a:extLst>
            </p:cNvPr>
            <p:cNvSpPr/>
            <p:nvPr/>
          </p:nvSpPr>
          <p:spPr>
            <a:xfrm rot="16008943">
              <a:off x="1193737" y="5628858"/>
              <a:ext cx="211524" cy="211524"/>
            </a:xfrm>
            <a:prstGeom prst="ellipse">
              <a:avLst/>
            </a:prstGeom>
            <a:solidFill>
              <a:srgbClr val="F4909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5BC415A-9AC4-49A5-B189-A8D568E99D22}"/>
                </a:ext>
              </a:extLst>
            </p:cNvPr>
            <p:cNvSpPr/>
            <p:nvPr/>
          </p:nvSpPr>
          <p:spPr>
            <a:xfrm rot="3327766">
              <a:off x="3380999" y="5932020"/>
              <a:ext cx="211524" cy="2115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8FDD7B-3DE4-4846-9943-8D3119DF0874}"/>
                </a:ext>
              </a:extLst>
            </p:cNvPr>
            <p:cNvSpPr/>
            <p:nvPr/>
          </p:nvSpPr>
          <p:spPr>
            <a:xfrm>
              <a:off x="2879834" y="5398729"/>
              <a:ext cx="211524" cy="211524"/>
            </a:xfrm>
            <a:prstGeom prst="ellipse">
              <a:avLst/>
            </a:prstGeom>
            <a:solidFill>
              <a:srgbClr val="F4909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E89E5B-8C6F-4336-9C1D-B6DC4CCBC73C}"/>
                </a:ext>
              </a:extLst>
            </p:cNvPr>
            <p:cNvSpPr/>
            <p:nvPr/>
          </p:nvSpPr>
          <p:spPr>
            <a:xfrm rot="6087921">
              <a:off x="2276654" y="6380769"/>
              <a:ext cx="211524" cy="211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1819A3-88F0-4623-B78E-F751F097606C}"/>
                </a:ext>
              </a:extLst>
            </p:cNvPr>
            <p:cNvSpPr/>
            <p:nvPr/>
          </p:nvSpPr>
          <p:spPr>
            <a:xfrm>
              <a:off x="2382416" y="5672979"/>
              <a:ext cx="211524" cy="211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D8CC73C-9EDF-49D3-B2CA-51BCE413493B}"/>
                </a:ext>
              </a:extLst>
            </p:cNvPr>
            <p:cNvSpPr/>
            <p:nvPr/>
          </p:nvSpPr>
          <p:spPr>
            <a:xfrm>
              <a:off x="2446462" y="4977383"/>
              <a:ext cx="211524" cy="211524"/>
            </a:xfrm>
            <a:prstGeom prst="ellipse">
              <a:avLst/>
            </a:prstGeom>
            <a:solidFill>
              <a:srgbClr val="F4909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19C0F1-3A0D-40B3-8B67-10F71BB45693}"/>
                </a:ext>
              </a:extLst>
            </p:cNvPr>
            <p:cNvSpPr/>
            <p:nvPr/>
          </p:nvSpPr>
          <p:spPr>
            <a:xfrm>
              <a:off x="1299499" y="6149411"/>
              <a:ext cx="211524" cy="211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144A82E-794A-46D6-96E2-DC8A5DC92004}"/>
                </a:ext>
              </a:extLst>
            </p:cNvPr>
            <p:cNvCxnSpPr>
              <a:cxnSpLocks/>
              <a:stCxn id="33" idx="6"/>
              <a:endCxn id="30" idx="4"/>
            </p:cNvCxnSpPr>
            <p:nvPr/>
          </p:nvCxnSpPr>
          <p:spPr>
            <a:xfrm>
              <a:off x="1511023" y="6255173"/>
              <a:ext cx="767741" cy="210335"/>
            </a:xfrm>
            <a:prstGeom prst="straightConnector1">
              <a:avLst/>
            </a:prstGeom>
            <a:ln w="190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3968B53-0152-49E7-8C23-DE91AA5D720E}"/>
                </a:ext>
              </a:extLst>
            </p:cNvPr>
            <p:cNvSpPr/>
            <p:nvPr/>
          </p:nvSpPr>
          <p:spPr>
            <a:xfrm>
              <a:off x="2018628" y="5414848"/>
              <a:ext cx="211524" cy="211524"/>
            </a:xfrm>
            <a:prstGeom prst="ellipse">
              <a:avLst/>
            </a:prstGeom>
            <a:solidFill>
              <a:srgbClr val="F4909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9C7EBB2-FBFA-4FF4-9EAD-70279F4ACD3D}"/>
                </a:ext>
              </a:extLst>
            </p:cNvPr>
            <p:cNvCxnSpPr>
              <a:cxnSpLocks/>
              <a:stCxn id="26" idx="4"/>
              <a:endCxn id="41" idx="2"/>
            </p:cNvCxnSpPr>
            <p:nvPr/>
          </p:nvCxnSpPr>
          <p:spPr>
            <a:xfrm flipV="1">
              <a:off x="1405098" y="5520610"/>
              <a:ext cx="613530" cy="208135"/>
            </a:xfrm>
            <a:prstGeom prst="straightConnector1">
              <a:avLst/>
            </a:prstGeom>
            <a:ln w="190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0CFEE07-08B5-4B36-BD6C-43BD337BAC14}"/>
                </a:ext>
              </a:extLst>
            </p:cNvPr>
            <p:cNvCxnSpPr>
              <a:cxnSpLocks/>
              <a:stCxn id="33" idx="7"/>
              <a:endCxn id="31" idx="3"/>
            </p:cNvCxnSpPr>
            <p:nvPr/>
          </p:nvCxnSpPr>
          <p:spPr>
            <a:xfrm flipV="1">
              <a:off x="1480046" y="5853526"/>
              <a:ext cx="933347" cy="326862"/>
            </a:xfrm>
            <a:prstGeom prst="straightConnector1">
              <a:avLst/>
            </a:prstGeom>
            <a:ln w="190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F891C14-92DE-48FA-B012-18C52010DE76}"/>
                </a:ext>
              </a:extLst>
            </p:cNvPr>
            <p:cNvCxnSpPr>
              <a:cxnSpLocks/>
              <a:stCxn id="41" idx="7"/>
              <a:endCxn id="32" idx="3"/>
            </p:cNvCxnSpPr>
            <p:nvPr/>
          </p:nvCxnSpPr>
          <p:spPr>
            <a:xfrm flipV="1">
              <a:off x="2199175" y="5157930"/>
              <a:ext cx="278264" cy="287895"/>
            </a:xfrm>
            <a:prstGeom prst="straightConnector1">
              <a:avLst/>
            </a:prstGeom>
            <a:ln w="190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33437ED-B67A-48BA-83DA-687440147F0D}"/>
                </a:ext>
              </a:extLst>
            </p:cNvPr>
            <p:cNvCxnSpPr>
              <a:cxnSpLocks/>
              <a:stCxn id="41" idx="6"/>
              <a:endCxn id="29" idx="2"/>
            </p:cNvCxnSpPr>
            <p:nvPr/>
          </p:nvCxnSpPr>
          <p:spPr>
            <a:xfrm flipV="1">
              <a:off x="2230152" y="5504491"/>
              <a:ext cx="649682" cy="16119"/>
            </a:xfrm>
            <a:prstGeom prst="straightConnector1">
              <a:avLst/>
            </a:prstGeom>
            <a:ln w="190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6984B83-79D7-4BAD-A33E-84A42BC87EFE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>
              <a:off x="3091358" y="5504491"/>
              <a:ext cx="335442" cy="446169"/>
            </a:xfrm>
            <a:prstGeom prst="straightConnector1">
              <a:avLst/>
            </a:prstGeom>
            <a:ln w="190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41F19F0-8C82-4E50-9DC1-C1C30550253A}"/>
                </a:ext>
              </a:extLst>
            </p:cNvPr>
            <p:cNvCxnSpPr>
              <a:cxnSpLocks/>
              <a:stCxn id="29" idx="7"/>
              <a:endCxn id="25" idx="3"/>
            </p:cNvCxnSpPr>
            <p:nvPr/>
          </p:nvCxnSpPr>
          <p:spPr>
            <a:xfrm flipV="1">
              <a:off x="3060381" y="5126953"/>
              <a:ext cx="592886" cy="302753"/>
            </a:xfrm>
            <a:prstGeom prst="straightConnector1">
              <a:avLst/>
            </a:prstGeom>
            <a:ln w="19050">
              <a:solidFill>
                <a:srgbClr val="8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4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606</Words>
  <Application>Microsoft Macintosh PowerPoint</Application>
  <PresentationFormat>Widescreen</PresentationFormat>
  <Paragraphs>126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Cambria Math</vt:lpstr>
      <vt:lpstr>Consolas</vt:lpstr>
      <vt:lpstr>Goudy Old Style</vt:lpstr>
      <vt:lpstr>Office Theme</vt:lpstr>
      <vt:lpstr>Office Theme</vt:lpstr>
      <vt:lpstr>Further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applications</dc:title>
  <dc:creator>Pablo Gomez</dc:creator>
  <cp:lastModifiedBy>Jose Pablo Gomez-vazquez</cp:lastModifiedBy>
  <cp:revision>24</cp:revision>
  <dcterms:created xsi:type="dcterms:W3CDTF">2019-10-06T19:18:57Z</dcterms:created>
  <dcterms:modified xsi:type="dcterms:W3CDTF">2021-02-23T01:07:23Z</dcterms:modified>
</cp:coreProperties>
</file>