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96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9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87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61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519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58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27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49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62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3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39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6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7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9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0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2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7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714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5591" y="2504389"/>
            <a:ext cx="4921250" cy="2631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7200" spc="-10" dirty="0"/>
              <a:t>Descriptive Statistics</a:t>
            </a:r>
            <a:endParaRPr sz="7200"/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2000" dirty="0">
                <a:solidFill>
                  <a:srgbClr val="89D0D5"/>
                </a:solidFill>
              </a:rPr>
              <a:t>CADS</a:t>
            </a:r>
            <a:r>
              <a:rPr sz="2000" spc="-45" dirty="0">
                <a:solidFill>
                  <a:srgbClr val="89D0D5"/>
                </a:solidFill>
              </a:rPr>
              <a:t> </a:t>
            </a:r>
            <a:r>
              <a:rPr sz="2000" dirty="0">
                <a:solidFill>
                  <a:srgbClr val="89D0D5"/>
                </a:solidFill>
              </a:rPr>
              <a:t>MODULE</a:t>
            </a:r>
            <a:r>
              <a:rPr sz="2000" spc="-10" dirty="0">
                <a:solidFill>
                  <a:srgbClr val="89D0D5"/>
                </a:solidFill>
              </a:rPr>
              <a:t> </a:t>
            </a:r>
            <a:r>
              <a:rPr sz="2000" dirty="0">
                <a:solidFill>
                  <a:srgbClr val="89D0D5"/>
                </a:solidFill>
              </a:rPr>
              <a:t>2</a:t>
            </a:r>
            <a:r>
              <a:rPr sz="2000" spc="-15" dirty="0">
                <a:solidFill>
                  <a:srgbClr val="89D0D5"/>
                </a:solidFill>
              </a:rPr>
              <a:t> </a:t>
            </a:r>
            <a:r>
              <a:rPr sz="2000" dirty="0">
                <a:solidFill>
                  <a:srgbClr val="89D0D5"/>
                </a:solidFill>
              </a:rPr>
              <a:t>–</a:t>
            </a:r>
            <a:r>
              <a:rPr sz="2000" spc="-25" dirty="0">
                <a:solidFill>
                  <a:srgbClr val="89D0D5"/>
                </a:solidFill>
              </a:rPr>
              <a:t> </a:t>
            </a:r>
            <a:r>
              <a:rPr sz="2000" dirty="0">
                <a:solidFill>
                  <a:srgbClr val="89D0D5"/>
                </a:solidFill>
              </a:rPr>
              <a:t>SOCIAL</a:t>
            </a:r>
            <a:r>
              <a:rPr sz="2000" spc="-50" dirty="0">
                <a:solidFill>
                  <a:srgbClr val="89D0D5"/>
                </a:solidFill>
              </a:rPr>
              <a:t> </a:t>
            </a:r>
            <a:r>
              <a:rPr sz="2000" dirty="0">
                <a:solidFill>
                  <a:srgbClr val="89D0D5"/>
                </a:solidFill>
              </a:rPr>
              <a:t>JUSTICE</a:t>
            </a:r>
            <a:r>
              <a:rPr sz="2000" spc="-25" dirty="0">
                <a:solidFill>
                  <a:srgbClr val="89D0D5"/>
                </a:solidFill>
              </a:rPr>
              <a:t> </a:t>
            </a:r>
            <a:r>
              <a:rPr sz="2000" spc="-20" dirty="0">
                <a:solidFill>
                  <a:srgbClr val="89D0D5"/>
                </a:solidFill>
              </a:rPr>
              <a:t>4330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67" y="473455"/>
            <a:ext cx="573595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Grouped</a:t>
            </a:r>
            <a:r>
              <a:rPr sz="4200" spc="-50" dirty="0"/>
              <a:t> </a:t>
            </a:r>
            <a:r>
              <a:rPr sz="4200" spc="-10" dirty="0"/>
              <a:t>Relative </a:t>
            </a:r>
            <a:r>
              <a:rPr sz="4200" dirty="0"/>
              <a:t>Frequency</a:t>
            </a:r>
            <a:r>
              <a:rPr sz="4200" spc="-25" dirty="0"/>
              <a:t> </a:t>
            </a:r>
            <a:r>
              <a:rPr sz="4200" spc="-10" dirty="0"/>
              <a:t>Distribution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563067" y="2011425"/>
            <a:ext cx="41522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dirty="0">
                <a:solidFill>
                  <a:srgbClr val="FFFFFF"/>
                </a:solidFill>
                <a:latin typeface="Century Gothic"/>
                <a:cs typeface="Century Gothic"/>
              </a:rPr>
              <a:t>Relative</a:t>
            </a:r>
            <a:r>
              <a:rPr sz="13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FFFFFF"/>
                </a:solidFill>
                <a:latin typeface="Century Gothic"/>
                <a:cs typeface="Century Gothic"/>
              </a:rPr>
              <a:t>Frequency</a:t>
            </a:r>
            <a:r>
              <a:rPr sz="13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FFFFFF"/>
                </a:solidFill>
                <a:latin typeface="Century Gothic"/>
                <a:cs typeface="Century Gothic"/>
              </a:rPr>
              <a:t>Distribution</a:t>
            </a:r>
            <a:r>
              <a:rPr sz="130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1300" spc="-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FFFFFF"/>
                </a:solidFill>
                <a:latin typeface="Century Gothic"/>
                <a:cs typeface="Century Gothic"/>
              </a:rPr>
              <a:t>IQ</a:t>
            </a:r>
            <a:r>
              <a:rPr sz="130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FFFFFF"/>
                </a:solidFill>
                <a:latin typeface="Century Gothic"/>
                <a:cs typeface="Century Gothic"/>
              </a:rPr>
              <a:t>for</a:t>
            </a:r>
            <a:r>
              <a:rPr sz="13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FFFFFF"/>
                </a:solidFill>
                <a:latin typeface="Century Gothic"/>
                <a:cs typeface="Century Gothic"/>
              </a:rPr>
              <a:t>Two</a:t>
            </a:r>
            <a:r>
              <a:rPr sz="1300" spc="-10" dirty="0">
                <a:solidFill>
                  <a:srgbClr val="FFFFFF"/>
                </a:solidFill>
                <a:latin typeface="Century Gothic"/>
                <a:cs typeface="Century Gothic"/>
              </a:rPr>
              <a:t> Classes</a:t>
            </a:r>
            <a:endParaRPr sz="1300">
              <a:latin typeface="Century Gothic"/>
              <a:cs typeface="Century Gothic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33400" y="2438400"/>
          <a:ext cx="5712459" cy="2980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1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7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300" spc="-2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IQ</a:t>
                      </a:r>
                      <a:endParaRPr sz="1300">
                        <a:latin typeface="Century Gothic"/>
                        <a:cs typeface="Century Gothic"/>
                      </a:endParaRPr>
                    </a:p>
                  </a:txBody>
                  <a:tcPr marL="0" marR="0" marT="75565" marB="0">
                    <a:lnT w="952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300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Frequency</a:t>
                      </a:r>
                      <a:endParaRPr sz="1300">
                        <a:latin typeface="Century Gothic"/>
                        <a:cs typeface="Century Gothic"/>
                      </a:endParaRPr>
                    </a:p>
                  </a:txBody>
                  <a:tcPr marL="0" marR="0" marT="75565" marB="0">
                    <a:lnT w="952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300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Percent</a:t>
                      </a:r>
                      <a:endParaRPr sz="1300">
                        <a:latin typeface="Century Gothic"/>
                        <a:cs typeface="Century Gothic"/>
                      </a:endParaRPr>
                    </a:p>
                  </a:txBody>
                  <a:tcPr marL="0" marR="0" marT="75565" marB="0">
                    <a:lnT w="952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Cumulative</a:t>
                      </a:r>
                      <a:r>
                        <a:rPr sz="1300" spc="-6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300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Percent</a:t>
                      </a:r>
                      <a:endParaRPr sz="1300">
                        <a:latin typeface="Century Gothic"/>
                        <a:cs typeface="Century Gothic"/>
                      </a:endParaRPr>
                    </a:p>
                  </a:txBody>
                  <a:tcPr marL="0" marR="0" marT="75565" marB="0">
                    <a:lnT w="9525">
                      <a:solidFill>
                        <a:srgbClr val="FFFFFF"/>
                      </a:solidFill>
                      <a:prstDash val="solid"/>
                    </a:lnT>
                  </a:tcPr>
                </a:tc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80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–</a:t>
                      </a:r>
                      <a:r>
                        <a:rPr sz="1300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300" spc="-2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89</a:t>
                      </a:r>
                      <a:endParaRPr sz="1300">
                        <a:latin typeface="Century Gothic"/>
                        <a:cs typeface="Century Gothic"/>
                      </a:endParaRPr>
                    </a:p>
                  </a:txBody>
                  <a:tcPr marL="0" marR="0" marT="145415" marB="0"/>
                </a:tc>
                <a:tc>
                  <a:txBody>
                    <a:bodyPr/>
                    <a:lstStyle/>
                    <a:p>
                      <a:pPr marR="191135" algn="ctr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3</a:t>
                      </a:r>
                      <a:endParaRPr sz="1300">
                        <a:latin typeface="Century Gothic"/>
                        <a:cs typeface="Century Gothic"/>
                      </a:endParaRPr>
                    </a:p>
                  </a:txBody>
                  <a:tcPr marL="0" marR="0" marT="145415" marB="0"/>
                </a:tc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1300" spc="-2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12.5</a:t>
                      </a:r>
                      <a:endParaRPr sz="1300">
                        <a:latin typeface="Century Gothic"/>
                        <a:cs typeface="Century Gothic"/>
                      </a:endParaRPr>
                    </a:p>
                  </a:txBody>
                  <a:tcPr marL="0" marR="0" marT="145415" marB="0"/>
                </a:tc>
                <a:tc>
                  <a:txBody>
                    <a:bodyPr/>
                    <a:lstStyle/>
                    <a:p>
                      <a:pPr marL="602615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1300" spc="-2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12.5</a:t>
                      </a:r>
                      <a:endParaRPr sz="1300">
                        <a:latin typeface="Century Gothic"/>
                        <a:cs typeface="Century Gothic"/>
                      </a:endParaRPr>
                    </a:p>
                  </a:txBody>
                  <a:tcPr marL="0" marR="0" marT="14541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745"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90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–</a:t>
                      </a:r>
                      <a:r>
                        <a:rPr sz="1300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300" spc="-2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99</a:t>
                      </a:r>
                      <a:endParaRPr sz="1300">
                        <a:latin typeface="Century Gothic"/>
                        <a:cs typeface="Century Gothic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R="1911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5</a:t>
                      </a:r>
                      <a:endParaRPr sz="1300">
                        <a:latin typeface="Century Gothic"/>
                        <a:cs typeface="Century Gothic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300" spc="-2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20.8</a:t>
                      </a:r>
                      <a:endParaRPr sz="1300">
                        <a:latin typeface="Century Gothic"/>
                        <a:cs typeface="Century Gothic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60261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300" spc="-2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33.3</a:t>
                      </a:r>
                      <a:endParaRPr sz="1300">
                        <a:latin typeface="Century Gothic"/>
                        <a:cs typeface="Century Gothic"/>
                      </a:endParaRPr>
                    </a:p>
                  </a:txBody>
                  <a:tcPr marL="0" marR="0" marT="2222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745"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100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–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300" spc="-2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109</a:t>
                      </a:r>
                      <a:endParaRPr sz="1300">
                        <a:latin typeface="Century Gothic"/>
                        <a:cs typeface="Century Gothic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 marR="19113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6</a:t>
                      </a:r>
                      <a:endParaRPr sz="1300">
                        <a:latin typeface="Century Gothic"/>
                        <a:cs typeface="Century Gothic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300" spc="-2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25.0</a:t>
                      </a:r>
                      <a:endParaRPr sz="1300">
                        <a:latin typeface="Century Gothic"/>
                        <a:cs typeface="Century Gothic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 marL="60261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300" spc="-2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58.3</a:t>
                      </a:r>
                      <a:endParaRPr sz="1300">
                        <a:latin typeface="Century Gothic"/>
                        <a:cs typeface="Century Gothic"/>
                      </a:endParaRPr>
                    </a:p>
                  </a:txBody>
                  <a:tcPr marL="0" marR="0" marT="2286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110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–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300" spc="-2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119</a:t>
                      </a:r>
                      <a:endParaRPr sz="1300">
                        <a:latin typeface="Century Gothic"/>
                        <a:cs typeface="Century Gothic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R="1911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3</a:t>
                      </a:r>
                      <a:endParaRPr sz="1300">
                        <a:latin typeface="Century Gothic"/>
                        <a:cs typeface="Century Gothic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300" spc="-2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12.5</a:t>
                      </a:r>
                      <a:endParaRPr sz="1300">
                        <a:latin typeface="Century Gothic"/>
                        <a:cs typeface="Century Gothic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60261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300" spc="-2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70.8</a:t>
                      </a:r>
                      <a:endParaRPr sz="1300">
                        <a:latin typeface="Century Gothic"/>
                        <a:cs typeface="Century Gothic"/>
                      </a:endParaRPr>
                    </a:p>
                  </a:txBody>
                  <a:tcPr marL="0" marR="0" marT="2222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745"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120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–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300" spc="-2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129</a:t>
                      </a:r>
                      <a:endParaRPr sz="1300">
                        <a:latin typeface="Century Gothic"/>
                        <a:cs typeface="Century Gothic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R="1911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3</a:t>
                      </a:r>
                      <a:endParaRPr sz="1300">
                        <a:latin typeface="Century Gothic"/>
                        <a:cs typeface="Century Gothic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300" spc="-2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12.5</a:t>
                      </a:r>
                      <a:endParaRPr sz="1300">
                        <a:latin typeface="Century Gothic"/>
                        <a:cs typeface="Century Gothic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60261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300" spc="-2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83.3</a:t>
                      </a:r>
                      <a:endParaRPr sz="1300">
                        <a:latin typeface="Century Gothic"/>
                        <a:cs typeface="Century Gothic"/>
                      </a:endParaRPr>
                    </a:p>
                  </a:txBody>
                  <a:tcPr marL="0" marR="0" marT="2222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379"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130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–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300" spc="-2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139</a:t>
                      </a:r>
                      <a:endParaRPr sz="1300">
                        <a:latin typeface="Century Gothic"/>
                        <a:cs typeface="Century Gothic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 marR="19050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2</a:t>
                      </a:r>
                      <a:endParaRPr sz="1300">
                        <a:latin typeface="Century Gothic"/>
                        <a:cs typeface="Century Gothic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300" spc="-2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8.3</a:t>
                      </a:r>
                      <a:endParaRPr sz="1300">
                        <a:latin typeface="Century Gothic"/>
                        <a:cs typeface="Century Gothic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 marL="60261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300" spc="-2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91.6</a:t>
                      </a:r>
                      <a:endParaRPr sz="1300">
                        <a:latin typeface="Century Gothic"/>
                        <a:cs typeface="Century Gothic"/>
                      </a:endParaRPr>
                    </a:p>
                  </a:txBody>
                  <a:tcPr marL="0" marR="0" marT="2286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140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–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300" spc="-2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149</a:t>
                      </a:r>
                      <a:endParaRPr sz="1300">
                        <a:latin typeface="Century Gothic"/>
                        <a:cs typeface="Century Gothic"/>
                      </a:endParaRPr>
                    </a:p>
                  </a:txBody>
                  <a:tcPr marL="0" marR="0" marT="22225" marB="0"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11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</a:t>
                      </a:r>
                      <a:endParaRPr sz="1300">
                        <a:latin typeface="Century Gothic"/>
                        <a:cs typeface="Century Gothic"/>
                      </a:endParaRPr>
                    </a:p>
                  </a:txBody>
                  <a:tcPr marL="0" marR="0" marT="22225" marB="0"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300" spc="-2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4.2</a:t>
                      </a:r>
                      <a:endParaRPr sz="1300">
                        <a:latin typeface="Century Gothic"/>
                        <a:cs typeface="Century Gothic"/>
                      </a:endParaRPr>
                    </a:p>
                  </a:txBody>
                  <a:tcPr marL="0" marR="0" marT="22225" marB="0"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261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300" spc="-2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95.8</a:t>
                      </a:r>
                      <a:endParaRPr sz="1300">
                        <a:latin typeface="Century Gothic"/>
                        <a:cs typeface="Century Gothic"/>
                      </a:endParaRPr>
                    </a:p>
                  </a:txBody>
                  <a:tcPr marL="0" marR="0" marT="22225" marB="0"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638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150</a:t>
                      </a:r>
                      <a:r>
                        <a:rPr sz="1300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and</a:t>
                      </a:r>
                      <a:r>
                        <a:rPr sz="1300" spc="-3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300" spc="-2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over</a:t>
                      </a:r>
                      <a:endParaRPr sz="1300">
                        <a:latin typeface="Century Gothic"/>
                        <a:cs typeface="Century Gothic"/>
                      </a:endParaRPr>
                    </a:p>
                  </a:txBody>
                  <a:tcPr marL="0" marR="0" marT="3175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113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</a:t>
                      </a:r>
                      <a:endParaRPr sz="1300">
                        <a:latin typeface="Century Gothic"/>
                        <a:cs typeface="Century Gothic"/>
                      </a:endParaRPr>
                    </a:p>
                  </a:txBody>
                  <a:tcPr marL="0" marR="0" marT="3175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spc="-2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4.2</a:t>
                      </a:r>
                      <a:endParaRPr sz="1300">
                        <a:latin typeface="Century Gothic"/>
                        <a:cs typeface="Century Gothic"/>
                      </a:endParaRPr>
                    </a:p>
                  </a:txBody>
                  <a:tcPr marL="0" marR="0" marT="3175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261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100.0</a:t>
                      </a:r>
                      <a:endParaRPr sz="1300">
                        <a:latin typeface="Century Gothic"/>
                        <a:cs typeface="Century Gothic"/>
                      </a:endParaRPr>
                    </a:p>
                  </a:txBody>
                  <a:tcPr marL="0" marR="0" marT="3175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marL="384810">
                        <a:lnSpc>
                          <a:spcPts val="1485"/>
                        </a:lnSpc>
                        <a:spcBef>
                          <a:spcPts val="300"/>
                        </a:spcBef>
                      </a:pPr>
                      <a:r>
                        <a:rPr sz="1300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Total</a:t>
                      </a:r>
                      <a:endParaRPr sz="1300">
                        <a:latin typeface="Century Gothic"/>
                        <a:cs typeface="Century Gothic"/>
                      </a:endParaRPr>
                    </a:p>
                  </a:txBody>
                  <a:tcPr marL="0" marR="0" marT="38100" marB="0">
                    <a:lnT w="952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99060" algn="ctr">
                        <a:lnSpc>
                          <a:spcPts val="1485"/>
                        </a:lnSpc>
                        <a:spcBef>
                          <a:spcPts val="300"/>
                        </a:spcBef>
                      </a:pPr>
                      <a:r>
                        <a:rPr sz="1300" spc="-2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24</a:t>
                      </a:r>
                      <a:endParaRPr sz="1300">
                        <a:latin typeface="Century Gothic"/>
                        <a:cs typeface="Century Gothic"/>
                      </a:endParaRPr>
                    </a:p>
                  </a:txBody>
                  <a:tcPr marL="0" marR="0" marT="38100" marB="0">
                    <a:lnT w="952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ts val="1485"/>
                        </a:lnSpc>
                        <a:spcBef>
                          <a:spcPts val="300"/>
                        </a:spcBef>
                      </a:pPr>
                      <a:r>
                        <a:rPr sz="1300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100.0</a:t>
                      </a:r>
                      <a:endParaRPr sz="1300">
                        <a:latin typeface="Century Gothic"/>
                        <a:cs typeface="Century Gothic"/>
                      </a:endParaRPr>
                    </a:p>
                  </a:txBody>
                  <a:tcPr marL="0" marR="0" marT="38100" marB="0">
                    <a:lnT w="952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02615">
                        <a:lnSpc>
                          <a:spcPts val="1485"/>
                        </a:lnSpc>
                        <a:spcBef>
                          <a:spcPts val="300"/>
                        </a:spcBef>
                      </a:pPr>
                      <a:r>
                        <a:rPr sz="1300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100.0</a:t>
                      </a:r>
                      <a:endParaRPr sz="1300">
                        <a:latin typeface="Century Gothic"/>
                        <a:cs typeface="Century Gothic"/>
                      </a:endParaRPr>
                    </a:p>
                  </a:txBody>
                  <a:tcPr marL="0" marR="0" marT="38100" marB="0">
                    <a:lnT w="952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33400" y="1981200"/>
            <a:ext cx="5562600" cy="0"/>
          </a:xfrm>
          <a:custGeom>
            <a:avLst/>
            <a:gdLst/>
            <a:ahLst/>
            <a:cxnLst/>
            <a:rect l="l" t="t" r="r" b="b"/>
            <a:pathLst>
              <a:path w="5562600">
                <a:moveTo>
                  <a:pt x="0" y="0"/>
                </a:moveTo>
                <a:lnTo>
                  <a:pt x="556260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67" y="473455"/>
            <a:ext cx="66827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SPSS</a:t>
            </a:r>
            <a:r>
              <a:rPr sz="4200" spc="-40" dirty="0"/>
              <a:t> </a:t>
            </a:r>
            <a:r>
              <a:rPr sz="4200" dirty="0"/>
              <a:t>Output</a:t>
            </a:r>
            <a:r>
              <a:rPr sz="4200" spc="-30" dirty="0"/>
              <a:t> </a:t>
            </a:r>
            <a:r>
              <a:rPr sz="4200" dirty="0"/>
              <a:t>for</a:t>
            </a:r>
            <a:r>
              <a:rPr sz="4200" spc="-10" dirty="0"/>
              <a:t> Histogram</a:t>
            </a:r>
            <a:endParaRPr sz="4200"/>
          </a:p>
        </p:txBody>
      </p:sp>
      <p:grpSp>
        <p:nvGrpSpPr>
          <p:cNvPr id="3" name="object 3"/>
          <p:cNvGrpSpPr/>
          <p:nvPr/>
        </p:nvGrpSpPr>
        <p:grpSpPr>
          <a:xfrm>
            <a:off x="1559051" y="2052817"/>
            <a:ext cx="5248910" cy="4197350"/>
            <a:chOff x="1559051" y="2052817"/>
            <a:chExt cx="5248910" cy="4197350"/>
          </a:xfrm>
        </p:grpSpPr>
        <p:sp>
          <p:nvSpPr>
            <p:cNvPr id="4" name="object 4"/>
            <p:cNvSpPr/>
            <p:nvPr/>
          </p:nvSpPr>
          <p:spPr>
            <a:xfrm>
              <a:off x="1559051" y="2052817"/>
              <a:ext cx="5248910" cy="4197350"/>
            </a:xfrm>
            <a:custGeom>
              <a:avLst/>
              <a:gdLst/>
              <a:ahLst/>
              <a:cxnLst/>
              <a:rect l="l" t="t" r="r" b="b"/>
              <a:pathLst>
                <a:path w="5248909" h="4197350">
                  <a:moveTo>
                    <a:pt x="5248720" y="0"/>
                  </a:moveTo>
                  <a:lnTo>
                    <a:pt x="0" y="0"/>
                  </a:lnTo>
                  <a:lnTo>
                    <a:pt x="0" y="4197214"/>
                  </a:lnTo>
                  <a:lnTo>
                    <a:pt x="5248720" y="4197214"/>
                  </a:lnTo>
                  <a:lnTo>
                    <a:pt x="52487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65656" y="2153309"/>
              <a:ext cx="3524250" cy="3624579"/>
            </a:xfrm>
            <a:custGeom>
              <a:avLst/>
              <a:gdLst/>
              <a:ahLst/>
              <a:cxnLst/>
              <a:rect l="l" t="t" r="r" b="b"/>
              <a:pathLst>
                <a:path w="3524250" h="3624579">
                  <a:moveTo>
                    <a:pt x="0" y="3624027"/>
                  </a:moveTo>
                  <a:lnTo>
                    <a:pt x="3523669" y="3624027"/>
                  </a:lnTo>
                  <a:lnTo>
                    <a:pt x="3523669" y="0"/>
                  </a:lnTo>
                  <a:lnTo>
                    <a:pt x="0" y="0"/>
                  </a:lnTo>
                  <a:lnTo>
                    <a:pt x="0" y="3624027"/>
                  </a:lnTo>
                  <a:close/>
                </a:path>
              </a:pathLst>
            </a:custGeom>
            <a:ln w="109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65656" y="5774598"/>
              <a:ext cx="3132455" cy="0"/>
            </a:xfrm>
            <a:custGeom>
              <a:avLst/>
              <a:gdLst/>
              <a:ahLst/>
              <a:cxnLst/>
              <a:rect l="l" t="t" r="r" b="b"/>
              <a:pathLst>
                <a:path w="3132454">
                  <a:moveTo>
                    <a:pt x="0" y="0"/>
                  </a:moveTo>
                  <a:lnTo>
                    <a:pt x="391672" y="0"/>
                  </a:lnTo>
                </a:path>
                <a:path w="3132454">
                  <a:moveTo>
                    <a:pt x="2740542" y="0"/>
                  </a:moveTo>
                  <a:lnTo>
                    <a:pt x="3131949" y="0"/>
                  </a:lnTo>
                </a:path>
              </a:pathLst>
            </a:custGeom>
            <a:ln w="54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65656" y="5780075"/>
              <a:ext cx="3524250" cy="0"/>
            </a:xfrm>
            <a:custGeom>
              <a:avLst/>
              <a:gdLst/>
              <a:ahLst/>
              <a:cxnLst/>
              <a:rect l="l" t="t" r="r" b="b"/>
              <a:pathLst>
                <a:path w="3524250">
                  <a:moveTo>
                    <a:pt x="0" y="0"/>
                  </a:moveTo>
                  <a:lnTo>
                    <a:pt x="3523679" y="0"/>
                  </a:lnTo>
                </a:path>
              </a:pathLst>
            </a:custGeom>
            <a:ln w="54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65656" y="5777336"/>
              <a:ext cx="3132455" cy="68580"/>
            </a:xfrm>
            <a:custGeom>
              <a:avLst/>
              <a:gdLst/>
              <a:ahLst/>
              <a:cxnLst/>
              <a:rect l="l" t="t" r="r" b="b"/>
              <a:pathLst>
                <a:path w="3132454" h="68579">
                  <a:moveTo>
                    <a:pt x="0" y="0"/>
                  </a:moveTo>
                  <a:lnTo>
                    <a:pt x="0" y="68524"/>
                  </a:lnTo>
                </a:path>
                <a:path w="3132454" h="68579">
                  <a:moveTo>
                    <a:pt x="783089" y="0"/>
                  </a:moveTo>
                  <a:lnTo>
                    <a:pt x="783089" y="68524"/>
                  </a:lnTo>
                </a:path>
                <a:path w="3132454" h="68579">
                  <a:moveTo>
                    <a:pt x="1566263" y="0"/>
                  </a:moveTo>
                  <a:lnTo>
                    <a:pt x="1566263" y="68524"/>
                  </a:lnTo>
                </a:path>
                <a:path w="3132454" h="68579">
                  <a:moveTo>
                    <a:pt x="2348869" y="0"/>
                  </a:moveTo>
                  <a:lnTo>
                    <a:pt x="2348869" y="68524"/>
                  </a:lnTo>
                </a:path>
                <a:path w="3132454" h="68579">
                  <a:moveTo>
                    <a:pt x="3131949" y="0"/>
                  </a:moveTo>
                  <a:lnTo>
                    <a:pt x="3131949" y="68524"/>
                  </a:lnTo>
                </a:path>
              </a:pathLst>
            </a:custGeom>
            <a:ln w="109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620001" y="5843413"/>
            <a:ext cx="285115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700" spc="-10" dirty="0">
                <a:latin typeface="Arial"/>
                <a:cs typeface="Arial"/>
              </a:rPr>
              <a:t>100.00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85972" y="5843413"/>
            <a:ext cx="285115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700" spc="-10" dirty="0">
                <a:latin typeface="Arial"/>
                <a:cs typeface="Arial"/>
              </a:rPr>
              <a:t>140.00</a:t>
            </a:r>
            <a:endParaRPr sz="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69051" y="5843413"/>
            <a:ext cx="285115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700" spc="-10" dirty="0">
                <a:latin typeface="Arial"/>
                <a:cs typeface="Arial"/>
              </a:rPr>
              <a:t>160.00</a:t>
            </a:r>
            <a:endParaRPr sz="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03081" y="5830659"/>
            <a:ext cx="408940" cy="3111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4"/>
              </a:spcBef>
            </a:pPr>
            <a:r>
              <a:rPr sz="700" spc="-10" dirty="0">
                <a:latin typeface="Arial"/>
                <a:cs typeface="Arial"/>
              </a:rPr>
              <a:t>120.00</a:t>
            </a:r>
            <a:endParaRPr sz="70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  <a:spcBef>
                <a:spcPts val="155"/>
              </a:spcBef>
            </a:pPr>
            <a:r>
              <a:rPr sz="950" b="1" spc="-25" dirty="0">
                <a:latin typeface="Arial"/>
                <a:cs typeface="Arial"/>
              </a:rPr>
              <a:t>IQ</a:t>
            </a:r>
            <a:endParaRPr sz="9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97074" y="2153300"/>
            <a:ext cx="68580" cy="3624579"/>
          </a:xfrm>
          <a:custGeom>
            <a:avLst/>
            <a:gdLst/>
            <a:ahLst/>
            <a:cxnLst/>
            <a:rect l="l" t="t" r="r" b="b"/>
            <a:pathLst>
              <a:path w="68580" h="3624579">
                <a:moveTo>
                  <a:pt x="68581" y="3624036"/>
                </a:moveTo>
                <a:lnTo>
                  <a:pt x="68581" y="0"/>
                </a:lnTo>
              </a:path>
              <a:path w="68580" h="3624579">
                <a:moveTo>
                  <a:pt x="68581" y="3624036"/>
                </a:moveTo>
                <a:lnTo>
                  <a:pt x="0" y="3624036"/>
                </a:lnTo>
              </a:path>
              <a:path w="68580" h="3624579">
                <a:moveTo>
                  <a:pt x="68581" y="3050366"/>
                </a:moveTo>
                <a:lnTo>
                  <a:pt x="0" y="3050366"/>
                </a:lnTo>
              </a:path>
              <a:path w="68580" h="3624579">
                <a:moveTo>
                  <a:pt x="68581" y="2476516"/>
                </a:moveTo>
                <a:lnTo>
                  <a:pt x="0" y="2476516"/>
                </a:lnTo>
              </a:path>
              <a:path w="68580" h="3624579">
                <a:moveTo>
                  <a:pt x="68581" y="1902666"/>
                </a:moveTo>
                <a:lnTo>
                  <a:pt x="0" y="1902666"/>
                </a:lnTo>
              </a:path>
              <a:path w="68580" h="3624579">
                <a:moveTo>
                  <a:pt x="68581" y="1328816"/>
                </a:moveTo>
                <a:lnTo>
                  <a:pt x="0" y="1328816"/>
                </a:lnTo>
              </a:path>
              <a:path w="68580" h="3624579">
                <a:moveTo>
                  <a:pt x="68581" y="754966"/>
                </a:moveTo>
                <a:lnTo>
                  <a:pt x="0" y="754966"/>
                </a:lnTo>
              </a:path>
              <a:path w="68580" h="3624579">
                <a:moveTo>
                  <a:pt x="68581" y="181116"/>
                </a:moveTo>
                <a:lnTo>
                  <a:pt x="0" y="181116"/>
                </a:lnTo>
              </a:path>
            </a:pathLst>
          </a:custGeom>
          <a:ln w="109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833622" y="5676719"/>
            <a:ext cx="258445" cy="29972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35"/>
              </a:spcBef>
            </a:pPr>
            <a:r>
              <a:rPr sz="700" dirty="0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  <a:p>
            <a:pPr marL="22225">
              <a:lnSpc>
                <a:spcPct val="100000"/>
              </a:lnSpc>
              <a:spcBef>
                <a:spcPts val="240"/>
              </a:spcBef>
            </a:pPr>
            <a:r>
              <a:rPr sz="700" spc="-10" dirty="0">
                <a:latin typeface="Arial"/>
                <a:cs typeface="Arial"/>
              </a:rPr>
              <a:t>80.00</a:t>
            </a:r>
            <a:endParaRPr sz="7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39917" y="5132532"/>
            <a:ext cx="62865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700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32684" y="4558682"/>
            <a:ext cx="62865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700" dirty="0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33622" y="3984831"/>
            <a:ext cx="62865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700" dirty="0"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31053" y="3410982"/>
            <a:ext cx="62865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700" dirty="0">
                <a:latin typeface="Arial"/>
                <a:cs typeface="Arial"/>
              </a:rPr>
              <a:t>4</a:t>
            </a:r>
            <a:endParaRPr sz="7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33622" y="2837037"/>
            <a:ext cx="62865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700" dirty="0">
                <a:latin typeface="Arial"/>
                <a:cs typeface="Arial"/>
              </a:rPr>
              <a:t>5</a:t>
            </a:r>
            <a:endParaRPr sz="7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33148" y="2263471"/>
            <a:ext cx="62865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700" dirty="0">
                <a:latin typeface="Arial"/>
                <a:cs typeface="Arial"/>
              </a:rPr>
              <a:t>6</a:t>
            </a:r>
            <a:endParaRPr sz="7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57165" y="3635649"/>
            <a:ext cx="163195" cy="64897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50" b="1" spc="-10" dirty="0">
                <a:latin typeface="Arial"/>
                <a:cs typeface="Arial"/>
              </a:rPr>
              <a:t>Frequency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960174" y="2328943"/>
            <a:ext cx="3535045" cy="3454400"/>
            <a:chOff x="1960174" y="2328943"/>
            <a:chExt cx="3535045" cy="3454400"/>
          </a:xfrm>
        </p:grpSpPr>
        <p:sp>
          <p:nvSpPr>
            <p:cNvPr id="23" name="object 23"/>
            <p:cNvSpPr/>
            <p:nvPr/>
          </p:nvSpPr>
          <p:spPr>
            <a:xfrm>
              <a:off x="1965656" y="4055976"/>
              <a:ext cx="391795" cy="1721485"/>
            </a:xfrm>
            <a:custGeom>
              <a:avLst/>
              <a:gdLst/>
              <a:ahLst/>
              <a:cxnLst/>
              <a:rect l="l" t="t" r="r" b="b"/>
              <a:pathLst>
                <a:path w="391794" h="1721485">
                  <a:moveTo>
                    <a:pt x="391672" y="0"/>
                  </a:moveTo>
                  <a:lnTo>
                    <a:pt x="0" y="0"/>
                  </a:lnTo>
                  <a:lnTo>
                    <a:pt x="0" y="1721360"/>
                  </a:lnTo>
                  <a:lnTo>
                    <a:pt x="391672" y="1721360"/>
                  </a:lnTo>
                  <a:lnTo>
                    <a:pt x="391672" y="0"/>
                  </a:lnTo>
                  <a:close/>
                </a:path>
              </a:pathLst>
            </a:custGeom>
            <a:solidFill>
              <a:srgbClr val="D2CE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65656" y="4055976"/>
              <a:ext cx="391795" cy="1721485"/>
            </a:xfrm>
            <a:custGeom>
              <a:avLst/>
              <a:gdLst/>
              <a:ahLst/>
              <a:cxnLst/>
              <a:rect l="l" t="t" r="r" b="b"/>
              <a:pathLst>
                <a:path w="391794" h="1721485">
                  <a:moveTo>
                    <a:pt x="0" y="1721360"/>
                  </a:moveTo>
                  <a:lnTo>
                    <a:pt x="391672" y="1721360"/>
                  </a:lnTo>
                  <a:lnTo>
                    <a:pt x="391672" y="0"/>
                  </a:lnTo>
                  <a:lnTo>
                    <a:pt x="0" y="0"/>
                  </a:lnTo>
                  <a:lnTo>
                    <a:pt x="0" y="1721360"/>
                  </a:lnTo>
                  <a:close/>
                </a:path>
              </a:pathLst>
            </a:custGeom>
            <a:ln w="109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57328" y="2908275"/>
              <a:ext cx="391795" cy="2869565"/>
            </a:xfrm>
            <a:custGeom>
              <a:avLst/>
              <a:gdLst/>
              <a:ahLst/>
              <a:cxnLst/>
              <a:rect l="l" t="t" r="r" b="b"/>
              <a:pathLst>
                <a:path w="391794" h="2869565">
                  <a:moveTo>
                    <a:pt x="391435" y="0"/>
                  </a:moveTo>
                  <a:lnTo>
                    <a:pt x="0" y="0"/>
                  </a:lnTo>
                  <a:lnTo>
                    <a:pt x="0" y="2869061"/>
                  </a:lnTo>
                  <a:lnTo>
                    <a:pt x="391435" y="2869061"/>
                  </a:lnTo>
                  <a:lnTo>
                    <a:pt x="391435" y="0"/>
                  </a:lnTo>
                  <a:close/>
                </a:path>
              </a:pathLst>
            </a:custGeom>
            <a:solidFill>
              <a:srgbClr val="D2CE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57328" y="2908275"/>
              <a:ext cx="391795" cy="2869565"/>
            </a:xfrm>
            <a:custGeom>
              <a:avLst/>
              <a:gdLst/>
              <a:ahLst/>
              <a:cxnLst/>
              <a:rect l="l" t="t" r="r" b="b"/>
              <a:pathLst>
                <a:path w="391794" h="2869565">
                  <a:moveTo>
                    <a:pt x="0" y="2869061"/>
                  </a:moveTo>
                  <a:lnTo>
                    <a:pt x="391435" y="2869061"/>
                  </a:lnTo>
                  <a:lnTo>
                    <a:pt x="391435" y="0"/>
                  </a:lnTo>
                  <a:lnTo>
                    <a:pt x="0" y="0"/>
                  </a:lnTo>
                  <a:lnTo>
                    <a:pt x="0" y="2869061"/>
                  </a:lnTo>
                  <a:close/>
                </a:path>
              </a:pathLst>
            </a:custGeom>
            <a:ln w="109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48745" y="2334425"/>
              <a:ext cx="391795" cy="3442970"/>
            </a:xfrm>
            <a:custGeom>
              <a:avLst/>
              <a:gdLst/>
              <a:ahLst/>
              <a:cxnLst/>
              <a:rect l="l" t="t" r="r" b="b"/>
              <a:pathLst>
                <a:path w="391794" h="3442970">
                  <a:moveTo>
                    <a:pt x="391672" y="0"/>
                  </a:moveTo>
                  <a:lnTo>
                    <a:pt x="0" y="0"/>
                  </a:lnTo>
                  <a:lnTo>
                    <a:pt x="0" y="3442911"/>
                  </a:lnTo>
                  <a:lnTo>
                    <a:pt x="391672" y="3442911"/>
                  </a:lnTo>
                  <a:lnTo>
                    <a:pt x="391672" y="0"/>
                  </a:lnTo>
                  <a:close/>
                </a:path>
              </a:pathLst>
            </a:custGeom>
            <a:solidFill>
              <a:srgbClr val="D2CE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748745" y="2334425"/>
              <a:ext cx="391795" cy="3442970"/>
            </a:xfrm>
            <a:custGeom>
              <a:avLst/>
              <a:gdLst/>
              <a:ahLst/>
              <a:cxnLst/>
              <a:rect l="l" t="t" r="r" b="b"/>
              <a:pathLst>
                <a:path w="391794" h="3442970">
                  <a:moveTo>
                    <a:pt x="0" y="3442911"/>
                  </a:moveTo>
                  <a:lnTo>
                    <a:pt x="391672" y="3442911"/>
                  </a:lnTo>
                  <a:lnTo>
                    <a:pt x="391672" y="0"/>
                  </a:lnTo>
                  <a:lnTo>
                    <a:pt x="0" y="0"/>
                  </a:lnTo>
                  <a:lnTo>
                    <a:pt x="0" y="3442911"/>
                  </a:lnTo>
                  <a:close/>
                </a:path>
              </a:pathLst>
            </a:custGeom>
            <a:ln w="109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40474" y="4055976"/>
              <a:ext cx="391795" cy="1721485"/>
            </a:xfrm>
            <a:custGeom>
              <a:avLst/>
              <a:gdLst/>
              <a:ahLst/>
              <a:cxnLst/>
              <a:rect l="l" t="t" r="r" b="b"/>
              <a:pathLst>
                <a:path w="391795" h="1721485">
                  <a:moveTo>
                    <a:pt x="391435" y="0"/>
                  </a:moveTo>
                  <a:lnTo>
                    <a:pt x="0" y="0"/>
                  </a:lnTo>
                  <a:lnTo>
                    <a:pt x="0" y="1721360"/>
                  </a:lnTo>
                  <a:lnTo>
                    <a:pt x="391435" y="1721360"/>
                  </a:lnTo>
                  <a:lnTo>
                    <a:pt x="391435" y="0"/>
                  </a:lnTo>
                  <a:close/>
                </a:path>
              </a:pathLst>
            </a:custGeom>
            <a:solidFill>
              <a:srgbClr val="D2CE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140474" y="4055976"/>
              <a:ext cx="391795" cy="1721485"/>
            </a:xfrm>
            <a:custGeom>
              <a:avLst/>
              <a:gdLst/>
              <a:ahLst/>
              <a:cxnLst/>
              <a:rect l="l" t="t" r="r" b="b"/>
              <a:pathLst>
                <a:path w="391795" h="1721485">
                  <a:moveTo>
                    <a:pt x="0" y="1721360"/>
                  </a:moveTo>
                  <a:lnTo>
                    <a:pt x="391435" y="1721360"/>
                  </a:lnTo>
                  <a:lnTo>
                    <a:pt x="391435" y="0"/>
                  </a:lnTo>
                  <a:lnTo>
                    <a:pt x="0" y="0"/>
                  </a:lnTo>
                  <a:lnTo>
                    <a:pt x="0" y="1721360"/>
                  </a:lnTo>
                  <a:close/>
                </a:path>
              </a:pathLst>
            </a:custGeom>
            <a:ln w="109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31920" y="4055976"/>
              <a:ext cx="391795" cy="1721485"/>
            </a:xfrm>
            <a:custGeom>
              <a:avLst/>
              <a:gdLst/>
              <a:ahLst/>
              <a:cxnLst/>
              <a:rect l="l" t="t" r="r" b="b"/>
              <a:pathLst>
                <a:path w="391795" h="1721485">
                  <a:moveTo>
                    <a:pt x="391208" y="0"/>
                  </a:moveTo>
                  <a:lnTo>
                    <a:pt x="0" y="0"/>
                  </a:lnTo>
                  <a:lnTo>
                    <a:pt x="0" y="1721360"/>
                  </a:lnTo>
                  <a:lnTo>
                    <a:pt x="391208" y="1721360"/>
                  </a:lnTo>
                  <a:lnTo>
                    <a:pt x="391208" y="0"/>
                  </a:lnTo>
                  <a:close/>
                </a:path>
              </a:pathLst>
            </a:custGeom>
            <a:solidFill>
              <a:srgbClr val="D2CE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531920" y="4055976"/>
              <a:ext cx="391795" cy="1721485"/>
            </a:xfrm>
            <a:custGeom>
              <a:avLst/>
              <a:gdLst/>
              <a:ahLst/>
              <a:cxnLst/>
              <a:rect l="l" t="t" r="r" b="b"/>
              <a:pathLst>
                <a:path w="391795" h="1721485">
                  <a:moveTo>
                    <a:pt x="0" y="1721360"/>
                  </a:moveTo>
                  <a:lnTo>
                    <a:pt x="391208" y="1721360"/>
                  </a:lnTo>
                  <a:lnTo>
                    <a:pt x="391208" y="0"/>
                  </a:lnTo>
                  <a:lnTo>
                    <a:pt x="0" y="0"/>
                  </a:lnTo>
                  <a:lnTo>
                    <a:pt x="0" y="1721360"/>
                  </a:lnTo>
                  <a:close/>
                </a:path>
              </a:pathLst>
            </a:custGeom>
            <a:ln w="109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23080" y="4629826"/>
              <a:ext cx="391795" cy="1148080"/>
            </a:xfrm>
            <a:custGeom>
              <a:avLst/>
              <a:gdLst/>
              <a:ahLst/>
              <a:cxnLst/>
              <a:rect l="l" t="t" r="r" b="b"/>
              <a:pathLst>
                <a:path w="391795" h="1148079">
                  <a:moveTo>
                    <a:pt x="391435" y="0"/>
                  </a:moveTo>
                  <a:lnTo>
                    <a:pt x="0" y="0"/>
                  </a:lnTo>
                  <a:lnTo>
                    <a:pt x="0" y="1147510"/>
                  </a:lnTo>
                  <a:lnTo>
                    <a:pt x="391435" y="1147510"/>
                  </a:lnTo>
                  <a:lnTo>
                    <a:pt x="391435" y="0"/>
                  </a:lnTo>
                  <a:close/>
                </a:path>
              </a:pathLst>
            </a:custGeom>
            <a:solidFill>
              <a:srgbClr val="D2CE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923080" y="4629826"/>
              <a:ext cx="391795" cy="1148080"/>
            </a:xfrm>
            <a:custGeom>
              <a:avLst/>
              <a:gdLst/>
              <a:ahLst/>
              <a:cxnLst/>
              <a:rect l="l" t="t" r="r" b="b"/>
              <a:pathLst>
                <a:path w="391795" h="1148079">
                  <a:moveTo>
                    <a:pt x="0" y="1147510"/>
                  </a:moveTo>
                  <a:lnTo>
                    <a:pt x="391435" y="1147510"/>
                  </a:lnTo>
                  <a:lnTo>
                    <a:pt x="391435" y="0"/>
                  </a:lnTo>
                  <a:lnTo>
                    <a:pt x="0" y="0"/>
                  </a:lnTo>
                  <a:lnTo>
                    <a:pt x="0" y="1147510"/>
                  </a:lnTo>
                  <a:close/>
                </a:path>
              </a:pathLst>
            </a:custGeom>
            <a:ln w="109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314525" y="5203714"/>
              <a:ext cx="391795" cy="574040"/>
            </a:xfrm>
            <a:custGeom>
              <a:avLst/>
              <a:gdLst/>
              <a:ahLst/>
              <a:cxnLst/>
              <a:rect l="l" t="t" r="r" b="b"/>
              <a:pathLst>
                <a:path w="391795" h="574039">
                  <a:moveTo>
                    <a:pt x="391672" y="0"/>
                  </a:moveTo>
                  <a:lnTo>
                    <a:pt x="0" y="0"/>
                  </a:lnTo>
                  <a:lnTo>
                    <a:pt x="0" y="573622"/>
                  </a:lnTo>
                  <a:lnTo>
                    <a:pt x="391672" y="573622"/>
                  </a:lnTo>
                  <a:lnTo>
                    <a:pt x="391672" y="0"/>
                  </a:lnTo>
                  <a:close/>
                </a:path>
              </a:pathLst>
            </a:custGeom>
            <a:solidFill>
              <a:srgbClr val="D2CE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314525" y="5203714"/>
              <a:ext cx="391795" cy="574040"/>
            </a:xfrm>
            <a:custGeom>
              <a:avLst/>
              <a:gdLst/>
              <a:ahLst/>
              <a:cxnLst/>
              <a:rect l="l" t="t" r="r" b="b"/>
              <a:pathLst>
                <a:path w="391795" h="574039">
                  <a:moveTo>
                    <a:pt x="0" y="573622"/>
                  </a:moveTo>
                  <a:lnTo>
                    <a:pt x="391672" y="573622"/>
                  </a:lnTo>
                  <a:lnTo>
                    <a:pt x="391672" y="0"/>
                  </a:lnTo>
                  <a:lnTo>
                    <a:pt x="0" y="0"/>
                  </a:lnTo>
                  <a:lnTo>
                    <a:pt x="0" y="573622"/>
                  </a:lnTo>
                  <a:close/>
                </a:path>
              </a:pathLst>
            </a:custGeom>
            <a:ln w="109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706160" y="5777337"/>
              <a:ext cx="391795" cy="0"/>
            </a:xfrm>
            <a:custGeom>
              <a:avLst/>
              <a:gdLst/>
              <a:ahLst/>
              <a:cxnLst/>
              <a:rect l="l" t="t" r="r" b="b"/>
              <a:pathLst>
                <a:path w="391795">
                  <a:moveTo>
                    <a:pt x="391435" y="0"/>
                  </a:moveTo>
                  <a:lnTo>
                    <a:pt x="0" y="0"/>
                  </a:lnTo>
                  <a:lnTo>
                    <a:pt x="391435" y="0"/>
                  </a:lnTo>
                  <a:close/>
                </a:path>
              </a:pathLst>
            </a:custGeom>
            <a:solidFill>
              <a:srgbClr val="D2CE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706160" y="5777337"/>
              <a:ext cx="391795" cy="0"/>
            </a:xfrm>
            <a:custGeom>
              <a:avLst/>
              <a:gdLst/>
              <a:ahLst/>
              <a:cxnLst/>
              <a:rect l="l" t="t" r="r" b="b"/>
              <a:pathLst>
                <a:path w="391795">
                  <a:moveTo>
                    <a:pt x="0" y="0"/>
                  </a:moveTo>
                  <a:lnTo>
                    <a:pt x="391435" y="0"/>
                  </a:lnTo>
                  <a:lnTo>
                    <a:pt x="0" y="0"/>
                  </a:lnTo>
                  <a:close/>
                </a:path>
              </a:pathLst>
            </a:custGeom>
            <a:ln w="10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097605" y="5203714"/>
              <a:ext cx="391795" cy="574040"/>
            </a:xfrm>
            <a:custGeom>
              <a:avLst/>
              <a:gdLst/>
              <a:ahLst/>
              <a:cxnLst/>
              <a:rect l="l" t="t" r="r" b="b"/>
              <a:pathLst>
                <a:path w="391795" h="574039">
                  <a:moveTo>
                    <a:pt x="391672" y="0"/>
                  </a:moveTo>
                  <a:lnTo>
                    <a:pt x="0" y="0"/>
                  </a:lnTo>
                  <a:lnTo>
                    <a:pt x="0" y="573622"/>
                  </a:lnTo>
                  <a:lnTo>
                    <a:pt x="391672" y="573622"/>
                  </a:lnTo>
                  <a:lnTo>
                    <a:pt x="391672" y="0"/>
                  </a:lnTo>
                  <a:close/>
                </a:path>
              </a:pathLst>
            </a:custGeom>
            <a:solidFill>
              <a:srgbClr val="D2CE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97605" y="5203714"/>
              <a:ext cx="391795" cy="574040"/>
            </a:xfrm>
            <a:custGeom>
              <a:avLst/>
              <a:gdLst/>
              <a:ahLst/>
              <a:cxnLst/>
              <a:rect l="l" t="t" r="r" b="b"/>
              <a:pathLst>
                <a:path w="391795" h="574039">
                  <a:moveTo>
                    <a:pt x="0" y="573622"/>
                  </a:moveTo>
                  <a:lnTo>
                    <a:pt x="391672" y="573622"/>
                  </a:lnTo>
                  <a:lnTo>
                    <a:pt x="391672" y="0"/>
                  </a:lnTo>
                  <a:lnTo>
                    <a:pt x="0" y="0"/>
                  </a:lnTo>
                  <a:lnTo>
                    <a:pt x="0" y="573622"/>
                  </a:lnTo>
                  <a:close/>
                </a:path>
              </a:pathLst>
            </a:custGeom>
            <a:ln w="109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501944" y="5370484"/>
            <a:ext cx="852169" cy="33909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R="5080" indent="2540">
              <a:lnSpc>
                <a:spcPts val="810"/>
              </a:lnSpc>
              <a:spcBef>
                <a:spcPts val="155"/>
              </a:spcBef>
            </a:pPr>
            <a:r>
              <a:rPr sz="700" dirty="0">
                <a:latin typeface="Arial"/>
                <a:cs typeface="Arial"/>
              </a:rPr>
              <a:t>Mean</a:t>
            </a:r>
            <a:r>
              <a:rPr sz="700" spc="-2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=</a:t>
            </a:r>
            <a:r>
              <a:rPr sz="700" spc="-10" dirty="0">
                <a:latin typeface="Arial"/>
                <a:cs typeface="Arial"/>
              </a:rPr>
              <a:t> 110.4583</a:t>
            </a:r>
            <a:r>
              <a:rPr sz="700" spc="50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Std.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Dev.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=</a:t>
            </a:r>
            <a:r>
              <a:rPr sz="700" spc="-5" dirty="0">
                <a:latin typeface="Arial"/>
                <a:cs typeface="Arial"/>
              </a:rPr>
              <a:t> </a:t>
            </a:r>
            <a:r>
              <a:rPr sz="700" spc="-10" dirty="0">
                <a:latin typeface="Arial"/>
                <a:cs typeface="Arial"/>
              </a:rPr>
              <a:t>19.00338</a:t>
            </a:r>
            <a:r>
              <a:rPr sz="700" spc="50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N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=</a:t>
            </a:r>
            <a:r>
              <a:rPr sz="700" spc="-5" dirty="0">
                <a:latin typeface="Arial"/>
                <a:cs typeface="Arial"/>
              </a:rPr>
              <a:t> </a:t>
            </a:r>
            <a:r>
              <a:rPr sz="700" spc="-35" dirty="0">
                <a:latin typeface="Arial"/>
                <a:cs typeface="Arial"/>
              </a:rPr>
              <a:t>24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3702" y="473455"/>
            <a:ext cx="26174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" dirty="0"/>
              <a:t>Histogram</a:t>
            </a:r>
            <a:endParaRPr sz="4200"/>
          </a:p>
        </p:txBody>
      </p:sp>
      <p:grpSp>
        <p:nvGrpSpPr>
          <p:cNvPr id="3" name="object 3"/>
          <p:cNvGrpSpPr/>
          <p:nvPr/>
        </p:nvGrpSpPr>
        <p:grpSpPr>
          <a:xfrm>
            <a:off x="457199" y="1523982"/>
            <a:ext cx="6325235" cy="4883785"/>
            <a:chOff x="457199" y="1523982"/>
            <a:chExt cx="6325235" cy="4883785"/>
          </a:xfrm>
        </p:grpSpPr>
        <p:sp>
          <p:nvSpPr>
            <p:cNvPr id="4" name="object 4"/>
            <p:cNvSpPr/>
            <p:nvPr/>
          </p:nvSpPr>
          <p:spPr>
            <a:xfrm>
              <a:off x="457199" y="1523982"/>
              <a:ext cx="6325235" cy="4883785"/>
            </a:xfrm>
            <a:custGeom>
              <a:avLst/>
              <a:gdLst/>
              <a:ahLst/>
              <a:cxnLst/>
              <a:rect l="l" t="t" r="r" b="b"/>
              <a:pathLst>
                <a:path w="6325234" h="4883785">
                  <a:moveTo>
                    <a:pt x="6324708" y="0"/>
                  </a:moveTo>
                  <a:lnTo>
                    <a:pt x="0" y="0"/>
                  </a:lnTo>
                  <a:lnTo>
                    <a:pt x="0" y="4883287"/>
                  </a:lnTo>
                  <a:lnTo>
                    <a:pt x="6324708" y="4883287"/>
                  </a:lnTo>
                  <a:lnTo>
                    <a:pt x="63247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37036" y="5844358"/>
              <a:ext cx="4164965" cy="6985"/>
            </a:xfrm>
            <a:custGeom>
              <a:avLst/>
              <a:gdLst/>
              <a:ahLst/>
              <a:cxnLst/>
              <a:rect l="l" t="t" r="r" b="b"/>
              <a:pathLst>
                <a:path w="4164965" h="6985">
                  <a:moveTo>
                    <a:pt x="0" y="0"/>
                  </a:moveTo>
                  <a:lnTo>
                    <a:pt x="463249" y="0"/>
                  </a:lnTo>
                </a:path>
                <a:path w="4164965" h="6985">
                  <a:moveTo>
                    <a:pt x="3239339" y="0"/>
                  </a:moveTo>
                  <a:lnTo>
                    <a:pt x="3702097" y="0"/>
                  </a:lnTo>
                </a:path>
                <a:path w="4164965" h="6985">
                  <a:moveTo>
                    <a:pt x="0" y="6372"/>
                  </a:moveTo>
                  <a:lnTo>
                    <a:pt x="4164763" y="6372"/>
                  </a:lnTo>
                </a:path>
              </a:pathLst>
            </a:custGeom>
            <a:ln w="63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7036" y="5847544"/>
              <a:ext cx="3702685" cy="80010"/>
            </a:xfrm>
            <a:custGeom>
              <a:avLst/>
              <a:gdLst/>
              <a:ahLst/>
              <a:cxnLst/>
              <a:rect l="l" t="t" r="r" b="b"/>
              <a:pathLst>
                <a:path w="3702685" h="80010">
                  <a:moveTo>
                    <a:pt x="0" y="0"/>
                  </a:moveTo>
                  <a:lnTo>
                    <a:pt x="0" y="79725"/>
                  </a:lnTo>
                </a:path>
                <a:path w="3702685" h="80010">
                  <a:moveTo>
                    <a:pt x="925984" y="0"/>
                  </a:moveTo>
                  <a:lnTo>
                    <a:pt x="925984" y="79725"/>
                  </a:lnTo>
                </a:path>
                <a:path w="3702685" h="80010">
                  <a:moveTo>
                    <a:pt x="1851317" y="0"/>
                  </a:moveTo>
                  <a:lnTo>
                    <a:pt x="1851317" y="79725"/>
                  </a:lnTo>
                </a:path>
                <a:path w="3702685" h="80010">
                  <a:moveTo>
                    <a:pt x="2776650" y="0"/>
                  </a:moveTo>
                  <a:lnTo>
                    <a:pt x="2776650" y="79725"/>
                  </a:lnTo>
                </a:path>
                <a:path w="3702685" h="80010">
                  <a:moveTo>
                    <a:pt x="3702097" y="0"/>
                  </a:moveTo>
                  <a:lnTo>
                    <a:pt x="3702097" y="79725"/>
                  </a:lnTo>
                </a:path>
              </a:pathLst>
            </a:custGeom>
            <a:ln w="129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07770" y="5926508"/>
            <a:ext cx="340995" cy="150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800" spc="-10" dirty="0">
                <a:latin typeface="Arial"/>
                <a:cs typeface="Arial"/>
              </a:rPr>
              <a:t>100.00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58550" y="5926508"/>
            <a:ext cx="340995" cy="150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800" spc="-10" dirty="0">
                <a:latin typeface="Arial"/>
                <a:cs typeface="Arial"/>
              </a:rPr>
              <a:t>140.00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83998" y="5926508"/>
            <a:ext cx="340995" cy="150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800" spc="-10" dirty="0">
                <a:latin typeface="Arial"/>
                <a:cs typeface="Arial"/>
              </a:rPr>
              <a:t>160.00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33217" y="5911678"/>
            <a:ext cx="485140" cy="35750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35"/>
              </a:spcBef>
            </a:pPr>
            <a:r>
              <a:rPr sz="800" spc="-10" dirty="0">
                <a:latin typeface="Arial"/>
                <a:cs typeface="Arial"/>
              </a:rPr>
              <a:t>120.00</a:t>
            </a:r>
            <a:endParaRPr sz="800">
              <a:latin typeface="Arial"/>
              <a:cs typeface="Arial"/>
            </a:endParaRPr>
          </a:p>
          <a:p>
            <a:pPr marL="315595">
              <a:lnSpc>
                <a:spcPct val="100000"/>
              </a:lnSpc>
              <a:spcBef>
                <a:spcPts val="190"/>
              </a:spcBef>
            </a:pPr>
            <a:r>
              <a:rPr sz="1100" b="1" spc="-25" dirty="0">
                <a:latin typeface="Arial"/>
                <a:cs typeface="Arial"/>
              </a:rPr>
              <a:t>IQ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54396" y="1855689"/>
            <a:ext cx="83185" cy="3992245"/>
          </a:xfrm>
          <a:custGeom>
            <a:avLst/>
            <a:gdLst/>
            <a:ahLst/>
            <a:cxnLst/>
            <a:rect l="l" t="t" r="r" b="b"/>
            <a:pathLst>
              <a:path w="83184" h="3992245">
                <a:moveTo>
                  <a:pt x="82640" y="3991855"/>
                </a:moveTo>
                <a:lnTo>
                  <a:pt x="82640" y="0"/>
                </a:lnTo>
              </a:path>
              <a:path w="83184" h="3992245">
                <a:moveTo>
                  <a:pt x="82640" y="3991855"/>
                </a:moveTo>
                <a:lnTo>
                  <a:pt x="0" y="3991855"/>
                </a:lnTo>
              </a:path>
              <a:path w="83184" h="3992245">
                <a:moveTo>
                  <a:pt x="82640" y="3359967"/>
                </a:moveTo>
                <a:lnTo>
                  <a:pt x="0" y="3359967"/>
                </a:lnTo>
              </a:path>
              <a:path w="83184" h="3992245">
                <a:moveTo>
                  <a:pt x="82640" y="2727583"/>
                </a:moveTo>
                <a:lnTo>
                  <a:pt x="0" y="2727583"/>
                </a:lnTo>
              </a:path>
              <a:path w="83184" h="3992245">
                <a:moveTo>
                  <a:pt x="82640" y="2095750"/>
                </a:moveTo>
                <a:lnTo>
                  <a:pt x="0" y="2095750"/>
                </a:lnTo>
              </a:path>
              <a:path w="83184" h="3992245">
                <a:moveTo>
                  <a:pt x="82640" y="1463807"/>
                </a:moveTo>
                <a:lnTo>
                  <a:pt x="0" y="1463807"/>
                </a:lnTo>
              </a:path>
              <a:path w="83184" h="3992245">
                <a:moveTo>
                  <a:pt x="82640" y="831753"/>
                </a:moveTo>
                <a:lnTo>
                  <a:pt x="0" y="831753"/>
                </a:lnTo>
              </a:path>
              <a:path w="83184" h="3992245">
                <a:moveTo>
                  <a:pt x="82640" y="199369"/>
                </a:moveTo>
                <a:lnTo>
                  <a:pt x="0" y="199369"/>
                </a:lnTo>
              </a:path>
            </a:pathLst>
          </a:custGeom>
          <a:ln w="129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77936" y="5732545"/>
            <a:ext cx="308610" cy="3448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90"/>
              </a:spcBef>
            </a:pPr>
            <a:r>
              <a:rPr sz="800" spc="25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  <a:p>
            <a:pPr marL="26670">
              <a:lnSpc>
                <a:spcPct val="100000"/>
              </a:lnSpc>
              <a:spcBef>
                <a:spcPts val="295"/>
              </a:spcBef>
            </a:pPr>
            <a:r>
              <a:rPr sz="800" spc="-10" dirty="0">
                <a:latin typeface="Arial"/>
                <a:cs typeface="Arial"/>
              </a:rPr>
              <a:t>80.00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5521" y="5134639"/>
            <a:ext cx="73025" cy="150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800" spc="25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6805" y="4502806"/>
            <a:ext cx="73025" cy="150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800" spc="25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7936" y="3870643"/>
            <a:ext cx="73025" cy="150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800" spc="25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4840" y="3238810"/>
            <a:ext cx="73025" cy="150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800" spc="25" dirty="0"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7936" y="2606866"/>
            <a:ext cx="73025" cy="150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800" spc="25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8193" y="3470225"/>
            <a:ext cx="191770" cy="750570"/>
          </a:xfrm>
          <a:prstGeom prst="rect">
            <a:avLst/>
          </a:prstGeom>
        </p:spPr>
        <p:txBody>
          <a:bodyPr vert="vert270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50" b="1" spc="-10" dirty="0">
                <a:latin typeface="Arial"/>
                <a:cs typeface="Arial"/>
              </a:rPr>
              <a:t>Frequency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30369" y="2048336"/>
            <a:ext cx="4178300" cy="3806190"/>
            <a:chOff x="930369" y="2048336"/>
            <a:chExt cx="4178300" cy="3806190"/>
          </a:xfrm>
        </p:grpSpPr>
        <p:sp>
          <p:nvSpPr>
            <p:cNvPr id="20" name="object 20"/>
            <p:cNvSpPr/>
            <p:nvPr/>
          </p:nvSpPr>
          <p:spPr>
            <a:xfrm>
              <a:off x="937036" y="3951384"/>
              <a:ext cx="463550" cy="1896745"/>
            </a:xfrm>
            <a:custGeom>
              <a:avLst/>
              <a:gdLst/>
              <a:ahLst/>
              <a:cxnLst/>
              <a:rect l="l" t="t" r="r" b="b"/>
              <a:pathLst>
                <a:path w="463550" h="1896745">
                  <a:moveTo>
                    <a:pt x="463249" y="0"/>
                  </a:moveTo>
                  <a:lnTo>
                    <a:pt x="0" y="0"/>
                  </a:lnTo>
                  <a:lnTo>
                    <a:pt x="0" y="1896160"/>
                  </a:lnTo>
                  <a:lnTo>
                    <a:pt x="463249" y="1896160"/>
                  </a:lnTo>
                  <a:lnTo>
                    <a:pt x="463249" y="0"/>
                  </a:lnTo>
                  <a:close/>
                </a:path>
              </a:pathLst>
            </a:custGeom>
            <a:solidFill>
              <a:srgbClr val="D2CE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37036" y="3951384"/>
              <a:ext cx="463550" cy="1896745"/>
            </a:xfrm>
            <a:custGeom>
              <a:avLst/>
              <a:gdLst/>
              <a:ahLst/>
              <a:cxnLst/>
              <a:rect l="l" t="t" r="r" b="b"/>
              <a:pathLst>
                <a:path w="463550" h="1896745">
                  <a:moveTo>
                    <a:pt x="0" y="1896160"/>
                  </a:moveTo>
                  <a:lnTo>
                    <a:pt x="463249" y="1896160"/>
                  </a:lnTo>
                  <a:lnTo>
                    <a:pt x="463249" y="0"/>
                  </a:lnTo>
                  <a:lnTo>
                    <a:pt x="0" y="0"/>
                  </a:lnTo>
                  <a:lnTo>
                    <a:pt x="0" y="1896160"/>
                  </a:lnTo>
                  <a:close/>
                </a:path>
              </a:pathLst>
            </a:custGeom>
            <a:ln w="131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00285" y="2687387"/>
              <a:ext cx="462915" cy="3160395"/>
            </a:xfrm>
            <a:custGeom>
              <a:avLst/>
              <a:gdLst/>
              <a:ahLst/>
              <a:cxnLst/>
              <a:rect l="l" t="t" r="r" b="b"/>
              <a:pathLst>
                <a:path w="462914" h="3160395">
                  <a:moveTo>
                    <a:pt x="462689" y="0"/>
                  </a:moveTo>
                  <a:lnTo>
                    <a:pt x="0" y="0"/>
                  </a:lnTo>
                  <a:lnTo>
                    <a:pt x="0" y="3160157"/>
                  </a:lnTo>
                  <a:lnTo>
                    <a:pt x="462689" y="3160157"/>
                  </a:lnTo>
                  <a:lnTo>
                    <a:pt x="462689" y="0"/>
                  </a:lnTo>
                  <a:close/>
                </a:path>
              </a:pathLst>
            </a:custGeom>
            <a:solidFill>
              <a:srgbClr val="D2CE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00285" y="2687387"/>
              <a:ext cx="462915" cy="3160395"/>
            </a:xfrm>
            <a:custGeom>
              <a:avLst/>
              <a:gdLst/>
              <a:ahLst/>
              <a:cxnLst/>
              <a:rect l="l" t="t" r="r" b="b"/>
              <a:pathLst>
                <a:path w="462914" h="3160395">
                  <a:moveTo>
                    <a:pt x="0" y="3160157"/>
                  </a:moveTo>
                  <a:lnTo>
                    <a:pt x="462689" y="3160157"/>
                  </a:lnTo>
                  <a:lnTo>
                    <a:pt x="462689" y="0"/>
                  </a:lnTo>
                  <a:lnTo>
                    <a:pt x="0" y="0"/>
                  </a:lnTo>
                  <a:lnTo>
                    <a:pt x="0" y="3160157"/>
                  </a:lnTo>
                  <a:close/>
                </a:path>
              </a:pathLst>
            </a:custGeom>
            <a:ln w="132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63020" y="2055003"/>
              <a:ext cx="462915" cy="3792854"/>
            </a:xfrm>
            <a:custGeom>
              <a:avLst/>
              <a:gdLst/>
              <a:ahLst/>
              <a:cxnLst/>
              <a:rect l="l" t="t" r="r" b="b"/>
              <a:pathLst>
                <a:path w="462914" h="3792854">
                  <a:moveTo>
                    <a:pt x="462689" y="0"/>
                  </a:moveTo>
                  <a:lnTo>
                    <a:pt x="0" y="0"/>
                  </a:lnTo>
                  <a:lnTo>
                    <a:pt x="0" y="3792541"/>
                  </a:lnTo>
                  <a:lnTo>
                    <a:pt x="462689" y="3792541"/>
                  </a:lnTo>
                  <a:lnTo>
                    <a:pt x="462689" y="0"/>
                  </a:lnTo>
                  <a:close/>
                </a:path>
              </a:pathLst>
            </a:custGeom>
            <a:solidFill>
              <a:srgbClr val="D2CE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63020" y="2055003"/>
              <a:ext cx="462915" cy="3792854"/>
            </a:xfrm>
            <a:custGeom>
              <a:avLst/>
              <a:gdLst/>
              <a:ahLst/>
              <a:cxnLst/>
              <a:rect l="l" t="t" r="r" b="b"/>
              <a:pathLst>
                <a:path w="462914" h="3792854">
                  <a:moveTo>
                    <a:pt x="0" y="3792541"/>
                  </a:moveTo>
                  <a:lnTo>
                    <a:pt x="462689" y="3792541"/>
                  </a:lnTo>
                  <a:lnTo>
                    <a:pt x="462689" y="0"/>
                  </a:lnTo>
                  <a:lnTo>
                    <a:pt x="0" y="0"/>
                  </a:lnTo>
                  <a:lnTo>
                    <a:pt x="0" y="3792541"/>
                  </a:lnTo>
                  <a:close/>
                </a:path>
              </a:pathLst>
            </a:custGeom>
            <a:ln w="132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25687" y="3951384"/>
              <a:ext cx="462915" cy="1896745"/>
            </a:xfrm>
            <a:custGeom>
              <a:avLst/>
              <a:gdLst/>
              <a:ahLst/>
              <a:cxnLst/>
              <a:rect l="l" t="t" r="r" b="b"/>
              <a:pathLst>
                <a:path w="462914" h="1896745">
                  <a:moveTo>
                    <a:pt x="462689" y="0"/>
                  </a:moveTo>
                  <a:lnTo>
                    <a:pt x="0" y="0"/>
                  </a:lnTo>
                  <a:lnTo>
                    <a:pt x="0" y="1896160"/>
                  </a:lnTo>
                  <a:lnTo>
                    <a:pt x="462689" y="1896160"/>
                  </a:lnTo>
                  <a:lnTo>
                    <a:pt x="462689" y="0"/>
                  </a:lnTo>
                  <a:close/>
                </a:path>
              </a:pathLst>
            </a:custGeom>
            <a:solidFill>
              <a:srgbClr val="D2CE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25687" y="3951384"/>
              <a:ext cx="462915" cy="1896745"/>
            </a:xfrm>
            <a:custGeom>
              <a:avLst/>
              <a:gdLst/>
              <a:ahLst/>
              <a:cxnLst/>
              <a:rect l="l" t="t" r="r" b="b"/>
              <a:pathLst>
                <a:path w="462914" h="1896745">
                  <a:moveTo>
                    <a:pt x="0" y="1896160"/>
                  </a:moveTo>
                  <a:lnTo>
                    <a:pt x="462689" y="1896160"/>
                  </a:lnTo>
                  <a:lnTo>
                    <a:pt x="462689" y="0"/>
                  </a:lnTo>
                  <a:lnTo>
                    <a:pt x="0" y="0"/>
                  </a:lnTo>
                  <a:lnTo>
                    <a:pt x="0" y="1896160"/>
                  </a:lnTo>
                  <a:close/>
                </a:path>
              </a:pathLst>
            </a:custGeom>
            <a:ln w="131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788353" y="3951384"/>
              <a:ext cx="462915" cy="1896745"/>
            </a:xfrm>
            <a:custGeom>
              <a:avLst/>
              <a:gdLst/>
              <a:ahLst/>
              <a:cxnLst/>
              <a:rect l="l" t="t" r="r" b="b"/>
              <a:pathLst>
                <a:path w="462914" h="1896745">
                  <a:moveTo>
                    <a:pt x="462689" y="0"/>
                  </a:moveTo>
                  <a:lnTo>
                    <a:pt x="0" y="0"/>
                  </a:lnTo>
                  <a:lnTo>
                    <a:pt x="0" y="1896160"/>
                  </a:lnTo>
                  <a:lnTo>
                    <a:pt x="462689" y="1896160"/>
                  </a:lnTo>
                  <a:lnTo>
                    <a:pt x="462689" y="0"/>
                  </a:lnTo>
                  <a:close/>
                </a:path>
              </a:pathLst>
            </a:custGeom>
            <a:solidFill>
              <a:srgbClr val="D2CE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88353" y="3951384"/>
              <a:ext cx="462915" cy="1896745"/>
            </a:xfrm>
            <a:custGeom>
              <a:avLst/>
              <a:gdLst/>
              <a:ahLst/>
              <a:cxnLst/>
              <a:rect l="l" t="t" r="r" b="b"/>
              <a:pathLst>
                <a:path w="462914" h="1896745">
                  <a:moveTo>
                    <a:pt x="0" y="1896160"/>
                  </a:moveTo>
                  <a:lnTo>
                    <a:pt x="462689" y="1896160"/>
                  </a:lnTo>
                  <a:lnTo>
                    <a:pt x="462689" y="0"/>
                  </a:lnTo>
                  <a:lnTo>
                    <a:pt x="0" y="0"/>
                  </a:lnTo>
                  <a:lnTo>
                    <a:pt x="0" y="1896160"/>
                  </a:lnTo>
                  <a:close/>
                </a:path>
              </a:pathLst>
            </a:custGeom>
            <a:ln w="131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51020" y="4583327"/>
              <a:ext cx="462915" cy="1264285"/>
            </a:xfrm>
            <a:custGeom>
              <a:avLst/>
              <a:gdLst/>
              <a:ahLst/>
              <a:cxnLst/>
              <a:rect l="l" t="t" r="r" b="b"/>
              <a:pathLst>
                <a:path w="462914" h="1264285">
                  <a:moveTo>
                    <a:pt x="462689" y="0"/>
                  </a:moveTo>
                  <a:lnTo>
                    <a:pt x="0" y="0"/>
                  </a:lnTo>
                  <a:lnTo>
                    <a:pt x="0" y="1264217"/>
                  </a:lnTo>
                  <a:lnTo>
                    <a:pt x="462689" y="1264217"/>
                  </a:lnTo>
                  <a:lnTo>
                    <a:pt x="462689" y="0"/>
                  </a:lnTo>
                  <a:close/>
                </a:path>
              </a:pathLst>
            </a:custGeom>
            <a:solidFill>
              <a:srgbClr val="D2CE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251020" y="4583327"/>
              <a:ext cx="462915" cy="1264285"/>
            </a:xfrm>
            <a:custGeom>
              <a:avLst/>
              <a:gdLst/>
              <a:ahLst/>
              <a:cxnLst/>
              <a:rect l="l" t="t" r="r" b="b"/>
              <a:pathLst>
                <a:path w="462914" h="1264285">
                  <a:moveTo>
                    <a:pt x="0" y="1264217"/>
                  </a:moveTo>
                  <a:lnTo>
                    <a:pt x="462689" y="1264217"/>
                  </a:lnTo>
                  <a:lnTo>
                    <a:pt x="462689" y="0"/>
                  </a:lnTo>
                  <a:lnTo>
                    <a:pt x="0" y="0"/>
                  </a:lnTo>
                  <a:lnTo>
                    <a:pt x="0" y="1264217"/>
                  </a:lnTo>
                  <a:close/>
                </a:path>
              </a:pathLst>
            </a:custGeom>
            <a:ln w="13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713686" y="5215678"/>
              <a:ext cx="462915" cy="632460"/>
            </a:xfrm>
            <a:custGeom>
              <a:avLst/>
              <a:gdLst/>
              <a:ahLst/>
              <a:cxnLst/>
              <a:rect l="l" t="t" r="r" b="b"/>
              <a:pathLst>
                <a:path w="462914" h="632460">
                  <a:moveTo>
                    <a:pt x="462689" y="0"/>
                  </a:moveTo>
                  <a:lnTo>
                    <a:pt x="0" y="0"/>
                  </a:lnTo>
                  <a:lnTo>
                    <a:pt x="0" y="631866"/>
                  </a:lnTo>
                  <a:lnTo>
                    <a:pt x="462689" y="631866"/>
                  </a:lnTo>
                  <a:lnTo>
                    <a:pt x="462689" y="0"/>
                  </a:lnTo>
                  <a:close/>
                </a:path>
              </a:pathLst>
            </a:custGeom>
            <a:solidFill>
              <a:srgbClr val="D2CE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13686" y="5215678"/>
              <a:ext cx="462915" cy="632460"/>
            </a:xfrm>
            <a:custGeom>
              <a:avLst/>
              <a:gdLst/>
              <a:ahLst/>
              <a:cxnLst/>
              <a:rect l="l" t="t" r="r" b="b"/>
              <a:pathLst>
                <a:path w="462914" h="632460">
                  <a:moveTo>
                    <a:pt x="0" y="631866"/>
                  </a:moveTo>
                  <a:lnTo>
                    <a:pt x="462689" y="631866"/>
                  </a:lnTo>
                  <a:lnTo>
                    <a:pt x="462689" y="0"/>
                  </a:lnTo>
                  <a:lnTo>
                    <a:pt x="0" y="0"/>
                  </a:lnTo>
                  <a:lnTo>
                    <a:pt x="0" y="631866"/>
                  </a:lnTo>
                  <a:close/>
                </a:path>
              </a:pathLst>
            </a:custGeom>
            <a:ln w="13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76467" y="5847545"/>
              <a:ext cx="462915" cy="0"/>
            </a:xfrm>
            <a:custGeom>
              <a:avLst/>
              <a:gdLst/>
              <a:ahLst/>
              <a:cxnLst/>
              <a:rect l="l" t="t" r="r" b="b"/>
              <a:pathLst>
                <a:path w="462914">
                  <a:moveTo>
                    <a:pt x="462689" y="0"/>
                  </a:moveTo>
                  <a:lnTo>
                    <a:pt x="0" y="0"/>
                  </a:lnTo>
                  <a:lnTo>
                    <a:pt x="462689" y="0"/>
                  </a:lnTo>
                  <a:close/>
                </a:path>
              </a:pathLst>
            </a:custGeom>
            <a:solidFill>
              <a:srgbClr val="D2CE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176467" y="5847545"/>
              <a:ext cx="462915" cy="0"/>
            </a:xfrm>
            <a:custGeom>
              <a:avLst/>
              <a:gdLst/>
              <a:ahLst/>
              <a:cxnLst/>
              <a:rect l="l" t="t" r="r" b="b"/>
              <a:pathLst>
                <a:path w="462914">
                  <a:moveTo>
                    <a:pt x="0" y="0"/>
                  </a:moveTo>
                  <a:lnTo>
                    <a:pt x="462689" y="0"/>
                  </a:lnTo>
                  <a:lnTo>
                    <a:pt x="0" y="0"/>
                  </a:lnTo>
                  <a:close/>
                </a:path>
              </a:pathLst>
            </a:custGeom>
            <a:ln w="127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639134" y="5215678"/>
              <a:ext cx="462915" cy="632460"/>
            </a:xfrm>
            <a:custGeom>
              <a:avLst/>
              <a:gdLst/>
              <a:ahLst/>
              <a:cxnLst/>
              <a:rect l="l" t="t" r="r" b="b"/>
              <a:pathLst>
                <a:path w="462914" h="632460">
                  <a:moveTo>
                    <a:pt x="462689" y="0"/>
                  </a:moveTo>
                  <a:lnTo>
                    <a:pt x="0" y="0"/>
                  </a:lnTo>
                  <a:lnTo>
                    <a:pt x="0" y="631866"/>
                  </a:lnTo>
                  <a:lnTo>
                    <a:pt x="462689" y="631866"/>
                  </a:lnTo>
                  <a:lnTo>
                    <a:pt x="462689" y="0"/>
                  </a:lnTo>
                  <a:close/>
                </a:path>
              </a:pathLst>
            </a:custGeom>
            <a:solidFill>
              <a:srgbClr val="D2CE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639134" y="5215678"/>
              <a:ext cx="462915" cy="632460"/>
            </a:xfrm>
            <a:custGeom>
              <a:avLst/>
              <a:gdLst/>
              <a:ahLst/>
              <a:cxnLst/>
              <a:rect l="l" t="t" r="r" b="b"/>
              <a:pathLst>
                <a:path w="462914" h="632460">
                  <a:moveTo>
                    <a:pt x="0" y="631866"/>
                  </a:moveTo>
                  <a:lnTo>
                    <a:pt x="462689" y="631866"/>
                  </a:lnTo>
                  <a:lnTo>
                    <a:pt x="462689" y="0"/>
                  </a:lnTo>
                  <a:lnTo>
                    <a:pt x="0" y="0"/>
                  </a:lnTo>
                  <a:lnTo>
                    <a:pt x="0" y="631866"/>
                  </a:lnTo>
                  <a:close/>
                </a:path>
              </a:pathLst>
            </a:custGeom>
            <a:ln w="13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77376" y="1530081"/>
            <a:ext cx="2811780" cy="5949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latin typeface="Arial"/>
                <a:cs typeface="Arial"/>
              </a:rPr>
              <a:t>Histogram</a:t>
            </a:r>
            <a:r>
              <a:rPr sz="1100" spc="1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1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IQ</a:t>
            </a:r>
            <a:r>
              <a:rPr sz="1100" spc="1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Scores</a:t>
            </a:r>
            <a:r>
              <a:rPr sz="1100" spc="1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1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Two</a:t>
            </a:r>
            <a:r>
              <a:rPr sz="1100" spc="15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Classes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r>
              <a:rPr sz="800" spc="25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62000" y="1752600"/>
            <a:ext cx="4038600" cy="4191000"/>
          </a:xfrm>
          <a:custGeom>
            <a:avLst/>
            <a:gdLst/>
            <a:ahLst/>
            <a:cxnLst/>
            <a:rect l="l" t="t" r="r" b="b"/>
            <a:pathLst>
              <a:path w="4038600" h="4191000">
                <a:moveTo>
                  <a:pt x="76200" y="0"/>
                </a:moveTo>
                <a:lnTo>
                  <a:pt x="3962400" y="0"/>
                </a:lnTo>
              </a:path>
              <a:path w="4038600" h="4191000">
                <a:moveTo>
                  <a:pt x="0" y="4191000"/>
                </a:moveTo>
                <a:lnTo>
                  <a:pt x="4038600" y="419100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67" y="473455"/>
            <a:ext cx="26828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Bar</a:t>
            </a:r>
            <a:r>
              <a:rPr sz="4200" spc="-15" dirty="0"/>
              <a:t> </a:t>
            </a:r>
            <a:r>
              <a:rPr sz="4200" spc="-10" dirty="0"/>
              <a:t>Graph</a:t>
            </a:r>
            <a:endParaRPr sz="4200"/>
          </a:p>
        </p:txBody>
      </p:sp>
      <p:grpSp>
        <p:nvGrpSpPr>
          <p:cNvPr id="3" name="object 3"/>
          <p:cNvGrpSpPr/>
          <p:nvPr/>
        </p:nvGrpSpPr>
        <p:grpSpPr>
          <a:xfrm>
            <a:off x="838199" y="1680730"/>
            <a:ext cx="6703059" cy="4726940"/>
            <a:chOff x="838199" y="1680730"/>
            <a:chExt cx="6703059" cy="4726940"/>
          </a:xfrm>
        </p:grpSpPr>
        <p:sp>
          <p:nvSpPr>
            <p:cNvPr id="4" name="object 4"/>
            <p:cNvSpPr/>
            <p:nvPr/>
          </p:nvSpPr>
          <p:spPr>
            <a:xfrm>
              <a:off x="838199" y="1680730"/>
              <a:ext cx="6703059" cy="4726940"/>
            </a:xfrm>
            <a:custGeom>
              <a:avLst/>
              <a:gdLst/>
              <a:ahLst/>
              <a:cxnLst/>
              <a:rect l="l" t="t" r="r" b="b"/>
              <a:pathLst>
                <a:path w="6703059" h="4726940">
                  <a:moveTo>
                    <a:pt x="6702634" y="0"/>
                  </a:moveTo>
                  <a:lnTo>
                    <a:pt x="0" y="0"/>
                  </a:lnTo>
                  <a:lnTo>
                    <a:pt x="0" y="4726741"/>
                  </a:lnTo>
                  <a:lnTo>
                    <a:pt x="6702634" y="4726741"/>
                  </a:lnTo>
                  <a:lnTo>
                    <a:pt x="67026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00025" y="5862648"/>
              <a:ext cx="5528945" cy="0"/>
            </a:xfrm>
            <a:custGeom>
              <a:avLst/>
              <a:gdLst/>
              <a:ahLst/>
              <a:cxnLst/>
              <a:rect l="l" t="t" r="r" b="b"/>
              <a:pathLst>
                <a:path w="5528945">
                  <a:moveTo>
                    <a:pt x="0" y="0"/>
                  </a:moveTo>
                  <a:lnTo>
                    <a:pt x="3075809" y="0"/>
                  </a:lnTo>
                </a:path>
                <a:path w="5528945">
                  <a:moveTo>
                    <a:pt x="4941540" y="0"/>
                  </a:moveTo>
                  <a:lnTo>
                    <a:pt x="5528946" y="0"/>
                  </a:lnTo>
                </a:path>
              </a:pathLst>
            </a:custGeom>
            <a:ln w="61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00025" y="5868816"/>
              <a:ext cx="5528945" cy="0"/>
            </a:xfrm>
            <a:custGeom>
              <a:avLst/>
              <a:gdLst/>
              <a:ahLst/>
              <a:cxnLst/>
              <a:rect l="l" t="t" r="r" b="b"/>
              <a:pathLst>
                <a:path w="5528945">
                  <a:moveTo>
                    <a:pt x="0" y="0"/>
                  </a:moveTo>
                  <a:lnTo>
                    <a:pt x="5528946" y="0"/>
                  </a:lnTo>
                </a:path>
              </a:pathLst>
            </a:custGeom>
            <a:ln w="61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20515" y="5865732"/>
              <a:ext cx="2488565" cy="77470"/>
            </a:xfrm>
            <a:custGeom>
              <a:avLst/>
              <a:gdLst/>
              <a:ahLst/>
              <a:cxnLst/>
              <a:rect l="l" t="t" r="r" b="b"/>
              <a:pathLst>
                <a:path w="2488565" h="77470">
                  <a:moveTo>
                    <a:pt x="0" y="0"/>
                  </a:moveTo>
                  <a:lnTo>
                    <a:pt x="0" y="77173"/>
                  </a:lnTo>
                </a:path>
                <a:path w="2488565" h="77470">
                  <a:moveTo>
                    <a:pt x="2488003" y="0"/>
                  </a:moveTo>
                  <a:lnTo>
                    <a:pt x="2488003" y="77173"/>
                  </a:lnTo>
                </a:path>
              </a:pathLst>
            </a:custGeom>
            <a:ln w="131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820394" y="5941486"/>
            <a:ext cx="234950" cy="146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00" spc="-20" dirty="0">
                <a:latin typeface="Arial"/>
                <a:cs typeface="Arial"/>
              </a:rPr>
              <a:t>1.00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99439" y="5941486"/>
            <a:ext cx="234950" cy="146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00" spc="-20" dirty="0">
                <a:latin typeface="Arial"/>
                <a:cs typeface="Arial"/>
              </a:rPr>
              <a:t>2.00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62883" y="6082174"/>
            <a:ext cx="433070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b="1" spc="55" dirty="0">
                <a:latin typeface="Arial"/>
                <a:cs typeface="Arial"/>
              </a:rPr>
              <a:t>Class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12447" y="2257300"/>
            <a:ext cx="87630" cy="3608704"/>
          </a:xfrm>
          <a:custGeom>
            <a:avLst/>
            <a:gdLst/>
            <a:ahLst/>
            <a:cxnLst/>
            <a:rect l="l" t="t" r="r" b="b"/>
            <a:pathLst>
              <a:path w="87630" h="3608704">
                <a:moveTo>
                  <a:pt x="87578" y="3608432"/>
                </a:moveTo>
                <a:lnTo>
                  <a:pt x="87578" y="0"/>
                </a:lnTo>
              </a:path>
              <a:path w="87630" h="3608704">
                <a:moveTo>
                  <a:pt x="87578" y="3608432"/>
                </a:moveTo>
                <a:lnTo>
                  <a:pt x="0" y="3608432"/>
                </a:lnTo>
              </a:path>
              <a:path w="87630" h="3608704">
                <a:moveTo>
                  <a:pt x="87578" y="3037026"/>
                </a:moveTo>
                <a:lnTo>
                  <a:pt x="0" y="3037026"/>
                </a:lnTo>
              </a:path>
              <a:path w="87630" h="3608704">
                <a:moveTo>
                  <a:pt x="87578" y="2465611"/>
                </a:moveTo>
                <a:lnTo>
                  <a:pt x="0" y="2465611"/>
                </a:lnTo>
              </a:path>
              <a:path w="87630" h="3608704">
                <a:moveTo>
                  <a:pt x="87578" y="1894301"/>
                </a:moveTo>
                <a:lnTo>
                  <a:pt x="0" y="1894301"/>
                </a:lnTo>
              </a:path>
              <a:path w="87630" h="3608704">
                <a:moveTo>
                  <a:pt x="87578" y="1322885"/>
                </a:moveTo>
                <a:lnTo>
                  <a:pt x="0" y="1322885"/>
                </a:lnTo>
              </a:path>
              <a:path w="87630" h="3608704">
                <a:moveTo>
                  <a:pt x="87578" y="752003"/>
                </a:moveTo>
                <a:lnTo>
                  <a:pt x="0" y="752003"/>
                </a:lnTo>
              </a:path>
              <a:path w="87630" h="3608704">
                <a:moveTo>
                  <a:pt x="87578" y="180587"/>
                </a:moveTo>
                <a:lnTo>
                  <a:pt x="0" y="180587"/>
                </a:lnTo>
              </a:path>
            </a:pathLst>
          </a:custGeom>
          <a:ln w="131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31128" y="5787161"/>
            <a:ext cx="76835" cy="146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00" spc="55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29638" y="5215776"/>
            <a:ext cx="76835" cy="146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00" spc="55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28149" y="4644147"/>
            <a:ext cx="76835" cy="146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00" spc="55" dirty="0"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30825" y="4072732"/>
            <a:ext cx="76835" cy="146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00" spc="55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31128" y="3501316"/>
            <a:ext cx="76835" cy="146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00" spc="55" dirty="0"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74820" y="2929900"/>
            <a:ext cx="139065" cy="146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latin typeface="Arial"/>
                <a:cs typeface="Arial"/>
              </a:rPr>
              <a:t>10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74820" y="2359017"/>
            <a:ext cx="139065" cy="146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56282" y="3846049"/>
            <a:ext cx="201295" cy="426084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200" b="1" spc="-60" dirty="0">
                <a:latin typeface="Arial"/>
                <a:cs typeface="Arial"/>
              </a:rPr>
              <a:t>Count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980635" y="2431032"/>
            <a:ext cx="4368165" cy="3441700"/>
            <a:chOff x="1980635" y="2431032"/>
            <a:chExt cx="4368165" cy="3441700"/>
          </a:xfrm>
        </p:grpSpPr>
        <p:sp>
          <p:nvSpPr>
            <p:cNvPr id="21" name="object 21"/>
            <p:cNvSpPr/>
            <p:nvPr/>
          </p:nvSpPr>
          <p:spPr>
            <a:xfrm>
              <a:off x="1987480" y="2437876"/>
              <a:ext cx="1866900" cy="3428365"/>
            </a:xfrm>
            <a:custGeom>
              <a:avLst/>
              <a:gdLst/>
              <a:ahLst/>
              <a:cxnLst/>
              <a:rect l="l" t="t" r="r" b="b"/>
              <a:pathLst>
                <a:path w="1866900" h="3428365">
                  <a:moveTo>
                    <a:pt x="1866335" y="0"/>
                  </a:moveTo>
                  <a:lnTo>
                    <a:pt x="0" y="0"/>
                  </a:lnTo>
                  <a:lnTo>
                    <a:pt x="0" y="3427855"/>
                  </a:lnTo>
                  <a:lnTo>
                    <a:pt x="1866335" y="3427855"/>
                  </a:lnTo>
                  <a:lnTo>
                    <a:pt x="1866335" y="0"/>
                  </a:lnTo>
                  <a:close/>
                </a:path>
              </a:pathLst>
            </a:custGeom>
            <a:solidFill>
              <a:srgbClr val="D2CE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87480" y="2437876"/>
              <a:ext cx="1866900" cy="3428365"/>
            </a:xfrm>
            <a:custGeom>
              <a:avLst/>
              <a:gdLst/>
              <a:ahLst/>
              <a:cxnLst/>
              <a:rect l="l" t="t" r="r" b="b"/>
              <a:pathLst>
                <a:path w="1866900" h="3428365">
                  <a:moveTo>
                    <a:pt x="0" y="3427855"/>
                  </a:moveTo>
                  <a:lnTo>
                    <a:pt x="1866335" y="3427855"/>
                  </a:lnTo>
                  <a:lnTo>
                    <a:pt x="1866335" y="0"/>
                  </a:lnTo>
                  <a:lnTo>
                    <a:pt x="0" y="0"/>
                  </a:lnTo>
                  <a:lnTo>
                    <a:pt x="0" y="3427855"/>
                  </a:lnTo>
                  <a:close/>
                </a:path>
              </a:pathLst>
            </a:custGeom>
            <a:ln w="13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75835" y="2437876"/>
              <a:ext cx="1866264" cy="3428365"/>
            </a:xfrm>
            <a:custGeom>
              <a:avLst/>
              <a:gdLst/>
              <a:ahLst/>
              <a:cxnLst/>
              <a:rect l="l" t="t" r="r" b="b"/>
              <a:pathLst>
                <a:path w="1866264" h="3428365">
                  <a:moveTo>
                    <a:pt x="1865730" y="0"/>
                  </a:moveTo>
                  <a:lnTo>
                    <a:pt x="0" y="0"/>
                  </a:lnTo>
                  <a:lnTo>
                    <a:pt x="0" y="3427855"/>
                  </a:lnTo>
                  <a:lnTo>
                    <a:pt x="1865730" y="3427855"/>
                  </a:lnTo>
                  <a:lnTo>
                    <a:pt x="1865730" y="0"/>
                  </a:lnTo>
                  <a:close/>
                </a:path>
              </a:pathLst>
            </a:custGeom>
            <a:solidFill>
              <a:srgbClr val="D2CE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75835" y="2437876"/>
              <a:ext cx="1866264" cy="3428365"/>
            </a:xfrm>
            <a:custGeom>
              <a:avLst/>
              <a:gdLst/>
              <a:ahLst/>
              <a:cxnLst/>
              <a:rect l="l" t="t" r="r" b="b"/>
              <a:pathLst>
                <a:path w="1866264" h="3428365">
                  <a:moveTo>
                    <a:pt x="0" y="3427855"/>
                  </a:moveTo>
                  <a:lnTo>
                    <a:pt x="1865730" y="3427855"/>
                  </a:lnTo>
                  <a:lnTo>
                    <a:pt x="1865730" y="0"/>
                  </a:lnTo>
                  <a:lnTo>
                    <a:pt x="0" y="0"/>
                  </a:lnTo>
                  <a:lnTo>
                    <a:pt x="0" y="3427855"/>
                  </a:lnTo>
                  <a:close/>
                </a:path>
              </a:pathLst>
            </a:custGeom>
            <a:ln w="13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034809" y="1860630"/>
            <a:ext cx="3462020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65" dirty="0">
                <a:latin typeface="Arial"/>
                <a:cs typeface="Arial"/>
              </a:rPr>
              <a:t>Bar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70" dirty="0">
                <a:latin typeface="Arial"/>
                <a:cs typeface="Arial"/>
              </a:rPr>
              <a:t>Graph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50" dirty="0">
                <a:latin typeface="Arial"/>
                <a:cs typeface="Arial"/>
              </a:rPr>
              <a:t>of </a:t>
            </a:r>
            <a:r>
              <a:rPr sz="1100" spc="70" dirty="0">
                <a:latin typeface="Arial"/>
                <a:cs typeface="Arial"/>
              </a:rPr>
              <a:t>Number</a:t>
            </a:r>
            <a:r>
              <a:rPr sz="1100" spc="50" dirty="0">
                <a:latin typeface="Arial"/>
                <a:cs typeface="Arial"/>
              </a:rPr>
              <a:t> of </a:t>
            </a:r>
            <a:r>
              <a:rPr sz="1100" spc="60" dirty="0">
                <a:latin typeface="Arial"/>
                <a:cs typeface="Arial"/>
              </a:rPr>
              <a:t>Students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75" dirty="0">
                <a:latin typeface="Arial"/>
                <a:cs typeface="Arial"/>
              </a:rPr>
              <a:t>Two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50" dirty="0">
                <a:latin typeface="Arial"/>
                <a:cs typeface="Arial"/>
              </a:rPr>
              <a:t>Classes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67" y="473455"/>
            <a:ext cx="48933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53665" algn="l"/>
              </a:tabLst>
            </a:pPr>
            <a:r>
              <a:rPr sz="4200" dirty="0"/>
              <a:t>Stem</a:t>
            </a:r>
            <a:r>
              <a:rPr sz="4200" spc="-15" dirty="0"/>
              <a:t> </a:t>
            </a:r>
            <a:r>
              <a:rPr sz="4200" spc="-25" dirty="0"/>
              <a:t>and</a:t>
            </a:r>
            <a:r>
              <a:rPr sz="4200" dirty="0"/>
              <a:t>	Leaf </a:t>
            </a:r>
            <a:r>
              <a:rPr sz="4200" spc="-20" dirty="0"/>
              <a:t>Plot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05967" y="1980946"/>
            <a:ext cx="4430395" cy="883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Stem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Leaf Plot</a:t>
            </a: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IQ</a:t>
            </a:r>
            <a:r>
              <a:rPr sz="18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for</a:t>
            </a: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Two</a:t>
            </a:r>
            <a:r>
              <a:rPr sz="1800" spc="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Classes</a:t>
            </a:r>
            <a:endParaRPr sz="18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tabLst>
                <a:tab pos="927100" algn="l"/>
              </a:tabLst>
            </a:pPr>
            <a:r>
              <a:rPr sz="1800" spc="-20" dirty="0">
                <a:solidFill>
                  <a:srgbClr val="FFFFFF"/>
                </a:solidFill>
                <a:latin typeface="Century Gothic"/>
                <a:cs typeface="Century Gothic"/>
              </a:rPr>
              <a:t>Stem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1800" spc="-20" dirty="0">
                <a:solidFill>
                  <a:srgbClr val="FFFFFF"/>
                </a:solidFill>
                <a:latin typeface="Century Gothic"/>
                <a:cs typeface="Century Gothic"/>
              </a:rPr>
              <a:t>Leaf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0672" y="2839339"/>
            <a:ext cx="1103630" cy="2066289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2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7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entury Gothic"/>
                <a:cs typeface="Century Gothic"/>
              </a:rPr>
              <a:t>9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3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6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7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entury Gothic"/>
                <a:cs typeface="Century Gothic"/>
              </a:rPr>
              <a:t>8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2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3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5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6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7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entury Gothic"/>
                <a:cs typeface="Century Gothic"/>
              </a:rPr>
              <a:t>9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1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5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entury Gothic"/>
                <a:cs typeface="Century Gothic"/>
              </a:rPr>
              <a:t>9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0 7 </a:t>
            </a:r>
            <a:r>
              <a:rPr sz="1800" spc="-50" dirty="0">
                <a:solidFill>
                  <a:srgbClr val="FFFFFF"/>
                </a:solidFill>
                <a:latin typeface="Century Gothic"/>
                <a:cs typeface="Century Gothic"/>
              </a:rPr>
              <a:t>8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1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0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5967" y="2839339"/>
            <a:ext cx="278765" cy="265049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229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8</a:t>
            </a:r>
            <a:endParaRPr sz="1800">
              <a:latin typeface="Century Gothic"/>
              <a:cs typeface="Century Gothic"/>
            </a:endParaRPr>
          </a:p>
          <a:p>
            <a:pPr marL="139065">
              <a:lnSpc>
                <a:spcPct val="100000"/>
              </a:lnSpc>
              <a:spcBef>
                <a:spcPts val="130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9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10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11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12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13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14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15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16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0672" y="5189601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2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5967" y="5772099"/>
            <a:ext cx="6184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8665" algn="l"/>
              </a:tabLst>
            </a:pP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Note: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	SPSS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does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not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do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18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good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job</a:t>
            </a:r>
            <a:r>
              <a:rPr sz="18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producing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 these.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3400" y="2286000"/>
            <a:ext cx="6553200" cy="24765"/>
          </a:xfrm>
          <a:custGeom>
            <a:avLst/>
            <a:gdLst/>
            <a:ahLst/>
            <a:cxnLst/>
            <a:rect l="l" t="t" r="r" b="b"/>
            <a:pathLst>
              <a:path w="6553200" h="24764">
                <a:moveTo>
                  <a:pt x="0" y="0"/>
                </a:moveTo>
                <a:lnTo>
                  <a:pt x="6553200" y="24384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3400" y="2362200"/>
            <a:ext cx="6711950" cy="3276600"/>
          </a:xfrm>
          <a:custGeom>
            <a:avLst/>
            <a:gdLst/>
            <a:ahLst/>
            <a:cxnLst/>
            <a:rect l="l" t="t" r="r" b="b"/>
            <a:pathLst>
              <a:path w="6711950" h="3276600">
                <a:moveTo>
                  <a:pt x="0" y="457200"/>
                </a:moveTo>
                <a:lnTo>
                  <a:pt x="3581400" y="457200"/>
                </a:lnTo>
              </a:path>
              <a:path w="6711950" h="3276600">
                <a:moveTo>
                  <a:pt x="1066800" y="0"/>
                </a:moveTo>
                <a:lnTo>
                  <a:pt x="1066800" y="3200400"/>
                </a:lnTo>
              </a:path>
              <a:path w="6711950" h="3276600">
                <a:moveTo>
                  <a:pt x="0" y="3200400"/>
                </a:moveTo>
                <a:lnTo>
                  <a:pt x="6711696" y="327660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67" y="473455"/>
            <a:ext cx="501967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SPSS</a:t>
            </a:r>
            <a:r>
              <a:rPr sz="4200" spc="-30" dirty="0"/>
              <a:t> </a:t>
            </a:r>
            <a:r>
              <a:rPr sz="4200" dirty="0"/>
              <a:t>Output</a:t>
            </a:r>
            <a:r>
              <a:rPr sz="4200" spc="-30" dirty="0"/>
              <a:t> </a:t>
            </a:r>
            <a:r>
              <a:rPr sz="4200" dirty="0"/>
              <a:t>of</a:t>
            </a:r>
            <a:r>
              <a:rPr sz="4200" spc="-10" dirty="0"/>
              <a:t> </a:t>
            </a:r>
            <a:r>
              <a:rPr sz="4200" spc="-50" dirty="0"/>
              <a:t>a </a:t>
            </a:r>
            <a:r>
              <a:rPr sz="4200" dirty="0"/>
              <a:t>Frequency</a:t>
            </a:r>
            <a:r>
              <a:rPr sz="4200" spc="-15" dirty="0"/>
              <a:t> </a:t>
            </a:r>
            <a:r>
              <a:rPr sz="4200" spc="-10" dirty="0"/>
              <a:t>Polygon</a:t>
            </a:r>
            <a:endParaRPr sz="4200"/>
          </a:p>
        </p:txBody>
      </p:sp>
      <p:grpSp>
        <p:nvGrpSpPr>
          <p:cNvPr id="3" name="object 3"/>
          <p:cNvGrpSpPr/>
          <p:nvPr/>
        </p:nvGrpSpPr>
        <p:grpSpPr>
          <a:xfrm>
            <a:off x="1559051" y="2052634"/>
            <a:ext cx="5982335" cy="4354830"/>
            <a:chOff x="1559051" y="2052634"/>
            <a:chExt cx="5982335" cy="4354830"/>
          </a:xfrm>
        </p:grpSpPr>
        <p:sp>
          <p:nvSpPr>
            <p:cNvPr id="4" name="object 4"/>
            <p:cNvSpPr/>
            <p:nvPr/>
          </p:nvSpPr>
          <p:spPr>
            <a:xfrm>
              <a:off x="1559051" y="2052634"/>
              <a:ext cx="5982335" cy="4354830"/>
            </a:xfrm>
            <a:custGeom>
              <a:avLst/>
              <a:gdLst/>
              <a:ahLst/>
              <a:cxnLst/>
              <a:rect l="l" t="t" r="r" b="b"/>
              <a:pathLst>
                <a:path w="5982334" h="4354830">
                  <a:moveTo>
                    <a:pt x="5981804" y="0"/>
                  </a:moveTo>
                  <a:lnTo>
                    <a:pt x="0" y="0"/>
                  </a:lnTo>
                  <a:lnTo>
                    <a:pt x="0" y="4354672"/>
                  </a:lnTo>
                  <a:lnTo>
                    <a:pt x="5981804" y="4354672"/>
                  </a:lnTo>
                  <a:lnTo>
                    <a:pt x="59818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28820" y="2157018"/>
              <a:ext cx="5387975" cy="3831590"/>
            </a:xfrm>
            <a:custGeom>
              <a:avLst/>
              <a:gdLst/>
              <a:ahLst/>
              <a:cxnLst/>
              <a:rect l="l" t="t" r="r" b="b"/>
              <a:pathLst>
                <a:path w="5387975" h="3831590">
                  <a:moveTo>
                    <a:pt x="77900" y="3653019"/>
                  </a:moveTo>
                  <a:lnTo>
                    <a:pt x="5387340" y="3653019"/>
                  </a:lnTo>
                  <a:lnTo>
                    <a:pt x="5387340" y="0"/>
                  </a:lnTo>
                  <a:lnTo>
                    <a:pt x="77900" y="0"/>
                  </a:lnTo>
                  <a:lnTo>
                    <a:pt x="77900" y="3653019"/>
                  </a:lnTo>
                  <a:close/>
                </a:path>
                <a:path w="5387975" h="3831590">
                  <a:moveTo>
                    <a:pt x="77900" y="3653019"/>
                  </a:moveTo>
                  <a:lnTo>
                    <a:pt x="5387351" y="3653019"/>
                  </a:lnTo>
                </a:path>
                <a:path w="5387975" h="3831590">
                  <a:moveTo>
                    <a:pt x="452233" y="3653019"/>
                  </a:moveTo>
                  <a:lnTo>
                    <a:pt x="452233" y="3724118"/>
                  </a:lnTo>
                </a:path>
                <a:path w="5387975" h="3831590">
                  <a:moveTo>
                    <a:pt x="669457" y="3653019"/>
                  </a:moveTo>
                  <a:lnTo>
                    <a:pt x="669457" y="3831479"/>
                  </a:lnTo>
                </a:path>
                <a:path w="5387975" h="3831590">
                  <a:moveTo>
                    <a:pt x="886628" y="3653019"/>
                  </a:moveTo>
                  <a:lnTo>
                    <a:pt x="886628" y="3724118"/>
                  </a:lnTo>
                </a:path>
                <a:path w="5387975" h="3831590">
                  <a:moveTo>
                    <a:pt x="1103798" y="3653019"/>
                  </a:moveTo>
                  <a:lnTo>
                    <a:pt x="1103798" y="3831479"/>
                  </a:lnTo>
                </a:path>
                <a:path w="5387975" h="3831590">
                  <a:moveTo>
                    <a:pt x="1320753" y="3653019"/>
                  </a:moveTo>
                  <a:lnTo>
                    <a:pt x="1320753" y="3724118"/>
                  </a:lnTo>
                </a:path>
                <a:path w="5387975" h="3831590">
                  <a:moveTo>
                    <a:pt x="1538031" y="3653019"/>
                  </a:moveTo>
                  <a:lnTo>
                    <a:pt x="1538031" y="3831479"/>
                  </a:lnTo>
                </a:path>
                <a:path w="5387975" h="3831590">
                  <a:moveTo>
                    <a:pt x="1755742" y="3653019"/>
                  </a:moveTo>
                  <a:lnTo>
                    <a:pt x="1755742" y="3724118"/>
                  </a:lnTo>
                </a:path>
                <a:path w="5387975" h="3831590">
                  <a:moveTo>
                    <a:pt x="1972696" y="3653019"/>
                  </a:moveTo>
                  <a:lnTo>
                    <a:pt x="1972696" y="3831479"/>
                  </a:lnTo>
                </a:path>
                <a:path w="5387975" h="3831590">
                  <a:moveTo>
                    <a:pt x="2189867" y="3653019"/>
                  </a:moveTo>
                  <a:lnTo>
                    <a:pt x="2189867" y="3724118"/>
                  </a:lnTo>
                </a:path>
                <a:path w="5387975" h="3831590">
                  <a:moveTo>
                    <a:pt x="2407037" y="3653019"/>
                  </a:moveTo>
                  <a:lnTo>
                    <a:pt x="2407037" y="3831479"/>
                  </a:lnTo>
                </a:path>
                <a:path w="5387975" h="3831590">
                  <a:moveTo>
                    <a:pt x="2623992" y="3653019"/>
                  </a:moveTo>
                  <a:lnTo>
                    <a:pt x="2623992" y="3724118"/>
                  </a:lnTo>
                </a:path>
                <a:path w="5387975" h="3831590">
                  <a:moveTo>
                    <a:pt x="2841270" y="3653019"/>
                  </a:moveTo>
                  <a:lnTo>
                    <a:pt x="2841270" y="3831479"/>
                  </a:lnTo>
                </a:path>
                <a:path w="5387975" h="3831590">
                  <a:moveTo>
                    <a:pt x="3058441" y="3653019"/>
                  </a:moveTo>
                  <a:lnTo>
                    <a:pt x="3058441" y="3724118"/>
                  </a:lnTo>
                </a:path>
                <a:path w="5387975" h="3831590">
                  <a:moveTo>
                    <a:pt x="3275395" y="3653019"/>
                  </a:moveTo>
                  <a:lnTo>
                    <a:pt x="3275395" y="3831479"/>
                  </a:lnTo>
                </a:path>
                <a:path w="5387975" h="3831590">
                  <a:moveTo>
                    <a:pt x="3493106" y="3653019"/>
                  </a:moveTo>
                  <a:lnTo>
                    <a:pt x="3493106" y="3724118"/>
                  </a:lnTo>
                </a:path>
                <a:path w="5387975" h="3831590">
                  <a:moveTo>
                    <a:pt x="3710276" y="3653019"/>
                  </a:moveTo>
                  <a:lnTo>
                    <a:pt x="3710276" y="3831479"/>
                  </a:lnTo>
                </a:path>
                <a:path w="5387975" h="3831590">
                  <a:moveTo>
                    <a:pt x="3927231" y="3653019"/>
                  </a:moveTo>
                  <a:lnTo>
                    <a:pt x="3927231" y="3724118"/>
                  </a:lnTo>
                </a:path>
                <a:path w="5387975" h="3831590">
                  <a:moveTo>
                    <a:pt x="4144509" y="3653019"/>
                  </a:moveTo>
                  <a:lnTo>
                    <a:pt x="4144509" y="3831479"/>
                  </a:lnTo>
                </a:path>
                <a:path w="5387975" h="3831590">
                  <a:moveTo>
                    <a:pt x="4361680" y="3653019"/>
                  </a:moveTo>
                  <a:lnTo>
                    <a:pt x="4361680" y="3724118"/>
                  </a:lnTo>
                </a:path>
                <a:path w="5387975" h="3831590">
                  <a:moveTo>
                    <a:pt x="4578850" y="3653019"/>
                  </a:moveTo>
                  <a:lnTo>
                    <a:pt x="4578850" y="3831479"/>
                  </a:lnTo>
                </a:path>
                <a:path w="5387975" h="3831590">
                  <a:moveTo>
                    <a:pt x="4795804" y="3653019"/>
                  </a:moveTo>
                  <a:lnTo>
                    <a:pt x="4795804" y="3724118"/>
                  </a:lnTo>
                </a:path>
                <a:path w="5387975" h="3831590">
                  <a:moveTo>
                    <a:pt x="5013515" y="3653019"/>
                  </a:moveTo>
                  <a:lnTo>
                    <a:pt x="5013515" y="3831479"/>
                  </a:lnTo>
                </a:path>
                <a:path w="5387975" h="3831590">
                  <a:moveTo>
                    <a:pt x="77900" y="3653019"/>
                  </a:moveTo>
                  <a:lnTo>
                    <a:pt x="77900" y="9"/>
                  </a:lnTo>
                </a:path>
                <a:path w="5387975" h="3831590">
                  <a:moveTo>
                    <a:pt x="77900" y="3470461"/>
                  </a:moveTo>
                  <a:lnTo>
                    <a:pt x="0" y="3470461"/>
                  </a:lnTo>
                </a:path>
                <a:path w="5387975" h="3831590">
                  <a:moveTo>
                    <a:pt x="77900" y="2813010"/>
                  </a:moveTo>
                  <a:lnTo>
                    <a:pt x="0" y="2813010"/>
                  </a:lnTo>
                </a:path>
                <a:path w="5387975" h="3831590">
                  <a:moveTo>
                    <a:pt x="77900" y="2155284"/>
                  </a:moveTo>
                  <a:lnTo>
                    <a:pt x="0" y="2155284"/>
                  </a:lnTo>
                </a:path>
                <a:path w="5387975" h="3831590">
                  <a:moveTo>
                    <a:pt x="77900" y="1497558"/>
                  </a:moveTo>
                  <a:lnTo>
                    <a:pt x="0" y="1497558"/>
                  </a:lnTo>
                </a:path>
                <a:path w="5387975" h="3831590">
                  <a:moveTo>
                    <a:pt x="77900" y="840323"/>
                  </a:moveTo>
                  <a:lnTo>
                    <a:pt x="0" y="840323"/>
                  </a:lnTo>
                </a:path>
                <a:path w="5387975" h="3831590">
                  <a:moveTo>
                    <a:pt x="77900" y="182596"/>
                  </a:moveTo>
                  <a:lnTo>
                    <a:pt x="0" y="182596"/>
                  </a:lnTo>
                </a:path>
              </a:pathLst>
            </a:custGeom>
            <a:ln w="119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559051" y="2052634"/>
            <a:ext cx="5982335" cy="435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Times New Roman"/>
              <a:cs typeface="Times New Roman"/>
            </a:endParaRPr>
          </a:p>
          <a:p>
            <a:pPr marL="309880">
              <a:lnSpc>
                <a:spcPct val="100000"/>
              </a:lnSpc>
            </a:pPr>
            <a:r>
              <a:rPr sz="700" spc="-25" dirty="0">
                <a:latin typeface="Arial"/>
                <a:cs typeface="Arial"/>
              </a:rPr>
              <a:t>2.0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 marL="318135">
              <a:lnSpc>
                <a:spcPct val="100000"/>
              </a:lnSpc>
              <a:spcBef>
                <a:spcPts val="655"/>
              </a:spcBef>
            </a:pPr>
            <a:r>
              <a:rPr sz="700" spc="-25" dirty="0">
                <a:latin typeface="Arial"/>
                <a:cs typeface="Arial"/>
              </a:rPr>
              <a:t>1.8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 marL="318135">
              <a:lnSpc>
                <a:spcPct val="100000"/>
              </a:lnSpc>
              <a:spcBef>
                <a:spcPts val="660"/>
              </a:spcBef>
            </a:pPr>
            <a:r>
              <a:rPr sz="700" spc="-25" dirty="0">
                <a:latin typeface="Arial"/>
                <a:cs typeface="Arial"/>
              </a:rPr>
              <a:t>1.6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 marL="318135">
              <a:lnSpc>
                <a:spcPct val="100000"/>
              </a:lnSpc>
              <a:spcBef>
                <a:spcPts val="660"/>
              </a:spcBef>
            </a:pPr>
            <a:r>
              <a:rPr sz="700" spc="-25" dirty="0">
                <a:latin typeface="Arial"/>
                <a:cs typeface="Arial"/>
              </a:rPr>
              <a:t>1.4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 marL="318135">
              <a:lnSpc>
                <a:spcPct val="100000"/>
              </a:lnSpc>
              <a:spcBef>
                <a:spcPts val="660"/>
              </a:spcBef>
            </a:pPr>
            <a:r>
              <a:rPr sz="700" spc="-25" dirty="0">
                <a:latin typeface="Arial"/>
                <a:cs typeface="Arial"/>
              </a:rPr>
              <a:t>1.2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 marL="318135">
              <a:lnSpc>
                <a:spcPct val="100000"/>
              </a:lnSpc>
              <a:spcBef>
                <a:spcPts val="655"/>
              </a:spcBef>
            </a:pPr>
            <a:r>
              <a:rPr sz="700" spc="-25" dirty="0">
                <a:latin typeface="Arial"/>
                <a:cs typeface="Arial"/>
              </a:rPr>
              <a:t>1.0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650">
              <a:latin typeface="Arial"/>
              <a:cs typeface="Arial"/>
            </a:endParaRPr>
          </a:p>
          <a:p>
            <a:pPr marL="796925">
              <a:lnSpc>
                <a:spcPct val="100000"/>
              </a:lnSpc>
              <a:tabLst>
                <a:tab pos="1230630" algn="l"/>
                <a:tab pos="1664970" algn="l"/>
                <a:tab pos="2099945" algn="l"/>
                <a:tab pos="2512695" algn="l"/>
              </a:tabLst>
            </a:pPr>
            <a:r>
              <a:rPr sz="700" spc="-10" dirty="0">
                <a:latin typeface="Arial"/>
                <a:cs typeface="Arial"/>
              </a:rPr>
              <a:t>82.00</a:t>
            </a:r>
            <a:r>
              <a:rPr sz="700" dirty="0">
                <a:latin typeface="Arial"/>
                <a:cs typeface="Arial"/>
              </a:rPr>
              <a:t>	</a:t>
            </a:r>
            <a:r>
              <a:rPr sz="700" spc="-10" dirty="0">
                <a:latin typeface="Arial"/>
                <a:cs typeface="Arial"/>
              </a:rPr>
              <a:t>89.00</a:t>
            </a:r>
            <a:r>
              <a:rPr sz="700" dirty="0">
                <a:latin typeface="Arial"/>
                <a:cs typeface="Arial"/>
              </a:rPr>
              <a:t>	</a:t>
            </a:r>
            <a:r>
              <a:rPr sz="700" spc="-20" dirty="0">
                <a:latin typeface="Arial"/>
                <a:cs typeface="Arial"/>
              </a:rPr>
              <a:t>96.00</a:t>
            </a:r>
            <a:r>
              <a:rPr sz="700" dirty="0">
                <a:latin typeface="Arial"/>
                <a:cs typeface="Arial"/>
              </a:rPr>
              <a:t>	</a:t>
            </a:r>
            <a:r>
              <a:rPr sz="700" spc="-20" dirty="0">
                <a:latin typeface="Arial"/>
                <a:cs typeface="Arial"/>
              </a:rPr>
              <a:t>98.00</a:t>
            </a:r>
            <a:r>
              <a:rPr sz="700" dirty="0">
                <a:latin typeface="Arial"/>
                <a:cs typeface="Arial"/>
              </a:rPr>
              <a:t>	103.00</a:t>
            </a:r>
            <a:r>
              <a:rPr sz="700" spc="440" dirty="0">
                <a:latin typeface="Arial"/>
                <a:cs typeface="Arial"/>
              </a:rPr>
              <a:t>  </a:t>
            </a:r>
            <a:r>
              <a:rPr sz="700" dirty="0">
                <a:latin typeface="Arial"/>
                <a:cs typeface="Arial"/>
              </a:rPr>
              <a:t>106.00</a:t>
            </a:r>
            <a:r>
              <a:rPr sz="700" spc="434" dirty="0">
                <a:latin typeface="Arial"/>
                <a:cs typeface="Arial"/>
              </a:rPr>
              <a:t>  </a:t>
            </a:r>
            <a:r>
              <a:rPr sz="700" dirty="0">
                <a:latin typeface="Arial"/>
                <a:cs typeface="Arial"/>
              </a:rPr>
              <a:t>109.00</a:t>
            </a:r>
            <a:r>
              <a:rPr sz="700" spc="440" dirty="0">
                <a:latin typeface="Arial"/>
                <a:cs typeface="Arial"/>
              </a:rPr>
              <a:t>  </a:t>
            </a:r>
            <a:r>
              <a:rPr sz="700" dirty="0">
                <a:latin typeface="Arial"/>
                <a:cs typeface="Arial"/>
              </a:rPr>
              <a:t>115.00</a:t>
            </a:r>
            <a:r>
              <a:rPr sz="700" spc="440" dirty="0">
                <a:latin typeface="Arial"/>
                <a:cs typeface="Arial"/>
              </a:rPr>
              <a:t>  </a:t>
            </a:r>
            <a:r>
              <a:rPr sz="700" dirty="0">
                <a:latin typeface="Arial"/>
                <a:cs typeface="Arial"/>
              </a:rPr>
              <a:t>120.00</a:t>
            </a:r>
            <a:r>
              <a:rPr sz="700" spc="434" dirty="0">
                <a:latin typeface="Arial"/>
                <a:cs typeface="Arial"/>
              </a:rPr>
              <a:t>  </a:t>
            </a:r>
            <a:r>
              <a:rPr sz="700" dirty="0">
                <a:latin typeface="Arial"/>
                <a:cs typeface="Arial"/>
              </a:rPr>
              <a:t>128.00</a:t>
            </a:r>
            <a:r>
              <a:rPr sz="700" spc="440" dirty="0">
                <a:latin typeface="Arial"/>
                <a:cs typeface="Arial"/>
              </a:rPr>
              <a:t>  </a:t>
            </a:r>
            <a:r>
              <a:rPr sz="700" spc="-10" dirty="0">
                <a:latin typeface="Arial"/>
                <a:cs typeface="Arial"/>
              </a:rPr>
              <a:t>140.00</a:t>
            </a:r>
            <a:endParaRPr sz="700">
              <a:latin typeface="Arial"/>
              <a:cs typeface="Arial"/>
            </a:endParaRPr>
          </a:p>
          <a:p>
            <a:pPr marL="1014094">
              <a:lnSpc>
                <a:spcPct val="100000"/>
              </a:lnSpc>
              <a:tabLst>
                <a:tab pos="1447800" algn="l"/>
                <a:tab pos="1882775" algn="l"/>
                <a:tab pos="2295525" algn="l"/>
              </a:tabLst>
            </a:pPr>
            <a:r>
              <a:rPr sz="700" spc="-10" dirty="0">
                <a:latin typeface="Arial"/>
                <a:cs typeface="Arial"/>
              </a:rPr>
              <a:t>87.00</a:t>
            </a:r>
            <a:r>
              <a:rPr sz="700" dirty="0">
                <a:latin typeface="Arial"/>
                <a:cs typeface="Arial"/>
              </a:rPr>
              <a:t>	</a:t>
            </a:r>
            <a:r>
              <a:rPr sz="700" spc="-10" dirty="0">
                <a:latin typeface="Arial"/>
                <a:cs typeface="Arial"/>
              </a:rPr>
              <a:t>93.00</a:t>
            </a:r>
            <a:r>
              <a:rPr sz="700" dirty="0">
                <a:latin typeface="Arial"/>
                <a:cs typeface="Arial"/>
              </a:rPr>
              <a:t>	</a:t>
            </a:r>
            <a:r>
              <a:rPr sz="700" spc="-20" dirty="0">
                <a:latin typeface="Arial"/>
                <a:cs typeface="Arial"/>
              </a:rPr>
              <a:t>97.00</a:t>
            </a:r>
            <a:r>
              <a:rPr sz="700" dirty="0">
                <a:latin typeface="Arial"/>
                <a:cs typeface="Arial"/>
              </a:rPr>
              <a:t>	102.00</a:t>
            </a:r>
            <a:r>
              <a:rPr sz="700" spc="434" dirty="0">
                <a:latin typeface="Arial"/>
                <a:cs typeface="Arial"/>
              </a:rPr>
              <a:t>  </a:t>
            </a:r>
            <a:r>
              <a:rPr sz="700" dirty="0">
                <a:latin typeface="Arial"/>
                <a:cs typeface="Arial"/>
              </a:rPr>
              <a:t>105.00</a:t>
            </a:r>
            <a:r>
              <a:rPr sz="700" spc="434" dirty="0">
                <a:latin typeface="Arial"/>
                <a:cs typeface="Arial"/>
              </a:rPr>
              <a:t>  </a:t>
            </a:r>
            <a:r>
              <a:rPr sz="700" dirty="0">
                <a:latin typeface="Arial"/>
                <a:cs typeface="Arial"/>
              </a:rPr>
              <a:t>107.00</a:t>
            </a:r>
            <a:r>
              <a:rPr sz="700" spc="440" dirty="0">
                <a:latin typeface="Arial"/>
                <a:cs typeface="Arial"/>
              </a:rPr>
              <a:t>  </a:t>
            </a:r>
            <a:r>
              <a:rPr sz="700" dirty="0">
                <a:latin typeface="Arial"/>
                <a:cs typeface="Arial"/>
              </a:rPr>
              <a:t>111.00</a:t>
            </a:r>
            <a:r>
              <a:rPr sz="700" spc="434" dirty="0">
                <a:latin typeface="Arial"/>
                <a:cs typeface="Arial"/>
              </a:rPr>
              <a:t>  </a:t>
            </a:r>
            <a:r>
              <a:rPr sz="700" dirty="0">
                <a:latin typeface="Arial"/>
                <a:cs typeface="Arial"/>
              </a:rPr>
              <a:t>119.00</a:t>
            </a:r>
            <a:r>
              <a:rPr sz="700" spc="434" dirty="0">
                <a:latin typeface="Arial"/>
                <a:cs typeface="Arial"/>
              </a:rPr>
              <a:t>  </a:t>
            </a:r>
            <a:r>
              <a:rPr sz="700" dirty="0">
                <a:latin typeface="Arial"/>
                <a:cs typeface="Arial"/>
              </a:rPr>
              <a:t>127.00</a:t>
            </a:r>
            <a:r>
              <a:rPr sz="700" spc="440" dirty="0">
                <a:latin typeface="Arial"/>
                <a:cs typeface="Arial"/>
              </a:rPr>
              <a:t>  </a:t>
            </a:r>
            <a:r>
              <a:rPr sz="700" dirty="0">
                <a:latin typeface="Arial"/>
                <a:cs typeface="Arial"/>
              </a:rPr>
              <a:t>131.00</a:t>
            </a:r>
            <a:r>
              <a:rPr sz="700" spc="440" dirty="0">
                <a:latin typeface="Arial"/>
                <a:cs typeface="Arial"/>
              </a:rPr>
              <a:t>  </a:t>
            </a:r>
            <a:r>
              <a:rPr sz="700" spc="-10" dirty="0">
                <a:latin typeface="Arial"/>
                <a:cs typeface="Arial"/>
              </a:rPr>
              <a:t>162.00</a:t>
            </a:r>
            <a:endParaRPr sz="700">
              <a:latin typeface="Arial"/>
              <a:cs typeface="Arial"/>
            </a:endParaRPr>
          </a:p>
          <a:p>
            <a:pPr marL="436880" algn="ctr">
              <a:lnSpc>
                <a:spcPct val="100000"/>
              </a:lnSpc>
              <a:spcBef>
                <a:spcPts val="155"/>
              </a:spcBef>
            </a:pPr>
            <a:r>
              <a:rPr sz="1000" b="1" spc="-25" dirty="0">
                <a:latin typeface="Arial"/>
                <a:cs typeface="Arial"/>
              </a:rPr>
              <a:t>IQ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2901" y="3784125"/>
            <a:ext cx="182245" cy="3943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0" dirty="0">
                <a:latin typeface="Arial"/>
                <a:cs typeface="Arial"/>
              </a:rPr>
              <a:t>Count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81053" y="2339615"/>
            <a:ext cx="4561840" cy="3288029"/>
          </a:xfrm>
          <a:custGeom>
            <a:avLst/>
            <a:gdLst/>
            <a:ahLst/>
            <a:cxnLst/>
            <a:rect l="l" t="t" r="r" b="b"/>
            <a:pathLst>
              <a:path w="4561840" h="3288029">
                <a:moveTo>
                  <a:pt x="0" y="3287864"/>
                </a:moveTo>
                <a:lnTo>
                  <a:pt x="217224" y="3287864"/>
                </a:lnTo>
                <a:lnTo>
                  <a:pt x="434394" y="3287864"/>
                </a:lnTo>
                <a:lnTo>
                  <a:pt x="651565" y="0"/>
                </a:lnTo>
                <a:lnTo>
                  <a:pt x="868519" y="3287864"/>
                </a:lnTo>
                <a:lnTo>
                  <a:pt x="1085798" y="3287864"/>
                </a:lnTo>
                <a:lnTo>
                  <a:pt x="1303509" y="3287864"/>
                </a:lnTo>
                <a:lnTo>
                  <a:pt x="3909446" y="3287864"/>
                </a:lnTo>
                <a:lnTo>
                  <a:pt x="4126617" y="0"/>
                </a:lnTo>
                <a:lnTo>
                  <a:pt x="4343571" y="3287864"/>
                </a:lnTo>
                <a:lnTo>
                  <a:pt x="4561282" y="3287864"/>
                </a:lnTo>
              </a:path>
            </a:pathLst>
          </a:custGeom>
          <a:ln w="117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67" y="473455"/>
            <a:ext cx="51739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Descriptive</a:t>
            </a:r>
            <a:r>
              <a:rPr sz="4200" spc="-40" dirty="0"/>
              <a:t> </a:t>
            </a:r>
            <a:r>
              <a:rPr sz="4200" spc="-10" dirty="0"/>
              <a:t>Statistics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05967" y="1973326"/>
            <a:ext cx="2791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Summarizing</a:t>
            </a:r>
            <a:r>
              <a:rPr sz="24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Data: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3217" y="2758567"/>
            <a:ext cx="50298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89D0D5"/>
              </a:buClr>
              <a:buSzPct val="80000"/>
              <a:buFont typeface="Wingdings 3"/>
              <a:buChar char=""/>
              <a:tabLst>
                <a:tab pos="299720" algn="l"/>
              </a:tabLst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Central</a:t>
            </a:r>
            <a:r>
              <a:rPr sz="200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Tendency (or</a:t>
            </a:r>
            <a:r>
              <a:rPr sz="2000" spc="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Groups’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“Middle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49729" y="2893334"/>
            <a:ext cx="1140460" cy="12700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Values”)</a:t>
            </a:r>
            <a:endParaRPr sz="2000">
              <a:latin typeface="Century Gothic"/>
              <a:cs typeface="Century Gothic"/>
            </a:endParaRPr>
          </a:p>
          <a:p>
            <a:pPr marL="412115" indent="-229235">
              <a:lnSpc>
                <a:spcPct val="100000"/>
              </a:lnSpc>
              <a:spcBef>
                <a:spcPts val="465"/>
              </a:spcBef>
              <a:buClr>
                <a:srgbClr val="89D0D5"/>
              </a:buClr>
              <a:buSzPct val="80000"/>
              <a:buFont typeface="Wingdings 3"/>
              <a:buChar char=""/>
              <a:tabLst>
                <a:tab pos="412750" algn="l"/>
              </a:tabLst>
            </a:pPr>
            <a:r>
              <a:rPr sz="1500" spc="-20" dirty="0">
                <a:solidFill>
                  <a:srgbClr val="FFFFFF"/>
                </a:solidFill>
                <a:latin typeface="Century Gothic"/>
                <a:cs typeface="Century Gothic"/>
              </a:rPr>
              <a:t>Mean</a:t>
            </a:r>
            <a:endParaRPr sz="1500">
              <a:latin typeface="Century Gothic"/>
              <a:cs typeface="Century Gothic"/>
            </a:endParaRPr>
          </a:p>
          <a:p>
            <a:pPr marL="412115" indent="-229235">
              <a:lnSpc>
                <a:spcPct val="100000"/>
              </a:lnSpc>
              <a:spcBef>
                <a:spcPts val="455"/>
              </a:spcBef>
              <a:buClr>
                <a:srgbClr val="89D0D5"/>
              </a:buClr>
              <a:buSzPct val="80000"/>
              <a:buFont typeface="Wingdings 3"/>
              <a:buChar char=""/>
              <a:tabLst>
                <a:tab pos="412750" algn="l"/>
              </a:tabLst>
            </a:pPr>
            <a:r>
              <a:rPr sz="1500" spc="-10" dirty="0">
                <a:solidFill>
                  <a:srgbClr val="FFFFFF"/>
                </a:solidFill>
                <a:latin typeface="Century Gothic"/>
                <a:cs typeface="Century Gothic"/>
              </a:rPr>
              <a:t>Median</a:t>
            </a:r>
            <a:endParaRPr sz="1500">
              <a:latin typeface="Century Gothic"/>
              <a:cs typeface="Century Gothic"/>
            </a:endParaRPr>
          </a:p>
          <a:p>
            <a:pPr marL="412115" indent="-229235">
              <a:lnSpc>
                <a:spcPct val="100000"/>
              </a:lnSpc>
              <a:spcBef>
                <a:spcPts val="455"/>
              </a:spcBef>
              <a:buClr>
                <a:srgbClr val="89D0D5"/>
              </a:buClr>
              <a:buSzPct val="80000"/>
              <a:buFont typeface="Wingdings 3"/>
              <a:buChar char=""/>
              <a:tabLst>
                <a:tab pos="412750" algn="l"/>
              </a:tabLst>
            </a:pPr>
            <a:r>
              <a:rPr sz="1500" spc="-20" dirty="0">
                <a:solidFill>
                  <a:srgbClr val="FFFFFF"/>
                </a:solidFill>
                <a:latin typeface="Century Gothic"/>
                <a:cs typeface="Century Gothic"/>
              </a:rPr>
              <a:t>Mode</a:t>
            </a:r>
            <a:endParaRPr sz="15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3217" y="4459604"/>
            <a:ext cx="56318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89D0D5"/>
              </a:buClr>
              <a:buSzPct val="80000"/>
              <a:buFont typeface="Wingdings 3"/>
              <a:buChar char=""/>
              <a:tabLst>
                <a:tab pos="299720" algn="l"/>
              </a:tabLst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Variation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(or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Summary</a:t>
            </a:r>
            <a:r>
              <a:rPr sz="2000" spc="-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Differences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Within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9729" y="4594373"/>
            <a:ext cx="2219960" cy="15582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Groups)</a:t>
            </a:r>
            <a:endParaRPr sz="2000">
              <a:latin typeface="Century Gothic"/>
              <a:cs typeface="Century Gothic"/>
            </a:endParaRPr>
          </a:p>
          <a:p>
            <a:pPr marL="412115" indent="-229235">
              <a:lnSpc>
                <a:spcPct val="100000"/>
              </a:lnSpc>
              <a:spcBef>
                <a:spcPts val="465"/>
              </a:spcBef>
              <a:buClr>
                <a:srgbClr val="89D0D5"/>
              </a:buClr>
              <a:buSzPct val="80000"/>
              <a:buFont typeface="Wingdings 3"/>
              <a:buChar char=""/>
              <a:tabLst>
                <a:tab pos="412750" algn="l"/>
              </a:tabLst>
            </a:pPr>
            <a:r>
              <a:rPr sz="1500" spc="-10" dirty="0">
                <a:solidFill>
                  <a:srgbClr val="FFFFFF"/>
                </a:solidFill>
                <a:latin typeface="Century Gothic"/>
                <a:cs typeface="Century Gothic"/>
              </a:rPr>
              <a:t>Range</a:t>
            </a:r>
            <a:endParaRPr sz="1500">
              <a:latin typeface="Century Gothic"/>
              <a:cs typeface="Century Gothic"/>
            </a:endParaRPr>
          </a:p>
          <a:p>
            <a:pPr marL="412115" indent="-229235">
              <a:lnSpc>
                <a:spcPct val="100000"/>
              </a:lnSpc>
              <a:spcBef>
                <a:spcPts val="470"/>
              </a:spcBef>
              <a:buClr>
                <a:srgbClr val="89D0D5"/>
              </a:buClr>
              <a:buSzPct val="80000"/>
              <a:buFont typeface="Wingdings 3"/>
              <a:buChar char=""/>
              <a:tabLst>
                <a:tab pos="412750" algn="l"/>
              </a:tabLst>
            </a:pP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Interquartile</a:t>
            </a:r>
            <a:r>
              <a:rPr sz="15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entury Gothic"/>
                <a:cs typeface="Century Gothic"/>
              </a:rPr>
              <a:t>Range</a:t>
            </a:r>
            <a:endParaRPr sz="1500">
              <a:latin typeface="Century Gothic"/>
              <a:cs typeface="Century Gothic"/>
            </a:endParaRPr>
          </a:p>
          <a:p>
            <a:pPr marL="412115" indent="-229235">
              <a:lnSpc>
                <a:spcPct val="100000"/>
              </a:lnSpc>
              <a:spcBef>
                <a:spcPts val="455"/>
              </a:spcBef>
              <a:buClr>
                <a:srgbClr val="89D0D5"/>
              </a:buClr>
              <a:buSzPct val="80000"/>
              <a:buFont typeface="Wingdings 3"/>
              <a:buChar char=""/>
              <a:tabLst>
                <a:tab pos="412750" algn="l"/>
              </a:tabLst>
            </a:pPr>
            <a:r>
              <a:rPr sz="1500" spc="-10" dirty="0">
                <a:solidFill>
                  <a:srgbClr val="FFFFFF"/>
                </a:solidFill>
                <a:latin typeface="Century Gothic"/>
                <a:cs typeface="Century Gothic"/>
              </a:rPr>
              <a:t>Variance</a:t>
            </a:r>
            <a:endParaRPr sz="1500">
              <a:latin typeface="Century Gothic"/>
              <a:cs typeface="Century Gothic"/>
            </a:endParaRPr>
          </a:p>
          <a:p>
            <a:pPr marL="412115" indent="-229235">
              <a:lnSpc>
                <a:spcPct val="100000"/>
              </a:lnSpc>
              <a:spcBef>
                <a:spcPts val="459"/>
              </a:spcBef>
              <a:buClr>
                <a:srgbClr val="89D0D5"/>
              </a:buClr>
              <a:buSzPct val="80000"/>
              <a:buFont typeface="Wingdings 3"/>
              <a:buChar char=""/>
              <a:tabLst>
                <a:tab pos="412750" algn="l"/>
              </a:tabLst>
            </a:pP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Standard</a:t>
            </a:r>
            <a:r>
              <a:rPr sz="15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entury Gothic"/>
                <a:cs typeface="Century Gothic"/>
              </a:rPr>
              <a:t>Deviation</a:t>
            </a:r>
            <a:endParaRPr sz="15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67" y="473455"/>
            <a:ext cx="15525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0" dirty="0"/>
              <a:t>Mean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535940" y="1895983"/>
            <a:ext cx="7430770" cy="152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Most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commonly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called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“average.”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700">
              <a:latin typeface="Arial"/>
              <a:cs typeface="Arial"/>
            </a:endParaRPr>
          </a:p>
          <a:p>
            <a:pPr marL="355600" marR="5080" indent="-343535">
              <a:lnSpc>
                <a:spcPts val="23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Add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up the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case and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divide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total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cases.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866769"/>
            <a:ext cx="1091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00430" algn="l"/>
              </a:tabLst>
            </a:pP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Y-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bar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0109" y="3811904"/>
            <a:ext cx="2799080" cy="8667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(Y1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Y2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Yn)</a:t>
            </a:r>
            <a:endParaRPr sz="2400">
              <a:latin typeface="Arial"/>
              <a:cs typeface="Arial"/>
            </a:endParaRPr>
          </a:p>
          <a:p>
            <a:pPr marR="187325" algn="ctr">
              <a:lnSpc>
                <a:spcPct val="100000"/>
              </a:lnSpc>
              <a:spcBef>
                <a:spcPts val="43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5071161"/>
            <a:ext cx="1879600" cy="8667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900430" algn="l"/>
                <a:tab pos="1329055" algn="l"/>
              </a:tabLst>
            </a:pP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Y-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bar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	Σ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400" i="1" spc="-2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  <a:p>
            <a:pPr marR="257810" algn="r">
              <a:lnSpc>
                <a:spcPct val="100000"/>
              </a:lnSpc>
              <a:spcBef>
                <a:spcPts val="43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5000" y="4343400"/>
            <a:ext cx="297180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8800" y="5562600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67" y="473455"/>
            <a:ext cx="15525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0" dirty="0"/>
              <a:t>Mean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535940" y="1462786"/>
            <a:ext cx="7648575" cy="5097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What’s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up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those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symbols,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man?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751205" algn="l"/>
                <a:tab pos="1179195" algn="l"/>
              </a:tabLst>
            </a:pP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Y-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bar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	(Y1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Y2 +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. .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Yn)</a:t>
            </a:r>
            <a:endParaRPr sz="2000">
              <a:latin typeface="Arial"/>
              <a:cs typeface="Arial"/>
            </a:endParaRPr>
          </a:p>
          <a:p>
            <a:pPr marL="2178685">
              <a:lnSpc>
                <a:spcPct val="100000"/>
              </a:lnSpc>
              <a:spcBef>
                <a:spcPts val="28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  <a:tabLst>
                <a:tab pos="751205" algn="l"/>
                <a:tab pos="1106805" algn="l"/>
              </a:tabLst>
            </a:pP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Y-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bar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	Σ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000" i="1" spc="-2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  <a:p>
            <a:pPr marL="1199515">
              <a:lnSpc>
                <a:spcPct val="100000"/>
              </a:lnSpc>
              <a:spcBef>
                <a:spcPts val="28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Some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Symbolic Conventions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Class: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75"/>
              </a:spcBef>
              <a:buClr>
                <a:srgbClr val="89D0D5"/>
              </a:buClr>
              <a:buSzPct val="80000"/>
              <a:buFont typeface="Wingdings 3"/>
              <a:buChar char="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variable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(could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X or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Wingdings"/>
                <a:cs typeface="Wingdings"/>
              </a:rPr>
              <a:t></a:t>
            </a:r>
            <a:r>
              <a:rPr sz="20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even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“Glitter”)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90"/>
              </a:spcBef>
              <a:buClr>
                <a:srgbClr val="89D0D5"/>
              </a:buClr>
              <a:buSzPct val="80000"/>
              <a:buFont typeface="Wingdings 3"/>
              <a:buChar char="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“-bar”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line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over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symbol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variable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mean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variable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75"/>
              </a:spcBef>
              <a:buClr>
                <a:srgbClr val="89D0D5"/>
              </a:buClr>
              <a:buSzPct val="80000"/>
              <a:buFont typeface="Wingdings 3"/>
              <a:buChar char="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Y1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case’s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variable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80"/>
              </a:spcBef>
              <a:buClr>
                <a:srgbClr val="89D0D5"/>
              </a:buClr>
              <a:buSzPct val="80000"/>
              <a:buFont typeface="Wingdings 3"/>
              <a:buChar char=""/>
              <a:tabLst>
                <a:tab pos="355600" algn="l"/>
                <a:tab pos="356235" algn="l"/>
                <a:tab pos="101282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“.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.”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	=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ellipsis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continue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sequentially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85"/>
              </a:spcBef>
              <a:buClr>
                <a:srgbClr val="89D0D5"/>
              </a:buClr>
              <a:buSzPct val="80000"/>
              <a:buFont typeface="Wingdings 3"/>
              <a:buChar char="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Yn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last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case’s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variable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80"/>
              </a:spcBef>
              <a:buClr>
                <a:srgbClr val="89D0D5"/>
              </a:buClr>
              <a:buSzPct val="80000"/>
              <a:buFont typeface="Wingdings 3"/>
              <a:buChar char="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cases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sample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75"/>
              </a:spcBef>
              <a:buClr>
                <a:srgbClr val="89D0D5"/>
              </a:buClr>
              <a:buSzPct val="80000"/>
              <a:buFont typeface="Wingdings 3"/>
              <a:buChar char="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Σ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Greek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letter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“sigma”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sum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add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up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what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follows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90"/>
              </a:spcBef>
              <a:buClr>
                <a:srgbClr val="89D0D5"/>
              </a:buClr>
              <a:buSzPct val="80000"/>
              <a:buFont typeface="Wingdings 3"/>
              <a:buChar char=""/>
              <a:tabLst>
                <a:tab pos="355600" algn="l"/>
                <a:tab pos="356235" algn="l"/>
                <a:tab pos="551815" algn="l"/>
              </a:tabLst>
            </a:pPr>
            <a:r>
              <a:rPr sz="2000" i="1" spc="-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typical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sample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through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n)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6400" y="2514600"/>
            <a:ext cx="297180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6400" y="320040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71800" y="39624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3600" y="1219200"/>
            <a:ext cx="1851659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67" y="473455"/>
            <a:ext cx="15525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0" dirty="0"/>
              <a:t>Mean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383540" y="1517649"/>
            <a:ext cx="35629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FFFFFF"/>
                </a:solidFill>
                <a:latin typeface="Century Gothic"/>
                <a:cs typeface="Century Gothic"/>
              </a:rPr>
              <a:t>Class</a:t>
            </a:r>
            <a:r>
              <a:rPr sz="22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Century Gothic"/>
                <a:cs typeface="Century Gothic"/>
              </a:rPr>
              <a:t>A-</a:t>
            </a:r>
            <a:r>
              <a:rPr sz="2200" spc="-10" dirty="0">
                <a:solidFill>
                  <a:srgbClr val="FFFFFF"/>
                </a:solidFill>
                <a:latin typeface="Century Gothic"/>
                <a:cs typeface="Century Gothic"/>
              </a:rPr>
              <a:t>-</a:t>
            </a:r>
            <a:r>
              <a:rPr sz="2200" dirty="0">
                <a:solidFill>
                  <a:srgbClr val="FFFFFF"/>
                </a:solidFill>
                <a:latin typeface="Century Gothic"/>
                <a:cs typeface="Century Gothic"/>
              </a:rPr>
              <a:t>IQs</a:t>
            </a:r>
            <a:r>
              <a:rPr sz="22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22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dirty="0">
                <a:solidFill>
                  <a:srgbClr val="FFFFFF"/>
                </a:solidFill>
                <a:latin typeface="Century Gothic"/>
                <a:cs typeface="Century Gothic"/>
              </a:rPr>
              <a:t>13</a:t>
            </a:r>
            <a:r>
              <a:rPr sz="2200" spc="-10" dirty="0">
                <a:solidFill>
                  <a:srgbClr val="FFFFFF"/>
                </a:solidFill>
                <a:latin typeface="Century Gothic"/>
                <a:cs typeface="Century Gothic"/>
              </a:rPr>
              <a:t> Students</a:t>
            </a:r>
            <a:endParaRPr sz="2200">
              <a:latin typeface="Century Gothic"/>
              <a:cs typeface="Century Gothic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479925" y="1528715"/>
          <a:ext cx="3553460" cy="33420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4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Class</a:t>
                      </a:r>
                      <a:r>
                        <a:rPr sz="2200" spc="-4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2200" spc="-2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B-</a:t>
                      </a:r>
                      <a:r>
                        <a:rPr sz="2200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-</a:t>
                      </a:r>
                      <a:r>
                        <a:rPr sz="2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IQs</a:t>
                      </a:r>
                      <a:r>
                        <a:rPr sz="2200" spc="-4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2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of</a:t>
                      </a:r>
                      <a:r>
                        <a:rPr sz="2200" spc="-4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2200" spc="-2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13</a:t>
                      </a:r>
                      <a:endParaRPr sz="2200">
                        <a:latin typeface="Century Gothic"/>
                        <a:cs typeface="Century Gothic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Students</a:t>
                      </a:r>
                      <a:endParaRPr sz="2200">
                        <a:latin typeface="Century Gothic"/>
                        <a:cs typeface="Century Gothic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200" spc="-2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127</a:t>
                      </a:r>
                      <a:endParaRPr sz="2200">
                        <a:latin typeface="Century Gothic"/>
                        <a:cs typeface="Century Gothic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200" spc="-2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162</a:t>
                      </a:r>
                      <a:endParaRPr sz="2200">
                        <a:latin typeface="Century Gothic"/>
                        <a:cs typeface="Century Gothic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99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200" spc="-2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131</a:t>
                      </a:r>
                      <a:endParaRPr sz="2200">
                        <a:latin typeface="Century Gothic"/>
                        <a:cs typeface="Century Gothic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200" spc="-2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103</a:t>
                      </a:r>
                      <a:endParaRPr sz="2200">
                        <a:latin typeface="Century Gothic"/>
                        <a:cs typeface="Century Gothic"/>
                      </a:endParaRPr>
                    </a:p>
                  </a:txBody>
                  <a:tcPr marL="0" marR="0" marT="4381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200" spc="-2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96</a:t>
                      </a:r>
                      <a:endParaRPr sz="2200">
                        <a:latin typeface="Century Gothic"/>
                        <a:cs typeface="Century Gothic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200" spc="-2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111</a:t>
                      </a:r>
                      <a:endParaRPr sz="2200">
                        <a:latin typeface="Century Gothic"/>
                        <a:cs typeface="Century Gothic"/>
                      </a:endParaRPr>
                    </a:p>
                  </a:txBody>
                  <a:tcPr marL="0" marR="0" marT="4381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25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200" spc="-2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80</a:t>
                      </a:r>
                      <a:endParaRPr sz="2200">
                        <a:latin typeface="Century Gothic"/>
                        <a:cs typeface="Century Gothic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200" spc="-2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109</a:t>
                      </a:r>
                      <a:endParaRPr sz="2200">
                        <a:latin typeface="Century Gothic"/>
                        <a:cs typeface="Century Gothic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99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2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93</a:t>
                      </a:r>
                      <a:endParaRPr sz="2200">
                        <a:latin typeface="Century Gothic"/>
                        <a:cs typeface="Century Gothic"/>
                      </a:endParaRPr>
                    </a:p>
                  </a:txBody>
                  <a:tcPr marL="0" marR="0" marT="44450" marB="0"/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2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87</a:t>
                      </a:r>
                      <a:endParaRPr sz="2200">
                        <a:latin typeface="Century Gothic"/>
                        <a:cs typeface="Century Gothic"/>
                      </a:endParaRPr>
                    </a:p>
                  </a:txBody>
                  <a:tcPr marL="0" marR="0" marT="4445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200" spc="-2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120</a:t>
                      </a:r>
                      <a:endParaRPr sz="2200">
                        <a:latin typeface="Century Gothic"/>
                        <a:cs typeface="Century Gothic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200" spc="-2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105</a:t>
                      </a:r>
                      <a:endParaRPr sz="2200">
                        <a:latin typeface="Century Gothic"/>
                        <a:cs typeface="Century Gothic"/>
                      </a:endParaRPr>
                    </a:p>
                  </a:txBody>
                  <a:tcPr marL="0" marR="0" marT="4381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pPr marL="31750">
                        <a:lnSpc>
                          <a:spcPts val="2585"/>
                        </a:lnSpc>
                        <a:spcBef>
                          <a:spcPts val="355"/>
                        </a:spcBef>
                      </a:pPr>
                      <a:r>
                        <a:rPr sz="2200" spc="-2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109</a:t>
                      </a:r>
                      <a:endParaRPr sz="2200">
                        <a:latin typeface="Century Gothic"/>
                        <a:cs typeface="Century Gothic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64490" y="1958864"/>
          <a:ext cx="2811779" cy="34467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81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spc="-2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102</a:t>
                      </a:r>
                      <a:endParaRPr sz="2200">
                        <a:latin typeface="Century Gothic"/>
                        <a:cs typeface="Century Gothic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spc="-2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115</a:t>
                      </a:r>
                      <a:endParaRPr sz="2200">
                        <a:latin typeface="Century Gothic"/>
                        <a:cs typeface="Century Gothic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99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200" spc="-2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128</a:t>
                      </a:r>
                      <a:endParaRPr sz="2200">
                        <a:latin typeface="Century Gothic"/>
                        <a:cs typeface="Century Gothic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200" spc="-2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109</a:t>
                      </a:r>
                      <a:endParaRPr sz="2200">
                        <a:latin typeface="Century Gothic"/>
                        <a:cs typeface="Century Gothic"/>
                      </a:endParaRPr>
                    </a:p>
                  </a:txBody>
                  <a:tcPr marL="0" marR="0" marT="4381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200" spc="-2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131</a:t>
                      </a:r>
                      <a:endParaRPr sz="2200">
                        <a:latin typeface="Century Gothic"/>
                        <a:cs typeface="Century Gothic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200" spc="-2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89</a:t>
                      </a:r>
                      <a:endParaRPr sz="2200">
                        <a:latin typeface="Century Gothic"/>
                        <a:cs typeface="Century Gothic"/>
                      </a:endParaRPr>
                    </a:p>
                  </a:txBody>
                  <a:tcPr marL="0" marR="0" marT="4381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25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200" spc="-2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98</a:t>
                      </a:r>
                      <a:endParaRPr sz="2200">
                        <a:latin typeface="Century Gothic"/>
                        <a:cs typeface="Century Gothic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200" spc="-2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106</a:t>
                      </a:r>
                      <a:endParaRPr sz="2200">
                        <a:latin typeface="Century Gothic"/>
                        <a:cs typeface="Century Gothic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99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2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140</a:t>
                      </a:r>
                      <a:endParaRPr sz="2200">
                        <a:latin typeface="Century Gothic"/>
                        <a:cs typeface="Century Gothic"/>
                      </a:endParaRPr>
                    </a:p>
                  </a:txBody>
                  <a:tcPr marL="0" marR="0" marT="44450" marB="0"/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2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119</a:t>
                      </a:r>
                      <a:endParaRPr sz="2200">
                        <a:latin typeface="Century Gothic"/>
                        <a:cs typeface="Century Gothic"/>
                      </a:endParaRPr>
                    </a:p>
                  </a:txBody>
                  <a:tcPr marL="0" marR="0" marT="4445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200" spc="-2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93</a:t>
                      </a:r>
                      <a:endParaRPr sz="2200">
                        <a:latin typeface="Century Gothic"/>
                        <a:cs typeface="Century Gothic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200" spc="-2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97</a:t>
                      </a:r>
                      <a:endParaRPr sz="2200">
                        <a:latin typeface="Century Gothic"/>
                        <a:cs typeface="Century Gothic"/>
                      </a:endParaRPr>
                    </a:p>
                  </a:txBody>
                  <a:tcPr marL="0" marR="0" marT="4381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94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200" spc="-2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110</a:t>
                      </a:r>
                      <a:endParaRPr sz="2200">
                        <a:latin typeface="Century Gothic"/>
                        <a:cs typeface="Century Gothic"/>
                      </a:endParaRPr>
                    </a:p>
                    <a:p>
                      <a:pPr marL="31750">
                        <a:lnSpc>
                          <a:spcPts val="2325"/>
                        </a:lnSpc>
                        <a:spcBef>
                          <a:spcPts val="182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Σ</a:t>
                      </a:r>
                      <a:r>
                        <a:rPr sz="20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200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000" i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2000" i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1437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689728" y="5086350"/>
            <a:ext cx="13995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0419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Σ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000" i="1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000" i="1" spc="-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0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000" i="1" spc="-20" dirty="0">
                <a:solidFill>
                  <a:srgbClr val="FFFFFF"/>
                </a:solidFill>
                <a:latin typeface="Arial"/>
                <a:cs typeface="Arial"/>
              </a:rPr>
              <a:t>1433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8140" y="5573979"/>
            <a:ext cx="1066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879475" algn="l"/>
              </a:tabLst>
            </a:pP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Y-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bar</a:t>
            </a:r>
            <a:r>
              <a:rPr sz="1950" spc="-30" baseline="-21367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950" baseline="-21367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1658" y="5573979"/>
            <a:ext cx="23749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Σ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000" i="1" dirty="0">
                <a:solidFill>
                  <a:srgbClr val="FFFFFF"/>
                </a:solidFill>
                <a:latin typeface="Arial"/>
                <a:cs typeface="Arial"/>
              </a:rPr>
              <a:t>i =</a:t>
            </a:r>
            <a:r>
              <a:rPr sz="20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FFFFF"/>
                </a:solidFill>
                <a:latin typeface="Arial"/>
                <a:cs typeface="Arial"/>
              </a:rPr>
              <a:t>1437</a:t>
            </a:r>
            <a:r>
              <a:rPr sz="20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0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FFFFFF"/>
                </a:solidFill>
                <a:latin typeface="Arial"/>
                <a:cs typeface="Arial"/>
              </a:rPr>
              <a:t>110.54</a:t>
            </a:r>
            <a:endParaRPr sz="2000">
              <a:latin typeface="Arial"/>
              <a:cs typeface="Arial"/>
            </a:endParaRPr>
          </a:p>
          <a:p>
            <a:pPr marL="280670">
              <a:lnSpc>
                <a:spcPts val="2160"/>
              </a:lnSpc>
              <a:tabLst>
                <a:tab pos="841375" algn="l"/>
              </a:tabLst>
            </a:pP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000" i="1" spc="-25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67403" y="5573979"/>
            <a:ext cx="36696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ts val="2160"/>
              </a:lnSpc>
              <a:spcBef>
                <a:spcPts val="100"/>
              </a:spcBef>
              <a:tabLst>
                <a:tab pos="861694" algn="l"/>
                <a:tab pos="1219835" algn="l"/>
              </a:tabLst>
            </a:pP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Y-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bar</a:t>
            </a:r>
            <a:r>
              <a:rPr sz="1950" spc="-30" baseline="-21367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950" baseline="-21367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	Σ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000" i="1" dirty="0">
                <a:solidFill>
                  <a:srgbClr val="FFFFFF"/>
                </a:solidFill>
                <a:latin typeface="Arial"/>
                <a:cs typeface="Arial"/>
              </a:rPr>
              <a:t>i =</a:t>
            </a:r>
            <a:r>
              <a:rPr sz="20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FFFFF"/>
                </a:solidFill>
                <a:latin typeface="Arial"/>
                <a:cs typeface="Arial"/>
              </a:rPr>
              <a:t>1433</a:t>
            </a:r>
            <a:r>
              <a:rPr sz="20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0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FFFFFF"/>
                </a:solidFill>
                <a:latin typeface="Arial"/>
                <a:cs typeface="Arial"/>
              </a:rPr>
              <a:t>110.23</a:t>
            </a:r>
            <a:endParaRPr sz="2000">
              <a:latin typeface="Arial"/>
              <a:cs typeface="Arial"/>
            </a:endParaRPr>
          </a:p>
          <a:p>
            <a:pPr marL="140335" algn="ctr">
              <a:lnSpc>
                <a:spcPts val="2160"/>
              </a:lnSpc>
              <a:tabLst>
                <a:tab pos="841375" algn="l"/>
              </a:tabLst>
            </a:pP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000" i="1" spc="-25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76400" y="56388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38400" y="56388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15000" y="56388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77000" y="563880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43400" y="1295400"/>
            <a:ext cx="0" cy="4953000"/>
          </a:xfrm>
          <a:custGeom>
            <a:avLst/>
            <a:gdLst/>
            <a:ahLst/>
            <a:cxnLst/>
            <a:rect l="l" t="t" r="r" b="b"/>
            <a:pathLst>
              <a:path h="4953000">
                <a:moveTo>
                  <a:pt x="0" y="4953000"/>
                </a:move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67" y="473455"/>
            <a:ext cx="51739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Descriptive</a:t>
            </a:r>
            <a:r>
              <a:rPr sz="4200" spc="-40" dirty="0"/>
              <a:t> </a:t>
            </a:r>
            <a:r>
              <a:rPr sz="4200" spc="-10" dirty="0"/>
              <a:t>Statistics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05967" y="1973326"/>
            <a:ext cx="5156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89D0D5"/>
              </a:buClr>
              <a:buSzPct val="79166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Descriptive</a:t>
            </a:r>
            <a:r>
              <a:rPr sz="2400" spc="-7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Statistics</a:t>
            </a:r>
            <a:r>
              <a:rPr sz="240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are</a:t>
            </a:r>
            <a:r>
              <a:rPr sz="24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Used</a:t>
            </a:r>
            <a:r>
              <a:rPr sz="2400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entury Gothic"/>
                <a:cs typeface="Century Gothic"/>
              </a:rPr>
              <a:t>by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8867" y="2229358"/>
            <a:ext cx="5547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Researchers</a:t>
            </a:r>
            <a:r>
              <a:rPr sz="24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Report</a:t>
            </a:r>
            <a:r>
              <a:rPr sz="2400" spc="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on 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Populations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8867" y="2485085"/>
            <a:ext cx="194563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and</a:t>
            </a:r>
            <a:r>
              <a:rPr sz="24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Samples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5967" y="3252342"/>
            <a:ext cx="2232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89D0D5"/>
              </a:buClr>
              <a:buSzPct val="79166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In</a:t>
            </a:r>
            <a:r>
              <a:rPr sz="24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Sociology: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8867" y="3634867"/>
            <a:ext cx="5876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Summary</a:t>
            </a:r>
            <a:r>
              <a:rPr sz="24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descriptions</a:t>
            </a:r>
            <a:r>
              <a:rPr sz="24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of 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measurements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48867" y="3890594"/>
            <a:ext cx="51396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(variables)</a:t>
            </a:r>
            <a:r>
              <a:rPr sz="24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taken</a:t>
            </a:r>
            <a:r>
              <a:rPr sz="24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about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24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group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48867" y="4147184"/>
            <a:ext cx="1096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people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5967" y="4913757"/>
            <a:ext cx="6212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89D0D5"/>
              </a:buClr>
              <a:buSzPct val="79166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By</a:t>
            </a:r>
            <a:r>
              <a:rPr sz="24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Summarizing</a:t>
            </a:r>
            <a:r>
              <a:rPr sz="24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Information,</a:t>
            </a:r>
            <a:r>
              <a:rPr sz="24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Descriptive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48867" y="5169789"/>
            <a:ext cx="4653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Statistics</a:t>
            </a:r>
            <a:r>
              <a:rPr sz="2400" spc="-7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Speed Up</a:t>
            </a:r>
            <a:r>
              <a:rPr sz="24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24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Simplify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48867" y="5425541"/>
            <a:ext cx="43237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Comprehension</a:t>
            </a:r>
            <a:r>
              <a:rPr sz="24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24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Group’s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48867" y="5682183"/>
            <a:ext cx="2219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Characteristics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67" y="473455"/>
            <a:ext cx="15525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0" dirty="0"/>
              <a:t>Mean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535940" y="1196480"/>
            <a:ext cx="7807959" cy="192468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4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mean</a:t>
            </a:r>
            <a:r>
              <a:rPr sz="24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sz="24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“balance</a:t>
            </a:r>
            <a:r>
              <a:rPr sz="24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point.”</a:t>
            </a:r>
            <a:endParaRPr sz="2400">
              <a:latin typeface="Century Gothic"/>
              <a:cs typeface="Century Gothic"/>
            </a:endParaRPr>
          </a:p>
          <a:p>
            <a:pPr marL="355600" marR="5080" indent="-343535">
              <a:lnSpc>
                <a:spcPct val="90000"/>
              </a:lnSpc>
              <a:spcBef>
                <a:spcPts val="994"/>
              </a:spcBef>
              <a:tabLst>
                <a:tab pos="4905375" algn="l"/>
              </a:tabLst>
            </a:pP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Each</a:t>
            </a:r>
            <a:r>
              <a:rPr sz="24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person’s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score is</a:t>
            </a:r>
            <a:r>
              <a:rPr sz="24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like</a:t>
            </a:r>
            <a:r>
              <a:rPr sz="240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1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pound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placed</a:t>
            </a:r>
            <a:r>
              <a:rPr sz="24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at</a:t>
            </a:r>
            <a:r>
              <a:rPr sz="2400" spc="-25" dirty="0">
                <a:solidFill>
                  <a:srgbClr val="FFFFFF"/>
                </a:solidFill>
                <a:latin typeface="Century Gothic"/>
                <a:cs typeface="Century Gothic"/>
              </a:rPr>
              <a:t> the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score’s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position</a:t>
            </a:r>
            <a:r>
              <a:rPr sz="24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on a</a:t>
            </a:r>
            <a:r>
              <a:rPr sz="24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see-</a:t>
            </a:r>
            <a:r>
              <a:rPr sz="2400" spc="-20" dirty="0">
                <a:solidFill>
                  <a:srgbClr val="FFFFFF"/>
                </a:solidFill>
                <a:latin typeface="Century Gothic"/>
                <a:cs typeface="Century Gothic"/>
              </a:rPr>
              <a:t>saw.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	Below,</a:t>
            </a:r>
            <a:r>
              <a:rPr sz="24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on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200</a:t>
            </a:r>
            <a:r>
              <a:rPr sz="24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entury Gothic"/>
                <a:cs typeface="Century Gothic"/>
              </a:rPr>
              <a:t>cm 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see-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saw, the mean</a:t>
            </a:r>
            <a:r>
              <a:rPr sz="24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equals</a:t>
            </a:r>
            <a:r>
              <a:rPr sz="24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110,</a:t>
            </a:r>
            <a:r>
              <a:rPr sz="24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the place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on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see-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saw</a:t>
            </a:r>
            <a:r>
              <a:rPr sz="24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where</a:t>
            </a:r>
            <a:r>
              <a:rPr sz="24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fulcrum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finds</a:t>
            </a:r>
            <a:r>
              <a:rPr sz="24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balance:</a:t>
            </a:r>
            <a:endParaRPr sz="2400">
              <a:latin typeface="Century Gothic"/>
              <a:cs typeface="Century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5462" y="3348037"/>
            <a:ext cx="7635875" cy="546100"/>
            <a:chOff x="525462" y="3348037"/>
            <a:chExt cx="7635875" cy="546100"/>
          </a:xfrm>
        </p:grpSpPr>
        <p:sp>
          <p:nvSpPr>
            <p:cNvPr id="5" name="object 5"/>
            <p:cNvSpPr/>
            <p:nvPr/>
          </p:nvSpPr>
          <p:spPr>
            <a:xfrm>
              <a:off x="533400" y="3886200"/>
              <a:ext cx="7620000" cy="0"/>
            </a:xfrm>
            <a:custGeom>
              <a:avLst/>
              <a:gdLst/>
              <a:ahLst/>
              <a:cxnLst/>
              <a:rect l="l" t="t" r="r" b="b"/>
              <a:pathLst>
                <a:path w="7620000">
                  <a:moveTo>
                    <a:pt x="0" y="0"/>
                  </a:moveTo>
                  <a:lnTo>
                    <a:pt x="7620000" y="0"/>
                  </a:lnTo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00200" y="33528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342900" y="0"/>
                  </a:moveTo>
                  <a:lnTo>
                    <a:pt x="0" y="203708"/>
                  </a:lnTo>
                  <a:lnTo>
                    <a:pt x="130937" y="533400"/>
                  </a:lnTo>
                  <a:lnTo>
                    <a:pt x="554863" y="533400"/>
                  </a:lnTo>
                  <a:lnTo>
                    <a:pt x="685800" y="203708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00200" y="33528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0" y="203708"/>
                  </a:moveTo>
                  <a:lnTo>
                    <a:pt x="342900" y="0"/>
                  </a:lnTo>
                  <a:lnTo>
                    <a:pt x="685800" y="203708"/>
                  </a:lnTo>
                  <a:lnTo>
                    <a:pt x="554863" y="533400"/>
                  </a:lnTo>
                  <a:lnTo>
                    <a:pt x="130937" y="533400"/>
                  </a:lnTo>
                  <a:lnTo>
                    <a:pt x="0" y="203708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71800" y="33528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342900" y="0"/>
                  </a:moveTo>
                  <a:lnTo>
                    <a:pt x="0" y="203708"/>
                  </a:lnTo>
                  <a:lnTo>
                    <a:pt x="130937" y="533400"/>
                  </a:lnTo>
                  <a:lnTo>
                    <a:pt x="554863" y="533400"/>
                  </a:lnTo>
                  <a:lnTo>
                    <a:pt x="685800" y="203708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71800" y="33528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0" y="203708"/>
                  </a:moveTo>
                  <a:lnTo>
                    <a:pt x="342900" y="0"/>
                  </a:lnTo>
                  <a:lnTo>
                    <a:pt x="685800" y="203708"/>
                  </a:lnTo>
                  <a:lnTo>
                    <a:pt x="554863" y="533400"/>
                  </a:lnTo>
                  <a:lnTo>
                    <a:pt x="130937" y="533400"/>
                  </a:lnTo>
                  <a:lnTo>
                    <a:pt x="0" y="203708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34200" y="33528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342900" y="0"/>
                  </a:moveTo>
                  <a:lnTo>
                    <a:pt x="0" y="203708"/>
                  </a:lnTo>
                  <a:lnTo>
                    <a:pt x="130936" y="533400"/>
                  </a:lnTo>
                  <a:lnTo>
                    <a:pt x="554863" y="533400"/>
                  </a:lnTo>
                  <a:lnTo>
                    <a:pt x="685800" y="203708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34200" y="33528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0" y="203708"/>
                  </a:moveTo>
                  <a:lnTo>
                    <a:pt x="342900" y="0"/>
                  </a:lnTo>
                  <a:lnTo>
                    <a:pt x="685800" y="203708"/>
                  </a:lnTo>
                  <a:lnTo>
                    <a:pt x="554863" y="533400"/>
                  </a:lnTo>
                  <a:lnTo>
                    <a:pt x="130936" y="533400"/>
                  </a:lnTo>
                  <a:lnTo>
                    <a:pt x="0" y="203708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316479" y="3957637"/>
            <a:ext cx="2260600" cy="619125"/>
            <a:chOff x="2316479" y="3957637"/>
            <a:chExt cx="2260600" cy="619125"/>
          </a:xfrm>
        </p:grpSpPr>
        <p:sp>
          <p:nvSpPr>
            <p:cNvPr id="13" name="object 13"/>
            <p:cNvSpPr/>
            <p:nvPr/>
          </p:nvSpPr>
          <p:spPr>
            <a:xfrm>
              <a:off x="4038600" y="3962400"/>
              <a:ext cx="533400" cy="609600"/>
            </a:xfrm>
            <a:custGeom>
              <a:avLst/>
              <a:gdLst/>
              <a:ahLst/>
              <a:cxnLst/>
              <a:rect l="l" t="t" r="r" b="b"/>
              <a:pathLst>
                <a:path w="533400" h="609600">
                  <a:moveTo>
                    <a:pt x="266700" y="0"/>
                  </a:moveTo>
                  <a:lnTo>
                    <a:pt x="0" y="609600"/>
                  </a:lnTo>
                  <a:lnTo>
                    <a:pt x="533400" y="6096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38600" y="3962400"/>
              <a:ext cx="533400" cy="609600"/>
            </a:xfrm>
            <a:custGeom>
              <a:avLst/>
              <a:gdLst/>
              <a:ahLst/>
              <a:cxnLst/>
              <a:rect l="l" t="t" r="r" b="b"/>
              <a:pathLst>
                <a:path w="533400" h="609600">
                  <a:moveTo>
                    <a:pt x="0" y="609600"/>
                  </a:moveTo>
                  <a:lnTo>
                    <a:pt x="266700" y="0"/>
                  </a:lnTo>
                  <a:lnTo>
                    <a:pt x="533400" y="609600"/>
                  </a:lnTo>
                  <a:lnTo>
                    <a:pt x="0" y="60960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16479" y="4230624"/>
              <a:ext cx="1950720" cy="76200"/>
            </a:xfrm>
            <a:custGeom>
              <a:avLst/>
              <a:gdLst/>
              <a:ahLst/>
              <a:cxnLst/>
              <a:rect l="l" t="t" r="r" b="b"/>
              <a:pathLst>
                <a:path w="195072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39"/>
                  </a:lnTo>
                  <a:lnTo>
                    <a:pt x="76200" y="0"/>
                  </a:lnTo>
                  <a:close/>
                </a:path>
                <a:path w="1950720" h="76200">
                  <a:moveTo>
                    <a:pt x="76200" y="31739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39"/>
                  </a:lnTo>
                  <a:lnTo>
                    <a:pt x="76200" y="31739"/>
                  </a:lnTo>
                  <a:close/>
                </a:path>
                <a:path w="1950720" h="76200">
                  <a:moveTo>
                    <a:pt x="76200" y="44439"/>
                  </a:moveTo>
                  <a:lnTo>
                    <a:pt x="63500" y="44450"/>
                  </a:lnTo>
                  <a:lnTo>
                    <a:pt x="76200" y="44450"/>
                  </a:lnTo>
                  <a:close/>
                </a:path>
                <a:path w="1950720" h="76200">
                  <a:moveTo>
                    <a:pt x="1950720" y="30225"/>
                  </a:moveTo>
                  <a:lnTo>
                    <a:pt x="76200" y="31739"/>
                  </a:lnTo>
                  <a:lnTo>
                    <a:pt x="76200" y="44439"/>
                  </a:lnTo>
                  <a:lnTo>
                    <a:pt x="1950720" y="42925"/>
                  </a:lnTo>
                  <a:lnTo>
                    <a:pt x="1950720" y="302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679194" y="4061841"/>
            <a:ext cx="7702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17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units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below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657600" y="4381500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6096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609600" h="76200">
                <a:moveTo>
                  <a:pt x="6096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609600" y="44450"/>
                </a:lnTo>
                <a:lnTo>
                  <a:pt x="609600" y="317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051175" y="4214241"/>
            <a:ext cx="7702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units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below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41775" y="3630548"/>
            <a:ext cx="6203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110</a:t>
            </a:r>
            <a:r>
              <a:rPr sz="16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cm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267200" y="4305300"/>
            <a:ext cx="2667000" cy="76200"/>
          </a:xfrm>
          <a:custGeom>
            <a:avLst/>
            <a:gdLst/>
            <a:ahLst/>
            <a:cxnLst/>
            <a:rect l="l" t="t" r="r" b="b"/>
            <a:pathLst>
              <a:path w="2667000" h="76200">
                <a:moveTo>
                  <a:pt x="2590800" y="0"/>
                </a:moveTo>
                <a:lnTo>
                  <a:pt x="2590800" y="76200"/>
                </a:lnTo>
                <a:lnTo>
                  <a:pt x="2654300" y="44450"/>
                </a:lnTo>
                <a:lnTo>
                  <a:pt x="2603500" y="44450"/>
                </a:lnTo>
                <a:lnTo>
                  <a:pt x="2603500" y="31750"/>
                </a:lnTo>
                <a:lnTo>
                  <a:pt x="2654300" y="31750"/>
                </a:lnTo>
                <a:lnTo>
                  <a:pt x="2590800" y="0"/>
                </a:lnTo>
                <a:close/>
              </a:path>
              <a:path w="2667000" h="76200">
                <a:moveTo>
                  <a:pt x="2590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590800" y="44450"/>
                </a:lnTo>
                <a:lnTo>
                  <a:pt x="2590800" y="31750"/>
                </a:lnTo>
                <a:close/>
              </a:path>
              <a:path w="2667000" h="76200">
                <a:moveTo>
                  <a:pt x="2654300" y="31750"/>
                </a:moveTo>
                <a:lnTo>
                  <a:pt x="2603500" y="31750"/>
                </a:lnTo>
                <a:lnTo>
                  <a:pt x="2603500" y="44450"/>
                </a:lnTo>
                <a:lnTo>
                  <a:pt x="2654300" y="44450"/>
                </a:lnTo>
                <a:lnTo>
                  <a:pt x="2667000" y="38100"/>
                </a:lnTo>
                <a:lnTo>
                  <a:pt x="2654300" y="317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014209" y="4061841"/>
            <a:ext cx="7537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21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units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above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2140" y="5722599"/>
            <a:ext cx="3965575" cy="1123950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scale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balanced</a:t>
            </a:r>
            <a:r>
              <a:rPr sz="2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because…</a:t>
            </a:r>
            <a:endParaRPr sz="2400">
              <a:latin typeface="Times New Roman"/>
              <a:cs typeface="Times New Roman"/>
            </a:endParaRPr>
          </a:p>
          <a:p>
            <a:pPr marL="1765300">
              <a:lnSpc>
                <a:spcPct val="100000"/>
              </a:lnSpc>
              <a:spcBef>
                <a:spcPts val="1440"/>
              </a:spcBef>
              <a:tabLst>
                <a:tab pos="2222500" algn="l"/>
                <a:tab pos="2546985" algn="l"/>
                <a:tab pos="3624579" algn="l"/>
              </a:tabLst>
            </a:pP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17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-50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4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on the </a:t>
            </a:r>
            <a:r>
              <a:rPr sz="1200" spc="-20" dirty="0">
                <a:solidFill>
                  <a:srgbClr val="FFFFFF"/>
                </a:solidFill>
                <a:latin typeface="Times New Roman"/>
                <a:cs typeface="Times New Roman"/>
              </a:rPr>
              <a:t>left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-5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09742" y="6455155"/>
            <a:ext cx="1109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21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on the</a:t>
            </a:r>
            <a:r>
              <a:rPr sz="1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right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41775" y="4594936"/>
            <a:ext cx="61912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units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79194" y="3355314"/>
            <a:ext cx="509270" cy="50419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lb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93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cm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51175" y="3355314"/>
            <a:ext cx="608330" cy="50419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lb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106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cm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14209" y="3355314"/>
            <a:ext cx="608330" cy="50419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lb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131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cm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848600" y="3429000"/>
            <a:ext cx="235585" cy="914400"/>
          </a:xfrm>
          <a:custGeom>
            <a:avLst/>
            <a:gdLst/>
            <a:ahLst/>
            <a:cxnLst/>
            <a:rect l="l" t="t" r="r" b="b"/>
            <a:pathLst>
              <a:path w="235584" h="914400">
                <a:moveTo>
                  <a:pt x="56133" y="69341"/>
                </a:moveTo>
                <a:lnTo>
                  <a:pt x="45593" y="76453"/>
                </a:lnTo>
                <a:lnTo>
                  <a:pt x="52831" y="86995"/>
                </a:lnTo>
                <a:lnTo>
                  <a:pt x="63246" y="79755"/>
                </a:lnTo>
                <a:lnTo>
                  <a:pt x="56133" y="69341"/>
                </a:lnTo>
                <a:close/>
              </a:path>
              <a:path w="235584" h="914400">
                <a:moveTo>
                  <a:pt x="0" y="0"/>
                </a:moveTo>
                <a:lnTo>
                  <a:pt x="12573" y="84200"/>
                </a:lnTo>
                <a:lnTo>
                  <a:pt x="38494" y="66039"/>
                </a:lnTo>
                <a:lnTo>
                  <a:pt x="31242" y="55625"/>
                </a:lnTo>
                <a:lnTo>
                  <a:pt x="41655" y="48387"/>
                </a:lnTo>
                <a:lnTo>
                  <a:pt x="63691" y="48387"/>
                </a:lnTo>
                <a:lnTo>
                  <a:pt x="74929" y="40512"/>
                </a:lnTo>
                <a:lnTo>
                  <a:pt x="0" y="0"/>
                </a:lnTo>
                <a:close/>
              </a:path>
              <a:path w="235584" h="914400">
                <a:moveTo>
                  <a:pt x="41655" y="48387"/>
                </a:moveTo>
                <a:lnTo>
                  <a:pt x="31242" y="55625"/>
                </a:lnTo>
                <a:lnTo>
                  <a:pt x="38480" y="66039"/>
                </a:lnTo>
                <a:lnTo>
                  <a:pt x="48872" y="58768"/>
                </a:lnTo>
                <a:lnTo>
                  <a:pt x="41655" y="48387"/>
                </a:lnTo>
                <a:close/>
              </a:path>
              <a:path w="235584" h="914400">
                <a:moveTo>
                  <a:pt x="48872" y="58768"/>
                </a:moveTo>
                <a:lnTo>
                  <a:pt x="40224" y="64828"/>
                </a:lnTo>
                <a:lnTo>
                  <a:pt x="48895" y="58800"/>
                </a:lnTo>
                <a:close/>
              </a:path>
              <a:path w="235584" h="914400">
                <a:moveTo>
                  <a:pt x="63691" y="48387"/>
                </a:moveTo>
                <a:lnTo>
                  <a:pt x="41655" y="48387"/>
                </a:lnTo>
                <a:lnTo>
                  <a:pt x="48872" y="58768"/>
                </a:lnTo>
                <a:lnTo>
                  <a:pt x="63691" y="48387"/>
                </a:lnTo>
                <a:close/>
              </a:path>
              <a:path w="235584" h="914400">
                <a:moveTo>
                  <a:pt x="70484" y="90297"/>
                </a:moveTo>
                <a:lnTo>
                  <a:pt x="60071" y="97409"/>
                </a:lnTo>
                <a:lnTo>
                  <a:pt x="67182" y="107950"/>
                </a:lnTo>
                <a:lnTo>
                  <a:pt x="77724" y="100711"/>
                </a:lnTo>
                <a:lnTo>
                  <a:pt x="70484" y="90297"/>
                </a:lnTo>
                <a:close/>
              </a:path>
              <a:path w="235584" h="914400">
                <a:moveTo>
                  <a:pt x="84963" y="111251"/>
                </a:moveTo>
                <a:lnTo>
                  <a:pt x="74295" y="118237"/>
                </a:lnTo>
                <a:lnTo>
                  <a:pt x="81279" y="128904"/>
                </a:lnTo>
                <a:lnTo>
                  <a:pt x="91948" y="121920"/>
                </a:lnTo>
                <a:lnTo>
                  <a:pt x="84963" y="111251"/>
                </a:lnTo>
                <a:close/>
              </a:path>
              <a:path w="235584" h="914400">
                <a:moveTo>
                  <a:pt x="98932" y="132461"/>
                </a:moveTo>
                <a:lnTo>
                  <a:pt x="88265" y="139446"/>
                </a:lnTo>
                <a:lnTo>
                  <a:pt x="92836" y="146303"/>
                </a:lnTo>
                <a:lnTo>
                  <a:pt x="95123" y="150113"/>
                </a:lnTo>
                <a:lnTo>
                  <a:pt x="105918" y="143255"/>
                </a:lnTo>
                <a:lnTo>
                  <a:pt x="103377" y="139446"/>
                </a:lnTo>
                <a:lnTo>
                  <a:pt x="98932" y="132461"/>
                </a:lnTo>
                <a:close/>
              </a:path>
              <a:path w="235584" h="914400">
                <a:moveTo>
                  <a:pt x="112649" y="153924"/>
                </a:moveTo>
                <a:lnTo>
                  <a:pt x="101980" y="160782"/>
                </a:lnTo>
                <a:lnTo>
                  <a:pt x="108711" y="171450"/>
                </a:lnTo>
                <a:lnTo>
                  <a:pt x="119506" y="164719"/>
                </a:lnTo>
                <a:lnTo>
                  <a:pt x="112649" y="153924"/>
                </a:lnTo>
                <a:close/>
              </a:path>
              <a:path w="235584" h="914400">
                <a:moveTo>
                  <a:pt x="126110" y="175640"/>
                </a:moveTo>
                <a:lnTo>
                  <a:pt x="115316" y="182244"/>
                </a:lnTo>
                <a:lnTo>
                  <a:pt x="121793" y="193039"/>
                </a:lnTo>
                <a:lnTo>
                  <a:pt x="132715" y="186562"/>
                </a:lnTo>
                <a:lnTo>
                  <a:pt x="126110" y="175640"/>
                </a:lnTo>
                <a:close/>
              </a:path>
              <a:path w="235584" h="914400">
                <a:moveTo>
                  <a:pt x="139319" y="197612"/>
                </a:moveTo>
                <a:lnTo>
                  <a:pt x="128270" y="203835"/>
                </a:lnTo>
                <a:lnTo>
                  <a:pt x="134620" y="214883"/>
                </a:lnTo>
                <a:lnTo>
                  <a:pt x="145669" y="208533"/>
                </a:lnTo>
                <a:lnTo>
                  <a:pt x="139319" y="197612"/>
                </a:lnTo>
                <a:close/>
              </a:path>
              <a:path w="235584" h="914400">
                <a:moveTo>
                  <a:pt x="151892" y="219582"/>
                </a:moveTo>
                <a:lnTo>
                  <a:pt x="140843" y="225932"/>
                </a:lnTo>
                <a:lnTo>
                  <a:pt x="144272" y="231775"/>
                </a:lnTo>
                <a:lnTo>
                  <a:pt x="146939" y="236855"/>
                </a:lnTo>
                <a:lnTo>
                  <a:pt x="158115" y="230886"/>
                </a:lnTo>
                <a:lnTo>
                  <a:pt x="155194" y="225425"/>
                </a:lnTo>
                <a:lnTo>
                  <a:pt x="151892" y="219582"/>
                </a:lnTo>
                <a:close/>
              </a:path>
              <a:path w="235584" h="914400">
                <a:moveTo>
                  <a:pt x="164083" y="242188"/>
                </a:moveTo>
                <a:lnTo>
                  <a:pt x="152907" y="248031"/>
                </a:lnTo>
                <a:lnTo>
                  <a:pt x="158876" y="259333"/>
                </a:lnTo>
                <a:lnTo>
                  <a:pt x="170052" y="253364"/>
                </a:lnTo>
                <a:lnTo>
                  <a:pt x="164083" y="242188"/>
                </a:lnTo>
                <a:close/>
              </a:path>
              <a:path w="235584" h="914400">
                <a:moveTo>
                  <a:pt x="175768" y="264922"/>
                </a:moveTo>
                <a:lnTo>
                  <a:pt x="164338" y="270510"/>
                </a:lnTo>
                <a:lnTo>
                  <a:pt x="169925" y="281939"/>
                </a:lnTo>
                <a:lnTo>
                  <a:pt x="181228" y="276351"/>
                </a:lnTo>
                <a:lnTo>
                  <a:pt x="175768" y="264922"/>
                </a:lnTo>
                <a:close/>
              </a:path>
              <a:path w="235584" h="914400">
                <a:moveTo>
                  <a:pt x="186690" y="288163"/>
                </a:moveTo>
                <a:lnTo>
                  <a:pt x="175132" y="293243"/>
                </a:lnTo>
                <a:lnTo>
                  <a:pt x="180213" y="304800"/>
                </a:lnTo>
                <a:lnTo>
                  <a:pt x="191770" y="299719"/>
                </a:lnTo>
                <a:lnTo>
                  <a:pt x="186690" y="288163"/>
                </a:lnTo>
                <a:close/>
              </a:path>
              <a:path w="235584" h="914400">
                <a:moveTo>
                  <a:pt x="196976" y="311404"/>
                </a:moveTo>
                <a:lnTo>
                  <a:pt x="185293" y="316483"/>
                </a:lnTo>
                <a:lnTo>
                  <a:pt x="185420" y="316864"/>
                </a:lnTo>
                <a:lnTo>
                  <a:pt x="189738" y="328041"/>
                </a:lnTo>
                <a:lnTo>
                  <a:pt x="201675" y="323469"/>
                </a:lnTo>
                <a:lnTo>
                  <a:pt x="197103" y="311785"/>
                </a:lnTo>
                <a:lnTo>
                  <a:pt x="196976" y="311404"/>
                </a:lnTo>
                <a:close/>
              </a:path>
              <a:path w="235584" h="914400">
                <a:moveTo>
                  <a:pt x="206248" y="335280"/>
                </a:moveTo>
                <a:lnTo>
                  <a:pt x="194309" y="339979"/>
                </a:lnTo>
                <a:lnTo>
                  <a:pt x="196342" y="345186"/>
                </a:lnTo>
                <a:lnTo>
                  <a:pt x="198500" y="351536"/>
                </a:lnTo>
                <a:lnTo>
                  <a:pt x="210566" y="347599"/>
                </a:lnTo>
                <a:lnTo>
                  <a:pt x="208279" y="340613"/>
                </a:lnTo>
                <a:lnTo>
                  <a:pt x="206248" y="335280"/>
                </a:lnTo>
                <a:close/>
              </a:path>
              <a:path w="235584" h="914400">
                <a:moveTo>
                  <a:pt x="214502" y="359663"/>
                </a:moveTo>
                <a:lnTo>
                  <a:pt x="202438" y="363600"/>
                </a:lnTo>
                <a:lnTo>
                  <a:pt x="205613" y="373506"/>
                </a:lnTo>
                <a:lnTo>
                  <a:pt x="206121" y="375412"/>
                </a:lnTo>
                <a:lnTo>
                  <a:pt x="218440" y="372237"/>
                </a:lnTo>
                <a:lnTo>
                  <a:pt x="217677" y="369443"/>
                </a:lnTo>
                <a:lnTo>
                  <a:pt x="214502" y="359663"/>
                </a:lnTo>
                <a:close/>
              </a:path>
              <a:path w="235584" h="914400">
                <a:moveTo>
                  <a:pt x="221615" y="384429"/>
                </a:moveTo>
                <a:lnTo>
                  <a:pt x="209296" y="387731"/>
                </a:lnTo>
                <a:lnTo>
                  <a:pt x="212471" y="399923"/>
                </a:lnTo>
                <a:lnTo>
                  <a:pt x="224790" y="396748"/>
                </a:lnTo>
                <a:lnTo>
                  <a:pt x="221615" y="384429"/>
                </a:lnTo>
                <a:close/>
              </a:path>
              <a:path w="235584" h="914400">
                <a:moveTo>
                  <a:pt x="227456" y="409575"/>
                </a:moveTo>
                <a:lnTo>
                  <a:pt x="215010" y="411988"/>
                </a:lnTo>
                <a:lnTo>
                  <a:pt x="217424" y="424433"/>
                </a:lnTo>
                <a:lnTo>
                  <a:pt x="229870" y="422020"/>
                </a:lnTo>
                <a:lnTo>
                  <a:pt x="227456" y="409575"/>
                </a:lnTo>
                <a:close/>
              </a:path>
              <a:path w="235584" h="914400">
                <a:moveTo>
                  <a:pt x="231901" y="435101"/>
                </a:moveTo>
                <a:lnTo>
                  <a:pt x="219201" y="436625"/>
                </a:lnTo>
                <a:lnTo>
                  <a:pt x="220725" y="449199"/>
                </a:lnTo>
                <a:lnTo>
                  <a:pt x="233425" y="447675"/>
                </a:lnTo>
                <a:lnTo>
                  <a:pt x="231901" y="435101"/>
                </a:lnTo>
                <a:close/>
              </a:path>
              <a:path w="235584" h="914400">
                <a:moveTo>
                  <a:pt x="234696" y="460756"/>
                </a:moveTo>
                <a:lnTo>
                  <a:pt x="221996" y="461391"/>
                </a:lnTo>
                <a:lnTo>
                  <a:pt x="222467" y="471297"/>
                </a:lnTo>
                <a:lnTo>
                  <a:pt x="222503" y="473710"/>
                </a:lnTo>
                <a:lnTo>
                  <a:pt x="235203" y="473837"/>
                </a:lnTo>
                <a:lnTo>
                  <a:pt x="235203" y="471297"/>
                </a:lnTo>
                <a:lnTo>
                  <a:pt x="234696" y="460756"/>
                </a:lnTo>
                <a:close/>
              </a:path>
              <a:path w="235584" h="914400">
                <a:moveTo>
                  <a:pt x="222503" y="486410"/>
                </a:moveTo>
                <a:lnTo>
                  <a:pt x="221742" y="498729"/>
                </a:lnTo>
                <a:lnTo>
                  <a:pt x="234442" y="499491"/>
                </a:lnTo>
                <a:lnTo>
                  <a:pt x="235076" y="486537"/>
                </a:lnTo>
                <a:lnTo>
                  <a:pt x="222503" y="486410"/>
                </a:lnTo>
                <a:close/>
              </a:path>
              <a:path w="235584" h="914400">
                <a:moveTo>
                  <a:pt x="220599" y="511048"/>
                </a:moveTo>
                <a:lnTo>
                  <a:pt x="219964" y="516889"/>
                </a:lnTo>
                <a:lnTo>
                  <a:pt x="218948" y="523367"/>
                </a:lnTo>
                <a:lnTo>
                  <a:pt x="231521" y="525272"/>
                </a:lnTo>
                <a:lnTo>
                  <a:pt x="232664" y="518160"/>
                </a:lnTo>
                <a:lnTo>
                  <a:pt x="233172" y="512444"/>
                </a:lnTo>
                <a:lnTo>
                  <a:pt x="220599" y="511048"/>
                </a:lnTo>
                <a:close/>
              </a:path>
              <a:path w="235584" h="914400">
                <a:moveTo>
                  <a:pt x="217043" y="535813"/>
                </a:moveTo>
                <a:lnTo>
                  <a:pt x="214756" y="548258"/>
                </a:lnTo>
                <a:lnTo>
                  <a:pt x="227202" y="550544"/>
                </a:lnTo>
                <a:lnTo>
                  <a:pt x="229489" y="537972"/>
                </a:lnTo>
                <a:lnTo>
                  <a:pt x="217043" y="535813"/>
                </a:lnTo>
                <a:close/>
              </a:path>
              <a:path w="235584" h="914400">
                <a:moveTo>
                  <a:pt x="212090" y="560451"/>
                </a:moveTo>
                <a:lnTo>
                  <a:pt x="211200" y="564388"/>
                </a:lnTo>
                <a:lnTo>
                  <a:pt x="209169" y="572643"/>
                </a:lnTo>
                <a:lnTo>
                  <a:pt x="221488" y="575691"/>
                </a:lnTo>
                <a:lnTo>
                  <a:pt x="223520" y="567182"/>
                </a:lnTo>
                <a:lnTo>
                  <a:pt x="224408" y="563118"/>
                </a:lnTo>
                <a:lnTo>
                  <a:pt x="212090" y="560451"/>
                </a:lnTo>
                <a:close/>
              </a:path>
              <a:path w="235584" h="914400">
                <a:moveTo>
                  <a:pt x="205994" y="584581"/>
                </a:moveTo>
                <a:lnTo>
                  <a:pt x="202438" y="596773"/>
                </a:lnTo>
                <a:lnTo>
                  <a:pt x="214629" y="600329"/>
                </a:lnTo>
                <a:lnTo>
                  <a:pt x="218185" y="588137"/>
                </a:lnTo>
                <a:lnTo>
                  <a:pt x="205994" y="584581"/>
                </a:lnTo>
                <a:close/>
              </a:path>
              <a:path w="235584" h="914400">
                <a:moveTo>
                  <a:pt x="198754" y="608964"/>
                </a:moveTo>
                <a:lnTo>
                  <a:pt x="197484" y="613663"/>
                </a:lnTo>
                <a:lnTo>
                  <a:pt x="195072" y="620902"/>
                </a:lnTo>
                <a:lnTo>
                  <a:pt x="207009" y="624967"/>
                </a:lnTo>
                <a:lnTo>
                  <a:pt x="209676" y="617219"/>
                </a:lnTo>
                <a:lnTo>
                  <a:pt x="210947" y="612520"/>
                </a:lnTo>
                <a:lnTo>
                  <a:pt x="198754" y="608964"/>
                </a:lnTo>
                <a:close/>
              </a:path>
              <a:path w="235584" h="914400">
                <a:moveTo>
                  <a:pt x="191007" y="632841"/>
                </a:moveTo>
                <a:lnTo>
                  <a:pt x="186944" y="644906"/>
                </a:lnTo>
                <a:lnTo>
                  <a:pt x="198881" y="648969"/>
                </a:lnTo>
                <a:lnTo>
                  <a:pt x="202946" y="636905"/>
                </a:lnTo>
                <a:lnTo>
                  <a:pt x="191007" y="632841"/>
                </a:lnTo>
                <a:close/>
              </a:path>
              <a:path w="235584" h="914400">
                <a:moveTo>
                  <a:pt x="182499" y="656589"/>
                </a:moveTo>
                <a:lnTo>
                  <a:pt x="178053" y="668401"/>
                </a:lnTo>
                <a:lnTo>
                  <a:pt x="189865" y="672973"/>
                </a:lnTo>
                <a:lnTo>
                  <a:pt x="194436" y="661162"/>
                </a:lnTo>
                <a:lnTo>
                  <a:pt x="182499" y="656589"/>
                </a:lnTo>
                <a:close/>
              </a:path>
              <a:path w="235584" h="914400">
                <a:moveTo>
                  <a:pt x="173481" y="680212"/>
                </a:moveTo>
                <a:lnTo>
                  <a:pt x="168782" y="691895"/>
                </a:lnTo>
                <a:lnTo>
                  <a:pt x="180467" y="696722"/>
                </a:lnTo>
                <a:lnTo>
                  <a:pt x="185293" y="685038"/>
                </a:lnTo>
                <a:lnTo>
                  <a:pt x="173481" y="680212"/>
                </a:lnTo>
                <a:close/>
              </a:path>
              <a:path w="235584" h="914400">
                <a:moveTo>
                  <a:pt x="163956" y="703707"/>
                </a:moveTo>
                <a:lnTo>
                  <a:pt x="160527" y="711962"/>
                </a:lnTo>
                <a:lnTo>
                  <a:pt x="159130" y="715263"/>
                </a:lnTo>
                <a:lnTo>
                  <a:pt x="170688" y="720344"/>
                </a:lnTo>
                <a:lnTo>
                  <a:pt x="172339" y="716788"/>
                </a:lnTo>
                <a:lnTo>
                  <a:pt x="175641" y="708532"/>
                </a:lnTo>
                <a:lnTo>
                  <a:pt x="163956" y="703707"/>
                </a:lnTo>
                <a:close/>
              </a:path>
              <a:path w="235584" h="914400">
                <a:moveTo>
                  <a:pt x="154050" y="726948"/>
                </a:moveTo>
                <a:lnTo>
                  <a:pt x="148971" y="738505"/>
                </a:lnTo>
                <a:lnTo>
                  <a:pt x="160527" y="743585"/>
                </a:lnTo>
                <a:lnTo>
                  <a:pt x="165607" y="732027"/>
                </a:lnTo>
                <a:lnTo>
                  <a:pt x="154050" y="726948"/>
                </a:lnTo>
                <a:close/>
              </a:path>
              <a:path w="235584" h="914400">
                <a:moveTo>
                  <a:pt x="143764" y="750062"/>
                </a:moveTo>
                <a:lnTo>
                  <a:pt x="138556" y="761619"/>
                </a:lnTo>
                <a:lnTo>
                  <a:pt x="150114" y="766826"/>
                </a:lnTo>
                <a:lnTo>
                  <a:pt x="155321" y="755269"/>
                </a:lnTo>
                <a:lnTo>
                  <a:pt x="143764" y="750062"/>
                </a:lnTo>
                <a:close/>
              </a:path>
              <a:path w="235584" h="914400">
                <a:moveTo>
                  <a:pt x="133223" y="773176"/>
                </a:moveTo>
                <a:lnTo>
                  <a:pt x="132842" y="773811"/>
                </a:lnTo>
                <a:lnTo>
                  <a:pt x="127889" y="784606"/>
                </a:lnTo>
                <a:lnTo>
                  <a:pt x="139319" y="789939"/>
                </a:lnTo>
                <a:lnTo>
                  <a:pt x="144399" y="779144"/>
                </a:lnTo>
                <a:lnTo>
                  <a:pt x="144779" y="778382"/>
                </a:lnTo>
                <a:lnTo>
                  <a:pt x="133223" y="773176"/>
                </a:lnTo>
                <a:close/>
              </a:path>
              <a:path w="235584" h="914400">
                <a:moveTo>
                  <a:pt x="122427" y="796036"/>
                </a:moveTo>
                <a:lnTo>
                  <a:pt x="119379" y="802513"/>
                </a:lnTo>
                <a:lnTo>
                  <a:pt x="117094" y="807466"/>
                </a:lnTo>
                <a:lnTo>
                  <a:pt x="128524" y="812926"/>
                </a:lnTo>
                <a:lnTo>
                  <a:pt x="130936" y="807974"/>
                </a:lnTo>
                <a:lnTo>
                  <a:pt x="133984" y="801497"/>
                </a:lnTo>
                <a:lnTo>
                  <a:pt x="122427" y="796036"/>
                </a:lnTo>
                <a:close/>
              </a:path>
              <a:path w="235584" h="914400">
                <a:moveTo>
                  <a:pt x="71500" y="829310"/>
                </a:moveTo>
                <a:lnTo>
                  <a:pt x="76073" y="914400"/>
                </a:lnTo>
                <a:lnTo>
                  <a:pt x="141350" y="859663"/>
                </a:lnTo>
                <a:lnTo>
                  <a:pt x="139305" y="858774"/>
                </a:lnTo>
                <a:lnTo>
                  <a:pt x="107188" y="858774"/>
                </a:lnTo>
                <a:lnTo>
                  <a:pt x="95630" y="853567"/>
                </a:lnTo>
                <a:lnTo>
                  <a:pt x="100838" y="842137"/>
                </a:lnTo>
                <a:lnTo>
                  <a:pt x="101019" y="842137"/>
                </a:lnTo>
                <a:lnTo>
                  <a:pt x="71500" y="829310"/>
                </a:lnTo>
                <a:close/>
              </a:path>
              <a:path w="235584" h="914400">
                <a:moveTo>
                  <a:pt x="100838" y="842137"/>
                </a:moveTo>
                <a:lnTo>
                  <a:pt x="95630" y="853567"/>
                </a:lnTo>
                <a:lnTo>
                  <a:pt x="107188" y="858774"/>
                </a:lnTo>
                <a:lnTo>
                  <a:pt x="112395" y="847344"/>
                </a:lnTo>
                <a:lnTo>
                  <a:pt x="100838" y="842137"/>
                </a:lnTo>
                <a:close/>
              </a:path>
              <a:path w="235584" h="914400">
                <a:moveTo>
                  <a:pt x="101019" y="842137"/>
                </a:moveTo>
                <a:lnTo>
                  <a:pt x="100838" y="842137"/>
                </a:lnTo>
                <a:lnTo>
                  <a:pt x="112395" y="847344"/>
                </a:lnTo>
                <a:lnTo>
                  <a:pt x="107188" y="858774"/>
                </a:lnTo>
                <a:lnTo>
                  <a:pt x="139305" y="858774"/>
                </a:lnTo>
                <a:lnTo>
                  <a:pt x="101019" y="842137"/>
                </a:lnTo>
                <a:close/>
              </a:path>
              <a:path w="235584" h="914400">
                <a:moveTo>
                  <a:pt x="111632" y="819023"/>
                </a:moveTo>
                <a:lnTo>
                  <a:pt x="106552" y="829563"/>
                </a:lnTo>
                <a:lnTo>
                  <a:pt x="106045" y="830580"/>
                </a:lnTo>
                <a:lnTo>
                  <a:pt x="117601" y="835787"/>
                </a:lnTo>
                <a:lnTo>
                  <a:pt x="123063" y="824483"/>
                </a:lnTo>
                <a:lnTo>
                  <a:pt x="111632" y="8190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67" y="473455"/>
            <a:ext cx="15525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0" dirty="0"/>
              <a:t>Mean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05967" y="2080006"/>
            <a:ext cx="6403340" cy="137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4200" marR="12065" indent="-572135">
              <a:lnSpc>
                <a:spcPct val="100000"/>
              </a:lnSpc>
              <a:spcBef>
                <a:spcPts val="105"/>
              </a:spcBef>
              <a:buClr>
                <a:srgbClr val="89D0D5"/>
              </a:buClr>
              <a:buSzPct val="80000"/>
              <a:buAutoNum type="arabicPeriod"/>
              <a:tabLst>
                <a:tab pos="583565" algn="l"/>
                <a:tab pos="584835" algn="l"/>
              </a:tabLst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Means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can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be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badly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affected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by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outliers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(data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points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with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extreme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values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unlike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rest)</a:t>
            </a:r>
            <a:endParaRPr sz="2000">
              <a:latin typeface="Century Gothic"/>
              <a:cs typeface="Century Gothic"/>
            </a:endParaRPr>
          </a:p>
          <a:p>
            <a:pPr marL="584200" marR="5080" indent="-572135">
              <a:lnSpc>
                <a:spcPct val="100000"/>
              </a:lnSpc>
              <a:spcBef>
                <a:spcPts val="994"/>
              </a:spcBef>
              <a:buClr>
                <a:srgbClr val="89D0D5"/>
              </a:buClr>
              <a:buSzPct val="80000"/>
              <a:buAutoNum type="arabicPeriod"/>
              <a:tabLst>
                <a:tab pos="583565" algn="l"/>
                <a:tab pos="584835" algn="l"/>
              </a:tabLst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Outliers</a:t>
            </a:r>
            <a:r>
              <a:rPr sz="20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can make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mean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bad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measure</a:t>
            </a:r>
            <a:r>
              <a:rPr sz="20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of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central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tendency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or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common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experience</a:t>
            </a:r>
            <a:endParaRPr sz="2000">
              <a:latin typeface="Century Gothic"/>
              <a:cs typeface="Century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38237" y="4972698"/>
            <a:ext cx="7320280" cy="1204595"/>
            <a:chOff x="1138237" y="4972698"/>
            <a:chExt cx="7320280" cy="1204595"/>
          </a:xfrm>
        </p:grpSpPr>
        <p:sp>
          <p:nvSpPr>
            <p:cNvPr id="5" name="object 5"/>
            <p:cNvSpPr/>
            <p:nvPr/>
          </p:nvSpPr>
          <p:spPr>
            <a:xfrm>
              <a:off x="1143000" y="5791199"/>
              <a:ext cx="7315200" cy="0"/>
            </a:xfrm>
            <a:custGeom>
              <a:avLst/>
              <a:gdLst/>
              <a:ahLst/>
              <a:cxnLst/>
              <a:rect l="l" t="t" r="r" b="b"/>
              <a:pathLst>
                <a:path w="7315200">
                  <a:moveTo>
                    <a:pt x="0" y="0"/>
                  </a:moveTo>
                  <a:lnTo>
                    <a:pt x="7315200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38400" y="5791199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266700" y="0"/>
                  </a:moveTo>
                  <a:lnTo>
                    <a:pt x="0" y="381000"/>
                  </a:lnTo>
                  <a:lnTo>
                    <a:pt x="533400" y="3810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38400" y="5791199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0" y="381000"/>
                  </a:moveTo>
                  <a:lnTo>
                    <a:pt x="266700" y="0"/>
                  </a:lnTo>
                  <a:lnTo>
                    <a:pt x="533400" y="381000"/>
                  </a:lnTo>
                  <a:lnTo>
                    <a:pt x="0" y="38100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43000" y="4977460"/>
              <a:ext cx="7239000" cy="840105"/>
            </a:xfrm>
            <a:custGeom>
              <a:avLst/>
              <a:gdLst/>
              <a:ahLst/>
              <a:cxnLst/>
              <a:rect l="l" t="t" r="r" b="b"/>
              <a:pathLst>
                <a:path w="7239000" h="840104">
                  <a:moveTo>
                    <a:pt x="0" y="763396"/>
                  </a:moveTo>
                  <a:lnTo>
                    <a:pt x="6698" y="708163"/>
                  </a:lnTo>
                  <a:lnTo>
                    <a:pt x="13582" y="653186"/>
                  </a:lnTo>
                  <a:lnTo>
                    <a:pt x="20838" y="598724"/>
                  </a:lnTo>
                  <a:lnTo>
                    <a:pt x="28651" y="545033"/>
                  </a:lnTo>
                  <a:lnTo>
                    <a:pt x="37207" y="492371"/>
                  </a:lnTo>
                  <a:lnTo>
                    <a:pt x="46691" y="440996"/>
                  </a:lnTo>
                  <a:lnTo>
                    <a:pt x="57290" y="391164"/>
                  </a:lnTo>
                  <a:lnTo>
                    <a:pt x="69189" y="343133"/>
                  </a:lnTo>
                  <a:lnTo>
                    <a:pt x="82574" y="297160"/>
                  </a:lnTo>
                  <a:lnTo>
                    <a:pt x="97631" y="253503"/>
                  </a:lnTo>
                  <a:lnTo>
                    <a:pt x="114545" y="212420"/>
                  </a:lnTo>
                  <a:lnTo>
                    <a:pt x="133502" y="174167"/>
                  </a:lnTo>
                  <a:lnTo>
                    <a:pt x="154688" y="139003"/>
                  </a:lnTo>
                  <a:lnTo>
                    <a:pt x="178288" y="107183"/>
                  </a:lnTo>
                  <a:lnTo>
                    <a:pt x="204489" y="78967"/>
                  </a:lnTo>
                  <a:lnTo>
                    <a:pt x="265435" y="34373"/>
                  </a:lnTo>
                  <a:lnTo>
                    <a:pt x="300551" y="18510"/>
                  </a:lnTo>
                  <a:lnTo>
                    <a:pt x="339011" y="7279"/>
                  </a:lnTo>
                  <a:lnTo>
                    <a:pt x="381000" y="938"/>
                  </a:lnTo>
                  <a:lnTo>
                    <a:pt x="403350" y="0"/>
                  </a:lnTo>
                  <a:lnTo>
                    <a:pt x="424393" y="1129"/>
                  </a:lnTo>
                  <a:lnTo>
                    <a:pt x="463243" y="9212"/>
                  </a:lnTo>
                  <a:lnTo>
                    <a:pt x="498916" y="24419"/>
                  </a:lnTo>
                  <a:lnTo>
                    <a:pt x="532777" y="45984"/>
                  </a:lnTo>
                  <a:lnTo>
                    <a:pt x="566195" y="73140"/>
                  </a:lnTo>
                  <a:lnTo>
                    <a:pt x="600534" y="105120"/>
                  </a:lnTo>
                  <a:lnTo>
                    <a:pt x="637162" y="141157"/>
                  </a:lnTo>
                  <a:lnTo>
                    <a:pt x="656761" y="160458"/>
                  </a:lnTo>
                  <a:lnTo>
                    <a:pt x="699384" y="201142"/>
                  </a:lnTo>
                  <a:lnTo>
                    <a:pt x="747712" y="243967"/>
                  </a:lnTo>
                  <a:lnTo>
                    <a:pt x="803111" y="288165"/>
                  </a:lnTo>
                  <a:lnTo>
                    <a:pt x="866947" y="332969"/>
                  </a:lnTo>
                  <a:lnTo>
                    <a:pt x="902457" y="355358"/>
                  </a:lnTo>
                  <a:lnTo>
                    <a:pt x="940588" y="377612"/>
                  </a:lnTo>
                  <a:lnTo>
                    <a:pt x="981512" y="399633"/>
                  </a:lnTo>
                  <a:lnTo>
                    <a:pt x="1025399" y="421327"/>
                  </a:lnTo>
                  <a:lnTo>
                    <a:pt x="1072421" y="442597"/>
                  </a:lnTo>
                  <a:lnTo>
                    <a:pt x="1122748" y="463347"/>
                  </a:lnTo>
                  <a:lnTo>
                    <a:pt x="1176550" y="483483"/>
                  </a:lnTo>
                  <a:lnTo>
                    <a:pt x="1233999" y="502907"/>
                  </a:lnTo>
                  <a:lnTo>
                    <a:pt x="1295266" y="521523"/>
                  </a:lnTo>
                  <a:lnTo>
                    <a:pt x="1360521" y="539237"/>
                  </a:lnTo>
                  <a:lnTo>
                    <a:pt x="1429935" y="555952"/>
                  </a:lnTo>
                  <a:lnTo>
                    <a:pt x="1503680" y="571573"/>
                  </a:lnTo>
                  <a:lnTo>
                    <a:pt x="1581924" y="586002"/>
                  </a:lnTo>
                  <a:lnTo>
                    <a:pt x="1664841" y="599146"/>
                  </a:lnTo>
                  <a:lnTo>
                    <a:pt x="1752600" y="610907"/>
                  </a:lnTo>
                  <a:lnTo>
                    <a:pt x="1818421" y="618582"/>
                  </a:lnTo>
                  <a:lnTo>
                    <a:pt x="1888763" y="626077"/>
                  </a:lnTo>
                  <a:lnTo>
                    <a:pt x="1963443" y="633394"/>
                  </a:lnTo>
                  <a:lnTo>
                    <a:pt x="2002353" y="636987"/>
                  </a:lnTo>
                  <a:lnTo>
                    <a:pt x="2042278" y="640538"/>
                  </a:lnTo>
                  <a:lnTo>
                    <a:pt x="2083196" y="644045"/>
                  </a:lnTo>
                  <a:lnTo>
                    <a:pt x="2125085" y="647509"/>
                  </a:lnTo>
                  <a:lnTo>
                    <a:pt x="2167921" y="650932"/>
                  </a:lnTo>
                  <a:lnTo>
                    <a:pt x="2211681" y="654313"/>
                  </a:lnTo>
                  <a:lnTo>
                    <a:pt x="2256343" y="657652"/>
                  </a:lnTo>
                  <a:lnTo>
                    <a:pt x="2301883" y="660950"/>
                  </a:lnTo>
                  <a:lnTo>
                    <a:pt x="2348279" y="664208"/>
                  </a:lnTo>
                  <a:lnTo>
                    <a:pt x="2395509" y="667425"/>
                  </a:lnTo>
                  <a:lnTo>
                    <a:pt x="2443548" y="670603"/>
                  </a:lnTo>
                  <a:lnTo>
                    <a:pt x="2492375" y="673741"/>
                  </a:lnTo>
                  <a:lnTo>
                    <a:pt x="2541965" y="676839"/>
                  </a:lnTo>
                  <a:lnTo>
                    <a:pt x="2592298" y="679899"/>
                  </a:lnTo>
                  <a:lnTo>
                    <a:pt x="2643349" y="682920"/>
                  </a:lnTo>
                  <a:lnTo>
                    <a:pt x="2695095" y="685903"/>
                  </a:lnTo>
                  <a:lnTo>
                    <a:pt x="2747515" y="688849"/>
                  </a:lnTo>
                  <a:lnTo>
                    <a:pt x="2800585" y="691756"/>
                  </a:lnTo>
                  <a:lnTo>
                    <a:pt x="2854281" y="694627"/>
                  </a:lnTo>
                  <a:lnTo>
                    <a:pt x="2908583" y="697462"/>
                  </a:lnTo>
                  <a:lnTo>
                    <a:pt x="2963465" y="700259"/>
                  </a:lnTo>
                  <a:lnTo>
                    <a:pt x="3018906" y="703021"/>
                  </a:lnTo>
                  <a:lnTo>
                    <a:pt x="3074883" y="705748"/>
                  </a:lnTo>
                  <a:lnTo>
                    <a:pt x="3131373" y="708439"/>
                  </a:lnTo>
                  <a:lnTo>
                    <a:pt x="3188352" y="711095"/>
                  </a:lnTo>
                  <a:lnTo>
                    <a:pt x="3245799" y="713717"/>
                  </a:lnTo>
                  <a:lnTo>
                    <a:pt x="3303690" y="716304"/>
                  </a:lnTo>
                  <a:lnTo>
                    <a:pt x="3362002" y="718858"/>
                  </a:lnTo>
                  <a:lnTo>
                    <a:pt x="3420713" y="721378"/>
                  </a:lnTo>
                  <a:lnTo>
                    <a:pt x="3479800" y="723866"/>
                  </a:lnTo>
                  <a:lnTo>
                    <a:pt x="3539239" y="726320"/>
                  </a:lnTo>
                  <a:lnTo>
                    <a:pt x="3599008" y="728743"/>
                  </a:lnTo>
                  <a:lnTo>
                    <a:pt x="3659084" y="731133"/>
                  </a:lnTo>
                  <a:lnTo>
                    <a:pt x="3719444" y="733492"/>
                  </a:lnTo>
                  <a:lnTo>
                    <a:pt x="3780066" y="735819"/>
                  </a:lnTo>
                  <a:lnTo>
                    <a:pt x="3840926" y="738116"/>
                  </a:lnTo>
                  <a:lnTo>
                    <a:pt x="3902002" y="740382"/>
                  </a:lnTo>
                  <a:lnTo>
                    <a:pt x="3963271" y="742618"/>
                  </a:lnTo>
                  <a:lnTo>
                    <a:pt x="4024709" y="744824"/>
                  </a:lnTo>
                  <a:lnTo>
                    <a:pt x="4086294" y="747001"/>
                  </a:lnTo>
                  <a:lnTo>
                    <a:pt x="4148004" y="749149"/>
                  </a:lnTo>
                  <a:lnTo>
                    <a:pt x="4209814" y="751268"/>
                  </a:lnTo>
                  <a:lnTo>
                    <a:pt x="4271703" y="753359"/>
                  </a:lnTo>
                  <a:lnTo>
                    <a:pt x="4333648" y="755422"/>
                  </a:lnTo>
                  <a:lnTo>
                    <a:pt x="4395625" y="757457"/>
                  </a:lnTo>
                  <a:lnTo>
                    <a:pt x="4457612" y="759465"/>
                  </a:lnTo>
                  <a:lnTo>
                    <a:pt x="4519586" y="761446"/>
                  </a:lnTo>
                  <a:lnTo>
                    <a:pt x="4581524" y="763400"/>
                  </a:lnTo>
                  <a:lnTo>
                    <a:pt x="4643404" y="765329"/>
                  </a:lnTo>
                  <a:lnTo>
                    <a:pt x="4705201" y="767231"/>
                  </a:lnTo>
                  <a:lnTo>
                    <a:pt x="4766895" y="769109"/>
                  </a:lnTo>
                  <a:lnTo>
                    <a:pt x="4828460" y="770961"/>
                  </a:lnTo>
                  <a:lnTo>
                    <a:pt x="4889876" y="772788"/>
                  </a:lnTo>
                  <a:lnTo>
                    <a:pt x="4951118" y="774591"/>
                  </a:lnTo>
                  <a:lnTo>
                    <a:pt x="5012164" y="776370"/>
                  </a:lnTo>
                  <a:lnTo>
                    <a:pt x="5072992" y="778126"/>
                  </a:lnTo>
                  <a:lnTo>
                    <a:pt x="5133578" y="779858"/>
                  </a:lnTo>
                  <a:lnTo>
                    <a:pt x="5193899" y="781568"/>
                  </a:lnTo>
                  <a:lnTo>
                    <a:pt x="5253933" y="783255"/>
                  </a:lnTo>
                  <a:lnTo>
                    <a:pt x="5313656" y="784919"/>
                  </a:lnTo>
                  <a:lnTo>
                    <a:pt x="5373046" y="786562"/>
                  </a:lnTo>
                  <a:lnTo>
                    <a:pt x="5432080" y="788184"/>
                  </a:lnTo>
                  <a:lnTo>
                    <a:pt x="5490736" y="789784"/>
                  </a:lnTo>
                  <a:lnTo>
                    <a:pt x="5548989" y="791364"/>
                  </a:lnTo>
                  <a:lnTo>
                    <a:pt x="5606818" y="792924"/>
                  </a:lnTo>
                  <a:lnTo>
                    <a:pt x="5664200" y="794463"/>
                  </a:lnTo>
                  <a:lnTo>
                    <a:pt x="5721111" y="795983"/>
                  </a:lnTo>
                  <a:lnTo>
                    <a:pt x="5777528" y="797484"/>
                  </a:lnTo>
                  <a:lnTo>
                    <a:pt x="5833430" y="798965"/>
                  </a:lnTo>
                  <a:lnTo>
                    <a:pt x="5888793" y="800429"/>
                  </a:lnTo>
                  <a:lnTo>
                    <a:pt x="5943594" y="801874"/>
                  </a:lnTo>
                  <a:lnTo>
                    <a:pt x="5997810" y="803301"/>
                  </a:lnTo>
                  <a:lnTo>
                    <a:pt x="6051418" y="804711"/>
                  </a:lnTo>
                  <a:lnTo>
                    <a:pt x="6104396" y="806103"/>
                  </a:lnTo>
                  <a:lnTo>
                    <a:pt x="6156721" y="807480"/>
                  </a:lnTo>
                  <a:lnTo>
                    <a:pt x="6208370" y="808839"/>
                  </a:lnTo>
                  <a:lnTo>
                    <a:pt x="6259320" y="810183"/>
                  </a:lnTo>
                  <a:lnTo>
                    <a:pt x="6309548" y="811511"/>
                  </a:lnTo>
                  <a:lnTo>
                    <a:pt x="6359031" y="812824"/>
                  </a:lnTo>
                  <a:lnTo>
                    <a:pt x="6407746" y="814122"/>
                  </a:lnTo>
                  <a:lnTo>
                    <a:pt x="6455671" y="815405"/>
                  </a:lnTo>
                  <a:lnTo>
                    <a:pt x="6502783" y="816675"/>
                  </a:lnTo>
                  <a:lnTo>
                    <a:pt x="6549058" y="817930"/>
                  </a:lnTo>
                  <a:lnTo>
                    <a:pt x="6594475" y="819172"/>
                  </a:lnTo>
                  <a:lnTo>
                    <a:pt x="6639009" y="820401"/>
                  </a:lnTo>
                  <a:lnTo>
                    <a:pt x="6682638" y="821618"/>
                  </a:lnTo>
                  <a:lnTo>
                    <a:pt x="6725340" y="822822"/>
                  </a:lnTo>
                  <a:lnTo>
                    <a:pt x="6767092" y="824014"/>
                  </a:lnTo>
                  <a:lnTo>
                    <a:pt x="6807870" y="825194"/>
                  </a:lnTo>
                  <a:lnTo>
                    <a:pt x="6847651" y="826363"/>
                  </a:lnTo>
                  <a:lnTo>
                    <a:pt x="6886414" y="827521"/>
                  </a:lnTo>
                  <a:lnTo>
                    <a:pt x="6960790" y="829806"/>
                  </a:lnTo>
                  <a:lnTo>
                    <a:pt x="7030815" y="832052"/>
                  </a:lnTo>
                  <a:lnTo>
                    <a:pt x="7096307" y="834262"/>
                  </a:lnTo>
                  <a:lnTo>
                    <a:pt x="7157082" y="836438"/>
                  </a:lnTo>
                  <a:lnTo>
                    <a:pt x="7212957" y="838584"/>
                  </a:lnTo>
                  <a:lnTo>
                    <a:pt x="7239000" y="839646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45844" y="6047638"/>
            <a:ext cx="8763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Us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64994" y="6276847"/>
            <a:ext cx="596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Mean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19009" y="5864758"/>
            <a:ext cx="100456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065" marR="5080" indent="-127000">
              <a:lnSpc>
                <a:spcPct val="1112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Bill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Gates Outlier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46375" y="4510862"/>
            <a:ext cx="23158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Income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U.S.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67" y="473455"/>
            <a:ext cx="20243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" dirty="0"/>
              <a:t>Median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867867" y="2006853"/>
            <a:ext cx="6546850" cy="324040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93700" marR="17780" indent="-342900">
              <a:lnSpc>
                <a:spcPts val="2300"/>
              </a:lnSpc>
              <a:spcBef>
                <a:spcPts val="660"/>
              </a:spcBef>
            </a:pP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middle</a:t>
            </a:r>
            <a:r>
              <a:rPr sz="24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value</a:t>
            </a:r>
            <a:r>
              <a:rPr sz="24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when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variable’s</a:t>
            </a:r>
            <a:r>
              <a:rPr sz="24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values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are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ranked in</a:t>
            </a:r>
            <a:r>
              <a:rPr sz="24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order;</a:t>
            </a:r>
            <a:r>
              <a:rPr sz="24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4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point</a:t>
            </a:r>
            <a:r>
              <a:rPr sz="24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that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 divides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distribution</a:t>
            </a:r>
            <a:r>
              <a:rPr sz="24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into</a:t>
            </a:r>
            <a:r>
              <a:rPr sz="24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two equal 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halves.</a:t>
            </a:r>
            <a:endParaRPr sz="2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0">
              <a:latin typeface="Century Gothic"/>
              <a:cs typeface="Century Gothic"/>
            </a:endParaRPr>
          </a:p>
          <a:p>
            <a:pPr marL="393700" marR="36830" indent="-342900">
              <a:lnSpc>
                <a:spcPts val="2300"/>
              </a:lnSpc>
              <a:spcBef>
                <a:spcPts val="5"/>
              </a:spcBef>
            </a:pP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When</a:t>
            </a:r>
            <a:r>
              <a:rPr sz="2400" spc="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data</a:t>
            </a:r>
            <a:r>
              <a:rPr sz="24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are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listed</a:t>
            </a:r>
            <a:r>
              <a:rPr sz="24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in</a:t>
            </a:r>
            <a:r>
              <a:rPr sz="24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order, the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median</a:t>
            </a:r>
            <a:r>
              <a:rPr sz="2400" spc="-25" dirty="0">
                <a:solidFill>
                  <a:srgbClr val="FFFFFF"/>
                </a:solidFill>
                <a:latin typeface="Century Gothic"/>
                <a:cs typeface="Century Gothic"/>
              </a:rPr>
              <a:t> is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point</a:t>
            </a:r>
            <a:r>
              <a:rPr sz="24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at</a:t>
            </a:r>
            <a:r>
              <a:rPr sz="24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which</a:t>
            </a:r>
            <a:r>
              <a:rPr sz="24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50%</a:t>
            </a:r>
            <a:r>
              <a:rPr sz="24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of the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cases </a:t>
            </a:r>
            <a:r>
              <a:rPr sz="2400" spc="-25" dirty="0">
                <a:solidFill>
                  <a:srgbClr val="FFFFFF"/>
                </a:solidFill>
                <a:latin typeface="Century Gothic"/>
                <a:cs typeface="Century Gothic"/>
              </a:rPr>
              <a:t>are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above</a:t>
            </a:r>
            <a:r>
              <a:rPr sz="24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50%</a:t>
            </a:r>
            <a:r>
              <a:rPr sz="24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below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entury Gothic"/>
                <a:cs typeface="Century Gothic"/>
              </a:rPr>
              <a:t>it.</a:t>
            </a:r>
            <a:endParaRPr sz="2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>
              <a:latin typeface="Century Gothic"/>
              <a:cs typeface="Century Gothic"/>
            </a:endParaRPr>
          </a:p>
          <a:p>
            <a:pPr marL="508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50</a:t>
            </a:r>
            <a:r>
              <a:rPr sz="2400" baseline="24305" dirty="0">
                <a:solidFill>
                  <a:srgbClr val="FFFFFF"/>
                </a:solidFill>
                <a:latin typeface="Century Gothic"/>
                <a:cs typeface="Century Gothic"/>
              </a:rPr>
              <a:t>th</a:t>
            </a:r>
            <a:r>
              <a:rPr sz="2400" spc="284" baseline="2430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percentile.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67" y="473455"/>
            <a:ext cx="20243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" dirty="0"/>
              <a:t>Median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563067" y="1229693"/>
            <a:ext cx="3248025" cy="291528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Class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A--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IQs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13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Students</a:t>
            </a:r>
            <a:endParaRPr sz="2000">
              <a:latin typeface="Century Gothic"/>
              <a:cs typeface="Century Gothic"/>
            </a:endParaRPr>
          </a:p>
          <a:p>
            <a:pPr marL="927100">
              <a:lnSpc>
                <a:spcPct val="100000"/>
              </a:lnSpc>
              <a:spcBef>
                <a:spcPts val="545"/>
              </a:spcBef>
            </a:pPr>
            <a:r>
              <a:rPr sz="1900" spc="-25" dirty="0">
                <a:solidFill>
                  <a:srgbClr val="FFFFFF"/>
                </a:solidFill>
                <a:latin typeface="Century Gothic"/>
                <a:cs typeface="Century Gothic"/>
              </a:rPr>
              <a:t>89</a:t>
            </a:r>
            <a:endParaRPr sz="1900">
              <a:latin typeface="Century Gothic"/>
              <a:cs typeface="Century Gothic"/>
            </a:endParaRPr>
          </a:p>
          <a:p>
            <a:pPr marL="927100">
              <a:lnSpc>
                <a:spcPct val="100000"/>
              </a:lnSpc>
              <a:spcBef>
                <a:spcPts val="550"/>
              </a:spcBef>
            </a:pPr>
            <a:r>
              <a:rPr sz="1900" spc="-25" dirty="0">
                <a:solidFill>
                  <a:srgbClr val="FFFFFF"/>
                </a:solidFill>
                <a:latin typeface="Century Gothic"/>
                <a:cs typeface="Century Gothic"/>
              </a:rPr>
              <a:t>93</a:t>
            </a:r>
            <a:endParaRPr sz="1900">
              <a:latin typeface="Century Gothic"/>
              <a:cs typeface="Century Gothic"/>
            </a:endParaRPr>
          </a:p>
          <a:p>
            <a:pPr marL="927100">
              <a:lnSpc>
                <a:spcPct val="100000"/>
              </a:lnSpc>
              <a:spcBef>
                <a:spcPts val="540"/>
              </a:spcBef>
            </a:pPr>
            <a:r>
              <a:rPr sz="1900" spc="-25" dirty="0">
                <a:solidFill>
                  <a:srgbClr val="FFFFFF"/>
                </a:solidFill>
                <a:latin typeface="Century Gothic"/>
                <a:cs typeface="Century Gothic"/>
              </a:rPr>
              <a:t>97</a:t>
            </a:r>
            <a:endParaRPr sz="1900">
              <a:latin typeface="Century Gothic"/>
              <a:cs typeface="Century Gothic"/>
            </a:endParaRPr>
          </a:p>
          <a:p>
            <a:pPr marL="927100">
              <a:lnSpc>
                <a:spcPct val="100000"/>
              </a:lnSpc>
              <a:spcBef>
                <a:spcPts val="545"/>
              </a:spcBef>
            </a:pPr>
            <a:r>
              <a:rPr sz="1900" spc="-25" dirty="0">
                <a:solidFill>
                  <a:srgbClr val="FFFFFF"/>
                </a:solidFill>
                <a:latin typeface="Century Gothic"/>
                <a:cs typeface="Century Gothic"/>
              </a:rPr>
              <a:t>98</a:t>
            </a:r>
            <a:endParaRPr sz="1900">
              <a:latin typeface="Century Gothic"/>
              <a:cs typeface="Century Gothic"/>
            </a:endParaRPr>
          </a:p>
          <a:p>
            <a:pPr marL="927100">
              <a:lnSpc>
                <a:spcPct val="100000"/>
              </a:lnSpc>
              <a:spcBef>
                <a:spcPts val="550"/>
              </a:spcBef>
            </a:pPr>
            <a:r>
              <a:rPr sz="1900" spc="-25" dirty="0">
                <a:solidFill>
                  <a:srgbClr val="FFFFFF"/>
                </a:solidFill>
                <a:latin typeface="Century Gothic"/>
                <a:cs typeface="Century Gothic"/>
              </a:rPr>
              <a:t>102</a:t>
            </a:r>
            <a:endParaRPr sz="1900">
              <a:latin typeface="Century Gothic"/>
              <a:cs typeface="Century Gothic"/>
            </a:endParaRPr>
          </a:p>
          <a:p>
            <a:pPr marL="927100">
              <a:lnSpc>
                <a:spcPct val="100000"/>
              </a:lnSpc>
              <a:spcBef>
                <a:spcPts val="540"/>
              </a:spcBef>
            </a:pPr>
            <a:r>
              <a:rPr sz="1900" spc="-25" dirty="0">
                <a:solidFill>
                  <a:srgbClr val="FFFFFF"/>
                </a:solidFill>
                <a:latin typeface="Century Gothic"/>
                <a:cs typeface="Century Gothic"/>
              </a:rPr>
              <a:t>106</a:t>
            </a:r>
            <a:endParaRPr sz="1900">
              <a:latin typeface="Century Gothic"/>
              <a:cs typeface="Century Gothic"/>
            </a:endParaRPr>
          </a:p>
          <a:p>
            <a:pPr marL="927100">
              <a:lnSpc>
                <a:spcPct val="100000"/>
              </a:lnSpc>
              <a:spcBef>
                <a:spcPts val="540"/>
              </a:spcBef>
            </a:pPr>
            <a:r>
              <a:rPr sz="1900" spc="-25" dirty="0">
                <a:solidFill>
                  <a:srgbClr val="FFFFFF"/>
                </a:solidFill>
                <a:latin typeface="Century Gothic"/>
                <a:cs typeface="Century Gothic"/>
              </a:rPr>
              <a:t>109</a:t>
            </a:r>
            <a:endParaRPr sz="19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7517" y="4121048"/>
            <a:ext cx="427990" cy="217614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900" spc="-25" dirty="0">
                <a:solidFill>
                  <a:srgbClr val="FFFFFF"/>
                </a:solidFill>
                <a:latin typeface="Century Gothic"/>
                <a:cs typeface="Century Gothic"/>
              </a:rPr>
              <a:t>110</a:t>
            </a:r>
            <a:endParaRPr sz="19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900" spc="-25" dirty="0">
                <a:solidFill>
                  <a:srgbClr val="FFFFFF"/>
                </a:solidFill>
                <a:latin typeface="Century Gothic"/>
                <a:cs typeface="Century Gothic"/>
              </a:rPr>
              <a:t>115</a:t>
            </a:r>
            <a:endParaRPr sz="19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900" spc="-25" dirty="0">
                <a:solidFill>
                  <a:srgbClr val="FFFFFF"/>
                </a:solidFill>
                <a:latin typeface="Century Gothic"/>
                <a:cs typeface="Century Gothic"/>
              </a:rPr>
              <a:t>119</a:t>
            </a:r>
            <a:endParaRPr sz="19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900" spc="-25" dirty="0">
                <a:solidFill>
                  <a:srgbClr val="FFFFFF"/>
                </a:solidFill>
                <a:latin typeface="Century Gothic"/>
                <a:cs typeface="Century Gothic"/>
              </a:rPr>
              <a:t>128</a:t>
            </a:r>
            <a:endParaRPr sz="19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900" spc="-25" dirty="0">
                <a:solidFill>
                  <a:srgbClr val="FFFFFF"/>
                </a:solidFill>
                <a:latin typeface="Century Gothic"/>
                <a:cs typeface="Century Gothic"/>
              </a:rPr>
              <a:t>131</a:t>
            </a:r>
            <a:endParaRPr sz="19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900" spc="-25" dirty="0">
                <a:solidFill>
                  <a:srgbClr val="FFFFFF"/>
                </a:solidFill>
                <a:latin typeface="Century Gothic"/>
                <a:cs typeface="Century Gothic"/>
              </a:rPr>
              <a:t>140</a:t>
            </a:r>
            <a:endParaRPr sz="1900">
              <a:latin typeface="Century Gothic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76600" y="3927347"/>
            <a:ext cx="1905000" cy="76200"/>
          </a:xfrm>
          <a:custGeom>
            <a:avLst/>
            <a:gdLst/>
            <a:ahLst/>
            <a:cxnLst/>
            <a:rect l="l" t="t" r="r" b="b"/>
            <a:pathLst>
              <a:path w="19050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9050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905000" h="76200">
                <a:moveTo>
                  <a:pt x="19050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905000" y="44450"/>
                </a:lnTo>
                <a:lnTo>
                  <a:pt x="1905000" y="317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17007" y="3467713"/>
            <a:ext cx="2863215" cy="84836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Median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109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(six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cases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above,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six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below)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95400" y="3970020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9525">
            <a:solidFill>
              <a:srgbClr val="FFFFFF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67" y="473455"/>
            <a:ext cx="20243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" dirty="0"/>
              <a:t>Median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535940" y="1337818"/>
            <a:ext cx="6291580" cy="2369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If</a:t>
            </a:r>
            <a:r>
              <a:rPr sz="20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first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student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were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drop out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Class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A,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there</a:t>
            </a:r>
            <a:endParaRPr sz="2000">
              <a:latin typeface="Century Gothic"/>
              <a:cs typeface="Century Gothic"/>
            </a:endParaRPr>
          </a:p>
          <a:p>
            <a:pPr marL="355600">
              <a:lnSpc>
                <a:spcPts val="2160"/>
              </a:lnSpc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would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be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new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median:</a:t>
            </a:r>
            <a:endParaRPr sz="2000">
              <a:latin typeface="Century Gothic"/>
              <a:cs typeface="Century Gothic"/>
            </a:endParaRPr>
          </a:p>
          <a:p>
            <a:pPr marL="927100">
              <a:lnSpc>
                <a:spcPct val="100000"/>
              </a:lnSpc>
              <a:spcBef>
                <a:spcPts val="545"/>
              </a:spcBef>
            </a:pPr>
            <a:r>
              <a:rPr sz="1900" spc="-25" dirty="0">
                <a:solidFill>
                  <a:srgbClr val="FFFFFF"/>
                </a:solidFill>
                <a:latin typeface="Century Gothic"/>
                <a:cs typeface="Century Gothic"/>
              </a:rPr>
              <a:t>89</a:t>
            </a:r>
            <a:endParaRPr sz="1900">
              <a:latin typeface="Century Gothic"/>
              <a:cs typeface="Century Gothic"/>
            </a:endParaRPr>
          </a:p>
          <a:p>
            <a:pPr marL="927100">
              <a:lnSpc>
                <a:spcPct val="100000"/>
              </a:lnSpc>
              <a:spcBef>
                <a:spcPts val="550"/>
              </a:spcBef>
            </a:pPr>
            <a:r>
              <a:rPr sz="1900" spc="-25" dirty="0">
                <a:solidFill>
                  <a:srgbClr val="FFFFFF"/>
                </a:solidFill>
                <a:latin typeface="Century Gothic"/>
                <a:cs typeface="Century Gothic"/>
              </a:rPr>
              <a:t>93</a:t>
            </a:r>
            <a:endParaRPr sz="1900">
              <a:latin typeface="Century Gothic"/>
              <a:cs typeface="Century Gothic"/>
            </a:endParaRPr>
          </a:p>
          <a:p>
            <a:pPr marL="927100">
              <a:lnSpc>
                <a:spcPct val="100000"/>
              </a:lnSpc>
              <a:spcBef>
                <a:spcPts val="540"/>
              </a:spcBef>
            </a:pPr>
            <a:r>
              <a:rPr sz="1900" spc="-25" dirty="0">
                <a:solidFill>
                  <a:srgbClr val="FFFFFF"/>
                </a:solidFill>
                <a:latin typeface="Century Gothic"/>
                <a:cs typeface="Century Gothic"/>
              </a:rPr>
              <a:t>97</a:t>
            </a:r>
            <a:endParaRPr sz="1900">
              <a:latin typeface="Century Gothic"/>
              <a:cs typeface="Century Gothic"/>
            </a:endParaRPr>
          </a:p>
          <a:p>
            <a:pPr marL="927100">
              <a:lnSpc>
                <a:spcPct val="100000"/>
              </a:lnSpc>
              <a:spcBef>
                <a:spcPts val="540"/>
              </a:spcBef>
            </a:pPr>
            <a:r>
              <a:rPr sz="1900" spc="-25" dirty="0">
                <a:solidFill>
                  <a:srgbClr val="FFFFFF"/>
                </a:solidFill>
                <a:latin typeface="Century Gothic"/>
                <a:cs typeface="Century Gothic"/>
              </a:rPr>
              <a:t>98</a:t>
            </a:r>
            <a:endParaRPr sz="1900">
              <a:latin typeface="Century Gothic"/>
              <a:cs typeface="Century Gothic"/>
            </a:endParaRPr>
          </a:p>
          <a:p>
            <a:pPr marL="927100">
              <a:lnSpc>
                <a:spcPct val="100000"/>
              </a:lnSpc>
              <a:spcBef>
                <a:spcPts val="555"/>
              </a:spcBef>
            </a:pPr>
            <a:r>
              <a:rPr sz="1900" spc="-25" dirty="0">
                <a:solidFill>
                  <a:srgbClr val="FFFFFF"/>
                </a:solidFill>
                <a:latin typeface="Century Gothic"/>
                <a:cs typeface="Century Gothic"/>
              </a:rPr>
              <a:t>102</a:t>
            </a:r>
            <a:endParaRPr sz="19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594" y="3681755"/>
            <a:ext cx="427990" cy="110172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900" spc="-25" dirty="0">
                <a:solidFill>
                  <a:srgbClr val="FFFFFF"/>
                </a:solidFill>
                <a:latin typeface="Century Gothic"/>
                <a:cs typeface="Century Gothic"/>
              </a:rPr>
              <a:t>106</a:t>
            </a:r>
            <a:endParaRPr sz="19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900" spc="-25" dirty="0">
                <a:solidFill>
                  <a:srgbClr val="FFFFFF"/>
                </a:solidFill>
                <a:latin typeface="Century Gothic"/>
                <a:cs typeface="Century Gothic"/>
              </a:rPr>
              <a:t>109</a:t>
            </a:r>
            <a:endParaRPr sz="19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900" spc="-25" dirty="0">
                <a:solidFill>
                  <a:srgbClr val="FFFFFF"/>
                </a:solidFill>
                <a:latin typeface="Century Gothic"/>
                <a:cs typeface="Century Gothic"/>
              </a:rPr>
              <a:t>110</a:t>
            </a:r>
            <a:endParaRPr sz="19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0594" y="4758080"/>
            <a:ext cx="427990" cy="181800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900" spc="-25" dirty="0">
                <a:solidFill>
                  <a:srgbClr val="FFFFFF"/>
                </a:solidFill>
                <a:latin typeface="Century Gothic"/>
                <a:cs typeface="Century Gothic"/>
              </a:rPr>
              <a:t>115</a:t>
            </a:r>
            <a:endParaRPr sz="19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900" spc="-25" dirty="0">
                <a:solidFill>
                  <a:srgbClr val="FFFFFF"/>
                </a:solidFill>
                <a:latin typeface="Century Gothic"/>
                <a:cs typeface="Century Gothic"/>
              </a:rPr>
              <a:t>119</a:t>
            </a:r>
            <a:endParaRPr sz="19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900" spc="-25" dirty="0">
                <a:solidFill>
                  <a:srgbClr val="FFFFFF"/>
                </a:solidFill>
                <a:latin typeface="Century Gothic"/>
                <a:cs typeface="Century Gothic"/>
              </a:rPr>
              <a:t>128</a:t>
            </a:r>
            <a:endParaRPr sz="19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900" spc="-25" dirty="0">
                <a:solidFill>
                  <a:srgbClr val="FFFFFF"/>
                </a:solidFill>
                <a:latin typeface="Century Gothic"/>
                <a:cs typeface="Century Gothic"/>
              </a:rPr>
              <a:t>131</a:t>
            </a:r>
            <a:endParaRPr sz="19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900" spc="-25" dirty="0">
                <a:solidFill>
                  <a:srgbClr val="FFFFFF"/>
                </a:solidFill>
                <a:latin typeface="Century Gothic"/>
                <a:cs typeface="Century Gothic"/>
              </a:rPr>
              <a:t>140</a:t>
            </a:r>
            <a:endParaRPr sz="1900">
              <a:latin typeface="Century Gothic"/>
              <a:cs typeface="Century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76600" y="4447032"/>
            <a:ext cx="1905000" cy="76200"/>
          </a:xfrm>
          <a:custGeom>
            <a:avLst/>
            <a:gdLst/>
            <a:ahLst/>
            <a:cxnLst/>
            <a:rect l="l" t="t" r="r" b="b"/>
            <a:pathLst>
              <a:path w="19050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9050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905000" h="76200">
                <a:moveTo>
                  <a:pt x="19050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905000" y="44450"/>
                </a:lnTo>
                <a:lnTo>
                  <a:pt x="1905000" y="317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13628" y="3778863"/>
            <a:ext cx="2863215" cy="125984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Median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109.5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109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110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219/2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109.5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(six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cases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above,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six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below)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96924" y="4485132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9525">
            <a:solidFill>
              <a:srgbClr val="FFFFFF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71600" y="1918716"/>
            <a:ext cx="542925" cy="460375"/>
          </a:xfrm>
          <a:custGeom>
            <a:avLst/>
            <a:gdLst/>
            <a:ahLst/>
            <a:cxnLst/>
            <a:rect l="l" t="t" r="r" b="b"/>
            <a:pathLst>
              <a:path w="542925" h="460375">
                <a:moveTo>
                  <a:pt x="0" y="0"/>
                </a:moveTo>
                <a:lnTo>
                  <a:pt x="17639" y="55629"/>
                </a:lnTo>
                <a:lnTo>
                  <a:pt x="51078" y="111364"/>
                </a:lnTo>
                <a:lnTo>
                  <a:pt x="147574" y="132207"/>
                </a:lnTo>
                <a:lnTo>
                  <a:pt x="249775" y="143242"/>
                </a:lnTo>
                <a:lnTo>
                  <a:pt x="363299" y="153527"/>
                </a:lnTo>
                <a:lnTo>
                  <a:pt x="455416" y="161121"/>
                </a:lnTo>
                <a:lnTo>
                  <a:pt x="493394" y="164084"/>
                </a:lnTo>
                <a:lnTo>
                  <a:pt x="503289" y="197363"/>
                </a:lnTo>
                <a:lnTo>
                  <a:pt x="508444" y="212010"/>
                </a:lnTo>
                <a:lnTo>
                  <a:pt x="518362" y="223394"/>
                </a:lnTo>
                <a:lnTo>
                  <a:pt x="542544" y="246887"/>
                </a:lnTo>
              </a:path>
              <a:path w="542925" h="460375">
                <a:moveTo>
                  <a:pt x="377951" y="0"/>
                </a:moveTo>
                <a:lnTo>
                  <a:pt x="330010" y="21448"/>
                </a:lnTo>
                <a:lnTo>
                  <a:pt x="290373" y="49374"/>
                </a:lnTo>
                <a:lnTo>
                  <a:pt x="255682" y="81534"/>
                </a:lnTo>
                <a:lnTo>
                  <a:pt x="222579" y="115682"/>
                </a:lnTo>
                <a:lnTo>
                  <a:pt x="187704" y="149577"/>
                </a:lnTo>
                <a:lnTo>
                  <a:pt x="147700" y="180975"/>
                </a:lnTo>
                <a:lnTo>
                  <a:pt x="127178" y="233539"/>
                </a:lnTo>
                <a:lnTo>
                  <a:pt x="108584" y="277923"/>
                </a:lnTo>
                <a:lnTo>
                  <a:pt x="84943" y="319045"/>
                </a:lnTo>
                <a:lnTo>
                  <a:pt x="49275" y="361823"/>
                </a:lnTo>
                <a:lnTo>
                  <a:pt x="45866" y="373987"/>
                </a:lnTo>
                <a:lnTo>
                  <a:pt x="33400" y="411099"/>
                </a:lnTo>
                <a:lnTo>
                  <a:pt x="3879" y="455015"/>
                </a:lnTo>
                <a:lnTo>
                  <a:pt x="0" y="460248"/>
                </a:lnTo>
              </a:path>
            </a:pathLst>
          </a:custGeom>
          <a:ln w="9525">
            <a:solidFill>
              <a:srgbClr val="FC03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67" y="473455"/>
            <a:ext cx="20243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" dirty="0"/>
              <a:t>Median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05967" y="2080006"/>
            <a:ext cx="6541134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4200" marR="5080" indent="-572135">
              <a:lnSpc>
                <a:spcPct val="100000"/>
              </a:lnSpc>
              <a:spcBef>
                <a:spcPts val="105"/>
              </a:spcBef>
              <a:tabLst>
                <a:tab pos="583565" algn="l"/>
              </a:tabLst>
            </a:pPr>
            <a:r>
              <a:rPr sz="1600" spc="-25" dirty="0">
                <a:solidFill>
                  <a:srgbClr val="89D0D5"/>
                </a:solidFill>
                <a:latin typeface="Century Gothic"/>
                <a:cs typeface="Century Gothic"/>
              </a:rPr>
              <a:t>1.</a:t>
            </a:r>
            <a:r>
              <a:rPr sz="1600" dirty="0">
                <a:solidFill>
                  <a:srgbClr val="89D0D5"/>
                </a:solidFill>
                <a:latin typeface="Century Gothic"/>
                <a:cs typeface="Century Gothic"/>
              </a:rPr>
              <a:t>	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median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unaffected</a:t>
            </a:r>
            <a:r>
              <a:rPr sz="20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by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outliers,</a:t>
            </a:r>
            <a:r>
              <a:rPr sz="2000" spc="-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making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it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Century Gothic"/>
                <a:cs typeface="Century Gothic"/>
              </a:rPr>
              <a:t>a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better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measure</a:t>
            </a:r>
            <a:r>
              <a:rPr sz="20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central</a:t>
            </a:r>
            <a:r>
              <a:rPr sz="20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tendency,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better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describing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“typical</a:t>
            </a:r>
            <a:r>
              <a:rPr sz="20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person”</a:t>
            </a:r>
            <a:r>
              <a:rPr sz="20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than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0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mean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when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data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are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skewed.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5129861"/>
            <a:ext cx="7315200" cy="890269"/>
          </a:xfrm>
          <a:custGeom>
            <a:avLst/>
            <a:gdLst/>
            <a:ahLst/>
            <a:cxnLst/>
            <a:rect l="l" t="t" r="r" b="b"/>
            <a:pathLst>
              <a:path w="7315200" h="890270">
                <a:moveTo>
                  <a:pt x="0" y="763396"/>
                </a:moveTo>
                <a:lnTo>
                  <a:pt x="6698" y="708163"/>
                </a:lnTo>
                <a:lnTo>
                  <a:pt x="13582" y="653186"/>
                </a:lnTo>
                <a:lnTo>
                  <a:pt x="20838" y="598724"/>
                </a:lnTo>
                <a:lnTo>
                  <a:pt x="28651" y="545033"/>
                </a:lnTo>
                <a:lnTo>
                  <a:pt x="37207" y="492371"/>
                </a:lnTo>
                <a:lnTo>
                  <a:pt x="46691" y="440995"/>
                </a:lnTo>
                <a:lnTo>
                  <a:pt x="57290" y="391163"/>
                </a:lnTo>
                <a:lnTo>
                  <a:pt x="69189" y="343132"/>
                </a:lnTo>
                <a:lnTo>
                  <a:pt x="82574" y="297160"/>
                </a:lnTo>
                <a:lnTo>
                  <a:pt x="97631" y="253503"/>
                </a:lnTo>
                <a:lnTo>
                  <a:pt x="114545" y="212420"/>
                </a:lnTo>
                <a:lnTo>
                  <a:pt x="133502" y="174167"/>
                </a:lnTo>
                <a:lnTo>
                  <a:pt x="154688" y="139003"/>
                </a:lnTo>
                <a:lnTo>
                  <a:pt x="178288" y="107183"/>
                </a:lnTo>
                <a:lnTo>
                  <a:pt x="204489" y="78967"/>
                </a:lnTo>
                <a:lnTo>
                  <a:pt x="265435" y="34373"/>
                </a:lnTo>
                <a:lnTo>
                  <a:pt x="300551" y="18510"/>
                </a:lnTo>
                <a:lnTo>
                  <a:pt x="339011" y="7279"/>
                </a:lnTo>
                <a:lnTo>
                  <a:pt x="381000" y="938"/>
                </a:lnTo>
                <a:lnTo>
                  <a:pt x="403350" y="0"/>
                </a:lnTo>
                <a:lnTo>
                  <a:pt x="424393" y="1130"/>
                </a:lnTo>
                <a:lnTo>
                  <a:pt x="463243" y="9213"/>
                </a:lnTo>
                <a:lnTo>
                  <a:pt x="498916" y="24421"/>
                </a:lnTo>
                <a:lnTo>
                  <a:pt x="532777" y="45988"/>
                </a:lnTo>
                <a:lnTo>
                  <a:pt x="566195" y="73146"/>
                </a:lnTo>
                <a:lnTo>
                  <a:pt x="600534" y="105128"/>
                </a:lnTo>
                <a:lnTo>
                  <a:pt x="637162" y="141167"/>
                </a:lnTo>
                <a:lnTo>
                  <a:pt x="656761" y="160468"/>
                </a:lnTo>
                <a:lnTo>
                  <a:pt x="699384" y="201155"/>
                </a:lnTo>
                <a:lnTo>
                  <a:pt x="747712" y="243981"/>
                </a:lnTo>
                <a:lnTo>
                  <a:pt x="803111" y="288180"/>
                </a:lnTo>
                <a:lnTo>
                  <a:pt x="866947" y="332985"/>
                </a:lnTo>
                <a:lnTo>
                  <a:pt x="902457" y="355375"/>
                </a:lnTo>
                <a:lnTo>
                  <a:pt x="940588" y="377629"/>
                </a:lnTo>
                <a:lnTo>
                  <a:pt x="981512" y="399650"/>
                </a:lnTo>
                <a:lnTo>
                  <a:pt x="1025399" y="421344"/>
                </a:lnTo>
                <a:lnTo>
                  <a:pt x="1072421" y="442613"/>
                </a:lnTo>
                <a:lnTo>
                  <a:pt x="1122748" y="463363"/>
                </a:lnTo>
                <a:lnTo>
                  <a:pt x="1176550" y="483498"/>
                </a:lnTo>
                <a:lnTo>
                  <a:pt x="1233999" y="502920"/>
                </a:lnTo>
                <a:lnTo>
                  <a:pt x="1295266" y="521536"/>
                </a:lnTo>
                <a:lnTo>
                  <a:pt x="1360521" y="539248"/>
                </a:lnTo>
                <a:lnTo>
                  <a:pt x="1429935" y="555962"/>
                </a:lnTo>
                <a:lnTo>
                  <a:pt x="1503680" y="571580"/>
                </a:lnTo>
                <a:lnTo>
                  <a:pt x="1581924" y="586008"/>
                </a:lnTo>
                <a:lnTo>
                  <a:pt x="1664841" y="599148"/>
                </a:lnTo>
                <a:lnTo>
                  <a:pt x="1752600" y="610907"/>
                </a:lnTo>
                <a:lnTo>
                  <a:pt x="1818421" y="618582"/>
                </a:lnTo>
                <a:lnTo>
                  <a:pt x="1888763" y="626077"/>
                </a:lnTo>
                <a:lnTo>
                  <a:pt x="1963443" y="633394"/>
                </a:lnTo>
                <a:lnTo>
                  <a:pt x="2002353" y="636987"/>
                </a:lnTo>
                <a:lnTo>
                  <a:pt x="2042278" y="640537"/>
                </a:lnTo>
                <a:lnTo>
                  <a:pt x="2083196" y="644045"/>
                </a:lnTo>
                <a:lnTo>
                  <a:pt x="2125085" y="647509"/>
                </a:lnTo>
                <a:lnTo>
                  <a:pt x="2167921" y="650932"/>
                </a:lnTo>
                <a:lnTo>
                  <a:pt x="2211681" y="654313"/>
                </a:lnTo>
                <a:lnTo>
                  <a:pt x="2256343" y="657652"/>
                </a:lnTo>
                <a:lnTo>
                  <a:pt x="2301883" y="660950"/>
                </a:lnTo>
                <a:lnTo>
                  <a:pt x="2348279" y="664208"/>
                </a:lnTo>
                <a:lnTo>
                  <a:pt x="2395509" y="667425"/>
                </a:lnTo>
                <a:lnTo>
                  <a:pt x="2443548" y="670603"/>
                </a:lnTo>
                <a:lnTo>
                  <a:pt x="2492375" y="673741"/>
                </a:lnTo>
                <a:lnTo>
                  <a:pt x="2541965" y="676839"/>
                </a:lnTo>
                <a:lnTo>
                  <a:pt x="2592298" y="679899"/>
                </a:lnTo>
                <a:lnTo>
                  <a:pt x="2643349" y="682920"/>
                </a:lnTo>
                <a:lnTo>
                  <a:pt x="2695095" y="685903"/>
                </a:lnTo>
                <a:lnTo>
                  <a:pt x="2747515" y="688848"/>
                </a:lnTo>
                <a:lnTo>
                  <a:pt x="2800585" y="691756"/>
                </a:lnTo>
                <a:lnTo>
                  <a:pt x="2854281" y="694627"/>
                </a:lnTo>
                <a:lnTo>
                  <a:pt x="2908583" y="697461"/>
                </a:lnTo>
                <a:lnTo>
                  <a:pt x="2963465" y="700259"/>
                </a:lnTo>
                <a:lnTo>
                  <a:pt x="3018906" y="703021"/>
                </a:lnTo>
                <a:lnTo>
                  <a:pt x="3074883" y="705748"/>
                </a:lnTo>
                <a:lnTo>
                  <a:pt x="3131373" y="708439"/>
                </a:lnTo>
                <a:lnTo>
                  <a:pt x="3188352" y="711095"/>
                </a:lnTo>
                <a:lnTo>
                  <a:pt x="3245799" y="713717"/>
                </a:lnTo>
                <a:lnTo>
                  <a:pt x="3303690" y="716304"/>
                </a:lnTo>
                <a:lnTo>
                  <a:pt x="3362002" y="718858"/>
                </a:lnTo>
                <a:lnTo>
                  <a:pt x="3420713" y="721378"/>
                </a:lnTo>
                <a:lnTo>
                  <a:pt x="3479800" y="723866"/>
                </a:lnTo>
                <a:lnTo>
                  <a:pt x="3539239" y="726320"/>
                </a:lnTo>
                <a:lnTo>
                  <a:pt x="3599008" y="728743"/>
                </a:lnTo>
                <a:lnTo>
                  <a:pt x="3659084" y="731133"/>
                </a:lnTo>
                <a:lnTo>
                  <a:pt x="3719444" y="733492"/>
                </a:lnTo>
                <a:lnTo>
                  <a:pt x="3780066" y="735819"/>
                </a:lnTo>
                <a:lnTo>
                  <a:pt x="3840926" y="738116"/>
                </a:lnTo>
                <a:lnTo>
                  <a:pt x="3902002" y="740382"/>
                </a:lnTo>
                <a:lnTo>
                  <a:pt x="3963271" y="742618"/>
                </a:lnTo>
                <a:lnTo>
                  <a:pt x="4024709" y="744824"/>
                </a:lnTo>
                <a:lnTo>
                  <a:pt x="4086294" y="747001"/>
                </a:lnTo>
                <a:lnTo>
                  <a:pt x="4148004" y="749149"/>
                </a:lnTo>
                <a:lnTo>
                  <a:pt x="4209814" y="751268"/>
                </a:lnTo>
                <a:lnTo>
                  <a:pt x="4271703" y="753359"/>
                </a:lnTo>
                <a:lnTo>
                  <a:pt x="4333648" y="755422"/>
                </a:lnTo>
                <a:lnTo>
                  <a:pt x="4395625" y="757457"/>
                </a:lnTo>
                <a:lnTo>
                  <a:pt x="4457612" y="759465"/>
                </a:lnTo>
                <a:lnTo>
                  <a:pt x="4519586" y="761446"/>
                </a:lnTo>
                <a:lnTo>
                  <a:pt x="4581524" y="763400"/>
                </a:lnTo>
                <a:lnTo>
                  <a:pt x="4643404" y="765329"/>
                </a:lnTo>
                <a:lnTo>
                  <a:pt x="4705201" y="767231"/>
                </a:lnTo>
                <a:lnTo>
                  <a:pt x="4766895" y="769109"/>
                </a:lnTo>
                <a:lnTo>
                  <a:pt x="4828460" y="770961"/>
                </a:lnTo>
                <a:lnTo>
                  <a:pt x="4889876" y="772788"/>
                </a:lnTo>
                <a:lnTo>
                  <a:pt x="4951118" y="774591"/>
                </a:lnTo>
                <a:lnTo>
                  <a:pt x="5012164" y="776370"/>
                </a:lnTo>
                <a:lnTo>
                  <a:pt x="5072992" y="778126"/>
                </a:lnTo>
                <a:lnTo>
                  <a:pt x="5133578" y="779858"/>
                </a:lnTo>
                <a:lnTo>
                  <a:pt x="5193899" y="781568"/>
                </a:lnTo>
                <a:lnTo>
                  <a:pt x="5253933" y="783255"/>
                </a:lnTo>
                <a:lnTo>
                  <a:pt x="5313656" y="784919"/>
                </a:lnTo>
                <a:lnTo>
                  <a:pt x="5373046" y="786562"/>
                </a:lnTo>
                <a:lnTo>
                  <a:pt x="5432080" y="788184"/>
                </a:lnTo>
                <a:lnTo>
                  <a:pt x="5490736" y="789784"/>
                </a:lnTo>
                <a:lnTo>
                  <a:pt x="5548989" y="791364"/>
                </a:lnTo>
                <a:lnTo>
                  <a:pt x="5606818" y="792924"/>
                </a:lnTo>
                <a:lnTo>
                  <a:pt x="5664200" y="794463"/>
                </a:lnTo>
                <a:lnTo>
                  <a:pt x="5721111" y="795983"/>
                </a:lnTo>
                <a:lnTo>
                  <a:pt x="5777528" y="797484"/>
                </a:lnTo>
                <a:lnTo>
                  <a:pt x="5833430" y="798965"/>
                </a:lnTo>
                <a:lnTo>
                  <a:pt x="5888793" y="800428"/>
                </a:lnTo>
                <a:lnTo>
                  <a:pt x="5943594" y="801874"/>
                </a:lnTo>
                <a:lnTo>
                  <a:pt x="5997810" y="803301"/>
                </a:lnTo>
                <a:lnTo>
                  <a:pt x="6051418" y="804711"/>
                </a:lnTo>
                <a:lnTo>
                  <a:pt x="6104396" y="806103"/>
                </a:lnTo>
                <a:lnTo>
                  <a:pt x="6156721" y="807479"/>
                </a:lnTo>
                <a:lnTo>
                  <a:pt x="6208370" y="808839"/>
                </a:lnTo>
                <a:lnTo>
                  <a:pt x="6259320" y="810183"/>
                </a:lnTo>
                <a:lnTo>
                  <a:pt x="6309548" y="811511"/>
                </a:lnTo>
                <a:lnTo>
                  <a:pt x="6359031" y="812824"/>
                </a:lnTo>
                <a:lnTo>
                  <a:pt x="6407746" y="814122"/>
                </a:lnTo>
                <a:lnTo>
                  <a:pt x="6455671" y="815405"/>
                </a:lnTo>
                <a:lnTo>
                  <a:pt x="6502783" y="816675"/>
                </a:lnTo>
                <a:lnTo>
                  <a:pt x="6549058" y="817930"/>
                </a:lnTo>
                <a:lnTo>
                  <a:pt x="6594475" y="819172"/>
                </a:lnTo>
                <a:lnTo>
                  <a:pt x="6639009" y="820401"/>
                </a:lnTo>
                <a:lnTo>
                  <a:pt x="6682638" y="821618"/>
                </a:lnTo>
                <a:lnTo>
                  <a:pt x="6725340" y="822821"/>
                </a:lnTo>
                <a:lnTo>
                  <a:pt x="6767092" y="824013"/>
                </a:lnTo>
                <a:lnTo>
                  <a:pt x="6807870" y="825194"/>
                </a:lnTo>
                <a:lnTo>
                  <a:pt x="6847651" y="826363"/>
                </a:lnTo>
                <a:lnTo>
                  <a:pt x="6886414" y="827521"/>
                </a:lnTo>
                <a:lnTo>
                  <a:pt x="6960790" y="829806"/>
                </a:lnTo>
                <a:lnTo>
                  <a:pt x="7030815" y="832052"/>
                </a:lnTo>
                <a:lnTo>
                  <a:pt x="7096307" y="834262"/>
                </a:lnTo>
                <a:lnTo>
                  <a:pt x="7157082" y="836438"/>
                </a:lnTo>
                <a:lnTo>
                  <a:pt x="7212957" y="838584"/>
                </a:lnTo>
                <a:lnTo>
                  <a:pt x="7239000" y="839646"/>
                </a:lnTo>
              </a:path>
              <a:path w="7315200" h="890270">
                <a:moveTo>
                  <a:pt x="0" y="889938"/>
                </a:moveTo>
                <a:lnTo>
                  <a:pt x="7315200" y="889938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671637" y="6091237"/>
            <a:ext cx="542925" cy="390525"/>
            <a:chOff x="1671637" y="6091237"/>
            <a:chExt cx="542925" cy="390525"/>
          </a:xfrm>
        </p:grpSpPr>
        <p:sp>
          <p:nvSpPr>
            <p:cNvPr id="6" name="object 6"/>
            <p:cNvSpPr/>
            <p:nvPr/>
          </p:nvSpPr>
          <p:spPr>
            <a:xfrm>
              <a:off x="1676400" y="6096000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266700" y="0"/>
                  </a:moveTo>
                  <a:lnTo>
                    <a:pt x="0" y="381000"/>
                  </a:lnTo>
                  <a:lnTo>
                    <a:pt x="533400" y="3810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76400" y="6096000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0" y="381000"/>
                  </a:moveTo>
                  <a:lnTo>
                    <a:pt x="266700" y="0"/>
                  </a:lnTo>
                  <a:lnTo>
                    <a:pt x="533400" y="381000"/>
                  </a:lnTo>
                  <a:lnTo>
                    <a:pt x="0" y="38100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64540" y="6123838"/>
            <a:ext cx="87756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Us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71409" y="5970096"/>
            <a:ext cx="1004569" cy="84836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7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Bill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Gates</a:t>
            </a:r>
            <a:endParaRPr sz="1800">
              <a:latin typeface="Arial"/>
              <a:cs typeface="Arial"/>
            </a:endParaRPr>
          </a:p>
          <a:p>
            <a:pPr marL="22860" algn="ctr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outlier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05000" y="541020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609600"/>
                </a:move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67" y="473455"/>
            <a:ext cx="20243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" dirty="0"/>
              <a:t>Median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05967" y="2080006"/>
            <a:ext cx="6195695" cy="1677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4200" marR="5080" indent="-572135">
              <a:lnSpc>
                <a:spcPct val="100000"/>
              </a:lnSpc>
              <a:spcBef>
                <a:spcPts val="105"/>
              </a:spcBef>
              <a:buClr>
                <a:srgbClr val="89D0D5"/>
              </a:buClr>
              <a:buSzPct val="80000"/>
              <a:buAutoNum type="arabicPeriod" startAt="2"/>
              <a:tabLst>
                <a:tab pos="583565" algn="l"/>
                <a:tab pos="584835" algn="l"/>
              </a:tabLst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If</a:t>
            </a:r>
            <a:r>
              <a:rPr sz="20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recorded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values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for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variable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form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Century Gothic"/>
                <a:cs typeface="Century Gothic"/>
              </a:rPr>
              <a:t>a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symmetric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distribution,</a:t>
            </a:r>
            <a:r>
              <a:rPr sz="20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median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mean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are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identical.</a:t>
            </a:r>
            <a:endParaRPr sz="2000">
              <a:latin typeface="Century Gothic"/>
              <a:cs typeface="Century Gothic"/>
            </a:endParaRPr>
          </a:p>
          <a:p>
            <a:pPr marL="584200" marR="97790" indent="-572135">
              <a:lnSpc>
                <a:spcPct val="100000"/>
              </a:lnSpc>
              <a:spcBef>
                <a:spcPts val="994"/>
              </a:spcBef>
              <a:buClr>
                <a:srgbClr val="89D0D5"/>
              </a:buClr>
              <a:buSzPct val="80000"/>
              <a:buAutoNum type="arabicPeriod" startAt="2"/>
              <a:tabLst>
                <a:tab pos="583565" algn="l"/>
                <a:tab pos="584835" algn="l"/>
              </a:tabLst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In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skewed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data,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mean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lies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further</a:t>
            </a:r>
            <a:r>
              <a:rPr sz="20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toward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skew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than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median.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" y="4647184"/>
            <a:ext cx="1981200" cy="1220470"/>
          </a:xfrm>
          <a:custGeom>
            <a:avLst/>
            <a:gdLst/>
            <a:ahLst/>
            <a:cxnLst/>
            <a:rect l="l" t="t" r="r" b="b"/>
            <a:pathLst>
              <a:path w="1981200" h="1220470">
                <a:moveTo>
                  <a:pt x="0" y="1220216"/>
                </a:moveTo>
                <a:lnTo>
                  <a:pt x="19807" y="1201435"/>
                </a:lnTo>
                <a:lnTo>
                  <a:pt x="44163" y="1179261"/>
                </a:lnTo>
                <a:lnTo>
                  <a:pt x="72510" y="1153943"/>
                </a:lnTo>
                <a:lnTo>
                  <a:pt x="104293" y="1125731"/>
                </a:lnTo>
                <a:lnTo>
                  <a:pt x="138958" y="1094875"/>
                </a:lnTo>
                <a:lnTo>
                  <a:pt x="175948" y="1061624"/>
                </a:lnTo>
                <a:lnTo>
                  <a:pt x="214709" y="1026229"/>
                </a:lnTo>
                <a:lnTo>
                  <a:pt x="254684" y="988939"/>
                </a:lnTo>
                <a:lnTo>
                  <a:pt x="295320" y="950004"/>
                </a:lnTo>
                <a:lnTo>
                  <a:pt x="336059" y="909674"/>
                </a:lnTo>
                <a:lnTo>
                  <a:pt x="376347" y="868198"/>
                </a:lnTo>
                <a:lnTo>
                  <a:pt x="415628" y="825826"/>
                </a:lnTo>
                <a:lnTo>
                  <a:pt x="453348" y="782808"/>
                </a:lnTo>
                <a:lnTo>
                  <a:pt x="488950" y="739394"/>
                </a:lnTo>
                <a:lnTo>
                  <a:pt x="512886" y="706451"/>
                </a:lnTo>
                <a:lnTo>
                  <a:pt x="536617" y="669001"/>
                </a:lnTo>
                <a:lnTo>
                  <a:pt x="560174" y="627723"/>
                </a:lnTo>
                <a:lnTo>
                  <a:pt x="583590" y="583297"/>
                </a:lnTo>
                <a:lnTo>
                  <a:pt x="606896" y="536406"/>
                </a:lnTo>
                <a:lnTo>
                  <a:pt x="630124" y="487729"/>
                </a:lnTo>
                <a:lnTo>
                  <a:pt x="653308" y="437947"/>
                </a:lnTo>
                <a:lnTo>
                  <a:pt x="676478" y="387742"/>
                </a:lnTo>
                <a:lnTo>
                  <a:pt x="699667" y="337793"/>
                </a:lnTo>
                <a:lnTo>
                  <a:pt x="722907" y="288782"/>
                </a:lnTo>
                <a:lnTo>
                  <a:pt x="746231" y="241389"/>
                </a:lnTo>
                <a:lnTo>
                  <a:pt x="769670" y="196295"/>
                </a:lnTo>
                <a:lnTo>
                  <a:pt x="793257" y="154181"/>
                </a:lnTo>
                <a:lnTo>
                  <a:pt x="817024" y="115727"/>
                </a:lnTo>
                <a:lnTo>
                  <a:pt x="841002" y="81615"/>
                </a:lnTo>
                <a:lnTo>
                  <a:pt x="889724" y="29137"/>
                </a:lnTo>
                <a:lnTo>
                  <a:pt x="939679" y="2194"/>
                </a:lnTo>
                <a:lnTo>
                  <a:pt x="965200" y="0"/>
                </a:lnTo>
                <a:lnTo>
                  <a:pt x="989932" y="5691"/>
                </a:lnTo>
                <a:lnTo>
                  <a:pt x="1040693" y="38429"/>
                </a:lnTo>
                <a:lnTo>
                  <a:pt x="1092858" y="95405"/>
                </a:lnTo>
                <a:lnTo>
                  <a:pt x="1119347" y="131395"/>
                </a:lnTo>
                <a:lnTo>
                  <a:pt x="1146043" y="171539"/>
                </a:lnTo>
                <a:lnTo>
                  <a:pt x="1172897" y="215201"/>
                </a:lnTo>
                <a:lnTo>
                  <a:pt x="1199861" y="261747"/>
                </a:lnTo>
                <a:lnTo>
                  <a:pt x="1226887" y="310540"/>
                </a:lnTo>
                <a:lnTo>
                  <a:pt x="1253927" y="360946"/>
                </a:lnTo>
                <a:lnTo>
                  <a:pt x="1280933" y="412330"/>
                </a:lnTo>
                <a:lnTo>
                  <a:pt x="1307855" y="464055"/>
                </a:lnTo>
                <a:lnTo>
                  <a:pt x="1334647" y="515488"/>
                </a:lnTo>
                <a:lnTo>
                  <a:pt x="1361260" y="565992"/>
                </a:lnTo>
                <a:lnTo>
                  <a:pt x="1387645" y="614932"/>
                </a:lnTo>
                <a:lnTo>
                  <a:pt x="1413755" y="661673"/>
                </a:lnTo>
                <a:lnTo>
                  <a:pt x="1439541" y="705580"/>
                </a:lnTo>
                <a:lnTo>
                  <a:pt x="1464955" y="746018"/>
                </a:lnTo>
                <a:lnTo>
                  <a:pt x="1489949" y="782350"/>
                </a:lnTo>
                <a:lnTo>
                  <a:pt x="1514475" y="813943"/>
                </a:lnTo>
                <a:lnTo>
                  <a:pt x="1557841" y="863311"/>
                </a:lnTo>
                <a:lnTo>
                  <a:pt x="1602598" y="909840"/>
                </a:lnTo>
                <a:lnTo>
                  <a:pt x="1648086" y="953536"/>
                </a:lnTo>
                <a:lnTo>
                  <a:pt x="1693643" y="994403"/>
                </a:lnTo>
                <a:lnTo>
                  <a:pt x="1738607" y="1032448"/>
                </a:lnTo>
                <a:lnTo>
                  <a:pt x="1782318" y="1067676"/>
                </a:lnTo>
                <a:lnTo>
                  <a:pt x="1824112" y="1100093"/>
                </a:lnTo>
                <a:lnTo>
                  <a:pt x="1863329" y="1129705"/>
                </a:lnTo>
                <a:lnTo>
                  <a:pt x="1899308" y="1156517"/>
                </a:lnTo>
                <a:lnTo>
                  <a:pt x="1931387" y="1180536"/>
                </a:lnTo>
                <a:lnTo>
                  <a:pt x="1958905" y="1201767"/>
                </a:lnTo>
                <a:lnTo>
                  <a:pt x="1981200" y="1220216"/>
                </a:lnTo>
              </a:path>
            </a:pathLst>
          </a:custGeom>
          <a:ln w="952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62400" y="4494999"/>
            <a:ext cx="4191000" cy="1372870"/>
          </a:xfrm>
          <a:custGeom>
            <a:avLst/>
            <a:gdLst/>
            <a:ahLst/>
            <a:cxnLst/>
            <a:rect l="l" t="t" r="r" b="b"/>
            <a:pathLst>
              <a:path w="4191000" h="1372870">
                <a:moveTo>
                  <a:pt x="0" y="1372400"/>
                </a:moveTo>
                <a:lnTo>
                  <a:pt x="20124" y="1318044"/>
                </a:lnTo>
                <a:lnTo>
                  <a:pt x="43486" y="1245506"/>
                </a:lnTo>
                <a:lnTo>
                  <a:pt x="56316" y="1203356"/>
                </a:lnTo>
                <a:lnTo>
                  <a:pt x="69877" y="1157784"/>
                </a:lnTo>
                <a:lnTo>
                  <a:pt x="84143" y="1109167"/>
                </a:lnTo>
                <a:lnTo>
                  <a:pt x="99087" y="1057879"/>
                </a:lnTo>
                <a:lnTo>
                  <a:pt x="114684" y="1004294"/>
                </a:lnTo>
                <a:lnTo>
                  <a:pt x="130907" y="948789"/>
                </a:lnTo>
                <a:lnTo>
                  <a:pt x="147730" y="891737"/>
                </a:lnTo>
                <a:lnTo>
                  <a:pt x="165126" y="833513"/>
                </a:lnTo>
                <a:lnTo>
                  <a:pt x="183071" y="774494"/>
                </a:lnTo>
                <a:lnTo>
                  <a:pt x="201536" y="715052"/>
                </a:lnTo>
                <a:lnTo>
                  <a:pt x="220497" y="655564"/>
                </a:lnTo>
                <a:lnTo>
                  <a:pt x="239927" y="596404"/>
                </a:lnTo>
                <a:lnTo>
                  <a:pt x="259800" y="537948"/>
                </a:lnTo>
                <a:lnTo>
                  <a:pt x="280089" y="480569"/>
                </a:lnTo>
                <a:lnTo>
                  <a:pt x="300769" y="424643"/>
                </a:lnTo>
                <a:lnTo>
                  <a:pt x="321813" y="370546"/>
                </a:lnTo>
                <a:lnTo>
                  <a:pt x="343195" y="318651"/>
                </a:lnTo>
                <a:lnTo>
                  <a:pt x="364889" y="269334"/>
                </a:lnTo>
                <a:lnTo>
                  <a:pt x="386869" y="222970"/>
                </a:lnTo>
                <a:lnTo>
                  <a:pt x="409108" y="179933"/>
                </a:lnTo>
                <a:lnTo>
                  <a:pt x="431581" y="140598"/>
                </a:lnTo>
                <a:lnTo>
                  <a:pt x="454261" y="105342"/>
                </a:lnTo>
                <a:lnTo>
                  <a:pt x="477121" y="74537"/>
                </a:lnTo>
                <a:lnTo>
                  <a:pt x="523280" y="27784"/>
                </a:lnTo>
                <a:lnTo>
                  <a:pt x="569849" y="3340"/>
                </a:lnTo>
                <a:lnTo>
                  <a:pt x="590620" y="0"/>
                </a:lnTo>
                <a:lnTo>
                  <a:pt x="610431" y="1032"/>
                </a:lnTo>
                <a:lnTo>
                  <a:pt x="647647" y="15316"/>
                </a:lnTo>
                <a:lnTo>
                  <a:pt x="682447" y="44382"/>
                </a:lnTo>
                <a:lnTo>
                  <a:pt x="715779" y="86425"/>
                </a:lnTo>
                <a:lnTo>
                  <a:pt x="748595" y="139635"/>
                </a:lnTo>
                <a:lnTo>
                  <a:pt x="781844" y="202206"/>
                </a:lnTo>
                <a:lnTo>
                  <a:pt x="798927" y="236437"/>
                </a:lnTo>
                <a:lnTo>
                  <a:pt x="816475" y="272329"/>
                </a:lnTo>
                <a:lnTo>
                  <a:pt x="834606" y="309659"/>
                </a:lnTo>
                <a:lnTo>
                  <a:pt x="853439" y="348198"/>
                </a:lnTo>
                <a:lnTo>
                  <a:pt x="873093" y="387722"/>
                </a:lnTo>
                <a:lnTo>
                  <a:pt x="893686" y="428004"/>
                </a:lnTo>
                <a:lnTo>
                  <a:pt x="915336" y="468818"/>
                </a:lnTo>
                <a:lnTo>
                  <a:pt x="938164" y="509939"/>
                </a:lnTo>
                <a:lnTo>
                  <a:pt x="962287" y="551141"/>
                </a:lnTo>
                <a:lnTo>
                  <a:pt x="987824" y="592197"/>
                </a:lnTo>
                <a:lnTo>
                  <a:pt x="1014895" y="632881"/>
                </a:lnTo>
                <a:lnTo>
                  <a:pt x="1043617" y="672968"/>
                </a:lnTo>
                <a:lnTo>
                  <a:pt x="1074109" y="712232"/>
                </a:lnTo>
                <a:lnTo>
                  <a:pt x="1106491" y="750447"/>
                </a:lnTo>
                <a:lnTo>
                  <a:pt x="1140880" y="787386"/>
                </a:lnTo>
                <a:lnTo>
                  <a:pt x="1177396" y="822824"/>
                </a:lnTo>
                <a:lnTo>
                  <a:pt x="1216157" y="856535"/>
                </a:lnTo>
                <a:lnTo>
                  <a:pt x="1257283" y="888293"/>
                </a:lnTo>
                <a:lnTo>
                  <a:pt x="1300891" y="917871"/>
                </a:lnTo>
                <a:lnTo>
                  <a:pt x="1347101" y="945045"/>
                </a:lnTo>
                <a:lnTo>
                  <a:pt x="1396031" y="969588"/>
                </a:lnTo>
                <a:lnTo>
                  <a:pt x="1447800" y="991273"/>
                </a:lnTo>
                <a:lnTo>
                  <a:pt x="1517780" y="1015670"/>
                </a:lnTo>
                <a:lnTo>
                  <a:pt x="1555774" y="1027462"/>
                </a:lnTo>
                <a:lnTo>
                  <a:pt x="1595660" y="1038990"/>
                </a:lnTo>
                <a:lnTo>
                  <a:pt x="1637355" y="1050258"/>
                </a:lnTo>
                <a:lnTo>
                  <a:pt x="1680775" y="1061268"/>
                </a:lnTo>
                <a:lnTo>
                  <a:pt x="1725838" y="1072027"/>
                </a:lnTo>
                <a:lnTo>
                  <a:pt x="1772459" y="1082537"/>
                </a:lnTo>
                <a:lnTo>
                  <a:pt x="1820557" y="1092803"/>
                </a:lnTo>
                <a:lnTo>
                  <a:pt x="1870048" y="1102829"/>
                </a:lnTo>
                <a:lnTo>
                  <a:pt x="1920849" y="1112619"/>
                </a:lnTo>
                <a:lnTo>
                  <a:pt x="1972877" y="1122177"/>
                </a:lnTo>
                <a:lnTo>
                  <a:pt x="2026048" y="1131508"/>
                </a:lnTo>
                <a:lnTo>
                  <a:pt x="2080280" y="1140615"/>
                </a:lnTo>
                <a:lnTo>
                  <a:pt x="2135489" y="1149502"/>
                </a:lnTo>
                <a:lnTo>
                  <a:pt x="2191592" y="1158174"/>
                </a:lnTo>
                <a:lnTo>
                  <a:pt x="2248507" y="1166635"/>
                </a:lnTo>
                <a:lnTo>
                  <a:pt x="2306149" y="1174889"/>
                </a:lnTo>
                <a:lnTo>
                  <a:pt x="2364436" y="1182940"/>
                </a:lnTo>
                <a:lnTo>
                  <a:pt x="2423285" y="1190793"/>
                </a:lnTo>
                <a:lnTo>
                  <a:pt x="2482613" y="1198450"/>
                </a:lnTo>
                <a:lnTo>
                  <a:pt x="2542336" y="1205917"/>
                </a:lnTo>
                <a:lnTo>
                  <a:pt x="2602372" y="1213198"/>
                </a:lnTo>
                <a:lnTo>
                  <a:pt x="2662637" y="1220296"/>
                </a:lnTo>
                <a:lnTo>
                  <a:pt x="2723047" y="1227216"/>
                </a:lnTo>
                <a:lnTo>
                  <a:pt x="2783521" y="1233962"/>
                </a:lnTo>
                <a:lnTo>
                  <a:pt x="2843975" y="1240538"/>
                </a:lnTo>
                <a:lnTo>
                  <a:pt x="2904325" y="1246948"/>
                </a:lnTo>
                <a:lnTo>
                  <a:pt x="2964489" y="1253197"/>
                </a:lnTo>
                <a:lnTo>
                  <a:pt x="3024384" y="1259287"/>
                </a:lnTo>
                <a:lnTo>
                  <a:pt x="3083926" y="1265225"/>
                </a:lnTo>
                <a:lnTo>
                  <a:pt x="3143032" y="1271013"/>
                </a:lnTo>
                <a:lnTo>
                  <a:pt x="3201619" y="1276656"/>
                </a:lnTo>
                <a:lnTo>
                  <a:pt x="3259604" y="1282157"/>
                </a:lnTo>
                <a:lnTo>
                  <a:pt x="3316904" y="1287522"/>
                </a:lnTo>
                <a:lnTo>
                  <a:pt x="3373435" y="1292754"/>
                </a:lnTo>
                <a:lnTo>
                  <a:pt x="3429115" y="1297857"/>
                </a:lnTo>
                <a:lnTo>
                  <a:pt x="3483861" y="1302836"/>
                </a:lnTo>
                <a:lnTo>
                  <a:pt x="3537589" y="1307694"/>
                </a:lnTo>
                <a:lnTo>
                  <a:pt x="3590216" y="1312435"/>
                </a:lnTo>
                <a:lnTo>
                  <a:pt x="3641659" y="1317065"/>
                </a:lnTo>
                <a:lnTo>
                  <a:pt x="3691835" y="1321586"/>
                </a:lnTo>
                <a:lnTo>
                  <a:pt x="3740661" y="1326004"/>
                </a:lnTo>
                <a:lnTo>
                  <a:pt x="3788054" y="1330321"/>
                </a:lnTo>
                <a:lnTo>
                  <a:pt x="3833930" y="1334543"/>
                </a:lnTo>
                <a:lnTo>
                  <a:pt x="3878207" y="1338673"/>
                </a:lnTo>
                <a:lnTo>
                  <a:pt x="3920801" y="1342715"/>
                </a:lnTo>
                <a:lnTo>
                  <a:pt x="3961629" y="1346675"/>
                </a:lnTo>
                <a:lnTo>
                  <a:pt x="4000608" y="1350554"/>
                </a:lnTo>
                <a:lnTo>
                  <a:pt x="4072687" y="1358093"/>
                </a:lnTo>
                <a:lnTo>
                  <a:pt x="4136372" y="1365364"/>
                </a:lnTo>
                <a:lnTo>
                  <a:pt x="4164860" y="1368909"/>
                </a:lnTo>
                <a:lnTo>
                  <a:pt x="4191000" y="1372400"/>
                </a:lnTo>
              </a:path>
            </a:pathLst>
          </a:custGeom>
          <a:ln w="952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81000" y="5938837"/>
            <a:ext cx="1981200" cy="697230"/>
            <a:chOff x="381000" y="5938837"/>
            <a:chExt cx="1981200" cy="697230"/>
          </a:xfrm>
        </p:grpSpPr>
        <p:sp>
          <p:nvSpPr>
            <p:cNvPr id="7" name="object 7"/>
            <p:cNvSpPr/>
            <p:nvPr/>
          </p:nvSpPr>
          <p:spPr>
            <a:xfrm>
              <a:off x="381000" y="5943600"/>
              <a:ext cx="1981200" cy="0"/>
            </a:xfrm>
            <a:custGeom>
              <a:avLst/>
              <a:gdLst/>
              <a:ahLst/>
              <a:cxnLst/>
              <a:rect l="l" t="t" r="r" b="b"/>
              <a:pathLst>
                <a:path w="1981200">
                  <a:moveTo>
                    <a:pt x="0" y="0"/>
                  </a:moveTo>
                  <a:lnTo>
                    <a:pt x="1981200" y="0"/>
                  </a:lnTo>
                </a:path>
              </a:pathLst>
            </a:custGeom>
            <a:ln w="9525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57300" y="5943599"/>
              <a:ext cx="76200" cy="692150"/>
            </a:xfrm>
            <a:custGeom>
              <a:avLst/>
              <a:gdLst/>
              <a:ahLst/>
              <a:cxnLst/>
              <a:rect l="l" t="t" r="r" b="b"/>
              <a:pathLst>
                <a:path w="76200" h="692150">
                  <a:moveTo>
                    <a:pt x="44450" y="682282"/>
                  </a:moveTo>
                  <a:lnTo>
                    <a:pt x="41656" y="679437"/>
                  </a:lnTo>
                  <a:lnTo>
                    <a:pt x="34544" y="679437"/>
                  </a:lnTo>
                  <a:lnTo>
                    <a:pt x="31750" y="682282"/>
                  </a:lnTo>
                  <a:lnTo>
                    <a:pt x="31750" y="689305"/>
                  </a:lnTo>
                  <a:lnTo>
                    <a:pt x="34544" y="692150"/>
                  </a:lnTo>
                  <a:lnTo>
                    <a:pt x="41656" y="692150"/>
                  </a:lnTo>
                  <a:lnTo>
                    <a:pt x="44450" y="689305"/>
                  </a:lnTo>
                  <a:lnTo>
                    <a:pt x="44450" y="682282"/>
                  </a:lnTo>
                  <a:close/>
                </a:path>
                <a:path w="76200" h="692150">
                  <a:moveTo>
                    <a:pt x="44450" y="656869"/>
                  </a:moveTo>
                  <a:lnTo>
                    <a:pt x="41656" y="654024"/>
                  </a:lnTo>
                  <a:lnTo>
                    <a:pt x="34544" y="654024"/>
                  </a:lnTo>
                  <a:lnTo>
                    <a:pt x="31750" y="656869"/>
                  </a:lnTo>
                  <a:lnTo>
                    <a:pt x="31750" y="663892"/>
                  </a:lnTo>
                  <a:lnTo>
                    <a:pt x="34544" y="666737"/>
                  </a:lnTo>
                  <a:lnTo>
                    <a:pt x="41656" y="666737"/>
                  </a:lnTo>
                  <a:lnTo>
                    <a:pt x="44450" y="663892"/>
                  </a:lnTo>
                  <a:lnTo>
                    <a:pt x="44450" y="656869"/>
                  </a:lnTo>
                  <a:close/>
                </a:path>
                <a:path w="76200" h="692150">
                  <a:moveTo>
                    <a:pt x="44450" y="631456"/>
                  </a:moveTo>
                  <a:lnTo>
                    <a:pt x="41656" y="628611"/>
                  </a:lnTo>
                  <a:lnTo>
                    <a:pt x="34544" y="628611"/>
                  </a:lnTo>
                  <a:lnTo>
                    <a:pt x="31750" y="631456"/>
                  </a:lnTo>
                  <a:lnTo>
                    <a:pt x="31750" y="638479"/>
                  </a:lnTo>
                  <a:lnTo>
                    <a:pt x="34544" y="641324"/>
                  </a:lnTo>
                  <a:lnTo>
                    <a:pt x="41656" y="641324"/>
                  </a:lnTo>
                  <a:lnTo>
                    <a:pt x="44450" y="638479"/>
                  </a:lnTo>
                  <a:lnTo>
                    <a:pt x="44450" y="631456"/>
                  </a:lnTo>
                  <a:close/>
                </a:path>
                <a:path w="76200" h="692150">
                  <a:moveTo>
                    <a:pt x="44450" y="606044"/>
                  </a:moveTo>
                  <a:lnTo>
                    <a:pt x="41656" y="603199"/>
                  </a:lnTo>
                  <a:lnTo>
                    <a:pt x="34544" y="603199"/>
                  </a:lnTo>
                  <a:lnTo>
                    <a:pt x="31750" y="606044"/>
                  </a:lnTo>
                  <a:lnTo>
                    <a:pt x="31750" y="613067"/>
                  </a:lnTo>
                  <a:lnTo>
                    <a:pt x="34544" y="615911"/>
                  </a:lnTo>
                  <a:lnTo>
                    <a:pt x="41656" y="615911"/>
                  </a:lnTo>
                  <a:lnTo>
                    <a:pt x="44450" y="613067"/>
                  </a:lnTo>
                  <a:lnTo>
                    <a:pt x="44450" y="606044"/>
                  </a:lnTo>
                  <a:close/>
                </a:path>
                <a:path w="76200" h="692150">
                  <a:moveTo>
                    <a:pt x="44450" y="580631"/>
                  </a:moveTo>
                  <a:lnTo>
                    <a:pt x="41656" y="577786"/>
                  </a:lnTo>
                  <a:lnTo>
                    <a:pt x="34544" y="577786"/>
                  </a:lnTo>
                  <a:lnTo>
                    <a:pt x="31750" y="580631"/>
                  </a:lnTo>
                  <a:lnTo>
                    <a:pt x="31750" y="587654"/>
                  </a:lnTo>
                  <a:lnTo>
                    <a:pt x="34544" y="590499"/>
                  </a:lnTo>
                  <a:lnTo>
                    <a:pt x="41656" y="590499"/>
                  </a:lnTo>
                  <a:lnTo>
                    <a:pt x="44450" y="587654"/>
                  </a:lnTo>
                  <a:lnTo>
                    <a:pt x="44450" y="580631"/>
                  </a:lnTo>
                  <a:close/>
                </a:path>
                <a:path w="76200" h="692150">
                  <a:moveTo>
                    <a:pt x="44450" y="555218"/>
                  </a:moveTo>
                  <a:lnTo>
                    <a:pt x="41656" y="552373"/>
                  </a:lnTo>
                  <a:lnTo>
                    <a:pt x="34544" y="552373"/>
                  </a:lnTo>
                  <a:lnTo>
                    <a:pt x="31750" y="555218"/>
                  </a:lnTo>
                  <a:lnTo>
                    <a:pt x="31750" y="562241"/>
                  </a:lnTo>
                  <a:lnTo>
                    <a:pt x="34544" y="565086"/>
                  </a:lnTo>
                  <a:lnTo>
                    <a:pt x="41656" y="565086"/>
                  </a:lnTo>
                  <a:lnTo>
                    <a:pt x="44450" y="562241"/>
                  </a:lnTo>
                  <a:lnTo>
                    <a:pt x="44450" y="555218"/>
                  </a:lnTo>
                  <a:close/>
                </a:path>
                <a:path w="76200" h="692150">
                  <a:moveTo>
                    <a:pt x="44450" y="529805"/>
                  </a:moveTo>
                  <a:lnTo>
                    <a:pt x="41656" y="526961"/>
                  </a:lnTo>
                  <a:lnTo>
                    <a:pt x="34544" y="526961"/>
                  </a:lnTo>
                  <a:lnTo>
                    <a:pt x="31750" y="529805"/>
                  </a:lnTo>
                  <a:lnTo>
                    <a:pt x="31750" y="536829"/>
                  </a:lnTo>
                  <a:lnTo>
                    <a:pt x="34544" y="539673"/>
                  </a:lnTo>
                  <a:lnTo>
                    <a:pt x="41656" y="539673"/>
                  </a:lnTo>
                  <a:lnTo>
                    <a:pt x="44450" y="536829"/>
                  </a:lnTo>
                  <a:lnTo>
                    <a:pt x="44450" y="529805"/>
                  </a:lnTo>
                  <a:close/>
                </a:path>
                <a:path w="76200" h="692150">
                  <a:moveTo>
                    <a:pt x="44450" y="504393"/>
                  </a:moveTo>
                  <a:lnTo>
                    <a:pt x="41656" y="501548"/>
                  </a:lnTo>
                  <a:lnTo>
                    <a:pt x="34544" y="501548"/>
                  </a:lnTo>
                  <a:lnTo>
                    <a:pt x="31750" y="504393"/>
                  </a:lnTo>
                  <a:lnTo>
                    <a:pt x="31750" y="511416"/>
                  </a:lnTo>
                  <a:lnTo>
                    <a:pt x="34544" y="514261"/>
                  </a:lnTo>
                  <a:lnTo>
                    <a:pt x="41656" y="514261"/>
                  </a:lnTo>
                  <a:lnTo>
                    <a:pt x="44450" y="511416"/>
                  </a:lnTo>
                  <a:lnTo>
                    <a:pt x="44450" y="504393"/>
                  </a:lnTo>
                  <a:close/>
                </a:path>
                <a:path w="76200" h="692150">
                  <a:moveTo>
                    <a:pt x="44450" y="478980"/>
                  </a:moveTo>
                  <a:lnTo>
                    <a:pt x="41656" y="476135"/>
                  </a:lnTo>
                  <a:lnTo>
                    <a:pt x="34544" y="476135"/>
                  </a:lnTo>
                  <a:lnTo>
                    <a:pt x="31750" y="478980"/>
                  </a:lnTo>
                  <a:lnTo>
                    <a:pt x="31750" y="486003"/>
                  </a:lnTo>
                  <a:lnTo>
                    <a:pt x="34544" y="488848"/>
                  </a:lnTo>
                  <a:lnTo>
                    <a:pt x="41656" y="488848"/>
                  </a:lnTo>
                  <a:lnTo>
                    <a:pt x="44450" y="486003"/>
                  </a:lnTo>
                  <a:lnTo>
                    <a:pt x="44450" y="478980"/>
                  </a:lnTo>
                  <a:close/>
                </a:path>
                <a:path w="76200" h="692150">
                  <a:moveTo>
                    <a:pt x="44450" y="453567"/>
                  </a:moveTo>
                  <a:lnTo>
                    <a:pt x="41656" y="450723"/>
                  </a:lnTo>
                  <a:lnTo>
                    <a:pt x="34544" y="450723"/>
                  </a:lnTo>
                  <a:lnTo>
                    <a:pt x="31750" y="453567"/>
                  </a:lnTo>
                  <a:lnTo>
                    <a:pt x="31750" y="460590"/>
                  </a:lnTo>
                  <a:lnTo>
                    <a:pt x="34544" y="463435"/>
                  </a:lnTo>
                  <a:lnTo>
                    <a:pt x="41656" y="463435"/>
                  </a:lnTo>
                  <a:lnTo>
                    <a:pt x="44450" y="460590"/>
                  </a:lnTo>
                  <a:lnTo>
                    <a:pt x="44450" y="453567"/>
                  </a:lnTo>
                  <a:close/>
                </a:path>
                <a:path w="76200" h="692150">
                  <a:moveTo>
                    <a:pt x="44450" y="428155"/>
                  </a:moveTo>
                  <a:lnTo>
                    <a:pt x="41656" y="425310"/>
                  </a:lnTo>
                  <a:lnTo>
                    <a:pt x="34544" y="425310"/>
                  </a:lnTo>
                  <a:lnTo>
                    <a:pt x="31750" y="428155"/>
                  </a:lnTo>
                  <a:lnTo>
                    <a:pt x="31750" y="435178"/>
                  </a:lnTo>
                  <a:lnTo>
                    <a:pt x="34544" y="438023"/>
                  </a:lnTo>
                  <a:lnTo>
                    <a:pt x="41656" y="438023"/>
                  </a:lnTo>
                  <a:lnTo>
                    <a:pt x="44450" y="435178"/>
                  </a:lnTo>
                  <a:lnTo>
                    <a:pt x="44450" y="428155"/>
                  </a:lnTo>
                  <a:close/>
                </a:path>
                <a:path w="76200" h="692150">
                  <a:moveTo>
                    <a:pt x="44450" y="402742"/>
                  </a:moveTo>
                  <a:lnTo>
                    <a:pt x="41656" y="399897"/>
                  </a:lnTo>
                  <a:lnTo>
                    <a:pt x="34544" y="399897"/>
                  </a:lnTo>
                  <a:lnTo>
                    <a:pt x="31750" y="402742"/>
                  </a:lnTo>
                  <a:lnTo>
                    <a:pt x="31750" y="409765"/>
                  </a:lnTo>
                  <a:lnTo>
                    <a:pt x="34544" y="412610"/>
                  </a:lnTo>
                  <a:lnTo>
                    <a:pt x="41656" y="412610"/>
                  </a:lnTo>
                  <a:lnTo>
                    <a:pt x="44450" y="409765"/>
                  </a:lnTo>
                  <a:lnTo>
                    <a:pt x="44450" y="402742"/>
                  </a:lnTo>
                  <a:close/>
                </a:path>
                <a:path w="76200" h="692150">
                  <a:moveTo>
                    <a:pt x="44450" y="377329"/>
                  </a:moveTo>
                  <a:lnTo>
                    <a:pt x="41656" y="374484"/>
                  </a:lnTo>
                  <a:lnTo>
                    <a:pt x="34544" y="374484"/>
                  </a:lnTo>
                  <a:lnTo>
                    <a:pt x="31750" y="377329"/>
                  </a:lnTo>
                  <a:lnTo>
                    <a:pt x="31750" y="384352"/>
                  </a:lnTo>
                  <a:lnTo>
                    <a:pt x="34544" y="387197"/>
                  </a:lnTo>
                  <a:lnTo>
                    <a:pt x="41656" y="387197"/>
                  </a:lnTo>
                  <a:lnTo>
                    <a:pt x="44450" y="384352"/>
                  </a:lnTo>
                  <a:lnTo>
                    <a:pt x="44450" y="377329"/>
                  </a:lnTo>
                  <a:close/>
                </a:path>
                <a:path w="76200" h="692150">
                  <a:moveTo>
                    <a:pt x="44450" y="351917"/>
                  </a:moveTo>
                  <a:lnTo>
                    <a:pt x="41656" y="349072"/>
                  </a:lnTo>
                  <a:lnTo>
                    <a:pt x="34544" y="349072"/>
                  </a:lnTo>
                  <a:lnTo>
                    <a:pt x="31750" y="351917"/>
                  </a:lnTo>
                  <a:lnTo>
                    <a:pt x="31750" y="358940"/>
                  </a:lnTo>
                  <a:lnTo>
                    <a:pt x="34544" y="361784"/>
                  </a:lnTo>
                  <a:lnTo>
                    <a:pt x="41656" y="361784"/>
                  </a:lnTo>
                  <a:lnTo>
                    <a:pt x="44450" y="358940"/>
                  </a:lnTo>
                  <a:lnTo>
                    <a:pt x="44450" y="351917"/>
                  </a:lnTo>
                  <a:close/>
                </a:path>
                <a:path w="76200" h="692150">
                  <a:moveTo>
                    <a:pt x="44450" y="326504"/>
                  </a:moveTo>
                  <a:lnTo>
                    <a:pt x="41656" y="323659"/>
                  </a:lnTo>
                  <a:lnTo>
                    <a:pt x="34544" y="323659"/>
                  </a:lnTo>
                  <a:lnTo>
                    <a:pt x="31750" y="326504"/>
                  </a:lnTo>
                  <a:lnTo>
                    <a:pt x="31750" y="333527"/>
                  </a:lnTo>
                  <a:lnTo>
                    <a:pt x="34544" y="336372"/>
                  </a:lnTo>
                  <a:lnTo>
                    <a:pt x="41656" y="336372"/>
                  </a:lnTo>
                  <a:lnTo>
                    <a:pt x="44450" y="333527"/>
                  </a:lnTo>
                  <a:lnTo>
                    <a:pt x="44450" y="326504"/>
                  </a:lnTo>
                  <a:close/>
                </a:path>
                <a:path w="76200" h="692150">
                  <a:moveTo>
                    <a:pt x="76200" y="76200"/>
                  </a:move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165100"/>
                  </a:lnTo>
                  <a:lnTo>
                    <a:pt x="0" y="228600"/>
                  </a:lnTo>
                  <a:lnTo>
                    <a:pt x="31750" y="228600"/>
                  </a:lnTo>
                  <a:lnTo>
                    <a:pt x="31750" y="308114"/>
                  </a:lnTo>
                  <a:lnTo>
                    <a:pt x="34544" y="310959"/>
                  </a:lnTo>
                  <a:lnTo>
                    <a:pt x="41656" y="310959"/>
                  </a:lnTo>
                  <a:lnTo>
                    <a:pt x="44450" y="308114"/>
                  </a:lnTo>
                  <a:lnTo>
                    <a:pt x="44450" y="304800"/>
                  </a:lnTo>
                  <a:lnTo>
                    <a:pt x="44450" y="301091"/>
                  </a:lnTo>
                  <a:lnTo>
                    <a:pt x="44450" y="228600"/>
                  </a:lnTo>
                  <a:lnTo>
                    <a:pt x="76200" y="228600"/>
                  </a:lnTo>
                  <a:lnTo>
                    <a:pt x="72898" y="222008"/>
                  </a:lnTo>
                  <a:lnTo>
                    <a:pt x="44450" y="165112"/>
                  </a:lnTo>
                  <a:lnTo>
                    <a:pt x="44450" y="76200"/>
                  </a:lnTo>
                  <a:lnTo>
                    <a:pt x="76200" y="76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962400" y="5938837"/>
            <a:ext cx="4191000" cy="621030"/>
            <a:chOff x="3962400" y="5938837"/>
            <a:chExt cx="4191000" cy="621030"/>
          </a:xfrm>
        </p:grpSpPr>
        <p:sp>
          <p:nvSpPr>
            <p:cNvPr id="10" name="object 10"/>
            <p:cNvSpPr/>
            <p:nvPr/>
          </p:nvSpPr>
          <p:spPr>
            <a:xfrm>
              <a:off x="3962400" y="5943600"/>
              <a:ext cx="4191000" cy="0"/>
            </a:xfrm>
            <a:custGeom>
              <a:avLst/>
              <a:gdLst/>
              <a:ahLst/>
              <a:cxnLst/>
              <a:rect l="l" t="t" r="r" b="b"/>
              <a:pathLst>
                <a:path w="4191000">
                  <a:moveTo>
                    <a:pt x="0" y="0"/>
                  </a:moveTo>
                  <a:lnTo>
                    <a:pt x="4191000" y="0"/>
                  </a:lnTo>
                </a:path>
              </a:pathLst>
            </a:custGeom>
            <a:ln w="9525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62500" y="5943599"/>
              <a:ext cx="914400" cy="615950"/>
            </a:xfrm>
            <a:custGeom>
              <a:avLst/>
              <a:gdLst/>
              <a:ahLst/>
              <a:cxnLst/>
              <a:rect l="l" t="t" r="r" b="b"/>
              <a:pathLst>
                <a:path w="914400" h="615950">
                  <a:moveTo>
                    <a:pt x="44450" y="606082"/>
                  </a:moveTo>
                  <a:lnTo>
                    <a:pt x="41656" y="603237"/>
                  </a:lnTo>
                  <a:lnTo>
                    <a:pt x="34544" y="603237"/>
                  </a:lnTo>
                  <a:lnTo>
                    <a:pt x="31750" y="606082"/>
                  </a:lnTo>
                  <a:lnTo>
                    <a:pt x="31750" y="613105"/>
                  </a:lnTo>
                  <a:lnTo>
                    <a:pt x="34544" y="615950"/>
                  </a:lnTo>
                  <a:lnTo>
                    <a:pt x="41656" y="615950"/>
                  </a:lnTo>
                  <a:lnTo>
                    <a:pt x="44450" y="613105"/>
                  </a:lnTo>
                  <a:lnTo>
                    <a:pt x="44450" y="606082"/>
                  </a:lnTo>
                  <a:close/>
                </a:path>
                <a:path w="914400" h="615950">
                  <a:moveTo>
                    <a:pt x="44450" y="580669"/>
                  </a:moveTo>
                  <a:lnTo>
                    <a:pt x="41656" y="577824"/>
                  </a:lnTo>
                  <a:lnTo>
                    <a:pt x="34544" y="577824"/>
                  </a:lnTo>
                  <a:lnTo>
                    <a:pt x="31750" y="580669"/>
                  </a:lnTo>
                  <a:lnTo>
                    <a:pt x="31750" y="587692"/>
                  </a:lnTo>
                  <a:lnTo>
                    <a:pt x="34544" y="590537"/>
                  </a:lnTo>
                  <a:lnTo>
                    <a:pt x="41656" y="590537"/>
                  </a:lnTo>
                  <a:lnTo>
                    <a:pt x="44450" y="587692"/>
                  </a:lnTo>
                  <a:lnTo>
                    <a:pt x="44450" y="580669"/>
                  </a:lnTo>
                  <a:close/>
                </a:path>
                <a:path w="914400" h="615950">
                  <a:moveTo>
                    <a:pt x="44450" y="555256"/>
                  </a:moveTo>
                  <a:lnTo>
                    <a:pt x="41656" y="552411"/>
                  </a:lnTo>
                  <a:lnTo>
                    <a:pt x="34544" y="552411"/>
                  </a:lnTo>
                  <a:lnTo>
                    <a:pt x="31750" y="555256"/>
                  </a:lnTo>
                  <a:lnTo>
                    <a:pt x="31750" y="562279"/>
                  </a:lnTo>
                  <a:lnTo>
                    <a:pt x="34544" y="565124"/>
                  </a:lnTo>
                  <a:lnTo>
                    <a:pt x="41656" y="565124"/>
                  </a:lnTo>
                  <a:lnTo>
                    <a:pt x="44450" y="562279"/>
                  </a:lnTo>
                  <a:lnTo>
                    <a:pt x="44450" y="555256"/>
                  </a:lnTo>
                  <a:close/>
                </a:path>
                <a:path w="914400" h="615950">
                  <a:moveTo>
                    <a:pt x="44450" y="529844"/>
                  </a:moveTo>
                  <a:lnTo>
                    <a:pt x="41656" y="526999"/>
                  </a:lnTo>
                  <a:lnTo>
                    <a:pt x="34544" y="526999"/>
                  </a:lnTo>
                  <a:lnTo>
                    <a:pt x="31750" y="529844"/>
                  </a:lnTo>
                  <a:lnTo>
                    <a:pt x="31750" y="536867"/>
                  </a:lnTo>
                  <a:lnTo>
                    <a:pt x="34544" y="539711"/>
                  </a:lnTo>
                  <a:lnTo>
                    <a:pt x="41656" y="539711"/>
                  </a:lnTo>
                  <a:lnTo>
                    <a:pt x="44450" y="536867"/>
                  </a:lnTo>
                  <a:lnTo>
                    <a:pt x="44450" y="529844"/>
                  </a:lnTo>
                  <a:close/>
                </a:path>
                <a:path w="914400" h="615950">
                  <a:moveTo>
                    <a:pt x="44450" y="504431"/>
                  </a:moveTo>
                  <a:lnTo>
                    <a:pt x="41656" y="501586"/>
                  </a:lnTo>
                  <a:lnTo>
                    <a:pt x="34544" y="501586"/>
                  </a:lnTo>
                  <a:lnTo>
                    <a:pt x="31750" y="504431"/>
                  </a:lnTo>
                  <a:lnTo>
                    <a:pt x="31750" y="511454"/>
                  </a:lnTo>
                  <a:lnTo>
                    <a:pt x="34544" y="514299"/>
                  </a:lnTo>
                  <a:lnTo>
                    <a:pt x="41656" y="514299"/>
                  </a:lnTo>
                  <a:lnTo>
                    <a:pt x="44450" y="511454"/>
                  </a:lnTo>
                  <a:lnTo>
                    <a:pt x="44450" y="504431"/>
                  </a:lnTo>
                  <a:close/>
                </a:path>
                <a:path w="914400" h="615950">
                  <a:moveTo>
                    <a:pt x="44450" y="479018"/>
                  </a:moveTo>
                  <a:lnTo>
                    <a:pt x="41656" y="476173"/>
                  </a:lnTo>
                  <a:lnTo>
                    <a:pt x="34544" y="476173"/>
                  </a:lnTo>
                  <a:lnTo>
                    <a:pt x="31750" y="479018"/>
                  </a:lnTo>
                  <a:lnTo>
                    <a:pt x="31750" y="486041"/>
                  </a:lnTo>
                  <a:lnTo>
                    <a:pt x="34544" y="488886"/>
                  </a:lnTo>
                  <a:lnTo>
                    <a:pt x="41656" y="488886"/>
                  </a:lnTo>
                  <a:lnTo>
                    <a:pt x="44450" y="486041"/>
                  </a:lnTo>
                  <a:lnTo>
                    <a:pt x="44450" y="479018"/>
                  </a:lnTo>
                  <a:close/>
                </a:path>
                <a:path w="914400" h="615950">
                  <a:moveTo>
                    <a:pt x="44450" y="453605"/>
                  </a:moveTo>
                  <a:lnTo>
                    <a:pt x="41656" y="450761"/>
                  </a:lnTo>
                  <a:lnTo>
                    <a:pt x="34544" y="450761"/>
                  </a:lnTo>
                  <a:lnTo>
                    <a:pt x="31750" y="453605"/>
                  </a:lnTo>
                  <a:lnTo>
                    <a:pt x="31750" y="460629"/>
                  </a:lnTo>
                  <a:lnTo>
                    <a:pt x="34544" y="463473"/>
                  </a:lnTo>
                  <a:lnTo>
                    <a:pt x="41656" y="463473"/>
                  </a:lnTo>
                  <a:lnTo>
                    <a:pt x="44450" y="460629"/>
                  </a:lnTo>
                  <a:lnTo>
                    <a:pt x="44450" y="453605"/>
                  </a:lnTo>
                  <a:close/>
                </a:path>
                <a:path w="914400" h="615950">
                  <a:moveTo>
                    <a:pt x="44450" y="428193"/>
                  </a:moveTo>
                  <a:lnTo>
                    <a:pt x="41656" y="425348"/>
                  </a:lnTo>
                  <a:lnTo>
                    <a:pt x="34544" y="425348"/>
                  </a:lnTo>
                  <a:lnTo>
                    <a:pt x="31750" y="428193"/>
                  </a:lnTo>
                  <a:lnTo>
                    <a:pt x="31750" y="435216"/>
                  </a:lnTo>
                  <a:lnTo>
                    <a:pt x="34544" y="438061"/>
                  </a:lnTo>
                  <a:lnTo>
                    <a:pt x="41656" y="438061"/>
                  </a:lnTo>
                  <a:lnTo>
                    <a:pt x="44450" y="435216"/>
                  </a:lnTo>
                  <a:lnTo>
                    <a:pt x="44450" y="428193"/>
                  </a:lnTo>
                  <a:close/>
                </a:path>
                <a:path w="914400" h="615950">
                  <a:moveTo>
                    <a:pt x="44450" y="402780"/>
                  </a:moveTo>
                  <a:lnTo>
                    <a:pt x="41656" y="399935"/>
                  </a:lnTo>
                  <a:lnTo>
                    <a:pt x="34544" y="399935"/>
                  </a:lnTo>
                  <a:lnTo>
                    <a:pt x="31750" y="402780"/>
                  </a:lnTo>
                  <a:lnTo>
                    <a:pt x="31750" y="409803"/>
                  </a:lnTo>
                  <a:lnTo>
                    <a:pt x="34544" y="412648"/>
                  </a:lnTo>
                  <a:lnTo>
                    <a:pt x="41656" y="412648"/>
                  </a:lnTo>
                  <a:lnTo>
                    <a:pt x="44450" y="409803"/>
                  </a:lnTo>
                  <a:lnTo>
                    <a:pt x="44450" y="402780"/>
                  </a:lnTo>
                  <a:close/>
                </a:path>
                <a:path w="914400" h="615950">
                  <a:moveTo>
                    <a:pt x="44450" y="377367"/>
                  </a:moveTo>
                  <a:lnTo>
                    <a:pt x="41656" y="374523"/>
                  </a:lnTo>
                  <a:lnTo>
                    <a:pt x="34544" y="374523"/>
                  </a:lnTo>
                  <a:lnTo>
                    <a:pt x="31750" y="377367"/>
                  </a:lnTo>
                  <a:lnTo>
                    <a:pt x="31750" y="384390"/>
                  </a:lnTo>
                  <a:lnTo>
                    <a:pt x="34544" y="387235"/>
                  </a:lnTo>
                  <a:lnTo>
                    <a:pt x="41656" y="387235"/>
                  </a:lnTo>
                  <a:lnTo>
                    <a:pt x="44450" y="384390"/>
                  </a:lnTo>
                  <a:lnTo>
                    <a:pt x="44450" y="377367"/>
                  </a:lnTo>
                  <a:close/>
                </a:path>
                <a:path w="914400" h="615950">
                  <a:moveTo>
                    <a:pt x="44450" y="351955"/>
                  </a:moveTo>
                  <a:lnTo>
                    <a:pt x="41656" y="349110"/>
                  </a:lnTo>
                  <a:lnTo>
                    <a:pt x="34544" y="349110"/>
                  </a:lnTo>
                  <a:lnTo>
                    <a:pt x="31750" y="351955"/>
                  </a:lnTo>
                  <a:lnTo>
                    <a:pt x="31750" y="358978"/>
                  </a:lnTo>
                  <a:lnTo>
                    <a:pt x="34544" y="361823"/>
                  </a:lnTo>
                  <a:lnTo>
                    <a:pt x="41656" y="361823"/>
                  </a:lnTo>
                  <a:lnTo>
                    <a:pt x="44450" y="358978"/>
                  </a:lnTo>
                  <a:lnTo>
                    <a:pt x="44450" y="351955"/>
                  </a:lnTo>
                  <a:close/>
                </a:path>
                <a:path w="914400" h="615950">
                  <a:moveTo>
                    <a:pt x="44450" y="326542"/>
                  </a:moveTo>
                  <a:lnTo>
                    <a:pt x="41656" y="323697"/>
                  </a:lnTo>
                  <a:lnTo>
                    <a:pt x="34544" y="323697"/>
                  </a:lnTo>
                  <a:lnTo>
                    <a:pt x="31750" y="326542"/>
                  </a:lnTo>
                  <a:lnTo>
                    <a:pt x="31750" y="333565"/>
                  </a:lnTo>
                  <a:lnTo>
                    <a:pt x="34544" y="336410"/>
                  </a:lnTo>
                  <a:lnTo>
                    <a:pt x="41656" y="336410"/>
                  </a:lnTo>
                  <a:lnTo>
                    <a:pt x="44450" y="333565"/>
                  </a:lnTo>
                  <a:lnTo>
                    <a:pt x="44450" y="326542"/>
                  </a:lnTo>
                  <a:close/>
                </a:path>
                <a:path w="914400" h="615950">
                  <a:moveTo>
                    <a:pt x="44450" y="301129"/>
                  </a:moveTo>
                  <a:lnTo>
                    <a:pt x="41656" y="298284"/>
                  </a:lnTo>
                  <a:lnTo>
                    <a:pt x="34544" y="298284"/>
                  </a:lnTo>
                  <a:lnTo>
                    <a:pt x="31750" y="301129"/>
                  </a:lnTo>
                  <a:lnTo>
                    <a:pt x="31750" y="308152"/>
                  </a:lnTo>
                  <a:lnTo>
                    <a:pt x="34544" y="310997"/>
                  </a:lnTo>
                  <a:lnTo>
                    <a:pt x="41656" y="310997"/>
                  </a:lnTo>
                  <a:lnTo>
                    <a:pt x="44450" y="308152"/>
                  </a:lnTo>
                  <a:lnTo>
                    <a:pt x="44450" y="301129"/>
                  </a:lnTo>
                  <a:close/>
                </a:path>
                <a:path w="914400" h="615950">
                  <a:moveTo>
                    <a:pt x="44450" y="275717"/>
                  </a:moveTo>
                  <a:lnTo>
                    <a:pt x="41656" y="272872"/>
                  </a:lnTo>
                  <a:lnTo>
                    <a:pt x="34544" y="272872"/>
                  </a:lnTo>
                  <a:lnTo>
                    <a:pt x="31750" y="275717"/>
                  </a:lnTo>
                  <a:lnTo>
                    <a:pt x="31750" y="282740"/>
                  </a:lnTo>
                  <a:lnTo>
                    <a:pt x="34544" y="285584"/>
                  </a:lnTo>
                  <a:lnTo>
                    <a:pt x="41656" y="285584"/>
                  </a:lnTo>
                  <a:lnTo>
                    <a:pt x="44450" y="282740"/>
                  </a:lnTo>
                  <a:lnTo>
                    <a:pt x="44450" y="275717"/>
                  </a:lnTo>
                  <a:close/>
                </a:path>
                <a:path w="914400" h="615950">
                  <a:moveTo>
                    <a:pt x="44450" y="250304"/>
                  </a:moveTo>
                  <a:lnTo>
                    <a:pt x="41656" y="247459"/>
                  </a:lnTo>
                  <a:lnTo>
                    <a:pt x="34544" y="247459"/>
                  </a:lnTo>
                  <a:lnTo>
                    <a:pt x="31750" y="250304"/>
                  </a:lnTo>
                  <a:lnTo>
                    <a:pt x="31750" y="257327"/>
                  </a:lnTo>
                  <a:lnTo>
                    <a:pt x="34544" y="260172"/>
                  </a:lnTo>
                  <a:lnTo>
                    <a:pt x="41656" y="260172"/>
                  </a:lnTo>
                  <a:lnTo>
                    <a:pt x="44450" y="257327"/>
                  </a:lnTo>
                  <a:lnTo>
                    <a:pt x="44450" y="250304"/>
                  </a:lnTo>
                  <a:close/>
                </a:path>
                <a:path w="914400" h="615950">
                  <a:moveTo>
                    <a:pt x="44450" y="224891"/>
                  </a:moveTo>
                  <a:lnTo>
                    <a:pt x="41656" y="222046"/>
                  </a:lnTo>
                  <a:lnTo>
                    <a:pt x="34544" y="222046"/>
                  </a:lnTo>
                  <a:lnTo>
                    <a:pt x="31750" y="224891"/>
                  </a:lnTo>
                  <a:lnTo>
                    <a:pt x="31750" y="231914"/>
                  </a:lnTo>
                  <a:lnTo>
                    <a:pt x="34544" y="234759"/>
                  </a:lnTo>
                  <a:lnTo>
                    <a:pt x="41656" y="234759"/>
                  </a:lnTo>
                  <a:lnTo>
                    <a:pt x="44450" y="231914"/>
                  </a:lnTo>
                  <a:lnTo>
                    <a:pt x="44450" y="224891"/>
                  </a:lnTo>
                  <a:close/>
                </a:path>
                <a:path w="914400" h="615950">
                  <a:moveTo>
                    <a:pt x="44450" y="199478"/>
                  </a:moveTo>
                  <a:lnTo>
                    <a:pt x="41656" y="196634"/>
                  </a:lnTo>
                  <a:lnTo>
                    <a:pt x="34544" y="196634"/>
                  </a:lnTo>
                  <a:lnTo>
                    <a:pt x="31750" y="199478"/>
                  </a:lnTo>
                  <a:lnTo>
                    <a:pt x="31750" y="206502"/>
                  </a:lnTo>
                  <a:lnTo>
                    <a:pt x="34544" y="209346"/>
                  </a:lnTo>
                  <a:lnTo>
                    <a:pt x="41656" y="209346"/>
                  </a:lnTo>
                  <a:lnTo>
                    <a:pt x="44450" y="206502"/>
                  </a:lnTo>
                  <a:lnTo>
                    <a:pt x="44450" y="199478"/>
                  </a:lnTo>
                  <a:close/>
                </a:path>
                <a:path w="914400" h="615950">
                  <a:moveTo>
                    <a:pt x="44450" y="174066"/>
                  </a:moveTo>
                  <a:lnTo>
                    <a:pt x="41656" y="171221"/>
                  </a:lnTo>
                  <a:lnTo>
                    <a:pt x="34544" y="171221"/>
                  </a:lnTo>
                  <a:lnTo>
                    <a:pt x="31750" y="174066"/>
                  </a:lnTo>
                  <a:lnTo>
                    <a:pt x="31750" y="181089"/>
                  </a:lnTo>
                  <a:lnTo>
                    <a:pt x="34544" y="183934"/>
                  </a:lnTo>
                  <a:lnTo>
                    <a:pt x="41656" y="183934"/>
                  </a:lnTo>
                  <a:lnTo>
                    <a:pt x="44450" y="181089"/>
                  </a:lnTo>
                  <a:lnTo>
                    <a:pt x="44450" y="174066"/>
                  </a:lnTo>
                  <a:close/>
                </a:path>
                <a:path w="914400" h="615950">
                  <a:moveTo>
                    <a:pt x="44450" y="148653"/>
                  </a:moveTo>
                  <a:lnTo>
                    <a:pt x="41656" y="145808"/>
                  </a:lnTo>
                  <a:lnTo>
                    <a:pt x="34544" y="145808"/>
                  </a:lnTo>
                  <a:lnTo>
                    <a:pt x="31750" y="148653"/>
                  </a:lnTo>
                  <a:lnTo>
                    <a:pt x="31750" y="155676"/>
                  </a:lnTo>
                  <a:lnTo>
                    <a:pt x="34544" y="158521"/>
                  </a:lnTo>
                  <a:lnTo>
                    <a:pt x="41656" y="158521"/>
                  </a:lnTo>
                  <a:lnTo>
                    <a:pt x="44450" y="155676"/>
                  </a:lnTo>
                  <a:lnTo>
                    <a:pt x="44450" y="148653"/>
                  </a:lnTo>
                  <a:close/>
                </a:path>
                <a:path w="914400" h="615950">
                  <a:moveTo>
                    <a:pt x="44450" y="123240"/>
                  </a:moveTo>
                  <a:lnTo>
                    <a:pt x="41656" y="120396"/>
                  </a:lnTo>
                  <a:lnTo>
                    <a:pt x="34544" y="120396"/>
                  </a:lnTo>
                  <a:lnTo>
                    <a:pt x="31750" y="123240"/>
                  </a:lnTo>
                  <a:lnTo>
                    <a:pt x="31750" y="130263"/>
                  </a:lnTo>
                  <a:lnTo>
                    <a:pt x="34544" y="133108"/>
                  </a:lnTo>
                  <a:lnTo>
                    <a:pt x="41656" y="133108"/>
                  </a:lnTo>
                  <a:lnTo>
                    <a:pt x="44450" y="130263"/>
                  </a:lnTo>
                  <a:lnTo>
                    <a:pt x="44450" y="123240"/>
                  </a:lnTo>
                  <a:close/>
                </a:path>
                <a:path w="914400" h="615950">
                  <a:moveTo>
                    <a:pt x="44450" y="97828"/>
                  </a:moveTo>
                  <a:lnTo>
                    <a:pt x="41656" y="94983"/>
                  </a:lnTo>
                  <a:lnTo>
                    <a:pt x="34544" y="94983"/>
                  </a:lnTo>
                  <a:lnTo>
                    <a:pt x="31750" y="97828"/>
                  </a:lnTo>
                  <a:lnTo>
                    <a:pt x="31750" y="104851"/>
                  </a:lnTo>
                  <a:lnTo>
                    <a:pt x="34544" y="107696"/>
                  </a:lnTo>
                  <a:lnTo>
                    <a:pt x="41656" y="107696"/>
                  </a:lnTo>
                  <a:lnTo>
                    <a:pt x="44450" y="104851"/>
                  </a:lnTo>
                  <a:lnTo>
                    <a:pt x="44450" y="97828"/>
                  </a:lnTo>
                  <a:close/>
                </a:path>
                <a:path w="914400" h="615950">
                  <a:moveTo>
                    <a:pt x="76200" y="76200"/>
                  </a:moveTo>
                  <a:lnTo>
                    <a:pt x="72885" y="6957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79438"/>
                  </a:lnTo>
                  <a:lnTo>
                    <a:pt x="34544" y="82283"/>
                  </a:lnTo>
                  <a:lnTo>
                    <a:pt x="41656" y="82283"/>
                  </a:lnTo>
                  <a:lnTo>
                    <a:pt x="44450" y="79438"/>
                  </a:lnTo>
                  <a:lnTo>
                    <a:pt x="44450" y="76200"/>
                  </a:lnTo>
                  <a:lnTo>
                    <a:pt x="76200" y="76200"/>
                  </a:lnTo>
                  <a:close/>
                </a:path>
                <a:path w="914400" h="615950">
                  <a:moveTo>
                    <a:pt x="914400" y="76200"/>
                  </a:moveTo>
                  <a:lnTo>
                    <a:pt x="908050" y="63500"/>
                  </a:lnTo>
                  <a:lnTo>
                    <a:pt x="876300" y="0"/>
                  </a:lnTo>
                  <a:lnTo>
                    <a:pt x="838200" y="76200"/>
                  </a:lnTo>
                  <a:lnTo>
                    <a:pt x="869950" y="76200"/>
                  </a:lnTo>
                  <a:lnTo>
                    <a:pt x="869950" y="609600"/>
                  </a:lnTo>
                  <a:lnTo>
                    <a:pt x="882650" y="609600"/>
                  </a:lnTo>
                  <a:lnTo>
                    <a:pt x="882650" y="76200"/>
                  </a:lnTo>
                  <a:lnTo>
                    <a:pt x="914400" y="76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526794" y="5971438"/>
            <a:ext cx="5969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Mean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9740" y="6519773"/>
            <a:ext cx="772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Median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23228" y="5971438"/>
            <a:ext cx="5969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Mean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65575" y="6519773"/>
            <a:ext cx="772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Median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4540" y="4214241"/>
            <a:ext cx="1362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EBEBEB"/>
                </a:solidFill>
                <a:latin typeface="Times New Roman"/>
                <a:cs typeface="Times New Roman"/>
              </a:rPr>
              <a:t>Symmetric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66028" y="4290441"/>
            <a:ext cx="990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EBEBEB"/>
                </a:solidFill>
                <a:latin typeface="Times New Roman"/>
                <a:cs typeface="Times New Roman"/>
              </a:rPr>
              <a:t>Skewed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67" y="473455"/>
            <a:ext cx="20243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" dirty="0"/>
              <a:t>Median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05967" y="1973326"/>
            <a:ext cx="6184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4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middle</a:t>
            </a:r>
            <a:r>
              <a:rPr sz="24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score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or</a:t>
            </a:r>
            <a:r>
              <a:rPr sz="24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measurement</a:t>
            </a:r>
            <a:r>
              <a:rPr sz="24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in</a:t>
            </a:r>
            <a:r>
              <a:rPr sz="24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entury Gothic"/>
                <a:cs typeface="Century Gothic"/>
              </a:rPr>
              <a:t>set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8867" y="2229358"/>
            <a:ext cx="5756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of ranked scores</a:t>
            </a:r>
            <a:r>
              <a:rPr sz="24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or</a:t>
            </a:r>
            <a:r>
              <a:rPr sz="24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measurements;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8867" y="2485085"/>
            <a:ext cx="58121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point</a:t>
            </a:r>
            <a:r>
              <a:rPr sz="24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that</a:t>
            </a:r>
            <a:r>
              <a:rPr sz="24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divides</a:t>
            </a:r>
            <a:r>
              <a:rPr sz="24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distribution</a:t>
            </a:r>
            <a:r>
              <a:rPr sz="24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into</a:t>
            </a:r>
            <a:r>
              <a:rPr sz="24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entury Gothic"/>
                <a:cs typeface="Century Gothic"/>
              </a:rPr>
              <a:t>two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5967" y="2741803"/>
            <a:ext cx="6255385" cy="115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equal 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halves.</a:t>
            </a:r>
            <a:endParaRPr sz="2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Data</a:t>
            </a:r>
            <a:r>
              <a:rPr sz="24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are</a:t>
            </a:r>
            <a:r>
              <a:rPr sz="24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listed</a:t>
            </a:r>
            <a:r>
              <a:rPr sz="24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in</a:t>
            </a:r>
            <a:r>
              <a:rPr sz="24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order—the</a:t>
            </a:r>
            <a:r>
              <a:rPr sz="24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median</a:t>
            </a:r>
            <a:r>
              <a:rPr sz="24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sz="24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8867" y="3764407"/>
            <a:ext cx="5259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point</a:t>
            </a:r>
            <a:r>
              <a:rPr sz="24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at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which</a:t>
            </a:r>
            <a:r>
              <a:rPr sz="24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50%</a:t>
            </a:r>
            <a:r>
              <a:rPr sz="24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the cases </a:t>
            </a:r>
            <a:r>
              <a:rPr sz="2400" spc="-25" dirty="0">
                <a:solidFill>
                  <a:srgbClr val="FFFFFF"/>
                </a:solidFill>
                <a:latin typeface="Century Gothic"/>
                <a:cs typeface="Century Gothic"/>
              </a:rPr>
              <a:t>are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48867" y="4020134"/>
            <a:ext cx="34397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above</a:t>
            </a:r>
            <a:r>
              <a:rPr sz="24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50%</a:t>
            </a:r>
            <a:r>
              <a:rPr sz="24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below.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0567" y="4785741"/>
            <a:ext cx="2876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50</a:t>
            </a:r>
            <a:r>
              <a:rPr sz="2400" baseline="24305" dirty="0">
                <a:solidFill>
                  <a:srgbClr val="FFFFFF"/>
                </a:solidFill>
                <a:latin typeface="Century Gothic"/>
                <a:cs typeface="Century Gothic"/>
              </a:rPr>
              <a:t>th</a:t>
            </a:r>
            <a:r>
              <a:rPr sz="2400" spc="284" baseline="2430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percentile.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67" y="473455"/>
            <a:ext cx="15773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0" dirty="0"/>
              <a:t>Mode</a:t>
            </a:r>
            <a:endParaRPr sz="4200"/>
          </a:p>
        </p:txBody>
      </p:sp>
      <p:sp>
        <p:nvSpPr>
          <p:cNvPr id="3" name="object 3"/>
          <p:cNvSpPr/>
          <p:nvPr/>
        </p:nvSpPr>
        <p:spPr>
          <a:xfrm>
            <a:off x="4779264" y="3732276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540" y="2080006"/>
            <a:ext cx="7830184" cy="3166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most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common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data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point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called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mode.</a:t>
            </a:r>
            <a:endParaRPr sz="20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5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combined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IQ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scores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for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Classes</a:t>
            </a:r>
            <a:r>
              <a:rPr sz="200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&amp;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B: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80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87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89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93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93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96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97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98 102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103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105 106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109 109 109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110 111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115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119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120</a:t>
            </a:r>
            <a:endParaRPr sz="1800">
              <a:latin typeface="Century Gothic"/>
              <a:cs typeface="Century Gothic"/>
            </a:endParaRPr>
          </a:p>
          <a:p>
            <a:pPr marL="3556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127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128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131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131 140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162</a:t>
            </a:r>
            <a:endParaRPr sz="18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Century Gothic"/>
              <a:cs typeface="Century Gothic"/>
            </a:endParaRPr>
          </a:p>
          <a:p>
            <a:pPr marL="4488180">
              <a:lnSpc>
                <a:spcPct val="100000"/>
              </a:lnSpc>
            </a:pPr>
            <a:r>
              <a:rPr sz="18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sz="18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FFFFFF"/>
                </a:solidFill>
                <a:latin typeface="Arial"/>
                <a:cs typeface="Arial"/>
              </a:rPr>
              <a:t>mode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!!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i="1" dirty="0">
                <a:solidFill>
                  <a:srgbClr val="FFFFFF"/>
                </a:solidFill>
                <a:latin typeface="Century Gothic"/>
                <a:cs typeface="Century Gothic"/>
              </a:rPr>
              <a:t>BTW,</a:t>
            </a:r>
            <a:r>
              <a:rPr sz="2000" i="1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i="1" dirty="0">
                <a:solidFill>
                  <a:srgbClr val="FFFFFF"/>
                </a:solidFill>
                <a:latin typeface="Century Gothic"/>
                <a:cs typeface="Century Gothic"/>
              </a:rPr>
              <a:t>It</a:t>
            </a:r>
            <a:r>
              <a:rPr sz="2000" i="1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i="1" dirty="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sz="2000" i="1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i="1" dirty="0">
                <a:solidFill>
                  <a:srgbClr val="FFFFFF"/>
                </a:solidFill>
                <a:latin typeface="Century Gothic"/>
                <a:cs typeface="Century Gothic"/>
              </a:rPr>
              <a:t>possible</a:t>
            </a:r>
            <a:r>
              <a:rPr sz="2000" i="1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i="1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sz="2000" i="1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i="1" dirty="0">
                <a:solidFill>
                  <a:srgbClr val="FFFFFF"/>
                </a:solidFill>
                <a:latin typeface="Century Gothic"/>
                <a:cs typeface="Century Gothic"/>
              </a:rPr>
              <a:t>have</a:t>
            </a:r>
            <a:r>
              <a:rPr sz="2000" i="1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i="1" dirty="0">
                <a:solidFill>
                  <a:srgbClr val="FFFFFF"/>
                </a:solidFill>
                <a:latin typeface="Century Gothic"/>
                <a:cs typeface="Century Gothic"/>
              </a:rPr>
              <a:t>more</a:t>
            </a:r>
            <a:r>
              <a:rPr sz="2000" i="1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i="1" dirty="0">
                <a:solidFill>
                  <a:srgbClr val="FFFFFF"/>
                </a:solidFill>
                <a:latin typeface="Century Gothic"/>
                <a:cs typeface="Century Gothic"/>
              </a:rPr>
              <a:t>than</a:t>
            </a:r>
            <a:r>
              <a:rPr sz="2000" i="1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i="1" dirty="0">
                <a:solidFill>
                  <a:srgbClr val="FFFFFF"/>
                </a:solidFill>
                <a:latin typeface="Century Gothic"/>
                <a:cs typeface="Century Gothic"/>
              </a:rPr>
              <a:t>one</a:t>
            </a:r>
            <a:r>
              <a:rPr sz="2000" i="1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i="1" spc="-10" dirty="0">
                <a:solidFill>
                  <a:srgbClr val="FFFFFF"/>
                </a:solidFill>
                <a:latin typeface="Century Gothic"/>
                <a:cs typeface="Century Gothic"/>
              </a:rPr>
              <a:t>mode!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48300" y="385572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44450" y="63499"/>
                </a:moveTo>
                <a:lnTo>
                  <a:pt x="31750" y="63499"/>
                </a:lnTo>
                <a:lnTo>
                  <a:pt x="31750" y="380999"/>
                </a:lnTo>
                <a:lnTo>
                  <a:pt x="44450" y="380999"/>
                </a:lnTo>
                <a:lnTo>
                  <a:pt x="44450" y="63499"/>
                </a:lnTo>
                <a:close/>
              </a:path>
              <a:path w="76200" h="381000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381000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43383"/>
            <a:ext cx="15773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0" dirty="0"/>
              <a:t>Mode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535940" y="1745107"/>
            <a:ext cx="3326129" cy="1215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4200" marR="5080" indent="-572135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It</a:t>
            </a:r>
            <a:r>
              <a:rPr sz="26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may mot</a:t>
            </a:r>
            <a:r>
              <a:rPr sz="26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be at</a:t>
            </a:r>
            <a:r>
              <a:rPr sz="26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center</a:t>
            </a:r>
            <a:r>
              <a:rPr sz="26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26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spc="-50" dirty="0">
                <a:solidFill>
                  <a:srgbClr val="FFFFFF"/>
                </a:solidFill>
                <a:latin typeface="Century Gothic"/>
                <a:cs typeface="Century Gothic"/>
              </a:rPr>
              <a:t>a </a:t>
            </a:r>
            <a:r>
              <a:rPr sz="2600" spc="-10" dirty="0">
                <a:solidFill>
                  <a:srgbClr val="FFFFFF"/>
                </a:solidFill>
                <a:latin typeface="Century Gothic"/>
                <a:cs typeface="Century Gothic"/>
              </a:rPr>
              <a:t>distribution.</a:t>
            </a:r>
            <a:endParaRPr sz="26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584524"/>
            <a:ext cx="3776979" cy="1612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4200" marR="5080" indent="-572135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Data</a:t>
            </a:r>
            <a:r>
              <a:rPr sz="26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distribution</a:t>
            </a:r>
            <a:r>
              <a:rPr sz="260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on</a:t>
            </a:r>
            <a:r>
              <a:rPr sz="2600" spc="-25" dirty="0">
                <a:solidFill>
                  <a:srgbClr val="FFFFFF"/>
                </a:solidFill>
                <a:latin typeface="Century Gothic"/>
                <a:cs typeface="Century Gothic"/>
              </a:rPr>
              <a:t> the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right is</a:t>
            </a:r>
            <a:r>
              <a:rPr sz="26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entury Gothic"/>
                <a:cs typeface="Century Gothic"/>
              </a:rPr>
              <a:t>“bimodal”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(even</a:t>
            </a:r>
            <a:r>
              <a:rPr sz="26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statistics</a:t>
            </a:r>
            <a:r>
              <a:rPr sz="26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Century Gothic"/>
                <a:cs typeface="Century Gothic"/>
              </a:rPr>
              <a:t>can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be</a:t>
            </a:r>
            <a:r>
              <a:rPr sz="2600" spc="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entury Gothic"/>
                <a:cs typeface="Century Gothic"/>
              </a:rPr>
              <a:t>open-minded)</a:t>
            </a:r>
            <a:endParaRPr sz="2600">
              <a:latin typeface="Century Gothic"/>
              <a:cs typeface="Century Gothic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648199" y="2310209"/>
            <a:ext cx="4039235" cy="3231515"/>
            <a:chOff x="4648199" y="2310209"/>
            <a:chExt cx="4039235" cy="3231515"/>
          </a:xfrm>
        </p:grpSpPr>
        <p:sp>
          <p:nvSpPr>
            <p:cNvPr id="6" name="object 6"/>
            <p:cNvSpPr/>
            <p:nvPr/>
          </p:nvSpPr>
          <p:spPr>
            <a:xfrm>
              <a:off x="4648199" y="2310209"/>
              <a:ext cx="4039235" cy="3231515"/>
            </a:xfrm>
            <a:custGeom>
              <a:avLst/>
              <a:gdLst/>
              <a:ahLst/>
              <a:cxnLst/>
              <a:rect l="l" t="t" r="r" b="b"/>
              <a:pathLst>
                <a:path w="4039234" h="3231515">
                  <a:moveTo>
                    <a:pt x="4038680" y="0"/>
                  </a:moveTo>
                  <a:lnTo>
                    <a:pt x="0" y="0"/>
                  </a:lnTo>
                  <a:lnTo>
                    <a:pt x="0" y="3230965"/>
                  </a:lnTo>
                  <a:lnTo>
                    <a:pt x="4038680" y="3230965"/>
                  </a:lnTo>
                  <a:lnTo>
                    <a:pt x="40386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65369" y="2387658"/>
              <a:ext cx="3637915" cy="2842895"/>
            </a:xfrm>
            <a:custGeom>
              <a:avLst/>
              <a:gdLst/>
              <a:ahLst/>
              <a:cxnLst/>
              <a:rect l="l" t="t" r="r" b="b"/>
              <a:pathLst>
                <a:path w="3637915" h="2842895">
                  <a:moveTo>
                    <a:pt x="52595" y="2710371"/>
                  </a:moveTo>
                  <a:lnTo>
                    <a:pt x="3637321" y="2710371"/>
                  </a:lnTo>
                  <a:lnTo>
                    <a:pt x="3637321" y="0"/>
                  </a:lnTo>
                  <a:lnTo>
                    <a:pt x="52595" y="0"/>
                  </a:lnTo>
                  <a:lnTo>
                    <a:pt x="52595" y="2710371"/>
                  </a:lnTo>
                  <a:close/>
                </a:path>
                <a:path w="3637915" h="2842895">
                  <a:moveTo>
                    <a:pt x="52595" y="2710371"/>
                  </a:moveTo>
                  <a:lnTo>
                    <a:pt x="3637328" y="2710371"/>
                  </a:lnTo>
                </a:path>
                <a:path w="3637915" h="2842895">
                  <a:moveTo>
                    <a:pt x="305330" y="2710371"/>
                  </a:moveTo>
                  <a:lnTo>
                    <a:pt x="305330" y="2763123"/>
                  </a:lnTo>
                </a:path>
                <a:path w="3637915" h="2842895">
                  <a:moveTo>
                    <a:pt x="451991" y="2710371"/>
                  </a:moveTo>
                  <a:lnTo>
                    <a:pt x="451991" y="2842780"/>
                  </a:lnTo>
                </a:path>
                <a:path w="3637915" h="2842895">
                  <a:moveTo>
                    <a:pt x="598616" y="2710371"/>
                  </a:moveTo>
                  <a:lnTo>
                    <a:pt x="598616" y="2763123"/>
                  </a:lnTo>
                </a:path>
                <a:path w="3637915" h="2842895">
                  <a:moveTo>
                    <a:pt x="745241" y="2710371"/>
                  </a:moveTo>
                  <a:lnTo>
                    <a:pt x="745241" y="2842780"/>
                  </a:lnTo>
                </a:path>
                <a:path w="3637915" h="2842895">
                  <a:moveTo>
                    <a:pt x="891721" y="2710371"/>
                  </a:moveTo>
                  <a:lnTo>
                    <a:pt x="891721" y="2763123"/>
                  </a:lnTo>
                </a:path>
                <a:path w="3637915" h="2842895">
                  <a:moveTo>
                    <a:pt x="1038418" y="2710371"/>
                  </a:moveTo>
                  <a:lnTo>
                    <a:pt x="1038419" y="2842780"/>
                  </a:lnTo>
                </a:path>
                <a:path w="3637915" h="2842895">
                  <a:moveTo>
                    <a:pt x="1185408" y="2710371"/>
                  </a:moveTo>
                  <a:lnTo>
                    <a:pt x="1185408" y="2763123"/>
                  </a:lnTo>
                </a:path>
                <a:path w="3637915" h="2842895">
                  <a:moveTo>
                    <a:pt x="1331887" y="2710371"/>
                  </a:moveTo>
                  <a:lnTo>
                    <a:pt x="1331887" y="2842780"/>
                  </a:lnTo>
                </a:path>
                <a:path w="3637915" h="2842895">
                  <a:moveTo>
                    <a:pt x="1478512" y="2710371"/>
                  </a:moveTo>
                  <a:lnTo>
                    <a:pt x="1478512" y="2763123"/>
                  </a:lnTo>
                </a:path>
                <a:path w="3637915" h="2842895">
                  <a:moveTo>
                    <a:pt x="1625137" y="2710371"/>
                  </a:moveTo>
                  <a:lnTo>
                    <a:pt x="1625137" y="2842780"/>
                  </a:lnTo>
                </a:path>
                <a:path w="3637915" h="2842895">
                  <a:moveTo>
                    <a:pt x="1771616" y="2710371"/>
                  </a:moveTo>
                  <a:lnTo>
                    <a:pt x="1771616" y="2763123"/>
                  </a:lnTo>
                </a:path>
                <a:path w="3637915" h="2842895">
                  <a:moveTo>
                    <a:pt x="1918314" y="2710371"/>
                  </a:moveTo>
                  <a:lnTo>
                    <a:pt x="1918314" y="2842780"/>
                  </a:lnTo>
                </a:path>
                <a:path w="3637915" h="2842895">
                  <a:moveTo>
                    <a:pt x="2064939" y="2710371"/>
                  </a:moveTo>
                  <a:lnTo>
                    <a:pt x="2064939" y="2763123"/>
                  </a:lnTo>
                </a:path>
                <a:path w="3637915" h="2842895">
                  <a:moveTo>
                    <a:pt x="2211419" y="2710371"/>
                  </a:moveTo>
                  <a:lnTo>
                    <a:pt x="2211419" y="2842780"/>
                  </a:lnTo>
                </a:path>
                <a:path w="3637915" h="2842895">
                  <a:moveTo>
                    <a:pt x="2358408" y="2710371"/>
                  </a:moveTo>
                  <a:lnTo>
                    <a:pt x="2358408" y="2763123"/>
                  </a:lnTo>
                </a:path>
                <a:path w="3637915" h="2842895">
                  <a:moveTo>
                    <a:pt x="2505033" y="2710371"/>
                  </a:moveTo>
                  <a:lnTo>
                    <a:pt x="2505033" y="2842780"/>
                  </a:lnTo>
                </a:path>
                <a:path w="3637915" h="2842895">
                  <a:moveTo>
                    <a:pt x="2651512" y="2710371"/>
                  </a:moveTo>
                  <a:lnTo>
                    <a:pt x="2651512" y="2763123"/>
                  </a:lnTo>
                </a:path>
                <a:path w="3637915" h="2842895">
                  <a:moveTo>
                    <a:pt x="2798210" y="2710371"/>
                  </a:moveTo>
                  <a:lnTo>
                    <a:pt x="2798210" y="2842780"/>
                  </a:lnTo>
                </a:path>
                <a:path w="3637915" h="2842895">
                  <a:moveTo>
                    <a:pt x="2944835" y="2710371"/>
                  </a:moveTo>
                  <a:lnTo>
                    <a:pt x="2944835" y="2763123"/>
                  </a:lnTo>
                </a:path>
                <a:path w="3637915" h="2842895">
                  <a:moveTo>
                    <a:pt x="3091460" y="2710371"/>
                  </a:moveTo>
                  <a:lnTo>
                    <a:pt x="3091460" y="2842780"/>
                  </a:lnTo>
                </a:path>
                <a:path w="3637915" h="2842895">
                  <a:moveTo>
                    <a:pt x="3237939" y="2710371"/>
                  </a:moveTo>
                  <a:lnTo>
                    <a:pt x="3237939" y="2763123"/>
                  </a:lnTo>
                </a:path>
                <a:path w="3637915" h="2842895">
                  <a:moveTo>
                    <a:pt x="3384929" y="2710371"/>
                  </a:moveTo>
                  <a:lnTo>
                    <a:pt x="3384929" y="2842780"/>
                  </a:lnTo>
                </a:path>
                <a:path w="3637915" h="2842895">
                  <a:moveTo>
                    <a:pt x="52595" y="2710371"/>
                  </a:moveTo>
                  <a:lnTo>
                    <a:pt x="52595" y="7"/>
                  </a:lnTo>
                </a:path>
                <a:path w="3637915" h="2842895">
                  <a:moveTo>
                    <a:pt x="52595" y="2574922"/>
                  </a:moveTo>
                  <a:lnTo>
                    <a:pt x="0" y="2574922"/>
                  </a:lnTo>
                </a:path>
                <a:path w="3637915" h="2842895">
                  <a:moveTo>
                    <a:pt x="52595" y="2087123"/>
                  </a:moveTo>
                  <a:lnTo>
                    <a:pt x="0" y="2087123"/>
                  </a:lnTo>
                </a:path>
                <a:path w="3637915" h="2842895">
                  <a:moveTo>
                    <a:pt x="52595" y="1599121"/>
                  </a:moveTo>
                  <a:lnTo>
                    <a:pt x="0" y="1599121"/>
                  </a:lnTo>
                </a:path>
                <a:path w="3637915" h="2842895">
                  <a:moveTo>
                    <a:pt x="52595" y="1111118"/>
                  </a:moveTo>
                  <a:lnTo>
                    <a:pt x="0" y="1111118"/>
                  </a:lnTo>
                </a:path>
                <a:path w="3637915" h="2842895">
                  <a:moveTo>
                    <a:pt x="52595" y="623480"/>
                  </a:moveTo>
                  <a:lnTo>
                    <a:pt x="0" y="623480"/>
                  </a:lnTo>
                </a:path>
                <a:path w="3637915" h="2842895">
                  <a:moveTo>
                    <a:pt x="52595" y="135478"/>
                  </a:moveTo>
                  <a:lnTo>
                    <a:pt x="0" y="135478"/>
                  </a:lnTo>
                </a:path>
              </a:pathLst>
            </a:custGeom>
            <a:ln w="84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648199" y="2310209"/>
            <a:ext cx="4039235" cy="3231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">
              <a:latin typeface="Times New Roman"/>
              <a:cs typeface="Times New Roman"/>
            </a:endParaRPr>
          </a:p>
          <a:p>
            <a:pPr marL="208915">
              <a:lnSpc>
                <a:spcPct val="100000"/>
              </a:lnSpc>
            </a:pPr>
            <a:r>
              <a:rPr sz="550" spc="-25" dirty="0">
                <a:latin typeface="Arial"/>
                <a:cs typeface="Arial"/>
              </a:rPr>
              <a:t>2.0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214629">
              <a:lnSpc>
                <a:spcPct val="100000"/>
              </a:lnSpc>
              <a:spcBef>
                <a:spcPts val="420"/>
              </a:spcBef>
            </a:pPr>
            <a:r>
              <a:rPr sz="550" spc="-25" dirty="0">
                <a:latin typeface="Arial"/>
                <a:cs typeface="Arial"/>
              </a:rPr>
              <a:t>1.8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214629">
              <a:lnSpc>
                <a:spcPct val="100000"/>
              </a:lnSpc>
              <a:spcBef>
                <a:spcPts val="420"/>
              </a:spcBef>
            </a:pPr>
            <a:r>
              <a:rPr sz="550" spc="-25" dirty="0">
                <a:latin typeface="Arial"/>
                <a:cs typeface="Arial"/>
              </a:rPr>
              <a:t>1.6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214629">
              <a:lnSpc>
                <a:spcPct val="100000"/>
              </a:lnSpc>
              <a:spcBef>
                <a:spcPts val="425"/>
              </a:spcBef>
            </a:pPr>
            <a:r>
              <a:rPr sz="550" spc="-25" dirty="0">
                <a:latin typeface="Arial"/>
                <a:cs typeface="Arial"/>
              </a:rPr>
              <a:t>1.4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214629">
              <a:lnSpc>
                <a:spcPct val="100000"/>
              </a:lnSpc>
              <a:spcBef>
                <a:spcPts val="420"/>
              </a:spcBef>
            </a:pPr>
            <a:r>
              <a:rPr sz="550" spc="-25" dirty="0">
                <a:latin typeface="Arial"/>
                <a:cs typeface="Arial"/>
              </a:rPr>
              <a:t>1.2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214629">
              <a:lnSpc>
                <a:spcPct val="100000"/>
              </a:lnSpc>
              <a:spcBef>
                <a:spcPts val="420"/>
              </a:spcBef>
            </a:pPr>
            <a:r>
              <a:rPr sz="550" spc="-25" dirty="0">
                <a:latin typeface="Arial"/>
                <a:cs typeface="Arial"/>
              </a:rPr>
              <a:t>1.0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Arial"/>
              <a:cs typeface="Arial"/>
            </a:endParaRPr>
          </a:p>
          <a:p>
            <a:pPr marL="537845">
              <a:lnSpc>
                <a:spcPts val="640"/>
              </a:lnSpc>
            </a:pPr>
            <a:r>
              <a:rPr sz="550" dirty="0">
                <a:latin typeface="Arial"/>
                <a:cs typeface="Arial"/>
              </a:rPr>
              <a:t>82.00</a:t>
            </a:r>
            <a:r>
              <a:rPr sz="550" spc="290" dirty="0">
                <a:latin typeface="Arial"/>
                <a:cs typeface="Arial"/>
              </a:rPr>
              <a:t>  </a:t>
            </a:r>
            <a:r>
              <a:rPr sz="550" dirty="0">
                <a:latin typeface="Arial"/>
                <a:cs typeface="Arial"/>
              </a:rPr>
              <a:t>89.00</a:t>
            </a:r>
            <a:r>
              <a:rPr sz="550" spc="290" dirty="0">
                <a:latin typeface="Arial"/>
                <a:cs typeface="Arial"/>
              </a:rPr>
              <a:t>  </a:t>
            </a:r>
            <a:r>
              <a:rPr sz="550" dirty="0">
                <a:latin typeface="Arial"/>
                <a:cs typeface="Arial"/>
              </a:rPr>
              <a:t>96.00</a:t>
            </a:r>
            <a:r>
              <a:rPr sz="550" spc="295" dirty="0">
                <a:latin typeface="Arial"/>
                <a:cs typeface="Arial"/>
              </a:rPr>
              <a:t>  </a:t>
            </a:r>
            <a:r>
              <a:rPr sz="550" dirty="0">
                <a:latin typeface="Arial"/>
                <a:cs typeface="Arial"/>
              </a:rPr>
              <a:t>98.00</a:t>
            </a:r>
            <a:r>
              <a:rPr sz="550" spc="240" dirty="0">
                <a:latin typeface="Arial"/>
                <a:cs typeface="Arial"/>
              </a:rPr>
              <a:t>  </a:t>
            </a:r>
            <a:r>
              <a:rPr sz="550" dirty="0">
                <a:latin typeface="Arial"/>
                <a:cs typeface="Arial"/>
              </a:rPr>
              <a:t>103.00</a:t>
            </a:r>
            <a:r>
              <a:rPr sz="550" spc="45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106.00</a:t>
            </a:r>
            <a:r>
              <a:rPr sz="550" spc="459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109.00</a:t>
            </a:r>
            <a:r>
              <a:rPr sz="550" spc="45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115.00</a:t>
            </a:r>
            <a:r>
              <a:rPr sz="550" spc="459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120.00</a:t>
            </a:r>
            <a:r>
              <a:rPr sz="550" spc="45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128.00</a:t>
            </a:r>
            <a:r>
              <a:rPr sz="550" spc="459" dirty="0">
                <a:latin typeface="Arial"/>
                <a:cs typeface="Arial"/>
              </a:rPr>
              <a:t> </a:t>
            </a:r>
            <a:r>
              <a:rPr sz="550" spc="-10" dirty="0">
                <a:latin typeface="Arial"/>
                <a:cs typeface="Arial"/>
              </a:rPr>
              <a:t>140.00</a:t>
            </a:r>
            <a:endParaRPr sz="550">
              <a:latin typeface="Arial"/>
              <a:cs typeface="Arial"/>
            </a:endParaRPr>
          </a:p>
          <a:p>
            <a:pPr marL="684530">
              <a:lnSpc>
                <a:spcPts val="640"/>
              </a:lnSpc>
            </a:pPr>
            <a:r>
              <a:rPr sz="550" dirty="0">
                <a:latin typeface="Arial"/>
                <a:cs typeface="Arial"/>
              </a:rPr>
              <a:t>87.00</a:t>
            </a:r>
            <a:r>
              <a:rPr sz="550" spc="285" dirty="0">
                <a:latin typeface="Arial"/>
                <a:cs typeface="Arial"/>
              </a:rPr>
              <a:t>  </a:t>
            </a:r>
            <a:r>
              <a:rPr sz="550" dirty="0">
                <a:latin typeface="Arial"/>
                <a:cs typeface="Arial"/>
              </a:rPr>
              <a:t>93.00</a:t>
            </a:r>
            <a:r>
              <a:rPr sz="550" spc="290" dirty="0">
                <a:latin typeface="Arial"/>
                <a:cs typeface="Arial"/>
              </a:rPr>
              <a:t>  </a:t>
            </a:r>
            <a:r>
              <a:rPr sz="550" dirty="0">
                <a:latin typeface="Arial"/>
                <a:cs typeface="Arial"/>
              </a:rPr>
              <a:t>97.00</a:t>
            </a:r>
            <a:r>
              <a:rPr sz="550" spc="240" dirty="0">
                <a:latin typeface="Arial"/>
                <a:cs typeface="Arial"/>
              </a:rPr>
              <a:t>  </a:t>
            </a:r>
            <a:r>
              <a:rPr sz="550" dirty="0">
                <a:latin typeface="Arial"/>
                <a:cs typeface="Arial"/>
              </a:rPr>
              <a:t>102.00</a:t>
            </a:r>
            <a:r>
              <a:rPr sz="550" spc="45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105.00</a:t>
            </a:r>
            <a:r>
              <a:rPr sz="550" spc="45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107.00</a:t>
            </a:r>
            <a:r>
              <a:rPr sz="550" spc="45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111.00</a:t>
            </a:r>
            <a:r>
              <a:rPr sz="550" spc="45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119.00</a:t>
            </a:r>
            <a:r>
              <a:rPr sz="550" spc="45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127.00</a:t>
            </a:r>
            <a:r>
              <a:rPr sz="550" spc="45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131.00</a:t>
            </a:r>
            <a:r>
              <a:rPr sz="550" spc="455" dirty="0">
                <a:latin typeface="Arial"/>
                <a:cs typeface="Arial"/>
              </a:rPr>
              <a:t> </a:t>
            </a:r>
            <a:r>
              <a:rPr sz="550" spc="-10" dirty="0">
                <a:latin typeface="Arial"/>
                <a:cs typeface="Arial"/>
              </a:rPr>
              <a:t>162.00</a:t>
            </a:r>
            <a:endParaRPr sz="550">
              <a:latin typeface="Arial"/>
              <a:cs typeface="Arial"/>
            </a:endParaRPr>
          </a:p>
          <a:p>
            <a:pPr marL="294640" algn="ctr">
              <a:lnSpc>
                <a:spcPct val="100000"/>
              </a:lnSpc>
              <a:spcBef>
                <a:spcPts val="100"/>
              </a:spcBef>
            </a:pPr>
            <a:r>
              <a:rPr sz="750" b="1" spc="-25" dirty="0">
                <a:latin typeface="Arial"/>
                <a:cs typeface="Arial"/>
              </a:rPr>
              <a:t>IQ</a:t>
            </a:r>
            <a:endParaRPr sz="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20941" y="3591619"/>
            <a:ext cx="131445" cy="299085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750" b="1" spc="-10" dirty="0">
                <a:latin typeface="Arial"/>
                <a:cs typeface="Arial"/>
              </a:rPr>
              <a:t>Count</a:t>
            </a:r>
            <a:endParaRPr sz="7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70699" y="2523136"/>
            <a:ext cx="3079750" cy="2439670"/>
          </a:xfrm>
          <a:custGeom>
            <a:avLst/>
            <a:gdLst/>
            <a:ahLst/>
            <a:cxnLst/>
            <a:rect l="l" t="t" r="r" b="b"/>
            <a:pathLst>
              <a:path w="3079750" h="2439670">
                <a:moveTo>
                  <a:pt x="0" y="2439443"/>
                </a:moveTo>
                <a:lnTo>
                  <a:pt x="146661" y="2439443"/>
                </a:lnTo>
                <a:lnTo>
                  <a:pt x="293286" y="2439443"/>
                </a:lnTo>
                <a:lnTo>
                  <a:pt x="439911" y="0"/>
                </a:lnTo>
                <a:lnTo>
                  <a:pt x="586390" y="2439443"/>
                </a:lnTo>
                <a:lnTo>
                  <a:pt x="733088" y="2439443"/>
                </a:lnTo>
                <a:lnTo>
                  <a:pt x="880078" y="2439443"/>
                </a:lnTo>
                <a:lnTo>
                  <a:pt x="2639505" y="2439443"/>
                </a:lnTo>
                <a:lnTo>
                  <a:pt x="2786130" y="0"/>
                </a:lnTo>
                <a:lnTo>
                  <a:pt x="2932609" y="2439443"/>
                </a:lnTo>
                <a:lnTo>
                  <a:pt x="3079599" y="2439443"/>
                </a:lnTo>
              </a:path>
            </a:pathLst>
          </a:custGeom>
          <a:ln w="84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67" y="473455"/>
            <a:ext cx="57035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Sample</a:t>
            </a:r>
            <a:r>
              <a:rPr sz="4200" spc="-20" dirty="0"/>
              <a:t> </a:t>
            </a:r>
            <a:r>
              <a:rPr sz="4200" dirty="0"/>
              <a:t>vs.</a:t>
            </a:r>
            <a:r>
              <a:rPr sz="4200" spc="-35" dirty="0"/>
              <a:t> </a:t>
            </a:r>
            <a:r>
              <a:rPr sz="4200" spc="-10" dirty="0"/>
              <a:t>Population</a:t>
            </a:r>
            <a:endParaRPr sz="4200"/>
          </a:p>
        </p:txBody>
      </p:sp>
      <p:grpSp>
        <p:nvGrpSpPr>
          <p:cNvPr id="3" name="object 3"/>
          <p:cNvGrpSpPr/>
          <p:nvPr/>
        </p:nvGrpSpPr>
        <p:grpSpPr>
          <a:xfrm>
            <a:off x="6548437" y="3119437"/>
            <a:ext cx="1152525" cy="1838325"/>
            <a:chOff x="6548437" y="3119437"/>
            <a:chExt cx="1152525" cy="1838325"/>
          </a:xfrm>
        </p:grpSpPr>
        <p:sp>
          <p:nvSpPr>
            <p:cNvPr id="4" name="object 4"/>
            <p:cNvSpPr/>
            <p:nvPr/>
          </p:nvSpPr>
          <p:spPr>
            <a:xfrm>
              <a:off x="6705600" y="3581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37172" y="3717798"/>
              <a:ext cx="194310" cy="47625"/>
            </a:xfrm>
            <a:custGeom>
              <a:avLst/>
              <a:gdLst/>
              <a:ahLst/>
              <a:cxnLst/>
              <a:rect l="l" t="t" r="r" b="b"/>
              <a:pathLst>
                <a:path w="194309" h="47625">
                  <a:moveTo>
                    <a:pt x="23749" y="0"/>
                  </a:moveTo>
                  <a:lnTo>
                    <a:pt x="14519" y="1873"/>
                  </a:lnTo>
                  <a:lnTo>
                    <a:pt x="6969" y="6985"/>
                  </a:lnTo>
                  <a:lnTo>
                    <a:pt x="1871" y="14573"/>
                  </a:lnTo>
                  <a:lnTo>
                    <a:pt x="0" y="23875"/>
                  </a:lnTo>
                  <a:lnTo>
                    <a:pt x="1871" y="33105"/>
                  </a:lnTo>
                  <a:lnTo>
                    <a:pt x="6969" y="40655"/>
                  </a:lnTo>
                  <a:lnTo>
                    <a:pt x="14519" y="45753"/>
                  </a:lnTo>
                  <a:lnTo>
                    <a:pt x="23749" y="47625"/>
                  </a:lnTo>
                  <a:lnTo>
                    <a:pt x="33051" y="45753"/>
                  </a:lnTo>
                  <a:lnTo>
                    <a:pt x="40639" y="40655"/>
                  </a:lnTo>
                  <a:lnTo>
                    <a:pt x="45751" y="33105"/>
                  </a:lnTo>
                  <a:lnTo>
                    <a:pt x="47625" y="23875"/>
                  </a:lnTo>
                  <a:lnTo>
                    <a:pt x="45751" y="14573"/>
                  </a:lnTo>
                  <a:lnTo>
                    <a:pt x="40639" y="6985"/>
                  </a:lnTo>
                  <a:lnTo>
                    <a:pt x="33051" y="1873"/>
                  </a:lnTo>
                  <a:lnTo>
                    <a:pt x="23749" y="0"/>
                  </a:lnTo>
                  <a:close/>
                </a:path>
                <a:path w="194309" h="47625">
                  <a:moveTo>
                    <a:pt x="170306" y="0"/>
                  </a:moveTo>
                  <a:lnTo>
                    <a:pt x="161004" y="1873"/>
                  </a:lnTo>
                  <a:lnTo>
                    <a:pt x="153416" y="6985"/>
                  </a:lnTo>
                  <a:lnTo>
                    <a:pt x="148304" y="14573"/>
                  </a:lnTo>
                  <a:lnTo>
                    <a:pt x="146430" y="23875"/>
                  </a:lnTo>
                  <a:lnTo>
                    <a:pt x="148304" y="33105"/>
                  </a:lnTo>
                  <a:lnTo>
                    <a:pt x="153416" y="40655"/>
                  </a:lnTo>
                  <a:lnTo>
                    <a:pt x="161004" y="45753"/>
                  </a:lnTo>
                  <a:lnTo>
                    <a:pt x="170306" y="47625"/>
                  </a:lnTo>
                  <a:lnTo>
                    <a:pt x="179536" y="45753"/>
                  </a:lnTo>
                  <a:lnTo>
                    <a:pt x="187086" y="40655"/>
                  </a:lnTo>
                  <a:lnTo>
                    <a:pt x="192184" y="33105"/>
                  </a:lnTo>
                  <a:lnTo>
                    <a:pt x="194055" y="23875"/>
                  </a:lnTo>
                  <a:lnTo>
                    <a:pt x="192184" y="14573"/>
                  </a:lnTo>
                  <a:lnTo>
                    <a:pt x="187086" y="6985"/>
                  </a:lnTo>
                  <a:lnTo>
                    <a:pt x="179536" y="1873"/>
                  </a:lnTo>
                  <a:lnTo>
                    <a:pt x="170306" y="0"/>
                  </a:lnTo>
                  <a:close/>
                </a:path>
              </a:pathLst>
            </a:custGeom>
            <a:solidFill>
              <a:srgbClr val="8D11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05600" y="3581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131572" y="160274"/>
                  </a:moveTo>
                  <a:lnTo>
                    <a:pt x="133443" y="150971"/>
                  </a:lnTo>
                  <a:lnTo>
                    <a:pt x="138541" y="143383"/>
                  </a:lnTo>
                  <a:lnTo>
                    <a:pt x="146091" y="138271"/>
                  </a:lnTo>
                  <a:lnTo>
                    <a:pt x="155321" y="136398"/>
                  </a:lnTo>
                  <a:lnTo>
                    <a:pt x="164623" y="138271"/>
                  </a:lnTo>
                  <a:lnTo>
                    <a:pt x="172211" y="143383"/>
                  </a:lnTo>
                  <a:lnTo>
                    <a:pt x="177323" y="150971"/>
                  </a:lnTo>
                  <a:lnTo>
                    <a:pt x="179197" y="160274"/>
                  </a:lnTo>
                  <a:lnTo>
                    <a:pt x="177323" y="169503"/>
                  </a:lnTo>
                  <a:lnTo>
                    <a:pt x="172211" y="177053"/>
                  </a:lnTo>
                  <a:lnTo>
                    <a:pt x="164623" y="182151"/>
                  </a:lnTo>
                  <a:lnTo>
                    <a:pt x="155321" y="184023"/>
                  </a:lnTo>
                  <a:lnTo>
                    <a:pt x="146091" y="182151"/>
                  </a:lnTo>
                  <a:lnTo>
                    <a:pt x="138541" y="177053"/>
                  </a:lnTo>
                  <a:lnTo>
                    <a:pt x="133443" y="169503"/>
                  </a:lnTo>
                  <a:lnTo>
                    <a:pt x="131572" y="160274"/>
                  </a:lnTo>
                </a:path>
                <a:path w="457200" h="457200">
                  <a:moveTo>
                    <a:pt x="278002" y="160274"/>
                  </a:moveTo>
                  <a:lnTo>
                    <a:pt x="279876" y="150971"/>
                  </a:lnTo>
                  <a:lnTo>
                    <a:pt x="284988" y="143383"/>
                  </a:lnTo>
                  <a:lnTo>
                    <a:pt x="292576" y="138271"/>
                  </a:lnTo>
                  <a:lnTo>
                    <a:pt x="301878" y="136398"/>
                  </a:lnTo>
                  <a:lnTo>
                    <a:pt x="311108" y="138271"/>
                  </a:lnTo>
                  <a:lnTo>
                    <a:pt x="318658" y="143383"/>
                  </a:lnTo>
                  <a:lnTo>
                    <a:pt x="323756" y="150971"/>
                  </a:lnTo>
                  <a:lnTo>
                    <a:pt x="325627" y="160274"/>
                  </a:lnTo>
                  <a:lnTo>
                    <a:pt x="323756" y="169503"/>
                  </a:lnTo>
                  <a:lnTo>
                    <a:pt x="318658" y="177053"/>
                  </a:lnTo>
                  <a:lnTo>
                    <a:pt x="311108" y="182151"/>
                  </a:lnTo>
                  <a:lnTo>
                    <a:pt x="301878" y="184023"/>
                  </a:lnTo>
                  <a:lnTo>
                    <a:pt x="292576" y="182151"/>
                  </a:lnTo>
                  <a:lnTo>
                    <a:pt x="284988" y="177053"/>
                  </a:lnTo>
                  <a:lnTo>
                    <a:pt x="279876" y="169503"/>
                  </a:lnTo>
                  <a:lnTo>
                    <a:pt x="278002" y="160274"/>
                  </a:lnTo>
                </a:path>
                <a:path w="457200" h="457200">
                  <a:moveTo>
                    <a:pt x="104648" y="328294"/>
                  </a:moveTo>
                  <a:lnTo>
                    <a:pt x="145966" y="351948"/>
                  </a:lnTo>
                  <a:lnTo>
                    <a:pt x="187249" y="366141"/>
                  </a:lnTo>
                  <a:lnTo>
                    <a:pt x="228504" y="370871"/>
                  </a:lnTo>
                  <a:lnTo>
                    <a:pt x="269738" y="366141"/>
                  </a:lnTo>
                  <a:lnTo>
                    <a:pt x="310958" y="351948"/>
                  </a:lnTo>
                  <a:lnTo>
                    <a:pt x="352171" y="328294"/>
                  </a:lnTo>
                </a:path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628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94372" y="4098797"/>
              <a:ext cx="194310" cy="47625"/>
            </a:xfrm>
            <a:custGeom>
              <a:avLst/>
              <a:gdLst/>
              <a:ahLst/>
              <a:cxnLst/>
              <a:rect l="l" t="t" r="r" b="b"/>
              <a:pathLst>
                <a:path w="194309" h="47625">
                  <a:moveTo>
                    <a:pt x="23749" y="0"/>
                  </a:moveTo>
                  <a:lnTo>
                    <a:pt x="14519" y="1873"/>
                  </a:lnTo>
                  <a:lnTo>
                    <a:pt x="6969" y="6985"/>
                  </a:lnTo>
                  <a:lnTo>
                    <a:pt x="1871" y="14573"/>
                  </a:lnTo>
                  <a:lnTo>
                    <a:pt x="0" y="23875"/>
                  </a:lnTo>
                  <a:lnTo>
                    <a:pt x="1871" y="33105"/>
                  </a:lnTo>
                  <a:lnTo>
                    <a:pt x="6969" y="40655"/>
                  </a:lnTo>
                  <a:lnTo>
                    <a:pt x="14519" y="45753"/>
                  </a:lnTo>
                  <a:lnTo>
                    <a:pt x="23749" y="47625"/>
                  </a:lnTo>
                  <a:lnTo>
                    <a:pt x="33051" y="45753"/>
                  </a:lnTo>
                  <a:lnTo>
                    <a:pt x="40639" y="40655"/>
                  </a:lnTo>
                  <a:lnTo>
                    <a:pt x="45751" y="33105"/>
                  </a:lnTo>
                  <a:lnTo>
                    <a:pt x="47625" y="23875"/>
                  </a:lnTo>
                  <a:lnTo>
                    <a:pt x="45751" y="14573"/>
                  </a:lnTo>
                  <a:lnTo>
                    <a:pt x="40639" y="6985"/>
                  </a:lnTo>
                  <a:lnTo>
                    <a:pt x="33051" y="1873"/>
                  </a:lnTo>
                  <a:lnTo>
                    <a:pt x="23749" y="0"/>
                  </a:lnTo>
                  <a:close/>
                </a:path>
                <a:path w="194309" h="47625">
                  <a:moveTo>
                    <a:pt x="170306" y="0"/>
                  </a:moveTo>
                  <a:lnTo>
                    <a:pt x="161004" y="1873"/>
                  </a:lnTo>
                  <a:lnTo>
                    <a:pt x="153416" y="6985"/>
                  </a:lnTo>
                  <a:lnTo>
                    <a:pt x="148304" y="14573"/>
                  </a:lnTo>
                  <a:lnTo>
                    <a:pt x="146430" y="23875"/>
                  </a:lnTo>
                  <a:lnTo>
                    <a:pt x="148304" y="33105"/>
                  </a:lnTo>
                  <a:lnTo>
                    <a:pt x="153416" y="40655"/>
                  </a:lnTo>
                  <a:lnTo>
                    <a:pt x="161004" y="45753"/>
                  </a:lnTo>
                  <a:lnTo>
                    <a:pt x="170306" y="47625"/>
                  </a:lnTo>
                  <a:lnTo>
                    <a:pt x="179536" y="45753"/>
                  </a:lnTo>
                  <a:lnTo>
                    <a:pt x="187086" y="40655"/>
                  </a:lnTo>
                  <a:lnTo>
                    <a:pt x="192184" y="33105"/>
                  </a:lnTo>
                  <a:lnTo>
                    <a:pt x="194055" y="23875"/>
                  </a:lnTo>
                  <a:lnTo>
                    <a:pt x="192184" y="14573"/>
                  </a:lnTo>
                  <a:lnTo>
                    <a:pt x="187086" y="6985"/>
                  </a:lnTo>
                  <a:lnTo>
                    <a:pt x="179536" y="1873"/>
                  </a:lnTo>
                  <a:lnTo>
                    <a:pt x="170306" y="0"/>
                  </a:lnTo>
                  <a:close/>
                </a:path>
              </a:pathLst>
            </a:custGeom>
            <a:solidFill>
              <a:srgbClr val="8D11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628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131572" y="160274"/>
                  </a:moveTo>
                  <a:lnTo>
                    <a:pt x="133443" y="150971"/>
                  </a:lnTo>
                  <a:lnTo>
                    <a:pt x="138541" y="143383"/>
                  </a:lnTo>
                  <a:lnTo>
                    <a:pt x="146091" y="138271"/>
                  </a:lnTo>
                  <a:lnTo>
                    <a:pt x="155321" y="136398"/>
                  </a:lnTo>
                  <a:lnTo>
                    <a:pt x="164623" y="138271"/>
                  </a:lnTo>
                  <a:lnTo>
                    <a:pt x="172211" y="143383"/>
                  </a:lnTo>
                  <a:lnTo>
                    <a:pt x="177323" y="150971"/>
                  </a:lnTo>
                  <a:lnTo>
                    <a:pt x="179197" y="160274"/>
                  </a:lnTo>
                  <a:lnTo>
                    <a:pt x="177323" y="169503"/>
                  </a:lnTo>
                  <a:lnTo>
                    <a:pt x="172211" y="177053"/>
                  </a:lnTo>
                  <a:lnTo>
                    <a:pt x="164623" y="182151"/>
                  </a:lnTo>
                  <a:lnTo>
                    <a:pt x="155321" y="184023"/>
                  </a:lnTo>
                  <a:lnTo>
                    <a:pt x="146091" y="182151"/>
                  </a:lnTo>
                  <a:lnTo>
                    <a:pt x="138541" y="177053"/>
                  </a:lnTo>
                  <a:lnTo>
                    <a:pt x="133443" y="169503"/>
                  </a:lnTo>
                  <a:lnTo>
                    <a:pt x="131572" y="160274"/>
                  </a:lnTo>
                </a:path>
                <a:path w="457200" h="457200">
                  <a:moveTo>
                    <a:pt x="278002" y="160274"/>
                  </a:moveTo>
                  <a:lnTo>
                    <a:pt x="279876" y="150971"/>
                  </a:lnTo>
                  <a:lnTo>
                    <a:pt x="284988" y="143383"/>
                  </a:lnTo>
                  <a:lnTo>
                    <a:pt x="292576" y="138271"/>
                  </a:lnTo>
                  <a:lnTo>
                    <a:pt x="301878" y="136398"/>
                  </a:lnTo>
                  <a:lnTo>
                    <a:pt x="311108" y="138271"/>
                  </a:lnTo>
                  <a:lnTo>
                    <a:pt x="318658" y="143383"/>
                  </a:lnTo>
                  <a:lnTo>
                    <a:pt x="323756" y="150971"/>
                  </a:lnTo>
                  <a:lnTo>
                    <a:pt x="325627" y="160274"/>
                  </a:lnTo>
                  <a:lnTo>
                    <a:pt x="323756" y="169503"/>
                  </a:lnTo>
                  <a:lnTo>
                    <a:pt x="318658" y="177053"/>
                  </a:lnTo>
                  <a:lnTo>
                    <a:pt x="311108" y="182151"/>
                  </a:lnTo>
                  <a:lnTo>
                    <a:pt x="301878" y="184023"/>
                  </a:lnTo>
                  <a:lnTo>
                    <a:pt x="292576" y="182151"/>
                  </a:lnTo>
                  <a:lnTo>
                    <a:pt x="284988" y="177053"/>
                  </a:lnTo>
                  <a:lnTo>
                    <a:pt x="279876" y="169503"/>
                  </a:lnTo>
                  <a:lnTo>
                    <a:pt x="278002" y="160274"/>
                  </a:lnTo>
                </a:path>
                <a:path w="457200" h="457200">
                  <a:moveTo>
                    <a:pt x="104648" y="328294"/>
                  </a:moveTo>
                  <a:lnTo>
                    <a:pt x="145966" y="351948"/>
                  </a:lnTo>
                  <a:lnTo>
                    <a:pt x="187249" y="366141"/>
                  </a:lnTo>
                  <a:lnTo>
                    <a:pt x="228504" y="370871"/>
                  </a:lnTo>
                  <a:lnTo>
                    <a:pt x="269738" y="366141"/>
                  </a:lnTo>
                  <a:lnTo>
                    <a:pt x="310958" y="351948"/>
                  </a:lnTo>
                  <a:lnTo>
                    <a:pt x="352171" y="328294"/>
                  </a:lnTo>
                </a:path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532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84771" y="4098797"/>
              <a:ext cx="194310" cy="47625"/>
            </a:xfrm>
            <a:custGeom>
              <a:avLst/>
              <a:gdLst/>
              <a:ahLst/>
              <a:cxnLst/>
              <a:rect l="l" t="t" r="r" b="b"/>
              <a:pathLst>
                <a:path w="194309" h="47625">
                  <a:moveTo>
                    <a:pt x="23749" y="0"/>
                  </a:moveTo>
                  <a:lnTo>
                    <a:pt x="14519" y="1873"/>
                  </a:lnTo>
                  <a:lnTo>
                    <a:pt x="6969" y="6985"/>
                  </a:lnTo>
                  <a:lnTo>
                    <a:pt x="1871" y="14573"/>
                  </a:lnTo>
                  <a:lnTo>
                    <a:pt x="0" y="23875"/>
                  </a:lnTo>
                  <a:lnTo>
                    <a:pt x="1871" y="33105"/>
                  </a:lnTo>
                  <a:lnTo>
                    <a:pt x="6969" y="40655"/>
                  </a:lnTo>
                  <a:lnTo>
                    <a:pt x="14519" y="45753"/>
                  </a:lnTo>
                  <a:lnTo>
                    <a:pt x="23749" y="47625"/>
                  </a:lnTo>
                  <a:lnTo>
                    <a:pt x="33051" y="45753"/>
                  </a:lnTo>
                  <a:lnTo>
                    <a:pt x="40639" y="40655"/>
                  </a:lnTo>
                  <a:lnTo>
                    <a:pt x="45751" y="33105"/>
                  </a:lnTo>
                  <a:lnTo>
                    <a:pt x="47625" y="23875"/>
                  </a:lnTo>
                  <a:lnTo>
                    <a:pt x="45751" y="14573"/>
                  </a:lnTo>
                  <a:lnTo>
                    <a:pt x="40639" y="6985"/>
                  </a:lnTo>
                  <a:lnTo>
                    <a:pt x="33051" y="1873"/>
                  </a:lnTo>
                  <a:lnTo>
                    <a:pt x="23749" y="0"/>
                  </a:lnTo>
                  <a:close/>
                </a:path>
                <a:path w="194309" h="47625">
                  <a:moveTo>
                    <a:pt x="170306" y="0"/>
                  </a:moveTo>
                  <a:lnTo>
                    <a:pt x="161004" y="1873"/>
                  </a:lnTo>
                  <a:lnTo>
                    <a:pt x="153416" y="6985"/>
                  </a:lnTo>
                  <a:lnTo>
                    <a:pt x="148304" y="14573"/>
                  </a:lnTo>
                  <a:lnTo>
                    <a:pt x="146430" y="23875"/>
                  </a:lnTo>
                  <a:lnTo>
                    <a:pt x="148304" y="33105"/>
                  </a:lnTo>
                  <a:lnTo>
                    <a:pt x="153416" y="40655"/>
                  </a:lnTo>
                  <a:lnTo>
                    <a:pt x="161004" y="45753"/>
                  </a:lnTo>
                  <a:lnTo>
                    <a:pt x="170306" y="47625"/>
                  </a:lnTo>
                  <a:lnTo>
                    <a:pt x="179536" y="45753"/>
                  </a:lnTo>
                  <a:lnTo>
                    <a:pt x="187086" y="40655"/>
                  </a:lnTo>
                  <a:lnTo>
                    <a:pt x="192184" y="33105"/>
                  </a:lnTo>
                  <a:lnTo>
                    <a:pt x="194055" y="23875"/>
                  </a:lnTo>
                  <a:lnTo>
                    <a:pt x="192184" y="14573"/>
                  </a:lnTo>
                  <a:lnTo>
                    <a:pt x="187086" y="6985"/>
                  </a:lnTo>
                  <a:lnTo>
                    <a:pt x="179536" y="1873"/>
                  </a:lnTo>
                  <a:lnTo>
                    <a:pt x="170306" y="0"/>
                  </a:lnTo>
                  <a:close/>
                </a:path>
              </a:pathLst>
            </a:custGeom>
            <a:solidFill>
              <a:srgbClr val="8D11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53200" y="3124200"/>
              <a:ext cx="1143000" cy="1828800"/>
            </a:xfrm>
            <a:custGeom>
              <a:avLst/>
              <a:gdLst/>
              <a:ahLst/>
              <a:cxnLst/>
              <a:rect l="l" t="t" r="r" b="b"/>
              <a:pathLst>
                <a:path w="1143000" h="1828800">
                  <a:moveTo>
                    <a:pt x="131572" y="998474"/>
                  </a:moveTo>
                  <a:lnTo>
                    <a:pt x="133443" y="989171"/>
                  </a:lnTo>
                  <a:lnTo>
                    <a:pt x="138541" y="981583"/>
                  </a:lnTo>
                  <a:lnTo>
                    <a:pt x="146091" y="976471"/>
                  </a:lnTo>
                  <a:lnTo>
                    <a:pt x="155321" y="974598"/>
                  </a:lnTo>
                  <a:lnTo>
                    <a:pt x="164623" y="976471"/>
                  </a:lnTo>
                  <a:lnTo>
                    <a:pt x="172211" y="981583"/>
                  </a:lnTo>
                  <a:lnTo>
                    <a:pt x="177323" y="989171"/>
                  </a:lnTo>
                  <a:lnTo>
                    <a:pt x="179197" y="998474"/>
                  </a:lnTo>
                  <a:lnTo>
                    <a:pt x="177323" y="1007703"/>
                  </a:lnTo>
                  <a:lnTo>
                    <a:pt x="172211" y="1015253"/>
                  </a:lnTo>
                  <a:lnTo>
                    <a:pt x="164623" y="1020351"/>
                  </a:lnTo>
                  <a:lnTo>
                    <a:pt x="155321" y="1022223"/>
                  </a:lnTo>
                  <a:lnTo>
                    <a:pt x="146091" y="1020351"/>
                  </a:lnTo>
                  <a:lnTo>
                    <a:pt x="138541" y="1015253"/>
                  </a:lnTo>
                  <a:lnTo>
                    <a:pt x="133443" y="1007703"/>
                  </a:lnTo>
                  <a:lnTo>
                    <a:pt x="131572" y="998474"/>
                  </a:lnTo>
                </a:path>
                <a:path w="1143000" h="1828800">
                  <a:moveTo>
                    <a:pt x="278002" y="998474"/>
                  </a:moveTo>
                  <a:lnTo>
                    <a:pt x="279876" y="989171"/>
                  </a:lnTo>
                  <a:lnTo>
                    <a:pt x="284988" y="981583"/>
                  </a:lnTo>
                  <a:lnTo>
                    <a:pt x="292576" y="976471"/>
                  </a:lnTo>
                  <a:lnTo>
                    <a:pt x="301878" y="974598"/>
                  </a:lnTo>
                  <a:lnTo>
                    <a:pt x="311108" y="976471"/>
                  </a:lnTo>
                  <a:lnTo>
                    <a:pt x="318658" y="981583"/>
                  </a:lnTo>
                  <a:lnTo>
                    <a:pt x="323756" y="989171"/>
                  </a:lnTo>
                  <a:lnTo>
                    <a:pt x="325627" y="998474"/>
                  </a:lnTo>
                  <a:lnTo>
                    <a:pt x="323756" y="1007703"/>
                  </a:lnTo>
                  <a:lnTo>
                    <a:pt x="318658" y="1015253"/>
                  </a:lnTo>
                  <a:lnTo>
                    <a:pt x="311108" y="1020351"/>
                  </a:lnTo>
                  <a:lnTo>
                    <a:pt x="301878" y="1022223"/>
                  </a:lnTo>
                  <a:lnTo>
                    <a:pt x="292576" y="1020351"/>
                  </a:lnTo>
                  <a:lnTo>
                    <a:pt x="284988" y="1015253"/>
                  </a:lnTo>
                  <a:lnTo>
                    <a:pt x="279876" y="1007703"/>
                  </a:lnTo>
                  <a:lnTo>
                    <a:pt x="278002" y="998474"/>
                  </a:lnTo>
                </a:path>
                <a:path w="1143000" h="1828800">
                  <a:moveTo>
                    <a:pt x="104648" y="1166495"/>
                  </a:moveTo>
                  <a:lnTo>
                    <a:pt x="145966" y="1190148"/>
                  </a:lnTo>
                  <a:lnTo>
                    <a:pt x="187249" y="1204341"/>
                  </a:lnTo>
                  <a:lnTo>
                    <a:pt x="228504" y="1209071"/>
                  </a:lnTo>
                  <a:lnTo>
                    <a:pt x="269738" y="1204341"/>
                  </a:lnTo>
                  <a:lnTo>
                    <a:pt x="310958" y="1190148"/>
                  </a:lnTo>
                  <a:lnTo>
                    <a:pt x="352171" y="1166495"/>
                  </a:lnTo>
                </a:path>
                <a:path w="1143000" h="1828800">
                  <a:moveTo>
                    <a:pt x="0" y="1066800"/>
                  </a:moveTo>
                  <a:lnTo>
                    <a:pt x="4644" y="1020733"/>
                  </a:lnTo>
                  <a:lnTo>
                    <a:pt x="17966" y="977824"/>
                  </a:lnTo>
                  <a:lnTo>
                    <a:pt x="39045" y="938993"/>
                  </a:lnTo>
                  <a:lnTo>
                    <a:pt x="66960" y="905160"/>
                  </a:lnTo>
                  <a:lnTo>
                    <a:pt x="100793" y="877245"/>
                  </a:lnTo>
                  <a:lnTo>
                    <a:pt x="139624" y="856166"/>
                  </a:lnTo>
                  <a:lnTo>
                    <a:pt x="182533" y="842844"/>
                  </a:lnTo>
                  <a:lnTo>
                    <a:pt x="228600" y="838200"/>
                  </a:lnTo>
                  <a:lnTo>
                    <a:pt x="274666" y="842844"/>
                  </a:lnTo>
                  <a:lnTo>
                    <a:pt x="317575" y="856166"/>
                  </a:lnTo>
                  <a:lnTo>
                    <a:pt x="356406" y="877245"/>
                  </a:lnTo>
                  <a:lnTo>
                    <a:pt x="390239" y="905160"/>
                  </a:lnTo>
                  <a:lnTo>
                    <a:pt x="418154" y="938993"/>
                  </a:lnTo>
                  <a:lnTo>
                    <a:pt x="439233" y="977824"/>
                  </a:lnTo>
                  <a:lnTo>
                    <a:pt x="452555" y="1020733"/>
                  </a:lnTo>
                  <a:lnTo>
                    <a:pt x="457200" y="1066800"/>
                  </a:lnTo>
                  <a:lnTo>
                    <a:pt x="452555" y="1112866"/>
                  </a:lnTo>
                  <a:lnTo>
                    <a:pt x="439233" y="1155775"/>
                  </a:lnTo>
                  <a:lnTo>
                    <a:pt x="418154" y="1194606"/>
                  </a:lnTo>
                  <a:lnTo>
                    <a:pt x="390239" y="1228439"/>
                  </a:lnTo>
                  <a:lnTo>
                    <a:pt x="356406" y="1256354"/>
                  </a:lnTo>
                  <a:lnTo>
                    <a:pt x="317575" y="1277433"/>
                  </a:lnTo>
                  <a:lnTo>
                    <a:pt x="274666" y="1290755"/>
                  </a:lnTo>
                  <a:lnTo>
                    <a:pt x="228600" y="1295400"/>
                  </a:lnTo>
                  <a:lnTo>
                    <a:pt x="182533" y="1290755"/>
                  </a:lnTo>
                  <a:lnTo>
                    <a:pt x="139624" y="1277433"/>
                  </a:lnTo>
                  <a:lnTo>
                    <a:pt x="100793" y="1256354"/>
                  </a:lnTo>
                  <a:lnTo>
                    <a:pt x="66960" y="1228439"/>
                  </a:lnTo>
                  <a:lnTo>
                    <a:pt x="39045" y="1194606"/>
                  </a:lnTo>
                  <a:lnTo>
                    <a:pt x="17966" y="1155775"/>
                  </a:lnTo>
                  <a:lnTo>
                    <a:pt x="4644" y="1112866"/>
                  </a:lnTo>
                  <a:lnTo>
                    <a:pt x="0" y="1066800"/>
                  </a:lnTo>
                  <a:close/>
                </a:path>
                <a:path w="1143000" h="1828800">
                  <a:moveTo>
                    <a:pt x="1143000" y="228600"/>
                  </a:moveTo>
                  <a:lnTo>
                    <a:pt x="1127904" y="281011"/>
                  </a:lnTo>
                  <a:lnTo>
                    <a:pt x="1084905" y="329126"/>
                  </a:lnTo>
                  <a:lnTo>
                    <a:pt x="1017436" y="371571"/>
                  </a:lnTo>
                  <a:lnTo>
                    <a:pt x="975598" y="390239"/>
                  </a:lnTo>
                  <a:lnTo>
                    <a:pt x="928929" y="406974"/>
                  </a:lnTo>
                  <a:lnTo>
                    <a:pt x="877858" y="421606"/>
                  </a:lnTo>
                  <a:lnTo>
                    <a:pt x="822815" y="433962"/>
                  </a:lnTo>
                  <a:lnTo>
                    <a:pt x="764229" y="443871"/>
                  </a:lnTo>
                  <a:lnTo>
                    <a:pt x="702528" y="451161"/>
                  </a:lnTo>
                  <a:lnTo>
                    <a:pt x="638142" y="455661"/>
                  </a:lnTo>
                  <a:lnTo>
                    <a:pt x="571500" y="457200"/>
                  </a:lnTo>
                  <a:lnTo>
                    <a:pt x="504857" y="455661"/>
                  </a:lnTo>
                  <a:lnTo>
                    <a:pt x="440471" y="451161"/>
                  </a:lnTo>
                  <a:lnTo>
                    <a:pt x="378770" y="443871"/>
                  </a:lnTo>
                  <a:lnTo>
                    <a:pt x="320184" y="433962"/>
                  </a:lnTo>
                  <a:lnTo>
                    <a:pt x="265141" y="421606"/>
                  </a:lnTo>
                  <a:lnTo>
                    <a:pt x="214070" y="406974"/>
                  </a:lnTo>
                  <a:lnTo>
                    <a:pt x="167401" y="390239"/>
                  </a:lnTo>
                  <a:lnTo>
                    <a:pt x="125563" y="371571"/>
                  </a:lnTo>
                  <a:lnTo>
                    <a:pt x="88984" y="351143"/>
                  </a:lnTo>
                  <a:lnTo>
                    <a:pt x="33321" y="305691"/>
                  </a:lnTo>
                  <a:lnTo>
                    <a:pt x="3845" y="255256"/>
                  </a:lnTo>
                  <a:lnTo>
                    <a:pt x="0" y="228600"/>
                  </a:lnTo>
                  <a:lnTo>
                    <a:pt x="3845" y="201943"/>
                  </a:lnTo>
                  <a:lnTo>
                    <a:pt x="33321" y="151508"/>
                  </a:lnTo>
                  <a:lnTo>
                    <a:pt x="88984" y="106056"/>
                  </a:lnTo>
                  <a:lnTo>
                    <a:pt x="125563" y="85628"/>
                  </a:lnTo>
                  <a:lnTo>
                    <a:pt x="167401" y="66960"/>
                  </a:lnTo>
                  <a:lnTo>
                    <a:pt x="214070" y="50225"/>
                  </a:lnTo>
                  <a:lnTo>
                    <a:pt x="265141" y="35593"/>
                  </a:lnTo>
                  <a:lnTo>
                    <a:pt x="320184" y="23237"/>
                  </a:lnTo>
                  <a:lnTo>
                    <a:pt x="378770" y="13328"/>
                  </a:lnTo>
                  <a:lnTo>
                    <a:pt x="440471" y="6038"/>
                  </a:lnTo>
                  <a:lnTo>
                    <a:pt x="504857" y="1538"/>
                  </a:lnTo>
                  <a:lnTo>
                    <a:pt x="571500" y="0"/>
                  </a:lnTo>
                  <a:lnTo>
                    <a:pt x="638142" y="1538"/>
                  </a:lnTo>
                  <a:lnTo>
                    <a:pt x="702528" y="6038"/>
                  </a:lnTo>
                  <a:lnTo>
                    <a:pt x="764229" y="13328"/>
                  </a:lnTo>
                  <a:lnTo>
                    <a:pt x="822815" y="23237"/>
                  </a:lnTo>
                  <a:lnTo>
                    <a:pt x="877858" y="35593"/>
                  </a:lnTo>
                  <a:lnTo>
                    <a:pt x="928929" y="50225"/>
                  </a:lnTo>
                  <a:lnTo>
                    <a:pt x="975598" y="66960"/>
                  </a:lnTo>
                  <a:lnTo>
                    <a:pt x="1017436" y="85628"/>
                  </a:lnTo>
                  <a:lnTo>
                    <a:pt x="1054015" y="106056"/>
                  </a:lnTo>
                  <a:lnTo>
                    <a:pt x="1109678" y="151508"/>
                  </a:lnTo>
                  <a:lnTo>
                    <a:pt x="1139154" y="201943"/>
                  </a:lnTo>
                  <a:lnTo>
                    <a:pt x="1143000" y="228600"/>
                  </a:lnTo>
                  <a:lnTo>
                    <a:pt x="1143000" y="1600200"/>
                  </a:lnTo>
                  <a:lnTo>
                    <a:pt x="1127904" y="1652611"/>
                  </a:lnTo>
                  <a:lnTo>
                    <a:pt x="1084905" y="1700726"/>
                  </a:lnTo>
                  <a:lnTo>
                    <a:pt x="1017436" y="1743171"/>
                  </a:lnTo>
                  <a:lnTo>
                    <a:pt x="975598" y="1761839"/>
                  </a:lnTo>
                  <a:lnTo>
                    <a:pt x="928929" y="1778574"/>
                  </a:lnTo>
                  <a:lnTo>
                    <a:pt x="877858" y="1793206"/>
                  </a:lnTo>
                  <a:lnTo>
                    <a:pt x="822815" y="1805562"/>
                  </a:lnTo>
                  <a:lnTo>
                    <a:pt x="764229" y="1815471"/>
                  </a:lnTo>
                  <a:lnTo>
                    <a:pt x="702528" y="1822761"/>
                  </a:lnTo>
                  <a:lnTo>
                    <a:pt x="638142" y="1827261"/>
                  </a:lnTo>
                  <a:lnTo>
                    <a:pt x="571500" y="1828800"/>
                  </a:lnTo>
                  <a:lnTo>
                    <a:pt x="504857" y="1827261"/>
                  </a:lnTo>
                  <a:lnTo>
                    <a:pt x="440471" y="1822761"/>
                  </a:lnTo>
                  <a:lnTo>
                    <a:pt x="378770" y="1815471"/>
                  </a:lnTo>
                  <a:lnTo>
                    <a:pt x="320184" y="1805562"/>
                  </a:lnTo>
                  <a:lnTo>
                    <a:pt x="265141" y="1793206"/>
                  </a:lnTo>
                  <a:lnTo>
                    <a:pt x="214070" y="1778574"/>
                  </a:lnTo>
                  <a:lnTo>
                    <a:pt x="167401" y="1761839"/>
                  </a:lnTo>
                  <a:lnTo>
                    <a:pt x="125563" y="1743171"/>
                  </a:lnTo>
                  <a:lnTo>
                    <a:pt x="88984" y="1722743"/>
                  </a:lnTo>
                  <a:lnTo>
                    <a:pt x="33321" y="1677291"/>
                  </a:lnTo>
                  <a:lnTo>
                    <a:pt x="3845" y="1626856"/>
                  </a:lnTo>
                  <a:lnTo>
                    <a:pt x="0" y="1600200"/>
                  </a:lnTo>
                  <a:lnTo>
                    <a:pt x="0" y="22860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517394" y="5209794"/>
            <a:ext cx="1102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Population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5837" y="1595437"/>
            <a:ext cx="5109464" cy="351472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709409" y="5201792"/>
            <a:ext cx="799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Sample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3689" y="20523"/>
            <a:ext cx="157797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0" dirty="0"/>
              <a:t>Mode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435965" y="1046479"/>
            <a:ext cx="7947659" cy="2473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Clr>
                <a:srgbClr val="89D0D5"/>
              </a:buClr>
              <a:buSzPct val="79166"/>
              <a:buAutoNum type="arabicPeriod"/>
              <a:tabLst>
                <a:tab pos="583565" algn="l"/>
                <a:tab pos="584200" algn="l"/>
              </a:tabLst>
            </a:pP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It</a:t>
            </a:r>
            <a:r>
              <a:rPr sz="24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may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give</a:t>
            </a:r>
            <a:r>
              <a:rPr sz="24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you</a:t>
            </a:r>
            <a:r>
              <a:rPr sz="2400" spc="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4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most</a:t>
            </a:r>
            <a:r>
              <a:rPr sz="24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likely</a:t>
            </a:r>
            <a:r>
              <a:rPr sz="24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experience 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rather</a:t>
            </a:r>
            <a:endParaRPr sz="2400">
              <a:latin typeface="Century Gothic"/>
              <a:cs typeface="Century Gothic"/>
            </a:endParaRPr>
          </a:p>
          <a:p>
            <a:pPr marL="5842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than</a:t>
            </a:r>
            <a:r>
              <a:rPr sz="24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4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“typical”</a:t>
            </a:r>
            <a:r>
              <a:rPr sz="24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or</a:t>
            </a:r>
            <a:r>
              <a:rPr sz="2400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“central”</a:t>
            </a:r>
            <a:r>
              <a:rPr sz="24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experience.</a:t>
            </a:r>
            <a:endParaRPr sz="2400">
              <a:latin typeface="Century Gothic"/>
              <a:cs typeface="Century Gothic"/>
            </a:endParaRPr>
          </a:p>
          <a:p>
            <a:pPr marL="584200" indent="-571500">
              <a:lnSpc>
                <a:spcPct val="100000"/>
              </a:lnSpc>
              <a:spcBef>
                <a:spcPts val="994"/>
              </a:spcBef>
              <a:buClr>
                <a:srgbClr val="89D0D5"/>
              </a:buClr>
              <a:buSzPct val="79166"/>
              <a:buAutoNum type="arabicPeriod" startAt="2"/>
              <a:tabLst>
                <a:tab pos="583565" algn="l"/>
                <a:tab pos="584200" algn="l"/>
              </a:tabLst>
            </a:pP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In</a:t>
            </a:r>
            <a:r>
              <a:rPr sz="24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symmetric</a:t>
            </a:r>
            <a:r>
              <a:rPr sz="24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distributions,</a:t>
            </a:r>
            <a:r>
              <a:rPr sz="24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the mean,</a:t>
            </a:r>
            <a:r>
              <a:rPr sz="24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median,</a:t>
            </a:r>
            <a:r>
              <a:rPr sz="24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endParaRPr sz="2400">
              <a:latin typeface="Century Gothic"/>
              <a:cs typeface="Century Gothic"/>
            </a:endParaRPr>
          </a:p>
          <a:p>
            <a:pPr marL="5842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mode</a:t>
            </a:r>
            <a:r>
              <a:rPr sz="24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are the</a:t>
            </a:r>
            <a:r>
              <a:rPr sz="24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entury Gothic"/>
                <a:cs typeface="Century Gothic"/>
              </a:rPr>
              <a:t>same.</a:t>
            </a:r>
            <a:endParaRPr sz="2400">
              <a:latin typeface="Century Gothic"/>
              <a:cs typeface="Century Gothic"/>
            </a:endParaRPr>
          </a:p>
          <a:p>
            <a:pPr marL="584200" marR="85725" indent="-571500">
              <a:lnSpc>
                <a:spcPct val="100000"/>
              </a:lnSpc>
              <a:spcBef>
                <a:spcPts val="1000"/>
              </a:spcBef>
              <a:buClr>
                <a:srgbClr val="89D0D5"/>
              </a:buClr>
              <a:buSzPct val="79166"/>
              <a:buAutoNum type="arabicPeriod" startAt="3"/>
              <a:tabLst>
                <a:tab pos="583565" algn="l"/>
                <a:tab pos="584200" algn="l"/>
              </a:tabLst>
            </a:pP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In skewed</a:t>
            </a:r>
            <a:r>
              <a:rPr sz="2400" spc="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data,</a:t>
            </a:r>
            <a:r>
              <a:rPr sz="24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4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mean</a:t>
            </a:r>
            <a:r>
              <a:rPr sz="24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and median</a:t>
            </a:r>
            <a:r>
              <a:rPr sz="24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lie</a:t>
            </a:r>
            <a:r>
              <a:rPr sz="24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further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toward</a:t>
            </a:r>
            <a:r>
              <a:rPr sz="24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the skew</a:t>
            </a:r>
            <a:r>
              <a:rPr sz="24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than the</a:t>
            </a:r>
            <a:r>
              <a:rPr sz="24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mode.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57300" y="5731764"/>
            <a:ext cx="93345" cy="692785"/>
          </a:xfrm>
          <a:custGeom>
            <a:avLst/>
            <a:gdLst/>
            <a:ahLst/>
            <a:cxnLst/>
            <a:rect l="l" t="t" r="r" b="b"/>
            <a:pathLst>
              <a:path w="93344" h="692785">
                <a:moveTo>
                  <a:pt x="61976" y="104813"/>
                </a:moveTo>
                <a:lnTo>
                  <a:pt x="61849" y="97790"/>
                </a:lnTo>
                <a:lnTo>
                  <a:pt x="58928" y="95008"/>
                </a:lnTo>
                <a:lnTo>
                  <a:pt x="51943" y="95173"/>
                </a:lnTo>
                <a:lnTo>
                  <a:pt x="49149" y="98069"/>
                </a:lnTo>
                <a:lnTo>
                  <a:pt x="49276" y="105092"/>
                </a:lnTo>
                <a:lnTo>
                  <a:pt x="52197" y="107873"/>
                </a:lnTo>
                <a:lnTo>
                  <a:pt x="59182" y="107721"/>
                </a:lnTo>
                <a:lnTo>
                  <a:pt x="61976" y="104813"/>
                </a:lnTo>
                <a:close/>
              </a:path>
              <a:path w="93344" h="692785">
                <a:moveTo>
                  <a:pt x="62611" y="130225"/>
                </a:moveTo>
                <a:lnTo>
                  <a:pt x="62484" y="127000"/>
                </a:lnTo>
                <a:lnTo>
                  <a:pt x="62484" y="123202"/>
                </a:lnTo>
                <a:lnTo>
                  <a:pt x="59563" y="120421"/>
                </a:lnTo>
                <a:lnTo>
                  <a:pt x="52451" y="120573"/>
                </a:lnTo>
                <a:lnTo>
                  <a:pt x="49784" y="123482"/>
                </a:lnTo>
                <a:lnTo>
                  <a:pt x="49911" y="130505"/>
                </a:lnTo>
                <a:lnTo>
                  <a:pt x="52832" y="133286"/>
                </a:lnTo>
                <a:lnTo>
                  <a:pt x="59817" y="133134"/>
                </a:lnTo>
                <a:lnTo>
                  <a:pt x="62611" y="130225"/>
                </a:lnTo>
                <a:close/>
              </a:path>
              <a:path w="93344" h="692785">
                <a:moveTo>
                  <a:pt x="63119" y="155625"/>
                </a:moveTo>
                <a:lnTo>
                  <a:pt x="62992" y="148602"/>
                </a:lnTo>
                <a:lnTo>
                  <a:pt x="60071" y="145821"/>
                </a:lnTo>
                <a:lnTo>
                  <a:pt x="53086" y="145986"/>
                </a:lnTo>
                <a:lnTo>
                  <a:pt x="50292" y="148882"/>
                </a:lnTo>
                <a:lnTo>
                  <a:pt x="50406" y="152107"/>
                </a:lnTo>
                <a:lnTo>
                  <a:pt x="50419" y="155905"/>
                </a:lnTo>
                <a:lnTo>
                  <a:pt x="53340" y="158686"/>
                </a:lnTo>
                <a:lnTo>
                  <a:pt x="60325" y="158534"/>
                </a:lnTo>
                <a:lnTo>
                  <a:pt x="63119" y="155625"/>
                </a:lnTo>
                <a:close/>
              </a:path>
              <a:path w="93344" h="692785">
                <a:moveTo>
                  <a:pt x="63754" y="181038"/>
                </a:moveTo>
                <a:lnTo>
                  <a:pt x="63500" y="174015"/>
                </a:lnTo>
                <a:lnTo>
                  <a:pt x="60706" y="171234"/>
                </a:lnTo>
                <a:lnTo>
                  <a:pt x="53594" y="171386"/>
                </a:lnTo>
                <a:lnTo>
                  <a:pt x="50800" y="174294"/>
                </a:lnTo>
                <a:lnTo>
                  <a:pt x="51054" y="181317"/>
                </a:lnTo>
                <a:lnTo>
                  <a:pt x="53975" y="184099"/>
                </a:lnTo>
                <a:lnTo>
                  <a:pt x="60960" y="183946"/>
                </a:lnTo>
                <a:lnTo>
                  <a:pt x="63754" y="181038"/>
                </a:lnTo>
                <a:close/>
              </a:path>
              <a:path w="93344" h="692785">
                <a:moveTo>
                  <a:pt x="64262" y="206438"/>
                </a:moveTo>
                <a:lnTo>
                  <a:pt x="64135" y="199415"/>
                </a:lnTo>
                <a:lnTo>
                  <a:pt x="61214" y="196634"/>
                </a:lnTo>
                <a:lnTo>
                  <a:pt x="54229" y="196799"/>
                </a:lnTo>
                <a:lnTo>
                  <a:pt x="51435" y="199694"/>
                </a:lnTo>
                <a:lnTo>
                  <a:pt x="51549" y="202920"/>
                </a:lnTo>
                <a:lnTo>
                  <a:pt x="51562" y="206730"/>
                </a:lnTo>
                <a:lnTo>
                  <a:pt x="54483" y="209499"/>
                </a:lnTo>
                <a:lnTo>
                  <a:pt x="61468" y="209346"/>
                </a:lnTo>
                <a:lnTo>
                  <a:pt x="64262" y="206438"/>
                </a:lnTo>
                <a:close/>
              </a:path>
              <a:path w="93344" h="692785">
                <a:moveTo>
                  <a:pt x="64897" y="231851"/>
                </a:moveTo>
                <a:lnTo>
                  <a:pt x="64643" y="224828"/>
                </a:lnTo>
                <a:lnTo>
                  <a:pt x="61722" y="222046"/>
                </a:lnTo>
                <a:lnTo>
                  <a:pt x="54737" y="222199"/>
                </a:lnTo>
                <a:lnTo>
                  <a:pt x="51943" y="225107"/>
                </a:lnTo>
                <a:lnTo>
                  <a:pt x="52197" y="232130"/>
                </a:lnTo>
                <a:lnTo>
                  <a:pt x="54991" y="234911"/>
                </a:lnTo>
                <a:lnTo>
                  <a:pt x="62103" y="234759"/>
                </a:lnTo>
                <a:lnTo>
                  <a:pt x="64897" y="231851"/>
                </a:lnTo>
                <a:close/>
              </a:path>
              <a:path w="93344" h="692785">
                <a:moveTo>
                  <a:pt x="66548" y="308063"/>
                </a:moveTo>
                <a:lnTo>
                  <a:pt x="66421" y="301040"/>
                </a:lnTo>
                <a:lnTo>
                  <a:pt x="63500" y="298272"/>
                </a:lnTo>
                <a:lnTo>
                  <a:pt x="56515" y="298424"/>
                </a:lnTo>
                <a:lnTo>
                  <a:pt x="53721" y="301332"/>
                </a:lnTo>
                <a:lnTo>
                  <a:pt x="53848" y="308356"/>
                </a:lnTo>
                <a:lnTo>
                  <a:pt x="56769" y="311124"/>
                </a:lnTo>
                <a:lnTo>
                  <a:pt x="63754" y="310972"/>
                </a:lnTo>
                <a:lnTo>
                  <a:pt x="66548" y="308063"/>
                </a:lnTo>
                <a:close/>
              </a:path>
              <a:path w="93344" h="692785">
                <a:moveTo>
                  <a:pt x="67056" y="333476"/>
                </a:moveTo>
                <a:lnTo>
                  <a:pt x="66929" y="326453"/>
                </a:lnTo>
                <a:lnTo>
                  <a:pt x="64008" y="323672"/>
                </a:lnTo>
                <a:lnTo>
                  <a:pt x="57023" y="323824"/>
                </a:lnTo>
                <a:lnTo>
                  <a:pt x="54229" y="326732"/>
                </a:lnTo>
                <a:lnTo>
                  <a:pt x="54343" y="329958"/>
                </a:lnTo>
                <a:lnTo>
                  <a:pt x="54356" y="333756"/>
                </a:lnTo>
                <a:lnTo>
                  <a:pt x="57277" y="336537"/>
                </a:lnTo>
                <a:lnTo>
                  <a:pt x="64262" y="336384"/>
                </a:lnTo>
                <a:lnTo>
                  <a:pt x="67056" y="333476"/>
                </a:lnTo>
                <a:close/>
              </a:path>
              <a:path w="93344" h="692785">
                <a:moveTo>
                  <a:pt x="67691" y="358876"/>
                </a:moveTo>
                <a:lnTo>
                  <a:pt x="67564" y="355650"/>
                </a:lnTo>
                <a:lnTo>
                  <a:pt x="67564" y="351853"/>
                </a:lnTo>
                <a:lnTo>
                  <a:pt x="64643" y="349072"/>
                </a:lnTo>
                <a:lnTo>
                  <a:pt x="57531" y="349237"/>
                </a:lnTo>
                <a:lnTo>
                  <a:pt x="54864" y="352132"/>
                </a:lnTo>
                <a:lnTo>
                  <a:pt x="54991" y="359168"/>
                </a:lnTo>
                <a:lnTo>
                  <a:pt x="57912" y="361937"/>
                </a:lnTo>
                <a:lnTo>
                  <a:pt x="64897" y="361784"/>
                </a:lnTo>
                <a:lnTo>
                  <a:pt x="67691" y="358876"/>
                </a:lnTo>
                <a:close/>
              </a:path>
              <a:path w="93344" h="692785">
                <a:moveTo>
                  <a:pt x="68199" y="384289"/>
                </a:moveTo>
                <a:lnTo>
                  <a:pt x="68072" y="377266"/>
                </a:lnTo>
                <a:lnTo>
                  <a:pt x="65151" y="374484"/>
                </a:lnTo>
                <a:lnTo>
                  <a:pt x="58166" y="374637"/>
                </a:lnTo>
                <a:lnTo>
                  <a:pt x="55372" y="377545"/>
                </a:lnTo>
                <a:lnTo>
                  <a:pt x="55486" y="380771"/>
                </a:lnTo>
                <a:lnTo>
                  <a:pt x="55499" y="384568"/>
                </a:lnTo>
                <a:lnTo>
                  <a:pt x="58420" y="387350"/>
                </a:lnTo>
                <a:lnTo>
                  <a:pt x="65405" y="387197"/>
                </a:lnTo>
                <a:lnTo>
                  <a:pt x="68199" y="384289"/>
                </a:lnTo>
                <a:close/>
              </a:path>
              <a:path w="93344" h="692785">
                <a:moveTo>
                  <a:pt x="68834" y="409689"/>
                </a:moveTo>
                <a:lnTo>
                  <a:pt x="68580" y="402666"/>
                </a:lnTo>
                <a:lnTo>
                  <a:pt x="65786" y="399884"/>
                </a:lnTo>
                <a:lnTo>
                  <a:pt x="58674" y="400050"/>
                </a:lnTo>
                <a:lnTo>
                  <a:pt x="55880" y="402945"/>
                </a:lnTo>
                <a:lnTo>
                  <a:pt x="56134" y="409981"/>
                </a:lnTo>
                <a:lnTo>
                  <a:pt x="59055" y="412750"/>
                </a:lnTo>
                <a:lnTo>
                  <a:pt x="66040" y="412597"/>
                </a:lnTo>
                <a:lnTo>
                  <a:pt x="68834" y="409689"/>
                </a:lnTo>
                <a:close/>
              </a:path>
              <a:path w="93344" h="692785">
                <a:moveTo>
                  <a:pt x="69342" y="435102"/>
                </a:moveTo>
                <a:lnTo>
                  <a:pt x="69215" y="428078"/>
                </a:lnTo>
                <a:lnTo>
                  <a:pt x="66294" y="425297"/>
                </a:lnTo>
                <a:lnTo>
                  <a:pt x="59309" y="425450"/>
                </a:lnTo>
                <a:lnTo>
                  <a:pt x="56515" y="428358"/>
                </a:lnTo>
                <a:lnTo>
                  <a:pt x="56642" y="435381"/>
                </a:lnTo>
                <a:lnTo>
                  <a:pt x="59563" y="438162"/>
                </a:lnTo>
                <a:lnTo>
                  <a:pt x="66548" y="438010"/>
                </a:lnTo>
                <a:lnTo>
                  <a:pt x="69342" y="435102"/>
                </a:lnTo>
                <a:close/>
              </a:path>
              <a:path w="93344" h="692785">
                <a:moveTo>
                  <a:pt x="69977" y="460502"/>
                </a:moveTo>
                <a:lnTo>
                  <a:pt x="69723" y="453478"/>
                </a:lnTo>
                <a:lnTo>
                  <a:pt x="66802" y="450697"/>
                </a:lnTo>
                <a:lnTo>
                  <a:pt x="59817" y="450862"/>
                </a:lnTo>
                <a:lnTo>
                  <a:pt x="57023" y="453758"/>
                </a:lnTo>
                <a:lnTo>
                  <a:pt x="57277" y="460794"/>
                </a:lnTo>
                <a:lnTo>
                  <a:pt x="60071" y="463562"/>
                </a:lnTo>
                <a:lnTo>
                  <a:pt x="67183" y="463410"/>
                </a:lnTo>
                <a:lnTo>
                  <a:pt x="69977" y="460502"/>
                </a:lnTo>
                <a:close/>
              </a:path>
              <a:path w="93344" h="692785">
                <a:moveTo>
                  <a:pt x="70485" y="485914"/>
                </a:moveTo>
                <a:lnTo>
                  <a:pt x="70358" y="478891"/>
                </a:lnTo>
                <a:lnTo>
                  <a:pt x="67437" y="476110"/>
                </a:lnTo>
                <a:lnTo>
                  <a:pt x="60452" y="476262"/>
                </a:lnTo>
                <a:lnTo>
                  <a:pt x="57658" y="479171"/>
                </a:lnTo>
                <a:lnTo>
                  <a:pt x="57785" y="486194"/>
                </a:lnTo>
                <a:lnTo>
                  <a:pt x="60706" y="488975"/>
                </a:lnTo>
                <a:lnTo>
                  <a:pt x="67691" y="488823"/>
                </a:lnTo>
                <a:lnTo>
                  <a:pt x="70485" y="485914"/>
                </a:lnTo>
                <a:close/>
              </a:path>
              <a:path w="93344" h="692785">
                <a:moveTo>
                  <a:pt x="70993" y="511314"/>
                </a:moveTo>
                <a:lnTo>
                  <a:pt x="70866" y="504291"/>
                </a:lnTo>
                <a:lnTo>
                  <a:pt x="67945" y="501510"/>
                </a:lnTo>
                <a:lnTo>
                  <a:pt x="60960" y="501675"/>
                </a:lnTo>
                <a:lnTo>
                  <a:pt x="58166" y="504571"/>
                </a:lnTo>
                <a:lnTo>
                  <a:pt x="58420" y="511606"/>
                </a:lnTo>
                <a:lnTo>
                  <a:pt x="61214" y="514375"/>
                </a:lnTo>
                <a:lnTo>
                  <a:pt x="68326" y="514223"/>
                </a:lnTo>
                <a:lnTo>
                  <a:pt x="70993" y="511314"/>
                </a:lnTo>
                <a:close/>
              </a:path>
              <a:path w="93344" h="692785">
                <a:moveTo>
                  <a:pt x="71628" y="536727"/>
                </a:moveTo>
                <a:lnTo>
                  <a:pt x="71501" y="533501"/>
                </a:lnTo>
                <a:lnTo>
                  <a:pt x="71501" y="529704"/>
                </a:lnTo>
                <a:lnTo>
                  <a:pt x="68580" y="526923"/>
                </a:lnTo>
                <a:lnTo>
                  <a:pt x="61595" y="527075"/>
                </a:lnTo>
                <a:lnTo>
                  <a:pt x="58801" y="529983"/>
                </a:lnTo>
                <a:lnTo>
                  <a:pt x="58928" y="537006"/>
                </a:lnTo>
                <a:lnTo>
                  <a:pt x="61849" y="539788"/>
                </a:lnTo>
                <a:lnTo>
                  <a:pt x="68834" y="539635"/>
                </a:lnTo>
                <a:lnTo>
                  <a:pt x="71628" y="536727"/>
                </a:lnTo>
                <a:close/>
              </a:path>
              <a:path w="93344" h="692785">
                <a:moveTo>
                  <a:pt x="72136" y="562127"/>
                </a:moveTo>
                <a:lnTo>
                  <a:pt x="72009" y="555104"/>
                </a:lnTo>
                <a:lnTo>
                  <a:pt x="69088" y="552323"/>
                </a:lnTo>
                <a:lnTo>
                  <a:pt x="62103" y="552488"/>
                </a:lnTo>
                <a:lnTo>
                  <a:pt x="59309" y="555383"/>
                </a:lnTo>
                <a:lnTo>
                  <a:pt x="59423" y="558609"/>
                </a:lnTo>
                <a:lnTo>
                  <a:pt x="59436" y="562419"/>
                </a:lnTo>
                <a:lnTo>
                  <a:pt x="62357" y="565188"/>
                </a:lnTo>
                <a:lnTo>
                  <a:pt x="69342" y="565035"/>
                </a:lnTo>
                <a:lnTo>
                  <a:pt x="72136" y="562127"/>
                </a:lnTo>
                <a:close/>
              </a:path>
              <a:path w="93344" h="692785">
                <a:moveTo>
                  <a:pt x="72771" y="587540"/>
                </a:moveTo>
                <a:lnTo>
                  <a:pt x="72644" y="584314"/>
                </a:lnTo>
                <a:lnTo>
                  <a:pt x="72644" y="580517"/>
                </a:lnTo>
                <a:lnTo>
                  <a:pt x="69723" y="577735"/>
                </a:lnTo>
                <a:lnTo>
                  <a:pt x="62611" y="577888"/>
                </a:lnTo>
                <a:lnTo>
                  <a:pt x="59944" y="580796"/>
                </a:lnTo>
                <a:lnTo>
                  <a:pt x="60071" y="587819"/>
                </a:lnTo>
                <a:lnTo>
                  <a:pt x="62992" y="590600"/>
                </a:lnTo>
                <a:lnTo>
                  <a:pt x="69977" y="590448"/>
                </a:lnTo>
                <a:lnTo>
                  <a:pt x="72771" y="587540"/>
                </a:lnTo>
                <a:close/>
              </a:path>
              <a:path w="93344" h="692785">
                <a:moveTo>
                  <a:pt x="73279" y="612940"/>
                </a:moveTo>
                <a:lnTo>
                  <a:pt x="73152" y="605917"/>
                </a:lnTo>
                <a:lnTo>
                  <a:pt x="70231" y="603135"/>
                </a:lnTo>
                <a:lnTo>
                  <a:pt x="63246" y="603300"/>
                </a:lnTo>
                <a:lnTo>
                  <a:pt x="60452" y="606196"/>
                </a:lnTo>
                <a:lnTo>
                  <a:pt x="60579" y="613232"/>
                </a:lnTo>
                <a:lnTo>
                  <a:pt x="63500" y="616000"/>
                </a:lnTo>
                <a:lnTo>
                  <a:pt x="70485" y="615848"/>
                </a:lnTo>
                <a:lnTo>
                  <a:pt x="73279" y="612940"/>
                </a:lnTo>
                <a:close/>
              </a:path>
              <a:path w="93344" h="692785">
                <a:moveTo>
                  <a:pt x="73914" y="638352"/>
                </a:moveTo>
                <a:lnTo>
                  <a:pt x="73660" y="631329"/>
                </a:lnTo>
                <a:lnTo>
                  <a:pt x="70866" y="628548"/>
                </a:lnTo>
                <a:lnTo>
                  <a:pt x="63754" y="628700"/>
                </a:lnTo>
                <a:lnTo>
                  <a:pt x="61087" y="631609"/>
                </a:lnTo>
                <a:lnTo>
                  <a:pt x="61214" y="638632"/>
                </a:lnTo>
                <a:lnTo>
                  <a:pt x="64135" y="641413"/>
                </a:lnTo>
                <a:lnTo>
                  <a:pt x="71120" y="641261"/>
                </a:lnTo>
                <a:lnTo>
                  <a:pt x="73914" y="638352"/>
                </a:lnTo>
                <a:close/>
              </a:path>
              <a:path w="93344" h="692785">
                <a:moveTo>
                  <a:pt x="74422" y="663752"/>
                </a:moveTo>
                <a:lnTo>
                  <a:pt x="74295" y="656729"/>
                </a:lnTo>
                <a:lnTo>
                  <a:pt x="71374" y="653948"/>
                </a:lnTo>
                <a:lnTo>
                  <a:pt x="64389" y="654113"/>
                </a:lnTo>
                <a:lnTo>
                  <a:pt x="61595" y="657009"/>
                </a:lnTo>
                <a:lnTo>
                  <a:pt x="61709" y="660234"/>
                </a:lnTo>
                <a:lnTo>
                  <a:pt x="61722" y="664044"/>
                </a:lnTo>
                <a:lnTo>
                  <a:pt x="64643" y="666813"/>
                </a:lnTo>
                <a:lnTo>
                  <a:pt x="71628" y="666661"/>
                </a:lnTo>
                <a:lnTo>
                  <a:pt x="74422" y="663752"/>
                </a:lnTo>
                <a:close/>
              </a:path>
              <a:path w="93344" h="692785">
                <a:moveTo>
                  <a:pt x="75057" y="689165"/>
                </a:moveTo>
                <a:lnTo>
                  <a:pt x="74803" y="682142"/>
                </a:lnTo>
                <a:lnTo>
                  <a:pt x="71882" y="679361"/>
                </a:lnTo>
                <a:lnTo>
                  <a:pt x="64897" y="679513"/>
                </a:lnTo>
                <a:lnTo>
                  <a:pt x="62103" y="682421"/>
                </a:lnTo>
                <a:lnTo>
                  <a:pt x="62357" y="689444"/>
                </a:lnTo>
                <a:lnTo>
                  <a:pt x="65278" y="692226"/>
                </a:lnTo>
                <a:lnTo>
                  <a:pt x="72263" y="692073"/>
                </a:lnTo>
                <a:lnTo>
                  <a:pt x="75057" y="689165"/>
                </a:lnTo>
                <a:close/>
              </a:path>
              <a:path w="93344" h="692785">
                <a:moveTo>
                  <a:pt x="76200" y="288036"/>
                </a:moveTo>
                <a:lnTo>
                  <a:pt x="69850" y="275336"/>
                </a:lnTo>
                <a:lnTo>
                  <a:pt x="62255" y="260172"/>
                </a:lnTo>
                <a:lnTo>
                  <a:pt x="62611" y="260159"/>
                </a:lnTo>
                <a:lnTo>
                  <a:pt x="65405" y="257251"/>
                </a:lnTo>
                <a:lnTo>
                  <a:pt x="65278" y="254025"/>
                </a:lnTo>
                <a:lnTo>
                  <a:pt x="65278" y="250228"/>
                </a:lnTo>
                <a:lnTo>
                  <a:pt x="62357" y="247446"/>
                </a:lnTo>
                <a:lnTo>
                  <a:pt x="55968" y="247599"/>
                </a:lnTo>
                <a:lnTo>
                  <a:pt x="38100" y="211836"/>
                </a:lnTo>
                <a:lnTo>
                  <a:pt x="0" y="288036"/>
                </a:lnTo>
                <a:lnTo>
                  <a:pt x="31750" y="288036"/>
                </a:lnTo>
                <a:lnTo>
                  <a:pt x="31750" y="516636"/>
                </a:lnTo>
                <a:lnTo>
                  <a:pt x="44450" y="516636"/>
                </a:lnTo>
                <a:lnTo>
                  <a:pt x="44450" y="288036"/>
                </a:lnTo>
                <a:lnTo>
                  <a:pt x="76200" y="288036"/>
                </a:lnTo>
                <a:close/>
              </a:path>
              <a:path w="93344" h="692785">
                <a:moveTo>
                  <a:pt x="93091" y="75336"/>
                </a:moveTo>
                <a:lnTo>
                  <a:pt x="90068" y="69608"/>
                </a:lnTo>
                <a:lnTo>
                  <a:pt x="53340" y="0"/>
                </a:lnTo>
                <a:lnTo>
                  <a:pt x="16891" y="77025"/>
                </a:lnTo>
                <a:lnTo>
                  <a:pt x="48641" y="76327"/>
                </a:lnTo>
                <a:lnTo>
                  <a:pt x="48768" y="79692"/>
                </a:lnTo>
                <a:lnTo>
                  <a:pt x="51689" y="82473"/>
                </a:lnTo>
                <a:lnTo>
                  <a:pt x="58674" y="82321"/>
                </a:lnTo>
                <a:lnTo>
                  <a:pt x="61468" y="79413"/>
                </a:lnTo>
                <a:lnTo>
                  <a:pt x="61341" y="76047"/>
                </a:lnTo>
                <a:lnTo>
                  <a:pt x="93091" y="753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2663" y="5846470"/>
            <a:ext cx="1890395" cy="57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0683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Mean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Median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62400" y="4312117"/>
            <a:ext cx="4191000" cy="1370965"/>
          </a:xfrm>
          <a:custGeom>
            <a:avLst/>
            <a:gdLst/>
            <a:ahLst/>
            <a:cxnLst/>
            <a:rect l="l" t="t" r="r" b="b"/>
            <a:pathLst>
              <a:path w="4191000" h="1370964">
                <a:moveTo>
                  <a:pt x="0" y="1370879"/>
                </a:moveTo>
                <a:lnTo>
                  <a:pt x="4191000" y="1370879"/>
                </a:lnTo>
              </a:path>
              <a:path w="4191000" h="1370964">
                <a:moveTo>
                  <a:pt x="0" y="1370879"/>
                </a:moveTo>
                <a:lnTo>
                  <a:pt x="20124" y="1316578"/>
                </a:lnTo>
                <a:lnTo>
                  <a:pt x="43486" y="1244115"/>
                </a:lnTo>
                <a:lnTo>
                  <a:pt x="56316" y="1202010"/>
                </a:lnTo>
                <a:lnTo>
                  <a:pt x="69877" y="1156487"/>
                </a:lnTo>
                <a:lnTo>
                  <a:pt x="84143" y="1107921"/>
                </a:lnTo>
                <a:lnTo>
                  <a:pt x="99087" y="1056688"/>
                </a:lnTo>
                <a:lnTo>
                  <a:pt x="114684" y="1003161"/>
                </a:lnTo>
                <a:lnTo>
                  <a:pt x="130907" y="947715"/>
                </a:lnTo>
                <a:lnTo>
                  <a:pt x="147730" y="890725"/>
                </a:lnTo>
                <a:lnTo>
                  <a:pt x="165126" y="832565"/>
                </a:lnTo>
                <a:lnTo>
                  <a:pt x="183071" y="773609"/>
                </a:lnTo>
                <a:lnTo>
                  <a:pt x="201536" y="714233"/>
                </a:lnTo>
                <a:lnTo>
                  <a:pt x="220497" y="654810"/>
                </a:lnTo>
                <a:lnTo>
                  <a:pt x="239927" y="595715"/>
                </a:lnTo>
                <a:lnTo>
                  <a:pt x="259800" y="537323"/>
                </a:lnTo>
                <a:lnTo>
                  <a:pt x="280089" y="480008"/>
                </a:lnTo>
                <a:lnTo>
                  <a:pt x="300769" y="424145"/>
                </a:lnTo>
                <a:lnTo>
                  <a:pt x="321813" y="370108"/>
                </a:lnTo>
                <a:lnTo>
                  <a:pt x="343195" y="318272"/>
                </a:lnTo>
                <a:lnTo>
                  <a:pt x="364889" y="269011"/>
                </a:lnTo>
                <a:lnTo>
                  <a:pt x="386869" y="222700"/>
                </a:lnTo>
                <a:lnTo>
                  <a:pt x="409108" y="179713"/>
                </a:lnTo>
                <a:lnTo>
                  <a:pt x="431581" y="140424"/>
                </a:lnTo>
                <a:lnTo>
                  <a:pt x="454261" y="105209"/>
                </a:lnTo>
                <a:lnTo>
                  <a:pt x="477121" y="74442"/>
                </a:lnTo>
                <a:lnTo>
                  <a:pt x="523280" y="27750"/>
                </a:lnTo>
                <a:lnTo>
                  <a:pt x="569849" y="3343"/>
                </a:lnTo>
                <a:lnTo>
                  <a:pt x="590620" y="0"/>
                </a:lnTo>
                <a:lnTo>
                  <a:pt x="610431" y="1026"/>
                </a:lnTo>
                <a:lnTo>
                  <a:pt x="647647" y="15284"/>
                </a:lnTo>
                <a:lnTo>
                  <a:pt x="682447" y="44310"/>
                </a:lnTo>
                <a:lnTo>
                  <a:pt x="715779" y="86299"/>
                </a:lnTo>
                <a:lnTo>
                  <a:pt x="748595" y="139446"/>
                </a:lnTo>
                <a:lnTo>
                  <a:pt x="781844" y="201943"/>
                </a:lnTo>
                <a:lnTo>
                  <a:pt x="798927" y="236134"/>
                </a:lnTo>
                <a:lnTo>
                  <a:pt x="816475" y="271986"/>
                </a:lnTo>
                <a:lnTo>
                  <a:pt x="834606" y="309273"/>
                </a:lnTo>
                <a:lnTo>
                  <a:pt x="853439" y="347768"/>
                </a:lnTo>
                <a:lnTo>
                  <a:pt x="873093" y="387248"/>
                </a:lnTo>
                <a:lnTo>
                  <a:pt x="893686" y="427485"/>
                </a:lnTo>
                <a:lnTo>
                  <a:pt x="915336" y="468254"/>
                </a:lnTo>
                <a:lnTo>
                  <a:pt x="938164" y="509329"/>
                </a:lnTo>
                <a:lnTo>
                  <a:pt x="962287" y="550485"/>
                </a:lnTo>
                <a:lnTo>
                  <a:pt x="987824" y="591495"/>
                </a:lnTo>
                <a:lnTo>
                  <a:pt x="1014895" y="632135"/>
                </a:lnTo>
                <a:lnTo>
                  <a:pt x="1043617" y="672178"/>
                </a:lnTo>
                <a:lnTo>
                  <a:pt x="1074109" y="711398"/>
                </a:lnTo>
                <a:lnTo>
                  <a:pt x="1106491" y="749571"/>
                </a:lnTo>
                <a:lnTo>
                  <a:pt x="1140880" y="786470"/>
                </a:lnTo>
                <a:lnTo>
                  <a:pt x="1177396" y="821869"/>
                </a:lnTo>
                <a:lnTo>
                  <a:pt x="1216157" y="855543"/>
                </a:lnTo>
                <a:lnTo>
                  <a:pt x="1257283" y="887266"/>
                </a:lnTo>
                <a:lnTo>
                  <a:pt x="1300891" y="916812"/>
                </a:lnTo>
                <a:lnTo>
                  <a:pt x="1347101" y="943955"/>
                </a:lnTo>
                <a:lnTo>
                  <a:pt x="1396031" y="968471"/>
                </a:lnTo>
                <a:lnTo>
                  <a:pt x="1447800" y="990133"/>
                </a:lnTo>
                <a:lnTo>
                  <a:pt x="1517780" y="1014508"/>
                </a:lnTo>
                <a:lnTo>
                  <a:pt x="1555774" y="1026291"/>
                </a:lnTo>
                <a:lnTo>
                  <a:pt x="1595660" y="1037809"/>
                </a:lnTo>
                <a:lnTo>
                  <a:pt x="1637355" y="1049067"/>
                </a:lnTo>
                <a:lnTo>
                  <a:pt x="1680775" y="1060068"/>
                </a:lnTo>
                <a:lnTo>
                  <a:pt x="1725838" y="1070816"/>
                </a:lnTo>
                <a:lnTo>
                  <a:pt x="1772459" y="1081317"/>
                </a:lnTo>
                <a:lnTo>
                  <a:pt x="1820557" y="1091574"/>
                </a:lnTo>
                <a:lnTo>
                  <a:pt x="1870048" y="1101590"/>
                </a:lnTo>
                <a:lnTo>
                  <a:pt x="1920849" y="1111371"/>
                </a:lnTo>
                <a:lnTo>
                  <a:pt x="1972877" y="1120921"/>
                </a:lnTo>
                <a:lnTo>
                  <a:pt x="2026048" y="1130242"/>
                </a:lnTo>
                <a:lnTo>
                  <a:pt x="2080280" y="1139341"/>
                </a:lnTo>
                <a:lnTo>
                  <a:pt x="2135489" y="1148220"/>
                </a:lnTo>
                <a:lnTo>
                  <a:pt x="2191592" y="1156883"/>
                </a:lnTo>
                <a:lnTo>
                  <a:pt x="2248507" y="1165336"/>
                </a:lnTo>
                <a:lnTo>
                  <a:pt x="2306149" y="1173582"/>
                </a:lnTo>
                <a:lnTo>
                  <a:pt x="2364436" y="1181625"/>
                </a:lnTo>
                <a:lnTo>
                  <a:pt x="2423285" y="1189469"/>
                </a:lnTo>
                <a:lnTo>
                  <a:pt x="2482613" y="1197119"/>
                </a:lnTo>
                <a:lnTo>
                  <a:pt x="2542336" y="1204578"/>
                </a:lnTo>
                <a:lnTo>
                  <a:pt x="2602372" y="1211851"/>
                </a:lnTo>
                <a:lnTo>
                  <a:pt x="2662637" y="1218942"/>
                </a:lnTo>
                <a:lnTo>
                  <a:pt x="2723047" y="1225855"/>
                </a:lnTo>
                <a:lnTo>
                  <a:pt x="2783521" y="1232594"/>
                </a:lnTo>
                <a:lnTo>
                  <a:pt x="2843975" y="1239163"/>
                </a:lnTo>
                <a:lnTo>
                  <a:pt x="2904325" y="1245566"/>
                </a:lnTo>
                <a:lnTo>
                  <a:pt x="2964489" y="1251807"/>
                </a:lnTo>
                <a:lnTo>
                  <a:pt x="3024384" y="1257892"/>
                </a:lnTo>
                <a:lnTo>
                  <a:pt x="3083926" y="1263822"/>
                </a:lnTo>
                <a:lnTo>
                  <a:pt x="3143032" y="1269604"/>
                </a:lnTo>
                <a:lnTo>
                  <a:pt x="3201619" y="1275241"/>
                </a:lnTo>
                <a:lnTo>
                  <a:pt x="3259604" y="1280736"/>
                </a:lnTo>
                <a:lnTo>
                  <a:pt x="3316904" y="1286095"/>
                </a:lnTo>
                <a:lnTo>
                  <a:pt x="3373435" y="1291321"/>
                </a:lnTo>
                <a:lnTo>
                  <a:pt x="3429115" y="1296418"/>
                </a:lnTo>
                <a:lnTo>
                  <a:pt x="3483861" y="1301391"/>
                </a:lnTo>
                <a:lnTo>
                  <a:pt x="3537589" y="1306244"/>
                </a:lnTo>
                <a:lnTo>
                  <a:pt x="3590216" y="1310980"/>
                </a:lnTo>
                <a:lnTo>
                  <a:pt x="3641659" y="1315604"/>
                </a:lnTo>
                <a:lnTo>
                  <a:pt x="3691835" y="1320120"/>
                </a:lnTo>
                <a:lnTo>
                  <a:pt x="3740661" y="1324532"/>
                </a:lnTo>
                <a:lnTo>
                  <a:pt x="3788054" y="1328845"/>
                </a:lnTo>
                <a:lnTo>
                  <a:pt x="3833930" y="1333062"/>
                </a:lnTo>
                <a:lnTo>
                  <a:pt x="3878207" y="1337187"/>
                </a:lnTo>
                <a:lnTo>
                  <a:pt x="3920801" y="1341225"/>
                </a:lnTo>
                <a:lnTo>
                  <a:pt x="3961629" y="1345180"/>
                </a:lnTo>
                <a:lnTo>
                  <a:pt x="4000608" y="1349056"/>
                </a:lnTo>
                <a:lnTo>
                  <a:pt x="4072687" y="1356586"/>
                </a:lnTo>
                <a:lnTo>
                  <a:pt x="4136372" y="1363849"/>
                </a:lnTo>
                <a:lnTo>
                  <a:pt x="4164860" y="1367391"/>
                </a:lnTo>
                <a:lnTo>
                  <a:pt x="4191000" y="1370879"/>
                </a:lnTo>
              </a:path>
            </a:pathLst>
          </a:custGeom>
          <a:ln w="952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76237" y="4430585"/>
            <a:ext cx="1990725" cy="2374265"/>
            <a:chOff x="376237" y="4430585"/>
            <a:chExt cx="1990725" cy="2374265"/>
          </a:xfrm>
        </p:grpSpPr>
        <p:sp>
          <p:nvSpPr>
            <p:cNvPr id="8" name="object 8"/>
            <p:cNvSpPr/>
            <p:nvPr/>
          </p:nvSpPr>
          <p:spPr>
            <a:xfrm>
              <a:off x="381000" y="5682995"/>
              <a:ext cx="1981200" cy="0"/>
            </a:xfrm>
            <a:custGeom>
              <a:avLst/>
              <a:gdLst/>
              <a:ahLst/>
              <a:cxnLst/>
              <a:rect l="l" t="t" r="r" b="b"/>
              <a:pathLst>
                <a:path w="1981200">
                  <a:moveTo>
                    <a:pt x="0" y="0"/>
                  </a:moveTo>
                  <a:lnTo>
                    <a:pt x="1981200" y="0"/>
                  </a:lnTo>
                </a:path>
              </a:pathLst>
            </a:custGeom>
            <a:ln w="9525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57300" y="6271259"/>
              <a:ext cx="76200" cy="533400"/>
            </a:xfrm>
            <a:custGeom>
              <a:avLst/>
              <a:gdLst/>
              <a:ahLst/>
              <a:cxnLst/>
              <a:rect l="l" t="t" r="r" b="b"/>
              <a:pathLst>
                <a:path w="76200" h="533400">
                  <a:moveTo>
                    <a:pt x="44450" y="431799"/>
                  </a:moveTo>
                  <a:lnTo>
                    <a:pt x="31750" y="431799"/>
                  </a:lnTo>
                  <a:lnTo>
                    <a:pt x="31750" y="533401"/>
                  </a:lnTo>
                  <a:lnTo>
                    <a:pt x="44450" y="533401"/>
                  </a:lnTo>
                  <a:lnTo>
                    <a:pt x="44450" y="431799"/>
                  </a:lnTo>
                  <a:close/>
                </a:path>
                <a:path w="76200" h="533400">
                  <a:moveTo>
                    <a:pt x="44450" y="380999"/>
                  </a:moveTo>
                  <a:lnTo>
                    <a:pt x="31750" y="380999"/>
                  </a:lnTo>
                  <a:lnTo>
                    <a:pt x="31750" y="393699"/>
                  </a:lnTo>
                  <a:lnTo>
                    <a:pt x="44450" y="393699"/>
                  </a:lnTo>
                  <a:lnTo>
                    <a:pt x="44450" y="380999"/>
                  </a:lnTo>
                  <a:close/>
                </a:path>
                <a:path w="76200" h="533400">
                  <a:moveTo>
                    <a:pt x="44450" y="241299"/>
                  </a:moveTo>
                  <a:lnTo>
                    <a:pt x="31750" y="241299"/>
                  </a:lnTo>
                  <a:lnTo>
                    <a:pt x="31750" y="342899"/>
                  </a:lnTo>
                  <a:lnTo>
                    <a:pt x="44450" y="342899"/>
                  </a:lnTo>
                  <a:lnTo>
                    <a:pt x="44450" y="241299"/>
                  </a:lnTo>
                  <a:close/>
                </a:path>
                <a:path w="76200" h="533400">
                  <a:moveTo>
                    <a:pt x="44450" y="190499"/>
                  </a:moveTo>
                  <a:lnTo>
                    <a:pt x="31750" y="190499"/>
                  </a:lnTo>
                  <a:lnTo>
                    <a:pt x="31750" y="203199"/>
                  </a:lnTo>
                  <a:lnTo>
                    <a:pt x="44450" y="203199"/>
                  </a:lnTo>
                  <a:lnTo>
                    <a:pt x="44450" y="190499"/>
                  </a:lnTo>
                  <a:close/>
                </a:path>
                <a:path w="76200" h="533400">
                  <a:moveTo>
                    <a:pt x="44450" y="63499"/>
                  </a:moveTo>
                  <a:lnTo>
                    <a:pt x="31750" y="63499"/>
                  </a:lnTo>
                  <a:lnTo>
                    <a:pt x="31750" y="152399"/>
                  </a:lnTo>
                  <a:lnTo>
                    <a:pt x="44450" y="152399"/>
                  </a:lnTo>
                  <a:lnTo>
                    <a:pt x="44450" y="63499"/>
                  </a:lnTo>
                  <a:close/>
                </a:path>
                <a:path w="76200" h="533400">
                  <a:moveTo>
                    <a:pt x="38100" y="0"/>
                  </a:moveTo>
                  <a:lnTo>
                    <a:pt x="0" y="76199"/>
                  </a:lnTo>
                  <a:lnTo>
                    <a:pt x="31750" y="76199"/>
                  </a:lnTo>
                  <a:lnTo>
                    <a:pt x="31750" y="63499"/>
                  </a:lnTo>
                  <a:lnTo>
                    <a:pt x="69850" y="63499"/>
                  </a:lnTo>
                  <a:lnTo>
                    <a:pt x="38100" y="0"/>
                  </a:lnTo>
                  <a:close/>
                </a:path>
                <a:path w="76200" h="533400">
                  <a:moveTo>
                    <a:pt x="69850" y="63499"/>
                  </a:moveTo>
                  <a:lnTo>
                    <a:pt x="44450" y="63499"/>
                  </a:lnTo>
                  <a:lnTo>
                    <a:pt x="44450" y="76199"/>
                  </a:lnTo>
                  <a:lnTo>
                    <a:pt x="76200" y="76199"/>
                  </a:lnTo>
                  <a:lnTo>
                    <a:pt x="69850" y="63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1000" y="4435347"/>
              <a:ext cx="1981200" cy="1220470"/>
            </a:xfrm>
            <a:custGeom>
              <a:avLst/>
              <a:gdLst/>
              <a:ahLst/>
              <a:cxnLst/>
              <a:rect l="l" t="t" r="r" b="b"/>
              <a:pathLst>
                <a:path w="1981200" h="1220470">
                  <a:moveTo>
                    <a:pt x="0" y="1220215"/>
                  </a:moveTo>
                  <a:lnTo>
                    <a:pt x="19807" y="1201429"/>
                  </a:lnTo>
                  <a:lnTo>
                    <a:pt x="44163" y="1179252"/>
                  </a:lnTo>
                  <a:lnTo>
                    <a:pt x="72510" y="1153934"/>
                  </a:lnTo>
                  <a:lnTo>
                    <a:pt x="104293" y="1125725"/>
                  </a:lnTo>
                  <a:lnTo>
                    <a:pt x="138958" y="1094874"/>
                  </a:lnTo>
                  <a:lnTo>
                    <a:pt x="175948" y="1061628"/>
                  </a:lnTo>
                  <a:lnTo>
                    <a:pt x="214709" y="1026239"/>
                  </a:lnTo>
                  <a:lnTo>
                    <a:pt x="254684" y="988954"/>
                  </a:lnTo>
                  <a:lnTo>
                    <a:pt x="295320" y="950023"/>
                  </a:lnTo>
                  <a:lnTo>
                    <a:pt x="336059" y="909695"/>
                  </a:lnTo>
                  <a:lnTo>
                    <a:pt x="376347" y="868219"/>
                  </a:lnTo>
                  <a:lnTo>
                    <a:pt x="415628" y="825844"/>
                  </a:lnTo>
                  <a:lnTo>
                    <a:pt x="453348" y="782819"/>
                  </a:lnTo>
                  <a:lnTo>
                    <a:pt x="488950" y="739394"/>
                  </a:lnTo>
                  <a:lnTo>
                    <a:pt x="512886" y="706451"/>
                  </a:lnTo>
                  <a:lnTo>
                    <a:pt x="536617" y="669001"/>
                  </a:lnTo>
                  <a:lnTo>
                    <a:pt x="560174" y="627723"/>
                  </a:lnTo>
                  <a:lnTo>
                    <a:pt x="583590" y="583297"/>
                  </a:lnTo>
                  <a:lnTo>
                    <a:pt x="606896" y="536406"/>
                  </a:lnTo>
                  <a:lnTo>
                    <a:pt x="630124" y="487729"/>
                  </a:lnTo>
                  <a:lnTo>
                    <a:pt x="653308" y="437947"/>
                  </a:lnTo>
                  <a:lnTo>
                    <a:pt x="676478" y="387742"/>
                  </a:lnTo>
                  <a:lnTo>
                    <a:pt x="699667" y="337793"/>
                  </a:lnTo>
                  <a:lnTo>
                    <a:pt x="722907" y="288782"/>
                  </a:lnTo>
                  <a:lnTo>
                    <a:pt x="746231" y="241389"/>
                  </a:lnTo>
                  <a:lnTo>
                    <a:pt x="769670" y="196295"/>
                  </a:lnTo>
                  <a:lnTo>
                    <a:pt x="793257" y="154181"/>
                  </a:lnTo>
                  <a:lnTo>
                    <a:pt x="817024" y="115727"/>
                  </a:lnTo>
                  <a:lnTo>
                    <a:pt x="841002" y="81615"/>
                  </a:lnTo>
                  <a:lnTo>
                    <a:pt x="889724" y="29137"/>
                  </a:lnTo>
                  <a:lnTo>
                    <a:pt x="939679" y="2194"/>
                  </a:lnTo>
                  <a:lnTo>
                    <a:pt x="965200" y="0"/>
                  </a:lnTo>
                  <a:lnTo>
                    <a:pt x="989932" y="5691"/>
                  </a:lnTo>
                  <a:lnTo>
                    <a:pt x="1040693" y="38429"/>
                  </a:lnTo>
                  <a:lnTo>
                    <a:pt x="1092858" y="95405"/>
                  </a:lnTo>
                  <a:lnTo>
                    <a:pt x="1119347" y="131395"/>
                  </a:lnTo>
                  <a:lnTo>
                    <a:pt x="1146043" y="171539"/>
                  </a:lnTo>
                  <a:lnTo>
                    <a:pt x="1172897" y="215201"/>
                  </a:lnTo>
                  <a:lnTo>
                    <a:pt x="1199861" y="261746"/>
                  </a:lnTo>
                  <a:lnTo>
                    <a:pt x="1226887" y="310540"/>
                  </a:lnTo>
                  <a:lnTo>
                    <a:pt x="1253927" y="360946"/>
                  </a:lnTo>
                  <a:lnTo>
                    <a:pt x="1280933" y="412330"/>
                  </a:lnTo>
                  <a:lnTo>
                    <a:pt x="1307855" y="464055"/>
                  </a:lnTo>
                  <a:lnTo>
                    <a:pt x="1334647" y="515488"/>
                  </a:lnTo>
                  <a:lnTo>
                    <a:pt x="1361260" y="565992"/>
                  </a:lnTo>
                  <a:lnTo>
                    <a:pt x="1387645" y="614932"/>
                  </a:lnTo>
                  <a:lnTo>
                    <a:pt x="1413755" y="661673"/>
                  </a:lnTo>
                  <a:lnTo>
                    <a:pt x="1439541" y="705580"/>
                  </a:lnTo>
                  <a:lnTo>
                    <a:pt x="1464955" y="746018"/>
                  </a:lnTo>
                  <a:lnTo>
                    <a:pt x="1489949" y="782350"/>
                  </a:lnTo>
                  <a:lnTo>
                    <a:pt x="1514475" y="813942"/>
                  </a:lnTo>
                  <a:lnTo>
                    <a:pt x="1557841" y="863320"/>
                  </a:lnTo>
                  <a:lnTo>
                    <a:pt x="1602598" y="909856"/>
                  </a:lnTo>
                  <a:lnTo>
                    <a:pt x="1648086" y="953557"/>
                  </a:lnTo>
                  <a:lnTo>
                    <a:pt x="1693643" y="994428"/>
                  </a:lnTo>
                  <a:lnTo>
                    <a:pt x="1738607" y="1032475"/>
                  </a:lnTo>
                  <a:lnTo>
                    <a:pt x="1782318" y="1067704"/>
                  </a:lnTo>
                  <a:lnTo>
                    <a:pt x="1824112" y="1100121"/>
                  </a:lnTo>
                  <a:lnTo>
                    <a:pt x="1863329" y="1129730"/>
                  </a:lnTo>
                  <a:lnTo>
                    <a:pt x="1899308" y="1156539"/>
                  </a:lnTo>
                  <a:lnTo>
                    <a:pt x="1931387" y="1180552"/>
                  </a:lnTo>
                  <a:lnTo>
                    <a:pt x="1958905" y="1201776"/>
                  </a:lnTo>
                  <a:lnTo>
                    <a:pt x="1981200" y="1220215"/>
                  </a:lnTo>
                </a:path>
              </a:pathLst>
            </a:custGeom>
            <a:ln w="9525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727828" y="6519773"/>
            <a:ext cx="772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Median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42228" y="6519773"/>
            <a:ext cx="596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Mean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38700" y="5791200"/>
            <a:ext cx="76200" cy="615950"/>
          </a:xfrm>
          <a:custGeom>
            <a:avLst/>
            <a:gdLst/>
            <a:ahLst/>
            <a:cxnLst/>
            <a:rect l="l" t="t" r="r" b="b"/>
            <a:pathLst>
              <a:path w="76200" h="615950">
                <a:moveTo>
                  <a:pt x="41655" y="603237"/>
                </a:moveTo>
                <a:lnTo>
                  <a:pt x="34544" y="603237"/>
                </a:lnTo>
                <a:lnTo>
                  <a:pt x="31750" y="606082"/>
                </a:lnTo>
                <a:lnTo>
                  <a:pt x="31750" y="613105"/>
                </a:lnTo>
                <a:lnTo>
                  <a:pt x="34544" y="615950"/>
                </a:lnTo>
                <a:lnTo>
                  <a:pt x="41655" y="615950"/>
                </a:lnTo>
                <a:lnTo>
                  <a:pt x="44450" y="613105"/>
                </a:lnTo>
                <a:lnTo>
                  <a:pt x="44450" y="606082"/>
                </a:lnTo>
                <a:lnTo>
                  <a:pt x="41655" y="603237"/>
                </a:lnTo>
                <a:close/>
              </a:path>
              <a:path w="76200" h="615950">
                <a:moveTo>
                  <a:pt x="41655" y="577824"/>
                </a:moveTo>
                <a:lnTo>
                  <a:pt x="34544" y="577824"/>
                </a:lnTo>
                <a:lnTo>
                  <a:pt x="31750" y="580669"/>
                </a:lnTo>
                <a:lnTo>
                  <a:pt x="31750" y="587692"/>
                </a:lnTo>
                <a:lnTo>
                  <a:pt x="34544" y="590537"/>
                </a:lnTo>
                <a:lnTo>
                  <a:pt x="41655" y="590537"/>
                </a:lnTo>
                <a:lnTo>
                  <a:pt x="44450" y="587692"/>
                </a:lnTo>
                <a:lnTo>
                  <a:pt x="44450" y="580669"/>
                </a:lnTo>
                <a:lnTo>
                  <a:pt x="41655" y="577824"/>
                </a:lnTo>
                <a:close/>
              </a:path>
              <a:path w="76200" h="615950">
                <a:moveTo>
                  <a:pt x="41655" y="552411"/>
                </a:moveTo>
                <a:lnTo>
                  <a:pt x="34544" y="552411"/>
                </a:lnTo>
                <a:lnTo>
                  <a:pt x="31750" y="555256"/>
                </a:lnTo>
                <a:lnTo>
                  <a:pt x="31750" y="562279"/>
                </a:lnTo>
                <a:lnTo>
                  <a:pt x="34544" y="565124"/>
                </a:lnTo>
                <a:lnTo>
                  <a:pt x="41655" y="565124"/>
                </a:lnTo>
                <a:lnTo>
                  <a:pt x="44450" y="562279"/>
                </a:lnTo>
                <a:lnTo>
                  <a:pt x="44450" y="555256"/>
                </a:lnTo>
                <a:lnTo>
                  <a:pt x="41655" y="552411"/>
                </a:lnTo>
                <a:close/>
              </a:path>
              <a:path w="76200" h="615950">
                <a:moveTo>
                  <a:pt x="41655" y="526999"/>
                </a:moveTo>
                <a:lnTo>
                  <a:pt x="34544" y="526999"/>
                </a:lnTo>
                <a:lnTo>
                  <a:pt x="31750" y="529844"/>
                </a:lnTo>
                <a:lnTo>
                  <a:pt x="31750" y="536867"/>
                </a:lnTo>
                <a:lnTo>
                  <a:pt x="34544" y="539711"/>
                </a:lnTo>
                <a:lnTo>
                  <a:pt x="41655" y="539711"/>
                </a:lnTo>
                <a:lnTo>
                  <a:pt x="44450" y="536867"/>
                </a:lnTo>
                <a:lnTo>
                  <a:pt x="44450" y="529844"/>
                </a:lnTo>
                <a:lnTo>
                  <a:pt x="41655" y="526999"/>
                </a:lnTo>
                <a:close/>
              </a:path>
              <a:path w="76200" h="615950">
                <a:moveTo>
                  <a:pt x="41655" y="501586"/>
                </a:moveTo>
                <a:lnTo>
                  <a:pt x="34544" y="501586"/>
                </a:lnTo>
                <a:lnTo>
                  <a:pt x="31750" y="504431"/>
                </a:lnTo>
                <a:lnTo>
                  <a:pt x="31750" y="511454"/>
                </a:lnTo>
                <a:lnTo>
                  <a:pt x="34544" y="514299"/>
                </a:lnTo>
                <a:lnTo>
                  <a:pt x="41655" y="514299"/>
                </a:lnTo>
                <a:lnTo>
                  <a:pt x="44450" y="511454"/>
                </a:lnTo>
                <a:lnTo>
                  <a:pt x="44450" y="504431"/>
                </a:lnTo>
                <a:lnTo>
                  <a:pt x="41655" y="501586"/>
                </a:lnTo>
                <a:close/>
              </a:path>
              <a:path w="76200" h="615950">
                <a:moveTo>
                  <a:pt x="41655" y="476173"/>
                </a:moveTo>
                <a:lnTo>
                  <a:pt x="34544" y="476173"/>
                </a:lnTo>
                <a:lnTo>
                  <a:pt x="31750" y="479018"/>
                </a:lnTo>
                <a:lnTo>
                  <a:pt x="31750" y="486041"/>
                </a:lnTo>
                <a:lnTo>
                  <a:pt x="34544" y="488886"/>
                </a:lnTo>
                <a:lnTo>
                  <a:pt x="41655" y="488886"/>
                </a:lnTo>
                <a:lnTo>
                  <a:pt x="44450" y="486041"/>
                </a:lnTo>
                <a:lnTo>
                  <a:pt x="44450" y="479018"/>
                </a:lnTo>
                <a:lnTo>
                  <a:pt x="41655" y="476173"/>
                </a:lnTo>
                <a:close/>
              </a:path>
              <a:path w="76200" h="615950">
                <a:moveTo>
                  <a:pt x="41655" y="450761"/>
                </a:moveTo>
                <a:lnTo>
                  <a:pt x="34544" y="450761"/>
                </a:lnTo>
                <a:lnTo>
                  <a:pt x="31750" y="453605"/>
                </a:lnTo>
                <a:lnTo>
                  <a:pt x="31750" y="460629"/>
                </a:lnTo>
                <a:lnTo>
                  <a:pt x="34544" y="463473"/>
                </a:lnTo>
                <a:lnTo>
                  <a:pt x="41655" y="463473"/>
                </a:lnTo>
                <a:lnTo>
                  <a:pt x="44450" y="460629"/>
                </a:lnTo>
                <a:lnTo>
                  <a:pt x="44450" y="453605"/>
                </a:lnTo>
                <a:lnTo>
                  <a:pt x="41655" y="450761"/>
                </a:lnTo>
                <a:close/>
              </a:path>
              <a:path w="76200" h="615950">
                <a:moveTo>
                  <a:pt x="41655" y="425348"/>
                </a:moveTo>
                <a:lnTo>
                  <a:pt x="34544" y="425348"/>
                </a:lnTo>
                <a:lnTo>
                  <a:pt x="31750" y="428193"/>
                </a:lnTo>
                <a:lnTo>
                  <a:pt x="31750" y="435216"/>
                </a:lnTo>
                <a:lnTo>
                  <a:pt x="34544" y="438061"/>
                </a:lnTo>
                <a:lnTo>
                  <a:pt x="41655" y="438061"/>
                </a:lnTo>
                <a:lnTo>
                  <a:pt x="44450" y="435216"/>
                </a:lnTo>
                <a:lnTo>
                  <a:pt x="44450" y="428193"/>
                </a:lnTo>
                <a:lnTo>
                  <a:pt x="41655" y="425348"/>
                </a:lnTo>
                <a:close/>
              </a:path>
              <a:path w="76200" h="615950">
                <a:moveTo>
                  <a:pt x="41655" y="399935"/>
                </a:moveTo>
                <a:lnTo>
                  <a:pt x="34544" y="399935"/>
                </a:lnTo>
                <a:lnTo>
                  <a:pt x="31750" y="402780"/>
                </a:lnTo>
                <a:lnTo>
                  <a:pt x="31750" y="409803"/>
                </a:lnTo>
                <a:lnTo>
                  <a:pt x="34544" y="412648"/>
                </a:lnTo>
                <a:lnTo>
                  <a:pt x="41655" y="412648"/>
                </a:lnTo>
                <a:lnTo>
                  <a:pt x="44450" y="409803"/>
                </a:lnTo>
                <a:lnTo>
                  <a:pt x="44450" y="402780"/>
                </a:lnTo>
                <a:lnTo>
                  <a:pt x="41655" y="399935"/>
                </a:lnTo>
                <a:close/>
              </a:path>
              <a:path w="76200" h="615950">
                <a:moveTo>
                  <a:pt x="41655" y="374523"/>
                </a:moveTo>
                <a:lnTo>
                  <a:pt x="34544" y="374523"/>
                </a:lnTo>
                <a:lnTo>
                  <a:pt x="31750" y="377367"/>
                </a:lnTo>
                <a:lnTo>
                  <a:pt x="31750" y="384390"/>
                </a:lnTo>
                <a:lnTo>
                  <a:pt x="34544" y="387235"/>
                </a:lnTo>
                <a:lnTo>
                  <a:pt x="41655" y="387235"/>
                </a:lnTo>
                <a:lnTo>
                  <a:pt x="44450" y="384390"/>
                </a:lnTo>
                <a:lnTo>
                  <a:pt x="44450" y="377367"/>
                </a:lnTo>
                <a:lnTo>
                  <a:pt x="41655" y="374523"/>
                </a:lnTo>
                <a:close/>
              </a:path>
              <a:path w="76200" h="615950">
                <a:moveTo>
                  <a:pt x="41655" y="349110"/>
                </a:moveTo>
                <a:lnTo>
                  <a:pt x="34544" y="349110"/>
                </a:lnTo>
                <a:lnTo>
                  <a:pt x="31750" y="351955"/>
                </a:lnTo>
                <a:lnTo>
                  <a:pt x="31750" y="358978"/>
                </a:lnTo>
                <a:lnTo>
                  <a:pt x="34544" y="361823"/>
                </a:lnTo>
                <a:lnTo>
                  <a:pt x="41655" y="361823"/>
                </a:lnTo>
                <a:lnTo>
                  <a:pt x="44450" y="358978"/>
                </a:lnTo>
                <a:lnTo>
                  <a:pt x="44450" y="351955"/>
                </a:lnTo>
                <a:lnTo>
                  <a:pt x="41655" y="349110"/>
                </a:lnTo>
                <a:close/>
              </a:path>
              <a:path w="76200" h="615950">
                <a:moveTo>
                  <a:pt x="41655" y="323697"/>
                </a:moveTo>
                <a:lnTo>
                  <a:pt x="34544" y="323697"/>
                </a:lnTo>
                <a:lnTo>
                  <a:pt x="31750" y="326542"/>
                </a:lnTo>
                <a:lnTo>
                  <a:pt x="31750" y="333565"/>
                </a:lnTo>
                <a:lnTo>
                  <a:pt x="34544" y="336410"/>
                </a:lnTo>
                <a:lnTo>
                  <a:pt x="41655" y="336410"/>
                </a:lnTo>
                <a:lnTo>
                  <a:pt x="44450" y="333565"/>
                </a:lnTo>
                <a:lnTo>
                  <a:pt x="44450" y="326542"/>
                </a:lnTo>
                <a:lnTo>
                  <a:pt x="41655" y="323697"/>
                </a:lnTo>
                <a:close/>
              </a:path>
              <a:path w="76200" h="615950">
                <a:moveTo>
                  <a:pt x="41655" y="298284"/>
                </a:moveTo>
                <a:lnTo>
                  <a:pt x="34544" y="298284"/>
                </a:lnTo>
                <a:lnTo>
                  <a:pt x="31750" y="301129"/>
                </a:lnTo>
                <a:lnTo>
                  <a:pt x="31750" y="308152"/>
                </a:lnTo>
                <a:lnTo>
                  <a:pt x="34544" y="310997"/>
                </a:lnTo>
                <a:lnTo>
                  <a:pt x="41655" y="310997"/>
                </a:lnTo>
                <a:lnTo>
                  <a:pt x="44450" y="308152"/>
                </a:lnTo>
                <a:lnTo>
                  <a:pt x="44450" y="301129"/>
                </a:lnTo>
                <a:lnTo>
                  <a:pt x="41655" y="298284"/>
                </a:lnTo>
                <a:close/>
              </a:path>
              <a:path w="76200" h="615950">
                <a:moveTo>
                  <a:pt x="41655" y="272872"/>
                </a:moveTo>
                <a:lnTo>
                  <a:pt x="34544" y="272872"/>
                </a:lnTo>
                <a:lnTo>
                  <a:pt x="31750" y="275717"/>
                </a:lnTo>
                <a:lnTo>
                  <a:pt x="31750" y="282740"/>
                </a:lnTo>
                <a:lnTo>
                  <a:pt x="34544" y="285584"/>
                </a:lnTo>
                <a:lnTo>
                  <a:pt x="41655" y="285584"/>
                </a:lnTo>
                <a:lnTo>
                  <a:pt x="44450" y="282740"/>
                </a:lnTo>
                <a:lnTo>
                  <a:pt x="44450" y="275717"/>
                </a:lnTo>
                <a:lnTo>
                  <a:pt x="41655" y="272872"/>
                </a:lnTo>
                <a:close/>
              </a:path>
              <a:path w="76200" h="615950">
                <a:moveTo>
                  <a:pt x="41655" y="247459"/>
                </a:moveTo>
                <a:lnTo>
                  <a:pt x="34544" y="247459"/>
                </a:lnTo>
                <a:lnTo>
                  <a:pt x="31750" y="250304"/>
                </a:lnTo>
                <a:lnTo>
                  <a:pt x="31750" y="257327"/>
                </a:lnTo>
                <a:lnTo>
                  <a:pt x="34544" y="260172"/>
                </a:lnTo>
                <a:lnTo>
                  <a:pt x="41655" y="260172"/>
                </a:lnTo>
                <a:lnTo>
                  <a:pt x="44450" y="257327"/>
                </a:lnTo>
                <a:lnTo>
                  <a:pt x="44450" y="250304"/>
                </a:lnTo>
                <a:lnTo>
                  <a:pt x="41655" y="247459"/>
                </a:lnTo>
                <a:close/>
              </a:path>
              <a:path w="76200" h="615950">
                <a:moveTo>
                  <a:pt x="41655" y="222046"/>
                </a:moveTo>
                <a:lnTo>
                  <a:pt x="34544" y="222046"/>
                </a:lnTo>
                <a:lnTo>
                  <a:pt x="31750" y="224891"/>
                </a:lnTo>
                <a:lnTo>
                  <a:pt x="31750" y="231914"/>
                </a:lnTo>
                <a:lnTo>
                  <a:pt x="34544" y="234759"/>
                </a:lnTo>
                <a:lnTo>
                  <a:pt x="41655" y="234759"/>
                </a:lnTo>
                <a:lnTo>
                  <a:pt x="44450" y="231914"/>
                </a:lnTo>
                <a:lnTo>
                  <a:pt x="44450" y="224891"/>
                </a:lnTo>
                <a:lnTo>
                  <a:pt x="41655" y="222046"/>
                </a:lnTo>
                <a:close/>
              </a:path>
              <a:path w="76200" h="615950">
                <a:moveTo>
                  <a:pt x="41655" y="196634"/>
                </a:moveTo>
                <a:lnTo>
                  <a:pt x="34544" y="196634"/>
                </a:lnTo>
                <a:lnTo>
                  <a:pt x="31750" y="199478"/>
                </a:lnTo>
                <a:lnTo>
                  <a:pt x="31750" y="206502"/>
                </a:lnTo>
                <a:lnTo>
                  <a:pt x="34544" y="209346"/>
                </a:lnTo>
                <a:lnTo>
                  <a:pt x="41655" y="209346"/>
                </a:lnTo>
                <a:lnTo>
                  <a:pt x="44450" y="206502"/>
                </a:lnTo>
                <a:lnTo>
                  <a:pt x="44450" y="199478"/>
                </a:lnTo>
                <a:lnTo>
                  <a:pt x="41655" y="196634"/>
                </a:lnTo>
                <a:close/>
              </a:path>
              <a:path w="76200" h="615950">
                <a:moveTo>
                  <a:pt x="41655" y="171221"/>
                </a:moveTo>
                <a:lnTo>
                  <a:pt x="34544" y="171221"/>
                </a:lnTo>
                <a:lnTo>
                  <a:pt x="31750" y="174066"/>
                </a:lnTo>
                <a:lnTo>
                  <a:pt x="31750" y="181089"/>
                </a:lnTo>
                <a:lnTo>
                  <a:pt x="34544" y="183934"/>
                </a:lnTo>
                <a:lnTo>
                  <a:pt x="41655" y="183934"/>
                </a:lnTo>
                <a:lnTo>
                  <a:pt x="44450" y="181089"/>
                </a:lnTo>
                <a:lnTo>
                  <a:pt x="44450" y="174066"/>
                </a:lnTo>
                <a:lnTo>
                  <a:pt x="41655" y="171221"/>
                </a:lnTo>
                <a:close/>
              </a:path>
              <a:path w="76200" h="615950">
                <a:moveTo>
                  <a:pt x="41655" y="145808"/>
                </a:moveTo>
                <a:lnTo>
                  <a:pt x="34544" y="145808"/>
                </a:lnTo>
                <a:lnTo>
                  <a:pt x="31750" y="148653"/>
                </a:lnTo>
                <a:lnTo>
                  <a:pt x="31750" y="155676"/>
                </a:lnTo>
                <a:lnTo>
                  <a:pt x="34544" y="158521"/>
                </a:lnTo>
                <a:lnTo>
                  <a:pt x="41655" y="158521"/>
                </a:lnTo>
                <a:lnTo>
                  <a:pt x="44450" y="155676"/>
                </a:lnTo>
                <a:lnTo>
                  <a:pt x="44450" y="148653"/>
                </a:lnTo>
                <a:lnTo>
                  <a:pt x="41655" y="145808"/>
                </a:lnTo>
                <a:close/>
              </a:path>
              <a:path w="76200" h="615950">
                <a:moveTo>
                  <a:pt x="41655" y="120396"/>
                </a:moveTo>
                <a:lnTo>
                  <a:pt x="34544" y="120396"/>
                </a:lnTo>
                <a:lnTo>
                  <a:pt x="31750" y="123240"/>
                </a:lnTo>
                <a:lnTo>
                  <a:pt x="31750" y="130263"/>
                </a:lnTo>
                <a:lnTo>
                  <a:pt x="34544" y="133108"/>
                </a:lnTo>
                <a:lnTo>
                  <a:pt x="41655" y="133108"/>
                </a:lnTo>
                <a:lnTo>
                  <a:pt x="44450" y="130263"/>
                </a:lnTo>
                <a:lnTo>
                  <a:pt x="44450" y="123240"/>
                </a:lnTo>
                <a:lnTo>
                  <a:pt x="41655" y="120396"/>
                </a:lnTo>
                <a:close/>
              </a:path>
              <a:path w="76200" h="615950">
                <a:moveTo>
                  <a:pt x="41655" y="94983"/>
                </a:moveTo>
                <a:lnTo>
                  <a:pt x="34544" y="94983"/>
                </a:lnTo>
                <a:lnTo>
                  <a:pt x="31750" y="97828"/>
                </a:lnTo>
                <a:lnTo>
                  <a:pt x="31750" y="104851"/>
                </a:lnTo>
                <a:lnTo>
                  <a:pt x="34544" y="107696"/>
                </a:lnTo>
                <a:lnTo>
                  <a:pt x="41655" y="107696"/>
                </a:lnTo>
                <a:lnTo>
                  <a:pt x="44450" y="104851"/>
                </a:lnTo>
                <a:lnTo>
                  <a:pt x="44450" y="97828"/>
                </a:lnTo>
                <a:lnTo>
                  <a:pt x="41655" y="94983"/>
                </a:lnTo>
                <a:close/>
              </a:path>
              <a:path w="76200" h="615950">
                <a:moveTo>
                  <a:pt x="41655" y="69570"/>
                </a:moveTo>
                <a:lnTo>
                  <a:pt x="34544" y="69570"/>
                </a:lnTo>
                <a:lnTo>
                  <a:pt x="31750" y="72415"/>
                </a:lnTo>
                <a:lnTo>
                  <a:pt x="31750" y="79438"/>
                </a:lnTo>
                <a:lnTo>
                  <a:pt x="34544" y="82283"/>
                </a:lnTo>
                <a:lnTo>
                  <a:pt x="41655" y="82283"/>
                </a:lnTo>
                <a:lnTo>
                  <a:pt x="44450" y="79438"/>
                </a:lnTo>
                <a:lnTo>
                  <a:pt x="44450" y="72415"/>
                </a:lnTo>
                <a:lnTo>
                  <a:pt x="41655" y="69570"/>
                </a:lnTo>
                <a:close/>
              </a:path>
              <a:path w="76200" h="61595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72415"/>
                </a:lnTo>
                <a:lnTo>
                  <a:pt x="34544" y="69570"/>
                </a:lnTo>
                <a:lnTo>
                  <a:pt x="72885" y="69570"/>
                </a:lnTo>
                <a:lnTo>
                  <a:pt x="38100" y="0"/>
                </a:lnTo>
                <a:close/>
              </a:path>
              <a:path w="76200" h="615950">
                <a:moveTo>
                  <a:pt x="72885" y="69570"/>
                </a:moveTo>
                <a:lnTo>
                  <a:pt x="41655" y="69570"/>
                </a:lnTo>
                <a:lnTo>
                  <a:pt x="44450" y="72415"/>
                </a:lnTo>
                <a:lnTo>
                  <a:pt x="44450" y="76200"/>
                </a:lnTo>
                <a:lnTo>
                  <a:pt x="76200" y="76200"/>
                </a:lnTo>
                <a:lnTo>
                  <a:pt x="72885" y="695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24500" y="5791200"/>
            <a:ext cx="76200" cy="609600"/>
          </a:xfrm>
          <a:custGeom>
            <a:avLst/>
            <a:gdLst/>
            <a:ahLst/>
            <a:cxnLst/>
            <a:rect l="l" t="t" r="r" b="b"/>
            <a:pathLst>
              <a:path w="76200" h="609600">
                <a:moveTo>
                  <a:pt x="44450" y="63500"/>
                </a:moveTo>
                <a:lnTo>
                  <a:pt x="31750" y="63500"/>
                </a:lnTo>
                <a:lnTo>
                  <a:pt x="31750" y="609600"/>
                </a:lnTo>
                <a:lnTo>
                  <a:pt x="44450" y="609600"/>
                </a:lnTo>
                <a:lnTo>
                  <a:pt x="44450" y="63500"/>
                </a:lnTo>
                <a:close/>
              </a:path>
              <a:path w="76200" h="6096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6096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88694" y="6495389"/>
            <a:ext cx="5969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Mode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57700" y="5804915"/>
            <a:ext cx="76200" cy="685800"/>
          </a:xfrm>
          <a:custGeom>
            <a:avLst/>
            <a:gdLst/>
            <a:ahLst/>
            <a:cxnLst/>
            <a:rect l="l" t="t" r="r" b="b"/>
            <a:pathLst>
              <a:path w="76200" h="685800">
                <a:moveTo>
                  <a:pt x="44450" y="584200"/>
                </a:moveTo>
                <a:lnTo>
                  <a:pt x="31750" y="584200"/>
                </a:lnTo>
                <a:lnTo>
                  <a:pt x="31750" y="685800"/>
                </a:lnTo>
                <a:lnTo>
                  <a:pt x="44450" y="685800"/>
                </a:lnTo>
                <a:lnTo>
                  <a:pt x="44450" y="584200"/>
                </a:lnTo>
                <a:close/>
              </a:path>
              <a:path w="76200" h="685800">
                <a:moveTo>
                  <a:pt x="44450" y="533400"/>
                </a:moveTo>
                <a:lnTo>
                  <a:pt x="31750" y="533400"/>
                </a:lnTo>
                <a:lnTo>
                  <a:pt x="31750" y="546100"/>
                </a:lnTo>
                <a:lnTo>
                  <a:pt x="44450" y="546100"/>
                </a:lnTo>
                <a:lnTo>
                  <a:pt x="44450" y="533400"/>
                </a:lnTo>
                <a:close/>
              </a:path>
              <a:path w="76200" h="685800">
                <a:moveTo>
                  <a:pt x="44450" y="393700"/>
                </a:moveTo>
                <a:lnTo>
                  <a:pt x="31750" y="393700"/>
                </a:lnTo>
                <a:lnTo>
                  <a:pt x="31750" y="495300"/>
                </a:lnTo>
                <a:lnTo>
                  <a:pt x="44450" y="495300"/>
                </a:lnTo>
                <a:lnTo>
                  <a:pt x="44450" y="393700"/>
                </a:lnTo>
                <a:close/>
              </a:path>
              <a:path w="76200" h="685800">
                <a:moveTo>
                  <a:pt x="44450" y="342900"/>
                </a:moveTo>
                <a:lnTo>
                  <a:pt x="31750" y="342900"/>
                </a:lnTo>
                <a:lnTo>
                  <a:pt x="31750" y="355600"/>
                </a:lnTo>
                <a:lnTo>
                  <a:pt x="44450" y="355600"/>
                </a:lnTo>
                <a:lnTo>
                  <a:pt x="44450" y="342900"/>
                </a:lnTo>
                <a:close/>
              </a:path>
              <a:path w="76200" h="685800">
                <a:moveTo>
                  <a:pt x="44450" y="203200"/>
                </a:moveTo>
                <a:lnTo>
                  <a:pt x="31750" y="203200"/>
                </a:lnTo>
                <a:lnTo>
                  <a:pt x="31750" y="304800"/>
                </a:lnTo>
                <a:lnTo>
                  <a:pt x="44450" y="304800"/>
                </a:lnTo>
                <a:lnTo>
                  <a:pt x="44450" y="203200"/>
                </a:lnTo>
                <a:close/>
              </a:path>
              <a:path w="76200" h="685800">
                <a:moveTo>
                  <a:pt x="44450" y="152400"/>
                </a:moveTo>
                <a:lnTo>
                  <a:pt x="31750" y="152400"/>
                </a:lnTo>
                <a:lnTo>
                  <a:pt x="31750" y="165100"/>
                </a:lnTo>
                <a:lnTo>
                  <a:pt x="44450" y="165100"/>
                </a:lnTo>
                <a:lnTo>
                  <a:pt x="44450" y="152400"/>
                </a:lnTo>
                <a:close/>
              </a:path>
              <a:path w="76200" h="685800">
                <a:moveTo>
                  <a:pt x="44450" y="63500"/>
                </a:moveTo>
                <a:lnTo>
                  <a:pt x="31750" y="63500"/>
                </a:lnTo>
                <a:lnTo>
                  <a:pt x="31750" y="114300"/>
                </a:lnTo>
                <a:lnTo>
                  <a:pt x="44450" y="114300"/>
                </a:lnTo>
                <a:lnTo>
                  <a:pt x="44450" y="63500"/>
                </a:lnTo>
                <a:close/>
              </a:path>
              <a:path w="76200" h="6858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6858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965575" y="6519773"/>
            <a:ext cx="596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Mode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0240" y="3912184"/>
            <a:ext cx="13601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EBEBEB"/>
                </a:solidFill>
                <a:latin typeface="Times New Roman"/>
                <a:cs typeface="Times New Roman"/>
              </a:rPr>
              <a:t>Symmetric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38902" y="3985641"/>
            <a:ext cx="990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EBEBEB"/>
                </a:solidFill>
                <a:latin typeface="Times New Roman"/>
                <a:cs typeface="Times New Roman"/>
              </a:rPr>
              <a:t>Skewed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67" y="473455"/>
            <a:ext cx="51739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Descriptive</a:t>
            </a:r>
            <a:r>
              <a:rPr sz="4200" spc="-40" dirty="0"/>
              <a:t> </a:t>
            </a:r>
            <a:r>
              <a:rPr sz="4200" spc="-10" dirty="0"/>
              <a:t>Statistics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05967" y="1973326"/>
            <a:ext cx="2791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Summarizing</a:t>
            </a:r>
            <a:r>
              <a:rPr sz="24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Data: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3217" y="2758567"/>
            <a:ext cx="50298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89D0D5"/>
              </a:buClr>
              <a:buSzPct val="80000"/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Central</a:t>
            </a:r>
            <a:r>
              <a:rPr sz="200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Tendency (or</a:t>
            </a:r>
            <a:r>
              <a:rPr sz="2000" spc="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Groups’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“Middle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49729" y="2893334"/>
            <a:ext cx="1140460" cy="12700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Values”)</a:t>
            </a:r>
            <a:endParaRPr sz="2000">
              <a:latin typeface="Century Gothic"/>
              <a:cs typeface="Century Gothic"/>
            </a:endParaRPr>
          </a:p>
          <a:p>
            <a:pPr marL="412115" indent="-229235">
              <a:lnSpc>
                <a:spcPct val="100000"/>
              </a:lnSpc>
              <a:spcBef>
                <a:spcPts val="465"/>
              </a:spcBef>
              <a:buClr>
                <a:srgbClr val="89D0D5"/>
              </a:buClr>
              <a:buSzPct val="80000"/>
              <a:buFont typeface="Wingdings"/>
              <a:buChar char=""/>
              <a:tabLst>
                <a:tab pos="412750" algn="l"/>
              </a:tabLst>
            </a:pPr>
            <a:r>
              <a:rPr sz="1500" spc="-20" dirty="0">
                <a:solidFill>
                  <a:srgbClr val="FFFFFF"/>
                </a:solidFill>
                <a:latin typeface="Century Gothic"/>
                <a:cs typeface="Century Gothic"/>
              </a:rPr>
              <a:t>Mean</a:t>
            </a:r>
            <a:endParaRPr sz="1500">
              <a:latin typeface="Century Gothic"/>
              <a:cs typeface="Century Gothic"/>
            </a:endParaRPr>
          </a:p>
          <a:p>
            <a:pPr marL="412115" indent="-229235">
              <a:lnSpc>
                <a:spcPct val="100000"/>
              </a:lnSpc>
              <a:spcBef>
                <a:spcPts val="455"/>
              </a:spcBef>
              <a:buClr>
                <a:srgbClr val="89D0D5"/>
              </a:buClr>
              <a:buSzPct val="80000"/>
              <a:buFont typeface="Wingdings"/>
              <a:buChar char=""/>
              <a:tabLst>
                <a:tab pos="412750" algn="l"/>
              </a:tabLst>
            </a:pPr>
            <a:r>
              <a:rPr sz="1500" spc="-10" dirty="0">
                <a:solidFill>
                  <a:srgbClr val="FFFFFF"/>
                </a:solidFill>
                <a:latin typeface="Century Gothic"/>
                <a:cs typeface="Century Gothic"/>
              </a:rPr>
              <a:t>Median</a:t>
            </a:r>
            <a:endParaRPr sz="1500">
              <a:latin typeface="Century Gothic"/>
              <a:cs typeface="Century Gothic"/>
            </a:endParaRPr>
          </a:p>
          <a:p>
            <a:pPr marL="412115" indent="-229235">
              <a:lnSpc>
                <a:spcPct val="100000"/>
              </a:lnSpc>
              <a:spcBef>
                <a:spcPts val="455"/>
              </a:spcBef>
              <a:buClr>
                <a:srgbClr val="89D0D5"/>
              </a:buClr>
              <a:buSzPct val="80000"/>
              <a:buFont typeface="Wingdings"/>
              <a:buChar char=""/>
              <a:tabLst>
                <a:tab pos="412750" algn="l"/>
              </a:tabLst>
            </a:pPr>
            <a:r>
              <a:rPr sz="1500" spc="-20" dirty="0">
                <a:solidFill>
                  <a:srgbClr val="FFFFFF"/>
                </a:solidFill>
                <a:latin typeface="Century Gothic"/>
                <a:cs typeface="Century Gothic"/>
              </a:rPr>
              <a:t>Mode</a:t>
            </a:r>
            <a:endParaRPr sz="15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3217" y="4459604"/>
            <a:ext cx="56318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89D0D5"/>
              </a:buClr>
              <a:buSzPct val="80000"/>
              <a:buFont typeface="Wingdings 3"/>
              <a:buChar char=""/>
              <a:tabLst>
                <a:tab pos="299720" algn="l"/>
              </a:tabLst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Variation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(or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Summary</a:t>
            </a:r>
            <a:r>
              <a:rPr sz="2000" spc="-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Differences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Within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9729" y="4594373"/>
            <a:ext cx="2219960" cy="15582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Groups)</a:t>
            </a:r>
            <a:endParaRPr sz="2000">
              <a:latin typeface="Century Gothic"/>
              <a:cs typeface="Century Gothic"/>
            </a:endParaRPr>
          </a:p>
          <a:p>
            <a:pPr marL="412115" indent="-229235">
              <a:lnSpc>
                <a:spcPct val="100000"/>
              </a:lnSpc>
              <a:spcBef>
                <a:spcPts val="465"/>
              </a:spcBef>
              <a:buClr>
                <a:srgbClr val="89D0D5"/>
              </a:buClr>
              <a:buSzPct val="80000"/>
              <a:buFont typeface="Wingdings 3"/>
              <a:buChar char=""/>
              <a:tabLst>
                <a:tab pos="412750" algn="l"/>
              </a:tabLst>
            </a:pPr>
            <a:r>
              <a:rPr sz="1500" spc="-10" dirty="0">
                <a:solidFill>
                  <a:srgbClr val="FFFFFF"/>
                </a:solidFill>
                <a:latin typeface="Century Gothic"/>
                <a:cs typeface="Century Gothic"/>
              </a:rPr>
              <a:t>Range</a:t>
            </a:r>
            <a:endParaRPr sz="1500">
              <a:latin typeface="Century Gothic"/>
              <a:cs typeface="Century Gothic"/>
            </a:endParaRPr>
          </a:p>
          <a:p>
            <a:pPr marL="412115" indent="-229235">
              <a:lnSpc>
                <a:spcPct val="100000"/>
              </a:lnSpc>
              <a:spcBef>
                <a:spcPts val="470"/>
              </a:spcBef>
              <a:buClr>
                <a:srgbClr val="89D0D5"/>
              </a:buClr>
              <a:buSzPct val="80000"/>
              <a:buFont typeface="Wingdings 3"/>
              <a:buChar char=""/>
              <a:tabLst>
                <a:tab pos="412750" algn="l"/>
              </a:tabLst>
            </a:pP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Interquartile</a:t>
            </a:r>
            <a:r>
              <a:rPr sz="15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entury Gothic"/>
                <a:cs typeface="Century Gothic"/>
              </a:rPr>
              <a:t>Range</a:t>
            </a:r>
            <a:endParaRPr sz="1500">
              <a:latin typeface="Century Gothic"/>
              <a:cs typeface="Century Gothic"/>
            </a:endParaRPr>
          </a:p>
          <a:p>
            <a:pPr marL="412115" indent="-229235">
              <a:lnSpc>
                <a:spcPct val="100000"/>
              </a:lnSpc>
              <a:spcBef>
                <a:spcPts val="455"/>
              </a:spcBef>
              <a:buClr>
                <a:srgbClr val="89D0D5"/>
              </a:buClr>
              <a:buSzPct val="80000"/>
              <a:buFont typeface="Wingdings 3"/>
              <a:buChar char=""/>
              <a:tabLst>
                <a:tab pos="412750" algn="l"/>
              </a:tabLst>
            </a:pPr>
            <a:r>
              <a:rPr sz="1500" spc="-10" dirty="0">
                <a:solidFill>
                  <a:srgbClr val="FFFFFF"/>
                </a:solidFill>
                <a:latin typeface="Century Gothic"/>
                <a:cs typeface="Century Gothic"/>
              </a:rPr>
              <a:t>Variance</a:t>
            </a:r>
            <a:endParaRPr sz="1500">
              <a:latin typeface="Century Gothic"/>
              <a:cs typeface="Century Gothic"/>
            </a:endParaRPr>
          </a:p>
          <a:p>
            <a:pPr marL="412115" indent="-229235">
              <a:lnSpc>
                <a:spcPct val="100000"/>
              </a:lnSpc>
              <a:spcBef>
                <a:spcPts val="459"/>
              </a:spcBef>
              <a:buClr>
                <a:srgbClr val="89D0D5"/>
              </a:buClr>
              <a:buSzPct val="80000"/>
              <a:buFont typeface="Wingdings 3"/>
              <a:buChar char=""/>
              <a:tabLst>
                <a:tab pos="412750" algn="l"/>
              </a:tabLst>
            </a:pP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Standard</a:t>
            </a:r>
            <a:r>
              <a:rPr sz="15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entury Gothic"/>
                <a:cs typeface="Century Gothic"/>
              </a:rPr>
              <a:t>Deviation</a:t>
            </a:r>
            <a:endParaRPr sz="15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67" y="473455"/>
            <a:ext cx="174243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" dirty="0"/>
              <a:t>Range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459740" y="1378966"/>
            <a:ext cx="7279640" cy="1499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45"/>
              </a:lnSpc>
              <a:spcBef>
                <a:spcPts val="95"/>
              </a:spcBef>
            </a:pPr>
            <a:r>
              <a:rPr sz="22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200" spc="-7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dirty="0">
                <a:solidFill>
                  <a:srgbClr val="FFFFFF"/>
                </a:solidFill>
                <a:latin typeface="Century Gothic"/>
                <a:cs typeface="Century Gothic"/>
              </a:rPr>
              <a:t>spread,</a:t>
            </a:r>
            <a:r>
              <a:rPr sz="2200" spc="-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dirty="0">
                <a:solidFill>
                  <a:srgbClr val="FFFFFF"/>
                </a:solidFill>
                <a:latin typeface="Century Gothic"/>
                <a:cs typeface="Century Gothic"/>
              </a:rPr>
              <a:t>or</a:t>
            </a:r>
            <a:r>
              <a:rPr sz="2200" spc="-7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200" spc="-7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dirty="0">
                <a:solidFill>
                  <a:srgbClr val="FFFFFF"/>
                </a:solidFill>
                <a:latin typeface="Century Gothic"/>
                <a:cs typeface="Century Gothic"/>
              </a:rPr>
              <a:t>distance,</a:t>
            </a:r>
            <a:r>
              <a:rPr sz="2200" spc="-8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dirty="0">
                <a:solidFill>
                  <a:srgbClr val="FFFFFF"/>
                </a:solidFill>
                <a:latin typeface="Century Gothic"/>
                <a:cs typeface="Century Gothic"/>
              </a:rPr>
              <a:t>between</a:t>
            </a:r>
            <a:r>
              <a:rPr sz="2200" spc="-9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200" spc="-7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dirty="0">
                <a:solidFill>
                  <a:srgbClr val="FFFFFF"/>
                </a:solidFill>
                <a:latin typeface="Century Gothic"/>
                <a:cs typeface="Century Gothic"/>
              </a:rPr>
              <a:t>lowest</a:t>
            </a:r>
            <a:r>
              <a:rPr sz="2200" spc="-7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endParaRPr sz="2200">
              <a:latin typeface="Century Gothic"/>
              <a:cs typeface="Century Gothic"/>
            </a:endParaRPr>
          </a:p>
          <a:p>
            <a:pPr marL="355600">
              <a:lnSpc>
                <a:spcPts val="2245"/>
              </a:lnSpc>
            </a:pPr>
            <a:r>
              <a:rPr sz="2200" dirty="0">
                <a:solidFill>
                  <a:srgbClr val="FFFFFF"/>
                </a:solidFill>
                <a:latin typeface="Century Gothic"/>
                <a:cs typeface="Century Gothic"/>
              </a:rPr>
              <a:t>highest</a:t>
            </a:r>
            <a:r>
              <a:rPr sz="2200" spc="-7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dirty="0">
                <a:solidFill>
                  <a:srgbClr val="FFFFFF"/>
                </a:solidFill>
                <a:latin typeface="Century Gothic"/>
                <a:cs typeface="Century Gothic"/>
              </a:rPr>
              <a:t>values</a:t>
            </a:r>
            <a:r>
              <a:rPr sz="22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22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22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entury Gothic"/>
                <a:cs typeface="Century Gothic"/>
              </a:rPr>
              <a:t>variable.</a:t>
            </a:r>
            <a:endParaRPr sz="22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50">
              <a:latin typeface="Century Gothic"/>
              <a:cs typeface="Century Gothic"/>
            </a:endParaRPr>
          </a:p>
          <a:p>
            <a:pPr marL="355600" marR="5080" indent="-342900">
              <a:lnSpc>
                <a:spcPct val="70000"/>
              </a:lnSpc>
            </a:pPr>
            <a:r>
              <a:rPr sz="2200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sz="22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dirty="0">
                <a:solidFill>
                  <a:srgbClr val="FFFFFF"/>
                </a:solidFill>
                <a:latin typeface="Century Gothic"/>
                <a:cs typeface="Century Gothic"/>
              </a:rPr>
              <a:t>get</a:t>
            </a:r>
            <a:r>
              <a:rPr sz="22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2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dirty="0">
                <a:solidFill>
                  <a:srgbClr val="FFFFFF"/>
                </a:solidFill>
                <a:latin typeface="Century Gothic"/>
                <a:cs typeface="Century Gothic"/>
              </a:rPr>
              <a:t>range</a:t>
            </a:r>
            <a:r>
              <a:rPr sz="220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dirty="0">
                <a:solidFill>
                  <a:srgbClr val="FFFFFF"/>
                </a:solidFill>
                <a:latin typeface="Century Gothic"/>
                <a:cs typeface="Century Gothic"/>
              </a:rPr>
              <a:t>for</a:t>
            </a:r>
            <a:r>
              <a:rPr sz="22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22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dirty="0">
                <a:solidFill>
                  <a:srgbClr val="FFFFFF"/>
                </a:solidFill>
                <a:latin typeface="Century Gothic"/>
                <a:cs typeface="Century Gothic"/>
              </a:rPr>
              <a:t>variable,</a:t>
            </a:r>
            <a:r>
              <a:rPr sz="2200" spc="-7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dirty="0">
                <a:solidFill>
                  <a:srgbClr val="FFFFFF"/>
                </a:solidFill>
                <a:latin typeface="Century Gothic"/>
                <a:cs typeface="Century Gothic"/>
              </a:rPr>
              <a:t>you</a:t>
            </a:r>
            <a:r>
              <a:rPr sz="22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dirty="0">
                <a:solidFill>
                  <a:srgbClr val="FFFFFF"/>
                </a:solidFill>
                <a:latin typeface="Century Gothic"/>
                <a:cs typeface="Century Gothic"/>
              </a:rPr>
              <a:t>subtract</a:t>
            </a:r>
            <a:r>
              <a:rPr sz="22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dirty="0">
                <a:solidFill>
                  <a:srgbClr val="FFFFFF"/>
                </a:solidFill>
                <a:latin typeface="Century Gothic"/>
                <a:cs typeface="Century Gothic"/>
              </a:rPr>
              <a:t>its</a:t>
            </a:r>
            <a:r>
              <a:rPr sz="2200" spc="-7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entury Gothic"/>
                <a:cs typeface="Century Gothic"/>
              </a:rPr>
              <a:t>lowest </a:t>
            </a:r>
            <a:r>
              <a:rPr sz="2200" dirty="0">
                <a:solidFill>
                  <a:srgbClr val="FFFFFF"/>
                </a:solidFill>
                <a:latin typeface="Century Gothic"/>
                <a:cs typeface="Century Gothic"/>
              </a:rPr>
              <a:t>value</a:t>
            </a:r>
            <a:r>
              <a:rPr sz="22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dirty="0">
                <a:solidFill>
                  <a:srgbClr val="FFFFFF"/>
                </a:solidFill>
                <a:latin typeface="Century Gothic"/>
                <a:cs typeface="Century Gothic"/>
              </a:rPr>
              <a:t>from</a:t>
            </a:r>
            <a:r>
              <a:rPr sz="22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dirty="0">
                <a:solidFill>
                  <a:srgbClr val="FFFFFF"/>
                </a:solidFill>
                <a:latin typeface="Century Gothic"/>
                <a:cs typeface="Century Gothic"/>
              </a:rPr>
              <a:t>its</a:t>
            </a:r>
            <a:r>
              <a:rPr sz="2200" spc="-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dirty="0">
                <a:solidFill>
                  <a:srgbClr val="FFFFFF"/>
                </a:solidFill>
                <a:latin typeface="Century Gothic"/>
                <a:cs typeface="Century Gothic"/>
              </a:rPr>
              <a:t>highest</a:t>
            </a:r>
            <a:r>
              <a:rPr sz="2200" spc="-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entury Gothic"/>
                <a:cs typeface="Century Gothic"/>
              </a:rPr>
              <a:t>value.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3226130"/>
            <a:ext cx="31578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A-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-IQs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Students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69290" y="3629257"/>
          <a:ext cx="1403350" cy="2476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485">
                <a:tc>
                  <a:txBody>
                    <a:bodyPr/>
                    <a:lstStyle/>
                    <a:p>
                      <a:pPr marL="31750">
                        <a:lnSpc>
                          <a:spcPts val="2215"/>
                        </a:lnSpc>
                      </a:pPr>
                      <a:r>
                        <a:rPr sz="20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ts val="2215"/>
                        </a:lnSpc>
                      </a:pPr>
                      <a:r>
                        <a:rPr sz="20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spc="-25" dirty="0">
                          <a:solidFill>
                            <a:srgbClr val="FC031B"/>
                          </a:solidFill>
                          <a:latin typeface="Arial"/>
                          <a:cs typeface="Arial"/>
                        </a:rPr>
                        <a:t>89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spc="-25" dirty="0">
                          <a:solidFill>
                            <a:srgbClr val="FC031B"/>
                          </a:solidFill>
                          <a:latin typeface="Arial"/>
                          <a:cs typeface="Arial"/>
                        </a:rPr>
                        <a:t>140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marL="31750">
                        <a:lnSpc>
                          <a:spcPts val="2325"/>
                        </a:lnSpc>
                        <a:spcBef>
                          <a:spcPts val="135"/>
                        </a:spcBef>
                      </a:pPr>
                      <a:r>
                        <a:rPr sz="20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88340" y="6152794"/>
            <a:ext cx="35756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sz="20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Range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140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89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51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5428" y="3267836"/>
            <a:ext cx="31705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B-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-IQs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Students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556378" y="3670405"/>
          <a:ext cx="1403350" cy="2477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485">
                <a:tc>
                  <a:txBody>
                    <a:bodyPr/>
                    <a:lstStyle/>
                    <a:p>
                      <a:pPr marL="31750">
                        <a:lnSpc>
                          <a:spcPts val="2215"/>
                        </a:lnSpc>
                      </a:pPr>
                      <a:r>
                        <a:rPr sz="20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ts val="2215"/>
                        </a:lnSpc>
                      </a:pPr>
                      <a:r>
                        <a:rPr sz="2000" spc="-25" dirty="0">
                          <a:solidFill>
                            <a:srgbClr val="FC031B"/>
                          </a:solidFill>
                          <a:latin typeface="Arial"/>
                          <a:cs typeface="Arial"/>
                        </a:rPr>
                        <a:t>162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spc="-25" dirty="0">
                          <a:solidFill>
                            <a:srgbClr val="FC031B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31750">
                        <a:lnSpc>
                          <a:spcPts val="2325"/>
                        </a:lnSpc>
                        <a:spcBef>
                          <a:spcPts val="135"/>
                        </a:spcBef>
                      </a:pPr>
                      <a:r>
                        <a:rPr sz="20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4575428" y="6194552"/>
            <a:ext cx="35934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Range =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162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80 =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82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593" y="159258"/>
            <a:ext cx="49752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Interquartile</a:t>
            </a:r>
            <a:r>
              <a:rPr sz="4200" spc="-85" dirty="0"/>
              <a:t> </a:t>
            </a:r>
            <a:r>
              <a:rPr sz="4200" spc="-10" dirty="0"/>
              <a:t>Range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378764" y="1206754"/>
            <a:ext cx="8327390" cy="3354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6400" marR="270510" indent="-343535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16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quartile</a:t>
            </a:r>
            <a:r>
              <a:rPr sz="16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sz="16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16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value</a:t>
            </a:r>
            <a:r>
              <a:rPr sz="1600" spc="-7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that</a:t>
            </a:r>
            <a:r>
              <a:rPr sz="16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marks</a:t>
            </a:r>
            <a:r>
              <a:rPr sz="16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one</a:t>
            </a:r>
            <a:r>
              <a:rPr sz="16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16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16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divisions</a:t>
            </a:r>
            <a:r>
              <a:rPr sz="16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that</a:t>
            </a:r>
            <a:r>
              <a:rPr sz="16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breaks</a:t>
            </a:r>
            <a:r>
              <a:rPr sz="16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16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series</a:t>
            </a:r>
            <a:r>
              <a:rPr sz="16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16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entury Gothic"/>
                <a:cs typeface="Century Gothic"/>
              </a:rPr>
              <a:t>values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into</a:t>
            </a:r>
            <a:r>
              <a:rPr sz="16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four</a:t>
            </a:r>
            <a:r>
              <a:rPr sz="16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equal</a:t>
            </a:r>
            <a:r>
              <a:rPr sz="16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entury Gothic"/>
                <a:cs typeface="Century Gothic"/>
              </a:rPr>
              <a:t>parts.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1900">
              <a:latin typeface="Century Gothic"/>
              <a:cs typeface="Century Gothic"/>
            </a:endParaRPr>
          </a:p>
          <a:p>
            <a:pPr marL="63500">
              <a:lnSpc>
                <a:spcPct val="100000"/>
              </a:lnSpc>
              <a:spcBef>
                <a:spcPts val="1595"/>
              </a:spcBef>
            </a:pP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16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median</a:t>
            </a:r>
            <a:r>
              <a:rPr sz="16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sz="16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16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quartile</a:t>
            </a:r>
            <a:r>
              <a:rPr sz="16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16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divides</a:t>
            </a:r>
            <a:r>
              <a:rPr sz="16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16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cases</a:t>
            </a:r>
            <a:r>
              <a:rPr sz="16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in</a:t>
            </a:r>
            <a:r>
              <a:rPr sz="16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entury Gothic"/>
                <a:cs typeface="Century Gothic"/>
              </a:rPr>
              <a:t>half.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Century Gothic"/>
              <a:cs typeface="Century Gothic"/>
            </a:endParaRPr>
          </a:p>
          <a:p>
            <a:pPr marL="63500" marR="909955">
              <a:lnSpc>
                <a:spcPct val="151900"/>
              </a:lnSpc>
              <a:spcBef>
                <a:spcPts val="5"/>
              </a:spcBef>
            </a:pP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25</a:t>
            </a:r>
            <a:r>
              <a:rPr sz="1575" baseline="26455" dirty="0">
                <a:solidFill>
                  <a:srgbClr val="FFFFFF"/>
                </a:solidFill>
                <a:latin typeface="Century Gothic"/>
                <a:cs typeface="Century Gothic"/>
              </a:rPr>
              <a:t>th</a:t>
            </a:r>
            <a:r>
              <a:rPr sz="1575" spc="172" baseline="264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percentile</a:t>
            </a:r>
            <a:r>
              <a:rPr sz="16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sz="16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16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quartile</a:t>
            </a:r>
            <a:r>
              <a:rPr sz="16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that</a:t>
            </a:r>
            <a:r>
              <a:rPr sz="16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divides</a:t>
            </a:r>
            <a:r>
              <a:rPr sz="16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16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first</a:t>
            </a:r>
            <a:r>
              <a:rPr sz="16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¼</a:t>
            </a:r>
            <a:r>
              <a:rPr sz="16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16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cases</a:t>
            </a:r>
            <a:r>
              <a:rPr sz="16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from</a:t>
            </a:r>
            <a:r>
              <a:rPr sz="16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16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latter</a:t>
            </a:r>
            <a:r>
              <a:rPr sz="16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entury Gothic"/>
                <a:cs typeface="Century Gothic"/>
              </a:rPr>
              <a:t>¾.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75</a:t>
            </a:r>
            <a:r>
              <a:rPr sz="1575" baseline="26455" dirty="0">
                <a:solidFill>
                  <a:srgbClr val="FFFFFF"/>
                </a:solidFill>
                <a:latin typeface="Century Gothic"/>
                <a:cs typeface="Century Gothic"/>
              </a:rPr>
              <a:t>th</a:t>
            </a:r>
            <a:r>
              <a:rPr sz="1575" spc="172" baseline="264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percentile</a:t>
            </a:r>
            <a:r>
              <a:rPr sz="16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sz="16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16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quartile</a:t>
            </a:r>
            <a:r>
              <a:rPr sz="16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that</a:t>
            </a:r>
            <a:r>
              <a:rPr sz="16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divides</a:t>
            </a:r>
            <a:r>
              <a:rPr sz="16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16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first</a:t>
            </a:r>
            <a:r>
              <a:rPr sz="16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¾</a:t>
            </a:r>
            <a:r>
              <a:rPr sz="16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16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cases</a:t>
            </a:r>
            <a:r>
              <a:rPr sz="16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from</a:t>
            </a:r>
            <a:r>
              <a:rPr sz="16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16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latter</a:t>
            </a:r>
            <a:r>
              <a:rPr sz="16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entury Gothic"/>
                <a:cs typeface="Century Gothic"/>
              </a:rPr>
              <a:t>¼.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1900">
              <a:latin typeface="Century Gothic"/>
              <a:cs typeface="Century Gothic"/>
            </a:endParaRPr>
          </a:p>
          <a:p>
            <a:pPr marL="406400" marR="43180" indent="-343535">
              <a:lnSpc>
                <a:spcPct val="100000"/>
              </a:lnSpc>
              <a:spcBef>
                <a:spcPts val="1595"/>
              </a:spcBef>
            </a:pP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16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interquartile</a:t>
            </a:r>
            <a:r>
              <a:rPr sz="16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range</a:t>
            </a:r>
            <a:r>
              <a:rPr sz="160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sz="1600" spc="-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160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distance</a:t>
            </a:r>
            <a:r>
              <a:rPr sz="16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or</a:t>
            </a:r>
            <a:r>
              <a:rPr sz="16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range</a:t>
            </a:r>
            <a:r>
              <a:rPr sz="160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between</a:t>
            </a:r>
            <a:r>
              <a:rPr sz="16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160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25</a:t>
            </a:r>
            <a:r>
              <a:rPr sz="1575" baseline="26455" dirty="0">
                <a:solidFill>
                  <a:srgbClr val="FFFFFF"/>
                </a:solidFill>
                <a:latin typeface="Century Gothic"/>
                <a:cs typeface="Century Gothic"/>
              </a:rPr>
              <a:t>th</a:t>
            </a:r>
            <a:r>
              <a:rPr sz="1575" spc="135" baseline="264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percentile</a:t>
            </a:r>
            <a:r>
              <a:rPr sz="16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1600" spc="-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75</a:t>
            </a:r>
            <a:r>
              <a:rPr sz="1575" baseline="26455" dirty="0">
                <a:solidFill>
                  <a:srgbClr val="FFFFFF"/>
                </a:solidFill>
                <a:latin typeface="Century Gothic"/>
                <a:cs typeface="Century Gothic"/>
              </a:rPr>
              <a:t>th</a:t>
            </a:r>
            <a:r>
              <a:rPr sz="1575" spc="150" baseline="264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percentile.</a:t>
            </a:r>
            <a:r>
              <a:rPr sz="1600" spc="3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Below,</a:t>
            </a:r>
            <a:r>
              <a:rPr sz="16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what</a:t>
            </a:r>
            <a:r>
              <a:rPr sz="16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sz="1600" spc="-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16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interquartile</a:t>
            </a:r>
            <a:r>
              <a:rPr sz="16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entury Gothic"/>
                <a:cs typeface="Century Gothic"/>
              </a:rPr>
              <a:t>range?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5029200"/>
            <a:ext cx="8763000" cy="1219200"/>
          </a:xfrm>
          <a:custGeom>
            <a:avLst/>
            <a:gdLst/>
            <a:ahLst/>
            <a:cxnLst/>
            <a:rect l="l" t="t" r="r" b="b"/>
            <a:pathLst>
              <a:path w="8763000" h="1219200">
                <a:moveTo>
                  <a:pt x="228600" y="1092200"/>
                </a:moveTo>
                <a:lnTo>
                  <a:pt x="302597" y="1094243"/>
                </a:lnTo>
                <a:lnTo>
                  <a:pt x="377719" y="1095846"/>
                </a:lnTo>
                <a:lnTo>
                  <a:pt x="416054" y="1096344"/>
                </a:lnTo>
                <a:lnTo>
                  <a:pt x="455093" y="1096566"/>
                </a:lnTo>
                <a:lnTo>
                  <a:pt x="494975" y="1096458"/>
                </a:lnTo>
                <a:lnTo>
                  <a:pt x="535843" y="1095963"/>
                </a:lnTo>
                <a:lnTo>
                  <a:pt x="577835" y="1095028"/>
                </a:lnTo>
                <a:lnTo>
                  <a:pt x="621094" y="1093596"/>
                </a:lnTo>
                <a:lnTo>
                  <a:pt x="665759" y="1091614"/>
                </a:lnTo>
                <a:lnTo>
                  <a:pt x="711971" y="1089025"/>
                </a:lnTo>
                <a:lnTo>
                  <a:pt x="759871" y="1085774"/>
                </a:lnTo>
                <a:lnTo>
                  <a:pt x="809600" y="1081807"/>
                </a:lnTo>
                <a:lnTo>
                  <a:pt x="861298" y="1077068"/>
                </a:lnTo>
                <a:lnTo>
                  <a:pt x="915106" y="1071502"/>
                </a:lnTo>
                <a:lnTo>
                  <a:pt x="971164" y="1065055"/>
                </a:lnTo>
                <a:lnTo>
                  <a:pt x="1029614" y="1057670"/>
                </a:lnTo>
                <a:lnTo>
                  <a:pt x="1090595" y="1049294"/>
                </a:lnTo>
                <a:lnTo>
                  <a:pt x="1154249" y="1039870"/>
                </a:lnTo>
                <a:lnTo>
                  <a:pt x="1220716" y="1029343"/>
                </a:lnTo>
                <a:lnTo>
                  <a:pt x="1290136" y="1017660"/>
                </a:lnTo>
                <a:lnTo>
                  <a:pt x="1362651" y="1004763"/>
                </a:lnTo>
                <a:lnTo>
                  <a:pt x="1438402" y="990600"/>
                </a:lnTo>
                <a:lnTo>
                  <a:pt x="1511243" y="975319"/>
                </a:lnTo>
                <a:lnTo>
                  <a:pt x="1548686" y="966531"/>
                </a:lnTo>
                <a:lnTo>
                  <a:pt x="1586793" y="957027"/>
                </a:lnTo>
                <a:lnTo>
                  <a:pt x="1625552" y="946843"/>
                </a:lnTo>
                <a:lnTo>
                  <a:pt x="1664949" y="936017"/>
                </a:lnTo>
                <a:lnTo>
                  <a:pt x="1704972" y="924586"/>
                </a:lnTo>
                <a:lnTo>
                  <a:pt x="1745608" y="912586"/>
                </a:lnTo>
                <a:lnTo>
                  <a:pt x="1786844" y="900054"/>
                </a:lnTo>
                <a:lnTo>
                  <a:pt x="1828667" y="887027"/>
                </a:lnTo>
                <a:lnTo>
                  <a:pt x="1871064" y="873542"/>
                </a:lnTo>
                <a:lnTo>
                  <a:pt x="1914022" y="859636"/>
                </a:lnTo>
                <a:lnTo>
                  <a:pt x="1957528" y="845345"/>
                </a:lnTo>
                <a:lnTo>
                  <a:pt x="2001569" y="830707"/>
                </a:lnTo>
                <a:lnTo>
                  <a:pt x="2046134" y="815758"/>
                </a:lnTo>
                <a:lnTo>
                  <a:pt x="2091207" y="800535"/>
                </a:lnTo>
                <a:lnTo>
                  <a:pt x="2136777" y="785075"/>
                </a:lnTo>
                <a:lnTo>
                  <a:pt x="2182831" y="769415"/>
                </a:lnTo>
                <a:lnTo>
                  <a:pt x="2229356" y="753592"/>
                </a:lnTo>
                <a:lnTo>
                  <a:pt x="2276339" y="737642"/>
                </a:lnTo>
                <a:lnTo>
                  <a:pt x="2323767" y="721602"/>
                </a:lnTo>
                <a:lnTo>
                  <a:pt x="2371627" y="705510"/>
                </a:lnTo>
                <a:lnTo>
                  <a:pt x="2419906" y="689402"/>
                </a:lnTo>
                <a:lnTo>
                  <a:pt x="2468592" y="673315"/>
                </a:lnTo>
                <a:lnTo>
                  <a:pt x="2517670" y="657286"/>
                </a:lnTo>
                <a:lnTo>
                  <a:pt x="2567130" y="641351"/>
                </a:lnTo>
                <a:lnTo>
                  <a:pt x="2616957" y="625548"/>
                </a:lnTo>
                <a:lnTo>
                  <a:pt x="2667139" y="609913"/>
                </a:lnTo>
                <a:lnTo>
                  <a:pt x="2717662" y="594484"/>
                </a:lnTo>
                <a:lnTo>
                  <a:pt x="2768515" y="579296"/>
                </a:lnTo>
                <a:lnTo>
                  <a:pt x="2819683" y="564387"/>
                </a:lnTo>
                <a:lnTo>
                  <a:pt x="2871155" y="549794"/>
                </a:lnTo>
                <a:lnTo>
                  <a:pt x="2922917" y="535554"/>
                </a:lnTo>
                <a:lnTo>
                  <a:pt x="2974956" y="521703"/>
                </a:lnTo>
                <a:lnTo>
                  <a:pt x="3027259" y="508279"/>
                </a:lnTo>
                <a:lnTo>
                  <a:pt x="3079814" y="495318"/>
                </a:lnTo>
                <a:lnTo>
                  <a:pt x="3132608" y="482856"/>
                </a:lnTo>
                <a:lnTo>
                  <a:pt x="3185627" y="470932"/>
                </a:lnTo>
                <a:lnTo>
                  <a:pt x="3238859" y="459581"/>
                </a:lnTo>
                <a:lnTo>
                  <a:pt x="3292291" y="448841"/>
                </a:lnTo>
                <a:lnTo>
                  <a:pt x="3345909" y="438749"/>
                </a:lnTo>
                <a:lnTo>
                  <a:pt x="3399702" y="429340"/>
                </a:lnTo>
                <a:lnTo>
                  <a:pt x="3453656" y="420653"/>
                </a:lnTo>
                <a:lnTo>
                  <a:pt x="3507758" y="412724"/>
                </a:lnTo>
                <a:lnTo>
                  <a:pt x="3561996" y="405589"/>
                </a:lnTo>
                <a:lnTo>
                  <a:pt x="3616356" y="399287"/>
                </a:lnTo>
                <a:lnTo>
                  <a:pt x="3670826" y="393852"/>
                </a:lnTo>
                <a:lnTo>
                  <a:pt x="3725392" y="389324"/>
                </a:lnTo>
                <a:lnTo>
                  <a:pt x="3780042" y="385737"/>
                </a:lnTo>
                <a:lnTo>
                  <a:pt x="3834763" y="383130"/>
                </a:lnTo>
                <a:lnTo>
                  <a:pt x="3889542" y="381538"/>
                </a:lnTo>
                <a:lnTo>
                  <a:pt x="3944366" y="381000"/>
                </a:lnTo>
                <a:lnTo>
                  <a:pt x="3988597" y="381339"/>
                </a:lnTo>
                <a:lnTo>
                  <a:pt x="4033539" y="382346"/>
                </a:lnTo>
                <a:lnTo>
                  <a:pt x="4079164" y="384001"/>
                </a:lnTo>
                <a:lnTo>
                  <a:pt x="4125446" y="386287"/>
                </a:lnTo>
                <a:lnTo>
                  <a:pt x="4172358" y="389185"/>
                </a:lnTo>
                <a:lnTo>
                  <a:pt x="4219875" y="392677"/>
                </a:lnTo>
                <a:lnTo>
                  <a:pt x="4267970" y="396744"/>
                </a:lnTo>
                <a:lnTo>
                  <a:pt x="4316616" y="401368"/>
                </a:lnTo>
                <a:lnTo>
                  <a:pt x="4365788" y="406531"/>
                </a:lnTo>
                <a:lnTo>
                  <a:pt x="4415457" y="412215"/>
                </a:lnTo>
                <a:lnTo>
                  <a:pt x="4465599" y="418401"/>
                </a:lnTo>
                <a:lnTo>
                  <a:pt x="4516186" y="425071"/>
                </a:lnTo>
                <a:lnTo>
                  <a:pt x="4567193" y="432206"/>
                </a:lnTo>
                <a:lnTo>
                  <a:pt x="4618592" y="439789"/>
                </a:lnTo>
                <a:lnTo>
                  <a:pt x="4670358" y="447800"/>
                </a:lnTo>
                <a:lnTo>
                  <a:pt x="4722463" y="456223"/>
                </a:lnTo>
                <a:lnTo>
                  <a:pt x="4774882" y="465037"/>
                </a:lnTo>
                <a:lnTo>
                  <a:pt x="4827589" y="474226"/>
                </a:lnTo>
                <a:lnTo>
                  <a:pt x="4880555" y="483770"/>
                </a:lnTo>
                <a:lnTo>
                  <a:pt x="4933756" y="493652"/>
                </a:lnTo>
                <a:lnTo>
                  <a:pt x="4987165" y="503853"/>
                </a:lnTo>
                <a:lnTo>
                  <a:pt x="5040755" y="514355"/>
                </a:lnTo>
                <a:lnTo>
                  <a:pt x="5094500" y="525139"/>
                </a:lnTo>
                <a:lnTo>
                  <a:pt x="5148373" y="536187"/>
                </a:lnTo>
                <a:lnTo>
                  <a:pt x="5202348" y="547481"/>
                </a:lnTo>
                <a:lnTo>
                  <a:pt x="5256399" y="559003"/>
                </a:lnTo>
                <a:lnTo>
                  <a:pt x="5310500" y="570734"/>
                </a:lnTo>
                <a:lnTo>
                  <a:pt x="5364622" y="582655"/>
                </a:lnTo>
                <a:lnTo>
                  <a:pt x="5418742" y="594750"/>
                </a:lnTo>
                <a:lnTo>
                  <a:pt x="5472831" y="606998"/>
                </a:lnTo>
                <a:lnTo>
                  <a:pt x="5526863" y="619383"/>
                </a:lnTo>
                <a:lnTo>
                  <a:pt x="5580813" y="631885"/>
                </a:lnTo>
                <a:lnTo>
                  <a:pt x="5634653" y="644487"/>
                </a:lnTo>
                <a:lnTo>
                  <a:pt x="5688357" y="657169"/>
                </a:lnTo>
                <a:lnTo>
                  <a:pt x="5741899" y="669914"/>
                </a:lnTo>
                <a:lnTo>
                  <a:pt x="5795252" y="682704"/>
                </a:lnTo>
                <a:lnTo>
                  <a:pt x="5848390" y="695520"/>
                </a:lnTo>
                <a:lnTo>
                  <a:pt x="5901287" y="708343"/>
                </a:lnTo>
                <a:lnTo>
                  <a:pt x="5953915" y="721156"/>
                </a:lnTo>
                <a:lnTo>
                  <a:pt x="6006249" y="733940"/>
                </a:lnTo>
                <a:lnTo>
                  <a:pt x="6058262" y="746677"/>
                </a:lnTo>
                <a:lnTo>
                  <a:pt x="6109928" y="759349"/>
                </a:lnTo>
                <a:lnTo>
                  <a:pt x="6161220" y="771937"/>
                </a:lnTo>
                <a:lnTo>
                  <a:pt x="6212112" y="784422"/>
                </a:lnTo>
                <a:lnTo>
                  <a:pt x="6262577" y="796787"/>
                </a:lnTo>
                <a:lnTo>
                  <a:pt x="6312589" y="809014"/>
                </a:lnTo>
                <a:lnTo>
                  <a:pt x="6362122" y="821083"/>
                </a:lnTo>
                <a:lnTo>
                  <a:pt x="6411149" y="832977"/>
                </a:lnTo>
                <a:lnTo>
                  <a:pt x="6459644" y="844677"/>
                </a:lnTo>
                <a:lnTo>
                  <a:pt x="6507579" y="856166"/>
                </a:lnTo>
                <a:lnTo>
                  <a:pt x="6554930" y="867424"/>
                </a:lnTo>
                <a:lnTo>
                  <a:pt x="6601669" y="878433"/>
                </a:lnTo>
                <a:lnTo>
                  <a:pt x="6647770" y="889176"/>
                </a:lnTo>
                <a:lnTo>
                  <a:pt x="6693206" y="899633"/>
                </a:lnTo>
                <a:lnTo>
                  <a:pt x="6737952" y="909787"/>
                </a:lnTo>
                <a:lnTo>
                  <a:pt x="6781980" y="919618"/>
                </a:lnTo>
                <a:lnTo>
                  <a:pt x="6825264" y="929110"/>
                </a:lnTo>
                <a:lnTo>
                  <a:pt x="6867778" y="938243"/>
                </a:lnTo>
                <a:lnTo>
                  <a:pt x="6909496" y="947000"/>
                </a:lnTo>
                <a:lnTo>
                  <a:pt x="6950390" y="955361"/>
                </a:lnTo>
                <a:lnTo>
                  <a:pt x="6990435" y="963309"/>
                </a:lnTo>
                <a:lnTo>
                  <a:pt x="7029604" y="970825"/>
                </a:lnTo>
                <a:lnTo>
                  <a:pt x="7067870" y="977891"/>
                </a:lnTo>
                <a:lnTo>
                  <a:pt x="7141591" y="990600"/>
                </a:lnTo>
                <a:lnTo>
                  <a:pt x="7220821" y="1003291"/>
                </a:lnTo>
                <a:lnTo>
                  <a:pt x="7297628" y="1015113"/>
                </a:lnTo>
                <a:lnTo>
                  <a:pt x="7372054" y="1026105"/>
                </a:lnTo>
                <a:lnTo>
                  <a:pt x="7444140" y="1036303"/>
                </a:lnTo>
                <a:lnTo>
                  <a:pt x="7513931" y="1045744"/>
                </a:lnTo>
                <a:lnTo>
                  <a:pt x="7581468" y="1054468"/>
                </a:lnTo>
                <a:lnTo>
                  <a:pt x="7646794" y="1062510"/>
                </a:lnTo>
                <a:lnTo>
                  <a:pt x="7709951" y="1069908"/>
                </a:lnTo>
                <a:lnTo>
                  <a:pt x="7770982" y="1076701"/>
                </a:lnTo>
                <a:lnTo>
                  <a:pt x="7829929" y="1082924"/>
                </a:lnTo>
                <a:lnTo>
                  <a:pt x="7886835" y="1088617"/>
                </a:lnTo>
                <a:lnTo>
                  <a:pt x="7941743" y="1093816"/>
                </a:lnTo>
                <a:lnTo>
                  <a:pt x="7994695" y="1098559"/>
                </a:lnTo>
                <a:lnTo>
                  <a:pt x="8045733" y="1102883"/>
                </a:lnTo>
                <a:lnTo>
                  <a:pt x="8094900" y="1106826"/>
                </a:lnTo>
                <a:lnTo>
                  <a:pt x="8142239" y="1110425"/>
                </a:lnTo>
                <a:lnTo>
                  <a:pt x="8187792" y="1113718"/>
                </a:lnTo>
                <a:lnTo>
                  <a:pt x="8231601" y="1116742"/>
                </a:lnTo>
                <a:lnTo>
                  <a:pt x="8273710" y="1119536"/>
                </a:lnTo>
                <a:lnTo>
                  <a:pt x="8314160" y="1122135"/>
                </a:lnTo>
                <a:lnTo>
                  <a:pt x="8352994" y="1124578"/>
                </a:lnTo>
                <a:lnTo>
                  <a:pt x="8390255" y="1126903"/>
                </a:lnTo>
                <a:lnTo>
                  <a:pt x="8425985" y="1129146"/>
                </a:lnTo>
                <a:lnTo>
                  <a:pt x="8493023" y="1133539"/>
                </a:lnTo>
                <a:lnTo>
                  <a:pt x="8554447" y="1138057"/>
                </a:lnTo>
                <a:lnTo>
                  <a:pt x="8583161" y="1140456"/>
                </a:lnTo>
                <a:lnTo>
                  <a:pt x="8610600" y="1143000"/>
                </a:lnTo>
              </a:path>
              <a:path w="8763000" h="1219200">
                <a:moveTo>
                  <a:pt x="0" y="1219200"/>
                </a:moveTo>
                <a:lnTo>
                  <a:pt x="8763000" y="1219200"/>
                </a:lnTo>
              </a:path>
              <a:path w="8763000" h="1219200">
                <a:moveTo>
                  <a:pt x="2286000" y="1219200"/>
                </a:moveTo>
                <a:lnTo>
                  <a:pt x="2286000" y="685800"/>
                </a:lnTo>
              </a:path>
              <a:path w="8763000" h="1219200">
                <a:moveTo>
                  <a:pt x="5943600" y="1219200"/>
                </a:moveTo>
                <a:lnTo>
                  <a:pt x="5943600" y="609600"/>
                </a:lnTo>
              </a:path>
              <a:path w="8763000" h="1219200">
                <a:moveTo>
                  <a:pt x="4038600" y="1219200"/>
                </a:moveTo>
                <a:lnTo>
                  <a:pt x="403860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3540" y="650544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22169" y="6505447"/>
            <a:ext cx="405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250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35069" y="6505447"/>
            <a:ext cx="405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500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01715" y="6505447"/>
            <a:ext cx="406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750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11388" y="6505447"/>
            <a:ext cx="532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1000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8194" y="5057394"/>
            <a:ext cx="6216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25%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cases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64994" y="4904994"/>
            <a:ext cx="3758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89300" algn="l"/>
              </a:tabLst>
            </a:pP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25%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25%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90409" y="4981194"/>
            <a:ext cx="6216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25%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cases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23974" y="5180076"/>
            <a:ext cx="5192395" cy="916305"/>
          </a:xfrm>
          <a:custGeom>
            <a:avLst/>
            <a:gdLst/>
            <a:ahLst/>
            <a:cxnLst/>
            <a:rect l="l" t="t" r="r" b="b"/>
            <a:pathLst>
              <a:path w="5192395" h="916304">
                <a:moveTo>
                  <a:pt x="462026" y="839724"/>
                </a:moveTo>
                <a:lnTo>
                  <a:pt x="450977" y="795642"/>
                </a:lnTo>
                <a:lnTo>
                  <a:pt x="441325" y="757072"/>
                </a:lnTo>
                <a:lnTo>
                  <a:pt x="417283" y="777709"/>
                </a:lnTo>
                <a:lnTo>
                  <a:pt x="9652" y="302133"/>
                </a:lnTo>
                <a:lnTo>
                  <a:pt x="0" y="310515"/>
                </a:lnTo>
                <a:lnTo>
                  <a:pt x="407631" y="785990"/>
                </a:lnTo>
                <a:lnTo>
                  <a:pt x="383540" y="806665"/>
                </a:lnTo>
                <a:lnTo>
                  <a:pt x="462026" y="839724"/>
                </a:lnTo>
                <a:close/>
              </a:path>
              <a:path w="5192395" h="916304">
                <a:moveTo>
                  <a:pt x="1304036" y="678421"/>
                </a:moveTo>
                <a:lnTo>
                  <a:pt x="1275105" y="691286"/>
                </a:lnTo>
                <a:lnTo>
                  <a:pt x="1001268" y="75184"/>
                </a:lnTo>
                <a:lnTo>
                  <a:pt x="989584" y="80264"/>
                </a:lnTo>
                <a:lnTo>
                  <a:pt x="1263434" y="696468"/>
                </a:lnTo>
                <a:lnTo>
                  <a:pt x="1234440" y="709358"/>
                </a:lnTo>
                <a:lnTo>
                  <a:pt x="1300226" y="763524"/>
                </a:lnTo>
                <a:lnTo>
                  <a:pt x="1302702" y="708075"/>
                </a:lnTo>
                <a:lnTo>
                  <a:pt x="1304036" y="678421"/>
                </a:lnTo>
                <a:close/>
              </a:path>
              <a:path w="5192395" h="916304">
                <a:moveTo>
                  <a:pt x="3821049" y="3048"/>
                </a:moveTo>
                <a:lnTo>
                  <a:pt x="3808603" y="0"/>
                </a:lnTo>
                <a:lnTo>
                  <a:pt x="3674770" y="535673"/>
                </a:lnTo>
                <a:lnTo>
                  <a:pt x="3643884" y="527951"/>
                </a:lnTo>
                <a:lnTo>
                  <a:pt x="3662426" y="611124"/>
                </a:lnTo>
                <a:lnTo>
                  <a:pt x="3713962" y="551053"/>
                </a:lnTo>
                <a:lnTo>
                  <a:pt x="3717925" y="546442"/>
                </a:lnTo>
                <a:lnTo>
                  <a:pt x="3687089" y="538746"/>
                </a:lnTo>
                <a:lnTo>
                  <a:pt x="3821049" y="3048"/>
                </a:lnTo>
                <a:close/>
              </a:path>
              <a:path w="5192395" h="916304">
                <a:moveTo>
                  <a:pt x="5192395" y="232156"/>
                </a:moveTo>
                <a:lnTo>
                  <a:pt x="5180457" y="228092"/>
                </a:lnTo>
                <a:lnTo>
                  <a:pt x="4975923" y="841654"/>
                </a:lnTo>
                <a:lnTo>
                  <a:pt x="4945761" y="831583"/>
                </a:lnTo>
                <a:lnTo>
                  <a:pt x="4957826" y="915924"/>
                </a:lnTo>
                <a:lnTo>
                  <a:pt x="5016004" y="857707"/>
                </a:lnTo>
                <a:lnTo>
                  <a:pt x="5018024" y="855675"/>
                </a:lnTo>
                <a:lnTo>
                  <a:pt x="4987988" y="845667"/>
                </a:lnTo>
                <a:lnTo>
                  <a:pt x="5192395" y="2321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67" y="473455"/>
            <a:ext cx="24110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" dirty="0"/>
              <a:t>Variance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307340" y="1520697"/>
            <a:ext cx="8369934" cy="1683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  <a:tabLst>
                <a:tab pos="7854950" algn="l"/>
              </a:tabLst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measure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spread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recorded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values</a:t>
            </a:r>
            <a:r>
              <a:rPr sz="200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on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 variable.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000" spc="-5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endParaRPr sz="2000">
              <a:latin typeface="Century Gothic"/>
              <a:cs typeface="Century Gothic"/>
            </a:endParaRPr>
          </a:p>
          <a:p>
            <a:pPr marL="355600">
              <a:lnSpc>
                <a:spcPts val="2280"/>
              </a:lnSpc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measure</a:t>
            </a:r>
            <a:r>
              <a:rPr sz="2000" spc="-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dispersion.</a:t>
            </a:r>
            <a:endParaRPr sz="20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400">
              <a:latin typeface="Century Gothic"/>
              <a:cs typeface="Century Gothic"/>
            </a:endParaRPr>
          </a:p>
          <a:p>
            <a:pPr marL="355600" marR="5080" indent="-342900">
              <a:lnSpc>
                <a:spcPts val="2160"/>
              </a:lnSpc>
              <a:spcBef>
                <a:spcPts val="5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larger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variance,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further</a:t>
            </a:r>
            <a:r>
              <a:rPr sz="20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individual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cases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are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from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mean.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19044" y="5107051"/>
            <a:ext cx="1430020" cy="842644"/>
          </a:xfrm>
          <a:custGeom>
            <a:avLst/>
            <a:gdLst/>
            <a:ahLst/>
            <a:cxnLst/>
            <a:rect l="l" t="t" r="r" b="b"/>
            <a:pathLst>
              <a:path w="1430020" h="842645">
                <a:moveTo>
                  <a:pt x="0" y="842645"/>
                </a:moveTo>
                <a:lnTo>
                  <a:pt x="21344" y="830458"/>
                </a:lnTo>
                <a:lnTo>
                  <a:pt x="49445" y="818022"/>
                </a:lnTo>
                <a:lnTo>
                  <a:pt x="83468" y="802754"/>
                </a:lnTo>
                <a:lnTo>
                  <a:pt x="122582" y="782072"/>
                </a:lnTo>
                <a:lnTo>
                  <a:pt x="165951" y="753396"/>
                </a:lnTo>
                <a:lnTo>
                  <a:pt x="212744" y="714143"/>
                </a:lnTo>
                <a:lnTo>
                  <a:pt x="262128" y="661733"/>
                </a:lnTo>
                <a:lnTo>
                  <a:pt x="306248" y="597922"/>
                </a:lnTo>
                <a:lnTo>
                  <a:pt x="330101" y="556798"/>
                </a:lnTo>
                <a:lnTo>
                  <a:pt x="354972" y="511018"/>
                </a:lnTo>
                <a:lnTo>
                  <a:pt x="380725" y="461697"/>
                </a:lnTo>
                <a:lnTo>
                  <a:pt x="407228" y="409952"/>
                </a:lnTo>
                <a:lnTo>
                  <a:pt x="434346" y="356898"/>
                </a:lnTo>
                <a:lnTo>
                  <a:pt x="461946" y="303653"/>
                </a:lnTo>
                <a:lnTo>
                  <a:pt x="489893" y="251332"/>
                </a:lnTo>
                <a:lnTo>
                  <a:pt x="518055" y="201052"/>
                </a:lnTo>
                <a:lnTo>
                  <a:pt x="546296" y="153929"/>
                </a:lnTo>
                <a:lnTo>
                  <a:pt x="574484" y="111079"/>
                </a:lnTo>
                <a:lnTo>
                  <a:pt x="602484" y="73619"/>
                </a:lnTo>
                <a:lnTo>
                  <a:pt x="630162" y="42665"/>
                </a:lnTo>
                <a:lnTo>
                  <a:pt x="684019" y="4739"/>
                </a:lnTo>
                <a:lnTo>
                  <a:pt x="709930" y="0"/>
                </a:lnTo>
                <a:lnTo>
                  <a:pt x="735608" y="5921"/>
                </a:lnTo>
                <a:lnTo>
                  <a:pt x="787668" y="46506"/>
                </a:lnTo>
                <a:lnTo>
                  <a:pt x="813910" y="78887"/>
                </a:lnTo>
                <a:lnTo>
                  <a:pt x="840201" y="117805"/>
                </a:lnTo>
                <a:lnTo>
                  <a:pt x="866470" y="162118"/>
                </a:lnTo>
                <a:lnTo>
                  <a:pt x="892648" y="210685"/>
                </a:lnTo>
                <a:lnTo>
                  <a:pt x="918665" y="262365"/>
                </a:lnTo>
                <a:lnTo>
                  <a:pt x="944453" y="316015"/>
                </a:lnTo>
                <a:lnTo>
                  <a:pt x="969940" y="370495"/>
                </a:lnTo>
                <a:lnTo>
                  <a:pt x="995059" y="424663"/>
                </a:lnTo>
                <a:lnTo>
                  <a:pt x="1019738" y="477378"/>
                </a:lnTo>
                <a:lnTo>
                  <a:pt x="1043908" y="527497"/>
                </a:lnTo>
                <a:lnTo>
                  <a:pt x="1067500" y="573880"/>
                </a:lnTo>
                <a:lnTo>
                  <a:pt x="1090444" y="615385"/>
                </a:lnTo>
                <a:lnTo>
                  <a:pt x="1112670" y="650871"/>
                </a:lnTo>
                <a:lnTo>
                  <a:pt x="1184730" y="729259"/>
                </a:lnTo>
                <a:lnTo>
                  <a:pt x="1233928" y="763555"/>
                </a:lnTo>
                <a:lnTo>
                  <a:pt x="1280873" y="785747"/>
                </a:lnTo>
                <a:lnTo>
                  <a:pt x="1324735" y="799500"/>
                </a:lnTo>
                <a:lnTo>
                  <a:pt x="1364683" y="808479"/>
                </a:lnTo>
                <a:lnTo>
                  <a:pt x="1399885" y="816347"/>
                </a:lnTo>
                <a:lnTo>
                  <a:pt x="1429511" y="82677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790700" y="3175952"/>
            <a:ext cx="4191000" cy="1024255"/>
            <a:chOff x="1790700" y="3175952"/>
            <a:chExt cx="4191000" cy="1024255"/>
          </a:xfrm>
        </p:grpSpPr>
        <p:sp>
          <p:nvSpPr>
            <p:cNvPr id="6" name="object 6"/>
            <p:cNvSpPr/>
            <p:nvPr/>
          </p:nvSpPr>
          <p:spPr>
            <a:xfrm>
              <a:off x="1790700" y="3180714"/>
              <a:ext cx="4191000" cy="791210"/>
            </a:xfrm>
            <a:custGeom>
              <a:avLst/>
              <a:gdLst/>
              <a:ahLst/>
              <a:cxnLst/>
              <a:rect l="l" t="t" r="r" b="b"/>
              <a:pathLst>
                <a:path w="4191000" h="791210">
                  <a:moveTo>
                    <a:pt x="141858" y="751078"/>
                  </a:moveTo>
                  <a:lnTo>
                    <a:pt x="132927" y="758255"/>
                  </a:lnTo>
                  <a:lnTo>
                    <a:pt x="115839" y="769159"/>
                  </a:lnTo>
                  <a:lnTo>
                    <a:pt x="115730" y="774991"/>
                  </a:lnTo>
                  <a:lnTo>
                    <a:pt x="157733" y="766953"/>
                  </a:lnTo>
                  <a:lnTo>
                    <a:pt x="182825" y="761173"/>
                  </a:lnTo>
                  <a:lnTo>
                    <a:pt x="210697" y="755418"/>
                  </a:lnTo>
                  <a:lnTo>
                    <a:pt x="276135" y="742239"/>
                  </a:lnTo>
                  <a:lnTo>
                    <a:pt x="314374" y="733944"/>
                  </a:lnTo>
                  <a:lnTo>
                    <a:pt x="356742" y="723931"/>
                  </a:lnTo>
                  <a:lnTo>
                    <a:pt x="403577" y="711765"/>
                  </a:lnTo>
                  <a:lnTo>
                    <a:pt x="455215" y="697008"/>
                  </a:lnTo>
                  <a:lnTo>
                    <a:pt x="511992" y="679227"/>
                  </a:lnTo>
                  <a:lnTo>
                    <a:pt x="574246" y="657985"/>
                  </a:lnTo>
                  <a:lnTo>
                    <a:pt x="642315" y="632847"/>
                  </a:lnTo>
                  <a:lnTo>
                    <a:pt x="716533" y="603377"/>
                  </a:lnTo>
                  <a:lnTo>
                    <a:pt x="781467" y="573542"/>
                  </a:lnTo>
                  <a:lnTo>
                    <a:pt x="816097" y="555576"/>
                  </a:lnTo>
                  <a:lnTo>
                    <a:pt x="852070" y="535824"/>
                  </a:lnTo>
                  <a:lnTo>
                    <a:pt x="889312" y="514470"/>
                  </a:lnTo>
                  <a:lnTo>
                    <a:pt x="927748" y="491699"/>
                  </a:lnTo>
                  <a:lnTo>
                    <a:pt x="967304" y="467695"/>
                  </a:lnTo>
                  <a:lnTo>
                    <a:pt x="1007905" y="442643"/>
                  </a:lnTo>
                  <a:lnTo>
                    <a:pt x="1049477" y="416728"/>
                  </a:lnTo>
                  <a:lnTo>
                    <a:pt x="1091945" y="390134"/>
                  </a:lnTo>
                  <a:lnTo>
                    <a:pt x="1135236" y="363046"/>
                  </a:lnTo>
                  <a:lnTo>
                    <a:pt x="1179275" y="335648"/>
                  </a:lnTo>
                  <a:lnTo>
                    <a:pt x="1223987" y="308126"/>
                  </a:lnTo>
                  <a:lnTo>
                    <a:pt x="1269297" y="280663"/>
                  </a:lnTo>
                  <a:lnTo>
                    <a:pt x="1315132" y="253444"/>
                  </a:lnTo>
                  <a:lnTo>
                    <a:pt x="1361417" y="226654"/>
                  </a:lnTo>
                  <a:lnTo>
                    <a:pt x="1408078" y="200477"/>
                  </a:lnTo>
                  <a:lnTo>
                    <a:pt x="1455040" y="175099"/>
                  </a:lnTo>
                  <a:lnTo>
                    <a:pt x="1502228" y="150703"/>
                  </a:lnTo>
                  <a:lnTo>
                    <a:pt x="1549569" y="127475"/>
                  </a:lnTo>
                  <a:lnTo>
                    <a:pt x="1596988" y="105598"/>
                  </a:lnTo>
                  <a:lnTo>
                    <a:pt x="1644410" y="85258"/>
                  </a:lnTo>
                  <a:lnTo>
                    <a:pt x="1691761" y="66638"/>
                  </a:lnTo>
                  <a:lnTo>
                    <a:pt x="1738967" y="49925"/>
                  </a:lnTo>
                  <a:lnTo>
                    <a:pt x="1785953" y="35301"/>
                  </a:lnTo>
                  <a:lnTo>
                    <a:pt x="1832645" y="22953"/>
                  </a:lnTo>
                  <a:lnTo>
                    <a:pt x="1878968" y="13064"/>
                  </a:lnTo>
                  <a:lnTo>
                    <a:pt x="1924848" y="5819"/>
                  </a:lnTo>
                  <a:lnTo>
                    <a:pt x="1970211" y="1403"/>
                  </a:lnTo>
                  <a:lnTo>
                    <a:pt x="2014982" y="0"/>
                  </a:lnTo>
                  <a:lnTo>
                    <a:pt x="2058371" y="1616"/>
                  </a:lnTo>
                  <a:lnTo>
                    <a:pt x="2102484" y="6060"/>
                  </a:lnTo>
                  <a:lnTo>
                    <a:pt x="2147254" y="13163"/>
                  </a:lnTo>
                  <a:lnTo>
                    <a:pt x="2192610" y="22757"/>
                  </a:lnTo>
                  <a:lnTo>
                    <a:pt x="2238483" y="34674"/>
                  </a:lnTo>
                  <a:lnTo>
                    <a:pt x="2284804" y="48746"/>
                  </a:lnTo>
                  <a:lnTo>
                    <a:pt x="2331505" y="64805"/>
                  </a:lnTo>
                  <a:lnTo>
                    <a:pt x="2378516" y="82684"/>
                  </a:lnTo>
                  <a:lnTo>
                    <a:pt x="2425768" y="102214"/>
                  </a:lnTo>
                  <a:lnTo>
                    <a:pt x="2473191" y="123227"/>
                  </a:lnTo>
                  <a:lnTo>
                    <a:pt x="2520718" y="145556"/>
                  </a:lnTo>
                  <a:lnTo>
                    <a:pt x="2568278" y="169032"/>
                  </a:lnTo>
                  <a:lnTo>
                    <a:pt x="2615803" y="193487"/>
                  </a:lnTo>
                  <a:lnTo>
                    <a:pt x="2663224" y="218754"/>
                  </a:lnTo>
                  <a:lnTo>
                    <a:pt x="2710471" y="244665"/>
                  </a:lnTo>
                  <a:lnTo>
                    <a:pt x="2757476" y="271052"/>
                  </a:lnTo>
                  <a:lnTo>
                    <a:pt x="2804168" y="297746"/>
                  </a:lnTo>
                  <a:lnTo>
                    <a:pt x="2850480" y="324580"/>
                  </a:lnTo>
                  <a:lnTo>
                    <a:pt x="2896343" y="351386"/>
                  </a:lnTo>
                  <a:lnTo>
                    <a:pt x="2941686" y="377995"/>
                  </a:lnTo>
                  <a:lnTo>
                    <a:pt x="2986441" y="404241"/>
                  </a:lnTo>
                  <a:lnTo>
                    <a:pt x="3030540" y="429955"/>
                  </a:lnTo>
                  <a:lnTo>
                    <a:pt x="3073912" y="454968"/>
                  </a:lnTo>
                  <a:lnTo>
                    <a:pt x="3116488" y="479114"/>
                  </a:lnTo>
                  <a:lnTo>
                    <a:pt x="3158201" y="502224"/>
                  </a:lnTo>
                  <a:lnTo>
                    <a:pt x="3198980" y="524130"/>
                  </a:lnTo>
                  <a:lnTo>
                    <a:pt x="3238756" y="544665"/>
                  </a:lnTo>
                  <a:lnTo>
                    <a:pt x="3277461" y="563660"/>
                  </a:lnTo>
                  <a:lnTo>
                    <a:pt x="3315025" y="580947"/>
                  </a:lnTo>
                  <a:lnTo>
                    <a:pt x="3351379" y="596358"/>
                  </a:lnTo>
                  <a:lnTo>
                    <a:pt x="3456512" y="633502"/>
                  </a:lnTo>
                  <a:lnTo>
                    <a:pt x="3524406" y="654159"/>
                  </a:lnTo>
                  <a:lnTo>
                    <a:pt x="3589999" y="671968"/>
                  </a:lnTo>
                  <a:lnTo>
                    <a:pt x="3653157" y="687200"/>
                  </a:lnTo>
                  <a:lnTo>
                    <a:pt x="3713743" y="700127"/>
                  </a:lnTo>
                  <a:lnTo>
                    <a:pt x="3771622" y="711020"/>
                  </a:lnTo>
                  <a:lnTo>
                    <a:pt x="3826659" y="720149"/>
                  </a:lnTo>
                  <a:lnTo>
                    <a:pt x="3878717" y="727787"/>
                  </a:lnTo>
                  <a:lnTo>
                    <a:pt x="3927660" y="734204"/>
                  </a:lnTo>
                  <a:lnTo>
                    <a:pt x="3973354" y="739671"/>
                  </a:lnTo>
                  <a:lnTo>
                    <a:pt x="4015663" y="744460"/>
                  </a:lnTo>
                  <a:lnTo>
                    <a:pt x="4054450" y="748841"/>
                  </a:lnTo>
                  <a:lnTo>
                    <a:pt x="4089580" y="753087"/>
                  </a:lnTo>
                  <a:lnTo>
                    <a:pt x="4120918" y="757467"/>
                  </a:lnTo>
                  <a:lnTo>
                    <a:pt x="4148328" y="762254"/>
                  </a:lnTo>
                </a:path>
                <a:path w="4191000" h="791210">
                  <a:moveTo>
                    <a:pt x="0" y="790829"/>
                  </a:moveTo>
                  <a:lnTo>
                    <a:pt x="4191000" y="790829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95700" y="3971543"/>
              <a:ext cx="76200" cy="22860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537716" y="6002845"/>
            <a:ext cx="4191000" cy="233679"/>
            <a:chOff x="1537716" y="6002845"/>
            <a:chExt cx="4191000" cy="233679"/>
          </a:xfrm>
        </p:grpSpPr>
        <p:sp>
          <p:nvSpPr>
            <p:cNvPr id="9" name="object 9"/>
            <p:cNvSpPr/>
            <p:nvPr/>
          </p:nvSpPr>
          <p:spPr>
            <a:xfrm>
              <a:off x="1537716" y="6007608"/>
              <a:ext cx="4191000" cy="0"/>
            </a:xfrm>
            <a:custGeom>
              <a:avLst/>
              <a:gdLst/>
              <a:ahLst/>
              <a:cxnLst/>
              <a:rect l="l" t="t" r="r" b="b"/>
              <a:pathLst>
                <a:path w="4191000">
                  <a:moveTo>
                    <a:pt x="0" y="0"/>
                  </a:moveTo>
                  <a:lnTo>
                    <a:pt x="4191000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95700" y="6007608"/>
              <a:ext cx="76200" cy="22859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07340" y="4120903"/>
            <a:ext cx="8206740" cy="96266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R="590550" algn="ctr">
              <a:lnSpc>
                <a:spcPct val="100000"/>
              </a:lnSpc>
              <a:spcBef>
                <a:spcPts val="405"/>
              </a:spcBef>
            </a:pP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Mean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  <a:spcBef>
                <a:spcPts val="350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smaller</a:t>
            </a:r>
            <a:r>
              <a:rPr sz="20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variance,</a:t>
            </a:r>
            <a:r>
              <a:rPr sz="20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closer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0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individual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scores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are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endParaRPr sz="2000">
              <a:latin typeface="Century Gothic"/>
              <a:cs typeface="Century Gothic"/>
            </a:endParaRPr>
          </a:p>
          <a:p>
            <a:pPr marL="355600">
              <a:lnSpc>
                <a:spcPts val="2280"/>
              </a:lnSpc>
            </a:pP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mean.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65575" y="6264046"/>
            <a:ext cx="596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Mean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67" y="473455"/>
            <a:ext cx="24110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" dirty="0"/>
              <a:t>Variance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05967" y="2049526"/>
            <a:ext cx="6510655" cy="248539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191770" indent="-342900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Variance</a:t>
            </a:r>
            <a:r>
              <a:rPr sz="2000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number</a:t>
            </a:r>
            <a:r>
              <a:rPr sz="20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that</a:t>
            </a:r>
            <a:r>
              <a:rPr sz="20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at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first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seems</a:t>
            </a:r>
            <a:r>
              <a:rPr sz="2000" spc="-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complex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calculate.</a:t>
            </a:r>
            <a:endParaRPr sz="20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Calculating</a:t>
            </a:r>
            <a:r>
              <a:rPr sz="20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variance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starts</a:t>
            </a:r>
            <a:r>
              <a:rPr sz="200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with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“deviation.”</a:t>
            </a:r>
            <a:endParaRPr sz="20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50">
              <a:latin typeface="Century Gothic"/>
              <a:cs typeface="Century Gothic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deviation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distance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away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from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0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mean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endParaRPr sz="2000">
              <a:latin typeface="Century Gothic"/>
              <a:cs typeface="Century Gothic"/>
            </a:endParaRPr>
          </a:p>
          <a:p>
            <a:pPr marL="355600">
              <a:lnSpc>
                <a:spcPts val="2280"/>
              </a:lnSpc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case’s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score.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967" y="5006721"/>
            <a:ext cx="11537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Y</a:t>
            </a:r>
            <a:r>
              <a:rPr sz="2000" i="1" dirty="0">
                <a:solidFill>
                  <a:srgbClr val="FFFFFF"/>
                </a:solidFill>
                <a:latin typeface="Century Gothic"/>
                <a:cs typeface="Century Gothic"/>
              </a:rPr>
              <a:t>i</a:t>
            </a:r>
            <a:r>
              <a:rPr sz="2000" i="1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–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Y-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bar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19400" y="4869179"/>
            <a:ext cx="5334000" cy="1379220"/>
          </a:xfrm>
          <a:prstGeom prst="rect">
            <a:avLst/>
          </a:prstGeom>
          <a:solidFill>
            <a:srgbClr val="AF1512">
              <a:alpha val="50195"/>
            </a:srgbClr>
          </a:solidFill>
          <a:ln w="9525">
            <a:solidFill>
              <a:srgbClr val="808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2075" marR="158750"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average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person’s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car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costs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$20,000,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my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deviation</a:t>
            </a:r>
            <a:r>
              <a:rPr sz="2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mean is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$14,000!</a:t>
            </a:r>
            <a:endParaRPr sz="24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6K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20K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14K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67" y="473455"/>
            <a:ext cx="24110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" dirty="0"/>
              <a:t>Variance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535940" y="1670430"/>
            <a:ext cx="5156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The deviation</a:t>
            </a:r>
            <a:r>
              <a:rPr sz="24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24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102</a:t>
            </a:r>
            <a:r>
              <a:rPr sz="24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from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110.54</a:t>
            </a:r>
            <a:r>
              <a:rPr sz="24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23228" y="1670430"/>
            <a:ext cx="2543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Deviation</a:t>
            </a:r>
            <a:r>
              <a:rPr sz="2400" spc="-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entury Gothic"/>
                <a:cs typeface="Century Gothic"/>
              </a:rPr>
              <a:t>115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2594" y="2388235"/>
            <a:ext cx="34740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sz="22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A--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IQs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r>
              <a:rPr sz="2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Students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193544" y="2829689"/>
          <a:ext cx="2817494" cy="33077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1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235">
                <a:tc>
                  <a:txBody>
                    <a:bodyPr/>
                    <a:lstStyle/>
                    <a:p>
                      <a:pPr marL="31750">
                        <a:lnSpc>
                          <a:spcPts val="2430"/>
                        </a:lnSpc>
                      </a:pPr>
                      <a:r>
                        <a:rPr sz="2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2430"/>
                        </a:lnSpc>
                      </a:pPr>
                      <a:r>
                        <a:rPr sz="2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115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128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109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841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89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841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98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106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841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119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841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93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97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841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106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24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Y-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bar</a:t>
                      </a:r>
                      <a:r>
                        <a:rPr sz="2400" b="1" spc="-30" baseline="-20833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400" baseline="-20833">
                        <a:latin typeface="Arial"/>
                        <a:cs typeface="Arial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5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2400" b="1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 </a:t>
                      </a:r>
                      <a:r>
                        <a:rPr sz="2400" b="1" i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110.54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67" y="473455"/>
            <a:ext cx="24110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" dirty="0"/>
              <a:t>Variance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867867" y="2006853"/>
            <a:ext cx="6489065" cy="403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The last</a:t>
            </a:r>
            <a:r>
              <a:rPr sz="2400" spc="-20" dirty="0">
                <a:solidFill>
                  <a:srgbClr val="FFFFFF"/>
                </a:solidFill>
                <a:latin typeface="Century Gothic"/>
                <a:cs typeface="Century Gothic"/>
              </a:rPr>
              <a:t> step…</a:t>
            </a:r>
            <a:endParaRPr sz="2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50">
              <a:latin typeface="Century Gothic"/>
              <a:cs typeface="Century Gothic"/>
            </a:endParaRPr>
          </a:p>
          <a:p>
            <a:pPr marL="393700" marR="17780" indent="-342900">
              <a:lnSpc>
                <a:spcPts val="2300"/>
              </a:lnSpc>
            </a:pP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4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approximate</a:t>
            </a:r>
            <a:r>
              <a:rPr sz="24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average</a:t>
            </a:r>
            <a:r>
              <a:rPr sz="24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sum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of squares</a:t>
            </a:r>
            <a:r>
              <a:rPr sz="24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entury Gothic"/>
                <a:cs typeface="Century Gothic"/>
              </a:rPr>
              <a:t>is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variance.</a:t>
            </a:r>
            <a:endParaRPr sz="2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50">
              <a:latin typeface="Century Gothic"/>
              <a:cs typeface="Century Gothic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SS/N</a:t>
            </a:r>
            <a:r>
              <a:rPr sz="24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=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Variance</a:t>
            </a:r>
            <a:r>
              <a:rPr sz="24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for</a:t>
            </a:r>
            <a:r>
              <a:rPr sz="24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a 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population.</a:t>
            </a:r>
            <a:endParaRPr sz="2400">
              <a:latin typeface="Century Gothic"/>
              <a:cs typeface="Century Gothic"/>
            </a:endParaRPr>
          </a:p>
          <a:p>
            <a:pPr marL="50800" marR="1801495">
              <a:lnSpc>
                <a:spcPct val="228399"/>
              </a:lnSpc>
              <a:spcBef>
                <a:spcPts val="35"/>
              </a:spcBef>
            </a:pP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SS/n-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1</a:t>
            </a:r>
            <a:r>
              <a:rPr sz="24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=</a:t>
            </a:r>
            <a:r>
              <a:rPr sz="24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Variance</a:t>
            </a:r>
            <a:r>
              <a:rPr sz="24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for</a:t>
            </a:r>
            <a:r>
              <a:rPr sz="24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24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sample.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Variance</a:t>
            </a:r>
            <a:r>
              <a:rPr sz="24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=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Σ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(Y</a:t>
            </a:r>
            <a:r>
              <a:rPr sz="2400" i="1" dirty="0">
                <a:solidFill>
                  <a:srgbClr val="FFFFFF"/>
                </a:solidFill>
                <a:latin typeface="Century Gothic"/>
                <a:cs typeface="Century Gothic"/>
              </a:rPr>
              <a:t>i</a:t>
            </a:r>
            <a:r>
              <a:rPr sz="2400" i="1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–</a:t>
            </a:r>
            <a:r>
              <a:rPr sz="24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Y-bar)</a:t>
            </a:r>
            <a:r>
              <a:rPr sz="2400" baseline="24305" dirty="0">
                <a:solidFill>
                  <a:srgbClr val="FFFFFF"/>
                </a:solidFill>
                <a:latin typeface="Century Gothic"/>
                <a:cs typeface="Century Gothic"/>
              </a:rPr>
              <a:t>2</a:t>
            </a:r>
            <a:r>
              <a:rPr sz="2400" spc="367" baseline="2430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/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n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–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entury Gothic"/>
                <a:cs typeface="Century Gothic"/>
              </a:rPr>
              <a:t>1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67" y="473455"/>
            <a:ext cx="24110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" dirty="0"/>
              <a:t>Variance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535940" y="1652607"/>
            <a:ext cx="6334125" cy="170497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For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Class</a:t>
            </a:r>
            <a:r>
              <a:rPr sz="24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A,</a:t>
            </a:r>
            <a:r>
              <a:rPr sz="24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Variance</a:t>
            </a:r>
            <a:r>
              <a:rPr sz="24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2825.39</a:t>
            </a:r>
            <a:r>
              <a:rPr sz="24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/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n</a:t>
            </a:r>
            <a:r>
              <a:rPr sz="24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-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entury Gothic"/>
                <a:cs typeface="Century Gothic"/>
              </a:rPr>
              <a:t>1</a:t>
            </a:r>
            <a:endParaRPr sz="2400">
              <a:latin typeface="Century Gothic"/>
              <a:cs typeface="Century Gothic"/>
            </a:endParaRPr>
          </a:p>
          <a:p>
            <a:pPr marL="3042920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2825.39</a:t>
            </a:r>
            <a:r>
              <a:rPr sz="24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/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12</a:t>
            </a:r>
            <a:r>
              <a:rPr sz="24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=</a:t>
            </a:r>
            <a:r>
              <a:rPr sz="24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235.45</a:t>
            </a:r>
            <a:endParaRPr sz="2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How helpful</a:t>
            </a:r>
            <a:r>
              <a:rPr sz="24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sz="24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that???</a:t>
            </a:r>
            <a:endParaRPr sz="2400">
              <a:latin typeface="Century Gothic"/>
              <a:cs typeface="Century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7921" y="2811666"/>
            <a:ext cx="2873280" cy="381703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6065616" y="2598068"/>
            <a:ext cx="62230" cy="74295"/>
          </a:xfrm>
          <a:custGeom>
            <a:avLst/>
            <a:gdLst/>
            <a:ahLst/>
            <a:cxnLst/>
            <a:rect l="l" t="t" r="r" b="b"/>
            <a:pathLst>
              <a:path w="62229" h="74294">
                <a:moveTo>
                  <a:pt x="0" y="0"/>
                </a:moveTo>
                <a:lnTo>
                  <a:pt x="61708" y="74038"/>
                </a:lnTo>
              </a:path>
            </a:pathLst>
          </a:custGeom>
          <a:ln w="93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62683" y="2623157"/>
            <a:ext cx="50165" cy="60960"/>
          </a:xfrm>
          <a:custGeom>
            <a:avLst/>
            <a:gdLst/>
            <a:ahLst/>
            <a:cxnLst/>
            <a:rect l="l" t="t" r="r" b="b"/>
            <a:pathLst>
              <a:path w="50165" h="60960">
                <a:moveTo>
                  <a:pt x="49920" y="0"/>
                </a:moveTo>
                <a:lnTo>
                  <a:pt x="0" y="60605"/>
                </a:lnTo>
              </a:path>
            </a:pathLst>
          </a:custGeom>
          <a:ln w="93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95268" y="2519223"/>
            <a:ext cx="3175" cy="102870"/>
          </a:xfrm>
          <a:custGeom>
            <a:avLst/>
            <a:gdLst/>
            <a:ahLst/>
            <a:cxnLst/>
            <a:rect l="l" t="t" r="r" b="b"/>
            <a:pathLst>
              <a:path w="3175" h="102869">
                <a:moveTo>
                  <a:pt x="0" y="0"/>
                </a:moveTo>
                <a:lnTo>
                  <a:pt x="2585" y="102623"/>
                </a:lnTo>
              </a:path>
            </a:pathLst>
          </a:custGeom>
          <a:ln w="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67" y="473455"/>
            <a:ext cx="50368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Standard</a:t>
            </a:r>
            <a:r>
              <a:rPr sz="4200" spc="-35" dirty="0"/>
              <a:t> </a:t>
            </a:r>
            <a:r>
              <a:rPr sz="4200" spc="-10" dirty="0"/>
              <a:t>Deviation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563067" y="1660905"/>
            <a:ext cx="7733665" cy="2107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sz="24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convert</a:t>
            </a:r>
            <a:r>
              <a:rPr sz="24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variance</a:t>
            </a:r>
            <a:r>
              <a:rPr sz="24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into</a:t>
            </a:r>
            <a:r>
              <a:rPr sz="24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something</a:t>
            </a:r>
            <a:r>
              <a:rPr sz="24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24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meaning,</a:t>
            </a:r>
            <a:endParaRPr sz="2400">
              <a:latin typeface="Century Gothic"/>
              <a:cs typeface="Century Gothic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let’s</a:t>
            </a:r>
            <a:r>
              <a:rPr sz="24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create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standard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 deviation.</a:t>
            </a:r>
            <a:endParaRPr sz="2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950">
              <a:latin typeface="Century Gothic"/>
              <a:cs typeface="Century Gothic"/>
            </a:endParaRPr>
          </a:p>
          <a:p>
            <a:pPr marL="355600" marR="5080" indent="-3429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The square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root</a:t>
            </a:r>
            <a:r>
              <a:rPr sz="24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variance</a:t>
            </a:r>
            <a:r>
              <a:rPr sz="24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reveals</a:t>
            </a:r>
            <a:r>
              <a:rPr sz="24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average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deviation</a:t>
            </a:r>
            <a:r>
              <a:rPr sz="24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observations</a:t>
            </a:r>
            <a:r>
              <a:rPr sz="24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from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mean.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3067" y="4852796"/>
            <a:ext cx="875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6910" algn="l"/>
              </a:tabLst>
            </a:pPr>
            <a:r>
              <a:rPr sz="2400" spc="-20" dirty="0">
                <a:solidFill>
                  <a:srgbClr val="FFFFFF"/>
                </a:solidFill>
                <a:latin typeface="Century Gothic"/>
                <a:cs typeface="Century Gothic"/>
              </a:rPr>
              <a:t>s.d.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400" spc="-50" dirty="0">
                <a:solidFill>
                  <a:srgbClr val="FFFFFF"/>
                </a:solidFill>
                <a:latin typeface="Century Gothic"/>
                <a:cs typeface="Century Gothic"/>
              </a:rPr>
              <a:t>=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2995" y="4722143"/>
            <a:ext cx="1976755" cy="1019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indent="36195">
              <a:lnSpc>
                <a:spcPct val="135800"/>
              </a:lnSpc>
              <a:spcBef>
                <a:spcPts val="95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Σ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(Y</a:t>
            </a:r>
            <a:r>
              <a:rPr sz="2400" i="1" dirty="0">
                <a:solidFill>
                  <a:srgbClr val="FFFFFF"/>
                </a:solidFill>
                <a:latin typeface="Century Gothic"/>
                <a:cs typeface="Century Gothic"/>
              </a:rPr>
              <a:t>i</a:t>
            </a:r>
            <a:r>
              <a:rPr sz="2400" i="1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–</a:t>
            </a:r>
            <a:r>
              <a:rPr sz="24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Y-</a:t>
            </a:r>
            <a:r>
              <a:rPr sz="2400" spc="-20" dirty="0">
                <a:solidFill>
                  <a:srgbClr val="FFFFFF"/>
                </a:solidFill>
                <a:latin typeface="Century Gothic"/>
                <a:cs typeface="Century Gothic"/>
              </a:rPr>
              <a:t>bar)</a:t>
            </a:r>
            <a:r>
              <a:rPr sz="2400" spc="-30" baseline="24305" dirty="0">
                <a:solidFill>
                  <a:srgbClr val="FFFFFF"/>
                </a:solidFill>
                <a:latin typeface="Century Gothic"/>
                <a:cs typeface="Century Gothic"/>
              </a:rPr>
              <a:t>2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n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- </a:t>
            </a:r>
            <a:r>
              <a:rPr sz="2400" spc="-50" dirty="0">
                <a:solidFill>
                  <a:srgbClr val="FFFFFF"/>
                </a:solidFill>
                <a:latin typeface="Century Gothic"/>
                <a:cs typeface="Century Gothic"/>
              </a:rPr>
              <a:t>1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19200" y="4701086"/>
            <a:ext cx="3049905" cy="1089025"/>
          </a:xfrm>
          <a:custGeom>
            <a:avLst/>
            <a:gdLst/>
            <a:ahLst/>
            <a:cxnLst/>
            <a:rect l="l" t="t" r="r" b="b"/>
            <a:pathLst>
              <a:path w="3049904" h="1089025">
                <a:moveTo>
                  <a:pt x="0" y="828112"/>
                </a:moveTo>
                <a:lnTo>
                  <a:pt x="45688" y="813260"/>
                </a:lnTo>
                <a:lnTo>
                  <a:pt x="69120" y="805827"/>
                </a:lnTo>
                <a:lnTo>
                  <a:pt x="82725" y="801375"/>
                </a:lnTo>
                <a:lnTo>
                  <a:pt x="98934" y="795466"/>
                </a:lnTo>
                <a:lnTo>
                  <a:pt x="130175" y="783662"/>
                </a:lnTo>
                <a:lnTo>
                  <a:pt x="168994" y="804185"/>
                </a:lnTo>
                <a:lnTo>
                  <a:pt x="200536" y="833532"/>
                </a:lnTo>
                <a:lnTo>
                  <a:pt x="226012" y="869805"/>
                </a:lnTo>
                <a:lnTo>
                  <a:pt x="246633" y="911104"/>
                </a:lnTo>
                <a:lnTo>
                  <a:pt x="263611" y="955530"/>
                </a:lnTo>
                <a:lnTo>
                  <a:pt x="278157" y="1001186"/>
                </a:lnTo>
                <a:lnTo>
                  <a:pt x="291483" y="1046172"/>
                </a:lnTo>
                <a:lnTo>
                  <a:pt x="304800" y="1088589"/>
                </a:lnTo>
                <a:lnTo>
                  <a:pt x="341383" y="1076950"/>
                </a:lnTo>
                <a:lnTo>
                  <a:pt x="354774" y="1066949"/>
                </a:lnTo>
                <a:lnTo>
                  <a:pt x="361021" y="1042355"/>
                </a:lnTo>
                <a:lnTo>
                  <a:pt x="376174" y="986939"/>
                </a:lnTo>
                <a:lnTo>
                  <a:pt x="383797" y="974212"/>
                </a:lnTo>
                <a:lnTo>
                  <a:pt x="395446" y="963715"/>
                </a:lnTo>
                <a:lnTo>
                  <a:pt x="408570" y="954111"/>
                </a:lnTo>
                <a:lnTo>
                  <a:pt x="420624" y="944063"/>
                </a:lnTo>
                <a:lnTo>
                  <a:pt x="438098" y="898685"/>
                </a:lnTo>
                <a:lnTo>
                  <a:pt x="458977" y="853735"/>
                </a:lnTo>
                <a:lnTo>
                  <a:pt x="482524" y="810261"/>
                </a:lnTo>
                <a:lnTo>
                  <a:pt x="508000" y="769311"/>
                </a:lnTo>
                <a:lnTo>
                  <a:pt x="519783" y="718408"/>
                </a:lnTo>
                <a:lnTo>
                  <a:pt x="525563" y="666206"/>
                </a:lnTo>
                <a:lnTo>
                  <a:pt x="528605" y="613546"/>
                </a:lnTo>
                <a:lnTo>
                  <a:pt x="532177" y="561267"/>
                </a:lnTo>
                <a:lnTo>
                  <a:pt x="539544" y="510208"/>
                </a:lnTo>
                <a:lnTo>
                  <a:pt x="553974" y="461209"/>
                </a:lnTo>
                <a:lnTo>
                  <a:pt x="567930" y="413976"/>
                </a:lnTo>
                <a:lnTo>
                  <a:pt x="576687" y="366262"/>
                </a:lnTo>
                <a:lnTo>
                  <a:pt x="584981" y="319139"/>
                </a:lnTo>
                <a:lnTo>
                  <a:pt x="597548" y="273680"/>
                </a:lnTo>
                <a:lnTo>
                  <a:pt x="619125" y="230958"/>
                </a:lnTo>
                <a:lnTo>
                  <a:pt x="634293" y="189540"/>
                </a:lnTo>
                <a:lnTo>
                  <a:pt x="660939" y="140217"/>
                </a:lnTo>
                <a:lnTo>
                  <a:pt x="695634" y="95370"/>
                </a:lnTo>
                <a:lnTo>
                  <a:pt x="734949" y="67382"/>
                </a:lnTo>
                <a:lnTo>
                  <a:pt x="779158" y="52739"/>
                </a:lnTo>
                <a:lnTo>
                  <a:pt x="824539" y="41497"/>
                </a:lnTo>
                <a:lnTo>
                  <a:pt x="870977" y="33362"/>
                </a:lnTo>
                <a:lnTo>
                  <a:pt x="918361" y="28045"/>
                </a:lnTo>
                <a:lnTo>
                  <a:pt x="966577" y="25252"/>
                </a:lnTo>
                <a:lnTo>
                  <a:pt x="1015512" y="24692"/>
                </a:lnTo>
                <a:lnTo>
                  <a:pt x="1065053" y="26074"/>
                </a:lnTo>
                <a:lnTo>
                  <a:pt x="1115087" y="29106"/>
                </a:lnTo>
                <a:lnTo>
                  <a:pt x="1165501" y="33495"/>
                </a:lnTo>
                <a:lnTo>
                  <a:pt x="1216183" y="38950"/>
                </a:lnTo>
                <a:lnTo>
                  <a:pt x="1267019" y="45180"/>
                </a:lnTo>
                <a:lnTo>
                  <a:pt x="1317897" y="51892"/>
                </a:lnTo>
                <a:lnTo>
                  <a:pt x="1368703" y="58796"/>
                </a:lnTo>
                <a:lnTo>
                  <a:pt x="1419324" y="65598"/>
                </a:lnTo>
                <a:lnTo>
                  <a:pt x="1469647" y="72008"/>
                </a:lnTo>
                <a:lnTo>
                  <a:pt x="1519561" y="77733"/>
                </a:lnTo>
                <a:lnTo>
                  <a:pt x="1568950" y="82483"/>
                </a:lnTo>
                <a:lnTo>
                  <a:pt x="1617703" y="85964"/>
                </a:lnTo>
                <a:lnTo>
                  <a:pt x="1665707" y="87886"/>
                </a:lnTo>
                <a:lnTo>
                  <a:pt x="1712849" y="87956"/>
                </a:lnTo>
                <a:lnTo>
                  <a:pt x="1763485" y="85604"/>
                </a:lnTo>
                <a:lnTo>
                  <a:pt x="1813948" y="82843"/>
                </a:lnTo>
                <a:lnTo>
                  <a:pt x="1864254" y="79719"/>
                </a:lnTo>
                <a:lnTo>
                  <a:pt x="1914422" y="76277"/>
                </a:lnTo>
                <a:lnTo>
                  <a:pt x="1964469" y="72564"/>
                </a:lnTo>
                <a:lnTo>
                  <a:pt x="2014414" y="68622"/>
                </a:lnTo>
                <a:lnTo>
                  <a:pt x="2064275" y="64499"/>
                </a:lnTo>
                <a:lnTo>
                  <a:pt x="2114069" y="60240"/>
                </a:lnTo>
                <a:lnTo>
                  <a:pt x="2163815" y="55889"/>
                </a:lnTo>
                <a:lnTo>
                  <a:pt x="2213530" y="51491"/>
                </a:lnTo>
                <a:lnTo>
                  <a:pt x="2263233" y="47093"/>
                </a:lnTo>
                <a:lnTo>
                  <a:pt x="2312942" y="42739"/>
                </a:lnTo>
                <a:lnTo>
                  <a:pt x="2362674" y="38475"/>
                </a:lnTo>
                <a:lnTo>
                  <a:pt x="2412448" y="34345"/>
                </a:lnTo>
                <a:lnTo>
                  <a:pt x="2462281" y="30396"/>
                </a:lnTo>
                <a:lnTo>
                  <a:pt x="2512193" y="26671"/>
                </a:lnTo>
                <a:lnTo>
                  <a:pt x="2562199" y="23217"/>
                </a:lnTo>
                <a:lnTo>
                  <a:pt x="2612320" y="20079"/>
                </a:lnTo>
                <a:lnTo>
                  <a:pt x="2662572" y="17302"/>
                </a:lnTo>
                <a:lnTo>
                  <a:pt x="2712974" y="14931"/>
                </a:lnTo>
                <a:lnTo>
                  <a:pt x="2742131" y="9967"/>
                </a:lnTo>
                <a:lnTo>
                  <a:pt x="2760272" y="6476"/>
                </a:lnTo>
                <a:lnTo>
                  <a:pt x="2768676" y="4300"/>
                </a:lnTo>
                <a:lnTo>
                  <a:pt x="2768622" y="3279"/>
                </a:lnTo>
                <a:lnTo>
                  <a:pt x="2761388" y="3254"/>
                </a:lnTo>
                <a:lnTo>
                  <a:pt x="2748254" y="4065"/>
                </a:lnTo>
                <a:lnTo>
                  <a:pt x="2709401" y="7557"/>
                </a:lnTo>
                <a:lnTo>
                  <a:pt x="2662296" y="12480"/>
                </a:lnTo>
                <a:lnTo>
                  <a:pt x="2617170" y="17556"/>
                </a:lnTo>
                <a:lnTo>
                  <a:pt x="2575577" y="22666"/>
                </a:lnTo>
                <a:lnTo>
                  <a:pt x="2573787" y="23064"/>
                </a:lnTo>
                <a:lnTo>
                  <a:pt x="2580167" y="22543"/>
                </a:lnTo>
                <a:lnTo>
                  <a:pt x="2595995" y="20943"/>
                </a:lnTo>
                <a:lnTo>
                  <a:pt x="2622550" y="18106"/>
                </a:lnTo>
                <a:lnTo>
                  <a:pt x="2742852" y="20244"/>
                </a:lnTo>
                <a:lnTo>
                  <a:pt x="2838020" y="19686"/>
                </a:lnTo>
                <a:lnTo>
                  <a:pt x="2911018" y="17151"/>
                </a:lnTo>
                <a:lnTo>
                  <a:pt x="2964813" y="13359"/>
                </a:lnTo>
                <a:lnTo>
                  <a:pt x="3026654" y="4880"/>
                </a:lnTo>
                <a:lnTo>
                  <a:pt x="3047265" y="0"/>
                </a:lnTo>
                <a:lnTo>
                  <a:pt x="3049524" y="707"/>
                </a:lnTo>
              </a:path>
              <a:path w="3049904" h="1089025">
                <a:moveTo>
                  <a:pt x="810768" y="937713"/>
                </a:moveTo>
                <a:lnTo>
                  <a:pt x="2791967" y="937713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67" y="473455"/>
            <a:ext cx="51739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Descriptive</a:t>
            </a:r>
            <a:r>
              <a:rPr sz="4200" spc="-40" dirty="0"/>
              <a:t> </a:t>
            </a:r>
            <a:r>
              <a:rPr sz="4200" spc="-10" dirty="0"/>
              <a:t>Statistics</a:t>
            </a:r>
            <a:endParaRPr sz="4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16890" y="2873264"/>
          <a:ext cx="6089649" cy="29121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4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7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7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81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spc="-2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102</a:t>
                      </a:r>
                      <a:endParaRPr sz="2200">
                        <a:latin typeface="Century Gothic"/>
                        <a:cs typeface="Century Gothic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117094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spc="-2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115</a:t>
                      </a:r>
                      <a:endParaRPr sz="2200">
                        <a:latin typeface="Century Gothic"/>
                        <a:cs typeface="Century Gothic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11785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spc="-2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127</a:t>
                      </a:r>
                      <a:endParaRPr sz="2200">
                        <a:latin typeface="Century Gothic"/>
                        <a:cs typeface="Century Gothic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spc="-2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162</a:t>
                      </a:r>
                      <a:endParaRPr sz="2200">
                        <a:latin typeface="Century Gothic"/>
                        <a:cs typeface="Century Gothic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99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2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128</a:t>
                      </a:r>
                      <a:endParaRPr sz="2200">
                        <a:latin typeface="Century Gothic"/>
                        <a:cs typeface="Century Gothic"/>
                      </a:endParaRPr>
                    </a:p>
                  </a:txBody>
                  <a:tcPr marL="0" marR="0" marT="44450" marB="0"/>
                </a:tc>
                <a:tc>
                  <a:txBody>
                    <a:bodyPr/>
                    <a:lstStyle/>
                    <a:p>
                      <a:pPr marR="117094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2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109</a:t>
                      </a:r>
                      <a:endParaRPr sz="2200">
                        <a:latin typeface="Century Gothic"/>
                        <a:cs typeface="Century Gothic"/>
                      </a:endParaRPr>
                    </a:p>
                  </a:txBody>
                  <a:tcPr marL="0" marR="0" marT="44450" marB="0"/>
                </a:tc>
                <a:tc>
                  <a:txBody>
                    <a:bodyPr/>
                    <a:lstStyle/>
                    <a:p>
                      <a:pPr marL="117856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2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131</a:t>
                      </a:r>
                      <a:endParaRPr sz="2200">
                        <a:latin typeface="Century Gothic"/>
                        <a:cs typeface="Century Gothic"/>
                      </a:endParaRPr>
                    </a:p>
                  </a:txBody>
                  <a:tcPr marL="0" marR="0" marT="4445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2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103</a:t>
                      </a:r>
                      <a:endParaRPr sz="2200">
                        <a:latin typeface="Century Gothic"/>
                        <a:cs typeface="Century Gothic"/>
                      </a:endParaRPr>
                    </a:p>
                  </a:txBody>
                  <a:tcPr marL="0" marR="0" marT="444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200" spc="-2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131</a:t>
                      </a:r>
                      <a:endParaRPr sz="2200">
                        <a:latin typeface="Century Gothic"/>
                        <a:cs typeface="Century Gothic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L="6832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200" spc="-2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89</a:t>
                      </a:r>
                      <a:endParaRPr sz="2200">
                        <a:latin typeface="Century Gothic"/>
                        <a:cs typeface="Century Gothic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L="11785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200" spc="-2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96</a:t>
                      </a:r>
                      <a:endParaRPr sz="2200">
                        <a:latin typeface="Century Gothic"/>
                        <a:cs typeface="Century Gothic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200" spc="-2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111</a:t>
                      </a:r>
                      <a:endParaRPr sz="2200">
                        <a:latin typeface="Century Gothic"/>
                        <a:cs typeface="Century Gothic"/>
                      </a:endParaRPr>
                    </a:p>
                  </a:txBody>
                  <a:tcPr marL="0" marR="0" marT="4381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200" spc="-2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98</a:t>
                      </a:r>
                      <a:endParaRPr sz="2200">
                        <a:latin typeface="Century Gothic"/>
                        <a:cs typeface="Century Gothic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200" spc="-2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106</a:t>
                      </a:r>
                      <a:endParaRPr sz="2200">
                        <a:latin typeface="Century Gothic"/>
                        <a:cs typeface="Century Gothic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117856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200" spc="-2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80</a:t>
                      </a:r>
                      <a:endParaRPr sz="2200">
                        <a:latin typeface="Century Gothic"/>
                        <a:cs typeface="Century Gothic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200" spc="-2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109</a:t>
                      </a:r>
                      <a:endParaRPr sz="2200">
                        <a:latin typeface="Century Gothic"/>
                        <a:cs typeface="Century Gothic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99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2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140</a:t>
                      </a:r>
                      <a:endParaRPr sz="2200">
                        <a:latin typeface="Century Gothic"/>
                        <a:cs typeface="Century Gothic"/>
                      </a:endParaRPr>
                    </a:p>
                  </a:txBody>
                  <a:tcPr marL="0" marR="0" marT="44450" marB="0"/>
                </a:tc>
                <a:tc>
                  <a:txBody>
                    <a:bodyPr/>
                    <a:lstStyle/>
                    <a:p>
                      <a:pPr marR="117094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2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119</a:t>
                      </a:r>
                      <a:endParaRPr sz="2200">
                        <a:latin typeface="Century Gothic"/>
                        <a:cs typeface="Century Gothic"/>
                      </a:endParaRPr>
                    </a:p>
                  </a:txBody>
                  <a:tcPr marL="0" marR="0" marT="44450" marB="0"/>
                </a:tc>
                <a:tc>
                  <a:txBody>
                    <a:bodyPr/>
                    <a:lstStyle/>
                    <a:p>
                      <a:pPr marL="117856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2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93</a:t>
                      </a:r>
                      <a:endParaRPr sz="2200">
                        <a:latin typeface="Century Gothic"/>
                        <a:cs typeface="Century Gothic"/>
                      </a:endParaRPr>
                    </a:p>
                  </a:txBody>
                  <a:tcPr marL="0" marR="0" marT="44450" marB="0"/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2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87</a:t>
                      </a:r>
                      <a:endParaRPr sz="2200">
                        <a:latin typeface="Century Gothic"/>
                        <a:cs typeface="Century Gothic"/>
                      </a:endParaRPr>
                    </a:p>
                  </a:txBody>
                  <a:tcPr marL="0" marR="0" marT="4445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2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93</a:t>
                      </a:r>
                      <a:endParaRPr sz="2200">
                        <a:latin typeface="Century Gothic"/>
                        <a:cs typeface="Century Gothic"/>
                      </a:endParaRPr>
                    </a:p>
                  </a:txBody>
                  <a:tcPr marL="0" marR="0" marT="44450" marB="0"/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2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97</a:t>
                      </a:r>
                      <a:endParaRPr sz="2200">
                        <a:latin typeface="Century Gothic"/>
                        <a:cs typeface="Century Gothic"/>
                      </a:endParaRPr>
                    </a:p>
                  </a:txBody>
                  <a:tcPr marL="0" marR="0" marT="44450" marB="0"/>
                </a:tc>
                <a:tc>
                  <a:txBody>
                    <a:bodyPr/>
                    <a:lstStyle/>
                    <a:p>
                      <a:pPr marL="117856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2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120</a:t>
                      </a:r>
                      <a:endParaRPr sz="2200">
                        <a:latin typeface="Century Gothic"/>
                        <a:cs typeface="Century Gothic"/>
                      </a:endParaRPr>
                    </a:p>
                  </a:txBody>
                  <a:tcPr marL="0" marR="0" marT="4445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spc="-2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105</a:t>
                      </a:r>
                      <a:endParaRPr sz="2200">
                        <a:latin typeface="Century Gothic"/>
                        <a:cs typeface="Century Gothic"/>
                      </a:endParaRPr>
                    </a:p>
                  </a:txBody>
                  <a:tcPr marL="0" marR="0" marT="4445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pPr marL="31750">
                        <a:lnSpc>
                          <a:spcPts val="2585"/>
                        </a:lnSpc>
                        <a:spcBef>
                          <a:spcPts val="355"/>
                        </a:spcBef>
                      </a:pPr>
                      <a:r>
                        <a:rPr sz="2200" spc="-2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110</a:t>
                      </a:r>
                      <a:endParaRPr sz="2200">
                        <a:latin typeface="Century Gothic"/>
                        <a:cs typeface="Century Gothic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78560">
                        <a:lnSpc>
                          <a:spcPts val="2585"/>
                        </a:lnSpc>
                        <a:spcBef>
                          <a:spcPts val="355"/>
                        </a:spcBef>
                      </a:pPr>
                      <a:r>
                        <a:rPr sz="2200" spc="-2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109</a:t>
                      </a:r>
                      <a:endParaRPr sz="2200">
                        <a:latin typeface="Century Gothic"/>
                        <a:cs typeface="Century Gothic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5940" y="1210944"/>
            <a:ext cx="7706995" cy="158178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Illustration: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Which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Group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Smarter?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70"/>
              </a:spcBef>
              <a:tabLst>
                <a:tab pos="4204335" algn="l"/>
              </a:tabLst>
            </a:pPr>
            <a:r>
              <a:rPr sz="2200" dirty="0">
                <a:solidFill>
                  <a:srgbClr val="FFFFFF"/>
                </a:solidFill>
                <a:latin typeface="Century Gothic"/>
                <a:cs typeface="Century Gothic"/>
              </a:rPr>
              <a:t>Class</a:t>
            </a:r>
            <a:r>
              <a:rPr sz="22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Century Gothic"/>
                <a:cs typeface="Century Gothic"/>
              </a:rPr>
              <a:t>A-</a:t>
            </a:r>
            <a:r>
              <a:rPr sz="2200" spc="-10" dirty="0">
                <a:solidFill>
                  <a:srgbClr val="FFFFFF"/>
                </a:solidFill>
                <a:latin typeface="Century Gothic"/>
                <a:cs typeface="Century Gothic"/>
              </a:rPr>
              <a:t>-</a:t>
            </a:r>
            <a:r>
              <a:rPr sz="2200" dirty="0">
                <a:solidFill>
                  <a:srgbClr val="FFFFFF"/>
                </a:solidFill>
                <a:latin typeface="Century Gothic"/>
                <a:cs typeface="Century Gothic"/>
              </a:rPr>
              <a:t>IQs</a:t>
            </a:r>
            <a:r>
              <a:rPr sz="22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22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dirty="0">
                <a:solidFill>
                  <a:srgbClr val="FFFFFF"/>
                </a:solidFill>
                <a:latin typeface="Century Gothic"/>
                <a:cs typeface="Century Gothic"/>
              </a:rPr>
              <a:t>13</a:t>
            </a:r>
            <a:r>
              <a:rPr sz="2200" spc="-10" dirty="0">
                <a:solidFill>
                  <a:srgbClr val="FFFFFF"/>
                </a:solidFill>
                <a:latin typeface="Century Gothic"/>
                <a:cs typeface="Century Gothic"/>
              </a:rPr>
              <a:t> Students</a:t>
            </a:r>
            <a:r>
              <a:rPr sz="2200" dirty="0">
                <a:solidFill>
                  <a:srgbClr val="FFFFFF"/>
                </a:solidFill>
                <a:latin typeface="Century Gothic"/>
                <a:cs typeface="Century Gothic"/>
              </a:rPr>
              <a:t>	Class</a:t>
            </a:r>
            <a:r>
              <a:rPr sz="2200" spc="-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entury Gothic"/>
                <a:cs typeface="Century Gothic"/>
              </a:rPr>
              <a:t>B--</a:t>
            </a:r>
            <a:r>
              <a:rPr sz="2200" dirty="0">
                <a:solidFill>
                  <a:srgbClr val="FFFFFF"/>
                </a:solidFill>
                <a:latin typeface="Century Gothic"/>
                <a:cs typeface="Century Gothic"/>
              </a:rPr>
              <a:t>IQs</a:t>
            </a:r>
            <a:r>
              <a:rPr sz="22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22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dirty="0">
                <a:solidFill>
                  <a:srgbClr val="FFFFFF"/>
                </a:solidFill>
                <a:latin typeface="Century Gothic"/>
                <a:cs typeface="Century Gothic"/>
              </a:rPr>
              <a:t>13</a:t>
            </a:r>
            <a:r>
              <a:rPr sz="22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entury Gothic"/>
                <a:cs typeface="Century Gothic"/>
              </a:rPr>
              <a:t>Students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5928461"/>
            <a:ext cx="77654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16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10" dirty="0">
                <a:solidFill>
                  <a:srgbClr val="FFFFFF"/>
                </a:solidFill>
                <a:latin typeface="Arial"/>
                <a:cs typeface="Arial"/>
              </a:rPr>
              <a:t>individual</a:t>
            </a:r>
            <a:r>
              <a:rPr sz="1600" i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may</a:t>
            </a:r>
            <a:r>
              <a:rPr sz="16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6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different.</a:t>
            </a:r>
            <a:r>
              <a:rPr sz="1600" i="1" spc="3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6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6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try</a:t>
            </a:r>
            <a:r>
              <a:rPr sz="16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6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understand</a:t>
            </a:r>
            <a:r>
              <a:rPr sz="1600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group</a:t>
            </a:r>
            <a:r>
              <a:rPr sz="16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6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10" dirty="0">
                <a:solidFill>
                  <a:srgbClr val="FFFFFF"/>
                </a:solidFill>
                <a:latin typeface="Arial"/>
                <a:cs typeface="Arial"/>
              </a:rPr>
              <a:t>remembering</a:t>
            </a: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qualities</a:t>
            </a:r>
            <a:r>
              <a:rPr sz="1600" i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6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1600" i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10" dirty="0">
                <a:solidFill>
                  <a:srgbClr val="FFFFFF"/>
                </a:solidFill>
                <a:latin typeface="Arial"/>
                <a:cs typeface="Arial"/>
              </a:rPr>
              <a:t>member,</a:t>
            </a:r>
            <a:r>
              <a:rPr sz="16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600" i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become</a:t>
            </a:r>
            <a:r>
              <a:rPr sz="16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10" dirty="0">
                <a:solidFill>
                  <a:srgbClr val="FFFFFF"/>
                </a:solidFill>
                <a:latin typeface="Arial"/>
                <a:cs typeface="Arial"/>
              </a:rPr>
              <a:t>overwhelmed</a:t>
            </a:r>
            <a:r>
              <a:rPr sz="16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600" i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fail</a:t>
            </a:r>
            <a:r>
              <a:rPr sz="1600" i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6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understand</a:t>
            </a:r>
            <a:r>
              <a:rPr sz="16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10" dirty="0">
                <a:solidFill>
                  <a:srgbClr val="FFFFFF"/>
                </a:solidFill>
                <a:latin typeface="Arial"/>
                <a:cs typeface="Arial"/>
              </a:rPr>
              <a:t>group.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67" y="473455"/>
            <a:ext cx="50368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Standard</a:t>
            </a:r>
            <a:r>
              <a:rPr sz="4200" spc="-35" dirty="0"/>
              <a:t> </a:t>
            </a:r>
            <a:r>
              <a:rPr sz="4200" spc="-10" dirty="0"/>
              <a:t>Deviation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535940" y="1683461"/>
            <a:ext cx="7475855" cy="4573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414270" algn="ctr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FFFFFF"/>
                </a:solidFill>
                <a:latin typeface="Century Gothic"/>
                <a:cs typeface="Century Gothic"/>
              </a:rPr>
              <a:t>For</a:t>
            </a:r>
            <a:r>
              <a:rPr sz="2200" spc="-7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dirty="0">
                <a:solidFill>
                  <a:srgbClr val="FFFFFF"/>
                </a:solidFill>
                <a:latin typeface="Century Gothic"/>
                <a:cs typeface="Century Gothic"/>
              </a:rPr>
              <a:t>Class</a:t>
            </a:r>
            <a:r>
              <a:rPr sz="2200" spc="-8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dirty="0">
                <a:solidFill>
                  <a:srgbClr val="FFFFFF"/>
                </a:solidFill>
                <a:latin typeface="Century Gothic"/>
                <a:cs typeface="Century Gothic"/>
              </a:rPr>
              <a:t>A,</a:t>
            </a:r>
            <a:r>
              <a:rPr sz="22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200" spc="-7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dirty="0">
                <a:solidFill>
                  <a:srgbClr val="FFFFFF"/>
                </a:solidFill>
                <a:latin typeface="Century Gothic"/>
                <a:cs typeface="Century Gothic"/>
              </a:rPr>
              <a:t>standard</a:t>
            </a:r>
            <a:r>
              <a:rPr sz="2200" spc="-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dirty="0">
                <a:solidFill>
                  <a:srgbClr val="FFFFFF"/>
                </a:solidFill>
                <a:latin typeface="Century Gothic"/>
                <a:cs typeface="Century Gothic"/>
              </a:rPr>
              <a:t>deviation</a:t>
            </a:r>
            <a:r>
              <a:rPr sz="2200" spc="-9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Century Gothic"/>
                <a:cs typeface="Century Gothic"/>
              </a:rPr>
              <a:t>is:</a:t>
            </a:r>
            <a:endParaRPr sz="22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Century Gothic"/>
              <a:cs typeface="Century Gothic"/>
            </a:endParaRPr>
          </a:p>
          <a:p>
            <a:pPr marR="2437130" algn="ctr">
              <a:lnSpc>
                <a:spcPct val="100000"/>
              </a:lnSpc>
              <a:tabLst>
                <a:tab pos="1320800" algn="l"/>
              </a:tabLst>
            </a:pPr>
            <a:r>
              <a:rPr sz="2200" spc="-10" dirty="0">
                <a:solidFill>
                  <a:srgbClr val="FFFFFF"/>
                </a:solidFill>
                <a:latin typeface="Century Gothic"/>
                <a:cs typeface="Century Gothic"/>
              </a:rPr>
              <a:t>235.45</a:t>
            </a:r>
            <a:r>
              <a:rPr sz="2200" dirty="0">
                <a:solidFill>
                  <a:srgbClr val="FFFFFF"/>
                </a:solidFill>
                <a:latin typeface="Century Gothic"/>
                <a:cs typeface="Century Gothic"/>
              </a:rPr>
              <a:t>	=</a:t>
            </a:r>
            <a:r>
              <a:rPr sz="2200" spc="-20" dirty="0">
                <a:solidFill>
                  <a:srgbClr val="FFFFFF"/>
                </a:solidFill>
                <a:latin typeface="Century Gothic"/>
                <a:cs typeface="Century Gothic"/>
              </a:rPr>
              <a:t> 15.34</a:t>
            </a:r>
            <a:endParaRPr sz="22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50">
              <a:latin typeface="Century Gothic"/>
              <a:cs typeface="Century Gothic"/>
            </a:endParaRPr>
          </a:p>
          <a:p>
            <a:pPr marL="12700">
              <a:lnSpc>
                <a:spcPts val="2245"/>
              </a:lnSpc>
            </a:pPr>
            <a:r>
              <a:rPr sz="22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200" spc="-7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dirty="0">
                <a:solidFill>
                  <a:srgbClr val="FFFFFF"/>
                </a:solidFill>
                <a:latin typeface="Century Gothic"/>
                <a:cs typeface="Century Gothic"/>
              </a:rPr>
              <a:t>average</a:t>
            </a:r>
            <a:r>
              <a:rPr sz="2200" spc="-7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2200" spc="-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dirty="0">
                <a:solidFill>
                  <a:srgbClr val="FFFFFF"/>
                </a:solidFill>
                <a:latin typeface="Century Gothic"/>
                <a:cs typeface="Century Gothic"/>
              </a:rPr>
              <a:t>persons’</a:t>
            </a:r>
            <a:r>
              <a:rPr sz="2200" spc="-7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dirty="0">
                <a:solidFill>
                  <a:srgbClr val="FFFFFF"/>
                </a:solidFill>
                <a:latin typeface="Century Gothic"/>
                <a:cs typeface="Century Gothic"/>
              </a:rPr>
              <a:t>deviation</a:t>
            </a:r>
            <a:r>
              <a:rPr sz="2200" spc="-1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dirty="0">
                <a:solidFill>
                  <a:srgbClr val="FFFFFF"/>
                </a:solidFill>
                <a:latin typeface="Century Gothic"/>
                <a:cs typeface="Century Gothic"/>
              </a:rPr>
              <a:t>from</a:t>
            </a:r>
            <a:r>
              <a:rPr sz="220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200" spc="-8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dirty="0">
                <a:solidFill>
                  <a:srgbClr val="FFFFFF"/>
                </a:solidFill>
                <a:latin typeface="Century Gothic"/>
                <a:cs typeface="Century Gothic"/>
              </a:rPr>
              <a:t>mean</a:t>
            </a:r>
            <a:r>
              <a:rPr sz="2200" spc="-7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dirty="0">
                <a:solidFill>
                  <a:srgbClr val="FFFFFF"/>
                </a:solidFill>
                <a:latin typeface="Century Gothic"/>
                <a:cs typeface="Century Gothic"/>
              </a:rPr>
              <a:t>IQ</a:t>
            </a:r>
            <a:r>
              <a:rPr sz="220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endParaRPr sz="2200">
              <a:latin typeface="Century Gothic"/>
              <a:cs typeface="Century Gothic"/>
            </a:endParaRPr>
          </a:p>
          <a:p>
            <a:pPr marL="355600">
              <a:lnSpc>
                <a:spcPts val="2245"/>
              </a:lnSpc>
            </a:pPr>
            <a:r>
              <a:rPr sz="2200" dirty="0">
                <a:solidFill>
                  <a:srgbClr val="FFFFFF"/>
                </a:solidFill>
                <a:latin typeface="Century Gothic"/>
                <a:cs typeface="Century Gothic"/>
              </a:rPr>
              <a:t>110.54</a:t>
            </a:r>
            <a:r>
              <a:rPr sz="22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dirty="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sz="2200" spc="-7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dirty="0">
                <a:solidFill>
                  <a:srgbClr val="FFFFFF"/>
                </a:solidFill>
                <a:latin typeface="Century Gothic"/>
                <a:cs typeface="Century Gothic"/>
              </a:rPr>
              <a:t>15.34</a:t>
            </a:r>
            <a:r>
              <a:rPr sz="22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dirty="0">
                <a:solidFill>
                  <a:srgbClr val="FFFFFF"/>
                </a:solidFill>
                <a:latin typeface="Century Gothic"/>
                <a:cs typeface="Century Gothic"/>
              </a:rPr>
              <a:t>IQ</a:t>
            </a:r>
            <a:r>
              <a:rPr sz="22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entury Gothic"/>
                <a:cs typeface="Century Gothic"/>
              </a:rPr>
              <a:t>points.</a:t>
            </a:r>
            <a:endParaRPr sz="22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FFFFFF"/>
                </a:solidFill>
                <a:latin typeface="Century Gothic"/>
                <a:cs typeface="Century Gothic"/>
              </a:rPr>
              <a:t>Review:</a:t>
            </a:r>
            <a:endParaRPr sz="2200">
              <a:latin typeface="Century Gothic"/>
              <a:cs typeface="Century Gothic"/>
            </a:endParaRPr>
          </a:p>
          <a:p>
            <a:pPr marL="323215" indent="-311150">
              <a:lnSpc>
                <a:spcPct val="100000"/>
              </a:lnSpc>
              <a:spcBef>
                <a:spcPts val="204"/>
              </a:spcBef>
              <a:buAutoNum type="arabicPeriod"/>
              <a:tabLst>
                <a:tab pos="323850" algn="l"/>
              </a:tabLst>
            </a:pPr>
            <a:r>
              <a:rPr sz="2200" spc="-10" dirty="0">
                <a:solidFill>
                  <a:srgbClr val="FFFFFF"/>
                </a:solidFill>
                <a:latin typeface="Century Gothic"/>
                <a:cs typeface="Century Gothic"/>
              </a:rPr>
              <a:t>Deviation</a:t>
            </a:r>
            <a:endParaRPr sz="2200">
              <a:latin typeface="Century Gothic"/>
              <a:cs typeface="Century Gothic"/>
            </a:endParaRPr>
          </a:p>
          <a:p>
            <a:pPr marL="323215" indent="-311150">
              <a:lnSpc>
                <a:spcPct val="100000"/>
              </a:lnSpc>
              <a:spcBef>
                <a:spcPts val="204"/>
              </a:spcBef>
              <a:buAutoNum type="arabicPeriod"/>
              <a:tabLst>
                <a:tab pos="323850" algn="l"/>
              </a:tabLst>
            </a:pPr>
            <a:r>
              <a:rPr sz="2200" dirty="0">
                <a:solidFill>
                  <a:srgbClr val="FFFFFF"/>
                </a:solidFill>
                <a:latin typeface="Century Gothic"/>
                <a:cs typeface="Century Gothic"/>
              </a:rPr>
              <a:t>Deviation</a:t>
            </a:r>
            <a:r>
              <a:rPr sz="2200" spc="-1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entury Gothic"/>
                <a:cs typeface="Century Gothic"/>
              </a:rPr>
              <a:t>squared</a:t>
            </a:r>
            <a:endParaRPr sz="2200">
              <a:latin typeface="Century Gothic"/>
              <a:cs typeface="Century Gothic"/>
            </a:endParaRPr>
          </a:p>
          <a:p>
            <a:pPr marL="323215" indent="-311150">
              <a:lnSpc>
                <a:spcPct val="100000"/>
              </a:lnSpc>
              <a:spcBef>
                <a:spcPts val="219"/>
              </a:spcBef>
              <a:buAutoNum type="arabicPeriod"/>
              <a:tabLst>
                <a:tab pos="323850" algn="l"/>
              </a:tabLst>
            </a:pPr>
            <a:r>
              <a:rPr sz="2200" dirty="0">
                <a:solidFill>
                  <a:srgbClr val="FFFFFF"/>
                </a:solidFill>
                <a:latin typeface="Century Gothic"/>
                <a:cs typeface="Century Gothic"/>
              </a:rPr>
              <a:t>Sum</a:t>
            </a:r>
            <a:r>
              <a:rPr sz="22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22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entury Gothic"/>
                <a:cs typeface="Century Gothic"/>
              </a:rPr>
              <a:t>squares</a:t>
            </a:r>
            <a:endParaRPr sz="2200">
              <a:latin typeface="Century Gothic"/>
              <a:cs typeface="Century Gothic"/>
            </a:endParaRPr>
          </a:p>
          <a:p>
            <a:pPr marL="323215" indent="-311150">
              <a:lnSpc>
                <a:spcPct val="100000"/>
              </a:lnSpc>
              <a:spcBef>
                <a:spcPts val="200"/>
              </a:spcBef>
              <a:buAutoNum type="arabicPeriod"/>
              <a:tabLst>
                <a:tab pos="323850" algn="l"/>
              </a:tabLst>
            </a:pPr>
            <a:r>
              <a:rPr sz="2200" spc="-10" dirty="0">
                <a:solidFill>
                  <a:srgbClr val="FFFFFF"/>
                </a:solidFill>
                <a:latin typeface="Century Gothic"/>
                <a:cs typeface="Century Gothic"/>
              </a:rPr>
              <a:t>Variance</a:t>
            </a:r>
            <a:endParaRPr sz="2200">
              <a:latin typeface="Century Gothic"/>
              <a:cs typeface="Century Gothic"/>
            </a:endParaRPr>
          </a:p>
          <a:p>
            <a:pPr marL="323215" indent="-311150">
              <a:lnSpc>
                <a:spcPct val="100000"/>
              </a:lnSpc>
              <a:spcBef>
                <a:spcPts val="204"/>
              </a:spcBef>
              <a:buAutoNum type="arabicPeriod"/>
              <a:tabLst>
                <a:tab pos="323850" algn="l"/>
              </a:tabLst>
            </a:pPr>
            <a:r>
              <a:rPr sz="2200" dirty="0">
                <a:solidFill>
                  <a:srgbClr val="FFFFFF"/>
                </a:solidFill>
                <a:latin typeface="Century Gothic"/>
                <a:cs typeface="Century Gothic"/>
              </a:rPr>
              <a:t>Standard</a:t>
            </a:r>
            <a:r>
              <a:rPr sz="2200" spc="-114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entury Gothic"/>
                <a:cs typeface="Century Gothic"/>
              </a:rPr>
              <a:t>deviation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7800" y="2293260"/>
            <a:ext cx="1727200" cy="436245"/>
          </a:xfrm>
          <a:custGeom>
            <a:avLst/>
            <a:gdLst/>
            <a:ahLst/>
            <a:cxnLst/>
            <a:rect l="l" t="t" r="r" b="b"/>
            <a:pathLst>
              <a:path w="1727200" h="436244">
                <a:moveTo>
                  <a:pt x="0" y="305921"/>
                </a:moveTo>
                <a:lnTo>
                  <a:pt x="44448" y="306787"/>
                </a:lnTo>
                <a:lnTo>
                  <a:pt x="89074" y="305890"/>
                </a:lnTo>
                <a:lnTo>
                  <a:pt x="132820" y="308565"/>
                </a:lnTo>
                <a:lnTo>
                  <a:pt x="174625" y="320145"/>
                </a:lnTo>
                <a:lnTo>
                  <a:pt x="202045" y="341676"/>
                </a:lnTo>
                <a:lnTo>
                  <a:pt x="221773" y="372850"/>
                </a:lnTo>
                <a:lnTo>
                  <a:pt x="239740" y="406692"/>
                </a:lnTo>
                <a:lnTo>
                  <a:pt x="261874" y="436223"/>
                </a:lnTo>
                <a:lnTo>
                  <a:pt x="297580" y="419007"/>
                </a:lnTo>
                <a:lnTo>
                  <a:pt x="315595" y="398504"/>
                </a:lnTo>
                <a:lnTo>
                  <a:pt x="328560" y="371430"/>
                </a:lnTo>
                <a:lnTo>
                  <a:pt x="349123" y="334496"/>
                </a:lnTo>
                <a:lnTo>
                  <a:pt x="362999" y="279890"/>
                </a:lnTo>
                <a:lnTo>
                  <a:pt x="377745" y="225594"/>
                </a:lnTo>
                <a:lnTo>
                  <a:pt x="392467" y="171297"/>
                </a:lnTo>
                <a:lnTo>
                  <a:pt x="406273" y="116691"/>
                </a:lnTo>
                <a:lnTo>
                  <a:pt x="477504" y="79163"/>
                </a:lnTo>
                <a:lnTo>
                  <a:pt x="529699" y="66006"/>
                </a:lnTo>
                <a:lnTo>
                  <a:pt x="609028" y="54908"/>
                </a:lnTo>
                <a:lnTo>
                  <a:pt x="643750" y="51080"/>
                </a:lnTo>
                <a:lnTo>
                  <a:pt x="694861" y="45477"/>
                </a:lnTo>
                <a:lnTo>
                  <a:pt x="744251" y="40869"/>
                </a:lnTo>
                <a:lnTo>
                  <a:pt x="790589" y="38667"/>
                </a:lnTo>
                <a:lnTo>
                  <a:pt x="836276" y="37343"/>
                </a:lnTo>
                <a:lnTo>
                  <a:pt x="867268" y="36456"/>
                </a:lnTo>
                <a:lnTo>
                  <a:pt x="951734" y="33783"/>
                </a:lnTo>
                <a:lnTo>
                  <a:pt x="1007681" y="31818"/>
                </a:lnTo>
                <a:lnTo>
                  <a:pt x="1074420" y="29315"/>
                </a:lnTo>
                <a:lnTo>
                  <a:pt x="1125038" y="21642"/>
                </a:lnTo>
                <a:lnTo>
                  <a:pt x="1175154" y="15408"/>
                </a:lnTo>
                <a:lnTo>
                  <a:pt x="1224887" y="10469"/>
                </a:lnTo>
                <a:lnTo>
                  <a:pt x="1274351" y="6682"/>
                </a:lnTo>
                <a:lnTo>
                  <a:pt x="1323663" y="3903"/>
                </a:lnTo>
                <a:lnTo>
                  <a:pt x="1372941" y="1989"/>
                </a:lnTo>
                <a:lnTo>
                  <a:pt x="1422300" y="797"/>
                </a:lnTo>
                <a:lnTo>
                  <a:pt x="1471857" y="181"/>
                </a:lnTo>
                <a:lnTo>
                  <a:pt x="1521728" y="0"/>
                </a:lnTo>
                <a:lnTo>
                  <a:pt x="1572031" y="108"/>
                </a:lnTo>
                <a:lnTo>
                  <a:pt x="1622882" y="364"/>
                </a:lnTo>
                <a:lnTo>
                  <a:pt x="1674396" y="622"/>
                </a:lnTo>
                <a:lnTo>
                  <a:pt x="1726692" y="74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67" y="473455"/>
            <a:ext cx="50368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Standard</a:t>
            </a:r>
            <a:r>
              <a:rPr sz="4200" spc="-35" dirty="0"/>
              <a:t> </a:t>
            </a:r>
            <a:r>
              <a:rPr sz="4200" spc="-10" dirty="0"/>
              <a:t>Deviation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535940" y="1622135"/>
            <a:ext cx="7250430" cy="826769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  <a:tabLst>
                <a:tab pos="584200" algn="l"/>
              </a:tabLst>
            </a:pPr>
            <a:r>
              <a:rPr sz="1450" spc="-25" dirty="0">
                <a:solidFill>
                  <a:srgbClr val="89D0D5"/>
                </a:solidFill>
                <a:latin typeface="Century Gothic"/>
                <a:cs typeface="Century Gothic"/>
              </a:rPr>
              <a:t>1.</a:t>
            </a:r>
            <a:r>
              <a:rPr sz="1450" dirty="0">
                <a:solidFill>
                  <a:srgbClr val="89D0D5"/>
                </a:solidFill>
                <a:latin typeface="Century Gothic"/>
                <a:cs typeface="Century Gothic"/>
              </a:rPr>
              <a:t>	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Larger</a:t>
            </a:r>
            <a:r>
              <a:rPr sz="18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s.d.</a:t>
            </a:r>
            <a:r>
              <a:rPr sz="1800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=</a:t>
            </a: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greater amounts of</a:t>
            </a:r>
            <a:r>
              <a:rPr sz="18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variation</a:t>
            </a:r>
            <a:r>
              <a:rPr sz="18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around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mean.</a:t>
            </a:r>
            <a:endParaRPr sz="1800">
              <a:latin typeface="Century Gothic"/>
              <a:cs typeface="Century Gothic"/>
            </a:endParaRPr>
          </a:p>
          <a:p>
            <a:pPr marL="584200">
              <a:lnSpc>
                <a:spcPct val="100000"/>
              </a:lnSpc>
              <a:spcBef>
                <a:spcPts val="994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For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example: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1752" y="338366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19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36975" y="338366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13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92521" y="338366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37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0594" y="3257641"/>
            <a:ext cx="1448435" cy="122936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520065">
              <a:lnSpc>
                <a:spcPct val="100000"/>
              </a:lnSpc>
              <a:spcBef>
                <a:spcPts val="1090"/>
              </a:spcBef>
              <a:tabLst>
                <a:tab pos="1181100" algn="l"/>
              </a:tabLst>
            </a:pP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25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31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Y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25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s.d. =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entury Gothic"/>
                <a:cs typeface="Century Gothic"/>
              </a:rPr>
              <a:t>3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4175" y="3257641"/>
            <a:ext cx="914400" cy="122936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648335">
              <a:lnSpc>
                <a:spcPct val="100000"/>
              </a:lnSpc>
              <a:spcBef>
                <a:spcPts val="1090"/>
              </a:spcBef>
            </a:pP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25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Y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25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s.d. =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entury Gothic"/>
                <a:cs typeface="Century Gothic"/>
              </a:rPr>
              <a:t>6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4588002"/>
            <a:ext cx="7835265" cy="1926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2135">
              <a:lnSpc>
                <a:spcPct val="100000"/>
              </a:lnSpc>
              <a:spcBef>
                <a:spcPts val="100"/>
              </a:spcBef>
              <a:buClr>
                <a:srgbClr val="89D0D5"/>
              </a:buClr>
              <a:buSzPct val="80555"/>
              <a:buAutoNum type="arabicPeriod" startAt="2"/>
              <a:tabLst>
                <a:tab pos="584200" algn="l"/>
                <a:tab pos="584835" algn="l"/>
              </a:tabLst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s.d.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0</a:t>
            </a:r>
            <a:r>
              <a:rPr sz="18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only</a:t>
            </a:r>
            <a:r>
              <a:rPr sz="18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when</a:t>
            </a:r>
            <a:r>
              <a:rPr sz="1800" spc="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all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values</a:t>
            </a: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are</a:t>
            </a: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same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(only</a:t>
            </a:r>
            <a:r>
              <a:rPr sz="1800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when</a:t>
            </a:r>
            <a:r>
              <a:rPr sz="1800" spc="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you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have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endParaRPr sz="1800">
              <a:latin typeface="Century Gothic"/>
              <a:cs typeface="Century Gothic"/>
            </a:endParaRPr>
          </a:p>
          <a:p>
            <a:pPr marL="5842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constant and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not</a:t>
            </a:r>
            <a:r>
              <a:rPr sz="18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“variable”)</a:t>
            </a:r>
            <a:endParaRPr sz="1800">
              <a:latin typeface="Century Gothic"/>
              <a:cs typeface="Century Gothic"/>
            </a:endParaRPr>
          </a:p>
          <a:p>
            <a:pPr marL="584200" marR="5080" indent="-572135">
              <a:lnSpc>
                <a:spcPct val="100000"/>
              </a:lnSpc>
              <a:spcBef>
                <a:spcPts val="994"/>
              </a:spcBef>
              <a:buClr>
                <a:srgbClr val="89D0D5"/>
              </a:buClr>
              <a:buSzPct val="80555"/>
              <a:buAutoNum type="arabicPeriod" startAt="3"/>
              <a:tabLst>
                <a:tab pos="584200" algn="l"/>
                <a:tab pos="584835" algn="l"/>
              </a:tabLst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If</a:t>
            </a:r>
            <a:r>
              <a:rPr sz="180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you</a:t>
            </a:r>
            <a:r>
              <a:rPr sz="18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were</a:t>
            </a:r>
            <a:r>
              <a:rPr sz="1800" spc="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sz="18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“rescale”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variable,</a:t>
            </a:r>
            <a:r>
              <a:rPr sz="18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the s.d.</a:t>
            </a: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would change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by</a:t>
            </a:r>
            <a:r>
              <a:rPr sz="18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same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magnitude—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if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we</a:t>
            </a:r>
            <a:r>
              <a:rPr sz="1800" spc="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changed</a:t>
            </a:r>
            <a:r>
              <a:rPr sz="1800" spc="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units</a:t>
            </a: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above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so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1800" spc="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entury Gothic"/>
                <a:cs typeface="Century Gothic"/>
              </a:rPr>
              <a:t>mean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equaled 250,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s.d.</a:t>
            </a:r>
            <a:r>
              <a:rPr sz="1800" spc="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on</a:t>
            </a: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left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would</a:t>
            </a:r>
            <a:r>
              <a:rPr sz="1800" spc="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be</a:t>
            </a: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30,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and on</a:t>
            </a: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right,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60</a:t>
            </a:r>
            <a:endParaRPr sz="1800">
              <a:latin typeface="Century Gothic"/>
              <a:cs typeface="Century Gothic"/>
            </a:endParaRPr>
          </a:p>
          <a:p>
            <a:pPr marL="584200" indent="-572135">
              <a:lnSpc>
                <a:spcPct val="100000"/>
              </a:lnSpc>
              <a:spcBef>
                <a:spcPts val="1010"/>
              </a:spcBef>
              <a:buClr>
                <a:srgbClr val="89D0D5"/>
              </a:buClr>
              <a:buSzPct val="80555"/>
              <a:buAutoNum type="arabicPeriod" startAt="3"/>
              <a:tabLst>
                <a:tab pos="584200" algn="l"/>
                <a:tab pos="584835" algn="l"/>
              </a:tabLst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Like</a:t>
            </a:r>
            <a:r>
              <a:rPr sz="18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mean,</a:t>
            </a: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s.d.</a:t>
            </a: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will be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inflated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by</a:t>
            </a:r>
            <a:r>
              <a:rPr sz="18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an</a:t>
            </a:r>
            <a:r>
              <a:rPr sz="18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outlier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case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value.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4400" y="2500031"/>
            <a:ext cx="2329180" cy="762000"/>
          </a:xfrm>
          <a:custGeom>
            <a:avLst/>
            <a:gdLst/>
            <a:ahLst/>
            <a:cxnLst/>
            <a:rect l="l" t="t" r="r" b="b"/>
            <a:pathLst>
              <a:path w="2329180" h="762000">
                <a:moveTo>
                  <a:pt x="36512" y="741934"/>
                </a:moveTo>
                <a:lnTo>
                  <a:pt x="65527" y="733810"/>
                </a:lnTo>
                <a:lnTo>
                  <a:pt x="82792" y="728912"/>
                </a:lnTo>
                <a:lnTo>
                  <a:pt x="91434" y="726522"/>
                </a:lnTo>
                <a:lnTo>
                  <a:pt x="94581" y="725925"/>
                </a:lnTo>
                <a:lnTo>
                  <a:pt x="95360" y="726402"/>
                </a:lnTo>
                <a:lnTo>
                  <a:pt x="96897" y="727239"/>
                </a:lnTo>
                <a:lnTo>
                  <a:pt x="137332" y="724729"/>
                </a:lnTo>
                <a:lnTo>
                  <a:pt x="225412" y="711708"/>
                </a:lnTo>
                <a:lnTo>
                  <a:pt x="263574" y="699260"/>
                </a:lnTo>
                <a:lnTo>
                  <a:pt x="289098" y="682005"/>
                </a:lnTo>
                <a:lnTo>
                  <a:pt x="299739" y="674713"/>
                </a:lnTo>
                <a:lnTo>
                  <a:pt x="336816" y="659012"/>
                </a:lnTo>
                <a:lnTo>
                  <a:pt x="388780" y="642887"/>
                </a:lnTo>
                <a:lnTo>
                  <a:pt x="398399" y="640207"/>
                </a:lnTo>
                <a:lnTo>
                  <a:pt x="419891" y="628136"/>
                </a:lnTo>
                <a:lnTo>
                  <a:pt x="465210" y="608756"/>
                </a:lnTo>
                <a:lnTo>
                  <a:pt x="518580" y="560216"/>
                </a:lnTo>
                <a:lnTo>
                  <a:pt x="542480" y="523462"/>
                </a:lnTo>
                <a:lnTo>
                  <a:pt x="570571" y="490279"/>
                </a:lnTo>
                <a:lnTo>
                  <a:pt x="615950" y="465454"/>
                </a:lnTo>
                <a:lnTo>
                  <a:pt x="654151" y="430042"/>
                </a:lnTo>
                <a:lnTo>
                  <a:pt x="693678" y="393864"/>
                </a:lnTo>
                <a:lnTo>
                  <a:pt x="733742" y="357235"/>
                </a:lnTo>
                <a:lnTo>
                  <a:pt x="773552" y="320468"/>
                </a:lnTo>
                <a:lnTo>
                  <a:pt x="812317" y="283877"/>
                </a:lnTo>
                <a:lnTo>
                  <a:pt x="849249" y="247776"/>
                </a:lnTo>
                <a:lnTo>
                  <a:pt x="878062" y="214909"/>
                </a:lnTo>
                <a:lnTo>
                  <a:pt x="904779" y="180101"/>
                </a:lnTo>
                <a:lnTo>
                  <a:pt x="932688" y="146175"/>
                </a:lnTo>
                <a:lnTo>
                  <a:pt x="965073" y="115950"/>
                </a:lnTo>
                <a:lnTo>
                  <a:pt x="1001520" y="88717"/>
                </a:lnTo>
                <a:lnTo>
                  <a:pt x="1045860" y="57435"/>
                </a:lnTo>
                <a:lnTo>
                  <a:pt x="1093464" y="30011"/>
                </a:lnTo>
                <a:lnTo>
                  <a:pt x="1139698" y="14350"/>
                </a:lnTo>
                <a:lnTo>
                  <a:pt x="1184183" y="8733"/>
                </a:lnTo>
                <a:lnTo>
                  <a:pt x="1236980" y="4175"/>
                </a:lnTo>
                <a:lnTo>
                  <a:pt x="1273679" y="1117"/>
                </a:lnTo>
                <a:lnTo>
                  <a:pt x="1269873" y="0"/>
                </a:lnTo>
                <a:lnTo>
                  <a:pt x="1226103" y="1563"/>
                </a:lnTo>
                <a:lnTo>
                  <a:pt x="1182608" y="5365"/>
                </a:lnTo>
                <a:lnTo>
                  <a:pt x="1139088" y="10072"/>
                </a:lnTo>
                <a:lnTo>
                  <a:pt x="1095248" y="14350"/>
                </a:lnTo>
                <a:lnTo>
                  <a:pt x="1088810" y="26850"/>
                </a:lnTo>
                <a:lnTo>
                  <a:pt x="1080420" y="40719"/>
                </a:lnTo>
                <a:lnTo>
                  <a:pt x="1075888" y="52516"/>
                </a:lnTo>
                <a:lnTo>
                  <a:pt x="1081024" y="58800"/>
                </a:lnTo>
                <a:lnTo>
                  <a:pt x="1107354" y="57015"/>
                </a:lnTo>
                <a:lnTo>
                  <a:pt x="1135935" y="46894"/>
                </a:lnTo>
                <a:lnTo>
                  <a:pt x="1158873" y="35583"/>
                </a:lnTo>
                <a:lnTo>
                  <a:pt x="1168273" y="30225"/>
                </a:lnTo>
                <a:lnTo>
                  <a:pt x="1218400" y="32429"/>
                </a:lnTo>
                <a:lnTo>
                  <a:pt x="1269064" y="33408"/>
                </a:lnTo>
                <a:lnTo>
                  <a:pt x="1319277" y="36142"/>
                </a:lnTo>
                <a:lnTo>
                  <a:pt x="1368051" y="43612"/>
                </a:lnTo>
                <a:lnTo>
                  <a:pt x="1414399" y="58800"/>
                </a:lnTo>
                <a:lnTo>
                  <a:pt x="1458416" y="83186"/>
                </a:lnTo>
                <a:lnTo>
                  <a:pt x="1493932" y="110823"/>
                </a:lnTo>
                <a:lnTo>
                  <a:pt x="1526162" y="141436"/>
                </a:lnTo>
                <a:lnTo>
                  <a:pt x="1560322" y="174751"/>
                </a:lnTo>
                <a:lnTo>
                  <a:pt x="1566306" y="196834"/>
                </a:lnTo>
                <a:lnTo>
                  <a:pt x="1569733" y="207631"/>
                </a:lnTo>
                <a:lnTo>
                  <a:pt x="1574673" y="217677"/>
                </a:lnTo>
                <a:lnTo>
                  <a:pt x="1580923" y="225952"/>
                </a:lnTo>
                <a:lnTo>
                  <a:pt x="1588960" y="232727"/>
                </a:lnTo>
                <a:lnTo>
                  <a:pt x="1596997" y="239502"/>
                </a:lnTo>
                <a:lnTo>
                  <a:pt x="1603248" y="247776"/>
                </a:lnTo>
                <a:lnTo>
                  <a:pt x="1611731" y="268825"/>
                </a:lnTo>
                <a:lnTo>
                  <a:pt x="1618726" y="290909"/>
                </a:lnTo>
                <a:lnTo>
                  <a:pt x="1625125" y="313303"/>
                </a:lnTo>
                <a:lnTo>
                  <a:pt x="1631823" y="335279"/>
                </a:lnTo>
                <a:lnTo>
                  <a:pt x="1637168" y="343531"/>
                </a:lnTo>
                <a:lnTo>
                  <a:pt x="1645062" y="350138"/>
                </a:lnTo>
                <a:lnTo>
                  <a:pt x="1653861" y="356461"/>
                </a:lnTo>
                <a:lnTo>
                  <a:pt x="1661922" y="363854"/>
                </a:lnTo>
                <a:lnTo>
                  <a:pt x="1683414" y="390427"/>
                </a:lnTo>
                <a:lnTo>
                  <a:pt x="1703847" y="415845"/>
                </a:lnTo>
                <a:lnTo>
                  <a:pt x="1725162" y="440668"/>
                </a:lnTo>
                <a:lnTo>
                  <a:pt x="1749298" y="465454"/>
                </a:lnTo>
                <a:lnTo>
                  <a:pt x="1769405" y="509271"/>
                </a:lnTo>
                <a:lnTo>
                  <a:pt x="1797097" y="540718"/>
                </a:lnTo>
                <a:lnTo>
                  <a:pt x="1833433" y="563520"/>
                </a:lnTo>
                <a:lnTo>
                  <a:pt x="1879473" y="581405"/>
                </a:lnTo>
                <a:lnTo>
                  <a:pt x="1911385" y="599362"/>
                </a:lnTo>
                <a:lnTo>
                  <a:pt x="1943322" y="612663"/>
                </a:lnTo>
                <a:lnTo>
                  <a:pt x="1975877" y="625036"/>
                </a:lnTo>
                <a:lnTo>
                  <a:pt x="2009648" y="640207"/>
                </a:lnTo>
                <a:lnTo>
                  <a:pt x="2054898" y="661682"/>
                </a:lnTo>
                <a:lnTo>
                  <a:pt x="2098731" y="678708"/>
                </a:lnTo>
                <a:lnTo>
                  <a:pt x="2142062" y="691701"/>
                </a:lnTo>
                <a:lnTo>
                  <a:pt x="2185806" y="701081"/>
                </a:lnTo>
                <a:lnTo>
                  <a:pt x="2230879" y="707263"/>
                </a:lnTo>
                <a:lnTo>
                  <a:pt x="2278196" y="710666"/>
                </a:lnTo>
                <a:lnTo>
                  <a:pt x="2328672" y="711708"/>
                </a:lnTo>
              </a:path>
              <a:path w="2329180" h="762000">
                <a:moveTo>
                  <a:pt x="0" y="762000"/>
                </a:moveTo>
                <a:lnTo>
                  <a:pt x="2286000" y="76200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723270" y="2876641"/>
            <a:ext cx="4200525" cy="381000"/>
          </a:xfrm>
          <a:custGeom>
            <a:avLst/>
            <a:gdLst/>
            <a:ahLst/>
            <a:cxnLst/>
            <a:rect l="l" t="t" r="r" b="b"/>
            <a:pathLst>
              <a:path w="4200525" h="381000">
                <a:moveTo>
                  <a:pt x="0" y="364109"/>
                </a:moveTo>
                <a:lnTo>
                  <a:pt x="33736" y="361594"/>
                </a:lnTo>
                <a:lnTo>
                  <a:pt x="59447" y="359659"/>
                </a:lnTo>
                <a:lnTo>
                  <a:pt x="78244" y="358235"/>
                </a:lnTo>
                <a:lnTo>
                  <a:pt x="91239" y="357255"/>
                </a:lnTo>
                <a:lnTo>
                  <a:pt x="99545" y="356651"/>
                </a:lnTo>
                <a:lnTo>
                  <a:pt x="104272" y="356353"/>
                </a:lnTo>
                <a:lnTo>
                  <a:pt x="106533" y="356293"/>
                </a:lnTo>
                <a:lnTo>
                  <a:pt x="107441" y="356405"/>
                </a:lnTo>
                <a:lnTo>
                  <a:pt x="108106" y="356619"/>
                </a:lnTo>
                <a:lnTo>
                  <a:pt x="109641" y="356866"/>
                </a:lnTo>
                <a:lnTo>
                  <a:pt x="113159" y="357080"/>
                </a:lnTo>
                <a:lnTo>
                  <a:pt x="119769" y="357192"/>
                </a:lnTo>
                <a:lnTo>
                  <a:pt x="130586" y="357132"/>
                </a:lnTo>
                <a:lnTo>
                  <a:pt x="169284" y="356230"/>
                </a:lnTo>
                <a:lnTo>
                  <a:pt x="238148" y="353826"/>
                </a:lnTo>
                <a:lnTo>
                  <a:pt x="286673" y="351891"/>
                </a:lnTo>
                <a:lnTo>
                  <a:pt x="346075" y="349376"/>
                </a:lnTo>
                <a:lnTo>
                  <a:pt x="395192" y="345265"/>
                </a:lnTo>
                <a:lnTo>
                  <a:pt x="443898" y="338653"/>
                </a:lnTo>
                <a:lnTo>
                  <a:pt x="462835" y="334772"/>
                </a:lnTo>
                <a:lnTo>
                  <a:pt x="482320" y="331176"/>
                </a:lnTo>
                <a:lnTo>
                  <a:pt x="550251" y="323467"/>
                </a:lnTo>
                <a:lnTo>
                  <a:pt x="602805" y="318912"/>
                </a:lnTo>
                <a:lnTo>
                  <a:pt x="645548" y="315525"/>
                </a:lnTo>
                <a:lnTo>
                  <a:pt x="663194" y="314198"/>
                </a:lnTo>
                <a:lnTo>
                  <a:pt x="702484" y="308304"/>
                </a:lnTo>
                <a:lnTo>
                  <a:pt x="744251" y="303625"/>
                </a:lnTo>
                <a:lnTo>
                  <a:pt x="785495" y="298803"/>
                </a:lnTo>
                <a:lnTo>
                  <a:pt x="823213" y="292480"/>
                </a:lnTo>
                <a:lnTo>
                  <a:pt x="873390" y="278630"/>
                </a:lnTo>
                <a:lnTo>
                  <a:pt x="910039" y="264098"/>
                </a:lnTo>
                <a:lnTo>
                  <a:pt x="945450" y="250089"/>
                </a:lnTo>
                <a:lnTo>
                  <a:pt x="991914" y="237812"/>
                </a:lnTo>
                <a:lnTo>
                  <a:pt x="1061720" y="228473"/>
                </a:lnTo>
                <a:lnTo>
                  <a:pt x="1108064" y="216933"/>
                </a:lnTo>
                <a:lnTo>
                  <a:pt x="1155707" y="205203"/>
                </a:lnTo>
                <a:lnTo>
                  <a:pt x="1204218" y="193331"/>
                </a:lnTo>
                <a:lnTo>
                  <a:pt x="1253165" y="181362"/>
                </a:lnTo>
                <a:lnTo>
                  <a:pt x="1302116" y="169341"/>
                </a:lnTo>
                <a:lnTo>
                  <a:pt x="1350640" y="157315"/>
                </a:lnTo>
                <a:lnTo>
                  <a:pt x="1398304" y="145330"/>
                </a:lnTo>
                <a:lnTo>
                  <a:pt x="1444678" y="133431"/>
                </a:lnTo>
                <a:lnTo>
                  <a:pt x="1489329" y="121665"/>
                </a:lnTo>
                <a:lnTo>
                  <a:pt x="1542099" y="105491"/>
                </a:lnTo>
                <a:lnTo>
                  <a:pt x="1591071" y="88376"/>
                </a:lnTo>
                <a:lnTo>
                  <a:pt x="1642258" y="71713"/>
                </a:lnTo>
                <a:lnTo>
                  <a:pt x="1701673" y="56896"/>
                </a:lnTo>
                <a:lnTo>
                  <a:pt x="1744138" y="48409"/>
                </a:lnTo>
                <a:lnTo>
                  <a:pt x="1794293" y="38452"/>
                </a:lnTo>
                <a:lnTo>
                  <a:pt x="1849627" y="28178"/>
                </a:lnTo>
                <a:lnTo>
                  <a:pt x="1907629" y="18739"/>
                </a:lnTo>
                <a:lnTo>
                  <a:pt x="1965785" y="11290"/>
                </a:lnTo>
                <a:lnTo>
                  <a:pt x="2021586" y="6985"/>
                </a:lnTo>
                <a:lnTo>
                  <a:pt x="2103018" y="4286"/>
                </a:lnTo>
                <a:lnTo>
                  <a:pt x="2152269" y="3100"/>
                </a:lnTo>
                <a:lnTo>
                  <a:pt x="2199751" y="2063"/>
                </a:lnTo>
                <a:lnTo>
                  <a:pt x="2239868" y="1205"/>
                </a:lnTo>
                <a:lnTo>
                  <a:pt x="2267027" y="555"/>
                </a:lnTo>
                <a:lnTo>
                  <a:pt x="2275633" y="143"/>
                </a:lnTo>
                <a:lnTo>
                  <a:pt x="2260092" y="0"/>
                </a:lnTo>
                <a:lnTo>
                  <a:pt x="2206514" y="358"/>
                </a:lnTo>
                <a:lnTo>
                  <a:pt x="2153247" y="1302"/>
                </a:lnTo>
                <a:lnTo>
                  <a:pt x="2100135" y="2635"/>
                </a:lnTo>
                <a:lnTo>
                  <a:pt x="2047023" y="4158"/>
                </a:lnTo>
                <a:lnTo>
                  <a:pt x="1993756" y="5673"/>
                </a:lnTo>
                <a:lnTo>
                  <a:pt x="1940179" y="6985"/>
                </a:lnTo>
                <a:lnTo>
                  <a:pt x="1928304" y="13184"/>
                </a:lnTo>
                <a:lnTo>
                  <a:pt x="1912905" y="20002"/>
                </a:lnTo>
                <a:lnTo>
                  <a:pt x="1904603" y="25773"/>
                </a:lnTo>
                <a:lnTo>
                  <a:pt x="1914017" y="28828"/>
                </a:lnTo>
                <a:lnTo>
                  <a:pt x="1962306" y="27985"/>
                </a:lnTo>
                <a:lnTo>
                  <a:pt x="2014680" y="23034"/>
                </a:lnTo>
                <a:lnTo>
                  <a:pt x="2056695" y="17488"/>
                </a:lnTo>
                <a:lnTo>
                  <a:pt x="2073910" y="14859"/>
                </a:lnTo>
                <a:lnTo>
                  <a:pt x="2124709" y="15601"/>
                </a:lnTo>
                <a:lnTo>
                  <a:pt x="2176062" y="15963"/>
                </a:lnTo>
                <a:lnTo>
                  <a:pt x="2227655" y="16194"/>
                </a:lnTo>
                <a:lnTo>
                  <a:pt x="2279176" y="16545"/>
                </a:lnTo>
                <a:lnTo>
                  <a:pt x="2330312" y="17264"/>
                </a:lnTo>
                <a:lnTo>
                  <a:pt x="2380751" y="18603"/>
                </a:lnTo>
                <a:lnTo>
                  <a:pt x="2430180" y="20810"/>
                </a:lnTo>
                <a:lnTo>
                  <a:pt x="2478287" y="24135"/>
                </a:lnTo>
                <a:lnTo>
                  <a:pt x="2524760" y="28828"/>
                </a:lnTo>
                <a:lnTo>
                  <a:pt x="2590848" y="38281"/>
                </a:lnTo>
                <a:lnTo>
                  <a:pt x="2645769" y="48764"/>
                </a:lnTo>
                <a:lnTo>
                  <a:pt x="2694417" y="60211"/>
                </a:lnTo>
                <a:lnTo>
                  <a:pt x="2741688" y="72553"/>
                </a:lnTo>
                <a:lnTo>
                  <a:pt x="2792476" y="85725"/>
                </a:lnTo>
                <a:lnTo>
                  <a:pt x="2798153" y="91144"/>
                </a:lnTo>
                <a:lnTo>
                  <a:pt x="2803318" y="96599"/>
                </a:lnTo>
                <a:lnTo>
                  <a:pt x="2809603" y="101887"/>
                </a:lnTo>
                <a:lnTo>
                  <a:pt x="2818638" y="106807"/>
                </a:lnTo>
                <a:lnTo>
                  <a:pt x="2830046" y="110878"/>
                </a:lnTo>
                <a:lnTo>
                  <a:pt x="2844752" y="114236"/>
                </a:lnTo>
                <a:lnTo>
                  <a:pt x="2859482" y="117594"/>
                </a:lnTo>
                <a:lnTo>
                  <a:pt x="2870962" y="121665"/>
                </a:lnTo>
                <a:lnTo>
                  <a:pt x="2886495" y="131962"/>
                </a:lnTo>
                <a:lnTo>
                  <a:pt x="2899314" y="142795"/>
                </a:lnTo>
                <a:lnTo>
                  <a:pt x="2911038" y="153795"/>
                </a:lnTo>
                <a:lnTo>
                  <a:pt x="2923286" y="164591"/>
                </a:lnTo>
                <a:lnTo>
                  <a:pt x="2933168" y="168632"/>
                </a:lnTo>
                <a:lnTo>
                  <a:pt x="2947669" y="171862"/>
                </a:lnTo>
                <a:lnTo>
                  <a:pt x="2963791" y="174950"/>
                </a:lnTo>
                <a:lnTo>
                  <a:pt x="2978530" y="178562"/>
                </a:lnTo>
                <a:lnTo>
                  <a:pt x="3017893" y="191611"/>
                </a:lnTo>
                <a:lnTo>
                  <a:pt x="3055302" y="204089"/>
                </a:lnTo>
                <a:lnTo>
                  <a:pt x="3094331" y="216281"/>
                </a:lnTo>
                <a:lnTo>
                  <a:pt x="3138551" y="228473"/>
                </a:lnTo>
                <a:lnTo>
                  <a:pt x="3167001" y="246216"/>
                </a:lnTo>
                <a:lnTo>
                  <a:pt x="3204089" y="259838"/>
                </a:lnTo>
                <a:lnTo>
                  <a:pt x="3250802" y="270279"/>
                </a:lnTo>
                <a:lnTo>
                  <a:pt x="3308129" y="278476"/>
                </a:lnTo>
                <a:lnTo>
                  <a:pt x="3377056" y="285369"/>
                </a:lnTo>
                <a:lnTo>
                  <a:pt x="3423953" y="292658"/>
                </a:lnTo>
                <a:lnTo>
                  <a:pt x="3470685" y="298241"/>
                </a:lnTo>
                <a:lnTo>
                  <a:pt x="3517819" y="303062"/>
                </a:lnTo>
                <a:lnTo>
                  <a:pt x="3565923" y="308066"/>
                </a:lnTo>
                <a:lnTo>
                  <a:pt x="3615563" y="314198"/>
                </a:lnTo>
                <a:lnTo>
                  <a:pt x="3664354" y="320626"/>
                </a:lnTo>
                <a:lnTo>
                  <a:pt x="3712020" y="326284"/>
                </a:lnTo>
                <a:lnTo>
                  <a:pt x="3758894" y="331214"/>
                </a:lnTo>
                <a:lnTo>
                  <a:pt x="3805310" y="335454"/>
                </a:lnTo>
                <a:lnTo>
                  <a:pt x="3851602" y="339044"/>
                </a:lnTo>
                <a:lnTo>
                  <a:pt x="3898106" y="342026"/>
                </a:lnTo>
                <a:lnTo>
                  <a:pt x="3945154" y="344439"/>
                </a:lnTo>
                <a:lnTo>
                  <a:pt x="3993082" y="346324"/>
                </a:lnTo>
                <a:lnTo>
                  <a:pt x="4042223" y="347720"/>
                </a:lnTo>
                <a:lnTo>
                  <a:pt x="4092912" y="348667"/>
                </a:lnTo>
                <a:lnTo>
                  <a:pt x="4145483" y="349206"/>
                </a:lnTo>
                <a:lnTo>
                  <a:pt x="4200271" y="349376"/>
                </a:lnTo>
              </a:path>
              <a:path w="4200525" h="381000">
                <a:moveTo>
                  <a:pt x="9271" y="381000"/>
                </a:moveTo>
                <a:lnTo>
                  <a:pt x="4200271" y="38100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47800" y="381000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14800" y="381000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67" y="473455"/>
            <a:ext cx="50368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Standard</a:t>
            </a:r>
            <a:r>
              <a:rPr sz="4200" spc="-35" dirty="0"/>
              <a:t> </a:t>
            </a:r>
            <a:r>
              <a:rPr sz="4200" spc="-10" dirty="0"/>
              <a:t>Deviation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05967" y="1938688"/>
            <a:ext cx="6452235" cy="317627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15"/>
              </a:spcBef>
              <a:buClr>
                <a:srgbClr val="89D0D5"/>
              </a:buClr>
              <a:buSzPct val="80000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Note</a:t>
            </a:r>
            <a:r>
              <a:rPr sz="20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about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computational</a:t>
            </a:r>
            <a:r>
              <a:rPr sz="20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formulas:</a:t>
            </a:r>
            <a:endParaRPr sz="2000">
              <a:latin typeface="Century Gothic"/>
              <a:cs typeface="Century Gothic"/>
            </a:endParaRPr>
          </a:p>
          <a:p>
            <a:pPr marL="756285" lvl="1" indent="-287020">
              <a:lnSpc>
                <a:spcPct val="100000"/>
              </a:lnSpc>
              <a:spcBef>
                <a:spcPts val="1005"/>
              </a:spcBef>
              <a:buClr>
                <a:srgbClr val="89D0D5"/>
              </a:buClr>
              <a:buSzPct val="80555"/>
              <a:buFont typeface="Wingdings 3"/>
              <a:buChar char=""/>
              <a:tabLst>
                <a:tab pos="756920" algn="l"/>
              </a:tabLst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Your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book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provides</a:t>
            </a: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useful</a:t>
            </a:r>
            <a:r>
              <a:rPr sz="1800" spc="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short-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cut</a:t>
            </a:r>
            <a:r>
              <a:rPr sz="1800" spc="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formula</a:t>
            </a:r>
            <a:r>
              <a:rPr sz="18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for</a:t>
            </a:r>
            <a:endParaRPr sz="1800">
              <a:latin typeface="Century Gothic"/>
              <a:cs typeface="Century Gothic"/>
            </a:endParaRPr>
          </a:p>
          <a:p>
            <a:pPr marL="75628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computing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variance</a:t>
            </a: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standard</a:t>
            </a:r>
            <a:r>
              <a:rPr sz="1800" spc="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deviation.</a:t>
            </a:r>
            <a:endParaRPr sz="1800">
              <a:latin typeface="Century Gothic"/>
              <a:cs typeface="Century Gothic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1000"/>
              </a:spcBef>
              <a:buClr>
                <a:srgbClr val="89D0D5"/>
              </a:buClr>
              <a:buSzPct val="80555"/>
              <a:buFont typeface="Wingdings 3"/>
              <a:buChar char=""/>
              <a:tabLst>
                <a:tab pos="756920" algn="l"/>
              </a:tabLst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This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intended</a:t>
            </a:r>
            <a:r>
              <a:rPr sz="1800" spc="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sz="1800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make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hand</a:t>
            </a:r>
            <a:r>
              <a:rPr sz="1800" spc="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calculations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as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quick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as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 possible.</a:t>
            </a:r>
            <a:endParaRPr sz="1800">
              <a:latin typeface="Century Gothic"/>
              <a:cs typeface="Century Gothic"/>
            </a:endParaRPr>
          </a:p>
          <a:p>
            <a:pPr marL="756285" lvl="1" indent="-287020">
              <a:lnSpc>
                <a:spcPct val="100000"/>
              </a:lnSpc>
              <a:spcBef>
                <a:spcPts val="1005"/>
              </a:spcBef>
              <a:buClr>
                <a:srgbClr val="89D0D5"/>
              </a:buClr>
              <a:buSzPct val="80555"/>
              <a:buFont typeface="Wingdings 3"/>
              <a:buChar char=""/>
              <a:tabLst>
                <a:tab pos="756920" algn="l"/>
              </a:tabLst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They</a:t>
            </a:r>
            <a:r>
              <a:rPr sz="1800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obscure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1800" spc="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conceptual</a:t>
            </a:r>
            <a:r>
              <a:rPr sz="1800" spc="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understanding</a:t>
            </a:r>
            <a:r>
              <a:rPr sz="1800" spc="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our</a:t>
            </a:r>
            <a:endParaRPr sz="1800">
              <a:latin typeface="Century Gothic"/>
              <a:cs typeface="Century Gothic"/>
            </a:endParaRPr>
          </a:p>
          <a:p>
            <a:pPr marL="75628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statistics.</a:t>
            </a:r>
            <a:endParaRPr sz="1800">
              <a:latin typeface="Century Gothic"/>
              <a:cs typeface="Century Gothic"/>
            </a:endParaRPr>
          </a:p>
          <a:p>
            <a:pPr marL="756285" marR="823594" lvl="1" indent="-287020">
              <a:lnSpc>
                <a:spcPct val="100000"/>
              </a:lnSpc>
              <a:spcBef>
                <a:spcPts val="1000"/>
              </a:spcBef>
              <a:buClr>
                <a:srgbClr val="89D0D5"/>
              </a:buClr>
              <a:buSzPct val="80555"/>
              <a:buFont typeface="Wingdings 3"/>
              <a:buChar char=""/>
              <a:tabLst>
                <a:tab pos="756920" algn="l"/>
              </a:tabLst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SPSS</a:t>
            </a:r>
            <a:r>
              <a:rPr sz="18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1800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computer</a:t>
            </a:r>
            <a:r>
              <a:rPr sz="1800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are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“computational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formulas” </a:t>
            </a:r>
            <a:r>
              <a:rPr sz="1800" spc="-20" dirty="0">
                <a:solidFill>
                  <a:srgbClr val="FFFFFF"/>
                </a:solidFill>
                <a:latin typeface="Century Gothic"/>
                <a:cs typeface="Century Gothic"/>
              </a:rPr>
              <a:t>now.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67" y="479552"/>
            <a:ext cx="58496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Practical</a:t>
            </a:r>
            <a:r>
              <a:rPr sz="2400" spc="-55" dirty="0"/>
              <a:t> </a:t>
            </a:r>
            <a:r>
              <a:rPr sz="2400" dirty="0"/>
              <a:t>Application</a:t>
            </a:r>
            <a:r>
              <a:rPr sz="2400" spc="-25" dirty="0"/>
              <a:t> </a:t>
            </a:r>
            <a:r>
              <a:rPr sz="2400" dirty="0"/>
              <a:t>for</a:t>
            </a:r>
            <a:r>
              <a:rPr sz="2400" spc="5" dirty="0"/>
              <a:t> </a:t>
            </a:r>
            <a:r>
              <a:rPr sz="2400" spc="-10" dirty="0"/>
              <a:t>Understanding </a:t>
            </a:r>
            <a:r>
              <a:rPr sz="2400" dirty="0"/>
              <a:t>Variance</a:t>
            </a:r>
            <a:r>
              <a:rPr sz="2400" spc="-55" dirty="0"/>
              <a:t> </a:t>
            </a:r>
            <a:r>
              <a:rPr sz="2400" dirty="0"/>
              <a:t>and</a:t>
            </a:r>
            <a:r>
              <a:rPr sz="2400" spc="-20" dirty="0"/>
              <a:t> </a:t>
            </a:r>
            <a:r>
              <a:rPr sz="2400" dirty="0"/>
              <a:t>Standard</a:t>
            </a:r>
            <a:r>
              <a:rPr sz="2400" spc="-20" dirty="0"/>
              <a:t> </a:t>
            </a:r>
            <a:r>
              <a:rPr sz="2400" spc="-10" dirty="0"/>
              <a:t>Deviation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716151"/>
            <a:ext cx="8064500" cy="464058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314325" indent="-343535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Even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though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we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live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in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world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where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we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pay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real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dollars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for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goods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services</a:t>
            </a:r>
            <a:r>
              <a:rPr sz="200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(not</a:t>
            </a:r>
            <a:r>
              <a:rPr sz="2000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percentages</a:t>
            </a:r>
            <a:r>
              <a:rPr sz="2000" spc="-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income),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most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American</a:t>
            </a:r>
            <a:r>
              <a:rPr sz="20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employers</a:t>
            </a:r>
            <a:r>
              <a:rPr sz="200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issue</a:t>
            </a:r>
            <a:r>
              <a:rPr sz="20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raises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based</a:t>
            </a:r>
            <a:r>
              <a:rPr sz="200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on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percent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salary.</a:t>
            </a:r>
            <a:endParaRPr sz="20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Century Gothic"/>
              <a:cs typeface="Century Gothic"/>
            </a:endParaRPr>
          </a:p>
          <a:p>
            <a:pPr marL="12700" marR="55244">
              <a:lnSpc>
                <a:spcPct val="131500"/>
              </a:lnSpc>
              <a:tabLst>
                <a:tab pos="1115695" algn="l"/>
              </a:tabLst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Why</a:t>
            </a:r>
            <a:r>
              <a:rPr sz="2000" spc="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do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supervisors</a:t>
            </a:r>
            <a:r>
              <a:rPr sz="20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think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0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most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fair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raise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percentage</a:t>
            </a:r>
            <a:r>
              <a:rPr sz="20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raise? Answer: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	1)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Because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higher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paid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persons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win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most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money.</a:t>
            </a:r>
            <a:endParaRPr sz="2000">
              <a:latin typeface="Century Gothic"/>
              <a:cs typeface="Century Gothic"/>
            </a:endParaRPr>
          </a:p>
          <a:p>
            <a:pPr marL="1059815">
              <a:lnSpc>
                <a:spcPts val="2280"/>
              </a:lnSpc>
              <a:spcBef>
                <a:spcPts val="760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2)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 easiest</a:t>
            </a:r>
            <a:r>
              <a:rPr sz="20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thing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do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raise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everyone’s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salary</a:t>
            </a:r>
            <a:r>
              <a:rPr sz="20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by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endParaRPr sz="2000">
              <a:latin typeface="Century Gothic"/>
              <a:cs typeface="Century Gothic"/>
            </a:endParaRPr>
          </a:p>
          <a:p>
            <a:pPr marL="958850">
              <a:lnSpc>
                <a:spcPts val="2280"/>
              </a:lnSpc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fixed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 percent.</a:t>
            </a:r>
            <a:endParaRPr sz="20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32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If</a:t>
            </a:r>
            <a:r>
              <a:rPr sz="200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your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budget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went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up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by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5%,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salaries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can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go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up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by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5%.</a:t>
            </a:r>
            <a:endParaRPr sz="20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00">
              <a:latin typeface="Century Gothic"/>
              <a:cs typeface="Century Gothic"/>
            </a:endParaRPr>
          </a:p>
          <a:p>
            <a:pPr marL="355600" marR="5080" indent="-343535">
              <a:lnSpc>
                <a:spcPts val="2160"/>
              </a:lnSpc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problem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is that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flat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percent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raise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gives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unequal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increased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rewards.</a:t>
            </a:r>
            <a:r>
              <a:rPr sz="20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8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Practical</a:t>
            </a:r>
            <a:r>
              <a:rPr sz="2800" spc="-90" dirty="0"/>
              <a:t> </a:t>
            </a:r>
            <a:r>
              <a:rPr sz="2800" dirty="0"/>
              <a:t>Application</a:t>
            </a:r>
            <a:r>
              <a:rPr sz="2800" spc="-85" dirty="0"/>
              <a:t> </a:t>
            </a:r>
            <a:r>
              <a:rPr sz="2800" dirty="0"/>
              <a:t>for</a:t>
            </a:r>
            <a:r>
              <a:rPr sz="2800" spc="-95" dirty="0"/>
              <a:t> </a:t>
            </a:r>
            <a:r>
              <a:rPr sz="2800" spc="-10" dirty="0"/>
              <a:t>Understanding </a:t>
            </a:r>
            <a:r>
              <a:rPr sz="2800" dirty="0"/>
              <a:t>Variance</a:t>
            </a:r>
            <a:r>
              <a:rPr sz="2800" spc="-140" dirty="0"/>
              <a:t> </a:t>
            </a:r>
            <a:r>
              <a:rPr sz="2800" dirty="0"/>
              <a:t>and</a:t>
            </a:r>
            <a:r>
              <a:rPr sz="2800" spc="-130" dirty="0"/>
              <a:t> </a:t>
            </a:r>
            <a:r>
              <a:rPr sz="2800" dirty="0"/>
              <a:t>Standard</a:t>
            </a:r>
            <a:r>
              <a:rPr sz="2800" spc="-114" dirty="0"/>
              <a:t> </a:t>
            </a:r>
            <a:r>
              <a:rPr sz="2800" spc="-10" dirty="0"/>
              <a:t>Deviation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3067" y="1705101"/>
            <a:ext cx="4973955" cy="2823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dirty="0">
                <a:solidFill>
                  <a:srgbClr val="FFFFFF"/>
                </a:solidFill>
                <a:latin typeface="Times New Roman"/>
                <a:cs typeface="Times New Roman"/>
              </a:rPr>
              <a:t>Acme</a:t>
            </a:r>
            <a:r>
              <a:rPr sz="13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imes New Roman"/>
                <a:cs typeface="Times New Roman"/>
              </a:rPr>
              <a:t>Toilet</a:t>
            </a:r>
            <a:r>
              <a:rPr sz="13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FFFFFF"/>
                </a:solidFill>
                <a:latin typeface="Times New Roman"/>
                <a:cs typeface="Times New Roman"/>
              </a:rPr>
              <a:t>Cleaning</a:t>
            </a:r>
            <a:r>
              <a:rPr sz="13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imes New Roman"/>
                <a:cs typeface="Times New Roman"/>
              </a:rPr>
              <a:t>Services</a:t>
            </a:r>
            <a:endParaRPr sz="1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300" dirty="0">
                <a:solidFill>
                  <a:srgbClr val="FFFFFF"/>
                </a:solidFill>
                <a:latin typeface="Times New Roman"/>
                <a:cs typeface="Times New Roman"/>
              </a:rPr>
              <a:t>Salary</a:t>
            </a:r>
            <a:r>
              <a:rPr sz="13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FFFFFF"/>
                </a:solidFill>
                <a:latin typeface="Times New Roman"/>
                <a:cs typeface="Times New Roman"/>
              </a:rPr>
              <a:t>Pool:</a:t>
            </a:r>
            <a:r>
              <a:rPr sz="1300" spc="2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imes New Roman"/>
                <a:cs typeface="Times New Roman"/>
              </a:rPr>
              <a:t>$200,000</a:t>
            </a: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solidFill>
                  <a:srgbClr val="FFFFFF"/>
                </a:solidFill>
                <a:latin typeface="Times New Roman"/>
                <a:cs typeface="Times New Roman"/>
              </a:rPr>
              <a:t>Incomes:</a:t>
            </a:r>
            <a:endParaRPr sz="1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300" dirty="0">
                <a:solidFill>
                  <a:srgbClr val="FFFFFF"/>
                </a:solidFill>
                <a:latin typeface="Times New Roman"/>
                <a:cs typeface="Times New Roman"/>
              </a:rPr>
              <a:t>President:</a:t>
            </a:r>
            <a:r>
              <a:rPr sz="13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FFFFFF"/>
                </a:solidFill>
                <a:latin typeface="Times New Roman"/>
                <a:cs typeface="Times New Roman"/>
              </a:rPr>
              <a:t>$100K;</a:t>
            </a:r>
            <a:r>
              <a:rPr sz="13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FFFFFF"/>
                </a:solidFill>
                <a:latin typeface="Times New Roman"/>
                <a:cs typeface="Times New Roman"/>
              </a:rPr>
              <a:t>Manager:</a:t>
            </a:r>
            <a:r>
              <a:rPr sz="13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FFFFFF"/>
                </a:solidFill>
                <a:latin typeface="Times New Roman"/>
                <a:cs typeface="Times New Roman"/>
              </a:rPr>
              <a:t>50K;</a:t>
            </a:r>
            <a:r>
              <a:rPr sz="13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FFFFFF"/>
                </a:solidFill>
                <a:latin typeface="Times New Roman"/>
                <a:cs typeface="Times New Roman"/>
              </a:rPr>
              <a:t>Secretary: 40K;</a:t>
            </a:r>
            <a:r>
              <a:rPr sz="13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3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imes New Roman"/>
                <a:cs typeface="Times New Roman"/>
              </a:rPr>
              <a:t>Toilet</a:t>
            </a:r>
            <a:r>
              <a:rPr sz="13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FFFFFF"/>
                </a:solidFill>
                <a:latin typeface="Times New Roman"/>
                <a:cs typeface="Times New Roman"/>
              </a:rPr>
              <a:t>Cleaner:</a:t>
            </a:r>
            <a:r>
              <a:rPr sz="13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imes New Roman"/>
                <a:cs typeface="Times New Roman"/>
              </a:rPr>
              <a:t>10K</a:t>
            </a:r>
            <a:endParaRPr sz="1300" dirty="0">
              <a:latin typeface="Times New Roman"/>
              <a:cs typeface="Times New Roman"/>
            </a:endParaRPr>
          </a:p>
          <a:p>
            <a:pPr marL="12700" marR="4079875">
              <a:lnSpc>
                <a:spcPct val="327700"/>
              </a:lnSpc>
              <a:spcBef>
                <a:spcPts val="15"/>
              </a:spcBef>
            </a:pPr>
            <a:r>
              <a:rPr sz="1300" dirty="0">
                <a:solidFill>
                  <a:srgbClr val="FFFFFF"/>
                </a:solidFill>
                <a:latin typeface="Times New Roman"/>
                <a:cs typeface="Times New Roman"/>
              </a:rPr>
              <a:t>Mean:</a:t>
            </a:r>
            <a:r>
              <a:rPr sz="1300" spc="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imes New Roman"/>
                <a:cs typeface="Times New Roman"/>
              </a:rPr>
              <a:t>$50K </a:t>
            </a:r>
            <a:r>
              <a:rPr sz="1300" dirty="0">
                <a:solidFill>
                  <a:srgbClr val="FFFFFF"/>
                </a:solidFill>
                <a:latin typeface="Times New Roman"/>
                <a:cs typeface="Times New Roman"/>
              </a:rPr>
              <a:t>Range:</a:t>
            </a:r>
            <a:r>
              <a:rPr sz="13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imes New Roman"/>
                <a:cs typeface="Times New Roman"/>
              </a:rPr>
              <a:t>$90K</a:t>
            </a:r>
            <a:endParaRPr sz="13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35626" y="4956809"/>
            <a:ext cx="335787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dirty="0">
                <a:solidFill>
                  <a:srgbClr val="FFFFFF"/>
                </a:solidFill>
                <a:latin typeface="Times New Roman"/>
                <a:cs typeface="Times New Roman"/>
              </a:rPr>
              <a:t>These</a:t>
            </a:r>
            <a:r>
              <a:rPr sz="13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sz="13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13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FFFFFF"/>
                </a:solidFill>
                <a:latin typeface="Times New Roman"/>
                <a:cs typeface="Times New Roman"/>
              </a:rPr>
              <a:t>considered</a:t>
            </a:r>
            <a:r>
              <a:rPr sz="1300" spc="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FFFFFF"/>
                </a:solidFill>
                <a:latin typeface="Times New Roman"/>
                <a:cs typeface="Times New Roman"/>
              </a:rPr>
              <a:t>“measures</a:t>
            </a:r>
            <a:r>
              <a:rPr sz="13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3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imes New Roman"/>
                <a:cs typeface="Times New Roman"/>
              </a:rPr>
              <a:t>inequality”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3067" y="4956809"/>
            <a:ext cx="1881505" cy="548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20" dirty="0">
                <a:solidFill>
                  <a:srgbClr val="FFFFFF"/>
                </a:solidFill>
                <a:latin typeface="Times New Roman"/>
                <a:cs typeface="Times New Roman"/>
              </a:rPr>
              <a:t>Variance:</a:t>
            </a:r>
            <a:r>
              <a:rPr sz="1300" spc="-10" dirty="0">
                <a:solidFill>
                  <a:srgbClr val="FFFFFF"/>
                </a:solidFill>
                <a:latin typeface="Times New Roman"/>
                <a:cs typeface="Times New Roman"/>
              </a:rPr>
              <a:t> $1,050,000,000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300" dirty="0">
                <a:solidFill>
                  <a:srgbClr val="FFFFFF"/>
                </a:solidFill>
                <a:latin typeface="Times New Roman"/>
                <a:cs typeface="Times New Roman"/>
              </a:rPr>
              <a:t>Standard</a:t>
            </a:r>
            <a:r>
              <a:rPr sz="13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FFFFFF"/>
                </a:solidFill>
                <a:latin typeface="Times New Roman"/>
                <a:cs typeface="Times New Roman"/>
              </a:rPr>
              <a:t>Deviation:</a:t>
            </a:r>
            <a:r>
              <a:rPr sz="13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imes New Roman"/>
                <a:cs typeface="Times New Roman"/>
              </a:rPr>
              <a:t>$32.4K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3067" y="5932119"/>
            <a:ext cx="18707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20" dirty="0">
                <a:solidFill>
                  <a:srgbClr val="FFFFFF"/>
                </a:solidFill>
                <a:latin typeface="Times New Roman"/>
                <a:cs typeface="Times New Roman"/>
              </a:rPr>
              <a:t>Now,</a:t>
            </a:r>
            <a:r>
              <a:rPr sz="13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imes New Roman"/>
                <a:cs typeface="Times New Roman"/>
              </a:rPr>
              <a:t>let’s</a:t>
            </a:r>
            <a:r>
              <a:rPr sz="13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FFFFFF"/>
                </a:solidFill>
                <a:latin typeface="Times New Roman"/>
                <a:cs typeface="Times New Roman"/>
              </a:rPr>
              <a:t>apply</a:t>
            </a:r>
            <a:r>
              <a:rPr sz="13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3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FFFFFF"/>
                </a:solidFill>
                <a:latin typeface="Times New Roman"/>
                <a:cs typeface="Times New Roman"/>
              </a:rPr>
              <a:t>5%</a:t>
            </a:r>
            <a:r>
              <a:rPr sz="13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imes New Roman"/>
                <a:cs typeface="Times New Roman"/>
              </a:rPr>
              <a:t>raise.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38600" y="4495800"/>
            <a:ext cx="533400" cy="1524000"/>
          </a:xfrm>
          <a:custGeom>
            <a:avLst/>
            <a:gdLst/>
            <a:ahLst/>
            <a:cxnLst/>
            <a:rect l="l" t="t" r="r" b="b"/>
            <a:pathLst>
              <a:path w="533400" h="1524000">
                <a:moveTo>
                  <a:pt x="0" y="0"/>
                </a:moveTo>
                <a:lnTo>
                  <a:pt x="61159" y="3356"/>
                </a:lnTo>
                <a:lnTo>
                  <a:pt x="117299" y="12914"/>
                </a:lnTo>
                <a:lnTo>
                  <a:pt x="166818" y="27911"/>
                </a:lnTo>
                <a:lnTo>
                  <a:pt x="208117" y="47583"/>
                </a:lnTo>
                <a:lnTo>
                  <a:pt x="239596" y="71164"/>
                </a:lnTo>
                <a:lnTo>
                  <a:pt x="266700" y="127000"/>
                </a:lnTo>
                <a:lnTo>
                  <a:pt x="266700" y="635000"/>
                </a:lnTo>
                <a:lnTo>
                  <a:pt x="273742" y="664108"/>
                </a:lnTo>
                <a:lnTo>
                  <a:pt x="325282" y="714416"/>
                </a:lnTo>
                <a:lnTo>
                  <a:pt x="366581" y="734088"/>
                </a:lnTo>
                <a:lnTo>
                  <a:pt x="416100" y="749085"/>
                </a:lnTo>
                <a:lnTo>
                  <a:pt x="472240" y="758643"/>
                </a:lnTo>
                <a:lnTo>
                  <a:pt x="533400" y="762000"/>
                </a:lnTo>
                <a:lnTo>
                  <a:pt x="472240" y="765356"/>
                </a:lnTo>
                <a:lnTo>
                  <a:pt x="416100" y="774914"/>
                </a:lnTo>
                <a:lnTo>
                  <a:pt x="366581" y="789911"/>
                </a:lnTo>
                <a:lnTo>
                  <a:pt x="325282" y="809583"/>
                </a:lnTo>
                <a:lnTo>
                  <a:pt x="293803" y="833164"/>
                </a:lnTo>
                <a:lnTo>
                  <a:pt x="266700" y="889000"/>
                </a:lnTo>
                <a:lnTo>
                  <a:pt x="266700" y="1397000"/>
                </a:lnTo>
                <a:lnTo>
                  <a:pt x="259657" y="1426120"/>
                </a:lnTo>
                <a:lnTo>
                  <a:pt x="208117" y="1476432"/>
                </a:lnTo>
                <a:lnTo>
                  <a:pt x="166818" y="1496100"/>
                </a:lnTo>
                <a:lnTo>
                  <a:pt x="117299" y="1511091"/>
                </a:lnTo>
                <a:lnTo>
                  <a:pt x="61159" y="1520645"/>
                </a:lnTo>
                <a:lnTo>
                  <a:pt x="0" y="152400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909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Practical</a:t>
            </a:r>
            <a:r>
              <a:rPr sz="2800" spc="-90" dirty="0"/>
              <a:t> </a:t>
            </a:r>
            <a:r>
              <a:rPr sz="2800" dirty="0"/>
              <a:t>Application</a:t>
            </a:r>
            <a:r>
              <a:rPr sz="2800" spc="-85" dirty="0"/>
              <a:t> </a:t>
            </a:r>
            <a:r>
              <a:rPr sz="2800" dirty="0"/>
              <a:t>for</a:t>
            </a:r>
            <a:r>
              <a:rPr sz="2800" spc="-95" dirty="0"/>
              <a:t> </a:t>
            </a:r>
            <a:r>
              <a:rPr sz="2800" spc="-10" dirty="0"/>
              <a:t>Understanding </a:t>
            </a:r>
            <a:r>
              <a:rPr sz="2800" dirty="0"/>
              <a:t>Variance</a:t>
            </a:r>
            <a:r>
              <a:rPr sz="2800" spc="-140" dirty="0"/>
              <a:t> </a:t>
            </a:r>
            <a:r>
              <a:rPr sz="2800" dirty="0"/>
              <a:t>and</a:t>
            </a:r>
            <a:r>
              <a:rPr sz="2800" spc="-130" dirty="0"/>
              <a:t> </a:t>
            </a:r>
            <a:r>
              <a:rPr sz="2800" dirty="0"/>
              <a:t>Standard</a:t>
            </a:r>
            <a:r>
              <a:rPr sz="2800" spc="-114" dirty="0"/>
              <a:t> </a:t>
            </a:r>
            <a:r>
              <a:rPr sz="2800" spc="-10" dirty="0"/>
              <a:t>Deviation</a:t>
            </a:r>
          </a:p>
        </p:txBody>
      </p:sp>
      <p:pic>
        <p:nvPicPr>
          <p:cNvPr id="3" name="object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5844" y="1935103"/>
            <a:ext cx="6474156" cy="350509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45844" y="5688279"/>
            <a:ext cx="6882765" cy="1013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gap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between</a:t>
            </a: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rich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poor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expands.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1730"/>
              </a:lnSpc>
              <a:spcBef>
                <a:spcPts val="415"/>
              </a:spcBef>
              <a:tabLst>
                <a:tab pos="4583430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why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some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progressive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organizations give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percentage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raise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flat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increase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lowest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wage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earners.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For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example,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5%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7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$1,000,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whichever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greater.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844" y="1627073"/>
            <a:ext cx="62731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05635" algn="l"/>
                <a:tab pos="3594100" algn="l"/>
                <a:tab pos="5297170" algn="l"/>
              </a:tabLst>
            </a:pP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Toilet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Cleaner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Secretary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Manager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President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67" y="473455"/>
            <a:ext cx="51739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Descriptive</a:t>
            </a:r>
            <a:r>
              <a:rPr sz="4200" spc="-40" dirty="0"/>
              <a:t> </a:t>
            </a:r>
            <a:r>
              <a:rPr sz="4200" spc="-10" dirty="0"/>
              <a:t>Statistics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05967" y="1980946"/>
            <a:ext cx="6200775" cy="3982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Summarizing</a:t>
            </a:r>
            <a:r>
              <a:rPr sz="18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entury Gothic"/>
                <a:cs typeface="Century Gothic"/>
              </a:rPr>
              <a:t>Data:</a:t>
            </a:r>
            <a:endParaRPr sz="18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Century Gothic"/>
              <a:cs typeface="Century Gothic"/>
            </a:endParaRPr>
          </a:p>
          <a:p>
            <a:pPr marL="756285" indent="-287020">
              <a:lnSpc>
                <a:spcPct val="100000"/>
              </a:lnSpc>
              <a:buClr>
                <a:srgbClr val="89D0D5"/>
              </a:buClr>
              <a:buSzPct val="79411"/>
              <a:buFont typeface="Wingdings"/>
              <a:buChar char=""/>
              <a:tabLst>
                <a:tab pos="756285" algn="l"/>
                <a:tab pos="756920" algn="l"/>
              </a:tabLst>
            </a:pP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Central</a:t>
            </a:r>
            <a:r>
              <a:rPr sz="17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Tendency</a:t>
            </a:r>
            <a:r>
              <a:rPr sz="17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(or</a:t>
            </a:r>
            <a:r>
              <a:rPr sz="1700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Groups’</a:t>
            </a:r>
            <a:r>
              <a:rPr sz="17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“Middle</a:t>
            </a:r>
            <a:r>
              <a:rPr sz="17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entury Gothic"/>
                <a:cs typeface="Century Gothic"/>
              </a:rPr>
              <a:t>Values”)</a:t>
            </a:r>
            <a:endParaRPr sz="1700">
              <a:latin typeface="Century Gothic"/>
              <a:cs typeface="Century Gothic"/>
            </a:endParaRPr>
          </a:p>
          <a:p>
            <a:pPr marL="1155700" lvl="1" indent="-229235">
              <a:lnSpc>
                <a:spcPct val="100000"/>
              </a:lnSpc>
              <a:spcBef>
                <a:spcPts val="195"/>
              </a:spcBef>
              <a:buClr>
                <a:srgbClr val="89D0D5"/>
              </a:buClr>
              <a:buSzPct val="79411"/>
              <a:buFont typeface="Wingdings"/>
              <a:buChar char=""/>
              <a:tabLst>
                <a:tab pos="1156335" algn="l"/>
              </a:tabLst>
            </a:pPr>
            <a:r>
              <a:rPr sz="1700" spc="-20" dirty="0">
                <a:solidFill>
                  <a:srgbClr val="FFFFFF"/>
                </a:solidFill>
                <a:latin typeface="Century Gothic"/>
                <a:cs typeface="Century Gothic"/>
              </a:rPr>
              <a:t>Mean</a:t>
            </a:r>
            <a:endParaRPr sz="1700">
              <a:latin typeface="Century Gothic"/>
              <a:cs typeface="Century Gothic"/>
            </a:endParaRPr>
          </a:p>
          <a:p>
            <a:pPr marL="1155700" lvl="1" indent="-229235">
              <a:lnSpc>
                <a:spcPct val="100000"/>
              </a:lnSpc>
              <a:spcBef>
                <a:spcPts val="180"/>
              </a:spcBef>
              <a:buClr>
                <a:srgbClr val="89D0D5"/>
              </a:buClr>
              <a:buSzPct val="79411"/>
              <a:buFont typeface="Wingdings"/>
              <a:buChar char=""/>
              <a:tabLst>
                <a:tab pos="1156335" algn="l"/>
              </a:tabLst>
            </a:pPr>
            <a:r>
              <a:rPr sz="1700" spc="-10" dirty="0">
                <a:solidFill>
                  <a:srgbClr val="FFFFFF"/>
                </a:solidFill>
                <a:latin typeface="Century Gothic"/>
                <a:cs typeface="Century Gothic"/>
              </a:rPr>
              <a:t>Median</a:t>
            </a:r>
            <a:endParaRPr sz="1700">
              <a:latin typeface="Century Gothic"/>
              <a:cs typeface="Century Gothic"/>
            </a:endParaRPr>
          </a:p>
          <a:p>
            <a:pPr marL="1155700" lvl="1" indent="-229235">
              <a:lnSpc>
                <a:spcPct val="100000"/>
              </a:lnSpc>
              <a:spcBef>
                <a:spcPts val="180"/>
              </a:spcBef>
              <a:buClr>
                <a:srgbClr val="89D0D5"/>
              </a:buClr>
              <a:buSzPct val="79411"/>
              <a:buFont typeface="Wingdings"/>
              <a:buChar char=""/>
              <a:tabLst>
                <a:tab pos="1156335" algn="l"/>
              </a:tabLst>
            </a:pPr>
            <a:r>
              <a:rPr sz="1700" spc="-20" dirty="0">
                <a:solidFill>
                  <a:srgbClr val="FFFFFF"/>
                </a:solidFill>
                <a:latin typeface="Century Gothic"/>
                <a:cs typeface="Century Gothic"/>
              </a:rPr>
              <a:t>Mode</a:t>
            </a:r>
            <a:endParaRPr sz="1700">
              <a:latin typeface="Century Gothic"/>
              <a:cs typeface="Century Gothic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89D0D5"/>
              </a:buClr>
              <a:buFont typeface="Wingdings"/>
              <a:buChar char=""/>
            </a:pPr>
            <a:endParaRPr sz="1950">
              <a:latin typeface="Century Gothic"/>
              <a:cs typeface="Century Gothic"/>
            </a:endParaRPr>
          </a:p>
          <a:p>
            <a:pPr marL="756285" indent="-287020">
              <a:lnSpc>
                <a:spcPct val="100000"/>
              </a:lnSpc>
              <a:buClr>
                <a:srgbClr val="89D0D5"/>
              </a:buClr>
              <a:buSzPct val="79411"/>
              <a:buFont typeface="Wingdings"/>
              <a:buChar char=""/>
              <a:tabLst>
                <a:tab pos="756285" algn="l"/>
                <a:tab pos="756920" algn="l"/>
              </a:tabLst>
            </a:pP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Variation</a:t>
            </a:r>
            <a:r>
              <a:rPr sz="1700" spc="-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(or</a:t>
            </a:r>
            <a:r>
              <a:rPr sz="17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Summary of</a:t>
            </a:r>
            <a:r>
              <a:rPr sz="17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Differences</a:t>
            </a:r>
            <a:r>
              <a:rPr sz="17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Within</a:t>
            </a:r>
            <a:r>
              <a:rPr sz="17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entury Gothic"/>
                <a:cs typeface="Century Gothic"/>
              </a:rPr>
              <a:t>Groups)</a:t>
            </a:r>
            <a:endParaRPr sz="1700">
              <a:latin typeface="Century Gothic"/>
              <a:cs typeface="Century Gothic"/>
            </a:endParaRPr>
          </a:p>
          <a:p>
            <a:pPr marL="1155700" lvl="1" indent="-229235">
              <a:lnSpc>
                <a:spcPct val="100000"/>
              </a:lnSpc>
              <a:spcBef>
                <a:spcPts val="180"/>
              </a:spcBef>
              <a:buClr>
                <a:srgbClr val="89D0D5"/>
              </a:buClr>
              <a:buSzPct val="79411"/>
              <a:buFont typeface="Wingdings"/>
              <a:buChar char=""/>
              <a:tabLst>
                <a:tab pos="1156335" algn="l"/>
              </a:tabLst>
            </a:pPr>
            <a:r>
              <a:rPr sz="1700" spc="-10" dirty="0">
                <a:solidFill>
                  <a:srgbClr val="FFFFFF"/>
                </a:solidFill>
                <a:latin typeface="Century Gothic"/>
                <a:cs typeface="Century Gothic"/>
              </a:rPr>
              <a:t>Range</a:t>
            </a:r>
            <a:endParaRPr sz="1700">
              <a:latin typeface="Century Gothic"/>
              <a:cs typeface="Century Gothic"/>
            </a:endParaRPr>
          </a:p>
          <a:p>
            <a:pPr marL="1155700" lvl="1" indent="-229235">
              <a:lnSpc>
                <a:spcPct val="100000"/>
              </a:lnSpc>
              <a:spcBef>
                <a:spcPts val="195"/>
              </a:spcBef>
              <a:buClr>
                <a:srgbClr val="89D0D5"/>
              </a:buClr>
              <a:buSzPct val="79411"/>
              <a:buFont typeface="Wingdings"/>
              <a:buChar char=""/>
              <a:tabLst>
                <a:tab pos="1156335" algn="l"/>
              </a:tabLst>
            </a:pP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Interquartile</a:t>
            </a:r>
            <a:r>
              <a:rPr sz="17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entury Gothic"/>
                <a:cs typeface="Century Gothic"/>
              </a:rPr>
              <a:t>Range</a:t>
            </a:r>
            <a:endParaRPr sz="1700">
              <a:latin typeface="Century Gothic"/>
              <a:cs typeface="Century Gothic"/>
            </a:endParaRPr>
          </a:p>
          <a:p>
            <a:pPr marL="1155700" lvl="1" indent="-229235">
              <a:lnSpc>
                <a:spcPct val="100000"/>
              </a:lnSpc>
              <a:spcBef>
                <a:spcPts val="180"/>
              </a:spcBef>
              <a:buClr>
                <a:srgbClr val="89D0D5"/>
              </a:buClr>
              <a:buSzPct val="79411"/>
              <a:buFont typeface="Wingdings"/>
              <a:buChar char=""/>
              <a:tabLst>
                <a:tab pos="1156335" algn="l"/>
              </a:tabLst>
            </a:pPr>
            <a:r>
              <a:rPr sz="1700" spc="-10" dirty="0">
                <a:solidFill>
                  <a:srgbClr val="FFFFFF"/>
                </a:solidFill>
                <a:latin typeface="Century Gothic"/>
                <a:cs typeface="Century Gothic"/>
              </a:rPr>
              <a:t>Variance</a:t>
            </a:r>
            <a:endParaRPr sz="1700">
              <a:latin typeface="Century Gothic"/>
              <a:cs typeface="Century Gothic"/>
            </a:endParaRPr>
          </a:p>
          <a:p>
            <a:pPr marL="1155700" lvl="1" indent="-229235">
              <a:lnSpc>
                <a:spcPct val="100000"/>
              </a:lnSpc>
              <a:spcBef>
                <a:spcPts val="180"/>
              </a:spcBef>
              <a:buClr>
                <a:srgbClr val="89D0D5"/>
              </a:buClr>
              <a:buSzPct val="79411"/>
              <a:buFont typeface="Wingdings"/>
              <a:buChar char=""/>
              <a:tabLst>
                <a:tab pos="1156335" algn="l"/>
              </a:tabLst>
            </a:pP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Standard</a:t>
            </a:r>
            <a:r>
              <a:rPr sz="17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entury Gothic"/>
                <a:cs typeface="Century Gothic"/>
              </a:rPr>
              <a:t>Deviation</a:t>
            </a:r>
            <a:endParaRPr sz="17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entury Gothic"/>
              <a:cs typeface="Century Gothic"/>
            </a:endParaRPr>
          </a:p>
          <a:p>
            <a:pPr marL="756285" indent="-287020">
              <a:lnSpc>
                <a:spcPct val="100000"/>
              </a:lnSpc>
              <a:buClr>
                <a:srgbClr val="89D0D5"/>
              </a:buClr>
              <a:buSzPct val="79411"/>
              <a:buFont typeface="Wingdings 3"/>
              <a:buChar char=""/>
              <a:tabLst>
                <a:tab pos="756285" algn="l"/>
                <a:tab pos="756920" algn="l"/>
              </a:tabLst>
            </a:pP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…Wait!</a:t>
            </a:r>
            <a:r>
              <a:rPr sz="1700" spc="484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There’s</a:t>
            </a:r>
            <a:r>
              <a:rPr sz="17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entury Gothic"/>
                <a:cs typeface="Century Gothic"/>
              </a:rPr>
              <a:t>more</a:t>
            </a:r>
            <a:endParaRPr sz="17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67" y="473455"/>
            <a:ext cx="22739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" dirty="0"/>
              <a:t>Box-Plots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05967" y="2080006"/>
            <a:ext cx="5689600" cy="3227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way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graphically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portray</a:t>
            </a:r>
            <a:r>
              <a:rPr sz="20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almost</a:t>
            </a:r>
            <a:r>
              <a:rPr sz="20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all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descriptive</a:t>
            </a:r>
            <a:r>
              <a:rPr sz="2000" spc="-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statistics</a:t>
            </a:r>
            <a:r>
              <a:rPr sz="20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at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once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box-plot.</a:t>
            </a:r>
            <a:endParaRPr sz="20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5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tabLst>
                <a:tab pos="2298700" algn="l"/>
              </a:tabLst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box-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plot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shows: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	Upper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lower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quartiles</a:t>
            </a:r>
            <a:endParaRPr sz="2000">
              <a:latin typeface="Century Gothic"/>
              <a:cs typeface="Century Gothic"/>
            </a:endParaRPr>
          </a:p>
          <a:p>
            <a:pPr marL="1841500">
              <a:lnSpc>
                <a:spcPct val="100000"/>
              </a:lnSpc>
              <a:spcBef>
                <a:spcPts val="1000"/>
              </a:spcBef>
            </a:pP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Mean</a:t>
            </a:r>
            <a:endParaRPr sz="2000">
              <a:latin typeface="Century Gothic"/>
              <a:cs typeface="Century Gothic"/>
            </a:endParaRPr>
          </a:p>
          <a:p>
            <a:pPr marL="1841500">
              <a:lnSpc>
                <a:spcPct val="100000"/>
              </a:lnSpc>
              <a:spcBef>
                <a:spcPts val="994"/>
              </a:spcBef>
            </a:pP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Median</a:t>
            </a:r>
            <a:endParaRPr sz="2000">
              <a:latin typeface="Century Gothic"/>
              <a:cs typeface="Century Gothic"/>
            </a:endParaRPr>
          </a:p>
          <a:p>
            <a:pPr marL="1841500">
              <a:lnSpc>
                <a:spcPct val="100000"/>
              </a:lnSpc>
              <a:spcBef>
                <a:spcPts val="1010"/>
              </a:spcBef>
            </a:pP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Range</a:t>
            </a:r>
            <a:endParaRPr sz="2000">
              <a:latin typeface="Century Gothic"/>
              <a:cs typeface="Century Gothic"/>
            </a:endParaRPr>
          </a:p>
          <a:p>
            <a:pPr marL="1841500">
              <a:lnSpc>
                <a:spcPct val="100000"/>
              </a:lnSpc>
              <a:spcBef>
                <a:spcPts val="994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Outliers</a:t>
            </a:r>
            <a:r>
              <a:rPr sz="2000" spc="-8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(1.5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IQR)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67" y="473455"/>
            <a:ext cx="22739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" dirty="0"/>
              <a:t>Box-Plots</a:t>
            </a:r>
            <a:endParaRPr sz="4200"/>
          </a:p>
        </p:txBody>
      </p:sp>
      <p:grpSp>
        <p:nvGrpSpPr>
          <p:cNvPr id="3" name="object 3"/>
          <p:cNvGrpSpPr/>
          <p:nvPr/>
        </p:nvGrpSpPr>
        <p:grpSpPr>
          <a:xfrm>
            <a:off x="2002535" y="1676382"/>
            <a:ext cx="5846445" cy="4879340"/>
            <a:chOff x="2002535" y="1676382"/>
            <a:chExt cx="5846445" cy="4879340"/>
          </a:xfrm>
        </p:grpSpPr>
        <p:sp>
          <p:nvSpPr>
            <p:cNvPr id="4" name="object 4"/>
            <p:cNvSpPr/>
            <p:nvPr/>
          </p:nvSpPr>
          <p:spPr>
            <a:xfrm>
              <a:off x="2002535" y="1676382"/>
              <a:ext cx="5846445" cy="4879340"/>
            </a:xfrm>
            <a:custGeom>
              <a:avLst/>
              <a:gdLst/>
              <a:ahLst/>
              <a:cxnLst/>
              <a:rect l="l" t="t" r="r" b="b"/>
              <a:pathLst>
                <a:path w="5846445" h="4879340">
                  <a:moveTo>
                    <a:pt x="5846105" y="0"/>
                  </a:moveTo>
                  <a:lnTo>
                    <a:pt x="0" y="0"/>
                  </a:lnTo>
                  <a:lnTo>
                    <a:pt x="0" y="4878714"/>
                  </a:lnTo>
                  <a:lnTo>
                    <a:pt x="5846105" y="4878714"/>
                  </a:lnTo>
                  <a:lnTo>
                    <a:pt x="58461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21931" y="1793158"/>
              <a:ext cx="5205095" cy="4476750"/>
            </a:xfrm>
            <a:custGeom>
              <a:avLst/>
              <a:gdLst/>
              <a:ahLst/>
              <a:cxnLst/>
              <a:rect l="l" t="t" r="r" b="b"/>
              <a:pathLst>
                <a:path w="5205095" h="4476750">
                  <a:moveTo>
                    <a:pt x="0" y="4396447"/>
                  </a:moveTo>
                  <a:lnTo>
                    <a:pt x="5204833" y="4396447"/>
                  </a:lnTo>
                  <a:lnTo>
                    <a:pt x="5204832" y="0"/>
                  </a:lnTo>
                  <a:lnTo>
                    <a:pt x="0" y="0"/>
                  </a:lnTo>
                  <a:lnTo>
                    <a:pt x="0" y="4396447"/>
                  </a:lnTo>
                  <a:close/>
                </a:path>
                <a:path w="5205095" h="4476750">
                  <a:moveTo>
                    <a:pt x="0" y="4396447"/>
                  </a:moveTo>
                  <a:lnTo>
                    <a:pt x="5204854" y="4396447"/>
                  </a:lnTo>
                </a:path>
                <a:path w="5205095" h="4476750">
                  <a:moveTo>
                    <a:pt x="2602173" y="4396447"/>
                  </a:moveTo>
                  <a:lnTo>
                    <a:pt x="2602173" y="4476373"/>
                  </a:lnTo>
                </a:path>
              </a:pathLst>
            </a:custGeom>
            <a:ln w="124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087253" y="6268219"/>
            <a:ext cx="118110" cy="150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800" spc="-25" dirty="0">
                <a:latin typeface="Arial"/>
                <a:cs typeface="Arial"/>
              </a:rPr>
              <a:t>IQ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45544" y="1793180"/>
            <a:ext cx="76835" cy="4396740"/>
          </a:xfrm>
          <a:custGeom>
            <a:avLst/>
            <a:gdLst/>
            <a:ahLst/>
            <a:cxnLst/>
            <a:rect l="l" t="t" r="r" b="b"/>
            <a:pathLst>
              <a:path w="76835" h="4396740">
                <a:moveTo>
                  <a:pt x="76386" y="4396425"/>
                </a:moveTo>
                <a:lnTo>
                  <a:pt x="76386" y="0"/>
                </a:lnTo>
              </a:path>
              <a:path w="76835" h="4396740">
                <a:moveTo>
                  <a:pt x="76386" y="4176432"/>
                </a:moveTo>
                <a:lnTo>
                  <a:pt x="0" y="4176432"/>
                </a:lnTo>
              </a:path>
              <a:path w="76835" h="4396740">
                <a:moveTo>
                  <a:pt x="76386" y="3385338"/>
                </a:moveTo>
                <a:lnTo>
                  <a:pt x="0" y="3385338"/>
                </a:lnTo>
              </a:path>
              <a:path w="76835" h="4396740">
                <a:moveTo>
                  <a:pt x="76386" y="2593671"/>
                </a:moveTo>
                <a:lnTo>
                  <a:pt x="0" y="2593671"/>
                </a:lnTo>
              </a:path>
              <a:path w="76835" h="4396740">
                <a:moveTo>
                  <a:pt x="76386" y="1802555"/>
                </a:moveTo>
                <a:lnTo>
                  <a:pt x="0" y="1802555"/>
                </a:lnTo>
              </a:path>
              <a:path w="76835" h="4396740">
                <a:moveTo>
                  <a:pt x="76386" y="1010888"/>
                </a:moveTo>
                <a:lnTo>
                  <a:pt x="0" y="1010888"/>
                </a:lnTo>
              </a:path>
              <a:path w="76835" h="4396740">
                <a:moveTo>
                  <a:pt x="76386" y="219772"/>
                </a:moveTo>
                <a:lnTo>
                  <a:pt x="0" y="219772"/>
                </a:lnTo>
              </a:path>
            </a:pathLst>
          </a:custGeom>
          <a:ln w="124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78180" y="5888913"/>
            <a:ext cx="260985" cy="150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800" spc="-10" dirty="0">
                <a:latin typeface="Arial"/>
                <a:cs typeface="Arial"/>
              </a:rPr>
              <a:t>80.00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28815" y="5097786"/>
            <a:ext cx="316230" cy="150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800" spc="-10" dirty="0">
                <a:latin typeface="Arial"/>
                <a:cs typeface="Arial"/>
              </a:rPr>
              <a:t>100.00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28815" y="4306449"/>
            <a:ext cx="316230" cy="150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800" spc="-10" dirty="0">
                <a:latin typeface="Arial"/>
                <a:cs typeface="Arial"/>
              </a:rPr>
              <a:t>120.00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28815" y="3515223"/>
            <a:ext cx="316230" cy="150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800" spc="-10" dirty="0">
                <a:latin typeface="Arial"/>
                <a:cs typeface="Arial"/>
              </a:rPr>
              <a:t>140.00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28815" y="2723667"/>
            <a:ext cx="316230" cy="150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800" spc="-10" dirty="0">
                <a:latin typeface="Arial"/>
                <a:cs typeface="Arial"/>
              </a:rPr>
              <a:t>160.00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28815" y="1932441"/>
            <a:ext cx="316230" cy="150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800" spc="-10" dirty="0">
                <a:latin typeface="Arial"/>
                <a:cs typeface="Arial"/>
              </a:rPr>
              <a:t>180.00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361097" y="2719313"/>
            <a:ext cx="3526154" cy="3177540"/>
            <a:chOff x="3361097" y="2719313"/>
            <a:chExt cx="3526154" cy="3177540"/>
          </a:xfrm>
        </p:grpSpPr>
        <p:sp>
          <p:nvSpPr>
            <p:cNvPr id="15" name="object 15"/>
            <p:cNvSpPr/>
            <p:nvPr/>
          </p:nvSpPr>
          <p:spPr>
            <a:xfrm>
              <a:off x="4538692" y="2725453"/>
              <a:ext cx="1171575" cy="3165475"/>
            </a:xfrm>
            <a:custGeom>
              <a:avLst/>
              <a:gdLst/>
              <a:ahLst/>
              <a:cxnLst/>
              <a:rect l="l" t="t" r="r" b="b"/>
              <a:pathLst>
                <a:path w="1171575" h="3165475">
                  <a:moveTo>
                    <a:pt x="0" y="3165047"/>
                  </a:moveTo>
                  <a:lnTo>
                    <a:pt x="585413" y="3165047"/>
                  </a:lnTo>
                  <a:lnTo>
                    <a:pt x="585413" y="0"/>
                  </a:lnTo>
                  <a:lnTo>
                    <a:pt x="0" y="0"/>
                  </a:lnTo>
                  <a:lnTo>
                    <a:pt x="1171037" y="0"/>
                  </a:lnTo>
                  <a:lnTo>
                    <a:pt x="585413" y="0"/>
                  </a:lnTo>
                  <a:lnTo>
                    <a:pt x="585413" y="3165047"/>
                  </a:lnTo>
                  <a:lnTo>
                    <a:pt x="1171037" y="3165047"/>
                  </a:lnTo>
                  <a:lnTo>
                    <a:pt x="0" y="3165047"/>
                  </a:lnTo>
                  <a:close/>
                </a:path>
              </a:pathLst>
            </a:custGeom>
            <a:ln w="122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67443" y="4248695"/>
              <a:ext cx="3513454" cy="1068070"/>
            </a:xfrm>
            <a:custGeom>
              <a:avLst/>
              <a:gdLst/>
              <a:ahLst/>
              <a:cxnLst/>
              <a:rect l="l" t="t" r="r" b="b"/>
              <a:pathLst>
                <a:path w="3513454" h="1068070">
                  <a:moveTo>
                    <a:pt x="3513417" y="698601"/>
                  </a:moveTo>
                  <a:lnTo>
                    <a:pt x="0" y="698601"/>
                  </a:lnTo>
                  <a:lnTo>
                    <a:pt x="0" y="1068019"/>
                  </a:lnTo>
                  <a:lnTo>
                    <a:pt x="3513417" y="1068019"/>
                  </a:lnTo>
                  <a:lnTo>
                    <a:pt x="3513417" y="698601"/>
                  </a:lnTo>
                  <a:close/>
                </a:path>
                <a:path w="3513454" h="1068070">
                  <a:moveTo>
                    <a:pt x="3513417" y="0"/>
                  </a:moveTo>
                  <a:lnTo>
                    <a:pt x="0" y="0"/>
                  </a:lnTo>
                  <a:lnTo>
                    <a:pt x="0" y="646861"/>
                  </a:lnTo>
                  <a:lnTo>
                    <a:pt x="3513417" y="646861"/>
                  </a:lnTo>
                  <a:lnTo>
                    <a:pt x="3513417" y="0"/>
                  </a:lnTo>
                  <a:close/>
                </a:path>
              </a:pathLst>
            </a:custGeom>
            <a:solidFill>
              <a:srgbClr val="D2CE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67443" y="4248690"/>
              <a:ext cx="3513454" cy="1068070"/>
            </a:xfrm>
            <a:custGeom>
              <a:avLst/>
              <a:gdLst/>
              <a:ahLst/>
              <a:cxnLst/>
              <a:rect l="l" t="t" r="r" b="b"/>
              <a:pathLst>
                <a:path w="3513454" h="1068070">
                  <a:moveTo>
                    <a:pt x="0" y="1068012"/>
                  </a:moveTo>
                  <a:lnTo>
                    <a:pt x="3513428" y="1068012"/>
                  </a:lnTo>
                  <a:lnTo>
                    <a:pt x="3513428" y="0"/>
                  </a:lnTo>
                  <a:lnTo>
                    <a:pt x="0" y="0"/>
                  </a:lnTo>
                  <a:lnTo>
                    <a:pt x="0" y="1068012"/>
                  </a:lnTo>
                  <a:close/>
                </a:path>
              </a:pathLst>
            </a:custGeom>
            <a:ln w="126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67443" y="4921419"/>
              <a:ext cx="3513454" cy="0"/>
            </a:xfrm>
            <a:custGeom>
              <a:avLst/>
              <a:gdLst/>
              <a:ahLst/>
              <a:cxnLst/>
              <a:rect l="l" t="t" r="r" b="b"/>
              <a:pathLst>
                <a:path w="3513454">
                  <a:moveTo>
                    <a:pt x="0" y="0"/>
                  </a:moveTo>
                  <a:lnTo>
                    <a:pt x="3513428" y="0"/>
                  </a:lnTo>
                  <a:lnTo>
                    <a:pt x="0" y="0"/>
                  </a:lnTo>
                  <a:close/>
                </a:path>
              </a:pathLst>
            </a:custGeom>
            <a:ln w="517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993381" y="4946142"/>
            <a:ext cx="3111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Arial"/>
                <a:cs typeface="Arial"/>
              </a:rPr>
              <a:t>96.5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50709" y="4204461"/>
            <a:ext cx="421005" cy="59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Arial"/>
                <a:cs typeface="Arial"/>
              </a:rPr>
              <a:t>123.5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200" spc="-20" dirty="0">
                <a:latin typeface="Arial"/>
                <a:cs typeface="Arial"/>
              </a:rPr>
              <a:t>106.5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24982" y="5744667"/>
            <a:ext cx="1835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Arial"/>
                <a:cs typeface="Arial"/>
              </a:rPr>
              <a:t>82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32983" y="2624709"/>
            <a:ext cx="2692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Arial"/>
                <a:cs typeface="Arial"/>
              </a:rPr>
              <a:t>162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82494" y="4760214"/>
            <a:ext cx="6013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M=110.5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92475" y="1983104"/>
            <a:ext cx="171703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IQR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27;</a:t>
            </a:r>
            <a:r>
              <a:rPr sz="1800" spc="45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There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</a:t>
            </a:r>
            <a:r>
              <a:rPr sz="1800" spc="-10" dirty="0">
                <a:latin typeface="Arial"/>
                <a:cs typeface="Arial"/>
              </a:rPr>
              <a:t> outlier.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67" y="473455"/>
            <a:ext cx="6585584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067685" algn="l"/>
              </a:tabLst>
            </a:pPr>
            <a:r>
              <a:rPr sz="4200" spc="-10" dirty="0"/>
              <a:t>IQV—Index</a:t>
            </a:r>
            <a:r>
              <a:rPr sz="4200" dirty="0"/>
              <a:t>	of</a:t>
            </a:r>
            <a:r>
              <a:rPr sz="4200" spc="-25" dirty="0"/>
              <a:t> </a:t>
            </a:r>
            <a:r>
              <a:rPr sz="4200" spc="-10" dirty="0"/>
              <a:t>Qualitative Variation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05967" y="1954123"/>
            <a:ext cx="6555105" cy="312928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5"/>
              </a:spcBef>
              <a:buClr>
                <a:srgbClr val="89D0D5"/>
              </a:buClr>
              <a:buSzPct val="80000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For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nominal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variables</a:t>
            </a:r>
            <a:endParaRPr sz="2000">
              <a:latin typeface="Century Gothic"/>
              <a:cs typeface="Century Gothic"/>
            </a:endParaRPr>
          </a:p>
          <a:p>
            <a:pPr marL="355600" indent="-342900">
              <a:lnSpc>
                <a:spcPts val="2280"/>
              </a:lnSpc>
              <a:spcBef>
                <a:spcPts val="755"/>
              </a:spcBef>
              <a:buClr>
                <a:srgbClr val="89D0D5"/>
              </a:buClr>
              <a:buSzPct val="80000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Statistic</a:t>
            </a:r>
            <a:r>
              <a:rPr sz="2000" spc="-7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for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determining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dispersion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cases</a:t>
            </a:r>
            <a:endParaRPr sz="2000">
              <a:latin typeface="Century Gothic"/>
              <a:cs typeface="Century Gothic"/>
            </a:endParaRPr>
          </a:p>
          <a:p>
            <a:pPr marL="355600">
              <a:lnSpc>
                <a:spcPts val="2280"/>
              </a:lnSpc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across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categories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variable.</a:t>
            </a:r>
            <a:endParaRPr sz="2000">
              <a:latin typeface="Century Gothic"/>
              <a:cs typeface="Century Gothic"/>
            </a:endParaRPr>
          </a:p>
          <a:p>
            <a:pPr marL="355600" marR="830580" indent="-342900">
              <a:lnSpc>
                <a:spcPts val="2160"/>
              </a:lnSpc>
              <a:spcBef>
                <a:spcPts val="1045"/>
              </a:spcBef>
              <a:buClr>
                <a:srgbClr val="89D0D5"/>
              </a:buClr>
              <a:buSzPct val="80000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Ranges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from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0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(no</a:t>
            </a:r>
            <a:r>
              <a:rPr sz="2000" spc="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dispersion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or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variety)</a:t>
            </a:r>
            <a:r>
              <a:rPr sz="20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Century Gothic"/>
                <a:cs typeface="Century Gothic"/>
              </a:rPr>
              <a:t>1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(maximum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dispersion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or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variety)</a:t>
            </a:r>
            <a:endParaRPr sz="2000">
              <a:latin typeface="Century Gothic"/>
              <a:cs typeface="Century Gothic"/>
            </a:endParaRPr>
          </a:p>
          <a:p>
            <a:pPr marL="355600" marR="5080" indent="-342900">
              <a:lnSpc>
                <a:spcPts val="2160"/>
              </a:lnSpc>
              <a:spcBef>
                <a:spcPts val="994"/>
              </a:spcBef>
              <a:buClr>
                <a:srgbClr val="89D0D5"/>
              </a:buClr>
              <a:buSzPct val="80000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1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refers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even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numbers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cases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in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all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categories,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NOT</a:t>
            </a:r>
            <a:r>
              <a:rPr sz="20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that</a:t>
            </a:r>
            <a:r>
              <a:rPr sz="20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cases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are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distributed</a:t>
            </a:r>
            <a:r>
              <a:rPr sz="20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like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population proportions</a:t>
            </a:r>
            <a:endParaRPr sz="20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Clr>
                <a:srgbClr val="89D0D5"/>
              </a:buClr>
              <a:buSzPct val="80000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IQV</a:t>
            </a:r>
            <a:r>
              <a:rPr sz="20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is affected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by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number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of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categories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67" y="474979"/>
            <a:ext cx="49237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Descriptive</a:t>
            </a:r>
            <a:r>
              <a:rPr sz="4000" spc="-260" dirty="0"/>
              <a:t> </a:t>
            </a:r>
            <a:r>
              <a:rPr sz="4000" spc="-10" dirty="0"/>
              <a:t>Statistics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63067" y="2006853"/>
            <a:ext cx="4269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Which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group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sz="24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smarter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entury Gothic"/>
                <a:cs typeface="Century Gothic"/>
              </a:rPr>
              <a:t>now?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3067" y="2859151"/>
            <a:ext cx="25114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Class</a:t>
            </a:r>
            <a:r>
              <a:rPr sz="20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A--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Average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IQ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13021" y="2859151"/>
            <a:ext cx="2468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Class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B--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Average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IQ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0955" y="3599815"/>
            <a:ext cx="8013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110.54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04234" y="3599815"/>
            <a:ext cx="8013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110.23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3067" y="4378832"/>
            <a:ext cx="7731125" cy="1522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496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They’re</a:t>
            </a:r>
            <a:r>
              <a:rPr sz="24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roughly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same!</a:t>
            </a:r>
            <a:endParaRPr sz="2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50">
              <a:latin typeface="Century Gothic"/>
              <a:cs typeface="Century Gothic"/>
            </a:endParaRPr>
          </a:p>
          <a:p>
            <a:pPr marL="355600" marR="5080" indent="-342900">
              <a:lnSpc>
                <a:spcPts val="2300"/>
              </a:lnSpc>
            </a:pP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With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summary</a:t>
            </a:r>
            <a:r>
              <a:rPr sz="24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descriptive</a:t>
            </a:r>
            <a:r>
              <a:rPr sz="24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statistic,</a:t>
            </a:r>
            <a:r>
              <a:rPr sz="24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it</a:t>
            </a:r>
            <a:r>
              <a:rPr sz="24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sz="24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much</a:t>
            </a:r>
            <a:r>
              <a:rPr sz="24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easier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answer</a:t>
            </a:r>
            <a:r>
              <a:rPr sz="24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our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question.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67" y="473455"/>
            <a:ext cx="6585584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067685" algn="l"/>
              </a:tabLst>
            </a:pPr>
            <a:r>
              <a:rPr sz="4200" spc="-10" dirty="0"/>
              <a:t>IQV—Index</a:t>
            </a:r>
            <a:r>
              <a:rPr sz="4200" dirty="0"/>
              <a:t>	of</a:t>
            </a:r>
            <a:r>
              <a:rPr sz="4200" spc="-25" dirty="0"/>
              <a:t> </a:t>
            </a:r>
            <a:r>
              <a:rPr sz="4200" spc="-10" dirty="0"/>
              <a:t>Qualitative Variation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828039" y="2107209"/>
            <a:ext cx="6692265" cy="335026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5"/>
              </a:spcBef>
            </a:pP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sz="28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calculate:</a:t>
            </a:r>
            <a:endParaRPr sz="2800">
              <a:latin typeface="Century Gothic"/>
              <a:cs typeface="Century Gothic"/>
            </a:endParaRPr>
          </a:p>
          <a:p>
            <a:pPr marL="368300" marR="1887220" indent="1485265">
              <a:lnSpc>
                <a:spcPct val="129700"/>
              </a:lnSpc>
              <a:spcBef>
                <a:spcPts val="10"/>
              </a:spcBef>
              <a:tabLst>
                <a:tab pos="1889760" algn="l"/>
              </a:tabLst>
            </a:pP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K(100</a:t>
            </a:r>
            <a:r>
              <a:rPr sz="2775" baseline="25525" dirty="0">
                <a:solidFill>
                  <a:srgbClr val="FFFFFF"/>
                </a:solidFill>
                <a:latin typeface="Century Gothic"/>
                <a:cs typeface="Century Gothic"/>
              </a:rPr>
              <a:t>2</a:t>
            </a:r>
            <a:r>
              <a:rPr sz="2775" spc="322" baseline="255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–</a:t>
            </a:r>
            <a:r>
              <a:rPr sz="28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Σ</a:t>
            </a:r>
            <a:r>
              <a:rPr sz="28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cat.%</a:t>
            </a:r>
            <a:r>
              <a:rPr sz="2775" spc="-15" baseline="25525" dirty="0">
                <a:solidFill>
                  <a:srgbClr val="FFFFFF"/>
                </a:solidFill>
                <a:latin typeface="Century Gothic"/>
                <a:cs typeface="Century Gothic"/>
              </a:rPr>
              <a:t>2</a:t>
            </a:r>
            <a:r>
              <a:rPr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)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IQV</a:t>
            </a:r>
            <a:r>
              <a:rPr sz="2800" spc="-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spc="-50" dirty="0">
                <a:solidFill>
                  <a:srgbClr val="FFFFFF"/>
                </a:solidFill>
                <a:latin typeface="Century Gothic"/>
                <a:cs typeface="Century Gothic"/>
              </a:rPr>
              <a:t>=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	100</a:t>
            </a:r>
            <a:r>
              <a:rPr sz="2775" baseline="25525" dirty="0">
                <a:solidFill>
                  <a:srgbClr val="FFFFFF"/>
                </a:solidFill>
                <a:latin typeface="Century Gothic"/>
                <a:cs typeface="Century Gothic"/>
              </a:rPr>
              <a:t>2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(K</a:t>
            </a:r>
            <a:r>
              <a:rPr sz="28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–</a:t>
            </a:r>
            <a:r>
              <a:rPr sz="28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entury Gothic"/>
                <a:cs typeface="Century Gothic"/>
              </a:rPr>
              <a:t>1)</a:t>
            </a:r>
            <a:endParaRPr sz="28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350">
              <a:latin typeface="Century Gothic"/>
              <a:cs typeface="Century Gothic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K=#</a:t>
            </a:r>
            <a:r>
              <a:rPr sz="28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28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categories</a:t>
            </a:r>
            <a:endParaRPr sz="2800">
              <a:latin typeface="Century Gothic"/>
              <a:cs typeface="Century Gothic"/>
            </a:endParaRPr>
          </a:p>
          <a:p>
            <a:pPr marL="25400">
              <a:lnSpc>
                <a:spcPct val="100000"/>
              </a:lnSpc>
              <a:spcBef>
                <a:spcPts val="994"/>
              </a:spcBef>
            </a:pP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Cat.%</a:t>
            </a:r>
            <a:r>
              <a:rPr sz="28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=</a:t>
            </a:r>
            <a:r>
              <a:rPr sz="2800" spc="-7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percentage</a:t>
            </a:r>
            <a:r>
              <a:rPr sz="28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in</a:t>
            </a:r>
            <a:r>
              <a:rPr sz="2800" spc="-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each</a:t>
            </a:r>
            <a:r>
              <a:rPr sz="28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category</a:t>
            </a:r>
            <a:endParaRPr sz="280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5361" y="3353561"/>
            <a:ext cx="342900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222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0991" y="268604"/>
            <a:ext cx="6585584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067685" algn="l"/>
              </a:tabLst>
            </a:pPr>
            <a:r>
              <a:rPr sz="4200" spc="-10" dirty="0"/>
              <a:t>IQV—Index</a:t>
            </a:r>
            <a:r>
              <a:rPr sz="4200" dirty="0"/>
              <a:t>	of</a:t>
            </a:r>
            <a:r>
              <a:rPr sz="4200" spc="-25" dirty="0"/>
              <a:t> </a:t>
            </a:r>
            <a:r>
              <a:rPr sz="4200" spc="-10" dirty="0"/>
              <a:t>Qualitative Variation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570991" y="1838960"/>
            <a:ext cx="6123940" cy="835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Century Gothic"/>
                <a:cs typeface="Century Gothic"/>
              </a:rPr>
              <a:t>Problem:</a:t>
            </a:r>
            <a:r>
              <a:rPr sz="1400" spc="3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sz="14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FFFFFF"/>
                </a:solidFill>
                <a:latin typeface="Century Gothic"/>
                <a:cs typeface="Century Gothic"/>
              </a:rPr>
              <a:t>SJSU</a:t>
            </a:r>
            <a:r>
              <a:rPr sz="14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FFFFFF"/>
                </a:solidFill>
                <a:latin typeface="Century Gothic"/>
                <a:cs typeface="Century Gothic"/>
              </a:rPr>
              <a:t>more</a:t>
            </a:r>
            <a:r>
              <a:rPr sz="14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FFFFFF"/>
                </a:solidFill>
                <a:latin typeface="Century Gothic"/>
                <a:cs typeface="Century Gothic"/>
              </a:rPr>
              <a:t>diverse</a:t>
            </a:r>
            <a:r>
              <a:rPr sz="14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FFFFFF"/>
                </a:solidFill>
                <a:latin typeface="Century Gothic"/>
                <a:cs typeface="Century Gothic"/>
              </a:rPr>
              <a:t>than</a:t>
            </a:r>
            <a:r>
              <a:rPr sz="14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FFFFFF"/>
                </a:solidFill>
                <a:latin typeface="Century Gothic"/>
                <a:cs typeface="Century Gothic"/>
              </a:rPr>
              <a:t>UC </a:t>
            </a:r>
            <a:r>
              <a:rPr sz="1400" spc="-10" dirty="0">
                <a:solidFill>
                  <a:srgbClr val="FFFFFF"/>
                </a:solidFill>
                <a:latin typeface="Century Gothic"/>
                <a:cs typeface="Century Gothic"/>
              </a:rPr>
              <a:t>Berkeley?</a:t>
            </a:r>
            <a:endParaRPr sz="1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entury Gothic"/>
                <a:cs typeface="Century Gothic"/>
              </a:rPr>
              <a:t>Solution:</a:t>
            </a:r>
            <a:r>
              <a:rPr sz="1400" spc="3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FFFFFF"/>
                </a:solidFill>
                <a:latin typeface="Century Gothic"/>
                <a:cs typeface="Century Gothic"/>
              </a:rPr>
              <a:t>Calculate</a:t>
            </a:r>
            <a:r>
              <a:rPr sz="14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FFFFFF"/>
                </a:solidFill>
                <a:latin typeface="Century Gothic"/>
                <a:cs typeface="Century Gothic"/>
              </a:rPr>
              <a:t>IQV</a:t>
            </a:r>
            <a:r>
              <a:rPr sz="14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FFFFFF"/>
                </a:solidFill>
                <a:latin typeface="Century Gothic"/>
                <a:cs typeface="Century Gothic"/>
              </a:rPr>
              <a:t>for</a:t>
            </a:r>
            <a:r>
              <a:rPr sz="14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FFFFFF"/>
                </a:solidFill>
                <a:latin typeface="Century Gothic"/>
                <a:cs typeface="Century Gothic"/>
              </a:rPr>
              <a:t>each</a:t>
            </a:r>
            <a:r>
              <a:rPr sz="14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FFFFFF"/>
                </a:solidFill>
                <a:latin typeface="Century Gothic"/>
                <a:cs typeface="Century Gothic"/>
              </a:rPr>
              <a:t>campus</a:t>
            </a:r>
            <a:r>
              <a:rPr sz="14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sz="14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FFFFFF"/>
                </a:solidFill>
                <a:latin typeface="Century Gothic"/>
                <a:cs typeface="Century Gothic"/>
              </a:rPr>
              <a:t>determine</a:t>
            </a:r>
            <a:r>
              <a:rPr sz="14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FFFFFF"/>
                </a:solidFill>
                <a:latin typeface="Century Gothic"/>
                <a:cs typeface="Century Gothic"/>
              </a:rPr>
              <a:t>which</a:t>
            </a:r>
            <a:r>
              <a:rPr sz="14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sz="14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entury Gothic"/>
                <a:cs typeface="Century Gothic"/>
              </a:rPr>
              <a:t>higher.</a:t>
            </a:r>
            <a:endParaRPr sz="1400">
              <a:latin typeface="Century Gothic"/>
              <a:cs typeface="Century Gothic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51941" y="3040552"/>
          <a:ext cx="4728842" cy="2003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7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9079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SJSU: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190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108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UC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Berkeley: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190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445">
                <a:tc gridSpan="2">
                  <a:txBody>
                    <a:bodyPr/>
                    <a:lstStyle/>
                    <a:p>
                      <a:pPr marL="31750">
                        <a:lnSpc>
                          <a:spcPts val="1610"/>
                        </a:lnSpc>
                        <a:spcBef>
                          <a:spcPts val="325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Percent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1610"/>
                        </a:lnSpc>
                        <a:spcBef>
                          <a:spcPts val="325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Category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/>
                </a:tc>
                <a:tc gridSpan="2">
                  <a:txBody>
                    <a:bodyPr/>
                    <a:lstStyle/>
                    <a:p>
                      <a:pPr marL="410845">
                        <a:lnSpc>
                          <a:spcPts val="1610"/>
                        </a:lnSpc>
                        <a:spcBef>
                          <a:spcPts val="325"/>
                        </a:spcBef>
                        <a:tabLst>
                          <a:tab pos="1325245" algn="l"/>
                        </a:tabLst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Percent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	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Category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2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00.6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80010" marB="0"/>
                </a:tc>
                <a:tc gridSpan="2"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Native</a:t>
                      </a:r>
                      <a:r>
                        <a:rPr sz="1400" spc="-3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American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8001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2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00.6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8001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Native</a:t>
                      </a:r>
                      <a:r>
                        <a:rPr sz="1400" spc="-3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American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800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81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2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06.1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0640" marB="0"/>
                </a:tc>
                <a:tc gridSpan="2"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Black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064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2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03.9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Black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064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2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39.3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/>
                </a:tc>
                <a:tc gridSpan="2"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Asian/PI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2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47.0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Asian/PI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2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19.5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0640" marB="0"/>
                </a:tc>
                <a:tc gridSpan="2"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Latino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064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2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13.0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Latino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064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810">
                <a:tc>
                  <a:txBody>
                    <a:bodyPr/>
                    <a:lstStyle/>
                    <a:p>
                      <a:pPr marL="31750">
                        <a:lnSpc>
                          <a:spcPts val="1610"/>
                        </a:lnSpc>
                        <a:spcBef>
                          <a:spcPts val="320"/>
                        </a:spcBef>
                      </a:pPr>
                      <a:r>
                        <a:rPr sz="1400" spc="-2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34.5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0640" marB="0"/>
                </a:tc>
                <a:tc gridSpan="2">
                  <a:txBody>
                    <a:bodyPr/>
                    <a:lstStyle/>
                    <a:p>
                      <a:pPr marL="55880">
                        <a:lnSpc>
                          <a:spcPts val="1610"/>
                        </a:lnSpc>
                        <a:spcBef>
                          <a:spcPts val="32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White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064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ts val="1610"/>
                        </a:lnSpc>
                        <a:spcBef>
                          <a:spcPts val="320"/>
                        </a:spcBef>
                      </a:pPr>
                      <a:r>
                        <a:rPr sz="1400" spc="-2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35.5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610"/>
                        </a:lnSpc>
                        <a:spcBef>
                          <a:spcPts val="32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White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064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58291" y="5411825"/>
            <a:ext cx="7021195" cy="835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entury Gothic"/>
                <a:cs typeface="Century Gothic"/>
              </a:rPr>
              <a:t>What</a:t>
            </a:r>
            <a:r>
              <a:rPr sz="14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FFFFFF"/>
                </a:solidFill>
                <a:latin typeface="Century Gothic"/>
                <a:cs typeface="Century Gothic"/>
              </a:rPr>
              <a:t>can</a:t>
            </a:r>
            <a:r>
              <a:rPr sz="14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FFFFFF"/>
                </a:solidFill>
                <a:latin typeface="Century Gothic"/>
                <a:cs typeface="Century Gothic"/>
              </a:rPr>
              <a:t>we</a:t>
            </a:r>
            <a:r>
              <a:rPr sz="14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FFFFFF"/>
                </a:solidFill>
                <a:latin typeface="Century Gothic"/>
                <a:cs typeface="Century Gothic"/>
              </a:rPr>
              <a:t>say</a:t>
            </a:r>
            <a:r>
              <a:rPr sz="14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FFFFFF"/>
                </a:solidFill>
                <a:latin typeface="Century Gothic"/>
                <a:cs typeface="Century Gothic"/>
              </a:rPr>
              <a:t>before</a:t>
            </a:r>
            <a:r>
              <a:rPr sz="14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FFFFFF"/>
                </a:solidFill>
                <a:latin typeface="Century Gothic"/>
                <a:cs typeface="Century Gothic"/>
              </a:rPr>
              <a:t>calculating?</a:t>
            </a:r>
            <a:r>
              <a:rPr sz="1400" spc="3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FFFFFF"/>
                </a:solidFill>
                <a:latin typeface="Century Gothic"/>
                <a:cs typeface="Century Gothic"/>
              </a:rPr>
              <a:t>Which</a:t>
            </a:r>
            <a:r>
              <a:rPr sz="14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FFFFFF"/>
                </a:solidFill>
                <a:latin typeface="Century Gothic"/>
                <a:cs typeface="Century Gothic"/>
              </a:rPr>
              <a:t>campus</a:t>
            </a:r>
            <a:r>
              <a:rPr sz="14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sz="14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FFFFFF"/>
                </a:solidFill>
                <a:latin typeface="Century Gothic"/>
                <a:cs typeface="Century Gothic"/>
              </a:rPr>
              <a:t>more</a:t>
            </a:r>
            <a:r>
              <a:rPr sz="14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FFFFFF"/>
                </a:solidFill>
                <a:latin typeface="Century Gothic"/>
                <a:cs typeface="Century Gothic"/>
              </a:rPr>
              <a:t>evenly</a:t>
            </a:r>
            <a:r>
              <a:rPr sz="14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entury Gothic"/>
                <a:cs typeface="Century Gothic"/>
              </a:rPr>
              <a:t>distributed?</a:t>
            </a:r>
            <a:endParaRPr sz="1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Century Gothic"/>
              <a:cs typeface="Century Gothic"/>
            </a:endParaRPr>
          </a:p>
          <a:p>
            <a:pPr marL="103886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entury Gothic"/>
                <a:cs typeface="Century Gothic"/>
              </a:rPr>
              <a:t>K</a:t>
            </a:r>
            <a:r>
              <a:rPr sz="14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FFFFFF"/>
                </a:solidFill>
                <a:latin typeface="Century Gothic"/>
                <a:cs typeface="Century Gothic"/>
              </a:rPr>
              <a:t>(100</a:t>
            </a:r>
            <a:r>
              <a:rPr sz="1350" baseline="24691" dirty="0">
                <a:solidFill>
                  <a:srgbClr val="FFFFFF"/>
                </a:solidFill>
                <a:latin typeface="Century Gothic"/>
                <a:cs typeface="Century Gothic"/>
              </a:rPr>
              <a:t>2</a:t>
            </a:r>
            <a:r>
              <a:rPr sz="1350" spc="179" baseline="24691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FFFFFF"/>
                </a:solidFill>
                <a:latin typeface="Century Gothic"/>
                <a:cs typeface="Century Gothic"/>
              </a:rPr>
              <a:t>– Σ</a:t>
            </a:r>
            <a:r>
              <a:rPr sz="14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entury Gothic"/>
                <a:cs typeface="Century Gothic"/>
              </a:rPr>
              <a:t>cat.%</a:t>
            </a:r>
            <a:r>
              <a:rPr sz="1350" spc="-15" baseline="24691" dirty="0">
                <a:solidFill>
                  <a:srgbClr val="FFFFFF"/>
                </a:solidFill>
                <a:latin typeface="Century Gothic"/>
                <a:cs typeface="Century Gothic"/>
              </a:rPr>
              <a:t>2</a:t>
            </a:r>
            <a:r>
              <a:rPr sz="1400" spc="-10" dirty="0">
                <a:solidFill>
                  <a:srgbClr val="FFFFFF"/>
                </a:solidFill>
                <a:latin typeface="Century Gothic"/>
                <a:cs typeface="Century Gothic"/>
              </a:rPr>
              <a:t>)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3891" y="6305194"/>
            <a:ext cx="5041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entury Gothic"/>
                <a:cs typeface="Century Gothic"/>
              </a:rPr>
              <a:t>IQV</a:t>
            </a:r>
            <a:r>
              <a:rPr sz="14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entury Gothic"/>
                <a:cs typeface="Century Gothic"/>
              </a:rPr>
              <a:t>=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04670" y="6305194"/>
            <a:ext cx="9594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entury Gothic"/>
                <a:cs typeface="Century Gothic"/>
              </a:rPr>
              <a:t>100</a:t>
            </a:r>
            <a:r>
              <a:rPr sz="1350" baseline="24691" dirty="0">
                <a:solidFill>
                  <a:srgbClr val="FFFFFF"/>
                </a:solidFill>
                <a:latin typeface="Century Gothic"/>
                <a:cs typeface="Century Gothic"/>
              </a:rPr>
              <a:t>2</a:t>
            </a:r>
            <a:r>
              <a:rPr sz="1400" dirty="0">
                <a:solidFill>
                  <a:srgbClr val="FFFFFF"/>
                </a:solidFill>
                <a:latin typeface="Century Gothic"/>
                <a:cs typeface="Century Gothic"/>
              </a:rPr>
              <a:t>(K</a:t>
            </a:r>
            <a:r>
              <a:rPr sz="14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FFFFFF"/>
                </a:solidFill>
                <a:latin typeface="Century Gothic"/>
                <a:cs typeface="Century Gothic"/>
              </a:rPr>
              <a:t>– </a:t>
            </a:r>
            <a:r>
              <a:rPr sz="1400" spc="-25" dirty="0">
                <a:solidFill>
                  <a:srgbClr val="FFFFFF"/>
                </a:solidFill>
                <a:latin typeface="Century Gothic"/>
                <a:cs typeface="Century Gothic"/>
              </a:rPr>
              <a:t>1)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47800" y="6172200"/>
            <a:ext cx="1981200" cy="0"/>
          </a:xfrm>
          <a:custGeom>
            <a:avLst/>
            <a:gdLst/>
            <a:ahLst/>
            <a:cxnLst/>
            <a:rect l="l" t="t" r="r" b="b"/>
            <a:pathLst>
              <a:path w="1981200">
                <a:moveTo>
                  <a:pt x="0" y="0"/>
                </a:moveTo>
                <a:lnTo>
                  <a:pt x="198120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67" y="473455"/>
            <a:ext cx="51739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Descriptive</a:t>
            </a:r>
            <a:r>
              <a:rPr sz="4200" spc="-40" dirty="0"/>
              <a:t> </a:t>
            </a:r>
            <a:r>
              <a:rPr sz="4200" spc="-10" dirty="0"/>
              <a:t>Statistics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05967" y="1954578"/>
            <a:ext cx="6129020" cy="88773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0"/>
              </a:spcBef>
              <a:buClr>
                <a:srgbClr val="89D0D5"/>
              </a:buClr>
              <a:buSzPct val="80000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Now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you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are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qualified</a:t>
            </a:r>
            <a:r>
              <a:rPr sz="20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use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descriptive</a:t>
            </a:r>
            <a:r>
              <a:rPr sz="200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statistics!</a:t>
            </a:r>
            <a:endParaRPr sz="20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89D0D5"/>
              </a:buClr>
              <a:buSzPct val="80000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Questions?</a:t>
            </a:r>
            <a:endParaRPr sz="2000">
              <a:latin typeface="Century Gothic"/>
              <a:cs typeface="Century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42835" y="2911759"/>
            <a:ext cx="2292080" cy="24157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67" y="473455"/>
            <a:ext cx="51739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Descriptive</a:t>
            </a:r>
            <a:r>
              <a:rPr sz="4200" spc="-40" dirty="0"/>
              <a:t> </a:t>
            </a:r>
            <a:r>
              <a:rPr sz="4200" spc="-10" dirty="0"/>
              <a:t>Statistics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05967" y="2003424"/>
            <a:ext cx="4305935" cy="3963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Types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descriptive</a:t>
            </a:r>
            <a:r>
              <a:rPr sz="20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statistics:</a:t>
            </a:r>
            <a:endParaRPr sz="20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204"/>
              </a:spcBef>
              <a:buClr>
                <a:srgbClr val="89D0D5"/>
              </a:buClr>
              <a:buSzPct val="79687"/>
              <a:buFont typeface="Wingdings 3"/>
              <a:buChar char="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Organize</a:t>
            </a:r>
            <a:r>
              <a:rPr sz="32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entury Gothic"/>
                <a:cs typeface="Century Gothic"/>
              </a:rPr>
              <a:t>Data</a:t>
            </a:r>
            <a:endParaRPr sz="3200">
              <a:latin typeface="Century Gothic"/>
              <a:cs typeface="Century Gothic"/>
            </a:endParaRPr>
          </a:p>
          <a:p>
            <a:pPr marL="756285" lvl="1" indent="-287020">
              <a:lnSpc>
                <a:spcPct val="100000"/>
              </a:lnSpc>
              <a:spcBef>
                <a:spcPts val="244"/>
              </a:spcBef>
              <a:buClr>
                <a:srgbClr val="89D0D5"/>
              </a:buClr>
              <a:buSzPct val="76562"/>
              <a:buFont typeface="Wingdings 3"/>
              <a:buChar char=""/>
              <a:tabLst>
                <a:tab pos="756920" algn="l"/>
              </a:tabLst>
            </a:pPr>
            <a:r>
              <a:rPr sz="3200" spc="-10" dirty="0">
                <a:solidFill>
                  <a:srgbClr val="FFFFFF"/>
                </a:solidFill>
                <a:latin typeface="Century Gothic"/>
                <a:cs typeface="Century Gothic"/>
              </a:rPr>
              <a:t>Tables</a:t>
            </a:r>
            <a:endParaRPr sz="3200">
              <a:latin typeface="Century Gothic"/>
              <a:cs typeface="Century Gothic"/>
            </a:endParaRPr>
          </a:p>
          <a:p>
            <a:pPr marL="756285" lvl="1" indent="-287020">
              <a:lnSpc>
                <a:spcPct val="100000"/>
              </a:lnSpc>
              <a:spcBef>
                <a:spcPts val="225"/>
              </a:spcBef>
              <a:buClr>
                <a:srgbClr val="89D0D5"/>
              </a:buClr>
              <a:buSzPct val="76562"/>
              <a:buFont typeface="Wingdings 3"/>
              <a:buChar char=""/>
              <a:tabLst>
                <a:tab pos="756920" algn="l"/>
              </a:tabLst>
            </a:pPr>
            <a:r>
              <a:rPr sz="3200" spc="-10" dirty="0">
                <a:solidFill>
                  <a:srgbClr val="FFFFFF"/>
                </a:solidFill>
                <a:latin typeface="Century Gothic"/>
                <a:cs typeface="Century Gothic"/>
              </a:rPr>
              <a:t>Graphs</a:t>
            </a:r>
            <a:endParaRPr sz="3200">
              <a:latin typeface="Century Gothic"/>
              <a:cs typeface="Century Gothic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89D0D5"/>
              </a:buClr>
              <a:buFont typeface="Wingdings 3"/>
              <a:buChar char=""/>
            </a:pPr>
            <a:endParaRPr sz="35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buClr>
                <a:srgbClr val="89D0D5"/>
              </a:buClr>
              <a:buSzPct val="79687"/>
              <a:buFont typeface="Wingdings 3"/>
              <a:buChar char="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Summarize</a:t>
            </a:r>
            <a:r>
              <a:rPr sz="320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entury Gothic"/>
                <a:cs typeface="Century Gothic"/>
              </a:rPr>
              <a:t>Data</a:t>
            </a:r>
            <a:endParaRPr sz="3200">
              <a:latin typeface="Century Gothic"/>
              <a:cs typeface="Century Gothic"/>
            </a:endParaRPr>
          </a:p>
          <a:p>
            <a:pPr marL="756285" lvl="1" indent="-287020">
              <a:lnSpc>
                <a:spcPct val="100000"/>
              </a:lnSpc>
              <a:spcBef>
                <a:spcPts val="225"/>
              </a:spcBef>
              <a:buClr>
                <a:srgbClr val="89D0D5"/>
              </a:buClr>
              <a:buSzPct val="76562"/>
              <a:buFont typeface="Wingdings 3"/>
              <a:buChar char=""/>
              <a:tabLst>
                <a:tab pos="756920" algn="l"/>
              </a:tabLst>
            </a:pP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Central</a:t>
            </a: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entury Gothic"/>
                <a:cs typeface="Century Gothic"/>
              </a:rPr>
              <a:t>Tendency</a:t>
            </a:r>
            <a:endParaRPr sz="3200">
              <a:latin typeface="Century Gothic"/>
              <a:cs typeface="Century Gothic"/>
            </a:endParaRPr>
          </a:p>
          <a:p>
            <a:pPr marL="756285" lvl="1" indent="-287020">
              <a:lnSpc>
                <a:spcPct val="100000"/>
              </a:lnSpc>
              <a:spcBef>
                <a:spcPts val="229"/>
              </a:spcBef>
              <a:buClr>
                <a:srgbClr val="89D0D5"/>
              </a:buClr>
              <a:buSzPct val="76562"/>
              <a:buFont typeface="Wingdings 3"/>
              <a:buChar char=""/>
              <a:tabLst>
                <a:tab pos="756920" algn="l"/>
              </a:tabLst>
            </a:pPr>
            <a:r>
              <a:rPr sz="3200" spc="-10" dirty="0">
                <a:solidFill>
                  <a:srgbClr val="FFFFFF"/>
                </a:solidFill>
                <a:latin typeface="Century Gothic"/>
                <a:cs typeface="Century Gothic"/>
              </a:rPr>
              <a:t>Variation</a:t>
            </a:r>
            <a:endParaRPr sz="32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67" y="473455"/>
            <a:ext cx="51739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Descriptive</a:t>
            </a:r>
            <a:r>
              <a:rPr sz="4200" spc="-40" dirty="0"/>
              <a:t> </a:t>
            </a:r>
            <a:r>
              <a:rPr sz="4200" spc="-10" dirty="0"/>
              <a:t>Statistics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563067" y="1653119"/>
            <a:ext cx="4264025" cy="3548379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Types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descriptive</a:t>
            </a:r>
            <a:r>
              <a:rPr sz="2000" spc="-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statistics:</a:t>
            </a:r>
            <a:endParaRPr sz="20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89D0D5"/>
              </a:buClr>
              <a:buSzPct val="80000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Organize</a:t>
            </a:r>
            <a:r>
              <a:rPr sz="2000" spc="-7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Data</a:t>
            </a:r>
            <a:endParaRPr sz="2000">
              <a:latin typeface="Century Gothic"/>
              <a:cs typeface="Century Gothic"/>
            </a:endParaRPr>
          </a:p>
          <a:p>
            <a:pPr marL="756285" lvl="1" indent="-287020">
              <a:lnSpc>
                <a:spcPct val="100000"/>
              </a:lnSpc>
              <a:spcBef>
                <a:spcPts val="1005"/>
              </a:spcBef>
              <a:buClr>
                <a:srgbClr val="89D0D5"/>
              </a:buClr>
              <a:buSzPct val="80555"/>
              <a:buFont typeface="Wingdings 3"/>
              <a:buChar char=""/>
              <a:tabLst>
                <a:tab pos="756920" algn="l"/>
              </a:tabLst>
            </a:pP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Tables</a:t>
            </a:r>
            <a:endParaRPr sz="1800">
              <a:latin typeface="Century Gothic"/>
              <a:cs typeface="Century Gothic"/>
            </a:endParaRPr>
          </a:p>
          <a:p>
            <a:pPr marL="1155700" lvl="2" indent="-229235">
              <a:lnSpc>
                <a:spcPct val="100000"/>
              </a:lnSpc>
              <a:spcBef>
                <a:spcPts val="1000"/>
              </a:spcBef>
              <a:buClr>
                <a:srgbClr val="89D0D5"/>
              </a:buClr>
              <a:buSzPct val="78125"/>
              <a:buFont typeface="Wingdings 3"/>
              <a:buChar char=""/>
              <a:tabLst>
                <a:tab pos="1156335" algn="l"/>
              </a:tabLst>
            </a:pP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Frequency</a:t>
            </a:r>
            <a:r>
              <a:rPr sz="1600" spc="-9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entury Gothic"/>
                <a:cs typeface="Century Gothic"/>
              </a:rPr>
              <a:t>Distributions</a:t>
            </a:r>
            <a:endParaRPr sz="1600">
              <a:latin typeface="Century Gothic"/>
              <a:cs typeface="Century Gothic"/>
            </a:endParaRPr>
          </a:p>
          <a:p>
            <a:pPr marL="1155700" lvl="2" indent="-229235">
              <a:lnSpc>
                <a:spcPct val="100000"/>
              </a:lnSpc>
              <a:spcBef>
                <a:spcPts val="1010"/>
              </a:spcBef>
              <a:buClr>
                <a:srgbClr val="89D0D5"/>
              </a:buClr>
              <a:buSzPct val="78125"/>
              <a:buFont typeface="Wingdings 3"/>
              <a:buChar char=""/>
              <a:tabLst>
                <a:tab pos="1156335" algn="l"/>
              </a:tabLst>
            </a:pP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Relative</a:t>
            </a:r>
            <a:r>
              <a:rPr sz="1600" spc="-10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Frequency</a:t>
            </a:r>
            <a:r>
              <a:rPr sz="1600" spc="-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entury Gothic"/>
                <a:cs typeface="Century Gothic"/>
              </a:rPr>
              <a:t>Distributions</a:t>
            </a:r>
            <a:endParaRPr sz="1600">
              <a:latin typeface="Century Gothic"/>
              <a:cs typeface="Century Gothic"/>
            </a:endParaRPr>
          </a:p>
          <a:p>
            <a:pPr marL="756285" lvl="1" indent="-287020">
              <a:lnSpc>
                <a:spcPct val="100000"/>
              </a:lnSpc>
              <a:spcBef>
                <a:spcPts val="990"/>
              </a:spcBef>
              <a:buClr>
                <a:srgbClr val="89D0D5"/>
              </a:buClr>
              <a:buSzPct val="80555"/>
              <a:buFont typeface="Wingdings 3"/>
              <a:buChar char=""/>
              <a:tabLst>
                <a:tab pos="756920" algn="l"/>
              </a:tabLst>
            </a:pP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Graphs</a:t>
            </a:r>
            <a:endParaRPr sz="1800">
              <a:latin typeface="Century Gothic"/>
              <a:cs typeface="Century Gothic"/>
            </a:endParaRPr>
          </a:p>
          <a:p>
            <a:pPr marL="1155700" lvl="2" indent="-229235">
              <a:lnSpc>
                <a:spcPct val="100000"/>
              </a:lnSpc>
              <a:spcBef>
                <a:spcPts val="1005"/>
              </a:spcBef>
              <a:buClr>
                <a:srgbClr val="89D0D5"/>
              </a:buClr>
              <a:buSzPct val="78125"/>
              <a:buFont typeface="Wingdings 3"/>
              <a:buChar char=""/>
              <a:tabLst>
                <a:tab pos="1156335" algn="l"/>
              </a:tabLst>
            </a:pP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Bar</a:t>
            </a:r>
            <a:r>
              <a:rPr sz="16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Chart</a:t>
            </a:r>
            <a:r>
              <a:rPr sz="16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or</a:t>
            </a:r>
            <a:r>
              <a:rPr sz="16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entury Gothic"/>
                <a:cs typeface="Century Gothic"/>
              </a:rPr>
              <a:t>Histogram</a:t>
            </a:r>
            <a:endParaRPr sz="1600">
              <a:latin typeface="Century Gothic"/>
              <a:cs typeface="Century Gothic"/>
            </a:endParaRPr>
          </a:p>
          <a:p>
            <a:pPr marL="1155700" lvl="2" indent="-229235">
              <a:lnSpc>
                <a:spcPct val="100000"/>
              </a:lnSpc>
              <a:spcBef>
                <a:spcPts val="1005"/>
              </a:spcBef>
              <a:buClr>
                <a:srgbClr val="89D0D5"/>
              </a:buClr>
              <a:buSzPct val="78125"/>
              <a:buFont typeface="Wingdings 3"/>
              <a:buChar char=""/>
              <a:tabLst>
                <a:tab pos="1156335" algn="l"/>
              </a:tabLst>
            </a:pP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Stem</a:t>
            </a:r>
            <a:r>
              <a:rPr sz="16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1600" spc="-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Leaf</a:t>
            </a:r>
            <a:r>
              <a:rPr sz="16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entury Gothic"/>
                <a:cs typeface="Century Gothic"/>
              </a:rPr>
              <a:t>Plot</a:t>
            </a:r>
            <a:endParaRPr sz="1600">
              <a:latin typeface="Century Gothic"/>
              <a:cs typeface="Century Gothic"/>
            </a:endParaRPr>
          </a:p>
          <a:p>
            <a:pPr marL="1155700" lvl="2" indent="-229235">
              <a:lnSpc>
                <a:spcPct val="100000"/>
              </a:lnSpc>
              <a:spcBef>
                <a:spcPts val="1000"/>
              </a:spcBef>
              <a:buClr>
                <a:srgbClr val="89D0D5"/>
              </a:buClr>
              <a:buSzPct val="78125"/>
              <a:buFont typeface="Wingdings 3"/>
              <a:buChar char=""/>
              <a:tabLst>
                <a:tab pos="1156335" algn="l"/>
              </a:tabLst>
            </a:pP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Frequency</a:t>
            </a:r>
            <a:r>
              <a:rPr sz="1600" spc="-9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entury Gothic"/>
                <a:cs typeface="Century Gothic"/>
              </a:rPr>
              <a:t>Polygon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25882"/>
            <a:ext cx="573976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SPSS</a:t>
            </a:r>
            <a:r>
              <a:rPr sz="4200" spc="-25" dirty="0"/>
              <a:t> </a:t>
            </a:r>
            <a:r>
              <a:rPr sz="4200" dirty="0"/>
              <a:t>Output</a:t>
            </a:r>
            <a:r>
              <a:rPr sz="4200" spc="-35" dirty="0"/>
              <a:t> </a:t>
            </a:r>
            <a:r>
              <a:rPr sz="4200" spc="-25" dirty="0"/>
              <a:t>for </a:t>
            </a:r>
            <a:r>
              <a:rPr sz="4200" dirty="0"/>
              <a:t>Frequency </a:t>
            </a:r>
            <a:r>
              <a:rPr sz="4200" spc="-10" dirty="0"/>
              <a:t>Distribution</a:t>
            </a:r>
            <a:endParaRPr sz="4200"/>
          </a:p>
        </p:txBody>
      </p:sp>
      <p:sp>
        <p:nvSpPr>
          <p:cNvPr id="3" name="object 3"/>
          <p:cNvSpPr/>
          <p:nvPr/>
        </p:nvSpPr>
        <p:spPr>
          <a:xfrm>
            <a:off x="1219199" y="2057399"/>
            <a:ext cx="6090285" cy="4480560"/>
          </a:xfrm>
          <a:custGeom>
            <a:avLst/>
            <a:gdLst/>
            <a:ahLst/>
            <a:cxnLst/>
            <a:rect l="l" t="t" r="r" b="b"/>
            <a:pathLst>
              <a:path w="6090284" h="4480559">
                <a:moveTo>
                  <a:pt x="6090186" y="0"/>
                </a:moveTo>
                <a:lnTo>
                  <a:pt x="0" y="0"/>
                </a:lnTo>
                <a:lnTo>
                  <a:pt x="0" y="4480378"/>
                </a:lnTo>
                <a:lnTo>
                  <a:pt x="6090186" y="4480378"/>
                </a:lnTo>
                <a:lnTo>
                  <a:pt x="60901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47676" y="2148364"/>
            <a:ext cx="214629" cy="1612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50" b="1" spc="265" dirty="0">
                <a:latin typeface="Arial"/>
                <a:cs typeface="Arial"/>
              </a:rPr>
              <a:t>IQ</a:t>
            </a:r>
            <a:endParaRPr sz="8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19187" y="2057399"/>
            <a:ext cx="6103620" cy="4489450"/>
          </a:xfrm>
          <a:custGeom>
            <a:avLst/>
            <a:gdLst/>
            <a:ahLst/>
            <a:cxnLst/>
            <a:rect l="l" t="t" r="r" b="b"/>
            <a:pathLst>
              <a:path w="6103620" h="4489450">
                <a:moveTo>
                  <a:pt x="6103137" y="0"/>
                </a:moveTo>
                <a:lnTo>
                  <a:pt x="5973140" y="0"/>
                </a:lnTo>
                <a:lnTo>
                  <a:pt x="5973140" y="4402315"/>
                </a:lnTo>
                <a:lnTo>
                  <a:pt x="0" y="4402315"/>
                </a:lnTo>
                <a:lnTo>
                  <a:pt x="0" y="4488993"/>
                </a:lnTo>
                <a:lnTo>
                  <a:pt x="6090196" y="4488993"/>
                </a:lnTo>
                <a:lnTo>
                  <a:pt x="6090196" y="4480382"/>
                </a:lnTo>
                <a:lnTo>
                  <a:pt x="6103137" y="4480382"/>
                </a:lnTo>
                <a:lnTo>
                  <a:pt x="61031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36238" y="2360769"/>
          <a:ext cx="5855333" cy="4095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7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5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72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178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108585" algn="r">
                        <a:lnSpc>
                          <a:spcPts val="955"/>
                        </a:lnSpc>
                      </a:pPr>
                      <a:r>
                        <a:rPr sz="850" spc="245" dirty="0">
                          <a:latin typeface="Arial"/>
                          <a:cs typeface="Arial"/>
                        </a:rPr>
                        <a:t>Frequency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75895">
                        <a:lnSpc>
                          <a:spcPts val="955"/>
                        </a:lnSpc>
                      </a:pPr>
                      <a:r>
                        <a:rPr sz="850" spc="229" dirty="0">
                          <a:latin typeface="Arial"/>
                          <a:cs typeface="Arial"/>
                        </a:rPr>
                        <a:t>Percent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121285" algn="r">
                        <a:lnSpc>
                          <a:spcPts val="955"/>
                        </a:lnSpc>
                      </a:pPr>
                      <a:r>
                        <a:rPr sz="850" spc="190" dirty="0">
                          <a:latin typeface="Arial"/>
                          <a:cs typeface="Arial"/>
                        </a:rPr>
                        <a:t>Valid</a:t>
                      </a:r>
                      <a:r>
                        <a:rPr sz="850" spc="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229" dirty="0">
                          <a:latin typeface="Arial"/>
                          <a:cs typeface="Arial"/>
                        </a:rPr>
                        <a:t>Percent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92735" marR="210820" indent="-130175">
                        <a:lnSpc>
                          <a:spcPct val="107100"/>
                        </a:lnSpc>
                        <a:spcBef>
                          <a:spcPts val="215"/>
                        </a:spcBef>
                      </a:pPr>
                      <a:r>
                        <a:rPr sz="850" spc="215" dirty="0">
                          <a:latin typeface="Arial"/>
                          <a:cs typeface="Arial"/>
                        </a:rPr>
                        <a:t>Cumulative </a:t>
                      </a:r>
                      <a:r>
                        <a:rPr sz="850" spc="229" dirty="0">
                          <a:latin typeface="Arial"/>
                          <a:cs typeface="Arial"/>
                        </a:rPr>
                        <a:t>Percent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50" spc="180" dirty="0">
                          <a:latin typeface="Arial"/>
                          <a:cs typeface="Arial"/>
                        </a:rPr>
                        <a:t>Valid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50" spc="240" dirty="0">
                          <a:latin typeface="Arial"/>
                          <a:cs typeface="Arial"/>
                        </a:rPr>
                        <a:t>82.00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850" dirty="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843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850" spc="200" dirty="0">
                          <a:latin typeface="Arial"/>
                          <a:cs typeface="Arial"/>
                        </a:rPr>
                        <a:t>4.2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7795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850" spc="200" dirty="0">
                          <a:latin typeface="Arial"/>
                          <a:cs typeface="Arial"/>
                        </a:rPr>
                        <a:t>4.2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45415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850" spc="200" dirty="0">
                          <a:latin typeface="Arial"/>
                          <a:cs typeface="Arial"/>
                        </a:rPr>
                        <a:t>4.2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850" spc="240" dirty="0">
                          <a:latin typeface="Arial"/>
                          <a:cs typeface="Arial"/>
                        </a:rPr>
                        <a:t>87.00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dirty="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843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spc="200" dirty="0">
                          <a:latin typeface="Arial"/>
                          <a:cs typeface="Arial"/>
                        </a:rPr>
                        <a:t>4.2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779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spc="200" dirty="0">
                          <a:latin typeface="Arial"/>
                          <a:cs typeface="Arial"/>
                        </a:rPr>
                        <a:t>4.2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4541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spc="200" dirty="0">
                          <a:latin typeface="Arial"/>
                          <a:cs typeface="Arial"/>
                        </a:rPr>
                        <a:t>8.3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850" spc="240" dirty="0">
                          <a:latin typeface="Arial"/>
                          <a:cs typeface="Arial"/>
                        </a:rPr>
                        <a:t>89.00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dirty="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843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spc="200" dirty="0">
                          <a:latin typeface="Arial"/>
                          <a:cs typeface="Arial"/>
                        </a:rPr>
                        <a:t>4.2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779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spc="200" dirty="0">
                          <a:latin typeface="Arial"/>
                          <a:cs typeface="Arial"/>
                        </a:rPr>
                        <a:t>4.2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spc="229" dirty="0">
                          <a:latin typeface="Arial"/>
                          <a:cs typeface="Arial"/>
                        </a:rPr>
                        <a:t>12.5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850" spc="240" dirty="0">
                          <a:latin typeface="Arial"/>
                          <a:cs typeface="Arial"/>
                        </a:rPr>
                        <a:t>93.00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dirty="0"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843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spc="200" dirty="0">
                          <a:latin typeface="Arial"/>
                          <a:cs typeface="Arial"/>
                        </a:rPr>
                        <a:t>8.3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779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spc="200" dirty="0">
                          <a:latin typeface="Arial"/>
                          <a:cs typeface="Arial"/>
                        </a:rPr>
                        <a:t>8.3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spc="229" dirty="0">
                          <a:latin typeface="Arial"/>
                          <a:cs typeface="Arial"/>
                        </a:rPr>
                        <a:t>20.8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850" spc="240" dirty="0">
                          <a:latin typeface="Arial"/>
                          <a:cs typeface="Arial"/>
                        </a:rPr>
                        <a:t>96.00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dirty="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843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spc="200" dirty="0">
                          <a:latin typeface="Arial"/>
                          <a:cs typeface="Arial"/>
                        </a:rPr>
                        <a:t>4.2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779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spc="200" dirty="0">
                          <a:latin typeface="Arial"/>
                          <a:cs typeface="Arial"/>
                        </a:rPr>
                        <a:t>4.2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spc="229" dirty="0">
                          <a:latin typeface="Arial"/>
                          <a:cs typeface="Arial"/>
                        </a:rPr>
                        <a:t>25.0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850" spc="240" dirty="0">
                          <a:latin typeface="Arial"/>
                          <a:cs typeface="Arial"/>
                        </a:rPr>
                        <a:t>97.00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dirty="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843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spc="200" dirty="0">
                          <a:latin typeface="Arial"/>
                          <a:cs typeface="Arial"/>
                        </a:rPr>
                        <a:t>4.2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779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spc="200" dirty="0">
                          <a:latin typeface="Arial"/>
                          <a:cs typeface="Arial"/>
                        </a:rPr>
                        <a:t>4.2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spc="229" dirty="0">
                          <a:latin typeface="Arial"/>
                          <a:cs typeface="Arial"/>
                        </a:rPr>
                        <a:t>29.2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850" spc="240" dirty="0">
                          <a:latin typeface="Arial"/>
                          <a:cs typeface="Arial"/>
                        </a:rPr>
                        <a:t>98.00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dirty="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843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spc="200" dirty="0">
                          <a:latin typeface="Arial"/>
                          <a:cs typeface="Arial"/>
                        </a:rPr>
                        <a:t>4.2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779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spc="200" dirty="0">
                          <a:latin typeface="Arial"/>
                          <a:cs typeface="Arial"/>
                        </a:rPr>
                        <a:t>4.2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spc="229" dirty="0">
                          <a:latin typeface="Arial"/>
                          <a:cs typeface="Arial"/>
                        </a:rPr>
                        <a:t>33.3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850" spc="235" dirty="0">
                          <a:latin typeface="Arial"/>
                          <a:cs typeface="Arial"/>
                        </a:rPr>
                        <a:t>102.00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dirty="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843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spc="200" dirty="0">
                          <a:latin typeface="Arial"/>
                          <a:cs typeface="Arial"/>
                        </a:rPr>
                        <a:t>4.2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779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spc="200" dirty="0">
                          <a:latin typeface="Arial"/>
                          <a:cs typeface="Arial"/>
                        </a:rPr>
                        <a:t>4.2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spc="229" dirty="0">
                          <a:latin typeface="Arial"/>
                          <a:cs typeface="Arial"/>
                        </a:rPr>
                        <a:t>37.5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850" spc="235" dirty="0">
                          <a:latin typeface="Arial"/>
                          <a:cs typeface="Arial"/>
                        </a:rPr>
                        <a:t>103.00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dirty="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843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spc="200" dirty="0">
                          <a:latin typeface="Arial"/>
                          <a:cs typeface="Arial"/>
                        </a:rPr>
                        <a:t>4.2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779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spc="200" dirty="0">
                          <a:latin typeface="Arial"/>
                          <a:cs typeface="Arial"/>
                        </a:rPr>
                        <a:t>4.2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spc="229" dirty="0">
                          <a:latin typeface="Arial"/>
                          <a:cs typeface="Arial"/>
                        </a:rPr>
                        <a:t>41.7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850" spc="235" dirty="0">
                          <a:latin typeface="Arial"/>
                          <a:cs typeface="Arial"/>
                        </a:rPr>
                        <a:t>105.00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dirty="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843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spc="200" dirty="0">
                          <a:latin typeface="Arial"/>
                          <a:cs typeface="Arial"/>
                        </a:rPr>
                        <a:t>4.2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779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spc="200" dirty="0">
                          <a:latin typeface="Arial"/>
                          <a:cs typeface="Arial"/>
                        </a:rPr>
                        <a:t>4.2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spc="229" dirty="0">
                          <a:latin typeface="Arial"/>
                          <a:cs typeface="Arial"/>
                        </a:rPr>
                        <a:t>45.8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850" spc="235" dirty="0">
                          <a:latin typeface="Arial"/>
                          <a:cs typeface="Arial"/>
                        </a:rPr>
                        <a:t>106.00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dirty="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843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spc="200" dirty="0">
                          <a:latin typeface="Arial"/>
                          <a:cs typeface="Arial"/>
                        </a:rPr>
                        <a:t>4.2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779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spc="200" dirty="0">
                          <a:latin typeface="Arial"/>
                          <a:cs typeface="Arial"/>
                        </a:rPr>
                        <a:t>4.2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spc="229" dirty="0">
                          <a:latin typeface="Arial"/>
                          <a:cs typeface="Arial"/>
                        </a:rPr>
                        <a:t>50.0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850" spc="235" dirty="0">
                          <a:latin typeface="Arial"/>
                          <a:cs typeface="Arial"/>
                        </a:rPr>
                        <a:t>107.00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dirty="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843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spc="200" dirty="0">
                          <a:latin typeface="Arial"/>
                          <a:cs typeface="Arial"/>
                        </a:rPr>
                        <a:t>4.2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779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spc="200" dirty="0">
                          <a:latin typeface="Arial"/>
                          <a:cs typeface="Arial"/>
                        </a:rPr>
                        <a:t>4.2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spc="229" dirty="0">
                          <a:latin typeface="Arial"/>
                          <a:cs typeface="Arial"/>
                        </a:rPr>
                        <a:t>54.2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850" spc="235" dirty="0">
                          <a:latin typeface="Arial"/>
                          <a:cs typeface="Arial"/>
                        </a:rPr>
                        <a:t>109.00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dirty="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843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spc="200" dirty="0">
                          <a:latin typeface="Arial"/>
                          <a:cs typeface="Arial"/>
                        </a:rPr>
                        <a:t>4.2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779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spc="200" dirty="0">
                          <a:latin typeface="Arial"/>
                          <a:cs typeface="Arial"/>
                        </a:rPr>
                        <a:t>4.2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spc="229" dirty="0">
                          <a:latin typeface="Arial"/>
                          <a:cs typeface="Arial"/>
                        </a:rPr>
                        <a:t>58.3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850" spc="235" dirty="0">
                          <a:latin typeface="Arial"/>
                          <a:cs typeface="Arial"/>
                        </a:rPr>
                        <a:t>111.00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dirty="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843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spc="200" dirty="0">
                          <a:latin typeface="Arial"/>
                          <a:cs typeface="Arial"/>
                        </a:rPr>
                        <a:t>4.2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779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spc="200" dirty="0">
                          <a:latin typeface="Arial"/>
                          <a:cs typeface="Arial"/>
                        </a:rPr>
                        <a:t>4.2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spc="229" dirty="0">
                          <a:latin typeface="Arial"/>
                          <a:cs typeface="Arial"/>
                        </a:rPr>
                        <a:t>62.5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850" spc="235" dirty="0">
                          <a:latin typeface="Arial"/>
                          <a:cs typeface="Arial"/>
                        </a:rPr>
                        <a:t>115.00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dirty="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843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spc="200" dirty="0">
                          <a:latin typeface="Arial"/>
                          <a:cs typeface="Arial"/>
                        </a:rPr>
                        <a:t>4.2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779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spc="200" dirty="0">
                          <a:latin typeface="Arial"/>
                          <a:cs typeface="Arial"/>
                        </a:rPr>
                        <a:t>4.2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spc="229" dirty="0">
                          <a:latin typeface="Arial"/>
                          <a:cs typeface="Arial"/>
                        </a:rPr>
                        <a:t>66.7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850" spc="235" dirty="0">
                          <a:latin typeface="Arial"/>
                          <a:cs typeface="Arial"/>
                        </a:rPr>
                        <a:t>119.00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dirty="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843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spc="200" dirty="0">
                          <a:latin typeface="Arial"/>
                          <a:cs typeface="Arial"/>
                        </a:rPr>
                        <a:t>4.2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779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spc="200" dirty="0">
                          <a:latin typeface="Arial"/>
                          <a:cs typeface="Arial"/>
                        </a:rPr>
                        <a:t>4.2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spc="229" dirty="0">
                          <a:latin typeface="Arial"/>
                          <a:cs typeface="Arial"/>
                        </a:rPr>
                        <a:t>70.8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850" spc="235" dirty="0">
                          <a:latin typeface="Arial"/>
                          <a:cs typeface="Arial"/>
                        </a:rPr>
                        <a:t>120.00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dirty="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843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spc="200" dirty="0">
                          <a:latin typeface="Arial"/>
                          <a:cs typeface="Arial"/>
                        </a:rPr>
                        <a:t>4.2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779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spc="200" dirty="0">
                          <a:latin typeface="Arial"/>
                          <a:cs typeface="Arial"/>
                        </a:rPr>
                        <a:t>4.2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spc="229" dirty="0">
                          <a:latin typeface="Arial"/>
                          <a:cs typeface="Arial"/>
                        </a:rPr>
                        <a:t>75.0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850" spc="235" dirty="0">
                          <a:latin typeface="Arial"/>
                          <a:cs typeface="Arial"/>
                        </a:rPr>
                        <a:t>127.00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dirty="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843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spc="200" dirty="0">
                          <a:latin typeface="Arial"/>
                          <a:cs typeface="Arial"/>
                        </a:rPr>
                        <a:t>4.2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779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spc="200" dirty="0">
                          <a:latin typeface="Arial"/>
                          <a:cs typeface="Arial"/>
                        </a:rPr>
                        <a:t>4.2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spc="229" dirty="0">
                          <a:latin typeface="Arial"/>
                          <a:cs typeface="Arial"/>
                        </a:rPr>
                        <a:t>79.2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850" spc="235" dirty="0">
                          <a:latin typeface="Arial"/>
                          <a:cs typeface="Arial"/>
                        </a:rPr>
                        <a:t>128.00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dirty="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843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spc="200" dirty="0">
                          <a:latin typeface="Arial"/>
                          <a:cs typeface="Arial"/>
                        </a:rPr>
                        <a:t>4.2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779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spc="200" dirty="0">
                          <a:latin typeface="Arial"/>
                          <a:cs typeface="Arial"/>
                        </a:rPr>
                        <a:t>4.2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spc="229" dirty="0">
                          <a:latin typeface="Arial"/>
                          <a:cs typeface="Arial"/>
                        </a:rPr>
                        <a:t>83.3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850" spc="235" dirty="0">
                          <a:latin typeface="Arial"/>
                          <a:cs typeface="Arial"/>
                        </a:rPr>
                        <a:t>131.00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dirty="0"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843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spc="200" dirty="0">
                          <a:latin typeface="Arial"/>
                          <a:cs typeface="Arial"/>
                        </a:rPr>
                        <a:t>8.3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779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spc="200" dirty="0">
                          <a:latin typeface="Arial"/>
                          <a:cs typeface="Arial"/>
                        </a:rPr>
                        <a:t>8.3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spc="229" dirty="0">
                          <a:latin typeface="Arial"/>
                          <a:cs typeface="Arial"/>
                        </a:rPr>
                        <a:t>91.7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850" spc="235" dirty="0">
                          <a:latin typeface="Arial"/>
                          <a:cs typeface="Arial"/>
                        </a:rPr>
                        <a:t>140.00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dirty="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843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spc="200" dirty="0">
                          <a:latin typeface="Arial"/>
                          <a:cs typeface="Arial"/>
                        </a:rPr>
                        <a:t>4.2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779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spc="200" dirty="0">
                          <a:latin typeface="Arial"/>
                          <a:cs typeface="Arial"/>
                        </a:rPr>
                        <a:t>4.2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spc="229" dirty="0">
                          <a:latin typeface="Arial"/>
                          <a:cs typeface="Arial"/>
                        </a:rPr>
                        <a:t>95.8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850" spc="235" dirty="0">
                          <a:latin typeface="Arial"/>
                          <a:cs typeface="Arial"/>
                        </a:rPr>
                        <a:t>162.00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dirty="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843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spc="200" dirty="0">
                          <a:latin typeface="Arial"/>
                          <a:cs typeface="Arial"/>
                        </a:rPr>
                        <a:t>4.2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779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spc="200" dirty="0">
                          <a:latin typeface="Arial"/>
                          <a:cs typeface="Arial"/>
                        </a:rPr>
                        <a:t>4.2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spc="240" dirty="0">
                          <a:latin typeface="Arial"/>
                          <a:cs typeface="Arial"/>
                        </a:rPr>
                        <a:t>100.0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89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850" spc="215" dirty="0">
                          <a:latin typeface="Arial"/>
                          <a:cs typeface="Arial"/>
                        </a:rPr>
                        <a:t>Total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4097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spc="210" dirty="0">
                          <a:latin typeface="Arial"/>
                          <a:cs typeface="Arial"/>
                        </a:rPr>
                        <a:t>24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573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spc="240" dirty="0">
                          <a:latin typeface="Arial"/>
                          <a:cs typeface="Arial"/>
                        </a:rPr>
                        <a:t>100.0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50" spc="240" dirty="0">
                          <a:latin typeface="Arial"/>
                          <a:cs typeface="Arial"/>
                        </a:rPr>
                        <a:t>100.0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9889" y="157048"/>
            <a:ext cx="574294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Frequency</a:t>
            </a:r>
            <a:r>
              <a:rPr sz="4200" spc="-15" dirty="0"/>
              <a:t> </a:t>
            </a:r>
            <a:r>
              <a:rPr sz="4200" spc="-10" dirty="0"/>
              <a:t>Distribution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383540" y="1023874"/>
            <a:ext cx="215201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FFFFFF"/>
                </a:solidFill>
                <a:latin typeface="Century Gothic"/>
                <a:cs typeface="Century Gothic"/>
              </a:rPr>
              <a:t>Frequency</a:t>
            </a:r>
            <a:r>
              <a:rPr sz="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800" dirty="0">
                <a:solidFill>
                  <a:srgbClr val="FFFFFF"/>
                </a:solidFill>
                <a:latin typeface="Century Gothic"/>
                <a:cs typeface="Century Gothic"/>
              </a:rPr>
              <a:t>Distribution</a:t>
            </a:r>
            <a:r>
              <a:rPr sz="8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80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8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800" dirty="0">
                <a:solidFill>
                  <a:srgbClr val="FFFFFF"/>
                </a:solidFill>
                <a:latin typeface="Century Gothic"/>
                <a:cs typeface="Century Gothic"/>
              </a:rPr>
              <a:t>IQ</a:t>
            </a:r>
            <a:r>
              <a:rPr sz="8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800" dirty="0">
                <a:solidFill>
                  <a:srgbClr val="FFFFFF"/>
                </a:solidFill>
                <a:latin typeface="Century Gothic"/>
                <a:cs typeface="Century Gothic"/>
              </a:rPr>
              <a:t>for</a:t>
            </a:r>
            <a:r>
              <a:rPr sz="8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800" dirty="0">
                <a:solidFill>
                  <a:srgbClr val="FFFFFF"/>
                </a:solidFill>
                <a:latin typeface="Century Gothic"/>
                <a:cs typeface="Century Gothic"/>
              </a:rPr>
              <a:t>Two</a:t>
            </a:r>
            <a:r>
              <a:rPr sz="8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Century Gothic"/>
                <a:cs typeface="Century Gothic"/>
              </a:rPr>
              <a:t>Classes</a:t>
            </a:r>
            <a:endParaRPr sz="800">
              <a:latin typeface="Century Gothic"/>
              <a:cs typeface="Century Gothic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21969" y="1436787"/>
          <a:ext cx="2819400" cy="512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7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1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890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b="1" spc="-2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IQ</a:t>
                      </a:r>
                      <a:endParaRPr sz="800">
                        <a:latin typeface="Century Gothic"/>
                        <a:cs typeface="Century Gothic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Frequency</a:t>
                      </a:r>
                      <a:endParaRPr sz="800">
                        <a:latin typeface="Century Gothic"/>
                        <a:cs typeface="Century Gothic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217170">
                        <a:lnSpc>
                          <a:spcPct val="100000"/>
                        </a:lnSpc>
                      </a:pPr>
                      <a:r>
                        <a:rPr sz="800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82.00</a:t>
                      </a:r>
                      <a:endParaRPr sz="8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30810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</a:t>
                      </a:r>
                      <a:endParaRPr sz="8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800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87.00</a:t>
                      </a:r>
                      <a:endParaRPr sz="800">
                        <a:latin typeface="Century Gothic"/>
                        <a:cs typeface="Century Gothic"/>
                      </a:endParaRPr>
                    </a:p>
                  </a:txBody>
                  <a:tcPr marL="0" marR="0" marT="5715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</a:t>
                      </a:r>
                      <a:endParaRPr sz="800">
                        <a:latin typeface="Century Gothic"/>
                        <a:cs typeface="Century Gothic"/>
                      </a:endParaRPr>
                    </a:p>
                  </a:txBody>
                  <a:tcPr marL="0" marR="0" marT="5715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800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89.00</a:t>
                      </a:r>
                      <a:endParaRPr sz="800">
                        <a:latin typeface="Century Gothic"/>
                        <a:cs typeface="Century Gothic"/>
                      </a:endParaRPr>
                    </a:p>
                  </a:txBody>
                  <a:tcPr marL="0" marR="0" marT="28575" marB="0">
                    <a:lnT w="952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</a:t>
                      </a:r>
                      <a:endParaRPr sz="800">
                        <a:latin typeface="Century Gothic"/>
                        <a:cs typeface="Century Gothic"/>
                      </a:endParaRPr>
                    </a:p>
                  </a:txBody>
                  <a:tcPr marL="0" marR="0" marT="28575" marB="0">
                    <a:lnT w="9525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93.00</a:t>
                      </a:r>
                      <a:endParaRPr sz="800">
                        <a:latin typeface="Century Gothic"/>
                        <a:cs typeface="Century Gothic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2</a:t>
                      </a:r>
                      <a:endParaRPr sz="800">
                        <a:latin typeface="Century Gothic"/>
                        <a:cs typeface="Century Gothic"/>
                      </a:endParaRPr>
                    </a:p>
                  </a:txBody>
                  <a:tcPr marL="0" marR="0" marT="3873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96.00</a:t>
                      </a:r>
                      <a:endParaRPr sz="800">
                        <a:latin typeface="Century Gothic"/>
                        <a:cs typeface="Century Gothic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</a:t>
                      </a:r>
                      <a:endParaRPr sz="800">
                        <a:latin typeface="Century Gothic"/>
                        <a:cs typeface="Century Gothic"/>
                      </a:endParaRPr>
                    </a:p>
                  </a:txBody>
                  <a:tcPr marL="0" marR="0" marT="3810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97.00</a:t>
                      </a:r>
                      <a:endParaRPr sz="800">
                        <a:latin typeface="Century Gothic"/>
                        <a:cs typeface="Century Gothic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</a:t>
                      </a:r>
                      <a:endParaRPr sz="800">
                        <a:latin typeface="Century Gothic"/>
                        <a:cs typeface="Century Gothic"/>
                      </a:endParaRPr>
                    </a:p>
                  </a:txBody>
                  <a:tcPr marL="0" marR="0" marT="3810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98.00</a:t>
                      </a:r>
                      <a:endParaRPr sz="800">
                        <a:latin typeface="Century Gothic"/>
                        <a:cs typeface="Century Gothic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</a:t>
                      </a:r>
                      <a:endParaRPr sz="800">
                        <a:latin typeface="Century Gothic"/>
                        <a:cs typeface="Century Gothic"/>
                      </a:endParaRPr>
                    </a:p>
                  </a:txBody>
                  <a:tcPr marL="0" marR="0" marT="3873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102.00</a:t>
                      </a:r>
                      <a:endParaRPr sz="800">
                        <a:latin typeface="Century Gothic"/>
                        <a:cs typeface="Century Gothic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</a:t>
                      </a:r>
                      <a:endParaRPr sz="800">
                        <a:latin typeface="Century Gothic"/>
                        <a:cs typeface="Century Gothic"/>
                      </a:endParaRPr>
                    </a:p>
                  </a:txBody>
                  <a:tcPr marL="0" marR="0" marT="3810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660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103.00</a:t>
                      </a:r>
                      <a:endParaRPr sz="800">
                        <a:latin typeface="Century Gothic"/>
                        <a:cs typeface="Century Gothic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</a:t>
                      </a:r>
                      <a:endParaRPr sz="800">
                        <a:latin typeface="Century Gothic"/>
                        <a:cs typeface="Century Gothic"/>
                      </a:endParaRPr>
                    </a:p>
                  </a:txBody>
                  <a:tcPr marL="0" marR="0" marT="3810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105.00</a:t>
                      </a:r>
                      <a:endParaRPr sz="800">
                        <a:latin typeface="Century Gothic"/>
                        <a:cs typeface="Century Gothic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</a:t>
                      </a:r>
                      <a:endParaRPr sz="800">
                        <a:latin typeface="Century Gothic"/>
                        <a:cs typeface="Century Gothic"/>
                      </a:endParaRPr>
                    </a:p>
                  </a:txBody>
                  <a:tcPr marL="0" marR="0" marT="3873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106.00</a:t>
                      </a:r>
                      <a:endParaRPr sz="800">
                        <a:latin typeface="Century Gothic"/>
                        <a:cs typeface="Century Gothic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</a:t>
                      </a:r>
                      <a:endParaRPr sz="800">
                        <a:latin typeface="Century Gothic"/>
                        <a:cs typeface="Century Gothic"/>
                      </a:endParaRPr>
                    </a:p>
                  </a:txBody>
                  <a:tcPr marL="0" marR="0" marT="3810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107.00</a:t>
                      </a:r>
                      <a:endParaRPr sz="800">
                        <a:latin typeface="Century Gothic"/>
                        <a:cs typeface="Century Gothic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</a:t>
                      </a:r>
                      <a:endParaRPr sz="800">
                        <a:latin typeface="Century Gothic"/>
                        <a:cs typeface="Century Gothic"/>
                      </a:endParaRPr>
                    </a:p>
                  </a:txBody>
                  <a:tcPr marL="0" marR="0" marT="3810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109.00</a:t>
                      </a:r>
                      <a:endParaRPr sz="800">
                        <a:latin typeface="Century Gothic"/>
                        <a:cs typeface="Century Gothic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</a:t>
                      </a:r>
                      <a:endParaRPr sz="800">
                        <a:latin typeface="Century Gothic"/>
                        <a:cs typeface="Century Gothic"/>
                      </a:endParaRPr>
                    </a:p>
                  </a:txBody>
                  <a:tcPr marL="0" marR="0" marT="38735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111.00</a:t>
                      </a:r>
                      <a:endParaRPr sz="800">
                        <a:latin typeface="Century Gothic"/>
                        <a:cs typeface="Century Gothic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</a:t>
                      </a:r>
                      <a:endParaRPr sz="800">
                        <a:latin typeface="Century Gothic"/>
                        <a:cs typeface="Century Gothic"/>
                      </a:endParaRPr>
                    </a:p>
                  </a:txBody>
                  <a:tcPr marL="0" marR="0" marT="3810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115.00</a:t>
                      </a:r>
                      <a:endParaRPr sz="800">
                        <a:latin typeface="Century Gothic"/>
                        <a:cs typeface="Century Gothic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</a:t>
                      </a:r>
                      <a:endParaRPr sz="800">
                        <a:latin typeface="Century Gothic"/>
                        <a:cs typeface="Century Gothic"/>
                      </a:endParaRPr>
                    </a:p>
                  </a:txBody>
                  <a:tcPr marL="0" marR="0" marT="3810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0660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800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119.00</a:t>
                      </a:r>
                      <a:endParaRPr sz="800">
                        <a:latin typeface="Century Gothic"/>
                        <a:cs typeface="Century Gothic"/>
                      </a:endParaRPr>
                    </a:p>
                  </a:txBody>
                  <a:tcPr marL="0" marR="0" marT="39369" marB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</a:t>
                      </a:r>
                      <a:endParaRPr sz="800">
                        <a:latin typeface="Century Gothic"/>
                        <a:cs typeface="Century Gothic"/>
                      </a:endParaRPr>
                    </a:p>
                  </a:txBody>
                  <a:tcPr marL="0" marR="0" marT="39369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120.00</a:t>
                      </a:r>
                      <a:endParaRPr sz="800">
                        <a:latin typeface="Century Gothic"/>
                        <a:cs typeface="Century Gothic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</a:t>
                      </a:r>
                      <a:endParaRPr sz="800">
                        <a:latin typeface="Century Gothic"/>
                        <a:cs typeface="Century Gothic"/>
                      </a:endParaRPr>
                    </a:p>
                  </a:txBody>
                  <a:tcPr marL="0" marR="0" marT="3810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127.00</a:t>
                      </a:r>
                      <a:endParaRPr sz="800">
                        <a:latin typeface="Century Gothic"/>
                        <a:cs typeface="Century Gothic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</a:t>
                      </a:r>
                      <a:endParaRPr sz="800">
                        <a:latin typeface="Century Gothic"/>
                        <a:cs typeface="Century Gothic"/>
                      </a:endParaRPr>
                    </a:p>
                  </a:txBody>
                  <a:tcPr marL="0" marR="0" marT="3810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128.00</a:t>
                      </a:r>
                      <a:endParaRPr sz="800">
                        <a:latin typeface="Century Gothic"/>
                        <a:cs typeface="Century Gothic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</a:t>
                      </a:r>
                      <a:endParaRPr sz="800">
                        <a:latin typeface="Century Gothic"/>
                        <a:cs typeface="Century Gothic"/>
                      </a:endParaRPr>
                    </a:p>
                  </a:txBody>
                  <a:tcPr marL="0" marR="0" marT="38735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131.00</a:t>
                      </a:r>
                      <a:endParaRPr sz="800">
                        <a:latin typeface="Century Gothic"/>
                        <a:cs typeface="Century Gothic"/>
                      </a:endParaRPr>
                    </a:p>
                  </a:txBody>
                  <a:tcPr marL="0" marR="0" marT="38100" marB="0"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2</a:t>
                      </a:r>
                      <a:endParaRPr sz="800">
                        <a:latin typeface="Century Gothic"/>
                        <a:cs typeface="Century Gothic"/>
                      </a:endParaRPr>
                    </a:p>
                  </a:txBody>
                  <a:tcPr marL="0" marR="0" marT="38100" marB="0"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2090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800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140.00</a:t>
                      </a:r>
                      <a:endParaRPr sz="800">
                        <a:latin typeface="Century Gothic"/>
                        <a:cs typeface="Century Gothic"/>
                      </a:endParaRPr>
                    </a:p>
                  </a:txBody>
                  <a:tcPr marL="0" marR="0" marT="50165" marB="0">
                    <a:lnT w="952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</a:t>
                      </a:r>
                      <a:endParaRPr sz="800">
                        <a:latin typeface="Century Gothic"/>
                        <a:cs typeface="Century Gothic"/>
                      </a:endParaRPr>
                    </a:p>
                  </a:txBody>
                  <a:tcPr marL="0" marR="0" marT="50165" marB="0">
                    <a:lnT w="9525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217170">
                        <a:lnSpc>
                          <a:spcPts val="919"/>
                        </a:lnSpc>
                        <a:spcBef>
                          <a:spcPts val="305"/>
                        </a:spcBef>
                      </a:pPr>
                      <a:r>
                        <a:rPr sz="800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162.00</a:t>
                      </a:r>
                      <a:endParaRPr sz="800">
                        <a:latin typeface="Century Gothic"/>
                        <a:cs typeface="Century Gothic"/>
                      </a:endParaRPr>
                    </a:p>
                  </a:txBody>
                  <a:tcPr marL="0" marR="0" marT="38735" marB="0"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919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</a:t>
                      </a:r>
                      <a:endParaRPr sz="800">
                        <a:latin typeface="Century Gothic"/>
                        <a:cs typeface="Century Gothic"/>
                      </a:endParaRPr>
                    </a:p>
                  </a:txBody>
                  <a:tcPr marL="0" marR="0" marT="38735" marB="0"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943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217170">
                        <a:lnSpc>
                          <a:spcPts val="875"/>
                        </a:lnSpc>
                      </a:pPr>
                      <a:r>
                        <a:rPr sz="800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Total</a:t>
                      </a:r>
                      <a:endParaRPr sz="8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30810">
                        <a:lnSpc>
                          <a:spcPts val="875"/>
                        </a:lnSpc>
                      </a:pPr>
                      <a:r>
                        <a:rPr sz="800" spc="-2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24</a:t>
                      </a:r>
                      <a:endParaRPr sz="8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2848</Words>
  <Application>Microsoft Office PowerPoint</Application>
  <PresentationFormat>On-screen Show (4:3)</PresentationFormat>
  <Paragraphs>914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Century Gothic</vt:lpstr>
      <vt:lpstr>Times New Roman</vt:lpstr>
      <vt:lpstr>Wingdings</vt:lpstr>
      <vt:lpstr>Wingdings 3</vt:lpstr>
      <vt:lpstr>Ion</vt:lpstr>
      <vt:lpstr>Descriptive Statistics CADS MODULE 2 – SOCIAL JUSTICE 4330</vt:lpstr>
      <vt:lpstr>Descriptive Statistics</vt:lpstr>
      <vt:lpstr>Sample vs. Population</vt:lpstr>
      <vt:lpstr>Descriptive Statistics</vt:lpstr>
      <vt:lpstr>Descriptive Statistics</vt:lpstr>
      <vt:lpstr>Descriptive Statistics</vt:lpstr>
      <vt:lpstr>Descriptive Statistics</vt:lpstr>
      <vt:lpstr>SPSS Output for Frequency Distribution</vt:lpstr>
      <vt:lpstr>Frequency Distribution</vt:lpstr>
      <vt:lpstr>Grouped Relative Frequency Distribution</vt:lpstr>
      <vt:lpstr>SPSS Output for Histogram</vt:lpstr>
      <vt:lpstr>Histogram</vt:lpstr>
      <vt:lpstr>Bar Graph</vt:lpstr>
      <vt:lpstr>Stem and Leaf Plot</vt:lpstr>
      <vt:lpstr>SPSS Output of a Frequency Polygon</vt:lpstr>
      <vt:lpstr>Descriptive Statistics</vt:lpstr>
      <vt:lpstr>Mean</vt:lpstr>
      <vt:lpstr>Mean</vt:lpstr>
      <vt:lpstr>Mean</vt:lpstr>
      <vt:lpstr>Mean</vt:lpstr>
      <vt:lpstr>Mean</vt:lpstr>
      <vt:lpstr>Median</vt:lpstr>
      <vt:lpstr>Median</vt:lpstr>
      <vt:lpstr>Median</vt:lpstr>
      <vt:lpstr>Median</vt:lpstr>
      <vt:lpstr>Median</vt:lpstr>
      <vt:lpstr>Median</vt:lpstr>
      <vt:lpstr>Mode</vt:lpstr>
      <vt:lpstr>Mode</vt:lpstr>
      <vt:lpstr>Mode</vt:lpstr>
      <vt:lpstr>Descriptive Statistics</vt:lpstr>
      <vt:lpstr>Range</vt:lpstr>
      <vt:lpstr>Interquartile Range</vt:lpstr>
      <vt:lpstr>Variance</vt:lpstr>
      <vt:lpstr>Variance</vt:lpstr>
      <vt:lpstr>Variance</vt:lpstr>
      <vt:lpstr>Variance</vt:lpstr>
      <vt:lpstr>Variance</vt:lpstr>
      <vt:lpstr>Standard Deviation</vt:lpstr>
      <vt:lpstr>Standard Deviation</vt:lpstr>
      <vt:lpstr>Standard Deviation</vt:lpstr>
      <vt:lpstr>Standard Deviation</vt:lpstr>
      <vt:lpstr>Practical Application for Understanding Variance and Standard Deviation</vt:lpstr>
      <vt:lpstr>Practical Application for Understanding Variance and Standard Deviation</vt:lpstr>
      <vt:lpstr>Practical Application for Understanding Variance and Standard Deviation</vt:lpstr>
      <vt:lpstr>Descriptive Statistics</vt:lpstr>
      <vt:lpstr>Box-Plots</vt:lpstr>
      <vt:lpstr>Box-Plots</vt:lpstr>
      <vt:lpstr>IQV—Index of Qualitative Variation</vt:lpstr>
      <vt:lpstr>IQV—Index of Qualitative Variation</vt:lpstr>
      <vt:lpstr>IQV—Index of Qualitative Variation</vt:lpstr>
      <vt:lpstr>Descriptive Statistics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Descriptive Statistics</dc:title>
  <dc:creator>James Daniel Lee, Ph.D.</dc:creator>
  <cp:lastModifiedBy>brixx panlaqui</cp:lastModifiedBy>
  <cp:revision>4</cp:revision>
  <dcterms:created xsi:type="dcterms:W3CDTF">2022-06-24T14:42:35Z</dcterms:created>
  <dcterms:modified xsi:type="dcterms:W3CDTF">2022-06-24T14:50:04Z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2021-04-20T00:00:00Z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2022-06-24T00:00:00Z</vt:filetime>
  </property>
</Properties>
</file>