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4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28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6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164793"/>
            <a:ext cx="8376919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3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cs.la.psu.edu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Agency</a:t>
            </a:r>
            <a:r>
              <a:rPr spc="-15" dirty="0"/>
              <a:t> </a:t>
            </a:r>
            <a:r>
              <a:rPr spc="-10" dirty="0"/>
              <a:t>Records, </a:t>
            </a:r>
            <a:r>
              <a:rPr dirty="0"/>
              <a:t>Content Analysis, </a:t>
            </a:r>
            <a:r>
              <a:rPr spc="-25" dirty="0"/>
              <a:t>and </a:t>
            </a:r>
            <a:r>
              <a:rPr dirty="0"/>
              <a:t>Secondary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075" y="4218813"/>
            <a:ext cx="4891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CADS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JUSTICE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4330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80"/>
            <a:ext cx="623697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Illustrations</a:t>
            </a:r>
            <a:r>
              <a:rPr sz="3800" spc="-40" dirty="0"/>
              <a:t> </a:t>
            </a:r>
            <a:r>
              <a:rPr sz="3800" dirty="0"/>
              <a:t>of</a:t>
            </a:r>
            <a:r>
              <a:rPr sz="3800" spc="-55" dirty="0"/>
              <a:t> </a:t>
            </a:r>
            <a:r>
              <a:rPr sz="3800" spc="-10" dirty="0"/>
              <a:t>Content </a:t>
            </a:r>
            <a:r>
              <a:rPr sz="3800" dirty="0"/>
              <a:t>Analysis:</a:t>
            </a:r>
            <a:r>
              <a:rPr sz="3800" spc="-55" dirty="0"/>
              <a:t> </a:t>
            </a:r>
            <a:r>
              <a:rPr sz="3800" dirty="0"/>
              <a:t>Violence</a:t>
            </a:r>
            <a:r>
              <a:rPr sz="3800" spc="-35" dirty="0"/>
              <a:t> </a:t>
            </a:r>
            <a:r>
              <a:rPr sz="3800" dirty="0"/>
              <a:t>in</a:t>
            </a:r>
            <a:r>
              <a:rPr sz="3800" spc="-40" dirty="0"/>
              <a:t> </a:t>
            </a:r>
            <a:r>
              <a:rPr sz="3800" spc="-10" dirty="0"/>
              <a:t>Video Games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907491" y="2408047"/>
            <a:ext cx="6374130" cy="40106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900" marR="187960" indent="-457834">
              <a:lnSpc>
                <a:spcPts val="1920"/>
              </a:lnSpc>
              <a:spcBef>
                <a:spcPts val="565"/>
              </a:spcBef>
              <a:buClr>
                <a:srgbClr val="89D0D5"/>
              </a:buClr>
              <a:buSzPct val="80000"/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Thompson</a:t>
            </a:r>
            <a:r>
              <a:rPr sz="2000" spc="-4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Haninger</a:t>
            </a:r>
            <a:r>
              <a:rPr sz="2000" spc="-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(2001)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sampled</a:t>
            </a:r>
            <a:r>
              <a:rPr sz="2000" spc="-1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55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of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over</a:t>
            </a:r>
            <a:r>
              <a:rPr sz="2000" spc="-5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600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E-rated</a:t>
            </a:r>
            <a:r>
              <a:rPr sz="2000" spc="-4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games</a:t>
            </a:r>
            <a:endParaRPr sz="2000" dirty="0">
              <a:latin typeface="+mj-lt"/>
              <a:cs typeface="Verdana"/>
            </a:endParaRPr>
          </a:p>
          <a:p>
            <a:pPr marL="469900" marR="259079" indent="-457834">
              <a:lnSpc>
                <a:spcPct val="80000"/>
              </a:lnSpc>
              <a:spcBef>
                <a:spcPts val="1025"/>
              </a:spcBef>
              <a:buClr>
                <a:srgbClr val="89D0D5"/>
              </a:buClr>
              <a:buSzPct val="80000"/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Experienced</a:t>
            </a:r>
            <a:r>
              <a:rPr sz="2000" spc="-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undergrad</a:t>
            </a:r>
            <a:r>
              <a:rPr sz="2000" spc="-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gamer</a:t>
            </a:r>
            <a:r>
              <a:rPr sz="2000" spc="-4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played</a:t>
            </a:r>
            <a:r>
              <a:rPr sz="2000" spc="-5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for</a:t>
            </a:r>
            <a:r>
              <a:rPr sz="2000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90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minutes</a:t>
            </a:r>
            <a:r>
              <a:rPr sz="2000" spc="-5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or</a:t>
            </a:r>
            <a:r>
              <a:rPr sz="2000" spc="-4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until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game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reached</a:t>
            </a:r>
            <a:r>
              <a:rPr sz="2000" spc="-4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natural conclusion</a:t>
            </a:r>
            <a:endParaRPr sz="2000" dirty="0">
              <a:latin typeface="+mj-lt"/>
              <a:cs typeface="Verdana"/>
            </a:endParaRPr>
          </a:p>
          <a:p>
            <a:pPr marL="469900" marR="5080" indent="-457834">
              <a:lnSpc>
                <a:spcPct val="8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Experienced</a:t>
            </a:r>
            <a:r>
              <a:rPr sz="2000" spc="-7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gamer/researcher</a:t>
            </a:r>
            <a:r>
              <a:rPr sz="2000" spc="-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undergrad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gamer</a:t>
            </a:r>
            <a:r>
              <a:rPr sz="2000" spc="-3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reviewed</a:t>
            </a:r>
            <a:r>
              <a:rPr sz="2000" spc="-3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videotape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video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gaming session</a:t>
            </a:r>
            <a:endParaRPr sz="2000" dirty="0">
              <a:latin typeface="+mj-lt"/>
              <a:cs typeface="Verdana"/>
            </a:endParaRPr>
          </a:p>
          <a:p>
            <a:pPr marL="469900" marR="281940" indent="-457834">
              <a:lnSpc>
                <a:spcPct val="8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Coded:</a:t>
            </a:r>
            <a:r>
              <a:rPr sz="2000" spc="-4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#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violent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incidents,</a:t>
            </a:r>
            <a:r>
              <a:rPr sz="2000" spc="-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#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deaths,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drugs/alcohol/tobacco,</a:t>
            </a:r>
            <a:r>
              <a:rPr sz="2000" spc="-10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profanity</a:t>
            </a:r>
            <a:r>
              <a:rPr sz="2000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sexual 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behavior,</a:t>
            </a:r>
            <a:r>
              <a:rPr sz="2000" spc="-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weapon</a:t>
            </a:r>
            <a:r>
              <a:rPr sz="2000" spc="-5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use,</a:t>
            </a:r>
            <a:r>
              <a:rPr sz="2000" spc="-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explicit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music</a:t>
            </a:r>
            <a:endParaRPr sz="2000" dirty="0">
              <a:latin typeface="+mj-lt"/>
              <a:cs typeface="Verdana"/>
            </a:endParaRPr>
          </a:p>
          <a:p>
            <a:pPr marL="469900" marR="448309" indent="-457834">
              <a:lnSpc>
                <a:spcPts val="1920"/>
              </a:lnSpc>
              <a:spcBef>
                <a:spcPts val="990"/>
              </a:spcBef>
              <a:buClr>
                <a:srgbClr val="89D0D5"/>
              </a:buClr>
              <a:buSzPct val="80000"/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Measured</a:t>
            </a:r>
            <a:r>
              <a:rPr sz="2000" spc="-4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duration</a:t>
            </a:r>
            <a:r>
              <a:rPr sz="2000" spc="-4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violent</a:t>
            </a:r>
            <a:r>
              <a:rPr sz="2000" spc="-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acts</a:t>
            </a:r>
            <a:r>
              <a:rPr sz="2000" spc="-3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#</a:t>
            </a:r>
            <a:r>
              <a:rPr sz="2000" spc="-1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of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deaths</a:t>
            </a:r>
            <a:r>
              <a:rPr sz="2000" spc="-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length</a:t>
            </a:r>
            <a:r>
              <a:rPr sz="2000" spc="-3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game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playing</a:t>
            </a:r>
            <a:r>
              <a:rPr sz="2000" spc="-1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+mj-lt"/>
                <a:cs typeface="Verdana"/>
              </a:rPr>
              <a:t>for </a:t>
            </a:r>
            <a:r>
              <a:rPr sz="2000" dirty="0">
                <a:solidFill>
                  <a:srgbClr val="FFFFFF"/>
                </a:solidFill>
                <a:latin typeface="+mj-lt"/>
                <a:cs typeface="Verdana"/>
              </a:rPr>
              <a:t>standardized</a:t>
            </a:r>
            <a:r>
              <a:rPr sz="2000" spc="-9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+mj-lt"/>
                <a:cs typeface="Verdana"/>
              </a:rPr>
              <a:t>measures</a:t>
            </a:r>
            <a:endParaRPr sz="2000" dirty="0">
              <a:latin typeface="+mj-lt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80"/>
            <a:ext cx="5471795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Illustrations</a:t>
            </a:r>
            <a:r>
              <a:rPr sz="3800" spc="-40" dirty="0"/>
              <a:t> </a:t>
            </a:r>
            <a:r>
              <a:rPr sz="3800" dirty="0"/>
              <a:t>of</a:t>
            </a:r>
            <a:r>
              <a:rPr sz="3800" spc="-55" dirty="0"/>
              <a:t> </a:t>
            </a:r>
            <a:r>
              <a:rPr sz="3800" spc="-10" dirty="0"/>
              <a:t>Content </a:t>
            </a:r>
            <a:r>
              <a:rPr sz="3800" dirty="0"/>
              <a:t>Analysis:</a:t>
            </a:r>
            <a:r>
              <a:rPr sz="3800" spc="-50" dirty="0"/>
              <a:t> </a:t>
            </a:r>
            <a:r>
              <a:rPr sz="3800" spc="-10" dirty="0"/>
              <a:t>Gang-Related Homicides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37717" y="2618358"/>
            <a:ext cx="7418705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405130" indent="-457200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Analyzed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police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files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over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10-year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period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St.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Louis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classified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case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gang-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related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endParaRPr sz="2000">
              <a:latin typeface="Century Gothic"/>
              <a:cs typeface="Century Gothic"/>
            </a:endParaRPr>
          </a:p>
          <a:p>
            <a:pPr marL="469265" marR="5080" indent="-4572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distinguished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gang-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motivated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gang-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affiliated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homicides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(after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conceptualizing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both)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Interrater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reliability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was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extremely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important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4979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Secondary</a:t>
            </a:r>
            <a:r>
              <a:rPr spc="-3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981264"/>
            <a:ext cx="6521450" cy="35807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8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Sources</a:t>
            </a:r>
            <a:endParaRPr sz="2000">
              <a:latin typeface="Century Gothic"/>
              <a:cs typeface="Century Gothic"/>
            </a:endParaRPr>
          </a:p>
          <a:p>
            <a:pPr marL="532130" marR="238760" lvl="1" indent="-256540">
              <a:lnSpc>
                <a:spcPct val="100000"/>
              </a:lnSpc>
              <a:spcBef>
                <a:spcPts val="615"/>
              </a:spcBef>
              <a:buClr>
                <a:srgbClr val="89D0D5"/>
              </a:buClr>
              <a:buSzPct val="78125"/>
              <a:buFont typeface="Century Gothic"/>
              <a:buChar char="•"/>
              <a:tabLst>
                <a:tab pos="532130" algn="l"/>
                <a:tab pos="532765" algn="l"/>
              </a:tabLst>
            </a:pP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Interuniversity</a:t>
            </a:r>
            <a:r>
              <a:rPr sz="16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Consortium</a:t>
            </a:r>
            <a:r>
              <a:rPr sz="1600" b="1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600" b="1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Political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6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(ICPSR):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central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repository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6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collected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6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social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science</a:t>
            </a:r>
            <a:r>
              <a:rPr sz="16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endParaRPr sz="1600">
              <a:latin typeface="Century Gothic"/>
              <a:cs typeface="Century Gothic"/>
            </a:endParaRPr>
          </a:p>
          <a:p>
            <a:pPr marL="532130" marR="5080" lvl="1" indent="-256540">
              <a:lnSpc>
                <a:spcPts val="1910"/>
              </a:lnSpc>
              <a:spcBef>
                <a:spcPts val="675"/>
              </a:spcBef>
              <a:buClr>
                <a:srgbClr val="89D0D5"/>
              </a:buClr>
              <a:buSzPct val="78125"/>
              <a:buFont typeface="Century Gothic"/>
              <a:buChar char="•"/>
              <a:tabLst>
                <a:tab pos="532130" algn="l"/>
                <a:tab pos="532765" algn="l"/>
              </a:tabLst>
            </a:pP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National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Archive</a:t>
            </a:r>
            <a:r>
              <a:rPr sz="16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6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Criminal</a:t>
            </a:r>
            <a:r>
              <a:rPr sz="16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Justice</a:t>
            </a:r>
            <a:r>
              <a:rPr sz="16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6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(NACJD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1600" b="1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16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criminal</a:t>
            </a:r>
            <a:r>
              <a:rPr sz="1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justice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established</a:t>
            </a:r>
            <a:r>
              <a:rPr sz="1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BJS</a:t>
            </a:r>
            <a:endParaRPr sz="1600">
              <a:latin typeface="Century Gothic"/>
              <a:cs typeface="Century Gothic"/>
            </a:endParaRPr>
          </a:p>
          <a:p>
            <a:pPr marL="469900" marR="64769" indent="-457834">
              <a:lnSpc>
                <a:spcPct val="100000"/>
              </a:lnSpc>
              <a:spcBef>
                <a:spcPts val="93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Advantages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cheaper,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faster,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benefit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work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skilled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endParaRPr sz="2000">
              <a:latin typeface="Century Gothic"/>
              <a:cs typeface="Century Gothic"/>
            </a:endParaRPr>
          </a:p>
          <a:p>
            <a:pPr marL="469900" marR="250825" indent="-457834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 3"/>
              <a:buChar char=""/>
              <a:tabLst>
                <a:tab pos="469265" algn="l"/>
                <a:tab pos="470534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Disadvantages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may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appropriate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your research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question;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least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useful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evaluation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studies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3158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242" y="1686509"/>
            <a:ext cx="7310120" cy="35020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Clr>
                <a:srgbClr val="89D0D5"/>
              </a:buClr>
              <a:buSzPct val="80000"/>
              <a:buChar char="•"/>
              <a:tabLst>
                <a:tab pos="354965" algn="l"/>
                <a:tab pos="355600" algn="l"/>
                <a:tab pos="5583555" algn="l"/>
              </a:tabLst>
            </a:pP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3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3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agency</a:t>
            </a:r>
            <a:r>
              <a:rPr sz="3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records: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agencies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collect</a:t>
            </a:r>
            <a:r>
              <a:rPr sz="3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vast</a:t>
            </a:r>
            <a:r>
              <a:rPr sz="3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amount</a:t>
            </a:r>
            <a:r>
              <a:rPr sz="3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crime</a:t>
            </a: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CJ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3000">
              <a:latin typeface="Century Gothic"/>
              <a:cs typeface="Century Gothic"/>
            </a:endParaRPr>
          </a:p>
          <a:p>
            <a:pPr marL="355600" marR="185420" indent="-342900">
              <a:lnSpc>
                <a:spcPts val="2880"/>
              </a:lnSpc>
              <a:spcBef>
                <a:spcPts val="1775"/>
              </a:spcBef>
              <a:buClr>
                <a:srgbClr val="89D0D5"/>
              </a:buClr>
              <a:buSzPct val="80000"/>
              <a:buFont typeface="Century Gothic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FFFFFF"/>
                </a:solidFill>
                <a:latin typeface="Century Gothic"/>
                <a:cs typeface="Century Gothic"/>
              </a:rPr>
              <a:t>Secondary</a:t>
            </a:r>
            <a:r>
              <a:rPr sz="30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r>
              <a:rPr sz="30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3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analyzing</a:t>
            </a:r>
            <a:r>
              <a:rPr sz="3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entury Gothic"/>
                <a:cs typeface="Century Gothic"/>
              </a:rPr>
              <a:t>data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previously</a:t>
            </a:r>
            <a:r>
              <a:rPr sz="3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collected</a:t>
            </a:r>
            <a:endParaRPr sz="3000">
              <a:latin typeface="Century Gothic"/>
              <a:cs typeface="Century Gothic"/>
            </a:endParaRPr>
          </a:p>
          <a:p>
            <a:pPr marL="355600" marR="771525" indent="-342900">
              <a:lnSpc>
                <a:spcPct val="80000"/>
              </a:lnSpc>
              <a:spcBef>
                <a:spcPts val="1830"/>
              </a:spcBef>
              <a:buClr>
                <a:srgbClr val="89D0D5"/>
              </a:buClr>
              <a:buSzPct val="80000"/>
              <a:buFont typeface="Century Gothic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FFFFFF"/>
                </a:solidFill>
                <a:latin typeface="Century Gothic"/>
                <a:cs typeface="Century Gothic"/>
              </a:rPr>
              <a:t>Content</a:t>
            </a:r>
            <a:r>
              <a:rPr sz="30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r>
              <a:rPr sz="30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3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researchers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examine</a:t>
            </a:r>
            <a:r>
              <a:rPr sz="3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3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artifacts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(typically</a:t>
            </a:r>
            <a:r>
              <a:rPr sz="3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dirty="0">
                <a:solidFill>
                  <a:srgbClr val="FFFFFF"/>
                </a:solidFill>
                <a:latin typeface="Century Gothic"/>
                <a:cs typeface="Century Gothic"/>
              </a:rPr>
              <a:t>written</a:t>
            </a:r>
            <a:r>
              <a:rPr sz="3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documents)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7531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  <a:r>
              <a:rPr spc="-15" dirty="0"/>
              <a:t> </a:t>
            </a:r>
            <a:r>
              <a:rPr dirty="0"/>
              <a:t>Appropriate</a:t>
            </a:r>
            <a:r>
              <a:rPr spc="-10" dirty="0"/>
              <a:t> </a:t>
            </a:r>
            <a:r>
              <a:rPr spc="-25" dirty="0"/>
              <a:t>for </a:t>
            </a:r>
            <a:r>
              <a:rPr dirty="0"/>
              <a:t>Agency</a:t>
            </a:r>
            <a:r>
              <a:rPr spc="-15" dirty="0"/>
              <a:t> </a:t>
            </a:r>
            <a:r>
              <a:rPr spc="-1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689" y="2542158"/>
            <a:ext cx="6417310" cy="281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10160" indent="-28384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commonly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descriptive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exploratory research</a:t>
            </a:r>
            <a:endParaRPr sz="200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0000"/>
              </a:lnSpc>
              <a:spcBef>
                <a:spcPts val="1200"/>
              </a:spcBef>
              <a:buClr>
                <a:srgbClr val="89D0D5"/>
              </a:buClr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Agency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records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explanatory studies</a:t>
            </a:r>
            <a:endParaRPr sz="2000">
              <a:latin typeface="Century Gothic"/>
              <a:cs typeface="Century Gothic"/>
            </a:endParaRPr>
          </a:p>
          <a:p>
            <a:pPr marL="570230" lvl="1" indent="-236854">
              <a:lnSpc>
                <a:spcPct val="100000"/>
              </a:lnSpc>
              <a:spcBef>
                <a:spcPts val="610"/>
              </a:spcBef>
              <a:buClr>
                <a:srgbClr val="89D0D5"/>
              </a:buClr>
              <a:buSzPct val="80555"/>
              <a:buChar char="•"/>
              <a:tabLst>
                <a:tab pos="57086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Applied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studies</a:t>
            </a:r>
            <a:endParaRPr sz="1800">
              <a:latin typeface="Century Gothic"/>
              <a:cs typeface="Century Gothic"/>
            </a:endParaRPr>
          </a:p>
          <a:p>
            <a:pPr marL="295910" marR="168275" indent="-283845">
              <a:lnSpc>
                <a:spcPct val="100000"/>
              </a:lnSpc>
              <a:spcBef>
                <a:spcPts val="1190"/>
              </a:spcBef>
              <a:buClr>
                <a:srgbClr val="89D0D5"/>
              </a:buClr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Content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often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center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links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communication,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perceptions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crime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problems,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behavior,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CJ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policy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567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Agency</a:t>
            </a:r>
            <a:r>
              <a:rPr spc="-5" dirty="0"/>
              <a:t> </a:t>
            </a:r>
            <a:r>
              <a:rPr spc="-1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1968754"/>
            <a:ext cx="6350000" cy="273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ts val="2550"/>
              </a:lnSpc>
              <a:spcBef>
                <a:spcPts val="95"/>
              </a:spcBef>
              <a:buClr>
                <a:srgbClr val="89D0D5"/>
              </a:buClr>
              <a:buSzPct val="80000"/>
              <a:buFont typeface="Century Gothic"/>
              <a:buChar char="•"/>
              <a:tabLst>
                <a:tab pos="295910" algn="l"/>
                <a:tab pos="296545" algn="l"/>
              </a:tabLst>
            </a:pPr>
            <a:r>
              <a:rPr sz="2500" b="1" dirty="0">
                <a:solidFill>
                  <a:srgbClr val="FFFFFF"/>
                </a:solidFill>
                <a:latin typeface="Century Gothic"/>
                <a:cs typeface="Century Gothic"/>
              </a:rPr>
              <a:t>Published</a:t>
            </a:r>
            <a:r>
              <a:rPr sz="2500" b="1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b="1" dirty="0">
                <a:solidFill>
                  <a:srgbClr val="FFFFFF"/>
                </a:solidFill>
                <a:latin typeface="Century Gothic"/>
                <a:cs typeface="Century Gothic"/>
              </a:rPr>
              <a:t>Statistics</a:t>
            </a:r>
            <a:r>
              <a:rPr sz="2500" b="1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5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government</a:t>
            </a:r>
            <a:endParaRPr sz="2500">
              <a:latin typeface="Century Gothic"/>
              <a:cs typeface="Century Gothic"/>
            </a:endParaRPr>
          </a:p>
          <a:p>
            <a:pPr marL="295910">
              <a:lnSpc>
                <a:spcPts val="2100"/>
              </a:lnSpc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organizations</a:t>
            </a:r>
            <a:r>
              <a:rPr sz="25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routinely</a:t>
            </a:r>
            <a:r>
              <a:rPr sz="2500" spc="-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collect</a:t>
            </a:r>
            <a:r>
              <a:rPr sz="2500" spc="-1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2500">
              <a:latin typeface="Century Gothic"/>
              <a:cs typeface="Century Gothic"/>
            </a:endParaRPr>
          </a:p>
          <a:p>
            <a:pPr marL="295910">
              <a:lnSpc>
                <a:spcPts val="2100"/>
              </a:lnSpc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publish</a:t>
            </a:r>
            <a:r>
              <a:rPr sz="25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compilations</a:t>
            </a:r>
            <a:r>
              <a:rPr sz="25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5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5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(e.g.,</a:t>
            </a:r>
            <a:endParaRPr sz="2500">
              <a:latin typeface="Century Gothic"/>
              <a:cs typeface="Century Gothic"/>
            </a:endParaRPr>
          </a:p>
          <a:p>
            <a:pPr marL="295910" marR="1066165">
              <a:lnSpc>
                <a:spcPct val="70000"/>
              </a:lnSpc>
              <a:spcBef>
                <a:spcPts val="450"/>
              </a:spcBef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NCVS,</a:t>
            </a:r>
            <a:r>
              <a:rPr sz="25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Census</a:t>
            </a:r>
            <a:r>
              <a:rPr sz="25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Bureau,</a:t>
            </a:r>
            <a:r>
              <a:rPr sz="25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BJS;</a:t>
            </a:r>
            <a:r>
              <a:rPr sz="25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often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available</a:t>
            </a:r>
            <a:r>
              <a:rPr sz="25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5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libraries</a:t>
            </a:r>
            <a:r>
              <a:rPr sz="25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5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online</a:t>
            </a:r>
            <a:endParaRPr sz="2500">
              <a:latin typeface="Century Gothic"/>
              <a:cs typeface="Century Gothic"/>
            </a:endParaRPr>
          </a:p>
          <a:p>
            <a:pPr marL="295910" indent="-283845">
              <a:lnSpc>
                <a:spcPts val="2550"/>
              </a:lnSpc>
              <a:spcBef>
                <a:spcPts val="600"/>
              </a:spcBef>
              <a:buClr>
                <a:srgbClr val="89D0D5"/>
              </a:buClr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Nonpublic</a:t>
            </a:r>
            <a:r>
              <a:rPr sz="25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Agency</a:t>
            </a:r>
            <a:r>
              <a:rPr sz="25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25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5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agencies</a:t>
            </a:r>
            <a:endParaRPr sz="2500">
              <a:latin typeface="Century Gothic"/>
              <a:cs typeface="Century Gothic"/>
            </a:endParaRPr>
          </a:p>
          <a:p>
            <a:pPr marL="295910">
              <a:lnSpc>
                <a:spcPts val="2100"/>
              </a:lnSpc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produce</a:t>
            </a:r>
            <a:r>
              <a:rPr sz="25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5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5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routinely</a:t>
            </a:r>
            <a:r>
              <a:rPr sz="25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released</a:t>
            </a:r>
            <a:endParaRPr sz="2500">
              <a:latin typeface="Century Gothic"/>
              <a:cs typeface="Century Gothic"/>
            </a:endParaRPr>
          </a:p>
          <a:p>
            <a:pPr marL="295910" marR="5080">
              <a:lnSpc>
                <a:spcPct val="70100"/>
              </a:lnSpc>
              <a:spcBef>
                <a:spcPts val="450"/>
              </a:spcBef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(e.g.,</a:t>
            </a:r>
            <a:r>
              <a:rPr sz="25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police</a:t>
            </a:r>
            <a:r>
              <a:rPr sz="2500" spc="-1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departments,</a:t>
            </a:r>
            <a:r>
              <a:rPr sz="25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courthouses,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correctional</a:t>
            </a:r>
            <a:r>
              <a:rPr sz="2500" spc="-1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facilities)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263" y="4750689"/>
            <a:ext cx="63068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89D0D5"/>
              </a:buClr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New</a:t>
            </a:r>
            <a:r>
              <a:rPr sz="25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2500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Collected</a:t>
            </a:r>
            <a:r>
              <a:rPr sz="2500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by</a:t>
            </a:r>
            <a:r>
              <a:rPr sz="25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Agency</a:t>
            </a:r>
            <a:r>
              <a:rPr sz="25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Staff</a:t>
            </a:r>
            <a:r>
              <a:rPr sz="25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777" y="4989495"/>
            <a:ext cx="6165850" cy="10248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collected</a:t>
            </a:r>
            <a:r>
              <a:rPr sz="25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5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specific</a:t>
            </a:r>
            <a:r>
              <a:rPr sz="25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research</a:t>
            </a:r>
            <a:r>
              <a:rPr sz="25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purposes</a:t>
            </a:r>
            <a:endParaRPr sz="2500">
              <a:latin typeface="Century Gothic"/>
              <a:cs typeface="Century Gothic"/>
            </a:endParaRPr>
          </a:p>
          <a:p>
            <a:pPr marL="447040" indent="-229235">
              <a:lnSpc>
                <a:spcPct val="100000"/>
              </a:lnSpc>
              <a:spcBef>
                <a:spcPts val="160"/>
              </a:spcBef>
              <a:buClr>
                <a:srgbClr val="89D0D5"/>
              </a:buClr>
              <a:buSzPct val="80555"/>
              <a:buChar char="•"/>
              <a:tabLst>
                <a:tab pos="44767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Less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costly</a:t>
            </a:r>
            <a:endParaRPr sz="1800">
              <a:latin typeface="Century Gothic"/>
              <a:cs typeface="Century Gothic"/>
            </a:endParaRPr>
          </a:p>
          <a:p>
            <a:pPr marL="447040" indent="-229235">
              <a:lnSpc>
                <a:spcPct val="100000"/>
              </a:lnSpc>
              <a:spcBef>
                <a:spcPts val="170"/>
              </a:spcBef>
              <a:buClr>
                <a:srgbClr val="89D0D5"/>
              </a:buClr>
              <a:buSzPct val="80555"/>
              <a:buChar char="•"/>
              <a:tabLst>
                <a:tab pos="44767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Allows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researcher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6052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50" dirty="0"/>
              <a:t> </a:t>
            </a:r>
            <a:r>
              <a:rPr dirty="0"/>
              <a:t>Agency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2080006"/>
            <a:ext cx="64363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  <a:tab pos="238442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Pennsylvania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Sentencing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Commission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makes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their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sentencing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available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researchers.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accessible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through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their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website (</a:t>
            </a:r>
            <a:r>
              <a:rPr sz="2000" u="sng" spc="-1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Century Gothic"/>
                <a:cs typeface="Century Gothic"/>
                <a:hlinkClick r:id="rId2"/>
              </a:rPr>
              <a:t>http://pcs.la.psu.edu/data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costs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$70.00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per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year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requested.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	Using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researchers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published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several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articles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generated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great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knowledge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regarding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sentencing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decisions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factors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affect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those decisions.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566610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60470" algn="l"/>
              </a:tabLst>
            </a:pPr>
            <a:r>
              <a:rPr dirty="0"/>
              <a:t>Reliability 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Validity 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2080006"/>
            <a:ext cx="6118860" cy="300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48895" indent="-283845">
              <a:lnSpc>
                <a:spcPct val="100000"/>
              </a:lnSpc>
              <a:spcBef>
                <a:spcPts val="105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production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data: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criminal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justice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record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keeping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social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process</a:t>
            </a:r>
            <a:endParaRPr sz="2000">
              <a:latin typeface="Century Gothic"/>
              <a:cs typeface="Century Gothic"/>
            </a:endParaRPr>
          </a:p>
          <a:p>
            <a:pPr marL="570230" lvl="1" indent="-236854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555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reflects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reactions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behaviors</a:t>
            </a:r>
            <a:endParaRPr sz="18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Agency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designed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research</a:t>
            </a:r>
            <a:endParaRPr sz="2000">
              <a:latin typeface="Century Gothic"/>
              <a:cs typeface="Century Gothic"/>
            </a:endParaRPr>
          </a:p>
          <a:p>
            <a:pPr marL="570230" marR="5080" lvl="1" indent="-23622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555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reflect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internal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agency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needs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might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not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same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research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needs</a:t>
            </a:r>
            <a:endParaRPr sz="18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90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Tracking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people,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patterns</a:t>
            </a:r>
            <a:endParaRPr sz="20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Error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increases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volume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increases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3455"/>
            <a:ext cx="4311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038857"/>
            <a:ext cx="6412865" cy="40760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69215" indent="-342900">
              <a:lnSpc>
                <a:spcPct val="90000"/>
              </a:lnSpc>
              <a:spcBef>
                <a:spcPts val="415"/>
              </a:spcBef>
              <a:buClr>
                <a:srgbClr val="89D0D5"/>
              </a:buClr>
              <a:buSzPct val="78846"/>
              <a:buFont typeface="Century Gothic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Content</a:t>
            </a:r>
            <a:r>
              <a:rPr sz="26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entury Gothic"/>
                <a:cs typeface="Century Gothic"/>
              </a:rPr>
              <a:t>analysis:</a:t>
            </a:r>
            <a:r>
              <a:rPr sz="26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systematic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study</a:t>
            </a:r>
            <a:r>
              <a:rPr sz="26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messages;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applied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virtually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form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communication</a:t>
            </a:r>
            <a:endParaRPr sz="2600">
              <a:latin typeface="Century Gothic"/>
              <a:cs typeface="Century Gothic"/>
            </a:endParaRPr>
          </a:p>
          <a:p>
            <a:pPr marL="756285" marR="328930" lvl="1" indent="-287020">
              <a:lnSpc>
                <a:spcPts val="2590"/>
              </a:lnSpc>
              <a:spcBef>
                <a:spcPts val="650"/>
              </a:spcBef>
              <a:buClr>
                <a:srgbClr val="89D0D5"/>
              </a:buClr>
              <a:buSzPct val="79166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Decide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operational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definitions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key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variables</a:t>
            </a:r>
            <a:endParaRPr sz="2400">
              <a:latin typeface="Century Gothic"/>
              <a:cs typeface="Century Gothic"/>
            </a:endParaRPr>
          </a:p>
          <a:p>
            <a:pPr marL="756285" lvl="1" indent="-287020">
              <a:lnSpc>
                <a:spcPts val="2735"/>
              </a:lnSpc>
              <a:spcBef>
                <a:spcPts val="275"/>
              </a:spcBef>
              <a:buClr>
                <a:srgbClr val="89D0D5"/>
              </a:buClr>
              <a:buSzPct val="79166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Decide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what to watch,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read,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listen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endParaRPr sz="2400">
              <a:latin typeface="Century Gothic"/>
              <a:cs typeface="Century Gothic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time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frame</a:t>
            </a:r>
            <a:endParaRPr sz="24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89D0D5"/>
              </a:buClr>
              <a:buSzPct val="79166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Analyze collected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2400">
              <a:latin typeface="Century Gothic"/>
              <a:cs typeface="Century Gothic"/>
            </a:endParaRPr>
          </a:p>
          <a:p>
            <a:pPr marL="756285" lvl="1" indent="-287020">
              <a:lnSpc>
                <a:spcPts val="2735"/>
              </a:lnSpc>
              <a:spcBef>
                <a:spcPts val="315"/>
              </a:spcBef>
              <a:buClr>
                <a:srgbClr val="89D0D5"/>
              </a:buClr>
              <a:buSzPct val="79166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Well-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suited to answer “Who</a:t>
            </a:r>
            <a:r>
              <a:rPr sz="24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says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what,</a:t>
            </a:r>
            <a:endParaRPr sz="2400">
              <a:latin typeface="Century Gothic"/>
              <a:cs typeface="Century Gothic"/>
            </a:endParaRPr>
          </a:p>
          <a:p>
            <a:pPr marL="756285">
              <a:lnSpc>
                <a:spcPts val="2595"/>
              </a:lnSpc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whom,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why,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how, and with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endParaRPr sz="2400">
              <a:latin typeface="Century Gothic"/>
              <a:cs typeface="Century Gothic"/>
            </a:endParaRPr>
          </a:p>
          <a:p>
            <a:pPr marL="756285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effect?”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80"/>
            <a:ext cx="6718300" cy="118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Aspects</a:t>
            </a:r>
            <a:r>
              <a:rPr sz="3800" spc="-25" dirty="0"/>
              <a:t> </a:t>
            </a:r>
            <a:r>
              <a:rPr sz="3800" dirty="0"/>
              <a:t>of</a:t>
            </a:r>
            <a:r>
              <a:rPr sz="3800" spc="-35" dirty="0"/>
              <a:t> </a:t>
            </a:r>
            <a:r>
              <a:rPr sz="3800" dirty="0"/>
              <a:t>Sampling</a:t>
            </a:r>
            <a:r>
              <a:rPr sz="3800" spc="-30" dirty="0"/>
              <a:t> </a:t>
            </a:r>
            <a:r>
              <a:rPr sz="3800" spc="-25" dirty="0"/>
              <a:t>and </a:t>
            </a:r>
            <a:r>
              <a:rPr sz="3800" dirty="0"/>
              <a:t>Coding</a:t>
            </a:r>
            <a:r>
              <a:rPr sz="3800" spc="-35" dirty="0"/>
              <a:t> </a:t>
            </a:r>
            <a:r>
              <a:rPr sz="3800" dirty="0"/>
              <a:t>in</a:t>
            </a:r>
            <a:r>
              <a:rPr sz="3800" spc="-35" dirty="0"/>
              <a:t> </a:t>
            </a:r>
            <a:r>
              <a:rPr sz="3800" dirty="0"/>
              <a:t>Content</a:t>
            </a:r>
            <a:r>
              <a:rPr sz="3800" spc="-35" dirty="0"/>
              <a:t> </a:t>
            </a:r>
            <a:r>
              <a:rPr sz="3800" dirty="0"/>
              <a:t>Analysis</a:t>
            </a:r>
            <a:r>
              <a:rPr sz="3800" spc="-20" dirty="0"/>
              <a:t> </a:t>
            </a:r>
            <a:r>
              <a:rPr sz="3800" spc="-60" dirty="0"/>
              <a:t>1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05967" y="2038857"/>
            <a:ext cx="6311265" cy="41198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36195" indent="-342900" algn="just">
              <a:lnSpc>
                <a:spcPct val="90000"/>
              </a:lnSpc>
              <a:spcBef>
                <a:spcPts val="415"/>
              </a:spcBef>
              <a:buClr>
                <a:srgbClr val="89D0D5"/>
              </a:buClr>
              <a:buSzPct val="78846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establish your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universe,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units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sampling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frame,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sample</a:t>
            </a:r>
            <a:endParaRPr sz="2600" dirty="0">
              <a:latin typeface="Century Gothic"/>
              <a:cs typeface="Century Gothic"/>
            </a:endParaRPr>
          </a:p>
          <a:p>
            <a:pPr marL="355600" marR="124460" indent="-342900">
              <a:lnSpc>
                <a:spcPts val="2810"/>
              </a:lnSpc>
              <a:spcBef>
                <a:spcPts val="1240"/>
              </a:spcBef>
              <a:buClr>
                <a:srgbClr val="89D0D5"/>
              </a:buClr>
              <a:buSzPct val="78846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Communications</a:t>
            </a:r>
            <a:r>
              <a:rPr sz="2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need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coded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according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some</a:t>
            </a:r>
            <a:r>
              <a:rPr sz="26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conceptual framework</a:t>
            </a:r>
            <a:endParaRPr sz="2600" dirty="0">
              <a:latin typeface="Century Gothic"/>
              <a:cs typeface="Century Gothic"/>
            </a:endParaRPr>
          </a:p>
          <a:p>
            <a:pPr marL="355600" marR="132080" indent="-342900">
              <a:lnSpc>
                <a:spcPts val="2810"/>
              </a:lnSpc>
              <a:spcBef>
                <a:spcPts val="1195"/>
              </a:spcBef>
              <a:buClr>
                <a:srgbClr val="89D0D5"/>
              </a:buClr>
              <a:buSzPct val="78846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Choice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26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depth</a:t>
            </a:r>
            <a:r>
              <a:rPr sz="26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specificity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 understanding:</a:t>
            </a:r>
            <a:endParaRPr sz="2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ts val="2050"/>
              </a:lnSpc>
              <a:spcBef>
                <a:spcPts val="360"/>
              </a:spcBef>
              <a:buClr>
                <a:srgbClr val="89D0D5"/>
              </a:buClr>
              <a:buSzPct val="80555"/>
              <a:buFont typeface="Century Gothic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Manifest</a:t>
            </a:r>
            <a:r>
              <a:rPr sz="18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content</a:t>
            </a:r>
            <a:r>
              <a:rPr sz="18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visible,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surface content</a:t>
            </a: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similar</a:t>
            </a:r>
            <a:endParaRPr sz="1800" dirty="0">
              <a:latin typeface="Century Gothic"/>
              <a:cs typeface="Century Gothic"/>
            </a:endParaRPr>
          </a:p>
          <a:p>
            <a:pPr marL="756285"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closed-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ended</a:t>
            </a:r>
            <a:r>
              <a:rPr sz="18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survey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questions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89D0D5"/>
              </a:buClr>
              <a:buSzPct val="80555"/>
              <a:buFont typeface="Century Gothic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Latent</a:t>
            </a:r>
            <a:r>
              <a:rPr sz="18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content</a:t>
            </a:r>
            <a:r>
              <a:rPr sz="18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underlying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meaning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474980"/>
            <a:ext cx="6718300" cy="118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Aspects</a:t>
            </a:r>
            <a:r>
              <a:rPr sz="3800" spc="-25" dirty="0"/>
              <a:t> </a:t>
            </a:r>
            <a:r>
              <a:rPr sz="3800" dirty="0"/>
              <a:t>of</a:t>
            </a:r>
            <a:r>
              <a:rPr sz="3800" spc="-35" dirty="0"/>
              <a:t> </a:t>
            </a:r>
            <a:r>
              <a:rPr sz="3800" dirty="0"/>
              <a:t>Sampling</a:t>
            </a:r>
            <a:r>
              <a:rPr sz="3800" spc="-30" dirty="0"/>
              <a:t> </a:t>
            </a:r>
            <a:r>
              <a:rPr sz="3800" spc="-25" dirty="0"/>
              <a:t>and </a:t>
            </a:r>
            <a:r>
              <a:rPr sz="3800" dirty="0"/>
              <a:t>Coding</a:t>
            </a:r>
            <a:r>
              <a:rPr sz="3800" spc="-35" dirty="0"/>
              <a:t> </a:t>
            </a:r>
            <a:r>
              <a:rPr sz="3800" dirty="0"/>
              <a:t>in</a:t>
            </a:r>
            <a:r>
              <a:rPr sz="3800" spc="-35" dirty="0"/>
              <a:t> </a:t>
            </a:r>
            <a:r>
              <a:rPr sz="3800" dirty="0"/>
              <a:t>Content</a:t>
            </a:r>
            <a:r>
              <a:rPr sz="3800" spc="-35" dirty="0"/>
              <a:t> </a:t>
            </a:r>
            <a:r>
              <a:rPr sz="3800" dirty="0"/>
              <a:t>Analysis</a:t>
            </a:r>
            <a:r>
              <a:rPr sz="3800" spc="-20" dirty="0"/>
              <a:t> </a:t>
            </a:r>
            <a:r>
              <a:rPr sz="3800" spc="-60" dirty="0"/>
              <a:t>2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64540" y="2169356"/>
            <a:ext cx="7416800" cy="20180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89D0D5"/>
              </a:buClr>
              <a:buSzPct val="80000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Reminders:</a:t>
            </a:r>
            <a:endParaRPr sz="20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Remember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operational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definition</a:t>
            </a:r>
            <a:r>
              <a:rPr sz="1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variables,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their</a:t>
            </a:r>
            <a:endParaRPr sz="1800" dirty="0">
              <a:latin typeface="Century Gothic"/>
              <a:cs typeface="Century Gothic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mutually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exclusive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exhaustive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attributes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Pretest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coding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scheme</a:t>
            </a:r>
            <a:endParaRPr sz="1800" dirty="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lr>
                <a:srgbClr val="89D0D5"/>
              </a:buClr>
              <a:buSzPct val="80555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Assess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coding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reliability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via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intercoder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reliability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method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test-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retest</a:t>
            </a:r>
            <a:r>
              <a:rPr sz="18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method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669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Verdana</vt:lpstr>
      <vt:lpstr>Wingdings 2</vt:lpstr>
      <vt:lpstr>Wingdings 3</vt:lpstr>
      <vt:lpstr>Ion</vt:lpstr>
      <vt:lpstr>Agency Records, Content Analysis, and Secondary Data</vt:lpstr>
      <vt:lpstr>Introduction</vt:lpstr>
      <vt:lpstr>Topics Appropriate for Agency Records</vt:lpstr>
      <vt:lpstr>Types of Agency Records</vt:lpstr>
      <vt:lpstr>Example: Agency Data</vt:lpstr>
      <vt:lpstr>Reliability and Validity Problems</vt:lpstr>
      <vt:lpstr>Content Analysis</vt:lpstr>
      <vt:lpstr>Aspects of Sampling and Coding in Content Analysis 1</vt:lpstr>
      <vt:lpstr>Aspects of Sampling and Coding in Content Analysis 2</vt:lpstr>
      <vt:lpstr>Illustrations of Content Analysis: Violence in Video Games</vt:lpstr>
      <vt:lpstr>Illustrations of Content Analysis: Gang-Related Homicides</vt:lpstr>
      <vt:lpstr>Secondary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Agency Records, Content Analysis, and Secondary Data</dc:title>
  <dc:creator>laptop_user</dc:creator>
  <cp:lastModifiedBy>brixx panlaqui</cp:lastModifiedBy>
  <cp:revision>1</cp:revision>
  <dcterms:created xsi:type="dcterms:W3CDTF">2022-06-24T14:37:18Z</dcterms:created>
  <dcterms:modified xsi:type="dcterms:W3CDTF">2022-06-24T14:38:23Z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2022-06-24T00:00:00Z</vt:filetime>
  </property>
</Properties>
</file>