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98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1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5591" y="1472260"/>
            <a:ext cx="7252817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72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onitoringthefuture.org/purpose.html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591" y="1472260"/>
            <a:ext cx="417512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EBEBEB"/>
                </a:solidFill>
                <a:latin typeface="Century Gothic"/>
                <a:cs typeface="Century Gothic"/>
              </a:rPr>
              <a:t>Survey Research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97" y="4749546"/>
            <a:ext cx="78174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CADS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z="32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1 – SOCIAL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JUSTICE 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4330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Ordering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3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0" dirty="0"/>
              <a:t>a </a:t>
            </a:r>
            <a:r>
              <a:rPr spc="-10" dirty="0"/>
              <a:t>Questionnaire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591" y="1960524"/>
            <a:ext cx="7105015" cy="33521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Ordering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may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affect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answers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given</a:t>
            </a:r>
            <a:endParaRPr sz="2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Estimate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effect</a:t>
            </a:r>
            <a:r>
              <a:rPr sz="2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question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order</a:t>
            </a:r>
            <a:endParaRPr sz="2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Perhaps</a:t>
            </a:r>
            <a:r>
              <a:rPr sz="2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devise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one</a:t>
            </a:r>
            <a:r>
              <a:rPr sz="2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version</a:t>
            </a:r>
            <a:endParaRPr sz="2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Begin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interesting</a:t>
            </a:r>
            <a:r>
              <a:rPr sz="2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endParaRPr sz="2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End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8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duller,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demographic</a:t>
            </a:r>
            <a:r>
              <a:rPr sz="2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28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23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opposite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in-person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interview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surveys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Self-Administered Questionnaires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994152"/>
            <a:ext cx="6170930" cy="28460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89D0D5"/>
              </a:buClr>
              <a:buSzPct val="8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home-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delivered</a:t>
            </a:r>
            <a:endParaRPr sz="200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Researcher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delivers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questionnaire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home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sample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respondent,</a:t>
            </a:r>
            <a:r>
              <a:rPr sz="18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explains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 study,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then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comes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back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later</a:t>
            </a:r>
            <a:endParaRPr sz="18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89D0D5"/>
              </a:buClr>
              <a:buFont typeface="Century Gothic"/>
              <a:buChar char="•"/>
            </a:pPr>
            <a:endParaRPr sz="1850">
              <a:latin typeface="Century Gothic"/>
              <a:cs typeface="Century Gothic"/>
            </a:endParaRPr>
          </a:p>
          <a:p>
            <a:pPr marL="355600" marR="784225" indent="-342900">
              <a:lnSpc>
                <a:spcPct val="100000"/>
              </a:lnSpc>
              <a:buClr>
                <a:srgbClr val="89D0D5"/>
              </a:buClr>
              <a:buSzPct val="8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Mailed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(sent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returned)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survey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most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common</a:t>
            </a:r>
            <a:endParaRPr sz="2000">
              <a:latin typeface="Century Gothic"/>
              <a:cs typeface="Century Gothic"/>
            </a:endParaRPr>
          </a:p>
          <a:p>
            <a:pPr marL="756285" marR="186055" lvl="1" indent="-287020">
              <a:lnSpc>
                <a:spcPct val="100000"/>
              </a:lnSpc>
              <a:spcBef>
                <a:spcPts val="61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Researchers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must reduce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trouble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takes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return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questionnaire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66102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Computer-</a:t>
            </a:r>
            <a:r>
              <a:rPr dirty="0"/>
              <a:t>Based</a:t>
            </a:r>
            <a:r>
              <a:rPr spc="50" dirty="0"/>
              <a:t> </a:t>
            </a:r>
            <a:r>
              <a:rPr spc="-10" dirty="0"/>
              <a:t>Self- Administration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340" y="1808123"/>
            <a:ext cx="7129780" cy="439737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565"/>
              </a:spcBef>
              <a:buClr>
                <a:srgbClr val="89D0D5"/>
              </a:buClr>
              <a:buSzPct val="80357"/>
              <a:buFont typeface="Wingdings 2"/>
              <a:buChar char=""/>
              <a:tabLst>
                <a:tab pos="29654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Cheap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easy</a:t>
            </a:r>
            <a:endParaRPr sz="28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1460"/>
              </a:spcBef>
              <a:buClr>
                <a:srgbClr val="89D0D5"/>
              </a:buClr>
              <a:buSzPct val="80357"/>
              <a:buFont typeface="Wingdings 2"/>
              <a:buChar char=""/>
              <a:tabLst>
                <a:tab pos="29654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8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create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attractive</a:t>
            </a:r>
            <a:r>
              <a:rPr sz="28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questionnaires</a:t>
            </a:r>
            <a:endParaRPr sz="280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90000"/>
              </a:lnSpc>
              <a:spcBef>
                <a:spcPts val="1800"/>
              </a:spcBef>
              <a:buClr>
                <a:srgbClr val="89D0D5"/>
              </a:buClr>
              <a:buSzPct val="80357"/>
              <a:buFont typeface="Wingdings 2"/>
              <a:buChar char=""/>
              <a:tabLst>
                <a:tab pos="29654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Face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issues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representativeness,</a:t>
            </a:r>
            <a:r>
              <a:rPr sz="2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low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response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rates,</a:t>
            </a:r>
            <a:r>
              <a:rPr sz="28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respondents</a:t>
            </a:r>
            <a:r>
              <a:rPr sz="2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2800"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computer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Internet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access</a:t>
            </a:r>
            <a:endParaRPr sz="2800">
              <a:latin typeface="Century Gothic"/>
              <a:cs typeface="Century Gothic"/>
            </a:endParaRPr>
          </a:p>
          <a:p>
            <a:pPr marL="295910" marR="313055" indent="-283845">
              <a:lnSpc>
                <a:spcPct val="90000"/>
              </a:lnSpc>
              <a:spcBef>
                <a:spcPts val="1800"/>
              </a:spcBef>
              <a:buClr>
                <a:srgbClr val="89D0D5"/>
              </a:buClr>
              <a:buSzPct val="80357"/>
              <a:buFont typeface="Wingdings 2"/>
              <a:buChar char=""/>
              <a:tabLst>
                <a:tab pos="296545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pair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8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mailed</a:t>
            </a:r>
            <a:r>
              <a:rPr sz="2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warning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letter</a:t>
            </a:r>
            <a:r>
              <a:rPr sz="2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give</a:t>
            </a:r>
            <a:r>
              <a:rPr sz="2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option</a:t>
            </a:r>
            <a:r>
              <a:rPr sz="2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electronically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completing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survey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completing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hard</a:t>
            </a:r>
            <a:r>
              <a:rPr sz="2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copy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68541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In-</a:t>
            </a:r>
            <a:r>
              <a:rPr dirty="0"/>
              <a:t>Person</a:t>
            </a:r>
            <a:r>
              <a:rPr spc="-35" dirty="0"/>
              <a:t> </a:t>
            </a:r>
            <a:r>
              <a:rPr dirty="0"/>
              <a:t>Interview</a:t>
            </a:r>
            <a:r>
              <a:rPr spc="-35" dirty="0"/>
              <a:t> </a:t>
            </a:r>
            <a:r>
              <a:rPr spc="-10" dirty="0"/>
              <a:t>Surveys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2026665"/>
            <a:ext cx="6398895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2705" indent="-456565">
              <a:lnSpc>
                <a:spcPts val="1945"/>
              </a:lnSpc>
              <a:spcBef>
                <a:spcPts val="100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456565" algn="l"/>
                <a:tab pos="470534" algn="l"/>
              </a:tabLst>
            </a:pP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Interview</a:t>
            </a:r>
            <a:r>
              <a:rPr sz="1800" b="1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survey:</a:t>
            </a:r>
            <a:r>
              <a:rPr sz="18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researchers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send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interviewers to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ask</a:t>
            </a:r>
            <a:endParaRPr sz="1800">
              <a:latin typeface="Century Gothic"/>
              <a:cs typeface="Century Gothic"/>
            </a:endParaRPr>
          </a:p>
          <a:p>
            <a:pPr marR="1270" algn="ctr">
              <a:lnSpc>
                <a:spcPts val="1945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orally</a:t>
            </a:r>
            <a:r>
              <a:rPr sz="1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respondents’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answers</a:t>
            </a:r>
            <a:endParaRPr sz="1800">
              <a:latin typeface="Century Gothic"/>
              <a:cs typeface="Century Gothic"/>
            </a:endParaRPr>
          </a:p>
          <a:p>
            <a:pPr marL="456565" marR="471805" indent="-456565">
              <a:lnSpc>
                <a:spcPts val="1945"/>
              </a:lnSpc>
              <a:spcBef>
                <a:spcPts val="765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456565" algn="l"/>
                <a:tab pos="470534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Typically</a:t>
            </a:r>
            <a:r>
              <a:rPr sz="1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achieve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higher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response rates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mail</a:t>
            </a:r>
            <a:endParaRPr sz="1800">
              <a:latin typeface="Century Gothic"/>
              <a:cs typeface="Century Gothic"/>
            </a:endParaRPr>
          </a:p>
          <a:p>
            <a:pPr marR="1485900" algn="ctr">
              <a:lnSpc>
                <a:spcPts val="1945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surveys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(80-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85%</a:t>
            </a:r>
            <a:r>
              <a:rPr sz="18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considered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good)</a:t>
            </a:r>
            <a:endParaRPr sz="1800">
              <a:latin typeface="Century Gothic"/>
              <a:cs typeface="Century Gothic"/>
            </a:endParaRPr>
          </a:p>
          <a:p>
            <a:pPr marL="469900" marR="5080" indent="-457834">
              <a:lnSpc>
                <a:spcPct val="80000"/>
              </a:lnSpc>
              <a:spcBef>
                <a:spcPts val="1200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Demeanor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appearance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interviewer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should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appropriate;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interviewer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should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familiar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questionnaire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ask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precisely</a:t>
            </a:r>
            <a:endParaRPr sz="1800">
              <a:latin typeface="Century Gothic"/>
              <a:cs typeface="Century Gothic"/>
            </a:endParaRPr>
          </a:p>
          <a:p>
            <a:pPr marL="469900" indent="-457834">
              <a:lnSpc>
                <a:spcPts val="1945"/>
              </a:lnSpc>
              <a:spcBef>
                <a:spcPts val="770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Interviewer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probe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additional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information;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ts val="1945"/>
              </a:lnSpc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probe</a:t>
            </a:r>
            <a:endParaRPr sz="1800">
              <a:latin typeface="Century Gothic"/>
              <a:cs typeface="Century Gothic"/>
            </a:endParaRPr>
          </a:p>
          <a:p>
            <a:pPr marL="469900" marR="181610" indent="-457834">
              <a:lnSpc>
                <a:spcPct val="80000"/>
              </a:lnSpc>
              <a:spcBef>
                <a:spcPts val="1200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than one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interviewer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administers,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efforts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must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coordinated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controlled</a:t>
            </a:r>
            <a:endParaRPr sz="180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770"/>
              </a:spcBef>
              <a:buClr>
                <a:srgbClr val="89D0D5"/>
              </a:buClr>
              <a:buSzPct val="80555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Practice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interviewing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487870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Computer-Assisted Interviews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2078481"/>
            <a:ext cx="6563359" cy="390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8670" indent="-342900">
              <a:lnSpc>
                <a:spcPct val="100000"/>
              </a:lnSpc>
              <a:spcBef>
                <a:spcPts val="95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Reported</a:t>
            </a:r>
            <a:r>
              <a:rPr sz="2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success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8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enhancing confidentiality</a:t>
            </a:r>
            <a:endParaRPr sz="2800">
              <a:latin typeface="Century Gothic"/>
              <a:cs typeface="Century Gothic"/>
            </a:endParaRPr>
          </a:p>
          <a:p>
            <a:pPr marL="355600" marR="1242060" indent="-342900">
              <a:lnSpc>
                <a:spcPct val="100000"/>
              </a:lnSpc>
              <a:spcBef>
                <a:spcPts val="2965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Reported</a:t>
            </a:r>
            <a:r>
              <a:rPr sz="2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higher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rates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self- reporting</a:t>
            </a:r>
            <a:endParaRPr sz="2800">
              <a:latin typeface="Century Gothic"/>
              <a:cs typeface="Century Gothic"/>
            </a:endParaRPr>
          </a:p>
          <a:p>
            <a:pPr marL="756285" marR="183515" lvl="1" indent="-287020">
              <a:lnSpc>
                <a:spcPct val="99700"/>
              </a:lnSpc>
              <a:spcBef>
                <a:spcPts val="640"/>
              </a:spcBef>
              <a:buClr>
                <a:srgbClr val="89D0D5"/>
              </a:buClr>
              <a:buSzPct val="80555"/>
              <a:buFont typeface="Century Gothic"/>
              <a:buChar char="•"/>
              <a:tabLst>
                <a:tab pos="756285" algn="l"/>
                <a:tab pos="756920" algn="l"/>
              </a:tabLst>
            </a:pPr>
            <a:r>
              <a:rPr sz="1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Computer-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assisted</a:t>
            </a:r>
            <a:r>
              <a:rPr sz="1800" b="1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interviewing</a:t>
            </a:r>
            <a:r>
              <a:rPr sz="18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(CAI): 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interviewers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read questions from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screens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then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type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answers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respondents</a:t>
            </a:r>
            <a:endParaRPr sz="180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Computer-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assisted</a:t>
            </a:r>
            <a:r>
              <a:rPr sz="18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self-interviewing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(CASI):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respondent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keys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answers,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scrambled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interviewer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cannot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access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them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4792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Telephone</a:t>
            </a:r>
            <a:r>
              <a:rPr spc="-55" dirty="0"/>
              <a:t> </a:t>
            </a:r>
            <a:r>
              <a:rPr spc="-10" dirty="0"/>
              <a:t>Surveys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955074"/>
            <a:ext cx="6288405" cy="36652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Random-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Digit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Dialing</a:t>
            </a:r>
            <a:endParaRPr sz="28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Eliminates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unlisted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number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problem</a:t>
            </a:r>
            <a:endParaRPr sz="18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Often results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business,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pay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phones,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fax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lines</a:t>
            </a:r>
            <a:endParaRPr sz="1800">
              <a:latin typeface="Century Gothic"/>
              <a:cs typeface="Century Gothic"/>
            </a:endParaRPr>
          </a:p>
          <a:p>
            <a:pPr marL="355600" marR="314960" indent="-342900">
              <a:lnSpc>
                <a:spcPct val="100000"/>
              </a:lnSpc>
              <a:spcBef>
                <a:spcPts val="980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Saves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money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time,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provides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safety</a:t>
            </a:r>
            <a:r>
              <a:rPr sz="2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8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interviewers,</a:t>
            </a:r>
            <a:r>
              <a:rPr sz="2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more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convenient</a:t>
            </a:r>
            <a:endParaRPr sz="28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357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May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interpreted</a:t>
            </a:r>
            <a:r>
              <a:rPr sz="2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bogus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sales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calls;</a:t>
            </a:r>
            <a:r>
              <a:rPr sz="2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ease</a:t>
            </a:r>
            <a:r>
              <a:rPr sz="2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entury Gothic"/>
                <a:cs typeface="Century Gothic"/>
              </a:rPr>
              <a:t>hang-</a:t>
            </a: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up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4980"/>
            <a:ext cx="5457190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Computer-Assisted </a:t>
            </a:r>
            <a:r>
              <a:rPr sz="3800" dirty="0"/>
              <a:t>Telephone</a:t>
            </a:r>
            <a:r>
              <a:rPr sz="3800" spc="-35" dirty="0"/>
              <a:t> </a:t>
            </a:r>
            <a:r>
              <a:rPr sz="3800" spc="-10" dirty="0"/>
              <a:t>Interviewing (CATI)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726440" y="2694558"/>
            <a:ext cx="7377430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900" algn="l"/>
                <a:tab pos="470534" algn="l"/>
                <a:tab pos="520827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computerized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tools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aid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telephone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interviewers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supervisors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automating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various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data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collection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tasks</a:t>
            </a:r>
            <a:endParaRPr sz="2000" dirty="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Easier,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faster,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accurate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but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expensive</a:t>
            </a:r>
            <a:endParaRPr sz="2000" dirty="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Formats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responses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data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file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they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keyed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endParaRPr sz="2000" dirty="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automate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contingency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skip</a:t>
            </a:r>
            <a:endParaRPr sz="20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sequences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640207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 </a:t>
            </a:r>
            <a:r>
              <a:rPr spc="-10" dirty="0"/>
              <a:t>Three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921" y="2177923"/>
            <a:ext cx="6303010" cy="35318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68605" marR="40005" indent="-256540">
              <a:lnSpc>
                <a:spcPct val="80000"/>
              </a:lnSpc>
              <a:spcBef>
                <a:spcPts val="585"/>
              </a:spcBef>
              <a:buClr>
                <a:srgbClr val="89D0D5"/>
              </a:buClr>
              <a:buSzPct val="80000"/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Self-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administered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questionnaires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generally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cheaper,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better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sensitive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issues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interview surveys</a:t>
            </a:r>
            <a:endParaRPr sz="2000">
              <a:latin typeface="Century Gothic"/>
              <a:cs typeface="Century Gothic"/>
            </a:endParaRPr>
          </a:p>
          <a:p>
            <a:pPr marL="268605" indent="-256540">
              <a:lnSpc>
                <a:spcPct val="100000"/>
              </a:lnSpc>
              <a:spcBef>
                <a:spcPts val="720"/>
              </a:spcBef>
              <a:buClr>
                <a:srgbClr val="89D0D5"/>
              </a:buClr>
              <a:buSzPct val="80000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Cost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speed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inversely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related</a:t>
            </a:r>
            <a:endParaRPr sz="2000">
              <a:latin typeface="Century Gothic"/>
              <a:cs typeface="Century Gothic"/>
            </a:endParaRPr>
          </a:p>
          <a:p>
            <a:pPr marL="268605" marR="104139" indent="-256540">
              <a:lnSpc>
                <a:spcPct val="80000"/>
              </a:lnSpc>
              <a:spcBef>
                <a:spcPts val="1200"/>
              </a:spcBef>
              <a:buClr>
                <a:srgbClr val="89D0D5"/>
              </a:buClr>
              <a:buSzPct val="80000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Using mail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national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surveys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same cost</a:t>
            </a:r>
            <a:endParaRPr sz="2000">
              <a:latin typeface="Century Gothic"/>
              <a:cs typeface="Century Gothic"/>
            </a:endParaRPr>
          </a:p>
          <a:p>
            <a:pPr marL="268605" marR="106680" indent="-256540">
              <a:lnSpc>
                <a:spcPct val="80100"/>
              </a:lnSpc>
              <a:spcBef>
                <a:spcPts val="1195"/>
              </a:spcBef>
              <a:buClr>
                <a:srgbClr val="89D0D5"/>
              </a:buClr>
              <a:buSzPct val="80000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Interviews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appropriate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respondent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literacy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may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problem,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produce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fewer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incompletes,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achieve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higher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completion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rates</a:t>
            </a:r>
            <a:endParaRPr sz="2000">
              <a:latin typeface="Century Gothic"/>
              <a:cs typeface="Century Gothic"/>
            </a:endParaRPr>
          </a:p>
          <a:p>
            <a:pPr marL="268605" indent="-256540">
              <a:lnSpc>
                <a:spcPct val="100000"/>
              </a:lnSpc>
              <a:spcBef>
                <a:spcPts val="720"/>
              </a:spcBef>
              <a:buClr>
                <a:srgbClr val="89D0D5"/>
              </a:buClr>
              <a:buSzPct val="80000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Validity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low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survey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research;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reliability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high</a:t>
            </a:r>
            <a:endParaRPr sz="2000">
              <a:latin typeface="Century Gothic"/>
              <a:cs typeface="Century Gothic"/>
            </a:endParaRPr>
          </a:p>
          <a:p>
            <a:pPr marL="268605" indent="-256540">
              <a:lnSpc>
                <a:spcPct val="100000"/>
              </a:lnSpc>
              <a:spcBef>
                <a:spcPts val="720"/>
              </a:spcBef>
              <a:buClr>
                <a:srgbClr val="89D0D5"/>
              </a:buClr>
              <a:buSzPct val="80000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Surveys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inflexible,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superficial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coverage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3158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2080006"/>
            <a:ext cx="642366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8685" indent="-34290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Century Gothic"/>
              <a:buChar char="•"/>
              <a:tabLst>
                <a:tab pos="354965" algn="l"/>
                <a:tab pos="355600" algn="l"/>
                <a:tab pos="1387475" algn="l"/>
              </a:tabLst>
            </a:pPr>
            <a:r>
              <a:rPr sz="20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Survey:</a:t>
            </a:r>
            <a:r>
              <a:rPr sz="200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ask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people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research purposes</a:t>
            </a:r>
            <a:endParaRPr sz="200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21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frequently</a:t>
            </a:r>
            <a:r>
              <a:rPr sz="18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mode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observation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social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science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research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89D0D5"/>
              </a:buClr>
              <a:buSzPct val="80000"/>
              <a:buFont typeface="Century Gothic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Century Gothic"/>
                <a:cs typeface="Century Gothic"/>
              </a:rPr>
              <a:t>Respondent:</a:t>
            </a:r>
            <a:r>
              <a:rPr sz="20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individual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completing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survey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1399"/>
            <a:ext cx="56108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Topics</a:t>
            </a:r>
            <a:r>
              <a:rPr spc="-15" dirty="0"/>
              <a:t> </a:t>
            </a:r>
            <a:r>
              <a:rPr dirty="0"/>
              <a:t>Appropriate </a:t>
            </a:r>
            <a:r>
              <a:rPr spc="-25" dirty="0"/>
              <a:t>to </a:t>
            </a:r>
            <a:r>
              <a:rPr dirty="0"/>
              <a:t>Survey</a:t>
            </a:r>
            <a:r>
              <a:rPr spc="-35" dirty="0"/>
              <a:t> </a:t>
            </a:r>
            <a:r>
              <a:rPr dirty="0"/>
              <a:t>Research</a:t>
            </a:r>
            <a:r>
              <a:rPr spc="-3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835" marR="647065" indent="-34290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78846"/>
              <a:buChar char="•"/>
              <a:tabLst>
                <a:tab pos="839469" algn="l"/>
                <a:tab pos="840105" algn="l"/>
              </a:tabLst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Counting</a:t>
            </a:r>
            <a:r>
              <a:rPr u="sng" spc="-3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crime</a:t>
            </a:r>
            <a:r>
              <a:rPr dirty="0"/>
              <a:t> –</a:t>
            </a:r>
            <a:r>
              <a:rPr spc="-25" dirty="0"/>
              <a:t> </a:t>
            </a:r>
            <a:r>
              <a:rPr dirty="0"/>
              <a:t>asking</a:t>
            </a:r>
            <a:r>
              <a:rPr spc="-20" dirty="0"/>
              <a:t> </a:t>
            </a:r>
            <a:r>
              <a:rPr dirty="0"/>
              <a:t>people</a:t>
            </a:r>
            <a:r>
              <a:rPr spc="-15" dirty="0"/>
              <a:t> </a:t>
            </a:r>
            <a:r>
              <a:rPr spc="-10" dirty="0"/>
              <a:t>about </a:t>
            </a:r>
            <a:r>
              <a:rPr dirty="0"/>
              <a:t>victimization</a:t>
            </a:r>
            <a:r>
              <a:rPr spc="-60" dirty="0"/>
              <a:t> </a:t>
            </a:r>
            <a:r>
              <a:rPr dirty="0"/>
              <a:t>counters</a:t>
            </a:r>
            <a:r>
              <a:rPr spc="-15" dirty="0"/>
              <a:t> </a:t>
            </a:r>
            <a:r>
              <a:rPr dirty="0"/>
              <a:t>problems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dirty="0"/>
              <a:t>collected</a:t>
            </a:r>
            <a:r>
              <a:rPr spc="-20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spc="-10" dirty="0"/>
              <a:t>police</a:t>
            </a:r>
          </a:p>
          <a:p>
            <a:pPr marL="838835" marR="5080" indent="-342900">
              <a:lnSpc>
                <a:spcPct val="100000"/>
              </a:lnSpc>
              <a:spcBef>
                <a:spcPts val="1205"/>
              </a:spcBef>
              <a:buClr>
                <a:srgbClr val="89D0D5"/>
              </a:buClr>
              <a:buSzPct val="78846"/>
              <a:buChar char="•"/>
              <a:tabLst>
                <a:tab pos="839469" algn="l"/>
                <a:tab pos="840105" algn="l"/>
              </a:tabLst>
            </a:pPr>
            <a:r>
              <a:rPr u="sng" spc="-10" dirty="0">
                <a:uFill>
                  <a:solidFill>
                    <a:srgbClr val="FFFFFF"/>
                  </a:solidFill>
                </a:uFill>
              </a:rPr>
              <a:t>Self-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reports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dominant</a:t>
            </a:r>
            <a:r>
              <a:rPr spc="-20" dirty="0"/>
              <a:t> </a:t>
            </a:r>
            <a:r>
              <a:rPr dirty="0"/>
              <a:t>method</a:t>
            </a:r>
            <a:r>
              <a:rPr spc="-60" dirty="0"/>
              <a:t> </a:t>
            </a:r>
            <a:r>
              <a:rPr dirty="0"/>
              <a:t>for</a:t>
            </a:r>
            <a:r>
              <a:rPr spc="-10" dirty="0"/>
              <a:t> studying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etiology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crime</a:t>
            </a:r>
          </a:p>
          <a:p>
            <a:pPr marL="1240155" lvl="1" indent="-287655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78846"/>
              <a:buChar char="•"/>
              <a:tabLst>
                <a:tab pos="1241425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Frequency/type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crimes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committed</a:t>
            </a:r>
            <a:endParaRPr sz="2600">
              <a:latin typeface="Century Gothic"/>
              <a:cs typeface="Century Gothic"/>
            </a:endParaRPr>
          </a:p>
          <a:p>
            <a:pPr marL="1240155" marR="255904" lvl="1" indent="-287020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78846"/>
              <a:buChar char="•"/>
              <a:tabLst>
                <a:tab pos="1241425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Prevalence</a:t>
            </a:r>
            <a:r>
              <a:rPr sz="2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(how</a:t>
            </a:r>
            <a:r>
              <a:rPr sz="26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many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people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commit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crimes) committed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broader population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6064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Topics</a:t>
            </a:r>
            <a:r>
              <a:rPr spc="-15" dirty="0"/>
              <a:t> </a:t>
            </a:r>
            <a:r>
              <a:rPr dirty="0"/>
              <a:t>Appropriate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Survey</a:t>
            </a:r>
            <a:r>
              <a:rPr spc="-50" dirty="0"/>
              <a:t> </a:t>
            </a:r>
            <a:r>
              <a:rPr dirty="0"/>
              <a:t>Research</a:t>
            </a:r>
            <a:r>
              <a:rPr spc="-50" dirty="0"/>
              <a:t>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932558"/>
            <a:ext cx="6845934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Char char="•"/>
              <a:tabLst>
                <a:tab pos="354965" algn="l"/>
                <a:tab pos="355600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Perceptions</a:t>
            </a:r>
            <a:r>
              <a:rPr sz="2000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and</a:t>
            </a:r>
            <a:r>
              <a:rPr sz="2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attitudes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learn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how people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feel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about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crime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CJ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policy</a:t>
            </a:r>
            <a:endParaRPr sz="2000">
              <a:latin typeface="Century Gothic"/>
              <a:cs typeface="Century Gothic"/>
            </a:endParaRPr>
          </a:p>
          <a:p>
            <a:pPr marL="354965" indent="-342900">
              <a:lnSpc>
                <a:spcPct val="100000"/>
              </a:lnSpc>
              <a:spcBef>
                <a:spcPts val="1800"/>
              </a:spcBef>
              <a:buClr>
                <a:srgbClr val="89D0D5"/>
              </a:buClr>
              <a:buSzPct val="80000"/>
              <a:buChar char="•"/>
              <a:tabLst>
                <a:tab pos="354965" algn="l"/>
                <a:tab pos="355600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Targeted</a:t>
            </a:r>
            <a:r>
              <a:rPr sz="2000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victim</a:t>
            </a:r>
            <a:r>
              <a:rPr sz="20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surveys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evaluate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policy</a:t>
            </a:r>
            <a:endParaRPr sz="200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innovations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program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success</a:t>
            </a:r>
            <a:endParaRPr sz="2000">
              <a:latin typeface="Century Gothic"/>
              <a:cs typeface="Century Gothic"/>
            </a:endParaRPr>
          </a:p>
          <a:p>
            <a:pPr marL="354965" marR="176530" indent="-342900">
              <a:lnSpc>
                <a:spcPct val="100000"/>
              </a:lnSpc>
              <a:spcBef>
                <a:spcPts val="1800"/>
              </a:spcBef>
              <a:buClr>
                <a:srgbClr val="89D0D5"/>
              </a:buClr>
              <a:buSzPct val="80000"/>
              <a:buChar char="•"/>
              <a:tabLst>
                <a:tab pos="354965" algn="l"/>
                <a:tab pos="355600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Other</a:t>
            </a:r>
            <a:r>
              <a:rPr sz="20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evaluation</a:t>
            </a:r>
            <a:r>
              <a:rPr sz="20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uses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e.g.,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measuring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community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attitudes,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citizen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responses,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etc.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270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35" dirty="0"/>
              <a:t> </a:t>
            </a:r>
            <a:r>
              <a:rPr dirty="0"/>
              <a:t>Survey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263" y="2080006"/>
            <a:ext cx="6238875" cy="2680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  <a:tab pos="470154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Monitoring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Future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(MTF)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survey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collects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50,000 youths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schools.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	Beginning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1975,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MTF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survey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produces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information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youths’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attitudes,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beliefs,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behaviors.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Data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collected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survey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has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been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numerous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scholarly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publications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used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White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House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Strategy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Drug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Abuse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20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monitor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youths’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drug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usage</a:t>
            </a:r>
            <a:endParaRPr sz="20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14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  <a:hlinkClick r:id="rId2"/>
              </a:rPr>
              <a:t>http://monitoringthefuture.org/purpose.html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  <a:hlinkClick r:id="rId2"/>
              </a:rPr>
              <a:t>).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3555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Guidelines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spc="-10" dirty="0"/>
              <a:t>Asking 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263" y="1999233"/>
            <a:ext cx="6318885" cy="40417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5910" marR="5080" indent="-283845">
              <a:lnSpc>
                <a:spcPts val="2500"/>
              </a:lnSpc>
              <a:spcBef>
                <a:spcPts val="705"/>
              </a:spcBef>
              <a:buClr>
                <a:srgbClr val="89D0D5"/>
              </a:buClr>
              <a:buSzPct val="78846"/>
              <a:buFont typeface="Century Gothic"/>
              <a:buChar char="•"/>
              <a:tabLst>
                <a:tab pos="296545" algn="l"/>
              </a:tabLst>
            </a:pPr>
            <a:r>
              <a:rPr sz="26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Open-</a:t>
            </a:r>
            <a:r>
              <a:rPr sz="2600" b="1" dirty="0">
                <a:solidFill>
                  <a:srgbClr val="FFFFFF"/>
                </a:solidFill>
                <a:latin typeface="Century Gothic"/>
                <a:cs typeface="Century Gothic"/>
              </a:rPr>
              <a:t>ended</a:t>
            </a:r>
            <a:r>
              <a:rPr sz="26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entury Gothic"/>
                <a:cs typeface="Century Gothic"/>
              </a:rPr>
              <a:t>questions:</a:t>
            </a:r>
            <a:r>
              <a:rPr sz="26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respondent</a:t>
            </a:r>
            <a:r>
              <a:rPr sz="26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asked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provide</a:t>
            </a:r>
            <a:r>
              <a:rPr sz="2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his</a:t>
            </a:r>
            <a:r>
              <a:rPr sz="26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her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own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answer</a:t>
            </a:r>
            <a:endParaRPr sz="2600">
              <a:latin typeface="Century Gothic"/>
              <a:cs typeface="Century Gothic"/>
            </a:endParaRPr>
          </a:p>
          <a:p>
            <a:pPr marL="295910" marR="72390" indent="-283845">
              <a:lnSpc>
                <a:spcPts val="2500"/>
              </a:lnSpc>
              <a:spcBef>
                <a:spcPts val="1789"/>
              </a:spcBef>
              <a:buClr>
                <a:srgbClr val="89D0D5"/>
              </a:buClr>
              <a:buSzPct val="78846"/>
              <a:buFont typeface="Century Gothic"/>
              <a:buChar char="•"/>
              <a:tabLst>
                <a:tab pos="296545" algn="l"/>
              </a:tabLst>
            </a:pPr>
            <a:r>
              <a:rPr sz="26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Closed-</a:t>
            </a:r>
            <a:r>
              <a:rPr sz="2600" b="1" dirty="0">
                <a:solidFill>
                  <a:srgbClr val="FFFFFF"/>
                </a:solidFill>
                <a:latin typeface="Century Gothic"/>
                <a:cs typeface="Century Gothic"/>
              </a:rPr>
              <a:t>ended</a:t>
            </a:r>
            <a:r>
              <a:rPr sz="26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entury Gothic"/>
                <a:cs typeface="Century Gothic"/>
              </a:rPr>
              <a:t>questions:</a:t>
            </a:r>
            <a:r>
              <a:rPr sz="26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respondent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selects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answer from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list</a:t>
            </a:r>
            <a:endParaRPr sz="2600">
              <a:latin typeface="Century Gothic"/>
              <a:cs typeface="Century Gothic"/>
            </a:endParaRPr>
          </a:p>
          <a:p>
            <a:pPr marL="541020" lvl="1" indent="-256540">
              <a:lnSpc>
                <a:spcPct val="100000"/>
              </a:lnSpc>
              <a:spcBef>
                <a:spcPts val="1475"/>
              </a:spcBef>
              <a:buClr>
                <a:srgbClr val="89D0D5"/>
              </a:buClr>
              <a:buSzPct val="66666"/>
              <a:buChar char="•"/>
              <a:tabLst>
                <a:tab pos="541020" algn="l"/>
                <a:tab pos="541655" algn="l"/>
              </a:tabLs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Choices</a:t>
            </a:r>
            <a:r>
              <a:rPr sz="15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should</a:t>
            </a:r>
            <a:r>
              <a:rPr sz="15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15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i="1" dirty="0">
                <a:solidFill>
                  <a:srgbClr val="FFFFFF"/>
                </a:solidFill>
                <a:latin typeface="Century Gothic"/>
                <a:cs typeface="Century Gothic"/>
              </a:rPr>
              <a:t>exhaustive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i="1" dirty="0">
                <a:solidFill>
                  <a:srgbClr val="FFFFFF"/>
                </a:solidFill>
                <a:latin typeface="Century Gothic"/>
                <a:cs typeface="Century Gothic"/>
              </a:rPr>
              <a:t>mutually</a:t>
            </a:r>
            <a:r>
              <a:rPr sz="15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i="1" spc="-10" dirty="0">
                <a:solidFill>
                  <a:srgbClr val="FFFFFF"/>
                </a:solidFill>
                <a:latin typeface="Century Gothic"/>
                <a:cs typeface="Century Gothic"/>
              </a:rPr>
              <a:t>exclusive</a:t>
            </a:r>
            <a:endParaRPr sz="1500">
              <a:latin typeface="Century Gothic"/>
              <a:cs typeface="Century Gothic"/>
            </a:endParaRPr>
          </a:p>
          <a:p>
            <a:pPr marL="295910" indent="-256540">
              <a:lnSpc>
                <a:spcPct val="100000"/>
              </a:lnSpc>
              <a:spcBef>
                <a:spcPts val="1400"/>
              </a:spcBef>
              <a:buClr>
                <a:srgbClr val="89D0D5"/>
              </a:buClr>
              <a:buSzPct val="67647"/>
              <a:buFont typeface="Century Gothic"/>
              <a:buChar char="•"/>
              <a:tabLst>
                <a:tab pos="295910" algn="l"/>
                <a:tab pos="296545" algn="l"/>
              </a:tabLst>
            </a:pP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Questionnaire:</a:t>
            </a:r>
            <a:r>
              <a:rPr sz="17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collection</a:t>
            </a:r>
            <a:r>
              <a:rPr sz="17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7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endParaRPr sz="1700">
              <a:latin typeface="Century Gothic"/>
              <a:cs typeface="Century Gothic"/>
            </a:endParaRPr>
          </a:p>
          <a:p>
            <a:pPr marL="542925" lvl="1" indent="-256540">
              <a:lnSpc>
                <a:spcPct val="100000"/>
              </a:lnSpc>
              <a:spcBef>
                <a:spcPts val="1435"/>
              </a:spcBef>
              <a:buClr>
                <a:srgbClr val="89D0D5"/>
              </a:buClr>
              <a:buSzPct val="66666"/>
              <a:buChar char="•"/>
              <a:tabLst>
                <a:tab pos="542925" algn="l"/>
                <a:tab pos="543560" algn="l"/>
              </a:tabLst>
            </a:pP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May</a:t>
            </a: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contain</a:t>
            </a: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statements</a:t>
            </a:r>
            <a:r>
              <a:rPr sz="15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endParaRPr sz="15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89D0D5"/>
              </a:buClr>
              <a:buFont typeface="Century Gothic"/>
              <a:buChar char="•"/>
            </a:pPr>
            <a:endParaRPr sz="1400">
              <a:latin typeface="Century Gothic"/>
              <a:cs typeface="Century Gothic"/>
            </a:endParaRPr>
          </a:p>
          <a:p>
            <a:pPr marL="295910" marR="669925" indent="-283845">
              <a:lnSpc>
                <a:spcPts val="2500"/>
              </a:lnSpc>
              <a:spcBef>
                <a:spcPts val="5"/>
              </a:spcBef>
              <a:buClr>
                <a:srgbClr val="89D0D5"/>
              </a:buClr>
              <a:buSzPct val="78846"/>
              <a:buChar char="•"/>
              <a:tabLst>
                <a:tab pos="296545" algn="l"/>
              </a:tabLst>
            </a:pPr>
            <a:r>
              <a:rPr sz="2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Questions</a:t>
            </a:r>
            <a:r>
              <a:rPr sz="26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and</a:t>
            </a:r>
            <a:r>
              <a:rPr sz="26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Statements</a:t>
            </a:r>
            <a:r>
              <a:rPr sz="2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Likert scale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540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Additional </a:t>
            </a:r>
            <a:r>
              <a:rPr spc="-10" dirty="0"/>
              <a:t>Guidelines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2080006"/>
            <a:ext cx="6466840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Make</a:t>
            </a:r>
            <a:r>
              <a:rPr sz="20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items</a:t>
            </a:r>
            <a:r>
              <a:rPr sz="20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clear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avoid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ambiguous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questions;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ask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“double-barreled”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endParaRPr sz="2000">
              <a:latin typeface="Century Gothic"/>
              <a:cs typeface="Century Gothic"/>
            </a:endParaRPr>
          </a:p>
          <a:p>
            <a:pPr marL="469900" marR="365760" indent="-457834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Short</a:t>
            </a:r>
            <a:r>
              <a:rPr sz="2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items</a:t>
            </a:r>
            <a:r>
              <a:rPr sz="20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are</a:t>
            </a:r>
            <a:r>
              <a:rPr sz="20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best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respondents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like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read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answer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question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quickly</a:t>
            </a:r>
            <a:endParaRPr sz="200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Avoid</a:t>
            </a:r>
            <a:r>
              <a:rPr sz="2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negative</a:t>
            </a:r>
            <a:r>
              <a:rPr sz="2000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items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leads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misinterpretation</a:t>
            </a:r>
            <a:endParaRPr sz="2000">
              <a:latin typeface="Century Gothic"/>
              <a:cs typeface="Century Gothic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Avoid</a:t>
            </a:r>
            <a:r>
              <a:rPr sz="20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biased</a:t>
            </a:r>
            <a:r>
              <a:rPr sz="20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items</a:t>
            </a:r>
            <a:r>
              <a:rPr sz="20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and</a:t>
            </a:r>
            <a:r>
              <a:rPr sz="20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terms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do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ask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encourage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certain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answer</a:t>
            </a:r>
            <a:endParaRPr sz="2000">
              <a:latin typeface="Century Gothic"/>
              <a:cs typeface="Century Gothic"/>
            </a:endParaRPr>
          </a:p>
          <a:p>
            <a:pPr marL="623570" marR="1023619" lvl="1" indent="-256540">
              <a:lnSpc>
                <a:spcPts val="1910"/>
              </a:lnSpc>
              <a:spcBef>
                <a:spcPts val="1290"/>
              </a:spcBef>
              <a:buClr>
                <a:srgbClr val="89D0D5"/>
              </a:buClr>
              <a:buSzPct val="78125"/>
              <a:buFont typeface="Century Gothic"/>
              <a:buChar char="•"/>
              <a:tabLst>
                <a:tab pos="623570" algn="l"/>
                <a:tab pos="624205" algn="l"/>
              </a:tabLst>
            </a:pP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Bias:</a:t>
            </a:r>
            <a:r>
              <a:rPr sz="16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any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property</a:t>
            </a:r>
            <a:r>
              <a:rPr sz="1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question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encourages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respondents</a:t>
            </a:r>
            <a:r>
              <a:rPr sz="1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answer</a:t>
            </a:r>
            <a:r>
              <a:rPr sz="1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6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particular</a:t>
            </a:r>
            <a:r>
              <a:rPr sz="16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way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48894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Designing</a:t>
            </a:r>
            <a:r>
              <a:rPr spc="-25" dirty="0"/>
              <a:t> </a:t>
            </a:r>
            <a:r>
              <a:rPr spc="-10" dirty="0"/>
              <a:t>Self-Report Items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927099"/>
            <a:ext cx="6419850" cy="404050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89D0D5"/>
              </a:buClr>
              <a:buSzPct val="78846"/>
              <a:buFont typeface="Wingdings 3"/>
              <a:buChar char="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Social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desirability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problematic</a:t>
            </a:r>
            <a:endParaRPr sz="2600">
              <a:latin typeface="Century Gothic"/>
              <a:cs typeface="Century Gothic"/>
            </a:endParaRPr>
          </a:p>
          <a:p>
            <a:pPr marL="355600" marR="1167765" indent="-342900">
              <a:lnSpc>
                <a:spcPts val="2810"/>
              </a:lnSpc>
              <a:spcBef>
                <a:spcPts val="1240"/>
              </a:spcBef>
              <a:buClr>
                <a:srgbClr val="89D0D5"/>
              </a:buClr>
              <a:buSzPct val="78846"/>
              <a:buFont typeface="Wingdings 3"/>
              <a:buChar char="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Adhere</a:t>
            </a:r>
            <a:r>
              <a:rPr sz="2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ethical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standards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confidentiality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anonymity</a:t>
            </a:r>
            <a:endParaRPr sz="2600">
              <a:latin typeface="Century Gothic"/>
              <a:cs typeface="Century Gothic"/>
            </a:endParaRPr>
          </a:p>
          <a:p>
            <a:pPr marL="355600" marR="1894205" indent="-342900">
              <a:lnSpc>
                <a:spcPts val="2810"/>
              </a:lnSpc>
              <a:spcBef>
                <a:spcPts val="1200"/>
              </a:spcBef>
              <a:buClr>
                <a:srgbClr val="89D0D5"/>
              </a:buClr>
              <a:buSzPct val="78846"/>
              <a:buFont typeface="Wingdings 3"/>
              <a:buChar char="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sensitive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respondent embarrassment</a:t>
            </a:r>
            <a:endParaRPr sz="26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89D0D5"/>
              </a:buClr>
              <a:buSzPct val="79545"/>
              <a:buFont typeface="Wingdings 3"/>
              <a:buChar char=""/>
              <a:tabLst>
                <a:tab pos="756920" algn="l"/>
              </a:tabLst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Disclaimers</a:t>
            </a:r>
            <a:r>
              <a:rPr sz="22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2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entury Gothic"/>
                <a:cs typeface="Century Gothic"/>
              </a:rPr>
              <a:t>help</a:t>
            </a:r>
            <a:endParaRPr sz="2200">
              <a:latin typeface="Century Gothic"/>
              <a:cs typeface="Century Gothic"/>
            </a:endParaRPr>
          </a:p>
          <a:p>
            <a:pPr marL="355600" marR="1227455" indent="-342900">
              <a:lnSpc>
                <a:spcPts val="2810"/>
              </a:lnSpc>
              <a:spcBef>
                <a:spcPts val="1235"/>
              </a:spcBef>
              <a:buClr>
                <a:srgbClr val="89D0D5"/>
              </a:buClr>
              <a:buSzPct val="78846"/>
              <a:buFont typeface="Wingdings 3"/>
              <a:buChar char="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Interview</a:t>
            </a:r>
            <a:r>
              <a:rPr sz="2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frequently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reduce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memory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issues</a:t>
            </a:r>
            <a:endParaRPr sz="26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89D0D5"/>
              </a:buClr>
              <a:buSzPct val="79545"/>
              <a:buFont typeface="Wingdings 3"/>
              <a:buChar char=""/>
              <a:tabLst>
                <a:tab pos="756920" algn="l"/>
              </a:tabLst>
            </a:pP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Crime</a:t>
            </a:r>
            <a:r>
              <a:rPr sz="22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calendars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363092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Questionnaire 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793" y="2100833"/>
            <a:ext cx="7201534" cy="346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95"/>
              </a:spcBef>
              <a:buClr>
                <a:srgbClr val="89D0D5"/>
              </a:buClr>
              <a:buSzPct val="80357"/>
              <a:buFont typeface="Wingdings 3"/>
              <a:buChar char=""/>
              <a:tabLst>
                <a:tab pos="470534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General</a:t>
            </a:r>
            <a:r>
              <a:rPr sz="2800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questionnaire</a:t>
            </a:r>
            <a:r>
              <a:rPr sz="2800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format</a:t>
            </a:r>
            <a:r>
              <a:rPr sz="28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critical,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must</a:t>
            </a:r>
            <a:r>
              <a:rPr sz="2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laid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out</a:t>
            </a: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properly</a:t>
            </a:r>
            <a:endParaRPr sz="2800">
              <a:latin typeface="Century Gothic"/>
              <a:cs typeface="Century Gothic"/>
            </a:endParaRPr>
          </a:p>
          <a:p>
            <a:pPr marL="469900" marR="147955" indent="-457834" algn="just">
              <a:lnSpc>
                <a:spcPct val="100000"/>
              </a:lnSpc>
              <a:spcBef>
                <a:spcPts val="1800"/>
              </a:spcBef>
              <a:buClr>
                <a:srgbClr val="89D0D5"/>
              </a:buClr>
              <a:buSzPct val="80357"/>
              <a:buFont typeface="Wingdings 3"/>
              <a:buChar char=""/>
              <a:tabLst>
                <a:tab pos="470534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Contingency</a:t>
            </a:r>
            <a:r>
              <a:rPr sz="2800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questions</a:t>
            </a:r>
            <a:r>
              <a:rPr sz="2800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800"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relevant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some</a:t>
            </a:r>
            <a:r>
              <a:rPr sz="2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respondents</a:t>
            </a:r>
            <a:r>
              <a:rPr sz="2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answered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based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their</a:t>
            </a:r>
            <a:r>
              <a:rPr sz="2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previous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response</a:t>
            </a:r>
            <a:endParaRPr sz="2800">
              <a:latin typeface="Century Gothic"/>
              <a:cs typeface="Century Gothic"/>
            </a:endParaRPr>
          </a:p>
          <a:p>
            <a:pPr marL="469900" marR="258445" indent="-457834">
              <a:lnSpc>
                <a:spcPct val="100000"/>
              </a:lnSpc>
              <a:spcBef>
                <a:spcPts val="1805"/>
              </a:spcBef>
              <a:buClr>
                <a:srgbClr val="89D0D5"/>
              </a:buClr>
              <a:buSzPct val="80357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Matrix</a:t>
            </a:r>
            <a:r>
              <a:rPr sz="28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questions</a:t>
            </a:r>
            <a:r>
              <a:rPr sz="2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same</a:t>
            </a:r>
            <a:r>
              <a:rPr sz="2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2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answer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categories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multiple</a:t>
            </a:r>
            <a:r>
              <a:rPr sz="2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828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 2</vt:lpstr>
      <vt:lpstr>Wingdings 3</vt:lpstr>
      <vt:lpstr>Ion</vt:lpstr>
      <vt:lpstr>PowerPoint Presentation</vt:lpstr>
      <vt:lpstr>Introduction</vt:lpstr>
      <vt:lpstr>Topics Appropriate to Survey Research 1</vt:lpstr>
      <vt:lpstr>Topics Appropriate to Survey Research 2</vt:lpstr>
      <vt:lpstr>Example: Survey Use</vt:lpstr>
      <vt:lpstr>Guidelines for Asking Questions</vt:lpstr>
      <vt:lpstr>Additional Guidelines</vt:lpstr>
      <vt:lpstr>Designing Self-Report Items</vt:lpstr>
      <vt:lpstr>Questionnaire Construction</vt:lpstr>
      <vt:lpstr>Ordering Questions in a Questionnaire</vt:lpstr>
      <vt:lpstr>Self-Administered Questionnaires</vt:lpstr>
      <vt:lpstr>Computer-Based Self- Administration</vt:lpstr>
      <vt:lpstr>In-Person Interview Surveys</vt:lpstr>
      <vt:lpstr>Computer-Assisted Interviews</vt:lpstr>
      <vt:lpstr>Telephone Surveys</vt:lpstr>
      <vt:lpstr>Computer-Assisted Telephone Interviewing (CATI)</vt:lpstr>
      <vt:lpstr>Comparison of the Three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Research and Other Ways of Asking Questions</dc:title>
  <dc:creator>laptop_user</dc:creator>
  <cp:lastModifiedBy>brixx panlaqui</cp:lastModifiedBy>
  <cp:revision>1</cp:revision>
  <dcterms:created xsi:type="dcterms:W3CDTF">2022-06-24T14:39:55Z</dcterms:created>
  <dcterms:modified xsi:type="dcterms:W3CDTF">2022-06-24T14:40:50Z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2022-06-24T00:00:00Z</vt:filetime>
  </property>
</Properties>
</file>