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6" r:id="rId7"/>
    <p:sldId id="258" r:id="rId8"/>
    <p:sldId id="263" r:id="rId9"/>
    <p:sldId id="264" r:id="rId10"/>
    <p:sldId id="259" r:id="rId11"/>
    <p:sldId id="262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DA8B-84AA-4F46-867D-DD7FFF6166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37B-BCB9-C04F-A50D-DEB36EBB22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0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DA8B-84AA-4F46-867D-DD7FFF6166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37B-BCB9-C04F-A50D-DEB36EBB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1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DA8B-84AA-4F46-867D-DD7FFF6166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37B-BCB9-C04F-A50D-DEB36EBB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DA8B-84AA-4F46-867D-DD7FFF6166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37B-BCB9-C04F-A50D-DEB36EBB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DA8B-84AA-4F46-867D-DD7FFF6166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37B-BCB9-C04F-A50D-DEB36EBB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DA8B-84AA-4F46-867D-DD7FFF6166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37B-BCB9-C04F-A50D-DEB36EBB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DA8B-84AA-4F46-867D-DD7FFF6166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37B-BCB9-C04F-A50D-DEB36EBB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DA8B-84AA-4F46-867D-DD7FFF6166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37B-BCB9-C04F-A50D-DEB36EBB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0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DA8B-84AA-4F46-867D-DD7FFF6166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37B-BCB9-C04F-A50D-DEB36EBB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6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DA8B-84AA-4F46-867D-DD7FFF6166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37B-BCB9-C04F-A50D-DEB36EBB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DA8B-84AA-4F46-867D-DD7FFF6166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037B-BCB9-C04F-A50D-DEB36EBB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4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DA8B-84AA-4F46-867D-DD7FFF61669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037B-BCB9-C04F-A50D-DEB36EBB22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97" y="936383"/>
            <a:ext cx="9144000" cy="2387600"/>
          </a:xfrm>
        </p:spPr>
        <p:txBody>
          <a:bodyPr/>
          <a:lstStyle/>
          <a:p>
            <a:r>
              <a:rPr lang="en-US" b="1" dirty="0" smtClean="0"/>
              <a:t>Psychometric Assessment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231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146"/>
            <a:ext cx="10515600" cy="1325563"/>
          </a:xfrm>
        </p:spPr>
        <p:txBody>
          <a:bodyPr/>
          <a:lstStyle/>
          <a:p>
            <a:r>
              <a:rPr lang="en-US" dirty="0" smtClean="0"/>
              <a:t>Holistic </a:t>
            </a:r>
            <a:r>
              <a:rPr lang="en-US" dirty="0" err="1" smtClean="0"/>
              <a:t>v.s</a:t>
            </a:r>
            <a:r>
              <a:rPr lang="en-US" dirty="0" smtClean="0"/>
              <a:t>. Analytic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875"/>
            <a:ext cx="10515600" cy="5160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Holistic </a:t>
            </a:r>
          </a:p>
          <a:p>
            <a:r>
              <a:rPr lang="en-US" dirty="0" smtClean="0"/>
              <a:t>Holistic analysis gives </a:t>
            </a:r>
            <a:r>
              <a:rPr lang="en-US" dirty="0"/>
              <a:t>a single score or rating for an entire </a:t>
            </a:r>
            <a:r>
              <a:rPr lang="en-US" dirty="0" smtClean="0"/>
              <a:t>product, a trait </a:t>
            </a:r>
            <a:r>
              <a:rPr lang="en-US" dirty="0"/>
              <a:t>or </a:t>
            </a:r>
            <a:r>
              <a:rPr lang="en-US" dirty="0" smtClean="0"/>
              <a:t>one performance </a:t>
            </a:r>
            <a:r>
              <a:rPr lang="en-US" dirty="0"/>
              <a:t>based on overall </a:t>
            </a:r>
            <a:r>
              <a:rPr lang="en-US" dirty="0" smtClean="0"/>
              <a:t>impression</a:t>
            </a:r>
          </a:p>
          <a:p>
            <a:pPr lvl="1"/>
            <a:r>
              <a:rPr lang="en-US" dirty="0" smtClean="0"/>
              <a:t>i.e. a feedback asking you about overall experiences (i.e. car service, 1 to 7 with 7 as highly </a:t>
            </a:r>
            <a:r>
              <a:rPr lang="en-US" dirty="0" smtClean="0"/>
              <a:t>satisfactory. </a:t>
            </a:r>
            <a:r>
              <a:rPr lang="en-US" dirty="0" smtClean="0"/>
              <a:t>The feedback is too general for you launch any action for improvement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Analytic </a:t>
            </a:r>
          </a:p>
          <a:p>
            <a:r>
              <a:rPr lang="en-US" dirty="0"/>
              <a:t>Analytical </a:t>
            </a:r>
            <a:r>
              <a:rPr lang="en-US" dirty="0" smtClean="0"/>
              <a:t>analysis divides </a:t>
            </a:r>
            <a:r>
              <a:rPr lang="en-US" dirty="0"/>
              <a:t>a product into essential dimensions (traits), and each dimension is judged separately. A separate score is given for each dimension or trait considered important for the assessed performance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 teaching evaluation </a:t>
            </a:r>
            <a:r>
              <a:rPr lang="en-US" dirty="0" smtClean="0"/>
              <a:t>(Space for improvement </a:t>
            </a:r>
            <a:r>
              <a:rPr lang="en-US" dirty="0" smtClean="0">
                <a:sym typeface="Wingdings" panose="05000000000000000000" pitchFamily="2" charset="2"/>
              </a:rPr>
              <a:t> </a:t>
            </a:r>
            <a:r>
              <a:rPr lang="en-US" dirty="0" smtClean="0">
                <a:sym typeface="Wingdings" panose="05000000000000000000" pitchFamily="2" charset="2"/>
              </a:rPr>
              <a:t>Tan has a bad rating;  I can find out what to improve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1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Psychological disposition </a:t>
            </a:r>
            <a:r>
              <a:rPr lang="en-US" dirty="0" err="1" smtClean="0"/>
              <a:t>v.s</a:t>
            </a:r>
            <a:r>
              <a:rPr lang="en-US" dirty="0" smtClean="0"/>
              <a:t>. Psychological </a:t>
            </a:r>
            <a:r>
              <a:rPr lang="en-US" dirty="0"/>
              <a:t>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Psychological State is …</a:t>
            </a:r>
          </a:p>
          <a:p>
            <a:r>
              <a:rPr lang="en-US" dirty="0" smtClean="0"/>
              <a:t>A particular cognitive </a:t>
            </a:r>
            <a:r>
              <a:rPr lang="en-US" dirty="0"/>
              <a:t>and </a:t>
            </a:r>
            <a:r>
              <a:rPr lang="en-US" dirty="0" smtClean="0"/>
              <a:t>emotional </a:t>
            </a:r>
            <a:r>
              <a:rPr lang="en-US" b="1" dirty="0"/>
              <a:t>condition </a:t>
            </a:r>
            <a:r>
              <a:rPr lang="en-US" dirty="0"/>
              <a:t>of the mind which can influence the </a:t>
            </a:r>
            <a:r>
              <a:rPr lang="en-US" dirty="0" smtClean="0"/>
              <a:t>physiological and </a:t>
            </a:r>
            <a:r>
              <a:rPr lang="en-US" dirty="0"/>
              <a:t>behavioral responses to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i.e. </a:t>
            </a:r>
            <a:r>
              <a:rPr lang="en-US" dirty="0"/>
              <a:t>the </a:t>
            </a:r>
            <a:r>
              <a:rPr lang="en-US" dirty="0" smtClean="0"/>
              <a:t>level of </a:t>
            </a:r>
            <a:r>
              <a:rPr lang="en-US" dirty="0"/>
              <a:t>interest triggered when a specific topic is presented, </a:t>
            </a:r>
            <a:r>
              <a:rPr lang="en-US" dirty="0" smtClean="0"/>
              <a:t>	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b="1" dirty="0" smtClean="0"/>
              <a:t>both individual </a:t>
            </a:r>
            <a:r>
              <a:rPr lang="en-US" b="1" dirty="0"/>
              <a:t>and situational </a:t>
            </a:r>
            <a:r>
              <a:rPr lang="en-US" b="1" dirty="0" smtClean="0"/>
              <a:t>aspects</a:t>
            </a:r>
          </a:p>
          <a:p>
            <a:pPr lvl="1"/>
            <a:r>
              <a:rPr lang="en-US" dirty="0" smtClean="0"/>
              <a:t>Could be temporary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1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Psychological disposition </a:t>
            </a:r>
            <a:r>
              <a:rPr lang="en-US" dirty="0" err="1"/>
              <a:t>v.s</a:t>
            </a:r>
            <a:r>
              <a:rPr lang="en-US" dirty="0"/>
              <a:t>. Psychological 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47" y="1703011"/>
            <a:ext cx="644600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Psychological </a:t>
            </a:r>
            <a:r>
              <a:rPr lang="en-US" altLang="zh-CN" b="1" dirty="0" smtClean="0"/>
              <a:t>disposition </a:t>
            </a:r>
            <a:r>
              <a:rPr lang="en-US" altLang="zh-CN" dirty="0" smtClean="0"/>
              <a:t>could be </a:t>
            </a:r>
            <a:r>
              <a:rPr lang="en-US" dirty="0" smtClean="0"/>
              <a:t>an </a:t>
            </a:r>
            <a:r>
              <a:rPr lang="en-US" dirty="0"/>
              <a:t>individual’s </a:t>
            </a:r>
            <a:r>
              <a:rPr lang="en-US" dirty="0" smtClean="0"/>
              <a:t>ability, preference, values, beliefs, and traits. </a:t>
            </a:r>
            <a:endParaRPr lang="en-US" dirty="0" smtClean="0"/>
          </a:p>
          <a:p>
            <a:r>
              <a:rPr lang="en-US" dirty="0" smtClean="0"/>
              <a:t>Often based on a theory and embodied as a construct (see the right image)</a:t>
            </a:r>
            <a:endParaRPr lang="en-US" dirty="0" smtClean="0"/>
          </a:p>
          <a:p>
            <a:r>
              <a:rPr lang="en-US" dirty="0" smtClean="0"/>
              <a:t>i.e. being optimistic; grit; self-regulation, details-oriented</a:t>
            </a:r>
          </a:p>
          <a:p>
            <a:pPr lvl="1"/>
            <a:r>
              <a:rPr lang="en-US" dirty="0" smtClean="0"/>
              <a:t>In other words, these are more stable yet long-lasting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our field, what </a:t>
            </a:r>
            <a:r>
              <a:rPr lang="en-US" dirty="0" smtClean="0"/>
              <a:t>trait/disposition </a:t>
            </a:r>
            <a:r>
              <a:rPr lang="en-US" dirty="0" smtClean="0"/>
              <a:t>is valued?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430" y="1825625"/>
            <a:ext cx="5282312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1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situation </a:t>
            </a:r>
            <a:r>
              <a:rPr lang="en-US" dirty="0" err="1"/>
              <a:t>v.s</a:t>
            </a:r>
            <a:r>
              <a:rPr lang="en-US" dirty="0"/>
              <a:t>. Perception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769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Actual situation: the Facts </a:t>
            </a:r>
          </a:p>
          <a:p>
            <a:r>
              <a:rPr lang="en-US" dirty="0" smtClean="0"/>
              <a:t>Perception: an integration of the individual differences and the facts</a:t>
            </a:r>
          </a:p>
          <a:p>
            <a:endParaRPr lang="en-US" dirty="0"/>
          </a:p>
          <a:p>
            <a:r>
              <a:rPr lang="en-US" dirty="0" smtClean="0"/>
              <a:t>We may be in the same environment, individual differences may lead us to have different perceptions for the environment. </a:t>
            </a:r>
          </a:p>
          <a:p>
            <a:pPr lvl="1"/>
            <a:r>
              <a:rPr lang="en-US" dirty="0" smtClean="0"/>
              <a:t>WSSU is the best choice I can make</a:t>
            </a:r>
          </a:p>
          <a:p>
            <a:pPr lvl="1"/>
            <a:r>
              <a:rPr lang="en-US" dirty="0" smtClean="0"/>
              <a:t>WSSU is beyond my expectation </a:t>
            </a:r>
          </a:p>
          <a:p>
            <a:pPr lvl="1"/>
            <a:r>
              <a:rPr lang="en-US" dirty="0" smtClean="0"/>
              <a:t>WSSU is 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the differences on perception may not reflect the reality, as we have different goals, attitudes, values, personality and motivation.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1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Teacher Motivation </a:t>
            </a:r>
            <a:r>
              <a:rPr lang="en-US" dirty="0" smtClean="0"/>
              <a:t>as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general  </a:t>
            </a:r>
            <a:r>
              <a:rPr lang="en-US" dirty="0" err="1"/>
              <a:t>v.s</a:t>
            </a:r>
            <a:r>
              <a:rPr lang="en-US" dirty="0"/>
              <a:t>. Domain specific </a:t>
            </a:r>
          </a:p>
          <a:p>
            <a:r>
              <a:rPr lang="en-US" dirty="0"/>
              <a:t>Holistic </a:t>
            </a:r>
            <a:r>
              <a:rPr lang="en-US" dirty="0" err="1"/>
              <a:t>v.s</a:t>
            </a:r>
            <a:r>
              <a:rPr lang="en-US" dirty="0"/>
              <a:t>. Analytic</a:t>
            </a:r>
          </a:p>
          <a:p>
            <a:r>
              <a:rPr lang="en-US" dirty="0"/>
              <a:t>Psychological Disposition </a:t>
            </a:r>
            <a:r>
              <a:rPr lang="en-US" dirty="0" err="1"/>
              <a:t>v.s</a:t>
            </a:r>
            <a:r>
              <a:rPr lang="en-US" dirty="0"/>
              <a:t>. Psychological State</a:t>
            </a:r>
          </a:p>
          <a:p>
            <a:r>
              <a:rPr lang="en-US" dirty="0"/>
              <a:t>Actual situation </a:t>
            </a:r>
            <a:r>
              <a:rPr lang="en-US" dirty="0" err="1"/>
              <a:t>v.s</a:t>
            </a:r>
            <a:r>
              <a:rPr lang="en-US" dirty="0"/>
              <a:t>. Perception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checking out the instrument I provide, tell me the characteristics of this instrument.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4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Components for PE Teacher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Three statements under each components, rank them based on your practices.</a:t>
            </a:r>
          </a:p>
          <a:p>
            <a:r>
              <a:rPr lang="en-US" altLang="zh-CN" b="1" dirty="0" smtClean="0"/>
              <a:t>Assessment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 </a:t>
            </a:r>
            <a:r>
              <a:rPr lang="en-US" dirty="0"/>
              <a:t>assess students’ learning process and the outcomes of their learning.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 </a:t>
            </a:r>
            <a:r>
              <a:rPr lang="en-US" dirty="0"/>
              <a:t>assess students by comparing their performance with the standards.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 </a:t>
            </a:r>
            <a:r>
              <a:rPr lang="en-US" dirty="0"/>
              <a:t>use attendance, participation and/or dress-out records as </a:t>
            </a:r>
            <a:r>
              <a:rPr lang="en-US" dirty="0" smtClean="0"/>
              <a:t>	assessment</a:t>
            </a:r>
            <a:r>
              <a:rPr lang="en-US" dirty="0"/>
              <a:t>. </a:t>
            </a:r>
            <a:endParaRPr lang="en-US" altLang="zh-CN" dirty="0" smtClean="0"/>
          </a:p>
          <a:p>
            <a:r>
              <a:rPr lang="en-US" b="1" dirty="0" smtClean="0"/>
              <a:t>Learning environment</a:t>
            </a:r>
          </a:p>
          <a:p>
            <a:r>
              <a:rPr lang="en-US" b="1" dirty="0" smtClean="0"/>
              <a:t>Teaching objectives</a:t>
            </a:r>
          </a:p>
          <a:p>
            <a:r>
              <a:rPr lang="en-US" b="1" dirty="0" smtClean="0"/>
              <a:t>Feedback to students</a:t>
            </a:r>
          </a:p>
          <a:p>
            <a:r>
              <a:rPr lang="en-US" b="1" dirty="0" smtClean="0"/>
              <a:t>Pedagogical content</a:t>
            </a:r>
          </a:p>
          <a:p>
            <a:r>
              <a:rPr lang="en-US" b="1" dirty="0" smtClean="0"/>
              <a:t>Pedagogical skill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991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Teacher 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general 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b="1" dirty="0" smtClean="0"/>
              <a:t>Domain specific </a:t>
            </a:r>
          </a:p>
          <a:p>
            <a:r>
              <a:rPr lang="en-US" dirty="0" smtClean="0"/>
              <a:t>Holistic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b="1" dirty="0" smtClean="0"/>
              <a:t>Analytic</a:t>
            </a:r>
          </a:p>
          <a:p>
            <a:r>
              <a:rPr lang="en-US" dirty="0" smtClean="0"/>
              <a:t>Psychological Disposition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b="1" dirty="0" smtClean="0"/>
              <a:t>Psychological State</a:t>
            </a:r>
          </a:p>
          <a:p>
            <a:r>
              <a:rPr lang="en-US" b="1" dirty="0" smtClean="0"/>
              <a:t>Actual situation </a:t>
            </a:r>
            <a:r>
              <a:rPr lang="en-US" dirty="0" err="1" smtClean="0"/>
              <a:t>v.s</a:t>
            </a:r>
            <a:r>
              <a:rPr lang="en-US" dirty="0" smtClean="0"/>
              <a:t>. Perception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2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adopt a developed instrument for your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out what is your assessment </a:t>
            </a:r>
            <a:r>
              <a:rPr lang="en-US" dirty="0" smtClean="0"/>
              <a:t>goal</a:t>
            </a:r>
            <a:endParaRPr lang="en-US" dirty="0" smtClean="0"/>
          </a:p>
          <a:p>
            <a:pPr lvl="1"/>
            <a:r>
              <a:rPr lang="en-US" dirty="0"/>
              <a:t>Domain general  </a:t>
            </a:r>
            <a:r>
              <a:rPr lang="en-US" dirty="0" err="1"/>
              <a:t>v.s</a:t>
            </a:r>
            <a:r>
              <a:rPr lang="en-US" dirty="0"/>
              <a:t>. Domain specific </a:t>
            </a:r>
          </a:p>
          <a:p>
            <a:pPr lvl="1"/>
            <a:r>
              <a:rPr lang="en-US" dirty="0"/>
              <a:t>Holistic </a:t>
            </a:r>
            <a:r>
              <a:rPr lang="en-US" dirty="0" err="1"/>
              <a:t>v.s</a:t>
            </a:r>
            <a:r>
              <a:rPr lang="en-US" dirty="0"/>
              <a:t>. Analytic</a:t>
            </a:r>
          </a:p>
          <a:p>
            <a:pPr lvl="1"/>
            <a:r>
              <a:rPr lang="en-US" dirty="0"/>
              <a:t>Psychological Disposition </a:t>
            </a:r>
            <a:r>
              <a:rPr lang="en-US" dirty="0" err="1"/>
              <a:t>v.s</a:t>
            </a:r>
            <a:r>
              <a:rPr lang="en-US" dirty="0"/>
              <a:t>. Psychological State</a:t>
            </a:r>
          </a:p>
          <a:p>
            <a:pPr lvl="1"/>
            <a:r>
              <a:rPr lang="en-US" dirty="0"/>
              <a:t>Actual situation </a:t>
            </a:r>
            <a:r>
              <a:rPr lang="en-US" dirty="0" err="1"/>
              <a:t>v.s</a:t>
            </a:r>
            <a:r>
              <a:rPr lang="en-US" dirty="0"/>
              <a:t>. Perception </a:t>
            </a:r>
            <a:endParaRPr lang="en-US" dirty="0" smtClean="0"/>
          </a:p>
          <a:p>
            <a:r>
              <a:rPr lang="en-US" dirty="0" smtClean="0"/>
              <a:t>Literature search </a:t>
            </a:r>
          </a:p>
          <a:p>
            <a:pPr lvl="1"/>
            <a:r>
              <a:rPr lang="en-US" dirty="0" smtClean="0"/>
              <a:t>You want to go with the ones with many rounds of validation and reliability test in various populations </a:t>
            </a:r>
          </a:p>
          <a:p>
            <a:r>
              <a:rPr lang="en-US" dirty="0" smtClean="0"/>
              <a:t>Make modification to your assessment goal </a:t>
            </a:r>
          </a:p>
          <a:p>
            <a:pPr lvl="1"/>
            <a:r>
              <a:rPr lang="en-US" dirty="0" smtClean="0"/>
              <a:t>Tailor the instrument based on the characteristics of your subjects and environments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7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for PED 3322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components for the student survey we sent to our partner school:</a:t>
            </a:r>
          </a:p>
          <a:p>
            <a:pPr lvl="1"/>
            <a:r>
              <a:rPr lang="en-US" dirty="0" smtClean="0"/>
              <a:t>Knowledge test on fitness and health</a:t>
            </a:r>
          </a:p>
          <a:p>
            <a:pPr lvl="1"/>
            <a:r>
              <a:rPr lang="en-US" dirty="0" smtClean="0"/>
              <a:t>Students’ Expectancy and value for PE (for its construct see below)</a:t>
            </a:r>
          </a:p>
          <a:p>
            <a:pPr lvl="1"/>
            <a:r>
              <a:rPr lang="en-US" dirty="0" smtClean="0"/>
              <a:t>Students’ Perceived Costs for 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36" y="3838452"/>
            <a:ext cx="6819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9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Knowledge, Value, Expectancy and Cost Items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6741"/>
              </p:ext>
            </p:extLst>
          </p:nvPr>
        </p:nvGraphicFramePr>
        <p:xfrm>
          <a:off x="838200" y="1552492"/>
          <a:ext cx="10515600" cy="434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740">
                  <a:extLst>
                    <a:ext uri="{9D8B030D-6E8A-4147-A177-3AD203B41FA5}">
                      <a16:colId xmlns:a16="http://schemas.microsoft.com/office/drawing/2014/main" val="1796991049"/>
                    </a:ext>
                  </a:extLst>
                </a:gridCol>
                <a:gridCol w="8966860">
                  <a:extLst>
                    <a:ext uri="{9D8B030D-6E8A-4147-A177-3AD203B41FA5}">
                      <a16:colId xmlns:a16="http://schemas.microsoft.com/office/drawing/2014/main" val="3054797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0036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am not happy in PE when I receive negative comments or feedback from the teacher.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635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do not work hard in PE because sweating is not comfortable.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03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give less than my best effort in PE because I am working with someone I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donot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like to work with.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9678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Expectancy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good are you in physical education?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675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well do you think you are in PE?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983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well are you keeping yourself physically active in PE?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94638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fun do you think your PE classes are?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815495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much do you like your PE classes?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184144"/>
                  </a:ext>
                </a:extLst>
              </a:tr>
              <a:tr h="38087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useful do you think the contents you learned in PE are?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6639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ones you created!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9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14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Psychometric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Is to evaluate </a:t>
            </a:r>
            <a:r>
              <a:rPr lang="en-US" dirty="0"/>
              <a:t>a candidate performance and includes, but is not limited to, </a:t>
            </a:r>
            <a:r>
              <a:rPr lang="en-US" b="1" dirty="0"/>
              <a:t>skills</a:t>
            </a:r>
            <a:r>
              <a:rPr lang="en-US" dirty="0"/>
              <a:t>, </a:t>
            </a:r>
            <a:r>
              <a:rPr lang="en-US" b="1" dirty="0"/>
              <a:t>knowledge</a:t>
            </a:r>
            <a:r>
              <a:rPr lang="en-US" dirty="0"/>
              <a:t>, </a:t>
            </a:r>
            <a:r>
              <a:rPr lang="en-US" b="1" dirty="0"/>
              <a:t>abilities</a:t>
            </a:r>
            <a:r>
              <a:rPr lang="en-US" dirty="0"/>
              <a:t>, </a:t>
            </a:r>
            <a:r>
              <a:rPr lang="en-US" b="1" dirty="0"/>
              <a:t>personality traits</a:t>
            </a:r>
            <a:r>
              <a:rPr lang="en-US" dirty="0"/>
              <a:t>, </a:t>
            </a:r>
            <a:r>
              <a:rPr lang="en-US" b="1" dirty="0" smtClean="0"/>
              <a:t>attitudes, perception, value </a:t>
            </a:r>
            <a:r>
              <a:rPr lang="en-US" dirty="0"/>
              <a:t>and </a:t>
            </a:r>
            <a:r>
              <a:rPr lang="en-US" b="1" dirty="0" smtClean="0"/>
              <a:t>job/academic </a:t>
            </a:r>
            <a:r>
              <a:rPr lang="en-US" b="1" dirty="0"/>
              <a:t>potential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Myth: test is to test knowledge. Psychometric assessment is to test affective thing. </a:t>
            </a:r>
          </a:p>
          <a:p>
            <a:r>
              <a:rPr lang="en-US" dirty="0" smtClean="0"/>
              <a:t>No! Psychometric assessment can be applied on knowledge, intelligence, motivation, attitude, traits, states.</a:t>
            </a:r>
            <a:endParaRPr lang="en-US" dirty="0"/>
          </a:p>
          <a:p>
            <a:r>
              <a:rPr lang="en-US" dirty="0" smtClean="0"/>
              <a:t>Can you recall the survey/scale that you ever score? What is it </a:t>
            </a:r>
            <a:r>
              <a:rPr lang="en-US" dirty="0" smtClean="0"/>
              <a:t>about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3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83" y="365125"/>
            <a:ext cx="11422251" cy="1325563"/>
          </a:xfrm>
        </p:spPr>
        <p:txBody>
          <a:bodyPr/>
          <a:lstStyle/>
          <a:p>
            <a:r>
              <a:rPr lang="en-US" dirty="0" smtClean="0"/>
              <a:t>The Characteristics of Psychometric Assessments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 smtClean="0"/>
              <a:t>Strengths</a:t>
            </a:r>
            <a:endParaRPr lang="en-US" b="1" dirty="0" smtClean="0"/>
          </a:p>
          <a:p>
            <a:r>
              <a:rPr lang="en-US" dirty="0" smtClean="0"/>
              <a:t>Of course, low cost and high ease of use</a:t>
            </a:r>
          </a:p>
          <a:p>
            <a:pPr lvl="1"/>
            <a:r>
              <a:rPr lang="en-US" dirty="0" smtClean="0"/>
              <a:t>With mobile technology, its strength becomes prominent than ever before</a:t>
            </a:r>
          </a:p>
          <a:p>
            <a:pPr lvl="1"/>
            <a:r>
              <a:rPr lang="en-US" dirty="0" err="1" smtClean="0"/>
              <a:t>Qualtrics</a:t>
            </a:r>
            <a:r>
              <a:rPr lang="en-US" dirty="0" smtClean="0"/>
              <a:t>, Survey Monkey, </a:t>
            </a:r>
            <a:r>
              <a:rPr lang="en-US" dirty="0" err="1" smtClean="0"/>
              <a:t>Kahoot</a:t>
            </a:r>
            <a:endParaRPr lang="en-US" dirty="0" smtClean="0"/>
          </a:p>
          <a:p>
            <a:r>
              <a:rPr lang="en-US" dirty="0" smtClean="0"/>
              <a:t>There are a lot of instruments available to use</a:t>
            </a:r>
          </a:p>
          <a:p>
            <a:r>
              <a:rPr lang="en-US" dirty="0" smtClean="0"/>
              <a:t>It can be used to measure many constructs that are not directly visible </a:t>
            </a:r>
          </a:p>
          <a:p>
            <a:pPr lvl="1"/>
            <a:r>
              <a:rPr lang="en-US" dirty="0" smtClean="0"/>
              <a:t>Intelligence, autism, self-efficacy, depression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68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Stroke as an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010" y="1690688"/>
            <a:ext cx="4834180" cy="4351338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first 3 hours after a suspected cerebrovascular accident (CVA), </a:t>
            </a:r>
            <a:r>
              <a:rPr lang="en-US" dirty="0" smtClean="0"/>
              <a:t>non contrast </a:t>
            </a:r>
            <a:r>
              <a:rPr lang="en-US" dirty="0"/>
              <a:t>head computerized tomography (CT) is the </a:t>
            </a:r>
            <a:r>
              <a:rPr lang="en-US" b="1" dirty="0"/>
              <a:t>gold</a:t>
            </a:r>
            <a:r>
              <a:rPr lang="en-US" dirty="0"/>
              <a:t> standard for </a:t>
            </a:r>
            <a:r>
              <a:rPr lang="en-US" b="1" dirty="0"/>
              <a:t>diagnosis</a:t>
            </a:r>
            <a:r>
              <a:rPr lang="en-US" dirty="0"/>
              <a:t> of acute hemorrhagic </a:t>
            </a:r>
            <a:r>
              <a:rPr lang="en-US" b="1" dirty="0"/>
              <a:t>stroke</a:t>
            </a:r>
            <a:r>
              <a:rPr lang="en-US" dirty="0"/>
              <a:t>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38" y="1428765"/>
            <a:ext cx="5718872" cy="52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1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561736" cy="1325563"/>
          </a:xfrm>
        </p:spPr>
        <p:txBody>
          <a:bodyPr/>
          <a:lstStyle/>
          <a:p>
            <a:r>
              <a:rPr lang="en-US" dirty="0"/>
              <a:t>The Characteristics of Psychometric </a:t>
            </a:r>
            <a:r>
              <a:rPr lang="en-US" dirty="0" smtClean="0"/>
              <a:t>Assessments (cont.)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456840"/>
            <a:ext cx="11882034" cy="5401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Weakness</a:t>
            </a:r>
          </a:p>
          <a:p>
            <a:r>
              <a:rPr lang="en-US" dirty="0" smtClean="0"/>
              <a:t>The </a:t>
            </a:r>
            <a:r>
              <a:rPr lang="en-US" dirty="0"/>
              <a:t>analysis of the results, especially on a large scale, demand practitioners and researchers to have a high level of statistical knowledge. </a:t>
            </a:r>
          </a:p>
          <a:p>
            <a:r>
              <a:rPr lang="en-US" dirty="0"/>
              <a:t>Under what scenarios, for what purposes, we should use psychometric instruments could be hard to decide. </a:t>
            </a:r>
            <a:endParaRPr lang="en-US" dirty="0" smtClean="0"/>
          </a:p>
          <a:p>
            <a:r>
              <a:rPr lang="en-US" dirty="0" smtClean="0"/>
              <a:t>As it is often self-reported, it often encounters reliability issues. </a:t>
            </a:r>
          </a:p>
          <a:p>
            <a:pPr lvl="1"/>
            <a:r>
              <a:rPr lang="en-US" dirty="0" smtClean="0"/>
              <a:t>Socially desired answers (the poll…, work place satisfaction,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We can address it by writing value neutral statements, </a:t>
            </a:r>
            <a:r>
              <a:rPr lang="en-US" dirty="0" smtClean="0"/>
              <a:t>and promising </a:t>
            </a:r>
            <a:r>
              <a:rPr lang="en-US" dirty="0" smtClean="0"/>
              <a:t>anonymity,  </a:t>
            </a:r>
          </a:p>
          <a:p>
            <a:pPr lvl="1"/>
            <a:r>
              <a:rPr lang="en-US" dirty="0" smtClean="0"/>
              <a:t>Subjects do not take it </a:t>
            </a:r>
            <a:r>
              <a:rPr lang="en-US" dirty="0" smtClean="0"/>
              <a:t>seriously </a:t>
            </a:r>
            <a:r>
              <a:rPr lang="en-US" dirty="0" smtClean="0"/>
              <a:t>(choose </a:t>
            </a:r>
            <a:r>
              <a:rPr lang="en-US" dirty="0" smtClean="0"/>
              <a:t>Cs from the beginning to the end) </a:t>
            </a:r>
            <a:endParaRPr lang="en-US" dirty="0" smtClean="0"/>
          </a:p>
          <a:p>
            <a:pPr lvl="2"/>
            <a:r>
              <a:rPr lang="en-US" dirty="0" smtClean="0"/>
              <a:t>Remedy: Two </a:t>
            </a:r>
            <a:r>
              <a:rPr lang="en-US" dirty="0" smtClean="0"/>
              <a:t>questions, one </a:t>
            </a:r>
            <a:r>
              <a:rPr lang="en-US" dirty="0" smtClean="0"/>
              <a:t>uses positive </a:t>
            </a:r>
            <a:r>
              <a:rPr lang="en-US" dirty="0" smtClean="0"/>
              <a:t>statement another </a:t>
            </a:r>
            <a:r>
              <a:rPr lang="en-US" dirty="0" smtClean="0"/>
              <a:t>worded as negative </a:t>
            </a:r>
            <a:r>
              <a:rPr lang="en-US" dirty="0" smtClean="0"/>
              <a:t>statement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98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 what scenarios, for what purposes, we should use psychometric </a:t>
            </a:r>
            <a:r>
              <a:rPr lang="en-US" dirty="0" smtClean="0"/>
              <a:t>instruments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will address the question from following perspectives: </a:t>
            </a:r>
          </a:p>
          <a:p>
            <a:endParaRPr lang="en-US" dirty="0"/>
          </a:p>
          <a:p>
            <a:r>
              <a:rPr lang="en-US" dirty="0" smtClean="0"/>
              <a:t>Domain general  </a:t>
            </a:r>
            <a:r>
              <a:rPr lang="en-US" dirty="0" err="1" smtClean="0"/>
              <a:t>v.s</a:t>
            </a:r>
            <a:r>
              <a:rPr lang="en-US" dirty="0" smtClean="0"/>
              <a:t>. Domain specific </a:t>
            </a:r>
          </a:p>
          <a:p>
            <a:r>
              <a:rPr lang="en-US" dirty="0" smtClean="0"/>
              <a:t>Holistic </a:t>
            </a:r>
            <a:r>
              <a:rPr lang="en-US" dirty="0" err="1" smtClean="0"/>
              <a:t>v.s</a:t>
            </a:r>
            <a:r>
              <a:rPr lang="en-US" dirty="0" smtClean="0"/>
              <a:t>. Analytic</a:t>
            </a:r>
          </a:p>
          <a:p>
            <a:r>
              <a:rPr lang="en-US" dirty="0" smtClean="0"/>
              <a:t>Psychological Disposition </a:t>
            </a:r>
            <a:r>
              <a:rPr lang="en-US" dirty="0" err="1" smtClean="0"/>
              <a:t>v.s</a:t>
            </a:r>
            <a:r>
              <a:rPr lang="en-US" dirty="0" smtClean="0"/>
              <a:t>. Psychological State</a:t>
            </a:r>
          </a:p>
          <a:p>
            <a:r>
              <a:rPr lang="en-US" dirty="0" smtClean="0"/>
              <a:t>Actual situation </a:t>
            </a:r>
            <a:r>
              <a:rPr lang="en-US" dirty="0" err="1" smtClean="0"/>
              <a:t>v.s</a:t>
            </a:r>
            <a:r>
              <a:rPr lang="en-US" dirty="0" smtClean="0"/>
              <a:t>. Perception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9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general </a:t>
            </a:r>
            <a:r>
              <a:rPr lang="en-US" dirty="0" err="1" smtClean="0"/>
              <a:t>v.s</a:t>
            </a:r>
            <a:r>
              <a:rPr lang="en-US" dirty="0" smtClean="0"/>
              <a:t>. Domain specific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214" y="143954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Domain specificity</a:t>
            </a:r>
            <a:r>
              <a:rPr lang="en-US" dirty="0"/>
              <a:t> is a theoretical position in cognitive science (especially modern cognitive development) that argues that many aspects of cognition are supported by specialized, presumably evolutionarily specified, learning devices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i.e. (general) individuals who have a broad range of interests to novel subject matters (the people I think of include Galileo, </a:t>
            </a:r>
            <a:r>
              <a:rPr lang="en-US" altLang="zh-CN" dirty="0" err="1" smtClean="0"/>
              <a:t>DaVinci</a:t>
            </a:r>
            <a:r>
              <a:rPr lang="en-US" altLang="zh-CN" dirty="0" smtClean="0"/>
              <a:t>, Benjamin </a:t>
            </a:r>
            <a:r>
              <a:rPr lang="en-US" altLang="zh-CN" dirty="0" err="1" smtClean="0"/>
              <a:t>Flanklin</a:t>
            </a:r>
            <a:r>
              <a:rPr lang="en-US" altLang="zh-CN" dirty="0" smtClean="0"/>
              <a:t>…)</a:t>
            </a:r>
            <a:endParaRPr lang="en-US" dirty="0" smtClean="0"/>
          </a:p>
          <a:p>
            <a:r>
              <a:rPr lang="en-US" dirty="0" smtClean="0"/>
              <a:t>i.e. (specific) individuals who have a narrow but keen interest to certain things </a:t>
            </a:r>
          </a:p>
          <a:p>
            <a:r>
              <a:rPr lang="en-US" dirty="0" smtClean="0"/>
              <a:t>You need to be clear whether you are testing a domain general construct (curiosity to everything) or a domain specific construct (curiosity to a subject/activity/genre)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0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teacher efficacy as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5844"/>
            <a:ext cx="10785529" cy="4751119"/>
          </a:xfrm>
        </p:spPr>
        <p:txBody>
          <a:bodyPr/>
          <a:lstStyle/>
          <a:p>
            <a:r>
              <a:rPr lang="en-US" dirty="0" smtClean="0"/>
              <a:t>Self-efficacy </a:t>
            </a:r>
            <a:r>
              <a:rPr lang="en-US" dirty="0"/>
              <a:t>is concerned with people's beliefs in their capabilities to exercise control over their own functioning and over events that affect their lives.</a:t>
            </a:r>
          </a:p>
          <a:p>
            <a:pPr marL="0" indent="0">
              <a:buNone/>
            </a:pPr>
            <a:r>
              <a:rPr lang="en-US" dirty="0" smtClean="0"/>
              <a:t>	Four sources for efficacy (i</a:t>
            </a:r>
            <a:r>
              <a:rPr lang="en-US" dirty="0"/>
              <a:t>) mastery experiences, (ii) vicarious </a:t>
            </a:r>
            <a:r>
              <a:rPr lang="en-US" dirty="0" smtClean="0"/>
              <a:t>	experiences</a:t>
            </a:r>
            <a:r>
              <a:rPr lang="en-US" dirty="0"/>
              <a:t>, (iii) social persuasion, and (iv) emotional states.</a:t>
            </a:r>
            <a:endParaRPr lang="en-US" dirty="0" smtClean="0"/>
          </a:p>
          <a:p>
            <a:r>
              <a:rPr lang="en-US" dirty="0" smtClean="0"/>
              <a:t>Domain general teacher efficacy refers to </a:t>
            </a:r>
            <a:r>
              <a:rPr lang="en-US" dirty="0"/>
              <a:t>a judgment of his or her capabilities to bring about desired outcomes of student engagement and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Domain specific teacher efficacy refers to </a:t>
            </a:r>
            <a:r>
              <a:rPr lang="en-US" dirty="0"/>
              <a:t>a judgment of his or her capabilities </a:t>
            </a:r>
            <a:r>
              <a:rPr lang="en-US" dirty="0" smtClean="0"/>
              <a:t>to achieve certain specific objectives in teaching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7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teacher efficacy as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often, we see administrators, policy makers or researchers use domain-general instruments (always the most famous instrument) to measure teacher efficacy in a specific domain</a:t>
            </a:r>
          </a:p>
          <a:p>
            <a:pPr lvl="1"/>
            <a:r>
              <a:rPr lang="en-US" dirty="0"/>
              <a:t>How efficacious they are to teach according to the new educational reform?</a:t>
            </a:r>
          </a:p>
          <a:p>
            <a:pPr lvl="1"/>
            <a:r>
              <a:rPr lang="en-US" dirty="0"/>
              <a:t>How efficacious they are to handle student disruptive behaviors?  </a:t>
            </a:r>
            <a:endParaRPr lang="en-US" dirty="0" smtClean="0"/>
          </a:p>
          <a:p>
            <a:pPr lvl="1"/>
            <a:r>
              <a:rPr lang="en-US" dirty="0" smtClean="0"/>
              <a:t>How efficacious they are to incorporate content they learned from professional development in actual teaching? </a:t>
            </a:r>
          </a:p>
          <a:p>
            <a:pPr lvl="1"/>
            <a:r>
              <a:rPr lang="en-US" dirty="0" smtClean="0"/>
              <a:t>How efficacious they are to gain students’ trust?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these listed constructs need very specific instruments to capture what you want to measure.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4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1400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DengXian</vt:lpstr>
      <vt:lpstr>Arial</vt:lpstr>
      <vt:lpstr>Calibri</vt:lpstr>
      <vt:lpstr>Calibri Light</vt:lpstr>
      <vt:lpstr>Wingdings</vt:lpstr>
      <vt:lpstr>Office Theme</vt:lpstr>
      <vt:lpstr>Psychometric Assessment</vt:lpstr>
      <vt:lpstr>Psychometric Assessment</vt:lpstr>
      <vt:lpstr>The Characteristics of Psychometric Assessments </vt:lpstr>
      <vt:lpstr>Take Stroke as an Example…</vt:lpstr>
      <vt:lpstr>The Characteristics of Psychometric Assessments (cont.)  </vt:lpstr>
      <vt:lpstr>Under what scenarios, for what purposes, we should use psychometric instruments </vt:lpstr>
      <vt:lpstr>Domain general v.s. Domain specific </vt:lpstr>
      <vt:lpstr>Take teacher efficacy as an example</vt:lpstr>
      <vt:lpstr>Take teacher efficacy as an example</vt:lpstr>
      <vt:lpstr>Holistic v.s. Analytic </vt:lpstr>
      <vt:lpstr>Psychological disposition v.s. Psychological state </vt:lpstr>
      <vt:lpstr>Psychological disposition v.s. Psychological state </vt:lpstr>
      <vt:lpstr>Actual situation v.s. Perception  </vt:lpstr>
      <vt:lpstr>PE Teacher Motivation as an Example</vt:lpstr>
      <vt:lpstr>Six Components for PE Teacher Motivation</vt:lpstr>
      <vt:lpstr>PE Teacher motivation </vt:lpstr>
      <vt:lpstr>How to adopt a developed instrument for your use?</vt:lpstr>
      <vt:lpstr>The project for PED 3322 </vt:lpstr>
      <vt:lpstr>Knowledge, Value, Expectancy and Cost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Sigrid Hall</dc:creator>
  <cp:lastModifiedBy>Zhang, Tan</cp:lastModifiedBy>
  <cp:revision>32</cp:revision>
  <dcterms:created xsi:type="dcterms:W3CDTF">2016-08-10T20:09:31Z</dcterms:created>
  <dcterms:modified xsi:type="dcterms:W3CDTF">2021-10-19T19:42:01Z</dcterms:modified>
</cp:coreProperties>
</file>