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0" r:id="rId5"/>
    <p:sldId id="264" r:id="rId6"/>
    <p:sldId id="266" r:id="rId7"/>
    <p:sldId id="267" r:id="rId8"/>
    <p:sldId id="268" r:id="rId9"/>
    <p:sldId id="261" r:id="rId10"/>
    <p:sldId id="26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84"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ACE5-CE48-4AD1-9278-F8F861063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080DE-D595-4823-943F-704696F7B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2C9CA-7700-490B-B891-C697DEA7B56D}"/>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5" name="Footer Placeholder 4">
            <a:extLst>
              <a:ext uri="{FF2B5EF4-FFF2-40B4-BE49-F238E27FC236}">
                <a16:creationId xmlns:a16="http://schemas.microsoft.com/office/drawing/2014/main" id="{09D64FDE-1C0E-470F-B38B-707B17741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E14F2-291A-45BF-A352-CF58078E0887}"/>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144017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80A-C095-445F-907D-33750FF25B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34FAE9-ED1A-4121-990E-19DD5947F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E7525-3B94-48B6-AEE5-2AC18E451559}"/>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5" name="Footer Placeholder 4">
            <a:extLst>
              <a:ext uri="{FF2B5EF4-FFF2-40B4-BE49-F238E27FC236}">
                <a16:creationId xmlns:a16="http://schemas.microsoft.com/office/drawing/2014/main" id="{B4EC4814-090A-45D7-88A6-3E541DBE9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724F1-514A-415F-AD56-32893F9FC4B7}"/>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176408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1A868-B97C-4125-82E7-86A6B37413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2BDA4-9F5F-4493-AC8C-DC621CEE2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EC0B3-B6E5-4EF5-B0CA-E728529F2B96}"/>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5" name="Footer Placeholder 4">
            <a:extLst>
              <a:ext uri="{FF2B5EF4-FFF2-40B4-BE49-F238E27FC236}">
                <a16:creationId xmlns:a16="http://schemas.microsoft.com/office/drawing/2014/main" id="{3284E7BA-1789-4131-A252-21E279307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9F565-8AE3-4E77-A486-93BF71D13F8B}"/>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183545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92C6-49BA-482B-B851-67FA1D9DC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29A0E-7D20-435D-A4A3-FAC92B28C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F1AD2-E660-48C3-A54C-BCDB02D63B3F}"/>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5" name="Footer Placeholder 4">
            <a:extLst>
              <a:ext uri="{FF2B5EF4-FFF2-40B4-BE49-F238E27FC236}">
                <a16:creationId xmlns:a16="http://schemas.microsoft.com/office/drawing/2014/main" id="{683A6FF2-171C-424C-9C78-50FDEF05A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662AD-EE73-4468-928F-5248C032858C}"/>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202420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C0DB-5E9B-4B55-83F9-9232968B4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AD928C-B3F0-4575-9990-4471EDCFD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BAE6A-9BA6-4128-8D3F-C91F95870D55}"/>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5" name="Footer Placeholder 4">
            <a:extLst>
              <a:ext uri="{FF2B5EF4-FFF2-40B4-BE49-F238E27FC236}">
                <a16:creationId xmlns:a16="http://schemas.microsoft.com/office/drawing/2014/main" id="{F3F7A109-FDB6-4ACA-9988-A5AAF96E4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135C9-BA38-4A3B-BEA7-227FB91A95E7}"/>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286383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0B4C-E1E6-443A-B924-A4C4A941F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866C9-BE94-4801-9AA1-9E0D8EC737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E7746E-A849-4CC6-A1C4-2C04DD3AE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6FAC7-BBA5-4877-8A93-1FDE493234F9}"/>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6" name="Footer Placeholder 5">
            <a:extLst>
              <a:ext uri="{FF2B5EF4-FFF2-40B4-BE49-F238E27FC236}">
                <a16:creationId xmlns:a16="http://schemas.microsoft.com/office/drawing/2014/main" id="{1D04B40E-C551-418D-AA70-42B1A2630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48E3A-A4AF-4150-ABA8-2206A148EA5D}"/>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370884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C9E2-6445-433B-BD5F-E12BCE6CA7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6811AD-0A0E-45CB-B185-5B5104C07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6AB7C-38D9-4A90-907C-545CFA4C8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0C8CD7-9E39-43DC-AB08-282D87624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57583-A4C6-4547-AE5D-181262F70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C437DB-F20F-4712-B5E8-E4C016967066}"/>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8" name="Footer Placeholder 7">
            <a:extLst>
              <a:ext uri="{FF2B5EF4-FFF2-40B4-BE49-F238E27FC236}">
                <a16:creationId xmlns:a16="http://schemas.microsoft.com/office/drawing/2014/main" id="{1903C827-9B76-4E9E-B1DC-873DBB5C73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123CE-BEF1-4F45-BE93-E3DC6D48BB4E}"/>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38185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8D33-520A-49E8-B0CD-03ED2B23E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F569E5-6907-4EE1-BCF1-DA4C12C91932}"/>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4" name="Footer Placeholder 3">
            <a:extLst>
              <a:ext uri="{FF2B5EF4-FFF2-40B4-BE49-F238E27FC236}">
                <a16:creationId xmlns:a16="http://schemas.microsoft.com/office/drawing/2014/main" id="{571A763A-A1DB-49C8-AD33-FED30DFF09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EDA72-E071-4FD8-8AD6-BD614E79297A}"/>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149832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D7741C-ED22-4D4D-B366-8080F05DAEE1}"/>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3" name="Footer Placeholder 2">
            <a:extLst>
              <a:ext uri="{FF2B5EF4-FFF2-40B4-BE49-F238E27FC236}">
                <a16:creationId xmlns:a16="http://schemas.microsoft.com/office/drawing/2014/main" id="{CE3376DD-98DD-47BF-9E75-9FEF61D45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321B77-916A-477F-ABEA-764D39FA91DD}"/>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7689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1710-CBEA-4C5D-A47F-1AE52FCCD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3D7ADA-04DF-426E-9CCC-E0CA02441F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EEC248-C1D7-40C8-AFBF-4061FC798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4B2B1-CDC9-488C-AF41-8F34A9576FFF}"/>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6" name="Footer Placeholder 5">
            <a:extLst>
              <a:ext uri="{FF2B5EF4-FFF2-40B4-BE49-F238E27FC236}">
                <a16:creationId xmlns:a16="http://schemas.microsoft.com/office/drawing/2014/main" id="{BD00A38F-2B0E-4DAA-B11F-76966FC01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07CDE-8E6B-4ED3-BC0A-15B4147B0950}"/>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312109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4915-733A-4AE2-9F92-0FF55DE61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99A6CC-5C0B-402C-84B7-533187635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D97BEE-D27A-41D1-9942-67D3254C7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B5F11-F224-41A0-B51F-6892781D2ACE}"/>
              </a:ext>
            </a:extLst>
          </p:cNvPr>
          <p:cNvSpPr>
            <a:spLocks noGrp="1"/>
          </p:cNvSpPr>
          <p:nvPr>
            <p:ph type="dt" sz="half" idx="10"/>
          </p:nvPr>
        </p:nvSpPr>
        <p:spPr/>
        <p:txBody>
          <a:bodyPr/>
          <a:lstStyle/>
          <a:p>
            <a:fld id="{24DA313C-1CDF-4C06-BA49-2D79C0E4112D}" type="datetimeFigureOut">
              <a:rPr lang="en-US" smtClean="0"/>
              <a:t>2/2/2022</a:t>
            </a:fld>
            <a:endParaRPr lang="en-US"/>
          </a:p>
        </p:txBody>
      </p:sp>
      <p:sp>
        <p:nvSpPr>
          <p:cNvPr id="6" name="Footer Placeholder 5">
            <a:extLst>
              <a:ext uri="{FF2B5EF4-FFF2-40B4-BE49-F238E27FC236}">
                <a16:creationId xmlns:a16="http://schemas.microsoft.com/office/drawing/2014/main" id="{52EA4CD6-E248-4228-B4F0-AB94381F1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7DB7E-0E52-473A-BBDE-CED392BF2ECD}"/>
              </a:ext>
            </a:extLst>
          </p:cNvPr>
          <p:cNvSpPr>
            <a:spLocks noGrp="1"/>
          </p:cNvSpPr>
          <p:nvPr>
            <p:ph type="sldNum" sz="quarter" idx="12"/>
          </p:nvPr>
        </p:nvSpPr>
        <p:spPr/>
        <p:txBody>
          <a:bodyPr/>
          <a:lstStyle/>
          <a:p>
            <a:fld id="{872EFB35-FC40-4EB8-9771-66360CC95BEB}" type="slidenum">
              <a:rPr lang="en-US" smtClean="0"/>
              <a:t>‹#›</a:t>
            </a:fld>
            <a:endParaRPr lang="en-US"/>
          </a:p>
        </p:txBody>
      </p:sp>
    </p:spTree>
    <p:extLst>
      <p:ext uri="{BB962C8B-B14F-4D97-AF65-F5344CB8AC3E}">
        <p14:creationId xmlns:p14="http://schemas.microsoft.com/office/powerpoint/2010/main" val="65383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06A0A-EEAA-45CE-A43D-8307AA78F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9C2BCF-AA07-44BC-8F32-FCC71BAB8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5E5A7-5DFA-4533-B322-21028412B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A313C-1CDF-4C06-BA49-2D79C0E4112D}" type="datetimeFigureOut">
              <a:rPr lang="en-US" smtClean="0"/>
              <a:t>2/2/2022</a:t>
            </a:fld>
            <a:endParaRPr lang="en-US"/>
          </a:p>
        </p:txBody>
      </p:sp>
      <p:sp>
        <p:nvSpPr>
          <p:cNvPr id="5" name="Footer Placeholder 4">
            <a:extLst>
              <a:ext uri="{FF2B5EF4-FFF2-40B4-BE49-F238E27FC236}">
                <a16:creationId xmlns:a16="http://schemas.microsoft.com/office/drawing/2014/main" id="{6BDB7F23-A866-42C8-978B-92D0BDECD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269D95-AFFC-4DAE-A8DD-C466743C0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EFB35-FC40-4EB8-9771-66360CC95BEB}" type="slidenum">
              <a:rPr lang="en-US" smtClean="0"/>
              <a:t>‹#›</a:t>
            </a:fld>
            <a:endParaRPr lang="en-US"/>
          </a:p>
        </p:txBody>
      </p:sp>
    </p:spTree>
    <p:extLst>
      <p:ext uri="{BB962C8B-B14F-4D97-AF65-F5344CB8AC3E}">
        <p14:creationId xmlns:p14="http://schemas.microsoft.com/office/powerpoint/2010/main" val="341282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ata_scrap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E582-76F9-44A0-9B6D-C2776E0FE52F}"/>
              </a:ext>
            </a:extLst>
          </p:cNvPr>
          <p:cNvSpPr>
            <a:spLocks noGrp="1"/>
          </p:cNvSpPr>
          <p:nvPr>
            <p:ph type="ctrTitle"/>
          </p:nvPr>
        </p:nvSpPr>
        <p:spPr>
          <a:xfrm>
            <a:off x="1524000" y="446640"/>
            <a:ext cx="9144000" cy="1655763"/>
          </a:xfrm>
        </p:spPr>
        <p:txBody>
          <a:bodyPr>
            <a:normAutofit/>
          </a:bodyPr>
          <a:lstStyle/>
          <a:p>
            <a:r>
              <a:rPr lang="en-US" sz="2700" b="1">
                <a:solidFill>
                  <a:srgbClr val="FF0000"/>
                </a:solidFill>
                <a:latin typeface="+mn-lt"/>
                <a:ea typeface="+mn-ea"/>
                <a:cs typeface="+mn-cs"/>
              </a:rPr>
              <a:t>Data Science for CSC/CIT </a:t>
            </a:r>
            <a:r>
              <a:rPr lang="en-US" sz="2700" b="1" dirty="0">
                <a:solidFill>
                  <a:srgbClr val="FF0000"/>
                </a:solidFill>
                <a:latin typeface="+mn-lt"/>
                <a:ea typeface="+mn-ea"/>
                <a:cs typeface="+mn-cs"/>
              </a:rPr>
              <a:t>1105-01 Spring 2022</a:t>
            </a:r>
            <a:br>
              <a:rPr lang="en-US" sz="2700" b="1" dirty="0">
                <a:solidFill>
                  <a:srgbClr val="FF0000"/>
                </a:solidFill>
                <a:latin typeface="+mn-lt"/>
                <a:ea typeface="+mn-ea"/>
                <a:cs typeface="+mn-cs"/>
              </a:rPr>
            </a:br>
            <a:r>
              <a:rPr lang="en-US" sz="2700" b="1" dirty="0">
                <a:solidFill>
                  <a:srgbClr val="FF0000"/>
                </a:solidFill>
                <a:latin typeface="+mn-lt"/>
                <a:ea typeface="+mn-ea"/>
                <a:cs typeface="+mn-cs"/>
              </a:rPr>
              <a:t>Dr. Kanampiu</a:t>
            </a:r>
          </a:p>
        </p:txBody>
      </p:sp>
      <p:sp>
        <p:nvSpPr>
          <p:cNvPr id="3" name="Subtitle 2">
            <a:extLst>
              <a:ext uri="{FF2B5EF4-FFF2-40B4-BE49-F238E27FC236}">
                <a16:creationId xmlns:a16="http://schemas.microsoft.com/office/drawing/2014/main" id="{48994E45-2630-46B6-848D-51680918EC73}"/>
              </a:ext>
            </a:extLst>
          </p:cNvPr>
          <p:cNvSpPr>
            <a:spLocks noGrp="1"/>
          </p:cNvSpPr>
          <p:nvPr>
            <p:ph type="subTitle" idx="1"/>
          </p:nvPr>
        </p:nvSpPr>
        <p:spPr/>
        <p:txBody>
          <a:bodyPr>
            <a:normAutofit fontScale="70000" lnSpcReduction="20000"/>
          </a:bodyPr>
          <a:lstStyle/>
          <a:p>
            <a:endParaRPr lang="en-US" altLang="en-US" sz="2400" b="1" dirty="0">
              <a:solidFill>
                <a:srgbClr val="FF0000"/>
              </a:solidFill>
            </a:endParaRPr>
          </a:p>
          <a:p>
            <a:endParaRPr lang="en-US" altLang="en-US" b="1" dirty="0">
              <a:solidFill>
                <a:srgbClr val="FF0000"/>
              </a:solidFill>
            </a:endParaRPr>
          </a:p>
          <a:p>
            <a:r>
              <a:rPr lang="en-US" altLang="en-US" sz="3900" b="1" dirty="0">
                <a:solidFill>
                  <a:srgbClr val="FF0000"/>
                </a:solidFill>
              </a:rPr>
              <a:t>What is Data Science?</a:t>
            </a:r>
            <a:br>
              <a:rPr lang="en-US" altLang="en-US" sz="3900" b="1" dirty="0">
                <a:solidFill>
                  <a:srgbClr val="FF0000"/>
                </a:solidFill>
              </a:rPr>
            </a:br>
            <a:br>
              <a:rPr lang="en-US" altLang="en-US" sz="3900" b="1" dirty="0">
                <a:solidFill>
                  <a:srgbClr val="FF0000"/>
                </a:solidFill>
              </a:rPr>
            </a:br>
            <a:endParaRPr lang="en-US" sz="3900" dirty="0">
              <a:latin typeface="At a high level, data science is a set of fundamental principles that guide the extraction of knowledge from data. "/>
            </a:endParaRPr>
          </a:p>
        </p:txBody>
      </p:sp>
    </p:spTree>
    <p:extLst>
      <p:ext uri="{BB962C8B-B14F-4D97-AF65-F5344CB8AC3E}">
        <p14:creationId xmlns:p14="http://schemas.microsoft.com/office/powerpoint/2010/main" val="140158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4CE6-C447-4F36-87E7-5885698C4E43}"/>
              </a:ext>
            </a:extLst>
          </p:cNvPr>
          <p:cNvSpPr>
            <a:spLocks noGrp="1"/>
          </p:cNvSpPr>
          <p:nvPr>
            <p:ph type="title"/>
          </p:nvPr>
        </p:nvSpPr>
        <p:spPr/>
        <p:txBody>
          <a:bodyPr/>
          <a:lstStyle/>
          <a:p>
            <a:pPr algn="ctr"/>
            <a:r>
              <a:rPr lang="en-US" altLang="en-US" sz="2700" b="1" dirty="0">
                <a:solidFill>
                  <a:srgbClr val="FF0000"/>
                </a:solidFill>
                <a:latin typeface="+mn-lt"/>
                <a:ea typeface="+mn-ea"/>
                <a:cs typeface="+mn-cs"/>
              </a:rPr>
              <a:t>The bar graph shows the number of Atlantic hurricanes over a period of years. </a:t>
            </a:r>
            <a:endParaRPr lang="en-US" sz="2700" b="1" dirty="0">
              <a:solidFill>
                <a:srgbClr val="FF0000"/>
              </a:solidFill>
              <a:latin typeface="+mn-lt"/>
              <a:ea typeface="+mn-ea"/>
              <a:cs typeface="+mn-cs"/>
            </a:endParaRPr>
          </a:p>
        </p:txBody>
      </p:sp>
      <p:pic>
        <p:nvPicPr>
          <p:cNvPr id="4" name="Content Placeholder 3">
            <a:extLst>
              <a:ext uri="{FF2B5EF4-FFF2-40B4-BE49-F238E27FC236}">
                <a16:creationId xmlns:a16="http://schemas.microsoft.com/office/drawing/2014/main" id="{6B9C9C3B-0FDA-4EF9-B153-029D897527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2179" y="2381818"/>
            <a:ext cx="7287642" cy="323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72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7ED7-36A1-4E9F-85B5-454804813F42}"/>
              </a:ext>
            </a:extLst>
          </p:cNvPr>
          <p:cNvSpPr>
            <a:spLocks noGrp="1"/>
          </p:cNvSpPr>
          <p:nvPr>
            <p:ph type="ctrTitle"/>
          </p:nvPr>
        </p:nvSpPr>
        <p:spPr/>
        <p:txBody>
          <a:bodyPr/>
          <a:lstStyle/>
          <a:p>
            <a:r>
              <a:rPr lang="en-US" sz="6000" b="1" dirty="0">
                <a:solidFill>
                  <a:srgbClr val="FF0000"/>
                </a:solidFill>
              </a:rPr>
              <a:t>END</a:t>
            </a:r>
            <a:br>
              <a:rPr lang="en-US" sz="6000" b="1" dirty="0">
                <a:solidFill>
                  <a:srgbClr val="FF0000"/>
                </a:solidFill>
              </a:rPr>
            </a:br>
            <a:endParaRPr lang="en-US" dirty="0"/>
          </a:p>
        </p:txBody>
      </p:sp>
      <p:sp>
        <p:nvSpPr>
          <p:cNvPr id="3" name="Subtitle 2">
            <a:extLst>
              <a:ext uri="{FF2B5EF4-FFF2-40B4-BE49-F238E27FC236}">
                <a16:creationId xmlns:a16="http://schemas.microsoft.com/office/drawing/2014/main" id="{D8D85778-6904-459E-A85F-8532C1EA4AAB}"/>
              </a:ext>
            </a:extLst>
          </p:cNvPr>
          <p:cNvSpPr>
            <a:spLocks noGrp="1"/>
          </p:cNvSpPr>
          <p:nvPr>
            <p:ph type="subTitle" idx="1"/>
          </p:nvPr>
        </p:nvSpPr>
        <p:spPr/>
        <p:txBody>
          <a:bodyPr/>
          <a:lstStyle/>
          <a:p>
            <a:r>
              <a:rPr lang="en-US" dirty="0"/>
              <a:t>Q&amp;A/Comments</a:t>
            </a:r>
          </a:p>
        </p:txBody>
      </p:sp>
    </p:spTree>
    <p:extLst>
      <p:ext uri="{BB962C8B-B14F-4D97-AF65-F5344CB8AC3E}">
        <p14:creationId xmlns:p14="http://schemas.microsoft.com/office/powerpoint/2010/main" val="211045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CFC4-51E1-4C89-8633-8DEC025A3550}"/>
              </a:ext>
            </a:extLst>
          </p:cNvPr>
          <p:cNvSpPr>
            <a:spLocks noGrp="1"/>
          </p:cNvSpPr>
          <p:nvPr>
            <p:ph type="title"/>
          </p:nvPr>
        </p:nvSpPr>
        <p:spPr/>
        <p:txBody>
          <a:bodyPr/>
          <a:lstStyle/>
          <a:p>
            <a:pPr algn="ctr"/>
            <a:r>
              <a:rPr lang="en-US" sz="2700" b="1" dirty="0">
                <a:solidFill>
                  <a:srgbClr val="FF0000"/>
                </a:solidFill>
                <a:latin typeface="+mn-lt"/>
                <a:ea typeface="+mn-ea"/>
                <a:cs typeface="+mn-cs"/>
              </a:rPr>
              <a:t>Data Science</a:t>
            </a:r>
          </a:p>
        </p:txBody>
      </p:sp>
      <p:sp>
        <p:nvSpPr>
          <p:cNvPr id="3" name="Content Placeholder 2">
            <a:extLst>
              <a:ext uri="{FF2B5EF4-FFF2-40B4-BE49-F238E27FC236}">
                <a16:creationId xmlns:a16="http://schemas.microsoft.com/office/drawing/2014/main" id="{C2CACE94-AD7F-4B99-A6B0-18ABC4685DD8}"/>
              </a:ext>
            </a:extLst>
          </p:cNvPr>
          <p:cNvSpPr>
            <a:spLocks noGrp="1"/>
          </p:cNvSpPr>
          <p:nvPr>
            <p:ph idx="1"/>
          </p:nvPr>
        </p:nvSpPr>
        <p:spPr/>
        <p:txBody>
          <a:bodyPr>
            <a:normAutofit lnSpcReduction="10000"/>
          </a:bodyPr>
          <a:lstStyle/>
          <a:p>
            <a:pPr eaLnBrk="1" hangingPunct="1"/>
            <a:r>
              <a:rPr lang="en-US" dirty="0"/>
              <a:t>Fundamentally, "science" is about formalizing a hypothesis given a reasonable set of observations and assumptions, designing an experiment around that hypothesis, testing it and analyzing the data generated through that process to either confirm or falsify the hypothesis.  </a:t>
            </a:r>
          </a:p>
          <a:p>
            <a:pPr eaLnBrk="1" hangingPunct="1"/>
            <a:r>
              <a:rPr lang="en-US" dirty="0"/>
              <a:t>Therefore, "data" is simply a natural byproduct of science. Very (very) rarely are things labeled as data science actually scientific.</a:t>
            </a:r>
          </a:p>
          <a:p>
            <a:pPr eaLnBrk="1" hangingPunct="1"/>
            <a:r>
              <a:rPr lang="en-US" b="1" dirty="0">
                <a:solidFill>
                  <a:srgbClr val="FF0000"/>
                </a:solidFill>
              </a:rPr>
              <a:t>Rather, data science most often refers to the tools and methods used to analyze large amounts of data. </a:t>
            </a:r>
            <a:r>
              <a:rPr lang="en-US" dirty="0">
                <a:solidFill>
                  <a:srgbClr val="FF0000"/>
                </a:solidFill>
              </a:rPr>
              <a:t> </a:t>
            </a:r>
          </a:p>
          <a:p>
            <a:pPr eaLnBrk="1" hangingPunct="1"/>
            <a:r>
              <a:rPr lang="en-US" dirty="0"/>
              <a:t>As such, the discipline is an amalgamation of many bits from other areas of research (e.g., Computer Science, Statistics).</a:t>
            </a:r>
          </a:p>
          <a:p>
            <a:endParaRPr lang="en-US" dirty="0"/>
          </a:p>
        </p:txBody>
      </p:sp>
    </p:spTree>
    <p:extLst>
      <p:ext uri="{BB962C8B-B14F-4D97-AF65-F5344CB8AC3E}">
        <p14:creationId xmlns:p14="http://schemas.microsoft.com/office/powerpoint/2010/main" val="367994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3D11-D7D9-4381-827A-9D1695C52EEA}"/>
              </a:ext>
            </a:extLst>
          </p:cNvPr>
          <p:cNvSpPr>
            <a:spLocks noGrp="1"/>
          </p:cNvSpPr>
          <p:nvPr>
            <p:ph type="title"/>
          </p:nvPr>
        </p:nvSpPr>
        <p:spPr>
          <a:xfrm>
            <a:off x="427233" y="500062"/>
            <a:ext cx="10515600" cy="1325563"/>
          </a:xfrm>
        </p:spPr>
        <p:txBody>
          <a:bodyPr/>
          <a:lstStyle/>
          <a:p>
            <a:pPr algn="ctr"/>
            <a:r>
              <a:rPr lang="en-US" sz="2700" b="1" dirty="0">
                <a:solidFill>
                  <a:srgbClr val="FF0000"/>
                </a:solidFill>
                <a:latin typeface="+mn-lt"/>
                <a:ea typeface="+mn-ea"/>
                <a:cs typeface="+mn-cs"/>
              </a:rPr>
              <a:t>Our Objectives</a:t>
            </a:r>
          </a:p>
        </p:txBody>
      </p:sp>
      <p:sp>
        <p:nvSpPr>
          <p:cNvPr id="3" name="Content Placeholder 2">
            <a:extLst>
              <a:ext uri="{FF2B5EF4-FFF2-40B4-BE49-F238E27FC236}">
                <a16:creationId xmlns:a16="http://schemas.microsoft.com/office/drawing/2014/main" id="{B554E718-79A3-4789-8036-1708855A49E8}"/>
              </a:ext>
            </a:extLst>
          </p:cNvPr>
          <p:cNvSpPr>
            <a:spLocks noGrp="1"/>
          </p:cNvSpPr>
          <p:nvPr>
            <p:ph idx="1"/>
          </p:nvPr>
        </p:nvSpPr>
        <p:spPr/>
        <p:txBody>
          <a:bodyPr/>
          <a:lstStyle/>
          <a:p>
            <a:pPr marL="0" indent="0">
              <a:buNone/>
            </a:pPr>
            <a:r>
              <a:rPr lang="en-US" altLang="en-US" sz="2800" dirty="0"/>
              <a:t>Ou</a:t>
            </a:r>
            <a:r>
              <a:rPr lang="en-US" altLang="en-US" dirty="0"/>
              <a:t>r </a:t>
            </a:r>
            <a:r>
              <a:rPr lang="en-US" altLang="en-US" sz="2800" dirty="0"/>
              <a:t>objectives? </a:t>
            </a:r>
          </a:p>
          <a:p>
            <a:r>
              <a:rPr lang="en-US" altLang="en-US" dirty="0"/>
              <a:t>Understand the subject of data science </a:t>
            </a:r>
          </a:p>
          <a:p>
            <a:r>
              <a:rPr lang="en-US" altLang="en-US" dirty="0"/>
              <a:t>Data scraping</a:t>
            </a:r>
          </a:p>
          <a:p>
            <a:r>
              <a:rPr lang="en-US" altLang="en-US" dirty="0"/>
              <a:t>Reading data </a:t>
            </a:r>
          </a:p>
          <a:p>
            <a:r>
              <a:rPr lang="en-US" altLang="en-US" dirty="0"/>
              <a:t>Creating data objects</a:t>
            </a:r>
          </a:p>
          <a:p>
            <a:r>
              <a:rPr lang="en-US" altLang="en-US" dirty="0"/>
              <a:t>Visualization using </a:t>
            </a:r>
            <a:r>
              <a:rPr lang="en-US" altLang="en-US" dirty="0" err="1"/>
              <a:t>Jupyter</a:t>
            </a:r>
            <a:r>
              <a:rPr lang="en-US" altLang="en-US" dirty="0"/>
              <a:t> notebook/google colab</a:t>
            </a:r>
          </a:p>
          <a:p>
            <a:r>
              <a:rPr lang="en-US" altLang="en-US" dirty="0"/>
              <a:t>Discovering data correlations</a:t>
            </a:r>
          </a:p>
          <a:p>
            <a:pPr marL="0" indent="0">
              <a:buNone/>
            </a:pPr>
            <a:endParaRPr lang="en-US" altLang="en-US" sz="2800" dirty="0"/>
          </a:p>
          <a:p>
            <a:endParaRPr lang="en-US" dirty="0"/>
          </a:p>
        </p:txBody>
      </p:sp>
    </p:spTree>
    <p:extLst>
      <p:ext uri="{BB962C8B-B14F-4D97-AF65-F5344CB8AC3E}">
        <p14:creationId xmlns:p14="http://schemas.microsoft.com/office/powerpoint/2010/main" val="211082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B3AC-64BA-4592-BCF2-BB9F6A4BCC6E}"/>
              </a:ext>
            </a:extLst>
          </p:cNvPr>
          <p:cNvSpPr>
            <a:spLocks noGrp="1"/>
          </p:cNvSpPr>
          <p:nvPr>
            <p:ph type="title"/>
          </p:nvPr>
        </p:nvSpPr>
        <p:spPr/>
        <p:txBody>
          <a:bodyPr/>
          <a:lstStyle/>
          <a:p>
            <a:pPr algn="ctr"/>
            <a:r>
              <a:rPr lang="en-US" sz="2700" b="1" dirty="0">
                <a:solidFill>
                  <a:srgbClr val="FF0000"/>
                </a:solidFill>
                <a:latin typeface="+mn-lt"/>
                <a:ea typeface="+mn-ea"/>
                <a:cs typeface="+mn-cs"/>
              </a:rPr>
              <a:t>Data Scraping: Data acquisition</a:t>
            </a:r>
          </a:p>
        </p:txBody>
      </p:sp>
      <p:sp>
        <p:nvSpPr>
          <p:cNvPr id="3" name="Content Placeholder 2">
            <a:extLst>
              <a:ext uri="{FF2B5EF4-FFF2-40B4-BE49-F238E27FC236}">
                <a16:creationId xmlns:a16="http://schemas.microsoft.com/office/drawing/2014/main" id="{2BE69CF4-6A62-41DD-A1A1-1A0D3D6FFE6B}"/>
              </a:ext>
            </a:extLst>
          </p:cNvPr>
          <p:cNvSpPr>
            <a:spLocks noGrp="1"/>
          </p:cNvSpPr>
          <p:nvPr>
            <p:ph idx="1"/>
          </p:nvPr>
        </p:nvSpPr>
        <p:spPr/>
        <p:txBody>
          <a:bodyPr/>
          <a:lstStyle/>
          <a:p>
            <a:r>
              <a:rPr lang="en-US" altLang="en-US" sz="2800" b="1" dirty="0">
                <a:solidFill>
                  <a:srgbClr val="0070C0"/>
                </a:solidFill>
              </a:rPr>
              <a:t>Data has to be collected first  </a:t>
            </a:r>
          </a:p>
          <a:p>
            <a:endParaRPr lang="en-US" altLang="en-US" sz="2800" b="1" dirty="0">
              <a:solidFill>
                <a:srgbClr val="0070C0"/>
              </a:solidFill>
            </a:endParaRPr>
          </a:p>
          <a:p>
            <a:r>
              <a:rPr lang="en-US" b="0" i="0" dirty="0">
                <a:solidFill>
                  <a:srgbClr val="2A2A2A"/>
                </a:solidFill>
                <a:effectLst/>
                <a:latin typeface="PT Sans" panose="020B0604020202020204" pitchFamily="34" charset="0"/>
              </a:rPr>
              <a:t>Data scraping, also known as </a:t>
            </a:r>
            <a:r>
              <a:rPr lang="en-US" b="0" i="0" u="none" strike="noStrike" dirty="0">
                <a:solidFill>
                  <a:srgbClr val="DB6D3B"/>
                </a:solidFill>
                <a:effectLst/>
                <a:latin typeface="PT Sans" panose="020B0604020202020204" pitchFamily="34" charset="0"/>
                <a:hlinkClick r:id="rId2"/>
              </a:rPr>
              <a:t>web scraping</a:t>
            </a:r>
            <a:r>
              <a:rPr lang="en-US" b="0" i="0" dirty="0">
                <a:solidFill>
                  <a:srgbClr val="2A2A2A"/>
                </a:solidFill>
                <a:effectLst/>
                <a:latin typeface="PT Sans" panose="020B0604020202020204" pitchFamily="34" charset="0"/>
              </a:rPr>
              <a:t>, is the process of importing information from a website into a spreadsheet or local file saved on your computer. It’s one of the most efficient ways to get data from the web</a:t>
            </a:r>
            <a:endParaRPr lang="en-US" dirty="0"/>
          </a:p>
        </p:txBody>
      </p:sp>
    </p:spTree>
    <p:extLst>
      <p:ext uri="{BB962C8B-B14F-4D97-AF65-F5344CB8AC3E}">
        <p14:creationId xmlns:p14="http://schemas.microsoft.com/office/powerpoint/2010/main" val="168085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399E-C281-44BE-ADC2-6E5EA8DD1169}"/>
              </a:ext>
            </a:extLst>
          </p:cNvPr>
          <p:cNvSpPr>
            <a:spLocks noGrp="1"/>
          </p:cNvSpPr>
          <p:nvPr>
            <p:ph type="title"/>
          </p:nvPr>
        </p:nvSpPr>
        <p:spPr/>
        <p:txBody>
          <a:bodyPr/>
          <a:lstStyle/>
          <a:p>
            <a:r>
              <a:rPr lang="en-US" altLang="en-US" sz="4400" b="1" dirty="0">
                <a:solidFill>
                  <a:srgbClr val="FF0000"/>
                </a:solidFill>
              </a:rPr>
              <a:t>Raw big data is useless</a:t>
            </a:r>
            <a:br>
              <a:rPr lang="en-US" altLang="en-US" sz="4400" b="1" dirty="0">
                <a:solidFill>
                  <a:srgbClr val="FF0000"/>
                </a:solidFill>
              </a:rPr>
            </a:br>
            <a:endParaRPr lang="en-US" dirty="0"/>
          </a:p>
        </p:txBody>
      </p:sp>
      <p:pic>
        <p:nvPicPr>
          <p:cNvPr id="4" name="Content Placeholder 3">
            <a:extLst>
              <a:ext uri="{FF2B5EF4-FFF2-40B4-BE49-F238E27FC236}">
                <a16:creationId xmlns:a16="http://schemas.microsoft.com/office/drawing/2014/main" id="{56A30476-F439-4527-9294-20C0CA4CB4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3250" y="2339181"/>
            <a:ext cx="59055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146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7791-E189-45AD-9963-76DAFEE975A1}"/>
              </a:ext>
            </a:extLst>
          </p:cNvPr>
          <p:cNvSpPr>
            <a:spLocks noGrp="1"/>
          </p:cNvSpPr>
          <p:nvPr>
            <p:ph type="title"/>
          </p:nvPr>
        </p:nvSpPr>
        <p:spPr>
          <a:xfrm>
            <a:off x="838200" y="0"/>
            <a:ext cx="10515600" cy="386905"/>
          </a:xfrm>
        </p:spPr>
        <p:txBody>
          <a:bodyPr>
            <a:normAutofit fontScale="90000"/>
          </a:bodyPr>
          <a:lstStyle/>
          <a:p>
            <a:pPr algn="ctr"/>
            <a:r>
              <a:rPr lang="en-US" sz="2700" b="1" dirty="0">
                <a:solidFill>
                  <a:srgbClr val="FF0000"/>
                </a:solidFill>
                <a:latin typeface="+mn-lt"/>
                <a:ea typeface="+mn-ea"/>
                <a:cs typeface="+mn-cs"/>
              </a:rPr>
              <a:t>Data cleaning/hygiene</a:t>
            </a:r>
          </a:p>
        </p:txBody>
      </p:sp>
      <p:sp>
        <p:nvSpPr>
          <p:cNvPr id="3" name="Content Placeholder 2">
            <a:extLst>
              <a:ext uri="{FF2B5EF4-FFF2-40B4-BE49-F238E27FC236}">
                <a16:creationId xmlns:a16="http://schemas.microsoft.com/office/drawing/2014/main" id="{8CA2D966-5BB7-456A-B59D-F066431EA7A0}"/>
              </a:ext>
            </a:extLst>
          </p:cNvPr>
          <p:cNvSpPr>
            <a:spLocks noGrp="1"/>
          </p:cNvSpPr>
          <p:nvPr>
            <p:ph idx="1"/>
          </p:nvPr>
        </p:nvSpPr>
        <p:spPr>
          <a:xfrm>
            <a:off x="838200" y="452928"/>
            <a:ext cx="10515600" cy="6405072"/>
          </a:xfrm>
        </p:spPr>
        <p:txBody>
          <a:bodyPr>
            <a:normAutofit fontScale="77500" lnSpcReduction="20000"/>
          </a:bodyPr>
          <a:lstStyle/>
          <a:p>
            <a:r>
              <a:rPr lang="en-US" sz="2400" b="0" i="0" dirty="0">
                <a:solidFill>
                  <a:srgbClr val="223C50"/>
                </a:solidFill>
                <a:effectLst/>
                <a:latin typeface="Times New Roman" panose="02020603050405020304" pitchFamily="18" charset="0"/>
                <a:cs typeface="Times New Roman" panose="02020603050405020304" pitchFamily="18" charset="0"/>
              </a:rPr>
              <a:t>Accurate</a:t>
            </a:r>
          </a:p>
          <a:p>
            <a:r>
              <a:rPr lang="en-US" sz="2400" b="0" i="0" dirty="0">
                <a:solidFill>
                  <a:srgbClr val="223C50"/>
                </a:solidFill>
                <a:effectLst/>
                <a:latin typeface="Times New Roman" panose="02020603050405020304" pitchFamily="18" charset="0"/>
                <a:cs typeface="Times New Roman" panose="02020603050405020304" pitchFamily="18" charset="0"/>
              </a:rPr>
              <a:t>up-to-date (inconsistencies or error = flawed results=wrong decisions = life and death (in health for example)</a:t>
            </a:r>
          </a:p>
          <a:p>
            <a:pPr marL="0" indent="0">
              <a:buNone/>
            </a:pPr>
            <a:endParaRPr lang="en-US" sz="2400" b="0" i="0" dirty="0">
              <a:solidFill>
                <a:srgbClr val="223C50"/>
              </a:solidFill>
              <a:effectLst/>
              <a:latin typeface="Times New Roman" panose="02020603050405020304" pitchFamily="18" charset="0"/>
              <a:cs typeface="Times New Roman" panose="02020603050405020304" pitchFamily="18" charset="0"/>
            </a:endParaRPr>
          </a:p>
          <a:p>
            <a:pPr marL="0" indent="0">
              <a:buNone/>
            </a:pPr>
            <a:r>
              <a:rPr lang="en-US" sz="2400" dirty="0">
                <a:solidFill>
                  <a:srgbClr val="223C50"/>
                </a:solidFill>
                <a:latin typeface="Times New Roman" panose="02020603050405020304" pitchFamily="18" charset="0"/>
                <a:cs typeface="Times New Roman" panose="02020603050405020304" pitchFamily="18" charset="0"/>
              </a:rPr>
              <a:t>What to do:</a:t>
            </a:r>
            <a:endParaRPr lang="en-US" sz="2400" b="0" i="0" dirty="0">
              <a:solidFill>
                <a:srgbClr val="223C50"/>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solidFill>
                  <a:srgbClr val="223C50"/>
                </a:solidFill>
                <a:latin typeface="Times New Roman" panose="02020603050405020304" pitchFamily="18" charset="0"/>
                <a:cs typeface="Times New Roman" panose="02020603050405020304" pitchFamily="18" charset="0"/>
              </a:rPr>
              <a:t>Get rid of unwanted (irrelevant) observations (Those that don’t fit the problem you’re looking to solve)</a:t>
            </a:r>
          </a:p>
          <a:p>
            <a:pPr marL="342900" indent="-342900">
              <a:buFont typeface="+mj-lt"/>
              <a:buAutoNum type="arabicPeriod"/>
            </a:pPr>
            <a:endParaRPr lang="en-US" sz="2400" dirty="0">
              <a:solidFill>
                <a:srgbClr val="223C5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rgbClr val="223C50"/>
                </a:solidFill>
                <a:latin typeface="Times New Roman" panose="02020603050405020304" pitchFamily="18" charset="0"/>
                <a:cs typeface="Times New Roman" panose="02020603050405020304" pitchFamily="18" charset="0"/>
              </a:rPr>
              <a:t>Fix structural errors</a:t>
            </a:r>
          </a:p>
          <a:p>
            <a:pPr lvl="1">
              <a:buFont typeface="Wingdings" panose="05000000000000000000" pitchFamily="2" charset="2"/>
              <a:buChar char="§"/>
            </a:pPr>
            <a:r>
              <a:rPr lang="en-US" dirty="0">
                <a:solidFill>
                  <a:srgbClr val="223C50"/>
                </a:solidFill>
                <a:latin typeface="Times New Roman" panose="02020603050405020304" pitchFamily="18" charset="0"/>
                <a:cs typeface="Times New Roman" panose="02020603050405020304" pitchFamily="18" charset="0"/>
              </a:rPr>
              <a:t>Structural errors usually emerge as a result of poor data housekeeping. They include things like typos and inconsistent capitalization, and misspellings which often occur during manual data entry. E.g., Iron vs iron for metals will be read different. </a:t>
            </a:r>
          </a:p>
          <a:p>
            <a:pPr lvl="1">
              <a:buFont typeface="Wingdings" panose="05000000000000000000" pitchFamily="2" charset="2"/>
              <a:buChar char="§"/>
            </a:pPr>
            <a:r>
              <a:rPr lang="en-US" dirty="0">
                <a:solidFill>
                  <a:srgbClr val="223C50"/>
                </a:solidFill>
                <a:latin typeface="Times New Roman" panose="02020603050405020304" pitchFamily="18" charset="0"/>
                <a:cs typeface="Times New Roman" panose="02020603050405020304" pitchFamily="18" charset="0"/>
              </a:rPr>
              <a:t>Solution = standardize your data (e.g., decide whether values should be all lowercase or all uppercase,  numerical data use the same unit of measurement, date formats etc.)</a:t>
            </a:r>
          </a:p>
          <a:p>
            <a:pPr marL="457200" lvl="1" indent="0">
              <a:buNone/>
            </a:pPr>
            <a:endParaRPr lang="en-US" dirty="0">
              <a:solidFill>
                <a:srgbClr val="223C5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rgbClr val="223C50"/>
                </a:solidFill>
                <a:latin typeface="Times New Roman" panose="02020603050405020304" pitchFamily="18" charset="0"/>
                <a:cs typeface="Times New Roman" panose="02020603050405020304" pitchFamily="18" charset="0"/>
              </a:rPr>
              <a:t>Remove unwanted outliers</a:t>
            </a:r>
          </a:p>
          <a:p>
            <a:pPr lvl="1">
              <a:buFont typeface="Wingdings" panose="05000000000000000000" pitchFamily="2" charset="2"/>
              <a:buChar char="§"/>
            </a:pPr>
            <a:r>
              <a:rPr lang="en-US" dirty="0">
                <a:solidFill>
                  <a:srgbClr val="223C50"/>
                </a:solidFill>
                <a:latin typeface="Times New Roman" panose="02020603050405020304" pitchFamily="18" charset="0"/>
                <a:cs typeface="Times New Roman" panose="02020603050405020304" pitchFamily="18" charset="0"/>
              </a:rPr>
              <a:t>data points that dramatically differ from others in the set ( These can skew a linear regression model, BUT only remove  if you can prove that it is erroneous, e.g., if it is obviously due to incorrect data entry, or if it doesn’t match a comparison ‘gold standard’ dataset.</a:t>
            </a:r>
          </a:p>
          <a:p>
            <a:pPr lvl="1">
              <a:buFont typeface="Wingdings" panose="05000000000000000000" pitchFamily="2" charset="2"/>
              <a:buChar char="§"/>
            </a:pPr>
            <a:endParaRPr lang="en-US" dirty="0">
              <a:solidFill>
                <a:srgbClr val="223C50"/>
              </a:solidFill>
              <a:latin typeface="Times New Roman" panose="02020603050405020304" pitchFamily="18" charset="0"/>
              <a:cs typeface="Times New Roman" panose="02020603050405020304" pitchFamily="18" charset="0"/>
            </a:endParaRPr>
          </a:p>
          <a:p>
            <a:pPr marL="0" indent="0">
              <a:lnSpc>
                <a:spcPct val="100000"/>
              </a:lnSpc>
              <a:buNone/>
            </a:pPr>
            <a:r>
              <a:rPr lang="en-US" dirty="0">
                <a:solidFill>
                  <a:srgbClr val="223C50"/>
                </a:solidFill>
                <a:latin typeface="Times New Roman" panose="02020603050405020304" pitchFamily="18" charset="0"/>
                <a:cs typeface="Times New Roman" panose="02020603050405020304" pitchFamily="18" charset="0"/>
              </a:rPr>
              <a:t>4. Fix contradictory data errors </a:t>
            </a:r>
            <a:r>
              <a:rPr lang="en-US" sz="2600" dirty="0">
                <a:solidFill>
                  <a:srgbClr val="223C50"/>
                </a:solidFill>
                <a:latin typeface="Times New Roman" panose="02020603050405020304" pitchFamily="18" charset="0"/>
                <a:cs typeface="Times New Roman" panose="02020603050405020304" pitchFamily="18" charset="0"/>
              </a:rPr>
              <a:t>(Errors are where you have a full record containing inconsistent or 	incompatible data,  E.g., a pupil’s grade score being associated with a field that only allows options for ‘pass’ and ‘fail’, or an employee’s taxes)</a:t>
            </a:r>
          </a:p>
          <a:p>
            <a:pPr marL="457200" lvl="1" indent="0">
              <a:lnSpc>
                <a:spcPct val="100000"/>
              </a:lnSpc>
              <a:buNone/>
            </a:pPr>
            <a:endParaRPr lang="en-US" sz="1800" dirty="0">
              <a:solidFill>
                <a:srgbClr val="223C50"/>
              </a:solidFill>
              <a:latin typeface="Times New Roman" panose="02020603050405020304" pitchFamily="18" charset="0"/>
              <a:cs typeface="Times New Roman" panose="02020603050405020304" pitchFamily="18" charset="0"/>
            </a:endParaRPr>
          </a:p>
          <a:p>
            <a:pPr marL="0" indent="0">
              <a:lnSpc>
                <a:spcPct val="100000"/>
              </a:lnSpc>
              <a:buNone/>
            </a:pPr>
            <a:endParaRPr lang="en-US" sz="1100" b="1" i="0" dirty="0">
              <a:solidFill>
                <a:srgbClr val="223C50"/>
              </a:solidFill>
              <a:effectLst/>
              <a:latin typeface="var(--ds-font__dinpro--cond)"/>
            </a:endParaRPr>
          </a:p>
          <a:p>
            <a:pPr marL="0" indent="0">
              <a:lnSpc>
                <a:spcPct val="100000"/>
              </a:lnSpc>
              <a:buNone/>
            </a:pPr>
            <a:endParaRPr lang="en-US" sz="1600" dirty="0">
              <a:solidFill>
                <a:srgbClr val="223C50"/>
              </a:solidFill>
              <a:latin typeface="TradeGothic"/>
            </a:endParaRPr>
          </a:p>
          <a:p>
            <a:pPr marL="0" indent="0">
              <a:buNone/>
            </a:pPr>
            <a:endParaRPr lang="en-US" dirty="0"/>
          </a:p>
        </p:txBody>
      </p:sp>
    </p:spTree>
    <p:extLst>
      <p:ext uri="{BB962C8B-B14F-4D97-AF65-F5344CB8AC3E}">
        <p14:creationId xmlns:p14="http://schemas.microsoft.com/office/powerpoint/2010/main" val="222178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8429-AA14-4D97-8A1E-28ECAC4CBC66}"/>
              </a:ext>
            </a:extLst>
          </p:cNvPr>
          <p:cNvSpPr>
            <a:spLocks noGrp="1"/>
          </p:cNvSpPr>
          <p:nvPr>
            <p:ph type="title"/>
          </p:nvPr>
        </p:nvSpPr>
        <p:spPr>
          <a:xfrm>
            <a:off x="427234" y="500062"/>
            <a:ext cx="10515600" cy="1325563"/>
          </a:xfrm>
        </p:spPr>
        <p:txBody>
          <a:bodyPr/>
          <a:lstStyle/>
          <a:p>
            <a:pPr algn="ctr"/>
            <a:r>
              <a:rPr lang="en-US" sz="2700" b="1" dirty="0">
                <a:solidFill>
                  <a:srgbClr val="FF0000"/>
                </a:solidFill>
                <a:latin typeface="+mn-lt"/>
                <a:ea typeface="+mn-ea"/>
                <a:cs typeface="+mn-cs"/>
              </a:rPr>
              <a:t>Deal with missing Data</a:t>
            </a:r>
          </a:p>
        </p:txBody>
      </p:sp>
      <p:sp>
        <p:nvSpPr>
          <p:cNvPr id="3" name="Content Placeholder 2">
            <a:extLst>
              <a:ext uri="{FF2B5EF4-FFF2-40B4-BE49-F238E27FC236}">
                <a16:creationId xmlns:a16="http://schemas.microsoft.com/office/drawing/2014/main" id="{02451F02-BA92-4E55-A49C-F9F40C4F0E2D}"/>
              </a:ext>
            </a:extLst>
          </p:cNvPr>
          <p:cNvSpPr>
            <a:spLocks noGrp="1"/>
          </p:cNvSpPr>
          <p:nvPr>
            <p:ph idx="1"/>
          </p:nvPr>
        </p:nvSpPr>
        <p:spPr/>
        <p:txBody>
          <a:bodyPr/>
          <a:lstStyle/>
          <a:p>
            <a:r>
              <a:rPr lang="en-US" b="0" i="0" dirty="0">
                <a:solidFill>
                  <a:srgbClr val="223C50"/>
                </a:solidFill>
                <a:effectLst/>
                <a:latin typeface="TradeGothic"/>
              </a:rPr>
              <a:t>remove the entries associated with the missing data.(can lose other important information )</a:t>
            </a:r>
          </a:p>
          <a:p>
            <a:r>
              <a:rPr lang="en-US" b="0" i="0" dirty="0">
                <a:solidFill>
                  <a:srgbClr val="223C50"/>
                </a:solidFill>
                <a:effectLst/>
                <a:latin typeface="TradeGothic"/>
              </a:rPr>
              <a:t>impute (or guess) the missing data, based on other, similar data</a:t>
            </a:r>
          </a:p>
          <a:p>
            <a:r>
              <a:rPr lang="en-US" b="0" i="0" dirty="0">
                <a:solidFill>
                  <a:srgbClr val="223C50"/>
                </a:solidFill>
                <a:effectLst/>
                <a:latin typeface="TradeGothic"/>
              </a:rPr>
              <a:t>Flag the data as missing (most common?)</a:t>
            </a:r>
          </a:p>
          <a:p>
            <a:pPr marL="457200" lvl="1" indent="0">
              <a:buNone/>
            </a:pPr>
            <a:r>
              <a:rPr lang="en-US" b="0" i="0" dirty="0">
                <a:solidFill>
                  <a:srgbClr val="223C50"/>
                </a:solidFill>
                <a:effectLst/>
                <a:latin typeface="TradeGothic"/>
              </a:rPr>
              <a:t>&lt;</a:t>
            </a:r>
            <a:r>
              <a:rPr lang="en-US" b="1" i="1" dirty="0">
                <a:solidFill>
                  <a:srgbClr val="223C50"/>
                </a:solidFill>
                <a:effectLst/>
                <a:latin typeface="TradeGothic"/>
              </a:rPr>
              <a:t>To do this, ensure that empty fields have the same value, e.g. ‘missing’ or ‘0’ (if it’s a numerical field). Then, when you carry out your analysis, you’ll at least be taking into account that data is missing, which in itself can be informative.&gt;</a:t>
            </a:r>
          </a:p>
          <a:p>
            <a:pPr marL="457200" lvl="1" indent="0">
              <a:buNone/>
            </a:pPr>
            <a:endParaRPr lang="en-US" b="1" i="1" dirty="0"/>
          </a:p>
        </p:txBody>
      </p:sp>
    </p:spTree>
    <p:extLst>
      <p:ext uri="{BB962C8B-B14F-4D97-AF65-F5344CB8AC3E}">
        <p14:creationId xmlns:p14="http://schemas.microsoft.com/office/powerpoint/2010/main" val="251411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4674-109B-4F6C-B56C-B16E01BB5425}"/>
              </a:ext>
            </a:extLst>
          </p:cNvPr>
          <p:cNvSpPr>
            <a:spLocks noGrp="1"/>
          </p:cNvSpPr>
          <p:nvPr>
            <p:ph type="title"/>
          </p:nvPr>
        </p:nvSpPr>
        <p:spPr/>
        <p:txBody>
          <a:bodyPr/>
          <a:lstStyle/>
          <a:p>
            <a:pPr algn="ctr"/>
            <a:r>
              <a:rPr lang="en-US" sz="2700" b="1" dirty="0">
                <a:solidFill>
                  <a:srgbClr val="FF0000"/>
                </a:solidFill>
                <a:latin typeface="+mn-lt"/>
                <a:ea typeface="+mn-ea"/>
                <a:cs typeface="+mn-cs"/>
              </a:rPr>
              <a:t>Validate your dataset</a:t>
            </a:r>
            <a:br>
              <a:rPr lang="en-US" b="1" i="0" dirty="0">
                <a:solidFill>
                  <a:srgbClr val="223C50"/>
                </a:solidFill>
                <a:effectLst/>
                <a:latin typeface="var(--ds-font__dinpro--cond)"/>
              </a:rPr>
            </a:br>
            <a:endParaRPr lang="en-US" dirty="0"/>
          </a:p>
        </p:txBody>
      </p:sp>
      <p:sp>
        <p:nvSpPr>
          <p:cNvPr id="3" name="Content Placeholder 2">
            <a:extLst>
              <a:ext uri="{FF2B5EF4-FFF2-40B4-BE49-F238E27FC236}">
                <a16:creationId xmlns:a16="http://schemas.microsoft.com/office/drawing/2014/main" id="{CD349FC8-D0C0-474D-940C-6DF3AFD523DF}"/>
              </a:ext>
            </a:extLst>
          </p:cNvPr>
          <p:cNvSpPr>
            <a:spLocks noGrp="1"/>
          </p:cNvSpPr>
          <p:nvPr>
            <p:ph idx="1"/>
          </p:nvPr>
        </p:nvSpPr>
        <p:spPr/>
        <p:txBody>
          <a:bodyPr/>
          <a:lstStyle/>
          <a:p>
            <a:r>
              <a:rPr lang="en-US" b="0" i="0" dirty="0">
                <a:solidFill>
                  <a:srgbClr val="223C50"/>
                </a:solidFill>
                <a:effectLst/>
                <a:latin typeface="TradeGothic"/>
              </a:rPr>
              <a:t>Validating data means checking that the process of making corrections, deduping, standardizing (and so on) is complete. This often involves using scripts that check whether or not the dataset agrees with validation rules (or ‘check routines’) that you have predefined. You can also carry out validation against existing, ‘gold standard’ datasets. This all sounds a bit technical, but all you really need to know at this stage is that validation means checking the data is ready for analysis.</a:t>
            </a:r>
            <a:endParaRPr lang="en-US" dirty="0"/>
          </a:p>
        </p:txBody>
      </p:sp>
    </p:spTree>
    <p:extLst>
      <p:ext uri="{BB962C8B-B14F-4D97-AF65-F5344CB8AC3E}">
        <p14:creationId xmlns:p14="http://schemas.microsoft.com/office/powerpoint/2010/main" val="117015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68D6-A00D-4DC9-B6A9-92E97B4BE1BD}"/>
              </a:ext>
            </a:extLst>
          </p:cNvPr>
          <p:cNvSpPr>
            <a:spLocks noGrp="1"/>
          </p:cNvSpPr>
          <p:nvPr>
            <p:ph type="title"/>
          </p:nvPr>
        </p:nvSpPr>
        <p:spPr/>
        <p:txBody>
          <a:bodyPr/>
          <a:lstStyle/>
          <a:p>
            <a:pPr algn="ctr"/>
            <a:r>
              <a:rPr lang="en-US" altLang="en-US" sz="2700" b="1" dirty="0">
                <a:solidFill>
                  <a:srgbClr val="FF0000"/>
                </a:solidFill>
                <a:latin typeface="+mn-lt"/>
                <a:ea typeface="+mn-ea"/>
                <a:cs typeface="+mn-cs"/>
              </a:rPr>
              <a:t>Representing Data Visually (Visualization)</a:t>
            </a:r>
            <a:br>
              <a:rPr lang="en-US" altLang="en-US" sz="2700" b="1" dirty="0">
                <a:solidFill>
                  <a:srgbClr val="FF0000"/>
                </a:solidFill>
                <a:latin typeface="+mn-lt"/>
                <a:ea typeface="+mn-ea"/>
                <a:cs typeface="+mn-cs"/>
              </a:rPr>
            </a:br>
            <a:endParaRPr lang="en-US" sz="2700" b="1" dirty="0">
              <a:solidFill>
                <a:srgbClr val="FF0000"/>
              </a:solidFill>
              <a:latin typeface="+mn-lt"/>
              <a:ea typeface="+mn-ea"/>
              <a:cs typeface="+mn-cs"/>
            </a:endParaRPr>
          </a:p>
        </p:txBody>
      </p:sp>
      <p:sp>
        <p:nvSpPr>
          <p:cNvPr id="3" name="Content Placeholder 2">
            <a:extLst>
              <a:ext uri="{FF2B5EF4-FFF2-40B4-BE49-F238E27FC236}">
                <a16:creationId xmlns:a16="http://schemas.microsoft.com/office/drawing/2014/main" id="{81623727-38FC-4FF9-9AB8-4CF2ECDE173D}"/>
              </a:ext>
            </a:extLst>
          </p:cNvPr>
          <p:cNvSpPr>
            <a:spLocks noGrp="1"/>
          </p:cNvSpPr>
          <p:nvPr>
            <p:ph idx="1"/>
          </p:nvPr>
        </p:nvSpPr>
        <p:spPr/>
        <p:txBody>
          <a:bodyPr/>
          <a:lstStyle/>
          <a:p>
            <a:r>
              <a:rPr lang="en-US" altLang="en-US" dirty="0">
                <a:latin typeface="Times New Roman" pitchFamily="18" charset="0"/>
              </a:rPr>
              <a:t>C</a:t>
            </a:r>
            <a:r>
              <a:rPr lang="en-US" altLang="en-US" sz="2800" b="0" dirty="0">
                <a:latin typeface="Times New Roman" pitchFamily="18" charset="0"/>
              </a:rPr>
              <a:t>onverting raw data to a form that is viewable and understandable to humans</a:t>
            </a:r>
          </a:p>
          <a:p>
            <a:endParaRPr lang="en-US" altLang="en-US" sz="2800" dirty="0"/>
          </a:p>
          <a:p>
            <a:r>
              <a:rPr lang="en-US" b="0" i="0" dirty="0">
                <a:solidFill>
                  <a:srgbClr val="223C50"/>
                </a:solidFill>
                <a:effectLst/>
                <a:latin typeface="TradeGothic"/>
              </a:rPr>
              <a:t>Using data visualizations can be a great way of spotting errors in your dataset. For instance, a bar plot is excellent for visualizing unique values and might help you spot a category that has been labeled in multiple different ways (like our example of ‘Colab…Lab 2). Likewise, scatter graphs can help spot outliers so that you can investigate them more closely (and remove them if needed).</a:t>
            </a:r>
            <a:r>
              <a:rPr lang="en-US" b="0" i="1" dirty="0">
                <a:solidFill>
                  <a:srgbClr val="223C50"/>
                </a:solidFill>
                <a:effectLst/>
                <a:latin typeface="TradeGothic"/>
              </a:rPr>
              <a:t> </a:t>
            </a:r>
            <a:endParaRPr lang="en-US" altLang="en-US" sz="2800" dirty="0"/>
          </a:p>
          <a:p>
            <a:endParaRPr lang="en-US" dirty="0"/>
          </a:p>
        </p:txBody>
      </p:sp>
    </p:spTree>
    <p:extLst>
      <p:ext uri="{BB962C8B-B14F-4D97-AF65-F5344CB8AC3E}">
        <p14:creationId xmlns:p14="http://schemas.microsoft.com/office/powerpoint/2010/main" val="278256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789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At a high level, data science is a set of fundamental principles that guide the extraction of knowledge from data. </vt:lpstr>
      <vt:lpstr>Calibri</vt:lpstr>
      <vt:lpstr>Calibri Light</vt:lpstr>
      <vt:lpstr>PT Sans</vt:lpstr>
      <vt:lpstr>Times New Roman</vt:lpstr>
      <vt:lpstr>TradeGothic</vt:lpstr>
      <vt:lpstr>var(--ds-font__dinpro--cond)</vt:lpstr>
      <vt:lpstr>Wingdings</vt:lpstr>
      <vt:lpstr>Office Theme</vt:lpstr>
      <vt:lpstr>Data Science for CSC/CIT 1105-01 Spring 2022 Dr. Kanampiu</vt:lpstr>
      <vt:lpstr>Data Science</vt:lpstr>
      <vt:lpstr>Our Objectives</vt:lpstr>
      <vt:lpstr>Data Scraping: Data acquisition</vt:lpstr>
      <vt:lpstr>Raw big data is useless </vt:lpstr>
      <vt:lpstr>Data cleaning/hygiene</vt:lpstr>
      <vt:lpstr>Deal with missing Data</vt:lpstr>
      <vt:lpstr>Validate your dataset </vt:lpstr>
      <vt:lpstr>Representing Data Visually (Visualization) </vt:lpstr>
      <vt:lpstr>The bar graph shows the number of Atlantic hurricanes over a period of years.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  </dc:title>
  <dc:creator>Kanampiu, Munene W.</dc:creator>
  <cp:lastModifiedBy>Munene Kanampiu</cp:lastModifiedBy>
  <cp:revision>6</cp:revision>
  <dcterms:created xsi:type="dcterms:W3CDTF">2022-01-26T15:58:43Z</dcterms:created>
  <dcterms:modified xsi:type="dcterms:W3CDTF">2022-02-02T16:25:48Z</dcterms:modified>
</cp:coreProperties>
</file>