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4" r:id="rId5"/>
    <p:sldId id="265" r:id="rId6"/>
    <p:sldId id="266" r:id="rId7"/>
    <p:sldId id="267" r:id="rId8"/>
    <p:sldId id="270" r:id="rId9"/>
    <p:sldId id="271" r:id="rId10"/>
    <p:sldId id="272" r:id="rId11"/>
    <p:sldId id="273" r:id="rId12"/>
    <p:sldId id="268" r:id="rId13"/>
    <p:sldId id="274" r:id="rId14"/>
    <p:sldId id="269"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19" autoAdjust="0"/>
  </p:normalViewPr>
  <p:slideViewPr>
    <p:cSldViewPr snapToGrid="0">
      <p:cViewPr varScale="1">
        <p:scale>
          <a:sx n="139" d="100"/>
          <a:sy n="139" d="100"/>
        </p:scale>
        <p:origin x="126"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9/21/2022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pdf/1711.03536.pdf" TargetMode="External"/><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hyperlink" Target="https://www.youtube.com/watch?v=jq7cDXG-zqU"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forbes.com/lists/global2000/#20562ae05ac0" TargetMode="External"/><Relationship Id="rId4" Type="http://schemas.openxmlformats.org/officeDocument/2006/relationships/hyperlink" Target="https://www.statista.com/statistics/883755/global-art-market-val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wyorker.com/magazine/2010/07/12/the-mark-of-a-masterpie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en-US" sz="6800" dirty="0"/>
              <a:t>Special Project in Big Data and Art Forgery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dirty="0"/>
              <a:t>Dr. Scott Betz</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230098-61DD-6E5C-EEC3-44B5BA411BCD}"/>
              </a:ext>
            </a:extLst>
          </p:cNvPr>
          <p:cNvPicPr>
            <a:picLocks noChangeAspect="1"/>
          </p:cNvPicPr>
          <p:nvPr/>
        </p:nvPicPr>
        <p:blipFill>
          <a:blip r:embed="rId2"/>
          <a:stretch>
            <a:fillRect/>
          </a:stretch>
        </p:blipFill>
        <p:spPr>
          <a:xfrm>
            <a:off x="727654" y="946991"/>
            <a:ext cx="5367165" cy="4976825"/>
          </a:xfrm>
          <a:prstGeom prst="rect">
            <a:avLst/>
          </a:prstGeom>
        </p:spPr>
      </p:pic>
      <p:sp>
        <p:nvSpPr>
          <p:cNvPr id="12" name="Rectangle 11">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888B3-38F1-3BC3-667C-CDA347E07297}"/>
              </a:ext>
            </a:extLst>
          </p:cNvPr>
          <p:cNvSpPr>
            <a:spLocks noGrp="1"/>
          </p:cNvSpPr>
          <p:nvPr>
            <p:ph type="title"/>
          </p:nvPr>
        </p:nvSpPr>
        <p:spPr>
          <a:xfrm>
            <a:off x="7064082" y="642594"/>
            <a:ext cx="4472921" cy="1371600"/>
          </a:xfrm>
        </p:spPr>
        <p:txBody>
          <a:bodyPr>
            <a:normAutofit/>
          </a:bodyPr>
          <a:lstStyle/>
          <a:p>
            <a:r>
              <a:rPr lang="en-US" sz="3100"/>
              <a:t>What is Being Done at More Sophisticated Levels</a:t>
            </a:r>
          </a:p>
        </p:txBody>
      </p:sp>
      <p:sp>
        <p:nvSpPr>
          <p:cNvPr id="3" name="Content Placeholder 2">
            <a:extLst>
              <a:ext uri="{FF2B5EF4-FFF2-40B4-BE49-F238E27FC236}">
                <a16:creationId xmlns:a16="http://schemas.microsoft.com/office/drawing/2014/main" id="{29DA7509-B5DB-8F8E-8EE8-89FF86ABFF25}"/>
              </a:ext>
            </a:extLst>
          </p:cNvPr>
          <p:cNvSpPr>
            <a:spLocks noGrp="1"/>
          </p:cNvSpPr>
          <p:nvPr>
            <p:ph idx="1"/>
          </p:nvPr>
        </p:nvSpPr>
        <p:spPr>
          <a:xfrm>
            <a:off x="7064082" y="2103120"/>
            <a:ext cx="4472922" cy="3931920"/>
          </a:xfrm>
        </p:spPr>
        <p:txBody>
          <a:bodyPr>
            <a:normAutofit/>
          </a:bodyPr>
          <a:lstStyle/>
          <a:p>
            <a:r>
              <a:rPr lang="en-US" dirty="0"/>
              <a:t>In a </a:t>
            </a:r>
            <a:r>
              <a:rPr lang="en-US" dirty="0">
                <a:hlinkClick r:id="rId3"/>
              </a:rPr>
              <a:t>new paper </a:t>
            </a:r>
            <a:r>
              <a:rPr lang="en-US" dirty="0"/>
              <a:t>,researchers from Rutgers University (including Dr. Ahmed </a:t>
            </a:r>
            <a:r>
              <a:rPr lang="en-US" dirty="0" err="1"/>
              <a:t>Elgammal</a:t>
            </a:r>
            <a:r>
              <a:rPr lang="en-US" dirty="0"/>
              <a:t>) and the Atelier for Restoration &amp; Research of Paintings in the Netherlands document how their system broke down almost 300 line drawings by Picasso, Matisse, Modigliani, and other famous artists into 80,000 individual strokes. Then a deep recurrent neural network (RNN) learned what features in the strokes were important to identify the artist.</a:t>
            </a:r>
          </a:p>
          <a:p>
            <a:r>
              <a:rPr lang="en-US" dirty="0"/>
              <a:t>You may check out </a:t>
            </a:r>
            <a:r>
              <a:rPr lang="en-US" dirty="0">
                <a:hlinkClick r:id="rId4"/>
              </a:rPr>
              <a:t>this presentation </a:t>
            </a:r>
            <a:r>
              <a:rPr lang="en-US" dirty="0"/>
              <a:t>on Artificial Intelligence and Art Recognition by Dr. </a:t>
            </a:r>
            <a:r>
              <a:rPr lang="en-US" dirty="0" err="1"/>
              <a:t>Elgammal</a:t>
            </a:r>
            <a:r>
              <a:rPr lang="en-US" dirty="0"/>
              <a:t>.</a:t>
            </a:r>
          </a:p>
        </p:txBody>
      </p:sp>
    </p:spTree>
    <p:extLst>
      <p:ext uri="{BB962C8B-B14F-4D97-AF65-F5344CB8AC3E}">
        <p14:creationId xmlns:p14="http://schemas.microsoft.com/office/powerpoint/2010/main" val="229329743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47281-097D-7B5F-E83B-4614A9E13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31477" y="727628"/>
            <a:ext cx="4359519" cy="5415552"/>
          </a:xfrm>
          <a:prstGeom prst="rect">
            <a:avLst/>
          </a:prstGeom>
          <a:noFill/>
        </p:spPr>
      </p:pic>
      <p:sp>
        <p:nvSpPr>
          <p:cNvPr id="11" name="Rectangle 10">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AE05C-9C5B-D299-92EC-47F4067080D5}"/>
              </a:ext>
            </a:extLst>
          </p:cNvPr>
          <p:cNvSpPr>
            <a:spLocks noGrp="1"/>
          </p:cNvSpPr>
          <p:nvPr>
            <p:ph type="title"/>
          </p:nvPr>
        </p:nvSpPr>
        <p:spPr>
          <a:xfrm>
            <a:off x="7064082" y="642594"/>
            <a:ext cx="4472921" cy="1371600"/>
          </a:xfrm>
        </p:spPr>
        <p:txBody>
          <a:bodyPr>
            <a:normAutofit/>
          </a:bodyPr>
          <a:lstStyle/>
          <a:p>
            <a:r>
              <a:rPr lang="en-US" dirty="0"/>
              <a:t>What We Can Do</a:t>
            </a:r>
          </a:p>
        </p:txBody>
      </p:sp>
      <p:sp>
        <p:nvSpPr>
          <p:cNvPr id="3" name="Content Placeholder 2">
            <a:extLst>
              <a:ext uri="{FF2B5EF4-FFF2-40B4-BE49-F238E27FC236}">
                <a16:creationId xmlns:a16="http://schemas.microsoft.com/office/drawing/2014/main" id="{95E55266-FA85-DDCB-2A00-5B05CE347B88}"/>
              </a:ext>
            </a:extLst>
          </p:cNvPr>
          <p:cNvSpPr>
            <a:spLocks noGrp="1"/>
          </p:cNvSpPr>
          <p:nvPr>
            <p:ph idx="1"/>
          </p:nvPr>
        </p:nvSpPr>
        <p:spPr>
          <a:xfrm>
            <a:off x="7064082" y="2103120"/>
            <a:ext cx="4472922" cy="3931920"/>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80,000 stroke analyses is more than we can accomplish in our smaller project. But we can learn something about using data to detect art forgeries.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We can analyze left-handed and right-handed artists and see if we can spot a forgery. Left-handed artists usually make marks from the upper left to lower right. Right-handed artists usually make marks from the upper right to lower left.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because of the natural movement of the fingers, wrist and arm to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swing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away from the body rather than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jab</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forward and back. See the arrows </a:t>
            </a:r>
            <a:r>
              <a:rPr lang="en-US" dirty="0">
                <a:latin typeface="Times New Roman" panose="02020603050405020304" pitchFamily="18" charset="0"/>
                <a:ea typeface="Calibri" panose="020F0502020204030204" pitchFamily="34" charset="0"/>
                <a:cs typeface="Times New Roman" panose="02020603050405020304" pitchFamily="18" charset="0"/>
              </a:rPr>
              <a:t>on the image as an example of left-handedness</a:t>
            </a:r>
            <a:r>
              <a:rPr lang="en-US" dirty="0">
                <a:effectLst/>
                <a:latin typeface="Times New Roman" panose="02020603050405020304" pitchFamily="18" charset="0"/>
                <a:ea typeface="Calibri" panose="020F0502020204030204" pitchFamily="34" charset="0"/>
                <a:cs typeface="Times New Roman" panose="02020603050405020304" pitchFamily="18" charset="0"/>
              </a:rPr>
              <a:t>. Try it yourself on a scrap piece of paper. Do your marks swing or jab?</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005350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1BDE-DB87-DD8D-B3DA-302ED5847509}"/>
              </a:ext>
            </a:extLst>
          </p:cNvPr>
          <p:cNvSpPr>
            <a:spLocks noGrp="1"/>
          </p:cNvSpPr>
          <p:nvPr>
            <p:ph type="title"/>
          </p:nvPr>
        </p:nvSpPr>
        <p:spPr/>
        <p:txBody>
          <a:bodyPr/>
          <a:lstStyle/>
          <a:p>
            <a:r>
              <a:rPr lang="en-US" dirty="0"/>
              <a:t>How We Can Do It</a:t>
            </a:r>
          </a:p>
        </p:txBody>
      </p:sp>
      <p:sp>
        <p:nvSpPr>
          <p:cNvPr id="3" name="Content Placeholder 2">
            <a:extLst>
              <a:ext uri="{FF2B5EF4-FFF2-40B4-BE49-F238E27FC236}">
                <a16:creationId xmlns:a16="http://schemas.microsoft.com/office/drawing/2014/main" id="{5387BD40-1075-DD37-0391-2D0C4AE0F92F}"/>
              </a:ext>
            </a:extLst>
          </p:cNvPr>
          <p:cNvSpPr>
            <a:spLocks noGrp="1"/>
          </p:cNvSpPr>
          <p:nvPr>
            <p:ph idx="1"/>
          </p:nvPr>
        </p:nvSpPr>
        <p:spPr/>
        <p:txBody>
          <a:bodyPr/>
          <a:lstStyle/>
          <a:p>
            <a:r>
              <a:rPr lang="en-US" sz="2800" dirty="0"/>
              <a:t>Please reference the supporting document to this presentation regarding the details of the project</a:t>
            </a:r>
          </a:p>
          <a:p>
            <a:r>
              <a:rPr lang="en-US" sz="2800" dirty="0"/>
              <a:t>This will be due by the end of the current module</a:t>
            </a:r>
          </a:p>
        </p:txBody>
      </p:sp>
    </p:spTree>
    <p:extLst>
      <p:ext uri="{BB962C8B-B14F-4D97-AF65-F5344CB8AC3E}">
        <p14:creationId xmlns:p14="http://schemas.microsoft.com/office/powerpoint/2010/main" val="233886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C283-9139-3743-54C4-D3E38BFB7739}"/>
              </a:ext>
            </a:extLst>
          </p:cNvPr>
          <p:cNvSpPr>
            <a:spLocks noGrp="1"/>
          </p:cNvSpPr>
          <p:nvPr>
            <p:ph type="title"/>
          </p:nvPr>
        </p:nvSpPr>
        <p:spPr>
          <a:xfrm>
            <a:off x="6579450" y="727627"/>
            <a:ext cx="4957553" cy="1645920"/>
          </a:xfrm>
        </p:spPr>
        <p:txBody>
          <a:bodyPr>
            <a:normAutofit/>
          </a:bodyPr>
          <a:lstStyle/>
          <a:p>
            <a:r>
              <a:rPr lang="en-US" dirty="0"/>
              <a:t>The Money In Art</a:t>
            </a:r>
          </a:p>
        </p:txBody>
      </p:sp>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3" descr="Chart, bar chart&#10;&#10;Description automatically generated">
            <a:extLst>
              <a:ext uri="{FF2B5EF4-FFF2-40B4-BE49-F238E27FC236}">
                <a16:creationId xmlns:a16="http://schemas.microsoft.com/office/drawing/2014/main" id="{BB550D3A-1EEF-CE67-E21B-7152DAD9E00E}"/>
              </a:ext>
            </a:extLst>
          </p:cNvPr>
          <p:cNvPicPr>
            <a:picLocks noChangeAspect="1"/>
          </p:cNvPicPr>
          <p:nvPr/>
        </p:nvPicPr>
        <p:blipFill>
          <a:blip r:embed="rId2"/>
          <a:stretch>
            <a:fillRect/>
          </a:stretch>
        </p:blipFill>
        <p:spPr>
          <a:xfrm>
            <a:off x="885217" y="893432"/>
            <a:ext cx="4414438" cy="2803168"/>
          </a:xfrm>
          <a:prstGeom prst="rect">
            <a:avLst/>
          </a:prstGeom>
        </p:spPr>
      </p:pic>
      <p:sp>
        <p:nvSpPr>
          <p:cNvPr id="3" name="Content Placeholder 2">
            <a:extLst>
              <a:ext uri="{FF2B5EF4-FFF2-40B4-BE49-F238E27FC236}">
                <a16:creationId xmlns:a16="http://schemas.microsoft.com/office/drawing/2014/main" id="{C865E9EA-06D2-A2D3-D5C5-FB6A49C86D77}"/>
              </a:ext>
            </a:extLst>
          </p:cNvPr>
          <p:cNvSpPr>
            <a:spLocks noGrp="1"/>
          </p:cNvSpPr>
          <p:nvPr>
            <p:ph idx="1"/>
          </p:nvPr>
        </p:nvSpPr>
        <p:spPr>
          <a:xfrm>
            <a:off x="6579450" y="2538919"/>
            <a:ext cx="4957554" cy="3496120"/>
          </a:xfrm>
        </p:spPr>
        <p:txBody>
          <a:bodyPr>
            <a:normAutofit/>
          </a:bodyPr>
          <a:lstStyle/>
          <a:p>
            <a:r>
              <a:rPr lang="en-US" b="0" i="0" u="none" strike="noStrike" baseline="0" dirty="0">
                <a:latin typeface="Arial" panose="020B0604020202020204" pitchFamily="34" charset="0"/>
              </a:rPr>
              <a:t>The global art market value decreased significantly in 2020 over the previous year, due to the impact of the coronavirus (COVID-19) pandemic. Art and antique sales value worldwide amounted to over 64 billion U.S. dollars in 2019. In 2020, the global art market value dropped to roughly 50 billion U.S. dollars, experiencing a 22 percent decrease. </a:t>
            </a:r>
          </a:p>
          <a:p>
            <a:r>
              <a:rPr lang="en-US" b="0" i="0" u="none" strike="noStrike" baseline="0" dirty="0">
                <a:latin typeface="Arial" panose="020B0604020202020204" pitchFamily="34" charset="0"/>
              </a:rPr>
              <a:t>50 billion dollars is twice Australia's Gross National Product (GNP) or more than the top publicly traded companies (profit) in the world</a:t>
            </a:r>
          </a:p>
          <a:p>
            <a:r>
              <a:rPr lang="en-US" b="0" i="0" u="none" strike="noStrike" baseline="0" dirty="0">
                <a:latin typeface="Arial" panose="020B0604020202020204" pitchFamily="34" charset="0"/>
              </a:rPr>
              <a:t>With that much money at stake, there are bound to be some criminals that want a piece of the "action“.</a:t>
            </a:r>
          </a:p>
          <a:p>
            <a:endParaRPr lang="en-US" b="0" i="0" u="none" strike="noStrike" baseline="0" dirty="0">
              <a:latin typeface="Arial" panose="020B0604020202020204" pitchFamily="34" charset="0"/>
            </a:endParaRPr>
          </a:p>
          <a:p>
            <a:endParaRPr lang="en-US" dirty="0"/>
          </a:p>
        </p:txBody>
      </p:sp>
      <p:pic>
        <p:nvPicPr>
          <p:cNvPr id="5" name="Picture 4" descr="A screenshot of a computer screen&#10;&#10;Description automatically generated with medium confidence">
            <a:extLst>
              <a:ext uri="{FF2B5EF4-FFF2-40B4-BE49-F238E27FC236}">
                <a16:creationId xmlns:a16="http://schemas.microsoft.com/office/drawing/2014/main" id="{4F0423EA-C2CE-CCB2-9B0F-AF318485112D}"/>
              </a:ext>
            </a:extLst>
          </p:cNvPr>
          <p:cNvPicPr>
            <a:picLocks noChangeAspect="1"/>
          </p:cNvPicPr>
          <p:nvPr/>
        </p:nvPicPr>
        <p:blipFill>
          <a:blip r:embed="rId3"/>
          <a:stretch>
            <a:fillRect/>
          </a:stretch>
        </p:blipFill>
        <p:spPr>
          <a:xfrm>
            <a:off x="885217" y="3914225"/>
            <a:ext cx="4501149" cy="1856243"/>
          </a:xfrm>
          <a:prstGeom prst="rect">
            <a:avLst/>
          </a:prstGeom>
        </p:spPr>
      </p:pic>
      <p:sp>
        <p:nvSpPr>
          <p:cNvPr id="7" name="TextBox 6">
            <a:extLst>
              <a:ext uri="{FF2B5EF4-FFF2-40B4-BE49-F238E27FC236}">
                <a16:creationId xmlns:a16="http://schemas.microsoft.com/office/drawing/2014/main" id="{FC12E44F-D27C-E494-92C6-17A2417AC875}"/>
              </a:ext>
            </a:extLst>
          </p:cNvPr>
          <p:cNvSpPr txBox="1"/>
          <p:nvPr/>
        </p:nvSpPr>
        <p:spPr>
          <a:xfrm>
            <a:off x="836449" y="3686015"/>
            <a:ext cx="4414438" cy="215444"/>
          </a:xfrm>
          <a:prstGeom prst="rect">
            <a:avLst/>
          </a:prstGeom>
          <a:noFill/>
        </p:spPr>
        <p:txBody>
          <a:bodyPr wrap="square" rtlCol="0">
            <a:spAutoFit/>
          </a:bodyPr>
          <a:lstStyle/>
          <a:p>
            <a:r>
              <a:rPr lang="en-US" sz="800" dirty="0">
                <a:hlinkClick r:id="rId4"/>
              </a:rPr>
              <a:t>Published by Statista Research Dept</a:t>
            </a:r>
            <a:r>
              <a:rPr lang="en-US" sz="800" dirty="0"/>
              <a:t>.</a:t>
            </a:r>
          </a:p>
        </p:txBody>
      </p:sp>
      <p:sp>
        <p:nvSpPr>
          <p:cNvPr id="8" name="TextBox 7">
            <a:extLst>
              <a:ext uri="{FF2B5EF4-FFF2-40B4-BE49-F238E27FC236}">
                <a16:creationId xmlns:a16="http://schemas.microsoft.com/office/drawing/2014/main" id="{0F11A9A4-6DF6-BD2A-ECC5-6317F7696AE5}"/>
              </a:ext>
            </a:extLst>
          </p:cNvPr>
          <p:cNvSpPr txBox="1"/>
          <p:nvPr/>
        </p:nvSpPr>
        <p:spPr>
          <a:xfrm>
            <a:off x="836449" y="5774951"/>
            <a:ext cx="4723103" cy="215444"/>
          </a:xfrm>
          <a:prstGeom prst="rect">
            <a:avLst/>
          </a:prstGeom>
          <a:noFill/>
        </p:spPr>
        <p:txBody>
          <a:bodyPr wrap="square" rtlCol="0">
            <a:spAutoFit/>
          </a:bodyPr>
          <a:lstStyle/>
          <a:p>
            <a:r>
              <a:rPr lang="en-US" sz="800" dirty="0">
                <a:hlinkClick r:id="rId5"/>
              </a:rPr>
              <a:t>Published by Forbes</a:t>
            </a:r>
            <a:endParaRPr lang="en-US" sz="800" dirty="0"/>
          </a:p>
        </p:txBody>
      </p:sp>
    </p:spTree>
    <p:extLst>
      <p:ext uri="{BB962C8B-B14F-4D97-AF65-F5344CB8AC3E}">
        <p14:creationId xmlns:p14="http://schemas.microsoft.com/office/powerpoint/2010/main" val="106102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9826-59BC-DB18-73A6-DC545FE337AF}"/>
              </a:ext>
            </a:extLst>
          </p:cNvPr>
          <p:cNvSpPr>
            <a:spLocks noGrp="1"/>
          </p:cNvSpPr>
          <p:nvPr>
            <p:ph type="title"/>
          </p:nvPr>
        </p:nvSpPr>
        <p:spPr/>
        <p:txBody>
          <a:bodyPr/>
          <a:lstStyle/>
          <a:p>
            <a:r>
              <a:rPr lang="en-US" dirty="0"/>
              <a:t>Criminal Activity</a:t>
            </a:r>
          </a:p>
        </p:txBody>
      </p:sp>
      <p:sp>
        <p:nvSpPr>
          <p:cNvPr id="3" name="Content Placeholder 2">
            <a:extLst>
              <a:ext uri="{FF2B5EF4-FFF2-40B4-BE49-F238E27FC236}">
                <a16:creationId xmlns:a16="http://schemas.microsoft.com/office/drawing/2014/main" id="{BB4E5687-3FB4-8862-DF16-F359618E2553}"/>
              </a:ext>
            </a:extLst>
          </p:cNvPr>
          <p:cNvSpPr>
            <a:spLocks noGrp="1"/>
          </p:cNvSpPr>
          <p:nvPr>
            <p:ph idx="1"/>
          </p:nvPr>
        </p:nvSpPr>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Art crimes can include theft and fraud. Twenty-eight years ago, two men dressed as policemen forced their way into Boston’s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Isabella Stewart Gardner Museum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stole half a billion dollars’ worth of art. To this day, it’s the largest art heist ever committed— and it remains unsolved. Theft can include patience in "casing" the museum or gallery, authentic "wardrobe", guns and hostages, and the difficulty in trying to "re-sell" the stolen artwork as it will be a well-communicated and one-of-a-kind object. An easier process is FRAUD.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6 Most Common Art Frauds Involve:</a:t>
            </a:r>
          </a:p>
          <a:p>
            <a:pPr marL="274320" lvl="1" indent="0">
              <a:lnSpc>
                <a:spcPct val="107000"/>
              </a:lnSpc>
              <a:spcBef>
                <a:spcPts val="0"/>
              </a:spcBef>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Creation of fake art - by individual artists.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indent="0">
              <a:lnSpc>
                <a:spcPct val="107000"/>
              </a:lnSpc>
              <a:spcBef>
                <a:spcPts val="0"/>
              </a:spcBef>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Large scale manufacture of fake art - on an industrial scale.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indent="0">
              <a:lnSpc>
                <a:spcPct val="107000"/>
              </a:lnSpc>
              <a:spcBef>
                <a:spcPts val="0"/>
              </a:spcBef>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600" dirty="0">
                <a:latin typeface="Times New Roman" panose="02020603050405020304" pitchFamily="18" charset="0"/>
                <a:ea typeface="Calibri" panose="020F0502020204030204" pitchFamily="34" charset="0"/>
                <a:cs typeface="Times New Roman" panose="02020603050405020304" pitchFamily="18" charset="0"/>
              </a:rPr>
              <a:t>Cr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eation of fake art materials.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indent="0">
              <a:lnSpc>
                <a:spcPct val="107000"/>
              </a:lnSpc>
              <a:spcBef>
                <a:spcPts val="0"/>
              </a:spcBef>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Art galleries / fairs trading while insolvent.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indent="0">
              <a:lnSpc>
                <a:spcPct val="107000"/>
              </a:lnSpc>
              <a:spcBef>
                <a:spcPts val="0"/>
              </a:spcBef>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Money laundering when purchasing art.</a:t>
            </a:r>
          </a:p>
          <a:p>
            <a:pPr marL="274320" lvl="1" indent="0">
              <a:lnSpc>
                <a:spcPct val="107000"/>
              </a:lnSpc>
              <a:spcBef>
                <a:spcPts val="0"/>
              </a:spcBef>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 Money laundering via art market sales and auctions </a:t>
            </a:r>
          </a:p>
          <a:p>
            <a:pPr marL="274320" lvl="1" indent="0">
              <a:lnSpc>
                <a:spcPct val="107000"/>
              </a:lnSpc>
              <a:spcBef>
                <a:spcPts val="0"/>
              </a:spcBef>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we will concentrate on #1.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reation of fake art - by individual artists also know as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FORGERY.</a:t>
            </a:r>
          </a:p>
          <a:p>
            <a:pPr marL="274320" lvl="1" indent="0">
              <a:lnSpc>
                <a:spcPct val="107000"/>
              </a:lnSpc>
              <a:spcBef>
                <a:spcPts val="0"/>
              </a:spcBef>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4320" lvl="1" indent="0">
              <a:lnSpc>
                <a:spcPct val="107000"/>
              </a:lnSpc>
              <a:spcBef>
                <a:spcPts val="0"/>
              </a:spcBef>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74320" lvl="1" indent="0">
              <a:lnSpc>
                <a:spcPct val="107000"/>
              </a:lnSpc>
              <a:spcBef>
                <a:spcPts val="0"/>
              </a:spcBef>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625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5BF9-690E-5E67-390A-5D7847ED7BEA}"/>
              </a:ext>
            </a:extLst>
          </p:cNvPr>
          <p:cNvSpPr>
            <a:spLocks noGrp="1"/>
          </p:cNvSpPr>
          <p:nvPr>
            <p:ph type="title"/>
          </p:nvPr>
        </p:nvSpPr>
        <p:spPr/>
        <p:txBody>
          <a:bodyPr/>
          <a:lstStyle/>
          <a:p>
            <a:r>
              <a:rPr lang="en-US" dirty="0"/>
              <a:t>Art Forgery</a:t>
            </a:r>
          </a:p>
        </p:txBody>
      </p:sp>
      <p:sp>
        <p:nvSpPr>
          <p:cNvPr id="3" name="Content Placeholder 2">
            <a:extLst>
              <a:ext uri="{FF2B5EF4-FFF2-40B4-BE49-F238E27FC236}">
                <a16:creationId xmlns:a16="http://schemas.microsoft.com/office/drawing/2014/main" id="{DF20B64F-3F6F-D8C9-60B9-1E12A263DABC}"/>
              </a:ext>
            </a:extLst>
          </p:cNvPr>
          <p:cNvSpPr>
            <a:spLocks noGrp="1"/>
          </p:cNvSpPr>
          <p:nvPr>
            <p:ph idx="1"/>
          </p:nvPr>
        </p:nvSpPr>
        <p:spPr/>
        <p:txBody>
          <a:bodyPr>
            <a:normAutofit lnSpcReduction="10000"/>
          </a:bodyPr>
          <a:lstStyle/>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Art forgery is a divisive topic that inspires awe and anger in equal measure. While galleries, dealers, and collectors certainly don’t want fakes on their hands, it’s hard not to be impressed by painters who can imitate the greats so believably. Even with all the technology designed to verify artworks, there are still lots of convincing fakes still on display in museums around the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For each of the major (dead) artists whose works sell for millions of dollars, there are one or two experts (sometimes related to the artist) who have the authority to issue certificates of authenticity or to deem the works worthy of further study.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basis for these judgments can sound surprisingly touchy-feely, involving words like "energy" or "it didn't speak to me." The experts say that this intuitive reaction is supported by a deep knowledge of the artist's materials, brushwork, color palette—even whether he or she was right- or left-handed. Though there have been cases of expert-authenticated works later proved to be fakes, there have also been cases of experts catching mistakes forensic tests missed.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6444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5C1E-F71B-F4E3-3745-2A6E6C6D07CA}"/>
              </a:ext>
            </a:extLst>
          </p:cNvPr>
          <p:cNvSpPr>
            <a:spLocks noGrp="1"/>
          </p:cNvSpPr>
          <p:nvPr>
            <p:ph type="title"/>
          </p:nvPr>
        </p:nvSpPr>
        <p:spPr/>
        <p:txBody>
          <a:bodyPr/>
          <a:lstStyle/>
          <a:p>
            <a:r>
              <a:rPr lang="en-US" dirty="0"/>
              <a:t>One of the Best (Worst?) Art Forgers</a:t>
            </a:r>
          </a:p>
        </p:txBody>
      </p:sp>
      <p:sp>
        <p:nvSpPr>
          <p:cNvPr id="3" name="Content Placeholder 2">
            <a:extLst>
              <a:ext uri="{FF2B5EF4-FFF2-40B4-BE49-F238E27FC236}">
                <a16:creationId xmlns:a16="http://schemas.microsoft.com/office/drawing/2014/main" id="{21D326D9-9A7A-FE94-E7FA-81D79E8A7626}"/>
              </a:ext>
            </a:extLst>
          </p:cNvPr>
          <p:cNvSpPr>
            <a:spLocks noGrp="1"/>
          </p:cNvSpPr>
          <p:nvPr>
            <p:ph idx="1"/>
          </p:nvPr>
        </p:nvSpPr>
        <p:spPr/>
        <p:txBody>
          <a:bodyPr/>
          <a:lstStyle/>
          <a:p>
            <a:r>
              <a:rPr lang="en-US" b="1" dirty="0"/>
              <a:t>John Myatt</a:t>
            </a:r>
          </a:p>
          <a:p>
            <a:r>
              <a:rPr lang="en-US" dirty="0"/>
              <a:t>British artist John Myatt has gone down in history as the man behind “the biggest art fraud of the 20thcentury”, as Scotland Yard put it. He painted an estimated 200 forgeries, many of which were sold by some of the biggest auction houses in the world including Sotheby’s and Phillips. His career as a forger began after he started legitimately selling counterfeits, having placed an advert for “genuine fakes” in Private Eye. Though Myatt was honest to begin with, this changed when a regular customer named John Drewe revealed that Christie’s auction house had paid £25,000 for one of Myatt’s ‘Albert </a:t>
            </a:r>
            <a:r>
              <a:rPr lang="en-US" dirty="0" err="1"/>
              <a:t>Gleizes</a:t>
            </a:r>
            <a:r>
              <a:rPr lang="en-US" dirty="0"/>
              <a:t>’ paintings</a:t>
            </a:r>
          </a:p>
        </p:txBody>
      </p:sp>
    </p:spTree>
    <p:extLst>
      <p:ext uri="{BB962C8B-B14F-4D97-AF65-F5344CB8AC3E}">
        <p14:creationId xmlns:p14="http://schemas.microsoft.com/office/powerpoint/2010/main" val="30859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491D-5B3A-29D1-7D4F-39AD63ED4A4A}"/>
              </a:ext>
            </a:extLst>
          </p:cNvPr>
          <p:cNvSpPr>
            <a:spLocks noGrp="1"/>
          </p:cNvSpPr>
          <p:nvPr>
            <p:ph type="title"/>
          </p:nvPr>
        </p:nvSpPr>
        <p:spPr/>
        <p:txBody>
          <a:bodyPr/>
          <a:lstStyle/>
          <a:p>
            <a:r>
              <a:rPr lang="en-US" dirty="0"/>
              <a:t>How and Who Investigates Fakes?</a:t>
            </a:r>
          </a:p>
        </p:txBody>
      </p:sp>
      <p:sp>
        <p:nvSpPr>
          <p:cNvPr id="3" name="Content Placeholder 2">
            <a:extLst>
              <a:ext uri="{FF2B5EF4-FFF2-40B4-BE49-F238E27FC236}">
                <a16:creationId xmlns:a16="http://schemas.microsoft.com/office/drawing/2014/main" id="{4D763685-4996-81BD-CB33-5A57D0F1BB5A}"/>
              </a:ext>
            </a:extLst>
          </p:cNvPr>
          <p:cNvSpPr>
            <a:spLocks noGrp="1"/>
          </p:cNvSpPr>
          <p:nvPr>
            <p:ph idx="1"/>
          </p:nvPr>
        </p:nvSpPr>
        <p:spPr/>
        <p:txBody>
          <a:bodyPr/>
          <a:lstStyle/>
          <a:p>
            <a:r>
              <a:rPr lang="en-US" dirty="0"/>
              <a:t>The uncovering of fakes by committees comprising descendants of the artist is increasingly common and has prompted one of Britain's foremost art historians to condemn the methods used by scholars to authenticate works as a "professional disgrace".</a:t>
            </a:r>
          </a:p>
          <a:p>
            <a:r>
              <a:rPr lang="en-US" dirty="0"/>
              <a:t>Martin Kemp, emeritus professor of art history at Oxford University and a Leonardo Da Vinci expert, said many rely on "dubious data" and that a "chaotic" approach is used to attribute paintings. He said he was alarmed at the ease with which historical, visual and scientific evidence is manipulated to suit the overriding objective – enhancing academic reputations or boosting financial rewards in attributing paintings to particular masters.</a:t>
            </a:r>
          </a:p>
        </p:txBody>
      </p:sp>
    </p:spTree>
    <p:extLst>
      <p:ext uri="{BB962C8B-B14F-4D97-AF65-F5344CB8AC3E}">
        <p14:creationId xmlns:p14="http://schemas.microsoft.com/office/powerpoint/2010/main" val="117879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6681-8B22-D87F-8374-DB81A9EF08B2}"/>
              </a:ext>
            </a:extLst>
          </p:cNvPr>
          <p:cNvSpPr>
            <a:spLocks noGrp="1"/>
          </p:cNvSpPr>
          <p:nvPr>
            <p:ph type="title"/>
          </p:nvPr>
        </p:nvSpPr>
        <p:spPr/>
        <p:txBody>
          <a:bodyPr/>
          <a:lstStyle/>
          <a:p>
            <a:r>
              <a:rPr lang="en-US" dirty="0"/>
              <a:t>Art Forgery Verification Techniques</a:t>
            </a:r>
          </a:p>
        </p:txBody>
      </p:sp>
      <p:sp>
        <p:nvSpPr>
          <p:cNvPr id="3" name="Content Placeholder 2">
            <a:extLst>
              <a:ext uri="{FF2B5EF4-FFF2-40B4-BE49-F238E27FC236}">
                <a16:creationId xmlns:a16="http://schemas.microsoft.com/office/drawing/2014/main" id="{AE52E727-FC3B-6D1E-267F-8F81FAFB42BF}"/>
              </a:ext>
            </a:extLst>
          </p:cNvPr>
          <p:cNvSpPr>
            <a:spLocks noGrp="1"/>
          </p:cNvSpPr>
          <p:nvPr>
            <p:ph idx="1"/>
          </p:nvPr>
        </p:nvSpPr>
        <p:spPr/>
        <p:txBody>
          <a:bodyPr>
            <a:normAutofit fontScale="92500" lnSpcReduction="10000"/>
          </a:bodyPr>
          <a:lstStyle/>
          <a:p>
            <a:r>
              <a:rPr lang="en-US" b="1" dirty="0"/>
              <a:t>Non-Invasive Techniques Are Increasingly Popular</a:t>
            </a:r>
          </a:p>
          <a:p>
            <a:pPr lvl="1"/>
            <a:r>
              <a:rPr lang="en-US" dirty="0"/>
              <a:t>Ultimately, forgery operations are discovered, not by referring to gaps in the work’s provenance </a:t>
            </a:r>
            <a:r>
              <a:rPr lang="en-US" dirty="0" err="1"/>
              <a:t>ordiscrepancies</a:t>
            </a:r>
            <a:r>
              <a:rPr lang="en-US" dirty="0"/>
              <a:t> with the catalogue raisonné, but through scientific methods of authentication.</a:t>
            </a:r>
          </a:p>
          <a:p>
            <a:pPr lvl="1"/>
            <a:r>
              <a:rPr lang="en-US" dirty="0"/>
              <a:t>Using scientific methods for authentication is often a multi-layered endeavor. The first line </a:t>
            </a:r>
            <a:r>
              <a:rPr lang="en-US" dirty="0" err="1"/>
              <a:t>ofauthentication</a:t>
            </a:r>
            <a:r>
              <a:rPr lang="en-US" dirty="0"/>
              <a:t> utilizes non-invasive imaging techniques, such as Optical Imaging, X-ray, Infrared or UV light, that won’t damage a work.</a:t>
            </a:r>
          </a:p>
          <a:p>
            <a:r>
              <a:rPr lang="en-US" b="1" dirty="0"/>
              <a:t>UV Florescence</a:t>
            </a:r>
          </a:p>
          <a:p>
            <a:pPr lvl="1"/>
            <a:r>
              <a:rPr lang="en-US" dirty="0"/>
              <a:t>UV-induced visible fluorescence imaging is most often used to authenticate historical paintings but can be used in other mediums, as well. As they age, paints and varnishes develop fluorophores, a fluorescent chemical compound that when irradiated with long wavelength UVA lamps, will show areas of luminescence. In layman’s terms, the original work will shine brighter than retouched or restored areas.</a:t>
            </a:r>
          </a:p>
          <a:p>
            <a:r>
              <a:rPr lang="en-US" b="1" dirty="0"/>
              <a:t>Optical Microscope</a:t>
            </a:r>
          </a:p>
          <a:p>
            <a:pPr lvl="1"/>
            <a:r>
              <a:rPr lang="en-US" dirty="0"/>
              <a:t>The optical microscope allows the user to see the fine details on the surface of a work, from brushstrokes and the craquelure in varnish, to the ink patterns of a lithograph. Imperfections or an attempt at mimicry can become detectable under high magnification. Take for example, the Virgin and the Child with an Angel by Francesco Francia (1450–1517) that the National Gallery acquired in 1924as a bequest from a wealthy businessman who had allegedly purchased it from a Roman dealer. Any earlier provenance was unknown. In 1954, a second version of the painting came up for auction in London. Both versions were examined using optical microscopy, which revealed painted cracks on the surface of the 1924 version, as well as fine pencil lines in some of the detailed areas. These artistic techniques were not used in Renaissance paintings, suggesting that the 1924 version might be a forgery, although the finding remained controversial.</a:t>
            </a:r>
          </a:p>
        </p:txBody>
      </p:sp>
    </p:spTree>
    <p:extLst>
      <p:ext uri="{BB962C8B-B14F-4D97-AF65-F5344CB8AC3E}">
        <p14:creationId xmlns:p14="http://schemas.microsoft.com/office/powerpoint/2010/main" val="266309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6681-8B22-D87F-8374-DB81A9EF08B2}"/>
              </a:ext>
            </a:extLst>
          </p:cNvPr>
          <p:cNvSpPr>
            <a:spLocks noGrp="1"/>
          </p:cNvSpPr>
          <p:nvPr>
            <p:ph type="title"/>
          </p:nvPr>
        </p:nvSpPr>
        <p:spPr/>
        <p:txBody>
          <a:bodyPr/>
          <a:lstStyle/>
          <a:p>
            <a:r>
              <a:rPr lang="en-US" dirty="0"/>
              <a:t>Art Forgery Verification Techniques Cont.</a:t>
            </a:r>
          </a:p>
        </p:txBody>
      </p:sp>
      <p:sp>
        <p:nvSpPr>
          <p:cNvPr id="3" name="Content Placeholder 2">
            <a:extLst>
              <a:ext uri="{FF2B5EF4-FFF2-40B4-BE49-F238E27FC236}">
                <a16:creationId xmlns:a16="http://schemas.microsoft.com/office/drawing/2014/main" id="{AE52E727-FC3B-6D1E-267F-8F81FAFB42BF}"/>
              </a:ext>
            </a:extLst>
          </p:cNvPr>
          <p:cNvSpPr>
            <a:spLocks noGrp="1"/>
          </p:cNvSpPr>
          <p:nvPr>
            <p:ph idx="1"/>
          </p:nvPr>
        </p:nvSpPr>
        <p:spPr/>
        <p:txBody>
          <a:bodyPr>
            <a:normAutofit lnSpcReduction="10000"/>
          </a:bodyPr>
          <a:lstStyle/>
          <a:p>
            <a:r>
              <a:rPr lang="en-US" b="1" dirty="0"/>
              <a:t>X-Rays</a:t>
            </a:r>
          </a:p>
          <a:p>
            <a:pPr lvl="1"/>
            <a:r>
              <a:rPr lang="en-US" dirty="0"/>
              <a:t>Traditional x-rays are also used to unearth hidden figures and materials underneath the surface of awork, particularly metallic and non-organic materials. As a result, many historic paintings show </a:t>
            </a:r>
            <a:r>
              <a:rPr lang="en-US" dirty="0" err="1"/>
              <a:t>aghost</a:t>
            </a:r>
            <a:r>
              <a:rPr lang="en-US" dirty="0"/>
              <a:t>-like image under X-Ray, but can also reveal an artist’s revisions or even </a:t>
            </a:r>
            <a:r>
              <a:rPr lang="en-US" dirty="0" err="1"/>
              <a:t>abandonedcompositions</a:t>
            </a:r>
            <a:r>
              <a:rPr lang="en-US" dirty="0"/>
              <a:t> on a re-used canvas.</a:t>
            </a:r>
          </a:p>
          <a:p>
            <a:pPr lvl="1"/>
            <a:r>
              <a:rPr lang="en-US" dirty="0"/>
              <a:t>For example, prior to 1910, the white basic pigment used to dilute and create various </a:t>
            </a:r>
            <a:r>
              <a:rPr lang="en-US" dirty="0" err="1"/>
              <a:t>colorscontained</a:t>
            </a:r>
            <a:r>
              <a:rPr lang="en-US" dirty="0"/>
              <a:t> lead carbonate, so a pre-1910 painting without any lead white pigment is likely to be </a:t>
            </a:r>
            <a:r>
              <a:rPr lang="en-US" dirty="0" err="1"/>
              <a:t>aforgery</a:t>
            </a:r>
            <a:r>
              <a:rPr lang="en-US" dirty="0"/>
              <a:t>. The Fogg Art Museum had in its collection a Portrait of a Woman by Francisco de Goya. In1954, an x-ray revealed the canvas had been re-used and underneath the painting was </a:t>
            </a:r>
            <a:r>
              <a:rPr lang="en-US" dirty="0" err="1"/>
              <a:t>anotherportrait</a:t>
            </a:r>
            <a:r>
              <a:rPr lang="en-US" dirty="0"/>
              <a:t>. Additional analysis showed that the buried painting contained zinc white paint, which </a:t>
            </a:r>
            <a:r>
              <a:rPr lang="en-US" dirty="0" err="1"/>
              <a:t>didn’texist</a:t>
            </a:r>
            <a:r>
              <a:rPr lang="en-US" dirty="0"/>
              <a:t> when Goya was alive.</a:t>
            </a:r>
          </a:p>
          <a:p>
            <a:r>
              <a:rPr lang="en-US" b="1" dirty="0"/>
              <a:t>Infrared Reflectography</a:t>
            </a:r>
          </a:p>
          <a:p>
            <a:pPr lvl="1"/>
            <a:r>
              <a:rPr lang="en-US" dirty="0"/>
              <a:t>Another optical approach is infrared reflectography, a technique that fires wavelengths of </a:t>
            </a:r>
            <a:r>
              <a:rPr lang="en-US" dirty="0" err="1"/>
              <a:t>radiationinto</a:t>
            </a:r>
            <a:r>
              <a:rPr lang="en-US" dirty="0"/>
              <a:t> the artwork to reveal what’s underneath the surface. Artist materials are somewhat </a:t>
            </a:r>
            <a:r>
              <a:rPr lang="en-US" dirty="0" err="1"/>
              <a:t>transparent,so</a:t>
            </a:r>
            <a:r>
              <a:rPr lang="en-US" dirty="0"/>
              <a:t> by using long wavelength radiation, we can see through them into each of the underlying layers.</a:t>
            </a:r>
          </a:p>
          <a:p>
            <a:pPr lvl="1"/>
            <a:r>
              <a:rPr lang="en-US" dirty="0"/>
              <a:t>Before commencing a work, painters often sketch the scene on the canvas and with </a:t>
            </a:r>
            <a:r>
              <a:rPr lang="en-US" dirty="0" err="1"/>
              <a:t>Infraredcameras</a:t>
            </a:r>
            <a:r>
              <a:rPr lang="en-US" dirty="0"/>
              <a:t>, and we can see these initial drawings. Infrared can also show the height of the </a:t>
            </a:r>
            <a:r>
              <a:rPr lang="en-US" dirty="0" err="1"/>
              <a:t>craquelureand</a:t>
            </a:r>
            <a:r>
              <a:rPr lang="en-US" dirty="0"/>
              <a:t> its pattern across the surface of a work. Naturally occurring cracks create a pattern </a:t>
            </a:r>
            <a:r>
              <a:rPr lang="en-US" dirty="0" err="1"/>
              <a:t>perpendicularto</a:t>
            </a:r>
            <a:r>
              <a:rPr lang="en-US" dirty="0"/>
              <a:t> radiating lines of stress that originate in the corners of the canvas on a frame. Faked cracks </a:t>
            </a:r>
            <a:r>
              <a:rPr lang="en-US" dirty="0" err="1"/>
              <a:t>notrelated</a:t>
            </a:r>
            <a:r>
              <a:rPr lang="en-US" dirty="0"/>
              <a:t> to stresses, on the other hand, are detectable in the infrared image.</a:t>
            </a:r>
          </a:p>
        </p:txBody>
      </p:sp>
    </p:spTree>
    <p:extLst>
      <p:ext uri="{BB962C8B-B14F-4D97-AF65-F5344CB8AC3E}">
        <p14:creationId xmlns:p14="http://schemas.microsoft.com/office/powerpoint/2010/main" val="264524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972C-E086-8A41-6CD3-6170B98E7BF7}"/>
              </a:ext>
            </a:extLst>
          </p:cNvPr>
          <p:cNvSpPr>
            <a:spLocks noGrp="1"/>
          </p:cNvSpPr>
          <p:nvPr>
            <p:ph type="title"/>
          </p:nvPr>
        </p:nvSpPr>
        <p:spPr/>
        <p:txBody>
          <a:bodyPr/>
          <a:lstStyle/>
          <a:p>
            <a:r>
              <a:rPr lang="en-US" dirty="0"/>
              <a:t>One of the Simplest Techniques to </a:t>
            </a:r>
            <a:r>
              <a:rPr lang="en-US" dirty="0" err="1"/>
              <a:t>Analye</a:t>
            </a:r>
            <a:r>
              <a:rPr lang="en-US" dirty="0"/>
              <a:t> Fakes: Left-Hand/Right-Hand Analysis</a:t>
            </a:r>
          </a:p>
        </p:txBody>
      </p:sp>
      <p:sp>
        <p:nvSpPr>
          <p:cNvPr id="3" name="Content Placeholder 2">
            <a:extLst>
              <a:ext uri="{FF2B5EF4-FFF2-40B4-BE49-F238E27FC236}">
                <a16:creationId xmlns:a16="http://schemas.microsoft.com/office/drawing/2014/main" id="{98DA9C54-1614-8926-C09D-E86C2479217D}"/>
              </a:ext>
            </a:extLst>
          </p:cNvPr>
          <p:cNvSpPr>
            <a:spLocks noGrp="1"/>
          </p:cNvSpPr>
          <p:nvPr>
            <p:ph idx="1"/>
          </p:nvPr>
        </p:nvSpPr>
        <p:spPr/>
        <p:txBody>
          <a:bodyPr/>
          <a:lstStyle/>
          <a:p>
            <a:pPr>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Read the following article on Martin Kemp, a leading scholar and authenticator of Leonardo Da Vinci: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Link to Article</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“Martin Kemp made a habit of cataloguing the mistakes of Leonardo’s imitators and forgers: an inadvertent right-handed brushstroke”</a:t>
            </a:r>
          </a:p>
          <a:p>
            <a:pPr marL="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“Martin Kemp looked closely at the shading—it seemed to have been drawn with a left hand, just as Leonardo had done.”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 only had the drawing apparently been done with left-handed strokes; the artist, like Leonardo, had relied on the palm of his hand as a way of softening the shading.”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69688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{2E49BD5B-C925-47C6-8814-C616A4289E24}tf11531919_win32</Template>
  <TotalTime>47</TotalTime>
  <Words>1773</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Avenir Next LT Pro Light</vt:lpstr>
      <vt:lpstr>Calibri</vt:lpstr>
      <vt:lpstr>Garamond</vt:lpstr>
      <vt:lpstr>Times New Roman</vt:lpstr>
      <vt:lpstr>SavonVTI</vt:lpstr>
      <vt:lpstr>Special Project in Big Data and Art Forgery</vt:lpstr>
      <vt:lpstr>The Money In Art</vt:lpstr>
      <vt:lpstr>Criminal Activity</vt:lpstr>
      <vt:lpstr>Art Forgery</vt:lpstr>
      <vt:lpstr>One of the Best (Worst?) Art Forgers</vt:lpstr>
      <vt:lpstr>How and Who Investigates Fakes?</vt:lpstr>
      <vt:lpstr>Art Forgery Verification Techniques</vt:lpstr>
      <vt:lpstr>Art Forgery Verification Techniques Cont.</vt:lpstr>
      <vt:lpstr>One of the Simplest Techniques to Analye Fakes: Left-Hand/Right-Hand Analysis</vt:lpstr>
      <vt:lpstr>What is Being Done at More Sophisticated Levels</vt:lpstr>
      <vt:lpstr>What We Can Do</vt:lpstr>
      <vt:lpstr>How We Can Do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Project in Big Data and Art Forgery</dc:title>
  <dc:creator>Mickle, Charles F.</dc:creator>
  <cp:lastModifiedBy>Mickle, Charles F.</cp:lastModifiedBy>
  <cp:revision>1</cp:revision>
  <dcterms:created xsi:type="dcterms:W3CDTF">2022-09-21T08:51:02Z</dcterms:created>
  <dcterms:modified xsi:type="dcterms:W3CDTF">2022-09-21T09:38:44Z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