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94" d="100"/>
          <a:sy n="94" d="100"/>
        </p:scale>
        <p:origin x="127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D19B-EB80-E642-98B4-99C95BB9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3FC6-CCF5-BE4B-8302-EF3E94468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2D93-2563-D64E-9347-DE75DF28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CBD6-3850-8141-A8F6-0B4AC4F0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91A1-32D9-F94B-BADF-4221C907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E697-643B-9F4F-83B7-1CA9BD01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C7D1F-E5F1-5C44-B29B-E124E8F7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9D94-B399-7945-A68E-0F702155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8D40-DB4B-6E4F-8227-95AE0FC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4E9C-DB4A-A342-8EF4-DB55D78A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5BFBA-2D1F-6F49-9B7E-F001265C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C32C2-16A9-4947-A9C4-CDBD66AF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8699-0605-B94D-8919-5DD8B1BD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5AC3-4A16-9D49-AD3D-F218FC5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FF68-BB2D-A444-9D2E-2E61AB0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A0E8-CEF2-F043-8506-78C1511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FF83-DF46-C942-AF2E-E8C2811C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C420-1AD6-4D47-9A85-9C3BC058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BE0EA-F21D-7745-BE7C-87B74F9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ABA3-578D-F248-AD98-42030D3D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DC0C-B2BF-B64E-96A3-FF03BABE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B058-DAC1-9146-B100-4081B086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BD48-95A7-9346-BA8E-1EF49B32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CE2A-6A8C-2D4E-94E0-861F6917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5175-AC33-A849-B924-C21AD01A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DD9E-37F0-5741-8ED8-27D54533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632B-2D0D-F547-BAF8-40B19C99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880D-9898-DE4B-AAF7-6CEAC732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40ED-7AED-FB45-82A6-199ACAD5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03A0-8FB6-274F-8297-95533EAF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0B3-82F5-1349-BC9E-A946C05F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5BD1-0711-C540-B134-D38A3618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15DA-886C-3741-AF38-038C2B2FA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30646-743A-044A-ABF7-840C9EE2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E41CD-E7BA-D04D-98CA-F8125CA7E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A3924-1DD6-484F-BC9B-2F9B758EF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3E62F-236F-EF4F-A2F5-3196DE0F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33DB7-5536-B34C-B51D-347B59A8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1BABC-FF6C-134E-8D1F-E9000CFB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3098-0994-174F-8052-46FF58C3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93E12-40FC-774A-9AD1-5E4B12C6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898D-174A-8943-92EA-922D2AE5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0796-96C1-204F-AED0-4E9538F8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DAAA1-E166-5643-B69A-3EA7CD6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E94ED-2DE4-4C43-AB71-2C2A61D0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9B64-D7CC-C747-9C07-25CF410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740C-06B9-AE4D-848C-07E237C4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A967-A6DD-6143-A4C8-62F9CD4C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E9BEE-D63D-E547-94D8-8DD15DEB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DABF-2047-5F46-A77C-05C0E667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DF7CD-CCE1-6C4C-99A0-B2CE67BC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C183-F13A-7F4E-909D-85A3FF42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82A4-0043-7245-AA6F-E3C39E02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CA01-DE11-CA45-8CD5-B15A5622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4EB4-F772-CD41-8B91-0CC3BFE1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4687-CF00-DD49-B116-281D8DDC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5D7A-DB55-664A-8089-A9B6637E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715FD-59EE-5A47-BA1F-45EAE8B3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AF354-9C00-0541-B279-B0456B54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CBD7-3157-4345-8BEE-592F4525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F416-F271-3F43-8FF3-C26A29C3C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9A84-327A-5648-A397-54BCBE4BEE4A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3EA9-8EC7-504B-BF61-0F02E9CD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F5B2-461E-2F40-81BC-551646375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03AE-A69B-1641-A243-9C3AE46A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9B7021B-10A6-4A56-A449-8CF29D52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3922-2A74-E54B-ACCE-CFEC1FA78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16A85-D85D-5F40-A1B2-2EBDB51D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980693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r>
              <a:rPr lang="en-US" sz="2000" dirty="0"/>
              <a:t>PSY 4425 </a:t>
            </a:r>
          </a:p>
          <a:p>
            <a:r>
              <a:rPr lang="en-US" sz="2000" dirty="0"/>
              <a:t> Dr. Minor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5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3922-2A74-E54B-ACCE-CFEC1FA7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/>
              <a:t>Why Include Data in Psychology?</a:t>
            </a:r>
          </a:p>
        </p:txBody>
      </p:sp>
      <p:sp>
        <p:nvSpPr>
          <p:cNvPr id="51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earch Methods — Jennifer MacCormack">
            <a:extLst>
              <a:ext uri="{FF2B5EF4-FFF2-40B4-BE49-F238E27FC236}">
                <a16:creationId xmlns:a16="http://schemas.microsoft.com/office/drawing/2014/main" id="{95193839-6332-B445-A634-2C2F9CE77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0" r="8641" b="-1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B16A85-D85D-5F40-A1B2-2EBDB51D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are used to describe and explore questions and phenomena relating to the mind and behavior.</a:t>
            </a:r>
          </a:p>
          <a:p>
            <a:endParaRPr lang="en-US" sz="2400" dirty="0"/>
          </a:p>
          <a:p>
            <a:r>
              <a:rPr lang="en-US" sz="2400" dirty="0"/>
              <a:t>For this class, you will use data to provide descriptive information that “sets the stage” for your final project.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58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1CF2-5A53-C44B-A8E1-8C67F132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Quantitative Research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1E89-5E8B-804B-BAF5-54EB6C9B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The process of collecting and analyzing numerical data. It can be used to find patterns and averages, make predictions, test causal relationships, and generalize results to wider populations.</a:t>
            </a:r>
          </a:p>
          <a:p>
            <a:pPr lvl="1"/>
            <a:r>
              <a:rPr lang="en-US" sz="2200"/>
              <a:t>Qualitative (non-numerical) data can be included in your project as additional support, but only quantitative analysis is required.</a:t>
            </a:r>
          </a:p>
          <a:p>
            <a:r>
              <a:rPr lang="en-US" sz="2200"/>
              <a:t>We will use SPSS to manage and analyze your data</a:t>
            </a:r>
          </a:p>
          <a:p>
            <a:r>
              <a:rPr lang="en-US" sz="2200"/>
              <a:t>You have the option of using an existing dataset posted on Canvas, or collecting your own survey data. </a:t>
            </a:r>
          </a:p>
        </p:txBody>
      </p:sp>
    </p:spTree>
    <p:extLst>
      <p:ext uri="{BB962C8B-B14F-4D97-AF65-F5344CB8AC3E}">
        <p14:creationId xmlns:p14="http://schemas.microsoft.com/office/powerpoint/2010/main" val="409200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AA290-7DFD-8B44-A01B-64F3FCBE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Quantitative Analysis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(RMS I Review)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ECF5-6CC5-F746-8D42-0A751D79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You should all be familiar with running basic analyses in SPSS from Research Methods and Statistics I.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analytic procedures are presented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303F40-040A-384C-952C-7E477CBE3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03038"/>
              </p:ext>
            </p:extLst>
          </p:nvPr>
        </p:nvGraphicFramePr>
        <p:xfrm>
          <a:off x="795142" y="2853150"/>
          <a:ext cx="10595912" cy="31796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26733">
                  <a:extLst>
                    <a:ext uri="{9D8B030D-6E8A-4147-A177-3AD203B41FA5}">
                      <a16:colId xmlns:a16="http://schemas.microsoft.com/office/drawing/2014/main" val="3771668984"/>
                    </a:ext>
                  </a:extLst>
                </a:gridCol>
                <a:gridCol w="4026945">
                  <a:extLst>
                    <a:ext uri="{9D8B030D-6E8A-4147-A177-3AD203B41FA5}">
                      <a16:colId xmlns:a16="http://schemas.microsoft.com/office/drawing/2014/main" val="3274105080"/>
                    </a:ext>
                  </a:extLst>
                </a:gridCol>
                <a:gridCol w="2942234">
                  <a:extLst>
                    <a:ext uri="{9D8B030D-6E8A-4147-A177-3AD203B41FA5}">
                      <a16:colId xmlns:a16="http://schemas.microsoft.com/office/drawing/2014/main" val="1927124804"/>
                    </a:ext>
                  </a:extLst>
                </a:gridCol>
              </a:tblGrid>
              <a:tr h="337929">
                <a:tc>
                  <a:txBody>
                    <a:bodyPr/>
                    <a:lstStyle/>
                    <a:p>
                      <a:r>
                        <a:rPr lang="en-US" sz="1500"/>
                        <a:t>Analysis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SPSS Command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Relevant Output</a:t>
                      </a:r>
                    </a:p>
                  </a:txBody>
                  <a:tcPr marL="76802" marR="76802" marT="38401" marB="38401"/>
                </a:tc>
                <a:extLst>
                  <a:ext uri="{0D108BD9-81ED-4DB2-BD59-A6C34878D82A}">
                    <a16:rowId xmlns:a16="http://schemas.microsoft.com/office/drawing/2014/main" val="649187504"/>
                  </a:ext>
                </a:extLst>
              </a:tr>
              <a:tr h="568335">
                <a:tc>
                  <a:txBody>
                    <a:bodyPr/>
                    <a:lstStyle/>
                    <a:p>
                      <a:r>
                        <a:rPr lang="en-US" sz="1500"/>
                        <a:t>Frequencies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Analyze </a:t>
                      </a:r>
                      <a:r>
                        <a:rPr lang="en-US" sz="1500">
                          <a:sym typeface="Wingdings" pitchFamily="2" charset="2"/>
                        </a:rPr>
                        <a:t> Descriptive Statistics  Frequencies</a:t>
                      </a:r>
                      <a:endParaRPr lang="en-US" sz="1500"/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Percentages for individual items</a:t>
                      </a:r>
                    </a:p>
                  </a:txBody>
                  <a:tcPr marL="76802" marR="76802" marT="38401" marB="38401"/>
                </a:tc>
                <a:extLst>
                  <a:ext uri="{0D108BD9-81ED-4DB2-BD59-A6C34878D82A}">
                    <a16:rowId xmlns:a16="http://schemas.microsoft.com/office/drawing/2014/main" val="1767130684"/>
                  </a:ext>
                </a:extLst>
              </a:tr>
              <a:tr h="568335">
                <a:tc>
                  <a:txBody>
                    <a:bodyPr/>
                    <a:lstStyle/>
                    <a:p>
                      <a:r>
                        <a:rPr lang="en-US" sz="1500"/>
                        <a:t>Descriptive Statistics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Analyze </a:t>
                      </a:r>
                      <a:r>
                        <a:rPr lang="en-US" sz="1500">
                          <a:sym typeface="Wingdings" pitchFamily="2" charset="2"/>
                        </a:rPr>
                        <a:t> Descriptive Statistics  Descriptives</a:t>
                      </a:r>
                      <a:endParaRPr lang="en-US" sz="1500"/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Mean, SD, Min, Max</a:t>
                      </a:r>
                    </a:p>
                  </a:txBody>
                  <a:tcPr marL="76802" marR="76802" marT="38401" marB="38401"/>
                </a:tc>
                <a:extLst>
                  <a:ext uri="{0D108BD9-81ED-4DB2-BD59-A6C34878D82A}">
                    <a16:rowId xmlns:a16="http://schemas.microsoft.com/office/drawing/2014/main" val="3443698511"/>
                  </a:ext>
                </a:extLst>
              </a:tr>
              <a:tr h="568335">
                <a:tc>
                  <a:txBody>
                    <a:bodyPr/>
                    <a:lstStyle/>
                    <a:p>
                      <a:r>
                        <a:rPr lang="en-US" sz="1500"/>
                        <a:t>Correlations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Analyze </a:t>
                      </a:r>
                      <a:r>
                        <a:rPr lang="en-US" sz="1500">
                          <a:sym typeface="Wingdings" pitchFamily="2" charset="2"/>
                        </a:rPr>
                        <a:t> Correlate  Bivariate Correlation</a:t>
                      </a:r>
                      <a:endParaRPr lang="en-US" sz="1500"/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Statistic = r</a:t>
                      </a:r>
                    </a:p>
                    <a:p>
                      <a:r>
                        <a:rPr lang="en-US" sz="1500"/>
                        <a:t>Significance = p</a:t>
                      </a:r>
                      <a:endParaRPr lang="en-US" sz="1500" i="0"/>
                    </a:p>
                  </a:txBody>
                  <a:tcPr marL="76802" marR="76802" marT="38401" marB="38401"/>
                </a:tc>
                <a:extLst>
                  <a:ext uri="{0D108BD9-81ED-4DB2-BD59-A6C34878D82A}">
                    <a16:rowId xmlns:a16="http://schemas.microsoft.com/office/drawing/2014/main" val="560724481"/>
                  </a:ext>
                </a:extLst>
              </a:tr>
              <a:tr h="568335">
                <a:tc>
                  <a:txBody>
                    <a:bodyPr/>
                    <a:lstStyle/>
                    <a:p>
                      <a:r>
                        <a:rPr lang="en-US" sz="1500"/>
                        <a:t>Independent Samples t-test (for differences in 2 groups)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Analyze </a:t>
                      </a:r>
                      <a:r>
                        <a:rPr lang="en-US" sz="1500">
                          <a:sym typeface="Wingdings" pitchFamily="2" charset="2"/>
                        </a:rPr>
                        <a:t> Compare Means  Independent Samples t-Test</a:t>
                      </a:r>
                      <a:endParaRPr lang="en-US" sz="1500"/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Statistic = t</a:t>
                      </a:r>
                    </a:p>
                    <a:p>
                      <a:r>
                        <a:rPr lang="en-US" sz="1500"/>
                        <a:t>Significance = p</a:t>
                      </a:r>
                      <a:endParaRPr lang="en-US" sz="1500" i="0"/>
                    </a:p>
                  </a:txBody>
                  <a:tcPr marL="76802" marR="76802" marT="38401" marB="38401"/>
                </a:tc>
                <a:extLst>
                  <a:ext uri="{0D108BD9-81ED-4DB2-BD59-A6C34878D82A}">
                    <a16:rowId xmlns:a16="http://schemas.microsoft.com/office/drawing/2014/main" val="2457922706"/>
                  </a:ext>
                </a:extLst>
              </a:tr>
              <a:tr h="568335">
                <a:tc>
                  <a:txBody>
                    <a:bodyPr/>
                    <a:lstStyle/>
                    <a:p>
                      <a:r>
                        <a:rPr lang="en-US" sz="1500"/>
                        <a:t>ANOVA (for differences in &gt;2 groups)</a:t>
                      </a:r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Analyze </a:t>
                      </a:r>
                      <a:r>
                        <a:rPr lang="en-US" sz="1500">
                          <a:sym typeface="Wingdings" pitchFamily="2" charset="2"/>
                        </a:rPr>
                        <a:t> Compare Means  One-Way ANOVA</a:t>
                      </a:r>
                      <a:endParaRPr lang="en-US" sz="1500"/>
                    </a:p>
                  </a:txBody>
                  <a:tcPr marL="76802" marR="76802" marT="38401" marB="3840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Statistic = F (</a:t>
                      </a:r>
                      <a:r>
                        <a:rPr lang="en-US" sz="1500" dirty="0" err="1"/>
                        <a:t>df</a:t>
                      </a:r>
                      <a:r>
                        <a:rPr lang="en-US" sz="1500" baseline="-25000" dirty="0" err="1"/>
                        <a:t>bet</a:t>
                      </a:r>
                      <a:r>
                        <a:rPr lang="en-US" sz="1500" baseline="0" dirty="0"/>
                        <a:t>, </a:t>
                      </a:r>
                      <a:r>
                        <a:rPr lang="en-US" sz="1500" baseline="0" dirty="0" err="1"/>
                        <a:t>df</a:t>
                      </a:r>
                      <a:r>
                        <a:rPr lang="en-US" sz="1500" baseline="-25000" dirty="0" err="1"/>
                        <a:t>within</a:t>
                      </a:r>
                      <a:r>
                        <a:rPr lang="en-US" sz="1500" baseline="0" dirty="0"/>
                        <a:t>)</a:t>
                      </a:r>
                      <a:r>
                        <a:rPr lang="en-US" sz="1500" baseline="-25000" dirty="0"/>
                        <a:t> </a:t>
                      </a:r>
                    </a:p>
                    <a:p>
                      <a:r>
                        <a:rPr lang="en-US" sz="1500" baseline="0" dirty="0"/>
                        <a:t>Significance = p</a:t>
                      </a:r>
                      <a:endParaRPr lang="en-US" sz="1500" i="1" baseline="0" dirty="0"/>
                    </a:p>
                  </a:txBody>
                  <a:tcPr marL="76802" marR="76802" marT="38401" marB="38401"/>
                </a:tc>
                <a:extLst>
                  <a:ext uri="{0D108BD9-81ED-4DB2-BD59-A6C34878D82A}">
                    <a16:rowId xmlns:a16="http://schemas.microsoft.com/office/drawing/2014/main" val="64978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2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6666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2A3C-75EB-DA4E-B50C-DD21616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 Reporting</a:t>
            </a:r>
          </a:p>
        </p:txBody>
      </p:sp>
      <p:pic>
        <p:nvPicPr>
          <p:cNvPr id="2050" name="Picture 2" descr="Big Data Analytics &amp; Reporting - nTH Arch">
            <a:extLst>
              <a:ext uri="{FF2B5EF4-FFF2-40B4-BE49-F238E27FC236}">
                <a16:creationId xmlns:a16="http://schemas.microsoft.com/office/drawing/2014/main" id="{A0A56D8F-B5EB-9143-82BF-09797D432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666" r="1" b="1"/>
          <a:stretch/>
        </p:blipFill>
        <p:spPr bwMode="auto">
          <a:xfrm>
            <a:off x="327547" y="177421"/>
            <a:ext cx="7058306" cy="42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80C5-5EF5-AC47-BC05-F1DEAF38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Due Date: April 28</a:t>
            </a:r>
            <a:r>
              <a:rPr lang="en-US" sz="2000" baseline="30000">
                <a:solidFill>
                  <a:srgbClr val="FFFFFF"/>
                </a:solidFill>
              </a:rPr>
              <a:t>th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Required components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Write-up of analyses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Table, Figure, or Graph that illustrates the most relevant conclusions</a:t>
            </a:r>
          </a:p>
        </p:txBody>
      </p:sp>
    </p:spTree>
    <p:extLst>
      <p:ext uri="{BB962C8B-B14F-4D97-AF65-F5344CB8AC3E}">
        <p14:creationId xmlns:p14="http://schemas.microsoft.com/office/powerpoint/2010/main" val="153607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292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Wingdings</vt:lpstr>
      <vt:lpstr>Office Theme</vt:lpstr>
      <vt:lpstr>Data</vt:lpstr>
      <vt:lpstr>Why Include Data in Psychology?</vt:lpstr>
      <vt:lpstr>Quantitative Research</vt:lpstr>
      <vt:lpstr>Quantitative Analysis  (RMS I Review)</vt:lpstr>
      <vt:lpstr>Data 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Minor, Kelly</dc:creator>
  <cp:lastModifiedBy>Minor, Kelly</cp:lastModifiedBy>
  <cp:revision>7</cp:revision>
  <dcterms:created xsi:type="dcterms:W3CDTF">2021-04-08T18:11:39Z</dcterms:created>
  <dcterms:modified xsi:type="dcterms:W3CDTF">2021-04-08T19:30:50Z</dcterms:modified>
</cp:coreProperties>
</file>