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77" r:id="rId6"/>
    <p:sldId id="260" r:id="rId7"/>
    <p:sldId id="262" r:id="rId8"/>
    <p:sldId id="261" r:id="rId9"/>
    <p:sldId id="263" r:id="rId10"/>
    <p:sldId id="274" r:id="rId11"/>
    <p:sldId id="264" r:id="rId12"/>
    <p:sldId id="265" r:id="rId13"/>
    <p:sldId id="266" r:id="rId14"/>
    <p:sldId id="267" r:id="rId15"/>
    <p:sldId id="268" r:id="rId16"/>
    <p:sldId id="269" r:id="rId17"/>
    <p:sldId id="270" r:id="rId18"/>
    <p:sldId id="271" r:id="rId19"/>
    <p:sldId id="272" r:id="rId20"/>
    <p:sldId id="273" r:id="rId21"/>
    <p:sldId id="275" r:id="rId22"/>
    <p:sldId id="276" r:id="rId23"/>
    <p:sldId id="278" r:id="rId24"/>
    <p:sldId id="279"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150391-8368-2D1B-E51D-1CC60912CDF6}" v="5512" dt="2024-02-20T16:16:15.4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2/28/2024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2/28/2024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2/28/2024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2/28/2024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hyperlink" Target="https://drive.google.com/file/d/1UgVAx1sYFo93mfAD60C367BbiyxWDyMU/view?usp=sharing"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drive.google.com/file/d/14d_Xtf-XdRdoK69785Ym5dsK34pTGtGi/view?usp=sharing" TargetMode="Externa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s://drive.google.com/file/d/1iS2THt6uvt2AFEtFfaY77nUeN1qyZAMK/view?usp=sharing" TargetMode="External"/><Relationship Id="rId2" Type="http://schemas.openxmlformats.org/officeDocument/2006/relationships/hyperlink" Target="https://drive.google.com/file/d/1om3PL_NLT4tTa8czDJ7X0aM4HC4J-RLm/view?usp=sharing" TargetMode="Externa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194716" y="739978"/>
            <a:ext cx="5334930" cy="3004145"/>
          </a:xfrm>
        </p:spPr>
        <p:txBody>
          <a:bodyPr>
            <a:normAutofit/>
          </a:bodyPr>
          <a:lstStyle/>
          <a:p>
            <a:r>
              <a:rPr lang="en-US" dirty="0">
                <a:ea typeface="Calibri Light"/>
                <a:cs typeface="Calibri Light"/>
              </a:rPr>
              <a:t>Complete Guide To Smart Driver</a:t>
            </a:r>
            <a:endParaRPr lang="en-US" dirty="0"/>
          </a:p>
        </p:txBody>
      </p:sp>
      <p:sp>
        <p:nvSpPr>
          <p:cNvPr id="17" name="Freeform: Shape 16">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3" name="Picture 2" descr="A white circuit board with yellow and black components&#10;&#10;Description automatically generated">
            <a:extLst>
              <a:ext uri="{FF2B5EF4-FFF2-40B4-BE49-F238E27FC236}">
                <a16:creationId xmlns:a16="http://schemas.microsoft.com/office/drawing/2014/main" id="{97D8FAFB-4905-D7B6-7D5A-6B1623A9C926}"/>
              </a:ext>
            </a:extLst>
          </p:cNvPr>
          <p:cNvPicPr>
            <a:picLocks noChangeAspect="1"/>
          </p:cNvPicPr>
          <p:nvPr/>
        </p:nvPicPr>
        <p:blipFill rotWithShape="1">
          <a:blip r:embed="rId2"/>
          <a:srcRect r="-3" b="5747"/>
          <a:stretch/>
        </p:blipFill>
        <p:spPr>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20" name="Freeform: Shape 19">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63EB5E-B86C-91C0-0B41-2DC31BD2D2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CA2CD9-CFC3-C385-9240-FF1B9E15F951}"/>
              </a:ext>
            </a:extLst>
          </p:cNvPr>
          <p:cNvSpPr>
            <a:spLocks noGrp="1"/>
          </p:cNvSpPr>
          <p:nvPr>
            <p:ph type="ctrTitle"/>
          </p:nvPr>
        </p:nvSpPr>
        <p:spPr>
          <a:xfrm>
            <a:off x="1524000" y="113834"/>
            <a:ext cx="9144000" cy="953837"/>
          </a:xfrm>
        </p:spPr>
        <p:txBody>
          <a:bodyPr/>
          <a:lstStyle/>
          <a:p>
            <a:r>
              <a:rPr lang="en-US" dirty="0">
                <a:ea typeface="Calibri Light"/>
                <a:cs typeface="Calibri Light"/>
              </a:rPr>
              <a:t>4.3. Driver Config </a:t>
            </a:r>
          </a:p>
        </p:txBody>
      </p:sp>
      <p:sp>
        <p:nvSpPr>
          <p:cNvPr id="7" name="TextBox 6">
            <a:extLst>
              <a:ext uri="{FF2B5EF4-FFF2-40B4-BE49-F238E27FC236}">
                <a16:creationId xmlns:a16="http://schemas.microsoft.com/office/drawing/2014/main" id="{2DA57C39-3306-A347-21E6-A703447B6615}"/>
              </a:ext>
            </a:extLst>
          </p:cNvPr>
          <p:cNvSpPr txBox="1"/>
          <p:nvPr/>
        </p:nvSpPr>
        <p:spPr>
          <a:xfrm>
            <a:off x="70183" y="967540"/>
            <a:ext cx="12021056"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dirty="0">
                <a:latin typeface="Arial"/>
                <a:cs typeface="Calibri"/>
              </a:rPr>
              <a:t>PPR: The number of pulses count from Encoder per revolution at the motor output</a:t>
            </a:r>
            <a:endParaRPr lang="en-US" dirty="0">
              <a:latin typeface="Calibri" panose="020F0502020204030204"/>
              <a:cs typeface="Calibri"/>
            </a:endParaRPr>
          </a:p>
          <a:p>
            <a:pPr marL="342900" indent="-342900">
              <a:buAutoNum type="arabicPeriod"/>
            </a:pPr>
            <a:r>
              <a:rPr lang="en-US" dirty="0">
                <a:latin typeface="Arial"/>
                <a:cs typeface="Calibri"/>
              </a:rPr>
              <a:t>a: Coefficient of the speed (Determined during Calibration)</a:t>
            </a:r>
          </a:p>
          <a:p>
            <a:pPr marL="342900" indent="-342900">
              <a:buAutoNum type="arabicPeriod"/>
            </a:pPr>
            <a:r>
              <a:rPr lang="en-US" dirty="0">
                <a:latin typeface="Arial"/>
                <a:cs typeface="Arial"/>
              </a:rPr>
              <a:t>b: Coefficient of the voltage (Determined during Calibration)</a:t>
            </a:r>
          </a:p>
          <a:p>
            <a:pPr marL="342900" indent="-342900">
              <a:buAutoNum type="arabicPeriod"/>
            </a:pPr>
            <a:r>
              <a:rPr lang="en-US" dirty="0">
                <a:latin typeface="Arial"/>
                <a:cs typeface="Arial"/>
              </a:rPr>
              <a:t>c: Coefficient of the friction (Determined during Calibration)</a:t>
            </a:r>
          </a:p>
          <a:p>
            <a:pPr marL="342900" indent="-342900">
              <a:buAutoNum type="arabicPeriod"/>
            </a:pPr>
            <a:r>
              <a:rPr lang="en-US" dirty="0" err="1">
                <a:latin typeface="Arial"/>
                <a:cs typeface="Calibri"/>
              </a:rPr>
              <a:t>Qw</a:t>
            </a:r>
            <a:r>
              <a:rPr lang="en-US" dirty="0">
                <a:latin typeface="Arial"/>
                <a:cs typeface="Calibri"/>
              </a:rPr>
              <a:t>: Rate of speed estimation</a:t>
            </a:r>
          </a:p>
          <a:p>
            <a:pPr marL="342900" indent="-342900">
              <a:buAutoNum type="arabicPeriod"/>
            </a:pPr>
            <a:r>
              <a:rPr lang="en-US" dirty="0" err="1">
                <a:latin typeface="Arial"/>
                <a:cs typeface="Arial"/>
              </a:rPr>
              <a:t>Qa</a:t>
            </a:r>
            <a:r>
              <a:rPr lang="en-US" dirty="0">
                <a:latin typeface="Arial"/>
                <a:cs typeface="Arial"/>
              </a:rPr>
              <a:t>: Rate of "a" estimation</a:t>
            </a:r>
          </a:p>
          <a:p>
            <a:pPr marL="342900" indent="-342900">
              <a:buAutoNum type="arabicPeriod"/>
            </a:pPr>
            <a:r>
              <a:rPr lang="en-US" dirty="0" err="1">
                <a:latin typeface="Arial"/>
                <a:cs typeface="Arial"/>
              </a:rPr>
              <a:t>Qb</a:t>
            </a:r>
            <a:r>
              <a:rPr lang="en-US" dirty="0">
                <a:latin typeface="Arial"/>
                <a:cs typeface="Arial"/>
              </a:rPr>
              <a:t>: Rate of "b" estimation</a:t>
            </a:r>
          </a:p>
          <a:p>
            <a:pPr marL="342900" indent="-342900">
              <a:buAutoNum type="arabicPeriod"/>
            </a:pPr>
            <a:r>
              <a:rPr lang="en-US" dirty="0">
                <a:latin typeface="Arial"/>
                <a:cs typeface="Arial"/>
              </a:rPr>
              <a:t>Qc: Rate of "c" estimation</a:t>
            </a:r>
          </a:p>
          <a:p>
            <a:r>
              <a:rPr lang="en-US" dirty="0">
                <a:latin typeface="Arial"/>
                <a:cs typeface="Arial"/>
              </a:rPr>
              <a:t>Note: For Q-tuning, choose large value to get fast parameter estimation but introduces more noise (default 0.001)</a:t>
            </a:r>
          </a:p>
          <a:p>
            <a:r>
              <a:rPr lang="en-US" dirty="0">
                <a:latin typeface="Arial"/>
                <a:cs typeface="Calibri"/>
              </a:rPr>
              <a:t>9. R: Trust factor of encoder (Large value if encoder is noisy but slower convergence rate, default 0.1)</a:t>
            </a:r>
          </a:p>
          <a:p>
            <a:r>
              <a:rPr lang="en-US" dirty="0">
                <a:latin typeface="Arial"/>
                <a:cs typeface="Calibri"/>
              </a:rPr>
              <a:t>10. Min speed: Minimum speed for real time parameters estimation (Default 0.5 rad/s)</a:t>
            </a:r>
          </a:p>
        </p:txBody>
      </p:sp>
      <p:pic>
        <p:nvPicPr>
          <p:cNvPr id="4" name="Picture 3" descr="A screenshot of a computer&#10;&#10;Description automatically generated">
            <a:extLst>
              <a:ext uri="{FF2B5EF4-FFF2-40B4-BE49-F238E27FC236}">
                <a16:creationId xmlns:a16="http://schemas.microsoft.com/office/drawing/2014/main" id="{F19E2735-2A9A-B00D-7AFD-497D7F696E0A}"/>
              </a:ext>
            </a:extLst>
          </p:cNvPr>
          <p:cNvPicPr>
            <a:picLocks noChangeAspect="1"/>
          </p:cNvPicPr>
          <p:nvPr/>
        </p:nvPicPr>
        <p:blipFill>
          <a:blip r:embed="rId2"/>
          <a:stretch>
            <a:fillRect/>
          </a:stretch>
        </p:blipFill>
        <p:spPr>
          <a:xfrm>
            <a:off x="2666287" y="3949781"/>
            <a:ext cx="6723380" cy="2962095"/>
          </a:xfrm>
          <a:prstGeom prst="rect">
            <a:avLst/>
          </a:prstGeom>
        </p:spPr>
      </p:pic>
    </p:spTree>
    <p:extLst>
      <p:ext uri="{BB962C8B-B14F-4D97-AF65-F5344CB8AC3E}">
        <p14:creationId xmlns:p14="http://schemas.microsoft.com/office/powerpoint/2010/main" val="2641414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AB6F0-5533-5BD7-107D-254F2D1F10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74802C-F62C-8E3B-F4D9-80A7C3B65FF5}"/>
              </a:ext>
            </a:extLst>
          </p:cNvPr>
          <p:cNvSpPr>
            <a:spLocks noGrp="1"/>
          </p:cNvSpPr>
          <p:nvPr>
            <p:ph type="ctrTitle"/>
          </p:nvPr>
        </p:nvSpPr>
        <p:spPr>
          <a:xfrm>
            <a:off x="200527" y="113834"/>
            <a:ext cx="11660604" cy="953837"/>
          </a:xfrm>
        </p:spPr>
        <p:txBody>
          <a:bodyPr>
            <a:normAutofit/>
          </a:bodyPr>
          <a:lstStyle/>
          <a:p>
            <a:r>
              <a:rPr lang="en-US" dirty="0">
                <a:ea typeface="Calibri Light"/>
                <a:cs typeface="Calibri Light"/>
              </a:rPr>
              <a:t>4.4. Position Adaptive Control Config</a:t>
            </a:r>
          </a:p>
        </p:txBody>
      </p:sp>
      <p:sp>
        <p:nvSpPr>
          <p:cNvPr id="7" name="TextBox 6">
            <a:extLst>
              <a:ext uri="{FF2B5EF4-FFF2-40B4-BE49-F238E27FC236}">
                <a16:creationId xmlns:a16="http://schemas.microsoft.com/office/drawing/2014/main" id="{D62B2C29-9EF2-4CAE-34CC-8BB329379607}"/>
              </a:ext>
            </a:extLst>
          </p:cNvPr>
          <p:cNvSpPr txBox="1"/>
          <p:nvPr/>
        </p:nvSpPr>
        <p:spPr>
          <a:xfrm>
            <a:off x="70183" y="967540"/>
            <a:ext cx="12217063"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dirty="0">
                <a:latin typeface="Arial"/>
                <a:cs typeface="Calibri"/>
              </a:rPr>
              <a:t>Use adaptive control: (1 = Adaptive control, 0 = Manual control)</a:t>
            </a:r>
          </a:p>
          <a:p>
            <a:pPr marL="342900" indent="-342900">
              <a:buAutoNum type="arabicPeriod"/>
            </a:pPr>
            <a:r>
              <a:rPr lang="en-US" dirty="0">
                <a:latin typeface="Arial"/>
                <a:cs typeface="Calibri"/>
              </a:rPr>
              <a:t>Full adaptive mode: (1: Compensate the friction and desired goal rate, 0: No compensation)</a:t>
            </a:r>
          </a:p>
          <a:p>
            <a:pPr marL="342900" indent="-342900">
              <a:buAutoNum type="arabicPeriod"/>
            </a:pPr>
            <a:r>
              <a:rPr lang="en-US" dirty="0">
                <a:latin typeface="Arial"/>
                <a:cs typeface="Calibri"/>
              </a:rPr>
              <a:t>Use filtered feedback: (1 = Use filtered speed to feedback, 0 = Use measured speed to feedback)</a:t>
            </a:r>
          </a:p>
          <a:p>
            <a:pPr marL="342900" indent="-342900">
              <a:buAutoNum type="arabicPeriod"/>
            </a:pPr>
            <a:r>
              <a:rPr lang="en-US" dirty="0">
                <a:latin typeface="Arial"/>
                <a:cs typeface="Calibri"/>
              </a:rPr>
              <a:t>Zeta: Damping ratio (Default = 1)</a:t>
            </a:r>
          </a:p>
          <a:p>
            <a:pPr marL="342900" indent="-342900">
              <a:buAutoNum type="arabicPeriod"/>
            </a:pPr>
            <a:r>
              <a:rPr lang="en-US" dirty="0" err="1">
                <a:latin typeface="Arial"/>
                <a:cs typeface="Calibri"/>
              </a:rPr>
              <a:t>Wn</a:t>
            </a:r>
            <a:r>
              <a:rPr lang="en-US" dirty="0">
                <a:latin typeface="Arial"/>
                <a:cs typeface="Calibri"/>
              </a:rPr>
              <a:t>: Natural frequency (Default = 25.12)</a:t>
            </a:r>
          </a:p>
          <a:p>
            <a:pPr marL="342900" indent="-342900">
              <a:buAutoNum type="arabicPeriod"/>
            </a:pPr>
            <a:r>
              <a:rPr lang="en-US" dirty="0">
                <a:latin typeface="Arial"/>
                <a:cs typeface="Calibri"/>
              </a:rPr>
              <a:t>Max speed: Speed limit for position control</a:t>
            </a:r>
          </a:p>
          <a:p>
            <a:pPr marL="342900" indent="-342900">
              <a:buAutoNum type="arabicPeriod"/>
            </a:pPr>
            <a:endParaRPr lang="en-US" dirty="0">
              <a:latin typeface="Arial"/>
              <a:cs typeface="Arial"/>
            </a:endParaRPr>
          </a:p>
          <a:p>
            <a:pPr marL="342900" indent="-342900">
              <a:buAutoNum type="arabicPeriod"/>
            </a:pPr>
            <a:endParaRPr lang="en-US" dirty="0">
              <a:latin typeface="Arial"/>
              <a:cs typeface="Calibri"/>
            </a:endParaRPr>
          </a:p>
        </p:txBody>
      </p:sp>
      <p:pic>
        <p:nvPicPr>
          <p:cNvPr id="3" name="Picture 2" descr="A screenshot of a computer&#10;&#10;Description automatically generated">
            <a:extLst>
              <a:ext uri="{FF2B5EF4-FFF2-40B4-BE49-F238E27FC236}">
                <a16:creationId xmlns:a16="http://schemas.microsoft.com/office/drawing/2014/main" id="{FE2E38E3-DABA-8C6B-1C8A-9D71923F59A1}"/>
              </a:ext>
            </a:extLst>
          </p:cNvPr>
          <p:cNvPicPr>
            <a:picLocks noChangeAspect="1"/>
          </p:cNvPicPr>
          <p:nvPr/>
        </p:nvPicPr>
        <p:blipFill>
          <a:blip r:embed="rId2"/>
          <a:stretch>
            <a:fillRect/>
          </a:stretch>
        </p:blipFill>
        <p:spPr>
          <a:xfrm>
            <a:off x="1536559" y="2873721"/>
            <a:ext cx="8441952" cy="3809440"/>
          </a:xfrm>
          <a:prstGeom prst="rect">
            <a:avLst/>
          </a:prstGeom>
        </p:spPr>
      </p:pic>
    </p:spTree>
    <p:extLst>
      <p:ext uri="{BB962C8B-B14F-4D97-AF65-F5344CB8AC3E}">
        <p14:creationId xmlns:p14="http://schemas.microsoft.com/office/powerpoint/2010/main" val="3765766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22373F-2FB0-0AE6-FE88-651E5E791B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4BE338-AE6C-E892-5751-F14B1170012D}"/>
              </a:ext>
            </a:extLst>
          </p:cNvPr>
          <p:cNvSpPr>
            <a:spLocks noGrp="1"/>
          </p:cNvSpPr>
          <p:nvPr>
            <p:ph type="ctrTitle"/>
          </p:nvPr>
        </p:nvSpPr>
        <p:spPr>
          <a:xfrm>
            <a:off x="200527" y="113834"/>
            <a:ext cx="11660604" cy="953837"/>
          </a:xfrm>
        </p:spPr>
        <p:txBody>
          <a:bodyPr>
            <a:normAutofit/>
          </a:bodyPr>
          <a:lstStyle/>
          <a:p>
            <a:r>
              <a:rPr lang="en-US" dirty="0">
                <a:ea typeface="Calibri Light"/>
                <a:cs typeface="Calibri Light"/>
              </a:rPr>
              <a:t>4.5. Velocity Adaptive Control Config</a:t>
            </a:r>
          </a:p>
        </p:txBody>
      </p:sp>
      <p:sp>
        <p:nvSpPr>
          <p:cNvPr id="7" name="TextBox 6">
            <a:extLst>
              <a:ext uri="{FF2B5EF4-FFF2-40B4-BE49-F238E27FC236}">
                <a16:creationId xmlns:a16="http://schemas.microsoft.com/office/drawing/2014/main" id="{DF97ED7F-F950-4476-50C4-4AA38B285DF3}"/>
              </a:ext>
            </a:extLst>
          </p:cNvPr>
          <p:cNvSpPr txBox="1"/>
          <p:nvPr/>
        </p:nvSpPr>
        <p:spPr>
          <a:xfrm>
            <a:off x="70183" y="967540"/>
            <a:ext cx="12217063"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dirty="0">
                <a:latin typeface="Arial"/>
                <a:cs typeface="Calibri"/>
              </a:rPr>
              <a:t>Use adaptive control: (1 = Adaptive control, 0 = Manual control)</a:t>
            </a:r>
          </a:p>
          <a:p>
            <a:pPr marL="342900" indent="-342900">
              <a:buAutoNum type="arabicPeriod"/>
            </a:pPr>
            <a:r>
              <a:rPr lang="en-US" dirty="0">
                <a:latin typeface="Arial"/>
                <a:cs typeface="Calibri"/>
              </a:rPr>
              <a:t>Full adaptive mode: (</a:t>
            </a:r>
            <a:r>
              <a:rPr lang="en-US" dirty="0">
                <a:latin typeface="Arial"/>
                <a:cs typeface="Arial"/>
              </a:rPr>
              <a:t>1: Compensate the friction and desired goal rate, 0: No compensation</a:t>
            </a:r>
            <a:r>
              <a:rPr lang="en-US" dirty="0">
                <a:latin typeface="Arial"/>
                <a:cs typeface="Calibri"/>
              </a:rPr>
              <a:t>)</a:t>
            </a:r>
          </a:p>
          <a:p>
            <a:pPr marL="342900" indent="-342900">
              <a:buAutoNum type="arabicPeriod"/>
            </a:pPr>
            <a:r>
              <a:rPr lang="en-US" dirty="0">
                <a:latin typeface="Arial"/>
                <a:cs typeface="Calibri"/>
              </a:rPr>
              <a:t>Use filtered feedback: (1 = Use filtered speed to feedback, 0 = Use measured speed to feedback)</a:t>
            </a:r>
          </a:p>
          <a:p>
            <a:pPr marL="342900" indent="-342900">
              <a:buAutoNum type="arabicPeriod"/>
            </a:pPr>
            <a:r>
              <a:rPr lang="en-US" dirty="0">
                <a:latin typeface="Arial"/>
                <a:cs typeface="Calibri"/>
              </a:rPr>
              <a:t>Zeta: Damping ratio (Default = 1)</a:t>
            </a:r>
          </a:p>
          <a:p>
            <a:pPr marL="342900" indent="-342900">
              <a:buAutoNum type="arabicPeriod"/>
            </a:pPr>
            <a:r>
              <a:rPr lang="en-US" dirty="0" err="1">
                <a:latin typeface="Arial"/>
                <a:cs typeface="Calibri"/>
              </a:rPr>
              <a:t>Wn</a:t>
            </a:r>
            <a:r>
              <a:rPr lang="en-US" dirty="0">
                <a:latin typeface="Arial"/>
                <a:cs typeface="Calibri"/>
              </a:rPr>
              <a:t>: Natural frequency (Default = 25.12)</a:t>
            </a:r>
          </a:p>
          <a:p>
            <a:pPr marL="342900" indent="-342900">
              <a:buAutoNum type="arabicPeriod"/>
            </a:pPr>
            <a:r>
              <a:rPr lang="en-US" dirty="0">
                <a:latin typeface="Arial"/>
                <a:cs typeface="Calibri"/>
              </a:rPr>
              <a:t>Max acceleration: Acceleration limit for velocity control</a:t>
            </a:r>
          </a:p>
          <a:p>
            <a:pPr marL="342900" indent="-342900">
              <a:buAutoNum type="arabicPeriod"/>
            </a:pPr>
            <a:endParaRPr lang="en-US" dirty="0">
              <a:latin typeface="Arial"/>
              <a:cs typeface="Arial"/>
            </a:endParaRPr>
          </a:p>
          <a:p>
            <a:pPr marL="342900" indent="-342900">
              <a:buAutoNum type="arabicPeriod"/>
            </a:pPr>
            <a:endParaRPr lang="en-US" dirty="0">
              <a:latin typeface="Arial"/>
              <a:cs typeface="Calibri"/>
            </a:endParaRPr>
          </a:p>
        </p:txBody>
      </p:sp>
      <p:pic>
        <p:nvPicPr>
          <p:cNvPr id="4" name="Picture 3" descr="A screenshot of a computer&#10;&#10;Description automatically generated">
            <a:extLst>
              <a:ext uri="{FF2B5EF4-FFF2-40B4-BE49-F238E27FC236}">
                <a16:creationId xmlns:a16="http://schemas.microsoft.com/office/drawing/2014/main" id="{DECFB0B6-C667-0934-86B3-6F5A63CA53B9}"/>
              </a:ext>
            </a:extLst>
          </p:cNvPr>
          <p:cNvPicPr>
            <a:picLocks noChangeAspect="1"/>
          </p:cNvPicPr>
          <p:nvPr/>
        </p:nvPicPr>
        <p:blipFill>
          <a:blip r:embed="rId2"/>
          <a:stretch>
            <a:fillRect/>
          </a:stretch>
        </p:blipFill>
        <p:spPr>
          <a:xfrm>
            <a:off x="1266264" y="2672042"/>
            <a:ext cx="8998324" cy="4012827"/>
          </a:xfrm>
          <a:prstGeom prst="rect">
            <a:avLst/>
          </a:prstGeom>
        </p:spPr>
      </p:pic>
    </p:spTree>
    <p:extLst>
      <p:ext uri="{BB962C8B-B14F-4D97-AF65-F5344CB8AC3E}">
        <p14:creationId xmlns:p14="http://schemas.microsoft.com/office/powerpoint/2010/main" val="2325084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49ED87-33A8-7187-BF0C-2AFD3DAA87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377D87-B380-0439-5AC2-86E56306B64F}"/>
              </a:ext>
            </a:extLst>
          </p:cNvPr>
          <p:cNvSpPr>
            <a:spLocks noGrp="1"/>
          </p:cNvSpPr>
          <p:nvPr>
            <p:ph type="ctrTitle"/>
          </p:nvPr>
        </p:nvSpPr>
        <p:spPr>
          <a:xfrm>
            <a:off x="200527" y="113834"/>
            <a:ext cx="11660604" cy="953837"/>
          </a:xfrm>
        </p:spPr>
        <p:txBody>
          <a:bodyPr>
            <a:normAutofit/>
          </a:bodyPr>
          <a:lstStyle/>
          <a:p>
            <a:r>
              <a:rPr lang="en-US" dirty="0">
                <a:ea typeface="Calibri Light"/>
                <a:cs typeface="Calibri Light"/>
              </a:rPr>
              <a:t>4.6. Position Manual Control Config</a:t>
            </a:r>
          </a:p>
        </p:txBody>
      </p:sp>
      <p:sp>
        <p:nvSpPr>
          <p:cNvPr id="7" name="TextBox 6">
            <a:extLst>
              <a:ext uri="{FF2B5EF4-FFF2-40B4-BE49-F238E27FC236}">
                <a16:creationId xmlns:a16="http://schemas.microsoft.com/office/drawing/2014/main" id="{CFB8EFF9-8E57-BF6E-373A-512E4908B06C}"/>
              </a:ext>
            </a:extLst>
          </p:cNvPr>
          <p:cNvSpPr txBox="1"/>
          <p:nvPr/>
        </p:nvSpPr>
        <p:spPr>
          <a:xfrm>
            <a:off x="70183" y="967540"/>
            <a:ext cx="12217063"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dirty="0">
                <a:latin typeface="Arial"/>
                <a:cs typeface="Calibri"/>
              </a:rPr>
              <a:t>Use manual control: (0 = Adaptive control, 1 = Manual control)</a:t>
            </a:r>
          </a:p>
          <a:p>
            <a:pPr marL="342900" indent="-342900">
              <a:buAutoNum type="arabicPeriod"/>
            </a:pPr>
            <a:r>
              <a:rPr lang="en-US" dirty="0" err="1">
                <a:latin typeface="Arial"/>
                <a:cs typeface="Calibri"/>
              </a:rPr>
              <a:t>Kp</a:t>
            </a:r>
            <a:endParaRPr lang="en-US" dirty="0">
              <a:latin typeface="Arial"/>
              <a:cs typeface="Calibri"/>
            </a:endParaRPr>
          </a:p>
          <a:p>
            <a:pPr marL="342900" indent="-342900">
              <a:buAutoNum type="arabicPeriod"/>
            </a:pPr>
            <a:r>
              <a:rPr lang="en-US" dirty="0">
                <a:latin typeface="Arial"/>
                <a:cs typeface="Calibri"/>
              </a:rPr>
              <a:t>Ki</a:t>
            </a:r>
          </a:p>
          <a:p>
            <a:pPr marL="342900" indent="-342900">
              <a:buAutoNum type="arabicPeriod"/>
            </a:pPr>
            <a:r>
              <a:rPr lang="en-US" dirty="0">
                <a:latin typeface="Arial"/>
                <a:cs typeface="Calibri"/>
              </a:rPr>
              <a:t>Kd</a:t>
            </a:r>
          </a:p>
          <a:p>
            <a:endParaRPr lang="en-US" dirty="0">
              <a:latin typeface="Arial"/>
              <a:cs typeface="Calibri"/>
            </a:endParaRPr>
          </a:p>
          <a:p>
            <a:r>
              <a:rPr lang="en-US" dirty="0">
                <a:latin typeface="Arial"/>
                <a:cs typeface="Calibri"/>
              </a:rPr>
              <a:t>Note: After you calibrate the motor, the </a:t>
            </a:r>
            <a:r>
              <a:rPr lang="en-US" dirty="0" err="1">
                <a:latin typeface="Arial"/>
                <a:cs typeface="Calibri"/>
              </a:rPr>
              <a:t>Kp</a:t>
            </a:r>
            <a:r>
              <a:rPr lang="en-US" dirty="0">
                <a:latin typeface="Arial"/>
                <a:cs typeface="Calibri"/>
              </a:rPr>
              <a:t> will be chosen for you and you can use this as a starting point for your own PID tuning.</a:t>
            </a:r>
          </a:p>
        </p:txBody>
      </p:sp>
      <p:pic>
        <p:nvPicPr>
          <p:cNvPr id="5" name="Picture 4" descr="A screenshot of a computer&#10;&#10;Description automatically generated">
            <a:extLst>
              <a:ext uri="{FF2B5EF4-FFF2-40B4-BE49-F238E27FC236}">
                <a16:creationId xmlns:a16="http://schemas.microsoft.com/office/drawing/2014/main" id="{92418316-8FB0-07CA-0CC0-3D1324EC2BBF}"/>
              </a:ext>
            </a:extLst>
          </p:cNvPr>
          <p:cNvPicPr>
            <a:picLocks noChangeAspect="1"/>
          </p:cNvPicPr>
          <p:nvPr/>
        </p:nvPicPr>
        <p:blipFill>
          <a:blip r:embed="rId2"/>
          <a:stretch>
            <a:fillRect/>
          </a:stretch>
        </p:blipFill>
        <p:spPr>
          <a:xfrm>
            <a:off x="3308964" y="3281098"/>
            <a:ext cx="5571122" cy="3540793"/>
          </a:xfrm>
          <a:prstGeom prst="rect">
            <a:avLst/>
          </a:prstGeom>
        </p:spPr>
      </p:pic>
    </p:spTree>
    <p:extLst>
      <p:ext uri="{BB962C8B-B14F-4D97-AF65-F5344CB8AC3E}">
        <p14:creationId xmlns:p14="http://schemas.microsoft.com/office/powerpoint/2010/main" val="1532345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180E6B-54C2-F8AD-C5F4-2AE03BADF9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708433-B06C-4C8A-F68B-C6684BD11179}"/>
              </a:ext>
            </a:extLst>
          </p:cNvPr>
          <p:cNvSpPr>
            <a:spLocks noGrp="1"/>
          </p:cNvSpPr>
          <p:nvPr>
            <p:ph type="ctrTitle"/>
          </p:nvPr>
        </p:nvSpPr>
        <p:spPr>
          <a:xfrm>
            <a:off x="200527" y="113834"/>
            <a:ext cx="11660604" cy="953837"/>
          </a:xfrm>
        </p:spPr>
        <p:txBody>
          <a:bodyPr>
            <a:normAutofit/>
          </a:bodyPr>
          <a:lstStyle/>
          <a:p>
            <a:r>
              <a:rPr lang="en-US" dirty="0">
                <a:ea typeface="Calibri Light"/>
                <a:cs typeface="Calibri Light"/>
              </a:rPr>
              <a:t>4.7. Velocity Manual Control Config</a:t>
            </a:r>
          </a:p>
        </p:txBody>
      </p:sp>
      <p:sp>
        <p:nvSpPr>
          <p:cNvPr id="7" name="TextBox 6">
            <a:extLst>
              <a:ext uri="{FF2B5EF4-FFF2-40B4-BE49-F238E27FC236}">
                <a16:creationId xmlns:a16="http://schemas.microsoft.com/office/drawing/2014/main" id="{954B8482-F5B9-8418-B44C-8FB7E5D19F5D}"/>
              </a:ext>
            </a:extLst>
          </p:cNvPr>
          <p:cNvSpPr txBox="1"/>
          <p:nvPr/>
        </p:nvSpPr>
        <p:spPr>
          <a:xfrm>
            <a:off x="70183" y="967540"/>
            <a:ext cx="12217063"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dirty="0">
                <a:latin typeface="Arial"/>
                <a:cs typeface="Calibri"/>
              </a:rPr>
              <a:t>Use manual control: (0 = Adaptive control, 1 = Manual control)</a:t>
            </a:r>
          </a:p>
          <a:p>
            <a:pPr marL="342900" indent="-342900">
              <a:buAutoNum type="arabicPeriod"/>
            </a:pPr>
            <a:r>
              <a:rPr lang="en-US" dirty="0" err="1">
                <a:latin typeface="Arial"/>
                <a:cs typeface="Calibri"/>
              </a:rPr>
              <a:t>Kp</a:t>
            </a:r>
            <a:endParaRPr lang="en-US" dirty="0">
              <a:latin typeface="Arial"/>
              <a:cs typeface="Calibri"/>
            </a:endParaRPr>
          </a:p>
          <a:p>
            <a:pPr marL="342900" indent="-342900">
              <a:buAutoNum type="arabicPeriod"/>
            </a:pPr>
            <a:r>
              <a:rPr lang="en-US" dirty="0">
                <a:latin typeface="Arial"/>
                <a:cs typeface="Calibri"/>
              </a:rPr>
              <a:t>Ki</a:t>
            </a:r>
          </a:p>
          <a:p>
            <a:pPr marL="342900" indent="-342900">
              <a:buAutoNum type="arabicPeriod"/>
            </a:pPr>
            <a:r>
              <a:rPr lang="en-US" dirty="0">
                <a:latin typeface="Arial"/>
                <a:cs typeface="Calibri"/>
              </a:rPr>
              <a:t>Kd</a:t>
            </a:r>
          </a:p>
          <a:p>
            <a:endParaRPr lang="en-US" dirty="0">
              <a:latin typeface="Arial"/>
              <a:cs typeface="Calibri"/>
            </a:endParaRPr>
          </a:p>
          <a:p>
            <a:r>
              <a:rPr lang="en-US" dirty="0">
                <a:latin typeface="Arial"/>
                <a:cs typeface="Calibri"/>
              </a:rPr>
              <a:t>Note: After you calibrate the motor, the Ki will be chosen for you and you can use this as a starting point for your own PID tuning.</a:t>
            </a:r>
          </a:p>
        </p:txBody>
      </p:sp>
      <p:pic>
        <p:nvPicPr>
          <p:cNvPr id="5" name="Picture 4" descr="A screenshot of a computer&#10;&#10;Description automatically generated">
            <a:extLst>
              <a:ext uri="{FF2B5EF4-FFF2-40B4-BE49-F238E27FC236}">
                <a16:creationId xmlns:a16="http://schemas.microsoft.com/office/drawing/2014/main" id="{0264AFAD-F46A-2221-E80D-A1C288FF46D3}"/>
              </a:ext>
            </a:extLst>
          </p:cNvPr>
          <p:cNvPicPr>
            <a:picLocks noChangeAspect="1"/>
          </p:cNvPicPr>
          <p:nvPr/>
        </p:nvPicPr>
        <p:blipFill>
          <a:blip r:embed="rId2"/>
          <a:stretch>
            <a:fillRect/>
          </a:stretch>
        </p:blipFill>
        <p:spPr>
          <a:xfrm>
            <a:off x="3308964" y="3281098"/>
            <a:ext cx="5571122" cy="3540793"/>
          </a:xfrm>
          <a:prstGeom prst="rect">
            <a:avLst/>
          </a:prstGeom>
        </p:spPr>
      </p:pic>
    </p:spTree>
    <p:extLst>
      <p:ext uri="{BB962C8B-B14F-4D97-AF65-F5344CB8AC3E}">
        <p14:creationId xmlns:p14="http://schemas.microsoft.com/office/powerpoint/2010/main" val="737893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4894A5-BEBF-4080-369D-DAD0CDD00E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53123E-B824-58F0-824F-A5ECD6CAB24F}"/>
              </a:ext>
            </a:extLst>
          </p:cNvPr>
          <p:cNvSpPr>
            <a:spLocks noGrp="1"/>
          </p:cNvSpPr>
          <p:nvPr>
            <p:ph type="ctrTitle"/>
          </p:nvPr>
        </p:nvSpPr>
        <p:spPr>
          <a:xfrm>
            <a:off x="200527" y="113834"/>
            <a:ext cx="11660604" cy="953837"/>
          </a:xfrm>
        </p:spPr>
        <p:txBody>
          <a:bodyPr>
            <a:normAutofit/>
          </a:bodyPr>
          <a:lstStyle/>
          <a:p>
            <a:r>
              <a:rPr lang="en-US" dirty="0">
                <a:ea typeface="Calibri Light"/>
                <a:cs typeface="Calibri Light"/>
              </a:rPr>
              <a:t>4.8. Debugging Config</a:t>
            </a:r>
          </a:p>
        </p:txBody>
      </p:sp>
      <p:sp>
        <p:nvSpPr>
          <p:cNvPr id="7" name="TextBox 6">
            <a:extLst>
              <a:ext uri="{FF2B5EF4-FFF2-40B4-BE49-F238E27FC236}">
                <a16:creationId xmlns:a16="http://schemas.microsoft.com/office/drawing/2014/main" id="{BE5F05D4-F5B5-D5B6-E47C-5B87FF540AED}"/>
              </a:ext>
            </a:extLst>
          </p:cNvPr>
          <p:cNvSpPr txBox="1"/>
          <p:nvPr/>
        </p:nvSpPr>
        <p:spPr>
          <a:xfrm>
            <a:off x="70183" y="967540"/>
            <a:ext cx="12217063" cy="32932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sz="1600" dirty="0">
                <a:latin typeface="Arial"/>
                <a:cs typeface="Calibri"/>
              </a:rPr>
              <a:t>Print </a:t>
            </a:r>
            <a:r>
              <a:rPr lang="en-US" sz="1600" err="1">
                <a:latin typeface="Arial"/>
                <a:cs typeface="Calibri"/>
              </a:rPr>
              <a:t>abc</a:t>
            </a:r>
            <a:r>
              <a:rPr lang="en-US" sz="1600" dirty="0">
                <a:latin typeface="Arial"/>
                <a:cs typeface="Calibri"/>
              </a:rPr>
              <a:t>: print the estimated parameters</a:t>
            </a:r>
            <a:endParaRPr lang="en-US" sz="1600">
              <a:cs typeface="Calibri"/>
            </a:endParaRPr>
          </a:p>
          <a:p>
            <a:pPr marL="342900" indent="-342900">
              <a:buAutoNum type="arabicPeriod"/>
            </a:pPr>
            <a:r>
              <a:rPr lang="en-US" sz="1600" dirty="0">
                <a:latin typeface="Arial"/>
                <a:cs typeface="Calibri"/>
              </a:rPr>
              <a:t>Print controller: print the current controller</a:t>
            </a:r>
          </a:p>
          <a:p>
            <a:pPr marL="342900" indent="-342900">
              <a:buAutoNum type="arabicPeriod"/>
            </a:pPr>
            <a:r>
              <a:rPr lang="en-US" sz="1600" dirty="0">
                <a:latin typeface="Arial"/>
                <a:cs typeface="Calibri"/>
              </a:rPr>
              <a:t>Print Loop Time: print the time it take to complete one feedback loop. Useful for determining the maximum feedback frequency. Under normal condition, it will take less than 700 us to complete one feedback loop for a motor. Thus in theory, we can use feedback loop up to 1000000 / 700 / 2 equals to around 700 Hz.</a:t>
            </a:r>
          </a:p>
          <a:p>
            <a:pPr marL="342900" indent="-342900">
              <a:buAutoNum type="arabicPeriod"/>
            </a:pPr>
            <a:r>
              <a:rPr lang="en-US" sz="1600" dirty="0">
                <a:latin typeface="Arial"/>
                <a:cs typeface="Calibri"/>
              </a:rPr>
              <a:t>Print pulse count: print the pulses count since the start. Useful to determine the PPR of your Motor.</a:t>
            </a:r>
          </a:p>
          <a:p>
            <a:pPr marL="342900" indent="-342900">
              <a:buAutoNum type="arabicPeriod"/>
            </a:pPr>
            <a:r>
              <a:rPr lang="en-US" sz="1600" dirty="0">
                <a:latin typeface="Arial"/>
                <a:cs typeface="Calibri"/>
              </a:rPr>
              <a:t>Print position: print the position in radians.</a:t>
            </a:r>
          </a:p>
          <a:p>
            <a:pPr marL="342900" indent="-342900">
              <a:buAutoNum type="arabicPeriod"/>
            </a:pPr>
            <a:r>
              <a:rPr lang="en-US" sz="1600" dirty="0">
                <a:latin typeface="Arial"/>
                <a:cs typeface="Calibri"/>
              </a:rPr>
              <a:t>Print Measured Speed: print the calculated speed</a:t>
            </a:r>
          </a:p>
          <a:p>
            <a:pPr marL="342900" indent="-342900">
              <a:buAutoNum type="arabicPeriod"/>
            </a:pPr>
            <a:r>
              <a:rPr lang="en-US" sz="1600" dirty="0">
                <a:latin typeface="Arial"/>
                <a:cs typeface="Calibri"/>
              </a:rPr>
              <a:t>Print Measured Speed: print the filtered speed</a:t>
            </a:r>
          </a:p>
          <a:p>
            <a:pPr marL="342900" indent="-342900">
              <a:buAutoNum type="arabicPeriod"/>
            </a:pPr>
            <a:r>
              <a:rPr lang="en-US" sz="1600" dirty="0">
                <a:latin typeface="Arial"/>
                <a:cs typeface="Calibri"/>
              </a:rPr>
              <a:t>Print goal: print the desired goal</a:t>
            </a:r>
          </a:p>
          <a:p>
            <a:pPr marL="342900" indent="-342900">
              <a:buAutoNum type="arabicPeriod"/>
            </a:pPr>
            <a:r>
              <a:rPr lang="en-US" sz="1600" dirty="0">
                <a:latin typeface="Arial"/>
                <a:cs typeface="Calibri"/>
              </a:rPr>
              <a:t>Print CAN rate: print the number of can messages receive per second</a:t>
            </a:r>
          </a:p>
          <a:p>
            <a:pPr marL="342900" indent="-342900">
              <a:buAutoNum type="arabicPeriod"/>
            </a:pPr>
            <a:r>
              <a:rPr lang="en-US" sz="1600" dirty="0">
                <a:latin typeface="Arial"/>
                <a:cs typeface="Calibri"/>
              </a:rPr>
              <a:t>Print voltage: print the value of voltage output</a:t>
            </a:r>
          </a:p>
          <a:p>
            <a:pPr marL="342900" indent="-342900">
              <a:buAutoNum type="arabicPeriod"/>
            </a:pPr>
            <a:r>
              <a:rPr lang="en-US" sz="1600" dirty="0">
                <a:latin typeface="Arial"/>
                <a:cs typeface="Calibri"/>
              </a:rPr>
              <a:t>Print covariance trace: print the trace of </a:t>
            </a:r>
            <a:r>
              <a:rPr lang="en-US" sz="1600" dirty="0" err="1">
                <a:latin typeface="Arial"/>
                <a:cs typeface="Calibri"/>
              </a:rPr>
              <a:t>cavariance</a:t>
            </a:r>
            <a:r>
              <a:rPr lang="en-US" sz="1600" dirty="0">
                <a:latin typeface="Arial"/>
                <a:cs typeface="Calibri"/>
              </a:rPr>
              <a:t> matrix (lower = better)</a:t>
            </a:r>
          </a:p>
        </p:txBody>
      </p:sp>
      <p:pic>
        <p:nvPicPr>
          <p:cNvPr id="3" name="Picture 2" descr="A screenshot of a computer program&#10;&#10;Description automatically generated">
            <a:extLst>
              <a:ext uri="{FF2B5EF4-FFF2-40B4-BE49-F238E27FC236}">
                <a16:creationId xmlns:a16="http://schemas.microsoft.com/office/drawing/2014/main" id="{C5BD698C-80FD-E895-61E7-4E8CF501C917}"/>
              </a:ext>
            </a:extLst>
          </p:cNvPr>
          <p:cNvPicPr>
            <a:picLocks noChangeAspect="1"/>
          </p:cNvPicPr>
          <p:nvPr/>
        </p:nvPicPr>
        <p:blipFill>
          <a:blip r:embed="rId2"/>
          <a:stretch>
            <a:fillRect/>
          </a:stretch>
        </p:blipFill>
        <p:spPr>
          <a:xfrm>
            <a:off x="3912268" y="4131343"/>
            <a:ext cx="4086728" cy="2605840"/>
          </a:xfrm>
          <a:prstGeom prst="rect">
            <a:avLst/>
          </a:prstGeom>
        </p:spPr>
      </p:pic>
    </p:spTree>
    <p:extLst>
      <p:ext uri="{BB962C8B-B14F-4D97-AF65-F5344CB8AC3E}">
        <p14:creationId xmlns:p14="http://schemas.microsoft.com/office/powerpoint/2010/main" val="4193646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63DAC6-CAE4-3DF0-9232-6507CB0E81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783556-3A63-7487-95CF-33CD098DF4EC}"/>
              </a:ext>
            </a:extLst>
          </p:cNvPr>
          <p:cNvSpPr>
            <a:spLocks noGrp="1"/>
          </p:cNvSpPr>
          <p:nvPr>
            <p:ph type="ctrTitle"/>
          </p:nvPr>
        </p:nvSpPr>
        <p:spPr>
          <a:xfrm>
            <a:off x="200527" y="113834"/>
            <a:ext cx="11660604" cy="953837"/>
          </a:xfrm>
        </p:spPr>
        <p:txBody>
          <a:bodyPr>
            <a:normAutofit/>
          </a:bodyPr>
          <a:lstStyle/>
          <a:p>
            <a:r>
              <a:rPr lang="en-US" dirty="0">
                <a:ea typeface="Calibri Light"/>
                <a:cs typeface="Calibri Light"/>
              </a:rPr>
              <a:t>4.9. Test motor</a:t>
            </a:r>
          </a:p>
        </p:txBody>
      </p:sp>
      <p:sp>
        <p:nvSpPr>
          <p:cNvPr id="7" name="TextBox 6">
            <a:extLst>
              <a:ext uri="{FF2B5EF4-FFF2-40B4-BE49-F238E27FC236}">
                <a16:creationId xmlns:a16="http://schemas.microsoft.com/office/drawing/2014/main" id="{486D1350-523C-8EC0-2E13-6775E55D09F5}"/>
              </a:ext>
            </a:extLst>
          </p:cNvPr>
          <p:cNvSpPr txBox="1"/>
          <p:nvPr/>
        </p:nvSpPr>
        <p:spPr>
          <a:xfrm>
            <a:off x="70183" y="967540"/>
            <a:ext cx="1221706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cs typeface="Calibri"/>
              </a:rPr>
              <a:t>This config provides easy solution to test whether the motor is working or not. The output is updated in real time.</a:t>
            </a:r>
          </a:p>
          <a:p>
            <a:pPr marL="342900" indent="-342900">
              <a:buAutoNum type="arabicPeriod"/>
            </a:pPr>
            <a:r>
              <a:rPr lang="en-US" dirty="0">
                <a:latin typeface="Arial"/>
                <a:cs typeface="Calibri"/>
              </a:rPr>
              <a:t>Control speed: desired speed in radians/s</a:t>
            </a:r>
          </a:p>
          <a:p>
            <a:pPr marL="342900" indent="-342900">
              <a:buAutoNum type="arabicPeriod"/>
            </a:pPr>
            <a:r>
              <a:rPr lang="en-US" dirty="0">
                <a:latin typeface="Arial"/>
                <a:cs typeface="Calibri"/>
              </a:rPr>
              <a:t>Control position: desired position in radians</a:t>
            </a:r>
          </a:p>
        </p:txBody>
      </p:sp>
      <p:pic>
        <p:nvPicPr>
          <p:cNvPr id="4" name="Picture 3" descr="A screenshot of a computer&#10;&#10;Description automatically generated">
            <a:extLst>
              <a:ext uri="{FF2B5EF4-FFF2-40B4-BE49-F238E27FC236}">
                <a16:creationId xmlns:a16="http://schemas.microsoft.com/office/drawing/2014/main" id="{BBFCAD98-0D5A-3A02-6B51-91AE160043A9}"/>
              </a:ext>
            </a:extLst>
          </p:cNvPr>
          <p:cNvPicPr>
            <a:picLocks noChangeAspect="1"/>
          </p:cNvPicPr>
          <p:nvPr/>
        </p:nvPicPr>
        <p:blipFill>
          <a:blip r:embed="rId2"/>
          <a:stretch>
            <a:fillRect/>
          </a:stretch>
        </p:blipFill>
        <p:spPr>
          <a:xfrm>
            <a:off x="2789012" y="2136062"/>
            <a:ext cx="6619875" cy="4219575"/>
          </a:xfrm>
          <a:prstGeom prst="rect">
            <a:avLst/>
          </a:prstGeom>
        </p:spPr>
      </p:pic>
    </p:spTree>
    <p:extLst>
      <p:ext uri="{BB962C8B-B14F-4D97-AF65-F5344CB8AC3E}">
        <p14:creationId xmlns:p14="http://schemas.microsoft.com/office/powerpoint/2010/main" val="2214084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0ABC1C-A1CF-A26F-E8EA-01BDF5245E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87FD6E-164D-5B9F-9073-AD814CC8BAEA}"/>
              </a:ext>
            </a:extLst>
          </p:cNvPr>
          <p:cNvSpPr>
            <a:spLocks noGrp="1"/>
          </p:cNvSpPr>
          <p:nvPr>
            <p:ph type="ctrTitle"/>
          </p:nvPr>
        </p:nvSpPr>
        <p:spPr>
          <a:xfrm>
            <a:off x="200527" y="113834"/>
            <a:ext cx="11660604" cy="953837"/>
          </a:xfrm>
        </p:spPr>
        <p:txBody>
          <a:bodyPr>
            <a:normAutofit/>
          </a:bodyPr>
          <a:lstStyle/>
          <a:p>
            <a:r>
              <a:rPr lang="en-US" dirty="0">
                <a:ea typeface="Calibri Light"/>
                <a:cs typeface="Calibri Light"/>
              </a:rPr>
              <a:t>5. Estimation of motor PPR</a:t>
            </a:r>
          </a:p>
        </p:txBody>
      </p:sp>
      <p:sp>
        <p:nvSpPr>
          <p:cNvPr id="7" name="TextBox 6">
            <a:extLst>
              <a:ext uri="{FF2B5EF4-FFF2-40B4-BE49-F238E27FC236}">
                <a16:creationId xmlns:a16="http://schemas.microsoft.com/office/drawing/2014/main" id="{FC0A30B6-B7E5-AAF9-F730-741F0766D7BC}"/>
              </a:ext>
            </a:extLst>
          </p:cNvPr>
          <p:cNvSpPr txBox="1"/>
          <p:nvPr/>
        </p:nvSpPr>
        <p:spPr>
          <a:xfrm>
            <a:off x="70183" y="967540"/>
            <a:ext cx="12217063"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cs typeface="Calibri"/>
              </a:rPr>
              <a:t>There are 2 ways of estimating the motor PPR:</a:t>
            </a:r>
            <a:endParaRPr lang="en-US" dirty="0">
              <a:latin typeface="Calibri" panose="020F0502020204030204"/>
              <a:cs typeface="Calibri"/>
            </a:endParaRPr>
          </a:p>
          <a:p>
            <a:pPr marL="342900" indent="-342900">
              <a:buAutoNum type="arabicPeriod"/>
            </a:pPr>
            <a:r>
              <a:rPr lang="en-US" dirty="0">
                <a:latin typeface="Arial"/>
                <a:cs typeface="Calibri"/>
              </a:rPr>
              <a:t>Via Calculation: PPR = 4 x Gear Box x Encoder PPR</a:t>
            </a:r>
          </a:p>
          <a:p>
            <a:pPr marL="342900" indent="-342900">
              <a:buAutoNum type="arabicPeriod"/>
            </a:pPr>
            <a:r>
              <a:rPr lang="en-US" dirty="0">
                <a:latin typeface="Arial"/>
                <a:cs typeface="Calibri"/>
              </a:rPr>
              <a:t>Via Serial debugging:</a:t>
            </a:r>
          </a:p>
          <a:p>
            <a:r>
              <a:rPr lang="en-US" dirty="0">
                <a:latin typeface="Arial"/>
                <a:cs typeface="Calibri"/>
              </a:rPr>
              <a:t>    +Enable the serial print of pulse count, make sure the value is 0 (you can do this by pressing the reset button)</a:t>
            </a:r>
          </a:p>
          <a:p>
            <a:r>
              <a:rPr lang="en-US" dirty="0">
                <a:latin typeface="Arial"/>
                <a:cs typeface="Calibri"/>
              </a:rPr>
              <a:t>    +Rotate the output of the motor 10 times, and your PPR can be calculated using PPR = pulses count / 10.</a:t>
            </a:r>
          </a:p>
        </p:txBody>
      </p:sp>
      <p:pic>
        <p:nvPicPr>
          <p:cNvPr id="3" name="Picture 2" descr="A screenshot of a computer&#10;&#10;Description automatically generated">
            <a:extLst>
              <a:ext uri="{FF2B5EF4-FFF2-40B4-BE49-F238E27FC236}">
                <a16:creationId xmlns:a16="http://schemas.microsoft.com/office/drawing/2014/main" id="{BFA6A3AF-3DE0-1F45-D366-541732969882}"/>
              </a:ext>
            </a:extLst>
          </p:cNvPr>
          <p:cNvPicPr>
            <a:picLocks noChangeAspect="1"/>
          </p:cNvPicPr>
          <p:nvPr/>
        </p:nvPicPr>
        <p:blipFill>
          <a:blip r:embed="rId2"/>
          <a:stretch>
            <a:fillRect/>
          </a:stretch>
        </p:blipFill>
        <p:spPr>
          <a:xfrm>
            <a:off x="3386683" y="2596993"/>
            <a:ext cx="5866280" cy="3704665"/>
          </a:xfrm>
          <a:prstGeom prst="rect">
            <a:avLst/>
          </a:prstGeom>
        </p:spPr>
      </p:pic>
      <p:sp>
        <p:nvSpPr>
          <p:cNvPr id="5" name="TextBox 4">
            <a:extLst>
              <a:ext uri="{FF2B5EF4-FFF2-40B4-BE49-F238E27FC236}">
                <a16:creationId xmlns:a16="http://schemas.microsoft.com/office/drawing/2014/main" id="{6A369352-3AE0-FBAF-89BE-FD8BC62F8150}"/>
              </a:ext>
            </a:extLst>
          </p:cNvPr>
          <p:cNvSpPr txBox="1"/>
          <p:nvPr/>
        </p:nvSpPr>
        <p:spPr>
          <a:xfrm>
            <a:off x="4087786" y="6296231"/>
            <a:ext cx="44737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cs typeface="Calibri"/>
              </a:rPr>
              <a:t>In this case, the PPR of the motor is 997.3</a:t>
            </a:r>
            <a:endParaRPr lang="en-US" dirty="0"/>
          </a:p>
        </p:txBody>
      </p:sp>
    </p:spTree>
    <p:extLst>
      <p:ext uri="{BB962C8B-B14F-4D97-AF65-F5344CB8AC3E}">
        <p14:creationId xmlns:p14="http://schemas.microsoft.com/office/powerpoint/2010/main" val="2865067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7F7BC3-89CD-7EFF-4AC6-17051CDCD8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C821BD-FBE9-2678-FD16-58C8003C316C}"/>
              </a:ext>
            </a:extLst>
          </p:cNvPr>
          <p:cNvSpPr>
            <a:spLocks noGrp="1"/>
          </p:cNvSpPr>
          <p:nvPr>
            <p:ph type="ctrTitle"/>
          </p:nvPr>
        </p:nvSpPr>
        <p:spPr>
          <a:xfrm>
            <a:off x="200527" y="113834"/>
            <a:ext cx="11660604" cy="953837"/>
          </a:xfrm>
        </p:spPr>
        <p:txBody>
          <a:bodyPr>
            <a:normAutofit/>
          </a:bodyPr>
          <a:lstStyle/>
          <a:p>
            <a:r>
              <a:rPr lang="en-US" dirty="0">
                <a:ea typeface="Calibri Light"/>
                <a:cs typeface="Calibri Light"/>
              </a:rPr>
              <a:t>6. CAN Bus Message structure</a:t>
            </a:r>
          </a:p>
        </p:txBody>
      </p:sp>
      <p:sp>
        <p:nvSpPr>
          <p:cNvPr id="7" name="TextBox 6">
            <a:extLst>
              <a:ext uri="{FF2B5EF4-FFF2-40B4-BE49-F238E27FC236}">
                <a16:creationId xmlns:a16="http://schemas.microsoft.com/office/drawing/2014/main" id="{48CDE200-09C0-2619-096A-4E0171335844}"/>
              </a:ext>
            </a:extLst>
          </p:cNvPr>
          <p:cNvSpPr txBox="1"/>
          <p:nvPr/>
        </p:nvSpPr>
        <p:spPr>
          <a:xfrm>
            <a:off x="140368" y="1348540"/>
            <a:ext cx="12217063" cy="497059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cs typeface="Calibri"/>
              </a:rPr>
              <a:t>For this driver, we use normal 11 bits identifier standard message with data length of 8 bytes.</a:t>
            </a:r>
          </a:p>
          <a:p>
            <a:endParaRPr lang="en-US" dirty="0">
              <a:latin typeface="Arial"/>
              <a:cs typeface="Calibri"/>
            </a:endParaRPr>
          </a:p>
          <a:p>
            <a:r>
              <a:rPr lang="en-US" dirty="0">
                <a:latin typeface="Arial"/>
                <a:cs typeface="Calibri"/>
              </a:rPr>
              <a:t>To control the motor, there are 6 parameters for CAN BUS.</a:t>
            </a:r>
            <a:endParaRPr lang="en-US" dirty="0"/>
          </a:p>
          <a:p>
            <a:pPr marL="342900" indent="-342900">
              <a:buAutoNum type="arabicPeriod"/>
            </a:pPr>
            <a:r>
              <a:rPr lang="en-US" dirty="0" err="1">
                <a:latin typeface="Arial"/>
                <a:cs typeface="Calibri"/>
              </a:rPr>
              <a:t>SpeedMode</a:t>
            </a:r>
            <a:r>
              <a:rPr lang="en-US" dirty="0">
                <a:latin typeface="Arial"/>
                <a:cs typeface="Calibri"/>
              </a:rPr>
              <a:t>: 0 for position control, 1 for velocity control (First bit of byte 0)</a:t>
            </a:r>
          </a:p>
          <a:p>
            <a:pPr marL="342900" indent="-342900">
              <a:buAutoNum type="arabicPeriod"/>
            </a:pPr>
            <a:r>
              <a:rPr lang="en-US" dirty="0">
                <a:latin typeface="Arial"/>
                <a:cs typeface="Calibri"/>
              </a:rPr>
              <a:t>Stop: 0 for normal operation, 1 to stop the motor (Second bit of byte 0)</a:t>
            </a:r>
          </a:p>
          <a:p>
            <a:pPr marL="342900" indent="-342900">
              <a:buAutoNum type="arabicPeriod"/>
            </a:pPr>
            <a:r>
              <a:rPr lang="en-US" dirty="0">
                <a:latin typeface="Arial"/>
                <a:cs typeface="Calibri"/>
              </a:rPr>
              <a:t>Reset: 0 for normal operation, 1 to reset the motor position to 0 (Third bit of byte 0)</a:t>
            </a:r>
          </a:p>
          <a:p>
            <a:pPr marL="342900" indent="-342900">
              <a:buAutoNum type="arabicPeriod"/>
            </a:pPr>
            <a:r>
              <a:rPr lang="en-US" dirty="0" err="1">
                <a:latin typeface="Arial"/>
                <a:cs typeface="Calibri"/>
              </a:rPr>
              <a:t>VoltageMode</a:t>
            </a:r>
            <a:r>
              <a:rPr lang="en-US" dirty="0">
                <a:latin typeface="Arial"/>
                <a:cs typeface="Calibri"/>
              </a:rPr>
              <a:t>: 0 for normal operation, 1 to enable voltage control mode (Forth bit of byte 0). </a:t>
            </a:r>
            <a:r>
              <a:rPr lang="en-US" dirty="0" err="1">
                <a:latin typeface="Arial"/>
                <a:cs typeface="Calibri"/>
              </a:rPr>
              <a:t>VoltageMode</a:t>
            </a:r>
            <a:r>
              <a:rPr lang="en-US" dirty="0">
                <a:latin typeface="Arial"/>
                <a:cs typeface="Calibri"/>
              </a:rPr>
              <a:t> = 1 will override </a:t>
            </a:r>
            <a:r>
              <a:rPr lang="en-US" dirty="0" err="1">
                <a:latin typeface="Arial"/>
                <a:cs typeface="Calibri"/>
              </a:rPr>
              <a:t>SpeedMode</a:t>
            </a:r>
            <a:endParaRPr lang="en-US" dirty="0">
              <a:latin typeface="Arial"/>
              <a:cs typeface="Calibri"/>
            </a:endParaRPr>
          </a:p>
          <a:p>
            <a:r>
              <a:rPr lang="en-US" dirty="0">
                <a:latin typeface="Arial"/>
                <a:cs typeface="Calibri"/>
              </a:rPr>
              <a:t>5.  Goal: The value can be:</a:t>
            </a:r>
          </a:p>
          <a:p>
            <a:r>
              <a:rPr lang="en-US" dirty="0">
                <a:latin typeface="Arial"/>
                <a:cs typeface="Calibri"/>
              </a:rPr>
              <a:t>+Desired position if (</a:t>
            </a:r>
            <a:r>
              <a:rPr lang="en-US" dirty="0" err="1">
                <a:latin typeface="Arial"/>
                <a:cs typeface="Calibri"/>
              </a:rPr>
              <a:t>speedMode</a:t>
            </a:r>
            <a:r>
              <a:rPr lang="en-US" dirty="0">
                <a:latin typeface="Arial"/>
                <a:cs typeface="Calibri"/>
              </a:rPr>
              <a:t> = 0 and </a:t>
            </a:r>
            <a:r>
              <a:rPr lang="en-US" dirty="0" err="1">
                <a:latin typeface="Arial"/>
                <a:cs typeface="Calibri"/>
              </a:rPr>
              <a:t>VoltageMode</a:t>
            </a:r>
            <a:r>
              <a:rPr lang="en-US" dirty="0">
                <a:latin typeface="Arial"/>
                <a:cs typeface="Calibri"/>
              </a:rPr>
              <a:t> = 0)</a:t>
            </a:r>
          </a:p>
          <a:p>
            <a:r>
              <a:rPr lang="en-US" dirty="0">
                <a:latin typeface="Arial"/>
                <a:cs typeface="Calibri"/>
              </a:rPr>
              <a:t>+Desired velocity if (</a:t>
            </a:r>
            <a:r>
              <a:rPr lang="en-US" dirty="0" err="1">
                <a:latin typeface="Arial"/>
                <a:cs typeface="Calibri"/>
              </a:rPr>
              <a:t>speedMode</a:t>
            </a:r>
            <a:r>
              <a:rPr lang="en-US" dirty="0">
                <a:latin typeface="Arial"/>
                <a:cs typeface="Calibri"/>
              </a:rPr>
              <a:t> = 1 and </a:t>
            </a:r>
            <a:r>
              <a:rPr lang="en-US" dirty="0" err="1">
                <a:latin typeface="Arial"/>
                <a:cs typeface="Calibri"/>
              </a:rPr>
              <a:t>VoltageMode</a:t>
            </a:r>
            <a:r>
              <a:rPr lang="en-US" dirty="0">
                <a:latin typeface="Arial"/>
                <a:cs typeface="Calibri"/>
              </a:rPr>
              <a:t> = 0)</a:t>
            </a:r>
          </a:p>
          <a:p>
            <a:r>
              <a:rPr lang="en-US" dirty="0">
                <a:latin typeface="Arial"/>
                <a:cs typeface="Calibri"/>
              </a:rPr>
              <a:t>+Voltage if (</a:t>
            </a:r>
            <a:r>
              <a:rPr lang="en-US" dirty="0" err="1">
                <a:latin typeface="Arial"/>
                <a:cs typeface="Calibri"/>
              </a:rPr>
              <a:t>VoltageMode</a:t>
            </a:r>
            <a:r>
              <a:rPr lang="en-US" dirty="0">
                <a:latin typeface="Arial"/>
                <a:cs typeface="Calibri"/>
              </a:rPr>
              <a:t> = 1)</a:t>
            </a:r>
          </a:p>
          <a:p>
            <a:r>
              <a:rPr lang="en-US" dirty="0">
                <a:latin typeface="Arial"/>
                <a:cs typeface="Calibri"/>
              </a:rPr>
              <a:t>Goal is a float32 value occupying 4 bytes (From byte 2 to byte 6)</a:t>
            </a:r>
          </a:p>
          <a:p>
            <a:endParaRPr lang="en-US" dirty="0">
              <a:latin typeface="Arial"/>
              <a:cs typeface="Calibri"/>
            </a:endParaRPr>
          </a:p>
          <a:p>
            <a:r>
              <a:rPr lang="en-US" dirty="0">
                <a:latin typeface="Arial"/>
                <a:cs typeface="Calibri"/>
              </a:rPr>
              <a:t>Here is what the code message structure look like in C and C++</a:t>
            </a:r>
          </a:p>
          <a:p>
            <a:r>
              <a:rPr lang="en-US" dirty="0">
                <a:latin typeface="Arial"/>
                <a:cs typeface="Calibri"/>
              </a:rPr>
              <a:t>Msg[0] = </a:t>
            </a:r>
            <a:r>
              <a:rPr lang="en-US" dirty="0" err="1">
                <a:latin typeface="Arial"/>
                <a:cs typeface="Calibri"/>
              </a:rPr>
              <a:t>speedMode</a:t>
            </a:r>
            <a:r>
              <a:rPr lang="en-US" dirty="0">
                <a:latin typeface="Arial"/>
                <a:cs typeface="Calibri"/>
              </a:rPr>
              <a:t> + (Stop &lt;&lt; 1) + (Reset &lt;&lt; 2) + (</a:t>
            </a:r>
            <a:r>
              <a:rPr lang="en-US" dirty="0" err="1">
                <a:latin typeface="Arial"/>
                <a:cs typeface="Calibri"/>
              </a:rPr>
              <a:t>VoltageMode</a:t>
            </a:r>
            <a:r>
              <a:rPr lang="en-US" dirty="0">
                <a:latin typeface="Arial"/>
                <a:cs typeface="Calibri"/>
              </a:rPr>
              <a:t> &lt;&lt; 3);</a:t>
            </a:r>
          </a:p>
          <a:p>
            <a:r>
              <a:rPr lang="en-US" dirty="0" err="1">
                <a:solidFill>
                  <a:srgbClr val="000000"/>
                </a:solidFill>
                <a:latin typeface="Arial"/>
                <a:cs typeface="Calibri"/>
              </a:rPr>
              <a:t>Memcpy</a:t>
            </a:r>
            <a:r>
              <a:rPr lang="en-US" dirty="0">
                <a:solidFill>
                  <a:srgbClr val="000000"/>
                </a:solidFill>
                <a:latin typeface="Arial"/>
                <a:cs typeface="Calibri"/>
              </a:rPr>
              <a:t>(&amp;Msg[2], &amp;Goal, </a:t>
            </a:r>
            <a:r>
              <a:rPr lang="en-US" dirty="0" err="1">
                <a:solidFill>
                  <a:srgbClr val="000000"/>
                </a:solidFill>
                <a:latin typeface="Arial"/>
                <a:cs typeface="Calibri"/>
              </a:rPr>
              <a:t>sizeof</a:t>
            </a:r>
            <a:r>
              <a:rPr lang="en-US" dirty="0">
                <a:solidFill>
                  <a:srgbClr val="000000"/>
                </a:solidFill>
                <a:latin typeface="Arial"/>
                <a:cs typeface="Calibri"/>
              </a:rPr>
              <a:t>(float));</a:t>
            </a:r>
            <a:endParaRPr lang="en-US" dirty="0"/>
          </a:p>
        </p:txBody>
      </p:sp>
    </p:spTree>
    <p:extLst>
      <p:ext uri="{BB962C8B-B14F-4D97-AF65-F5344CB8AC3E}">
        <p14:creationId xmlns:p14="http://schemas.microsoft.com/office/powerpoint/2010/main" val="1501478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B7353E-EEB1-10A8-C6DD-6494D8FB7A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A3E976-AF05-67A7-1C22-F9F8D6D80267}"/>
              </a:ext>
            </a:extLst>
          </p:cNvPr>
          <p:cNvSpPr>
            <a:spLocks noGrp="1"/>
          </p:cNvSpPr>
          <p:nvPr>
            <p:ph type="ctrTitle"/>
          </p:nvPr>
        </p:nvSpPr>
        <p:spPr>
          <a:xfrm>
            <a:off x="200527" y="113834"/>
            <a:ext cx="11660604" cy="953837"/>
          </a:xfrm>
        </p:spPr>
        <p:txBody>
          <a:bodyPr>
            <a:normAutofit fontScale="90000"/>
          </a:bodyPr>
          <a:lstStyle/>
          <a:p>
            <a:r>
              <a:rPr lang="en-US" dirty="0">
                <a:ea typeface="Calibri Light"/>
                <a:cs typeface="Calibri Light"/>
              </a:rPr>
              <a:t>6. CAN Bus Message structure (CONT)</a:t>
            </a:r>
          </a:p>
        </p:txBody>
      </p:sp>
      <p:sp>
        <p:nvSpPr>
          <p:cNvPr id="7" name="TextBox 6">
            <a:extLst>
              <a:ext uri="{FF2B5EF4-FFF2-40B4-BE49-F238E27FC236}">
                <a16:creationId xmlns:a16="http://schemas.microsoft.com/office/drawing/2014/main" id="{8B457C4F-91D6-A24D-29F5-E4DCC0C29AA6}"/>
              </a:ext>
            </a:extLst>
          </p:cNvPr>
          <p:cNvSpPr txBox="1"/>
          <p:nvPr/>
        </p:nvSpPr>
        <p:spPr>
          <a:xfrm>
            <a:off x="280736" y="1539040"/>
            <a:ext cx="12217063"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cs typeface="Calibri"/>
              </a:rPr>
              <a:t>This driver offer the ability to provide encoder feedback.</a:t>
            </a:r>
          </a:p>
          <a:p>
            <a:endParaRPr lang="en-US" dirty="0">
              <a:latin typeface="Arial"/>
              <a:cs typeface="Calibri"/>
            </a:endParaRPr>
          </a:p>
          <a:p>
            <a:r>
              <a:rPr lang="en-US" dirty="0">
                <a:latin typeface="Arial"/>
                <a:cs typeface="Calibri"/>
              </a:rPr>
              <a:t>Below is the message structure:</a:t>
            </a:r>
          </a:p>
          <a:p>
            <a:pPr marL="342900" indent="-342900">
              <a:buAutoNum type="arabicPeriod"/>
            </a:pPr>
            <a:r>
              <a:rPr lang="en-US" dirty="0">
                <a:latin typeface="Arial"/>
                <a:cs typeface="Calibri"/>
              </a:rPr>
              <a:t>Position (Float32 Occupying byte 0 to byte 3)</a:t>
            </a:r>
          </a:p>
          <a:p>
            <a:pPr marL="342900" indent="-342900">
              <a:buAutoNum type="arabicPeriod"/>
            </a:pPr>
            <a:r>
              <a:rPr lang="en-US" dirty="0">
                <a:latin typeface="Arial"/>
                <a:cs typeface="Calibri"/>
              </a:rPr>
              <a:t>Speed (Float32 Occupying byte 4 to byte 7)</a:t>
            </a:r>
          </a:p>
          <a:p>
            <a:pPr marL="342900" indent="-342900">
              <a:buAutoNum type="arabicPeriod"/>
            </a:pPr>
            <a:endParaRPr lang="en-US" dirty="0">
              <a:latin typeface="Arial"/>
              <a:cs typeface="Calibri"/>
            </a:endParaRPr>
          </a:p>
          <a:p>
            <a:r>
              <a:rPr lang="en-US" dirty="0">
                <a:latin typeface="Arial"/>
                <a:cs typeface="Calibri"/>
              </a:rPr>
              <a:t>Below is the example of obtaining Position and Speed in C and C++:</a:t>
            </a:r>
          </a:p>
          <a:p>
            <a:endParaRPr lang="en-US" dirty="0">
              <a:latin typeface="Arial"/>
              <a:cs typeface="Calibri"/>
            </a:endParaRPr>
          </a:p>
          <a:p>
            <a:r>
              <a:rPr lang="en-US" dirty="0">
                <a:latin typeface="Arial"/>
                <a:cs typeface="Calibri"/>
              </a:rPr>
              <a:t>float </a:t>
            </a:r>
            <a:r>
              <a:rPr lang="en-US" dirty="0" err="1">
                <a:latin typeface="Arial"/>
                <a:cs typeface="Calibri"/>
              </a:rPr>
              <a:t>feedback_speed</a:t>
            </a:r>
            <a:r>
              <a:rPr lang="en-US" dirty="0">
                <a:latin typeface="Arial"/>
                <a:cs typeface="Calibri"/>
              </a:rPr>
              <a:t>;</a:t>
            </a:r>
          </a:p>
          <a:p>
            <a:r>
              <a:rPr lang="en-US" dirty="0">
                <a:latin typeface="Arial"/>
                <a:cs typeface="Calibri"/>
              </a:rPr>
              <a:t>float </a:t>
            </a:r>
            <a:r>
              <a:rPr lang="en-US" dirty="0" err="1">
                <a:latin typeface="Arial"/>
                <a:cs typeface="Calibri"/>
              </a:rPr>
              <a:t>feedback_position</a:t>
            </a:r>
            <a:r>
              <a:rPr lang="en-US" dirty="0">
                <a:latin typeface="Arial"/>
                <a:cs typeface="Calibri"/>
              </a:rPr>
              <a:t>;</a:t>
            </a:r>
          </a:p>
          <a:p>
            <a:endParaRPr lang="en-US" dirty="0">
              <a:latin typeface="Arial"/>
              <a:cs typeface="Calibri"/>
            </a:endParaRPr>
          </a:p>
          <a:p>
            <a:r>
              <a:rPr lang="en-US" dirty="0" err="1">
                <a:ea typeface="+mn-lt"/>
                <a:cs typeface="+mn-lt"/>
              </a:rPr>
              <a:t>memcpy</a:t>
            </a:r>
            <a:r>
              <a:rPr lang="en-US" dirty="0">
                <a:ea typeface="+mn-lt"/>
                <a:cs typeface="+mn-lt"/>
              </a:rPr>
              <a:t>(&amp;</a:t>
            </a:r>
            <a:r>
              <a:rPr lang="en-US" dirty="0" err="1">
                <a:ea typeface="+mn-lt"/>
                <a:cs typeface="+mn-lt"/>
              </a:rPr>
              <a:t>feedback_position</a:t>
            </a:r>
            <a:r>
              <a:rPr lang="en-US" dirty="0">
                <a:ea typeface="+mn-lt"/>
                <a:cs typeface="+mn-lt"/>
              </a:rPr>
              <a:t>, </a:t>
            </a:r>
            <a:r>
              <a:rPr lang="en-US" dirty="0" err="1">
                <a:ea typeface="+mn-lt"/>
                <a:cs typeface="+mn-lt"/>
              </a:rPr>
              <a:t>can_msg_receive.data</a:t>
            </a:r>
            <a:r>
              <a:rPr lang="en-US" dirty="0">
                <a:ea typeface="+mn-lt"/>
                <a:cs typeface="+mn-lt"/>
              </a:rPr>
              <a:t>, </a:t>
            </a:r>
            <a:r>
              <a:rPr lang="en-US" dirty="0" err="1">
                <a:ea typeface="+mn-lt"/>
                <a:cs typeface="+mn-lt"/>
              </a:rPr>
              <a:t>sizeof</a:t>
            </a:r>
            <a:r>
              <a:rPr lang="en-US" dirty="0">
                <a:ea typeface="+mn-lt"/>
                <a:cs typeface="+mn-lt"/>
              </a:rPr>
              <a:t>(float));</a:t>
            </a:r>
            <a:endParaRPr lang="en-US" dirty="0"/>
          </a:p>
          <a:p>
            <a:r>
              <a:rPr lang="en-US" dirty="0" err="1">
                <a:ea typeface="+mn-lt"/>
                <a:cs typeface="+mn-lt"/>
              </a:rPr>
              <a:t>memcpy</a:t>
            </a:r>
            <a:r>
              <a:rPr lang="en-US" dirty="0">
                <a:ea typeface="+mn-lt"/>
                <a:cs typeface="+mn-lt"/>
              </a:rPr>
              <a:t>(&amp;</a:t>
            </a:r>
            <a:r>
              <a:rPr lang="en-US" dirty="0" err="1">
                <a:ea typeface="+mn-lt"/>
                <a:cs typeface="+mn-lt"/>
              </a:rPr>
              <a:t>feedback_speed</a:t>
            </a:r>
            <a:r>
              <a:rPr lang="en-US" dirty="0">
                <a:ea typeface="+mn-lt"/>
                <a:cs typeface="+mn-lt"/>
              </a:rPr>
              <a:t>, </a:t>
            </a:r>
            <a:r>
              <a:rPr lang="en-US" dirty="0" err="1">
                <a:ea typeface="+mn-lt"/>
                <a:cs typeface="+mn-lt"/>
              </a:rPr>
              <a:t>can_msg_receive.data</a:t>
            </a:r>
            <a:r>
              <a:rPr lang="en-US" dirty="0">
                <a:ea typeface="+mn-lt"/>
                <a:cs typeface="+mn-lt"/>
              </a:rPr>
              <a:t> + 4, </a:t>
            </a:r>
            <a:r>
              <a:rPr lang="en-US" dirty="0" err="1">
                <a:ea typeface="+mn-lt"/>
                <a:cs typeface="+mn-lt"/>
              </a:rPr>
              <a:t>sizeof</a:t>
            </a:r>
            <a:r>
              <a:rPr lang="en-US" dirty="0">
                <a:ea typeface="+mn-lt"/>
                <a:cs typeface="+mn-lt"/>
              </a:rPr>
              <a:t>(float));</a:t>
            </a:r>
            <a:endParaRPr lang="en-US" dirty="0"/>
          </a:p>
        </p:txBody>
      </p:sp>
    </p:spTree>
    <p:extLst>
      <p:ext uri="{BB962C8B-B14F-4D97-AF65-F5344CB8AC3E}">
        <p14:creationId xmlns:p14="http://schemas.microsoft.com/office/powerpoint/2010/main" val="687813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141BF3-9FD0-B41E-75AC-961BD7B777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BA090D-EE44-9678-0AD8-1D6F69B8FB27}"/>
              </a:ext>
            </a:extLst>
          </p:cNvPr>
          <p:cNvSpPr>
            <a:spLocks noGrp="1"/>
          </p:cNvSpPr>
          <p:nvPr>
            <p:ph type="ctrTitle"/>
          </p:nvPr>
        </p:nvSpPr>
        <p:spPr>
          <a:xfrm>
            <a:off x="1524000" y="113834"/>
            <a:ext cx="9144000" cy="953837"/>
          </a:xfrm>
        </p:spPr>
        <p:txBody>
          <a:bodyPr/>
          <a:lstStyle/>
          <a:p>
            <a:r>
              <a:rPr lang="en-US" dirty="0">
                <a:cs typeface="Calibri Light"/>
              </a:rPr>
              <a:t>Content</a:t>
            </a:r>
            <a:endParaRPr lang="en-US" dirty="0"/>
          </a:p>
        </p:txBody>
      </p:sp>
      <p:sp>
        <p:nvSpPr>
          <p:cNvPr id="3" name="TextBox 2">
            <a:extLst>
              <a:ext uri="{FF2B5EF4-FFF2-40B4-BE49-F238E27FC236}">
                <a16:creationId xmlns:a16="http://schemas.microsoft.com/office/drawing/2014/main" id="{5883C808-1D73-1691-52F7-6B421825DDFE}"/>
              </a:ext>
            </a:extLst>
          </p:cNvPr>
          <p:cNvSpPr txBox="1"/>
          <p:nvPr/>
        </p:nvSpPr>
        <p:spPr>
          <a:xfrm>
            <a:off x="300789" y="1067803"/>
            <a:ext cx="11495169"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dirty="0">
                <a:ea typeface="Calibri"/>
                <a:cs typeface="Calibri"/>
              </a:rPr>
              <a:t>Introduction</a:t>
            </a:r>
          </a:p>
          <a:p>
            <a:pPr marL="342900" indent="-342900">
              <a:buAutoNum type="arabicPeriod"/>
            </a:pPr>
            <a:r>
              <a:rPr lang="en-US" dirty="0">
                <a:ea typeface="Calibri"/>
                <a:cs typeface="Calibri"/>
              </a:rPr>
              <a:t>Connection</a:t>
            </a:r>
          </a:p>
          <a:p>
            <a:pPr marL="342900" indent="-342900">
              <a:buAutoNum type="arabicPeriod"/>
            </a:pPr>
            <a:r>
              <a:rPr lang="en-US" dirty="0">
                <a:ea typeface="Calibri"/>
                <a:cs typeface="Calibri"/>
              </a:rPr>
              <a:t>First Time Setup</a:t>
            </a:r>
          </a:p>
          <a:p>
            <a:pPr marL="342900" indent="-342900">
              <a:buAutoNum type="arabicPeriod"/>
            </a:pPr>
            <a:r>
              <a:rPr lang="en-US" dirty="0">
                <a:ea typeface="Calibri"/>
                <a:cs typeface="Calibri"/>
              </a:rPr>
              <a:t>Serial configuration</a:t>
            </a:r>
          </a:p>
          <a:p>
            <a:pPr marL="342900" indent="-342900">
              <a:buAutoNum type="arabicPeriod"/>
            </a:pPr>
            <a:r>
              <a:rPr lang="en-US" dirty="0">
                <a:ea typeface="Calibri"/>
                <a:cs typeface="Calibri"/>
              </a:rPr>
              <a:t>Estimation of the motor PPR</a:t>
            </a:r>
          </a:p>
          <a:p>
            <a:pPr marL="342900" indent="-342900">
              <a:buAutoNum type="arabicPeriod"/>
            </a:pPr>
            <a:r>
              <a:rPr lang="en-US" dirty="0">
                <a:ea typeface="Calibri"/>
                <a:cs typeface="Calibri"/>
              </a:rPr>
              <a:t>Can Bus message structure</a:t>
            </a:r>
          </a:p>
          <a:p>
            <a:pPr marL="342900" indent="-342900">
              <a:buAutoNum type="arabicPeriod"/>
            </a:pPr>
            <a:r>
              <a:rPr lang="en-US" dirty="0">
                <a:ea typeface="Calibri"/>
                <a:cs typeface="Calibri"/>
              </a:rPr>
              <a:t>Reset and Factory Reset</a:t>
            </a:r>
          </a:p>
          <a:p>
            <a:pPr marL="342900" indent="-342900">
              <a:buAutoNum type="arabicPeriod"/>
            </a:pPr>
            <a:r>
              <a:rPr lang="en-US" dirty="0">
                <a:ea typeface="Calibri"/>
                <a:cs typeface="Calibri"/>
              </a:rPr>
              <a:t>Saving Current Motor Parameters</a:t>
            </a:r>
          </a:p>
          <a:p>
            <a:pPr marL="342900" indent="-342900">
              <a:buAutoNum type="arabicPeriod"/>
            </a:pPr>
            <a:r>
              <a:rPr lang="en-US" dirty="0">
                <a:ea typeface="Calibri"/>
                <a:cs typeface="Calibri"/>
              </a:rPr>
              <a:t>Limitations</a:t>
            </a:r>
          </a:p>
          <a:p>
            <a:pPr marL="342900" indent="-342900">
              <a:buAutoNum type="arabicPeriod"/>
            </a:pPr>
            <a:r>
              <a:rPr lang="en-US" dirty="0">
                <a:ea typeface="Calibri"/>
                <a:cs typeface="Calibri"/>
              </a:rPr>
              <a:t>Using with Arduino IDE</a:t>
            </a:r>
          </a:p>
          <a:p>
            <a:pPr marL="342900" indent="-342900">
              <a:buAutoNum type="arabicPeriod"/>
            </a:pPr>
            <a:r>
              <a:rPr lang="en-US" dirty="0">
                <a:ea typeface="Calibri"/>
                <a:cs typeface="Calibri"/>
              </a:rPr>
              <a:t>Using with Simulink</a:t>
            </a:r>
          </a:p>
          <a:p>
            <a:pPr marL="342900" indent="-342900">
              <a:buAutoNum type="arabicPeriod"/>
            </a:pPr>
            <a:r>
              <a:rPr lang="en-US" dirty="0">
                <a:ea typeface="Calibri"/>
                <a:cs typeface="Calibri"/>
              </a:rPr>
              <a:t>Using with ROS2</a:t>
            </a:r>
          </a:p>
          <a:p>
            <a:pPr marL="342900" indent="-342900">
              <a:buAutoNum type="arabicPeriod"/>
            </a:pPr>
            <a:r>
              <a:rPr lang="en-US" dirty="0">
                <a:ea typeface="Calibri"/>
                <a:cs typeface="Calibri"/>
              </a:rPr>
              <a:t>Using Multiple Smart Drivers</a:t>
            </a:r>
          </a:p>
          <a:p>
            <a:pPr marL="342900" indent="-342900">
              <a:buAutoNum type="arabicPeriod"/>
            </a:pPr>
            <a:r>
              <a:rPr lang="en-US" dirty="0">
                <a:ea typeface="Calibri"/>
                <a:cs typeface="Calibri"/>
              </a:rPr>
              <a:t>Control using Serial</a:t>
            </a:r>
          </a:p>
          <a:p>
            <a:endParaRPr lang="en-US" dirty="0">
              <a:ea typeface="Calibri"/>
              <a:cs typeface="Calibri"/>
            </a:endParaRPr>
          </a:p>
          <a:p>
            <a:pPr marL="342900" indent="-342900">
              <a:buAutoNum type="arabicPeriod"/>
            </a:pPr>
            <a:endParaRPr lang="en-US" dirty="0">
              <a:ea typeface="Calibri"/>
              <a:cs typeface="Calibri"/>
            </a:endParaRPr>
          </a:p>
        </p:txBody>
      </p:sp>
    </p:spTree>
    <p:extLst>
      <p:ext uri="{BB962C8B-B14F-4D97-AF65-F5344CB8AC3E}">
        <p14:creationId xmlns:p14="http://schemas.microsoft.com/office/powerpoint/2010/main" val="2374324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FD9B51-094C-455A-CF88-D12D95C83C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8DABA6-E44C-D329-4F9F-C8DCA556EECA}"/>
              </a:ext>
            </a:extLst>
          </p:cNvPr>
          <p:cNvSpPr>
            <a:spLocks noGrp="1"/>
          </p:cNvSpPr>
          <p:nvPr>
            <p:ph type="ctrTitle"/>
          </p:nvPr>
        </p:nvSpPr>
        <p:spPr>
          <a:xfrm>
            <a:off x="200527" y="113834"/>
            <a:ext cx="11660604" cy="953837"/>
          </a:xfrm>
        </p:spPr>
        <p:txBody>
          <a:bodyPr>
            <a:normAutofit/>
          </a:bodyPr>
          <a:lstStyle/>
          <a:p>
            <a:r>
              <a:rPr lang="en-US" dirty="0">
                <a:ea typeface="Calibri Light"/>
                <a:cs typeface="Calibri Light"/>
              </a:rPr>
              <a:t>7. Reset and Factory Reset</a:t>
            </a:r>
          </a:p>
        </p:txBody>
      </p:sp>
      <p:sp>
        <p:nvSpPr>
          <p:cNvPr id="7" name="TextBox 6">
            <a:extLst>
              <a:ext uri="{FF2B5EF4-FFF2-40B4-BE49-F238E27FC236}">
                <a16:creationId xmlns:a16="http://schemas.microsoft.com/office/drawing/2014/main" id="{45BC3A94-8949-BAFE-292C-BED87DD9E8BC}"/>
              </a:ext>
            </a:extLst>
          </p:cNvPr>
          <p:cNvSpPr txBox="1"/>
          <p:nvPr/>
        </p:nvSpPr>
        <p:spPr>
          <a:xfrm>
            <a:off x="-1" y="1679408"/>
            <a:ext cx="12217063"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rial"/>
                <a:cs typeface="Calibri"/>
              </a:rPr>
              <a:t>If you want to restore the configuration back to default, you can do the following:</a:t>
            </a:r>
          </a:p>
          <a:p>
            <a:pPr marL="342900" indent="-342900">
              <a:buAutoNum type="arabicPeriod"/>
            </a:pPr>
            <a:r>
              <a:rPr lang="en-US" dirty="0">
                <a:latin typeface="Arial"/>
                <a:cs typeface="Calibri"/>
              </a:rPr>
              <a:t>Plug in your driver to PC.</a:t>
            </a:r>
          </a:p>
          <a:p>
            <a:pPr marL="342900" indent="-342900">
              <a:buAutoNum type="arabicPeriod"/>
            </a:pPr>
            <a:r>
              <a:rPr lang="en-US">
                <a:latin typeface="Arial"/>
                <a:cs typeface="Calibri"/>
              </a:rPr>
              <a:t>Hold the Motor 1 Calibration Button.</a:t>
            </a:r>
          </a:p>
          <a:p>
            <a:pPr marL="342900" indent="-342900">
              <a:buAutoNum type="arabicPeriod"/>
            </a:pPr>
            <a:r>
              <a:rPr lang="en-US" dirty="0">
                <a:latin typeface="Arial"/>
                <a:cs typeface="Calibri"/>
              </a:rPr>
              <a:t>Click reset button while still holding the calibration button.</a:t>
            </a:r>
          </a:p>
          <a:p>
            <a:pPr marL="342900" indent="-342900">
              <a:buAutoNum type="arabicPeriod"/>
            </a:pPr>
            <a:r>
              <a:rPr lang="en-US">
                <a:latin typeface="Arial"/>
                <a:cs typeface="Calibri"/>
              </a:rPr>
              <a:t>Wait until you see "Driver Reset" and then release the button.</a:t>
            </a:r>
          </a:p>
          <a:p>
            <a:pPr marL="342900" indent="-342900">
              <a:buAutoNum type="arabicPeriod"/>
            </a:pPr>
            <a:endParaRPr lang="en-US" dirty="0">
              <a:latin typeface="Arial"/>
              <a:cs typeface="Calibri"/>
            </a:endParaRPr>
          </a:p>
          <a:p>
            <a:pPr marL="342900" indent="-342900">
              <a:buAutoNum type="arabicPeriod"/>
            </a:pPr>
            <a:endParaRPr lang="en-US" dirty="0">
              <a:latin typeface="Arial"/>
              <a:cs typeface="Calibri"/>
            </a:endParaRPr>
          </a:p>
          <a:p>
            <a:r>
              <a:rPr lang="en-US" dirty="0">
                <a:latin typeface="Arial"/>
                <a:cs typeface="Calibri"/>
              </a:rPr>
              <a:t>There is an option to do the soft reset. You can follow the above step but on Motor 2 calibration button instead. You can </a:t>
            </a:r>
            <a:r>
              <a:rPr lang="en-US">
                <a:latin typeface="Arial"/>
                <a:cs typeface="Calibri"/>
              </a:rPr>
              <a:t>do this when you wish to only reset the estimation parameters in case of divergent estimation.</a:t>
            </a:r>
          </a:p>
          <a:p>
            <a:endParaRPr lang="en-US" dirty="0">
              <a:latin typeface="Arial"/>
              <a:cs typeface="Calibri"/>
            </a:endParaRPr>
          </a:p>
        </p:txBody>
      </p:sp>
    </p:spTree>
    <p:extLst>
      <p:ext uri="{BB962C8B-B14F-4D97-AF65-F5344CB8AC3E}">
        <p14:creationId xmlns:p14="http://schemas.microsoft.com/office/powerpoint/2010/main" val="739075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FD9B51-094C-455A-CF88-D12D95C83C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8DABA6-E44C-D329-4F9F-C8DCA556EECA}"/>
              </a:ext>
            </a:extLst>
          </p:cNvPr>
          <p:cNvSpPr>
            <a:spLocks noGrp="1"/>
          </p:cNvSpPr>
          <p:nvPr>
            <p:ph type="ctrTitle"/>
          </p:nvPr>
        </p:nvSpPr>
        <p:spPr>
          <a:xfrm>
            <a:off x="200527" y="113834"/>
            <a:ext cx="11660604" cy="953837"/>
          </a:xfrm>
        </p:spPr>
        <p:txBody>
          <a:bodyPr>
            <a:noAutofit/>
          </a:bodyPr>
          <a:lstStyle/>
          <a:p>
            <a:r>
              <a:rPr lang="en-US" sz="4800" dirty="0">
                <a:ea typeface="Calibri Light"/>
                <a:cs typeface="Calibri Light"/>
              </a:rPr>
              <a:t>8. Manually Saving current motor parameters</a:t>
            </a:r>
          </a:p>
        </p:txBody>
      </p:sp>
      <p:sp>
        <p:nvSpPr>
          <p:cNvPr id="7" name="TextBox 6">
            <a:extLst>
              <a:ext uri="{FF2B5EF4-FFF2-40B4-BE49-F238E27FC236}">
                <a16:creationId xmlns:a16="http://schemas.microsoft.com/office/drawing/2014/main" id="{45BC3A94-8949-BAFE-292C-BED87DD9E8BC}"/>
              </a:ext>
            </a:extLst>
          </p:cNvPr>
          <p:cNvSpPr txBox="1"/>
          <p:nvPr/>
        </p:nvSpPr>
        <p:spPr>
          <a:xfrm>
            <a:off x="-1" y="1679408"/>
            <a:ext cx="12217063"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cs typeface="Calibri"/>
              </a:rPr>
              <a:t>Motors are usually calibrated without load. It provides a starting point for future parameters estimation.</a:t>
            </a:r>
            <a:br>
              <a:rPr lang="en-US" dirty="0">
                <a:latin typeface="Arial"/>
                <a:cs typeface="Calibri"/>
              </a:rPr>
            </a:br>
            <a:r>
              <a:rPr lang="en-US" dirty="0">
                <a:latin typeface="Arial"/>
                <a:cs typeface="Calibri"/>
              </a:rPr>
              <a:t>The parameters without load and with load are quite different.</a:t>
            </a:r>
            <a:br>
              <a:rPr lang="en-US" dirty="0">
                <a:latin typeface="Arial"/>
                <a:cs typeface="Calibri"/>
              </a:rPr>
            </a:br>
            <a:endParaRPr lang="en-US" dirty="0">
              <a:latin typeface="Arial"/>
              <a:cs typeface="Calibri"/>
            </a:endParaRPr>
          </a:p>
          <a:p>
            <a:r>
              <a:rPr lang="en-US" dirty="0">
                <a:latin typeface="Arial"/>
                <a:cs typeface="Calibri"/>
              </a:rPr>
              <a:t>For example: For Mobile robot case, the Smart Driver will take sometimes to estimate the parameter to achieve stable result. Without manually saving the parameters, we will lose the current parameters the next time we use it.</a:t>
            </a:r>
            <a:br>
              <a:rPr lang="en-US" dirty="0">
                <a:latin typeface="Arial"/>
                <a:cs typeface="Calibri"/>
              </a:rPr>
            </a:br>
            <a:br>
              <a:rPr lang="en-US" dirty="0">
                <a:latin typeface="Arial"/>
                <a:cs typeface="Calibri"/>
              </a:rPr>
            </a:br>
            <a:r>
              <a:rPr lang="en-US" dirty="0">
                <a:latin typeface="Arial"/>
                <a:cs typeface="Calibri"/>
              </a:rPr>
              <a:t>To solve this, you can move the mobile robot until it is stable, then you can manually save the motor parameters via serial by using "save1" to save parameters of motor 1 and "save2" to save parameters of motor 2.</a:t>
            </a:r>
          </a:p>
        </p:txBody>
      </p:sp>
    </p:spTree>
    <p:extLst>
      <p:ext uri="{BB962C8B-B14F-4D97-AF65-F5344CB8AC3E}">
        <p14:creationId xmlns:p14="http://schemas.microsoft.com/office/powerpoint/2010/main" val="25942194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FD9B51-094C-455A-CF88-D12D95C83C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8DABA6-E44C-D329-4F9F-C8DCA556EECA}"/>
              </a:ext>
            </a:extLst>
          </p:cNvPr>
          <p:cNvSpPr>
            <a:spLocks noGrp="1"/>
          </p:cNvSpPr>
          <p:nvPr>
            <p:ph type="ctrTitle"/>
          </p:nvPr>
        </p:nvSpPr>
        <p:spPr>
          <a:xfrm>
            <a:off x="200527" y="113834"/>
            <a:ext cx="11660604" cy="953837"/>
          </a:xfrm>
        </p:spPr>
        <p:txBody>
          <a:bodyPr>
            <a:normAutofit/>
          </a:bodyPr>
          <a:lstStyle/>
          <a:p>
            <a:r>
              <a:rPr lang="en-US" dirty="0">
                <a:ea typeface="Calibri Light"/>
                <a:cs typeface="Calibri Light"/>
              </a:rPr>
              <a:t>9. Limitations</a:t>
            </a:r>
            <a:endParaRPr lang="en-US" dirty="0"/>
          </a:p>
        </p:txBody>
      </p:sp>
      <p:sp>
        <p:nvSpPr>
          <p:cNvPr id="7" name="TextBox 6">
            <a:extLst>
              <a:ext uri="{FF2B5EF4-FFF2-40B4-BE49-F238E27FC236}">
                <a16:creationId xmlns:a16="http://schemas.microsoft.com/office/drawing/2014/main" id="{45BC3A94-8949-BAFE-292C-BED87DD9E8BC}"/>
              </a:ext>
            </a:extLst>
          </p:cNvPr>
          <p:cNvSpPr txBox="1"/>
          <p:nvPr/>
        </p:nvSpPr>
        <p:spPr>
          <a:xfrm>
            <a:off x="-1" y="1679408"/>
            <a:ext cx="12217063"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cs typeface="Calibri"/>
              </a:rPr>
              <a:t>Adaptive Control Mode is only applicable for application where the gravity has no effect on the movement of motor. For example: Mobile Robot, SCARA.</a:t>
            </a:r>
          </a:p>
          <a:p>
            <a:endParaRPr lang="en-US" dirty="0">
              <a:latin typeface="Arial"/>
              <a:cs typeface="Calibri"/>
            </a:endParaRPr>
          </a:p>
          <a:p>
            <a:r>
              <a:rPr lang="en-US" dirty="0">
                <a:latin typeface="Arial"/>
                <a:cs typeface="Calibri"/>
              </a:rPr>
              <a:t>For Robot arms, it is recommended to use Manual Control mode (Can be done through serial configuration).</a:t>
            </a:r>
          </a:p>
          <a:p>
            <a:endParaRPr lang="en-US" dirty="0">
              <a:latin typeface="Arial"/>
              <a:cs typeface="Calibri"/>
            </a:endParaRPr>
          </a:p>
          <a:p>
            <a:r>
              <a:rPr lang="en-US" dirty="0">
                <a:latin typeface="Arial"/>
                <a:cs typeface="Calibri"/>
              </a:rPr>
              <a:t>If you would like to implement your own control architecture, you can obtain the encoder feedback and use voltage control mode.</a:t>
            </a:r>
          </a:p>
        </p:txBody>
      </p:sp>
    </p:spTree>
    <p:extLst>
      <p:ext uri="{BB962C8B-B14F-4D97-AF65-F5344CB8AC3E}">
        <p14:creationId xmlns:p14="http://schemas.microsoft.com/office/powerpoint/2010/main" val="5628940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FD9B51-094C-455A-CF88-D12D95C83C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8DABA6-E44C-D329-4F9F-C8DCA556EECA}"/>
              </a:ext>
            </a:extLst>
          </p:cNvPr>
          <p:cNvSpPr>
            <a:spLocks noGrp="1"/>
          </p:cNvSpPr>
          <p:nvPr>
            <p:ph type="ctrTitle"/>
          </p:nvPr>
        </p:nvSpPr>
        <p:spPr>
          <a:xfrm>
            <a:off x="200527" y="113834"/>
            <a:ext cx="11660604" cy="953837"/>
          </a:xfrm>
        </p:spPr>
        <p:txBody>
          <a:bodyPr>
            <a:normAutofit/>
          </a:bodyPr>
          <a:lstStyle/>
          <a:p>
            <a:r>
              <a:rPr lang="en-US" dirty="0">
                <a:ea typeface="Calibri Light"/>
                <a:cs typeface="Calibri Light"/>
              </a:rPr>
              <a:t>10. Using With Arduino IDE</a:t>
            </a:r>
            <a:endParaRPr lang="en-US" dirty="0" err="1"/>
          </a:p>
        </p:txBody>
      </p:sp>
      <p:sp>
        <p:nvSpPr>
          <p:cNvPr id="7" name="TextBox 6">
            <a:extLst>
              <a:ext uri="{FF2B5EF4-FFF2-40B4-BE49-F238E27FC236}">
                <a16:creationId xmlns:a16="http://schemas.microsoft.com/office/drawing/2014/main" id="{45BC3A94-8949-BAFE-292C-BED87DD9E8BC}"/>
              </a:ext>
            </a:extLst>
          </p:cNvPr>
          <p:cNvSpPr txBox="1"/>
          <p:nvPr/>
        </p:nvSpPr>
        <p:spPr>
          <a:xfrm>
            <a:off x="-1" y="1516122"/>
            <a:ext cx="12217063"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Download the Arduino Library here:</a:t>
            </a:r>
          </a:p>
          <a:p>
            <a:endParaRPr lang="en-US" dirty="0">
              <a:ea typeface="+mn-lt"/>
              <a:cs typeface="+mn-lt"/>
            </a:endParaRPr>
          </a:p>
          <a:p>
            <a:r>
              <a:rPr lang="en-US" dirty="0">
                <a:ea typeface="+mn-lt"/>
                <a:cs typeface="+mn-lt"/>
                <a:hlinkClick r:id="rId2"/>
              </a:rPr>
              <a:t>https://drive.google.com/file/d/1UgVAx1sYFo93mfAD60C367BbiyxWDyMU/view?usp=sharing</a:t>
            </a:r>
            <a:endParaRPr lang="en-US">
              <a:ea typeface="+mn-lt"/>
              <a:cs typeface="+mn-lt"/>
            </a:endParaRPr>
          </a:p>
          <a:p>
            <a:endParaRPr lang="en-US" dirty="0">
              <a:cs typeface="Calibri"/>
            </a:endParaRPr>
          </a:p>
          <a:p>
            <a:r>
              <a:rPr lang="en-US" dirty="0">
                <a:cs typeface="Calibri"/>
              </a:rPr>
              <a:t>The library provides an example on how to communicate with smart driver using MCP2515 and Arduino IDE.</a:t>
            </a:r>
          </a:p>
          <a:p>
            <a:endParaRPr lang="en-US" dirty="0">
              <a:cs typeface="Calibri"/>
            </a:endParaRPr>
          </a:p>
          <a:p>
            <a:r>
              <a:rPr lang="en-US" dirty="0">
                <a:cs typeface="Calibri"/>
              </a:rPr>
              <a:t>If you are using different CAN module, you can slightly modify the code and swap out the MCP2515 code.</a:t>
            </a:r>
          </a:p>
          <a:p>
            <a:endParaRPr lang="en-US" dirty="0">
              <a:cs typeface="Calibri"/>
            </a:endParaRPr>
          </a:p>
          <a:p>
            <a:r>
              <a:rPr lang="en-US" dirty="0">
                <a:cs typeface="Calibri"/>
              </a:rPr>
              <a:t>If you are using STM32CubeIDE, you can import the </a:t>
            </a:r>
            <a:r>
              <a:rPr lang="en-US" dirty="0" err="1">
                <a:cs typeface="Calibri"/>
              </a:rPr>
              <a:t>the</a:t>
            </a:r>
            <a:r>
              <a:rPr lang="en-US" dirty="0">
                <a:cs typeface="Calibri"/>
              </a:rPr>
              <a:t> source file and header file into your project and learn the structure on how to interface it from the .</a:t>
            </a:r>
            <a:r>
              <a:rPr lang="en-US" dirty="0" err="1">
                <a:cs typeface="Calibri"/>
              </a:rPr>
              <a:t>ino</a:t>
            </a:r>
            <a:r>
              <a:rPr lang="en-US" dirty="0">
                <a:cs typeface="Calibri"/>
              </a:rPr>
              <a:t> file.</a:t>
            </a:r>
          </a:p>
          <a:p>
            <a:endParaRPr lang="en-US" dirty="0">
              <a:cs typeface="Calibri"/>
            </a:endParaRPr>
          </a:p>
          <a:p>
            <a:r>
              <a:rPr lang="en-US" dirty="0">
                <a:cs typeface="Calibri"/>
              </a:rPr>
              <a:t>There are 3 separate examples on how to Control the Motor, Get Encoder Feedback from the driver and Both methods at the same time. </a:t>
            </a:r>
          </a:p>
          <a:p>
            <a:endParaRPr lang="en-US" dirty="0">
              <a:cs typeface="Calibri"/>
            </a:endParaRPr>
          </a:p>
          <a:p>
            <a:r>
              <a:rPr lang="en-US" dirty="0">
                <a:cs typeface="Calibri"/>
              </a:rPr>
              <a:t>Note: If you are using MCP2515, please make sure you have the MCP2515 library installed on your system. You can do this using Library manager on Arduino IDE and search for MCP2515. Download the </a:t>
            </a:r>
            <a:r>
              <a:rPr lang="en-US" dirty="0" err="1">
                <a:cs typeface="Calibri"/>
              </a:rPr>
              <a:t>autowp</a:t>
            </a:r>
            <a:r>
              <a:rPr lang="en-US" dirty="0">
                <a:cs typeface="Calibri"/>
              </a:rPr>
              <a:t> version.</a:t>
            </a:r>
          </a:p>
        </p:txBody>
      </p:sp>
    </p:spTree>
    <p:extLst>
      <p:ext uri="{BB962C8B-B14F-4D97-AF65-F5344CB8AC3E}">
        <p14:creationId xmlns:p14="http://schemas.microsoft.com/office/powerpoint/2010/main" val="19691934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FD9B51-094C-455A-CF88-D12D95C83C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8DABA6-E44C-D329-4F9F-C8DCA556EECA}"/>
              </a:ext>
            </a:extLst>
          </p:cNvPr>
          <p:cNvSpPr>
            <a:spLocks noGrp="1"/>
          </p:cNvSpPr>
          <p:nvPr>
            <p:ph type="ctrTitle"/>
          </p:nvPr>
        </p:nvSpPr>
        <p:spPr>
          <a:xfrm>
            <a:off x="200527" y="113834"/>
            <a:ext cx="11660604" cy="953837"/>
          </a:xfrm>
        </p:spPr>
        <p:txBody>
          <a:bodyPr>
            <a:normAutofit/>
          </a:bodyPr>
          <a:lstStyle/>
          <a:p>
            <a:r>
              <a:rPr lang="en-US" dirty="0">
                <a:ea typeface="Calibri Light"/>
                <a:cs typeface="Calibri Light"/>
              </a:rPr>
              <a:t>11. Using with Simulink</a:t>
            </a:r>
            <a:endParaRPr lang="en-US" dirty="0" err="1"/>
          </a:p>
        </p:txBody>
      </p:sp>
      <p:sp>
        <p:nvSpPr>
          <p:cNvPr id="7" name="TextBox 6">
            <a:extLst>
              <a:ext uri="{FF2B5EF4-FFF2-40B4-BE49-F238E27FC236}">
                <a16:creationId xmlns:a16="http://schemas.microsoft.com/office/drawing/2014/main" id="{45BC3A94-8949-BAFE-292C-BED87DD9E8BC}"/>
              </a:ext>
            </a:extLst>
          </p:cNvPr>
          <p:cNvSpPr txBox="1"/>
          <p:nvPr/>
        </p:nvSpPr>
        <p:spPr>
          <a:xfrm>
            <a:off x="-1" y="911004"/>
            <a:ext cx="12217063"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Download the Simulink model.</a:t>
            </a:r>
          </a:p>
          <a:p>
            <a:endParaRPr lang="en-US" dirty="0">
              <a:cs typeface="Calibri"/>
            </a:endParaRPr>
          </a:p>
          <a:p>
            <a:r>
              <a:rPr lang="en-US" dirty="0">
                <a:ea typeface="+mn-lt"/>
                <a:cs typeface="+mn-lt"/>
                <a:hlinkClick r:id="rId2"/>
              </a:rPr>
              <a:t>https://drive.google.com/file/d/1Uxt2IM74cLjwBSixmIsk1YLC0gu-0bgF/view?usp=sharing</a:t>
            </a:r>
            <a:endParaRPr lang="en-US">
              <a:ea typeface="+mn-lt"/>
              <a:cs typeface="+mn-lt"/>
            </a:endParaRPr>
          </a:p>
          <a:p>
            <a:endParaRPr lang="en-US" dirty="0">
              <a:cs typeface="Calibri"/>
            </a:endParaRPr>
          </a:p>
          <a:p>
            <a:r>
              <a:rPr lang="en-US" dirty="0">
                <a:cs typeface="Calibri"/>
              </a:rPr>
              <a:t>The library assumes that you are using MCP2515. If you are using different Can Module, you can modify the Can Bus block with your own appropriate block.</a:t>
            </a:r>
          </a:p>
          <a:p>
            <a:endParaRPr lang="en-US" dirty="0">
              <a:cs typeface="Calibri"/>
            </a:endParaRPr>
          </a:p>
          <a:p>
            <a:r>
              <a:rPr lang="en-US" dirty="0">
                <a:cs typeface="Calibri"/>
              </a:rPr>
              <a:t>You can control the motor and get the encoder feedback from the Simulink model.</a:t>
            </a:r>
          </a:p>
          <a:p>
            <a:endParaRPr lang="en-US" dirty="0">
              <a:cs typeface="Calibri"/>
            </a:endParaRPr>
          </a:p>
          <a:p>
            <a:r>
              <a:rPr lang="en-US" dirty="0">
                <a:cs typeface="Calibri"/>
              </a:rPr>
              <a:t>Note: The CAN Baud Rate is 1Mbps.</a:t>
            </a:r>
          </a:p>
        </p:txBody>
      </p:sp>
      <p:pic>
        <p:nvPicPr>
          <p:cNvPr id="3" name="Picture 2" descr="A diagram of a machine&#10;&#10;Description automatically generated">
            <a:extLst>
              <a:ext uri="{FF2B5EF4-FFF2-40B4-BE49-F238E27FC236}">
                <a16:creationId xmlns:a16="http://schemas.microsoft.com/office/drawing/2014/main" id="{CEAD0F29-055A-CE0B-CFE1-AE87A2AD7940}"/>
              </a:ext>
            </a:extLst>
          </p:cNvPr>
          <p:cNvPicPr>
            <a:picLocks noChangeAspect="1"/>
          </p:cNvPicPr>
          <p:nvPr/>
        </p:nvPicPr>
        <p:blipFill>
          <a:blip r:embed="rId3"/>
          <a:stretch>
            <a:fillRect/>
          </a:stretch>
        </p:blipFill>
        <p:spPr>
          <a:xfrm>
            <a:off x="2453649" y="3961199"/>
            <a:ext cx="6627720" cy="2775698"/>
          </a:xfrm>
          <a:prstGeom prst="rect">
            <a:avLst/>
          </a:prstGeom>
        </p:spPr>
      </p:pic>
    </p:spTree>
    <p:extLst>
      <p:ext uri="{BB962C8B-B14F-4D97-AF65-F5344CB8AC3E}">
        <p14:creationId xmlns:p14="http://schemas.microsoft.com/office/powerpoint/2010/main" val="3935749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FD9B51-094C-455A-CF88-D12D95C83C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8DABA6-E44C-D329-4F9F-C8DCA556EECA}"/>
              </a:ext>
            </a:extLst>
          </p:cNvPr>
          <p:cNvSpPr>
            <a:spLocks noGrp="1"/>
          </p:cNvSpPr>
          <p:nvPr>
            <p:ph type="ctrTitle"/>
          </p:nvPr>
        </p:nvSpPr>
        <p:spPr>
          <a:xfrm>
            <a:off x="200527" y="113834"/>
            <a:ext cx="11660604" cy="953837"/>
          </a:xfrm>
        </p:spPr>
        <p:txBody>
          <a:bodyPr>
            <a:normAutofit/>
          </a:bodyPr>
          <a:lstStyle/>
          <a:p>
            <a:r>
              <a:rPr lang="en-US" dirty="0">
                <a:ea typeface="Calibri Light"/>
                <a:cs typeface="Calibri Light"/>
              </a:rPr>
              <a:t>12. Using with ROS2</a:t>
            </a:r>
            <a:endParaRPr lang="en-US" dirty="0" err="1"/>
          </a:p>
        </p:txBody>
      </p:sp>
      <p:sp>
        <p:nvSpPr>
          <p:cNvPr id="7" name="TextBox 6">
            <a:extLst>
              <a:ext uri="{FF2B5EF4-FFF2-40B4-BE49-F238E27FC236}">
                <a16:creationId xmlns:a16="http://schemas.microsoft.com/office/drawing/2014/main" id="{45BC3A94-8949-BAFE-292C-BED87DD9E8BC}"/>
              </a:ext>
            </a:extLst>
          </p:cNvPr>
          <p:cNvSpPr txBox="1"/>
          <p:nvPr/>
        </p:nvSpPr>
        <p:spPr>
          <a:xfrm>
            <a:off x="-1" y="911004"/>
            <a:ext cx="12217063"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Download the package here. </a:t>
            </a:r>
            <a:r>
              <a:rPr lang="en-US" dirty="0">
                <a:ea typeface="+mn-lt"/>
                <a:cs typeface="+mn-lt"/>
                <a:hlinkClick r:id="rId2"/>
              </a:rPr>
              <a:t>https://drive.google.com/file/d/1om3PL_NLT4tTa8czDJ7X0aM4HC4J-RLm/view?usp=sharing</a:t>
            </a:r>
          </a:p>
          <a:p>
            <a:endParaRPr lang="en-US" dirty="0">
              <a:ea typeface="+mn-lt"/>
              <a:cs typeface="+mn-lt"/>
            </a:endParaRPr>
          </a:p>
          <a:p>
            <a:r>
              <a:rPr lang="en-US" dirty="0">
                <a:ea typeface="+mn-lt"/>
                <a:cs typeface="+mn-lt"/>
              </a:rPr>
              <a:t>Copy them to your ros2 workspace </a:t>
            </a:r>
            <a:r>
              <a:rPr lang="en-US" dirty="0" err="1">
                <a:ea typeface="+mn-lt"/>
                <a:cs typeface="+mn-lt"/>
              </a:rPr>
              <a:t>src</a:t>
            </a:r>
            <a:r>
              <a:rPr lang="en-US" dirty="0">
                <a:ea typeface="+mn-lt"/>
                <a:cs typeface="+mn-lt"/>
              </a:rPr>
              <a:t> and build them.</a:t>
            </a:r>
          </a:p>
          <a:p>
            <a:r>
              <a:rPr lang="en-US" dirty="0">
                <a:ea typeface="+mn-lt"/>
                <a:cs typeface="+mn-lt"/>
              </a:rPr>
              <a:t>To run the node:</a:t>
            </a:r>
            <a:endParaRPr lang="en-US" dirty="0"/>
          </a:p>
          <a:p>
            <a:pPr marL="285750" indent="-285750">
              <a:buFont typeface="Arial"/>
              <a:buChar char="•"/>
            </a:pPr>
            <a:r>
              <a:rPr lang="en-US" dirty="0">
                <a:ea typeface="+mn-lt"/>
                <a:cs typeface="+mn-lt"/>
              </a:rPr>
              <a:t>ros2 run </a:t>
            </a:r>
            <a:r>
              <a:rPr lang="en-US" dirty="0" err="1">
                <a:ea typeface="+mn-lt"/>
                <a:cs typeface="+mn-lt"/>
              </a:rPr>
              <a:t>can_motor</a:t>
            </a:r>
            <a:r>
              <a:rPr lang="en-US" dirty="0">
                <a:ea typeface="+mn-lt"/>
                <a:cs typeface="+mn-lt"/>
              </a:rPr>
              <a:t> </a:t>
            </a:r>
            <a:r>
              <a:rPr lang="en-US" dirty="0" err="1">
                <a:ea typeface="+mn-lt"/>
                <a:cs typeface="+mn-lt"/>
              </a:rPr>
              <a:t>motor_sender_node</a:t>
            </a:r>
            <a:r>
              <a:rPr lang="en-US" dirty="0">
                <a:ea typeface="+mn-lt"/>
                <a:cs typeface="+mn-lt"/>
              </a:rPr>
              <a:t> (For motor control)</a:t>
            </a:r>
            <a:endParaRPr lang="en-US" dirty="0"/>
          </a:p>
          <a:p>
            <a:pPr marL="285750" indent="-285750">
              <a:buFont typeface="Arial"/>
              <a:buChar char="•"/>
            </a:pPr>
            <a:r>
              <a:rPr lang="en-US" dirty="0">
                <a:ea typeface="+mn-lt"/>
                <a:cs typeface="+mn-lt"/>
              </a:rPr>
              <a:t>ros2 run </a:t>
            </a:r>
            <a:r>
              <a:rPr lang="en-US" dirty="0" err="1">
                <a:ea typeface="+mn-lt"/>
                <a:cs typeface="+mn-lt"/>
              </a:rPr>
              <a:t>can_motor</a:t>
            </a:r>
            <a:r>
              <a:rPr lang="en-US" dirty="0">
                <a:ea typeface="+mn-lt"/>
                <a:cs typeface="+mn-lt"/>
              </a:rPr>
              <a:t> </a:t>
            </a:r>
            <a:r>
              <a:rPr lang="en-US" dirty="0" err="1">
                <a:ea typeface="+mn-lt"/>
                <a:cs typeface="+mn-lt"/>
              </a:rPr>
              <a:t>motor_receiver_node</a:t>
            </a:r>
            <a:r>
              <a:rPr lang="en-US" dirty="0">
                <a:ea typeface="+mn-lt"/>
                <a:cs typeface="+mn-lt"/>
              </a:rPr>
              <a:t> (For receiving encoder feedback)</a:t>
            </a:r>
            <a:endParaRPr lang="en-US">
              <a:cs typeface="Calibri" panose="020F0502020204030204"/>
            </a:endParaRPr>
          </a:p>
          <a:p>
            <a:pPr marL="285750" indent="-285750">
              <a:buFont typeface="Arial"/>
              <a:buChar char="•"/>
            </a:pPr>
            <a:endParaRPr lang="en-US" dirty="0">
              <a:cs typeface="Calibri"/>
            </a:endParaRPr>
          </a:p>
          <a:p>
            <a:pPr marL="285750" indent="-285750">
              <a:buFont typeface="Arial"/>
              <a:buChar char="•"/>
            </a:pPr>
            <a:r>
              <a:rPr lang="en-US" dirty="0">
                <a:cs typeface="Calibri"/>
              </a:rPr>
              <a:t>Example</a:t>
            </a:r>
            <a:r>
              <a:rPr lang="en-US">
                <a:cs typeface="Calibri"/>
              </a:rPr>
              <a:t> on how to use with Python: </a:t>
            </a:r>
            <a:endParaRPr lang="en-US">
              <a:ea typeface="+mn-lt"/>
              <a:cs typeface="+mn-lt"/>
            </a:endParaRPr>
          </a:p>
          <a:p>
            <a:r>
              <a:rPr lang="en-US" dirty="0">
                <a:ea typeface="+mn-lt"/>
                <a:cs typeface="+mn-lt"/>
                <a:hlinkClick r:id="rId3"/>
              </a:rPr>
              <a:t>https://drive.google.com/file/d/1iS2THt6uvt2AFEtFfaY77nUeN1qyZAMK/view?usp=sharing</a:t>
            </a:r>
          </a:p>
          <a:p>
            <a:endParaRPr lang="en-US" dirty="0">
              <a:ea typeface="+mn-lt"/>
              <a:cs typeface="+mn-lt"/>
            </a:endParaRPr>
          </a:p>
          <a:p>
            <a:pPr marL="285750" indent="-285750">
              <a:buFont typeface="Arial"/>
              <a:buChar char="•"/>
            </a:pPr>
            <a:endParaRPr lang="en-US" dirty="0">
              <a:cs typeface="Calibri"/>
            </a:endParaRPr>
          </a:p>
          <a:p>
            <a:pPr marL="285750" indent="-285750">
              <a:buFont typeface="Arial"/>
              <a:buChar char="•"/>
            </a:pPr>
            <a:endParaRPr lang="en-US" dirty="0">
              <a:cs typeface="Calibri"/>
            </a:endParaRPr>
          </a:p>
          <a:p>
            <a:endParaRPr lang="en-US" dirty="0">
              <a:cs typeface="Calibri"/>
            </a:endParaRPr>
          </a:p>
        </p:txBody>
      </p:sp>
      <p:pic>
        <p:nvPicPr>
          <p:cNvPr id="5" name="Picture 4" descr="A close-up of a computer chip&#10;&#10;Description automatically generated">
            <a:extLst>
              <a:ext uri="{FF2B5EF4-FFF2-40B4-BE49-F238E27FC236}">
                <a16:creationId xmlns:a16="http://schemas.microsoft.com/office/drawing/2014/main" id="{A0B5632F-4488-B12E-F563-895596CD6D72}"/>
              </a:ext>
            </a:extLst>
          </p:cNvPr>
          <p:cNvPicPr>
            <a:picLocks noChangeAspect="1"/>
          </p:cNvPicPr>
          <p:nvPr/>
        </p:nvPicPr>
        <p:blipFill>
          <a:blip r:embed="rId4"/>
          <a:stretch>
            <a:fillRect/>
          </a:stretch>
        </p:blipFill>
        <p:spPr>
          <a:xfrm>
            <a:off x="4171007" y="3817362"/>
            <a:ext cx="3248025" cy="1924050"/>
          </a:xfrm>
          <a:prstGeom prst="rect">
            <a:avLst/>
          </a:prstGeom>
        </p:spPr>
      </p:pic>
      <p:sp>
        <p:nvSpPr>
          <p:cNvPr id="6" name="TextBox 5">
            <a:extLst>
              <a:ext uri="{FF2B5EF4-FFF2-40B4-BE49-F238E27FC236}">
                <a16:creationId xmlns:a16="http://schemas.microsoft.com/office/drawing/2014/main" id="{CF93731C-CDB3-C1A8-2272-829EE230DBAC}"/>
              </a:ext>
            </a:extLst>
          </p:cNvPr>
          <p:cNvSpPr txBox="1"/>
          <p:nvPr/>
        </p:nvSpPr>
        <p:spPr>
          <a:xfrm>
            <a:off x="2814034" y="6141077"/>
            <a:ext cx="594145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You need this CAN2USB for it to work! (CANABLE CAN2USB)</a:t>
            </a:r>
          </a:p>
        </p:txBody>
      </p:sp>
    </p:spTree>
    <p:extLst>
      <p:ext uri="{BB962C8B-B14F-4D97-AF65-F5344CB8AC3E}">
        <p14:creationId xmlns:p14="http://schemas.microsoft.com/office/powerpoint/2010/main" val="23076294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FD9B51-094C-455A-CF88-D12D95C83C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8DABA6-E44C-D329-4F9F-C8DCA556EECA}"/>
              </a:ext>
            </a:extLst>
          </p:cNvPr>
          <p:cNvSpPr>
            <a:spLocks noGrp="1"/>
          </p:cNvSpPr>
          <p:nvPr>
            <p:ph type="ctrTitle"/>
          </p:nvPr>
        </p:nvSpPr>
        <p:spPr>
          <a:xfrm>
            <a:off x="200527" y="113834"/>
            <a:ext cx="11660604" cy="953837"/>
          </a:xfrm>
        </p:spPr>
        <p:txBody>
          <a:bodyPr>
            <a:normAutofit/>
          </a:bodyPr>
          <a:lstStyle/>
          <a:p>
            <a:r>
              <a:rPr lang="en-US" dirty="0">
                <a:ea typeface="Calibri Light"/>
                <a:cs typeface="Calibri Light"/>
              </a:rPr>
              <a:t>13. Using Multiple Smart Driver</a:t>
            </a:r>
            <a:endParaRPr lang="en-US" dirty="0" err="1"/>
          </a:p>
        </p:txBody>
      </p:sp>
      <p:sp>
        <p:nvSpPr>
          <p:cNvPr id="7" name="TextBox 6">
            <a:extLst>
              <a:ext uri="{FF2B5EF4-FFF2-40B4-BE49-F238E27FC236}">
                <a16:creationId xmlns:a16="http://schemas.microsoft.com/office/drawing/2014/main" id="{45BC3A94-8949-BAFE-292C-BED87DD9E8BC}"/>
              </a:ext>
            </a:extLst>
          </p:cNvPr>
          <p:cNvSpPr txBox="1"/>
          <p:nvPr/>
        </p:nvSpPr>
        <p:spPr>
          <a:xfrm>
            <a:off x="201705" y="1224769"/>
            <a:ext cx="122170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The CAN Bus is connected together in series (Or Daisy-chain). There 120 ohms must be present at both end of the network.</a:t>
            </a:r>
            <a:endParaRPr lang="en-US" dirty="0"/>
          </a:p>
        </p:txBody>
      </p:sp>
      <p:pic>
        <p:nvPicPr>
          <p:cNvPr id="3" name="Graphic 2" descr="Terminal Resistor (120 Ohm, DB9, CAN Bus) – CSS Electronics">
            <a:extLst>
              <a:ext uri="{FF2B5EF4-FFF2-40B4-BE49-F238E27FC236}">
                <a16:creationId xmlns:a16="http://schemas.microsoft.com/office/drawing/2014/main" id="{FD7D224C-448D-67A3-DD5D-69A1613F9B6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25327" y="2411963"/>
            <a:ext cx="8742608" cy="3261038"/>
          </a:xfrm>
          <a:prstGeom prst="rect">
            <a:avLst/>
          </a:prstGeom>
        </p:spPr>
      </p:pic>
    </p:spTree>
    <p:extLst>
      <p:ext uri="{BB962C8B-B14F-4D97-AF65-F5344CB8AC3E}">
        <p14:creationId xmlns:p14="http://schemas.microsoft.com/office/powerpoint/2010/main" val="8027969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FD9B51-094C-455A-CF88-D12D95C83C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8DABA6-E44C-D329-4F9F-C8DCA556EECA}"/>
              </a:ext>
            </a:extLst>
          </p:cNvPr>
          <p:cNvSpPr>
            <a:spLocks noGrp="1"/>
          </p:cNvSpPr>
          <p:nvPr>
            <p:ph type="ctrTitle"/>
          </p:nvPr>
        </p:nvSpPr>
        <p:spPr>
          <a:xfrm>
            <a:off x="200527" y="113834"/>
            <a:ext cx="11660604" cy="953837"/>
          </a:xfrm>
        </p:spPr>
        <p:txBody>
          <a:bodyPr>
            <a:normAutofit/>
          </a:bodyPr>
          <a:lstStyle/>
          <a:p>
            <a:r>
              <a:rPr lang="en-US" dirty="0">
                <a:ea typeface="Calibri Light"/>
                <a:cs typeface="Calibri Light"/>
              </a:rPr>
              <a:t>14. Using With Arduino IDE</a:t>
            </a:r>
            <a:endParaRPr lang="en-US" dirty="0" err="1"/>
          </a:p>
        </p:txBody>
      </p:sp>
      <p:sp>
        <p:nvSpPr>
          <p:cNvPr id="7" name="TextBox 6">
            <a:extLst>
              <a:ext uri="{FF2B5EF4-FFF2-40B4-BE49-F238E27FC236}">
                <a16:creationId xmlns:a16="http://schemas.microsoft.com/office/drawing/2014/main" id="{45BC3A94-8949-BAFE-292C-BED87DD9E8BC}"/>
              </a:ext>
            </a:extLst>
          </p:cNvPr>
          <p:cNvSpPr txBox="1"/>
          <p:nvPr/>
        </p:nvSpPr>
        <p:spPr>
          <a:xfrm>
            <a:off x="-1" y="1516122"/>
            <a:ext cx="12217063"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The driver was not designed to be control by Serial since the Serial communication is plagued with noises at high </a:t>
            </a:r>
            <a:r>
              <a:rPr lang="en-US">
                <a:ea typeface="+mn-lt"/>
                <a:cs typeface="+mn-lt"/>
              </a:rPr>
              <a:t>baud rate and frequency.</a:t>
            </a:r>
            <a:endParaRPr lang="en-US" dirty="0">
              <a:ea typeface="+mn-lt"/>
              <a:cs typeface="+mn-lt"/>
            </a:endParaRPr>
          </a:p>
          <a:p>
            <a:endParaRPr lang="en-US" dirty="0">
              <a:cs typeface="Calibri"/>
            </a:endParaRPr>
          </a:p>
          <a:p>
            <a:r>
              <a:rPr lang="en-US" dirty="0">
                <a:cs typeface="Calibri"/>
              </a:rPr>
              <a:t>Thus, we add the ability to control the motor using Serial but at low frequency.</a:t>
            </a:r>
          </a:p>
          <a:p>
            <a:endParaRPr lang="en-US" dirty="0">
              <a:cs typeface="Calibri"/>
            </a:endParaRPr>
          </a:p>
          <a:p>
            <a:r>
              <a:rPr lang="en-US" dirty="0">
                <a:cs typeface="Calibri"/>
              </a:rPr>
              <a:t>The sampling frequency to send the serial should be below 90 Hz. (45 Hz for each motor).</a:t>
            </a:r>
          </a:p>
          <a:p>
            <a:endParaRPr lang="en-US" dirty="0">
              <a:cs typeface="Calibri"/>
            </a:endParaRPr>
          </a:p>
          <a:p>
            <a:r>
              <a:rPr lang="en-US" dirty="0">
                <a:cs typeface="Calibri"/>
              </a:rPr>
              <a:t>You can send the serial data following the structure:</a:t>
            </a:r>
          </a:p>
          <a:p>
            <a:pPr marL="342900" indent="-342900">
              <a:buAutoNum type="arabicPeriod"/>
            </a:pPr>
            <a:r>
              <a:rPr lang="en-US" dirty="0">
                <a:cs typeface="Calibri"/>
              </a:rPr>
              <a:t>"S1:speed" (Example: "S1:5.2" will send the velocity command to Motor 1 with desired velocity of 5.2 rad/s)</a:t>
            </a:r>
          </a:p>
          <a:p>
            <a:pPr marL="342900" indent="-342900">
              <a:buAutoNum type="arabicPeriod"/>
            </a:pPr>
            <a:r>
              <a:rPr lang="en-US" dirty="0">
                <a:cs typeface="Calibri"/>
              </a:rPr>
              <a:t>"S2:speed" (Example: "S2:5.2" will send the velocity command to Motor 2 with desired velocity of 5.2 rad/s)</a:t>
            </a:r>
          </a:p>
          <a:p>
            <a:pPr marL="342900" indent="-342900">
              <a:buAutoNum type="arabicPeriod"/>
            </a:pPr>
            <a:r>
              <a:rPr lang="en-US" dirty="0">
                <a:cs typeface="Calibri"/>
              </a:rPr>
              <a:t>"P1:position" (Example: "P1:5.2" will send the position command to Motor 1 with desired position of 5.2 rad/s)</a:t>
            </a:r>
          </a:p>
          <a:p>
            <a:pPr marL="342900" indent="-342900">
              <a:buAutoNum type="arabicPeriod"/>
            </a:pPr>
            <a:r>
              <a:rPr lang="en-US" dirty="0">
                <a:cs typeface="Calibri"/>
              </a:rPr>
              <a:t>"P2:position" (Example: "P2:5.2" will send the position command to Motor 2 with desired position of 5.2 rad/s)</a:t>
            </a:r>
          </a:p>
          <a:p>
            <a:pPr marL="342900" indent="-342900">
              <a:buAutoNum type="arabicPeriod"/>
            </a:pPr>
            <a:endParaRPr lang="en-US" dirty="0">
              <a:cs typeface="Calibri"/>
            </a:endParaRPr>
          </a:p>
          <a:p>
            <a:r>
              <a:rPr lang="en-US" dirty="0">
                <a:cs typeface="Calibri"/>
              </a:rPr>
              <a:t>Note: Negative number is also accepted.</a:t>
            </a:r>
            <a:br>
              <a:rPr lang="en-US" dirty="0">
                <a:cs typeface="Calibri"/>
              </a:rPr>
            </a:br>
            <a:br>
              <a:rPr lang="en-US" dirty="0">
                <a:cs typeface="Calibri"/>
              </a:rPr>
            </a:br>
            <a:r>
              <a:rPr lang="en-US" dirty="0">
                <a:cs typeface="Calibri"/>
              </a:rPr>
              <a:t>Example: S1:-5.2</a:t>
            </a:r>
          </a:p>
        </p:txBody>
      </p:sp>
    </p:spTree>
    <p:extLst>
      <p:ext uri="{BB962C8B-B14F-4D97-AF65-F5344CB8AC3E}">
        <p14:creationId xmlns:p14="http://schemas.microsoft.com/office/powerpoint/2010/main" val="1537202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5BABAF-2C7C-BA60-6CC9-862DFB51A5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DBCDAA-F528-C7F1-AA48-B62E19A8A8E3}"/>
              </a:ext>
            </a:extLst>
          </p:cNvPr>
          <p:cNvSpPr>
            <a:spLocks noGrp="1"/>
          </p:cNvSpPr>
          <p:nvPr>
            <p:ph type="ctrTitle"/>
          </p:nvPr>
        </p:nvSpPr>
        <p:spPr>
          <a:xfrm>
            <a:off x="1524000" y="113834"/>
            <a:ext cx="9144000" cy="953837"/>
          </a:xfrm>
        </p:spPr>
        <p:txBody>
          <a:bodyPr/>
          <a:lstStyle/>
          <a:p>
            <a:r>
              <a:rPr lang="en-US" dirty="0">
                <a:ea typeface="Calibri Light"/>
                <a:cs typeface="Calibri Light"/>
              </a:rPr>
              <a:t>1.Introduction</a:t>
            </a:r>
          </a:p>
        </p:txBody>
      </p:sp>
      <p:sp>
        <p:nvSpPr>
          <p:cNvPr id="3" name="TextBox 2">
            <a:extLst>
              <a:ext uri="{FF2B5EF4-FFF2-40B4-BE49-F238E27FC236}">
                <a16:creationId xmlns:a16="http://schemas.microsoft.com/office/drawing/2014/main" id="{C9ED550D-ABEC-A066-8A1E-2E9C00321641}"/>
              </a:ext>
            </a:extLst>
          </p:cNvPr>
          <p:cNvSpPr txBox="1"/>
          <p:nvPr/>
        </p:nvSpPr>
        <p:spPr>
          <a:xfrm>
            <a:off x="300789" y="1067803"/>
            <a:ext cx="11495169"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ea typeface="Calibri"/>
                <a:cs typeface="Calibri"/>
              </a:rPr>
              <a:t>This driver is capable of operating 2 DC Motors simultaneously.</a:t>
            </a:r>
          </a:p>
          <a:p>
            <a:endParaRPr lang="en-US" dirty="0">
              <a:latin typeface="Arial"/>
              <a:ea typeface="Calibri"/>
              <a:cs typeface="Calibri"/>
            </a:endParaRPr>
          </a:p>
          <a:p>
            <a:r>
              <a:rPr lang="en-US" dirty="0">
                <a:latin typeface="Arial"/>
                <a:ea typeface="Calibri"/>
                <a:cs typeface="Calibri"/>
              </a:rPr>
              <a:t>There are 3 modes of operation:</a:t>
            </a:r>
          </a:p>
          <a:p>
            <a:pPr marL="342900" indent="-342900">
              <a:buAutoNum type="arabicPeriod"/>
            </a:pPr>
            <a:r>
              <a:rPr lang="en-US" dirty="0">
                <a:latin typeface="Arial"/>
                <a:ea typeface="Calibri"/>
                <a:cs typeface="Calibri"/>
              </a:rPr>
              <a:t>Adaptive control</a:t>
            </a:r>
          </a:p>
          <a:p>
            <a:pPr marL="342900" indent="-342900">
              <a:buAutoNum type="arabicPeriod"/>
            </a:pPr>
            <a:r>
              <a:rPr lang="en-US" dirty="0">
                <a:latin typeface="Arial"/>
                <a:ea typeface="Calibri"/>
                <a:cs typeface="Calibri"/>
              </a:rPr>
              <a:t>Manual PID control</a:t>
            </a:r>
          </a:p>
          <a:p>
            <a:pPr marL="342900" indent="-342900">
              <a:buAutoNum type="arabicPeriod"/>
            </a:pPr>
            <a:r>
              <a:rPr lang="en-US" dirty="0">
                <a:latin typeface="Arial"/>
                <a:ea typeface="Calibri"/>
                <a:cs typeface="Calibri"/>
              </a:rPr>
              <a:t>Voltage control</a:t>
            </a:r>
          </a:p>
          <a:p>
            <a:pPr marL="342900" indent="-342900">
              <a:buAutoNum type="arabicPeriod"/>
            </a:pPr>
            <a:endParaRPr lang="en-US" dirty="0">
              <a:latin typeface="Arial"/>
              <a:ea typeface="Calibri"/>
              <a:cs typeface="Calibri"/>
            </a:endParaRPr>
          </a:p>
          <a:p>
            <a:r>
              <a:rPr lang="en-US" dirty="0">
                <a:latin typeface="Arial"/>
                <a:ea typeface="Calibri"/>
                <a:cs typeface="Calibri"/>
              </a:rPr>
              <a:t>By default, the driver use Adaptive control. It can be set later in the guide.</a:t>
            </a:r>
          </a:p>
          <a:p>
            <a:endParaRPr lang="en-US" dirty="0">
              <a:latin typeface="Arial"/>
              <a:ea typeface="Calibri"/>
              <a:cs typeface="Calibri"/>
            </a:endParaRPr>
          </a:p>
          <a:p>
            <a:r>
              <a:rPr lang="en-US" dirty="0">
                <a:latin typeface="Arial"/>
                <a:ea typeface="Calibri"/>
                <a:cs typeface="Calibri"/>
              </a:rPr>
              <a:t>There are two ways to control the motor:</a:t>
            </a:r>
          </a:p>
          <a:p>
            <a:pPr marL="342900" indent="-342900">
              <a:buAutoNum type="arabicPeriod"/>
            </a:pPr>
            <a:r>
              <a:rPr lang="en-US" dirty="0">
                <a:latin typeface="Arial"/>
                <a:ea typeface="Calibri"/>
                <a:cs typeface="Calibri"/>
              </a:rPr>
              <a:t>Via CAN Bus (Full support, included encoder feedback)</a:t>
            </a:r>
          </a:p>
          <a:p>
            <a:pPr marL="342900" indent="-342900">
              <a:buAutoNum type="arabicPeriod"/>
            </a:pPr>
            <a:r>
              <a:rPr lang="en-US" dirty="0">
                <a:latin typeface="Arial"/>
                <a:ea typeface="Calibri"/>
                <a:cs typeface="Calibri"/>
              </a:rPr>
              <a:t>Via Serial Port (Only motor control supported)</a:t>
            </a:r>
          </a:p>
          <a:p>
            <a:endParaRPr lang="en-US" dirty="0">
              <a:ea typeface="Calibri"/>
              <a:cs typeface="Calibri"/>
            </a:endParaRPr>
          </a:p>
          <a:p>
            <a:r>
              <a:rPr lang="en-US" dirty="0">
                <a:ea typeface="Calibri"/>
                <a:cs typeface="Calibri"/>
              </a:rPr>
              <a:t>The unit use in the drivers are:</a:t>
            </a:r>
          </a:p>
          <a:p>
            <a:pPr marL="342900" indent="-342900">
              <a:buAutoNum type="arabicPeriod"/>
            </a:pPr>
            <a:r>
              <a:rPr lang="en-US" dirty="0">
                <a:ea typeface="Calibri"/>
                <a:cs typeface="Calibri"/>
              </a:rPr>
              <a:t>Radians for position control</a:t>
            </a:r>
          </a:p>
          <a:p>
            <a:pPr marL="342900" indent="-342900">
              <a:buAutoNum type="arabicPeriod"/>
            </a:pPr>
            <a:r>
              <a:rPr lang="en-US" dirty="0">
                <a:ea typeface="Calibri"/>
                <a:cs typeface="Calibri"/>
              </a:rPr>
              <a:t>Radians/s for velocity control</a:t>
            </a:r>
          </a:p>
          <a:p>
            <a:endParaRPr lang="en-US" dirty="0">
              <a:ea typeface="Calibri"/>
              <a:cs typeface="Calibri"/>
            </a:endParaRPr>
          </a:p>
        </p:txBody>
      </p:sp>
    </p:spTree>
    <p:extLst>
      <p:ext uri="{BB962C8B-B14F-4D97-AF65-F5344CB8AC3E}">
        <p14:creationId xmlns:p14="http://schemas.microsoft.com/office/powerpoint/2010/main" val="1450226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865263-7871-98C2-7BDE-FE72140783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7E6512-B6B8-B079-F420-228A72B6C41F}"/>
              </a:ext>
            </a:extLst>
          </p:cNvPr>
          <p:cNvSpPr>
            <a:spLocks noGrp="1"/>
          </p:cNvSpPr>
          <p:nvPr>
            <p:ph type="ctrTitle"/>
          </p:nvPr>
        </p:nvSpPr>
        <p:spPr>
          <a:xfrm>
            <a:off x="1684421" y="3545"/>
            <a:ext cx="9144000" cy="953837"/>
          </a:xfrm>
        </p:spPr>
        <p:txBody>
          <a:bodyPr/>
          <a:lstStyle/>
          <a:p>
            <a:r>
              <a:rPr lang="en-US" dirty="0">
                <a:cs typeface="Calibri Light"/>
              </a:rPr>
              <a:t>2.Connection</a:t>
            </a:r>
            <a:endParaRPr lang="en-US" dirty="0"/>
          </a:p>
        </p:txBody>
      </p:sp>
      <p:sp>
        <p:nvSpPr>
          <p:cNvPr id="40" name="TextBox 39">
            <a:extLst>
              <a:ext uri="{FF2B5EF4-FFF2-40B4-BE49-F238E27FC236}">
                <a16:creationId xmlns:a16="http://schemas.microsoft.com/office/drawing/2014/main" id="{AEAA96A2-8A54-4A3C-4BAB-F9011A3D2616}"/>
              </a:ext>
            </a:extLst>
          </p:cNvPr>
          <p:cNvSpPr txBox="1"/>
          <p:nvPr/>
        </p:nvSpPr>
        <p:spPr>
          <a:xfrm>
            <a:off x="107912" y="64853"/>
            <a:ext cx="2732301"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dirty="0">
                <a:solidFill>
                  <a:srgbClr val="FF0000"/>
                </a:solidFill>
                <a:cs typeface="Calibri"/>
              </a:rPr>
              <a:t>Note:</a:t>
            </a:r>
            <a:br>
              <a:rPr lang="en-US" sz="3000" dirty="0">
                <a:solidFill>
                  <a:srgbClr val="FF0000"/>
                </a:solidFill>
                <a:cs typeface="Calibri"/>
              </a:rPr>
            </a:br>
            <a:r>
              <a:rPr lang="en-US" sz="3000" dirty="0">
                <a:solidFill>
                  <a:srgbClr val="FF0000"/>
                </a:solidFill>
                <a:cs typeface="Calibri"/>
              </a:rPr>
              <a:t>M1 = Motor 1</a:t>
            </a:r>
            <a:endParaRPr lang="en-US">
              <a:solidFill>
                <a:srgbClr val="FF0000"/>
              </a:solidFill>
              <a:cs typeface="Calibri"/>
            </a:endParaRPr>
          </a:p>
          <a:p>
            <a:r>
              <a:rPr lang="en-US" sz="3000" dirty="0">
                <a:solidFill>
                  <a:srgbClr val="FF0000"/>
                </a:solidFill>
                <a:cs typeface="Calibri"/>
              </a:rPr>
              <a:t>M2 = Motor 2</a:t>
            </a:r>
          </a:p>
        </p:txBody>
      </p:sp>
      <p:grpSp>
        <p:nvGrpSpPr>
          <p:cNvPr id="18" name="Group 17">
            <a:extLst>
              <a:ext uri="{FF2B5EF4-FFF2-40B4-BE49-F238E27FC236}">
                <a16:creationId xmlns:a16="http://schemas.microsoft.com/office/drawing/2014/main" id="{08AB6FCA-93FF-74A0-C350-0E7C9F9C6101}"/>
              </a:ext>
            </a:extLst>
          </p:cNvPr>
          <p:cNvGrpSpPr/>
          <p:nvPr/>
        </p:nvGrpSpPr>
        <p:grpSpPr>
          <a:xfrm>
            <a:off x="791401" y="1118167"/>
            <a:ext cx="10944181" cy="5544696"/>
            <a:chOff x="322478" y="1047829"/>
            <a:chExt cx="10944181" cy="5544696"/>
          </a:xfrm>
        </p:grpSpPr>
        <p:sp>
          <p:nvSpPr>
            <p:cNvPr id="32" name="TextBox 31">
              <a:extLst>
                <a:ext uri="{FF2B5EF4-FFF2-40B4-BE49-F238E27FC236}">
                  <a16:creationId xmlns:a16="http://schemas.microsoft.com/office/drawing/2014/main" id="{23BD9E3E-9A1D-A95B-D5F4-482DD35D559E}"/>
                </a:ext>
              </a:extLst>
            </p:cNvPr>
            <p:cNvSpPr txBox="1"/>
            <p:nvPr/>
          </p:nvSpPr>
          <p:spPr>
            <a:xfrm>
              <a:off x="7442420" y="4081592"/>
              <a:ext cx="3824239"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dirty="0">
                  <a:cs typeface="Calibri"/>
                </a:rPr>
                <a:t>M2 Encoder</a:t>
              </a:r>
            </a:p>
          </p:txBody>
        </p:sp>
        <p:pic>
          <p:nvPicPr>
            <p:cNvPr id="5" name="Picture 4" descr="A white circuit board with yellow and black components&#10;&#10;Description automatically generated">
              <a:extLst>
                <a:ext uri="{FF2B5EF4-FFF2-40B4-BE49-F238E27FC236}">
                  <a16:creationId xmlns:a16="http://schemas.microsoft.com/office/drawing/2014/main" id="{F55E5FE3-113C-6C5B-6185-9B66B9BE5FED}"/>
                </a:ext>
              </a:extLst>
            </p:cNvPr>
            <p:cNvPicPr>
              <a:picLocks noChangeAspect="1"/>
            </p:cNvPicPr>
            <p:nvPr/>
          </p:nvPicPr>
          <p:blipFill>
            <a:blip r:embed="rId2"/>
            <a:stretch>
              <a:fillRect/>
            </a:stretch>
          </p:blipFill>
          <p:spPr>
            <a:xfrm>
              <a:off x="3984582" y="2199491"/>
              <a:ext cx="3251622" cy="3310417"/>
            </a:xfrm>
            <a:prstGeom prst="rect">
              <a:avLst/>
            </a:prstGeom>
          </p:spPr>
        </p:pic>
        <p:cxnSp>
          <p:nvCxnSpPr>
            <p:cNvPr id="6" name="Straight Arrow Connector 5">
              <a:extLst>
                <a:ext uri="{FF2B5EF4-FFF2-40B4-BE49-F238E27FC236}">
                  <a16:creationId xmlns:a16="http://schemas.microsoft.com/office/drawing/2014/main" id="{EF31E357-17A7-0064-4647-3E3E6FE6F144}"/>
                </a:ext>
              </a:extLst>
            </p:cNvPr>
            <p:cNvCxnSpPr/>
            <p:nvPr/>
          </p:nvCxnSpPr>
          <p:spPr>
            <a:xfrm>
              <a:off x="4788187" y="1907301"/>
              <a:ext cx="1677" cy="314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00FF07E-033E-83BA-FFFA-4AFF45471A6D}"/>
                </a:ext>
              </a:extLst>
            </p:cNvPr>
            <p:cNvSpPr txBox="1"/>
            <p:nvPr/>
          </p:nvSpPr>
          <p:spPr>
            <a:xfrm>
              <a:off x="1835112" y="1605786"/>
              <a:ext cx="2732301"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dirty="0">
                  <a:cs typeface="Calibri"/>
                </a:rPr>
                <a:t>7V to 27V input</a:t>
              </a:r>
            </a:p>
          </p:txBody>
        </p:sp>
        <p:cxnSp>
          <p:nvCxnSpPr>
            <p:cNvPr id="10" name="Straight Arrow Connector 9">
              <a:extLst>
                <a:ext uri="{FF2B5EF4-FFF2-40B4-BE49-F238E27FC236}">
                  <a16:creationId xmlns:a16="http://schemas.microsoft.com/office/drawing/2014/main" id="{506380B1-9708-2B5F-61CD-716F1982F0E8}"/>
                </a:ext>
              </a:extLst>
            </p:cNvPr>
            <p:cNvCxnSpPr/>
            <p:nvPr/>
          </p:nvCxnSpPr>
          <p:spPr>
            <a:xfrm>
              <a:off x="4344966" y="1908010"/>
              <a:ext cx="445885" cy="1605"/>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1CB4E53-CA15-2A8F-B2D3-FEB1D7EC3851}"/>
                </a:ext>
              </a:extLst>
            </p:cNvPr>
            <p:cNvCxnSpPr/>
            <p:nvPr/>
          </p:nvCxnSpPr>
          <p:spPr>
            <a:xfrm>
              <a:off x="5585354" y="1298148"/>
              <a:ext cx="1607043" cy="1271"/>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5E5CC39-5FC8-41D7-6445-13C3A1C6780D}"/>
                </a:ext>
              </a:extLst>
            </p:cNvPr>
            <p:cNvCxnSpPr/>
            <p:nvPr/>
          </p:nvCxnSpPr>
          <p:spPr>
            <a:xfrm flipH="1">
              <a:off x="5587414" y="1298506"/>
              <a:ext cx="4959" cy="962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0B54BBB-6722-8365-A3FF-ADB3EDE8803C}"/>
                </a:ext>
              </a:extLst>
            </p:cNvPr>
            <p:cNvCxnSpPr>
              <a:cxnSpLocks/>
            </p:cNvCxnSpPr>
            <p:nvPr/>
          </p:nvCxnSpPr>
          <p:spPr>
            <a:xfrm>
              <a:off x="6381577" y="1812891"/>
              <a:ext cx="810820" cy="7626"/>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ED84AB5-684D-EBEB-65DE-DFABE9426E3C}"/>
                </a:ext>
              </a:extLst>
            </p:cNvPr>
            <p:cNvCxnSpPr>
              <a:cxnSpLocks/>
            </p:cNvCxnSpPr>
            <p:nvPr/>
          </p:nvCxnSpPr>
          <p:spPr>
            <a:xfrm flipH="1">
              <a:off x="6383638" y="1813250"/>
              <a:ext cx="4958" cy="473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BB62726E-B579-CFE2-1C45-E9206264B604}"/>
                </a:ext>
              </a:extLst>
            </p:cNvPr>
            <p:cNvSpPr txBox="1"/>
            <p:nvPr/>
          </p:nvSpPr>
          <p:spPr>
            <a:xfrm>
              <a:off x="7191039" y="1047829"/>
              <a:ext cx="2732301"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dirty="0">
                  <a:cs typeface="Calibri"/>
                </a:rPr>
                <a:t>M1 Input</a:t>
              </a:r>
            </a:p>
          </p:txBody>
        </p:sp>
        <p:sp>
          <p:nvSpPr>
            <p:cNvPr id="20" name="TextBox 19">
              <a:extLst>
                <a:ext uri="{FF2B5EF4-FFF2-40B4-BE49-F238E27FC236}">
                  <a16:creationId xmlns:a16="http://schemas.microsoft.com/office/drawing/2014/main" id="{087713C6-1927-DB20-2B90-24EF9B6688D2}"/>
                </a:ext>
              </a:extLst>
            </p:cNvPr>
            <p:cNvSpPr txBox="1"/>
            <p:nvPr/>
          </p:nvSpPr>
          <p:spPr>
            <a:xfrm>
              <a:off x="7191039" y="1607056"/>
              <a:ext cx="2732301"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dirty="0">
                  <a:cs typeface="Calibri"/>
                </a:rPr>
                <a:t>M2 Input</a:t>
              </a:r>
            </a:p>
          </p:txBody>
        </p:sp>
        <p:cxnSp>
          <p:nvCxnSpPr>
            <p:cNvPr id="25" name="Straight Arrow Connector 24">
              <a:extLst>
                <a:ext uri="{FF2B5EF4-FFF2-40B4-BE49-F238E27FC236}">
                  <a16:creationId xmlns:a16="http://schemas.microsoft.com/office/drawing/2014/main" id="{1BCC35A2-32CB-DEA5-9E2A-B23F4F5A64F6}"/>
                </a:ext>
              </a:extLst>
            </p:cNvPr>
            <p:cNvCxnSpPr>
              <a:cxnSpLocks/>
            </p:cNvCxnSpPr>
            <p:nvPr/>
          </p:nvCxnSpPr>
          <p:spPr>
            <a:xfrm>
              <a:off x="6495598" y="5819725"/>
              <a:ext cx="810820" cy="7626"/>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B0F57C2-8185-50E6-635C-A993A429D582}"/>
                </a:ext>
              </a:extLst>
            </p:cNvPr>
            <p:cNvCxnSpPr>
              <a:cxnSpLocks/>
            </p:cNvCxnSpPr>
            <p:nvPr/>
          </p:nvCxnSpPr>
          <p:spPr>
            <a:xfrm flipV="1">
              <a:off x="6496464" y="5316964"/>
              <a:ext cx="2897" cy="5005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2E7B15A3-700B-D592-E808-D5380ED5D185}"/>
                </a:ext>
              </a:extLst>
            </p:cNvPr>
            <p:cNvSpPr txBox="1"/>
            <p:nvPr/>
          </p:nvSpPr>
          <p:spPr>
            <a:xfrm>
              <a:off x="7371719" y="5550602"/>
              <a:ext cx="2732301"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dirty="0">
                  <a:cs typeface="Calibri"/>
                </a:rPr>
                <a:t>Serial port</a:t>
              </a:r>
              <a:endParaRPr lang="en-US" dirty="0"/>
            </a:p>
          </p:txBody>
        </p:sp>
        <p:cxnSp>
          <p:nvCxnSpPr>
            <p:cNvPr id="31" name="Straight Arrow Connector 30">
              <a:extLst>
                <a:ext uri="{FF2B5EF4-FFF2-40B4-BE49-F238E27FC236}">
                  <a16:creationId xmlns:a16="http://schemas.microsoft.com/office/drawing/2014/main" id="{E34187A3-E659-8D8B-FDD7-398955749F13}"/>
                </a:ext>
              </a:extLst>
            </p:cNvPr>
            <p:cNvCxnSpPr>
              <a:cxnSpLocks/>
            </p:cNvCxnSpPr>
            <p:nvPr/>
          </p:nvCxnSpPr>
          <p:spPr>
            <a:xfrm flipH="1">
              <a:off x="7049258" y="4356375"/>
              <a:ext cx="429164" cy="2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774F095-1FEC-A6E2-0E16-64075E68E96A}"/>
                </a:ext>
              </a:extLst>
            </p:cNvPr>
            <p:cNvCxnSpPr>
              <a:cxnSpLocks/>
            </p:cNvCxnSpPr>
            <p:nvPr/>
          </p:nvCxnSpPr>
          <p:spPr>
            <a:xfrm>
              <a:off x="3660567" y="4356375"/>
              <a:ext cx="474238" cy="2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45F0FC11-70B7-3002-BA4B-64251D9B24D4}"/>
                </a:ext>
              </a:extLst>
            </p:cNvPr>
            <p:cNvSpPr txBox="1"/>
            <p:nvPr/>
          </p:nvSpPr>
          <p:spPr>
            <a:xfrm>
              <a:off x="1626344" y="4074260"/>
              <a:ext cx="2114569"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dirty="0">
                  <a:cs typeface="Calibri"/>
                </a:rPr>
                <a:t>M1 Encoder</a:t>
              </a:r>
            </a:p>
          </p:txBody>
        </p:sp>
        <p:cxnSp>
          <p:nvCxnSpPr>
            <p:cNvPr id="37" name="Straight Arrow Connector 36">
              <a:extLst>
                <a:ext uri="{FF2B5EF4-FFF2-40B4-BE49-F238E27FC236}">
                  <a16:creationId xmlns:a16="http://schemas.microsoft.com/office/drawing/2014/main" id="{1DCE0C41-9065-D88D-199F-D3554B8F135A}"/>
                </a:ext>
              </a:extLst>
            </p:cNvPr>
            <p:cNvCxnSpPr>
              <a:cxnSpLocks/>
            </p:cNvCxnSpPr>
            <p:nvPr/>
          </p:nvCxnSpPr>
          <p:spPr>
            <a:xfrm flipH="1" flipV="1">
              <a:off x="5356361" y="5308496"/>
              <a:ext cx="5570" cy="221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C297E4D-9A44-F954-F1C9-DAC12BB50EAC}"/>
                </a:ext>
              </a:extLst>
            </p:cNvPr>
            <p:cNvCxnSpPr>
              <a:cxnSpLocks/>
            </p:cNvCxnSpPr>
            <p:nvPr/>
          </p:nvCxnSpPr>
          <p:spPr>
            <a:xfrm flipV="1">
              <a:off x="3659264" y="5522551"/>
              <a:ext cx="1699820" cy="841"/>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766EAD9-3F2E-D89C-3FD1-06F43E8237A7}"/>
                </a:ext>
              </a:extLst>
            </p:cNvPr>
            <p:cNvSpPr txBox="1"/>
            <p:nvPr/>
          </p:nvSpPr>
          <p:spPr>
            <a:xfrm>
              <a:off x="322478" y="5157993"/>
              <a:ext cx="3333171"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000" dirty="0">
                  <a:cs typeface="Calibri"/>
                </a:rPr>
                <a:t>M1 Calibrate button</a:t>
              </a:r>
              <a:endParaRPr lang="en-US" dirty="0"/>
            </a:p>
          </p:txBody>
        </p:sp>
        <p:cxnSp>
          <p:nvCxnSpPr>
            <p:cNvPr id="41" name="Straight Arrow Connector 40">
              <a:extLst>
                <a:ext uri="{FF2B5EF4-FFF2-40B4-BE49-F238E27FC236}">
                  <a16:creationId xmlns:a16="http://schemas.microsoft.com/office/drawing/2014/main" id="{490192EE-81F2-58ED-9509-F86990D217A8}"/>
                </a:ext>
              </a:extLst>
            </p:cNvPr>
            <p:cNvCxnSpPr>
              <a:cxnSpLocks/>
            </p:cNvCxnSpPr>
            <p:nvPr/>
          </p:nvCxnSpPr>
          <p:spPr>
            <a:xfrm flipV="1">
              <a:off x="6140864" y="5291563"/>
              <a:ext cx="2897" cy="8476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644959B-A679-7000-8A3D-1AB9DF983985}"/>
                </a:ext>
              </a:extLst>
            </p:cNvPr>
            <p:cNvSpPr txBox="1"/>
            <p:nvPr/>
          </p:nvSpPr>
          <p:spPr>
            <a:xfrm>
              <a:off x="4665878" y="6038527"/>
              <a:ext cx="3333171"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000" dirty="0">
                  <a:cs typeface="Calibri"/>
                </a:rPr>
                <a:t>M2 Calibrate button</a:t>
              </a:r>
              <a:endParaRPr lang="en-US" dirty="0"/>
            </a:p>
          </p:txBody>
        </p:sp>
        <p:sp>
          <p:nvSpPr>
            <p:cNvPr id="4" name="TextBox 3">
              <a:extLst>
                <a:ext uri="{FF2B5EF4-FFF2-40B4-BE49-F238E27FC236}">
                  <a16:creationId xmlns:a16="http://schemas.microsoft.com/office/drawing/2014/main" id="{BE4F125D-937C-42FF-04E8-D1BD1C5A1700}"/>
                </a:ext>
              </a:extLst>
            </p:cNvPr>
            <p:cNvSpPr txBox="1"/>
            <p:nvPr/>
          </p:nvSpPr>
          <p:spPr>
            <a:xfrm>
              <a:off x="2092011" y="5657527"/>
              <a:ext cx="2325638"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000" dirty="0">
                  <a:cs typeface="Calibri"/>
                </a:rPr>
                <a:t>Reset Button</a:t>
              </a:r>
              <a:endParaRPr lang="en-US" dirty="0"/>
            </a:p>
          </p:txBody>
        </p:sp>
        <p:cxnSp>
          <p:nvCxnSpPr>
            <p:cNvPr id="8" name="Straight Arrow Connector 7">
              <a:extLst>
                <a:ext uri="{FF2B5EF4-FFF2-40B4-BE49-F238E27FC236}">
                  <a16:creationId xmlns:a16="http://schemas.microsoft.com/office/drawing/2014/main" id="{CF93E2C6-8ADD-3BAC-175B-2B839B6B66BE}"/>
                </a:ext>
              </a:extLst>
            </p:cNvPr>
            <p:cNvCxnSpPr>
              <a:cxnSpLocks/>
            </p:cNvCxnSpPr>
            <p:nvPr/>
          </p:nvCxnSpPr>
          <p:spPr>
            <a:xfrm flipV="1">
              <a:off x="5929022" y="4510971"/>
              <a:ext cx="11103" cy="1344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3DA4F24-CF17-61D7-BFA1-BD9B57A4BD3B}"/>
                </a:ext>
              </a:extLst>
            </p:cNvPr>
            <p:cNvCxnSpPr>
              <a:cxnSpLocks/>
            </p:cNvCxnSpPr>
            <p:nvPr/>
          </p:nvCxnSpPr>
          <p:spPr>
            <a:xfrm>
              <a:off x="4234997" y="5845125"/>
              <a:ext cx="1699820" cy="24558"/>
            </a:xfrm>
            <a:prstGeom prst="straightConnector1">
              <a:avLst/>
            </a:prstGeom>
          </p:spPr>
          <p:style>
            <a:lnRef idx="1">
              <a:schemeClr val="accent1"/>
            </a:lnRef>
            <a:fillRef idx="0">
              <a:schemeClr val="accent1"/>
            </a:fillRef>
            <a:effectRef idx="0">
              <a:schemeClr val="accent1"/>
            </a:effectRef>
            <a:fontRef idx="minor">
              <a:schemeClr val="tx1"/>
            </a:fontRef>
          </p:style>
        </p:cxnSp>
      </p:grpSp>
      <p:cxnSp>
        <p:nvCxnSpPr>
          <p:cNvPr id="13" name="Straight Arrow Connector 12">
            <a:extLst>
              <a:ext uri="{FF2B5EF4-FFF2-40B4-BE49-F238E27FC236}">
                <a16:creationId xmlns:a16="http://schemas.microsoft.com/office/drawing/2014/main" id="{F259C956-85F5-E0D5-D339-B659B81A6A4C}"/>
              </a:ext>
            </a:extLst>
          </p:cNvPr>
          <p:cNvCxnSpPr>
            <a:cxnSpLocks/>
          </p:cNvCxnSpPr>
          <p:nvPr/>
        </p:nvCxnSpPr>
        <p:spPr>
          <a:xfrm>
            <a:off x="4035045" y="5083536"/>
            <a:ext cx="1461618" cy="12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4FBA60E-7AE4-1E16-C086-A104F85537F3}"/>
              </a:ext>
            </a:extLst>
          </p:cNvPr>
          <p:cNvSpPr txBox="1"/>
          <p:nvPr/>
        </p:nvSpPr>
        <p:spPr>
          <a:xfrm>
            <a:off x="1217358" y="4747759"/>
            <a:ext cx="3252202"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dirty="0">
                <a:cs typeface="Calibri"/>
              </a:rPr>
              <a:t>120 Ohms switch</a:t>
            </a:r>
            <a:endParaRPr lang="en-US" dirty="0"/>
          </a:p>
        </p:txBody>
      </p:sp>
    </p:spTree>
    <p:extLst>
      <p:ext uri="{BB962C8B-B14F-4D97-AF65-F5344CB8AC3E}">
        <p14:creationId xmlns:p14="http://schemas.microsoft.com/office/powerpoint/2010/main" val="1847658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865263-7871-98C2-7BDE-FE72140783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7E6512-B6B8-B079-F420-228A72B6C41F}"/>
              </a:ext>
            </a:extLst>
          </p:cNvPr>
          <p:cNvSpPr>
            <a:spLocks noGrp="1"/>
          </p:cNvSpPr>
          <p:nvPr>
            <p:ph type="ctrTitle"/>
          </p:nvPr>
        </p:nvSpPr>
        <p:spPr>
          <a:xfrm>
            <a:off x="1684421" y="3545"/>
            <a:ext cx="9144000" cy="953837"/>
          </a:xfrm>
        </p:spPr>
        <p:txBody>
          <a:bodyPr/>
          <a:lstStyle/>
          <a:p>
            <a:r>
              <a:rPr lang="en-US" dirty="0">
                <a:cs typeface="Calibri Light"/>
              </a:rPr>
              <a:t>3. First Time Set Up</a:t>
            </a:r>
            <a:endParaRPr lang="en-US" dirty="0"/>
          </a:p>
        </p:txBody>
      </p:sp>
      <p:sp>
        <p:nvSpPr>
          <p:cNvPr id="13" name="TextBox 12">
            <a:extLst>
              <a:ext uri="{FF2B5EF4-FFF2-40B4-BE49-F238E27FC236}">
                <a16:creationId xmlns:a16="http://schemas.microsoft.com/office/drawing/2014/main" id="{A0D5C4D7-D361-F75B-2C7D-6885DC8B31D5}"/>
              </a:ext>
            </a:extLst>
          </p:cNvPr>
          <p:cNvSpPr txBox="1"/>
          <p:nvPr/>
        </p:nvSpPr>
        <p:spPr>
          <a:xfrm>
            <a:off x="343719" y="1883465"/>
            <a:ext cx="11495169"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cs typeface="Calibri"/>
              </a:rPr>
              <a:t>The step to set up are:</a:t>
            </a:r>
          </a:p>
          <a:p>
            <a:pPr marL="342900" indent="-342900">
              <a:buAutoNum type="arabicPeriod"/>
            </a:pPr>
            <a:r>
              <a:rPr lang="en-US" dirty="0">
                <a:latin typeface="Arial"/>
                <a:ea typeface="Calibri"/>
                <a:cs typeface="Calibri"/>
              </a:rPr>
              <a:t>Make sure that every connection is correct like in the previous slide</a:t>
            </a:r>
          </a:p>
          <a:p>
            <a:pPr marL="342900" indent="-342900">
              <a:buAutoNum type="arabicPeriod"/>
            </a:pPr>
            <a:r>
              <a:rPr lang="en-US" dirty="0">
                <a:latin typeface="Arial"/>
                <a:ea typeface="Calibri"/>
                <a:cs typeface="Calibri"/>
              </a:rPr>
              <a:t>Config your actual PPR using Serial communication. If you do not know the PPR, Point 5 will help you.</a:t>
            </a:r>
          </a:p>
          <a:p>
            <a:pPr marL="342900" indent="-342900">
              <a:buAutoNum type="arabicPeriod"/>
            </a:pPr>
            <a:r>
              <a:rPr lang="en-US" dirty="0">
                <a:latin typeface="Arial"/>
                <a:ea typeface="Calibri"/>
                <a:cs typeface="Calibri"/>
              </a:rPr>
              <a:t>Click on the calibration button for both the motor 1 and motor 2. The motors will start oscillating to calibrate the parameters. Wait for 5 seconds and then click both button to end the calibration. If you cannot afford to calibrate, there is an optional method to do this in Point 8.</a:t>
            </a:r>
          </a:p>
          <a:p>
            <a:pPr marL="342900" indent="-342900">
              <a:buAutoNum type="arabicPeriod"/>
            </a:pPr>
            <a:r>
              <a:rPr lang="en-US" dirty="0">
                <a:latin typeface="Arial"/>
                <a:ea typeface="Calibri"/>
                <a:cs typeface="Calibri"/>
              </a:rPr>
              <a:t>If you are changing the motor to a new type, it is recommended to reset the motor parameters. You can go to Point 7.</a:t>
            </a:r>
          </a:p>
        </p:txBody>
      </p:sp>
    </p:spTree>
    <p:extLst>
      <p:ext uri="{BB962C8B-B14F-4D97-AF65-F5344CB8AC3E}">
        <p14:creationId xmlns:p14="http://schemas.microsoft.com/office/powerpoint/2010/main" val="2822960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057303-EC94-BA7C-B9BB-EC3F91DDC9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E59D49-60C8-5CA6-268C-AC4E0693568B}"/>
              </a:ext>
            </a:extLst>
          </p:cNvPr>
          <p:cNvSpPr>
            <a:spLocks noGrp="1"/>
          </p:cNvSpPr>
          <p:nvPr>
            <p:ph type="ctrTitle"/>
          </p:nvPr>
        </p:nvSpPr>
        <p:spPr>
          <a:xfrm>
            <a:off x="1524000" y="113834"/>
            <a:ext cx="9144000" cy="953837"/>
          </a:xfrm>
        </p:spPr>
        <p:txBody>
          <a:bodyPr/>
          <a:lstStyle/>
          <a:p>
            <a:r>
              <a:rPr lang="en-US" dirty="0">
                <a:ea typeface="Calibri Light"/>
                <a:cs typeface="Calibri Light"/>
              </a:rPr>
              <a:t>4.Serial interface</a:t>
            </a:r>
          </a:p>
        </p:txBody>
      </p:sp>
      <p:sp>
        <p:nvSpPr>
          <p:cNvPr id="3" name="TextBox 2">
            <a:extLst>
              <a:ext uri="{FF2B5EF4-FFF2-40B4-BE49-F238E27FC236}">
                <a16:creationId xmlns:a16="http://schemas.microsoft.com/office/drawing/2014/main" id="{21F8F665-9883-EFC3-A94D-E1CF3586C746}"/>
              </a:ext>
            </a:extLst>
          </p:cNvPr>
          <p:cNvSpPr txBox="1"/>
          <p:nvPr/>
        </p:nvSpPr>
        <p:spPr>
          <a:xfrm>
            <a:off x="300789" y="1067803"/>
            <a:ext cx="11495169"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cs typeface="Calibri"/>
              </a:rPr>
              <a:t>Plug the USB (Mini-B) to the computer.</a:t>
            </a:r>
          </a:p>
          <a:p>
            <a:endParaRPr lang="en-US" dirty="0">
              <a:latin typeface="Arial"/>
              <a:ea typeface="Calibri"/>
              <a:cs typeface="Calibri"/>
            </a:endParaRPr>
          </a:p>
          <a:p>
            <a:r>
              <a:rPr lang="en-US" dirty="0">
                <a:latin typeface="Arial"/>
                <a:ea typeface="Calibri"/>
                <a:cs typeface="Calibri"/>
              </a:rPr>
              <a:t>Open Arduino IDE, Choose the appropriate COM port. Select the </a:t>
            </a:r>
            <a:r>
              <a:rPr lang="en-US" dirty="0" err="1">
                <a:latin typeface="Arial"/>
                <a:ea typeface="Calibri"/>
                <a:cs typeface="Calibri"/>
              </a:rPr>
              <a:t>baudrate</a:t>
            </a:r>
            <a:r>
              <a:rPr lang="en-US" dirty="0">
                <a:latin typeface="Arial"/>
                <a:ea typeface="Calibri"/>
                <a:cs typeface="Calibri"/>
              </a:rPr>
              <a:t> of 500000 with "No line ending".</a:t>
            </a:r>
          </a:p>
          <a:p>
            <a:endParaRPr lang="en-US" dirty="0">
              <a:latin typeface="Arial"/>
              <a:ea typeface="Calibri"/>
              <a:cs typeface="Calibri"/>
            </a:endParaRPr>
          </a:p>
          <a:p>
            <a:r>
              <a:rPr lang="en-US" dirty="0">
                <a:latin typeface="Arial"/>
                <a:ea typeface="Calibri"/>
                <a:cs typeface="Calibri"/>
              </a:rPr>
              <a:t>Enter number "1":</a:t>
            </a:r>
          </a:p>
          <a:p>
            <a:endParaRPr lang="en-US" dirty="0">
              <a:latin typeface="Arial"/>
              <a:ea typeface="Calibri"/>
              <a:cs typeface="Calibri"/>
            </a:endParaRPr>
          </a:p>
          <a:p>
            <a:r>
              <a:rPr lang="en-US" dirty="0">
                <a:latin typeface="Arial"/>
                <a:ea typeface="Calibri"/>
                <a:cs typeface="Calibri"/>
              </a:rPr>
              <a:t>You will be greeted with this message:</a:t>
            </a:r>
          </a:p>
          <a:p>
            <a:endParaRPr lang="en-US" dirty="0">
              <a:latin typeface="Arial"/>
              <a:ea typeface="Calibri"/>
              <a:cs typeface="Calibri"/>
            </a:endParaRPr>
          </a:p>
          <a:p>
            <a:endParaRPr lang="en-US" dirty="0">
              <a:latin typeface="Arial"/>
              <a:ea typeface="Calibri"/>
              <a:cs typeface="Calibri"/>
            </a:endParaRPr>
          </a:p>
          <a:p>
            <a:endParaRPr lang="en-US" dirty="0">
              <a:ea typeface="Calibri"/>
              <a:cs typeface="Calibri"/>
            </a:endParaRPr>
          </a:p>
        </p:txBody>
      </p:sp>
      <p:pic>
        <p:nvPicPr>
          <p:cNvPr id="4" name="Picture 3" descr="A screenshot of a computer&#10;&#10;Description automatically generated">
            <a:extLst>
              <a:ext uri="{FF2B5EF4-FFF2-40B4-BE49-F238E27FC236}">
                <a16:creationId xmlns:a16="http://schemas.microsoft.com/office/drawing/2014/main" id="{C5A07838-352F-E1BA-7F56-A1E477D653AB}"/>
              </a:ext>
            </a:extLst>
          </p:cNvPr>
          <p:cNvPicPr>
            <a:picLocks noChangeAspect="1"/>
          </p:cNvPicPr>
          <p:nvPr/>
        </p:nvPicPr>
        <p:blipFill>
          <a:blip r:embed="rId2"/>
          <a:stretch>
            <a:fillRect/>
          </a:stretch>
        </p:blipFill>
        <p:spPr>
          <a:xfrm>
            <a:off x="2075189" y="3126928"/>
            <a:ext cx="8255245" cy="3672987"/>
          </a:xfrm>
          <a:prstGeom prst="rect">
            <a:avLst/>
          </a:prstGeom>
        </p:spPr>
      </p:pic>
    </p:spTree>
    <p:extLst>
      <p:ext uri="{BB962C8B-B14F-4D97-AF65-F5344CB8AC3E}">
        <p14:creationId xmlns:p14="http://schemas.microsoft.com/office/powerpoint/2010/main" val="3592867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7EADD8-AECA-FF8D-FB44-7A03312BAE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079D0D-1CB1-55B2-B7C1-457F5C50AC98}"/>
              </a:ext>
            </a:extLst>
          </p:cNvPr>
          <p:cNvSpPr>
            <a:spLocks noGrp="1"/>
          </p:cNvSpPr>
          <p:nvPr>
            <p:ph type="ctrTitle"/>
          </p:nvPr>
        </p:nvSpPr>
        <p:spPr>
          <a:xfrm>
            <a:off x="1524000" y="113834"/>
            <a:ext cx="9144000" cy="953837"/>
          </a:xfrm>
        </p:spPr>
        <p:txBody>
          <a:bodyPr/>
          <a:lstStyle/>
          <a:p>
            <a:r>
              <a:rPr lang="en-US" dirty="0">
                <a:ea typeface="Calibri Light"/>
                <a:cs typeface="Calibri Light"/>
              </a:rPr>
              <a:t>4.Serial interface (</a:t>
            </a:r>
            <a:r>
              <a:rPr lang="en-US" dirty="0" err="1">
                <a:ea typeface="Calibri Light"/>
                <a:cs typeface="Calibri Light"/>
              </a:rPr>
              <a:t>Cont</a:t>
            </a:r>
            <a:r>
              <a:rPr lang="en-US" dirty="0">
                <a:ea typeface="Calibri Light"/>
                <a:cs typeface="Calibri Light"/>
              </a:rPr>
              <a:t>)</a:t>
            </a:r>
          </a:p>
        </p:txBody>
      </p:sp>
      <p:sp>
        <p:nvSpPr>
          <p:cNvPr id="3" name="TextBox 2">
            <a:extLst>
              <a:ext uri="{FF2B5EF4-FFF2-40B4-BE49-F238E27FC236}">
                <a16:creationId xmlns:a16="http://schemas.microsoft.com/office/drawing/2014/main" id="{D51E202B-E21F-20D2-3211-A4112DF79EC8}"/>
              </a:ext>
            </a:extLst>
          </p:cNvPr>
          <p:cNvSpPr txBox="1"/>
          <p:nvPr/>
        </p:nvSpPr>
        <p:spPr>
          <a:xfrm>
            <a:off x="300789" y="1067803"/>
            <a:ext cx="4416591"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cs typeface="Calibri"/>
              </a:rPr>
              <a:t>Enter "1" or "2" To Config motor.</a:t>
            </a:r>
            <a:br>
              <a:rPr lang="en-US" dirty="0">
                <a:latin typeface="Arial"/>
                <a:cs typeface="Calibri"/>
              </a:rPr>
            </a:br>
            <a:r>
              <a:rPr lang="en-US" dirty="0">
                <a:latin typeface="Arial"/>
                <a:cs typeface="Calibri"/>
              </a:rPr>
              <a:t>You will be greeted by this message:</a:t>
            </a:r>
          </a:p>
          <a:p>
            <a:endParaRPr lang="en-US" dirty="0">
              <a:latin typeface="Arial"/>
              <a:ea typeface="Calibri"/>
              <a:cs typeface="Calibri"/>
            </a:endParaRPr>
          </a:p>
          <a:p>
            <a:endParaRPr lang="en-US" dirty="0">
              <a:latin typeface="Arial"/>
              <a:ea typeface="Calibri"/>
              <a:cs typeface="Calibri"/>
            </a:endParaRPr>
          </a:p>
          <a:p>
            <a:endParaRPr lang="en-US" dirty="0">
              <a:ea typeface="Calibri"/>
              <a:cs typeface="Calibri"/>
            </a:endParaRPr>
          </a:p>
        </p:txBody>
      </p:sp>
      <p:pic>
        <p:nvPicPr>
          <p:cNvPr id="5" name="Picture 4" descr="A screenshot of a computer program&#10;&#10;Description automatically generated">
            <a:extLst>
              <a:ext uri="{FF2B5EF4-FFF2-40B4-BE49-F238E27FC236}">
                <a16:creationId xmlns:a16="http://schemas.microsoft.com/office/drawing/2014/main" id="{A9792690-ED08-E215-A322-C55827F713C7}"/>
              </a:ext>
            </a:extLst>
          </p:cNvPr>
          <p:cNvPicPr>
            <a:picLocks noChangeAspect="1"/>
          </p:cNvPicPr>
          <p:nvPr/>
        </p:nvPicPr>
        <p:blipFill>
          <a:blip r:embed="rId2"/>
          <a:stretch>
            <a:fillRect/>
          </a:stretch>
        </p:blipFill>
        <p:spPr>
          <a:xfrm>
            <a:off x="2499059" y="1804737"/>
            <a:ext cx="6572250" cy="4191000"/>
          </a:xfrm>
          <a:prstGeom prst="rect">
            <a:avLst/>
          </a:prstGeom>
        </p:spPr>
      </p:pic>
      <p:sp>
        <p:nvSpPr>
          <p:cNvPr id="6" name="TextBox 5">
            <a:extLst>
              <a:ext uri="{FF2B5EF4-FFF2-40B4-BE49-F238E27FC236}">
                <a16:creationId xmlns:a16="http://schemas.microsoft.com/office/drawing/2014/main" id="{969845F6-14B4-3222-EF98-D18982DCF749}"/>
              </a:ext>
            </a:extLst>
          </p:cNvPr>
          <p:cNvSpPr txBox="1"/>
          <p:nvPr/>
        </p:nvSpPr>
        <p:spPr>
          <a:xfrm>
            <a:off x="300789" y="6281487"/>
            <a:ext cx="1149516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Arial"/>
                <a:cs typeface="Calibri"/>
              </a:rPr>
              <a:t>The next slide will explain what each config does.</a:t>
            </a:r>
            <a:endParaRPr lang="en-US" dirty="0"/>
          </a:p>
        </p:txBody>
      </p:sp>
    </p:spTree>
    <p:extLst>
      <p:ext uri="{BB962C8B-B14F-4D97-AF65-F5344CB8AC3E}">
        <p14:creationId xmlns:p14="http://schemas.microsoft.com/office/powerpoint/2010/main" val="3406721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BDA8A2-7255-F49F-62EF-D7AB062EB3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68EC73-A5AD-4819-E5FC-90232A212820}"/>
              </a:ext>
            </a:extLst>
          </p:cNvPr>
          <p:cNvSpPr>
            <a:spLocks noGrp="1"/>
          </p:cNvSpPr>
          <p:nvPr>
            <p:ph type="ctrTitle"/>
          </p:nvPr>
        </p:nvSpPr>
        <p:spPr>
          <a:xfrm>
            <a:off x="1524000" y="113834"/>
            <a:ext cx="9144000" cy="953837"/>
          </a:xfrm>
        </p:spPr>
        <p:txBody>
          <a:bodyPr/>
          <a:lstStyle/>
          <a:p>
            <a:r>
              <a:rPr lang="en-US" dirty="0">
                <a:ea typeface="Calibri Light"/>
                <a:cs typeface="Calibri Light"/>
              </a:rPr>
              <a:t>4.1. CAN Config </a:t>
            </a:r>
          </a:p>
        </p:txBody>
      </p:sp>
      <p:pic>
        <p:nvPicPr>
          <p:cNvPr id="5" name="Picture 4" descr="A screenshot of a computer program&#10;&#10;Description automatically generated">
            <a:extLst>
              <a:ext uri="{FF2B5EF4-FFF2-40B4-BE49-F238E27FC236}">
                <a16:creationId xmlns:a16="http://schemas.microsoft.com/office/drawing/2014/main" id="{85113DFB-7275-C0D0-B2F6-A3370824BFD4}"/>
              </a:ext>
            </a:extLst>
          </p:cNvPr>
          <p:cNvPicPr>
            <a:picLocks noChangeAspect="1"/>
          </p:cNvPicPr>
          <p:nvPr/>
        </p:nvPicPr>
        <p:blipFill>
          <a:blip r:embed="rId2"/>
          <a:stretch>
            <a:fillRect/>
          </a:stretch>
        </p:blipFill>
        <p:spPr>
          <a:xfrm>
            <a:off x="3181351" y="3187868"/>
            <a:ext cx="5618748" cy="3560345"/>
          </a:xfrm>
          <a:prstGeom prst="rect">
            <a:avLst/>
          </a:prstGeom>
        </p:spPr>
      </p:pic>
      <p:sp>
        <p:nvSpPr>
          <p:cNvPr id="7" name="TextBox 6">
            <a:extLst>
              <a:ext uri="{FF2B5EF4-FFF2-40B4-BE49-F238E27FC236}">
                <a16:creationId xmlns:a16="http://schemas.microsoft.com/office/drawing/2014/main" id="{8A50A070-96AE-77F9-456B-95B2718CA386}"/>
              </a:ext>
            </a:extLst>
          </p:cNvPr>
          <p:cNvSpPr txBox="1"/>
          <p:nvPr/>
        </p:nvSpPr>
        <p:spPr>
          <a:xfrm>
            <a:off x="90236" y="1158040"/>
            <a:ext cx="11495169"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dirty="0">
                <a:latin typeface="Arial"/>
                <a:cs typeface="Calibri"/>
              </a:rPr>
              <a:t>Motor ID: The CAN ID that the motor listen to (0 to 2047)</a:t>
            </a:r>
            <a:endParaRPr lang="en-US" dirty="0"/>
          </a:p>
          <a:p>
            <a:pPr marL="342900" indent="-342900">
              <a:buAutoNum type="arabicPeriod"/>
            </a:pPr>
            <a:r>
              <a:rPr lang="en-US" dirty="0">
                <a:latin typeface="Arial"/>
                <a:cs typeface="Calibri"/>
              </a:rPr>
              <a:t>Feedback ID: The CAN ID that the motor use to feedback encoder data </a:t>
            </a:r>
            <a:r>
              <a:rPr lang="en-US" dirty="0">
                <a:latin typeface="Arial"/>
                <a:cs typeface="Arial"/>
              </a:rPr>
              <a:t>(0 to 2047)</a:t>
            </a:r>
          </a:p>
          <a:p>
            <a:pPr marL="342900" indent="-342900">
              <a:buAutoNum type="arabicPeriod"/>
            </a:pPr>
            <a:r>
              <a:rPr lang="en-US" dirty="0">
                <a:latin typeface="Arial"/>
                <a:cs typeface="Calibri"/>
              </a:rPr>
              <a:t>CAN Baud Rate: Speed of CAN Bus in Kilobits (1000KBPS, 500KBPS, 200KBPS, 100KBPS)</a:t>
            </a:r>
          </a:p>
          <a:p>
            <a:pPr marL="342900" indent="-342900">
              <a:buAutoNum type="arabicPeriod"/>
            </a:pPr>
            <a:r>
              <a:rPr lang="en-US" dirty="0">
                <a:latin typeface="Arial"/>
                <a:cs typeface="Calibri"/>
              </a:rPr>
              <a:t>CAN Timeout: Reset the Desired Speed to 0 if there is no CAN Message received (default 500ms)</a:t>
            </a:r>
          </a:p>
          <a:p>
            <a:pPr marL="342900" indent="-342900">
              <a:buAutoNum type="arabicPeriod"/>
            </a:pPr>
            <a:r>
              <a:rPr lang="en-US" dirty="0">
                <a:latin typeface="Arial"/>
                <a:cs typeface="Calibri"/>
              </a:rPr>
              <a:t>Encoder Feedback: 1 To feedback encoder via CAN Bus, 0 to disable</a:t>
            </a:r>
          </a:p>
          <a:p>
            <a:pPr marL="342900" indent="-342900">
              <a:buAutoNum type="arabicPeriod"/>
            </a:pPr>
            <a:r>
              <a:rPr lang="en-US" dirty="0">
                <a:latin typeface="Arial"/>
                <a:cs typeface="Calibri"/>
              </a:rPr>
              <a:t>Encoder Feedback filtered speed: 1 to Feedback Filtered Speed, 0 to Feedback calculated speed</a:t>
            </a:r>
          </a:p>
          <a:p>
            <a:pPr marL="342900" indent="-342900">
              <a:buAutoNum type="arabicPeriod"/>
            </a:pPr>
            <a:r>
              <a:rPr lang="en-US" dirty="0">
                <a:latin typeface="Arial"/>
                <a:cs typeface="Calibri"/>
              </a:rPr>
              <a:t>Encoder max feedback frequency: Rate of which the encoder is feedback (Default 100Hz)</a:t>
            </a:r>
          </a:p>
        </p:txBody>
      </p:sp>
    </p:spTree>
    <p:extLst>
      <p:ext uri="{BB962C8B-B14F-4D97-AF65-F5344CB8AC3E}">
        <p14:creationId xmlns:p14="http://schemas.microsoft.com/office/powerpoint/2010/main" val="1855529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63EB5E-B86C-91C0-0B41-2DC31BD2D2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CA2CD9-CFC3-C385-9240-FF1B9E15F951}"/>
              </a:ext>
            </a:extLst>
          </p:cNvPr>
          <p:cNvSpPr>
            <a:spLocks noGrp="1"/>
          </p:cNvSpPr>
          <p:nvPr>
            <p:ph type="ctrTitle"/>
          </p:nvPr>
        </p:nvSpPr>
        <p:spPr>
          <a:xfrm>
            <a:off x="1524000" y="113834"/>
            <a:ext cx="9144000" cy="953837"/>
          </a:xfrm>
        </p:spPr>
        <p:txBody>
          <a:bodyPr/>
          <a:lstStyle/>
          <a:p>
            <a:r>
              <a:rPr lang="en-US" dirty="0">
                <a:ea typeface="Calibri Light"/>
                <a:cs typeface="Calibri Light"/>
              </a:rPr>
              <a:t>4.2. Driver Config </a:t>
            </a:r>
          </a:p>
        </p:txBody>
      </p:sp>
      <p:sp>
        <p:nvSpPr>
          <p:cNvPr id="7" name="TextBox 6">
            <a:extLst>
              <a:ext uri="{FF2B5EF4-FFF2-40B4-BE49-F238E27FC236}">
                <a16:creationId xmlns:a16="http://schemas.microsoft.com/office/drawing/2014/main" id="{2DA57C39-3306-A347-21E6-A703447B6615}"/>
              </a:ext>
            </a:extLst>
          </p:cNvPr>
          <p:cNvSpPr txBox="1"/>
          <p:nvPr/>
        </p:nvSpPr>
        <p:spPr>
          <a:xfrm>
            <a:off x="70183" y="967540"/>
            <a:ext cx="11495169"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dirty="0">
                <a:latin typeface="Arial"/>
                <a:cs typeface="Calibri"/>
              </a:rPr>
              <a:t>Feedback Frequency: The rate of the controller loop per second (Default: 100Hz)</a:t>
            </a:r>
            <a:endParaRPr lang="en-US" dirty="0">
              <a:latin typeface="Calibri" panose="020F0502020204030204"/>
              <a:cs typeface="Calibri"/>
            </a:endParaRPr>
          </a:p>
          <a:p>
            <a:pPr marL="342900" indent="-342900">
              <a:buAutoNum type="arabicPeriod"/>
            </a:pPr>
            <a:r>
              <a:rPr lang="en-US" dirty="0">
                <a:latin typeface="Arial"/>
                <a:cs typeface="Calibri"/>
              </a:rPr>
              <a:t>Input Voltage: Your real input voltage (Will be used as a reference only) (7V to 27V)</a:t>
            </a:r>
          </a:p>
          <a:p>
            <a:pPr marL="342900" indent="-342900">
              <a:buAutoNum type="arabicPeriod"/>
            </a:pPr>
            <a:r>
              <a:rPr lang="en-US" dirty="0">
                <a:latin typeface="Arial"/>
                <a:cs typeface="Calibri"/>
              </a:rPr>
              <a:t>Voltage Limit: Limit the output voltage (In reality, it limits the duty cycle) (7V to 27V)</a:t>
            </a:r>
          </a:p>
          <a:p>
            <a:pPr marL="342900" indent="-342900">
              <a:buAutoNum type="arabicPeriod"/>
            </a:pPr>
            <a:r>
              <a:rPr lang="en-US" dirty="0">
                <a:latin typeface="Arial"/>
                <a:cs typeface="Calibri"/>
              </a:rPr>
              <a:t>Calibration voltage: The maximum voltage during calibration phase of the motor. (7V to 27V)</a:t>
            </a:r>
          </a:p>
          <a:p>
            <a:pPr marL="342900" indent="-342900">
              <a:buAutoNum type="arabicPeriod"/>
            </a:pPr>
            <a:r>
              <a:rPr lang="en-US" dirty="0">
                <a:latin typeface="Arial"/>
                <a:cs typeface="Calibri"/>
              </a:rPr>
              <a:t>Calibration frequency: The frequency of which the motor use to calibrate. (Default 0.5Hz)</a:t>
            </a:r>
          </a:p>
          <a:p>
            <a:pPr marL="342900" indent="-342900">
              <a:buAutoNum type="arabicPeriod"/>
            </a:pPr>
            <a:r>
              <a:rPr lang="en-US" dirty="0">
                <a:latin typeface="Arial"/>
                <a:cs typeface="Calibri"/>
              </a:rPr>
              <a:t>PWM Frequency: The PWM frequency at the output of the motor (Default 7200Hz)</a:t>
            </a:r>
          </a:p>
          <a:p>
            <a:pPr marL="342900" indent="-342900">
              <a:buAutoNum type="arabicPeriod"/>
            </a:pPr>
            <a:r>
              <a:rPr lang="en-US" dirty="0">
                <a:latin typeface="Arial"/>
                <a:cs typeface="Calibri"/>
              </a:rPr>
              <a:t>Reverse Direction: Reverse the position count (either 0 or 1)</a:t>
            </a:r>
          </a:p>
          <a:p>
            <a:pPr marL="342900" indent="-342900">
              <a:buAutoNum type="arabicPeriod"/>
            </a:pPr>
            <a:r>
              <a:rPr lang="en-US" dirty="0">
                <a:latin typeface="Arial"/>
                <a:cs typeface="Calibri"/>
              </a:rPr>
              <a:t>Reverse Limit Switch: Reverse the direction of limit switch (either 0 or 1)</a:t>
            </a:r>
          </a:p>
          <a:p>
            <a:pPr marL="342900" indent="-342900">
              <a:buAutoNum type="arabicPeriod"/>
            </a:pPr>
            <a:r>
              <a:rPr lang="en-US" dirty="0">
                <a:latin typeface="Arial"/>
                <a:cs typeface="Calibri"/>
              </a:rPr>
              <a:t>Reverse Motor Input: Reverse the output of the motor (either 0 or 1)</a:t>
            </a:r>
          </a:p>
          <a:p>
            <a:pPr marL="342900" indent="-342900">
              <a:buAutoNum type="arabicPeriod"/>
            </a:pPr>
            <a:r>
              <a:rPr lang="en-US" dirty="0">
                <a:latin typeface="Arial"/>
                <a:cs typeface="Calibri"/>
              </a:rPr>
              <a:t>Default Mode: At start up, the driver will use: 0 (Voltage Mode), 1 (Speed Mode), 2 (Position Mode)</a:t>
            </a:r>
          </a:p>
        </p:txBody>
      </p:sp>
      <p:pic>
        <p:nvPicPr>
          <p:cNvPr id="4" name="Picture 3" descr="A screenshot of a computer&#10;&#10;Description automatically generated">
            <a:extLst>
              <a:ext uri="{FF2B5EF4-FFF2-40B4-BE49-F238E27FC236}">
                <a16:creationId xmlns:a16="http://schemas.microsoft.com/office/drawing/2014/main" id="{7316575C-04FD-8FA9-9FFF-E3135A5A5CCA}"/>
              </a:ext>
            </a:extLst>
          </p:cNvPr>
          <p:cNvPicPr>
            <a:picLocks noChangeAspect="1"/>
          </p:cNvPicPr>
          <p:nvPr/>
        </p:nvPicPr>
        <p:blipFill>
          <a:blip r:embed="rId2"/>
          <a:stretch>
            <a:fillRect/>
          </a:stretch>
        </p:blipFill>
        <p:spPr>
          <a:xfrm>
            <a:off x="2023342" y="3830090"/>
            <a:ext cx="6773397" cy="3026710"/>
          </a:xfrm>
          <a:prstGeom prst="rect">
            <a:avLst/>
          </a:prstGeom>
        </p:spPr>
      </p:pic>
    </p:spTree>
    <p:extLst>
      <p:ext uri="{BB962C8B-B14F-4D97-AF65-F5344CB8AC3E}">
        <p14:creationId xmlns:p14="http://schemas.microsoft.com/office/powerpoint/2010/main" val="69323963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Complete Guide To Smart Driver</vt:lpstr>
      <vt:lpstr>Content</vt:lpstr>
      <vt:lpstr>1.Introduction</vt:lpstr>
      <vt:lpstr>2.Connection</vt:lpstr>
      <vt:lpstr>3. First Time Set Up</vt:lpstr>
      <vt:lpstr>4.Serial interface</vt:lpstr>
      <vt:lpstr>4.Serial interface (Cont)</vt:lpstr>
      <vt:lpstr>4.1. CAN Config </vt:lpstr>
      <vt:lpstr>4.2. Driver Config </vt:lpstr>
      <vt:lpstr>4.3. Driver Config </vt:lpstr>
      <vt:lpstr>4.4. Position Adaptive Control Config</vt:lpstr>
      <vt:lpstr>4.5. Velocity Adaptive Control Config</vt:lpstr>
      <vt:lpstr>4.6. Position Manual Control Config</vt:lpstr>
      <vt:lpstr>4.7. Velocity Manual Control Config</vt:lpstr>
      <vt:lpstr>4.8. Debugging Config</vt:lpstr>
      <vt:lpstr>4.9. Test motor</vt:lpstr>
      <vt:lpstr>5. Estimation of motor PPR</vt:lpstr>
      <vt:lpstr>6. CAN Bus Message structure</vt:lpstr>
      <vt:lpstr>6. CAN Bus Message structure (CONT)</vt:lpstr>
      <vt:lpstr>7. Reset and Factory Reset</vt:lpstr>
      <vt:lpstr>8. Manually Saving current motor parameters</vt:lpstr>
      <vt:lpstr>9. Limitations</vt:lpstr>
      <vt:lpstr>10. Using With Arduino IDE</vt:lpstr>
      <vt:lpstr>11. Using with Simulink</vt:lpstr>
      <vt:lpstr>12. Using with ROS2</vt:lpstr>
      <vt:lpstr>13. Using Multiple Smart Driver</vt:lpstr>
      <vt:lpstr>14. Using With Arduino 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1317</cp:revision>
  <dcterms:created xsi:type="dcterms:W3CDTF">2024-01-02T05:18:13Z</dcterms:created>
  <dcterms:modified xsi:type="dcterms:W3CDTF">2024-02-29T07:59:55Z</dcterms:modified>
</cp:coreProperties>
</file>