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9" r:id="rId4"/>
    <p:sldMasterId id="2147484157" r:id="rId5"/>
  </p:sldMasterIdLst>
  <p:notesMasterIdLst>
    <p:notesMasterId r:id="rId28"/>
  </p:notesMasterIdLst>
  <p:handoutMasterIdLst>
    <p:handoutMasterId r:id="rId29"/>
  </p:handoutMasterIdLst>
  <p:sldIdLst>
    <p:sldId id="462" r:id="rId6"/>
    <p:sldId id="442" r:id="rId7"/>
    <p:sldId id="437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</p:sldIdLst>
  <p:sldSz cx="18288000" cy="10287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8164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16328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24492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3265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4082110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4898532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5714954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6531376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E"/>
    <a:srgbClr val="3D7296"/>
    <a:srgbClr val="6A9EC2"/>
    <a:srgbClr val="F7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6CBF6-5AC0-DED1-6E71-85023ECCE580}" v="10" dt="2023-01-25T20:32:36.562"/>
    <p1510:client id="{9DD6E73D-B8AD-FB2B-D178-96C9712AB87B}" v="47" dt="2023-01-25T15:31:44.251"/>
    <p1510:client id="{CA448DEA-C326-C86C-E6AA-1D27DA7D7A17}" v="1" dt="2023-01-25T15:33:43.791"/>
    <p1510:client id="{F21055A8-424A-985D-E9C4-80EE307E007F}" v="287" dt="2023-01-25T04:30:19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240"/>
        <p:guide pos="57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Minxue (Kevin)@DWR" userId="S::kevin.he@water.ca.gov::43363323-1e98-4fd5-9e95-1e074d8519e3" providerId="AD" clId="Web-{9DD6E73D-B8AD-FB2B-D178-96C9712AB87B}"/>
    <pc:docChg chg="modSld">
      <pc:chgData name="He, Minxue (Kevin)@DWR" userId="S::kevin.he@water.ca.gov::43363323-1e98-4fd5-9e95-1e074d8519e3" providerId="AD" clId="Web-{9DD6E73D-B8AD-FB2B-D178-96C9712AB87B}" dt="2023-01-25T15:31:44.251" v="46" actId="20577"/>
      <pc:docMkLst>
        <pc:docMk/>
      </pc:docMkLst>
      <pc:sldChg chg="modSp">
        <pc:chgData name="He, Minxue (Kevin)@DWR" userId="S::kevin.he@water.ca.gov::43363323-1e98-4fd5-9e95-1e074d8519e3" providerId="AD" clId="Web-{9DD6E73D-B8AD-FB2B-D178-96C9712AB87B}" dt="2023-01-25T15:31:44.251" v="46" actId="20577"/>
        <pc:sldMkLst>
          <pc:docMk/>
          <pc:sldMk cId="1765580770" sldId="462"/>
        </pc:sldMkLst>
        <pc:spChg chg="mod">
          <ac:chgData name="He, Minxue (Kevin)@DWR" userId="S::kevin.he@water.ca.gov::43363323-1e98-4fd5-9e95-1e074d8519e3" providerId="AD" clId="Web-{9DD6E73D-B8AD-FB2B-D178-96C9712AB87B}" dt="2023-01-25T15:31:44.251" v="46" actId="20577"/>
          <ac:spMkLst>
            <pc:docMk/>
            <pc:sldMk cId="1765580770" sldId="462"/>
            <ac:spMk id="12" creationId="{D03D95CE-B35B-9C3F-B979-EE5E78B42643}"/>
          </ac:spMkLst>
        </pc:spChg>
        <pc:picChg chg="mod">
          <ac:chgData name="He, Minxue (Kevin)@DWR" userId="S::kevin.he@water.ca.gov::43363323-1e98-4fd5-9e95-1e074d8519e3" providerId="AD" clId="Web-{9DD6E73D-B8AD-FB2B-D178-96C9712AB87B}" dt="2023-01-25T15:29:07.344" v="42" actId="1076"/>
          <ac:picMkLst>
            <pc:docMk/>
            <pc:sldMk cId="1765580770" sldId="462"/>
            <ac:picMk id="2" creationId="{82F1079F-2CEF-A9CF-95ED-EB5FE17A95A7}"/>
          </ac:picMkLst>
        </pc:picChg>
      </pc:sldChg>
    </pc:docChg>
  </pc:docChgLst>
  <pc:docChgLst>
    <pc:chgData name="He, Minxue (Kevin)@DWR" userId="S::kevin.he@water.ca.gov::43363323-1e98-4fd5-9e95-1e074d8519e3" providerId="AD" clId="Web-{F21055A8-424A-985D-E9C4-80EE307E007F}"/>
    <pc:docChg chg="addSld delSld modSld sldOrd addMainMaster modMainMaster">
      <pc:chgData name="He, Minxue (Kevin)@DWR" userId="S::kevin.he@water.ca.gov::43363323-1e98-4fd5-9e95-1e074d8519e3" providerId="AD" clId="Web-{F21055A8-424A-985D-E9C4-80EE307E007F}" dt="2023-01-25T04:30:19.327" v="278" actId="20577"/>
      <pc:docMkLst>
        <pc:docMk/>
      </pc:docMkLst>
      <pc:sldChg chg="modSp">
        <pc:chgData name="He, Minxue (Kevin)@DWR" userId="S::kevin.he@water.ca.gov::43363323-1e98-4fd5-9e95-1e074d8519e3" providerId="AD" clId="Web-{F21055A8-424A-985D-E9C4-80EE307E007F}" dt="2023-01-25T04:30:19.327" v="278" actId="20577"/>
        <pc:sldMkLst>
          <pc:docMk/>
          <pc:sldMk cId="4175596480" sldId="437"/>
        </pc:sldMkLst>
        <pc:spChg chg="mod">
          <ac:chgData name="He, Minxue (Kevin)@DWR" userId="S::kevin.he@water.ca.gov::43363323-1e98-4fd5-9e95-1e074d8519e3" providerId="AD" clId="Web-{F21055A8-424A-985D-E9C4-80EE307E007F}" dt="2023-01-25T04:30:19.327" v="278" actId="20577"/>
          <ac:spMkLst>
            <pc:docMk/>
            <pc:sldMk cId="4175596480" sldId="437"/>
            <ac:spMk id="12" creationId="{D03D95CE-B35B-9C3F-B979-EE5E78B42643}"/>
          </ac:spMkLst>
        </pc:spChg>
      </pc:sldChg>
      <pc:sldChg chg="modSp">
        <pc:chgData name="He, Minxue (Kevin)@DWR" userId="S::kevin.he@water.ca.gov::43363323-1e98-4fd5-9e95-1e074d8519e3" providerId="AD" clId="Web-{F21055A8-424A-985D-E9C4-80EE307E007F}" dt="2023-01-25T03:27:45.413" v="0" actId="20577"/>
        <pc:sldMkLst>
          <pc:docMk/>
          <pc:sldMk cId="3094477966" sldId="443"/>
        </pc:sldMkLst>
        <pc:spChg chg="mod">
          <ac:chgData name="He, Minxue (Kevin)@DWR" userId="S::kevin.he@water.ca.gov::43363323-1e98-4fd5-9e95-1e074d8519e3" providerId="AD" clId="Web-{F21055A8-424A-985D-E9C4-80EE307E007F}" dt="2023-01-25T03:27:45.413" v="0" actId="20577"/>
          <ac:spMkLst>
            <pc:docMk/>
            <pc:sldMk cId="3094477966" sldId="443"/>
            <ac:spMk id="2" creationId="{4932B470-EEC3-251A-51BC-0E3EAC00549E}"/>
          </ac:spMkLst>
        </pc:spChg>
      </pc:sldChg>
      <pc:sldChg chg="modSp">
        <pc:chgData name="He, Minxue (Kevin)@DWR" userId="S::kevin.he@water.ca.gov::43363323-1e98-4fd5-9e95-1e074d8519e3" providerId="AD" clId="Web-{F21055A8-424A-985D-E9C4-80EE307E007F}" dt="2023-01-25T04:25:54.167" v="250" actId="20577"/>
        <pc:sldMkLst>
          <pc:docMk/>
          <pc:sldMk cId="4047544913" sldId="461"/>
        </pc:sldMkLst>
        <pc:spChg chg="mod">
          <ac:chgData name="He, Minxue (Kevin)@DWR" userId="S::kevin.he@water.ca.gov::43363323-1e98-4fd5-9e95-1e074d8519e3" providerId="AD" clId="Web-{F21055A8-424A-985D-E9C4-80EE307E007F}" dt="2023-01-25T04:25:54.167" v="250" actId="20577"/>
          <ac:spMkLst>
            <pc:docMk/>
            <pc:sldMk cId="4047544913" sldId="461"/>
            <ac:spMk id="4" creationId="{0B367650-C176-4B23-E118-23B62BE1D1EE}"/>
          </ac:spMkLst>
        </pc:spChg>
      </pc:sldChg>
      <pc:sldChg chg="addSp delSp modSp add ord">
        <pc:chgData name="He, Minxue (Kevin)@DWR" userId="S::kevin.he@water.ca.gov::43363323-1e98-4fd5-9e95-1e074d8519e3" providerId="AD" clId="Web-{F21055A8-424A-985D-E9C4-80EE307E007F}" dt="2023-01-25T04:29:48.514" v="274" actId="1076"/>
        <pc:sldMkLst>
          <pc:docMk/>
          <pc:sldMk cId="1765580770" sldId="462"/>
        </pc:sldMkLst>
        <pc:spChg chg="add">
          <ac:chgData name="He, Minxue (Kevin)@DWR" userId="S::kevin.he@water.ca.gov::43363323-1e98-4fd5-9e95-1e074d8519e3" providerId="AD" clId="Web-{F21055A8-424A-985D-E9C4-80EE307E007F}" dt="2023-01-25T04:29:26.639" v="270"/>
          <ac:spMkLst>
            <pc:docMk/>
            <pc:sldMk cId="1765580770" sldId="462"/>
            <ac:spMk id="3" creationId="{3208690B-80E0-5697-A25C-EDBCED4C3E05}"/>
          </ac:spMkLst>
        </pc:spChg>
        <pc:spChg chg="del mod">
          <ac:chgData name="He, Minxue (Kevin)@DWR" userId="S::kevin.he@water.ca.gov::43363323-1e98-4fd5-9e95-1e074d8519e3" providerId="AD" clId="Web-{F21055A8-424A-985D-E9C4-80EE307E007F}" dt="2023-01-25T03:35:32.825" v="56"/>
          <ac:spMkLst>
            <pc:docMk/>
            <pc:sldMk cId="1765580770" sldId="462"/>
            <ac:spMk id="7" creationId="{8484B9B3-CF18-34C5-682B-890171B6C38C}"/>
          </ac:spMkLst>
        </pc:spChg>
        <pc:spChg chg="mod">
          <ac:chgData name="He, Minxue (Kevin)@DWR" userId="S::kevin.he@water.ca.gov::43363323-1e98-4fd5-9e95-1e074d8519e3" providerId="AD" clId="Web-{F21055A8-424A-985D-E9C4-80EE307E007F}" dt="2023-01-25T04:29:46.702" v="273" actId="1076"/>
          <ac:spMkLst>
            <pc:docMk/>
            <pc:sldMk cId="1765580770" sldId="462"/>
            <ac:spMk id="12" creationId="{D03D95CE-B35B-9C3F-B979-EE5E78B42643}"/>
          </ac:spMkLst>
        </pc:spChg>
        <pc:picChg chg="add mod">
          <ac:chgData name="He, Minxue (Kevin)@DWR" userId="S::kevin.he@water.ca.gov::43363323-1e98-4fd5-9e95-1e074d8519e3" providerId="AD" clId="Web-{F21055A8-424A-985D-E9C4-80EE307E007F}" dt="2023-01-25T04:29:48.514" v="274" actId="1076"/>
          <ac:picMkLst>
            <pc:docMk/>
            <pc:sldMk cId="1765580770" sldId="462"/>
            <ac:picMk id="2" creationId="{82F1079F-2CEF-A9CF-95ED-EB5FE17A95A7}"/>
          </ac:picMkLst>
        </pc:picChg>
      </pc:sldChg>
      <pc:sldChg chg="delSp modSp add del ord replId">
        <pc:chgData name="He, Minxue (Kevin)@DWR" userId="S::kevin.he@water.ca.gov::43363323-1e98-4fd5-9e95-1e074d8519e3" providerId="AD" clId="Web-{F21055A8-424A-985D-E9C4-80EE307E007F}" dt="2023-01-25T04:29:55.952" v="275"/>
        <pc:sldMkLst>
          <pc:docMk/>
          <pc:sldMk cId="980868701" sldId="463"/>
        </pc:sldMkLst>
        <pc:spChg chg="del mod">
          <ac:chgData name="He, Minxue (Kevin)@DWR" userId="S::kevin.he@water.ca.gov::43363323-1e98-4fd5-9e95-1e074d8519e3" providerId="AD" clId="Web-{F21055A8-424A-985D-E9C4-80EE307E007F}" dt="2023-01-25T04:29:24.107" v="269"/>
          <ac:spMkLst>
            <pc:docMk/>
            <pc:sldMk cId="980868701" sldId="463"/>
            <ac:spMk id="12" creationId="{D03D95CE-B35B-9C3F-B979-EE5E78B42643}"/>
          </ac:spMkLst>
        </pc:spChg>
        <pc:picChg chg="del">
          <ac:chgData name="He, Minxue (Kevin)@DWR" userId="S::kevin.he@water.ca.gov::43363323-1e98-4fd5-9e95-1e074d8519e3" providerId="AD" clId="Web-{F21055A8-424A-985D-E9C4-80EE307E007F}" dt="2023-01-25T04:29:08.904" v="266"/>
          <ac:picMkLst>
            <pc:docMk/>
            <pc:sldMk cId="980868701" sldId="463"/>
            <ac:picMk id="2" creationId="{82F1079F-2CEF-A9CF-95ED-EB5FE17A95A7}"/>
          </ac:picMkLst>
        </pc:picChg>
      </pc:sldChg>
      <pc:sldMasterChg chg="modSldLayout">
        <pc:chgData name="He, Minxue (Kevin)@DWR" userId="S::kevin.he@water.ca.gov::43363323-1e98-4fd5-9e95-1e074d8519e3" providerId="AD" clId="Web-{F21055A8-424A-985D-E9C4-80EE307E007F}" dt="2023-01-25T03:33:08.792" v="30"/>
        <pc:sldMasterMkLst>
          <pc:docMk/>
          <pc:sldMasterMk cId="3423905104" sldId="2147484139"/>
        </pc:sldMasterMkLst>
        <pc:sldLayoutChg chg="replI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39"/>
            <pc:sldLayoutMk cId="1710526038" sldId="2147484161"/>
          </pc:sldLayoutMkLst>
        </pc:sldLayoutChg>
        <pc:sldLayoutChg chg="replI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39"/>
            <pc:sldLayoutMk cId="4118282814" sldId="2147484166"/>
          </pc:sldLayoutMkLst>
        </pc:sldLayoutChg>
      </pc:sldMasterChg>
      <pc:sldMasterChg chg="add addSldLayout">
        <pc:chgData name="He, Minxue (Kevin)@DWR" userId="S::kevin.he@water.ca.gov::43363323-1e98-4fd5-9e95-1e074d8519e3" providerId="AD" clId="Web-{F21055A8-424A-985D-E9C4-80EE307E007F}" dt="2023-01-25T03:33:08.792" v="30"/>
        <pc:sldMasterMkLst>
          <pc:docMk/>
          <pc:sldMasterMk cId="3423905104" sldId="2147484157"/>
        </pc:sldMasterMkLst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68098906" sldId="2147484155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2207973360" sldId="2147484156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339184368" sldId="2147484158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1365753253" sldId="2147484159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3348719072" sldId="2147484160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2282131477" sldId="2147484162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1017920394" sldId="2147484163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3863651082" sldId="2147484164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3169535144" sldId="2147484165"/>
          </pc:sldLayoutMkLst>
        </pc:sldLayoutChg>
        <pc:sldLayoutChg chg="add">
          <pc:chgData name="He, Minxue (Kevin)@DWR" userId="S::kevin.he@water.ca.gov::43363323-1e98-4fd5-9e95-1e074d8519e3" providerId="AD" clId="Web-{F21055A8-424A-985D-E9C4-80EE307E007F}" dt="2023-01-25T03:33:08.792" v="30"/>
          <pc:sldLayoutMkLst>
            <pc:docMk/>
            <pc:sldMasterMk cId="3423905104" sldId="2147484157"/>
            <pc:sldLayoutMk cId="1819399801" sldId="2147484167"/>
          </pc:sldLayoutMkLst>
        </pc:sldLayoutChg>
      </pc:sldMasterChg>
    </pc:docChg>
  </pc:docChgLst>
  <pc:docChgLst>
    <pc:chgData name="Tom, Bradley@DWR" userId="S::bradley.tom@water.ca.gov::d86db9af-baf8-4218-84cd-437602806b5b" providerId="AD" clId="Web-{CA448DEA-C326-C86C-E6AA-1D27DA7D7A17}"/>
    <pc:docChg chg="modSld">
      <pc:chgData name="Tom, Bradley@DWR" userId="S::bradley.tom@water.ca.gov::d86db9af-baf8-4218-84cd-437602806b5b" providerId="AD" clId="Web-{CA448DEA-C326-C86C-E6AA-1D27DA7D7A17}" dt="2023-01-25T15:33:43.791" v="0" actId="1076"/>
      <pc:docMkLst>
        <pc:docMk/>
      </pc:docMkLst>
      <pc:sldChg chg="modSp">
        <pc:chgData name="Tom, Bradley@DWR" userId="S::bradley.tom@water.ca.gov::d86db9af-baf8-4218-84cd-437602806b5b" providerId="AD" clId="Web-{CA448DEA-C326-C86C-E6AA-1D27DA7D7A17}" dt="2023-01-25T15:33:43.791" v="0" actId="1076"/>
        <pc:sldMkLst>
          <pc:docMk/>
          <pc:sldMk cId="1765580770" sldId="462"/>
        </pc:sldMkLst>
        <pc:picChg chg="mod">
          <ac:chgData name="Tom, Bradley@DWR" userId="S::bradley.tom@water.ca.gov::d86db9af-baf8-4218-84cd-437602806b5b" providerId="AD" clId="Web-{CA448DEA-C326-C86C-E6AA-1D27DA7D7A17}" dt="2023-01-25T15:33:43.791" v="0" actId="1076"/>
          <ac:picMkLst>
            <pc:docMk/>
            <pc:sldMk cId="1765580770" sldId="462"/>
            <ac:picMk id="2" creationId="{82F1079F-2CEF-A9CF-95ED-EB5FE17A95A7}"/>
          </ac:picMkLst>
        </pc:picChg>
      </pc:sldChg>
    </pc:docChg>
  </pc:docChgLst>
  <pc:docChgLst>
    <pc:chgData name="Tom, Bradley@DWR" userId="S::bradley.tom@water.ca.gov::d86db9af-baf8-4218-84cd-437602806b5b" providerId="AD" clId="Web-{6866CBF6-5AC0-DED1-6E71-85023ECCE580}"/>
    <pc:docChg chg="modSld">
      <pc:chgData name="Tom, Bradley@DWR" userId="S::bradley.tom@water.ca.gov::d86db9af-baf8-4218-84cd-437602806b5b" providerId="AD" clId="Web-{6866CBF6-5AC0-DED1-6E71-85023ECCE580}" dt="2023-01-25T20:32:36.187" v="8" actId="20577"/>
      <pc:docMkLst>
        <pc:docMk/>
      </pc:docMkLst>
      <pc:sldChg chg="modSp">
        <pc:chgData name="Tom, Bradley@DWR" userId="S::bradley.tom@water.ca.gov::d86db9af-baf8-4218-84cd-437602806b5b" providerId="AD" clId="Web-{6866CBF6-5AC0-DED1-6E71-85023ECCE580}" dt="2023-01-25T20:32:36.187" v="8" actId="20577"/>
        <pc:sldMkLst>
          <pc:docMk/>
          <pc:sldMk cId="2400885504" sldId="457"/>
        </pc:sldMkLst>
        <pc:spChg chg="mod">
          <ac:chgData name="Tom, Bradley@DWR" userId="S::bradley.tom@water.ca.gov::d86db9af-baf8-4218-84cd-437602806b5b" providerId="AD" clId="Web-{6866CBF6-5AC0-DED1-6E71-85023ECCE580}" dt="2023-01-25T20:32:36.187" v="8" actId="20577"/>
          <ac:spMkLst>
            <pc:docMk/>
            <pc:sldMk cId="2400885504" sldId="457"/>
            <ac:spMk id="4" creationId="{9C77CEF0-66A9-701E-6A18-DECC14ED2F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7BD6A-383E-964C-AD92-23F37B2395A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456C-B818-6348-AF78-71CBB349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6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75FD0-CBB3-2E43-916B-EF90ABFFEA1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884C-2074-1E4E-8B7D-F3966173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42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84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26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688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11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53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95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37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C884C-2074-1E4E-8B7D-F3966173A1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">
            <a:extLst>
              <a:ext uri="{FF2B5EF4-FFF2-40B4-BE49-F238E27FC236}">
                <a16:creationId xmlns:a16="http://schemas.microsoft.com/office/drawing/2014/main" id="{F364F0D4-FF05-764E-8022-608BBE76FF7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7223369"/>
            <a:ext cx="18288000" cy="219209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500" b="0" i="1" kern="700" spc="45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Place a 1020px x 164px picture here.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AC8406E1-F5BA-534C-A273-10DE16FE1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4284" y="2625636"/>
            <a:ext cx="16476988" cy="21050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6500" b="1" i="0" spc="-600" baseline="0">
                <a:solidFill>
                  <a:srgbClr val="00395E"/>
                </a:solidFill>
              </a:defRPr>
            </a:lvl1pPr>
            <a:lvl2pPr marL="685794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2pPr>
            <a:lvl3pPr marL="1371590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3pPr>
            <a:lvl4pPr marL="2057384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4pPr>
            <a:lvl5pPr marL="2743178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A Short Title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9E97C00A-8D89-A24D-8CA7-E354D55936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7142" y="5037618"/>
            <a:ext cx="12621532" cy="9239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39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Single line Subtitle of 40 character or less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6CFB9E51-AB50-004E-8E67-EA6F68449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876" y="2840282"/>
            <a:ext cx="9864684" cy="54054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kern="800" spc="63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CALIFORNIA DEPARTMENT OF WATER RESOURCES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13F7D128-8861-3F43-A9EB-0E7ACDA477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43929" y="5781075"/>
            <a:ext cx="3394746" cy="49182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FontTx/>
              <a:buNone/>
              <a:defRPr sz="1500" baseline="0">
                <a:solidFill>
                  <a:srgbClr val="00395E"/>
                </a:solidFill>
              </a:defRPr>
            </a:lvl1pPr>
          </a:lstStyle>
          <a:p>
            <a:pPr lvl="0"/>
            <a:r>
              <a:rPr lang="en-US"/>
              <a:t>Event Name   |   Date/Year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EB2060A9-0B46-1242-816F-6C3DCD801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43928" y="6218469"/>
            <a:ext cx="3636500" cy="5489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FontTx/>
              <a:buNone/>
              <a:defRPr sz="1500" baseline="0">
                <a:solidFill>
                  <a:srgbClr val="00395E"/>
                </a:solidFill>
              </a:defRPr>
            </a:lvl1pPr>
          </a:lstStyle>
          <a:p>
            <a:pPr lvl="0"/>
            <a:r>
              <a:rPr lang="en-US"/>
              <a:t>Presenter’s Name, Title</a:t>
            </a:r>
          </a:p>
        </p:txBody>
      </p:sp>
    </p:spTree>
    <p:extLst>
      <p:ext uri="{BB962C8B-B14F-4D97-AF65-F5344CB8AC3E}">
        <p14:creationId xmlns:p14="http://schemas.microsoft.com/office/powerpoint/2010/main" val="411828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Small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4E075-1BBE-4066-A36E-A212D109A85B}"/>
              </a:ext>
            </a:extLst>
          </p:cNvPr>
          <p:cNvGrpSpPr/>
          <p:nvPr userDrawn="1"/>
        </p:nvGrpSpPr>
        <p:grpSpPr>
          <a:xfrm>
            <a:off x="192396" y="9501668"/>
            <a:ext cx="6482724" cy="771957"/>
            <a:chOff x="253354" y="9210163"/>
            <a:chExt cx="9043046" cy="10768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0BF008-6A37-47A4-8F56-38E74302E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54" y="9210163"/>
              <a:ext cx="5140446" cy="85392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978AA-2B60-46E7-AE81-F4F63E5F8603}"/>
                </a:ext>
              </a:extLst>
            </p:cNvPr>
            <p:cNvGrpSpPr/>
            <p:nvPr/>
          </p:nvGrpSpPr>
          <p:grpSpPr>
            <a:xfrm>
              <a:off x="5726273" y="9315259"/>
              <a:ext cx="3570127" cy="971741"/>
              <a:chOff x="6621718" y="9189246"/>
              <a:chExt cx="3570127" cy="971741"/>
            </a:xfrm>
          </p:grpSpPr>
          <p:pic>
            <p:nvPicPr>
              <p:cNvPr id="13" name="Picture 2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29954F99-D95F-46F8-A0EB-4F75B4EF4A3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8756" y="9376569"/>
                <a:ext cx="2493089" cy="638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6F8AE994-B624-4351-99A1-350072187EB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1718" y="9189246"/>
                <a:ext cx="958784" cy="971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1052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828800"/>
            <a:ext cx="15087600" cy="3228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7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63237"/>
            <a:ext cx="12344400" cy="1028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0072" y="561001"/>
            <a:ext cx="96980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spc="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CALIFORNIA DEPARTMENT OF WATER RESOURCES</a:t>
            </a:r>
          </a:p>
          <a:p>
            <a:pPr>
              <a:spcAft>
                <a:spcPts val="600"/>
              </a:spcAft>
            </a:pPr>
            <a:r>
              <a:rPr lang="en-US" sz="2000" spc="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UNIVERSITY OF CALIFORNIA, DAVIS</a:t>
            </a:r>
          </a:p>
        </p:txBody>
      </p:sp>
    </p:spTree>
    <p:extLst>
      <p:ext uri="{BB962C8B-B14F-4D97-AF65-F5344CB8AC3E}">
        <p14:creationId xmlns:p14="http://schemas.microsoft.com/office/powerpoint/2010/main" val="33918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3"/>
          </a:xfrm>
          <a:prstGeom prst="rect">
            <a:avLst/>
          </a:prstGeom>
        </p:spPr>
        <p:txBody>
          <a:bodyPr lIns="163284" tIns="81642" rIns="163284" bIns="81642" anchor="t"/>
          <a:lstStyle>
            <a:lvl1pPr algn="l">
              <a:defRPr sz="7100" b="1" cap="all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  <a:prstGeom prst="rect">
            <a:avLst/>
          </a:prstGeom>
        </p:spPr>
        <p:txBody>
          <a:bodyPr lIns="163284" tIns="81642" rIns="163284" bIns="81642"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B03876-0E9D-4DF8-BE88-A7D4378C4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0" y="616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5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E17BF-62EF-294C-AC68-AEF695F02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0C35F9-102F-48B3-9CBB-B986C1083609}"/>
              </a:ext>
            </a:extLst>
          </p:cNvPr>
          <p:cNvGrpSpPr/>
          <p:nvPr userDrawn="1"/>
        </p:nvGrpSpPr>
        <p:grpSpPr>
          <a:xfrm>
            <a:off x="5681601" y="9189246"/>
            <a:ext cx="3570127" cy="971741"/>
            <a:chOff x="6621718" y="9189246"/>
            <a:chExt cx="3570127" cy="971741"/>
          </a:xfrm>
        </p:grpSpPr>
        <p:pic>
          <p:nvPicPr>
            <p:cNvPr id="8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285272E2-0FC7-4937-8C8F-95A07B429A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E67AB188-2493-4F52-9679-A04448613C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8719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mall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4E075-1BBE-4066-A36E-A212D109A85B}"/>
              </a:ext>
            </a:extLst>
          </p:cNvPr>
          <p:cNvGrpSpPr/>
          <p:nvPr userDrawn="1"/>
        </p:nvGrpSpPr>
        <p:grpSpPr>
          <a:xfrm>
            <a:off x="192396" y="9501668"/>
            <a:ext cx="6482724" cy="771957"/>
            <a:chOff x="253354" y="9210163"/>
            <a:chExt cx="9043046" cy="10768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0BF008-6A37-47A4-8F56-38E74302E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54" y="9210163"/>
              <a:ext cx="5140446" cy="85392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978AA-2B60-46E7-AE81-F4F63E5F8603}"/>
                </a:ext>
              </a:extLst>
            </p:cNvPr>
            <p:cNvGrpSpPr/>
            <p:nvPr/>
          </p:nvGrpSpPr>
          <p:grpSpPr>
            <a:xfrm>
              <a:off x="5726273" y="9315259"/>
              <a:ext cx="3570127" cy="971741"/>
              <a:chOff x="6621718" y="9189246"/>
              <a:chExt cx="3570127" cy="971741"/>
            </a:xfrm>
          </p:grpSpPr>
          <p:pic>
            <p:nvPicPr>
              <p:cNvPr id="13" name="Picture 2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29954F99-D95F-46F8-A0EB-4F75B4EF4A3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8756" y="9376569"/>
                <a:ext cx="2493089" cy="638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6F8AE994-B624-4351-99A1-350072187EB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1718" y="9189246"/>
                <a:ext cx="958784" cy="971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0797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7B005-BFFD-DA41-8E10-12091077AF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5855C9-4127-4533-896B-033B1C54FEE3}"/>
              </a:ext>
            </a:extLst>
          </p:cNvPr>
          <p:cNvGrpSpPr/>
          <p:nvPr userDrawn="1"/>
        </p:nvGrpSpPr>
        <p:grpSpPr>
          <a:xfrm>
            <a:off x="5681601" y="9189246"/>
            <a:ext cx="3570127" cy="971741"/>
            <a:chOff x="6621718" y="9189246"/>
            <a:chExt cx="3570127" cy="971741"/>
          </a:xfrm>
        </p:grpSpPr>
        <p:pic>
          <p:nvPicPr>
            <p:cNvPr id="9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7DF7E8E4-C15A-407B-AA76-7D47414574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21E88196-5C30-4905-BB31-554F3B3EBD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213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6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343701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0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3752D-273C-F748-A353-D7EF29A90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-lef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16" y="657617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689911" y="4121624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3" y="1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1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E7C25-90F8-1D40-93DE-171CAE242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072D46-73E4-4FBF-A730-D8073DFEF588}"/>
              </a:ext>
            </a:extLst>
          </p:cNvPr>
          <p:cNvGrpSpPr/>
          <p:nvPr userDrawn="1"/>
        </p:nvGrpSpPr>
        <p:grpSpPr>
          <a:xfrm>
            <a:off x="14296964" y="9151253"/>
            <a:ext cx="3570127" cy="971741"/>
            <a:chOff x="6621718" y="9189246"/>
            <a:chExt cx="3570127" cy="971741"/>
          </a:xfrm>
        </p:grpSpPr>
        <p:pic>
          <p:nvPicPr>
            <p:cNvPr id="5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7350C18E-2485-451D-B7A0-E7E21CEA9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60A1B036-5F63-49C1-8282-FEDE642543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9535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E7C25-90F8-1D40-93DE-171CAE242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072D46-73E4-4FBF-A730-D8073DFEF588}"/>
              </a:ext>
            </a:extLst>
          </p:cNvPr>
          <p:cNvGrpSpPr/>
          <p:nvPr userDrawn="1"/>
        </p:nvGrpSpPr>
        <p:grpSpPr>
          <a:xfrm>
            <a:off x="5681601" y="9189246"/>
            <a:ext cx="3570127" cy="971741"/>
            <a:chOff x="6621718" y="9189246"/>
            <a:chExt cx="3570127" cy="971741"/>
          </a:xfrm>
        </p:grpSpPr>
        <p:pic>
          <p:nvPicPr>
            <p:cNvPr id="5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7350C18E-2485-451D-B7A0-E7E21CEA9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60A1B036-5F63-49C1-8282-FEDE642543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09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828800"/>
            <a:ext cx="15087600" cy="3228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7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63237"/>
            <a:ext cx="12344400" cy="1028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0072" y="561001"/>
            <a:ext cx="9612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CALIFORNIA DEPARTMENT OF WATER RESOURCES</a:t>
            </a:r>
          </a:p>
        </p:txBody>
      </p:sp>
    </p:spTree>
    <p:extLst>
      <p:ext uri="{BB962C8B-B14F-4D97-AF65-F5344CB8AC3E}">
        <p14:creationId xmlns:p14="http://schemas.microsoft.com/office/powerpoint/2010/main" val="339184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9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3"/>
          </a:xfrm>
          <a:prstGeom prst="rect">
            <a:avLst/>
          </a:prstGeom>
        </p:spPr>
        <p:txBody>
          <a:bodyPr lIns="163284" tIns="81642" rIns="163284" bIns="81642" anchor="t"/>
          <a:lstStyle>
            <a:lvl1pPr algn="l">
              <a:defRPr sz="7100" b="1" cap="all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  <a:prstGeom prst="rect">
            <a:avLst/>
          </a:prstGeom>
        </p:spPr>
        <p:txBody>
          <a:bodyPr lIns="163284" tIns="81642" rIns="163284" bIns="81642"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7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  <a:alpha val="53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E17BF-62EF-294C-AC68-AEF695F02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7B005-BFFD-DA41-8E10-12091077AF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3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6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343701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0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3752D-273C-F748-A353-D7EF29A90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-lef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16" y="657617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689911" y="4121624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3" y="1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E7C25-90F8-1D40-93DE-171CAE242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3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  <a:alpha val="47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40" r:id="rId2"/>
    <p:sldLayoutId id="2147484141" r:id="rId3"/>
    <p:sldLayoutId id="2147484142" r:id="rId4"/>
    <p:sldLayoutId id="2147484144" r:id="rId5"/>
    <p:sldLayoutId id="2147484152" r:id="rId6"/>
    <p:sldLayoutId id="2147484154" r:id="rId7"/>
    <p:sldLayoutId id="2147484145" r:id="rId8"/>
    <p:sldLayoutId id="2147484146" r:id="rId9"/>
    <p:sldLayoutId id="2147484161" r:id="rId10"/>
  </p:sldLayoutIdLst>
  <p:txStyles>
    <p:titleStyle>
      <a:lvl1pPr algn="ctr" defTabSz="81642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7" indent="-612317" algn="l" defTabSz="81642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86" indent="-510264" algn="l" defTabSz="816422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55" indent="-408211" algn="l" defTabSz="81642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77" indent="-408211" algn="l" defTabSz="81642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99" indent="-408211" algn="l" defTabSz="81642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321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43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65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87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  <a:alpha val="47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56" r:id="rId4"/>
    <p:sldLayoutId id="2147484162" r:id="rId5"/>
    <p:sldLayoutId id="2147484163" r:id="rId6"/>
    <p:sldLayoutId id="2147484164" r:id="rId7"/>
    <p:sldLayoutId id="2147484165" r:id="rId8"/>
    <p:sldLayoutId id="2147484155" r:id="rId9"/>
    <p:sldLayoutId id="2147484167" r:id="rId10"/>
  </p:sldLayoutIdLst>
  <p:hf hdr="0" ftr="0" dt="0"/>
  <p:txStyles>
    <p:titleStyle>
      <a:lvl1pPr algn="ctr" defTabSz="81642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7" indent="-612317" algn="l" defTabSz="81642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86" indent="-510264" algn="l" defTabSz="816422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55" indent="-408211" algn="l" defTabSz="81642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77" indent="-408211" algn="l" defTabSz="81642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99" indent="-408211" algn="l" defTabSz="81642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321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43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65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87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kevin.he@water.ca.gov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CADWRDeltaModeling/SalinityMLWorkshop_DMS_UCD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Bradley.Tom@water.ca.gov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8">
            <a:extLst>
              <a:ext uri="{FF2B5EF4-FFF2-40B4-BE49-F238E27FC236}">
                <a16:creationId xmlns:a16="http://schemas.microsoft.com/office/drawing/2014/main" id="{D03D95CE-B35B-9C3F-B979-EE5E78B42643}"/>
              </a:ext>
            </a:extLst>
          </p:cNvPr>
          <p:cNvSpPr txBox="1">
            <a:spLocks/>
          </p:cNvSpPr>
          <p:nvPr/>
        </p:nvSpPr>
        <p:spPr>
          <a:xfrm>
            <a:off x="3700730" y="2526487"/>
            <a:ext cx="13721362" cy="6868196"/>
          </a:xfrm>
          <a:prstGeom prst="rect">
            <a:avLst/>
          </a:prstGeom>
        </p:spPr>
        <p:txBody>
          <a:bodyPr lIns="163284" tIns="81642" rIns="163284" bIns="81642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81642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163284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244926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32656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4082110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4898532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5714954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6531376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Housekeeping Items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This meeting will be recorded in Teams</a:t>
            </a: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Questions</a:t>
            </a: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endParaRPr lang="en-US" sz="44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endParaRPr lang="en-US" sz="44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endParaRPr lang="en-US" sz="4400">
              <a:solidFill>
                <a:schemeClr val="tx2"/>
              </a:solidFill>
              <a:latin typeface="Arial"/>
              <a:cs typeface="Arial"/>
            </a:endParaRP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endParaRPr lang="en-US" sz="4400">
              <a:solidFill>
                <a:schemeClr val="tx2"/>
              </a:solidFill>
              <a:latin typeface="Arial"/>
              <a:cs typeface="Arial"/>
            </a:endParaRP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r>
              <a:rPr lang="en-US" sz="4400">
                <a:solidFill>
                  <a:schemeClr val="tx2"/>
                </a:solidFill>
                <a:latin typeface="Arial"/>
                <a:cs typeface="Arial"/>
              </a:rPr>
              <a:t>Please mute yourself if you are not talking</a:t>
            </a:r>
          </a:p>
          <a:p>
            <a:pPr marL="571500" indent="-571500">
              <a:spcAft>
                <a:spcPts val="0"/>
              </a:spcAft>
              <a:buFont typeface="Arial"/>
              <a:buChar char="•"/>
            </a:pPr>
            <a:r>
              <a:rPr lang="en-US" sz="4400">
                <a:solidFill>
                  <a:schemeClr val="tx2"/>
                </a:solidFill>
                <a:latin typeface="Arial"/>
                <a:cs typeface="Arial"/>
              </a:rPr>
              <a:t>Workshop: 9:15am – 12:00pm, Friday, January 27</a:t>
            </a:r>
          </a:p>
          <a:p>
            <a:pPr>
              <a:spcAft>
                <a:spcPts val="0"/>
              </a:spcAft>
            </a:pPr>
            <a:r>
              <a:rPr lang="en-US" sz="4400">
                <a:solidFill>
                  <a:schemeClr val="tx2"/>
                </a:solidFill>
                <a:latin typeface="Arial"/>
                <a:cs typeface="Arial"/>
              </a:rPr>
              <a:t>Contact: </a:t>
            </a:r>
            <a:r>
              <a:rPr lang="en-US" sz="4400">
                <a:solidFill>
                  <a:schemeClr val="tx2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Kevin.He@water.ca.gov</a:t>
            </a:r>
            <a:r>
              <a:rPr lang="en-US" sz="4400">
                <a:solidFill>
                  <a:schemeClr val="tx2"/>
                </a:solidFill>
                <a:latin typeface="Arial"/>
                <a:cs typeface="Arial"/>
              </a:rPr>
              <a:t>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2F1079F-2CEF-A9CF-95ED-EB5FE17A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80" y="4100033"/>
            <a:ext cx="5652656" cy="3150765"/>
          </a:xfrm>
          <a:prstGeom prst="rect">
            <a:avLst/>
          </a:prstGeom>
        </p:spPr>
      </p:pic>
      <p:sp>
        <p:nvSpPr>
          <p:cNvPr id="3" name="Title 8">
            <a:extLst>
              <a:ext uri="{FF2B5EF4-FFF2-40B4-BE49-F238E27FC236}">
                <a16:creationId xmlns:a16="http://schemas.microsoft.com/office/drawing/2014/main" id="{3208690B-80E0-5697-A25C-EDBCED4C3E05}"/>
              </a:ext>
            </a:extLst>
          </p:cNvPr>
          <p:cNvSpPr txBox="1">
            <a:spLocks/>
          </p:cNvSpPr>
          <p:nvPr/>
        </p:nvSpPr>
        <p:spPr>
          <a:xfrm>
            <a:off x="825912" y="309759"/>
            <a:ext cx="17011816" cy="2226922"/>
          </a:xfrm>
          <a:prstGeom prst="rect">
            <a:avLst/>
          </a:prstGeom>
        </p:spPr>
        <p:txBody>
          <a:bodyPr lIns="163284" tIns="81642" rIns="163284" bIns="81642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81642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163284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244926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32656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4082110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4898532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5714954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6531376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7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Software Environment Setup  </a:t>
            </a:r>
            <a:endParaRPr lang="en-US" sz="7200" b="1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January</a:t>
            </a:r>
            <a:r>
              <a:rPr lang="en-US" sz="4400" b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25</a:t>
            </a:r>
            <a:r>
              <a:rPr lang="en-US" sz="4400" b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2023</a:t>
            </a:r>
            <a:endParaRPr lang="en-US" sz="440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</a:pPr>
            <a:endParaRPr lang="en-US" sz="4400" b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</a:pPr>
            <a:endParaRPr lang="en-US" sz="44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58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A4DE5B-AF81-E8B9-6520-6EC1E278EC8F}"/>
              </a:ext>
            </a:extLst>
          </p:cNvPr>
          <p:cNvSpPr txBox="1">
            <a:spLocks/>
          </p:cNvSpPr>
          <p:nvPr/>
        </p:nvSpPr>
        <p:spPr>
          <a:xfrm>
            <a:off x="365760" y="-17140"/>
            <a:ext cx="17556480" cy="3228975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Download ML Code/Data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1E39C3-DB95-B444-91C7-A2061C4842A3}"/>
              </a:ext>
            </a:extLst>
          </p:cNvPr>
          <p:cNvSpPr txBox="1">
            <a:spLocks/>
          </p:cNvSpPr>
          <p:nvPr/>
        </p:nvSpPr>
        <p:spPr>
          <a:xfrm>
            <a:off x="58211" y="1076607"/>
            <a:ext cx="17556480" cy="3667714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 fontAlgn="auto">
              <a:spcAft>
                <a:spcPts val="0"/>
              </a:spcAft>
              <a:buFont typeface="Arial"/>
              <a:buAutoNum type="alphaLcParenR"/>
            </a:pPr>
            <a:r>
              <a:rPr lang="en-US"/>
              <a:t>If you don’t have Git* installed</a:t>
            </a:r>
          </a:p>
          <a:p>
            <a:pPr fontAlgn="auto">
              <a:spcAft>
                <a:spcPts val="0"/>
              </a:spcAft>
            </a:pPr>
            <a:r>
              <a:rPr lang="en-US">
                <a:hlinkClick r:id="rId2"/>
              </a:rPr>
              <a:t>https://github.com/CADWRDeltaModeling/SalinityMLWorkshop_DMS_UCD</a:t>
            </a:r>
            <a:endParaRPr lang="en-US"/>
          </a:p>
          <a:p>
            <a:pPr fontAlgn="auto">
              <a:spcAft>
                <a:spcPts val="0"/>
              </a:spcAft>
            </a:pPr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B0E70B-1714-F410-2719-31A782413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7768" y="4053385"/>
            <a:ext cx="9500918" cy="61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DD71F3D-10B7-2A99-381A-209BC7340C6A}"/>
              </a:ext>
            </a:extLst>
          </p:cNvPr>
          <p:cNvSpPr txBox="1">
            <a:spLocks/>
          </p:cNvSpPr>
          <p:nvPr/>
        </p:nvSpPr>
        <p:spPr>
          <a:xfrm>
            <a:off x="195639" y="7804297"/>
            <a:ext cx="7566128" cy="1055631"/>
          </a:xfrm>
          <a:prstGeom prst="rect">
            <a:avLst/>
          </a:prstGeom>
        </p:spPr>
        <p:txBody>
          <a:bodyPr anchor="ctr"/>
          <a:lstStyle>
            <a:lvl1pPr marL="0" indent="0" algn="l" defTabSz="816422" rtl="0" eaLnBrk="1" latinLnBrk="0" hangingPunct="1">
              <a:spcBef>
                <a:spcPct val="20000"/>
              </a:spcBef>
              <a:buFont typeface="Arial"/>
              <a:buNone/>
              <a:defRPr sz="5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42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84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26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688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2110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53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95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37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/>
              <a:t>Git* is a free and open source distributed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29588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4AF0E6-20EC-1467-0D02-A2546C3D0703}"/>
              </a:ext>
            </a:extLst>
          </p:cNvPr>
          <p:cNvSpPr txBox="1">
            <a:spLocks/>
          </p:cNvSpPr>
          <p:nvPr/>
        </p:nvSpPr>
        <p:spPr>
          <a:xfrm>
            <a:off x="365760" y="-3497"/>
            <a:ext cx="17556480" cy="32289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16422" rtl="0" eaLnBrk="1" latinLnBrk="0" hangingPunct="1">
              <a:spcBef>
                <a:spcPct val="0"/>
              </a:spcBef>
              <a:buNone/>
              <a:defRPr sz="10700" b="1" kern="1200">
                <a:solidFill>
                  <a:srgbClr val="0039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Download ML Code/Data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98B80C-CEC4-4968-20E6-FFFA4D2CC633}"/>
              </a:ext>
            </a:extLst>
          </p:cNvPr>
          <p:cNvSpPr txBox="1">
            <a:spLocks/>
          </p:cNvSpPr>
          <p:nvPr/>
        </p:nvSpPr>
        <p:spPr>
          <a:xfrm>
            <a:off x="535881" y="2358230"/>
            <a:ext cx="17556480" cy="1056761"/>
          </a:xfrm>
          <a:prstGeom prst="rect">
            <a:avLst/>
          </a:prstGeom>
        </p:spPr>
        <p:txBody>
          <a:bodyPr anchor="ctr"/>
          <a:lstStyle>
            <a:lvl1pPr marL="0" indent="0" algn="l" defTabSz="816422" rtl="0" eaLnBrk="1" latinLnBrk="0" hangingPunct="1">
              <a:spcBef>
                <a:spcPct val="20000"/>
              </a:spcBef>
              <a:buFont typeface="Arial"/>
              <a:buNone/>
              <a:defRPr sz="5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42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84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26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688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2110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53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95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37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 fontAlgn="auto">
              <a:spcAft>
                <a:spcPts val="0"/>
              </a:spcAft>
              <a:buFont typeface="Arial"/>
              <a:buAutoNum type="alphaLcParenR"/>
            </a:pPr>
            <a:r>
              <a:rPr lang="en-US"/>
              <a:t>If you don’t have Git installed (</a:t>
            </a:r>
            <a:r>
              <a:rPr lang="en-US" err="1"/>
              <a:t>cont</a:t>
            </a:r>
            <a:r>
              <a:rPr lang="en-US"/>
              <a:t>)</a:t>
            </a:r>
          </a:p>
          <a:p>
            <a:pPr fontAlgn="auto">
              <a:spcAft>
                <a:spcPts val="0"/>
              </a:spcAft>
            </a:pPr>
            <a:r>
              <a:rPr lang="en-US"/>
              <a:t>Double click the zip file</a:t>
            </a:r>
          </a:p>
          <a:p>
            <a:pPr fontAlgn="auto">
              <a:spcAft>
                <a:spcPts val="0"/>
              </a:spcAft>
            </a:pPr>
            <a:r>
              <a:rPr lang="en-US"/>
              <a:t>Copy and paste the folder inside to another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ED8E0-3519-DCD3-7D97-6CA551C8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85" y="4367172"/>
            <a:ext cx="11536697" cy="50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7CCDAB-D46B-4D6F-413A-EBD6717F1316}"/>
              </a:ext>
            </a:extLst>
          </p:cNvPr>
          <p:cNvSpPr txBox="1">
            <a:spLocks/>
          </p:cNvSpPr>
          <p:nvPr/>
        </p:nvSpPr>
        <p:spPr>
          <a:xfrm>
            <a:off x="365760" y="-85365"/>
            <a:ext cx="17556480" cy="32289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16422" rtl="0" eaLnBrk="1" latinLnBrk="0" hangingPunct="1">
              <a:spcBef>
                <a:spcPct val="0"/>
              </a:spcBef>
              <a:buNone/>
              <a:defRPr sz="10700" b="1" kern="1200">
                <a:solidFill>
                  <a:srgbClr val="0039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Download ML Code/Data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26035F-5423-9408-EA58-0AB4283C0474}"/>
              </a:ext>
            </a:extLst>
          </p:cNvPr>
          <p:cNvSpPr txBox="1">
            <a:spLocks/>
          </p:cNvSpPr>
          <p:nvPr/>
        </p:nvSpPr>
        <p:spPr>
          <a:xfrm>
            <a:off x="3900977" y="3394414"/>
            <a:ext cx="14288597" cy="1056761"/>
          </a:xfrm>
          <a:prstGeom prst="rect">
            <a:avLst/>
          </a:prstGeom>
        </p:spPr>
        <p:txBody>
          <a:bodyPr anchor="ctr"/>
          <a:lstStyle>
            <a:lvl1pPr marL="0" indent="0" algn="l" defTabSz="816422" rtl="0" eaLnBrk="1" latinLnBrk="0" hangingPunct="1">
              <a:spcBef>
                <a:spcPct val="20000"/>
              </a:spcBef>
              <a:buFont typeface="Arial"/>
              <a:buNone/>
              <a:defRPr sz="5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42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84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26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688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2110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53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95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37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b) If you have Git installed </a:t>
            </a:r>
          </a:p>
          <a:p>
            <a:pPr fontAlgn="auto">
              <a:spcAft>
                <a:spcPts val="0"/>
              </a:spcAft>
            </a:pPr>
            <a:r>
              <a:rPr lang="en-US"/>
              <a:t>Open a command prompt window</a:t>
            </a:r>
          </a:p>
          <a:p>
            <a:pPr fontAlgn="auto">
              <a:spcAft>
                <a:spcPts val="0"/>
              </a:spcAft>
            </a:pPr>
            <a:r>
              <a:rPr lang="en-US"/>
              <a:t>Navigate to the location where you want to save files</a:t>
            </a:r>
          </a:p>
          <a:p>
            <a:pPr fontAlgn="auto">
              <a:spcAft>
                <a:spcPts val="0"/>
              </a:spcAft>
            </a:pPr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0B8B44-BB0C-B727-443E-CD6B21E61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6" y="1455994"/>
            <a:ext cx="3543078" cy="62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504CB9F-DDA5-6872-6C93-9F89FF694A45}"/>
              </a:ext>
            </a:extLst>
          </p:cNvPr>
          <p:cNvSpPr txBox="1">
            <a:spLocks/>
          </p:cNvSpPr>
          <p:nvPr/>
        </p:nvSpPr>
        <p:spPr>
          <a:xfrm>
            <a:off x="-1" y="8530790"/>
            <a:ext cx="18555629" cy="1056761"/>
          </a:xfrm>
          <a:prstGeom prst="rect">
            <a:avLst/>
          </a:prstGeom>
        </p:spPr>
        <p:txBody>
          <a:bodyPr anchor="ctr"/>
          <a:lstStyle>
            <a:lvl1pPr marL="0" indent="0" algn="l" defTabSz="816422" rtl="0" eaLnBrk="1" latinLnBrk="0" hangingPunct="1">
              <a:spcBef>
                <a:spcPct val="20000"/>
              </a:spcBef>
              <a:buFont typeface="Arial"/>
              <a:buNone/>
              <a:defRPr sz="5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42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84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26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688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2110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53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95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37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600"/>
              <a:t>git clone https://github.com/CADWRDeltaModeling/SalinityMLWorkshop_DMS_UCD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D5D78-D08D-FBE7-2596-51D98F411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6" b="62111"/>
          <a:stretch/>
        </p:blipFill>
        <p:spPr>
          <a:xfrm>
            <a:off x="4125432" y="5516400"/>
            <a:ext cx="12992986" cy="31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3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60ED3F-F552-7B96-DFE1-3BB347F42DE6}"/>
              </a:ext>
            </a:extLst>
          </p:cNvPr>
          <p:cNvSpPr txBox="1">
            <a:spLocks/>
          </p:cNvSpPr>
          <p:nvPr/>
        </p:nvSpPr>
        <p:spPr>
          <a:xfrm>
            <a:off x="474216" y="441142"/>
            <a:ext cx="173736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Open an Anaconda Powershell prompt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2C22FE-06D0-1824-537B-811203DF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65" y="2786284"/>
            <a:ext cx="8789470" cy="553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1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BF33233-7F91-687A-A803-F18CC2346C91}"/>
              </a:ext>
            </a:extLst>
          </p:cNvPr>
          <p:cNvSpPr txBox="1">
            <a:spLocks/>
          </p:cNvSpPr>
          <p:nvPr/>
        </p:nvSpPr>
        <p:spPr>
          <a:xfrm>
            <a:off x="1257300" y="-111498"/>
            <a:ext cx="15773400" cy="1988345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Create a conda environment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F5B7B-428E-1748-A0B2-E5EE6EC6A4B7}"/>
              </a:ext>
            </a:extLst>
          </p:cNvPr>
          <p:cNvSpPr txBox="1">
            <a:spLocks/>
          </p:cNvSpPr>
          <p:nvPr/>
        </p:nvSpPr>
        <p:spPr>
          <a:xfrm>
            <a:off x="1257300" y="1231356"/>
            <a:ext cx="15773400" cy="6527007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Use the “cd” command to navigate to the folder containing your code/data</a:t>
            </a:r>
            <a:endParaRPr lang="en-US" sz="72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6C46F-ECD0-C5F8-04A3-311DFE35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55" y="2730606"/>
            <a:ext cx="9020580" cy="41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EC10909-B378-230C-D161-C9A386CE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07" y="7055681"/>
            <a:ext cx="15978493" cy="22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6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F3A3BF-7A5D-5156-A02B-FF9C8855DA19}"/>
              </a:ext>
            </a:extLst>
          </p:cNvPr>
          <p:cNvSpPr txBox="1">
            <a:spLocks/>
          </p:cNvSpPr>
          <p:nvPr/>
        </p:nvSpPr>
        <p:spPr>
          <a:xfrm>
            <a:off x="1257300" y="-166090"/>
            <a:ext cx="15773400" cy="1988345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Create a conda environment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177596-0F05-EE15-08FE-80D3B236670B}"/>
              </a:ext>
            </a:extLst>
          </p:cNvPr>
          <p:cNvSpPr txBox="1">
            <a:spLocks/>
          </p:cNvSpPr>
          <p:nvPr/>
        </p:nvSpPr>
        <p:spPr>
          <a:xfrm>
            <a:off x="1257300" y="1176764"/>
            <a:ext cx="15773400" cy="6527007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latin typeface="Calibri" panose="020F0502020204030204" pitchFamily="34" charset="0"/>
              </a:rPr>
              <a:t>conda env create -f Salinity_DWR.yml </a:t>
            </a:r>
            <a:endParaRPr lang="en-US" sz="7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7699E-3855-1B9F-B577-4149788C2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03"/>
          <a:stretch/>
        </p:blipFill>
        <p:spPr>
          <a:xfrm>
            <a:off x="880948" y="3043783"/>
            <a:ext cx="13987463" cy="476201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5C0671E-6D59-5326-1817-626587FB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97" y="4636579"/>
            <a:ext cx="9481462" cy="53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3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D1C5BE-CC40-B16A-6A52-598FCC78D79A}"/>
              </a:ext>
            </a:extLst>
          </p:cNvPr>
          <p:cNvSpPr txBox="1">
            <a:spLocks/>
          </p:cNvSpPr>
          <p:nvPr/>
        </p:nvSpPr>
        <p:spPr>
          <a:xfrm>
            <a:off x="914400" y="251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Install nb_conda_kernels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9321EA-0D59-7297-9335-E4CD45A5581A}"/>
              </a:ext>
            </a:extLst>
          </p:cNvPr>
          <p:cNvSpPr txBox="1">
            <a:spLocks/>
          </p:cNvSpPr>
          <p:nvPr/>
        </p:nvSpPr>
        <p:spPr>
          <a:xfrm>
            <a:off x="764275" y="1127083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To have access to the new </a:t>
            </a:r>
            <a:r>
              <a:rPr lang="en-US" err="1"/>
              <a:t>conda</a:t>
            </a:r>
            <a:r>
              <a:rPr lang="en-US"/>
              <a:t> environment in a Jupyter Notebook, you need to install “</a:t>
            </a:r>
            <a:r>
              <a:rPr lang="en-US" err="1"/>
              <a:t>nb_conda_kernels</a:t>
            </a:r>
            <a:r>
              <a:rPr lang="en-US"/>
              <a:t>” into the base environment:</a:t>
            </a:r>
          </a:p>
          <a:p>
            <a:pPr fontAlgn="auto">
              <a:spcAft>
                <a:spcPts val="0"/>
              </a:spcAft>
            </a:pPr>
            <a:r>
              <a:rPr lang="en-US" sz="2700" err="1">
                <a:solidFill>
                  <a:srgbClr val="000000"/>
                </a:solidFill>
                <a:latin typeface="Consolas" panose="020B0609020204030204" pitchFamily="49" charset="0"/>
              </a:rPr>
              <a:t>conda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install </a:t>
            </a:r>
            <a:r>
              <a:rPr lang="en-US" sz="2700" b="1">
                <a:solidFill>
                  <a:srgbClr val="336699"/>
                </a:solidFill>
                <a:latin typeface="Consolas" panose="020B0609020204030204" pitchFamily="49" charset="0"/>
              </a:rPr>
              <a:t>-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sz="2700" b="1">
                <a:solidFill>
                  <a:srgbClr val="336699"/>
                </a:solidFill>
                <a:latin typeface="Consolas" panose="020B0609020204030204" pitchFamily="49" charset="0"/>
              </a:rPr>
              <a:t>-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n base </a:t>
            </a:r>
            <a:r>
              <a:rPr lang="en-US" sz="2700" err="1">
                <a:solidFill>
                  <a:srgbClr val="000000"/>
                </a:solidFill>
                <a:latin typeface="Consolas" panose="020B0609020204030204" pitchFamily="49" charset="0"/>
              </a:rPr>
              <a:t>nb_conda_kernels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6D329A-462C-CE31-3D12-B52C2F8E2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84"/>
          <a:stretch/>
        </p:blipFill>
        <p:spPr bwMode="auto">
          <a:xfrm>
            <a:off x="1403498" y="4447451"/>
            <a:ext cx="7317234" cy="50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BC323FD-A08E-410B-4101-EA233482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690" y="4426020"/>
            <a:ext cx="8878405" cy="50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8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2FE2C3-9FDB-73D2-999A-067FFE8D4D8C}"/>
              </a:ext>
            </a:extLst>
          </p:cNvPr>
          <p:cNvSpPr txBox="1">
            <a:spLocks/>
          </p:cNvSpPr>
          <p:nvPr/>
        </p:nvSpPr>
        <p:spPr>
          <a:xfrm>
            <a:off x="1066800" y="56435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Open Jupyter Notebook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1EF677-D0A8-3553-23D8-029A9D5625D4}"/>
              </a:ext>
            </a:extLst>
          </p:cNvPr>
          <p:cNvSpPr txBox="1">
            <a:spLocks/>
          </p:cNvSpPr>
          <p:nvPr/>
        </p:nvSpPr>
        <p:spPr>
          <a:xfrm>
            <a:off x="1066800" y="25527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4800"/>
              <a:t>jupyter notebook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480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4800" b="1"/>
              <a:t>If the above command fails, try these two commands: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480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4800"/>
              <a:t>call conda activate jupyter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4800"/>
              <a:t>start jupyter notebook </a:t>
            </a:r>
          </a:p>
        </p:txBody>
      </p:sp>
    </p:spTree>
    <p:extLst>
      <p:ext uri="{BB962C8B-B14F-4D97-AF65-F5344CB8AC3E}">
        <p14:creationId xmlns:p14="http://schemas.microsoft.com/office/powerpoint/2010/main" val="261188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DEA8BD-10A3-4CE9-E7F3-C2C9B6F07E2D}"/>
              </a:ext>
            </a:extLst>
          </p:cNvPr>
          <p:cNvSpPr txBox="1">
            <a:spLocks/>
          </p:cNvSpPr>
          <p:nvPr/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Open the ANN Jupyter Notebook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77CEF0-66A9-701E-6A18-DECC14ED2FDA}"/>
              </a:ext>
            </a:extLst>
          </p:cNvPr>
          <p:cNvSpPr txBox="1">
            <a:spLocks/>
          </p:cNvSpPr>
          <p:nvPr/>
        </p:nvSpPr>
        <p:spPr>
          <a:xfrm>
            <a:off x="232033" y="1749027"/>
            <a:ext cx="18564447" cy="6788945"/>
          </a:xfrm>
          <a:prstGeom prst="rect">
            <a:avLst/>
          </a:prstGeom>
        </p:spPr>
        <p:txBody>
          <a:bodyPr lIns="163284" tIns="81642" rIns="163284" bIns="81642" anchor="t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4800"/>
              <a:t>click 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4800" b="1" err="1"/>
              <a:t>Local_Train_ANN_on_Augmented_Dataset.ipynb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D92BFDE-5297-D44F-E240-9D82B3EE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92" y="3933825"/>
            <a:ext cx="10848975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8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3A6399-9913-D641-FF50-C578E44136B1}"/>
              </a:ext>
            </a:extLst>
          </p:cNvPr>
          <p:cNvSpPr txBox="1">
            <a:spLocks/>
          </p:cNvSpPr>
          <p:nvPr/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Select notebook kernel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E64123-4DEA-1A6E-53FE-051EE9138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381250"/>
            <a:ext cx="140017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1A0EA-3EDD-AAFB-BAE2-5F05131D76BD}"/>
              </a:ext>
            </a:extLst>
          </p:cNvPr>
          <p:cNvSpPr txBox="1"/>
          <p:nvPr/>
        </p:nvSpPr>
        <p:spPr>
          <a:xfrm>
            <a:off x="616688" y="8165805"/>
            <a:ext cx="14247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 notebook kernel is </a:t>
            </a:r>
            <a:r>
              <a:rPr lang="en-US" sz="2800" b="1" i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a </a:t>
            </a:r>
            <a:r>
              <a:rPr lang="en-US" sz="2800" i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“computational engine” that executes the code contained in a Notebook document</a:t>
            </a:r>
            <a:r>
              <a:rPr lang="en-US" sz="280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354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ording Start Stock Illustrations – 477 Recording Start Stock  Illustrations, Vectors &amp; Clipart - Dreamstime">
            <a:extLst>
              <a:ext uri="{FF2B5EF4-FFF2-40B4-BE49-F238E27FC236}">
                <a16:creationId xmlns:a16="http://schemas.microsoft.com/office/drawing/2014/main" id="{9D0C1E47-902C-49B8-880A-32952D28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000247"/>
            <a:ext cx="10088879" cy="34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0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2E2918-165B-6B3E-7B3B-46138A01716B}"/>
              </a:ext>
            </a:extLst>
          </p:cNvPr>
          <p:cNvSpPr txBox="1">
            <a:spLocks/>
          </p:cNvSpPr>
          <p:nvPr/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Run the notebook code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1C3CE7-E055-6BEE-AFE1-4D612482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686049"/>
            <a:ext cx="8790220" cy="60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76953A-8144-14BB-7CAB-378238709F34}"/>
              </a:ext>
            </a:extLst>
          </p:cNvPr>
          <p:cNvSpPr txBox="1">
            <a:spLocks/>
          </p:cNvSpPr>
          <p:nvPr/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Completed cell vs running cell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68198A-477A-9B7B-FA49-045E197A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1843088"/>
            <a:ext cx="11306175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36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38F6F6-861C-01A5-E542-4C79E8A109FA}"/>
              </a:ext>
            </a:extLst>
          </p:cNvPr>
          <p:cNvSpPr txBox="1">
            <a:spLocks/>
          </p:cNvSpPr>
          <p:nvPr/>
        </p:nvSpPr>
        <p:spPr>
          <a:xfrm>
            <a:off x="1066800" y="56435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Questions?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67650-C176-4B23-E118-23B62BE1D1EE}"/>
              </a:ext>
            </a:extLst>
          </p:cNvPr>
          <p:cNvSpPr txBox="1">
            <a:spLocks/>
          </p:cNvSpPr>
          <p:nvPr/>
        </p:nvSpPr>
        <p:spPr>
          <a:xfrm>
            <a:off x="1066800" y="2552701"/>
            <a:ext cx="16459200" cy="6788945"/>
          </a:xfrm>
          <a:prstGeom prst="rect">
            <a:avLst/>
          </a:prstGeom>
        </p:spPr>
        <p:txBody>
          <a:bodyPr lIns="163284" tIns="81642" rIns="163284" bIns="81642" anchor="t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>
                <a:hlinkClick r:id="rId2"/>
              </a:rPr>
              <a:t>Kevin.He@water.ca.gov</a:t>
            </a:r>
            <a:endParaRPr lang="en-US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84B9B3-CF18-34C5-682B-890171B6C38C}"/>
              </a:ext>
            </a:extLst>
          </p:cNvPr>
          <p:cNvSpPr txBox="1">
            <a:spLocks/>
          </p:cNvSpPr>
          <p:nvPr/>
        </p:nvSpPr>
        <p:spPr>
          <a:xfrm>
            <a:off x="19595" y="1828800"/>
            <a:ext cx="18255342" cy="32779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9600" b="1">
                <a:solidFill>
                  <a:schemeClr val="accent3"/>
                </a:solidFill>
                <a:cs typeface="Arial"/>
              </a:rPr>
              <a:t>Software Environment Setup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D03D95CE-B35B-9C3F-B979-EE5E78B42643}"/>
              </a:ext>
            </a:extLst>
          </p:cNvPr>
          <p:cNvSpPr txBox="1">
            <a:spLocks/>
          </p:cNvSpPr>
          <p:nvPr/>
        </p:nvSpPr>
        <p:spPr>
          <a:xfrm>
            <a:off x="825912" y="4258303"/>
            <a:ext cx="17462088" cy="4199897"/>
          </a:xfrm>
          <a:prstGeom prst="rect">
            <a:avLst/>
          </a:prstGeom>
        </p:spPr>
        <p:txBody>
          <a:bodyPr lIns="163284" tIns="81642" rIns="163284" bIns="81642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81642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163284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244926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32656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4082110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4898532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5714954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6531376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400" b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Workshop on Delta Flow-Salinity Modeling Using Machine Learning</a:t>
            </a:r>
          </a:p>
          <a:p>
            <a:pPr fontAlgn="auto">
              <a:spcAft>
                <a:spcPts val="0"/>
              </a:spcAft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Pre-Workshop Setup Meeting, January</a:t>
            </a:r>
            <a:r>
              <a:rPr lang="en-US" sz="4400" b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25</a:t>
            </a:r>
            <a:r>
              <a:rPr lang="en-US" sz="4400" b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2023</a:t>
            </a:r>
            <a:br>
              <a:rPr lang="en-US" sz="4400" b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endParaRPr lang="en-US" sz="4400" b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fontAlgn="auto">
              <a:spcAft>
                <a:spcPts val="0"/>
              </a:spcAft>
            </a:pPr>
            <a:endParaRPr lang="en-US" sz="4400" b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Brad Tom</a:t>
            </a: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Raymond Hoang, and Peyman </a:t>
            </a:r>
            <a:r>
              <a:rPr lang="en-US" sz="44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Namadi</a:t>
            </a:r>
            <a:endParaRPr lang="en-US" sz="44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DWR Delta Modeling Section</a:t>
            </a:r>
          </a:p>
        </p:txBody>
      </p:sp>
    </p:spTree>
    <p:extLst>
      <p:ext uri="{BB962C8B-B14F-4D97-AF65-F5344CB8AC3E}">
        <p14:creationId xmlns:p14="http://schemas.microsoft.com/office/powerpoint/2010/main" val="417559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32B470-EEC3-251A-51BC-0E3EAC00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692" y="4107976"/>
            <a:ext cx="9034818" cy="1369079"/>
          </a:xfrm>
        </p:spPr>
        <p:txBody>
          <a:bodyPr lIns="163284" tIns="81642" rIns="163284" bIns="81642" anchor="t"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Part A: Local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5EA42-ED5D-2DC6-8E81-30F952AAA693}"/>
              </a:ext>
            </a:extLst>
          </p:cNvPr>
          <p:cNvSpPr txBox="1"/>
          <p:nvPr/>
        </p:nvSpPr>
        <p:spPr>
          <a:xfrm>
            <a:off x="4107976" y="146671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AA1B0A-EA15-F40D-54DD-366ED7CD3A5E}"/>
              </a:ext>
            </a:extLst>
          </p:cNvPr>
          <p:cNvSpPr txBox="1">
            <a:spLocks/>
          </p:cNvSpPr>
          <p:nvPr/>
        </p:nvSpPr>
        <p:spPr>
          <a:xfrm>
            <a:off x="1554480" y="1828800"/>
            <a:ext cx="15087600" cy="3228975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Prerequisites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5ACADE-84D7-4A5C-4EEF-2443B17739A2}"/>
              </a:ext>
            </a:extLst>
          </p:cNvPr>
          <p:cNvSpPr txBox="1">
            <a:spLocks/>
          </p:cNvSpPr>
          <p:nvPr/>
        </p:nvSpPr>
        <p:spPr>
          <a:xfrm>
            <a:off x="4267200" y="4021248"/>
            <a:ext cx="12344400" cy="2634735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Laptop or Desktop with Windows*</a:t>
            </a: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Administrative privileges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3ED8BF-B3CF-5C0C-3525-6037CE948C4C}"/>
              </a:ext>
            </a:extLst>
          </p:cNvPr>
          <p:cNvSpPr txBox="1">
            <a:spLocks/>
          </p:cNvSpPr>
          <p:nvPr/>
        </p:nvSpPr>
        <p:spPr>
          <a:xfrm>
            <a:off x="443024" y="8343461"/>
            <a:ext cx="12344400" cy="927136"/>
          </a:xfrm>
          <a:prstGeom prst="rect">
            <a:avLst/>
          </a:prstGeom>
        </p:spPr>
        <p:txBody>
          <a:bodyPr anchor="ctr"/>
          <a:lstStyle>
            <a:lvl1pPr marL="0" indent="0" algn="l" defTabSz="816422" rtl="0" eaLnBrk="1" latinLnBrk="0" hangingPunct="1">
              <a:spcBef>
                <a:spcPct val="20000"/>
              </a:spcBef>
              <a:buFont typeface="Arial"/>
              <a:buNone/>
              <a:defRPr sz="5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42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84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26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688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2110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53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95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37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200"/>
              <a:t>* The ML code will also run on Mac OS, Linux, and Google </a:t>
            </a:r>
            <a:r>
              <a:rPr lang="en-US" sz="3200" err="1"/>
              <a:t>Colab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4826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CD54F7-37FB-96A0-9E5C-41790921E663}"/>
              </a:ext>
            </a:extLst>
          </p:cNvPr>
          <p:cNvSpPr txBox="1">
            <a:spLocks/>
          </p:cNvSpPr>
          <p:nvPr/>
        </p:nvSpPr>
        <p:spPr>
          <a:xfrm>
            <a:off x="1554480" y="305334"/>
            <a:ext cx="15087600" cy="3228975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8369F9-B218-D0B3-B195-2033DF5434A3}"/>
              </a:ext>
            </a:extLst>
          </p:cNvPr>
          <p:cNvSpPr txBox="1">
            <a:spLocks/>
          </p:cNvSpPr>
          <p:nvPr/>
        </p:nvSpPr>
        <p:spPr>
          <a:xfrm>
            <a:off x="2339163" y="2561575"/>
            <a:ext cx="14272437" cy="4187086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/>
              <a:t>Install Miniconda</a:t>
            </a:r>
            <a:r>
              <a:rPr lang="en-US" sz="5400" baseline="30000"/>
              <a:t>1</a:t>
            </a: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/>
              <a:t>Create a conda environment</a:t>
            </a:r>
            <a:r>
              <a:rPr lang="en-US" sz="5400" baseline="30000"/>
              <a:t>2</a:t>
            </a: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/>
              <a:t>Download ANN code and input data files</a:t>
            </a: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/>
              <a:t>Run the Jupyter Notebook</a:t>
            </a:r>
            <a:r>
              <a:rPr lang="en-US" sz="5400" baseline="30000"/>
              <a:t>3</a:t>
            </a:r>
            <a:r>
              <a:rPr lang="en-US" sz="5400"/>
              <a:t> ANN code</a:t>
            </a:r>
            <a:endParaRPr lang="en-US" sz="5400" baseline="3000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2C6A94-7750-9364-D627-D059E3E43FB8}"/>
              </a:ext>
            </a:extLst>
          </p:cNvPr>
          <p:cNvSpPr txBox="1">
            <a:spLocks/>
          </p:cNvSpPr>
          <p:nvPr/>
        </p:nvSpPr>
        <p:spPr>
          <a:xfrm>
            <a:off x="804530" y="6918785"/>
            <a:ext cx="17483470" cy="2184989"/>
          </a:xfrm>
          <a:prstGeom prst="rect">
            <a:avLst/>
          </a:prstGeom>
        </p:spPr>
        <p:txBody>
          <a:bodyPr anchor="ctr"/>
          <a:lstStyle>
            <a:lvl1pPr marL="0" indent="0" algn="l" defTabSz="816422" rtl="0" eaLnBrk="1" latinLnBrk="0" hangingPunct="1">
              <a:spcBef>
                <a:spcPct val="20000"/>
              </a:spcBef>
              <a:buFont typeface="Arial"/>
              <a:buNone/>
              <a:defRPr sz="5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42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84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26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688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2110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532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954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376" indent="0" algn="ctr" defTabSz="816422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/>
              <a:t>1. Anaconda is a free, open-source platform that allows you to write and execute code in the Python programming language. </a:t>
            </a:r>
            <a:r>
              <a:rPr lang="en-US" sz="2800" err="1"/>
              <a:t>Miniconda</a:t>
            </a:r>
            <a:r>
              <a:rPr lang="en-US" sz="2800"/>
              <a:t> is a lightweight version of Anaconda. We recommend </a:t>
            </a:r>
            <a:r>
              <a:rPr lang="en-US" sz="2800" err="1"/>
              <a:t>Miniconda</a:t>
            </a:r>
            <a:r>
              <a:rPr lang="en-US" sz="2800"/>
              <a:t> because installation and setup take less time.</a:t>
            </a:r>
          </a:p>
          <a:p>
            <a:pPr fontAlgn="auto">
              <a:spcAft>
                <a:spcPts val="0"/>
              </a:spcAft>
            </a:pPr>
            <a:r>
              <a:rPr lang="en-US" sz="2800"/>
              <a:t>2. A </a:t>
            </a:r>
            <a:r>
              <a:rPr lang="en-US" sz="2800" err="1"/>
              <a:t>conda</a:t>
            </a:r>
            <a:r>
              <a:rPr lang="en-US" sz="2800"/>
              <a:t> environment is a folder containing a version of Python, and a specific set of python packages</a:t>
            </a:r>
          </a:p>
          <a:p>
            <a:pPr fontAlgn="auto">
              <a:spcAft>
                <a:spcPts val="0"/>
              </a:spcAft>
            </a:pPr>
            <a:r>
              <a:rPr lang="en-US" sz="2800"/>
              <a:t>3. Jupyter Notebook is a web application for creating and sharing computational documents </a:t>
            </a:r>
          </a:p>
        </p:txBody>
      </p:sp>
    </p:spTree>
    <p:extLst>
      <p:ext uri="{BB962C8B-B14F-4D97-AF65-F5344CB8AC3E}">
        <p14:creationId xmlns:p14="http://schemas.microsoft.com/office/powerpoint/2010/main" val="254248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651B41E-670E-9F2F-AE61-06E9249ED07A}"/>
              </a:ext>
            </a:extLst>
          </p:cNvPr>
          <p:cNvSpPr txBox="1">
            <a:spLocks/>
          </p:cNvSpPr>
          <p:nvPr/>
        </p:nvSpPr>
        <p:spPr>
          <a:xfrm>
            <a:off x="-127594" y="1041995"/>
            <a:ext cx="18521919" cy="1850065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Install Miniconda/Anaconda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B0B631-D7BA-0682-3417-81773BC0DCA8}"/>
              </a:ext>
            </a:extLst>
          </p:cNvPr>
          <p:cNvSpPr txBox="1">
            <a:spLocks/>
          </p:cNvSpPr>
          <p:nvPr/>
        </p:nvSpPr>
        <p:spPr>
          <a:xfrm>
            <a:off x="510363" y="2979255"/>
            <a:ext cx="17883962" cy="6866494"/>
          </a:xfrm>
          <a:prstGeom prst="rect">
            <a:avLst/>
          </a:prstGeom>
        </p:spPr>
        <p:txBody>
          <a:bodyPr lIns="163284" tIns="81642" rIns="163284" bIns="81642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err="1"/>
              <a:t>Miniconda</a:t>
            </a:r>
            <a:r>
              <a:rPr lang="en-US"/>
              <a:t>: </a:t>
            </a:r>
            <a:r>
              <a:rPr lang="en-US">
                <a:hlinkClick r:id="rId2"/>
              </a:rPr>
              <a:t>https://docs.conda.io/en/latest/miniconda.html</a:t>
            </a:r>
            <a:endParaRPr lang="en-US"/>
          </a:p>
          <a:p>
            <a:pPr fontAlgn="auto">
              <a:spcAft>
                <a:spcPts val="0"/>
              </a:spcAft>
            </a:pPr>
            <a:endParaRPr lang="en-US"/>
          </a:p>
          <a:p>
            <a:pPr fontAlgn="auto">
              <a:spcAft>
                <a:spcPts val="0"/>
              </a:spcAft>
            </a:pPr>
            <a:r>
              <a:rPr lang="en-US"/>
              <a:t>Anaconda: </a:t>
            </a:r>
            <a:r>
              <a:rPr lang="en-US">
                <a:hlinkClick r:id="rId3"/>
              </a:rPr>
              <a:t>https://www.anaconda.com/products/distribution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9B3D9E8-05A9-9F5A-0195-A76A0120B41B}"/>
              </a:ext>
            </a:extLst>
          </p:cNvPr>
          <p:cNvSpPr txBox="1">
            <a:spLocks/>
          </p:cNvSpPr>
          <p:nvPr/>
        </p:nvSpPr>
        <p:spPr>
          <a:xfrm>
            <a:off x="477672" y="122197"/>
            <a:ext cx="17106104" cy="3508741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Downloading the </a:t>
            </a:r>
            <a:r>
              <a:rPr lang="en-US" err="1"/>
              <a:t>Miniconda</a:t>
            </a:r>
            <a:r>
              <a:rPr lang="en-US"/>
              <a:t> Installer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282D39-2CD9-793D-93F7-751835FC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16" y="2421326"/>
            <a:ext cx="11455142" cy="62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7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728F06-A9D1-1DDC-7293-19B1D725FF6B}"/>
              </a:ext>
            </a:extLst>
          </p:cNvPr>
          <p:cNvSpPr txBox="1">
            <a:spLocks/>
          </p:cNvSpPr>
          <p:nvPr/>
        </p:nvSpPr>
        <p:spPr>
          <a:xfrm>
            <a:off x="1554480" y="354838"/>
            <a:ext cx="15087600" cy="3228975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Install Miniconda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978D1F-AAD5-1F56-E05A-FBCDF251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16" y="2389458"/>
            <a:ext cx="783907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73671-0EB7-F9A6-E59B-E92D2848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80" y="2389457"/>
            <a:ext cx="7635240" cy="601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0411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1F497D"/>
      </a:accent3>
      <a:accent4>
        <a:srgbClr val="31859B"/>
      </a:accent4>
      <a:accent5>
        <a:srgbClr val="FFC000"/>
      </a:accent5>
      <a:accent6>
        <a:srgbClr val="6565F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1F497D"/>
      </a:accent3>
      <a:accent4>
        <a:srgbClr val="31859B"/>
      </a:accent4>
      <a:accent5>
        <a:srgbClr val="FFC000"/>
      </a:accent5>
      <a:accent6>
        <a:srgbClr val="6565F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6DD86ACFCDB44BBBA51CE944CA748" ma:contentTypeVersion="0" ma:contentTypeDescription="Create a new document." ma:contentTypeScope="" ma:versionID="5557c1512f4923746ae196f1de3f1a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F6C979-B087-49F9-BFF0-290F24B1505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EE22AE0-2EDD-4007-8848-9F7597EEAF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B11E-145B-4749-B953-4D341DE2EB5D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Application>Microsoft Office PowerPoint</Application>
  <PresentationFormat>Custom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DWR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Carter</dc:creator>
  <cp:revision>1</cp:revision>
  <cp:lastPrinted>2018-05-17T00:15:54Z</cp:lastPrinted>
  <dcterms:created xsi:type="dcterms:W3CDTF">2017-07-04T23:04:07Z</dcterms:created>
  <dcterms:modified xsi:type="dcterms:W3CDTF">2023-01-25T20:33:18Z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0x01010042D6DD86ACFCDB44BBBA51CE944CA748</vt:lpwstr>
  </property>
</Properties>
</file>