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21"/>
  </p:notesMasterIdLst>
  <p:handoutMasterIdLst>
    <p:handoutMasterId r:id="rId22"/>
  </p:handoutMasterIdLst>
  <p:sldIdLst>
    <p:sldId id="429" r:id="rId2"/>
    <p:sldId id="430" r:id="rId3"/>
    <p:sldId id="480" r:id="rId4"/>
    <p:sldId id="469" r:id="rId5"/>
    <p:sldId id="481" r:id="rId6"/>
    <p:sldId id="470" r:id="rId7"/>
    <p:sldId id="471" r:id="rId8"/>
    <p:sldId id="479" r:id="rId9"/>
    <p:sldId id="465" r:id="rId10"/>
    <p:sldId id="473" r:id="rId11"/>
    <p:sldId id="454" r:id="rId12"/>
    <p:sldId id="472" r:id="rId13"/>
    <p:sldId id="485" r:id="rId14"/>
    <p:sldId id="456" r:id="rId15"/>
    <p:sldId id="455" r:id="rId16"/>
    <p:sldId id="458" r:id="rId17"/>
    <p:sldId id="474" r:id="rId18"/>
    <p:sldId id="476" r:id="rId19"/>
    <p:sldId id="450" r:id="rId20"/>
  </p:sldIdLst>
  <p:sldSz cx="9144000" cy="6858000" type="screen4x3"/>
  <p:notesSz cx="7010400" cy="9296400"/>
  <p:defaultTextStyle>
    <a:defPPr>
      <a:defRPr lang="en-US"/>
    </a:defPPr>
    <a:lvl1pPr algn="ctr" rtl="0" eaLnBrk="0" fontAlgn="base" hangingPunct="0">
      <a:spcBef>
        <a:spcPct val="0"/>
      </a:spcBef>
      <a:spcAft>
        <a:spcPct val="0"/>
      </a:spcAft>
      <a:defRPr sz="3600" b="1" kern="1200">
        <a:solidFill>
          <a:schemeClr val="tx1"/>
        </a:solidFill>
        <a:latin typeface="Arial" charset="0"/>
        <a:ea typeface="+mn-ea"/>
        <a:cs typeface="+mn-cs"/>
      </a:defRPr>
    </a:lvl1pPr>
    <a:lvl2pPr marL="457200" algn="ctr" rtl="0" eaLnBrk="0" fontAlgn="base" hangingPunct="0">
      <a:spcBef>
        <a:spcPct val="0"/>
      </a:spcBef>
      <a:spcAft>
        <a:spcPct val="0"/>
      </a:spcAft>
      <a:defRPr sz="3600" b="1" kern="1200">
        <a:solidFill>
          <a:schemeClr val="tx1"/>
        </a:solidFill>
        <a:latin typeface="Arial" charset="0"/>
        <a:ea typeface="+mn-ea"/>
        <a:cs typeface="+mn-cs"/>
      </a:defRPr>
    </a:lvl2pPr>
    <a:lvl3pPr marL="914400" algn="ctr" rtl="0" eaLnBrk="0" fontAlgn="base" hangingPunct="0">
      <a:spcBef>
        <a:spcPct val="0"/>
      </a:spcBef>
      <a:spcAft>
        <a:spcPct val="0"/>
      </a:spcAft>
      <a:defRPr sz="3600" b="1" kern="1200">
        <a:solidFill>
          <a:schemeClr val="tx1"/>
        </a:solidFill>
        <a:latin typeface="Arial" charset="0"/>
        <a:ea typeface="+mn-ea"/>
        <a:cs typeface="+mn-cs"/>
      </a:defRPr>
    </a:lvl3pPr>
    <a:lvl4pPr marL="1371600" algn="ctr" rtl="0" eaLnBrk="0" fontAlgn="base" hangingPunct="0">
      <a:spcBef>
        <a:spcPct val="0"/>
      </a:spcBef>
      <a:spcAft>
        <a:spcPct val="0"/>
      </a:spcAft>
      <a:defRPr sz="3600" b="1" kern="1200">
        <a:solidFill>
          <a:schemeClr val="tx1"/>
        </a:solidFill>
        <a:latin typeface="Arial" charset="0"/>
        <a:ea typeface="+mn-ea"/>
        <a:cs typeface="+mn-cs"/>
      </a:defRPr>
    </a:lvl4pPr>
    <a:lvl5pPr marL="1828800" algn="ctr" rtl="0" eaLnBrk="0" fontAlgn="base" hangingPunct="0">
      <a:spcBef>
        <a:spcPct val="0"/>
      </a:spcBef>
      <a:spcAft>
        <a:spcPct val="0"/>
      </a:spcAft>
      <a:defRPr sz="3600" b="1" kern="1200">
        <a:solidFill>
          <a:schemeClr val="tx1"/>
        </a:solidFill>
        <a:latin typeface="Arial" charset="0"/>
        <a:ea typeface="+mn-ea"/>
        <a:cs typeface="+mn-cs"/>
      </a:defRPr>
    </a:lvl5pPr>
    <a:lvl6pPr marL="2286000" algn="l" defTabSz="914400" rtl="0" eaLnBrk="1" latinLnBrk="0" hangingPunct="1">
      <a:defRPr sz="3600" b="1" kern="1200">
        <a:solidFill>
          <a:schemeClr val="tx1"/>
        </a:solidFill>
        <a:latin typeface="Arial" charset="0"/>
        <a:ea typeface="+mn-ea"/>
        <a:cs typeface="+mn-cs"/>
      </a:defRPr>
    </a:lvl6pPr>
    <a:lvl7pPr marL="2743200" algn="l" defTabSz="914400" rtl="0" eaLnBrk="1" latinLnBrk="0" hangingPunct="1">
      <a:defRPr sz="3600" b="1" kern="1200">
        <a:solidFill>
          <a:schemeClr val="tx1"/>
        </a:solidFill>
        <a:latin typeface="Arial" charset="0"/>
        <a:ea typeface="+mn-ea"/>
        <a:cs typeface="+mn-cs"/>
      </a:defRPr>
    </a:lvl7pPr>
    <a:lvl8pPr marL="3200400" algn="l" defTabSz="914400" rtl="0" eaLnBrk="1" latinLnBrk="0" hangingPunct="1">
      <a:defRPr sz="3600" b="1" kern="1200">
        <a:solidFill>
          <a:schemeClr val="tx1"/>
        </a:solidFill>
        <a:latin typeface="Arial" charset="0"/>
        <a:ea typeface="+mn-ea"/>
        <a:cs typeface="+mn-cs"/>
      </a:defRPr>
    </a:lvl8pPr>
    <a:lvl9pPr marL="3657600" algn="l" defTabSz="914400" rtl="0" eaLnBrk="1" latinLnBrk="0" hangingPunct="1">
      <a:defRPr sz="3600"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clrMru>
    <a:srgbClr val="A9E3A9"/>
    <a:srgbClr val="000014"/>
    <a:srgbClr val="FF0066"/>
    <a:srgbClr val="FFFFCC"/>
    <a:srgbClr val="440000"/>
    <a:srgbClr val="00002E"/>
    <a:srgbClr val="FF6600"/>
    <a:srgbClr val="FF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80037" autoAdjust="0"/>
  </p:normalViewPr>
  <p:slideViewPr>
    <p:cSldViewPr snapToGrid="0">
      <p:cViewPr varScale="1">
        <p:scale>
          <a:sx n="87" d="100"/>
          <a:sy n="87" d="100"/>
        </p:scale>
        <p:origin x="-660" y="-90"/>
      </p:cViewPr>
      <p:guideLst>
        <p:guide orient="horz" pos="1138"/>
        <p:guide pos="52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00" d="100"/>
          <a:sy n="100" d="100"/>
        </p:scale>
        <p:origin x="-744" y="2340"/>
      </p:cViewPr>
      <p:guideLst>
        <p:guide orient="horz" pos="2927"/>
        <p:guide pos="2208"/>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4518025" cy="465138"/>
          </a:xfrm>
          <a:prstGeom prst="rect">
            <a:avLst/>
          </a:prstGeom>
          <a:noFill/>
          <a:ln w="9525">
            <a:noFill/>
            <a:miter lim="800000"/>
            <a:headEnd/>
            <a:tailEnd/>
          </a:ln>
          <a:effectLst/>
        </p:spPr>
        <p:txBody>
          <a:bodyPr vert="horz" wrap="square" lIns="91434" tIns="45717" rIns="91434" bIns="45717" numCol="1" anchor="t" anchorCtr="0" compatLnSpc="1">
            <a:prstTxWarp prst="textNoShape">
              <a:avLst/>
            </a:prstTxWarp>
          </a:bodyPr>
          <a:lstStyle>
            <a:lvl1pPr algn="l">
              <a:defRPr sz="1200" b="0">
                <a:latin typeface="Times New Roman" pitchFamily="18" charset="0"/>
              </a:defRPr>
            </a:lvl1pPr>
          </a:lstStyle>
          <a:p>
            <a:r>
              <a:rPr lang="en-US"/>
              <a:t>DSM2 Users Group: "EXAMPLE: Filling in Martinez Stage"</a:t>
            </a:r>
          </a:p>
        </p:txBody>
      </p:sp>
      <p:sp>
        <p:nvSpPr>
          <p:cNvPr id="14339" name="Rectangle 3"/>
          <p:cNvSpPr>
            <a:spLocks noGrp="1" noChangeArrowheads="1"/>
          </p:cNvSpPr>
          <p:nvPr>
            <p:ph type="dt" sz="quarter" idx="1"/>
          </p:nvPr>
        </p:nvSpPr>
        <p:spPr bwMode="auto">
          <a:xfrm>
            <a:off x="4751388" y="0"/>
            <a:ext cx="2259012" cy="465138"/>
          </a:xfrm>
          <a:prstGeom prst="rect">
            <a:avLst/>
          </a:prstGeom>
          <a:noFill/>
          <a:ln w="9525">
            <a:noFill/>
            <a:miter lim="800000"/>
            <a:headEnd/>
            <a:tailEnd/>
          </a:ln>
          <a:effectLst/>
        </p:spPr>
        <p:txBody>
          <a:bodyPr vert="horz" wrap="square" lIns="91434" tIns="45717" rIns="91434" bIns="45717" numCol="1" anchor="t" anchorCtr="0" compatLnSpc="1">
            <a:prstTxWarp prst="textNoShape">
              <a:avLst/>
            </a:prstTxWarp>
          </a:bodyPr>
          <a:lstStyle>
            <a:lvl1pPr algn="r">
              <a:defRPr sz="1200" b="0">
                <a:latin typeface="Times New Roman" pitchFamily="18" charset="0"/>
              </a:defRPr>
            </a:lvl1pPr>
          </a:lstStyle>
          <a:p>
            <a:r>
              <a:rPr lang="en-US"/>
              <a:t>2004.04.27</a:t>
            </a:r>
          </a:p>
        </p:txBody>
      </p:sp>
      <p:sp>
        <p:nvSpPr>
          <p:cNvPr id="14340" name="Rectangle 4"/>
          <p:cNvSpPr>
            <a:spLocks noGrp="1" noChangeArrowheads="1"/>
          </p:cNvSpPr>
          <p:nvPr>
            <p:ph type="ftr" sz="quarter" idx="2"/>
          </p:nvPr>
        </p:nvSpPr>
        <p:spPr bwMode="auto">
          <a:xfrm>
            <a:off x="0" y="8831263"/>
            <a:ext cx="3038475" cy="465137"/>
          </a:xfrm>
          <a:prstGeom prst="rect">
            <a:avLst/>
          </a:prstGeom>
          <a:noFill/>
          <a:ln w="9525">
            <a:noFill/>
            <a:miter lim="800000"/>
            <a:headEnd/>
            <a:tailEnd/>
          </a:ln>
          <a:effectLst/>
        </p:spPr>
        <p:txBody>
          <a:bodyPr vert="horz" wrap="square" lIns="91434" tIns="45717" rIns="91434" bIns="45717" numCol="1" anchor="b" anchorCtr="0" compatLnSpc="1">
            <a:prstTxWarp prst="textNoShape">
              <a:avLst/>
            </a:prstTxWarp>
          </a:bodyPr>
          <a:lstStyle>
            <a:lvl1pPr algn="l">
              <a:defRPr sz="1200" b="0">
                <a:latin typeface="Times New Roman" pitchFamily="18" charset="0"/>
              </a:defRPr>
            </a:lvl1pPr>
          </a:lstStyle>
          <a:p>
            <a:endParaRPr lang="en-US"/>
          </a:p>
        </p:txBody>
      </p:sp>
      <p:sp>
        <p:nvSpPr>
          <p:cNvPr id="14341" name="Rectangle 5"/>
          <p:cNvSpPr>
            <a:spLocks noGrp="1" noChangeArrowheads="1"/>
          </p:cNvSpPr>
          <p:nvPr>
            <p:ph type="sldNum" sz="quarter" idx="3"/>
          </p:nvPr>
        </p:nvSpPr>
        <p:spPr bwMode="auto">
          <a:xfrm>
            <a:off x="3971925" y="8831263"/>
            <a:ext cx="3038475" cy="465137"/>
          </a:xfrm>
          <a:prstGeom prst="rect">
            <a:avLst/>
          </a:prstGeom>
          <a:noFill/>
          <a:ln w="9525">
            <a:noFill/>
            <a:miter lim="800000"/>
            <a:headEnd/>
            <a:tailEnd/>
          </a:ln>
          <a:effectLst/>
        </p:spPr>
        <p:txBody>
          <a:bodyPr vert="horz" wrap="square" lIns="91434" tIns="45717" rIns="91434" bIns="45717" numCol="1" anchor="b" anchorCtr="0" compatLnSpc="1">
            <a:prstTxWarp prst="textNoShape">
              <a:avLst/>
            </a:prstTxWarp>
          </a:bodyPr>
          <a:lstStyle>
            <a:lvl1pPr algn="r">
              <a:defRPr sz="1200" b="0">
                <a:latin typeface="Times New Roman" pitchFamily="18" charset="0"/>
              </a:defRPr>
            </a:lvl1pPr>
          </a:lstStyle>
          <a:p>
            <a:fld id="{4476CEEA-DABC-47BF-8ACE-E3D911822494}"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1434" tIns="45717" rIns="91434" bIns="45717" numCol="1" anchor="t" anchorCtr="0" compatLnSpc="1">
            <a:prstTxWarp prst="textNoShape">
              <a:avLst/>
            </a:prstTxWarp>
          </a:bodyPr>
          <a:lstStyle>
            <a:lvl1pPr algn="l">
              <a:defRPr sz="1200" b="0">
                <a:latin typeface="Times New Roman" pitchFamily="18" charset="0"/>
              </a:defRPr>
            </a:lvl1pPr>
          </a:lstStyle>
          <a:p>
            <a:r>
              <a:rPr lang="en-US"/>
              <a:t>DSM2 Users Group: "EXAMPLE: Filling in Martinez Stage"</a:t>
            </a:r>
          </a:p>
        </p:txBody>
      </p:sp>
      <p:sp>
        <p:nvSpPr>
          <p:cNvPr id="12291" name="Rectangle 3"/>
          <p:cNvSpPr>
            <a:spLocks noGrp="1" noChangeArrowheads="1"/>
          </p:cNvSpPr>
          <p:nvPr>
            <p:ph type="dt" idx="1"/>
          </p:nvPr>
        </p:nvSpPr>
        <p:spPr bwMode="auto">
          <a:xfrm>
            <a:off x="3971925" y="0"/>
            <a:ext cx="3038475" cy="465138"/>
          </a:xfrm>
          <a:prstGeom prst="rect">
            <a:avLst/>
          </a:prstGeom>
          <a:noFill/>
          <a:ln w="9525">
            <a:noFill/>
            <a:miter lim="800000"/>
            <a:headEnd/>
            <a:tailEnd/>
          </a:ln>
          <a:effectLst/>
        </p:spPr>
        <p:txBody>
          <a:bodyPr vert="horz" wrap="square" lIns="91434" tIns="45717" rIns="91434" bIns="45717" numCol="1" anchor="t" anchorCtr="0" compatLnSpc="1">
            <a:prstTxWarp prst="textNoShape">
              <a:avLst/>
            </a:prstTxWarp>
          </a:bodyPr>
          <a:lstStyle>
            <a:lvl1pPr algn="r">
              <a:defRPr sz="1200" b="0">
                <a:latin typeface="Times New Roman" pitchFamily="18" charset="0"/>
              </a:defRPr>
            </a:lvl1pPr>
          </a:lstStyle>
          <a:p>
            <a:r>
              <a:rPr lang="en-US"/>
              <a:t>2004.04.27</a:t>
            </a:r>
          </a:p>
        </p:txBody>
      </p:sp>
      <p:sp>
        <p:nvSpPr>
          <p:cNvPr id="12292" name="Rectangle 4"/>
          <p:cNvSpPr>
            <a:spLocks noGrp="1" noRot="1" noChangeAspect="1" noChangeArrowheads="1" noTextEdit="1"/>
          </p:cNvSpPr>
          <p:nvPr>
            <p:ph type="sldImg" idx="2"/>
          </p:nvPr>
        </p:nvSpPr>
        <p:spPr bwMode="auto">
          <a:xfrm>
            <a:off x="1182688" y="698500"/>
            <a:ext cx="4646612" cy="3484563"/>
          </a:xfrm>
          <a:prstGeom prst="rect">
            <a:avLst/>
          </a:prstGeom>
          <a:noFill/>
          <a:ln w="9525">
            <a:solidFill>
              <a:srgbClr val="000000"/>
            </a:solidFill>
            <a:miter lim="800000"/>
            <a:headEnd/>
            <a:tailEnd/>
          </a:ln>
          <a:effectLst/>
        </p:spPr>
      </p:sp>
      <p:sp>
        <p:nvSpPr>
          <p:cNvPr id="12293" name="Rectangle 5"/>
          <p:cNvSpPr>
            <a:spLocks noGrp="1" noChangeArrowheads="1"/>
          </p:cNvSpPr>
          <p:nvPr>
            <p:ph type="body" sz="quarter" idx="3"/>
          </p:nvPr>
        </p:nvSpPr>
        <p:spPr bwMode="auto">
          <a:xfrm>
            <a:off x="935038" y="4416425"/>
            <a:ext cx="5140325" cy="4181475"/>
          </a:xfrm>
          <a:prstGeom prst="rect">
            <a:avLst/>
          </a:prstGeom>
          <a:noFill/>
          <a:ln w="9525">
            <a:noFill/>
            <a:miter lim="800000"/>
            <a:headEnd/>
            <a:tailEnd/>
          </a:ln>
          <a:effectLst/>
        </p:spPr>
        <p:txBody>
          <a:bodyPr vert="horz" wrap="square" lIns="91434" tIns="45717" rIns="91434" bIns="45717"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2294" name="Rectangle 6"/>
          <p:cNvSpPr>
            <a:spLocks noGrp="1" noChangeArrowheads="1"/>
          </p:cNvSpPr>
          <p:nvPr>
            <p:ph type="ftr" sz="quarter" idx="4"/>
          </p:nvPr>
        </p:nvSpPr>
        <p:spPr bwMode="auto">
          <a:xfrm>
            <a:off x="0" y="8831263"/>
            <a:ext cx="3038475" cy="465137"/>
          </a:xfrm>
          <a:prstGeom prst="rect">
            <a:avLst/>
          </a:prstGeom>
          <a:noFill/>
          <a:ln w="9525">
            <a:noFill/>
            <a:miter lim="800000"/>
            <a:headEnd/>
            <a:tailEnd/>
          </a:ln>
          <a:effectLst/>
        </p:spPr>
        <p:txBody>
          <a:bodyPr vert="horz" wrap="square" lIns="91434" tIns="45717" rIns="91434" bIns="45717" numCol="1" anchor="b" anchorCtr="0" compatLnSpc="1">
            <a:prstTxWarp prst="textNoShape">
              <a:avLst/>
            </a:prstTxWarp>
          </a:bodyPr>
          <a:lstStyle>
            <a:lvl1pPr algn="l">
              <a:defRPr sz="1200" b="0">
                <a:latin typeface="Times New Roman" pitchFamily="18" charset="0"/>
              </a:defRPr>
            </a:lvl1pPr>
          </a:lstStyle>
          <a:p>
            <a:endParaRPr lang="en-US"/>
          </a:p>
        </p:txBody>
      </p:sp>
      <p:sp>
        <p:nvSpPr>
          <p:cNvPr id="12295" name="Rectangle 7"/>
          <p:cNvSpPr>
            <a:spLocks noGrp="1" noChangeArrowheads="1"/>
          </p:cNvSpPr>
          <p:nvPr>
            <p:ph type="sldNum" sz="quarter" idx="5"/>
          </p:nvPr>
        </p:nvSpPr>
        <p:spPr bwMode="auto">
          <a:xfrm>
            <a:off x="3971925" y="8831263"/>
            <a:ext cx="3038475" cy="465137"/>
          </a:xfrm>
          <a:prstGeom prst="rect">
            <a:avLst/>
          </a:prstGeom>
          <a:noFill/>
          <a:ln w="9525">
            <a:noFill/>
            <a:miter lim="800000"/>
            <a:headEnd/>
            <a:tailEnd/>
          </a:ln>
          <a:effectLst/>
        </p:spPr>
        <p:txBody>
          <a:bodyPr vert="horz" wrap="square" lIns="91434" tIns="45717" rIns="91434" bIns="45717" numCol="1" anchor="b" anchorCtr="0" compatLnSpc="1">
            <a:prstTxWarp prst="textNoShape">
              <a:avLst/>
            </a:prstTxWarp>
          </a:bodyPr>
          <a:lstStyle>
            <a:lvl1pPr algn="r">
              <a:defRPr sz="1200" b="0">
                <a:latin typeface="Times New Roman" pitchFamily="18" charset="0"/>
              </a:defRPr>
            </a:lvl1pPr>
          </a:lstStyle>
          <a:p>
            <a:fld id="{8D3EB24B-42D1-409E-999A-7EC16A8B48A4}" type="slidenum">
              <a:rPr lang="en-US"/>
              <a:pPr/>
              <a:t>‹#›</a:t>
            </a:fld>
            <a:endParaRPr lang="en-US"/>
          </a:p>
        </p:txBody>
      </p:sp>
    </p:spTree>
  </p:cSld>
  <p:clrMap bg1="lt1" tx1="dk1" bg2="lt2" tx2="dk2" accent1="accent1" accent2="accent2" accent3="accent3" accent4="accent4" accent5="accent5" accent6="accent6" hlink="hlink" folHlink="folHlink"/>
  <p:hf ftr="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DSM2 Users Group: "EXAMPLE: Filling in Martinez Stage"</a:t>
            </a:r>
          </a:p>
        </p:txBody>
      </p:sp>
      <p:sp>
        <p:nvSpPr>
          <p:cNvPr id="5" name="Rectangle 3"/>
          <p:cNvSpPr>
            <a:spLocks noGrp="1" noChangeArrowheads="1"/>
          </p:cNvSpPr>
          <p:nvPr>
            <p:ph type="dt" idx="1"/>
          </p:nvPr>
        </p:nvSpPr>
        <p:spPr>
          <a:ln/>
        </p:spPr>
        <p:txBody>
          <a:bodyPr/>
          <a:lstStyle/>
          <a:p>
            <a:r>
              <a:rPr lang="en-US"/>
              <a:t>2004.04.27</a:t>
            </a:r>
          </a:p>
        </p:txBody>
      </p:sp>
      <p:sp>
        <p:nvSpPr>
          <p:cNvPr id="6" name="Rectangle 7"/>
          <p:cNvSpPr>
            <a:spLocks noGrp="1" noChangeArrowheads="1"/>
          </p:cNvSpPr>
          <p:nvPr>
            <p:ph type="sldNum" sz="quarter" idx="5"/>
          </p:nvPr>
        </p:nvSpPr>
        <p:spPr>
          <a:ln/>
        </p:spPr>
        <p:txBody>
          <a:bodyPr/>
          <a:lstStyle/>
          <a:p>
            <a:fld id="{A1FD88C7-F46E-4F69-9FAD-0E0ED04CBE5A}" type="slidenum">
              <a:rPr lang="en-US"/>
              <a:pPr/>
              <a:t>1</a:t>
            </a:fld>
            <a:endParaRPr lang="en-US"/>
          </a:p>
        </p:txBody>
      </p:sp>
      <p:sp>
        <p:nvSpPr>
          <p:cNvPr id="413698" name="Rectangle 2"/>
          <p:cNvSpPr>
            <a:spLocks noGrp="1" noRot="1" noChangeAspect="1" noChangeArrowheads="1" noTextEdit="1"/>
          </p:cNvSpPr>
          <p:nvPr>
            <p:ph type="sldImg"/>
          </p:nvPr>
        </p:nvSpPr>
        <p:spPr>
          <a:ln/>
        </p:spPr>
      </p:sp>
      <p:sp>
        <p:nvSpPr>
          <p:cNvPr id="413699" name="Rectangle 3"/>
          <p:cNvSpPr>
            <a:spLocks noGrp="1" noChangeArrowheads="1"/>
          </p:cNvSpPr>
          <p:nvPr>
            <p:ph type="body" idx="1"/>
          </p:nvPr>
        </p:nvSpPr>
        <p:spPr/>
        <p:txBody>
          <a:bodyPr/>
          <a:lstStyle/>
          <a:p>
            <a:pPr marL="228600" indent="-228600"/>
            <a:r>
              <a:rPr lang="en-US" dirty="0" smtClean="0"/>
              <a:t>By Simulation Input</a:t>
            </a:r>
            <a:r>
              <a:rPr lang="en-US" baseline="0" dirty="0" smtClean="0"/>
              <a:t> and Output we mean boundary and initial conditions and some of the runtime I/O files.</a:t>
            </a:r>
          </a:p>
          <a:p>
            <a:pPr marL="228600" indent="-228600"/>
            <a:r>
              <a:rPr lang="en-US" baseline="0" dirty="0" smtClean="0"/>
              <a:t>You have already seen this a little bit getting the simple model running.</a:t>
            </a:r>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DSM2 Users Group: "EXAMPLE: Filling in Martinez Stage"</a:t>
            </a:r>
            <a:endParaRPr lang="en-US"/>
          </a:p>
        </p:txBody>
      </p:sp>
      <p:sp>
        <p:nvSpPr>
          <p:cNvPr id="5" name="Date Placeholder 4"/>
          <p:cNvSpPr>
            <a:spLocks noGrp="1"/>
          </p:cNvSpPr>
          <p:nvPr>
            <p:ph type="dt" idx="11"/>
          </p:nvPr>
        </p:nvSpPr>
        <p:spPr/>
        <p:txBody>
          <a:bodyPr/>
          <a:lstStyle/>
          <a:p>
            <a:r>
              <a:rPr lang="en-US" smtClean="0"/>
              <a:t>2004.04.27</a:t>
            </a:r>
            <a:endParaRPr lang="en-US"/>
          </a:p>
        </p:txBody>
      </p:sp>
      <p:sp>
        <p:nvSpPr>
          <p:cNvPr id="6" name="Slide Number Placeholder 5"/>
          <p:cNvSpPr>
            <a:spLocks noGrp="1"/>
          </p:cNvSpPr>
          <p:nvPr>
            <p:ph type="sldNum" sz="quarter" idx="12"/>
          </p:nvPr>
        </p:nvSpPr>
        <p:spPr/>
        <p:txBody>
          <a:bodyPr/>
          <a:lstStyle/>
          <a:p>
            <a:fld id="{8D3EB24B-42D1-409E-999A-7EC16A8B48A4}"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DSM2 Users Group: "EXAMPLE: Filling in Martinez Stage"</a:t>
            </a:r>
            <a:endParaRPr lang="en-US"/>
          </a:p>
        </p:txBody>
      </p:sp>
      <p:sp>
        <p:nvSpPr>
          <p:cNvPr id="5" name="Date Placeholder 4"/>
          <p:cNvSpPr>
            <a:spLocks noGrp="1"/>
          </p:cNvSpPr>
          <p:nvPr>
            <p:ph type="dt" idx="11"/>
          </p:nvPr>
        </p:nvSpPr>
        <p:spPr/>
        <p:txBody>
          <a:bodyPr/>
          <a:lstStyle/>
          <a:p>
            <a:r>
              <a:rPr lang="en-US" smtClean="0"/>
              <a:t>2004.04.27</a:t>
            </a:r>
            <a:endParaRPr lang="en-US"/>
          </a:p>
        </p:txBody>
      </p:sp>
      <p:sp>
        <p:nvSpPr>
          <p:cNvPr id="6" name="Slide Number Placeholder 5"/>
          <p:cNvSpPr>
            <a:spLocks noGrp="1"/>
          </p:cNvSpPr>
          <p:nvPr>
            <p:ph type="sldNum" sz="quarter" idx="12"/>
          </p:nvPr>
        </p:nvSpPr>
        <p:spPr/>
        <p:txBody>
          <a:bodyPr/>
          <a:lstStyle/>
          <a:p>
            <a:fld id="{8D3EB24B-42D1-409E-999A-7EC16A8B48A4}"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Single value for</a:t>
            </a:r>
            <a:r>
              <a:rPr lang="en-US" baseline="0" dirty="0" smtClean="0"/>
              <a:t> all locations and for all constituents. This can be really bad for DO or non-conservative runs, because there isn’t necessarily a single number that works well for all the different constituents.</a:t>
            </a:r>
          </a:p>
          <a:p>
            <a:r>
              <a:rPr lang="en-US" baseline="0" dirty="0" smtClean="0"/>
              <a:t>Also can interfere with source tracking if it isn’t zero</a:t>
            </a:r>
            <a:endParaRPr lang="en-US" dirty="0"/>
          </a:p>
        </p:txBody>
      </p:sp>
      <p:sp>
        <p:nvSpPr>
          <p:cNvPr id="4" name="Header Placeholder 3"/>
          <p:cNvSpPr>
            <a:spLocks noGrp="1"/>
          </p:cNvSpPr>
          <p:nvPr>
            <p:ph type="hdr" sz="quarter" idx="10"/>
          </p:nvPr>
        </p:nvSpPr>
        <p:spPr/>
        <p:txBody>
          <a:bodyPr/>
          <a:lstStyle/>
          <a:p>
            <a:r>
              <a:rPr lang="en-US" smtClean="0"/>
              <a:t>DSM2 Users Group: "EXAMPLE: Filling in Martinez Stage"</a:t>
            </a:r>
            <a:endParaRPr lang="en-US"/>
          </a:p>
        </p:txBody>
      </p:sp>
      <p:sp>
        <p:nvSpPr>
          <p:cNvPr id="5" name="Date Placeholder 4"/>
          <p:cNvSpPr>
            <a:spLocks noGrp="1"/>
          </p:cNvSpPr>
          <p:nvPr>
            <p:ph type="dt" idx="11"/>
          </p:nvPr>
        </p:nvSpPr>
        <p:spPr/>
        <p:txBody>
          <a:bodyPr/>
          <a:lstStyle/>
          <a:p>
            <a:r>
              <a:rPr lang="en-US" smtClean="0"/>
              <a:t>2004.04.27</a:t>
            </a:r>
            <a:endParaRPr lang="en-US"/>
          </a:p>
        </p:txBody>
      </p:sp>
      <p:sp>
        <p:nvSpPr>
          <p:cNvPr id="6" name="Slide Number Placeholder 5"/>
          <p:cNvSpPr>
            <a:spLocks noGrp="1"/>
          </p:cNvSpPr>
          <p:nvPr>
            <p:ph type="sldNum" sz="quarter" idx="12"/>
          </p:nvPr>
        </p:nvSpPr>
        <p:spPr/>
        <p:txBody>
          <a:bodyPr/>
          <a:lstStyle/>
          <a:p>
            <a:fld id="{8D3EB24B-42D1-409E-999A-7EC16A8B48A4}"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DSM2 Users Group: "EXAMPLE: Filling in Martinez Stage"</a:t>
            </a:r>
            <a:endParaRPr lang="en-US"/>
          </a:p>
        </p:txBody>
      </p:sp>
      <p:sp>
        <p:nvSpPr>
          <p:cNvPr id="5" name="Date Placeholder 4"/>
          <p:cNvSpPr>
            <a:spLocks noGrp="1"/>
          </p:cNvSpPr>
          <p:nvPr>
            <p:ph type="dt" idx="11"/>
          </p:nvPr>
        </p:nvSpPr>
        <p:spPr/>
        <p:txBody>
          <a:bodyPr/>
          <a:lstStyle/>
          <a:p>
            <a:r>
              <a:rPr lang="en-US" smtClean="0"/>
              <a:t>2004.04.27</a:t>
            </a:r>
            <a:endParaRPr lang="en-US"/>
          </a:p>
        </p:txBody>
      </p:sp>
      <p:sp>
        <p:nvSpPr>
          <p:cNvPr id="6" name="Slide Number Placeholder 5"/>
          <p:cNvSpPr>
            <a:spLocks noGrp="1"/>
          </p:cNvSpPr>
          <p:nvPr>
            <p:ph type="sldNum" sz="quarter" idx="12"/>
          </p:nvPr>
        </p:nvSpPr>
        <p:spPr/>
        <p:txBody>
          <a:bodyPr/>
          <a:lstStyle/>
          <a:p>
            <a:fld id="{8D3EB24B-42D1-409E-999A-7EC16A8B48A4}"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grid data for QUAL comes</a:t>
            </a:r>
            <a:r>
              <a:rPr lang="en-US" baseline="0" dirty="0" smtClean="0"/>
              <a:t> from HYDRO (this is new!!!!)</a:t>
            </a:r>
          </a:p>
          <a:p>
            <a:r>
              <a:rPr lang="en-US" baseline="0" dirty="0" smtClean="0"/>
              <a:t>The format can be opened and looked at using off the shelf tools</a:t>
            </a:r>
          </a:p>
          <a:p>
            <a:r>
              <a:rPr lang="en-US" baseline="0" dirty="0" smtClean="0"/>
              <a:t>The time step is less of an issue now. In version 6 it causes gross errors in PTM to use step &gt; 15MIN</a:t>
            </a:r>
            <a:endParaRPr lang="en-US" dirty="0"/>
          </a:p>
        </p:txBody>
      </p:sp>
      <p:sp>
        <p:nvSpPr>
          <p:cNvPr id="4" name="Header Placeholder 3"/>
          <p:cNvSpPr>
            <a:spLocks noGrp="1"/>
          </p:cNvSpPr>
          <p:nvPr>
            <p:ph type="hdr" sz="quarter" idx="10"/>
          </p:nvPr>
        </p:nvSpPr>
        <p:spPr/>
        <p:txBody>
          <a:bodyPr/>
          <a:lstStyle/>
          <a:p>
            <a:r>
              <a:rPr lang="en-US" smtClean="0"/>
              <a:t>DSM2 Users Group: "EXAMPLE: Filling in Martinez Stage"</a:t>
            </a:r>
            <a:endParaRPr lang="en-US"/>
          </a:p>
        </p:txBody>
      </p:sp>
      <p:sp>
        <p:nvSpPr>
          <p:cNvPr id="5" name="Date Placeholder 4"/>
          <p:cNvSpPr>
            <a:spLocks noGrp="1"/>
          </p:cNvSpPr>
          <p:nvPr>
            <p:ph type="dt" idx="11"/>
          </p:nvPr>
        </p:nvSpPr>
        <p:spPr/>
        <p:txBody>
          <a:bodyPr/>
          <a:lstStyle/>
          <a:p>
            <a:r>
              <a:rPr lang="en-US" smtClean="0"/>
              <a:t>2004.04.27</a:t>
            </a:r>
            <a:endParaRPr lang="en-US"/>
          </a:p>
        </p:txBody>
      </p:sp>
      <p:sp>
        <p:nvSpPr>
          <p:cNvPr id="6" name="Slide Number Placeholder 5"/>
          <p:cNvSpPr>
            <a:spLocks noGrp="1"/>
          </p:cNvSpPr>
          <p:nvPr>
            <p:ph type="sldNum" sz="quarter" idx="12"/>
          </p:nvPr>
        </p:nvSpPr>
        <p:spPr/>
        <p:txBody>
          <a:bodyPr/>
          <a:lstStyle/>
          <a:p>
            <a:fld id="{8D3EB24B-42D1-409E-999A-7EC16A8B48A4}"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You</a:t>
            </a:r>
            <a:r>
              <a:rPr lang="en-US" baseline="0" dirty="0" smtClean="0"/>
              <a:t> can find all the output possibilities in the documentation. That is how we created this slide.</a:t>
            </a:r>
            <a:endParaRPr lang="en-US" dirty="0"/>
          </a:p>
        </p:txBody>
      </p:sp>
      <p:sp>
        <p:nvSpPr>
          <p:cNvPr id="4" name="Header Placeholder 3"/>
          <p:cNvSpPr>
            <a:spLocks noGrp="1"/>
          </p:cNvSpPr>
          <p:nvPr>
            <p:ph type="hdr" sz="quarter" idx="10"/>
          </p:nvPr>
        </p:nvSpPr>
        <p:spPr/>
        <p:txBody>
          <a:bodyPr/>
          <a:lstStyle/>
          <a:p>
            <a:r>
              <a:rPr lang="en-US" smtClean="0"/>
              <a:t>DSM2 Users Group: "EXAMPLE: Filling in Martinez Stage"</a:t>
            </a:r>
            <a:endParaRPr lang="en-US"/>
          </a:p>
        </p:txBody>
      </p:sp>
      <p:sp>
        <p:nvSpPr>
          <p:cNvPr id="5" name="Date Placeholder 4"/>
          <p:cNvSpPr>
            <a:spLocks noGrp="1"/>
          </p:cNvSpPr>
          <p:nvPr>
            <p:ph type="dt" idx="11"/>
          </p:nvPr>
        </p:nvSpPr>
        <p:spPr/>
        <p:txBody>
          <a:bodyPr/>
          <a:lstStyle/>
          <a:p>
            <a:r>
              <a:rPr lang="en-US" smtClean="0"/>
              <a:t>2004.04.27</a:t>
            </a:r>
            <a:endParaRPr lang="en-US"/>
          </a:p>
        </p:txBody>
      </p:sp>
      <p:sp>
        <p:nvSpPr>
          <p:cNvPr id="6" name="Slide Number Placeholder 5"/>
          <p:cNvSpPr>
            <a:spLocks noGrp="1"/>
          </p:cNvSpPr>
          <p:nvPr>
            <p:ph type="sldNum" sz="quarter" idx="12"/>
          </p:nvPr>
        </p:nvSpPr>
        <p:spPr/>
        <p:txBody>
          <a:bodyPr/>
          <a:lstStyle/>
          <a:p>
            <a:fld id="{8D3EB24B-42D1-409E-999A-7EC16A8B48A4}" type="slidenum">
              <a:rPr lang="en-US" smtClean="0"/>
              <a:pPr/>
              <a:t>16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Here we get away from the grid and talk about the scenario specific inputs that really differentiate DSM2 runs. </a:t>
            </a:r>
          </a:p>
          <a:p>
            <a:endParaRPr lang="en-US" baseline="0" dirty="0" smtClean="0"/>
          </a:p>
          <a:p>
            <a:r>
              <a:rPr lang="en-US" baseline="0" dirty="0" smtClean="0"/>
              <a:t>The main topic is going to be time series input and output, but we are also going to touch on initial conditions and the connectivity between HYDRO and QUAL both the transfer of flow information through the </a:t>
            </a:r>
            <a:r>
              <a:rPr lang="en-US" baseline="0" dirty="0" err="1" smtClean="0"/>
              <a:t>tidefile</a:t>
            </a:r>
            <a:r>
              <a:rPr lang="en-US" baseline="0" dirty="0" smtClean="0"/>
              <a:t> and the other is the way flows and concentrations are paired.</a:t>
            </a:r>
            <a:endParaRPr lang="en-US" dirty="0"/>
          </a:p>
        </p:txBody>
      </p:sp>
      <p:sp>
        <p:nvSpPr>
          <p:cNvPr id="4" name="Header Placeholder 3"/>
          <p:cNvSpPr>
            <a:spLocks noGrp="1"/>
          </p:cNvSpPr>
          <p:nvPr>
            <p:ph type="hdr" sz="quarter" idx="10"/>
          </p:nvPr>
        </p:nvSpPr>
        <p:spPr/>
        <p:txBody>
          <a:bodyPr/>
          <a:lstStyle/>
          <a:p>
            <a:r>
              <a:rPr lang="en-US" smtClean="0"/>
              <a:t>DSM2 Users Group: "EXAMPLE: Filling in Martinez Stage"</a:t>
            </a:r>
            <a:endParaRPr lang="en-US"/>
          </a:p>
        </p:txBody>
      </p:sp>
      <p:sp>
        <p:nvSpPr>
          <p:cNvPr id="5" name="Date Placeholder 4"/>
          <p:cNvSpPr>
            <a:spLocks noGrp="1"/>
          </p:cNvSpPr>
          <p:nvPr>
            <p:ph type="dt" idx="11"/>
          </p:nvPr>
        </p:nvSpPr>
        <p:spPr/>
        <p:txBody>
          <a:bodyPr/>
          <a:lstStyle/>
          <a:p>
            <a:r>
              <a:rPr lang="en-US" smtClean="0"/>
              <a:t>2004.04.27</a:t>
            </a:r>
            <a:endParaRPr lang="en-US"/>
          </a:p>
        </p:txBody>
      </p:sp>
      <p:sp>
        <p:nvSpPr>
          <p:cNvPr id="6" name="Slide Number Placeholder 5"/>
          <p:cNvSpPr>
            <a:spLocks noGrp="1"/>
          </p:cNvSpPr>
          <p:nvPr>
            <p:ph type="sldNum" sz="quarter" idx="12"/>
          </p:nvPr>
        </p:nvSpPr>
        <p:spPr/>
        <p:txBody>
          <a:bodyPr/>
          <a:lstStyle/>
          <a:p>
            <a:fld id="{8D3EB24B-42D1-409E-999A-7EC16A8B48A4}"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Mention Initial Conditions first, then add BC</a:t>
            </a:r>
            <a:endParaRPr lang="en-US" dirty="0"/>
          </a:p>
        </p:txBody>
      </p:sp>
      <p:sp>
        <p:nvSpPr>
          <p:cNvPr id="4" name="Header Placeholder 3"/>
          <p:cNvSpPr>
            <a:spLocks noGrp="1"/>
          </p:cNvSpPr>
          <p:nvPr>
            <p:ph type="hdr" sz="quarter" idx="10"/>
          </p:nvPr>
        </p:nvSpPr>
        <p:spPr/>
        <p:txBody>
          <a:bodyPr/>
          <a:lstStyle/>
          <a:p>
            <a:r>
              <a:rPr lang="en-US" smtClean="0"/>
              <a:t>DSM2 Users Group: "EXAMPLE: Filling in Martinez Stage"</a:t>
            </a:r>
            <a:endParaRPr lang="en-US"/>
          </a:p>
        </p:txBody>
      </p:sp>
      <p:sp>
        <p:nvSpPr>
          <p:cNvPr id="5" name="Date Placeholder 4"/>
          <p:cNvSpPr>
            <a:spLocks noGrp="1"/>
          </p:cNvSpPr>
          <p:nvPr>
            <p:ph type="dt" idx="11"/>
          </p:nvPr>
        </p:nvSpPr>
        <p:spPr/>
        <p:txBody>
          <a:bodyPr/>
          <a:lstStyle/>
          <a:p>
            <a:r>
              <a:rPr lang="en-US" smtClean="0"/>
              <a:t>2004.04.27</a:t>
            </a:r>
            <a:endParaRPr lang="en-US"/>
          </a:p>
        </p:txBody>
      </p:sp>
      <p:sp>
        <p:nvSpPr>
          <p:cNvPr id="6" name="Slide Number Placeholder 5"/>
          <p:cNvSpPr>
            <a:spLocks noGrp="1"/>
          </p:cNvSpPr>
          <p:nvPr>
            <p:ph type="sldNum" sz="quarter" idx="12"/>
          </p:nvPr>
        </p:nvSpPr>
        <p:spPr/>
        <p:txBody>
          <a:bodyPr/>
          <a:lstStyle/>
          <a:p>
            <a:fld id="{8D3EB24B-42D1-409E-999A-7EC16A8B48A4}"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HYDRO and QUAL are numerical</a:t>
            </a:r>
            <a:r>
              <a:rPr lang="en-US" baseline="0" dirty="0" smtClean="0"/>
              <a:t> models and require boundary data.</a:t>
            </a:r>
            <a:endParaRPr lang="en-US" dirty="0"/>
          </a:p>
        </p:txBody>
      </p:sp>
      <p:sp>
        <p:nvSpPr>
          <p:cNvPr id="4" name="Header Placeholder 3"/>
          <p:cNvSpPr>
            <a:spLocks noGrp="1"/>
          </p:cNvSpPr>
          <p:nvPr>
            <p:ph type="hdr" sz="quarter" idx="10"/>
          </p:nvPr>
        </p:nvSpPr>
        <p:spPr/>
        <p:txBody>
          <a:bodyPr/>
          <a:lstStyle/>
          <a:p>
            <a:r>
              <a:rPr lang="en-US" smtClean="0"/>
              <a:t>DSM2 Users Group: "EXAMPLE: Filling in Martinez Stage"</a:t>
            </a:r>
            <a:endParaRPr lang="en-US"/>
          </a:p>
        </p:txBody>
      </p:sp>
      <p:sp>
        <p:nvSpPr>
          <p:cNvPr id="5" name="Date Placeholder 4"/>
          <p:cNvSpPr>
            <a:spLocks noGrp="1"/>
          </p:cNvSpPr>
          <p:nvPr>
            <p:ph type="dt" idx="11"/>
          </p:nvPr>
        </p:nvSpPr>
        <p:spPr/>
        <p:txBody>
          <a:bodyPr/>
          <a:lstStyle/>
          <a:p>
            <a:r>
              <a:rPr lang="en-US" smtClean="0"/>
              <a:t>2004.04.27</a:t>
            </a:r>
            <a:endParaRPr lang="en-US"/>
          </a:p>
        </p:txBody>
      </p:sp>
      <p:sp>
        <p:nvSpPr>
          <p:cNvPr id="6" name="Slide Number Placeholder 5"/>
          <p:cNvSpPr>
            <a:spLocks noGrp="1"/>
          </p:cNvSpPr>
          <p:nvPr>
            <p:ph type="sldNum" sz="quarter" idx="12"/>
          </p:nvPr>
        </p:nvSpPr>
        <p:spPr/>
        <p:txBody>
          <a:bodyPr/>
          <a:lstStyle/>
          <a:p>
            <a:fld id="{8D3EB24B-42D1-409E-999A-7EC16A8B48A4}"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the tutorial, we have</a:t>
            </a:r>
            <a:r>
              <a:rPr lang="en-US" baseline="0" dirty="0" smtClean="0"/>
              <a:t> already created boundaries, but we are going to change them from constants to time series. We are also going to add the source at node 5.</a:t>
            </a:r>
            <a:endParaRPr lang="en-US" dirty="0"/>
          </a:p>
        </p:txBody>
      </p:sp>
      <p:sp>
        <p:nvSpPr>
          <p:cNvPr id="4" name="Header Placeholder 3"/>
          <p:cNvSpPr>
            <a:spLocks noGrp="1"/>
          </p:cNvSpPr>
          <p:nvPr>
            <p:ph type="hdr" sz="quarter" idx="10"/>
          </p:nvPr>
        </p:nvSpPr>
        <p:spPr/>
        <p:txBody>
          <a:bodyPr/>
          <a:lstStyle/>
          <a:p>
            <a:r>
              <a:rPr lang="en-US" smtClean="0"/>
              <a:t>DSM2 Users Group: "EXAMPLE: Filling in Martinez Stage"</a:t>
            </a:r>
            <a:endParaRPr lang="en-US"/>
          </a:p>
        </p:txBody>
      </p:sp>
      <p:sp>
        <p:nvSpPr>
          <p:cNvPr id="5" name="Date Placeholder 4"/>
          <p:cNvSpPr>
            <a:spLocks noGrp="1"/>
          </p:cNvSpPr>
          <p:nvPr>
            <p:ph type="dt" idx="11"/>
          </p:nvPr>
        </p:nvSpPr>
        <p:spPr/>
        <p:txBody>
          <a:bodyPr/>
          <a:lstStyle/>
          <a:p>
            <a:r>
              <a:rPr lang="en-US" smtClean="0"/>
              <a:t>2004.04.27</a:t>
            </a:r>
            <a:endParaRPr lang="en-US"/>
          </a:p>
        </p:txBody>
      </p:sp>
      <p:sp>
        <p:nvSpPr>
          <p:cNvPr id="6" name="Slide Number Placeholder 5"/>
          <p:cNvSpPr>
            <a:spLocks noGrp="1"/>
          </p:cNvSpPr>
          <p:nvPr>
            <p:ph type="sldNum" sz="quarter" idx="12"/>
          </p:nvPr>
        </p:nvSpPr>
        <p:spPr/>
        <p:txBody>
          <a:bodyPr/>
          <a:lstStyle/>
          <a:p>
            <a:fld id="{8D3EB24B-42D1-409E-999A-7EC16A8B48A4}"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Now we know what the model needs, how do</a:t>
            </a:r>
            <a:r>
              <a:rPr lang="en-US" baseline="0" dirty="0" smtClean="0"/>
              <a:t> we get it in there?</a:t>
            </a:r>
            <a:endParaRPr lang="en-US" dirty="0" smtClean="0"/>
          </a:p>
          <a:p>
            <a:endParaRPr lang="en-US" dirty="0" smtClean="0"/>
          </a:p>
          <a:p>
            <a:r>
              <a:rPr lang="en-US" dirty="0" smtClean="0"/>
              <a:t>In this table we are really doing two things. We are creating a boundary and we are assigning the time series</a:t>
            </a:r>
            <a:r>
              <a:rPr lang="en-US" baseline="0" dirty="0" smtClean="0"/>
              <a:t> that will be used to supply values (at least at the beginning).</a:t>
            </a:r>
          </a:p>
          <a:p>
            <a:endParaRPr lang="en-US" baseline="0" dirty="0" smtClean="0"/>
          </a:p>
          <a:p>
            <a:r>
              <a:rPr lang="en-US" baseline="0" dirty="0" smtClean="0"/>
              <a:t>Introduce the idea of DSS. You can mention the text format.</a:t>
            </a:r>
            <a:endParaRPr lang="en-US" dirty="0"/>
          </a:p>
        </p:txBody>
      </p:sp>
      <p:sp>
        <p:nvSpPr>
          <p:cNvPr id="4" name="Header Placeholder 3"/>
          <p:cNvSpPr>
            <a:spLocks noGrp="1"/>
          </p:cNvSpPr>
          <p:nvPr>
            <p:ph type="hdr" sz="quarter" idx="10"/>
          </p:nvPr>
        </p:nvSpPr>
        <p:spPr/>
        <p:txBody>
          <a:bodyPr/>
          <a:lstStyle/>
          <a:p>
            <a:r>
              <a:rPr lang="en-US" smtClean="0"/>
              <a:t>DSM2 Users Group: "EXAMPLE: Filling in Martinez Stage"</a:t>
            </a:r>
            <a:endParaRPr lang="en-US"/>
          </a:p>
        </p:txBody>
      </p:sp>
      <p:sp>
        <p:nvSpPr>
          <p:cNvPr id="5" name="Date Placeholder 4"/>
          <p:cNvSpPr>
            <a:spLocks noGrp="1"/>
          </p:cNvSpPr>
          <p:nvPr>
            <p:ph type="dt" idx="11"/>
          </p:nvPr>
        </p:nvSpPr>
        <p:spPr/>
        <p:txBody>
          <a:bodyPr/>
          <a:lstStyle/>
          <a:p>
            <a:r>
              <a:rPr lang="en-US" smtClean="0"/>
              <a:t>2004.04.27</a:t>
            </a:r>
            <a:endParaRPr lang="en-US"/>
          </a:p>
        </p:txBody>
      </p:sp>
      <p:sp>
        <p:nvSpPr>
          <p:cNvPr id="6" name="Slide Number Placeholder 5"/>
          <p:cNvSpPr>
            <a:spLocks noGrp="1"/>
          </p:cNvSpPr>
          <p:nvPr>
            <p:ph type="sldNum" sz="quarter" idx="12"/>
          </p:nvPr>
        </p:nvSpPr>
        <p:spPr/>
        <p:txBody>
          <a:bodyPr/>
          <a:lstStyle/>
          <a:p>
            <a:fld id="{8D3EB24B-42D1-409E-999A-7EC16A8B48A4}"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most of the time series I/O</a:t>
            </a:r>
            <a:r>
              <a:rPr lang="en-US" baseline="0" dirty="0" smtClean="0"/>
              <a:t> we use HEC-DSS format. This is a tool produced by HEC that shows the time series stored in one file (tutorial.dss). Each row is a time series, and the data are referenced by 6 parts called a “path”</a:t>
            </a:r>
            <a:endParaRPr lang="en-US" dirty="0"/>
          </a:p>
        </p:txBody>
      </p:sp>
      <p:sp>
        <p:nvSpPr>
          <p:cNvPr id="4" name="Header Placeholder 3"/>
          <p:cNvSpPr>
            <a:spLocks noGrp="1"/>
          </p:cNvSpPr>
          <p:nvPr>
            <p:ph type="hdr" sz="quarter" idx="10"/>
          </p:nvPr>
        </p:nvSpPr>
        <p:spPr/>
        <p:txBody>
          <a:bodyPr/>
          <a:lstStyle/>
          <a:p>
            <a:r>
              <a:rPr lang="en-US" smtClean="0"/>
              <a:t>DSM2 Users Group: "EXAMPLE: Filling in Martinez Stage"</a:t>
            </a:r>
            <a:endParaRPr lang="en-US"/>
          </a:p>
        </p:txBody>
      </p:sp>
      <p:sp>
        <p:nvSpPr>
          <p:cNvPr id="5" name="Date Placeholder 4"/>
          <p:cNvSpPr>
            <a:spLocks noGrp="1"/>
          </p:cNvSpPr>
          <p:nvPr>
            <p:ph type="dt" idx="11"/>
          </p:nvPr>
        </p:nvSpPr>
        <p:spPr/>
        <p:txBody>
          <a:bodyPr/>
          <a:lstStyle/>
          <a:p>
            <a:r>
              <a:rPr lang="en-US" smtClean="0"/>
              <a:t>2004.04.27</a:t>
            </a:r>
            <a:endParaRPr lang="en-US"/>
          </a:p>
        </p:txBody>
      </p:sp>
      <p:sp>
        <p:nvSpPr>
          <p:cNvPr id="6" name="Slide Number Placeholder 5"/>
          <p:cNvSpPr>
            <a:spLocks noGrp="1"/>
          </p:cNvSpPr>
          <p:nvPr>
            <p:ph type="sldNum" sz="quarter" idx="12"/>
          </p:nvPr>
        </p:nvSpPr>
        <p:spPr/>
        <p:txBody>
          <a:bodyPr/>
          <a:lstStyle/>
          <a:p>
            <a:fld id="{8D3EB24B-42D1-409E-999A-7EC16A8B48A4}"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DSM2 Users Group: "EXAMPLE: Filling in Martinez Stage"</a:t>
            </a:r>
            <a:endParaRPr lang="en-US"/>
          </a:p>
        </p:txBody>
      </p:sp>
      <p:sp>
        <p:nvSpPr>
          <p:cNvPr id="5" name="Date Placeholder 4"/>
          <p:cNvSpPr>
            <a:spLocks noGrp="1"/>
          </p:cNvSpPr>
          <p:nvPr>
            <p:ph type="dt" idx="11"/>
          </p:nvPr>
        </p:nvSpPr>
        <p:spPr/>
        <p:txBody>
          <a:bodyPr/>
          <a:lstStyle/>
          <a:p>
            <a:r>
              <a:rPr lang="en-US" smtClean="0"/>
              <a:t>2004.04.27</a:t>
            </a:r>
            <a:endParaRPr lang="en-US"/>
          </a:p>
        </p:txBody>
      </p:sp>
      <p:sp>
        <p:nvSpPr>
          <p:cNvPr id="6" name="Slide Number Placeholder 5"/>
          <p:cNvSpPr>
            <a:spLocks noGrp="1"/>
          </p:cNvSpPr>
          <p:nvPr>
            <p:ph type="sldNum" sz="quarter" idx="12"/>
          </p:nvPr>
        </p:nvSpPr>
        <p:spPr/>
        <p:txBody>
          <a:bodyPr/>
          <a:lstStyle/>
          <a:p>
            <a:fld id="{8D3EB24B-42D1-409E-999A-7EC16A8B48A4}"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Two main interesting things:</a:t>
            </a:r>
          </a:p>
          <a:p>
            <a:r>
              <a:rPr lang="en-US" dirty="0" smtClean="0"/>
              <a:t>1. Link between Hydro and QUAL</a:t>
            </a:r>
          </a:p>
          <a:p>
            <a:r>
              <a:rPr lang="en-US" dirty="0" smtClean="0"/>
              <a:t>2.</a:t>
            </a:r>
            <a:r>
              <a:rPr lang="en-US" baseline="0" dirty="0" smtClean="0"/>
              <a:t> </a:t>
            </a:r>
            <a:r>
              <a:rPr lang="en-US" dirty="0" smtClean="0"/>
              <a:t>Only inflow matter for QUAL (if</a:t>
            </a:r>
            <a:r>
              <a:rPr lang="en-US" baseline="0" dirty="0" smtClean="0"/>
              <a:t> tidal like Martinez, assigned time series may be ignored part of the time)</a:t>
            </a:r>
            <a:endParaRPr lang="en-US" dirty="0"/>
          </a:p>
        </p:txBody>
      </p:sp>
      <p:sp>
        <p:nvSpPr>
          <p:cNvPr id="4" name="Header Placeholder 3"/>
          <p:cNvSpPr>
            <a:spLocks noGrp="1"/>
          </p:cNvSpPr>
          <p:nvPr>
            <p:ph type="hdr" sz="quarter" idx="10"/>
          </p:nvPr>
        </p:nvSpPr>
        <p:spPr/>
        <p:txBody>
          <a:bodyPr/>
          <a:lstStyle/>
          <a:p>
            <a:r>
              <a:rPr lang="en-US" smtClean="0"/>
              <a:t>DSM2 Users Group: "EXAMPLE: Filling in Martinez Stage"</a:t>
            </a:r>
            <a:endParaRPr lang="en-US"/>
          </a:p>
        </p:txBody>
      </p:sp>
      <p:sp>
        <p:nvSpPr>
          <p:cNvPr id="5" name="Date Placeholder 4"/>
          <p:cNvSpPr>
            <a:spLocks noGrp="1"/>
          </p:cNvSpPr>
          <p:nvPr>
            <p:ph type="dt" idx="11"/>
          </p:nvPr>
        </p:nvSpPr>
        <p:spPr/>
        <p:txBody>
          <a:bodyPr/>
          <a:lstStyle/>
          <a:p>
            <a:r>
              <a:rPr lang="en-US" smtClean="0"/>
              <a:t>2004.04.27</a:t>
            </a:r>
            <a:endParaRPr lang="en-US"/>
          </a:p>
        </p:txBody>
      </p:sp>
      <p:sp>
        <p:nvSpPr>
          <p:cNvPr id="6" name="Slide Number Placeholder 5"/>
          <p:cNvSpPr>
            <a:spLocks noGrp="1"/>
          </p:cNvSpPr>
          <p:nvPr>
            <p:ph type="sldNum" sz="quarter" idx="12"/>
          </p:nvPr>
        </p:nvSpPr>
        <p:spPr/>
        <p:txBody>
          <a:bodyPr/>
          <a:lstStyle/>
          <a:p>
            <a:fld id="{8D3EB24B-42D1-409E-999A-7EC16A8B48A4}"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2CD149C9-167A-4BD9-AA64-3138B6EB963F}" type="slidenum">
              <a:rPr lang="en-US"/>
              <a:pPr/>
              <a:t>‹#›</a:t>
            </a:fld>
            <a:endParaRPr lang="en-US"/>
          </a:p>
        </p:txBody>
      </p:sp>
    </p:spTree>
  </p:cSld>
  <p:clrMapOvr>
    <a:masterClrMapping/>
  </p:clrMapOvr>
  <p:transition advClick="0" advTm="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D2EF07DF-22B5-4E00-8F95-BEA1F7295A94}" type="slidenum">
              <a:rPr lang="en-US"/>
              <a:pPr/>
              <a:t>‹#›</a:t>
            </a:fld>
            <a:endParaRPr lang="en-US"/>
          </a:p>
        </p:txBody>
      </p:sp>
    </p:spTree>
  </p:cSld>
  <p:clrMapOvr>
    <a:masterClrMapping/>
  </p:clrMapOvr>
  <p:transition advClick="0" advTm="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23850"/>
            <a:ext cx="1943100" cy="57721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323850"/>
            <a:ext cx="5676900" cy="57721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25E2C135-A830-4FA5-93D1-B221F16DE7F8}" type="slidenum">
              <a:rPr lang="en-US"/>
              <a:pPr/>
              <a:t>‹#›</a:t>
            </a:fld>
            <a:endParaRPr lang="en-US"/>
          </a:p>
        </p:txBody>
      </p:sp>
    </p:spTree>
  </p:cSld>
  <p:clrMapOvr>
    <a:masterClrMapping/>
  </p:clrMapOvr>
  <p:transition advClick="0" advTm="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AB98F214-5D90-468C-9EE8-E1612B8D2BE2}" type="slidenum">
              <a:rPr lang="en-US"/>
              <a:pPr/>
              <a:t>‹#›</a:t>
            </a:fld>
            <a:endParaRPr lang="en-US"/>
          </a:p>
        </p:txBody>
      </p:sp>
    </p:spTree>
  </p:cSld>
  <p:clrMapOvr>
    <a:masterClrMapping/>
  </p:clrMapOvr>
  <p:transition advClick="0" advTm="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FE3EFA94-9F17-410B-AA9A-F260DEB2B155}" type="slidenum">
              <a:rPr lang="en-US"/>
              <a:pPr/>
              <a:t>‹#›</a:t>
            </a:fld>
            <a:endParaRPr lang="en-US"/>
          </a:p>
        </p:txBody>
      </p:sp>
    </p:spTree>
  </p:cSld>
  <p:clrMapOvr>
    <a:masterClrMapping/>
  </p:clrMapOvr>
  <p:transition advClick="0" advTm="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1F943FCC-E5AD-4FB4-8CF4-08E22A2D6286}" type="slidenum">
              <a:rPr lang="en-US"/>
              <a:pPr/>
              <a:t>‹#›</a:t>
            </a:fld>
            <a:endParaRPr lang="en-US"/>
          </a:p>
        </p:txBody>
      </p:sp>
    </p:spTree>
  </p:cSld>
  <p:clrMapOvr>
    <a:masterClrMapping/>
  </p:clrMapOvr>
  <p:transition advClick="0" advTm="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C56DD5E7-EB92-448B-8263-438646674F36}" type="slidenum">
              <a:rPr lang="en-US"/>
              <a:pPr/>
              <a:t>‹#›</a:t>
            </a:fld>
            <a:endParaRPr lang="en-US"/>
          </a:p>
        </p:txBody>
      </p:sp>
    </p:spTree>
  </p:cSld>
  <p:clrMapOvr>
    <a:masterClrMapping/>
  </p:clrMapOvr>
  <p:transition advClick="0" advTm="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51D5166A-F8A3-4CB7-ADBF-C664B236B1EF}" type="slidenum">
              <a:rPr lang="en-US"/>
              <a:pPr/>
              <a:t>‹#›</a:t>
            </a:fld>
            <a:endParaRPr lang="en-US"/>
          </a:p>
        </p:txBody>
      </p:sp>
    </p:spTree>
  </p:cSld>
  <p:clrMapOvr>
    <a:masterClrMapping/>
  </p:clrMapOvr>
  <p:transition advClick="0" advTm="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36103BCD-C163-42FC-98E8-AC80D1034F2C}" type="slidenum">
              <a:rPr lang="en-US"/>
              <a:pPr/>
              <a:t>‹#›</a:t>
            </a:fld>
            <a:endParaRPr lang="en-US"/>
          </a:p>
        </p:txBody>
      </p:sp>
    </p:spTree>
  </p:cSld>
  <p:clrMapOvr>
    <a:masterClrMapping/>
  </p:clrMapOvr>
  <p:transition advClick="0" advTm="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CE46599E-3F99-4CED-8A4E-1771E654B8BF}" type="slidenum">
              <a:rPr lang="en-US"/>
              <a:pPr/>
              <a:t>‹#›</a:t>
            </a:fld>
            <a:endParaRPr lang="en-US"/>
          </a:p>
        </p:txBody>
      </p:sp>
    </p:spTree>
  </p:cSld>
  <p:clrMapOvr>
    <a:masterClrMapping/>
  </p:clrMapOvr>
  <p:transition advClick="0" advTm="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A76838C3-59F2-4A6A-A1A4-91F6901135A0}" type="slidenum">
              <a:rPr lang="en-US"/>
              <a:pPr/>
              <a:t>‹#›</a:t>
            </a:fld>
            <a:endParaRPr lang="en-US"/>
          </a:p>
        </p:txBody>
      </p:sp>
    </p:spTree>
  </p:cSld>
  <p:clrMapOvr>
    <a:masterClrMapping/>
  </p:clrMapOvr>
  <p:transition advClick="0" advTm="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gradFill rotWithShape="0">
          <a:gsLst>
            <a:gs pos="0">
              <a:srgbClr val="000099"/>
            </a:gs>
            <a:gs pos="100000">
              <a:srgbClr val="660066"/>
            </a:gs>
          </a:gsLst>
          <a:path path="shape">
            <a:fillToRect l="50000" t="50000" r="50000" b="50000"/>
          </a:path>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32385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138113" y="64008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b="0">
                <a:latin typeface="Arial Narrow" pitchFamily="34" charset="0"/>
              </a:defRPr>
            </a:lvl1pPr>
          </a:lstStyle>
          <a:p>
            <a:fld id="{BC277BA0-9B68-44D1-BC76-DE0CC178EB95}" type="slidenum">
              <a:rPr lang="en-US"/>
              <a:pPr/>
              <a:t>‹#›</a:t>
            </a:fld>
            <a:endParaRPr 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advClick="0" advTm="0"/>
  <p:hf sldNum="0" hdr="0" ftr="0"/>
  <p:txStyles>
    <p:title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Arial" charset="0"/>
        </a:defRPr>
      </a:lvl2pPr>
      <a:lvl3pPr algn="ctr" rtl="0" eaLnBrk="0" fontAlgn="base" hangingPunct="0">
        <a:spcBef>
          <a:spcPct val="0"/>
        </a:spcBef>
        <a:spcAft>
          <a:spcPct val="0"/>
        </a:spcAft>
        <a:defRPr sz="4400" b="1">
          <a:solidFill>
            <a:schemeClr val="tx2"/>
          </a:solidFill>
          <a:latin typeface="Arial" charset="0"/>
        </a:defRPr>
      </a:lvl3pPr>
      <a:lvl4pPr algn="ctr" rtl="0" eaLnBrk="0" fontAlgn="base" hangingPunct="0">
        <a:spcBef>
          <a:spcPct val="0"/>
        </a:spcBef>
        <a:spcAft>
          <a:spcPct val="0"/>
        </a:spcAft>
        <a:defRPr sz="4400" b="1">
          <a:solidFill>
            <a:schemeClr val="tx2"/>
          </a:solidFill>
          <a:latin typeface="Arial" charset="0"/>
        </a:defRPr>
      </a:lvl4pPr>
      <a:lvl5pPr algn="ctr" rtl="0" eaLnBrk="0" fontAlgn="base" hangingPunct="0">
        <a:spcBef>
          <a:spcPct val="0"/>
        </a:spcBef>
        <a:spcAft>
          <a:spcPct val="0"/>
        </a:spcAft>
        <a:defRPr sz="4400" b="1">
          <a:solidFill>
            <a:schemeClr val="tx2"/>
          </a:solidFill>
          <a:latin typeface="Arial" charset="0"/>
        </a:defRPr>
      </a:lvl5pPr>
      <a:lvl6pPr marL="457200" algn="ctr" rtl="0" eaLnBrk="0" fontAlgn="base" hangingPunct="0">
        <a:spcBef>
          <a:spcPct val="0"/>
        </a:spcBef>
        <a:spcAft>
          <a:spcPct val="0"/>
        </a:spcAft>
        <a:defRPr sz="4400" b="1">
          <a:solidFill>
            <a:schemeClr val="tx2"/>
          </a:solidFill>
          <a:latin typeface="Arial" charset="0"/>
        </a:defRPr>
      </a:lvl6pPr>
      <a:lvl7pPr marL="914400" algn="ctr" rtl="0" eaLnBrk="0" fontAlgn="base" hangingPunct="0">
        <a:spcBef>
          <a:spcPct val="0"/>
        </a:spcBef>
        <a:spcAft>
          <a:spcPct val="0"/>
        </a:spcAft>
        <a:defRPr sz="4400" b="1">
          <a:solidFill>
            <a:schemeClr val="tx2"/>
          </a:solidFill>
          <a:latin typeface="Arial" charset="0"/>
        </a:defRPr>
      </a:lvl7pPr>
      <a:lvl8pPr marL="1371600" algn="ctr" rtl="0" eaLnBrk="0" fontAlgn="base" hangingPunct="0">
        <a:spcBef>
          <a:spcPct val="0"/>
        </a:spcBef>
        <a:spcAft>
          <a:spcPct val="0"/>
        </a:spcAft>
        <a:defRPr sz="4400" b="1">
          <a:solidFill>
            <a:schemeClr val="tx2"/>
          </a:solidFill>
          <a:latin typeface="Arial" charset="0"/>
        </a:defRPr>
      </a:lvl8pPr>
      <a:lvl9pPr marL="1828800" algn="ctr" rtl="0" eaLnBrk="0" fontAlgn="base" hangingPunct="0">
        <a:spcBef>
          <a:spcPct val="0"/>
        </a:spcBef>
        <a:spcAft>
          <a:spcPct val="0"/>
        </a:spcAft>
        <a:defRPr sz="4400" b="1">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dsm2_v8/common_input/output_gate_sdip_20090827.inp"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AutoShape 2"/>
          <p:cNvSpPr>
            <a:spLocks noGrp="1" noChangeArrowheads="1"/>
          </p:cNvSpPr>
          <p:nvPr>
            <p:ph type="ctrTitle"/>
          </p:nvPr>
        </p:nvSpPr>
        <p:spPr>
          <a:xfrm>
            <a:off x="685800" y="963613"/>
            <a:ext cx="8183563" cy="1143000"/>
          </a:xfrm>
          <a:prstGeom prst="irregularSeal1">
            <a:avLst/>
          </a:prstGeom>
          <a:ln/>
        </p:spPr>
        <p:txBody>
          <a:bodyPr/>
          <a:lstStyle/>
          <a:p>
            <a:r>
              <a:rPr lang="en-US" sz="3600" dirty="0" smtClean="0"/>
              <a:t>DSM2 Simulation Input and Output</a:t>
            </a:r>
            <a:endParaRPr lang="en-US" sz="3600" dirty="0"/>
          </a:p>
        </p:txBody>
      </p:sp>
      <p:sp>
        <p:nvSpPr>
          <p:cNvPr id="381955" name="Rectangle 3"/>
          <p:cNvSpPr>
            <a:spLocks noGrp="1" noChangeArrowheads="1"/>
          </p:cNvSpPr>
          <p:nvPr>
            <p:ph type="subTitle" idx="1"/>
          </p:nvPr>
        </p:nvSpPr>
        <p:spPr>
          <a:xfrm>
            <a:off x="1212850" y="2732088"/>
            <a:ext cx="6954838" cy="3355975"/>
          </a:xfrm>
        </p:spPr>
        <p:txBody>
          <a:bodyPr/>
          <a:lstStyle/>
          <a:p>
            <a:r>
              <a:rPr lang="en-US" dirty="0"/>
              <a:t>DSM2 Training</a:t>
            </a:r>
          </a:p>
          <a:p>
            <a:r>
              <a:rPr lang="en-US" smtClean="0"/>
              <a:t>September 21, </a:t>
            </a:r>
            <a:r>
              <a:rPr lang="en-US" dirty="0" smtClean="0"/>
              <a:t>2009</a:t>
            </a:r>
            <a:endParaRPr lang="en-US" dirty="0"/>
          </a:p>
          <a:p>
            <a:endParaRPr lang="en-US" dirty="0"/>
          </a:p>
          <a:p>
            <a:pPr algn="l"/>
            <a:r>
              <a:rPr lang="en-US" dirty="0">
                <a:solidFill>
                  <a:srgbClr val="6666FF"/>
                </a:solidFill>
              </a:rPr>
              <a:t>	</a:t>
            </a:r>
            <a:r>
              <a:rPr lang="en-US" dirty="0" smtClean="0">
                <a:solidFill>
                  <a:srgbClr val="6666FF"/>
                </a:solidFill>
              </a:rPr>
              <a:t>Lianwu Liu PhD PE</a:t>
            </a:r>
            <a:endParaRPr lang="en-US" sz="2400" dirty="0">
              <a:solidFill>
                <a:srgbClr val="6666FF"/>
              </a:solidFill>
            </a:endParaRPr>
          </a:p>
          <a:p>
            <a:pPr algn="l"/>
            <a:r>
              <a:rPr lang="en-US" sz="2400" dirty="0">
                <a:solidFill>
                  <a:srgbClr val="6666FF"/>
                </a:solidFill>
              </a:rPr>
              <a:t>	Delta Modeling Section</a:t>
            </a:r>
          </a:p>
          <a:p>
            <a:pPr algn="l"/>
            <a:r>
              <a:rPr lang="en-US" sz="2400" dirty="0">
                <a:solidFill>
                  <a:srgbClr val="6666FF"/>
                </a:solidFill>
              </a:rPr>
              <a:t>	California Department of Water Resources</a:t>
            </a:r>
          </a:p>
          <a:p>
            <a:pPr algn="l"/>
            <a:endParaRPr lang="en-US" sz="2400" dirty="0">
              <a:solidFill>
                <a:srgbClr val="6666FF"/>
              </a:solidFill>
            </a:endParaRPr>
          </a:p>
          <a:p>
            <a:pPr algn="l"/>
            <a:endParaRPr lang="en-US" sz="2400" dirty="0">
              <a:solidFill>
                <a:srgbClr val="6666FF"/>
              </a:solidFill>
            </a:endParaRPr>
          </a:p>
        </p:txBody>
      </p:sp>
      <p:pic>
        <p:nvPicPr>
          <p:cNvPr id="381956" name="Picture 4" descr="dwranim"/>
          <p:cNvPicPr>
            <a:picLocks noChangeAspect="1" noChangeArrowheads="1"/>
          </p:cNvPicPr>
          <p:nvPr/>
        </p:nvPicPr>
        <p:blipFill>
          <a:blip r:embed="rId3" cstate="print"/>
          <a:srcRect/>
          <a:stretch>
            <a:fillRect/>
          </a:stretch>
        </p:blipFill>
        <p:spPr bwMode="auto">
          <a:xfrm>
            <a:off x="1052513" y="4972050"/>
            <a:ext cx="1035050" cy="1101725"/>
          </a:xfrm>
          <a:prstGeom prst="rect">
            <a:avLst/>
          </a:prstGeom>
          <a:noFill/>
        </p:spPr>
      </p:pic>
    </p:spTree>
  </p:cSld>
  <p:clrMapOvr>
    <a:masterClrMapping/>
  </p:clrMapOvr>
  <p:transition advClick="0" advTm="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Other TS Input: Gates</a:t>
            </a:r>
            <a:endParaRPr lang="en-US" dirty="0"/>
          </a:p>
        </p:txBody>
      </p:sp>
      <p:sp>
        <p:nvSpPr>
          <p:cNvPr id="4" name="Date Placeholder 3"/>
          <p:cNvSpPr>
            <a:spLocks noGrp="1"/>
          </p:cNvSpPr>
          <p:nvPr>
            <p:ph type="dt" sz="half" idx="10"/>
          </p:nvPr>
        </p:nvSpPr>
        <p:spPr/>
        <p:txBody>
          <a:bodyPr/>
          <a:lstStyle/>
          <a:p>
            <a:fld id="{AB98F214-5D90-468C-9EE8-E1612B8D2BE2}" type="slidenum">
              <a:rPr lang="en-US" smtClean="0"/>
              <a:pPr/>
              <a:t>10</a:t>
            </a:fld>
            <a:endParaRPr lang="en-US"/>
          </a:p>
        </p:txBody>
      </p:sp>
      <p:sp>
        <p:nvSpPr>
          <p:cNvPr id="3" name="Content Placeholder 2"/>
          <p:cNvSpPr>
            <a:spLocks noGrp="1"/>
          </p:cNvSpPr>
          <p:nvPr>
            <p:ph idx="4294967295"/>
          </p:nvPr>
        </p:nvSpPr>
        <p:spPr>
          <a:xfrm>
            <a:off x="514350" y="1497012"/>
            <a:ext cx="7772400" cy="4881563"/>
          </a:xfrm>
        </p:spPr>
        <p:txBody>
          <a:bodyPr/>
          <a:lstStyle/>
          <a:p>
            <a:r>
              <a:rPr lang="en-US" dirty="0" smtClean="0"/>
              <a:t>Can change operational parameters</a:t>
            </a:r>
          </a:p>
          <a:p>
            <a:r>
              <a:rPr lang="en-US" dirty="0" smtClean="0"/>
              <a:t>Are superseded by op rules</a:t>
            </a:r>
          </a:p>
        </p:txBody>
      </p:sp>
      <p:pic>
        <p:nvPicPr>
          <p:cNvPr id="8194" name="Picture 2"/>
          <p:cNvPicPr>
            <a:picLocks noChangeAspect="1" noChangeArrowheads="1"/>
          </p:cNvPicPr>
          <p:nvPr/>
        </p:nvPicPr>
        <p:blipFill>
          <a:blip r:embed="rId3" cstate="print"/>
          <a:srcRect/>
          <a:stretch>
            <a:fillRect/>
          </a:stretch>
        </p:blipFill>
        <p:spPr bwMode="auto">
          <a:xfrm>
            <a:off x="540883" y="2982006"/>
            <a:ext cx="8134350" cy="2600325"/>
          </a:xfrm>
          <a:prstGeom prst="rect">
            <a:avLst/>
          </a:prstGeom>
          <a:noFill/>
          <a:ln w="9525">
            <a:noFill/>
            <a:miter lim="800000"/>
            <a:headEnd/>
            <a:tailEnd/>
          </a:ln>
        </p:spPr>
      </p:pic>
    </p:spTree>
  </p:cSld>
  <p:clrMapOvr>
    <a:masterClrMapping/>
  </p:clrMapOvr>
  <p:transition advClick="0" advTm="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562" y="323850"/>
            <a:ext cx="8384876" cy="1143000"/>
          </a:xfrm>
        </p:spPr>
        <p:txBody>
          <a:bodyPr/>
          <a:lstStyle/>
          <a:p>
            <a:r>
              <a:rPr lang="en-US" dirty="0" smtClean="0"/>
              <a:t>HYDRO Initial Condition Input</a:t>
            </a:r>
            <a:endParaRPr lang="en-US" dirty="0"/>
          </a:p>
        </p:txBody>
      </p:sp>
      <p:sp>
        <p:nvSpPr>
          <p:cNvPr id="3" name="Content Placeholder 2"/>
          <p:cNvSpPr>
            <a:spLocks noGrp="1"/>
          </p:cNvSpPr>
          <p:nvPr>
            <p:ph idx="1"/>
          </p:nvPr>
        </p:nvSpPr>
        <p:spPr>
          <a:xfrm>
            <a:off x="674914" y="1556658"/>
            <a:ext cx="7772400" cy="4114800"/>
          </a:xfrm>
        </p:spPr>
        <p:txBody>
          <a:bodyPr/>
          <a:lstStyle/>
          <a:p>
            <a:r>
              <a:rPr lang="en-US" dirty="0" smtClean="0"/>
              <a:t>HYDRO Default: </a:t>
            </a:r>
          </a:p>
          <a:p>
            <a:pPr lvl="1"/>
            <a:r>
              <a:rPr lang="en-US" dirty="0" smtClean="0"/>
              <a:t>CHANNEL_IC</a:t>
            </a:r>
          </a:p>
          <a:p>
            <a:pPr lvl="1"/>
            <a:r>
              <a:rPr lang="en-US" dirty="0" smtClean="0"/>
              <a:t>RESERVOIR_IC</a:t>
            </a:r>
          </a:p>
          <a:p>
            <a:r>
              <a:rPr lang="en-US" dirty="0" smtClean="0"/>
              <a:t>Restart file has priority</a:t>
            </a:r>
          </a:p>
        </p:txBody>
      </p:sp>
      <p:sp>
        <p:nvSpPr>
          <p:cNvPr id="4" name="Date Placeholder 3"/>
          <p:cNvSpPr>
            <a:spLocks noGrp="1"/>
          </p:cNvSpPr>
          <p:nvPr>
            <p:ph type="dt" sz="half" idx="10"/>
          </p:nvPr>
        </p:nvSpPr>
        <p:spPr/>
        <p:txBody>
          <a:bodyPr/>
          <a:lstStyle/>
          <a:p>
            <a:fld id="{AB98F214-5D90-468C-9EE8-E1612B8D2BE2}" type="slidenum">
              <a:rPr lang="en-US" smtClean="0"/>
              <a:pPr/>
              <a:t>11</a:t>
            </a:fld>
            <a:endParaRPr lang="en-US"/>
          </a:p>
        </p:txBody>
      </p:sp>
      <p:pic>
        <p:nvPicPr>
          <p:cNvPr id="5122" name="Picture 2"/>
          <p:cNvPicPr>
            <a:picLocks noChangeAspect="1" noChangeArrowheads="1"/>
          </p:cNvPicPr>
          <p:nvPr/>
        </p:nvPicPr>
        <p:blipFill>
          <a:blip r:embed="rId3" cstate="print"/>
          <a:srcRect/>
          <a:stretch>
            <a:fillRect/>
          </a:stretch>
        </p:blipFill>
        <p:spPr bwMode="auto">
          <a:xfrm>
            <a:off x="5399470" y="1572807"/>
            <a:ext cx="3467100" cy="5048250"/>
          </a:xfrm>
          <a:prstGeom prst="rect">
            <a:avLst/>
          </a:prstGeom>
          <a:noFill/>
          <a:ln w="9525">
            <a:noFill/>
            <a:miter lim="800000"/>
            <a:headEnd/>
            <a:tailEnd/>
          </a:ln>
        </p:spPr>
      </p:pic>
    </p:spTree>
  </p:cSld>
  <p:clrMapOvr>
    <a:masterClrMapping/>
  </p:clrMapOvr>
  <p:transition advClick="0" advTm="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 Initial Condition Input</a:t>
            </a:r>
            <a:endParaRPr lang="en-US" dirty="0"/>
          </a:p>
        </p:txBody>
      </p:sp>
      <p:sp>
        <p:nvSpPr>
          <p:cNvPr id="3" name="Content Placeholder 2"/>
          <p:cNvSpPr>
            <a:spLocks noGrp="1"/>
          </p:cNvSpPr>
          <p:nvPr>
            <p:ph idx="1"/>
          </p:nvPr>
        </p:nvSpPr>
        <p:spPr>
          <a:xfrm>
            <a:off x="674914" y="1556658"/>
            <a:ext cx="7772400" cy="4672692"/>
          </a:xfrm>
        </p:spPr>
        <p:txBody>
          <a:bodyPr/>
          <a:lstStyle/>
          <a:p>
            <a:r>
              <a:rPr lang="en-US" dirty="0" smtClean="0"/>
              <a:t>Default:</a:t>
            </a:r>
          </a:p>
          <a:p>
            <a:pPr lvl="1">
              <a:buNone/>
            </a:pPr>
            <a:r>
              <a:rPr lang="en-US" dirty="0" smtClean="0"/>
              <a:t>Scalar </a:t>
            </a:r>
            <a:r>
              <a:rPr lang="en-US" dirty="0" err="1" smtClean="0"/>
              <a:t>init_conc</a:t>
            </a:r>
            <a:endParaRPr lang="en-US" dirty="0" smtClean="0"/>
          </a:p>
          <a:p>
            <a:pPr lvl="1">
              <a:buNone/>
            </a:pPr>
            <a:r>
              <a:rPr lang="en-US" dirty="0" smtClean="0"/>
              <a:t>    (cold start)</a:t>
            </a:r>
          </a:p>
          <a:p>
            <a:r>
              <a:rPr lang="en-US" dirty="0" smtClean="0"/>
              <a:t>Restart files </a:t>
            </a:r>
          </a:p>
          <a:p>
            <a:pPr>
              <a:buNone/>
            </a:pPr>
            <a:r>
              <a:rPr lang="en-US" dirty="0" smtClean="0"/>
              <a:t>   replace the default</a:t>
            </a:r>
          </a:p>
          <a:p>
            <a:pPr>
              <a:buNone/>
            </a:pPr>
            <a:r>
              <a:rPr lang="en-US" dirty="0" smtClean="0"/>
              <a:t>   (warm start)</a:t>
            </a:r>
          </a:p>
          <a:p>
            <a:pPr>
              <a:buFont typeface="Arial" pitchFamily="34" charset="0"/>
              <a:buChar char="•"/>
            </a:pPr>
            <a:r>
              <a:rPr lang="en-US" dirty="0" smtClean="0"/>
              <a:t>Affects source </a:t>
            </a:r>
          </a:p>
          <a:p>
            <a:pPr>
              <a:buNone/>
            </a:pPr>
            <a:r>
              <a:rPr lang="en-US" dirty="0" smtClean="0"/>
              <a:t>	tracking</a:t>
            </a:r>
          </a:p>
          <a:p>
            <a:pPr lvl="1">
              <a:buNone/>
            </a:pPr>
            <a:endParaRPr lang="en-US" dirty="0" smtClean="0"/>
          </a:p>
          <a:p>
            <a:pPr>
              <a:buNone/>
            </a:pPr>
            <a:endParaRPr lang="en-US" dirty="0" smtClean="0"/>
          </a:p>
        </p:txBody>
      </p:sp>
      <p:sp>
        <p:nvSpPr>
          <p:cNvPr id="4" name="Date Placeholder 3"/>
          <p:cNvSpPr>
            <a:spLocks noGrp="1"/>
          </p:cNvSpPr>
          <p:nvPr>
            <p:ph type="dt" sz="half" idx="10"/>
          </p:nvPr>
        </p:nvSpPr>
        <p:spPr/>
        <p:txBody>
          <a:bodyPr/>
          <a:lstStyle/>
          <a:p>
            <a:fld id="{AB98F214-5D90-468C-9EE8-E1612B8D2BE2}" type="slidenum">
              <a:rPr lang="en-US" smtClean="0"/>
              <a:pPr/>
              <a:t>12</a:t>
            </a:fld>
            <a:endParaRPr lang="en-US"/>
          </a:p>
        </p:txBody>
      </p:sp>
      <p:pic>
        <p:nvPicPr>
          <p:cNvPr id="6146" name="Picture 2"/>
          <p:cNvPicPr>
            <a:picLocks noChangeAspect="1" noChangeArrowheads="1"/>
          </p:cNvPicPr>
          <p:nvPr/>
        </p:nvPicPr>
        <p:blipFill>
          <a:blip r:embed="rId3" cstate="print"/>
          <a:srcRect/>
          <a:stretch>
            <a:fillRect/>
          </a:stretch>
        </p:blipFill>
        <p:spPr bwMode="auto">
          <a:xfrm>
            <a:off x="4613369" y="1355271"/>
            <a:ext cx="3959336" cy="5372099"/>
          </a:xfrm>
          <a:prstGeom prst="rect">
            <a:avLst/>
          </a:prstGeom>
          <a:noFill/>
          <a:ln w="9525">
            <a:noFill/>
            <a:miter lim="800000"/>
            <a:headEnd/>
            <a:tailEnd/>
          </a:ln>
        </p:spPr>
      </p:pic>
      <p:cxnSp>
        <p:nvCxnSpPr>
          <p:cNvPr id="8" name="Straight Arrow Connector 7"/>
          <p:cNvCxnSpPr/>
          <p:nvPr/>
        </p:nvCxnSpPr>
        <p:spPr bwMode="auto">
          <a:xfrm rot="16200000" flipH="1">
            <a:off x="3184072" y="2705099"/>
            <a:ext cx="2503715" cy="2362199"/>
          </a:xfrm>
          <a:prstGeom prst="straightConnector1">
            <a:avLst/>
          </a:prstGeom>
          <a:solidFill>
            <a:srgbClr val="FFFF99"/>
          </a:solidFill>
          <a:ln w="25400" cap="flat" cmpd="sng" algn="ctr">
            <a:solidFill>
              <a:srgbClr val="C00000"/>
            </a:solidFill>
            <a:prstDash val="solid"/>
            <a:round/>
            <a:headEnd type="none" w="med" len="med"/>
            <a:tailEnd type="arrow"/>
          </a:ln>
          <a:effectLst/>
        </p:spPr>
      </p:cxnSp>
      <p:sp>
        <p:nvSpPr>
          <p:cNvPr id="10" name="Oval 9"/>
          <p:cNvSpPr/>
          <p:nvPr/>
        </p:nvSpPr>
        <p:spPr bwMode="auto">
          <a:xfrm>
            <a:off x="5325155" y="5119007"/>
            <a:ext cx="1730828" cy="250372"/>
          </a:xfrm>
          <a:prstGeom prst="ellipse">
            <a:avLst/>
          </a:prstGeom>
          <a:noFill/>
          <a:ln w="222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i="0" u="none" strike="noStrike" cap="none" normalizeH="0" baseline="0" smtClean="0">
              <a:ln>
                <a:noFill/>
              </a:ln>
              <a:solidFill>
                <a:schemeClr val="tx1"/>
              </a:solidFill>
              <a:effectLst/>
              <a:latin typeface="Arial" charset="0"/>
            </a:endParaRPr>
          </a:p>
        </p:txBody>
      </p:sp>
    </p:spTree>
  </p:cSld>
  <p:clrMapOvr>
    <a:masterClrMapping/>
  </p:clrMapOvr>
  <p:transition advClick="0" advTm="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Conditions + Memory</a:t>
            </a:r>
            <a:endParaRPr lang="en-US" dirty="0"/>
          </a:p>
        </p:txBody>
      </p:sp>
      <p:sp>
        <p:nvSpPr>
          <p:cNvPr id="4" name="Date Placeholder 3"/>
          <p:cNvSpPr>
            <a:spLocks noGrp="1"/>
          </p:cNvSpPr>
          <p:nvPr>
            <p:ph type="dt" sz="half" idx="10"/>
          </p:nvPr>
        </p:nvSpPr>
        <p:spPr/>
        <p:txBody>
          <a:bodyPr/>
          <a:lstStyle/>
          <a:p>
            <a:fld id="{AB98F214-5D90-468C-9EE8-E1612B8D2BE2}" type="slidenum">
              <a:rPr lang="en-US" smtClean="0"/>
              <a:pPr/>
              <a:t>13</a:t>
            </a:fld>
            <a:endParaRPr lang="en-US"/>
          </a:p>
        </p:txBody>
      </p:sp>
      <p:grpSp>
        <p:nvGrpSpPr>
          <p:cNvPr id="34" name="Group 33"/>
          <p:cNvGrpSpPr/>
          <p:nvPr/>
        </p:nvGrpSpPr>
        <p:grpSpPr>
          <a:xfrm>
            <a:off x="276909" y="1971675"/>
            <a:ext cx="8583722" cy="4600575"/>
            <a:chOff x="276909" y="1971675"/>
            <a:chExt cx="8583722" cy="4600575"/>
          </a:xfrm>
        </p:grpSpPr>
        <p:grpSp>
          <p:nvGrpSpPr>
            <p:cNvPr id="33" name="Group 32"/>
            <p:cNvGrpSpPr/>
            <p:nvPr/>
          </p:nvGrpSpPr>
          <p:grpSpPr>
            <a:xfrm>
              <a:off x="1009654" y="1971675"/>
              <a:ext cx="7105646" cy="3700464"/>
              <a:chOff x="1295404" y="2457450"/>
              <a:chExt cx="7105646" cy="3700464"/>
            </a:xfrm>
          </p:grpSpPr>
          <p:cxnSp>
            <p:nvCxnSpPr>
              <p:cNvPr id="6" name="Straight Connector 5"/>
              <p:cNvCxnSpPr/>
              <p:nvPr/>
            </p:nvCxnSpPr>
            <p:spPr bwMode="auto">
              <a:xfrm rot="5400000">
                <a:off x="-536479" y="4295059"/>
                <a:ext cx="3688539" cy="13321"/>
              </a:xfrm>
              <a:prstGeom prst="line">
                <a:avLst/>
              </a:prstGeom>
              <a:solidFill>
                <a:srgbClr val="FFFF99"/>
              </a:solidFill>
              <a:ln w="34925" cap="flat" cmpd="sng" algn="ctr">
                <a:solidFill>
                  <a:schemeClr val="tx1"/>
                </a:solidFill>
                <a:prstDash val="solid"/>
                <a:round/>
                <a:headEnd type="none" w="med" len="med"/>
                <a:tailEnd type="none" w="med" len="med"/>
              </a:ln>
              <a:effectLst/>
            </p:spPr>
          </p:cxnSp>
          <p:cxnSp>
            <p:nvCxnSpPr>
              <p:cNvPr id="7" name="Straight Connector 6"/>
              <p:cNvCxnSpPr/>
              <p:nvPr/>
            </p:nvCxnSpPr>
            <p:spPr bwMode="auto">
              <a:xfrm rot="10800000" flipV="1">
                <a:off x="1295404" y="6129338"/>
                <a:ext cx="7105646" cy="28576"/>
              </a:xfrm>
              <a:prstGeom prst="line">
                <a:avLst/>
              </a:prstGeom>
              <a:solidFill>
                <a:srgbClr val="FFFF99"/>
              </a:solidFill>
              <a:ln w="34925" cap="flat" cmpd="sng" algn="ctr">
                <a:solidFill>
                  <a:schemeClr val="tx1"/>
                </a:solidFill>
                <a:prstDash val="solid"/>
                <a:round/>
                <a:headEnd type="none" w="med" len="med"/>
                <a:tailEnd type="none" w="med" len="med"/>
              </a:ln>
              <a:effectLst/>
            </p:spPr>
          </p:cxnSp>
        </p:grpSp>
        <p:sp>
          <p:nvSpPr>
            <p:cNvPr id="20" name="TextBox 19"/>
            <p:cNvSpPr txBox="1"/>
            <p:nvPr/>
          </p:nvSpPr>
          <p:spPr>
            <a:xfrm rot="16200000">
              <a:off x="-514350" y="3506571"/>
              <a:ext cx="2228850" cy="646331"/>
            </a:xfrm>
            <a:prstGeom prst="rect">
              <a:avLst/>
            </a:prstGeom>
            <a:noFill/>
          </p:spPr>
          <p:txBody>
            <a:bodyPr wrap="square" rtlCol="0">
              <a:spAutoFit/>
            </a:bodyPr>
            <a:lstStyle/>
            <a:p>
              <a:r>
                <a:rPr lang="en-US" dirty="0" smtClean="0"/>
                <a:t>memory</a:t>
              </a:r>
              <a:endParaRPr lang="en-US" dirty="0"/>
            </a:p>
          </p:txBody>
        </p:sp>
        <p:sp>
          <p:nvSpPr>
            <p:cNvPr id="21" name="Freeform 20"/>
            <p:cNvSpPr/>
            <p:nvPr/>
          </p:nvSpPr>
          <p:spPr bwMode="auto">
            <a:xfrm>
              <a:off x="1400175" y="2757488"/>
              <a:ext cx="6943725" cy="2486025"/>
            </a:xfrm>
            <a:custGeom>
              <a:avLst/>
              <a:gdLst>
                <a:gd name="connsiteX0" fmla="*/ 0 w 6943725"/>
                <a:gd name="connsiteY0" fmla="*/ 0 h 2486025"/>
                <a:gd name="connsiteX1" fmla="*/ 314325 w 6943725"/>
                <a:gd name="connsiteY1" fmla="*/ 585787 h 2486025"/>
                <a:gd name="connsiteX2" fmla="*/ 914400 w 6943725"/>
                <a:gd name="connsiteY2" fmla="*/ 1343025 h 2486025"/>
                <a:gd name="connsiteX3" fmla="*/ 2000250 w 6943725"/>
                <a:gd name="connsiteY3" fmla="*/ 1914525 h 2486025"/>
                <a:gd name="connsiteX4" fmla="*/ 3914775 w 6943725"/>
                <a:gd name="connsiteY4" fmla="*/ 2286000 h 2486025"/>
                <a:gd name="connsiteX5" fmla="*/ 5529263 w 6943725"/>
                <a:gd name="connsiteY5" fmla="*/ 2414587 h 2486025"/>
                <a:gd name="connsiteX6" fmla="*/ 6943725 w 6943725"/>
                <a:gd name="connsiteY6" fmla="*/ 2486025 h 2486025"/>
                <a:gd name="connsiteX7" fmla="*/ 6943725 w 6943725"/>
                <a:gd name="connsiteY7" fmla="*/ 2486025 h 2486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43725" h="2486025">
                  <a:moveTo>
                    <a:pt x="0" y="0"/>
                  </a:moveTo>
                  <a:cubicBezTo>
                    <a:pt x="80962" y="180975"/>
                    <a:pt x="161925" y="361950"/>
                    <a:pt x="314325" y="585787"/>
                  </a:cubicBezTo>
                  <a:cubicBezTo>
                    <a:pt x="466725" y="809625"/>
                    <a:pt x="633413" y="1121569"/>
                    <a:pt x="914400" y="1343025"/>
                  </a:cubicBezTo>
                  <a:cubicBezTo>
                    <a:pt x="1195387" y="1564481"/>
                    <a:pt x="1500187" y="1757362"/>
                    <a:pt x="2000250" y="1914525"/>
                  </a:cubicBezTo>
                  <a:cubicBezTo>
                    <a:pt x="2500313" y="2071688"/>
                    <a:pt x="3326606" y="2202656"/>
                    <a:pt x="3914775" y="2286000"/>
                  </a:cubicBezTo>
                  <a:cubicBezTo>
                    <a:pt x="4502944" y="2369344"/>
                    <a:pt x="5024438" y="2381250"/>
                    <a:pt x="5529263" y="2414587"/>
                  </a:cubicBezTo>
                  <a:cubicBezTo>
                    <a:pt x="6034088" y="2447925"/>
                    <a:pt x="6943725" y="2486025"/>
                    <a:pt x="6943725" y="2486025"/>
                  </a:cubicBezTo>
                  <a:lnTo>
                    <a:pt x="6943725" y="2486025"/>
                  </a:lnTo>
                </a:path>
              </a:pathLst>
            </a:custGeom>
            <a:noFill/>
            <a:ln w="349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i="0" u="none" strike="noStrike" cap="none" normalizeH="0" baseline="0" smtClean="0">
                <a:ln>
                  <a:noFill/>
                </a:ln>
                <a:solidFill>
                  <a:schemeClr val="tx1"/>
                </a:solidFill>
                <a:effectLst/>
                <a:latin typeface="Arial" charset="0"/>
              </a:endParaRPr>
            </a:p>
          </p:txBody>
        </p:sp>
        <p:sp>
          <p:nvSpPr>
            <p:cNvPr id="22" name="Freeform 21"/>
            <p:cNvSpPr/>
            <p:nvPr/>
          </p:nvSpPr>
          <p:spPr bwMode="auto">
            <a:xfrm>
              <a:off x="1071563" y="2743200"/>
              <a:ext cx="7789068" cy="2921794"/>
            </a:xfrm>
            <a:custGeom>
              <a:avLst/>
              <a:gdLst>
                <a:gd name="connsiteX0" fmla="*/ 0 w 7789068"/>
                <a:gd name="connsiteY0" fmla="*/ 0 h 2943225"/>
                <a:gd name="connsiteX1" fmla="*/ 157162 w 7789068"/>
                <a:gd name="connsiteY1" fmla="*/ 1357313 h 2943225"/>
                <a:gd name="connsiteX2" fmla="*/ 428625 w 7789068"/>
                <a:gd name="connsiteY2" fmla="*/ 2357438 h 2943225"/>
                <a:gd name="connsiteX3" fmla="*/ 914400 w 7789068"/>
                <a:gd name="connsiteY3" fmla="*/ 2857500 h 2943225"/>
                <a:gd name="connsiteX4" fmla="*/ 1057275 w 7789068"/>
                <a:gd name="connsiteY4" fmla="*/ 2871788 h 2943225"/>
                <a:gd name="connsiteX5" fmla="*/ 1457325 w 7789068"/>
                <a:gd name="connsiteY5" fmla="*/ 2914650 h 2943225"/>
                <a:gd name="connsiteX6" fmla="*/ 2386012 w 7789068"/>
                <a:gd name="connsiteY6" fmla="*/ 2914650 h 2943225"/>
                <a:gd name="connsiteX7" fmla="*/ 7015162 w 7789068"/>
                <a:gd name="connsiteY7" fmla="*/ 2900363 h 2943225"/>
                <a:gd name="connsiteX8" fmla="*/ 7029450 w 7789068"/>
                <a:gd name="connsiteY8" fmla="*/ 2886075 h 2943225"/>
                <a:gd name="connsiteX0" fmla="*/ 0 w 7789068"/>
                <a:gd name="connsiteY0" fmla="*/ 0 h 2921794"/>
                <a:gd name="connsiteX1" fmla="*/ 157162 w 7789068"/>
                <a:gd name="connsiteY1" fmla="*/ 1357313 h 2921794"/>
                <a:gd name="connsiteX2" fmla="*/ 428625 w 7789068"/>
                <a:gd name="connsiteY2" fmla="*/ 2357438 h 2921794"/>
                <a:gd name="connsiteX3" fmla="*/ 757238 w 7789068"/>
                <a:gd name="connsiteY3" fmla="*/ 2757488 h 2921794"/>
                <a:gd name="connsiteX4" fmla="*/ 1057275 w 7789068"/>
                <a:gd name="connsiteY4" fmla="*/ 2871788 h 2921794"/>
                <a:gd name="connsiteX5" fmla="*/ 1457325 w 7789068"/>
                <a:gd name="connsiteY5" fmla="*/ 2914650 h 2921794"/>
                <a:gd name="connsiteX6" fmla="*/ 2386012 w 7789068"/>
                <a:gd name="connsiteY6" fmla="*/ 2914650 h 2921794"/>
                <a:gd name="connsiteX7" fmla="*/ 7015162 w 7789068"/>
                <a:gd name="connsiteY7" fmla="*/ 2900363 h 2921794"/>
                <a:gd name="connsiteX8" fmla="*/ 7029450 w 7789068"/>
                <a:gd name="connsiteY8" fmla="*/ 2886075 h 2921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89068" h="2921794">
                  <a:moveTo>
                    <a:pt x="0" y="0"/>
                  </a:moveTo>
                  <a:cubicBezTo>
                    <a:pt x="42862" y="482203"/>
                    <a:pt x="85724" y="964407"/>
                    <a:pt x="157162" y="1357313"/>
                  </a:cubicBezTo>
                  <a:cubicBezTo>
                    <a:pt x="228600" y="1750219"/>
                    <a:pt x="328612" y="2124076"/>
                    <a:pt x="428625" y="2357438"/>
                  </a:cubicBezTo>
                  <a:cubicBezTo>
                    <a:pt x="528638" y="2590801"/>
                    <a:pt x="652463" y="2671763"/>
                    <a:pt x="757238" y="2757488"/>
                  </a:cubicBezTo>
                  <a:cubicBezTo>
                    <a:pt x="862013" y="2843213"/>
                    <a:pt x="1057275" y="2871788"/>
                    <a:pt x="1057275" y="2871788"/>
                  </a:cubicBezTo>
                  <a:cubicBezTo>
                    <a:pt x="1147763" y="2881313"/>
                    <a:pt x="1235869" y="2907506"/>
                    <a:pt x="1457325" y="2914650"/>
                  </a:cubicBezTo>
                  <a:cubicBezTo>
                    <a:pt x="1678781" y="2921794"/>
                    <a:pt x="2386012" y="2914650"/>
                    <a:pt x="2386012" y="2914650"/>
                  </a:cubicBezTo>
                  <a:lnTo>
                    <a:pt x="7015162" y="2900363"/>
                  </a:lnTo>
                  <a:cubicBezTo>
                    <a:pt x="7789068" y="2895601"/>
                    <a:pt x="7409259" y="2890838"/>
                    <a:pt x="7029450" y="2886075"/>
                  </a:cubicBezTo>
                </a:path>
              </a:pathLst>
            </a:custGeom>
            <a:noFill/>
            <a:ln w="34925" cap="flat" cmpd="sng" algn="ctr">
              <a:solidFill>
                <a:schemeClr val="accent5">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i="0" u="none" strike="noStrike" cap="none" normalizeH="0" baseline="0" smtClean="0">
                <a:ln>
                  <a:noFill/>
                </a:ln>
                <a:solidFill>
                  <a:schemeClr val="tx1"/>
                </a:solidFill>
                <a:effectLst/>
                <a:latin typeface="Arial" charset="0"/>
              </a:endParaRPr>
            </a:p>
          </p:txBody>
        </p:sp>
        <p:sp>
          <p:nvSpPr>
            <p:cNvPr id="23" name="TextBox 22"/>
            <p:cNvSpPr txBox="1"/>
            <p:nvPr/>
          </p:nvSpPr>
          <p:spPr>
            <a:xfrm>
              <a:off x="6672262" y="4486275"/>
              <a:ext cx="1500187" cy="646331"/>
            </a:xfrm>
            <a:prstGeom prst="rect">
              <a:avLst/>
            </a:prstGeom>
            <a:noFill/>
          </p:spPr>
          <p:txBody>
            <a:bodyPr wrap="square" rtlCol="0">
              <a:spAutoFit/>
            </a:bodyPr>
            <a:lstStyle/>
            <a:p>
              <a:r>
                <a:rPr lang="en-US" dirty="0" smtClean="0">
                  <a:solidFill>
                    <a:srgbClr val="C00000"/>
                  </a:solidFill>
                </a:rPr>
                <a:t>QUAL</a:t>
              </a:r>
              <a:endParaRPr lang="en-US" dirty="0">
                <a:solidFill>
                  <a:srgbClr val="C00000"/>
                </a:solidFill>
              </a:endParaRPr>
            </a:p>
          </p:txBody>
        </p:sp>
        <p:sp>
          <p:nvSpPr>
            <p:cNvPr id="24" name="TextBox 23"/>
            <p:cNvSpPr txBox="1"/>
            <p:nvPr/>
          </p:nvSpPr>
          <p:spPr>
            <a:xfrm>
              <a:off x="2366962" y="5038726"/>
              <a:ext cx="2333625" cy="646331"/>
            </a:xfrm>
            <a:prstGeom prst="rect">
              <a:avLst/>
            </a:prstGeom>
            <a:noFill/>
          </p:spPr>
          <p:txBody>
            <a:bodyPr wrap="square" rtlCol="0">
              <a:spAutoFit/>
            </a:bodyPr>
            <a:lstStyle/>
            <a:p>
              <a:r>
                <a:rPr lang="en-US" dirty="0" smtClean="0">
                  <a:solidFill>
                    <a:srgbClr val="A9E3A9"/>
                  </a:solidFill>
                </a:rPr>
                <a:t>HYDRO</a:t>
              </a:r>
              <a:endParaRPr lang="en-US" dirty="0">
                <a:solidFill>
                  <a:srgbClr val="A9E3A9"/>
                </a:solidFill>
              </a:endParaRPr>
            </a:p>
          </p:txBody>
        </p:sp>
        <p:sp>
          <p:nvSpPr>
            <p:cNvPr id="29" name="TextBox 28"/>
            <p:cNvSpPr txBox="1"/>
            <p:nvPr/>
          </p:nvSpPr>
          <p:spPr>
            <a:xfrm>
              <a:off x="1895476" y="5925919"/>
              <a:ext cx="1485900" cy="646331"/>
            </a:xfrm>
            <a:prstGeom prst="rect">
              <a:avLst/>
            </a:prstGeom>
            <a:noFill/>
          </p:spPr>
          <p:txBody>
            <a:bodyPr wrap="square" rtlCol="0">
              <a:spAutoFit/>
            </a:bodyPr>
            <a:lstStyle/>
            <a:p>
              <a:r>
                <a:rPr lang="en-US" dirty="0" smtClean="0"/>
                <a:t>days</a:t>
              </a:r>
              <a:endParaRPr lang="en-US" dirty="0"/>
            </a:p>
          </p:txBody>
        </p:sp>
        <p:sp>
          <p:nvSpPr>
            <p:cNvPr id="30" name="TextBox 29"/>
            <p:cNvSpPr txBox="1"/>
            <p:nvPr/>
          </p:nvSpPr>
          <p:spPr>
            <a:xfrm>
              <a:off x="5962652" y="5911632"/>
              <a:ext cx="2352674" cy="646331"/>
            </a:xfrm>
            <a:prstGeom prst="rect">
              <a:avLst/>
            </a:prstGeom>
            <a:noFill/>
          </p:spPr>
          <p:txBody>
            <a:bodyPr wrap="square" rtlCol="0">
              <a:spAutoFit/>
            </a:bodyPr>
            <a:lstStyle/>
            <a:p>
              <a:r>
                <a:rPr lang="en-US" dirty="0" smtClean="0"/>
                <a:t>months</a:t>
              </a:r>
              <a:endParaRPr lang="en-US" dirty="0"/>
            </a:p>
          </p:txBody>
        </p:sp>
      </p:grpSp>
    </p:spTree>
  </p:cSld>
  <p:clrMapOvr>
    <a:masterClrMapping/>
  </p:clrMapOvr>
  <p:transition advClick="0" advTm="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Tidefile</a:t>
            </a:r>
            <a:endParaRPr lang="en-US" dirty="0"/>
          </a:p>
        </p:txBody>
      </p:sp>
      <p:sp>
        <p:nvSpPr>
          <p:cNvPr id="3" name="Content Placeholder 2"/>
          <p:cNvSpPr>
            <a:spLocks noGrp="1"/>
          </p:cNvSpPr>
          <p:nvPr>
            <p:ph idx="1"/>
          </p:nvPr>
        </p:nvSpPr>
        <p:spPr>
          <a:xfrm>
            <a:off x="653141" y="1567543"/>
            <a:ext cx="8240487" cy="4114800"/>
          </a:xfrm>
        </p:spPr>
        <p:txBody>
          <a:bodyPr/>
          <a:lstStyle/>
          <a:p>
            <a:r>
              <a:rPr lang="en-US" dirty="0" smtClean="0"/>
              <a:t>GRID data for QUAL (from HYDRO)</a:t>
            </a:r>
          </a:p>
          <a:p>
            <a:r>
              <a:rPr lang="en-US" dirty="0" smtClean="0"/>
              <a:t>Flow field for every time step</a:t>
            </a:r>
          </a:p>
          <a:p>
            <a:r>
              <a:rPr lang="en-US" dirty="0" smtClean="0"/>
              <a:t>Has own time step, spatial step (often 1hr)</a:t>
            </a:r>
          </a:p>
          <a:p>
            <a:r>
              <a:rPr lang="en-US" dirty="0" smtClean="0"/>
              <a:t>HDF5 Viewer to view</a:t>
            </a:r>
          </a:p>
          <a:p>
            <a:pPr lvl="1"/>
            <a:r>
              <a:rPr lang="en-US" dirty="0" err="1" smtClean="0"/>
              <a:t>Matlab</a:t>
            </a:r>
            <a:endParaRPr lang="en-US" dirty="0" smtClean="0"/>
          </a:p>
          <a:p>
            <a:pPr lvl="1"/>
            <a:r>
              <a:rPr lang="en-US" dirty="0" smtClean="0"/>
              <a:t>Python</a:t>
            </a:r>
          </a:p>
          <a:p>
            <a:pPr lvl="1"/>
            <a:r>
              <a:rPr lang="en-US" dirty="0" smtClean="0"/>
              <a:t>Etc.</a:t>
            </a:r>
          </a:p>
        </p:txBody>
      </p:sp>
      <p:sp>
        <p:nvSpPr>
          <p:cNvPr id="4" name="Date Placeholder 3"/>
          <p:cNvSpPr>
            <a:spLocks noGrp="1"/>
          </p:cNvSpPr>
          <p:nvPr>
            <p:ph type="dt" sz="half" idx="10"/>
          </p:nvPr>
        </p:nvSpPr>
        <p:spPr/>
        <p:txBody>
          <a:bodyPr/>
          <a:lstStyle/>
          <a:p>
            <a:fld id="{AB98F214-5D90-468C-9EE8-E1612B8D2BE2}" type="slidenum">
              <a:rPr lang="en-US" smtClean="0"/>
              <a:pPr/>
              <a:t>14</a:t>
            </a:fld>
            <a:endParaRPr lang="en-US"/>
          </a:p>
        </p:txBody>
      </p:sp>
      <p:pic>
        <p:nvPicPr>
          <p:cNvPr id="2050" name="Picture 2"/>
          <p:cNvPicPr>
            <a:picLocks noChangeAspect="1" noChangeArrowheads="1"/>
          </p:cNvPicPr>
          <p:nvPr/>
        </p:nvPicPr>
        <p:blipFill>
          <a:blip r:embed="rId3" cstate="print"/>
          <a:srcRect/>
          <a:stretch>
            <a:fillRect/>
          </a:stretch>
        </p:blipFill>
        <p:spPr bwMode="auto">
          <a:xfrm>
            <a:off x="5078832" y="3812875"/>
            <a:ext cx="4065168" cy="3045125"/>
          </a:xfrm>
          <a:prstGeom prst="rect">
            <a:avLst/>
          </a:prstGeom>
          <a:noFill/>
          <a:ln w="9525">
            <a:noFill/>
            <a:miter lim="800000"/>
            <a:headEnd/>
            <a:tailEnd/>
          </a:ln>
        </p:spPr>
      </p:pic>
    </p:spTree>
  </p:cSld>
  <p:clrMapOvr>
    <a:masterClrMapping/>
  </p:clrMapOvr>
  <p:transition advClick="0" advTm="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811" y="69012"/>
            <a:ext cx="7772400" cy="1143000"/>
          </a:xfrm>
        </p:spPr>
        <p:txBody>
          <a:bodyPr/>
          <a:lstStyle/>
          <a:p>
            <a:r>
              <a:rPr lang="en-US" dirty="0" err="1" smtClean="0"/>
              <a:t>Tidefile</a:t>
            </a:r>
            <a:r>
              <a:rPr lang="en-US" dirty="0" smtClean="0"/>
              <a:t> Specifications	</a:t>
            </a:r>
            <a:endParaRPr lang="en-US" dirty="0"/>
          </a:p>
        </p:txBody>
      </p:sp>
      <p:sp>
        <p:nvSpPr>
          <p:cNvPr id="3" name="Content Placeholder 2"/>
          <p:cNvSpPr>
            <a:spLocks noGrp="1"/>
          </p:cNvSpPr>
          <p:nvPr>
            <p:ph idx="1"/>
          </p:nvPr>
        </p:nvSpPr>
        <p:spPr/>
        <p:txBody>
          <a:bodyPr/>
          <a:lstStyle/>
          <a:p>
            <a:pPr>
              <a:buNone/>
            </a:pPr>
            <a:endParaRPr lang="en-US" dirty="0" smtClean="0"/>
          </a:p>
          <a:p>
            <a:endParaRPr lang="en-US" dirty="0" smtClean="0"/>
          </a:p>
          <a:p>
            <a:pPr algn="ctr"/>
            <a:endParaRPr lang="en-US" dirty="0"/>
          </a:p>
        </p:txBody>
      </p:sp>
      <p:sp>
        <p:nvSpPr>
          <p:cNvPr id="4" name="Date Placeholder 3"/>
          <p:cNvSpPr>
            <a:spLocks noGrp="1"/>
          </p:cNvSpPr>
          <p:nvPr>
            <p:ph type="dt" sz="half" idx="10"/>
          </p:nvPr>
        </p:nvSpPr>
        <p:spPr/>
        <p:txBody>
          <a:bodyPr/>
          <a:lstStyle/>
          <a:p>
            <a:fld id="{AB98F214-5D90-468C-9EE8-E1612B8D2BE2}" type="slidenum">
              <a:rPr lang="en-US" smtClean="0"/>
              <a:pPr/>
              <a:t>15</a:t>
            </a:fld>
            <a:endParaRPr lang="en-US"/>
          </a:p>
        </p:txBody>
      </p:sp>
      <p:pic>
        <p:nvPicPr>
          <p:cNvPr id="9219" name="Picture 3"/>
          <p:cNvPicPr>
            <a:picLocks noChangeAspect="1" noChangeArrowheads="1"/>
          </p:cNvPicPr>
          <p:nvPr/>
        </p:nvPicPr>
        <p:blipFill>
          <a:blip r:embed="rId2" cstate="print"/>
          <a:srcRect/>
          <a:stretch>
            <a:fillRect/>
          </a:stretch>
        </p:blipFill>
        <p:spPr bwMode="auto">
          <a:xfrm>
            <a:off x="775606" y="1207634"/>
            <a:ext cx="6591300" cy="3267075"/>
          </a:xfrm>
          <a:prstGeom prst="rect">
            <a:avLst/>
          </a:prstGeom>
          <a:noFill/>
          <a:ln w="9525">
            <a:noFill/>
            <a:miter lim="800000"/>
            <a:headEnd/>
            <a:tailEnd/>
          </a:ln>
        </p:spPr>
      </p:pic>
      <p:pic>
        <p:nvPicPr>
          <p:cNvPr id="9218" name="Picture 2"/>
          <p:cNvPicPr>
            <a:picLocks noChangeAspect="1" noChangeArrowheads="1"/>
          </p:cNvPicPr>
          <p:nvPr/>
        </p:nvPicPr>
        <p:blipFill>
          <a:blip r:embed="rId3" cstate="print"/>
          <a:srcRect/>
          <a:stretch>
            <a:fillRect/>
          </a:stretch>
        </p:blipFill>
        <p:spPr bwMode="auto">
          <a:xfrm>
            <a:off x="3861427" y="3935866"/>
            <a:ext cx="5010150" cy="2600325"/>
          </a:xfrm>
          <a:prstGeom prst="rect">
            <a:avLst/>
          </a:prstGeom>
          <a:noFill/>
          <a:ln w="9525">
            <a:noFill/>
            <a:miter lim="800000"/>
            <a:headEnd/>
            <a:tailEnd/>
          </a:ln>
        </p:spPr>
      </p:pic>
      <p:sp>
        <p:nvSpPr>
          <p:cNvPr id="7" name="Oval 6"/>
          <p:cNvSpPr/>
          <p:nvPr/>
        </p:nvSpPr>
        <p:spPr bwMode="auto">
          <a:xfrm>
            <a:off x="1491344" y="2797629"/>
            <a:ext cx="3690257" cy="239485"/>
          </a:xfrm>
          <a:prstGeom prst="ellipse">
            <a:avLst/>
          </a:prstGeom>
          <a:noFill/>
          <a:ln w="19050"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i="0" u="none" strike="noStrike" cap="none" normalizeH="0" baseline="0" smtClean="0">
              <a:ln>
                <a:noFill/>
              </a:ln>
              <a:solidFill>
                <a:schemeClr val="tx1"/>
              </a:solidFill>
              <a:effectLst/>
              <a:latin typeface="Arial" charset="0"/>
            </a:endParaRPr>
          </a:p>
        </p:txBody>
      </p:sp>
      <p:sp>
        <p:nvSpPr>
          <p:cNvPr id="8" name="Oval 7"/>
          <p:cNvSpPr/>
          <p:nvPr/>
        </p:nvSpPr>
        <p:spPr bwMode="auto">
          <a:xfrm>
            <a:off x="4376057" y="5529943"/>
            <a:ext cx="3320143" cy="239485"/>
          </a:xfrm>
          <a:prstGeom prst="ellipse">
            <a:avLst/>
          </a:prstGeom>
          <a:noFill/>
          <a:ln w="19050"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i="0" u="none" strike="noStrike" cap="none" normalizeH="0" baseline="0" smtClean="0">
              <a:ln>
                <a:noFill/>
              </a:ln>
              <a:solidFill>
                <a:schemeClr val="tx1"/>
              </a:solidFill>
              <a:effectLst/>
              <a:latin typeface="Arial" charset="0"/>
            </a:endParaRPr>
          </a:p>
        </p:txBody>
      </p:sp>
      <p:cxnSp>
        <p:nvCxnSpPr>
          <p:cNvPr id="10" name="Elbow Connector 9"/>
          <p:cNvCxnSpPr/>
          <p:nvPr/>
        </p:nvCxnSpPr>
        <p:spPr bwMode="auto">
          <a:xfrm>
            <a:off x="4887686" y="3026229"/>
            <a:ext cx="914400" cy="914400"/>
          </a:xfrm>
          <a:prstGeom prst="bentConnector3">
            <a:avLst/>
          </a:prstGeom>
          <a:solidFill>
            <a:srgbClr val="FFFF99"/>
          </a:solidFill>
          <a:ln w="9525" cap="flat" cmpd="sng" algn="ctr">
            <a:noFill/>
            <a:prstDash val="solid"/>
            <a:round/>
            <a:headEnd type="none" w="med" len="med"/>
            <a:tailEnd type="arrow"/>
          </a:ln>
          <a:effectLst/>
        </p:spPr>
      </p:cxnSp>
      <p:cxnSp>
        <p:nvCxnSpPr>
          <p:cNvPr id="12" name="Straight Connector 11"/>
          <p:cNvCxnSpPr/>
          <p:nvPr/>
        </p:nvCxnSpPr>
        <p:spPr bwMode="auto">
          <a:xfrm>
            <a:off x="4822371" y="3015343"/>
            <a:ext cx="914400" cy="914400"/>
          </a:xfrm>
          <a:prstGeom prst="line">
            <a:avLst/>
          </a:prstGeom>
          <a:solidFill>
            <a:srgbClr val="FFFF99"/>
          </a:solidFill>
          <a:ln w="9525" cap="flat" cmpd="sng" algn="ctr">
            <a:noFill/>
            <a:prstDash val="solid"/>
            <a:round/>
            <a:headEnd type="none" w="med" len="med"/>
            <a:tailEnd type="none" w="med" len="med"/>
          </a:ln>
          <a:effectLst/>
        </p:spPr>
      </p:cxnSp>
      <p:cxnSp>
        <p:nvCxnSpPr>
          <p:cNvPr id="14" name="Straight Arrow Connector 13"/>
          <p:cNvCxnSpPr/>
          <p:nvPr/>
        </p:nvCxnSpPr>
        <p:spPr bwMode="auto">
          <a:xfrm rot="16200000" flipH="1">
            <a:off x="4054929" y="3706585"/>
            <a:ext cx="2471057" cy="1132114"/>
          </a:xfrm>
          <a:prstGeom prst="straightConnector1">
            <a:avLst/>
          </a:prstGeom>
          <a:solidFill>
            <a:srgbClr val="FFFF99"/>
          </a:solidFill>
          <a:ln w="28575" cap="flat" cmpd="sng" algn="ctr">
            <a:solidFill>
              <a:srgbClr val="C00000"/>
            </a:solidFill>
            <a:prstDash val="solid"/>
            <a:round/>
            <a:headEnd type="none" w="med" len="med"/>
            <a:tailEnd type="arrow"/>
          </a:ln>
          <a:effectLst/>
        </p:spPr>
      </p:cxnSp>
      <p:sp>
        <p:nvSpPr>
          <p:cNvPr id="15" name="TextBox 14"/>
          <p:cNvSpPr txBox="1"/>
          <p:nvPr/>
        </p:nvSpPr>
        <p:spPr>
          <a:xfrm>
            <a:off x="282983" y="4874411"/>
            <a:ext cx="3271100" cy="707886"/>
          </a:xfrm>
          <a:prstGeom prst="rect">
            <a:avLst/>
          </a:prstGeom>
          <a:noFill/>
        </p:spPr>
        <p:txBody>
          <a:bodyPr wrap="square" rtlCol="0">
            <a:spAutoFit/>
          </a:bodyPr>
          <a:lstStyle/>
          <a:p>
            <a:r>
              <a:rPr lang="en-US" sz="2000" dirty="0" smtClean="0"/>
              <a:t>Pass GRID and flow data</a:t>
            </a:r>
          </a:p>
          <a:p>
            <a:r>
              <a:rPr lang="en-US" sz="2000" dirty="0" smtClean="0"/>
              <a:t> to QUAL and PTM </a:t>
            </a:r>
          </a:p>
        </p:txBody>
      </p:sp>
      <p:sp>
        <p:nvSpPr>
          <p:cNvPr id="13" name="TextBox 12"/>
          <p:cNvSpPr txBox="1"/>
          <p:nvPr/>
        </p:nvSpPr>
        <p:spPr>
          <a:xfrm>
            <a:off x="4244195" y="2329132"/>
            <a:ext cx="2570673" cy="461665"/>
          </a:xfrm>
          <a:prstGeom prst="rect">
            <a:avLst/>
          </a:prstGeom>
          <a:noFill/>
        </p:spPr>
        <p:txBody>
          <a:bodyPr wrap="square" rtlCol="0">
            <a:spAutoFit/>
          </a:bodyPr>
          <a:lstStyle/>
          <a:p>
            <a:r>
              <a:rPr lang="en-US" sz="2400" dirty="0" smtClean="0">
                <a:solidFill>
                  <a:srgbClr val="C00000"/>
                </a:solidFill>
              </a:rPr>
              <a:t>Create</a:t>
            </a:r>
            <a:endParaRPr lang="en-US" sz="2400" dirty="0">
              <a:solidFill>
                <a:srgbClr val="C00000"/>
              </a:solidFill>
            </a:endParaRPr>
          </a:p>
        </p:txBody>
      </p:sp>
      <p:sp>
        <p:nvSpPr>
          <p:cNvPr id="16" name="TextBox 15"/>
          <p:cNvSpPr txBox="1"/>
          <p:nvPr/>
        </p:nvSpPr>
        <p:spPr>
          <a:xfrm>
            <a:off x="7019026" y="5069456"/>
            <a:ext cx="1259457" cy="461665"/>
          </a:xfrm>
          <a:prstGeom prst="rect">
            <a:avLst/>
          </a:prstGeom>
          <a:noFill/>
        </p:spPr>
        <p:txBody>
          <a:bodyPr wrap="square" rtlCol="0">
            <a:spAutoFit/>
          </a:bodyPr>
          <a:lstStyle/>
          <a:p>
            <a:r>
              <a:rPr lang="en-US" sz="2400" dirty="0" smtClean="0">
                <a:solidFill>
                  <a:srgbClr val="C00000"/>
                </a:solidFill>
              </a:rPr>
              <a:t>Use</a:t>
            </a:r>
            <a:endParaRPr lang="en-US" sz="2400" dirty="0">
              <a:solidFill>
                <a:srgbClr val="C00000"/>
              </a:solidFill>
            </a:endParaRPr>
          </a:p>
        </p:txBody>
      </p:sp>
    </p:spTree>
  </p:cSld>
  <p:clrMapOvr>
    <a:masterClrMapping/>
  </p:clrMapOvr>
  <p:transition advClick="0" advTm="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Series Output</a:t>
            </a:r>
            <a:endParaRPr lang="en-US" dirty="0"/>
          </a:p>
        </p:txBody>
      </p:sp>
      <p:sp>
        <p:nvSpPr>
          <p:cNvPr id="3" name="Content Placeholder 2"/>
          <p:cNvSpPr>
            <a:spLocks noGrp="1"/>
          </p:cNvSpPr>
          <p:nvPr>
            <p:ph idx="1"/>
          </p:nvPr>
        </p:nvSpPr>
        <p:spPr>
          <a:xfrm>
            <a:off x="772886" y="1284514"/>
            <a:ext cx="7772400" cy="4114800"/>
          </a:xfrm>
        </p:spPr>
        <p:txBody>
          <a:bodyPr/>
          <a:lstStyle/>
          <a:p>
            <a:r>
              <a:rPr lang="en-US" dirty="0" smtClean="0"/>
              <a:t>What can we output?</a:t>
            </a:r>
          </a:p>
          <a:p>
            <a:pPr lvl="1"/>
            <a:r>
              <a:rPr lang="en-US" dirty="0" smtClean="0"/>
              <a:t>flow, stage, </a:t>
            </a:r>
            <a:r>
              <a:rPr lang="en-US" dirty="0" err="1" smtClean="0"/>
              <a:t>vel</a:t>
            </a:r>
            <a:r>
              <a:rPr lang="en-US" dirty="0" smtClean="0"/>
              <a:t>, and the name of any constituent (</a:t>
            </a:r>
            <a:r>
              <a:rPr lang="en-US" dirty="0" err="1" smtClean="0"/>
              <a:t>ec</a:t>
            </a:r>
            <a:r>
              <a:rPr lang="en-US" dirty="0" smtClean="0"/>
              <a:t>, do…)</a:t>
            </a:r>
          </a:p>
          <a:p>
            <a:pPr lvl="1"/>
            <a:r>
              <a:rPr lang="en-US" dirty="0" smtClean="0"/>
              <a:t>Check out the documentation!</a:t>
            </a:r>
          </a:p>
          <a:p>
            <a:r>
              <a:rPr lang="en-US" dirty="0" smtClean="0"/>
              <a:t>Formats: text and DSS</a:t>
            </a:r>
          </a:p>
          <a:p>
            <a:r>
              <a:rPr lang="en-US" dirty="0" smtClean="0"/>
              <a:t>Tables</a:t>
            </a:r>
          </a:p>
          <a:p>
            <a:pPr lvl="1"/>
            <a:r>
              <a:rPr lang="en-US" sz="2000" dirty="0" smtClean="0"/>
              <a:t>OUTPUT_CHANNEL 	(HYDRO and QUAL)</a:t>
            </a:r>
          </a:p>
          <a:p>
            <a:pPr lvl="1"/>
            <a:r>
              <a:rPr lang="en-US" sz="2000" dirty="0" smtClean="0"/>
              <a:t>OUTPUT_RESERVOIR	 (HYDRO and QUAL)</a:t>
            </a:r>
          </a:p>
          <a:p>
            <a:pPr lvl="1"/>
            <a:r>
              <a:rPr lang="en-US" sz="2000" dirty="0" smtClean="0"/>
              <a:t>OUTPUT_GATE</a:t>
            </a:r>
          </a:p>
          <a:p>
            <a:pPr lvl="1"/>
            <a:r>
              <a:rPr lang="en-US" sz="2000" dirty="0" smtClean="0"/>
              <a:t>OUTPUT_CHANNEL_SOURCE_TRACK</a:t>
            </a:r>
          </a:p>
          <a:p>
            <a:pPr lvl="1"/>
            <a:r>
              <a:rPr lang="en-US" sz="2000" dirty="0" smtClean="0"/>
              <a:t>OUTPUT_RESERVOIR_SOURCE_TRACK</a:t>
            </a:r>
          </a:p>
          <a:p>
            <a:pPr lvl="1"/>
            <a:endParaRPr lang="en-US" sz="2000" dirty="0" smtClean="0"/>
          </a:p>
        </p:txBody>
      </p:sp>
      <p:sp>
        <p:nvSpPr>
          <p:cNvPr id="4" name="Date Placeholder 3"/>
          <p:cNvSpPr>
            <a:spLocks noGrp="1"/>
          </p:cNvSpPr>
          <p:nvPr>
            <p:ph type="dt" sz="half" idx="10"/>
          </p:nvPr>
        </p:nvSpPr>
        <p:spPr/>
        <p:txBody>
          <a:bodyPr/>
          <a:lstStyle/>
          <a:p>
            <a:fld id="{AB98F214-5D90-468C-9EE8-E1612B8D2BE2}" type="slidenum">
              <a:rPr lang="en-US" smtClean="0"/>
              <a:pPr/>
              <a:t>16</a:t>
            </a:fld>
            <a:endParaRPr lang="en-US"/>
          </a:p>
        </p:txBody>
      </p:sp>
      <p:sp>
        <p:nvSpPr>
          <p:cNvPr id="5" name="Right Brace 4"/>
          <p:cNvSpPr/>
          <p:nvPr/>
        </p:nvSpPr>
        <p:spPr bwMode="auto">
          <a:xfrm>
            <a:off x="6716691" y="5529943"/>
            <a:ext cx="152400" cy="805543"/>
          </a:xfrm>
          <a:prstGeom prst="rightBrace">
            <a:avLst/>
          </a:prstGeom>
          <a:noFill/>
          <a:ln w="34925"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i="0" u="none" strike="noStrike" cap="none" normalizeH="0" baseline="0" smtClean="0">
              <a:ln>
                <a:noFill/>
              </a:ln>
              <a:solidFill>
                <a:schemeClr val="tx1"/>
              </a:solidFill>
              <a:effectLst/>
              <a:latin typeface="Arial" charset="0"/>
            </a:endParaRPr>
          </a:p>
        </p:txBody>
      </p:sp>
      <p:sp>
        <p:nvSpPr>
          <p:cNvPr id="6" name="TextBox 5"/>
          <p:cNvSpPr txBox="1"/>
          <p:nvPr/>
        </p:nvSpPr>
        <p:spPr>
          <a:xfrm>
            <a:off x="6825343" y="5715000"/>
            <a:ext cx="1643742" cy="830997"/>
          </a:xfrm>
          <a:prstGeom prst="rect">
            <a:avLst/>
          </a:prstGeom>
          <a:noFill/>
        </p:spPr>
        <p:txBody>
          <a:bodyPr wrap="square" rtlCol="0">
            <a:spAutoFit/>
          </a:bodyPr>
          <a:lstStyle/>
          <a:p>
            <a:r>
              <a:rPr lang="en-US" sz="2400" dirty="0" smtClean="0">
                <a:solidFill>
                  <a:schemeClr val="tx2"/>
                </a:solidFill>
              </a:rPr>
              <a:t>Covered later</a:t>
            </a:r>
            <a:endParaRPr lang="en-US" sz="2400" dirty="0">
              <a:solidFill>
                <a:schemeClr val="tx2"/>
              </a:solidFill>
            </a:endParaRPr>
          </a:p>
        </p:txBody>
      </p:sp>
    </p:spTree>
  </p:cSld>
  <p:clrMapOvr>
    <a:masterClrMapping/>
  </p:clrMapOvr>
  <p:transition advClick="0" advTm="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 Channel Output</a:t>
            </a:r>
            <a:endParaRPr lang="en-US" dirty="0"/>
          </a:p>
        </p:txBody>
      </p:sp>
      <p:sp>
        <p:nvSpPr>
          <p:cNvPr id="4" name="Date Placeholder 3"/>
          <p:cNvSpPr>
            <a:spLocks noGrp="1"/>
          </p:cNvSpPr>
          <p:nvPr>
            <p:ph type="dt" sz="half" idx="10"/>
          </p:nvPr>
        </p:nvSpPr>
        <p:spPr/>
        <p:txBody>
          <a:bodyPr/>
          <a:lstStyle/>
          <a:p>
            <a:fld id="{AB98F214-5D90-468C-9EE8-E1612B8D2BE2}" type="slidenum">
              <a:rPr lang="en-US" smtClean="0"/>
              <a:pPr/>
              <a:t>17</a:t>
            </a:fld>
            <a:endParaRPr lang="en-US"/>
          </a:p>
        </p:txBody>
      </p:sp>
      <p:pic>
        <p:nvPicPr>
          <p:cNvPr id="10242" name="Picture 2"/>
          <p:cNvPicPr>
            <a:picLocks noChangeAspect="1" noChangeArrowheads="1"/>
          </p:cNvPicPr>
          <p:nvPr/>
        </p:nvPicPr>
        <p:blipFill>
          <a:blip r:embed="rId2" cstate="print"/>
          <a:srcRect/>
          <a:stretch>
            <a:fillRect/>
          </a:stretch>
        </p:blipFill>
        <p:spPr bwMode="auto">
          <a:xfrm>
            <a:off x="1231446" y="1726747"/>
            <a:ext cx="6877050" cy="4210050"/>
          </a:xfrm>
          <a:prstGeom prst="rect">
            <a:avLst/>
          </a:prstGeom>
          <a:noFill/>
          <a:ln w="9525">
            <a:noFill/>
            <a:miter lim="800000"/>
            <a:headEnd/>
            <a:tailEnd/>
          </a:ln>
        </p:spPr>
      </p:pic>
    </p:spTree>
  </p:cSld>
  <p:clrMapOvr>
    <a:masterClrMapping/>
  </p:clrMapOvr>
  <p:transition advClick="0" advTm="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 Gate Output</a:t>
            </a:r>
            <a:endParaRPr lang="en-US" dirty="0"/>
          </a:p>
        </p:txBody>
      </p:sp>
      <p:sp>
        <p:nvSpPr>
          <p:cNvPr id="4" name="Date Placeholder 3"/>
          <p:cNvSpPr>
            <a:spLocks noGrp="1"/>
          </p:cNvSpPr>
          <p:nvPr>
            <p:ph type="dt" sz="half" idx="10"/>
          </p:nvPr>
        </p:nvSpPr>
        <p:spPr/>
        <p:txBody>
          <a:bodyPr/>
          <a:lstStyle/>
          <a:p>
            <a:fld id="{AB98F214-5D90-468C-9EE8-E1612B8D2BE2}" type="slidenum">
              <a:rPr lang="en-US" smtClean="0"/>
              <a:pPr/>
              <a:t>18</a:t>
            </a:fld>
            <a:endParaRPr lang="en-US"/>
          </a:p>
        </p:txBody>
      </p:sp>
      <p:pic>
        <p:nvPicPr>
          <p:cNvPr id="2050" name="Picture 2">
            <a:hlinkClick r:id="rId2" action="ppaction://hlinkfile"/>
          </p:cNvPr>
          <p:cNvPicPr>
            <a:picLocks noChangeAspect="1" noChangeArrowheads="1"/>
          </p:cNvPicPr>
          <p:nvPr/>
        </p:nvPicPr>
        <p:blipFill>
          <a:blip r:embed="rId3" cstate="print"/>
          <a:srcRect/>
          <a:stretch>
            <a:fillRect/>
          </a:stretch>
        </p:blipFill>
        <p:spPr bwMode="auto">
          <a:xfrm>
            <a:off x="371475" y="1372961"/>
            <a:ext cx="8401050" cy="4895850"/>
          </a:xfrm>
          <a:prstGeom prst="rect">
            <a:avLst/>
          </a:prstGeom>
          <a:noFill/>
          <a:ln w="9525">
            <a:noFill/>
            <a:miter lim="800000"/>
            <a:headEnd/>
            <a:tailEnd/>
          </a:ln>
        </p:spPr>
      </p:pic>
    </p:spTree>
  </p:cSld>
  <p:clrMapOvr>
    <a:masterClrMapping/>
  </p:clrMapOvr>
  <p:transition advClick="0" advTm="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Tutorial 4: Time Series</a:t>
            </a:r>
            <a:endParaRPr lang="en-US" dirty="0"/>
          </a:p>
        </p:txBody>
      </p:sp>
      <p:sp>
        <p:nvSpPr>
          <p:cNvPr id="3" name="Content Placeholder 2"/>
          <p:cNvSpPr>
            <a:spLocks noGrp="1"/>
          </p:cNvSpPr>
          <p:nvPr>
            <p:ph idx="1"/>
          </p:nvPr>
        </p:nvSpPr>
        <p:spPr>
          <a:xfrm>
            <a:off x="685800" y="1596325"/>
            <a:ext cx="7772400" cy="4499675"/>
          </a:xfrm>
        </p:spPr>
        <p:txBody>
          <a:bodyPr/>
          <a:lstStyle/>
          <a:p>
            <a:r>
              <a:rPr lang="en-US" dirty="0" smtClean="0"/>
              <a:t>Replaces constant inputs with time series data, e.g. a realistic tide.</a:t>
            </a:r>
            <a:endParaRPr lang="en-US" dirty="0"/>
          </a:p>
        </p:txBody>
      </p:sp>
      <p:sp>
        <p:nvSpPr>
          <p:cNvPr id="4" name="Date Placeholder 3"/>
          <p:cNvSpPr>
            <a:spLocks noGrp="1"/>
          </p:cNvSpPr>
          <p:nvPr>
            <p:ph type="dt" sz="half" idx="10"/>
          </p:nvPr>
        </p:nvSpPr>
        <p:spPr/>
        <p:txBody>
          <a:bodyPr/>
          <a:lstStyle/>
          <a:p>
            <a:fld id="{AB98F214-5D90-468C-9EE8-E1612B8D2BE2}" type="slidenum">
              <a:rPr lang="en-US" smtClean="0"/>
              <a:pPr/>
              <a:t>19</a:t>
            </a:fld>
            <a:endParaRPr lang="en-US"/>
          </a:p>
        </p:txBody>
      </p:sp>
      <p:pic>
        <p:nvPicPr>
          <p:cNvPr id="7" name="Picture 17" descr="DSM2v8 Basic Tutorial 4"/>
          <p:cNvPicPr>
            <a:picLocks noChangeAspect="1" noChangeArrowheads="1"/>
          </p:cNvPicPr>
          <p:nvPr/>
        </p:nvPicPr>
        <p:blipFill>
          <a:blip r:embed="rId2" cstate="print"/>
          <a:srcRect/>
          <a:stretch>
            <a:fillRect/>
          </a:stretch>
        </p:blipFill>
        <p:spPr bwMode="auto">
          <a:xfrm>
            <a:off x="925287" y="5522685"/>
            <a:ext cx="7223125" cy="957263"/>
          </a:xfrm>
          <a:prstGeom prst="rect">
            <a:avLst/>
          </a:prstGeom>
          <a:noFill/>
        </p:spPr>
      </p:pic>
    </p:spTree>
  </p:cSld>
  <p:clrMapOvr>
    <a:masterClrMapping/>
  </p:clrMapOvr>
  <p:transition advClick="0" advTm="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3" name="Content Placeholder 2"/>
          <p:cNvSpPr>
            <a:spLocks noGrp="1"/>
          </p:cNvSpPr>
          <p:nvPr>
            <p:ph idx="1"/>
          </p:nvPr>
        </p:nvSpPr>
        <p:spPr>
          <a:xfrm>
            <a:off x="685799" y="1469766"/>
            <a:ext cx="8196944" cy="4114800"/>
          </a:xfrm>
        </p:spPr>
        <p:txBody>
          <a:bodyPr/>
          <a:lstStyle/>
          <a:p>
            <a:r>
              <a:rPr lang="en-US" dirty="0" smtClean="0"/>
              <a:t>Boundary Conditions for HYDRO/QUAL</a:t>
            </a:r>
          </a:p>
          <a:p>
            <a:r>
              <a:rPr lang="en-US" dirty="0" smtClean="0"/>
              <a:t>Other Time Series (gates, sources)</a:t>
            </a:r>
          </a:p>
          <a:p>
            <a:r>
              <a:rPr lang="en-US" dirty="0" smtClean="0"/>
              <a:t>Initial Conditions (default, restart)</a:t>
            </a:r>
          </a:p>
          <a:p>
            <a:r>
              <a:rPr lang="en-US" dirty="0" err="1" smtClean="0"/>
              <a:t>Tidefile</a:t>
            </a:r>
            <a:endParaRPr lang="en-US" dirty="0" smtClean="0"/>
          </a:p>
          <a:p>
            <a:r>
              <a:rPr lang="en-US" dirty="0" smtClean="0"/>
              <a:t>Time Series Output</a:t>
            </a:r>
          </a:p>
          <a:p>
            <a:endParaRPr lang="en-US" dirty="0"/>
          </a:p>
        </p:txBody>
      </p:sp>
      <p:sp>
        <p:nvSpPr>
          <p:cNvPr id="4" name="Date Placeholder 3"/>
          <p:cNvSpPr>
            <a:spLocks noGrp="1"/>
          </p:cNvSpPr>
          <p:nvPr>
            <p:ph type="dt" sz="half" idx="10"/>
          </p:nvPr>
        </p:nvSpPr>
        <p:spPr/>
        <p:txBody>
          <a:bodyPr/>
          <a:lstStyle/>
          <a:p>
            <a:fld id="{AB98F214-5D90-468C-9EE8-E1612B8D2BE2}" type="slidenum">
              <a:rPr lang="en-US" smtClean="0"/>
              <a:pPr/>
              <a:t>2</a:t>
            </a:fld>
            <a:endParaRPr lang="en-US"/>
          </a:p>
        </p:txBody>
      </p:sp>
      <p:pic>
        <p:nvPicPr>
          <p:cNvPr id="6" name="Picture 17" descr="DSM2v8 Basic Tutorial 4"/>
          <p:cNvPicPr>
            <a:picLocks noChangeAspect="1" noChangeArrowheads="1"/>
          </p:cNvPicPr>
          <p:nvPr/>
        </p:nvPicPr>
        <p:blipFill>
          <a:blip r:embed="rId3" cstate="print"/>
          <a:srcRect/>
          <a:stretch>
            <a:fillRect/>
          </a:stretch>
        </p:blipFill>
        <p:spPr bwMode="auto">
          <a:xfrm>
            <a:off x="867229" y="5653314"/>
            <a:ext cx="7223125" cy="957263"/>
          </a:xfrm>
          <a:prstGeom prst="rect">
            <a:avLst/>
          </a:prstGeom>
          <a:noFill/>
        </p:spPr>
      </p:pic>
    </p:spTree>
  </p:cSld>
  <p:clrMapOvr>
    <a:masterClrMapping/>
  </p:clrMapOvr>
  <p:transition advClick="0" advTm="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B98F214-5D90-468C-9EE8-E1612B8D2BE2}" type="slidenum">
              <a:rPr lang="en-US" smtClean="0"/>
              <a:pPr/>
              <a:t>3</a:t>
            </a:fld>
            <a:endParaRPr lang="en-US"/>
          </a:p>
        </p:txBody>
      </p:sp>
      <p:grpSp>
        <p:nvGrpSpPr>
          <p:cNvPr id="15" name="Group 41"/>
          <p:cNvGrpSpPr>
            <a:grpSpLocks/>
          </p:cNvGrpSpPr>
          <p:nvPr/>
        </p:nvGrpSpPr>
        <p:grpSpPr bwMode="auto">
          <a:xfrm>
            <a:off x="476250" y="-3175"/>
            <a:ext cx="8191500" cy="6861175"/>
            <a:chOff x="300" y="-2"/>
            <a:chExt cx="5160" cy="4322"/>
          </a:xfrm>
        </p:grpSpPr>
        <p:pic>
          <p:nvPicPr>
            <p:cNvPr id="16" name="Picture 3" descr="dsm2main"/>
            <p:cNvPicPr>
              <a:picLocks noChangeAspect="1" noChangeArrowheads="1"/>
            </p:cNvPicPr>
            <p:nvPr/>
          </p:nvPicPr>
          <p:blipFill>
            <a:blip r:embed="rId3" cstate="print"/>
            <a:srcRect/>
            <a:stretch>
              <a:fillRect/>
            </a:stretch>
          </p:blipFill>
          <p:spPr bwMode="auto">
            <a:xfrm>
              <a:off x="300" y="-2"/>
              <a:ext cx="5160" cy="4322"/>
            </a:xfrm>
            <a:prstGeom prst="rect">
              <a:avLst/>
            </a:prstGeom>
            <a:noFill/>
          </p:spPr>
        </p:pic>
        <p:sp>
          <p:nvSpPr>
            <p:cNvPr id="17" name="Text Box 4"/>
            <p:cNvSpPr txBox="1">
              <a:spLocks noChangeArrowheads="1"/>
            </p:cNvSpPr>
            <p:nvPr/>
          </p:nvSpPr>
          <p:spPr bwMode="auto">
            <a:xfrm>
              <a:off x="336" y="4174"/>
              <a:ext cx="1632" cy="146"/>
            </a:xfrm>
            <a:prstGeom prst="rect">
              <a:avLst/>
            </a:prstGeom>
            <a:solidFill>
              <a:srgbClr val="B2B2B2">
                <a:alpha val="80000"/>
              </a:srgbClr>
            </a:solidFill>
            <a:ln w="9525">
              <a:noFill/>
              <a:miter lim="800000"/>
              <a:headEnd/>
              <a:tailEnd/>
            </a:ln>
            <a:effectLst/>
          </p:spPr>
          <p:txBody>
            <a:bodyPr lIns="9144" tIns="9144" rIns="9144" bIns="9144" anchor="ctr">
              <a:spAutoFit/>
            </a:bodyPr>
            <a:lstStyle/>
            <a:p>
              <a:r>
                <a:rPr lang="en-US" sz="1400">
                  <a:solidFill>
                    <a:srgbClr val="4D4D4D"/>
                  </a:solidFill>
                  <a:latin typeface="Times New Roman" pitchFamily="18" charset="0"/>
                </a:rPr>
                <a:t>Image from USBR GIS Group</a:t>
              </a:r>
            </a:p>
          </p:txBody>
        </p:sp>
        <p:sp>
          <p:nvSpPr>
            <p:cNvPr id="18" name="Text Box 5"/>
            <p:cNvSpPr txBox="1">
              <a:spLocks noChangeArrowheads="1"/>
            </p:cNvSpPr>
            <p:nvPr/>
          </p:nvSpPr>
          <p:spPr bwMode="auto">
            <a:xfrm>
              <a:off x="1392" y="2592"/>
              <a:ext cx="569" cy="192"/>
            </a:xfrm>
            <a:prstGeom prst="rect">
              <a:avLst/>
            </a:prstGeom>
            <a:solidFill>
              <a:srgbClr val="B2B2B2">
                <a:alpha val="80000"/>
              </a:srgbClr>
            </a:solidFill>
            <a:ln w="9525">
              <a:noFill/>
              <a:miter lim="800000"/>
              <a:headEnd/>
              <a:tailEnd/>
            </a:ln>
            <a:effectLst/>
          </p:spPr>
          <p:txBody>
            <a:bodyPr wrap="none">
              <a:spAutoFit/>
            </a:bodyPr>
            <a:lstStyle/>
            <a:p>
              <a:pPr algn="l" eaLnBrk="1" hangingPunct="1"/>
              <a:r>
                <a:rPr lang="en-US" sz="1400">
                  <a:solidFill>
                    <a:srgbClr val="4D4D4D"/>
                  </a:solidFill>
                </a:rPr>
                <a:t>Martinez</a:t>
              </a:r>
            </a:p>
          </p:txBody>
        </p:sp>
        <p:sp>
          <p:nvSpPr>
            <p:cNvPr id="19" name="Text Box 6"/>
            <p:cNvSpPr txBox="1">
              <a:spLocks noChangeArrowheads="1"/>
            </p:cNvSpPr>
            <p:nvPr/>
          </p:nvSpPr>
          <p:spPr bwMode="auto">
            <a:xfrm>
              <a:off x="3712" y="280"/>
              <a:ext cx="756" cy="192"/>
            </a:xfrm>
            <a:prstGeom prst="rect">
              <a:avLst/>
            </a:prstGeom>
            <a:solidFill>
              <a:srgbClr val="B2B2B2">
                <a:alpha val="80000"/>
              </a:srgbClr>
            </a:solidFill>
            <a:ln w="9525">
              <a:noFill/>
              <a:miter lim="800000"/>
              <a:headEnd/>
              <a:tailEnd/>
            </a:ln>
            <a:effectLst/>
          </p:spPr>
          <p:txBody>
            <a:bodyPr wrap="none">
              <a:spAutoFit/>
            </a:bodyPr>
            <a:lstStyle/>
            <a:p>
              <a:pPr algn="l" eaLnBrk="1" hangingPunct="1"/>
              <a:r>
                <a:rPr lang="en-US" sz="1400">
                  <a:solidFill>
                    <a:srgbClr val="4D4D4D"/>
                  </a:solidFill>
                </a:rPr>
                <a:t>Sacramento</a:t>
              </a:r>
            </a:p>
          </p:txBody>
        </p:sp>
        <p:sp>
          <p:nvSpPr>
            <p:cNvPr id="20" name="Text Box 7"/>
            <p:cNvSpPr txBox="1">
              <a:spLocks noChangeArrowheads="1"/>
            </p:cNvSpPr>
            <p:nvPr/>
          </p:nvSpPr>
          <p:spPr bwMode="auto">
            <a:xfrm>
              <a:off x="4272" y="2976"/>
              <a:ext cx="593" cy="192"/>
            </a:xfrm>
            <a:prstGeom prst="rect">
              <a:avLst/>
            </a:prstGeom>
            <a:solidFill>
              <a:srgbClr val="B2B2B2">
                <a:alpha val="80000"/>
              </a:srgbClr>
            </a:solidFill>
            <a:ln w="9525">
              <a:noFill/>
              <a:miter lim="800000"/>
              <a:headEnd/>
              <a:tailEnd/>
            </a:ln>
            <a:effectLst/>
          </p:spPr>
          <p:txBody>
            <a:bodyPr wrap="none">
              <a:spAutoFit/>
            </a:bodyPr>
            <a:lstStyle/>
            <a:p>
              <a:pPr algn="l" eaLnBrk="1" hangingPunct="1"/>
              <a:r>
                <a:rPr lang="en-US" sz="1400">
                  <a:solidFill>
                    <a:srgbClr val="4D4D4D"/>
                  </a:solidFill>
                </a:rPr>
                <a:t>Stockton</a:t>
              </a:r>
            </a:p>
          </p:txBody>
        </p:sp>
      </p:grpSp>
      <p:sp>
        <p:nvSpPr>
          <p:cNvPr id="21" name="Rectangle 8"/>
          <p:cNvSpPr>
            <a:spLocks noChangeArrowheads="1"/>
          </p:cNvSpPr>
          <p:nvPr/>
        </p:nvSpPr>
        <p:spPr bwMode="auto">
          <a:xfrm>
            <a:off x="708025" y="0"/>
            <a:ext cx="3849688" cy="2081212"/>
          </a:xfrm>
          <a:prstGeom prst="rect">
            <a:avLst/>
          </a:prstGeom>
          <a:solidFill>
            <a:srgbClr val="B2B2B2">
              <a:alpha val="80000"/>
            </a:srgbClr>
          </a:solidFill>
          <a:ln w="9525">
            <a:noFill/>
            <a:miter lim="800000"/>
            <a:headEnd/>
            <a:tailEnd/>
          </a:ln>
          <a:effectLst/>
        </p:spPr>
        <p:txBody>
          <a:bodyPr wrap="none" anchor="ctr"/>
          <a:lstStyle/>
          <a:p>
            <a:endParaRPr lang="en-US"/>
          </a:p>
        </p:txBody>
      </p:sp>
      <p:sp>
        <p:nvSpPr>
          <p:cNvPr id="22" name="Rectangle 9"/>
          <p:cNvSpPr>
            <a:spLocks noGrp="1" noChangeArrowheads="1"/>
          </p:cNvSpPr>
          <p:nvPr>
            <p:ph type="title" idx="4294967295"/>
          </p:nvPr>
        </p:nvSpPr>
        <p:spPr>
          <a:xfrm>
            <a:off x="609600" y="152400"/>
            <a:ext cx="4090988" cy="914400"/>
          </a:xfrm>
          <a:noFill/>
        </p:spPr>
        <p:txBody>
          <a:bodyPr/>
          <a:lstStyle/>
          <a:p>
            <a:pPr algn="l"/>
            <a:r>
              <a:rPr lang="en-US" altLang="zh-CN" sz="3200" b="0" dirty="0" smtClean="0">
                <a:solidFill>
                  <a:srgbClr val="000000"/>
                </a:solidFill>
                <a:ea typeface="宋体" pitchFamily="2" charset="-122"/>
              </a:rPr>
              <a:t>Boundary Conditions and Sources</a:t>
            </a:r>
          </a:p>
        </p:txBody>
      </p:sp>
      <p:grpSp>
        <p:nvGrpSpPr>
          <p:cNvPr id="23" name="Group 42"/>
          <p:cNvGrpSpPr>
            <a:grpSpLocks/>
          </p:cNvGrpSpPr>
          <p:nvPr/>
        </p:nvGrpSpPr>
        <p:grpSpPr bwMode="auto">
          <a:xfrm>
            <a:off x="5202238" y="0"/>
            <a:ext cx="2513012" cy="701675"/>
            <a:chOff x="3277" y="0"/>
            <a:chExt cx="1583" cy="442"/>
          </a:xfrm>
        </p:grpSpPr>
        <p:sp>
          <p:nvSpPr>
            <p:cNvPr id="24" name="Text Box 11"/>
            <p:cNvSpPr txBox="1">
              <a:spLocks noChangeAspect="1" noChangeArrowheads="1"/>
            </p:cNvSpPr>
            <p:nvPr/>
          </p:nvSpPr>
          <p:spPr bwMode="auto">
            <a:xfrm>
              <a:off x="3617" y="102"/>
              <a:ext cx="1243" cy="185"/>
            </a:xfrm>
            <a:prstGeom prst="rect">
              <a:avLst/>
            </a:prstGeom>
            <a:solidFill>
              <a:srgbClr val="B2B2B2">
                <a:alpha val="80000"/>
              </a:srgbClr>
            </a:solidFill>
            <a:ln w="9525">
              <a:noFill/>
              <a:miter lim="800000"/>
              <a:headEnd/>
              <a:tailEnd/>
            </a:ln>
            <a:effectLst/>
          </p:spPr>
          <p:txBody>
            <a:bodyPr lIns="9144" tIns="9144" rIns="9144" bIns="9144" anchor="ctr">
              <a:spAutoFit/>
            </a:bodyPr>
            <a:lstStyle/>
            <a:p>
              <a:pPr algn="r"/>
              <a:r>
                <a:rPr lang="en-US" sz="1800">
                  <a:solidFill>
                    <a:srgbClr val="000099"/>
                  </a:solidFill>
                  <a:latin typeface="Times New Roman" pitchFamily="18" charset="0"/>
                </a:rPr>
                <a:t>Sacramento River</a:t>
              </a:r>
            </a:p>
          </p:txBody>
        </p:sp>
        <p:sp>
          <p:nvSpPr>
            <p:cNvPr id="25" name="AutoShape 12"/>
            <p:cNvSpPr>
              <a:spLocks noChangeAspect="1" noChangeArrowheads="1"/>
            </p:cNvSpPr>
            <p:nvPr/>
          </p:nvSpPr>
          <p:spPr bwMode="auto">
            <a:xfrm rot="5400000">
              <a:off x="3275" y="2"/>
              <a:ext cx="442" cy="438"/>
            </a:xfrm>
            <a:prstGeom prst="rightArrow">
              <a:avLst>
                <a:gd name="adj1" fmla="val 50000"/>
                <a:gd name="adj2" fmla="val 25228"/>
              </a:avLst>
            </a:prstGeom>
            <a:solidFill>
              <a:srgbClr val="0000FF"/>
            </a:solidFill>
            <a:ln w="9525">
              <a:solidFill>
                <a:srgbClr val="000099"/>
              </a:solidFill>
              <a:miter lim="800000"/>
              <a:headEnd/>
              <a:tailEnd/>
            </a:ln>
            <a:effectLst/>
          </p:spPr>
          <p:txBody>
            <a:bodyPr wrap="none" anchor="ctr"/>
            <a:lstStyle/>
            <a:p>
              <a:endParaRPr lang="en-US"/>
            </a:p>
          </p:txBody>
        </p:sp>
      </p:grpSp>
      <p:grpSp>
        <p:nvGrpSpPr>
          <p:cNvPr id="26" name="Group 43"/>
          <p:cNvGrpSpPr>
            <a:grpSpLocks/>
          </p:cNvGrpSpPr>
          <p:nvPr/>
        </p:nvGrpSpPr>
        <p:grpSpPr bwMode="auto">
          <a:xfrm>
            <a:off x="4808538" y="6154738"/>
            <a:ext cx="2444750" cy="488950"/>
            <a:chOff x="3029" y="3877"/>
            <a:chExt cx="1540" cy="308"/>
          </a:xfrm>
        </p:grpSpPr>
        <p:sp>
          <p:nvSpPr>
            <p:cNvPr id="27" name="Text Box 14"/>
            <p:cNvSpPr txBox="1">
              <a:spLocks noChangeAspect="1" noChangeArrowheads="1"/>
            </p:cNvSpPr>
            <p:nvPr/>
          </p:nvSpPr>
          <p:spPr bwMode="auto">
            <a:xfrm>
              <a:off x="3029" y="3971"/>
              <a:ext cx="1220" cy="185"/>
            </a:xfrm>
            <a:prstGeom prst="rect">
              <a:avLst/>
            </a:prstGeom>
            <a:solidFill>
              <a:srgbClr val="B2B2B2">
                <a:alpha val="80000"/>
              </a:srgbClr>
            </a:solidFill>
            <a:ln w="9525">
              <a:noFill/>
              <a:miter lim="800000"/>
              <a:headEnd/>
              <a:tailEnd/>
            </a:ln>
            <a:effectLst/>
          </p:spPr>
          <p:txBody>
            <a:bodyPr lIns="9144" tIns="9144" rIns="9144" bIns="9144" anchor="ctr">
              <a:spAutoFit/>
            </a:bodyPr>
            <a:lstStyle/>
            <a:p>
              <a:pPr algn="l"/>
              <a:r>
                <a:rPr lang="en-US" sz="1800">
                  <a:solidFill>
                    <a:srgbClr val="000099"/>
                  </a:solidFill>
                  <a:latin typeface="Times New Roman" pitchFamily="18" charset="0"/>
                </a:rPr>
                <a:t>San Joaquin River</a:t>
              </a:r>
            </a:p>
          </p:txBody>
        </p:sp>
        <p:sp>
          <p:nvSpPr>
            <p:cNvPr id="28" name="AutoShape 15"/>
            <p:cNvSpPr>
              <a:spLocks noChangeAspect="1" noChangeArrowheads="1"/>
            </p:cNvSpPr>
            <p:nvPr/>
          </p:nvSpPr>
          <p:spPr bwMode="auto">
            <a:xfrm rot="16200000" flipV="1">
              <a:off x="4248" y="3864"/>
              <a:ext cx="308" cy="334"/>
            </a:xfrm>
            <a:prstGeom prst="rightArrow">
              <a:avLst>
                <a:gd name="adj1" fmla="val 50000"/>
                <a:gd name="adj2" fmla="val 25000"/>
              </a:avLst>
            </a:prstGeom>
            <a:solidFill>
              <a:srgbClr val="0000FF"/>
            </a:solidFill>
            <a:ln w="9525">
              <a:solidFill>
                <a:srgbClr val="000099"/>
              </a:solidFill>
              <a:miter lim="800000"/>
              <a:headEnd/>
              <a:tailEnd/>
            </a:ln>
            <a:effectLst/>
          </p:spPr>
          <p:txBody>
            <a:bodyPr wrap="none" anchor="ctr"/>
            <a:lstStyle/>
            <a:p>
              <a:endParaRPr lang="en-US"/>
            </a:p>
          </p:txBody>
        </p:sp>
      </p:grpSp>
      <p:grpSp>
        <p:nvGrpSpPr>
          <p:cNvPr id="29" name="Group 24"/>
          <p:cNvGrpSpPr>
            <a:grpSpLocks/>
          </p:cNvGrpSpPr>
          <p:nvPr/>
        </p:nvGrpSpPr>
        <p:grpSpPr bwMode="auto">
          <a:xfrm>
            <a:off x="4953000" y="3268663"/>
            <a:ext cx="2952750" cy="825500"/>
            <a:chOff x="3120" y="2112"/>
            <a:chExt cx="1860" cy="520"/>
          </a:xfrm>
        </p:grpSpPr>
        <p:sp>
          <p:nvSpPr>
            <p:cNvPr id="30" name="Text Box 25"/>
            <p:cNvSpPr txBox="1">
              <a:spLocks noChangeAspect="1" noChangeArrowheads="1"/>
            </p:cNvSpPr>
            <p:nvPr/>
          </p:nvSpPr>
          <p:spPr bwMode="auto">
            <a:xfrm>
              <a:off x="4032" y="2112"/>
              <a:ext cx="948" cy="520"/>
            </a:xfrm>
            <a:prstGeom prst="rect">
              <a:avLst/>
            </a:prstGeom>
            <a:solidFill>
              <a:srgbClr val="B2B2B2">
                <a:alpha val="80000"/>
              </a:srgbClr>
            </a:solidFill>
            <a:ln w="9525">
              <a:noFill/>
              <a:miter lim="800000"/>
              <a:headEnd/>
              <a:tailEnd/>
            </a:ln>
            <a:effectLst/>
          </p:spPr>
          <p:txBody>
            <a:bodyPr>
              <a:spAutoFit/>
            </a:bodyPr>
            <a:lstStyle/>
            <a:p>
              <a:pPr>
                <a:spcBef>
                  <a:spcPct val="50000"/>
                </a:spcBef>
              </a:pPr>
              <a:r>
                <a:rPr lang="en-US" sz="1600">
                  <a:solidFill>
                    <a:srgbClr val="800000"/>
                  </a:solidFill>
                  <a:latin typeface="Times New Roman" pitchFamily="18" charset="0"/>
                </a:rPr>
                <a:t>Delta Island Consumptive Use</a:t>
              </a:r>
              <a:endParaRPr lang="en-US" sz="1600">
                <a:solidFill>
                  <a:srgbClr val="000099"/>
                </a:solidFill>
                <a:latin typeface="Times New Roman" pitchFamily="18" charset="0"/>
              </a:endParaRPr>
            </a:p>
          </p:txBody>
        </p:sp>
        <p:grpSp>
          <p:nvGrpSpPr>
            <p:cNvPr id="31" name="Group 26"/>
            <p:cNvGrpSpPr>
              <a:grpSpLocks/>
            </p:cNvGrpSpPr>
            <p:nvPr/>
          </p:nvGrpSpPr>
          <p:grpSpPr bwMode="auto">
            <a:xfrm>
              <a:off x="3120" y="2175"/>
              <a:ext cx="528" cy="258"/>
              <a:chOff x="3120" y="2213"/>
              <a:chExt cx="528" cy="258"/>
            </a:xfrm>
          </p:grpSpPr>
          <p:sp>
            <p:nvSpPr>
              <p:cNvPr id="32" name="Rectangle 27"/>
              <p:cNvSpPr>
                <a:spLocks noChangeArrowheads="1"/>
              </p:cNvSpPr>
              <p:nvPr/>
            </p:nvSpPr>
            <p:spPr bwMode="auto">
              <a:xfrm>
                <a:off x="3120" y="2213"/>
                <a:ext cx="528" cy="240"/>
              </a:xfrm>
              <a:prstGeom prst="rect">
                <a:avLst/>
              </a:prstGeom>
              <a:solidFill>
                <a:srgbClr val="B2B2B2">
                  <a:alpha val="80000"/>
                </a:srgbClr>
              </a:solidFill>
              <a:ln w="9525">
                <a:noFill/>
                <a:miter lim="800000"/>
                <a:headEnd/>
                <a:tailEnd/>
              </a:ln>
              <a:effectLst/>
            </p:spPr>
            <p:txBody>
              <a:bodyPr wrap="none" anchor="ctr"/>
              <a:lstStyle/>
              <a:p>
                <a:endParaRPr lang="en-US"/>
              </a:p>
            </p:txBody>
          </p:sp>
          <p:grpSp>
            <p:nvGrpSpPr>
              <p:cNvPr id="33" name="Group 28"/>
              <p:cNvGrpSpPr>
                <a:grpSpLocks noChangeAspect="1"/>
              </p:cNvGrpSpPr>
              <p:nvPr/>
            </p:nvGrpSpPr>
            <p:grpSpPr bwMode="auto">
              <a:xfrm flipH="1">
                <a:off x="3148" y="2220"/>
                <a:ext cx="433" cy="251"/>
                <a:chOff x="3139" y="1199"/>
                <a:chExt cx="173" cy="100"/>
              </a:xfrm>
            </p:grpSpPr>
            <p:sp>
              <p:nvSpPr>
                <p:cNvPr id="34" name="AutoShape 29"/>
                <p:cNvSpPr>
                  <a:spLocks noChangeAspect="1" noChangeArrowheads="1"/>
                </p:cNvSpPr>
                <p:nvPr/>
              </p:nvSpPr>
              <p:spPr bwMode="auto">
                <a:xfrm rot="10800000" flipH="1" flipV="1">
                  <a:off x="3226" y="1200"/>
                  <a:ext cx="86" cy="99"/>
                </a:xfrm>
                <a:prstGeom prst="rightArrow">
                  <a:avLst>
                    <a:gd name="adj1" fmla="val 50000"/>
                    <a:gd name="adj2" fmla="val 25000"/>
                  </a:avLst>
                </a:prstGeom>
                <a:solidFill>
                  <a:srgbClr val="000099"/>
                </a:solidFill>
                <a:ln w="9525">
                  <a:solidFill>
                    <a:srgbClr val="000099"/>
                  </a:solidFill>
                  <a:miter lim="800000"/>
                  <a:headEnd/>
                  <a:tailEnd/>
                </a:ln>
                <a:effectLst/>
              </p:spPr>
              <p:txBody>
                <a:bodyPr wrap="none" anchor="ctr"/>
                <a:lstStyle/>
                <a:p>
                  <a:endParaRPr lang="en-US"/>
                </a:p>
              </p:txBody>
            </p:sp>
            <p:sp>
              <p:nvSpPr>
                <p:cNvPr id="35" name="AutoShape 30"/>
                <p:cNvSpPr>
                  <a:spLocks noChangeAspect="1" noChangeArrowheads="1"/>
                </p:cNvSpPr>
                <p:nvPr/>
              </p:nvSpPr>
              <p:spPr bwMode="auto">
                <a:xfrm rot="10800000" flipV="1">
                  <a:off x="3139" y="1199"/>
                  <a:ext cx="86" cy="99"/>
                </a:xfrm>
                <a:prstGeom prst="rightArrow">
                  <a:avLst>
                    <a:gd name="adj1" fmla="val 50000"/>
                    <a:gd name="adj2" fmla="val 25000"/>
                  </a:avLst>
                </a:prstGeom>
                <a:solidFill>
                  <a:srgbClr val="800000"/>
                </a:solidFill>
                <a:ln w="9525">
                  <a:solidFill>
                    <a:srgbClr val="800000"/>
                  </a:solidFill>
                  <a:miter lim="800000"/>
                  <a:headEnd/>
                  <a:tailEnd/>
                </a:ln>
                <a:effectLst/>
              </p:spPr>
              <p:txBody>
                <a:bodyPr wrap="none" anchor="ctr"/>
                <a:lstStyle/>
                <a:p>
                  <a:endParaRPr lang="en-US"/>
                </a:p>
              </p:txBody>
            </p:sp>
          </p:grpSp>
        </p:grpSp>
      </p:grpSp>
      <p:grpSp>
        <p:nvGrpSpPr>
          <p:cNvPr id="36" name="Group 31"/>
          <p:cNvGrpSpPr>
            <a:grpSpLocks/>
          </p:cNvGrpSpPr>
          <p:nvPr/>
        </p:nvGrpSpPr>
        <p:grpSpPr bwMode="auto">
          <a:xfrm>
            <a:off x="1219200" y="3657600"/>
            <a:ext cx="1519238" cy="1343025"/>
            <a:chOff x="768" y="2304"/>
            <a:chExt cx="957" cy="846"/>
          </a:xfrm>
        </p:grpSpPr>
        <p:sp>
          <p:nvSpPr>
            <p:cNvPr id="37" name="Text Box 32"/>
            <p:cNvSpPr txBox="1">
              <a:spLocks noChangeAspect="1" noChangeArrowheads="1"/>
            </p:cNvSpPr>
            <p:nvPr/>
          </p:nvSpPr>
          <p:spPr bwMode="auto">
            <a:xfrm>
              <a:off x="768" y="2784"/>
              <a:ext cx="957" cy="366"/>
            </a:xfrm>
            <a:prstGeom prst="rect">
              <a:avLst/>
            </a:prstGeom>
            <a:solidFill>
              <a:srgbClr val="B2B2B2">
                <a:alpha val="80000"/>
              </a:srgbClr>
            </a:solidFill>
            <a:ln w="9525">
              <a:noFill/>
              <a:miter lim="800000"/>
              <a:headEnd/>
              <a:tailEnd/>
            </a:ln>
            <a:effectLst/>
          </p:spPr>
          <p:txBody>
            <a:bodyPr>
              <a:spAutoFit/>
            </a:bodyPr>
            <a:lstStyle/>
            <a:p>
              <a:pPr>
                <a:spcBef>
                  <a:spcPct val="50000"/>
                </a:spcBef>
              </a:pPr>
              <a:r>
                <a:rPr lang="en-US" sz="1600">
                  <a:solidFill>
                    <a:srgbClr val="000099"/>
                  </a:solidFill>
                  <a:latin typeface="Times New Roman" pitchFamily="18" charset="0"/>
                </a:rPr>
                <a:t>Tidal Stage &amp; Water Quality</a:t>
              </a:r>
            </a:p>
          </p:txBody>
        </p:sp>
        <p:grpSp>
          <p:nvGrpSpPr>
            <p:cNvPr id="38" name="Group 33"/>
            <p:cNvGrpSpPr>
              <a:grpSpLocks/>
            </p:cNvGrpSpPr>
            <p:nvPr/>
          </p:nvGrpSpPr>
          <p:grpSpPr bwMode="auto">
            <a:xfrm>
              <a:off x="864" y="2304"/>
              <a:ext cx="557" cy="490"/>
              <a:chOff x="1248" y="3168"/>
              <a:chExt cx="557" cy="490"/>
            </a:xfrm>
          </p:grpSpPr>
          <p:sp>
            <p:nvSpPr>
              <p:cNvPr id="39" name="Rectangle 34"/>
              <p:cNvSpPr>
                <a:spLocks noChangeArrowheads="1"/>
              </p:cNvSpPr>
              <p:nvPr/>
            </p:nvSpPr>
            <p:spPr bwMode="auto">
              <a:xfrm>
                <a:off x="1248" y="3168"/>
                <a:ext cx="557" cy="490"/>
              </a:xfrm>
              <a:prstGeom prst="rect">
                <a:avLst/>
              </a:prstGeom>
              <a:solidFill>
                <a:srgbClr val="B2B2B2">
                  <a:alpha val="80000"/>
                </a:srgbClr>
              </a:solidFill>
              <a:ln w="9525">
                <a:noFill/>
                <a:miter lim="800000"/>
                <a:headEnd/>
                <a:tailEnd/>
              </a:ln>
              <a:effectLst/>
            </p:spPr>
            <p:txBody>
              <a:bodyPr wrap="none" anchor="ctr"/>
              <a:lstStyle/>
              <a:p>
                <a:endParaRPr lang="en-US"/>
              </a:p>
            </p:txBody>
          </p:sp>
          <p:grpSp>
            <p:nvGrpSpPr>
              <p:cNvPr id="40" name="Group 35"/>
              <p:cNvGrpSpPr>
                <a:grpSpLocks/>
              </p:cNvGrpSpPr>
              <p:nvPr/>
            </p:nvGrpSpPr>
            <p:grpSpPr bwMode="auto">
              <a:xfrm>
                <a:off x="1283" y="3168"/>
                <a:ext cx="479" cy="480"/>
                <a:chOff x="1296" y="2750"/>
                <a:chExt cx="862" cy="722"/>
              </a:xfrm>
            </p:grpSpPr>
            <p:sp>
              <p:nvSpPr>
                <p:cNvPr id="41" name="Freeform 36"/>
                <p:cNvSpPr>
                  <a:spLocks/>
                </p:cNvSpPr>
                <p:nvPr/>
              </p:nvSpPr>
              <p:spPr bwMode="auto">
                <a:xfrm>
                  <a:off x="1296" y="2824"/>
                  <a:ext cx="432" cy="648"/>
                </a:xfrm>
                <a:custGeom>
                  <a:avLst/>
                  <a:gdLst/>
                  <a:ahLst/>
                  <a:cxnLst>
                    <a:cxn ang="0">
                      <a:pos x="0" y="296"/>
                    </a:cxn>
                    <a:cxn ang="0">
                      <a:pos x="96" y="56"/>
                    </a:cxn>
                    <a:cxn ang="0">
                      <a:pos x="240" y="632"/>
                    </a:cxn>
                    <a:cxn ang="0">
                      <a:pos x="288" y="152"/>
                    </a:cxn>
                    <a:cxn ang="0">
                      <a:pos x="384" y="488"/>
                    </a:cxn>
                    <a:cxn ang="0">
                      <a:pos x="432" y="200"/>
                    </a:cxn>
                  </a:cxnLst>
                  <a:rect l="0" t="0" r="r" b="b"/>
                  <a:pathLst>
                    <a:path w="432" h="648">
                      <a:moveTo>
                        <a:pt x="0" y="296"/>
                      </a:moveTo>
                      <a:cubicBezTo>
                        <a:pt x="28" y="148"/>
                        <a:pt x="56" y="0"/>
                        <a:pt x="96" y="56"/>
                      </a:cubicBezTo>
                      <a:cubicBezTo>
                        <a:pt x="136" y="112"/>
                        <a:pt x="208" y="616"/>
                        <a:pt x="240" y="632"/>
                      </a:cubicBezTo>
                      <a:cubicBezTo>
                        <a:pt x="272" y="648"/>
                        <a:pt x="264" y="176"/>
                        <a:pt x="288" y="152"/>
                      </a:cubicBezTo>
                      <a:cubicBezTo>
                        <a:pt x="312" y="128"/>
                        <a:pt x="360" y="480"/>
                        <a:pt x="384" y="488"/>
                      </a:cubicBezTo>
                      <a:cubicBezTo>
                        <a:pt x="408" y="496"/>
                        <a:pt x="424" y="248"/>
                        <a:pt x="432" y="200"/>
                      </a:cubicBezTo>
                    </a:path>
                  </a:pathLst>
                </a:custGeom>
                <a:noFill/>
                <a:ln w="38100" cmpd="sng">
                  <a:solidFill>
                    <a:srgbClr val="000099"/>
                  </a:solidFill>
                  <a:round/>
                  <a:headEnd/>
                  <a:tailEnd/>
                </a:ln>
                <a:effectLst/>
              </p:spPr>
              <p:txBody>
                <a:bodyPr/>
                <a:lstStyle/>
                <a:p>
                  <a:endParaRPr lang="en-US"/>
                </a:p>
              </p:txBody>
            </p:sp>
            <p:sp>
              <p:nvSpPr>
                <p:cNvPr id="42" name="Freeform 37"/>
                <p:cNvSpPr>
                  <a:spLocks/>
                </p:cNvSpPr>
                <p:nvPr/>
              </p:nvSpPr>
              <p:spPr bwMode="auto">
                <a:xfrm>
                  <a:off x="1726" y="2750"/>
                  <a:ext cx="432" cy="648"/>
                </a:xfrm>
                <a:custGeom>
                  <a:avLst/>
                  <a:gdLst/>
                  <a:ahLst/>
                  <a:cxnLst>
                    <a:cxn ang="0">
                      <a:pos x="0" y="296"/>
                    </a:cxn>
                    <a:cxn ang="0">
                      <a:pos x="96" y="56"/>
                    </a:cxn>
                    <a:cxn ang="0">
                      <a:pos x="240" y="632"/>
                    </a:cxn>
                    <a:cxn ang="0">
                      <a:pos x="288" y="152"/>
                    </a:cxn>
                    <a:cxn ang="0">
                      <a:pos x="384" y="488"/>
                    </a:cxn>
                    <a:cxn ang="0">
                      <a:pos x="432" y="200"/>
                    </a:cxn>
                  </a:cxnLst>
                  <a:rect l="0" t="0" r="r" b="b"/>
                  <a:pathLst>
                    <a:path w="432" h="648">
                      <a:moveTo>
                        <a:pt x="0" y="296"/>
                      </a:moveTo>
                      <a:cubicBezTo>
                        <a:pt x="28" y="148"/>
                        <a:pt x="56" y="0"/>
                        <a:pt x="96" y="56"/>
                      </a:cubicBezTo>
                      <a:cubicBezTo>
                        <a:pt x="136" y="112"/>
                        <a:pt x="208" y="616"/>
                        <a:pt x="240" y="632"/>
                      </a:cubicBezTo>
                      <a:cubicBezTo>
                        <a:pt x="272" y="648"/>
                        <a:pt x="264" y="176"/>
                        <a:pt x="288" y="152"/>
                      </a:cubicBezTo>
                      <a:cubicBezTo>
                        <a:pt x="312" y="128"/>
                        <a:pt x="360" y="480"/>
                        <a:pt x="384" y="488"/>
                      </a:cubicBezTo>
                      <a:cubicBezTo>
                        <a:pt x="408" y="496"/>
                        <a:pt x="424" y="248"/>
                        <a:pt x="432" y="200"/>
                      </a:cubicBezTo>
                    </a:path>
                  </a:pathLst>
                </a:custGeom>
                <a:noFill/>
                <a:ln w="38100" cmpd="sng">
                  <a:solidFill>
                    <a:srgbClr val="000099"/>
                  </a:solidFill>
                  <a:round/>
                  <a:headEnd/>
                  <a:tailEnd/>
                </a:ln>
                <a:effectLst/>
              </p:spPr>
              <p:txBody>
                <a:bodyPr/>
                <a:lstStyle/>
                <a:p>
                  <a:endParaRPr lang="en-US"/>
                </a:p>
              </p:txBody>
            </p:sp>
          </p:grpSp>
        </p:grpSp>
      </p:grpSp>
      <p:sp>
        <p:nvSpPr>
          <p:cNvPr id="43" name="AutoShape 38"/>
          <p:cNvSpPr>
            <a:spLocks noChangeAspect="1" noChangeArrowheads="1"/>
          </p:cNvSpPr>
          <p:nvPr/>
        </p:nvSpPr>
        <p:spPr bwMode="auto">
          <a:xfrm>
            <a:off x="808038" y="1308100"/>
            <a:ext cx="381000" cy="377825"/>
          </a:xfrm>
          <a:prstGeom prst="rightArrow">
            <a:avLst>
              <a:gd name="adj1" fmla="val 50000"/>
              <a:gd name="adj2" fmla="val 25210"/>
            </a:avLst>
          </a:prstGeom>
          <a:solidFill>
            <a:srgbClr val="0000FF"/>
          </a:solidFill>
          <a:ln w="9525">
            <a:solidFill>
              <a:srgbClr val="000099"/>
            </a:solidFill>
            <a:miter lim="800000"/>
            <a:headEnd/>
            <a:tailEnd/>
          </a:ln>
          <a:effectLst/>
        </p:spPr>
        <p:txBody>
          <a:bodyPr wrap="none" anchor="ctr"/>
          <a:lstStyle/>
          <a:p>
            <a:endParaRPr lang="en-US"/>
          </a:p>
        </p:txBody>
      </p:sp>
      <p:sp>
        <p:nvSpPr>
          <p:cNvPr id="44" name="AutoShape 39"/>
          <p:cNvSpPr>
            <a:spLocks noChangeAspect="1" noChangeArrowheads="1"/>
          </p:cNvSpPr>
          <p:nvPr/>
        </p:nvSpPr>
        <p:spPr bwMode="auto">
          <a:xfrm flipH="1">
            <a:off x="768350" y="1725613"/>
            <a:ext cx="381000" cy="377825"/>
          </a:xfrm>
          <a:prstGeom prst="rightArrow">
            <a:avLst>
              <a:gd name="adj1" fmla="val 50000"/>
              <a:gd name="adj2" fmla="val 25210"/>
            </a:avLst>
          </a:prstGeom>
          <a:solidFill>
            <a:srgbClr val="990000"/>
          </a:solidFill>
          <a:ln w="9525">
            <a:solidFill>
              <a:srgbClr val="990000"/>
            </a:solidFill>
            <a:miter lim="800000"/>
            <a:headEnd/>
            <a:tailEnd/>
          </a:ln>
          <a:effectLst/>
        </p:spPr>
        <p:txBody>
          <a:bodyPr wrap="none" anchor="ctr"/>
          <a:lstStyle/>
          <a:p>
            <a:endParaRPr lang="en-US"/>
          </a:p>
        </p:txBody>
      </p:sp>
      <p:sp>
        <p:nvSpPr>
          <p:cNvPr id="45" name="Text Box 40"/>
          <p:cNvSpPr txBox="1">
            <a:spLocks noChangeArrowheads="1"/>
          </p:cNvSpPr>
          <p:nvPr/>
        </p:nvSpPr>
        <p:spPr bwMode="auto">
          <a:xfrm>
            <a:off x="1281113" y="1306513"/>
            <a:ext cx="2533650" cy="779462"/>
          </a:xfrm>
          <a:prstGeom prst="rect">
            <a:avLst/>
          </a:prstGeom>
          <a:noFill/>
          <a:ln w="9525">
            <a:noFill/>
            <a:miter lim="800000"/>
            <a:headEnd/>
            <a:tailEnd/>
          </a:ln>
          <a:effectLst/>
        </p:spPr>
        <p:txBody>
          <a:bodyPr wrap="none">
            <a:spAutoFit/>
          </a:bodyPr>
          <a:lstStyle/>
          <a:p>
            <a:pPr algn="l"/>
            <a:r>
              <a:rPr lang="en-US" sz="1800" dirty="0">
                <a:solidFill>
                  <a:schemeClr val="bg2"/>
                </a:solidFill>
              </a:rPr>
              <a:t>Inflow &amp; water quality</a:t>
            </a:r>
          </a:p>
          <a:p>
            <a:pPr algn="l">
              <a:spcBef>
                <a:spcPct val="50000"/>
              </a:spcBef>
            </a:pPr>
            <a:r>
              <a:rPr lang="en-US" sz="1800" dirty="0">
                <a:solidFill>
                  <a:schemeClr val="bg2"/>
                </a:solidFill>
              </a:rPr>
              <a:t>Export flow</a:t>
            </a:r>
          </a:p>
        </p:txBody>
      </p:sp>
      <p:grpSp>
        <p:nvGrpSpPr>
          <p:cNvPr id="46" name="Group 52"/>
          <p:cNvGrpSpPr>
            <a:grpSpLocks/>
          </p:cNvGrpSpPr>
          <p:nvPr/>
        </p:nvGrpSpPr>
        <p:grpSpPr bwMode="auto">
          <a:xfrm>
            <a:off x="4538663" y="1700213"/>
            <a:ext cx="3290887" cy="2944812"/>
            <a:chOff x="2859" y="1071"/>
            <a:chExt cx="2073" cy="1855"/>
          </a:xfrm>
        </p:grpSpPr>
        <p:grpSp>
          <p:nvGrpSpPr>
            <p:cNvPr id="47" name="Group 16"/>
            <p:cNvGrpSpPr>
              <a:grpSpLocks/>
            </p:cNvGrpSpPr>
            <p:nvPr/>
          </p:nvGrpSpPr>
          <p:grpSpPr bwMode="auto">
            <a:xfrm>
              <a:off x="3792" y="1248"/>
              <a:ext cx="1140" cy="1678"/>
              <a:chOff x="3792" y="1248"/>
              <a:chExt cx="1140" cy="1678"/>
            </a:xfrm>
          </p:grpSpPr>
          <p:sp>
            <p:nvSpPr>
              <p:cNvPr id="49" name="Text Box 17"/>
              <p:cNvSpPr txBox="1">
                <a:spLocks noChangeAspect="1" noChangeArrowheads="1"/>
              </p:cNvSpPr>
              <p:nvPr/>
            </p:nvSpPr>
            <p:spPr bwMode="auto">
              <a:xfrm>
                <a:off x="4080" y="1248"/>
                <a:ext cx="852" cy="212"/>
              </a:xfrm>
              <a:prstGeom prst="rect">
                <a:avLst/>
              </a:prstGeom>
              <a:solidFill>
                <a:srgbClr val="B2B2B2">
                  <a:alpha val="80000"/>
                </a:srgbClr>
              </a:solidFill>
              <a:ln w="9525">
                <a:noFill/>
                <a:miter lim="800000"/>
                <a:headEnd/>
                <a:tailEnd/>
              </a:ln>
              <a:effectLst/>
            </p:spPr>
            <p:txBody>
              <a:bodyPr>
                <a:spAutoFit/>
              </a:bodyPr>
              <a:lstStyle/>
              <a:p>
                <a:pPr>
                  <a:spcBef>
                    <a:spcPct val="50000"/>
                  </a:spcBef>
                </a:pPr>
                <a:r>
                  <a:rPr lang="en-US" sz="1600">
                    <a:solidFill>
                      <a:srgbClr val="000099"/>
                    </a:solidFill>
                    <a:latin typeface="Times New Roman" pitchFamily="18" charset="0"/>
                  </a:rPr>
                  <a:t>Tributaries</a:t>
                </a:r>
              </a:p>
            </p:txBody>
          </p:sp>
          <p:sp>
            <p:nvSpPr>
              <p:cNvPr id="50" name="AutoShape 18"/>
              <p:cNvSpPr>
                <a:spLocks noChangeAspect="1" noChangeArrowheads="1"/>
              </p:cNvSpPr>
              <p:nvPr/>
            </p:nvSpPr>
            <p:spPr bwMode="auto">
              <a:xfrm rot="6955306">
                <a:off x="3775" y="1313"/>
                <a:ext cx="175" cy="142"/>
              </a:xfrm>
              <a:prstGeom prst="rightArrow">
                <a:avLst>
                  <a:gd name="adj1" fmla="val 50000"/>
                  <a:gd name="adj2" fmla="val 30810"/>
                </a:avLst>
              </a:prstGeom>
              <a:solidFill>
                <a:srgbClr val="0000FF"/>
              </a:solidFill>
              <a:ln w="9525">
                <a:solidFill>
                  <a:srgbClr val="000099"/>
                </a:solidFill>
                <a:miter lim="800000"/>
                <a:headEnd/>
                <a:tailEnd/>
              </a:ln>
              <a:effectLst/>
            </p:spPr>
            <p:txBody>
              <a:bodyPr wrap="none" anchor="ctr"/>
              <a:lstStyle/>
              <a:p>
                <a:endParaRPr lang="en-US"/>
              </a:p>
            </p:txBody>
          </p:sp>
          <p:sp>
            <p:nvSpPr>
              <p:cNvPr id="51" name="AutoShape 19"/>
              <p:cNvSpPr>
                <a:spLocks noChangeAspect="1" noChangeArrowheads="1"/>
              </p:cNvSpPr>
              <p:nvPr/>
            </p:nvSpPr>
            <p:spPr bwMode="auto">
              <a:xfrm rot="10109395">
                <a:off x="4320" y="2784"/>
                <a:ext cx="175" cy="142"/>
              </a:xfrm>
              <a:prstGeom prst="rightArrow">
                <a:avLst>
                  <a:gd name="adj1" fmla="val 50000"/>
                  <a:gd name="adj2" fmla="val 30810"/>
                </a:avLst>
              </a:prstGeom>
              <a:solidFill>
                <a:srgbClr val="0000FF"/>
              </a:solidFill>
              <a:ln w="9525">
                <a:solidFill>
                  <a:srgbClr val="000099"/>
                </a:solidFill>
                <a:miter lim="800000"/>
                <a:headEnd/>
                <a:tailEnd/>
              </a:ln>
              <a:effectLst/>
            </p:spPr>
            <p:txBody>
              <a:bodyPr wrap="none" anchor="ctr"/>
              <a:lstStyle/>
              <a:p>
                <a:endParaRPr lang="en-US"/>
              </a:p>
            </p:txBody>
          </p:sp>
          <p:sp>
            <p:nvSpPr>
              <p:cNvPr id="52" name="AutoShape 20"/>
              <p:cNvSpPr>
                <a:spLocks noChangeAspect="1" noChangeArrowheads="1"/>
              </p:cNvSpPr>
              <p:nvPr/>
            </p:nvSpPr>
            <p:spPr bwMode="auto">
              <a:xfrm rot="10457227">
                <a:off x="3888" y="1536"/>
                <a:ext cx="175" cy="142"/>
              </a:xfrm>
              <a:prstGeom prst="rightArrow">
                <a:avLst>
                  <a:gd name="adj1" fmla="val 50000"/>
                  <a:gd name="adj2" fmla="val 30810"/>
                </a:avLst>
              </a:prstGeom>
              <a:solidFill>
                <a:srgbClr val="0000FF"/>
              </a:solidFill>
              <a:ln w="9525">
                <a:solidFill>
                  <a:srgbClr val="000099"/>
                </a:solidFill>
                <a:miter lim="800000"/>
                <a:headEnd/>
                <a:tailEnd/>
              </a:ln>
              <a:effectLst/>
            </p:spPr>
            <p:txBody>
              <a:bodyPr wrap="none" anchor="ctr"/>
              <a:lstStyle/>
              <a:p>
                <a:endParaRPr lang="en-US"/>
              </a:p>
            </p:txBody>
          </p:sp>
        </p:grpSp>
        <p:sp>
          <p:nvSpPr>
            <p:cNvPr id="48" name="AutoShape 46"/>
            <p:cNvSpPr>
              <a:spLocks noChangeAspect="1" noChangeArrowheads="1"/>
            </p:cNvSpPr>
            <p:nvPr/>
          </p:nvSpPr>
          <p:spPr bwMode="auto">
            <a:xfrm rot="5400000">
              <a:off x="2838" y="1092"/>
              <a:ext cx="177" cy="135"/>
            </a:xfrm>
            <a:prstGeom prst="rightArrow">
              <a:avLst>
                <a:gd name="adj1" fmla="val 50000"/>
                <a:gd name="adj2" fmla="val 32778"/>
              </a:avLst>
            </a:prstGeom>
            <a:solidFill>
              <a:srgbClr val="0000FF"/>
            </a:solidFill>
            <a:ln w="9525">
              <a:solidFill>
                <a:srgbClr val="000099"/>
              </a:solidFill>
              <a:miter lim="800000"/>
              <a:headEnd/>
              <a:tailEnd/>
            </a:ln>
            <a:effectLst/>
          </p:spPr>
          <p:txBody>
            <a:bodyPr wrap="none" anchor="ctr"/>
            <a:lstStyle/>
            <a:p>
              <a:endParaRPr lang="en-US"/>
            </a:p>
          </p:txBody>
        </p:sp>
      </p:grpSp>
      <p:grpSp>
        <p:nvGrpSpPr>
          <p:cNvPr id="53" name="Group 51"/>
          <p:cNvGrpSpPr>
            <a:grpSpLocks/>
          </p:cNvGrpSpPr>
          <p:nvPr/>
        </p:nvGrpSpPr>
        <p:grpSpPr bwMode="auto">
          <a:xfrm>
            <a:off x="3668713" y="2249488"/>
            <a:ext cx="1944687" cy="4003675"/>
            <a:chOff x="2311" y="1417"/>
            <a:chExt cx="1225" cy="2522"/>
          </a:xfrm>
        </p:grpSpPr>
        <p:sp>
          <p:nvSpPr>
            <p:cNvPr id="54" name="Text Box 22"/>
            <p:cNvSpPr txBox="1">
              <a:spLocks noChangeAspect="1" noChangeArrowheads="1"/>
            </p:cNvSpPr>
            <p:nvPr/>
          </p:nvSpPr>
          <p:spPr bwMode="auto">
            <a:xfrm>
              <a:off x="2965" y="3727"/>
              <a:ext cx="571" cy="212"/>
            </a:xfrm>
            <a:prstGeom prst="rect">
              <a:avLst/>
            </a:prstGeom>
            <a:solidFill>
              <a:srgbClr val="B2B2B2">
                <a:alpha val="80000"/>
              </a:srgbClr>
            </a:solidFill>
            <a:ln w="9525">
              <a:noFill/>
              <a:miter lim="800000"/>
              <a:headEnd/>
              <a:tailEnd/>
            </a:ln>
            <a:effectLst/>
          </p:spPr>
          <p:txBody>
            <a:bodyPr>
              <a:spAutoFit/>
            </a:bodyPr>
            <a:lstStyle/>
            <a:p>
              <a:pPr>
                <a:spcBef>
                  <a:spcPct val="50000"/>
                </a:spcBef>
              </a:pPr>
              <a:r>
                <a:rPr lang="en-US" sz="1600">
                  <a:solidFill>
                    <a:srgbClr val="800000"/>
                  </a:solidFill>
                  <a:latin typeface="Times New Roman" pitchFamily="18" charset="0"/>
                </a:rPr>
                <a:t>Exports</a:t>
              </a:r>
            </a:p>
          </p:txBody>
        </p:sp>
        <p:sp>
          <p:nvSpPr>
            <p:cNvPr id="55" name="AutoShape 23"/>
            <p:cNvSpPr>
              <a:spLocks noChangeAspect="1" noChangeArrowheads="1"/>
            </p:cNvSpPr>
            <p:nvPr/>
          </p:nvSpPr>
          <p:spPr bwMode="auto">
            <a:xfrm rot="7274432" flipV="1">
              <a:off x="3133" y="3414"/>
              <a:ext cx="175" cy="233"/>
            </a:xfrm>
            <a:prstGeom prst="rightArrow">
              <a:avLst>
                <a:gd name="adj1" fmla="val 50000"/>
                <a:gd name="adj2" fmla="val 25000"/>
              </a:avLst>
            </a:prstGeom>
            <a:solidFill>
              <a:srgbClr val="990000"/>
            </a:solidFill>
            <a:ln w="9525">
              <a:solidFill>
                <a:srgbClr val="990000"/>
              </a:solidFill>
              <a:miter lim="800000"/>
              <a:headEnd/>
              <a:tailEnd/>
            </a:ln>
            <a:effectLst/>
          </p:spPr>
          <p:txBody>
            <a:bodyPr wrap="none" anchor="ctr"/>
            <a:lstStyle/>
            <a:p>
              <a:endParaRPr lang="en-US"/>
            </a:p>
          </p:txBody>
        </p:sp>
        <p:sp>
          <p:nvSpPr>
            <p:cNvPr id="56" name="AutoShape 44"/>
            <p:cNvSpPr>
              <a:spLocks noChangeAspect="1" noChangeArrowheads="1"/>
            </p:cNvSpPr>
            <p:nvPr/>
          </p:nvSpPr>
          <p:spPr bwMode="auto">
            <a:xfrm flipH="1">
              <a:off x="2900" y="2708"/>
              <a:ext cx="178" cy="153"/>
            </a:xfrm>
            <a:prstGeom prst="rightArrow">
              <a:avLst>
                <a:gd name="adj1" fmla="val 50000"/>
                <a:gd name="adj2" fmla="val 29085"/>
              </a:avLst>
            </a:prstGeom>
            <a:solidFill>
              <a:srgbClr val="990000"/>
            </a:solidFill>
            <a:ln w="9525">
              <a:solidFill>
                <a:srgbClr val="990000"/>
              </a:solidFill>
              <a:miter lim="800000"/>
              <a:headEnd/>
              <a:tailEnd/>
            </a:ln>
            <a:effectLst/>
          </p:spPr>
          <p:txBody>
            <a:bodyPr wrap="none" anchor="ctr"/>
            <a:lstStyle/>
            <a:p>
              <a:endParaRPr lang="en-US"/>
            </a:p>
          </p:txBody>
        </p:sp>
        <p:sp>
          <p:nvSpPr>
            <p:cNvPr id="57" name="AutoShape 45"/>
            <p:cNvSpPr>
              <a:spLocks noChangeAspect="1" noChangeArrowheads="1"/>
            </p:cNvSpPr>
            <p:nvPr/>
          </p:nvSpPr>
          <p:spPr bwMode="auto">
            <a:xfrm rot="1045005" flipH="1">
              <a:off x="2311" y="1417"/>
              <a:ext cx="173" cy="120"/>
            </a:xfrm>
            <a:prstGeom prst="rightArrow">
              <a:avLst>
                <a:gd name="adj1" fmla="val 50000"/>
                <a:gd name="adj2" fmla="val 36042"/>
              </a:avLst>
            </a:prstGeom>
            <a:solidFill>
              <a:srgbClr val="990000"/>
            </a:solidFill>
            <a:ln w="9525">
              <a:solidFill>
                <a:srgbClr val="990000"/>
              </a:solidFill>
              <a:miter lim="800000"/>
              <a:headEnd/>
              <a:tailEnd/>
            </a:ln>
            <a:effectLst/>
          </p:spPr>
          <p:txBody>
            <a:bodyPr wrap="none" anchor="ctr"/>
            <a:lstStyle/>
            <a:p>
              <a:endParaRPr lang="en-US"/>
            </a:p>
          </p:txBody>
        </p:sp>
        <p:sp>
          <p:nvSpPr>
            <p:cNvPr id="58" name="AutoShape 48"/>
            <p:cNvSpPr>
              <a:spLocks noChangeAspect="1" noChangeArrowheads="1"/>
            </p:cNvSpPr>
            <p:nvPr/>
          </p:nvSpPr>
          <p:spPr bwMode="auto">
            <a:xfrm rot="17825733" flipH="1">
              <a:off x="3326" y="3536"/>
              <a:ext cx="171" cy="192"/>
            </a:xfrm>
            <a:prstGeom prst="rightArrow">
              <a:avLst>
                <a:gd name="adj1" fmla="val 50000"/>
                <a:gd name="adj2" fmla="val 25000"/>
              </a:avLst>
            </a:prstGeom>
            <a:solidFill>
              <a:srgbClr val="990000"/>
            </a:solidFill>
            <a:ln w="9525">
              <a:solidFill>
                <a:srgbClr val="990000"/>
              </a:solidFill>
              <a:miter lim="800000"/>
              <a:headEnd/>
              <a:tailEnd/>
            </a:ln>
            <a:effectLst/>
          </p:spPr>
          <p:txBody>
            <a:bodyPr wrap="none" anchor="ctr"/>
            <a:lstStyle/>
            <a:p>
              <a:endParaRPr lang="en-US"/>
            </a:p>
          </p:txBody>
        </p:sp>
      </p:grpSp>
    </p:spTree>
  </p:cSld>
  <p:clrMapOvr>
    <a:masterClrMapping/>
  </p:clrMapOvr>
  <p:transition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blinds(horizontal)">
                                      <p:cBhvr>
                                        <p:cTn id="2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Hydro Boundary Conditions</a:t>
            </a:r>
            <a:endParaRPr lang="en-US" dirty="0"/>
          </a:p>
        </p:txBody>
      </p:sp>
      <p:sp>
        <p:nvSpPr>
          <p:cNvPr id="3" name="Content Placeholder 2"/>
          <p:cNvSpPr>
            <a:spLocks noGrp="1"/>
          </p:cNvSpPr>
          <p:nvPr>
            <p:ph idx="1"/>
          </p:nvPr>
        </p:nvSpPr>
        <p:spPr>
          <a:xfrm>
            <a:off x="685799" y="2085974"/>
            <a:ext cx="8001001" cy="4010025"/>
          </a:xfrm>
        </p:spPr>
        <p:txBody>
          <a:bodyPr/>
          <a:lstStyle/>
          <a:p>
            <a:r>
              <a:rPr lang="en-US" dirty="0" smtClean="0"/>
              <a:t>BOUNDARY_STAGE</a:t>
            </a:r>
          </a:p>
          <a:p>
            <a:r>
              <a:rPr lang="en-US" dirty="0" smtClean="0"/>
              <a:t>BOUNDARY_FLOW</a:t>
            </a:r>
          </a:p>
          <a:p>
            <a:r>
              <a:rPr lang="en-US" dirty="0" smtClean="0"/>
              <a:t>SOURCE_FLOW</a:t>
            </a:r>
          </a:p>
          <a:p>
            <a:r>
              <a:rPr lang="en-US" dirty="0" smtClean="0"/>
              <a:t>INPUT_TRANSFER_FLOW</a:t>
            </a:r>
          </a:p>
          <a:p>
            <a:r>
              <a:rPr lang="en-US" dirty="0" smtClean="0"/>
              <a:t>SOURCE_FLOW_RESERVOIR</a:t>
            </a:r>
          </a:p>
          <a:p>
            <a:r>
              <a:rPr lang="en-US" dirty="0" smtClean="0"/>
              <a:t>Also:</a:t>
            </a:r>
          </a:p>
          <a:p>
            <a:pPr lvl="1"/>
            <a:r>
              <a:rPr lang="en-US" dirty="0" smtClean="0"/>
              <a:t>INPUT_GATE for gate timing</a:t>
            </a:r>
          </a:p>
        </p:txBody>
      </p:sp>
      <p:sp>
        <p:nvSpPr>
          <p:cNvPr id="4" name="Date Placeholder 3"/>
          <p:cNvSpPr>
            <a:spLocks noGrp="1"/>
          </p:cNvSpPr>
          <p:nvPr>
            <p:ph type="dt" sz="half" idx="10"/>
          </p:nvPr>
        </p:nvSpPr>
        <p:spPr/>
        <p:txBody>
          <a:bodyPr/>
          <a:lstStyle/>
          <a:p>
            <a:fld id="{AB98F214-5D90-468C-9EE8-E1612B8D2BE2}" type="slidenum">
              <a:rPr lang="en-US" smtClean="0"/>
              <a:pPr/>
              <a:t>4</a:t>
            </a:fld>
            <a:endParaRPr lang="en-US"/>
          </a:p>
        </p:txBody>
      </p:sp>
    </p:spTree>
  </p:cSld>
  <p:clrMapOvr>
    <a:masterClrMapping/>
  </p:clrMapOvr>
  <p:transition advClick="0" advTm="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 Tutorial Time Series Inputs</a:t>
            </a:r>
            <a:endParaRPr lang="en-US" dirty="0"/>
          </a:p>
        </p:txBody>
      </p:sp>
      <p:sp>
        <p:nvSpPr>
          <p:cNvPr id="4" name="Date Placeholder 3"/>
          <p:cNvSpPr>
            <a:spLocks noGrp="1"/>
          </p:cNvSpPr>
          <p:nvPr>
            <p:ph type="dt" sz="half" idx="10"/>
          </p:nvPr>
        </p:nvSpPr>
        <p:spPr/>
        <p:txBody>
          <a:bodyPr/>
          <a:lstStyle/>
          <a:p>
            <a:fld id="{AB98F214-5D90-468C-9EE8-E1612B8D2BE2}" type="slidenum">
              <a:rPr lang="en-US" smtClean="0"/>
              <a:pPr/>
              <a:t>5</a:t>
            </a:fld>
            <a:endParaRPr lang="en-US"/>
          </a:p>
        </p:txBody>
      </p:sp>
      <p:grpSp>
        <p:nvGrpSpPr>
          <p:cNvPr id="12" name="Group 11"/>
          <p:cNvGrpSpPr/>
          <p:nvPr/>
        </p:nvGrpSpPr>
        <p:grpSpPr>
          <a:xfrm>
            <a:off x="1576585" y="2128604"/>
            <a:ext cx="6623007" cy="3667125"/>
            <a:chOff x="1576585" y="2128604"/>
            <a:chExt cx="6623007" cy="3667125"/>
          </a:xfrm>
        </p:grpSpPr>
        <p:grpSp>
          <p:nvGrpSpPr>
            <p:cNvPr id="8" name="Group 7"/>
            <p:cNvGrpSpPr/>
            <p:nvPr/>
          </p:nvGrpSpPr>
          <p:grpSpPr>
            <a:xfrm>
              <a:off x="1576585" y="2128604"/>
              <a:ext cx="6623007" cy="3667125"/>
              <a:chOff x="1500230" y="827315"/>
              <a:chExt cx="6623007" cy="3667125"/>
            </a:xfrm>
          </p:grpSpPr>
          <p:pic>
            <p:nvPicPr>
              <p:cNvPr id="5" name="Picture 2"/>
              <p:cNvPicPr>
                <a:picLocks noChangeAspect="1" noChangeArrowheads="1"/>
              </p:cNvPicPr>
              <p:nvPr/>
            </p:nvPicPr>
            <p:blipFill>
              <a:blip r:embed="rId3" cstate="print"/>
              <a:srcRect/>
              <a:stretch>
                <a:fillRect/>
              </a:stretch>
            </p:blipFill>
            <p:spPr bwMode="auto">
              <a:xfrm>
                <a:off x="1773011" y="827315"/>
                <a:ext cx="5934075" cy="3667125"/>
              </a:xfrm>
              <a:prstGeom prst="rect">
                <a:avLst/>
              </a:prstGeom>
              <a:noFill/>
              <a:ln w="9525">
                <a:noFill/>
                <a:miter lim="800000"/>
                <a:headEnd/>
                <a:tailEnd/>
              </a:ln>
            </p:spPr>
          </p:pic>
          <p:sp>
            <p:nvSpPr>
              <p:cNvPr id="7" name="AutoShape 38"/>
              <p:cNvSpPr>
                <a:spLocks noChangeAspect="1" noChangeArrowheads="1"/>
              </p:cNvSpPr>
              <p:nvPr/>
            </p:nvSpPr>
            <p:spPr bwMode="auto">
              <a:xfrm rot="10800000">
                <a:off x="7742237" y="2255156"/>
                <a:ext cx="381000" cy="377825"/>
              </a:xfrm>
              <a:prstGeom prst="rightArrow">
                <a:avLst>
                  <a:gd name="adj1" fmla="val 50000"/>
                  <a:gd name="adj2" fmla="val 25210"/>
                </a:avLst>
              </a:prstGeom>
              <a:solidFill>
                <a:schemeClr val="accent6"/>
              </a:solidFill>
              <a:ln w="9525">
                <a:solidFill>
                  <a:srgbClr val="000099"/>
                </a:solidFill>
                <a:miter lim="800000"/>
                <a:headEnd/>
                <a:tailEnd/>
              </a:ln>
              <a:effectLst/>
            </p:spPr>
            <p:txBody>
              <a:bodyPr wrap="none" anchor="ctr"/>
              <a:lstStyle/>
              <a:p>
                <a:endParaRPr lang="en-US"/>
              </a:p>
            </p:txBody>
          </p:sp>
          <p:sp>
            <p:nvSpPr>
              <p:cNvPr id="10" name="Freeform 36"/>
              <p:cNvSpPr>
                <a:spLocks/>
              </p:cNvSpPr>
              <p:nvPr/>
            </p:nvSpPr>
            <p:spPr bwMode="auto">
              <a:xfrm>
                <a:off x="1500230" y="2368050"/>
                <a:ext cx="381179" cy="683719"/>
              </a:xfrm>
              <a:custGeom>
                <a:avLst/>
                <a:gdLst/>
                <a:ahLst/>
                <a:cxnLst>
                  <a:cxn ang="0">
                    <a:pos x="0" y="296"/>
                  </a:cxn>
                  <a:cxn ang="0">
                    <a:pos x="96" y="56"/>
                  </a:cxn>
                  <a:cxn ang="0">
                    <a:pos x="240" y="632"/>
                  </a:cxn>
                  <a:cxn ang="0">
                    <a:pos x="288" y="152"/>
                  </a:cxn>
                  <a:cxn ang="0">
                    <a:pos x="384" y="488"/>
                  </a:cxn>
                  <a:cxn ang="0">
                    <a:pos x="432" y="200"/>
                  </a:cxn>
                </a:cxnLst>
                <a:rect l="0" t="0" r="r" b="b"/>
                <a:pathLst>
                  <a:path w="432" h="648">
                    <a:moveTo>
                      <a:pt x="0" y="296"/>
                    </a:moveTo>
                    <a:cubicBezTo>
                      <a:pt x="28" y="148"/>
                      <a:pt x="56" y="0"/>
                      <a:pt x="96" y="56"/>
                    </a:cubicBezTo>
                    <a:cubicBezTo>
                      <a:pt x="136" y="112"/>
                      <a:pt x="208" y="616"/>
                      <a:pt x="240" y="632"/>
                    </a:cubicBezTo>
                    <a:cubicBezTo>
                      <a:pt x="272" y="648"/>
                      <a:pt x="264" y="176"/>
                      <a:pt x="288" y="152"/>
                    </a:cubicBezTo>
                    <a:cubicBezTo>
                      <a:pt x="312" y="128"/>
                      <a:pt x="360" y="480"/>
                      <a:pt x="384" y="488"/>
                    </a:cubicBezTo>
                    <a:cubicBezTo>
                      <a:pt x="408" y="496"/>
                      <a:pt x="424" y="248"/>
                      <a:pt x="432" y="200"/>
                    </a:cubicBezTo>
                  </a:path>
                </a:pathLst>
              </a:custGeom>
              <a:noFill/>
              <a:ln w="38100" cmpd="sng">
                <a:solidFill>
                  <a:schemeClr val="accent6"/>
                </a:solidFill>
                <a:round/>
                <a:headEnd/>
                <a:tailEnd/>
              </a:ln>
              <a:effectLst/>
            </p:spPr>
            <p:txBody>
              <a:bodyPr/>
              <a:lstStyle/>
              <a:p>
                <a:endParaRPr lang="en-US"/>
              </a:p>
            </p:txBody>
          </p:sp>
        </p:grpSp>
        <p:sp>
          <p:nvSpPr>
            <p:cNvPr id="9" name="AutoShape 18"/>
            <p:cNvSpPr>
              <a:spLocks noChangeAspect="1" noChangeArrowheads="1"/>
            </p:cNvSpPr>
            <p:nvPr/>
          </p:nvSpPr>
          <p:spPr bwMode="auto">
            <a:xfrm rot="6955306">
              <a:off x="3659017" y="3445104"/>
              <a:ext cx="277813" cy="225425"/>
            </a:xfrm>
            <a:prstGeom prst="rightArrow">
              <a:avLst>
                <a:gd name="adj1" fmla="val 50000"/>
                <a:gd name="adj2" fmla="val 30810"/>
              </a:avLst>
            </a:prstGeom>
            <a:solidFill>
              <a:schemeClr val="accent6"/>
            </a:solidFill>
            <a:ln w="9525">
              <a:solidFill>
                <a:srgbClr val="000099"/>
              </a:solidFill>
              <a:miter lim="800000"/>
              <a:headEnd/>
              <a:tailEnd/>
            </a:ln>
            <a:effectLst/>
          </p:spPr>
          <p:txBody>
            <a:bodyPr wrap="none" anchor="ctr"/>
            <a:lstStyle/>
            <a:p>
              <a:endParaRPr lang="en-US"/>
            </a:p>
          </p:txBody>
        </p:sp>
        <p:sp>
          <p:nvSpPr>
            <p:cNvPr id="11" name="AutoShape 18"/>
            <p:cNvSpPr>
              <a:spLocks noChangeAspect="1" noChangeArrowheads="1"/>
            </p:cNvSpPr>
            <p:nvPr/>
          </p:nvSpPr>
          <p:spPr bwMode="auto">
            <a:xfrm rot="10560000">
              <a:off x="3701983" y="2810852"/>
              <a:ext cx="225380" cy="182880"/>
            </a:xfrm>
            <a:prstGeom prst="rightArrow">
              <a:avLst>
                <a:gd name="adj1" fmla="val 50000"/>
                <a:gd name="adj2" fmla="val 30810"/>
              </a:avLst>
            </a:prstGeom>
            <a:solidFill>
              <a:schemeClr val="accent6"/>
            </a:solidFill>
            <a:ln w="9525">
              <a:solidFill>
                <a:srgbClr val="000099"/>
              </a:solidFill>
              <a:miter lim="800000"/>
              <a:headEnd/>
              <a:tailEnd/>
            </a:ln>
            <a:effectLst/>
          </p:spPr>
          <p:txBody>
            <a:bodyPr wrap="none" anchor="ctr"/>
            <a:lstStyle/>
            <a:p>
              <a:endParaRPr lang="en-US"/>
            </a:p>
          </p:txBody>
        </p:sp>
      </p:grpSp>
    </p:spTree>
  </p:cSld>
  <p:clrMapOvr>
    <a:masterClrMapping/>
  </p:clrMapOvr>
  <p:transition advClick="0" advTm="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Series Input</a:t>
            </a:r>
            <a:endParaRPr lang="en-US" dirty="0"/>
          </a:p>
        </p:txBody>
      </p:sp>
      <p:sp>
        <p:nvSpPr>
          <p:cNvPr id="4" name="Date Placeholder 3"/>
          <p:cNvSpPr>
            <a:spLocks noGrp="1"/>
          </p:cNvSpPr>
          <p:nvPr>
            <p:ph type="dt" sz="half" idx="10"/>
          </p:nvPr>
        </p:nvSpPr>
        <p:spPr/>
        <p:txBody>
          <a:bodyPr/>
          <a:lstStyle/>
          <a:p>
            <a:fld id="{AB98F214-5D90-468C-9EE8-E1612B8D2BE2}" type="slidenum">
              <a:rPr lang="en-US" smtClean="0"/>
              <a:pPr/>
              <a:t>6</a:t>
            </a:fld>
            <a:endParaRPr lang="en-US"/>
          </a:p>
        </p:txBody>
      </p:sp>
      <p:pic>
        <p:nvPicPr>
          <p:cNvPr id="1026" name="Picture 2"/>
          <p:cNvPicPr>
            <a:picLocks noChangeAspect="1" noChangeArrowheads="1"/>
          </p:cNvPicPr>
          <p:nvPr/>
        </p:nvPicPr>
        <p:blipFill>
          <a:blip r:embed="rId3" cstate="print"/>
          <a:srcRect/>
          <a:stretch>
            <a:fillRect/>
          </a:stretch>
        </p:blipFill>
        <p:spPr bwMode="auto">
          <a:xfrm>
            <a:off x="811422" y="1707015"/>
            <a:ext cx="7645545" cy="4513309"/>
          </a:xfrm>
          <a:prstGeom prst="rect">
            <a:avLst/>
          </a:prstGeom>
          <a:noFill/>
          <a:ln w="9525">
            <a:noFill/>
            <a:miter lim="800000"/>
            <a:headEnd/>
            <a:tailEnd/>
          </a:ln>
        </p:spPr>
      </p:pic>
    </p:spTree>
  </p:cSld>
  <p:clrMapOvr>
    <a:masterClrMapping/>
  </p:clrMapOvr>
  <p:transition advClick="0" advTm="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HEC-DSS file</a:t>
            </a:r>
            <a:endParaRPr lang="en-US" dirty="0"/>
          </a:p>
        </p:txBody>
      </p:sp>
      <p:sp>
        <p:nvSpPr>
          <p:cNvPr id="4" name="Date Placeholder 3"/>
          <p:cNvSpPr>
            <a:spLocks noGrp="1"/>
          </p:cNvSpPr>
          <p:nvPr>
            <p:ph type="dt" sz="half" idx="10"/>
          </p:nvPr>
        </p:nvSpPr>
        <p:spPr/>
        <p:txBody>
          <a:bodyPr/>
          <a:lstStyle/>
          <a:p>
            <a:fld id="{AB98F214-5D90-468C-9EE8-E1612B8D2BE2}" type="slidenum">
              <a:rPr lang="en-US" smtClean="0"/>
              <a:pPr/>
              <a:t>7</a:t>
            </a:fld>
            <a:endParaRPr lang="en-US"/>
          </a:p>
        </p:txBody>
      </p:sp>
      <p:pic>
        <p:nvPicPr>
          <p:cNvPr id="3074" name="Picture 2"/>
          <p:cNvPicPr>
            <a:picLocks noChangeAspect="1" noChangeArrowheads="1"/>
          </p:cNvPicPr>
          <p:nvPr/>
        </p:nvPicPr>
        <p:blipFill>
          <a:blip r:embed="rId3" cstate="print"/>
          <a:srcRect/>
          <a:stretch>
            <a:fillRect/>
          </a:stretch>
        </p:blipFill>
        <p:spPr bwMode="auto">
          <a:xfrm>
            <a:off x="513669" y="1314450"/>
            <a:ext cx="5944281" cy="4572524"/>
          </a:xfrm>
          <a:prstGeom prst="rect">
            <a:avLst/>
          </a:prstGeom>
          <a:noFill/>
          <a:ln w="9525">
            <a:noFill/>
            <a:miter lim="800000"/>
            <a:headEnd/>
            <a:tailEnd/>
          </a:ln>
        </p:spPr>
      </p:pic>
      <p:pic>
        <p:nvPicPr>
          <p:cNvPr id="5" name="Picture 2"/>
          <p:cNvPicPr>
            <a:picLocks noChangeAspect="1" noChangeArrowheads="1"/>
          </p:cNvPicPr>
          <p:nvPr/>
        </p:nvPicPr>
        <p:blipFill>
          <a:blip r:embed="rId4" cstate="print"/>
          <a:srcRect t="72960" b="9600"/>
          <a:stretch>
            <a:fillRect/>
          </a:stretch>
        </p:blipFill>
        <p:spPr bwMode="auto">
          <a:xfrm>
            <a:off x="1269855" y="5929312"/>
            <a:ext cx="7645545" cy="727987"/>
          </a:xfrm>
          <a:prstGeom prst="rect">
            <a:avLst/>
          </a:prstGeom>
          <a:noFill/>
          <a:ln w="9525">
            <a:noFill/>
            <a:miter lim="800000"/>
            <a:headEnd/>
            <a:tailEnd/>
          </a:ln>
        </p:spPr>
      </p:pic>
      <p:sp>
        <p:nvSpPr>
          <p:cNvPr id="6" name="Circular Arrow 5"/>
          <p:cNvSpPr/>
          <p:nvPr/>
        </p:nvSpPr>
        <p:spPr bwMode="auto">
          <a:xfrm rot="2733369">
            <a:off x="6086477" y="2800351"/>
            <a:ext cx="2614612" cy="3186112"/>
          </a:xfrm>
          <a:prstGeom prst="circularArrow">
            <a:avLst/>
          </a:prstGeom>
          <a:solidFill>
            <a:srgbClr val="FFFF99"/>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i="0" u="none" strike="noStrike" cap="none" normalizeH="0" baseline="0" smtClean="0">
              <a:ln>
                <a:noFill/>
              </a:ln>
              <a:solidFill>
                <a:schemeClr val="tx1"/>
              </a:solidFill>
              <a:effectLst/>
              <a:latin typeface="Arial" charset="0"/>
            </a:endParaRPr>
          </a:p>
        </p:txBody>
      </p:sp>
    </p:spTree>
  </p:cSld>
  <p:clrMapOvr>
    <a:masterClrMapping/>
  </p:clrMapOvr>
  <p:transition advClick="0" advTm="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HEC-DSS file</a:t>
            </a:r>
            <a:endParaRPr lang="en-US" dirty="0"/>
          </a:p>
        </p:txBody>
      </p:sp>
      <p:sp>
        <p:nvSpPr>
          <p:cNvPr id="3" name="Content Placeholder 2"/>
          <p:cNvSpPr>
            <a:spLocks noGrp="1"/>
          </p:cNvSpPr>
          <p:nvPr>
            <p:ph idx="1"/>
          </p:nvPr>
        </p:nvSpPr>
        <p:spPr>
          <a:xfrm>
            <a:off x="685800" y="1458686"/>
            <a:ext cx="7772400" cy="4637314"/>
          </a:xfrm>
        </p:spPr>
        <p:txBody>
          <a:bodyPr/>
          <a:lstStyle/>
          <a:p>
            <a:r>
              <a:rPr lang="en-US" dirty="0" smtClean="0"/>
              <a:t>Downstream stage time series example</a:t>
            </a:r>
          </a:p>
        </p:txBody>
      </p:sp>
      <p:sp>
        <p:nvSpPr>
          <p:cNvPr id="4" name="Date Placeholder 3"/>
          <p:cNvSpPr>
            <a:spLocks noGrp="1"/>
          </p:cNvSpPr>
          <p:nvPr>
            <p:ph type="dt" sz="half" idx="10"/>
          </p:nvPr>
        </p:nvSpPr>
        <p:spPr/>
        <p:txBody>
          <a:bodyPr/>
          <a:lstStyle/>
          <a:p>
            <a:fld id="{AB98F214-5D90-468C-9EE8-E1612B8D2BE2}" type="slidenum">
              <a:rPr lang="en-US" smtClean="0"/>
              <a:pPr/>
              <a:t>8</a:t>
            </a:fld>
            <a:endParaRPr lang="en-US"/>
          </a:p>
        </p:txBody>
      </p:sp>
      <p:pic>
        <p:nvPicPr>
          <p:cNvPr id="4098" name="Picture 2"/>
          <p:cNvPicPr>
            <a:picLocks noChangeAspect="1" noChangeArrowheads="1"/>
          </p:cNvPicPr>
          <p:nvPr/>
        </p:nvPicPr>
        <p:blipFill>
          <a:blip r:embed="rId3" cstate="print"/>
          <a:srcRect/>
          <a:stretch>
            <a:fillRect/>
          </a:stretch>
        </p:blipFill>
        <p:spPr bwMode="auto">
          <a:xfrm>
            <a:off x="2117271" y="2287727"/>
            <a:ext cx="4897892" cy="4081577"/>
          </a:xfrm>
          <a:prstGeom prst="rect">
            <a:avLst/>
          </a:prstGeom>
          <a:noFill/>
          <a:ln w="9525">
            <a:noFill/>
            <a:miter lim="800000"/>
            <a:headEnd/>
            <a:tailEnd/>
          </a:ln>
        </p:spPr>
      </p:pic>
    </p:spTree>
  </p:cSld>
  <p:clrMapOvr>
    <a:masterClrMapping/>
  </p:clrMapOvr>
  <p:transition advClick="0" advTm="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387" y="323850"/>
            <a:ext cx="7772400" cy="1143000"/>
          </a:xfrm>
        </p:spPr>
        <p:txBody>
          <a:bodyPr/>
          <a:lstStyle/>
          <a:p>
            <a:r>
              <a:rPr lang="en-US" dirty="0" smtClean="0"/>
              <a:t>QUAL Boundary Conditions</a:t>
            </a:r>
            <a:endParaRPr lang="en-US" dirty="0"/>
          </a:p>
        </p:txBody>
      </p:sp>
      <p:sp>
        <p:nvSpPr>
          <p:cNvPr id="3" name="Content Placeholder 2"/>
          <p:cNvSpPr>
            <a:spLocks noGrp="1"/>
          </p:cNvSpPr>
          <p:nvPr>
            <p:ph idx="1"/>
          </p:nvPr>
        </p:nvSpPr>
        <p:spPr>
          <a:xfrm>
            <a:off x="642256" y="1240972"/>
            <a:ext cx="7772400" cy="4637314"/>
          </a:xfrm>
        </p:spPr>
        <p:txBody>
          <a:bodyPr/>
          <a:lstStyle/>
          <a:p>
            <a:r>
              <a:rPr lang="en-US" dirty="0" smtClean="0"/>
              <a:t>Concentration for every inflow</a:t>
            </a:r>
          </a:p>
          <a:p>
            <a:r>
              <a:rPr lang="en-US" dirty="0" smtClean="0"/>
              <a:t>Concentration for tidal boundary (inflow)</a:t>
            </a:r>
          </a:p>
          <a:p>
            <a:r>
              <a:rPr lang="en-US" dirty="0" smtClean="0"/>
              <a:t>Default zero with warning</a:t>
            </a:r>
          </a:p>
          <a:p>
            <a:r>
              <a:rPr lang="en-US" dirty="0" smtClean="0"/>
              <a:t>Link QUAL to HYDRO using name </a:t>
            </a:r>
          </a:p>
          <a:p>
            <a:pPr lvl="1"/>
            <a:endParaRPr lang="en-US" dirty="0" smtClean="0"/>
          </a:p>
          <a:p>
            <a:pPr lvl="1">
              <a:buNone/>
            </a:pPr>
            <a:endParaRPr lang="en-US" dirty="0" smtClean="0"/>
          </a:p>
        </p:txBody>
      </p:sp>
      <p:sp>
        <p:nvSpPr>
          <p:cNvPr id="4" name="Date Placeholder 3"/>
          <p:cNvSpPr>
            <a:spLocks noGrp="1"/>
          </p:cNvSpPr>
          <p:nvPr>
            <p:ph type="dt" sz="half" idx="10"/>
          </p:nvPr>
        </p:nvSpPr>
        <p:spPr/>
        <p:txBody>
          <a:bodyPr/>
          <a:lstStyle/>
          <a:p>
            <a:fld id="{AB98F214-5D90-468C-9EE8-E1612B8D2BE2}" type="slidenum">
              <a:rPr lang="en-US" smtClean="0"/>
              <a:pPr/>
              <a:t>9</a:t>
            </a:fld>
            <a:endParaRPr lang="en-US"/>
          </a:p>
        </p:txBody>
      </p:sp>
      <p:pic>
        <p:nvPicPr>
          <p:cNvPr id="1027" name="Picture 3"/>
          <p:cNvPicPr>
            <a:picLocks noChangeAspect="1" noChangeArrowheads="1"/>
          </p:cNvPicPr>
          <p:nvPr/>
        </p:nvPicPr>
        <p:blipFill>
          <a:blip r:embed="rId3" cstate="print"/>
          <a:srcRect/>
          <a:stretch>
            <a:fillRect/>
          </a:stretch>
        </p:blipFill>
        <p:spPr bwMode="auto">
          <a:xfrm>
            <a:off x="1316993" y="3941936"/>
            <a:ext cx="6533044" cy="2743536"/>
          </a:xfrm>
          <a:prstGeom prst="rect">
            <a:avLst/>
          </a:prstGeom>
          <a:noFill/>
          <a:ln w="9525">
            <a:noFill/>
            <a:miter lim="800000"/>
            <a:headEnd/>
            <a:tailEnd/>
          </a:ln>
        </p:spPr>
      </p:pic>
      <p:sp>
        <p:nvSpPr>
          <p:cNvPr id="7" name="Oval 6"/>
          <p:cNvSpPr/>
          <p:nvPr/>
        </p:nvSpPr>
        <p:spPr bwMode="auto">
          <a:xfrm>
            <a:off x="1632857" y="5083628"/>
            <a:ext cx="1698171" cy="402772"/>
          </a:xfrm>
          <a:prstGeom prst="ellipse">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i="0" u="none" strike="noStrike" cap="none" normalizeH="0" baseline="0" smtClean="0">
              <a:ln>
                <a:noFill/>
              </a:ln>
              <a:solidFill>
                <a:schemeClr val="tx1"/>
              </a:solidFill>
              <a:effectLst/>
              <a:latin typeface="Arial" charset="0"/>
            </a:endParaRPr>
          </a:p>
        </p:txBody>
      </p:sp>
      <p:cxnSp>
        <p:nvCxnSpPr>
          <p:cNvPr id="9" name="Straight Arrow Connector 8"/>
          <p:cNvCxnSpPr/>
          <p:nvPr/>
        </p:nvCxnSpPr>
        <p:spPr bwMode="auto">
          <a:xfrm>
            <a:off x="6707449" y="3889076"/>
            <a:ext cx="914400" cy="914400"/>
          </a:xfrm>
          <a:prstGeom prst="straightConnector1">
            <a:avLst/>
          </a:prstGeom>
          <a:solidFill>
            <a:srgbClr val="FFFF99"/>
          </a:solidFill>
          <a:ln w="9525" cap="flat" cmpd="sng" algn="ctr">
            <a:noFill/>
            <a:prstDash val="solid"/>
            <a:round/>
            <a:headEnd type="none" w="med" len="med"/>
            <a:tailEnd type="arrow"/>
          </a:ln>
          <a:effectLst/>
        </p:spPr>
      </p:cxnSp>
      <p:cxnSp>
        <p:nvCxnSpPr>
          <p:cNvPr id="11" name="Straight Arrow Connector 10"/>
          <p:cNvCxnSpPr>
            <a:endCxn id="7" idx="7"/>
          </p:cNvCxnSpPr>
          <p:nvPr/>
        </p:nvCxnSpPr>
        <p:spPr bwMode="auto">
          <a:xfrm rot="10800000" flipV="1">
            <a:off x="3082337" y="3777341"/>
            <a:ext cx="3209607" cy="1365271"/>
          </a:xfrm>
          <a:prstGeom prst="straightConnector1">
            <a:avLst/>
          </a:prstGeom>
          <a:solidFill>
            <a:srgbClr val="FFFF99"/>
          </a:solidFill>
          <a:ln w="19050" cap="flat" cmpd="sng" algn="ctr">
            <a:solidFill>
              <a:srgbClr val="C00000"/>
            </a:solidFill>
            <a:prstDash val="solid"/>
            <a:round/>
            <a:headEnd type="none" w="med" len="med"/>
            <a:tailEnd type="arrow"/>
          </a:ln>
          <a:effectLst/>
        </p:spPr>
      </p:cxnSp>
      <p:pic>
        <p:nvPicPr>
          <p:cNvPr id="1026" name="Picture 2" descr="j0434750[1]"/>
          <p:cNvPicPr>
            <a:picLocks noChangeAspect="1" noChangeArrowheads="1"/>
          </p:cNvPicPr>
          <p:nvPr/>
        </p:nvPicPr>
        <p:blipFill>
          <a:blip r:embed="rId4" cstate="print"/>
          <a:srcRect/>
          <a:stretch>
            <a:fillRect/>
          </a:stretch>
        </p:blipFill>
        <p:spPr bwMode="auto">
          <a:xfrm>
            <a:off x="7326085" y="3080655"/>
            <a:ext cx="548640" cy="548640"/>
          </a:xfrm>
          <a:prstGeom prst="rect">
            <a:avLst/>
          </a:prstGeom>
          <a:noFill/>
          <a:ln w="9525">
            <a:noFill/>
            <a:miter lim="800000"/>
            <a:headEnd/>
            <a:tailEnd/>
          </a:ln>
        </p:spPr>
      </p:pic>
    </p:spTree>
  </p:cSld>
  <p:clrMapOvr>
    <a:masterClrMapping/>
  </p:clrMapOvr>
  <p:transition advClick="0" advTm="0"/>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 8">
      <a:dk1>
        <a:srgbClr val="000000"/>
      </a:dk1>
      <a:lt1>
        <a:srgbClr val="FFFFFF"/>
      </a:lt1>
      <a:dk2>
        <a:srgbClr val="0000FF"/>
      </a:dk2>
      <a:lt2>
        <a:srgbClr val="FFFF00"/>
      </a:lt2>
      <a:accent1>
        <a:srgbClr val="99FF33"/>
      </a:accent1>
      <a:accent2>
        <a:srgbClr val="00FFFF"/>
      </a:accent2>
      <a:accent3>
        <a:srgbClr val="AAAAFF"/>
      </a:accent3>
      <a:accent4>
        <a:srgbClr val="DADADA"/>
      </a:accent4>
      <a:accent5>
        <a:srgbClr val="CAFFAD"/>
      </a:accent5>
      <a:accent6>
        <a:srgbClr val="00E7E7"/>
      </a:accent6>
      <a:hlink>
        <a:srgbClr val="CCECFF"/>
      </a:hlink>
      <a:folHlink>
        <a:srgbClr val="969696"/>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99"/>
        </a:solid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36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FFFF99"/>
        </a:solid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3600" b="1" i="0" u="none" strike="noStrike" cap="none" normalizeH="0" baseline="0" smtClean="0">
            <a:ln>
              <a:noFill/>
            </a:ln>
            <a:solidFill>
              <a:schemeClr val="tx1"/>
            </a:solidFill>
            <a:effectLst/>
            <a:latin typeface="Arial"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Blank Presentation 8">
        <a:dk1>
          <a:srgbClr val="000000"/>
        </a:dk1>
        <a:lt1>
          <a:srgbClr val="FFFFFF"/>
        </a:lt1>
        <a:dk2>
          <a:srgbClr val="0000FF"/>
        </a:dk2>
        <a:lt2>
          <a:srgbClr val="FFFF00"/>
        </a:lt2>
        <a:accent1>
          <a:srgbClr val="99FF33"/>
        </a:accent1>
        <a:accent2>
          <a:srgbClr val="00FFFF"/>
        </a:accent2>
        <a:accent3>
          <a:srgbClr val="AAAAFF"/>
        </a:accent3>
        <a:accent4>
          <a:srgbClr val="DADADA"/>
        </a:accent4>
        <a:accent5>
          <a:srgbClr val="CAFFAD"/>
        </a:accent5>
        <a:accent6>
          <a:srgbClr val="00E7E7"/>
        </a:accent6>
        <a:hlink>
          <a:srgbClr val="CCECFF"/>
        </a:hlink>
        <a:folHlink>
          <a:srgbClr val="969696"/>
        </a:folHlink>
      </a:clrScheme>
      <a:clrMap bg1="dk2" tx1="lt1" bg2="dk1" tx2="lt2" accent1="accent1" accent2="accent2" accent3="accent3" accent4="accent4" accent5="accent5" accent6="accent6" hlink="hlink" folHlink="folHlink"/>
    </a:extraClrScheme>
    <a:extraClrScheme>
      <a:clrScheme name="Blank Presentation 9">
        <a:dk1>
          <a:srgbClr val="000000"/>
        </a:dk1>
        <a:lt1>
          <a:srgbClr val="FFFFFF"/>
        </a:lt1>
        <a:dk2>
          <a:srgbClr val="0000FF"/>
        </a:dk2>
        <a:lt2>
          <a:srgbClr val="FFFF00"/>
        </a:lt2>
        <a:accent1>
          <a:srgbClr val="CCFFCC"/>
        </a:accent1>
        <a:accent2>
          <a:srgbClr val="FF0000"/>
        </a:accent2>
        <a:accent3>
          <a:srgbClr val="AAAAFF"/>
        </a:accent3>
        <a:accent4>
          <a:srgbClr val="DADADA"/>
        </a:accent4>
        <a:accent5>
          <a:srgbClr val="E2FFE2"/>
        </a:accent5>
        <a:accent6>
          <a:srgbClr val="E70000"/>
        </a:accent6>
        <a:hlink>
          <a:srgbClr val="CCECFF"/>
        </a:hlink>
        <a:folHlink>
          <a:srgbClr val="969696"/>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36091</TotalTime>
  <Words>956</Words>
  <Application>Microsoft Office PowerPoint</Application>
  <PresentationFormat>On-screen Show (4:3)</PresentationFormat>
  <Paragraphs>183</Paragraphs>
  <Slides>19</Slides>
  <Notes>15</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Blank Presentation</vt:lpstr>
      <vt:lpstr>DSM2 Simulation Input and Output</vt:lpstr>
      <vt:lpstr>Topics</vt:lpstr>
      <vt:lpstr>Boundary Conditions and Sources</vt:lpstr>
      <vt:lpstr>Hydro Boundary Conditions</vt:lpstr>
      <vt:lpstr> Tutorial Time Series Inputs</vt:lpstr>
      <vt:lpstr>Time Series Input</vt:lpstr>
      <vt:lpstr>HEC-DSS file</vt:lpstr>
      <vt:lpstr>HEC-DSS file</vt:lpstr>
      <vt:lpstr>QUAL Boundary Conditions</vt:lpstr>
      <vt:lpstr>Other TS Input: Gates</vt:lpstr>
      <vt:lpstr>HYDRO Initial Condition Input</vt:lpstr>
      <vt:lpstr>QUAL Initial Condition Input</vt:lpstr>
      <vt:lpstr>Initial Conditions + Memory</vt:lpstr>
      <vt:lpstr>Tidefile</vt:lpstr>
      <vt:lpstr>Tidefile Specifications </vt:lpstr>
      <vt:lpstr>Time Series Output</vt:lpstr>
      <vt:lpstr>Example 1: Channel Output</vt:lpstr>
      <vt:lpstr>Example 2: Gate Output</vt:lpstr>
      <vt:lpstr>Tutorial 4: Time Series</vt:lpstr>
    </vt:vector>
  </TitlesOfParts>
  <Manager>Bob Suits</Manager>
  <Company>Department of Water Resources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Filling In Stage at Martinez</dc:title>
  <dc:subject>DSM2 Users Group</dc:subject>
  <dc:creator>Michael Mierzwa</dc:creator>
  <cp:keywords>Stage, Martinez, Astronomical, Filling In, HYDRO</cp:keywords>
  <cp:lastModifiedBy>liul</cp:lastModifiedBy>
  <cp:revision>762</cp:revision>
  <cp:lastPrinted>2001-10-29T22:33:12Z</cp:lastPrinted>
  <dcterms:created xsi:type="dcterms:W3CDTF">2000-01-22T00:01:28Z</dcterms:created>
  <dcterms:modified xsi:type="dcterms:W3CDTF">2009-09-10T18:27:02Z</dcterms:modified>
  <cp:category>HYDRO</cp:category>
</cp:coreProperties>
</file>