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29" r:id="rId2"/>
    <p:sldId id="430" r:id="rId3"/>
    <p:sldId id="435" r:id="rId4"/>
    <p:sldId id="431" r:id="rId5"/>
    <p:sldId id="449" r:id="rId6"/>
    <p:sldId id="434" r:id="rId7"/>
    <p:sldId id="432" r:id="rId8"/>
    <p:sldId id="442" r:id="rId9"/>
    <p:sldId id="443" r:id="rId10"/>
    <p:sldId id="440" r:id="rId11"/>
    <p:sldId id="444" r:id="rId12"/>
    <p:sldId id="438" r:id="rId13"/>
    <p:sldId id="445" r:id="rId14"/>
    <p:sldId id="446" r:id="rId15"/>
    <p:sldId id="451" r:id="rId16"/>
    <p:sldId id="447" r:id="rId17"/>
    <p:sldId id="448" r:id="rId18"/>
    <p:sldId id="452" r:id="rId19"/>
    <p:sldId id="450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FF0066"/>
    <a:srgbClr val="FFFFCC"/>
    <a:srgbClr val="440000"/>
    <a:srgbClr val="A9E3A9"/>
    <a:srgbClr val="00002E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7" autoAdjust="0"/>
  </p:normalViewPr>
  <p:slideViewPr>
    <p:cSldViewPr snapToGrid="0">
      <p:cViewPr varScale="1">
        <p:scale>
          <a:sx n="100" d="100"/>
          <a:sy n="100" d="100"/>
        </p:scale>
        <p:origin x="-294" y="-102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2359719-2ABB-46D7-A667-B550FC295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B3BB42BE-E933-4C1C-A00D-11B24B4EA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A92F1-EF29-493B-8601-E5198170233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699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29700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1666-6E5B-4243-8E74-98BB3863A9CE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F029C-55C3-402D-A149-13BAA779F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26C-0ACC-4D74-8EB9-FBC676FF2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2D26C-6C85-4C8C-83D1-755E5D0ED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CC968-497D-4AF8-9F13-0C2D473D7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D83E-F307-42E8-AFF3-3313774D9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5162A-2624-46E1-BB98-9D48246D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0081-2EAC-4D76-A0FB-13838DE8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55EDD-1E88-4F64-A79A-895CC4E8B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18F63-2A89-4CE1-9816-D06EC74B5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DDBF8-E76D-4FB9-A171-118C0C89F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5EF04-2369-41D9-8B8F-929ED3A54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fld id="{A7CCDB65-93BF-42E9-BCB3-1F6D52BB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ydeltaoffice.water.ca.gov/modeling/deltamodeling/annualreports.cf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sz="3600" smtClean="0"/>
              <a:t>Channels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 smtClean="0"/>
              <a:t>DSM2 Training</a:t>
            </a:r>
          </a:p>
          <a:p>
            <a:r>
              <a:rPr lang="en-US" smtClean="0"/>
              <a:t>Fall, </a:t>
            </a:r>
            <a:r>
              <a:rPr lang="en-US" dirty="0" smtClean="0"/>
              <a:t>2009</a:t>
            </a:r>
          </a:p>
          <a:p>
            <a:endParaRPr lang="en-US" dirty="0" smtClean="0"/>
          </a:p>
          <a:p>
            <a:pPr algn="l"/>
            <a:r>
              <a:rPr lang="en-US" dirty="0" smtClean="0">
                <a:solidFill>
                  <a:srgbClr val="6666FF"/>
                </a:solidFill>
              </a:rPr>
              <a:t>	Eli Ateljevich, PhD</a:t>
            </a:r>
            <a:endParaRPr lang="en-US" sz="2400" dirty="0" smtClean="0">
              <a:solidFill>
                <a:srgbClr val="6666FF"/>
              </a:solidFill>
            </a:endParaRPr>
          </a:p>
          <a:p>
            <a:pPr algn="l"/>
            <a:r>
              <a:rPr lang="en-US" sz="2400" dirty="0" smtClean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 smtClean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 smtClean="0">
              <a:solidFill>
                <a:srgbClr val="6666FF"/>
              </a:solidFill>
            </a:endParaRPr>
          </a:p>
          <a:p>
            <a:pPr algn="l"/>
            <a:endParaRPr lang="en-US" sz="2400" dirty="0" smtClean="0">
              <a:solidFill>
                <a:srgbClr val="6666FF"/>
              </a:solidFill>
            </a:endParaRPr>
          </a:p>
        </p:txBody>
      </p:sp>
      <p:pic>
        <p:nvPicPr>
          <p:cNvPr id="15363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963" y="228600"/>
            <a:ext cx="8624887" cy="838200"/>
          </a:xfrm>
        </p:spPr>
        <p:txBody>
          <a:bodyPr/>
          <a:lstStyle/>
          <a:p>
            <a:r>
              <a:rPr lang="en-US" smtClean="0"/>
              <a:t>User vs Computational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242888" y="1281113"/>
            <a:ext cx="8382000" cy="525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pic>
        <p:nvPicPr>
          <p:cNvPr id="1196038" name="Picture 6" descr="Cross sections channel segment large DeltaX 2"/>
          <p:cNvPicPr>
            <a:picLocks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9214" r="-2304"/>
          <a:stretch>
            <a:fillRect/>
          </a:stretch>
        </p:blipFill>
        <p:spPr bwMode="auto">
          <a:xfrm>
            <a:off x="844720" y="4056495"/>
            <a:ext cx="7390480" cy="23764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pic>
        <p:nvPicPr>
          <p:cNvPr id="1196039" name="Picture 7" descr="Cross sections channel segment large DeltaX"/>
          <p:cNvPicPr>
            <a:picLocks noChangeArrowheads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9207" r="-2302"/>
          <a:stretch>
            <a:fillRect/>
          </a:stretch>
        </p:blipFill>
        <p:spPr bwMode="auto">
          <a:xfrm>
            <a:off x="844739" y="1541895"/>
            <a:ext cx="7396819" cy="250507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Interpolation Rules?</a:t>
            </a:r>
          </a:p>
        </p:txBody>
      </p:sp>
      <p:sp>
        <p:nvSpPr>
          <p:cNvPr id="2662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channel must have one x-sect.</a:t>
            </a:r>
          </a:p>
          <a:p>
            <a:r>
              <a:rPr lang="en-US" smtClean="0"/>
              <a:t>Interpolation is done between x-sects.</a:t>
            </a:r>
          </a:p>
          <a:p>
            <a:r>
              <a:rPr lang="en-US" smtClean="0"/>
              <a:t>If dead end or multi-channel node, the last available X-sect is extended.</a:t>
            </a:r>
          </a:p>
          <a:p>
            <a:r>
              <a:rPr lang="en-US" smtClean="0"/>
              <a:t>Interpolation is linear and based on height from bottom</a:t>
            </a:r>
          </a:p>
        </p:txBody>
      </p:sp>
      <p:sp>
        <p:nvSpPr>
          <p:cNvPr id="2662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094D9D6-A6AB-4406-AA0E-2E0B5204504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ChangeArrowheads="1"/>
          </p:cNvSpPr>
          <p:nvPr/>
        </p:nvSpPr>
        <p:spPr bwMode="auto">
          <a:xfrm>
            <a:off x="762000" y="3708400"/>
            <a:ext cx="7080250" cy="554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pic>
        <p:nvPicPr>
          <p:cNvPr id="1199116" name="Picture 12" descr="DSM2 bottom elevation interpolation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63303" y="1008679"/>
            <a:ext cx="6270356" cy="5621912"/>
          </a:xfrm>
          <a:prstGeom prst="rect">
            <a:avLst/>
          </a:prstGeom>
          <a:noFill/>
        </p:spPr>
      </p:pic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153400" cy="762000"/>
          </a:xfrm>
        </p:spPr>
        <p:txBody>
          <a:bodyPr/>
          <a:lstStyle/>
          <a:p>
            <a:r>
              <a:rPr lang="en-US" sz="4000" smtClean="0"/>
              <a:t>Height-based Interpolation</a:t>
            </a: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4686300" y="3641725"/>
            <a:ext cx="0" cy="1825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0" hangingPunct="0"/>
            <a:endParaRPr lang="en-US"/>
          </a:p>
        </p:txBody>
      </p:sp>
      <p:sp>
        <p:nvSpPr>
          <p:cNvPr id="27653" name="Text Box 14"/>
          <p:cNvSpPr txBox="1">
            <a:spLocks noChangeArrowheads="1"/>
          </p:cNvSpPr>
          <p:nvPr/>
        </p:nvSpPr>
        <p:spPr bwMode="auto">
          <a:xfrm rot="-479820">
            <a:off x="4000500" y="2665413"/>
            <a:ext cx="2755900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Desired bottom elevation</a:t>
            </a: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 rot="-912370">
            <a:off x="2947988" y="3275013"/>
            <a:ext cx="2384425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Interpolated elevation</a:t>
            </a:r>
          </a:p>
        </p:txBody>
      </p:sp>
      <p:sp>
        <p:nvSpPr>
          <p:cNvPr id="27655" name="Text Box 16"/>
          <p:cNvSpPr txBox="1">
            <a:spLocks noChangeArrowheads="1"/>
          </p:cNvSpPr>
          <p:nvPr/>
        </p:nvSpPr>
        <p:spPr bwMode="auto">
          <a:xfrm rot="-796239">
            <a:off x="2674938" y="5138738"/>
            <a:ext cx="1666875" cy="552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Adjusted Xsect</a:t>
            </a:r>
          </a:p>
          <a:p>
            <a:pPr algn="ctr" eaLnBrk="0" hangingPunct="0"/>
            <a:r>
              <a:rPr lang="en-US" sz="1800">
                <a:solidFill>
                  <a:schemeClr val="bg2"/>
                </a:solidFill>
              </a:rPr>
              <a:t>Similar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Geometry Gotchas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Providing more x-sects than the model can use.</a:t>
            </a:r>
          </a:p>
          <a:p>
            <a:r>
              <a:rPr lang="en-US" smtClean="0"/>
              <a:t>Including unusual x-sects instead of representational</a:t>
            </a:r>
          </a:p>
          <a:p>
            <a:r>
              <a:rPr lang="en-US" smtClean="0"/>
              <a:t>Uneven bottom elevations due to “pits”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FE6949-E9AF-468D-89E7-313675E7518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Channel Data</a:t>
            </a:r>
          </a:p>
        </p:txBody>
      </p:sp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Friction (Mannings n)</a:t>
            </a:r>
          </a:p>
          <a:p>
            <a:r>
              <a:rPr lang="en-US" smtClean="0"/>
              <a:t>Dispersion (out of scope for this class)</a:t>
            </a:r>
          </a:p>
          <a:p>
            <a:pPr lvl="1"/>
            <a:r>
              <a:rPr lang="en-US" smtClean="0"/>
              <a:t>IS flow dependent</a:t>
            </a:r>
          </a:p>
          <a:p>
            <a:pPr lvl="1"/>
            <a:r>
              <a:rPr lang="en-US" smtClean="0"/>
              <a:t>Is  NOT classic Dispersion</a:t>
            </a:r>
          </a:p>
          <a:p>
            <a:pPr lvl="1"/>
            <a:r>
              <a:rPr lang="en-US" smtClean="0"/>
              <a:t>See Annual Report Chapter</a:t>
            </a:r>
          </a:p>
        </p:txBody>
      </p:sp>
      <p:sp>
        <p:nvSpPr>
          <p:cNvPr id="30723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CB334E-9946-4037-A72C-575E4DD810B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9121DA5-2B0D-4E52-A8A7-838439926A6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85800" y="2260600"/>
            <a:ext cx="7772400" cy="35814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b="0" kern="0" dirty="0">
                <a:latin typeface="+mn-lt"/>
              </a:rPr>
              <a:t>	</a:t>
            </a:r>
            <a:r>
              <a:rPr lang="en-US" sz="3200" b="0" kern="0" dirty="0">
                <a:latin typeface="+mn-lt"/>
                <a:hlinkClick r:id="rId3"/>
              </a:rPr>
              <a:t>http://baydeltaoffice.water.ca.gov/modeling/deltamodeling/annualreports.cfm</a:t>
            </a:r>
            <a:endParaRPr lang="en-US" sz="3200" b="0" kern="0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QUAL dispersion coefficients 2008 CH2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82-year planning tide 2007 CH4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SDIP gates 2006 CH6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PTM for fish entrainment 2006 CH10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Fingerprinting 2005 CH6, 2002 CH14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Net Delta Outflow </a:t>
            </a:r>
            <a:r>
              <a:rPr lang="en-US" sz="2400" b="0" kern="0" dirty="0" err="1">
                <a:latin typeface="+mn-lt"/>
              </a:rPr>
              <a:t>calcs</a:t>
            </a:r>
            <a:r>
              <a:rPr lang="en-US" sz="2400" b="0" kern="0" dirty="0">
                <a:latin typeface="+mn-lt"/>
              </a:rPr>
              <a:t> using DSM2 &amp; </a:t>
            </a:r>
            <a:r>
              <a:rPr lang="en-US" sz="2400" b="0" kern="0" dirty="0" err="1">
                <a:latin typeface="+mn-lt"/>
              </a:rPr>
              <a:t>CalSim</a:t>
            </a:r>
            <a:r>
              <a:rPr lang="en-US" sz="2400" b="0" kern="0" dirty="0">
                <a:latin typeface="+mn-lt"/>
              </a:rPr>
              <a:t> 2003 CH4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400" b="0" kern="0" dirty="0">
                <a:latin typeface="+mn-lt"/>
              </a:rPr>
              <a:t>Adjusted astronomical tide 2001 CH10</a:t>
            </a:r>
            <a:endParaRPr lang="en-US" b="0" kern="0" dirty="0">
              <a:latin typeface="+mn-lt"/>
            </a:endParaRPr>
          </a:p>
        </p:txBody>
      </p:sp>
      <p:pic>
        <p:nvPicPr>
          <p:cNvPr id="31747" name="Picture 13" descr="Polar%20Bear%202%20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1773238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9"/>
          <p:cNvSpPr txBox="1">
            <a:spLocks noChangeArrowheads="1"/>
          </p:cNvSpPr>
          <p:nvPr/>
        </p:nvSpPr>
        <p:spPr>
          <a:xfrm>
            <a:off x="2163763" y="1331913"/>
            <a:ext cx="6794500" cy="5334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000" kern="0" dirty="0">
                <a:solidFill>
                  <a:srgbClr val="0099FF"/>
                </a:solidFill>
                <a:latin typeface="+mj-lt"/>
                <a:ea typeface="+mj-ea"/>
                <a:cs typeface="+mj-cs"/>
              </a:rPr>
              <a:t>Annual Reports to SWRCB</a:t>
            </a:r>
          </a:p>
        </p:txBody>
      </p:sp>
      <p:sp>
        <p:nvSpPr>
          <p:cNvPr id="31749" name="WordArt 21"/>
          <p:cNvSpPr>
            <a:spLocks noChangeArrowheads="1" noChangeShapeType="1" noTextEdit="1"/>
          </p:cNvSpPr>
          <p:nvPr/>
        </p:nvSpPr>
        <p:spPr bwMode="auto">
          <a:xfrm>
            <a:off x="32766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  <p:sp>
        <p:nvSpPr>
          <p:cNvPr id="31750" name="Text Box 22"/>
          <p:cNvSpPr txBox="1">
            <a:spLocks noChangeArrowheads="1"/>
          </p:cNvSpPr>
          <p:nvPr/>
        </p:nvSpPr>
        <p:spPr bwMode="auto">
          <a:xfrm>
            <a:off x="914400" y="6172200"/>
            <a:ext cx="7286625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400"/>
              <a:t>SWRCB = State Water Resources Control Board  SDIP=South Delta Improvements Program</a:t>
            </a:r>
            <a:br>
              <a:rPr lang="en-US" sz="1400"/>
            </a:br>
            <a:r>
              <a:rPr lang="en-US" sz="1400"/>
              <a:t>PTM = Particle Tracking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Setup for Channels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85800" y="1663700"/>
            <a:ext cx="7772400" cy="4114800"/>
          </a:xfrm>
        </p:spPr>
        <p:txBody>
          <a:bodyPr/>
          <a:lstStyle/>
          <a:p>
            <a:r>
              <a:rPr lang="en-US" smtClean="0"/>
              <a:t>Specify connectivity in CHANNEL table</a:t>
            </a:r>
          </a:p>
          <a:p>
            <a:pPr lvl="1"/>
            <a:r>
              <a:rPr lang="en-US" smtClean="0"/>
              <a:t>Also Manning and dispersion</a:t>
            </a:r>
          </a:p>
          <a:p>
            <a:r>
              <a:rPr lang="en-US" smtClean="0"/>
              <a:t>Two allowed formats for X-sects</a:t>
            </a:r>
          </a:p>
          <a:p>
            <a:pPr lvl="1"/>
            <a:r>
              <a:rPr lang="en-US" smtClean="0"/>
              <a:t>Xsect-Layer (single file format)</a:t>
            </a:r>
          </a:p>
          <a:p>
            <a:pPr lvl="1"/>
            <a:r>
              <a:rPr lang="en-US" smtClean="0"/>
              <a:t>Cross Section Development Program</a:t>
            </a:r>
          </a:p>
          <a:p>
            <a:pPr lvl="2"/>
            <a:r>
              <a:rPr lang="en-US" smtClean="0"/>
              <a:t> (references to csdp files)</a:t>
            </a:r>
          </a:p>
          <a:p>
            <a:r>
              <a:rPr lang="en-US" smtClean="0"/>
              <a:t>Default initial condition (CHANNEL_IC table) required</a:t>
            </a:r>
          </a:p>
          <a:p>
            <a:pPr lvl="1"/>
            <a:endParaRPr lang="en-US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58B970-D1A9-40EE-914B-5C2BF8DEC7DB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32772" name="Picture 3" descr="C:\Documents and Settings\eli\Local Settings\Temporary Internet Files\Content.IE5\AH1EJ2L0\j043481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3063" y="5672138"/>
            <a:ext cx="995362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247650"/>
            <a:ext cx="889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Version 6 Users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685800" y="1597025"/>
            <a:ext cx="7772400" cy="4881563"/>
          </a:xfrm>
        </p:spPr>
        <p:txBody>
          <a:bodyPr/>
          <a:lstStyle/>
          <a:p>
            <a:r>
              <a:rPr lang="en-US" smtClean="0"/>
              <a:t>QUAL reads geometry from tidefile</a:t>
            </a:r>
          </a:p>
          <a:p>
            <a:r>
              <a:rPr lang="en-US" smtClean="0"/>
              <a:t>Geometry precision issues fixed</a:t>
            </a:r>
          </a:p>
          <a:p>
            <a:pPr lvl="1"/>
            <a:r>
              <a:rPr lang="en-US" smtClean="0"/>
              <a:t>Model runs MUCH faster</a:t>
            </a:r>
          </a:p>
          <a:p>
            <a:r>
              <a:rPr lang="en-US" smtClean="0"/>
              <a:t>No “regular” and “irregular” formats</a:t>
            </a:r>
          </a:p>
          <a:p>
            <a:pPr lvl="1"/>
            <a:r>
              <a:rPr lang="en-US" smtClean="0"/>
              <a:t>They were inconsistent</a:t>
            </a:r>
          </a:p>
          <a:p>
            <a:r>
              <a:rPr lang="en-US" smtClean="0"/>
              <a:t>Don’t convert standard Delta grid</a:t>
            </a:r>
          </a:p>
          <a:p>
            <a:pPr lvl="1"/>
            <a:r>
              <a:rPr lang="en-US" smtClean="0"/>
              <a:t>Adapt your boundary conditions</a:t>
            </a:r>
          </a:p>
          <a:p>
            <a:pPr lvl="1"/>
            <a:r>
              <a:rPr lang="en-US" smtClean="0"/>
              <a:t>We will cover how to convert your other geometry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32F3883-F268-43F4-97E1-6485CDCA17D0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Loose Ends: Boundaries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349250" y="1593850"/>
            <a:ext cx="8132763" cy="4513263"/>
          </a:xfrm>
        </p:spPr>
        <p:txBody>
          <a:bodyPr/>
          <a:lstStyle/>
          <a:p>
            <a:r>
              <a:rPr lang="en-US" smtClean="0"/>
              <a:t>Hydro requires a flow or stage boundary condition at every external node</a:t>
            </a:r>
          </a:p>
          <a:p>
            <a:pPr lvl="1"/>
            <a:r>
              <a:rPr lang="en-US" smtClean="0"/>
              <a:t>Silent default is Q=0: no flow</a:t>
            </a:r>
          </a:p>
          <a:p>
            <a:r>
              <a:rPr lang="en-US" smtClean="0"/>
              <a:t>Qual: concentration for every inflow</a:t>
            </a:r>
          </a:p>
          <a:p>
            <a:r>
              <a:rPr lang="en-US" smtClean="0"/>
              <a:t>Internal node compatibility conditions: continuity and water surfaces match</a:t>
            </a:r>
          </a:p>
          <a:p>
            <a:r>
              <a:rPr lang="en-US" smtClean="0"/>
              <a:t>We will return to this topic!!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DC05A1-C335-4B9A-A519-BB318F1FB1B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Tutorial 1: Channels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685800" y="1597025"/>
            <a:ext cx="7772400" cy="4498975"/>
          </a:xfrm>
        </p:spPr>
        <p:txBody>
          <a:bodyPr/>
          <a:lstStyle/>
          <a:p>
            <a:r>
              <a:rPr lang="en-US" smtClean="0"/>
              <a:t>Basic model setup for HYDRO and QUAL</a:t>
            </a:r>
          </a:p>
          <a:p>
            <a:r>
              <a:rPr lang="en-US" smtClean="0"/>
              <a:t>Introduction to channel and cross section formats</a:t>
            </a:r>
          </a:p>
          <a:p>
            <a:r>
              <a:rPr lang="en-US" smtClean="0"/>
              <a:t>Easy intro to the model TABLE syntax and structure</a:t>
            </a:r>
          </a:p>
          <a:p>
            <a:r>
              <a:rPr lang="en-US" smtClean="0"/>
              <a:t>Boundary conditions are steady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2649E4-43E0-43C0-8490-F67463BAF877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35844" name="Picture 13" descr="DSM2v8 Basic Tutorial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700" y="5678488"/>
            <a:ext cx="722947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85800" y="1470025"/>
            <a:ext cx="7772400" cy="4114800"/>
          </a:xfrm>
        </p:spPr>
        <p:txBody>
          <a:bodyPr/>
          <a:lstStyle/>
          <a:p>
            <a:r>
              <a:rPr lang="en-US" smtClean="0"/>
              <a:t>Channel networks and geometry</a:t>
            </a:r>
          </a:p>
          <a:p>
            <a:r>
              <a:rPr lang="en-US" smtClean="0"/>
              <a:t>Computational grid</a:t>
            </a:r>
          </a:p>
          <a:p>
            <a:r>
              <a:rPr lang="en-US" smtClean="0"/>
              <a:t>Geometry nuances</a:t>
            </a:r>
          </a:p>
          <a:p>
            <a:r>
              <a:rPr lang="en-US" smtClean="0"/>
              <a:t>Model setup and parameters</a:t>
            </a:r>
          </a:p>
          <a:p>
            <a:r>
              <a:rPr lang="en-US" smtClean="0"/>
              <a:t>New in version 8</a:t>
            </a:r>
          </a:p>
          <a:p>
            <a:r>
              <a:rPr lang="en-US" smtClean="0"/>
              <a:t>Gotchas</a:t>
            </a:r>
          </a:p>
          <a:p>
            <a:r>
              <a:rPr lang="en-US" smtClean="0"/>
              <a:t>Tutorial 1 Intro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408C4BD-031D-4EDD-BCEB-8F62143278D7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17412" name="Picture 13" descr="DSM2v8 Basic Tutorial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700" y="5678488"/>
            <a:ext cx="722947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Network</a:t>
            </a:r>
          </a:p>
        </p:txBody>
      </p:sp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B4C59B7-5E5A-442C-9234-B424B418E634}" type="slidenum">
              <a:rPr lang="en-US" smtClean="0"/>
              <a:pPr/>
              <a:t>3</a:t>
            </a:fld>
            <a:endParaRPr lang="en-US" smtClean="0"/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1585119" y="4056857"/>
            <a:ext cx="371475" cy="7937"/>
          </a:xfrm>
          <a:prstGeom prst="line">
            <a:avLst/>
          </a:prstGeom>
          <a:solidFill>
            <a:srgbClr val="FFFF99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8436" name="Picture 7" descr="Grantli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488" y="1436688"/>
            <a:ext cx="4967287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eft-Up Arrow 8"/>
          <p:cNvSpPr/>
          <p:nvPr/>
        </p:nvSpPr>
        <p:spPr bwMode="auto">
          <a:xfrm rot="16200000">
            <a:off x="5355431" y="2496344"/>
            <a:ext cx="566738" cy="552450"/>
          </a:xfrm>
          <a:prstGeom prst="leftUp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pic>
        <p:nvPicPr>
          <p:cNvPr id="18438" name="Picture 9" descr="grantline_grid.png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2450" y="3224213"/>
            <a:ext cx="4403725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685800" y="222250"/>
            <a:ext cx="7772400" cy="1143000"/>
          </a:xfrm>
        </p:spPr>
        <p:txBody>
          <a:bodyPr/>
          <a:lstStyle/>
          <a:p>
            <a:r>
              <a:rPr lang="en-US" smtClean="0"/>
              <a:t>Channel Network</a:t>
            </a:r>
          </a:p>
        </p:txBody>
      </p:sp>
      <p:sp>
        <p:nvSpPr>
          <p:cNvPr id="19458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Channels and nodes</a:t>
            </a:r>
          </a:p>
          <a:p>
            <a:r>
              <a:rPr lang="en-US" smtClean="0"/>
              <a:t>Direction “mostly” seaward/downstream</a:t>
            </a:r>
          </a:p>
        </p:txBody>
      </p:sp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A9F31E-CAB4-48FD-BEA3-75AAD3647799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19460" name="Group 31"/>
          <p:cNvGrpSpPr>
            <a:grpSpLocks/>
          </p:cNvGrpSpPr>
          <p:nvPr/>
        </p:nvGrpSpPr>
        <p:grpSpPr bwMode="auto">
          <a:xfrm>
            <a:off x="304800" y="1436688"/>
            <a:ext cx="8520113" cy="3846512"/>
            <a:chOff x="484106" y="1593300"/>
            <a:chExt cx="8179446" cy="3387730"/>
          </a:xfrm>
        </p:grpSpPr>
        <p:pic>
          <p:nvPicPr>
            <p:cNvPr id="19461" name="Picture 18" descr="Clifton Cour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4106" y="1593300"/>
              <a:ext cx="3784600" cy="3387730"/>
            </a:xfrm>
            <a:prstGeom prst="rect">
              <a:avLst/>
            </a:prstGeom>
            <a:noFill/>
            <a:ln w="38100">
              <a:solidFill>
                <a:srgbClr val="FF66FF"/>
              </a:solidFill>
              <a:miter lim="800000"/>
              <a:headEnd/>
              <a:tailEnd/>
            </a:ln>
          </p:spPr>
        </p:pic>
        <p:grpSp>
          <p:nvGrpSpPr>
            <p:cNvPr id="19462" name="Group 8"/>
            <p:cNvGrpSpPr>
              <a:grpSpLocks/>
            </p:cNvGrpSpPr>
            <p:nvPr/>
          </p:nvGrpSpPr>
          <p:grpSpPr bwMode="auto">
            <a:xfrm>
              <a:off x="2921430" y="2316996"/>
              <a:ext cx="2874938" cy="1829695"/>
              <a:chOff x="2921430" y="2316996"/>
              <a:chExt cx="2874938" cy="1829695"/>
            </a:xfrm>
          </p:grpSpPr>
          <p:sp>
            <p:nvSpPr>
              <p:cNvPr id="19474" name="Rectangle 19"/>
              <p:cNvSpPr>
                <a:spLocks noChangeArrowheads="1"/>
              </p:cNvSpPr>
              <p:nvPr/>
            </p:nvSpPr>
            <p:spPr bwMode="auto">
              <a:xfrm>
                <a:off x="2921430" y="3592693"/>
                <a:ext cx="608091" cy="553998"/>
              </a:xfrm>
              <a:prstGeom prst="rect">
                <a:avLst/>
              </a:prstGeom>
              <a:noFill/>
              <a:ln w="28575" algn="ctr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3514027" y="2316996"/>
                <a:ext cx="2282341" cy="1818906"/>
              </a:xfrm>
              <a:custGeom>
                <a:avLst/>
                <a:gdLst>
                  <a:gd name="T0" fmla="*/ 0 w 10000"/>
                  <a:gd name="T1" fmla="*/ 1261927 h 11051"/>
                  <a:gd name="T2" fmla="*/ 2282341 w 10000"/>
                  <a:gd name="T3" fmla="*/ 0 h 11051"/>
                  <a:gd name="T4" fmla="*/ 2282341 w 10000"/>
                  <a:gd name="T5" fmla="*/ 1645920 h 11051"/>
                  <a:gd name="T6" fmla="*/ 7760 w 10000"/>
                  <a:gd name="T7" fmla="*/ 1818906 h 11051"/>
                  <a:gd name="T8" fmla="*/ 0 w 10000"/>
                  <a:gd name="T9" fmla="*/ 1261927 h 110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00"/>
                  <a:gd name="T16" fmla="*/ 0 h 11051"/>
                  <a:gd name="T17" fmla="*/ 10000 w 10000"/>
                  <a:gd name="T18" fmla="*/ 11051 h 110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00" h="11051">
                    <a:moveTo>
                      <a:pt x="0" y="7667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34" y="11051"/>
                    </a:lnTo>
                    <a:cubicBezTo>
                      <a:pt x="23" y="9923"/>
                      <a:pt x="11" y="8795"/>
                      <a:pt x="0" y="7667"/>
                    </a:cubicBezTo>
                    <a:close/>
                  </a:path>
                </a:pathLst>
              </a:custGeom>
              <a:solidFill>
                <a:srgbClr val="FF66FF">
                  <a:alpha val="30196"/>
                </a:srgbClr>
              </a:solidFill>
              <a:ln w="9525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endParaRPr lang="en-US"/>
              </a:p>
            </p:txBody>
          </p:sp>
        </p:grpSp>
        <p:grpSp>
          <p:nvGrpSpPr>
            <p:cNvPr id="19463" name="Group 30"/>
            <p:cNvGrpSpPr>
              <a:grpSpLocks/>
            </p:cNvGrpSpPr>
            <p:nvPr/>
          </p:nvGrpSpPr>
          <p:grpSpPr bwMode="auto">
            <a:xfrm>
              <a:off x="5685282" y="2007031"/>
              <a:ext cx="2978270" cy="2440983"/>
              <a:chOff x="5685282" y="2007031"/>
              <a:chExt cx="2978270" cy="2440983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5812099" y="2007154"/>
                <a:ext cx="2851453" cy="244117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cxnSp>
            <p:nvCxnSpPr>
              <p:cNvPr id="19465" name="Straight Arrow Connector 10"/>
              <p:cNvCxnSpPr>
                <a:cxnSpLocks noChangeShapeType="1"/>
              </p:cNvCxnSpPr>
              <p:nvPr/>
            </p:nvCxnSpPr>
            <p:spPr bwMode="auto">
              <a:xfrm rot="10800000">
                <a:off x="6594530" y="2278252"/>
                <a:ext cx="1503335" cy="1177871"/>
              </a:xfrm>
              <a:prstGeom prst="straightConnector1">
                <a:avLst/>
              </a:prstGeom>
              <a:noFill/>
              <a:ln w="9525" algn="ctr">
                <a:noFill/>
                <a:round/>
                <a:headEnd/>
                <a:tailEnd type="arrow" w="med" len="med"/>
              </a:ln>
            </p:spPr>
          </p:cxnSp>
          <p:cxnSp>
            <p:nvCxnSpPr>
              <p:cNvPr id="19466" name="Straight Arrow Connector 14"/>
              <p:cNvCxnSpPr>
                <a:cxnSpLocks noChangeShapeType="1"/>
              </p:cNvCxnSpPr>
              <p:nvPr/>
            </p:nvCxnSpPr>
            <p:spPr bwMode="auto">
              <a:xfrm rot="10800000">
                <a:off x="6385304" y="2812943"/>
                <a:ext cx="1518833" cy="891153"/>
              </a:xfrm>
              <a:prstGeom prst="straightConnector1">
                <a:avLst/>
              </a:prstGeom>
              <a:noFill/>
              <a:ln w="34925" algn="ctr">
                <a:solidFill>
                  <a:schemeClr val="bg2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19467" name="Oval 19"/>
              <p:cNvSpPr>
                <a:spLocks noChangeArrowheads="1"/>
              </p:cNvSpPr>
              <p:nvPr/>
            </p:nvSpPr>
            <p:spPr bwMode="auto">
              <a:xfrm>
                <a:off x="7785316" y="3530309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45720" rIns="45720" anchor="ctr"/>
              <a:lstStyle/>
              <a:p>
                <a:pPr algn="ctr" eaLnBrk="0" hangingPunct="0"/>
                <a:r>
                  <a:rPr lang="en-US" sz="1800"/>
                  <a:t>67</a:t>
                </a:r>
              </a:p>
            </p:txBody>
          </p:sp>
          <p:sp>
            <p:nvSpPr>
              <p:cNvPr id="19468" name="Line Callout 2 21"/>
              <p:cNvSpPr>
                <a:spLocks/>
              </p:cNvSpPr>
              <p:nvPr/>
            </p:nvSpPr>
            <p:spPr bwMode="auto">
              <a:xfrm>
                <a:off x="6811505" y="2270501"/>
                <a:ext cx="1325105" cy="402957"/>
              </a:xfrm>
              <a:prstGeom prst="borderCallout2">
                <a:avLst>
                  <a:gd name="adj1" fmla="val 25306"/>
                  <a:gd name="adj2" fmla="val -1634"/>
                  <a:gd name="adj3" fmla="val 25306"/>
                  <a:gd name="adj4" fmla="val -30069"/>
                  <a:gd name="adj5" fmla="val 71519"/>
                  <a:gd name="adj6" fmla="val -33264"/>
                </a:avLst>
              </a:prstGeom>
              <a:solidFill>
                <a:srgbClr val="FFFF99"/>
              </a:solidFill>
              <a:ln w="222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Node</a:t>
                </a:r>
              </a:p>
            </p:txBody>
          </p:sp>
          <p:sp>
            <p:nvSpPr>
              <p:cNvPr id="19469" name="Oval 22"/>
              <p:cNvSpPr>
                <a:spLocks noChangeArrowheads="1"/>
              </p:cNvSpPr>
              <p:nvPr/>
            </p:nvSpPr>
            <p:spPr bwMode="auto">
              <a:xfrm>
                <a:off x="5966848" y="2494507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lIns="45720" rIns="45720" anchor="ctr"/>
              <a:lstStyle/>
              <a:p>
                <a:pPr algn="ctr" eaLnBrk="0" hangingPunct="0"/>
                <a:r>
                  <a:rPr lang="en-US" sz="1800"/>
                  <a:t>68</a:t>
                </a:r>
              </a:p>
            </p:txBody>
          </p:sp>
          <p:sp>
            <p:nvSpPr>
              <p:cNvPr id="19470" name="Line Callout 2 23"/>
              <p:cNvSpPr>
                <a:spLocks/>
              </p:cNvSpPr>
              <p:nvPr/>
            </p:nvSpPr>
            <p:spPr bwMode="auto">
              <a:xfrm>
                <a:off x="7067227" y="2717367"/>
                <a:ext cx="1415513" cy="402957"/>
              </a:xfrm>
              <a:prstGeom prst="borderCallout2">
                <a:avLst>
                  <a:gd name="adj1" fmla="val 104153"/>
                  <a:gd name="adj2" fmla="val 32856"/>
                  <a:gd name="adj3" fmla="val 156074"/>
                  <a:gd name="adj4" fmla="val 17560"/>
                  <a:gd name="adj5" fmla="val 67671"/>
                  <a:gd name="adj6" fmla="val -26148"/>
                </a:avLst>
              </a:prstGeom>
              <a:solidFill>
                <a:srgbClr val="FFFF99"/>
              </a:solidFill>
              <a:ln w="222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Channel</a:t>
                </a:r>
              </a:p>
            </p:txBody>
          </p:sp>
          <p:sp>
            <p:nvSpPr>
              <p:cNvPr id="19471" name="TextBox 24"/>
              <p:cNvSpPr txBox="1">
                <a:spLocks noChangeArrowheads="1"/>
              </p:cNvSpPr>
              <p:nvPr/>
            </p:nvSpPr>
            <p:spPr bwMode="auto">
              <a:xfrm>
                <a:off x="6455044" y="3301140"/>
                <a:ext cx="106938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78</a:t>
                </a:r>
              </a:p>
            </p:txBody>
          </p:sp>
          <p:sp>
            <p:nvSpPr>
              <p:cNvPr id="19472" name="TextBox 25"/>
              <p:cNvSpPr txBox="1">
                <a:spLocks noChangeArrowheads="1"/>
              </p:cNvSpPr>
              <p:nvPr/>
            </p:nvSpPr>
            <p:spPr bwMode="auto">
              <a:xfrm>
                <a:off x="7756888" y="3936569"/>
                <a:ext cx="69742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Up</a:t>
                </a:r>
              </a:p>
            </p:txBody>
          </p:sp>
          <p:sp>
            <p:nvSpPr>
              <p:cNvPr id="19473" name="TextBox 26"/>
              <p:cNvSpPr txBox="1">
                <a:spLocks noChangeArrowheads="1"/>
              </p:cNvSpPr>
              <p:nvPr/>
            </p:nvSpPr>
            <p:spPr bwMode="auto">
              <a:xfrm>
                <a:off x="5685282" y="2942099"/>
                <a:ext cx="111847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2"/>
                    </a:solidFill>
                  </a:rPr>
                  <a:t>Down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Table</a:t>
            </a:r>
          </a:p>
        </p:txBody>
      </p:sp>
      <p:sp>
        <p:nvSpPr>
          <p:cNvPr id="20482" name="Content Placeholder 6"/>
          <p:cNvSpPr>
            <a:spLocks noGrp="1"/>
          </p:cNvSpPr>
          <p:nvPr>
            <p:ph idx="1"/>
          </p:nvPr>
        </p:nvSpPr>
        <p:spPr>
          <a:xfrm>
            <a:off x="677863" y="1687513"/>
            <a:ext cx="7772400" cy="4114800"/>
          </a:xfrm>
        </p:spPr>
        <p:txBody>
          <a:bodyPr/>
          <a:lstStyle/>
          <a:p>
            <a:r>
              <a:rPr lang="en-US" smtClean="0"/>
              <a:t>Network connectivity</a:t>
            </a:r>
          </a:p>
          <a:p>
            <a:r>
              <a:rPr lang="en-US" smtClean="0"/>
              <a:t>Friction and Dispersion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A6D192-3947-4921-8454-594FB0D3F67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09563" y="3232150"/>
            <a:ext cx="8167687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CHANNEL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CHAN_NO LENGTH  MANNING DISPERSION  UPNODE  DOWNNODE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1        15000    0.035        0.3       1         2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2        15000    0.035        0.3       2         3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3        15000    0.035        0.3       3         4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2004     15000    0.035        0.3       4         5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5        18000    0.035        0.3       5         6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6        12000    0.035        0.3       6         7 </a:t>
            </a:r>
          </a:p>
          <a:p>
            <a:pPr eaLnBrk="0" hangingPunct="0"/>
            <a:r>
              <a:rPr lang="en-US" sz="200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5" descr="grantline_clos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508125"/>
            <a:ext cx="73755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98488" y="222250"/>
            <a:ext cx="7772400" cy="1143000"/>
          </a:xfrm>
        </p:spPr>
        <p:txBody>
          <a:bodyPr/>
          <a:lstStyle/>
          <a:p>
            <a:r>
              <a:rPr lang="en-US" smtClean="0"/>
              <a:t>Channel Geometry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C170976-314D-43E5-82DF-27356753FE27}" type="slidenum">
              <a:rPr lang="en-US" smtClean="0"/>
              <a:pPr/>
              <a:t>6</a:t>
            </a:fld>
            <a:endParaRPr lang="en-US" smtClean="0"/>
          </a:p>
        </p:txBody>
      </p:sp>
      <p:grpSp>
        <p:nvGrpSpPr>
          <p:cNvPr id="21508" name="Group 34"/>
          <p:cNvGrpSpPr>
            <a:grpSpLocks/>
          </p:cNvGrpSpPr>
          <p:nvPr/>
        </p:nvGrpSpPr>
        <p:grpSpPr bwMode="auto">
          <a:xfrm>
            <a:off x="3697288" y="2278063"/>
            <a:ext cx="4633912" cy="2424112"/>
            <a:chOff x="1766806" y="2627086"/>
            <a:chExt cx="4633993" cy="2423885"/>
          </a:xfrm>
        </p:grpSpPr>
        <p:cxnSp>
          <p:nvCxnSpPr>
            <p:cNvPr id="21509" name="Straight Connector 6"/>
            <p:cNvCxnSpPr>
              <a:cxnSpLocks noChangeShapeType="1"/>
            </p:cNvCxnSpPr>
            <p:nvPr/>
          </p:nvCxnSpPr>
          <p:spPr bwMode="auto">
            <a:xfrm rot="5400000" flipH="1" flipV="1">
              <a:off x="1762932" y="3940444"/>
              <a:ext cx="15498" cy="7749"/>
            </a:xfrm>
            <a:prstGeom prst="line">
              <a:avLst/>
            </a:prstGeom>
            <a:noFill/>
            <a:ln w="9525" algn="ctr">
              <a:noFill/>
              <a:round/>
              <a:headEnd/>
              <a:tailEnd/>
            </a:ln>
          </p:spPr>
        </p:cxnSp>
        <p:cxnSp>
          <p:nvCxnSpPr>
            <p:cNvPr id="12" name="Straight Connector 11"/>
            <p:cNvCxnSpPr/>
            <p:nvPr/>
          </p:nvCxnSpPr>
          <p:spPr bwMode="auto">
            <a:xfrm rot="5400000">
              <a:off x="3648848" y="3737438"/>
              <a:ext cx="509540" cy="0"/>
            </a:xfrm>
            <a:prstGeom prst="line">
              <a:avLst/>
            </a:prstGeom>
            <a:solidFill>
              <a:srgbClr val="FFFF99"/>
            </a:solidFill>
            <a:ln w="603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Line Callout 1 12"/>
            <p:cNvSpPr/>
            <p:nvPr/>
          </p:nvSpPr>
          <p:spPr bwMode="auto">
            <a:xfrm>
              <a:off x="2873312" y="4281106"/>
              <a:ext cx="1814545" cy="769865"/>
            </a:xfrm>
            <a:prstGeom prst="borderCallout1">
              <a:avLst>
                <a:gd name="adj1" fmla="val -34124"/>
                <a:gd name="adj2" fmla="val 54067"/>
                <a:gd name="adj3" fmla="val -2443"/>
                <a:gd name="adj4" fmla="val 48867"/>
              </a:avLst>
            </a:prstGeom>
            <a:solidFill>
              <a:schemeClr val="tx1">
                <a:lumMod val="95000"/>
              </a:schemeClr>
            </a:solidFill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800" dirty="0">
                  <a:solidFill>
                    <a:srgbClr val="000014"/>
                  </a:solidFill>
                </a:rPr>
                <a:t>Cross-section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10800000" flipV="1">
              <a:off x="2322441" y="3222342"/>
              <a:ext cx="2220951" cy="14287"/>
            </a:xfrm>
            <a:prstGeom prst="straightConnector1">
              <a:avLst/>
            </a:prstGeom>
            <a:solidFill>
              <a:srgbClr val="FFFF99"/>
            </a:solidFill>
            <a:ln w="349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5400000">
              <a:off x="338926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5400000">
              <a:off x="3635331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5400000">
              <a:off x="3882986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4129053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rot="5400000">
              <a:off x="439099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rot="5400000">
              <a:off x="3171773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2968570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 rot="5400000">
              <a:off x="2751079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2503425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5400000">
              <a:off x="3374977" y="3157261"/>
              <a:ext cx="101590" cy="0"/>
            </a:xfrm>
            <a:prstGeom prst="line">
              <a:avLst/>
            </a:prstGeom>
            <a:solidFill>
              <a:srgbClr val="FFFF99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Line Callout 1 28"/>
            <p:cNvSpPr/>
            <p:nvPr/>
          </p:nvSpPr>
          <p:spPr bwMode="auto">
            <a:xfrm>
              <a:off x="2547870" y="2627086"/>
              <a:ext cx="3852929" cy="384139"/>
            </a:xfrm>
            <a:prstGeom prst="borderCallout1">
              <a:avLst>
                <a:gd name="adj1" fmla="val 47485"/>
                <a:gd name="adj2" fmla="val -14587"/>
                <a:gd name="adj3" fmla="val 48132"/>
                <a:gd name="adj4" fmla="val 867"/>
              </a:avLst>
            </a:prstGeom>
            <a:solidFill>
              <a:schemeClr val="tx1">
                <a:lumMod val="95000"/>
              </a:schemeClr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triangle" w="lg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2000" dirty="0">
                  <a:solidFill>
                    <a:srgbClr val="000014"/>
                  </a:solidFill>
                </a:rPr>
                <a:t>Distance along Channel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Channel Geometry</a:t>
            </a:r>
          </a:p>
        </p:txBody>
      </p:sp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45669C4-E70F-4424-870D-9078EA32C2F1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 cstate="print"/>
          <a:srcRect l="33527" t="24838" r="5588" b="6210"/>
          <a:stretch>
            <a:fillRect/>
          </a:stretch>
        </p:blipFill>
        <p:spPr bwMode="auto">
          <a:xfrm>
            <a:off x="4751388" y="2351088"/>
            <a:ext cx="4114800" cy="41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4" cstate="print"/>
          <a:srcRect l="33527" t="24838" r="16763" b="18629"/>
          <a:stretch>
            <a:fillRect/>
          </a:stretch>
        </p:blipFill>
        <p:spPr bwMode="auto">
          <a:xfrm>
            <a:off x="311150" y="1698625"/>
            <a:ext cx="4102100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685800" y="323850"/>
            <a:ext cx="8083550" cy="1143000"/>
          </a:xfrm>
        </p:spPr>
        <p:txBody>
          <a:bodyPr/>
          <a:lstStyle/>
          <a:p>
            <a:r>
              <a:rPr lang="en-US" smtClean="0"/>
              <a:t>How DSM2 Depicts Geometry</a:t>
            </a:r>
          </a:p>
        </p:txBody>
      </p:sp>
      <p:sp>
        <p:nvSpPr>
          <p:cNvPr id="23554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1BCBC73-156B-442E-8C0C-2602A92258A3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5122" name="Object 2"/>
          <p:cNvPicPr>
            <a:picLocks noChangeArrowheads="1"/>
          </p:cNvPicPr>
          <p:nvPr/>
        </p:nvPicPr>
        <p:blipFill>
          <a:blip r:embed="rId3" cstate="print"/>
          <a:srcRect l="-421" t="-1018" r="-3188" b="-1178"/>
          <a:stretch>
            <a:fillRect/>
          </a:stretch>
        </p:blipFill>
        <p:spPr bwMode="auto">
          <a:xfrm>
            <a:off x="1835150" y="1565275"/>
            <a:ext cx="5943600" cy="242411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377950" y="4152900"/>
            <a:ext cx="63881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XSECT_LAYER</a:t>
            </a: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CHAN_NO  DIST   ELEV    AREA  WIDTH WET_PERIM</a:t>
            </a: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-14.6    0.0    0.0       0.0</a:t>
            </a: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-9.2  216.0   80.0     102.5</a:t>
            </a: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-4.0  736.0  120.0     </a:t>
            </a:r>
            <a:r>
              <a:rPr lang="en-US" sz="1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141.0</a:t>
            </a:r>
            <a:endParaRPr lang="en-US" sz="18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123       0.5     9.5 2410.0  160.0     </a:t>
            </a:r>
            <a:r>
              <a:rPr lang="en-US" sz="1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182.3</a:t>
            </a:r>
            <a:endParaRPr lang="en-US" sz="18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123       0.5    12.0 3028.5  162.0     </a:t>
            </a:r>
            <a:r>
              <a:rPr lang="en-US" sz="18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198.0</a:t>
            </a:r>
            <a:endParaRPr lang="en-US" sz="180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en-US" sz="180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END</a:t>
            </a:r>
            <a:endParaRPr lang="en-US" sz="1800" dirty="0"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Content Placeholder 6"/>
          <p:cNvSpPr>
            <a:spLocks noGrp="1"/>
          </p:cNvSpPr>
          <p:nvPr>
            <p:ph idx="1"/>
          </p:nvPr>
        </p:nvSpPr>
        <p:spPr>
          <a:xfrm>
            <a:off x="685800" y="1497013"/>
            <a:ext cx="7994650" cy="4598987"/>
          </a:xfrm>
        </p:spPr>
        <p:txBody>
          <a:bodyPr/>
          <a:lstStyle/>
          <a:p>
            <a:r>
              <a:rPr lang="en-US" smtClean="0"/>
              <a:t>User requests a spatial step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</a:t>
            </a:r>
          </a:p>
          <a:p>
            <a:r>
              <a:rPr lang="en-US" smtClean="0"/>
              <a:t>Nodes/reach length affect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:</a:t>
            </a:r>
          </a:p>
          <a:p>
            <a:pPr lvl="1"/>
            <a:r>
              <a:rPr lang="en-US" smtClean="0"/>
              <a:t>Actual </a:t>
            </a:r>
            <a:r>
              <a:rPr lang="en-US" smtClean="0">
                <a:sym typeface="Symbol" pitchFamily="18" charset="2"/>
              </a:rPr>
              <a:t></a:t>
            </a:r>
            <a:r>
              <a:rPr lang="en-US" smtClean="0"/>
              <a:t>X smallest subdivision ≥ requested </a:t>
            </a:r>
          </a:p>
          <a:p>
            <a:r>
              <a:rPr lang="en-US" smtClean="0"/>
              <a:t>Computational points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Geometry interpolated to comp points and centers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Discretization in HYDRO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144A51-267D-4A14-829F-5FA262435C3B}" type="slidenum">
              <a:rPr lang="en-US" smtClean="0"/>
              <a:pPr/>
              <a:t>9</a:t>
            </a:fld>
            <a:endParaRPr lang="en-US" smtClean="0"/>
          </a:p>
        </p:txBody>
      </p:sp>
      <p:cxnSp>
        <p:nvCxnSpPr>
          <p:cNvPr id="24580" name="Straight Arrow Connector 5"/>
          <p:cNvCxnSpPr>
            <a:cxnSpLocks noChangeShapeType="1"/>
          </p:cNvCxnSpPr>
          <p:nvPr/>
        </p:nvCxnSpPr>
        <p:spPr bwMode="auto">
          <a:xfrm>
            <a:off x="3678238" y="0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pic>
        <p:nvPicPr>
          <p:cNvPr id="24581" name="Picture 2" descr="j043475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4075" y="2722563"/>
            <a:ext cx="4508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Connector 26"/>
          <p:cNvCxnSpPr/>
          <p:nvPr/>
        </p:nvCxnSpPr>
        <p:spPr bwMode="auto">
          <a:xfrm flipV="1">
            <a:off x="2017713" y="4246563"/>
            <a:ext cx="5211762" cy="26987"/>
          </a:xfrm>
          <a:prstGeom prst="line">
            <a:avLst/>
          </a:prstGeom>
          <a:solidFill>
            <a:srgbClr val="FFFF99"/>
          </a:solidFill>
          <a:ln w="349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583" name="Group 55"/>
          <p:cNvGrpSpPr>
            <a:grpSpLocks/>
          </p:cNvGrpSpPr>
          <p:nvPr/>
        </p:nvGrpSpPr>
        <p:grpSpPr bwMode="auto">
          <a:xfrm>
            <a:off x="1830388" y="4083050"/>
            <a:ext cx="5645150" cy="423863"/>
            <a:chOff x="1829623" y="4083220"/>
            <a:chExt cx="5646473" cy="424207"/>
          </a:xfrm>
        </p:grpSpPr>
        <p:grpSp>
          <p:nvGrpSpPr>
            <p:cNvPr id="24584" name="Group 42"/>
            <p:cNvGrpSpPr>
              <a:grpSpLocks/>
            </p:cNvGrpSpPr>
            <p:nvPr/>
          </p:nvGrpSpPr>
          <p:grpSpPr bwMode="auto">
            <a:xfrm>
              <a:off x="1829623" y="4083220"/>
              <a:ext cx="5646473" cy="424207"/>
              <a:chOff x="1829623" y="4315690"/>
              <a:chExt cx="5646473" cy="424207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 bwMode="auto">
              <a:xfrm>
                <a:off x="1829623" y="4350643"/>
                <a:ext cx="274701" cy="273272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 bwMode="auto">
              <a:xfrm>
                <a:off x="4357515" y="4329990"/>
                <a:ext cx="274701" cy="273272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 bwMode="auto">
              <a:xfrm>
                <a:off x="7201394" y="4315690"/>
                <a:ext cx="274702" cy="274861"/>
              </a:xfrm>
              <a:prstGeom prst="ellipse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grpSp>
            <p:nvGrpSpPr>
              <p:cNvPr id="24598" name="Group 25"/>
              <p:cNvGrpSpPr>
                <a:grpSpLocks/>
              </p:cNvGrpSpPr>
              <p:nvPr/>
            </p:nvGrpSpPr>
            <p:grpSpPr bwMode="auto">
              <a:xfrm>
                <a:off x="2061273" y="4476426"/>
                <a:ext cx="5194512" cy="263471"/>
                <a:chOff x="2061272" y="4437681"/>
                <a:chExt cx="5194512" cy="263471"/>
              </a:xfrm>
            </p:grpSpPr>
            <p:sp>
              <p:nvSpPr>
                <p:cNvPr id="14" name="Isosceles Triangle 13"/>
                <p:cNvSpPr/>
                <p:nvPr/>
              </p:nvSpPr>
              <p:spPr bwMode="auto">
                <a:xfrm>
                  <a:off x="2556867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 bwMode="auto">
                <a:xfrm>
                  <a:off x="3128501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 bwMode="auto">
                <a:xfrm>
                  <a:off x="3738244" y="4437413"/>
                  <a:ext cx="138144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 bwMode="auto">
                <a:xfrm>
                  <a:off x="2061451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 bwMode="auto">
                <a:xfrm>
                  <a:off x="425906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19" name="Isosceles Triangle 18"/>
                <p:cNvSpPr/>
                <p:nvPr/>
              </p:nvSpPr>
              <p:spPr bwMode="auto">
                <a:xfrm>
                  <a:off x="4597282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 bwMode="auto">
                <a:xfrm>
                  <a:off x="499742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1" name="Isosceles Triangle 20"/>
                <p:cNvSpPr/>
                <p:nvPr/>
              </p:nvSpPr>
              <p:spPr bwMode="auto">
                <a:xfrm>
                  <a:off x="5405510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 bwMode="auto">
                <a:xfrm>
                  <a:off x="5845350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 bwMode="auto">
                <a:xfrm>
                  <a:off x="6277251" y="4437413"/>
                  <a:ext cx="138145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 bwMode="auto">
                <a:xfrm>
                  <a:off x="6691686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 bwMode="auto">
                <a:xfrm>
                  <a:off x="7115647" y="4437413"/>
                  <a:ext cx="139733" cy="263739"/>
                </a:xfrm>
                <a:prstGeom prst="triangle">
                  <a:avLst/>
                </a:prstGeom>
                <a:solidFill>
                  <a:schemeClr val="accent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 eaLnBrk="0" hangingPunct="0">
                    <a:defRPr/>
                  </a:pPr>
                  <a:endParaRPr lang="en-US"/>
                </a:p>
              </p:txBody>
            </p:sp>
          </p:grp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2086858" y="4469803"/>
                <a:ext cx="5211396" cy="28598"/>
              </a:xfrm>
              <a:prstGeom prst="line">
                <a:avLst/>
              </a:prstGeom>
              <a:solidFill>
                <a:srgbClr val="FFFF99"/>
              </a:solidFill>
              <a:ln w="349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4585" name="Oval 43"/>
            <p:cNvSpPr>
              <a:spLocks noChangeArrowheads="1"/>
            </p:cNvSpPr>
            <p:nvPr/>
          </p:nvSpPr>
          <p:spPr bwMode="auto">
            <a:xfrm>
              <a:off x="2324745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6" name="Oval 44"/>
            <p:cNvSpPr>
              <a:spLocks noChangeArrowheads="1"/>
            </p:cNvSpPr>
            <p:nvPr/>
          </p:nvSpPr>
          <p:spPr bwMode="auto">
            <a:xfrm>
              <a:off x="2895591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7" name="Oval 45"/>
            <p:cNvSpPr>
              <a:spLocks noChangeArrowheads="1"/>
            </p:cNvSpPr>
            <p:nvPr/>
          </p:nvSpPr>
          <p:spPr bwMode="auto">
            <a:xfrm>
              <a:off x="3458688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8" name="Oval 46"/>
            <p:cNvSpPr>
              <a:spLocks noChangeArrowheads="1"/>
            </p:cNvSpPr>
            <p:nvPr/>
          </p:nvSpPr>
          <p:spPr bwMode="auto">
            <a:xfrm>
              <a:off x="4045032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89" name="Oval 48"/>
            <p:cNvSpPr>
              <a:spLocks noChangeArrowheads="1"/>
            </p:cNvSpPr>
            <p:nvPr/>
          </p:nvSpPr>
          <p:spPr bwMode="auto">
            <a:xfrm>
              <a:off x="4848359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0" name="Oval 49"/>
            <p:cNvSpPr>
              <a:spLocks noChangeArrowheads="1"/>
            </p:cNvSpPr>
            <p:nvPr/>
          </p:nvSpPr>
          <p:spPr bwMode="auto">
            <a:xfrm>
              <a:off x="6093390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1" name="Oval 50"/>
            <p:cNvSpPr>
              <a:spLocks noChangeArrowheads="1"/>
            </p:cNvSpPr>
            <p:nvPr/>
          </p:nvSpPr>
          <p:spPr bwMode="auto">
            <a:xfrm>
              <a:off x="5209986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2" name="Oval 51"/>
            <p:cNvSpPr>
              <a:spLocks noChangeArrowheads="1"/>
            </p:cNvSpPr>
            <p:nvPr/>
          </p:nvSpPr>
          <p:spPr bwMode="auto">
            <a:xfrm>
              <a:off x="5656855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3" name="Oval 53"/>
            <p:cNvSpPr>
              <a:spLocks noChangeArrowheads="1"/>
            </p:cNvSpPr>
            <p:nvPr/>
          </p:nvSpPr>
          <p:spPr bwMode="auto">
            <a:xfrm>
              <a:off x="6537676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  <p:sp>
          <p:nvSpPr>
            <p:cNvPr id="24594" name="Oval 54"/>
            <p:cNvSpPr>
              <a:spLocks noChangeArrowheads="1"/>
            </p:cNvSpPr>
            <p:nvPr/>
          </p:nvSpPr>
          <p:spPr bwMode="auto">
            <a:xfrm>
              <a:off x="6914801" y="4218128"/>
              <a:ext cx="91440" cy="91440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>
                <a:solidFill>
                  <a:srgbClr val="FF0066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34616</TotalTime>
  <Words>517</Words>
  <Application>Microsoft Office PowerPoint</Application>
  <PresentationFormat>On-screen Show (4:3)</PresentationFormat>
  <Paragraphs>147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 Presentation</vt:lpstr>
      <vt:lpstr>Channels</vt:lpstr>
      <vt:lpstr>Topics</vt:lpstr>
      <vt:lpstr>Channel Network</vt:lpstr>
      <vt:lpstr>Channel Network</vt:lpstr>
      <vt:lpstr>CHANNEL Table</vt:lpstr>
      <vt:lpstr>Channel Geometry</vt:lpstr>
      <vt:lpstr>Channel Geometry</vt:lpstr>
      <vt:lpstr>How DSM2 Depicts Geometry</vt:lpstr>
      <vt:lpstr>Discretization in HYDRO</vt:lpstr>
      <vt:lpstr>User vs Computational</vt:lpstr>
      <vt:lpstr>Interpolation Rules?</vt:lpstr>
      <vt:lpstr>Height-based Interpolation</vt:lpstr>
      <vt:lpstr>Geometry Gotchas</vt:lpstr>
      <vt:lpstr>Other Channel Data</vt:lpstr>
      <vt:lpstr>Slide 15</vt:lpstr>
      <vt:lpstr>Model Setup for Channels</vt:lpstr>
      <vt:lpstr>For Version 6 Users</vt:lpstr>
      <vt:lpstr>Loose Ends: Boundaries</vt:lpstr>
      <vt:lpstr>Tutorial 1: Channels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student</cp:lastModifiedBy>
  <cp:revision>620</cp:revision>
  <cp:lastPrinted>2001-10-29T22:33:12Z</cp:lastPrinted>
  <dcterms:created xsi:type="dcterms:W3CDTF">2000-01-22T00:01:28Z</dcterms:created>
  <dcterms:modified xsi:type="dcterms:W3CDTF">2009-09-21T14:48:45Z</dcterms:modified>
  <cp:category>HYDRO</cp:category>
</cp:coreProperties>
</file>