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57" r:id="rId4"/>
    <p:sldId id="280" r:id="rId5"/>
    <p:sldId id="261" r:id="rId6"/>
    <p:sldId id="259" r:id="rId7"/>
    <p:sldId id="267" r:id="rId8"/>
    <p:sldId id="268" r:id="rId9"/>
    <p:sldId id="270" r:id="rId10"/>
    <p:sldId id="278" r:id="rId11"/>
    <p:sldId id="275" r:id="rId12"/>
    <p:sldId id="273" r:id="rId13"/>
    <p:sldId id="272" r:id="rId14"/>
    <p:sldId id="276" r:id="rId15"/>
    <p:sldId id="282"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376" autoAdjust="0"/>
  </p:normalViewPr>
  <p:slideViewPr>
    <p:cSldViewPr>
      <p:cViewPr varScale="1">
        <p:scale>
          <a:sx n="58" d="100"/>
          <a:sy n="58" d="100"/>
        </p:scale>
        <p:origin x="-1140" y="3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2500BC-1B18-4842-B814-979EB9601F1E}" type="datetimeFigureOut">
              <a:rPr lang="en-US" smtClean="0"/>
              <a:pPr/>
              <a:t>9/9/2009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11E83A-B2A6-4A88-A3A1-5D9650D038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Instructions for syntax highlighting configurations</a:t>
            </a:r>
            <a:r>
              <a:rPr lang="en-US" baseline="0" dirty="0" smtClean="0"/>
              <a:t> are in </a:t>
            </a:r>
            <a:r>
              <a:rPr lang="en-US" dirty="0" smtClean="0"/>
              <a:t>Readme.txt in the installed folder \dsm2_v8\extras\notepad++</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Eli will cover this in detail.</a:t>
            </a:r>
          </a:p>
          <a:p>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Eli will cover this in detail.</a:t>
            </a:r>
          </a:p>
          <a:p>
            <a:endParaRPr lang="en-US" sz="1200" kern="1200" dirty="0" smtClean="0">
              <a:solidFill>
                <a:schemeClr val="tx1"/>
              </a:solidFill>
              <a:latin typeface="+mn-lt"/>
              <a:ea typeface="+mn-ea"/>
              <a:cs typeface="+mn-cs"/>
            </a:endParaRPr>
          </a:p>
          <a:p>
            <a:pPr lvl="1"/>
            <a:r>
              <a:rPr lang="en-US" sz="2400" dirty="0" smtClean="0"/>
              <a:t>Hydro.exe and Qual.exe overwritten</a:t>
            </a:r>
          </a:p>
          <a:p>
            <a:pPr lvl="1"/>
            <a:r>
              <a:rPr lang="en-US" sz="2400" dirty="0" smtClean="0"/>
              <a:t>/</a:t>
            </a:r>
            <a:r>
              <a:rPr lang="en-US" sz="2400" dirty="0" err="1" smtClean="0"/>
              <a:t>common_input</a:t>
            </a:r>
            <a:r>
              <a:rPr lang="en-US" sz="2400" dirty="0" smtClean="0"/>
              <a:t> augmented, nothing will be changed</a:t>
            </a:r>
          </a:p>
          <a:p>
            <a:pPr lvl="1"/>
            <a:r>
              <a:rPr lang="en-US" sz="2400" dirty="0" smtClean="0"/>
              <a:t>/scripts replaced</a:t>
            </a:r>
          </a:p>
          <a:p>
            <a:pPr lvl="1"/>
            <a:r>
              <a:rPr lang="en-US" sz="2400" dirty="0" smtClean="0"/>
              <a:t>/</a:t>
            </a:r>
            <a:r>
              <a:rPr lang="en-US" sz="2400" dirty="0" err="1" smtClean="0"/>
              <a:t>study_templates</a:t>
            </a:r>
            <a:r>
              <a:rPr lang="en-US" sz="2400" dirty="0" smtClean="0"/>
              <a:t> replaced</a:t>
            </a:r>
          </a:p>
          <a:p>
            <a:pPr lvl="1"/>
            <a:r>
              <a:rPr lang="en-US" sz="2400" dirty="0" smtClean="0"/>
              <a:t>/study unchanged</a:t>
            </a:r>
          </a:p>
          <a:p>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New input files are added</a:t>
            </a:r>
            <a:r>
              <a:rPr lang="en-US" sz="1200" kern="1200" baseline="0" dirty="0" smtClean="0">
                <a:solidFill>
                  <a:schemeClr val="tx1"/>
                </a:solidFill>
                <a:latin typeface="+mn-lt"/>
                <a:ea typeface="+mn-ea"/>
                <a:cs typeface="+mn-cs"/>
              </a:rPr>
              <a:t> but old files are not changed. </a:t>
            </a:r>
            <a:r>
              <a:rPr lang="en-US" sz="1200" kern="1200" dirty="0" smtClean="0">
                <a:solidFill>
                  <a:schemeClr val="tx1"/>
                </a:solidFill>
                <a:latin typeface="+mn-lt"/>
                <a:ea typeface="+mn-ea"/>
                <a:cs typeface="+mn-cs"/>
              </a:rPr>
              <a:t>Eli is going to talk about archiving and multiple installation strategies later and this version stuff is going to come up again</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directory structure</a:t>
            </a:r>
            <a:r>
              <a:rPr lang="en-US" baseline="0" dirty="0" smtClean="0"/>
              <a:t> reflects how we would like to manage the distribution and data</a:t>
            </a:r>
            <a:endParaRPr lang="en-US" dirty="0" smtClean="0"/>
          </a:p>
          <a:p>
            <a:r>
              <a:rPr lang="en-US" dirty="0" smtClean="0"/>
              <a:t>Read-only : </a:t>
            </a:r>
            <a:r>
              <a:rPr lang="en-US" dirty="0" err="1" smtClean="0"/>
              <a:t>common_input</a:t>
            </a:r>
            <a:r>
              <a:rPr lang="en-US" dirty="0" smtClean="0"/>
              <a:t>,</a:t>
            </a:r>
            <a:r>
              <a:rPr lang="en-US" baseline="0" dirty="0" smtClean="0"/>
              <a:t> </a:t>
            </a:r>
            <a:r>
              <a:rPr lang="en-US" baseline="0" dirty="0" err="1" smtClean="0"/>
              <a:t>study_templates</a:t>
            </a:r>
            <a:endParaRPr lang="en-US" baseline="0" dirty="0" smtClean="0"/>
          </a:p>
          <a:p>
            <a:r>
              <a:rPr lang="en-US" baseline="0" dirty="0" smtClean="0"/>
              <a:t>User area:  studies</a:t>
            </a:r>
          </a:p>
          <a:p>
            <a:r>
              <a:rPr lang="en-US" baseline="0" dirty="0" smtClean="0"/>
              <a:t>Documentation – you can go directly to shortcut or you launch from the start menu</a:t>
            </a:r>
          </a:p>
          <a:p>
            <a:r>
              <a:rPr lang="en-US" baseline="0" dirty="0" smtClean="0"/>
              <a:t>Grid map – is also in the documentation folder</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Eli is going to talk about archiving and multiple installation strategies later and this version stuff is going to come up again</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We are going to use introduce other tools in class for viewing DSS and HDF5 files. Instructions for getting these should be on the web page</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11E83A-B2A6-4A88-A3A1-5D9650D0381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Jamie</a:t>
            </a:r>
            <a:r>
              <a:rPr lang="en-US" baseline="0" dirty="0" smtClean="0"/>
              <a:t> mentioned that this “Open Command Window Here” is a built-in feature in the newer Windows version Vista. You need to press the Shift key and then right click the folder to see this feature. You can also change the registry to make it appear by default without pressing the </a:t>
            </a:r>
            <a:r>
              <a:rPr lang="en-US" baseline="0" smtClean="0"/>
              <a:t>Shift key.</a:t>
            </a:r>
            <a:endParaRPr lang="en-US" dirty="0"/>
          </a:p>
        </p:txBody>
      </p:sp>
      <p:sp>
        <p:nvSpPr>
          <p:cNvPr id="4" name="Slide Number Placeholder 3"/>
          <p:cNvSpPr>
            <a:spLocks noGrp="1"/>
          </p:cNvSpPr>
          <p:nvPr>
            <p:ph type="sldNum" sz="quarter" idx="10"/>
          </p:nvPr>
        </p:nvSpPr>
        <p:spPr/>
        <p:txBody>
          <a:bodyPr/>
          <a:lstStyle/>
          <a:p>
            <a:fld id="{2711E83A-B2A6-4A88-A3A1-5D9650D0381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D1FB89-835D-464F-A26E-B0A973C390E0}" type="datetimeFigureOut">
              <a:rPr lang="en-US" smtClean="0"/>
              <a:pPr/>
              <a:t>9/9/2009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1FB89-835D-464F-A26E-B0A973C390E0}" type="datetimeFigureOut">
              <a:rPr lang="en-US" smtClean="0"/>
              <a:pPr/>
              <a:t>9/9/2009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1FB89-835D-464F-A26E-B0A973C390E0}" type="datetimeFigureOut">
              <a:rPr lang="en-US" smtClean="0"/>
              <a:pPr/>
              <a:t>9/9/2009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1FB89-835D-464F-A26E-B0A973C390E0}" type="datetimeFigureOut">
              <a:rPr lang="en-US" smtClean="0"/>
              <a:pPr/>
              <a:t>9/9/2009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D1FB89-835D-464F-A26E-B0A973C390E0}" type="datetimeFigureOut">
              <a:rPr lang="en-US" smtClean="0"/>
              <a:pPr/>
              <a:t>9/9/2009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D1FB89-835D-464F-A26E-B0A973C390E0}" type="datetimeFigureOut">
              <a:rPr lang="en-US" smtClean="0"/>
              <a:pPr/>
              <a:t>9/9/2009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D1FB89-835D-464F-A26E-B0A973C390E0}" type="datetimeFigureOut">
              <a:rPr lang="en-US" smtClean="0"/>
              <a:pPr/>
              <a:t>9/9/2009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D1FB89-835D-464F-A26E-B0A973C390E0}" type="datetimeFigureOut">
              <a:rPr lang="en-US" smtClean="0"/>
              <a:pPr/>
              <a:t>9/9/2009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1FB89-835D-464F-A26E-B0A973C390E0}" type="datetimeFigureOut">
              <a:rPr lang="en-US" smtClean="0"/>
              <a:pPr/>
              <a:t>9/9/2009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1FB89-835D-464F-A26E-B0A973C390E0}" type="datetimeFigureOut">
              <a:rPr lang="en-US" smtClean="0"/>
              <a:pPr/>
              <a:t>9/9/2009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1FB89-835D-464F-A26E-B0A973C390E0}" type="datetimeFigureOut">
              <a:rPr lang="en-US" smtClean="0"/>
              <a:pPr/>
              <a:t>9/9/2009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35866F-F11C-48AF-B8C8-AF16C28F6B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1FB89-835D-464F-A26E-B0A973C390E0}" type="datetimeFigureOut">
              <a:rPr lang="en-US" smtClean="0"/>
              <a:pPr/>
              <a:t>9/9/2009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5866F-F11C-48AF-B8C8-AF16C28F6B0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DSM2 Installation</a:t>
            </a:r>
            <a:endParaRPr lang="en-US" dirty="0"/>
          </a:p>
        </p:txBody>
      </p:sp>
      <p:sp>
        <p:nvSpPr>
          <p:cNvPr id="3" name="Subtitle 2"/>
          <p:cNvSpPr>
            <a:spLocks noGrp="1"/>
          </p:cNvSpPr>
          <p:nvPr>
            <p:ph type="subTitle" idx="1"/>
          </p:nvPr>
        </p:nvSpPr>
        <p:spPr>
          <a:xfrm>
            <a:off x="2514600" y="3810000"/>
            <a:ext cx="5638800" cy="1752600"/>
          </a:xfrm>
        </p:spPr>
        <p:txBody>
          <a:bodyPr>
            <a:normAutofit/>
          </a:bodyPr>
          <a:lstStyle/>
          <a:p>
            <a:pPr lvl="0" algn="l">
              <a:defRPr/>
            </a:pPr>
            <a:r>
              <a:rPr lang="en-US" sz="2800" dirty="0" smtClean="0">
                <a:solidFill>
                  <a:schemeClr val="tx1">
                    <a:lumMod val="85000"/>
                  </a:schemeClr>
                </a:solidFill>
              </a:rPr>
              <a:t>Kevin Kao</a:t>
            </a:r>
          </a:p>
          <a:p>
            <a:pPr lvl="0" algn="l">
              <a:spcBef>
                <a:spcPct val="0"/>
              </a:spcBef>
              <a:defRPr/>
            </a:pPr>
            <a:r>
              <a:rPr lang="en-US" sz="2400" dirty="0" smtClean="0">
                <a:solidFill>
                  <a:schemeClr val="tx1">
                    <a:lumMod val="85000"/>
                  </a:schemeClr>
                </a:solidFill>
              </a:rPr>
              <a:t>Delta Modeling Section</a:t>
            </a:r>
          </a:p>
          <a:p>
            <a:pPr lvl="0" algn="l">
              <a:defRPr/>
            </a:pPr>
            <a:r>
              <a:rPr lang="en-US" sz="2400" dirty="0" smtClean="0">
                <a:solidFill>
                  <a:schemeClr val="tx1">
                    <a:lumMod val="85000"/>
                  </a:schemeClr>
                </a:solidFill>
              </a:rPr>
              <a:t>California Department of Water Resources</a:t>
            </a:r>
          </a:p>
          <a:p>
            <a:endParaRPr lang="en-US" dirty="0"/>
          </a:p>
        </p:txBody>
      </p:sp>
      <p:pic>
        <p:nvPicPr>
          <p:cNvPr id="5" name="Picture 4" descr="dwranim"/>
          <p:cNvPicPr>
            <a:picLocks noChangeAspect="1" noChangeArrowheads="1"/>
          </p:cNvPicPr>
          <p:nvPr/>
        </p:nvPicPr>
        <p:blipFill>
          <a:blip r:embed="rId3" cstate="print"/>
          <a:srcRect/>
          <a:stretch>
            <a:fillRect/>
          </a:stretch>
        </p:blipFill>
        <p:spPr bwMode="auto">
          <a:xfrm>
            <a:off x="1295400" y="3927475"/>
            <a:ext cx="1035050" cy="1101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dirty="0" smtClean="0"/>
              <a:t>Notepad</a:t>
            </a:r>
            <a:r>
              <a:rPr lang="en-US" dirty="0"/>
              <a:t>++ syntax highlighting </a:t>
            </a:r>
          </a:p>
        </p:txBody>
      </p:sp>
      <p:pic>
        <p:nvPicPr>
          <p:cNvPr id="3076" name="Picture 4"/>
          <p:cNvPicPr>
            <a:picLocks noChangeAspect="1" noChangeArrowheads="1"/>
          </p:cNvPicPr>
          <p:nvPr/>
        </p:nvPicPr>
        <p:blipFill>
          <a:blip r:embed="rId3" cstate="print"/>
          <a:srcRect/>
          <a:stretch>
            <a:fillRect/>
          </a:stretch>
        </p:blipFill>
        <p:spPr bwMode="auto">
          <a:xfrm>
            <a:off x="238125" y="1190625"/>
            <a:ext cx="6010275" cy="3990975"/>
          </a:xfrm>
          <a:prstGeom prst="rect">
            <a:avLst/>
          </a:prstGeom>
          <a:noFill/>
          <a:ln w="9525">
            <a:noFill/>
            <a:miter lim="800000"/>
            <a:headEnd/>
            <a:tailEnd/>
          </a:ln>
        </p:spPr>
      </p:pic>
      <p:pic>
        <p:nvPicPr>
          <p:cNvPr id="3075" name="Picture 3"/>
          <p:cNvPicPr>
            <a:picLocks noGrp="1" noChangeAspect="1" noChangeArrowheads="1"/>
          </p:cNvPicPr>
          <p:nvPr>
            <p:ph idx="1"/>
          </p:nvPr>
        </p:nvPicPr>
        <p:blipFill>
          <a:blip r:embed="rId4" cstate="print"/>
          <a:srcRect/>
          <a:stretch>
            <a:fillRect/>
          </a:stretch>
        </p:blipFill>
        <p:spPr bwMode="auto">
          <a:xfrm>
            <a:off x="2514600" y="2667000"/>
            <a:ext cx="6009524" cy="3990476"/>
          </a:xfrm>
          <a:prstGeom prst="rect">
            <a:avLst/>
          </a:prstGeom>
          <a:noFill/>
          <a:ln w="9525">
            <a:noFill/>
            <a:miter lim="800000"/>
            <a:headEnd/>
            <a:tailEnd/>
          </a:ln>
        </p:spPr>
      </p:pic>
      <p:pic>
        <p:nvPicPr>
          <p:cNvPr id="5" name="Picture 4"/>
          <p:cNvPicPr>
            <a:picLocks noChangeAspect="1" noChangeArrowheads="1"/>
          </p:cNvPicPr>
          <p:nvPr/>
        </p:nvPicPr>
        <p:blipFill>
          <a:blip r:embed="rId5" cstate="print"/>
          <a:srcRect/>
          <a:stretch>
            <a:fillRect/>
          </a:stretch>
        </p:blipFill>
        <p:spPr bwMode="auto">
          <a:xfrm>
            <a:off x="6235084" y="1371601"/>
            <a:ext cx="2832716" cy="3462904"/>
          </a:xfrm>
          <a:prstGeom prst="rect">
            <a:avLst/>
          </a:prstGeom>
          <a:noFill/>
          <a:ln w="9525">
            <a:solidFill>
              <a:schemeClr val="tx1"/>
            </a:solidFill>
            <a:miter lim="800000"/>
            <a:headEnd/>
            <a:tailEnd/>
          </a:ln>
          <a:effectLst>
            <a:glow rad="228600">
              <a:schemeClr val="accent6">
                <a:satMod val="175000"/>
                <a:alpha val="40000"/>
              </a:schemeClr>
            </a:glow>
          </a:effectLst>
          <a:scene3d>
            <a:camera prst="perspectiveContrastingLeftFacing"/>
            <a:lightRig rig="threePt" dir="t"/>
          </a:scene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FAQ</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792162"/>
          </a:xfrm>
        </p:spPr>
        <p:txBody>
          <a:bodyPr>
            <a:noAutofit/>
          </a:bodyPr>
          <a:lstStyle/>
          <a:p>
            <a:r>
              <a:rPr lang="en-US" sz="3600" dirty="0" smtClean="0"/>
              <a:t>Question: Can I just move my installation?</a:t>
            </a:r>
          </a:p>
        </p:txBody>
      </p:sp>
      <p:pic>
        <p:nvPicPr>
          <p:cNvPr id="19" name="Picture 3"/>
          <p:cNvPicPr>
            <a:picLocks noChangeAspect="1" noChangeArrowheads="1"/>
          </p:cNvPicPr>
          <p:nvPr/>
        </p:nvPicPr>
        <p:blipFill>
          <a:blip r:embed="rId3" cstate="print"/>
          <a:srcRect/>
          <a:stretch>
            <a:fillRect/>
          </a:stretch>
        </p:blipFill>
        <p:spPr bwMode="auto">
          <a:xfrm>
            <a:off x="152405" y="1219201"/>
            <a:ext cx="3990476" cy="4628572"/>
          </a:xfrm>
          <a:prstGeom prst="rect">
            <a:avLst/>
          </a:prstGeom>
          <a:noFill/>
          <a:ln w="9525">
            <a:noFill/>
            <a:miter lim="800000"/>
            <a:headEnd/>
            <a:tailEnd/>
          </a:ln>
        </p:spPr>
      </p:pic>
      <p:sp>
        <p:nvSpPr>
          <p:cNvPr id="20" name="Oval 19"/>
          <p:cNvSpPr/>
          <p:nvPr/>
        </p:nvSpPr>
        <p:spPr>
          <a:xfrm>
            <a:off x="1219200" y="4800600"/>
            <a:ext cx="1447800" cy="533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p:cNvPicPr>
            <a:picLocks noGrp="1" noChangeAspect="1" noChangeArrowheads="1"/>
          </p:cNvPicPr>
          <p:nvPr>
            <p:ph idx="1"/>
          </p:nvPr>
        </p:nvPicPr>
        <p:blipFill>
          <a:blip r:embed="rId4" cstate="print"/>
          <a:srcRect/>
          <a:stretch>
            <a:fillRect/>
          </a:stretch>
        </p:blipFill>
        <p:spPr bwMode="auto">
          <a:xfrm>
            <a:off x="2819400" y="1981200"/>
            <a:ext cx="4267200" cy="4778375"/>
          </a:xfrm>
          <a:prstGeom prst="rect">
            <a:avLst/>
          </a:prstGeom>
          <a:noFill/>
          <a:ln w="9525">
            <a:noFill/>
            <a:miter lim="800000"/>
            <a:headEnd/>
            <a:tailEnd/>
          </a:ln>
          <a:effectLst>
            <a:outerShdw blurRad="254000" dist="317500" dir="8100000" algn="tr" rotWithShape="0">
              <a:prstClr val="black">
                <a:alpha val="40000"/>
              </a:prstClr>
            </a:outerShdw>
          </a:effectLst>
        </p:spPr>
      </p:pic>
      <p:sp>
        <p:nvSpPr>
          <p:cNvPr id="23" name="Rectangle 22"/>
          <p:cNvSpPr/>
          <p:nvPr/>
        </p:nvSpPr>
        <p:spPr>
          <a:xfrm>
            <a:off x="5562600" y="4495800"/>
            <a:ext cx="3276600" cy="1066800"/>
          </a:xfrm>
          <a:prstGeom prst="rect">
            <a:avLst/>
          </a:prstGeom>
          <a:solidFill>
            <a:schemeClr val="bg1"/>
          </a:solidFill>
          <a:ln w="19050">
            <a:solidFill>
              <a:schemeClr val="tx1"/>
            </a:solidFill>
          </a:ln>
        </p:spPr>
        <p:txBody>
          <a:bodyPr wrap="square" anchor="ctr" anchorCtr="1">
            <a:noAutofit/>
          </a:bodyPr>
          <a:lstStyle/>
          <a:p>
            <a:r>
              <a:rPr lang="en-US" sz="2000" dirty="0" smtClean="0"/>
              <a:t>%DSM2_HOME%\bin</a:t>
            </a:r>
          </a:p>
          <a:p>
            <a:r>
              <a:rPr lang="en-US" sz="2000" dirty="0" smtClean="0"/>
              <a:t>%DSM2_HOME%\vista\bin</a:t>
            </a:r>
          </a:p>
          <a:p>
            <a:r>
              <a:rPr lang="en-US" sz="2000" dirty="0" smtClean="0"/>
              <a:t>%VISTA_HOME%</a:t>
            </a:r>
          </a:p>
        </p:txBody>
      </p:sp>
      <p:sp>
        <p:nvSpPr>
          <p:cNvPr id="7" name="TextBox 6"/>
          <p:cNvSpPr txBox="1"/>
          <p:nvPr/>
        </p:nvSpPr>
        <p:spPr>
          <a:xfrm>
            <a:off x="4572000" y="990600"/>
            <a:ext cx="4117730" cy="1200329"/>
          </a:xfrm>
          <a:prstGeom prst="rect">
            <a:avLst/>
          </a:prstGeom>
          <a:noFill/>
        </p:spPr>
        <p:txBody>
          <a:bodyPr wrap="square" rtlCol="0">
            <a:spAutoFit/>
          </a:bodyPr>
          <a:lstStyle/>
          <a:p>
            <a:r>
              <a:rPr lang="en-US" sz="2400" dirty="0" smtClean="0"/>
              <a:t>Yes, but you will have to change some Environment variables.</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10600" cy="792162"/>
          </a:xfrm>
        </p:spPr>
        <p:txBody>
          <a:bodyPr>
            <a:noAutofit/>
          </a:bodyPr>
          <a:lstStyle/>
          <a:p>
            <a:r>
              <a:rPr lang="en-US" sz="3600" dirty="0" smtClean="0"/>
              <a:t>Question: What happened if Installing over previous install?</a:t>
            </a:r>
          </a:p>
        </p:txBody>
      </p:sp>
      <p:pic>
        <p:nvPicPr>
          <p:cNvPr id="4" name="Picture 4"/>
          <p:cNvPicPr>
            <a:picLocks noChangeAspect="1" noChangeArrowheads="1"/>
          </p:cNvPicPr>
          <p:nvPr/>
        </p:nvPicPr>
        <p:blipFill>
          <a:blip r:embed="rId3" cstate="print"/>
          <a:srcRect/>
          <a:stretch>
            <a:fillRect/>
          </a:stretch>
        </p:blipFill>
        <p:spPr bwMode="auto">
          <a:xfrm>
            <a:off x="228600" y="1981200"/>
            <a:ext cx="3429000" cy="4191840"/>
          </a:xfrm>
          <a:prstGeom prst="rect">
            <a:avLst/>
          </a:prstGeom>
          <a:noFill/>
          <a:ln w="9525">
            <a:noFill/>
            <a:miter lim="800000"/>
            <a:headEnd/>
            <a:tailEnd/>
          </a:ln>
        </p:spPr>
      </p:pic>
      <p:sp>
        <p:nvSpPr>
          <p:cNvPr id="5" name="Rectangle 4"/>
          <p:cNvSpPr/>
          <p:nvPr/>
        </p:nvSpPr>
        <p:spPr>
          <a:xfrm>
            <a:off x="4191000" y="1981200"/>
            <a:ext cx="4423327" cy="830997"/>
          </a:xfrm>
          <a:prstGeom prst="rect">
            <a:avLst/>
          </a:prstGeom>
          <a:ln w="38100">
            <a:solidFill>
              <a:schemeClr val="bg1"/>
            </a:solidFill>
          </a:ln>
        </p:spPr>
        <p:txBody>
          <a:bodyPr wrap="square">
            <a:spAutoFit/>
          </a:bodyPr>
          <a:lstStyle/>
          <a:p>
            <a:r>
              <a:rPr lang="en-US" sz="2400" dirty="0"/>
              <a:t>H</a:t>
            </a:r>
            <a:r>
              <a:rPr lang="en-US" sz="2400" dirty="0" smtClean="0"/>
              <a:t>ydro.exe &amp; Qual.exe overwritten</a:t>
            </a:r>
          </a:p>
          <a:p>
            <a:r>
              <a:rPr lang="en-US" sz="2400" dirty="0" smtClean="0"/>
              <a:t>Version control exe retained</a:t>
            </a:r>
            <a:endParaRPr lang="en-US" sz="2400" dirty="0"/>
          </a:p>
        </p:txBody>
      </p:sp>
      <p:sp>
        <p:nvSpPr>
          <p:cNvPr id="6" name="Rectangle 5"/>
          <p:cNvSpPr/>
          <p:nvPr/>
        </p:nvSpPr>
        <p:spPr>
          <a:xfrm>
            <a:off x="4495800" y="3048000"/>
            <a:ext cx="3917291" cy="461665"/>
          </a:xfrm>
          <a:prstGeom prst="rect">
            <a:avLst/>
          </a:prstGeom>
          <a:ln w="38100">
            <a:solidFill>
              <a:schemeClr val="bg1"/>
            </a:solidFill>
          </a:ln>
        </p:spPr>
        <p:txBody>
          <a:bodyPr wrap="none">
            <a:spAutoFit/>
          </a:bodyPr>
          <a:lstStyle/>
          <a:p>
            <a:r>
              <a:rPr lang="en-US" sz="2400" dirty="0" smtClean="0"/>
              <a:t>Augmented. Nothing changed</a:t>
            </a:r>
            <a:endParaRPr lang="en-US" sz="2400" dirty="0"/>
          </a:p>
        </p:txBody>
      </p:sp>
      <p:sp>
        <p:nvSpPr>
          <p:cNvPr id="7" name="Rectangle 6"/>
          <p:cNvSpPr/>
          <p:nvPr/>
        </p:nvSpPr>
        <p:spPr>
          <a:xfrm>
            <a:off x="6553200" y="5257800"/>
            <a:ext cx="1325427" cy="461665"/>
          </a:xfrm>
          <a:prstGeom prst="rect">
            <a:avLst/>
          </a:prstGeom>
          <a:ln w="38100">
            <a:solidFill>
              <a:srgbClr val="FF0000"/>
            </a:solidFill>
          </a:ln>
        </p:spPr>
        <p:txBody>
          <a:bodyPr wrap="none">
            <a:spAutoFit/>
          </a:bodyPr>
          <a:lstStyle/>
          <a:p>
            <a:r>
              <a:rPr lang="en-US" sz="2400" dirty="0" smtClean="0"/>
              <a:t>Replaced</a:t>
            </a:r>
            <a:endParaRPr lang="en-US" sz="2400" dirty="0"/>
          </a:p>
        </p:txBody>
      </p:sp>
      <p:sp>
        <p:nvSpPr>
          <p:cNvPr id="8" name="Rectangle 7"/>
          <p:cNvSpPr/>
          <p:nvPr/>
        </p:nvSpPr>
        <p:spPr>
          <a:xfrm>
            <a:off x="6019800" y="3733800"/>
            <a:ext cx="2590800" cy="830997"/>
          </a:xfrm>
          <a:prstGeom prst="rect">
            <a:avLst/>
          </a:prstGeom>
          <a:ln w="38100">
            <a:solidFill>
              <a:schemeClr val="bg1"/>
            </a:solidFill>
          </a:ln>
        </p:spPr>
        <p:txBody>
          <a:bodyPr wrap="square">
            <a:spAutoFit/>
          </a:bodyPr>
          <a:lstStyle/>
          <a:p>
            <a:r>
              <a:rPr lang="en-US" sz="2400" dirty="0" smtClean="0"/>
              <a:t>User’s studies unchanged</a:t>
            </a:r>
            <a:endParaRPr lang="en-US" sz="2400" dirty="0"/>
          </a:p>
        </p:txBody>
      </p:sp>
      <p:cxnSp>
        <p:nvCxnSpPr>
          <p:cNvPr id="13" name="Straight Arrow Connector 12"/>
          <p:cNvCxnSpPr/>
          <p:nvPr/>
        </p:nvCxnSpPr>
        <p:spPr>
          <a:xfrm flipV="1">
            <a:off x="2133600" y="2438400"/>
            <a:ext cx="2057400" cy="15240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 idx="1"/>
          </p:cNvCxnSpPr>
          <p:nvPr/>
        </p:nvCxnSpPr>
        <p:spPr>
          <a:xfrm>
            <a:off x="3352800" y="2971800"/>
            <a:ext cx="1143000" cy="307033"/>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7" idx="1"/>
          </p:cNvCxnSpPr>
          <p:nvPr/>
        </p:nvCxnSpPr>
        <p:spPr>
          <a:xfrm>
            <a:off x="3657600" y="4876800"/>
            <a:ext cx="2895600" cy="611833"/>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7" idx="1"/>
          </p:cNvCxnSpPr>
          <p:nvPr/>
        </p:nvCxnSpPr>
        <p:spPr>
          <a:xfrm>
            <a:off x="2971800" y="5257800"/>
            <a:ext cx="3581400" cy="230833"/>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7" idx="1"/>
          </p:cNvCxnSpPr>
          <p:nvPr/>
        </p:nvCxnSpPr>
        <p:spPr>
          <a:xfrm flipV="1">
            <a:off x="2667000" y="5488633"/>
            <a:ext cx="3886200" cy="150167"/>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7" idx="1"/>
          </p:cNvCxnSpPr>
          <p:nvPr/>
        </p:nvCxnSpPr>
        <p:spPr>
          <a:xfrm flipV="1">
            <a:off x="2362200" y="5488633"/>
            <a:ext cx="4191000" cy="531169"/>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14600" y="4114800"/>
            <a:ext cx="3962400" cy="137160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7" idx="1"/>
          </p:cNvCxnSpPr>
          <p:nvPr/>
        </p:nvCxnSpPr>
        <p:spPr>
          <a:xfrm>
            <a:off x="3352800" y="3352800"/>
            <a:ext cx="3200400" cy="2135833"/>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514600" y="3733800"/>
            <a:ext cx="3962400" cy="1752600"/>
          </a:xfrm>
          <a:prstGeom prst="straightConnector1">
            <a:avLst/>
          </a:prstGeom>
          <a:ln w="381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590800" y="3962400"/>
            <a:ext cx="3352800" cy="53340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792162"/>
          </a:xfrm>
        </p:spPr>
        <p:txBody>
          <a:bodyPr>
            <a:noAutofit/>
          </a:bodyPr>
          <a:lstStyle/>
          <a:p>
            <a:r>
              <a:rPr lang="en-US" sz="2800" dirty="0" smtClean="0"/>
              <a:t>Question: What happened if Installing over previous install?</a:t>
            </a:r>
            <a:endParaRPr lang="en-US" sz="2800" dirty="0"/>
          </a:p>
        </p:txBody>
      </p:sp>
      <p:pic>
        <p:nvPicPr>
          <p:cNvPr id="4104" name="Picture 8"/>
          <p:cNvPicPr>
            <a:picLocks noChangeAspect="1" noChangeArrowheads="1"/>
          </p:cNvPicPr>
          <p:nvPr/>
        </p:nvPicPr>
        <p:blipFill>
          <a:blip r:embed="rId3" cstate="print"/>
          <a:srcRect/>
          <a:stretch>
            <a:fillRect/>
          </a:stretch>
        </p:blipFill>
        <p:spPr bwMode="auto">
          <a:xfrm>
            <a:off x="1219200" y="3886200"/>
            <a:ext cx="7542213" cy="2838450"/>
          </a:xfrm>
          <a:prstGeom prst="rect">
            <a:avLst/>
          </a:prstGeom>
          <a:noFill/>
          <a:ln w="9525">
            <a:noFill/>
            <a:miter lim="800000"/>
            <a:headEnd/>
            <a:tailEnd/>
          </a:ln>
        </p:spPr>
      </p:pic>
      <p:pic>
        <p:nvPicPr>
          <p:cNvPr id="4103" name="Picture 7"/>
          <p:cNvPicPr>
            <a:picLocks noChangeAspect="1" noChangeArrowheads="1"/>
          </p:cNvPicPr>
          <p:nvPr/>
        </p:nvPicPr>
        <p:blipFill>
          <a:blip r:embed="rId4" cstate="print"/>
          <a:srcRect/>
          <a:stretch>
            <a:fillRect/>
          </a:stretch>
        </p:blipFill>
        <p:spPr bwMode="auto">
          <a:xfrm>
            <a:off x="914400" y="990600"/>
            <a:ext cx="2971800" cy="3596771"/>
          </a:xfrm>
          <a:prstGeom prst="rect">
            <a:avLst/>
          </a:prstGeom>
          <a:noFill/>
          <a:ln w="9525">
            <a:noFill/>
            <a:miter lim="800000"/>
            <a:headEnd/>
            <a:tailEnd/>
          </a:ln>
        </p:spPr>
      </p:pic>
      <p:sp>
        <p:nvSpPr>
          <p:cNvPr id="15" name="Oval 14"/>
          <p:cNvSpPr/>
          <p:nvPr/>
        </p:nvSpPr>
        <p:spPr>
          <a:xfrm>
            <a:off x="6705600" y="5029200"/>
            <a:ext cx="13716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5" name="Picture 9"/>
          <p:cNvPicPr>
            <a:picLocks noChangeAspect="1" noChangeArrowheads="1"/>
          </p:cNvPicPr>
          <p:nvPr/>
        </p:nvPicPr>
        <p:blipFill>
          <a:blip r:embed="rId5" cstate="print"/>
          <a:srcRect/>
          <a:stretch>
            <a:fillRect/>
          </a:stretch>
        </p:blipFill>
        <p:spPr bwMode="auto">
          <a:xfrm>
            <a:off x="4876800" y="990600"/>
            <a:ext cx="3657600" cy="3616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DSM2 Website</a:t>
            </a:r>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228600" y="1447800"/>
            <a:ext cx="5149776" cy="4525963"/>
          </a:xfrm>
          <a:prstGeom prst="rect">
            <a:avLst/>
          </a:prstGeom>
          <a:noFill/>
          <a:ln w="9525">
            <a:noFill/>
            <a:miter lim="800000"/>
            <a:headEnd/>
            <a:tailEnd/>
          </a:ln>
        </p:spPr>
      </p:pic>
      <p:sp>
        <p:nvSpPr>
          <p:cNvPr id="5" name="Rectangle 4"/>
          <p:cNvSpPr/>
          <p:nvPr/>
        </p:nvSpPr>
        <p:spPr>
          <a:xfrm>
            <a:off x="304800" y="990600"/>
            <a:ext cx="8610600" cy="369332"/>
          </a:xfrm>
          <a:prstGeom prst="rect">
            <a:avLst/>
          </a:prstGeom>
        </p:spPr>
        <p:txBody>
          <a:bodyPr wrap="square">
            <a:spAutoFit/>
          </a:bodyPr>
          <a:lstStyle/>
          <a:p>
            <a:r>
              <a:rPr lang="en-US" dirty="0" smtClean="0"/>
              <a:t>http://baydeltaoffice.water.ca.gov/modeling/deltamodeling/models/dsm2v8/dsm2.cfm</a:t>
            </a:r>
            <a:endParaRPr lang="en-US" dirty="0"/>
          </a:p>
        </p:txBody>
      </p:sp>
      <p:sp>
        <p:nvSpPr>
          <p:cNvPr id="7" name="Rectangle 6"/>
          <p:cNvSpPr/>
          <p:nvPr/>
        </p:nvSpPr>
        <p:spPr>
          <a:xfrm>
            <a:off x="4267200" y="2209800"/>
            <a:ext cx="2558714" cy="523220"/>
          </a:xfrm>
          <a:prstGeom prst="rect">
            <a:avLst/>
          </a:prstGeom>
          <a:solidFill>
            <a:schemeClr val="bg1"/>
          </a:solidFill>
          <a:ln w="50800">
            <a:solidFill>
              <a:srgbClr val="FF0000"/>
            </a:solidFill>
          </a:ln>
        </p:spPr>
        <p:txBody>
          <a:bodyPr wrap="none">
            <a:spAutoFit/>
          </a:bodyPr>
          <a:lstStyle/>
          <a:p>
            <a:r>
              <a:rPr lang="en-US" sz="2800" dirty="0" smtClean="0"/>
              <a:t>Google </a:t>
            </a:r>
            <a:r>
              <a:rPr lang="en-US" sz="2800" dirty="0" smtClean="0"/>
              <a:t> “DSM2”</a:t>
            </a:r>
            <a:endParaRPr lang="en-US" sz="2800" dirty="0"/>
          </a:p>
        </p:txBody>
      </p:sp>
      <p:pic>
        <p:nvPicPr>
          <p:cNvPr id="5124" name="Picture 4"/>
          <p:cNvPicPr>
            <a:picLocks noChangeAspect="1" noChangeArrowheads="1"/>
          </p:cNvPicPr>
          <p:nvPr/>
        </p:nvPicPr>
        <p:blipFill>
          <a:blip r:embed="rId4" cstate="print"/>
          <a:srcRect/>
          <a:stretch>
            <a:fillRect/>
          </a:stretch>
        </p:blipFill>
        <p:spPr bwMode="auto">
          <a:xfrm>
            <a:off x="2819400" y="2857500"/>
            <a:ext cx="6143625" cy="3848100"/>
          </a:xfrm>
          <a:prstGeom prst="rect">
            <a:avLst/>
          </a:prstGeom>
          <a:noFill/>
          <a:ln w="9525">
            <a:solidFill>
              <a:schemeClr val="tx1"/>
            </a:solidFill>
            <a:miter lim="800000"/>
            <a:headEnd/>
            <a:tailEnd/>
          </a:ln>
          <a:effectLst>
            <a:outerShdw blurRad="254000" dist="3175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DSM2 Website</a:t>
            </a:r>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228600" y="1447800"/>
            <a:ext cx="5149776" cy="4525963"/>
          </a:xfrm>
          <a:prstGeom prst="rect">
            <a:avLst/>
          </a:prstGeom>
          <a:noFill/>
          <a:ln w="9525">
            <a:noFill/>
            <a:miter lim="800000"/>
            <a:headEnd/>
            <a:tailEnd/>
          </a:ln>
        </p:spPr>
      </p:pic>
      <p:sp>
        <p:nvSpPr>
          <p:cNvPr id="5" name="Rectangle 4"/>
          <p:cNvSpPr/>
          <p:nvPr/>
        </p:nvSpPr>
        <p:spPr>
          <a:xfrm>
            <a:off x="304800" y="990600"/>
            <a:ext cx="8610600" cy="369332"/>
          </a:xfrm>
          <a:prstGeom prst="rect">
            <a:avLst/>
          </a:prstGeom>
        </p:spPr>
        <p:txBody>
          <a:bodyPr wrap="square">
            <a:spAutoFit/>
          </a:bodyPr>
          <a:lstStyle/>
          <a:p>
            <a:r>
              <a:rPr lang="en-US" dirty="0" smtClean="0"/>
              <a:t>http://baydeltaoffice.water.ca.gov/modeling/deltamodeling/models/dsm2v8/dsm2.cfm</a:t>
            </a:r>
            <a:endParaRPr lang="en-US" dirty="0"/>
          </a:p>
        </p:txBody>
      </p:sp>
      <p:sp>
        <p:nvSpPr>
          <p:cNvPr id="7" name="Rectangle 6"/>
          <p:cNvSpPr/>
          <p:nvPr/>
        </p:nvSpPr>
        <p:spPr>
          <a:xfrm>
            <a:off x="4267200" y="2209800"/>
            <a:ext cx="2558714" cy="523220"/>
          </a:xfrm>
          <a:prstGeom prst="rect">
            <a:avLst/>
          </a:prstGeom>
          <a:solidFill>
            <a:schemeClr val="bg1"/>
          </a:solidFill>
          <a:ln w="50800">
            <a:solidFill>
              <a:srgbClr val="FF0000"/>
            </a:solidFill>
          </a:ln>
        </p:spPr>
        <p:txBody>
          <a:bodyPr wrap="none">
            <a:spAutoFit/>
          </a:bodyPr>
          <a:lstStyle/>
          <a:p>
            <a:r>
              <a:rPr lang="en-US" sz="2800" dirty="0" smtClean="0"/>
              <a:t>Google </a:t>
            </a:r>
            <a:r>
              <a:rPr lang="en-US" sz="2800" dirty="0" smtClean="0"/>
              <a:t> “DSM2”</a:t>
            </a:r>
            <a:endParaRPr lang="en-US" sz="2800" dirty="0"/>
          </a:p>
        </p:txBody>
      </p:sp>
      <p:pic>
        <p:nvPicPr>
          <p:cNvPr id="5124" name="Picture 4"/>
          <p:cNvPicPr>
            <a:picLocks noChangeAspect="1" noChangeArrowheads="1"/>
          </p:cNvPicPr>
          <p:nvPr/>
        </p:nvPicPr>
        <p:blipFill>
          <a:blip r:embed="rId4" cstate="print"/>
          <a:srcRect/>
          <a:stretch>
            <a:fillRect/>
          </a:stretch>
        </p:blipFill>
        <p:spPr bwMode="auto">
          <a:xfrm>
            <a:off x="2819400" y="2857500"/>
            <a:ext cx="6143625" cy="3848100"/>
          </a:xfrm>
          <a:prstGeom prst="rect">
            <a:avLst/>
          </a:prstGeom>
          <a:noFill/>
          <a:ln w="9525">
            <a:solidFill>
              <a:schemeClr val="tx1"/>
            </a:solidFill>
            <a:miter lim="800000"/>
            <a:headEnd/>
            <a:tailEnd/>
          </a:ln>
          <a:effectLst>
            <a:outerShdw blurRad="254000" dist="317500" dir="8100000" algn="tr" rotWithShape="0">
              <a:prstClr val="black">
                <a:alpha val="40000"/>
              </a:prst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DSM2</a:t>
            </a:r>
            <a:endParaRPr 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28600" y="1981200"/>
            <a:ext cx="4790477" cy="3733334"/>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5334000" y="1981200"/>
            <a:ext cx="3328321" cy="4068763"/>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3" cstate="print"/>
          <a:srcRect/>
          <a:stretch>
            <a:fillRect/>
          </a:stretch>
        </p:blipFill>
        <p:spPr bwMode="auto">
          <a:xfrm>
            <a:off x="135534" y="1143000"/>
            <a:ext cx="2226666" cy="3960001"/>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1589067" y="1320466"/>
            <a:ext cx="2373333" cy="2413334"/>
          </a:xfrm>
          <a:prstGeom prst="rect">
            <a:avLst/>
          </a:prstGeom>
          <a:noFill/>
          <a:ln w="9525">
            <a:noFill/>
            <a:miter lim="800000"/>
            <a:headEnd/>
            <a:tailEnd/>
          </a:ln>
          <a:effectLst>
            <a:outerShdw blurRad="254000" dist="190500" dir="9600000" algn="r" rotWithShape="0">
              <a:prstClr val="black">
                <a:alpha val="40000"/>
              </a:prstClr>
            </a:outerShdw>
          </a:effectLst>
        </p:spPr>
      </p:pic>
      <p:pic>
        <p:nvPicPr>
          <p:cNvPr id="2052" name="Picture 4"/>
          <p:cNvPicPr>
            <a:picLocks noChangeAspect="1" noChangeArrowheads="1"/>
          </p:cNvPicPr>
          <p:nvPr/>
        </p:nvPicPr>
        <p:blipFill>
          <a:blip r:embed="rId5" cstate="print"/>
          <a:srcRect/>
          <a:stretch>
            <a:fillRect/>
          </a:stretch>
        </p:blipFill>
        <p:spPr bwMode="auto">
          <a:xfrm>
            <a:off x="2899666" y="1103134"/>
            <a:ext cx="2053334" cy="1106666"/>
          </a:xfrm>
          <a:prstGeom prst="rect">
            <a:avLst/>
          </a:prstGeom>
          <a:noFill/>
          <a:ln w="9525">
            <a:noFill/>
            <a:miter lim="800000"/>
            <a:headEnd/>
            <a:tailEnd/>
          </a:ln>
          <a:effectLst>
            <a:outerShdw blurRad="254000" dist="190500" dir="9600000" algn="r" rotWithShape="0">
              <a:prstClr val="black">
                <a:alpha val="40000"/>
              </a:prstClr>
            </a:outerShdw>
          </a:effectLst>
        </p:spPr>
      </p:pic>
      <p:pic>
        <p:nvPicPr>
          <p:cNvPr id="11" name="Picture 12" descr="documentation"/>
          <p:cNvPicPr>
            <a:picLocks noChangeAspect="1" noChangeArrowheads="1"/>
          </p:cNvPicPr>
          <p:nvPr/>
        </p:nvPicPr>
        <p:blipFill>
          <a:blip r:embed="rId6" cstate="print"/>
          <a:srcRect/>
          <a:stretch>
            <a:fillRect/>
          </a:stretch>
        </p:blipFill>
        <p:spPr bwMode="auto">
          <a:xfrm>
            <a:off x="4486275" y="2314575"/>
            <a:ext cx="4505325" cy="3705225"/>
          </a:xfrm>
          <a:prstGeom prst="rect">
            <a:avLst/>
          </a:prstGeom>
          <a:noFill/>
          <a:effectLst>
            <a:reflection blurRad="6350" stA="50000" endA="300" endPos="38500" dist="50800" dir="5400000" sy="-100000" algn="bl" rotWithShape="0"/>
          </a:effectLst>
        </p:spPr>
      </p:pic>
      <p:sp>
        <p:nvSpPr>
          <p:cNvPr id="12" name="Title 1"/>
          <p:cNvSpPr>
            <a:spLocks noGrp="1"/>
          </p:cNvSpPr>
          <p:nvPr>
            <p:ph type="title"/>
          </p:nvPr>
        </p:nvSpPr>
        <p:spPr>
          <a:xfrm>
            <a:off x="457200" y="152400"/>
            <a:ext cx="8229600" cy="792162"/>
          </a:xfrm>
        </p:spPr>
        <p:txBody>
          <a:bodyPr/>
          <a:lstStyle/>
          <a:p>
            <a:r>
              <a:rPr lang="en-US" dirty="0" smtClean="0"/>
              <a:t>DSM2 Documentation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DSM2 Versioning</a:t>
            </a:r>
            <a:endParaRPr lang="en-US" dirty="0"/>
          </a:p>
        </p:txBody>
      </p:sp>
      <p:pic>
        <p:nvPicPr>
          <p:cNvPr id="4104" name="Picture 8"/>
          <p:cNvPicPr>
            <a:picLocks noChangeAspect="1" noChangeArrowheads="1"/>
          </p:cNvPicPr>
          <p:nvPr/>
        </p:nvPicPr>
        <p:blipFill>
          <a:blip r:embed="rId3" cstate="print"/>
          <a:srcRect/>
          <a:stretch>
            <a:fillRect/>
          </a:stretch>
        </p:blipFill>
        <p:spPr bwMode="auto">
          <a:xfrm>
            <a:off x="1219200" y="3886200"/>
            <a:ext cx="7542213" cy="2838450"/>
          </a:xfrm>
          <a:prstGeom prst="rect">
            <a:avLst/>
          </a:prstGeom>
          <a:noFill/>
          <a:ln w="9525">
            <a:noFill/>
            <a:miter lim="800000"/>
            <a:headEnd/>
            <a:tailEnd/>
          </a:ln>
        </p:spPr>
      </p:pic>
      <p:pic>
        <p:nvPicPr>
          <p:cNvPr id="4103" name="Picture 7"/>
          <p:cNvPicPr>
            <a:picLocks noChangeAspect="1" noChangeArrowheads="1"/>
          </p:cNvPicPr>
          <p:nvPr/>
        </p:nvPicPr>
        <p:blipFill>
          <a:blip r:embed="rId4" cstate="print"/>
          <a:srcRect/>
          <a:stretch>
            <a:fillRect/>
          </a:stretch>
        </p:blipFill>
        <p:spPr bwMode="auto">
          <a:xfrm>
            <a:off x="914400" y="990600"/>
            <a:ext cx="2971800" cy="3596771"/>
          </a:xfrm>
          <a:prstGeom prst="rect">
            <a:avLst/>
          </a:prstGeom>
          <a:noFill/>
          <a:ln w="9525">
            <a:noFill/>
            <a:miter lim="800000"/>
            <a:headEnd/>
            <a:tailEnd/>
          </a:ln>
        </p:spPr>
      </p:pic>
      <p:sp>
        <p:nvSpPr>
          <p:cNvPr id="15" name="Oval 14"/>
          <p:cNvSpPr/>
          <p:nvPr/>
        </p:nvSpPr>
        <p:spPr>
          <a:xfrm>
            <a:off x="6705600" y="5029200"/>
            <a:ext cx="1371600" cy="381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5" name="Picture 9"/>
          <p:cNvPicPr>
            <a:picLocks noChangeAspect="1" noChangeArrowheads="1"/>
          </p:cNvPicPr>
          <p:nvPr/>
        </p:nvPicPr>
        <p:blipFill>
          <a:blip r:embed="rId5" cstate="print"/>
          <a:srcRect/>
          <a:stretch>
            <a:fillRect/>
          </a:stretch>
        </p:blipFill>
        <p:spPr bwMode="auto">
          <a:xfrm>
            <a:off x="4876800" y="990600"/>
            <a:ext cx="3657600" cy="36161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DSM2 version</a:t>
            </a:r>
            <a:endParaRPr lang="en-US" dirty="0"/>
          </a:p>
        </p:txBody>
      </p:sp>
      <p:pic>
        <p:nvPicPr>
          <p:cNvPr id="2051" name="Picture 3"/>
          <p:cNvPicPr>
            <a:picLocks noGrp="1" noChangeAspect="1" noChangeArrowheads="1"/>
          </p:cNvPicPr>
          <p:nvPr>
            <p:ph idx="1"/>
          </p:nvPr>
        </p:nvPicPr>
        <p:blipFill>
          <a:blip r:embed="rId3" cstate="print"/>
          <a:srcRect/>
          <a:stretch>
            <a:fillRect/>
          </a:stretch>
        </p:blipFill>
        <p:spPr bwMode="auto">
          <a:xfrm>
            <a:off x="762000" y="1905000"/>
            <a:ext cx="4985715" cy="2328572"/>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3124200" y="3581400"/>
            <a:ext cx="4985715" cy="23285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3</a:t>
            </a:r>
            <a:r>
              <a:rPr lang="en-US" baseline="30000" dirty="0" smtClean="0"/>
              <a:t>rd</a:t>
            </a:r>
            <a:r>
              <a:rPr lang="en-US" dirty="0" smtClean="0"/>
              <a:t> Party Software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3</a:t>
            </a:r>
            <a:r>
              <a:rPr lang="en-US" baseline="30000" dirty="0" smtClean="0"/>
              <a:t>rd</a:t>
            </a:r>
            <a:r>
              <a:rPr lang="en-US" dirty="0" smtClean="0"/>
              <a:t> Party Software</a:t>
            </a:r>
            <a:endParaRPr lang="en-US"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457200" y="1600200"/>
            <a:ext cx="5149776" cy="4525963"/>
          </a:xfrm>
          <a:prstGeom prst="rect">
            <a:avLst/>
          </a:prstGeom>
          <a:noFill/>
          <a:ln w="9525">
            <a:noFill/>
            <a:miter lim="800000"/>
            <a:headEnd/>
            <a:tailEnd/>
          </a:ln>
        </p:spPr>
      </p:pic>
      <p:sp>
        <p:nvSpPr>
          <p:cNvPr id="5" name="Rectangle 4"/>
          <p:cNvSpPr/>
          <p:nvPr/>
        </p:nvSpPr>
        <p:spPr>
          <a:xfrm>
            <a:off x="304800" y="990600"/>
            <a:ext cx="8610600" cy="369332"/>
          </a:xfrm>
          <a:prstGeom prst="rect">
            <a:avLst/>
          </a:prstGeom>
        </p:spPr>
        <p:txBody>
          <a:bodyPr wrap="square">
            <a:spAutoFit/>
          </a:bodyPr>
          <a:lstStyle/>
          <a:p>
            <a:r>
              <a:rPr lang="en-US" dirty="0" smtClean="0"/>
              <a:t>http://baydeltaoffice.water.ca.gov/modeling/deltamodeling/models/dsm2v8/dsm2.cfm</a:t>
            </a:r>
            <a:endParaRPr lang="en-US" dirty="0"/>
          </a:p>
        </p:txBody>
      </p:sp>
      <p:pic>
        <p:nvPicPr>
          <p:cNvPr id="5123" name="Picture 3"/>
          <p:cNvPicPr>
            <a:picLocks noChangeAspect="1" noChangeArrowheads="1"/>
          </p:cNvPicPr>
          <p:nvPr/>
        </p:nvPicPr>
        <p:blipFill>
          <a:blip r:embed="rId4" cstate="print"/>
          <a:srcRect/>
          <a:stretch>
            <a:fillRect/>
          </a:stretch>
        </p:blipFill>
        <p:spPr bwMode="auto">
          <a:xfrm>
            <a:off x="3439231" y="2106728"/>
            <a:ext cx="5476169" cy="4522672"/>
          </a:xfrm>
          <a:prstGeom prst="rect">
            <a:avLst/>
          </a:prstGeom>
          <a:noFill/>
          <a:ln w="9525">
            <a:solidFill>
              <a:schemeClr val="tx1"/>
            </a:solidFill>
            <a:miter lim="800000"/>
            <a:headEnd/>
            <a:tailEnd/>
          </a:ln>
          <a:effectLst>
            <a:outerShdw blurRad="254000" dist="317500" dir="8100000" algn="tr" rotWithShape="0">
              <a:prstClr val="black">
                <a:alpha val="40000"/>
              </a:prst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3" cstate="print"/>
          <a:srcRect/>
          <a:stretch>
            <a:fillRect/>
          </a:stretch>
        </p:blipFill>
        <p:spPr bwMode="auto">
          <a:xfrm>
            <a:off x="152400" y="1219200"/>
            <a:ext cx="3622528" cy="3505200"/>
          </a:xfrm>
          <a:prstGeom prst="rect">
            <a:avLst/>
          </a:prstGeom>
          <a:noFill/>
          <a:ln w="9525">
            <a:noFill/>
            <a:miter lim="800000"/>
            <a:headEnd/>
            <a:tailEnd/>
          </a:ln>
          <a:effectLst>
            <a:softEdge rad="31750"/>
          </a:effectLst>
        </p:spPr>
      </p:pic>
      <p:sp>
        <p:nvSpPr>
          <p:cNvPr id="2" name="Title 1"/>
          <p:cNvSpPr>
            <a:spLocks noGrp="1"/>
          </p:cNvSpPr>
          <p:nvPr>
            <p:ph type="title"/>
          </p:nvPr>
        </p:nvSpPr>
        <p:spPr>
          <a:xfrm>
            <a:off x="457200" y="152400"/>
            <a:ext cx="8229600" cy="685800"/>
          </a:xfrm>
        </p:spPr>
        <p:txBody>
          <a:bodyPr>
            <a:normAutofit fontScale="90000"/>
          </a:bodyPr>
          <a:lstStyle/>
          <a:p>
            <a:r>
              <a:rPr lang="en-US" dirty="0" smtClean="0"/>
              <a:t>Open Command </a:t>
            </a:r>
            <a:r>
              <a:rPr lang="en-US" dirty="0" smtClean="0"/>
              <a:t>Here</a:t>
            </a:r>
            <a:endParaRPr lang="en-US" dirty="0"/>
          </a:p>
        </p:txBody>
      </p:sp>
      <p:pic>
        <p:nvPicPr>
          <p:cNvPr id="8194" name="Picture 2"/>
          <p:cNvPicPr>
            <a:picLocks noGrp="1" noChangeAspect="1" noChangeArrowheads="1"/>
          </p:cNvPicPr>
          <p:nvPr>
            <p:ph idx="1"/>
          </p:nvPr>
        </p:nvPicPr>
        <p:blipFill>
          <a:blip r:embed="rId4" cstate="print"/>
          <a:srcRect r="7143" b="6444"/>
          <a:stretch>
            <a:fillRect/>
          </a:stretch>
        </p:blipFill>
        <p:spPr bwMode="auto">
          <a:xfrm>
            <a:off x="1219200" y="2819400"/>
            <a:ext cx="2971800" cy="3318656"/>
          </a:xfrm>
          <a:prstGeom prst="rect">
            <a:avLst/>
          </a:prstGeom>
          <a:noFill/>
          <a:ln w="9525">
            <a:noFill/>
            <a:miter lim="800000"/>
            <a:headEnd/>
            <a:tailEnd/>
          </a:ln>
          <a:effectLst>
            <a:outerShdw blurRad="254000" dist="317500" dir="8100000" algn="tl" rotWithShape="0">
              <a:schemeClr val="bg1">
                <a:alpha val="40000"/>
              </a:schemeClr>
            </a:outerShdw>
          </a:effectLst>
        </p:spPr>
      </p:pic>
      <p:pic>
        <p:nvPicPr>
          <p:cNvPr id="8199" name="Picture 7"/>
          <p:cNvPicPr>
            <a:picLocks noChangeAspect="1" noChangeArrowheads="1"/>
          </p:cNvPicPr>
          <p:nvPr/>
        </p:nvPicPr>
        <p:blipFill>
          <a:blip r:embed="rId5" cstate="print"/>
          <a:srcRect/>
          <a:stretch>
            <a:fillRect/>
          </a:stretch>
        </p:blipFill>
        <p:spPr bwMode="auto">
          <a:xfrm>
            <a:off x="4038600" y="3429000"/>
            <a:ext cx="5001522" cy="3124200"/>
          </a:xfrm>
          <a:prstGeom prst="rect">
            <a:avLst/>
          </a:prstGeom>
          <a:noFill/>
          <a:ln w="9525">
            <a:noFill/>
            <a:miter lim="800000"/>
            <a:headEnd/>
            <a:tailEnd/>
          </a:ln>
          <a:effectLst>
            <a:outerShdw blurRad="254000" dist="317500" dir="8100000" algn="tr" rotWithShape="0">
              <a:prstClr val="black">
                <a:alpha val="40000"/>
              </a:prstClr>
            </a:outerShdw>
          </a:effectLst>
        </p:spPr>
      </p:pic>
      <p:sp>
        <p:nvSpPr>
          <p:cNvPr id="6" name="TextBox 5"/>
          <p:cNvSpPr txBox="1"/>
          <p:nvPr/>
        </p:nvSpPr>
        <p:spPr>
          <a:xfrm>
            <a:off x="3810000" y="1905000"/>
            <a:ext cx="5029200" cy="523220"/>
          </a:xfrm>
          <a:prstGeom prst="rect">
            <a:avLst/>
          </a:prstGeom>
          <a:noFill/>
        </p:spPr>
        <p:txBody>
          <a:bodyPr wrap="square" rtlCol="0">
            <a:spAutoFit/>
          </a:bodyPr>
          <a:lstStyle/>
          <a:p>
            <a:r>
              <a:rPr lang="en-US" sz="2800" dirty="0" smtClean="0"/>
              <a:t>This is a built-in feature for VISTA</a:t>
            </a:r>
            <a:endParaRPr lang="en-US" sz="2800" dirty="0"/>
          </a:p>
        </p:txBody>
      </p:sp>
      <p:sp>
        <p:nvSpPr>
          <p:cNvPr id="7" name="Rectangle 6"/>
          <p:cNvSpPr/>
          <p:nvPr/>
        </p:nvSpPr>
        <p:spPr>
          <a:xfrm>
            <a:off x="4114800" y="990600"/>
            <a:ext cx="4839210" cy="523220"/>
          </a:xfrm>
          <a:prstGeom prst="rect">
            <a:avLst/>
          </a:prstGeom>
          <a:solidFill>
            <a:schemeClr val="bg1"/>
          </a:solidFill>
          <a:ln w="50800">
            <a:solidFill>
              <a:srgbClr val="FF0000"/>
            </a:solidFill>
          </a:ln>
        </p:spPr>
        <p:txBody>
          <a:bodyPr wrap="none">
            <a:spAutoFit/>
          </a:bodyPr>
          <a:lstStyle/>
          <a:p>
            <a:r>
              <a:rPr lang="en-US" sz="2800" dirty="0" smtClean="0"/>
              <a:t>Google </a:t>
            </a:r>
            <a:r>
              <a:rPr lang="en-US" sz="2800" dirty="0" smtClean="0"/>
              <a:t> “Open Command </a:t>
            </a:r>
            <a:r>
              <a:rPr lang="en-US" sz="2800" dirty="0" smtClean="0"/>
              <a:t>Here</a:t>
            </a:r>
            <a:r>
              <a:rPr lang="en-US" sz="2800" dirty="0" smtClean="0"/>
              <a:t>”</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390</Words>
  <Application>Microsoft Office PowerPoint</Application>
  <PresentationFormat>On-screen Show (4:3)</PresentationFormat>
  <Paragraphs>68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DSM2 Installation</vt:lpstr>
      <vt:lpstr>DSM2 Website</vt:lpstr>
      <vt:lpstr>Install DSM2</vt:lpstr>
      <vt:lpstr>DSM2 Documentation</vt:lpstr>
      <vt:lpstr>DSM2 Versioning</vt:lpstr>
      <vt:lpstr>Check DSM2 version</vt:lpstr>
      <vt:lpstr>3rd Party Software</vt:lpstr>
      <vt:lpstr>3rd Party Software</vt:lpstr>
      <vt:lpstr>Open Command Here</vt:lpstr>
      <vt:lpstr>Notepad++ syntax highlighting </vt:lpstr>
      <vt:lpstr>FAQ</vt:lpstr>
      <vt:lpstr>Question: Can I just move my installation?</vt:lpstr>
      <vt:lpstr>Question: What happened if Installing over previous install?</vt:lpstr>
      <vt:lpstr>Question: What happened if Installing over previous install?</vt:lpstr>
      <vt:lpstr>DSM2 Website</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DSM2 Installation</dc:title>
  <dc:creator>kkao</dc:creator>
  <cp:lastModifiedBy>kkao</cp:lastModifiedBy>
  <cp:revision>88</cp:revision>
  <dcterms:created xsi:type="dcterms:W3CDTF">2009-08-25T17:49:01Z</dcterms:created>
  <dcterms:modified xsi:type="dcterms:W3CDTF">2009-09-10T00:40:47Z</dcterms:modified>
</cp:coreProperties>
</file>