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29" r:id="rId2"/>
    <p:sldId id="450" r:id="rId3"/>
    <p:sldId id="475" r:id="rId4"/>
    <p:sldId id="477" r:id="rId5"/>
    <p:sldId id="451" r:id="rId6"/>
    <p:sldId id="452" r:id="rId7"/>
    <p:sldId id="474" r:id="rId8"/>
    <p:sldId id="453" r:id="rId9"/>
    <p:sldId id="471" r:id="rId10"/>
    <p:sldId id="456" r:id="rId11"/>
    <p:sldId id="446" r:id="rId12"/>
    <p:sldId id="448" r:id="rId13"/>
    <p:sldId id="436" r:id="rId14"/>
    <p:sldId id="445" r:id="rId15"/>
    <p:sldId id="440" r:id="rId16"/>
    <p:sldId id="458" r:id="rId17"/>
    <p:sldId id="459" r:id="rId18"/>
    <p:sldId id="460" r:id="rId19"/>
    <p:sldId id="462" r:id="rId20"/>
    <p:sldId id="472" r:id="rId21"/>
    <p:sldId id="463" r:id="rId22"/>
    <p:sldId id="461" r:id="rId23"/>
    <p:sldId id="464" r:id="rId24"/>
    <p:sldId id="468" r:id="rId25"/>
    <p:sldId id="473" r:id="rId2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6600"/>
    <a:srgbClr val="000014"/>
    <a:srgbClr val="440000"/>
    <a:srgbClr val="A9E3A9"/>
    <a:srgbClr val="00002E"/>
    <a:srgbClr val="FFFFCC"/>
    <a:srgbClr val="FF00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80" d="100"/>
          <a:sy n="80" d="100"/>
        </p:scale>
        <p:origin x="-210" y="-84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7109DA1-F612-490B-AEF8-093AA2FEFD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640BB42-293E-4D4A-8EFA-8BC60903D7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A7146-F520-4E88-A60B-E57E70C3D98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366DE-E0D6-44A6-A3B4-81FB2252242E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D9598-49D1-47D3-AC75-4FD412898C59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11C9E0-6EFF-4579-B060-21E622B505C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BC507-61DD-4FC9-A208-43E62A94AEC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55B1C-2261-4E05-B5B0-358B61E7689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l"/>
            <a:r>
              <a:rPr lang="en-US" altLang="zh-CN" sz="1200" b="0">
                <a:latin typeface="Times New Roman" pitchFamily="18" charset="0"/>
              </a:rPr>
              <a:t>DSM2 Users Group: "EXAMPLE: Filling in Martinez Stage"</a:t>
            </a:r>
          </a:p>
        </p:txBody>
      </p:sp>
      <p:sp>
        <p:nvSpPr>
          <p:cNvPr id="33795" name="Rectangle 3"/>
          <p:cNvSpPr txBox="1">
            <a:spLocks noGrp="1"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r"/>
            <a:r>
              <a:rPr lang="en-US" altLang="zh-CN" sz="1200" b="0">
                <a:latin typeface="Times New Roman" pitchFamily="18" charset="0"/>
              </a:rPr>
              <a:t>2004.04.27</a:t>
            </a:r>
          </a:p>
        </p:txBody>
      </p:sp>
      <p:sp>
        <p:nvSpPr>
          <p:cNvPr id="3379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b"/>
          <a:lstStyle/>
          <a:p>
            <a:pPr algn="r"/>
            <a:fld id="{74C71A7D-A18A-41D1-BC97-A7D98F4EB0C1}" type="slidenum">
              <a:rPr lang="zh-CN" altLang="en-US" sz="1200" b="0">
                <a:latin typeface="Times New Roman" pitchFamily="18" charset="0"/>
              </a:rPr>
              <a:pPr algn="r"/>
              <a:t>2</a:t>
            </a:fld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dirty="0" smtClean="0">
                <a:ea typeface="宋体" charset="-122"/>
              </a:rPr>
              <a:t> How to start</a:t>
            </a:r>
            <a:r>
              <a:rPr lang="en-US" altLang="zh-CN" sz="1200" baseline="0" dirty="0" smtClean="0">
                <a:ea typeface="宋体" charset="-122"/>
              </a:rPr>
              <a:t> model simulation </a:t>
            </a:r>
            <a:r>
              <a:rPr lang="en-US" altLang="zh-CN" sz="1200" dirty="0" smtClean="0">
                <a:ea typeface="宋体" charset="-122"/>
              </a:rPr>
              <a:t>(update boundaries, update </a:t>
            </a:r>
            <a:r>
              <a:rPr lang="en-US" altLang="zh-CN" sz="1200" dirty="0" err="1" smtClean="0">
                <a:ea typeface="宋体" charset="-122"/>
              </a:rPr>
              <a:t>inp</a:t>
            </a:r>
            <a:r>
              <a:rPr lang="en-US" altLang="zh-CN" sz="1200" dirty="0" smtClean="0">
                <a:ea typeface="宋体" charset="-122"/>
              </a:rPr>
              <a:t> files, and use launch script)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5D5C6-6509-4E0D-950F-55C5FAD20281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FE59D-EBAE-4974-BC06-35C1A3C88DC2}" type="slidenum">
              <a:rPr lang="en-US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0FE18-6EB0-472F-BEB7-F0C363D8026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64FA9-B3F4-44E3-A473-75A4BD442219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81464-1691-441C-B6B1-35CC1E7B486D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A2325-9CD7-45C7-B630-315BF89A314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B695BE-5A36-4E9E-AEE6-B95E19ED4E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B71505-2A40-4287-8BE5-77196296C8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3FC337-FB13-437E-91AD-E1DDE52752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5B31FB-DF24-4B15-8DFD-7E2A42FFF1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72DF68-7547-494A-8520-42430DCDA2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25CA4C-0085-4A4F-935F-668C5DB29E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841A6-A07B-4166-90E6-9CF726A412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B3AA4F-BBD2-4BCA-9200-02436FAD0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C89241-7E70-4D3F-A3C5-D2F7380CB2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5E67F6-A3F1-4B6D-9AB1-7E606E08C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270E0-43BF-41FA-91D1-3389821ED9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smtClean="0">
                <a:latin typeface="Arial Narrow" pitchFamily="34" charset="0"/>
                <a:ea typeface="宋体" charset="-122"/>
              </a:defRPr>
            </a:lvl1pPr>
          </a:lstStyle>
          <a:p>
            <a:pPr>
              <a:defRPr/>
            </a:pPr>
            <a:fld id="{4D3DEFBF-2271-4CA6-BAF0-02C9826F6E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DSM2: Historical Simulation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DSM2 Training</a:t>
            </a:r>
          </a:p>
          <a:p>
            <a:r>
              <a:rPr lang="en-US" altLang="zh-CN" dirty="0" smtClean="0">
                <a:ea typeface="宋体" charset="-122"/>
              </a:rPr>
              <a:t>Fall, 2009</a:t>
            </a:r>
          </a:p>
          <a:p>
            <a:endParaRPr lang="en-US" altLang="zh-CN" dirty="0" smtClean="0">
              <a:ea typeface="宋体" charset="-122"/>
            </a:endParaRPr>
          </a:p>
          <a:p>
            <a:pPr algn="l"/>
            <a:r>
              <a:rPr lang="en-US" altLang="zh-CN" dirty="0" smtClean="0">
                <a:solidFill>
                  <a:srgbClr val="6666FF"/>
                </a:solidFill>
                <a:ea typeface="宋体" charset="-122"/>
              </a:rPr>
              <a:t>	Lan Liang, Ph.D., P.E.</a:t>
            </a:r>
            <a:endParaRPr lang="en-US" altLang="zh-CN" sz="2400" dirty="0" smtClean="0">
              <a:solidFill>
                <a:srgbClr val="6666FF"/>
              </a:solidFill>
              <a:ea typeface="宋体" charset="-122"/>
            </a:endParaRPr>
          </a:p>
          <a:p>
            <a:pPr algn="l"/>
            <a:r>
              <a:rPr lang="en-US" altLang="zh-CN" sz="2400" dirty="0" smtClean="0">
                <a:solidFill>
                  <a:srgbClr val="6666FF"/>
                </a:solidFill>
                <a:ea typeface="宋体" charset="-122"/>
              </a:rPr>
              <a:t>	Delta Modeling Section</a:t>
            </a:r>
          </a:p>
          <a:p>
            <a:pPr algn="l"/>
            <a:r>
              <a:rPr lang="en-US" altLang="zh-CN" sz="2400" dirty="0" smtClean="0">
                <a:solidFill>
                  <a:srgbClr val="6666FF"/>
                </a:solidFill>
                <a:ea typeface="宋体" charset="-122"/>
              </a:rPr>
              <a:t>	California Department of Water Resources</a:t>
            </a:r>
          </a:p>
          <a:p>
            <a:pPr algn="l"/>
            <a:endParaRPr lang="en-US" altLang="zh-CN" sz="2400" dirty="0" smtClean="0">
              <a:solidFill>
                <a:srgbClr val="6666FF"/>
              </a:solidFill>
              <a:ea typeface="宋体" charset="-122"/>
            </a:endParaRPr>
          </a:p>
          <a:p>
            <a:pPr algn="l"/>
            <a:endParaRPr lang="zh-CN" altLang="en-US" sz="2400" dirty="0" smtClean="0">
              <a:solidFill>
                <a:srgbClr val="6666FF"/>
              </a:solidFill>
              <a:ea typeface="宋体" charset="-122"/>
            </a:endParaRPr>
          </a:p>
        </p:txBody>
      </p:sp>
      <p:pic>
        <p:nvPicPr>
          <p:cNvPr id="1331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A28128-C081-432C-935D-5E65757EC0BB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394855" y="303069"/>
            <a:ext cx="8749145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How to start model simulation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65943"/>
            <a:ext cx="8066314" cy="510902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ea typeface="宋体" charset="-122"/>
              </a:rPr>
              <a:t>Modify data as needed</a:t>
            </a:r>
          </a:p>
          <a:p>
            <a:r>
              <a:rPr lang="en-US" altLang="zh-CN" dirty="0" smtClean="0">
                <a:ea typeface="宋体" charset="-122"/>
              </a:rPr>
              <a:t>Use preprocess tool to update </a:t>
            </a:r>
            <a:r>
              <a:rPr lang="en-US" altLang="zh-CN" dirty="0" err="1" smtClean="0">
                <a:ea typeface="宋体" charset="-122"/>
              </a:rPr>
              <a:t>timeseries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Modify configuration file</a:t>
            </a:r>
          </a:p>
          <a:p>
            <a:r>
              <a:rPr lang="en-US" altLang="zh-CN" dirty="0" smtClean="0">
                <a:ea typeface="宋体" charset="-122"/>
              </a:rPr>
              <a:t>Adjust scalars, </a:t>
            </a:r>
            <a:r>
              <a:rPr lang="en-US" altLang="zh-CN" dirty="0" err="1" smtClean="0">
                <a:ea typeface="宋体" charset="-122"/>
              </a:rPr>
              <a:t>tidefile</a:t>
            </a:r>
            <a:r>
              <a:rPr lang="en-US" altLang="zh-CN" dirty="0" smtClean="0">
                <a:ea typeface="宋体" charset="-122"/>
              </a:rPr>
              <a:t> and output in the launch files</a:t>
            </a: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Use historical model template</a:t>
            </a: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Run DSM2 historical models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F5A8C5A-A3F9-4388-92B9-6887819860B5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Configuration File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981200"/>
            <a:ext cx="86423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Really just an extra ENVVARS section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Can comment out a variable if you supply it in the environment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Defines runtime, historical version, output file names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Defines DSM2MODIFIER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Defines tidefile name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Allows you to move things around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465E6CE-CF45-4968-94C1-FBE0DAEFB64C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190500"/>
            <a:ext cx="8154988" cy="1143000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Launch Files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708150"/>
            <a:ext cx="8945562" cy="4454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Applies </a:t>
            </a:r>
            <a:r>
              <a:rPr lang="en-US" altLang="zh-CN" dirty="0" err="1" smtClean="0">
                <a:ea typeface="宋体" charset="-122"/>
              </a:rPr>
              <a:t>config</a:t>
            </a:r>
            <a:r>
              <a:rPr lang="en-US" altLang="zh-CN" dirty="0" smtClean="0">
                <a:ea typeface="宋体" charset="-122"/>
              </a:rPr>
              <a:t> for particular model: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charset="-122"/>
              </a:rPr>
              <a:t>e.g. HYDROTIDEFILE: hydro output, </a:t>
            </a:r>
            <a:r>
              <a:rPr lang="en-US" altLang="zh-CN" dirty="0" err="1" smtClean="0">
                <a:ea typeface="宋体" charset="-122"/>
              </a:rPr>
              <a:t>qual</a:t>
            </a:r>
            <a:r>
              <a:rPr lang="en-US" altLang="zh-CN" dirty="0" smtClean="0">
                <a:ea typeface="宋体" charset="-122"/>
              </a:rPr>
              <a:t> input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IO_FILES section: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Define </a:t>
            </a:r>
            <a:r>
              <a:rPr lang="en-US" altLang="zh-CN" dirty="0" err="1" smtClean="0">
                <a:ea typeface="宋体" charset="-122"/>
              </a:rPr>
              <a:t>tidefile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Use/disable restart files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Name your echoed output file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Extra output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Changes in SCALAR (print level, time step, </a:t>
            </a:r>
            <a:r>
              <a:rPr lang="en-US" altLang="zh-CN" dirty="0" err="1" smtClean="0">
                <a:ea typeface="宋体" charset="-122"/>
              </a:rPr>
              <a:t>qual</a:t>
            </a:r>
            <a:r>
              <a:rPr lang="en-US" altLang="zh-CN" dirty="0" smtClean="0">
                <a:ea typeface="宋体" charset="-122"/>
              </a:rPr>
              <a:t> initial concentration)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596AD69-25AE-4CFF-942B-1660962F4DAC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charset="-122"/>
              </a:rPr>
              <a:t>Historical Model Template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9875" y="1654175"/>
            <a:ext cx="8561388" cy="4471988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Historical Simulations </a:t>
            </a: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      Oct.,1989 - current, available </a:t>
            </a:r>
            <a:r>
              <a:rPr lang="en-US" altLang="zh-CN" dirty="0" err="1" smtClean="0">
                <a:ea typeface="宋体" charset="-122"/>
              </a:rPr>
              <a:t>timeseries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 updated</a:t>
            </a:r>
          </a:p>
          <a:p>
            <a:pPr>
              <a:buNone/>
              <a:defRPr/>
            </a:pPr>
            <a:r>
              <a:rPr lang="en-US" altLang="zh-CN" dirty="0" smtClean="0">
                <a:ea typeface="宋体" charset="-122"/>
              </a:rPr>
              <a:t>	  Monthly, by O&amp;M, Delta Compliance &amp;    		Modeling section for MWQI</a:t>
            </a:r>
          </a:p>
          <a:p>
            <a:pPr>
              <a:buNone/>
              <a:defRPr/>
            </a:pPr>
            <a:r>
              <a:rPr lang="en-US" altLang="zh-CN" dirty="0" smtClean="0">
                <a:ea typeface="宋体" charset="-122"/>
              </a:rPr>
              <a:t>	  Perhaps annually, by BDO </a:t>
            </a: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pPr>
              <a:buFontTx/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711EC10-D019-47C4-B585-AF4B58617F4D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27063" y="1492250"/>
            <a:ext cx="7772400" cy="4114800"/>
          </a:xfrm>
          <a:prstGeom prst="rect">
            <a:avLst/>
          </a:prstGeo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Study templates for historical:</a:t>
            </a:r>
          </a:p>
          <a:p>
            <a:pPr algn="l">
              <a:buFont typeface="Arial" pitchFamily="34" charset="0"/>
              <a:buChar char="•"/>
            </a:pPr>
            <a:endParaRPr lang="en-US" altLang="zh-CN" sz="2600" dirty="0" smtClean="0">
              <a:ea typeface="宋体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Typical change is updated data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zh-CN" sz="2600" dirty="0" err="1" smtClean="0">
                <a:ea typeface="宋体" charset="-122"/>
              </a:rPr>
              <a:t>Config</a:t>
            </a:r>
            <a:r>
              <a:rPr lang="en-US" altLang="zh-CN" sz="2600" dirty="0" smtClean="0">
                <a:ea typeface="宋体" charset="-122"/>
              </a:rPr>
              <a:t> file </a:t>
            </a:r>
            <a:r>
              <a:rPr lang="en-US" altLang="zh-CN" sz="2800" dirty="0" smtClean="0">
                <a:ea typeface="宋体" charset="-122"/>
              </a:rPr>
              <a:t>for</a:t>
            </a:r>
            <a:r>
              <a:rPr lang="en-US" altLang="zh-CN" sz="2600" dirty="0" smtClean="0">
                <a:ea typeface="宋体" charset="-122"/>
              </a:rPr>
              <a:t> small changes/alternatives</a:t>
            </a:r>
          </a:p>
          <a:p>
            <a:pPr lvl="1" algn="l">
              <a:buFont typeface="Arial" pitchFamily="34" charset="0"/>
              <a:buChar char="•"/>
            </a:pPr>
            <a:endParaRPr lang="en-US" altLang="zh-CN" sz="2600" dirty="0" smtClean="0">
              <a:ea typeface="宋体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New Simulations for major changes:</a:t>
            </a:r>
          </a:p>
          <a:p>
            <a:pPr algn="l">
              <a:buFont typeface="Arial" pitchFamily="34" charset="0"/>
              <a:buChar char="•"/>
            </a:pPr>
            <a:endParaRPr lang="en-US" altLang="zh-CN" sz="2600" dirty="0" smtClean="0">
              <a:ea typeface="宋体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New geometry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New constituents</a:t>
            </a:r>
            <a:endParaRPr lang="en-US" altLang="zh-CN" sz="2600" b="0" kern="0" dirty="0"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048D41D-F37A-4E60-B200-6F9877C014D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Historical Setup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00200"/>
            <a:ext cx="8413750" cy="4767263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Use a launch script to run dsm2 models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charset="-122"/>
              </a:rPr>
              <a:t>&gt; hydro historical_hydro.inp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charset="-122"/>
              </a:rPr>
              <a:t>&gt; </a:t>
            </a:r>
            <a:r>
              <a:rPr lang="en-US" altLang="zh-CN" dirty="0" err="1" smtClean="0">
                <a:ea typeface="宋体" charset="-122"/>
              </a:rPr>
              <a:t>qual</a:t>
            </a:r>
            <a:r>
              <a:rPr lang="en-US" altLang="zh-CN" dirty="0" smtClean="0">
                <a:ea typeface="宋体" charset="-122"/>
              </a:rPr>
              <a:t> qual_ec.inp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&gt; </a:t>
            </a:r>
            <a:r>
              <a:rPr lang="en-US" altLang="zh-CN" dirty="0" err="1" smtClean="0">
                <a:ea typeface="宋体" charset="-122"/>
              </a:rPr>
              <a:t>qual</a:t>
            </a:r>
            <a:r>
              <a:rPr lang="en-US" altLang="zh-CN" dirty="0" smtClean="0">
                <a:ea typeface="宋体" charset="-122"/>
              </a:rPr>
              <a:t> qual_do.inp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&gt; </a:t>
            </a:r>
            <a:r>
              <a:rPr lang="en-US" altLang="zh-CN" dirty="0" err="1" smtClean="0">
                <a:ea typeface="宋体" charset="-122"/>
              </a:rPr>
              <a:t>ptm</a:t>
            </a:r>
            <a:r>
              <a:rPr lang="en-US" altLang="zh-CN" dirty="0" smtClean="0">
                <a:ea typeface="宋体" charset="-122"/>
              </a:rPr>
              <a:t> historical_ptm.inp</a:t>
            </a:r>
          </a:p>
          <a:p>
            <a:pPr lvl="1"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07885" y="62411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Possible problems running historical simulation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9543" y="2249714"/>
            <a:ext cx="6676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Time series setting problems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Flow transfer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Using tide file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Restart run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Channel dried up</a:t>
            </a:r>
          </a:p>
          <a:p>
            <a:pPr marL="742950" indent="-742950" algn="l">
              <a:buFont typeface="+mj-lt"/>
              <a:buAutoNum type="arabicPeriod"/>
            </a:pP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series setting problem 1</a:t>
            </a:r>
            <a:endParaRPr lang="en-US" dirty="0"/>
          </a:p>
        </p:txBody>
      </p:sp>
      <p:pic>
        <p:nvPicPr>
          <p:cNvPr id="6" name="Picture 5" descr="wind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213" y="885371"/>
            <a:ext cx="6353175" cy="3200400"/>
          </a:xfrm>
          <a:prstGeom prst="rect">
            <a:avLst/>
          </a:prstGeom>
        </p:spPr>
      </p:pic>
      <p:pic>
        <p:nvPicPr>
          <p:cNvPr id="7" name="Picture 6" descr="wind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7" y="3897994"/>
            <a:ext cx="3238500" cy="2495550"/>
          </a:xfrm>
          <a:prstGeom prst="rect">
            <a:avLst/>
          </a:prstGeom>
        </p:spPr>
      </p:pic>
      <p:pic>
        <p:nvPicPr>
          <p:cNvPr id="8" name="Picture 7" descr="wind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26717" y="3868965"/>
            <a:ext cx="3248025" cy="24955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>
            <a:off x="580571" y="5747657"/>
            <a:ext cx="769258" cy="1588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ight Arrow 14"/>
          <p:cNvSpPr/>
          <p:nvPr/>
        </p:nvSpPr>
        <p:spPr bwMode="auto">
          <a:xfrm>
            <a:off x="580572" y="3360059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32400" y="5399316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928915" y="5406575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3991429" y="5196114"/>
            <a:ext cx="1103085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711201" y="609600"/>
            <a:ext cx="7982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Time series should cover the simulation time period.</a:t>
            </a:r>
          </a:p>
          <a:p>
            <a:pPr algn="l"/>
            <a:r>
              <a:rPr lang="en-US" sz="2800" dirty="0" smtClean="0"/>
              <a:t>    For example:  </a:t>
            </a:r>
          </a:p>
          <a:p>
            <a:pPr algn="l"/>
            <a:r>
              <a:rPr lang="en-US" sz="2800" dirty="0" smtClean="0"/>
              <a:t>      Simulate 10/01/1990 – 06/01/2009</a:t>
            </a:r>
          </a:p>
          <a:p>
            <a:pPr algn="l"/>
            <a:r>
              <a:rPr lang="en-US" sz="2800" dirty="0" smtClean="0"/>
              <a:t>      Time series can be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~09/25/2009 - ~06/05/2009</a:t>
            </a:r>
          </a:p>
          <a:p>
            <a:pPr algn="l"/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Jones Tract </a:t>
            </a:r>
            <a:r>
              <a:rPr lang="en-US" sz="2800" dirty="0" err="1" smtClean="0"/>
              <a:t>timeseries</a:t>
            </a:r>
            <a:r>
              <a:rPr lang="en-US" sz="2800" dirty="0" smtClean="0"/>
              <a:t> has this kind of problem. </a:t>
            </a:r>
          </a:p>
          <a:p>
            <a:pPr algn="l"/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Gate </a:t>
            </a:r>
            <a:r>
              <a:rPr lang="en-US" sz="2800" dirty="0" err="1" smtClean="0"/>
              <a:t>timeseries</a:t>
            </a:r>
            <a:r>
              <a:rPr lang="en-US" sz="2800" dirty="0" smtClean="0"/>
              <a:t> meets this problem frequently.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series setting problem 2</a:t>
            </a:r>
            <a:endParaRPr lang="en-US" dirty="0"/>
          </a:p>
        </p:txBody>
      </p:sp>
      <p:pic>
        <p:nvPicPr>
          <p:cNvPr id="4" name="Picture 3" descr="wind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9204" y="948191"/>
            <a:ext cx="6343650" cy="3190875"/>
          </a:xfrm>
          <a:prstGeom prst="rect">
            <a:avLst/>
          </a:prstGeom>
        </p:spPr>
      </p:pic>
      <p:pic>
        <p:nvPicPr>
          <p:cNvPr id="5" name="Picture 4" descr="wind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867" y="4095750"/>
            <a:ext cx="3209925" cy="2762250"/>
          </a:xfrm>
          <a:prstGeom prst="rect">
            <a:avLst/>
          </a:prstGeom>
        </p:spPr>
      </p:pic>
      <p:pic>
        <p:nvPicPr>
          <p:cNvPr id="6" name="Picture 5" descr="wind1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7224" y="4030889"/>
            <a:ext cx="3228975" cy="26384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653143" y="3548744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630059" y="6074230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71715" y="6154059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034971" y="5196114"/>
            <a:ext cx="1103085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 txBox="1">
            <a:spLocks noGrp="1"/>
          </p:cNvSpPr>
          <p:nvPr/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77823955-154A-4E5B-8714-A5B7F1406215}" type="slidenum">
              <a:rPr lang="zh-CN" altLang="en-US" sz="1400" b="0">
                <a:latin typeface="Arial Narrow" pitchFamily="34" charset="0"/>
                <a:ea typeface="宋体" charset="-122"/>
              </a:rPr>
              <a:pPr algn="l"/>
              <a:t>2</a:t>
            </a:fld>
            <a:endParaRPr lang="en-US" altLang="zh-CN" sz="1400" b="0">
              <a:latin typeface="Arial Narrow" pitchFamily="34" charset="0"/>
              <a:ea typeface="宋体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314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Outline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3646"/>
            <a:ext cx="8458200" cy="56011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Applications of DSM2 historical simulation</a:t>
            </a:r>
          </a:p>
          <a:p>
            <a:pPr>
              <a:lnSpc>
                <a:spcPct val="90000"/>
              </a:lnSpc>
              <a:buNone/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Required data and its sources for flow and EC modeling</a:t>
            </a:r>
          </a:p>
          <a:p>
            <a:pPr>
              <a:lnSpc>
                <a:spcPct val="90000"/>
              </a:lnSpc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Preprocessing data</a:t>
            </a:r>
          </a:p>
          <a:p>
            <a:pPr>
              <a:lnSpc>
                <a:spcPct val="90000"/>
              </a:lnSpc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File structure of DSM2 historical  simulation</a:t>
            </a:r>
          </a:p>
          <a:p>
            <a:pPr>
              <a:lnSpc>
                <a:spcPct val="90000"/>
              </a:lnSpc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How to start model simulation</a:t>
            </a:r>
          </a:p>
          <a:p>
            <a:pPr>
              <a:lnSpc>
                <a:spcPct val="90000"/>
              </a:lnSpc>
              <a:buNone/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Possible problems running historical simulation</a:t>
            </a:r>
          </a:p>
          <a:p>
            <a:pPr>
              <a:lnSpc>
                <a:spcPct val="90000"/>
              </a:lnSpc>
              <a:buNone/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600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016000" y="740229"/>
            <a:ext cx="6545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In each Irregular </a:t>
            </a:r>
            <a:r>
              <a:rPr lang="en-US" sz="2800" dirty="0" err="1" smtClean="0"/>
              <a:t>timeseries</a:t>
            </a:r>
            <a:r>
              <a:rPr lang="en-US" sz="2800" dirty="0" smtClean="0"/>
              <a:t>, time interval between two values must be less than two years. 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Transfer flow</a:t>
            </a:r>
            <a:endParaRPr lang="en-US" dirty="0"/>
          </a:p>
        </p:txBody>
      </p:sp>
      <p:pic>
        <p:nvPicPr>
          <p:cNvPr id="5" name="Picture 4" descr="wind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875" y="3181124"/>
            <a:ext cx="8543925" cy="2905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5012" y="1306286"/>
            <a:ext cx="84314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Step 1: Make a transfer flow time series</a:t>
            </a:r>
          </a:p>
          <a:p>
            <a:pPr algn="l"/>
            <a:r>
              <a:rPr lang="en-US" sz="2800" dirty="0" smtClean="0"/>
              <a:t>Step 2: Create a transfer flow  .</a:t>
            </a:r>
            <a:r>
              <a:rPr lang="en-US" sz="2800" dirty="0" err="1" smtClean="0"/>
              <a:t>inp</a:t>
            </a:r>
            <a:r>
              <a:rPr lang="en-US" sz="2800" dirty="0" smtClean="0"/>
              <a:t> file</a:t>
            </a:r>
          </a:p>
          <a:p>
            <a:pPr algn="l"/>
            <a:r>
              <a:rPr lang="en-US" sz="2800" dirty="0" smtClean="0"/>
              <a:t>Step 3: Add .</a:t>
            </a:r>
            <a:r>
              <a:rPr lang="en-US" sz="2800" dirty="0" err="1" smtClean="0"/>
              <a:t>inp</a:t>
            </a:r>
            <a:r>
              <a:rPr lang="en-US" sz="2800" dirty="0" smtClean="0"/>
              <a:t> file in the historical _hydro.inp file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22</a:t>
            </a:fld>
            <a:endParaRPr lang="en-US" altLang="zh-CN"/>
          </a:p>
        </p:txBody>
      </p:sp>
      <p:pic>
        <p:nvPicPr>
          <p:cNvPr id="4" name="Picture 3" descr="wind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219" y="1505856"/>
            <a:ext cx="8069191" cy="38644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Using tide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8286" y="1698171"/>
            <a:ext cx="78377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Tide file: historical.h5 in the ./output folder</a:t>
            </a:r>
          </a:p>
          <a:p>
            <a:pPr algn="l"/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It saves the flow and stage for all the channels and nodes of DSM2.</a:t>
            </a:r>
          </a:p>
          <a:p>
            <a:pPr algn="l">
              <a:buFont typeface="Arial" pitchFamily="34" charset="0"/>
              <a:buChar char="•"/>
            </a:pPr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It can be used for many </a:t>
            </a:r>
            <a:r>
              <a:rPr lang="en-US" sz="2800" dirty="0" err="1" smtClean="0"/>
              <a:t>qual</a:t>
            </a:r>
            <a:r>
              <a:rPr lang="en-US" sz="2800" dirty="0" smtClean="0"/>
              <a:t> runs w/o repeat hydro run.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Restart hydro run</a:t>
            </a:r>
            <a:endParaRPr lang="en-US" dirty="0"/>
          </a:p>
        </p:txBody>
      </p:sp>
      <p:pic>
        <p:nvPicPr>
          <p:cNvPr id="4" name="Picture 3" descr="wind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975" y="1379537"/>
            <a:ext cx="8963025" cy="2066925"/>
          </a:xfrm>
          <a:prstGeom prst="rect">
            <a:avLst/>
          </a:prstGeom>
        </p:spPr>
      </p:pic>
      <p:pic>
        <p:nvPicPr>
          <p:cNvPr id="5" name="Picture 4" descr="wind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975" y="4088946"/>
            <a:ext cx="8963025" cy="2076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1" y="957944"/>
            <a:ext cx="509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tep 1: Save the restart file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714" y="3548743"/>
            <a:ext cx="7271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Step 2: Use the restart file as the initial condition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0B24E78-8EC7-4990-8387-15F3C04C9DCA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Arial" pitchFamily="34" charset="0"/>
              </a:rPr>
              <a:t>Channel dried up</a:t>
            </a:r>
            <a:endParaRPr lang="en-US" sz="3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829" y="1378857"/>
            <a:ext cx="590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Old cross-section 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91029" y="3795486"/>
            <a:ext cx="590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Updated cross-section :</a:t>
            </a:r>
            <a:endParaRPr lang="en-US" sz="2800" dirty="0"/>
          </a:p>
        </p:txBody>
      </p:sp>
      <p:pic>
        <p:nvPicPr>
          <p:cNvPr id="13" name="Content Placeholder 12" descr="chan_ol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881544"/>
            <a:ext cx="8077200" cy="1699856"/>
          </a:xfrm>
        </p:spPr>
      </p:pic>
      <p:pic>
        <p:nvPicPr>
          <p:cNvPr id="14" name="Picture 13" descr="chan_ne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" y="4238624"/>
            <a:ext cx="8107680" cy="19792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727199" y="290286"/>
            <a:ext cx="557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Applications of DSM2 historical simulation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3428" y="1814286"/>
            <a:ext cx="753291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Replication of historical Delta conditions to help interpretation of biological data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Support short term planning 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Fingerprints to track sources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Simulating impact of flooded islands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  <a:p>
            <a:pPr algn="l">
              <a:buFont typeface="Arial" pitchFamily="34" charset="0"/>
              <a:buChar char="•"/>
            </a:pPr>
            <a:r>
              <a:rPr lang="en-US" sz="2600" dirty="0" err="1" smtClean="0"/>
              <a:t>Nonconservative</a:t>
            </a:r>
            <a:r>
              <a:rPr lang="en-US" sz="2600" dirty="0" smtClean="0"/>
              <a:t> QUAL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21336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3C74A71-8209-4D26-AAF5-03CEF71736C8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Simulating impact of flooded islands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June 3, 2004 Upper Jones Tract levee failed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Winds / Storm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Mid to Low Flows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DMS conducted simulation of long term forecast of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projected DOC from pump out reaching Clifton Court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err="1" smtClean="0"/>
              <a:t>Forebay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36D9E-BAE6-424A-B772-767456D6DFD0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Hydro Data Requirements</a:t>
            </a:r>
          </a:p>
        </p:txBody>
      </p:sp>
      <p:sp>
        <p:nvSpPr>
          <p:cNvPr id="16388" name="TextBox 8"/>
          <p:cNvSpPr txBox="1">
            <a:spLocks noChangeArrowheads="1"/>
          </p:cNvSpPr>
          <p:nvPr/>
        </p:nvSpPr>
        <p:spPr bwMode="auto">
          <a:xfrm>
            <a:off x="0" y="3527425"/>
            <a:ext cx="1058863" cy="707886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hydro</a:t>
            </a:r>
            <a:endParaRPr lang="en-US" sz="2000" dirty="0"/>
          </a:p>
          <a:p>
            <a:r>
              <a:rPr lang="en-US" sz="2000" dirty="0"/>
              <a:t>data</a:t>
            </a:r>
          </a:p>
        </p:txBody>
      </p:sp>
      <p:sp>
        <p:nvSpPr>
          <p:cNvPr id="18" name="Left Brace 17"/>
          <p:cNvSpPr/>
          <p:nvPr/>
        </p:nvSpPr>
        <p:spPr bwMode="auto">
          <a:xfrm>
            <a:off x="1030288" y="2162175"/>
            <a:ext cx="363537" cy="319405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6390" name="TextBox 20"/>
          <p:cNvSpPr txBox="1">
            <a:spLocks noChangeArrowheads="1"/>
          </p:cNvSpPr>
          <p:nvPr/>
        </p:nvSpPr>
        <p:spPr bwMode="auto">
          <a:xfrm>
            <a:off x="3703638" y="5437188"/>
            <a:ext cx="2057400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Inland sources</a:t>
            </a:r>
          </a:p>
        </p:txBody>
      </p:sp>
      <p:sp>
        <p:nvSpPr>
          <p:cNvPr id="16391" name="TextBox 22"/>
          <p:cNvSpPr txBox="1">
            <a:spLocks noChangeArrowheads="1"/>
          </p:cNvSpPr>
          <p:nvPr/>
        </p:nvSpPr>
        <p:spPr bwMode="auto">
          <a:xfrm>
            <a:off x="3668713" y="4148138"/>
            <a:ext cx="2030412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Boundaries</a:t>
            </a:r>
          </a:p>
        </p:txBody>
      </p:sp>
      <p:sp>
        <p:nvSpPr>
          <p:cNvPr id="16392" name="TextBox 23"/>
          <p:cNvSpPr txBox="1">
            <a:spLocks noChangeArrowheads="1"/>
          </p:cNvSpPr>
          <p:nvPr/>
        </p:nvSpPr>
        <p:spPr bwMode="auto">
          <a:xfrm>
            <a:off x="3686175" y="6100763"/>
            <a:ext cx="2000250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Gate timing</a:t>
            </a:r>
          </a:p>
        </p:txBody>
      </p:sp>
      <p:sp>
        <p:nvSpPr>
          <p:cNvPr id="16393" name="TextBox 24"/>
          <p:cNvSpPr txBox="1">
            <a:spLocks noChangeArrowheads="1"/>
          </p:cNvSpPr>
          <p:nvPr/>
        </p:nvSpPr>
        <p:spPr bwMode="auto">
          <a:xfrm>
            <a:off x="6056313" y="3160713"/>
            <a:ext cx="2579687" cy="7080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Inflows: SAC, SJR,</a:t>
            </a:r>
          </a:p>
          <a:p>
            <a:r>
              <a:rPr lang="en-US" sz="2000"/>
              <a:t> YOLO, Eastside </a:t>
            </a: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6049963" y="4002088"/>
            <a:ext cx="2586037" cy="7080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Exports: SWP, CVP, </a:t>
            </a:r>
          </a:p>
          <a:p>
            <a:r>
              <a:rPr lang="en-US" sz="2000"/>
              <a:t>CCC, and NB</a:t>
            </a:r>
          </a:p>
        </p:txBody>
      </p:sp>
      <p:sp>
        <p:nvSpPr>
          <p:cNvPr id="16395" name="TextBox 26"/>
          <p:cNvSpPr txBox="1">
            <a:spLocks noChangeArrowheads="1"/>
          </p:cNvSpPr>
          <p:nvPr/>
        </p:nvSpPr>
        <p:spPr bwMode="auto">
          <a:xfrm>
            <a:off x="6053138" y="4849813"/>
            <a:ext cx="2568575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Stage: Martinez</a:t>
            </a:r>
          </a:p>
        </p:txBody>
      </p:sp>
      <p:sp>
        <p:nvSpPr>
          <p:cNvPr id="16396" name="TextBox 27"/>
          <p:cNvSpPr txBox="1">
            <a:spLocks noChangeArrowheads="1"/>
          </p:cNvSpPr>
          <p:nvPr/>
        </p:nvSpPr>
        <p:spPr bwMode="auto">
          <a:xfrm>
            <a:off x="1365250" y="4956175"/>
            <a:ext cx="2038350" cy="10160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Time-variable data, update needed</a:t>
            </a:r>
          </a:p>
        </p:txBody>
      </p:sp>
      <p:sp>
        <p:nvSpPr>
          <p:cNvPr id="16397" name="TextBox 28"/>
          <p:cNvSpPr txBox="1">
            <a:spLocks noChangeArrowheads="1"/>
          </p:cNvSpPr>
          <p:nvPr/>
        </p:nvSpPr>
        <p:spPr bwMode="auto">
          <a:xfrm>
            <a:off x="1393825" y="2017713"/>
            <a:ext cx="2038350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Fixed data</a:t>
            </a:r>
          </a:p>
        </p:txBody>
      </p:sp>
      <p:sp>
        <p:nvSpPr>
          <p:cNvPr id="30" name="Left Brace 29"/>
          <p:cNvSpPr/>
          <p:nvPr/>
        </p:nvSpPr>
        <p:spPr bwMode="auto">
          <a:xfrm>
            <a:off x="3362325" y="4167188"/>
            <a:ext cx="341313" cy="205105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Left Brace 30"/>
          <p:cNvSpPr/>
          <p:nvPr/>
        </p:nvSpPr>
        <p:spPr bwMode="auto">
          <a:xfrm>
            <a:off x="5707063" y="3506788"/>
            <a:ext cx="301625" cy="158750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6400" name="TextBox 31"/>
          <p:cNvSpPr txBox="1">
            <a:spLocks noChangeArrowheads="1"/>
          </p:cNvSpPr>
          <p:nvPr/>
        </p:nvSpPr>
        <p:spPr bwMode="auto">
          <a:xfrm>
            <a:off x="3690711" y="1309461"/>
            <a:ext cx="2260600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Scalars</a:t>
            </a:r>
            <a:endParaRPr lang="en-US" sz="2000" dirty="0"/>
          </a:p>
        </p:txBody>
      </p:sp>
      <p:sp>
        <p:nvSpPr>
          <p:cNvPr id="16401" name="TextBox 32"/>
          <p:cNvSpPr txBox="1">
            <a:spLocks noChangeArrowheads="1"/>
          </p:cNvSpPr>
          <p:nvPr/>
        </p:nvSpPr>
        <p:spPr bwMode="auto">
          <a:xfrm>
            <a:off x="3668713" y="2652713"/>
            <a:ext cx="2311400" cy="707886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Permanent </a:t>
            </a:r>
            <a:r>
              <a:rPr lang="en-US" sz="2000" dirty="0" smtClean="0"/>
              <a:t>gates and reservoirs</a:t>
            </a:r>
            <a:endParaRPr lang="en-US" sz="2000" dirty="0"/>
          </a:p>
        </p:txBody>
      </p:sp>
      <p:sp>
        <p:nvSpPr>
          <p:cNvPr id="34" name="Left Brace 33"/>
          <p:cNvSpPr/>
          <p:nvPr/>
        </p:nvSpPr>
        <p:spPr bwMode="auto">
          <a:xfrm>
            <a:off x="3376613" y="1423988"/>
            <a:ext cx="303212" cy="158750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TextBox 26"/>
          <p:cNvSpPr txBox="1">
            <a:spLocks noChangeArrowheads="1"/>
          </p:cNvSpPr>
          <p:nvPr/>
        </p:nvSpPr>
        <p:spPr bwMode="auto">
          <a:xfrm>
            <a:off x="6045881" y="5437642"/>
            <a:ext cx="2568575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DICU generates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 bwMode="auto">
          <a:xfrm flipH="1">
            <a:off x="5718627" y="5513253"/>
            <a:ext cx="348343" cy="205376"/>
          </a:xfrm>
          <a:prstGeom prst="rightArrow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/>
        </p:nvSpPr>
        <p:spPr bwMode="auto">
          <a:xfrm>
            <a:off x="3654425" y="2027918"/>
            <a:ext cx="2260600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Geometry </a:t>
            </a:r>
            <a:r>
              <a:rPr lang="en-US" sz="2000" dirty="0" smtClean="0"/>
              <a:t>data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4BB348-7CD4-4EB9-9880-2AEE2598CA60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EC Data Requirements</a:t>
            </a:r>
          </a:p>
        </p:txBody>
      </p:sp>
      <p:sp>
        <p:nvSpPr>
          <p:cNvPr id="17414" name="TextBox 20"/>
          <p:cNvSpPr txBox="1">
            <a:spLocks noChangeArrowheads="1"/>
          </p:cNvSpPr>
          <p:nvPr/>
        </p:nvSpPr>
        <p:spPr bwMode="auto">
          <a:xfrm rot="10800000" flipV="1">
            <a:off x="3120569" y="4110944"/>
            <a:ext cx="2423887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Inland sources</a:t>
            </a:r>
          </a:p>
        </p:txBody>
      </p:sp>
      <p:sp>
        <p:nvSpPr>
          <p:cNvPr id="17416" name="TextBox 24"/>
          <p:cNvSpPr txBox="1">
            <a:spLocks noChangeArrowheads="1"/>
          </p:cNvSpPr>
          <p:nvPr/>
        </p:nvSpPr>
        <p:spPr bwMode="auto">
          <a:xfrm>
            <a:off x="6128885" y="2319793"/>
            <a:ext cx="2579687" cy="7080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Inflows: SAC, SJR,</a:t>
            </a:r>
          </a:p>
          <a:p>
            <a:r>
              <a:rPr lang="en-US" sz="2000" dirty="0"/>
              <a:t> YOLO, Eastside </a:t>
            </a:r>
          </a:p>
        </p:txBody>
      </p:sp>
      <p:sp>
        <p:nvSpPr>
          <p:cNvPr id="17417" name="TextBox 27"/>
          <p:cNvSpPr txBox="1">
            <a:spLocks noChangeArrowheads="1"/>
          </p:cNvSpPr>
          <p:nvPr/>
        </p:nvSpPr>
        <p:spPr bwMode="auto">
          <a:xfrm>
            <a:off x="842736" y="2953203"/>
            <a:ext cx="2038350" cy="10160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EC time-variable </a:t>
            </a:r>
            <a:r>
              <a:rPr lang="en-US" sz="2000" dirty="0"/>
              <a:t>data, update needed</a:t>
            </a:r>
          </a:p>
        </p:txBody>
      </p:sp>
      <p:sp>
        <p:nvSpPr>
          <p:cNvPr id="30" name="Left Brace 29"/>
          <p:cNvSpPr/>
          <p:nvPr/>
        </p:nvSpPr>
        <p:spPr bwMode="auto">
          <a:xfrm>
            <a:off x="2853646" y="2483758"/>
            <a:ext cx="341312" cy="205105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ight Arrow 21"/>
          <p:cNvSpPr/>
          <p:nvPr/>
        </p:nvSpPr>
        <p:spPr bwMode="auto">
          <a:xfrm rot="10800000">
            <a:off x="5558971" y="2533195"/>
            <a:ext cx="551543" cy="224519"/>
          </a:xfrm>
          <a:prstGeom prst="right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7423" name="TextBox 36"/>
          <p:cNvSpPr txBox="1">
            <a:spLocks noChangeArrowheads="1"/>
          </p:cNvSpPr>
          <p:nvPr/>
        </p:nvSpPr>
        <p:spPr bwMode="auto">
          <a:xfrm rot="10800000" flipV="1">
            <a:off x="3193144" y="2465161"/>
            <a:ext cx="2351313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Boundaries</a:t>
            </a:r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6107113" y="4083278"/>
            <a:ext cx="2579687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DICU generates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5537199" y="4180566"/>
            <a:ext cx="551543" cy="224519"/>
          </a:xfrm>
          <a:prstGeom prst="right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0388" y="-3175"/>
            <a:ext cx="8191500" cy="6861175"/>
            <a:chOff x="300" y="-2"/>
            <a:chExt cx="5160" cy="4322"/>
          </a:xfrm>
        </p:grpSpPr>
        <p:pic>
          <p:nvPicPr>
            <p:cNvPr id="104451" name="Picture 3" descr="dsm2mai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0" y="-2"/>
              <a:ext cx="5160" cy="4322"/>
            </a:xfrm>
            <a:prstGeom prst="rect">
              <a:avLst/>
            </a:prstGeom>
            <a:noFill/>
          </p:spPr>
        </p:pic>
        <p:sp>
          <p:nvSpPr>
            <p:cNvPr id="104452" name="Text Box 4"/>
            <p:cNvSpPr txBox="1">
              <a:spLocks noChangeArrowheads="1"/>
            </p:cNvSpPr>
            <p:nvPr/>
          </p:nvSpPr>
          <p:spPr bwMode="auto">
            <a:xfrm>
              <a:off x="336" y="4174"/>
              <a:ext cx="1632" cy="146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r>
                <a:rPr lang="en-US" altLang="zh-CN" sz="1400">
                  <a:solidFill>
                    <a:srgbClr val="4D4D4D"/>
                  </a:solidFill>
                  <a:latin typeface="Times New Roman" pitchFamily="18" charset="0"/>
                  <a:ea typeface="宋体" pitchFamily="2" charset="-122"/>
                </a:rPr>
                <a:t>Image from USBR GIS Group</a:t>
              </a:r>
            </a:p>
          </p:txBody>
        </p:sp>
        <p:sp>
          <p:nvSpPr>
            <p:cNvPr id="104453" name="Text Box 5"/>
            <p:cNvSpPr txBox="1">
              <a:spLocks noChangeArrowheads="1"/>
            </p:cNvSpPr>
            <p:nvPr/>
          </p:nvSpPr>
          <p:spPr bwMode="auto">
            <a:xfrm>
              <a:off x="1392" y="2592"/>
              <a:ext cx="569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solidFill>
                    <a:srgbClr val="4D4D4D"/>
                  </a:solidFill>
                  <a:ea typeface="宋体" pitchFamily="2" charset="-122"/>
                </a:rPr>
                <a:t>Martinez</a:t>
              </a:r>
            </a:p>
          </p:txBody>
        </p:sp>
        <p:sp>
          <p:nvSpPr>
            <p:cNvPr id="104454" name="Text Box 6"/>
            <p:cNvSpPr txBox="1">
              <a:spLocks noChangeArrowheads="1"/>
            </p:cNvSpPr>
            <p:nvPr/>
          </p:nvSpPr>
          <p:spPr bwMode="auto">
            <a:xfrm>
              <a:off x="3712" y="280"/>
              <a:ext cx="756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solidFill>
                    <a:srgbClr val="4D4D4D"/>
                  </a:solidFill>
                  <a:ea typeface="宋体" pitchFamily="2" charset="-122"/>
                </a:rPr>
                <a:t>Sacramento</a:t>
              </a:r>
            </a:p>
          </p:txBody>
        </p:sp>
        <p:sp>
          <p:nvSpPr>
            <p:cNvPr id="104455" name="Text Box 7"/>
            <p:cNvSpPr txBox="1">
              <a:spLocks noChangeArrowheads="1"/>
            </p:cNvSpPr>
            <p:nvPr/>
          </p:nvSpPr>
          <p:spPr bwMode="auto">
            <a:xfrm>
              <a:off x="4272" y="2976"/>
              <a:ext cx="593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solidFill>
                    <a:srgbClr val="4D4D4D"/>
                  </a:solidFill>
                  <a:ea typeface="宋体" pitchFamily="2" charset="-122"/>
                </a:rPr>
                <a:t>Stockton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668713" y="2249488"/>
            <a:ext cx="1944687" cy="4003675"/>
            <a:chOff x="2311" y="1417"/>
            <a:chExt cx="1225" cy="2522"/>
          </a:xfrm>
        </p:grpSpPr>
        <p:sp>
          <p:nvSpPr>
            <p:cNvPr id="104509" name="Text Box 61"/>
            <p:cNvSpPr txBox="1">
              <a:spLocks noChangeAspect="1" noChangeArrowheads="1"/>
            </p:cNvSpPr>
            <p:nvPr/>
          </p:nvSpPr>
          <p:spPr bwMode="auto">
            <a:xfrm>
              <a:off x="2965" y="3727"/>
              <a:ext cx="571" cy="21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800000"/>
                  </a:solidFill>
                  <a:latin typeface="Times New Roman" pitchFamily="18" charset="0"/>
                </a:rPr>
                <a:t>Exports</a:t>
              </a:r>
            </a:p>
          </p:txBody>
        </p:sp>
        <p:sp>
          <p:nvSpPr>
            <p:cNvPr id="104510" name="AutoShape 62"/>
            <p:cNvSpPr>
              <a:spLocks noChangeAspect="1" noChangeArrowheads="1"/>
            </p:cNvSpPr>
            <p:nvPr/>
          </p:nvSpPr>
          <p:spPr bwMode="auto">
            <a:xfrm rot="7274432" flipV="1">
              <a:off x="3133" y="3414"/>
              <a:ext cx="175" cy="23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1" name="AutoShape 63"/>
            <p:cNvSpPr>
              <a:spLocks noChangeAspect="1" noChangeArrowheads="1"/>
            </p:cNvSpPr>
            <p:nvPr/>
          </p:nvSpPr>
          <p:spPr bwMode="auto">
            <a:xfrm flipH="1">
              <a:off x="2900" y="2708"/>
              <a:ext cx="178" cy="153"/>
            </a:xfrm>
            <a:prstGeom prst="rightArrow">
              <a:avLst>
                <a:gd name="adj1" fmla="val 50000"/>
                <a:gd name="adj2" fmla="val 29085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2" name="AutoShape 64"/>
            <p:cNvSpPr>
              <a:spLocks noChangeAspect="1" noChangeArrowheads="1"/>
            </p:cNvSpPr>
            <p:nvPr/>
          </p:nvSpPr>
          <p:spPr bwMode="auto">
            <a:xfrm rot="1045005" flipH="1">
              <a:off x="2311" y="1417"/>
              <a:ext cx="173" cy="120"/>
            </a:xfrm>
            <a:prstGeom prst="rightArrow">
              <a:avLst>
                <a:gd name="adj1" fmla="val 50000"/>
                <a:gd name="adj2" fmla="val 36042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3" name="AutoShape 65"/>
            <p:cNvSpPr>
              <a:spLocks noChangeAspect="1" noChangeArrowheads="1"/>
            </p:cNvSpPr>
            <p:nvPr/>
          </p:nvSpPr>
          <p:spPr bwMode="auto">
            <a:xfrm rot="17825733" flipH="1">
              <a:off x="3326" y="3536"/>
              <a:ext cx="171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601663" y="250825"/>
            <a:ext cx="3854450" cy="1808163"/>
          </a:xfrm>
          <a:prstGeom prst="rect">
            <a:avLst/>
          </a:prstGeom>
          <a:solidFill>
            <a:srgbClr val="B2B2B2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4205288" cy="914400"/>
          </a:xfrm>
          <a:noFill/>
        </p:spPr>
        <p:txBody>
          <a:bodyPr/>
          <a:lstStyle/>
          <a:p>
            <a:pPr algn="l"/>
            <a:r>
              <a:rPr lang="en-US" altLang="zh-CN" sz="2400" b="0" smtClean="0">
                <a:solidFill>
                  <a:srgbClr val="000000"/>
                </a:solidFill>
                <a:ea typeface="宋体" pitchFamily="2" charset="-122"/>
              </a:rPr>
              <a:t>DSM2 Boundary Conditions</a:t>
            </a:r>
            <a:br>
              <a:rPr lang="en-US" altLang="zh-CN" sz="2400" b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2400" b="0" smtClean="0">
                <a:solidFill>
                  <a:srgbClr val="000000"/>
                </a:solidFill>
                <a:ea typeface="宋体" pitchFamily="2" charset="-122"/>
              </a:rPr>
              <a:t>for Historical Simulations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202238" y="0"/>
            <a:ext cx="2513012" cy="701675"/>
            <a:chOff x="3277" y="0"/>
            <a:chExt cx="1583" cy="442"/>
          </a:xfrm>
        </p:grpSpPr>
        <p:sp>
          <p:nvSpPr>
            <p:cNvPr id="104459" name="Text Box 11"/>
            <p:cNvSpPr txBox="1">
              <a:spLocks noChangeAspect="1" noChangeArrowheads="1"/>
            </p:cNvSpPr>
            <p:nvPr/>
          </p:nvSpPr>
          <p:spPr bwMode="auto">
            <a:xfrm>
              <a:off x="3617" y="102"/>
              <a:ext cx="1243" cy="185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Sacramento River</a:t>
              </a:r>
            </a:p>
          </p:txBody>
        </p:sp>
        <p:sp>
          <p:nvSpPr>
            <p:cNvPr id="104460" name="AutoShape 12"/>
            <p:cNvSpPr>
              <a:spLocks noChangeAspect="1" noChangeArrowheads="1"/>
            </p:cNvSpPr>
            <p:nvPr/>
          </p:nvSpPr>
          <p:spPr bwMode="auto">
            <a:xfrm rot="5400000">
              <a:off x="3275" y="2"/>
              <a:ext cx="442" cy="438"/>
            </a:xfrm>
            <a:prstGeom prst="rightArrow">
              <a:avLst>
                <a:gd name="adj1" fmla="val 50000"/>
                <a:gd name="adj2" fmla="val 25228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808538" y="6005513"/>
            <a:ext cx="2444750" cy="488950"/>
            <a:chOff x="3029" y="3877"/>
            <a:chExt cx="1540" cy="308"/>
          </a:xfrm>
        </p:grpSpPr>
        <p:sp>
          <p:nvSpPr>
            <p:cNvPr id="104462" name="Text Box 14"/>
            <p:cNvSpPr txBox="1">
              <a:spLocks noChangeAspect="1" noChangeArrowheads="1"/>
            </p:cNvSpPr>
            <p:nvPr/>
          </p:nvSpPr>
          <p:spPr bwMode="auto">
            <a:xfrm>
              <a:off x="3029" y="3971"/>
              <a:ext cx="1220" cy="185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San Joaquin River</a:t>
              </a:r>
            </a:p>
          </p:txBody>
        </p:sp>
        <p:sp>
          <p:nvSpPr>
            <p:cNvPr id="104463" name="AutoShape 15"/>
            <p:cNvSpPr>
              <a:spLocks noChangeAspect="1" noChangeArrowheads="1"/>
            </p:cNvSpPr>
            <p:nvPr/>
          </p:nvSpPr>
          <p:spPr bwMode="auto">
            <a:xfrm rot="16200000" flipV="1">
              <a:off x="4248" y="3864"/>
              <a:ext cx="308" cy="33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953000" y="3268663"/>
            <a:ext cx="2952750" cy="825500"/>
            <a:chOff x="3120" y="2112"/>
            <a:chExt cx="1860" cy="520"/>
          </a:xfrm>
        </p:grpSpPr>
        <p:sp>
          <p:nvSpPr>
            <p:cNvPr id="104473" name="Text Box 25"/>
            <p:cNvSpPr txBox="1">
              <a:spLocks noChangeAspect="1" noChangeArrowheads="1"/>
            </p:cNvSpPr>
            <p:nvPr/>
          </p:nvSpPr>
          <p:spPr bwMode="auto">
            <a:xfrm>
              <a:off x="4032" y="2112"/>
              <a:ext cx="948" cy="520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800000"/>
                  </a:solidFill>
                  <a:latin typeface="Times New Roman" pitchFamily="18" charset="0"/>
                  <a:ea typeface="宋体" pitchFamily="2" charset="-122"/>
                </a:rPr>
                <a:t>Delta Island Consumptive Use</a:t>
              </a:r>
              <a:endParaRPr lang="en-US" altLang="zh-CN" sz="16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120" y="2170"/>
              <a:ext cx="528" cy="250"/>
              <a:chOff x="3120" y="2208"/>
              <a:chExt cx="528" cy="250"/>
            </a:xfrm>
          </p:grpSpPr>
          <p:sp>
            <p:nvSpPr>
              <p:cNvPr id="104475" name="Rectangle 27"/>
              <p:cNvSpPr>
                <a:spLocks noChangeArrowheads="1"/>
              </p:cNvSpPr>
              <p:nvPr/>
            </p:nvSpPr>
            <p:spPr bwMode="auto">
              <a:xfrm>
                <a:off x="3120" y="2213"/>
                <a:ext cx="528" cy="240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28"/>
              <p:cNvGrpSpPr>
                <a:grpSpLocks noChangeAspect="1"/>
              </p:cNvGrpSpPr>
              <p:nvPr/>
            </p:nvGrpSpPr>
            <p:grpSpPr bwMode="auto">
              <a:xfrm flipH="1">
                <a:off x="3168" y="2208"/>
                <a:ext cx="432" cy="250"/>
                <a:chOff x="3139" y="1199"/>
                <a:chExt cx="173" cy="100"/>
              </a:xfrm>
            </p:grpSpPr>
            <p:sp>
              <p:nvSpPr>
                <p:cNvPr id="104477" name="AutoShape 29"/>
                <p:cNvSpPr>
                  <a:spLocks noChangeAspect="1" noChangeArrowheads="1"/>
                </p:cNvSpPr>
                <p:nvPr/>
              </p:nvSpPr>
              <p:spPr bwMode="auto">
                <a:xfrm rot="10800000" flipH="1" flipV="1">
                  <a:off x="3226" y="1200"/>
                  <a:ext cx="86" cy="99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000099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8" name="AutoShape 30"/>
                <p:cNvSpPr>
                  <a:spLocks noChangeAspect="1" noChangeArrowheads="1"/>
                </p:cNvSpPr>
                <p:nvPr/>
              </p:nvSpPr>
              <p:spPr bwMode="auto">
                <a:xfrm rot="10800000" flipV="1">
                  <a:off x="3139" y="1199"/>
                  <a:ext cx="86" cy="99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800000"/>
                </a:solidFill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219200" y="3657600"/>
            <a:ext cx="1519238" cy="1343025"/>
            <a:chOff x="768" y="2304"/>
            <a:chExt cx="957" cy="846"/>
          </a:xfrm>
        </p:grpSpPr>
        <p:sp>
          <p:nvSpPr>
            <p:cNvPr id="104480" name="Text Box 32"/>
            <p:cNvSpPr txBox="1">
              <a:spLocks noChangeAspect="1" noChangeArrowheads="1"/>
            </p:cNvSpPr>
            <p:nvPr/>
          </p:nvSpPr>
          <p:spPr bwMode="auto">
            <a:xfrm>
              <a:off x="768" y="2784"/>
              <a:ext cx="957" cy="366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Tidal Stage &amp; Water Quality</a:t>
              </a:r>
            </a:p>
          </p:txBody>
        </p: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864" y="2304"/>
              <a:ext cx="557" cy="490"/>
              <a:chOff x="1248" y="3168"/>
              <a:chExt cx="557" cy="490"/>
            </a:xfrm>
          </p:grpSpPr>
          <p:sp>
            <p:nvSpPr>
              <p:cNvPr id="104482" name="Rectangle 34"/>
              <p:cNvSpPr>
                <a:spLocks noChangeArrowheads="1"/>
              </p:cNvSpPr>
              <p:nvPr/>
            </p:nvSpPr>
            <p:spPr bwMode="auto">
              <a:xfrm>
                <a:off x="1248" y="3168"/>
                <a:ext cx="557" cy="490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35"/>
              <p:cNvGrpSpPr>
                <a:grpSpLocks/>
              </p:cNvGrpSpPr>
              <p:nvPr/>
            </p:nvGrpSpPr>
            <p:grpSpPr bwMode="auto">
              <a:xfrm>
                <a:off x="1283" y="3168"/>
                <a:ext cx="479" cy="480"/>
                <a:chOff x="1296" y="2750"/>
                <a:chExt cx="862" cy="722"/>
              </a:xfrm>
            </p:grpSpPr>
            <p:sp>
              <p:nvSpPr>
                <p:cNvPr id="104484" name="Freeform 36"/>
                <p:cNvSpPr>
                  <a:spLocks/>
                </p:cNvSpPr>
                <p:nvPr/>
              </p:nvSpPr>
              <p:spPr bwMode="auto">
                <a:xfrm>
                  <a:off x="1296" y="2824"/>
                  <a:ext cx="432" cy="648"/>
                </a:xfrm>
                <a:custGeom>
                  <a:avLst/>
                  <a:gdLst/>
                  <a:ahLst/>
                  <a:cxnLst>
                    <a:cxn ang="0">
                      <a:pos x="0" y="296"/>
                    </a:cxn>
                    <a:cxn ang="0">
                      <a:pos x="96" y="56"/>
                    </a:cxn>
                    <a:cxn ang="0">
                      <a:pos x="240" y="632"/>
                    </a:cxn>
                    <a:cxn ang="0">
                      <a:pos x="288" y="152"/>
                    </a:cxn>
                    <a:cxn ang="0">
                      <a:pos x="384" y="488"/>
                    </a:cxn>
                    <a:cxn ang="0">
                      <a:pos x="432" y="200"/>
                    </a:cxn>
                  </a:cxnLst>
                  <a:rect l="0" t="0" r="r" b="b"/>
                  <a:pathLst>
                    <a:path w="432" h="648">
                      <a:moveTo>
                        <a:pt x="0" y="296"/>
                      </a:moveTo>
                      <a:cubicBezTo>
                        <a:pt x="28" y="148"/>
                        <a:pt x="56" y="0"/>
                        <a:pt x="96" y="56"/>
                      </a:cubicBezTo>
                      <a:cubicBezTo>
                        <a:pt x="136" y="112"/>
                        <a:pt x="208" y="616"/>
                        <a:pt x="240" y="632"/>
                      </a:cubicBezTo>
                      <a:cubicBezTo>
                        <a:pt x="272" y="648"/>
                        <a:pt x="264" y="176"/>
                        <a:pt x="288" y="152"/>
                      </a:cubicBezTo>
                      <a:cubicBezTo>
                        <a:pt x="312" y="128"/>
                        <a:pt x="360" y="480"/>
                        <a:pt x="384" y="488"/>
                      </a:cubicBezTo>
                      <a:cubicBezTo>
                        <a:pt x="408" y="496"/>
                        <a:pt x="424" y="248"/>
                        <a:pt x="432" y="200"/>
                      </a:cubicBezTo>
                    </a:path>
                  </a:pathLst>
                </a:custGeom>
                <a:noFill/>
                <a:ln w="38100" cmpd="sng">
                  <a:solidFill>
                    <a:srgbClr val="0000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85" name="Freeform 37"/>
                <p:cNvSpPr>
                  <a:spLocks/>
                </p:cNvSpPr>
                <p:nvPr/>
              </p:nvSpPr>
              <p:spPr bwMode="auto">
                <a:xfrm>
                  <a:off x="1726" y="2750"/>
                  <a:ext cx="432" cy="648"/>
                </a:xfrm>
                <a:custGeom>
                  <a:avLst/>
                  <a:gdLst/>
                  <a:ahLst/>
                  <a:cxnLst>
                    <a:cxn ang="0">
                      <a:pos x="0" y="296"/>
                    </a:cxn>
                    <a:cxn ang="0">
                      <a:pos x="96" y="56"/>
                    </a:cxn>
                    <a:cxn ang="0">
                      <a:pos x="240" y="632"/>
                    </a:cxn>
                    <a:cxn ang="0">
                      <a:pos x="288" y="152"/>
                    </a:cxn>
                    <a:cxn ang="0">
                      <a:pos x="384" y="488"/>
                    </a:cxn>
                    <a:cxn ang="0">
                      <a:pos x="432" y="200"/>
                    </a:cxn>
                  </a:cxnLst>
                  <a:rect l="0" t="0" r="r" b="b"/>
                  <a:pathLst>
                    <a:path w="432" h="648">
                      <a:moveTo>
                        <a:pt x="0" y="296"/>
                      </a:moveTo>
                      <a:cubicBezTo>
                        <a:pt x="28" y="148"/>
                        <a:pt x="56" y="0"/>
                        <a:pt x="96" y="56"/>
                      </a:cubicBezTo>
                      <a:cubicBezTo>
                        <a:pt x="136" y="112"/>
                        <a:pt x="208" y="616"/>
                        <a:pt x="240" y="632"/>
                      </a:cubicBezTo>
                      <a:cubicBezTo>
                        <a:pt x="272" y="648"/>
                        <a:pt x="264" y="176"/>
                        <a:pt x="288" y="152"/>
                      </a:cubicBezTo>
                      <a:cubicBezTo>
                        <a:pt x="312" y="128"/>
                        <a:pt x="360" y="480"/>
                        <a:pt x="384" y="488"/>
                      </a:cubicBezTo>
                      <a:cubicBezTo>
                        <a:pt x="408" y="496"/>
                        <a:pt x="424" y="248"/>
                        <a:pt x="432" y="200"/>
                      </a:cubicBezTo>
                    </a:path>
                  </a:pathLst>
                </a:custGeom>
                <a:noFill/>
                <a:ln w="38100" cmpd="sng">
                  <a:solidFill>
                    <a:srgbClr val="0000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4486" name="AutoShape 38"/>
          <p:cNvSpPr>
            <a:spLocks noChangeAspect="1" noChangeArrowheads="1"/>
          </p:cNvSpPr>
          <p:nvPr/>
        </p:nvSpPr>
        <p:spPr bwMode="auto">
          <a:xfrm>
            <a:off x="808038" y="1130300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rgbClr val="0000FF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7" name="AutoShape 39"/>
          <p:cNvSpPr>
            <a:spLocks noChangeAspect="1" noChangeArrowheads="1"/>
          </p:cNvSpPr>
          <p:nvPr/>
        </p:nvSpPr>
        <p:spPr bwMode="auto">
          <a:xfrm flipH="1">
            <a:off x="768350" y="1547813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rgbClr val="990000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1281113" y="1128713"/>
            <a:ext cx="25336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chemeClr val="bg2"/>
                </a:solidFill>
                <a:ea typeface="宋体" pitchFamily="2" charset="-122"/>
              </a:rPr>
              <a:t>Inflow &amp; water quality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a typeface="宋体" pitchFamily="2" charset="-122"/>
              </a:rPr>
              <a:t>Export flow</a:t>
            </a:r>
          </a:p>
        </p:txBody>
      </p:sp>
      <p:sp>
        <p:nvSpPr>
          <p:cNvPr id="104489" name="AutoShape 41"/>
          <p:cNvSpPr>
            <a:spLocks noChangeArrowheads="1"/>
          </p:cNvSpPr>
          <p:nvPr/>
        </p:nvSpPr>
        <p:spPr bwMode="auto">
          <a:xfrm>
            <a:off x="4930775" y="727075"/>
            <a:ext cx="3533775" cy="124936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Flows from gauge data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Sac &amp; SJR EC from gauge data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Tributary EC constant values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Yolo Bypass gauge flow, Sac EC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Jones Tract flow from filled data</a:t>
            </a:r>
          </a:p>
        </p:txBody>
      </p:sp>
      <p:sp>
        <p:nvSpPr>
          <p:cNvPr id="104490" name="AutoShape 42"/>
          <p:cNvSpPr>
            <a:spLocks noChangeArrowheads="1"/>
          </p:cNvSpPr>
          <p:nvPr/>
        </p:nvSpPr>
        <p:spPr bwMode="auto">
          <a:xfrm>
            <a:off x="574675" y="2968625"/>
            <a:ext cx="3013075" cy="508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Stage &amp; EC from gauge data</a:t>
            </a:r>
          </a:p>
        </p:txBody>
      </p:sp>
      <p:sp>
        <p:nvSpPr>
          <p:cNvPr id="104491" name="AutoShape 43"/>
          <p:cNvSpPr>
            <a:spLocks noChangeArrowheads="1"/>
          </p:cNvSpPr>
          <p:nvPr/>
        </p:nvSpPr>
        <p:spPr bwMode="auto">
          <a:xfrm>
            <a:off x="1822450" y="5788025"/>
            <a:ext cx="2655888" cy="53181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Exports from gauge data</a:t>
            </a:r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4329113" y="6537325"/>
            <a:ext cx="4310062" cy="320675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500">
                <a:solidFill>
                  <a:schemeClr val="bg2"/>
                </a:solidFill>
                <a:ea typeface="宋体" pitchFamily="2" charset="-122"/>
              </a:rPr>
              <a:t>Note: gauge data are filled for missing values</a:t>
            </a:r>
          </a:p>
        </p:txBody>
      </p: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4538663" y="1700213"/>
            <a:ext cx="3290887" cy="2944812"/>
            <a:chOff x="2859" y="1071"/>
            <a:chExt cx="2073" cy="1855"/>
          </a:xfrm>
        </p:grpSpPr>
        <p:grpSp>
          <p:nvGrpSpPr>
            <p:cNvPr id="13" name="Group 67"/>
            <p:cNvGrpSpPr>
              <a:grpSpLocks/>
            </p:cNvGrpSpPr>
            <p:nvPr/>
          </p:nvGrpSpPr>
          <p:grpSpPr bwMode="auto">
            <a:xfrm>
              <a:off x="3792" y="1248"/>
              <a:ext cx="1140" cy="1678"/>
              <a:chOff x="3792" y="1248"/>
              <a:chExt cx="1140" cy="1678"/>
            </a:xfrm>
          </p:grpSpPr>
          <p:sp>
            <p:nvSpPr>
              <p:cNvPr id="104516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4080" y="1248"/>
                <a:ext cx="852" cy="212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rgbClr val="000099"/>
                    </a:solidFill>
                    <a:latin typeface="Times New Roman" pitchFamily="18" charset="0"/>
                  </a:rPr>
                  <a:t>Tributaries</a:t>
                </a:r>
              </a:p>
            </p:txBody>
          </p:sp>
          <p:sp>
            <p:nvSpPr>
              <p:cNvPr id="104517" name="AutoShape 69"/>
              <p:cNvSpPr>
                <a:spLocks noChangeAspect="1" noChangeArrowheads="1"/>
              </p:cNvSpPr>
              <p:nvPr/>
            </p:nvSpPr>
            <p:spPr bwMode="auto">
              <a:xfrm rot="6955306">
                <a:off x="3775" y="1313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8" name="AutoShape 70"/>
              <p:cNvSpPr>
                <a:spLocks noChangeAspect="1" noChangeArrowheads="1"/>
              </p:cNvSpPr>
              <p:nvPr/>
            </p:nvSpPr>
            <p:spPr bwMode="auto">
              <a:xfrm rot="10109395">
                <a:off x="4320" y="2784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9" name="AutoShape 71"/>
              <p:cNvSpPr>
                <a:spLocks noChangeAspect="1" noChangeArrowheads="1"/>
              </p:cNvSpPr>
              <p:nvPr/>
            </p:nvSpPr>
            <p:spPr bwMode="auto">
              <a:xfrm rot="10457227">
                <a:off x="3888" y="1536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520" name="AutoShape 72"/>
            <p:cNvSpPr>
              <a:spLocks noChangeAspect="1" noChangeArrowheads="1"/>
            </p:cNvSpPr>
            <p:nvPr/>
          </p:nvSpPr>
          <p:spPr bwMode="auto">
            <a:xfrm rot="5400000">
              <a:off x="2838" y="1092"/>
              <a:ext cx="177" cy="135"/>
            </a:xfrm>
            <a:prstGeom prst="rightArrow">
              <a:avLst>
                <a:gd name="adj1" fmla="val 50000"/>
                <a:gd name="adj2" fmla="val 32778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493" name="AutoShape 45"/>
          <p:cNvSpPr>
            <a:spLocks noChangeArrowheads="1"/>
          </p:cNvSpPr>
          <p:nvPr/>
        </p:nvSpPr>
        <p:spPr bwMode="auto">
          <a:xfrm>
            <a:off x="2620963" y="3805238"/>
            <a:ext cx="4073525" cy="7921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Based on long term average data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Flow: monthly values that vary by year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EC: monthly values repeated every 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9" grpId="0" animBg="1"/>
      <p:bldP spid="104490" grpId="0" animBg="1"/>
      <p:bldP spid="104491" grpId="0" animBg="1"/>
      <p:bldP spid="104494" grpId="0" animBg="1"/>
      <p:bldP spid="1044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868670C-8E6B-4923-8B10-6DAB9A27537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Historical Data update tool</a:t>
            </a:r>
            <a:br>
              <a:rPr lang="en-US" altLang="zh-CN" smtClean="0">
                <a:ea typeface="宋体" charset="-122"/>
              </a:rPr>
            </a:br>
            <a:r>
              <a:rPr lang="en-US" altLang="zh-CN" sz="2600" smtClean="0">
                <a:ea typeface="宋体" charset="-122"/>
              </a:rPr>
              <a:t>by Siqing Liu</a:t>
            </a:r>
          </a:p>
        </p:txBody>
      </p:sp>
      <p:pic>
        <p:nvPicPr>
          <p:cNvPr id="16" name="Picture 15" descr="updateto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91771"/>
            <a:ext cx="914400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" name="Rectangle 2"/>
          <p:cNvSpPr/>
          <p:nvPr/>
        </p:nvSpPr>
        <p:spPr>
          <a:xfrm>
            <a:off x="1277451" y="246521"/>
            <a:ext cx="7314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a typeface="宋体" charset="-122"/>
              </a:rPr>
              <a:t>File structure of DSM2 Historical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85372" y="1248230"/>
            <a:ext cx="4441372" cy="522514"/>
          </a:xfrm>
          <a:prstGeom prst="round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configuration_historical.inp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99887" y="3055257"/>
            <a:ext cx="3243946" cy="544286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historical_hydro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.inp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820057" y="5094513"/>
            <a:ext cx="3519713" cy="544286"/>
          </a:xfrm>
          <a:prstGeom prst="round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historical_qual_ec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.inp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2399" y="1988457"/>
            <a:ext cx="5820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ENVVARs, run time, input </a:t>
            </a:r>
            <a:r>
              <a:rPr lang="en-US" sz="2400" dirty="0" err="1" smtClean="0"/>
              <a:t>dss</a:t>
            </a:r>
            <a:r>
              <a:rPr lang="en-US" sz="2400" dirty="0" smtClean="0"/>
              <a:t> file names, output file names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0628" y="3824515"/>
            <a:ext cx="7322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IO files,  launch files (.</a:t>
            </a:r>
            <a:r>
              <a:rPr lang="en-US" sz="2400" dirty="0" err="1" smtClean="0"/>
              <a:t>inp</a:t>
            </a:r>
            <a:r>
              <a:rPr lang="en-US" sz="2400" dirty="0" smtClean="0"/>
              <a:t>) of parameter, grid, initial condition, boundary condition, gate operation,  and output time series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4171" y="5754914"/>
            <a:ext cx="6785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IO files, launch files of parameter, groups, boundary condition, and output time series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52582</TotalTime>
  <Words>1045</Words>
  <Application>Microsoft Office PowerPoint</Application>
  <PresentationFormat>On-screen Show (4:3)</PresentationFormat>
  <Paragraphs>269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Blank Presentation</vt:lpstr>
      <vt:lpstr>DSM2: Historical Simulation</vt:lpstr>
      <vt:lpstr>Outline</vt:lpstr>
      <vt:lpstr>Slide 3</vt:lpstr>
      <vt:lpstr>Simulating impact of flooded islands</vt:lpstr>
      <vt:lpstr>Hydro Data Requirements</vt:lpstr>
      <vt:lpstr>EC Data Requirements</vt:lpstr>
      <vt:lpstr>DSM2 Boundary Conditions for Historical Simulations</vt:lpstr>
      <vt:lpstr>Historical Data update tool by Siqing Liu</vt:lpstr>
      <vt:lpstr>Slide 9</vt:lpstr>
      <vt:lpstr>How to start model simulation</vt:lpstr>
      <vt:lpstr>Configuration File</vt:lpstr>
      <vt:lpstr>Launch Files</vt:lpstr>
      <vt:lpstr>Historical Model Template</vt:lpstr>
      <vt:lpstr>Slide 14</vt:lpstr>
      <vt:lpstr>Historical Setup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Channel dried up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eli</cp:lastModifiedBy>
  <cp:revision>1651</cp:revision>
  <cp:lastPrinted>2001-10-29T22:33:12Z</cp:lastPrinted>
  <dcterms:created xsi:type="dcterms:W3CDTF">2000-01-22T00:01:28Z</dcterms:created>
  <dcterms:modified xsi:type="dcterms:W3CDTF">2009-09-16T20:01:20Z</dcterms:modified>
  <cp:category>HYDRO</cp:category>
</cp:coreProperties>
</file>