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29" r:id="rId2"/>
    <p:sldId id="448" r:id="rId3"/>
    <p:sldId id="430" r:id="rId4"/>
    <p:sldId id="432" r:id="rId5"/>
    <p:sldId id="437" r:id="rId6"/>
    <p:sldId id="451" r:id="rId7"/>
    <p:sldId id="454" r:id="rId8"/>
    <p:sldId id="447" r:id="rId9"/>
    <p:sldId id="453" r:id="rId10"/>
    <p:sldId id="456" r:id="rId11"/>
    <p:sldId id="431" r:id="rId12"/>
    <p:sldId id="446" r:id="rId13"/>
    <p:sldId id="440" r:id="rId14"/>
    <p:sldId id="455" r:id="rId15"/>
    <p:sldId id="452" r:id="rId16"/>
    <p:sldId id="433" r:id="rId17"/>
    <p:sldId id="434" r:id="rId18"/>
    <p:sldId id="435" r:id="rId19"/>
    <p:sldId id="436" r:id="rId20"/>
    <p:sldId id="438" r:id="rId21"/>
    <p:sldId id="449" r:id="rId22"/>
    <p:sldId id="442" r:id="rId23"/>
    <p:sldId id="443" r:id="rId24"/>
    <p:sldId id="444" r:id="rId25"/>
    <p:sldId id="445" r:id="rId26"/>
    <p:sldId id="450" r:id="rId27"/>
    <p:sldId id="441" r:id="rId2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66"/>
    <a:srgbClr val="000014"/>
    <a:srgbClr val="440000"/>
    <a:srgbClr val="A9E3A9"/>
    <a:srgbClr val="00002E"/>
    <a:srgbClr val="FF6600"/>
    <a:srgbClr val="FFFF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101" d="100"/>
          <a:sy n="101" d="100"/>
        </p:scale>
        <p:origin x="-84" y="-234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 wrap="none"/>
          <a:lstStyle/>
          <a:p>
            <a:r>
              <a:rPr lang="en-US" sz="3600" dirty="0" smtClean="0"/>
              <a:t>DSM2-PTM and Historical Run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15-17, 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Kijin Nam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Release particles at least a few days later after the start time of hydrodynamics.</a:t>
            </a:r>
          </a:p>
          <a:p>
            <a:r>
              <a:rPr lang="en-US" sz="2400" dirty="0" smtClean="0"/>
              <a:t>Do not use a group name ‘all’ to define a new group.  It is a reserved already.</a:t>
            </a:r>
          </a:p>
          <a:p>
            <a:r>
              <a:rPr lang="en-US" sz="2400" dirty="0" smtClean="0"/>
              <a:t>Limitations in the numbers of groups and outputs.</a:t>
            </a:r>
          </a:p>
          <a:p>
            <a:r>
              <a:rPr lang="en-US" sz="2400" dirty="0" smtClean="0"/>
              <a:t>Wrong group names in fluxes and group output lines</a:t>
            </a:r>
          </a:p>
          <a:p>
            <a:r>
              <a:rPr lang="en-US" sz="2400" dirty="0" smtClean="0"/>
              <a:t>Too many particles may crash a simulation.</a:t>
            </a:r>
          </a:p>
          <a:p>
            <a:pPr lvl="1"/>
            <a:r>
              <a:rPr lang="en-US" sz="2000" dirty="0" smtClean="0"/>
              <a:t>Increase the memory of the Java virtual machine.</a:t>
            </a:r>
          </a:p>
          <a:p>
            <a:r>
              <a:rPr lang="en-US" sz="2400" dirty="0" smtClean="0"/>
              <a:t>Turn off animation output to save running time.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Examples of PTM Applications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Fish-related studies (Delta smelt, Longfin smelt, Salmon): limited to larvae</a:t>
            </a:r>
          </a:p>
          <a:p>
            <a:pPr lvl="1"/>
            <a:r>
              <a:rPr lang="en-US" dirty="0" err="1" smtClean="0"/>
              <a:t>Wanger</a:t>
            </a:r>
            <a:r>
              <a:rPr lang="en-US" dirty="0" smtClean="0"/>
              <a:t> decision</a:t>
            </a:r>
          </a:p>
          <a:p>
            <a:pPr lvl="1"/>
            <a:r>
              <a:rPr lang="en-US" dirty="0" smtClean="0"/>
              <a:t>OCAP</a:t>
            </a:r>
          </a:p>
          <a:p>
            <a:pPr lvl="1"/>
            <a:r>
              <a:rPr lang="en-US" dirty="0" smtClean="0"/>
              <a:t>Temporary and permanent barriers</a:t>
            </a:r>
          </a:p>
          <a:p>
            <a:pPr lvl="1"/>
            <a:r>
              <a:rPr lang="en-US" dirty="0" smtClean="0"/>
              <a:t>DCC</a:t>
            </a:r>
          </a:p>
          <a:p>
            <a:pPr lvl="1"/>
            <a:r>
              <a:rPr lang="en-US" dirty="0" smtClean="0"/>
              <a:t>Migration studies</a:t>
            </a:r>
          </a:p>
          <a:p>
            <a:r>
              <a:rPr lang="en-US" dirty="0" smtClean="0"/>
              <a:t>Sediment and Mercury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 3-D based on 1-D Model</a:t>
            </a:r>
          </a:p>
          <a:p>
            <a:pPr lvl="1"/>
            <a:r>
              <a:rPr lang="en-US" dirty="0" smtClean="0"/>
              <a:t>Many assumptions</a:t>
            </a:r>
          </a:p>
          <a:p>
            <a:pPr lvl="2"/>
            <a:r>
              <a:rPr lang="en-US" dirty="0" smtClean="0"/>
              <a:t>Rectangular channels</a:t>
            </a:r>
          </a:p>
          <a:p>
            <a:pPr lvl="2"/>
            <a:r>
              <a:rPr lang="en-US" dirty="0" smtClean="0"/>
              <a:t>Reservoirs</a:t>
            </a:r>
          </a:p>
          <a:p>
            <a:pPr lvl="2"/>
            <a:r>
              <a:rPr lang="en-US" dirty="0" smtClean="0"/>
              <a:t>Flow splits (Junctions)</a:t>
            </a:r>
          </a:p>
          <a:p>
            <a:r>
              <a:rPr lang="en-US" dirty="0" smtClean="0"/>
              <a:t>Neutrally buoyant particles</a:t>
            </a:r>
          </a:p>
          <a:p>
            <a:pPr lvl="1"/>
            <a:r>
              <a:rPr lang="en-US" dirty="0" smtClean="0"/>
              <a:t>No behavior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 historical hydro tutorial</a:t>
            </a:r>
          </a:p>
          <a:p>
            <a:r>
              <a:rPr lang="en-US" dirty="0" smtClean="0"/>
              <a:t>Particles are injected at </a:t>
            </a:r>
            <a:r>
              <a:rPr lang="en-US" dirty="0" err="1" smtClean="0"/>
              <a:t>Mossdale</a:t>
            </a:r>
            <a:r>
              <a:rPr lang="en-US" dirty="0" smtClean="0"/>
              <a:t> (Node 7) </a:t>
            </a:r>
            <a:r>
              <a:rPr lang="en-US" dirty="0" err="1" smtClean="0"/>
              <a:t>continously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Outputs are in-delta particles and accumulated particles at the exports and Martinez downstream boundary.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3" descr="dsm2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350" y="725654"/>
            <a:ext cx="6904938" cy="5783555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74423" y="6277432"/>
            <a:ext cx="2590800" cy="231775"/>
          </a:xfrm>
          <a:prstGeom prst="rect">
            <a:avLst/>
          </a:prstGeom>
          <a:solidFill>
            <a:srgbClr val="B2B2B2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144" tIns="9144" rIns="9144" bIns="9144" anchor="ctr">
            <a:spAutoFit/>
          </a:bodyPr>
          <a:lstStyle/>
          <a:p>
            <a:r>
              <a:rPr lang="en-US" sz="1400" dirty="0">
                <a:solidFill>
                  <a:srgbClr val="4D4D4D"/>
                </a:solidFill>
                <a:latin typeface="Times New Roman" pitchFamily="18" charset="0"/>
              </a:rPr>
              <a:t>Image from USBR GIS Group</a:t>
            </a:r>
          </a:p>
        </p:txBody>
      </p:sp>
      <p:sp>
        <p:nvSpPr>
          <p:cNvPr id="8" name="Down Arrow 7"/>
          <p:cNvSpPr/>
          <p:nvPr/>
        </p:nvSpPr>
        <p:spPr bwMode="auto">
          <a:xfrm rot="2968759">
            <a:off x="6520352" y="4910443"/>
            <a:ext cx="454283" cy="634117"/>
          </a:xfrm>
          <a:prstGeom prst="downArrow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0210" y="4458880"/>
            <a:ext cx="136219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Particle</a:t>
            </a:r>
            <a:endParaRPr lang="en-US" sz="1800" dirty="0" smtClean="0">
              <a:solidFill>
                <a:schemeClr val="bg2"/>
              </a:solidFill>
            </a:endParaRPr>
          </a:p>
          <a:p>
            <a:r>
              <a:rPr lang="en-US" sz="1800" dirty="0" smtClean="0">
                <a:solidFill>
                  <a:schemeClr val="bg2"/>
                </a:solidFill>
              </a:rPr>
              <a:t>Release:</a:t>
            </a:r>
          </a:p>
          <a:p>
            <a:r>
              <a:rPr lang="en-US" sz="1800" dirty="0" err="1" smtClean="0">
                <a:solidFill>
                  <a:schemeClr val="bg2"/>
                </a:solidFill>
              </a:rPr>
              <a:t>Mossdale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auto">
          <a:xfrm rot="5400000">
            <a:off x="1960776" y="3978111"/>
            <a:ext cx="565608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6528" y="4677268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Flux:</a:t>
            </a:r>
            <a:endParaRPr lang="en-US" sz="1800" dirty="0" smtClean="0">
              <a:solidFill>
                <a:schemeClr val="bg2"/>
              </a:solidFill>
            </a:endParaRPr>
          </a:p>
          <a:p>
            <a:r>
              <a:rPr lang="en-US" sz="1800" dirty="0" smtClean="0">
                <a:solidFill>
                  <a:schemeClr val="bg2"/>
                </a:solidFill>
              </a:rPr>
              <a:t>Martinez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2437" y="5498971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Flux: SWP </a:t>
            </a:r>
            <a:r>
              <a:rPr lang="en-US" sz="1800" dirty="0" smtClean="0">
                <a:solidFill>
                  <a:schemeClr val="bg2"/>
                </a:solidFill>
              </a:rPr>
              <a:t>&amp; </a:t>
            </a:r>
            <a:r>
              <a:rPr lang="en-US" sz="1800" dirty="0" smtClean="0">
                <a:solidFill>
                  <a:schemeClr val="bg2"/>
                </a:solidFill>
              </a:rPr>
              <a:t>CVP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0824" y="1483409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Group: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In-Delta</a:t>
            </a:r>
          </a:p>
        </p:txBody>
      </p:sp>
      <p:sp>
        <p:nvSpPr>
          <p:cNvPr id="17" name="Down Arrow 16"/>
          <p:cNvSpPr/>
          <p:nvPr/>
        </p:nvSpPr>
        <p:spPr bwMode="auto">
          <a:xfrm rot="6802455">
            <a:off x="3423501" y="4017387"/>
            <a:ext cx="565608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3649" y="4675695"/>
            <a:ext cx="1228627" cy="668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Flux</a:t>
            </a:r>
            <a:r>
              <a:rPr lang="en-US" sz="1800" dirty="0" smtClean="0">
                <a:solidFill>
                  <a:schemeClr val="bg2"/>
                </a:solidFill>
              </a:rPr>
              <a:t>:</a:t>
            </a:r>
            <a:endParaRPr lang="en-US" sz="1800" dirty="0" smtClean="0">
              <a:solidFill>
                <a:schemeClr val="bg2"/>
              </a:solidFill>
            </a:endParaRPr>
          </a:p>
          <a:p>
            <a:r>
              <a:rPr lang="en-US" sz="1800" dirty="0" err="1" smtClean="0">
                <a:solidFill>
                  <a:schemeClr val="bg2"/>
                </a:solidFill>
              </a:rPr>
              <a:t>Chipps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901938" y="3912123"/>
            <a:ext cx="452486" cy="358219"/>
          </a:xfrm>
          <a:prstGeom prst="ellipse">
            <a:avLst/>
          </a:prstGeom>
          <a:noFill/>
          <a:ln w="349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0375" y="2917854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Group: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Franks</a:t>
            </a:r>
            <a:endParaRPr lang="en-US" sz="1800" dirty="0" smtClean="0">
              <a:solidFill>
                <a:schemeClr val="bg2"/>
              </a:solidFill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2844549">
            <a:off x="4497284" y="5195023"/>
            <a:ext cx="405745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Down Arrow 23"/>
          <p:cNvSpPr/>
          <p:nvPr/>
        </p:nvSpPr>
        <p:spPr bwMode="auto">
          <a:xfrm rot="2844549">
            <a:off x="4715672" y="5460544"/>
            <a:ext cx="405745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 rot="3224967">
            <a:off x="5634069" y="3365024"/>
            <a:ext cx="226256" cy="75414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178" y="1514357"/>
            <a:ext cx="6615227" cy="514567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DSM2-PTM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653" y="1943493"/>
            <a:ext cx="3650530" cy="4122420"/>
          </a:xfrm>
        </p:spPr>
        <p:txBody>
          <a:bodyPr/>
          <a:lstStyle/>
          <a:p>
            <a:r>
              <a:rPr lang="en-US" sz="2800" dirty="0" smtClean="0"/>
              <a:t>DSM2-PTM provides an animation tool.</a:t>
            </a:r>
          </a:p>
          <a:p>
            <a:pPr lvl="1"/>
            <a:r>
              <a:rPr lang="en-US" sz="2400" dirty="0" smtClean="0"/>
              <a:t>Two side-by-side panes </a:t>
            </a:r>
          </a:p>
          <a:p>
            <a:r>
              <a:rPr lang="en-US" sz="2800" dirty="0" smtClean="0"/>
              <a:t>Use text output and animation output.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6" descr="ptmDualAnim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3464" y="1981656"/>
            <a:ext cx="4575143" cy="38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8" name="Picture 4" descr="C:\Documents and Settings\knam\Local Settings\Temporary Internet Files\Content.IE5\9H9C0S04\MCj043156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4085" y="291465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5" name="Picture 3" descr="C:\Documents and Settings\knam\Local Settings\Temporary Internet Files\Content.IE5\YVYKC0S9\MCj043262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5334" y="2754312"/>
            <a:ext cx="2788285" cy="27882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Transverse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438" y="1957388"/>
            <a:ext cx="6472237" cy="4430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Particle Tracking?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</a:t>
            </a:r>
            <a:r>
              <a:rPr lang="en-US" smtClean="0"/>
              <a:t>discrete matter </a:t>
            </a:r>
            <a:r>
              <a:rPr lang="en-US" dirty="0" smtClean="0"/>
              <a:t>in fluid</a:t>
            </a:r>
          </a:p>
          <a:p>
            <a:pPr marL="742950" lvl="2" indent="-342900"/>
            <a:r>
              <a:rPr lang="en-US" dirty="0" smtClean="0"/>
              <a:t>Possibility of adding behaviors</a:t>
            </a:r>
          </a:p>
          <a:p>
            <a:pPr marL="342900" lvl="1" indent="-342900">
              <a:buFontTx/>
              <a:buChar char="•"/>
            </a:pPr>
            <a:r>
              <a:rPr lang="en-US" sz="3200" dirty="0" smtClean="0"/>
              <a:t>Substitute of contaminant modeling</a:t>
            </a:r>
          </a:p>
          <a:p>
            <a:pPr marL="742950" lvl="2" indent="-342900"/>
            <a:r>
              <a:rPr lang="en-US" dirty="0" smtClean="0"/>
              <a:t>Intuitive and simple (faster)</a:t>
            </a:r>
          </a:p>
          <a:p>
            <a:pPr marL="742950" lvl="2" indent="-342900"/>
            <a:r>
              <a:rPr lang="en-US" dirty="0" smtClean="0"/>
              <a:t>Not suffered from numerical oscillation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7625" y="1947863"/>
            <a:ext cx="6483350" cy="44402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981200" y="1676400"/>
            <a:ext cx="5562600" cy="502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048000" y="3124200"/>
            <a:ext cx="914400" cy="254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7" name="Picture 8" descr="D:\Studies\PTM-Calibration\3D-vel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8775" y="1752600"/>
            <a:ext cx="4721225" cy="5257800"/>
          </a:xfrm>
          <a:prstGeom prst="rect">
            <a:avLst/>
          </a:prstGeom>
          <a:noFill/>
        </p:spPr>
      </p:pic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3733800" y="2463800"/>
            <a:ext cx="2667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4191000" y="1981200"/>
            <a:ext cx="2286000" cy="635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3505200" y="2692400"/>
            <a:ext cx="2438400" cy="736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3276600" y="2895600"/>
            <a:ext cx="1905000" cy="558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3962400" y="2235200"/>
            <a:ext cx="2667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343400" y="1828800"/>
            <a:ext cx="990600" cy="254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Euler Forward</a:t>
            </a:r>
          </a:p>
          <a:p>
            <a:pPr lvl="1"/>
            <a:r>
              <a:rPr lang="en-US" dirty="0" smtClean="0"/>
              <a:t>The constant velocity in one time step</a:t>
            </a:r>
          </a:p>
          <a:p>
            <a:r>
              <a:rPr lang="en-US" dirty="0" smtClean="0"/>
              <a:t>Particles are bounced at the surface, bottom, and wall.</a:t>
            </a:r>
          </a:p>
          <a:p>
            <a:r>
              <a:rPr lang="en-US" dirty="0" smtClean="0"/>
              <a:t>Random transverse and vertical dispersions are added.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for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 rectangular channel based on hydrodynamic information from DSM2-Hydro, which are depth and area at each end of a channel.</a:t>
            </a:r>
          </a:p>
          <a:p>
            <a:pPr lvl="1"/>
            <a:r>
              <a:rPr lang="en-US" dirty="0" smtClean="0"/>
              <a:t>The shape of cross-sectional area is ignored.</a:t>
            </a:r>
          </a:p>
          <a:p>
            <a:r>
              <a:rPr lang="en-US" dirty="0" smtClean="0"/>
              <a:t>The mid-section of a channel is linearly interpolated.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Split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DSM2 does not provide junction configurations.</a:t>
            </a:r>
          </a:p>
          <a:p>
            <a:r>
              <a:rPr lang="en-US" dirty="0" smtClean="0"/>
              <a:t>When a particle hits a node, a next </a:t>
            </a:r>
            <a:r>
              <a:rPr lang="en-US" dirty="0" err="1" smtClean="0"/>
              <a:t>waterbody</a:t>
            </a:r>
            <a:r>
              <a:rPr lang="en-US" dirty="0" smtClean="0"/>
              <a:t> is determined only by the ratio of the outflows at the node.</a:t>
            </a:r>
          </a:p>
          <a:p>
            <a:pPr lvl="1"/>
            <a:r>
              <a:rPr lang="en-US" dirty="0" smtClean="0"/>
              <a:t>Does not preserve position information.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for Reservoirs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reservoir in DSM2 is represented as a completely mixed tank.</a:t>
            </a:r>
          </a:p>
          <a:p>
            <a:pPr lvl="1"/>
            <a:r>
              <a:rPr lang="en-US" dirty="0" smtClean="0"/>
              <a:t>No flow information in a reservoir.</a:t>
            </a:r>
          </a:p>
          <a:p>
            <a:r>
              <a:rPr lang="en-US" dirty="0" smtClean="0"/>
              <a:t>PTM uses a similar technique to the flow split for reservoir.</a:t>
            </a:r>
          </a:p>
          <a:p>
            <a:pPr lvl="1"/>
            <a:r>
              <a:rPr lang="en-US" dirty="0" smtClean="0"/>
              <a:t>Once a particle enters into a reservoir, a next </a:t>
            </a:r>
            <a:r>
              <a:rPr lang="en-US" dirty="0" err="1" smtClean="0"/>
              <a:t>waterbody</a:t>
            </a:r>
            <a:r>
              <a:rPr lang="en-US" dirty="0" smtClean="0"/>
              <a:t> is determined randomly by the ratio of outflows and the volume of the reservoir.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12617" y="3677238"/>
            <a:ext cx="1828800" cy="1066800"/>
          </a:xfrm>
          <a:prstGeom prst="flowChartAlternateProcess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09600" y="1752600"/>
            <a:ext cx="1909763" cy="1066800"/>
          </a:xfrm>
          <a:prstGeom prst="flowChartAlternateProcess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Real-time</a:t>
            </a:r>
          </a:p>
          <a:p>
            <a:pPr eaLnBrk="1" hangingPunct="1"/>
            <a:r>
              <a:rPr lang="en-US" sz="2400" dirty="0"/>
              <a:t>Flows/Stage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99558" y="1752600"/>
            <a:ext cx="1909762" cy="1066800"/>
          </a:xfrm>
          <a:prstGeom prst="flowChartAlternateProcess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Forecast</a:t>
            </a:r>
          </a:p>
          <a:p>
            <a:pPr eaLnBrk="1" hangingPunct="1"/>
            <a:r>
              <a:rPr lang="en-US" sz="2400" dirty="0"/>
              <a:t>Flows/Stage</a:t>
            </a:r>
          </a:p>
        </p:txBody>
      </p:sp>
      <p:cxnSp>
        <p:nvCxnSpPr>
          <p:cNvPr id="9" name="AutoShape 9"/>
          <p:cNvCxnSpPr>
            <a:cxnSpLocks noChangeShapeType="1"/>
            <a:stCxn id="7" idx="2"/>
          </p:cNvCxnSpPr>
          <p:nvPr/>
        </p:nvCxnSpPr>
        <p:spPr bwMode="auto">
          <a:xfrm rot="5400000">
            <a:off x="3312525" y="2457466"/>
            <a:ext cx="479981" cy="1203849"/>
          </a:xfrm>
          <a:prstGeom prst="bentConnector2">
            <a:avLst/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455793" y="3630103"/>
            <a:ext cx="1828800" cy="1066800"/>
          </a:xfrm>
          <a:prstGeom prst="flowChartAlternateProcess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PTM</a:t>
            </a:r>
          </a:p>
        </p:txBody>
      </p:sp>
      <p:cxnSp>
        <p:nvCxnSpPr>
          <p:cNvPr id="11" name="AutoShape 11"/>
          <p:cNvCxnSpPr>
            <a:cxnSpLocks noChangeShapeType="1"/>
            <a:stCxn id="13" idx="3"/>
            <a:endCxn id="10" idx="1"/>
          </p:cNvCxnSpPr>
          <p:nvPr/>
        </p:nvCxnSpPr>
        <p:spPr bwMode="auto">
          <a:xfrm flipV="1">
            <a:off x="3992641" y="4163503"/>
            <a:ext cx="2463152" cy="172588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414107" y="1797148"/>
            <a:ext cx="1909762" cy="1066800"/>
          </a:xfrm>
          <a:prstGeom prst="flowChartAlternateProcess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 smtClean="0"/>
              <a:t>Particle/Fish</a:t>
            </a:r>
            <a:br>
              <a:rPr lang="en-US" sz="2400" dirty="0" smtClean="0"/>
            </a:br>
            <a:r>
              <a:rPr lang="en-US" sz="2400" dirty="0" smtClean="0"/>
              <a:t>Information</a:t>
            </a:r>
            <a:endParaRPr lang="en-US" sz="2400" dirty="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857083" y="5355990"/>
            <a:ext cx="2135558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Hydrodynamic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417592" y="5355990"/>
            <a:ext cx="1909763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Particle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cxnSp>
        <p:nvCxnSpPr>
          <p:cNvPr id="15" name="AutoShape 15"/>
          <p:cNvCxnSpPr>
            <a:cxnSpLocks noChangeShapeType="1"/>
            <a:stCxn id="12" idx="2"/>
            <a:endCxn id="10" idx="0"/>
          </p:cNvCxnSpPr>
          <p:nvPr/>
        </p:nvCxnSpPr>
        <p:spPr bwMode="auto">
          <a:xfrm rot="16200000" flipH="1">
            <a:off x="6986513" y="3246422"/>
            <a:ext cx="766155" cy="120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" name="AutoShape 16"/>
          <p:cNvCxnSpPr>
            <a:cxnSpLocks noChangeShapeType="1"/>
            <a:stCxn id="5" idx="2"/>
            <a:endCxn id="13" idx="0"/>
          </p:cNvCxnSpPr>
          <p:nvPr/>
        </p:nvCxnSpPr>
        <p:spPr bwMode="auto">
          <a:xfrm rot="5400000">
            <a:off x="2619964" y="5048937"/>
            <a:ext cx="611952" cy="215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7" name="AutoShape 17"/>
          <p:cNvCxnSpPr>
            <a:cxnSpLocks noChangeShapeType="1"/>
            <a:stCxn id="10" idx="2"/>
            <a:endCxn id="14" idx="0"/>
          </p:cNvCxnSpPr>
          <p:nvPr/>
        </p:nvCxnSpPr>
        <p:spPr bwMode="auto">
          <a:xfrm rot="16200000" flipH="1">
            <a:off x="7041790" y="5025305"/>
            <a:ext cx="659087" cy="228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1" name="AutoShape 9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1993978" y="2389903"/>
            <a:ext cx="470555" cy="1329547"/>
          </a:xfrm>
          <a:prstGeom prst="bentConnector2">
            <a:avLst/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" name="AutoShape 16"/>
          <p:cNvCxnSpPr>
            <a:cxnSpLocks noChangeShapeType="1"/>
            <a:endCxn id="5" idx="0"/>
          </p:cNvCxnSpPr>
          <p:nvPr/>
        </p:nvCxnSpPr>
        <p:spPr bwMode="auto">
          <a:xfrm rot="5400000">
            <a:off x="2735736" y="3481236"/>
            <a:ext cx="387284" cy="472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20mm Survey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287" y="1924934"/>
            <a:ext cx="61245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97676" y="6142892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From DFG website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behind DSM2-PTM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7078"/>
            <a:ext cx="4495800" cy="4114800"/>
          </a:xfrm>
        </p:spPr>
        <p:txBody>
          <a:bodyPr/>
          <a:lstStyle/>
          <a:p>
            <a:r>
              <a:rPr lang="en-US" sz="2800" dirty="0" smtClean="0"/>
              <a:t>Purely </a:t>
            </a:r>
            <a:r>
              <a:rPr lang="en-US" sz="2800" i="1" dirty="0" smtClean="0"/>
              <a:t>kinematic</a:t>
            </a:r>
            <a:r>
              <a:rPr lang="en-US" sz="2800" dirty="0" smtClean="0"/>
              <a:t> particles with dispersion</a:t>
            </a:r>
          </a:p>
          <a:p>
            <a:pPr lvl="1"/>
            <a:r>
              <a:rPr lang="en-US" sz="2400" dirty="0" smtClean="0"/>
              <a:t>Drifting along flow with dispersion</a:t>
            </a:r>
          </a:p>
          <a:p>
            <a:pPr lvl="1"/>
            <a:r>
              <a:rPr lang="en-US" sz="2400" dirty="0" smtClean="0"/>
              <a:t>No force, no mass</a:t>
            </a:r>
          </a:p>
          <a:p>
            <a:pPr lvl="2"/>
            <a:r>
              <a:rPr lang="en-US" sz="2000" dirty="0" smtClean="0"/>
              <a:t>No buoyancy, etc</a:t>
            </a:r>
          </a:p>
          <a:p>
            <a:pPr lvl="1"/>
            <a:r>
              <a:rPr lang="en-US" sz="2400" dirty="0" smtClean="0"/>
              <a:t>No behavior</a:t>
            </a:r>
          </a:p>
          <a:p>
            <a:r>
              <a:rPr lang="en-US" sz="2800" dirty="0" smtClean="0"/>
              <a:t>Forward Euler Integration</a:t>
            </a:r>
          </a:p>
          <a:p>
            <a:r>
              <a:rPr lang="en-US" sz="2800" dirty="0" smtClean="0"/>
              <a:t>Quasi 3D velocity profile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reeform 4"/>
          <p:cNvSpPr/>
          <p:nvPr/>
        </p:nvSpPr>
        <p:spPr bwMode="auto">
          <a:xfrm>
            <a:off x="4931089" y="3513538"/>
            <a:ext cx="3464861" cy="1365129"/>
          </a:xfrm>
          <a:custGeom>
            <a:avLst/>
            <a:gdLst>
              <a:gd name="connsiteX0" fmla="*/ 0 w 4581426"/>
              <a:gd name="connsiteY0" fmla="*/ 2081753 h 2081753"/>
              <a:gd name="connsiteX1" fmla="*/ 1508288 w 4581426"/>
              <a:gd name="connsiteY1" fmla="*/ 92697 h 2081753"/>
              <a:gd name="connsiteX2" fmla="*/ 3186259 w 4581426"/>
              <a:gd name="connsiteY2" fmla="*/ 1525572 h 2081753"/>
              <a:gd name="connsiteX3" fmla="*/ 4581426 w 4581426"/>
              <a:gd name="connsiteY3" fmla="*/ 705440 h 2081753"/>
              <a:gd name="connsiteX4" fmla="*/ 4581426 w 4581426"/>
              <a:gd name="connsiteY4" fmla="*/ 705440 h 208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426" h="2081753">
                <a:moveTo>
                  <a:pt x="0" y="2081753"/>
                </a:moveTo>
                <a:cubicBezTo>
                  <a:pt x="488622" y="1133573"/>
                  <a:pt x="977245" y="185394"/>
                  <a:pt x="1508288" y="92697"/>
                </a:cubicBezTo>
                <a:cubicBezTo>
                  <a:pt x="2039331" y="0"/>
                  <a:pt x="2674069" y="1423448"/>
                  <a:pt x="3186259" y="1525572"/>
                </a:cubicBezTo>
                <a:cubicBezTo>
                  <a:pt x="3698449" y="1627696"/>
                  <a:pt x="4581426" y="705440"/>
                  <a:pt x="4581426" y="705440"/>
                </a:cubicBezTo>
                <a:lnTo>
                  <a:pt x="4581426" y="705440"/>
                </a:lnTo>
              </a:path>
            </a:pathLst>
          </a:custGeom>
          <a:noFill/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86610" y="3592869"/>
            <a:ext cx="156846" cy="129816"/>
          </a:xfrm>
          <a:prstGeom prst="ellipse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024958" y="4139954"/>
            <a:ext cx="3536154" cy="1197192"/>
          </a:xfrm>
          <a:custGeom>
            <a:avLst/>
            <a:gdLst>
              <a:gd name="connsiteX0" fmla="*/ 0 w 4581426"/>
              <a:gd name="connsiteY0" fmla="*/ 2081753 h 2081753"/>
              <a:gd name="connsiteX1" fmla="*/ 1508288 w 4581426"/>
              <a:gd name="connsiteY1" fmla="*/ 92697 h 2081753"/>
              <a:gd name="connsiteX2" fmla="*/ 3186259 w 4581426"/>
              <a:gd name="connsiteY2" fmla="*/ 1525572 h 2081753"/>
              <a:gd name="connsiteX3" fmla="*/ 4581426 w 4581426"/>
              <a:gd name="connsiteY3" fmla="*/ 705440 h 2081753"/>
              <a:gd name="connsiteX4" fmla="*/ 4581426 w 4581426"/>
              <a:gd name="connsiteY4" fmla="*/ 705440 h 2081753"/>
              <a:gd name="connsiteX0" fmla="*/ 0 w 4581426"/>
              <a:gd name="connsiteY0" fmla="*/ 1798949 h 1798949"/>
              <a:gd name="connsiteX1" fmla="*/ 1366886 w 4581426"/>
              <a:gd name="connsiteY1" fmla="*/ 92697 h 1798949"/>
              <a:gd name="connsiteX2" fmla="*/ 3186259 w 4581426"/>
              <a:gd name="connsiteY2" fmla="*/ 1242768 h 1798949"/>
              <a:gd name="connsiteX3" fmla="*/ 4581426 w 4581426"/>
              <a:gd name="connsiteY3" fmla="*/ 422636 h 1798949"/>
              <a:gd name="connsiteX4" fmla="*/ 4581426 w 4581426"/>
              <a:gd name="connsiteY4" fmla="*/ 422636 h 1798949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873657"/>
              <a:gd name="connsiteY0" fmla="*/ 1825658 h 1825658"/>
              <a:gd name="connsiteX1" fmla="*/ 1366886 w 4873657"/>
              <a:gd name="connsiteY1" fmla="*/ 119406 h 1825658"/>
              <a:gd name="connsiteX2" fmla="*/ 3148552 w 4873657"/>
              <a:gd name="connsiteY2" fmla="*/ 1109221 h 1825658"/>
              <a:gd name="connsiteX3" fmla="*/ 4581426 w 4873657"/>
              <a:gd name="connsiteY3" fmla="*/ 449345 h 1825658"/>
              <a:gd name="connsiteX4" fmla="*/ 4873657 w 4873657"/>
              <a:gd name="connsiteY4" fmla="*/ 1816232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581426 w 4675694"/>
              <a:gd name="connsiteY3" fmla="*/ 449345 h 1825658"/>
              <a:gd name="connsiteX4" fmla="*/ 4675694 w 4675694"/>
              <a:gd name="connsiteY4" fmla="*/ 779284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675694 w 4675694"/>
              <a:gd name="connsiteY3" fmla="*/ 779284 h 182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5694" h="1825658">
                <a:moveTo>
                  <a:pt x="0" y="1825658"/>
                </a:moveTo>
                <a:cubicBezTo>
                  <a:pt x="488622" y="877478"/>
                  <a:pt x="842127" y="238812"/>
                  <a:pt x="1366886" y="119406"/>
                </a:cubicBezTo>
                <a:cubicBezTo>
                  <a:pt x="1891645" y="0"/>
                  <a:pt x="2597084" y="999241"/>
                  <a:pt x="3148552" y="1109221"/>
                </a:cubicBezTo>
                <a:cubicBezTo>
                  <a:pt x="3700020" y="1219201"/>
                  <a:pt x="4357540" y="848021"/>
                  <a:pt x="4675694" y="779284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826524" y="2938640"/>
            <a:ext cx="3386438" cy="1323918"/>
          </a:xfrm>
          <a:custGeom>
            <a:avLst/>
            <a:gdLst>
              <a:gd name="connsiteX0" fmla="*/ 0 w 4581426"/>
              <a:gd name="connsiteY0" fmla="*/ 2081753 h 2081753"/>
              <a:gd name="connsiteX1" fmla="*/ 1508288 w 4581426"/>
              <a:gd name="connsiteY1" fmla="*/ 92697 h 2081753"/>
              <a:gd name="connsiteX2" fmla="*/ 3186259 w 4581426"/>
              <a:gd name="connsiteY2" fmla="*/ 1525572 h 2081753"/>
              <a:gd name="connsiteX3" fmla="*/ 4581426 w 4581426"/>
              <a:gd name="connsiteY3" fmla="*/ 705440 h 2081753"/>
              <a:gd name="connsiteX4" fmla="*/ 4581426 w 4581426"/>
              <a:gd name="connsiteY4" fmla="*/ 705440 h 2081753"/>
              <a:gd name="connsiteX0" fmla="*/ 0 w 4581426"/>
              <a:gd name="connsiteY0" fmla="*/ 1798949 h 1798949"/>
              <a:gd name="connsiteX1" fmla="*/ 1366886 w 4581426"/>
              <a:gd name="connsiteY1" fmla="*/ 92697 h 1798949"/>
              <a:gd name="connsiteX2" fmla="*/ 3186259 w 4581426"/>
              <a:gd name="connsiteY2" fmla="*/ 1242768 h 1798949"/>
              <a:gd name="connsiteX3" fmla="*/ 4581426 w 4581426"/>
              <a:gd name="connsiteY3" fmla="*/ 422636 h 1798949"/>
              <a:gd name="connsiteX4" fmla="*/ 4581426 w 4581426"/>
              <a:gd name="connsiteY4" fmla="*/ 422636 h 1798949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873657"/>
              <a:gd name="connsiteY0" fmla="*/ 1825658 h 1825658"/>
              <a:gd name="connsiteX1" fmla="*/ 1366886 w 4873657"/>
              <a:gd name="connsiteY1" fmla="*/ 119406 h 1825658"/>
              <a:gd name="connsiteX2" fmla="*/ 3148552 w 4873657"/>
              <a:gd name="connsiteY2" fmla="*/ 1109221 h 1825658"/>
              <a:gd name="connsiteX3" fmla="*/ 4581426 w 4873657"/>
              <a:gd name="connsiteY3" fmla="*/ 449345 h 1825658"/>
              <a:gd name="connsiteX4" fmla="*/ 4873657 w 4873657"/>
              <a:gd name="connsiteY4" fmla="*/ 1816232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581426 w 4675694"/>
              <a:gd name="connsiteY3" fmla="*/ 449345 h 1825658"/>
              <a:gd name="connsiteX4" fmla="*/ 4675694 w 4675694"/>
              <a:gd name="connsiteY4" fmla="*/ 779284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675694 w 4675694"/>
              <a:gd name="connsiteY3" fmla="*/ 779284 h 1825658"/>
              <a:gd name="connsiteX0" fmla="*/ 0 w 4675694"/>
              <a:gd name="connsiteY0" fmla="*/ 1985914 h 1985914"/>
              <a:gd name="connsiteX1" fmla="*/ 1197203 w 4675694"/>
              <a:gd name="connsiteY1" fmla="*/ 119406 h 1985914"/>
              <a:gd name="connsiteX2" fmla="*/ 3148552 w 4675694"/>
              <a:gd name="connsiteY2" fmla="*/ 1269477 h 1985914"/>
              <a:gd name="connsiteX3" fmla="*/ 4675694 w 4675694"/>
              <a:gd name="connsiteY3" fmla="*/ 939540 h 1985914"/>
              <a:gd name="connsiteX0" fmla="*/ 0 w 4675694"/>
              <a:gd name="connsiteY0" fmla="*/ 2018908 h 2018908"/>
              <a:gd name="connsiteX1" fmla="*/ 1197203 w 4675694"/>
              <a:gd name="connsiteY1" fmla="*/ 152400 h 2018908"/>
              <a:gd name="connsiteX2" fmla="*/ 3365368 w 4675694"/>
              <a:gd name="connsiteY2" fmla="*/ 1104508 h 2018908"/>
              <a:gd name="connsiteX3" fmla="*/ 4675694 w 4675694"/>
              <a:gd name="connsiteY3" fmla="*/ 972534 h 2018908"/>
              <a:gd name="connsiteX0" fmla="*/ 0 w 4477731"/>
              <a:gd name="connsiteY0" fmla="*/ 2018908 h 2018908"/>
              <a:gd name="connsiteX1" fmla="*/ 1197203 w 4477731"/>
              <a:gd name="connsiteY1" fmla="*/ 152400 h 2018908"/>
              <a:gd name="connsiteX2" fmla="*/ 3365368 w 4477731"/>
              <a:gd name="connsiteY2" fmla="*/ 1104508 h 2018908"/>
              <a:gd name="connsiteX3" fmla="*/ 4477731 w 4477731"/>
              <a:gd name="connsiteY3" fmla="*/ 246670 h 201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7731" h="2018908">
                <a:moveTo>
                  <a:pt x="0" y="2018908"/>
                </a:moveTo>
                <a:cubicBezTo>
                  <a:pt x="488622" y="1070728"/>
                  <a:pt x="636308" y="304800"/>
                  <a:pt x="1197203" y="152400"/>
                </a:cubicBezTo>
                <a:cubicBezTo>
                  <a:pt x="1758098" y="0"/>
                  <a:pt x="2818613" y="1088796"/>
                  <a:pt x="3365368" y="1104508"/>
                </a:cubicBezTo>
                <a:cubicBezTo>
                  <a:pt x="3912123" y="1120220"/>
                  <a:pt x="4159577" y="315407"/>
                  <a:pt x="4477731" y="246670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900676" y="2912879"/>
            <a:ext cx="905427" cy="692353"/>
          </a:xfrm>
          <a:prstGeom prst="straightConnector1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6200000" flipV="1">
            <a:off x="5700868" y="3509121"/>
            <a:ext cx="335703" cy="274445"/>
          </a:xfrm>
          <a:prstGeom prst="straightConnector1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Quasi-3D Velocity Profile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D:\Studies\Realtide\smelt12-99\Documentation\Presentation\Position\aveverticalvelocity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836" y="4832586"/>
            <a:ext cx="3609766" cy="1377881"/>
          </a:xfrm>
          <a:prstGeom prst="rect">
            <a:avLst/>
          </a:prstGeom>
          <a:noFill/>
        </p:spPr>
      </p:pic>
      <p:pic>
        <p:nvPicPr>
          <p:cNvPr id="6" name="Picture 4" descr="D:\Studies\Realtide\smelt12-99\Documentation\Presentation\Position\avehorizontalvelocity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729" y="2827260"/>
            <a:ext cx="3761295" cy="1560935"/>
          </a:xfrm>
          <a:prstGeom prst="rect">
            <a:avLst/>
          </a:prstGeom>
          <a:noFill/>
        </p:spPr>
      </p:pic>
      <p:pic>
        <p:nvPicPr>
          <p:cNvPr id="7" name="Picture 3" descr="D:\Studies\Realtide\smelt12-99\Documentation\Presentation\Position\horizontalprofiles.WMF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3388" y="2800453"/>
            <a:ext cx="3855257" cy="1573589"/>
          </a:xfrm>
          <a:prstGeom prst="rect">
            <a:avLst/>
          </a:prstGeom>
          <a:noFill/>
        </p:spPr>
      </p:pic>
      <p:pic>
        <p:nvPicPr>
          <p:cNvPr id="8" name="Picture 3" descr="D:\Studies\Realtide\smelt12-99\Documentation\Presentation\Position\verticalprofiles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33909" y="4795108"/>
            <a:ext cx="3723588" cy="142132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165890" y="6165134"/>
            <a:ext cx="332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Von Karman Logarithmic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271156" y="4375608"/>
            <a:ext cx="332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Quadratic polynomial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1811" y="1806575"/>
            <a:ext cx="332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Hydrodynamic Information from DSM2-Hydro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1750" y="1806575"/>
            <a:ext cx="332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Quasi Velocity profile inside of DSM2-PTM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Random movement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1291471" y="2667786"/>
            <a:ext cx="7113719" cy="3700657"/>
            <a:chOff x="245097" y="2196036"/>
            <a:chExt cx="8734425" cy="4521200"/>
          </a:xfrm>
        </p:grpSpPr>
        <p:sp>
          <p:nvSpPr>
            <p:cNvPr id="5" name="Text Box 43"/>
            <p:cNvSpPr txBox="1">
              <a:spLocks noChangeArrowheads="1"/>
            </p:cNvSpPr>
            <p:nvPr/>
          </p:nvSpPr>
          <p:spPr bwMode="auto">
            <a:xfrm>
              <a:off x="245097" y="2858023"/>
              <a:ext cx="3733800" cy="48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000" dirty="0"/>
                <a:t>Vertical View</a:t>
              </a:r>
            </a:p>
          </p:txBody>
        </p:sp>
        <p:sp>
          <p:nvSpPr>
            <p:cNvPr id="6" name="Text Box 44"/>
            <p:cNvSpPr txBox="1">
              <a:spLocks noChangeArrowheads="1"/>
            </p:cNvSpPr>
            <p:nvPr/>
          </p:nvSpPr>
          <p:spPr bwMode="auto">
            <a:xfrm>
              <a:off x="245097" y="4953524"/>
              <a:ext cx="3733800" cy="48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000" dirty="0"/>
                <a:t>Transverse View</a:t>
              </a:r>
            </a:p>
          </p:txBody>
        </p:sp>
        <p:sp>
          <p:nvSpPr>
            <p:cNvPr id="7" name="Rectangle 47" descr="Wide upward diagonal"/>
            <p:cNvSpPr>
              <a:spLocks noChangeArrowheads="1"/>
            </p:cNvSpPr>
            <p:nvPr/>
          </p:nvSpPr>
          <p:spPr bwMode="auto">
            <a:xfrm>
              <a:off x="3258172" y="4539186"/>
              <a:ext cx="3268663" cy="217487"/>
            </a:xfrm>
            <a:prstGeom prst="rect">
              <a:avLst/>
            </a:prstGeom>
            <a:pattFill prst="wdUpDiag">
              <a:fgClr>
                <a:srgbClr val="440000"/>
              </a:fgClr>
              <a:bgClr>
                <a:srgbClr val="E0C0A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48" descr="Wide upward diagonal"/>
            <p:cNvSpPr>
              <a:spLocks noChangeArrowheads="1"/>
            </p:cNvSpPr>
            <p:nvPr/>
          </p:nvSpPr>
          <p:spPr bwMode="auto">
            <a:xfrm>
              <a:off x="3258172" y="6499748"/>
              <a:ext cx="3268663" cy="217488"/>
            </a:xfrm>
            <a:prstGeom prst="rect">
              <a:avLst/>
            </a:prstGeom>
            <a:pattFill prst="wdUpDiag">
              <a:fgClr>
                <a:srgbClr val="440000"/>
              </a:fgClr>
              <a:bgClr>
                <a:srgbClr val="E0C0A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49" descr="Wide upward diagonal"/>
            <p:cNvSpPr>
              <a:spLocks noChangeArrowheads="1"/>
            </p:cNvSpPr>
            <p:nvPr/>
          </p:nvSpPr>
          <p:spPr bwMode="auto">
            <a:xfrm>
              <a:off x="3258172" y="3775598"/>
              <a:ext cx="3268663" cy="217488"/>
            </a:xfrm>
            <a:prstGeom prst="rect">
              <a:avLst/>
            </a:prstGeom>
            <a:pattFill prst="wdUpDiag">
              <a:fgClr>
                <a:srgbClr val="440000"/>
              </a:fgClr>
              <a:bgClr>
                <a:srgbClr val="E0C0A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3258172" y="2359548"/>
              <a:ext cx="3268663" cy="141605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3399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1"/>
            <p:cNvSpPr>
              <a:spLocks noChangeShapeType="1"/>
            </p:cNvSpPr>
            <p:nvPr/>
          </p:nvSpPr>
          <p:spPr bwMode="auto">
            <a:xfrm>
              <a:off x="3258172" y="2359548"/>
              <a:ext cx="32686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4021760" y="2196036"/>
              <a:ext cx="217487" cy="163512"/>
            </a:xfrm>
            <a:custGeom>
              <a:avLst/>
              <a:gdLst/>
              <a:ahLst/>
              <a:cxnLst>
                <a:cxn ang="0">
                  <a:pos x="68" y="103"/>
                </a:cxn>
                <a:cxn ang="0">
                  <a:pos x="137" y="0"/>
                </a:cxn>
                <a:cxn ang="0">
                  <a:pos x="0" y="0"/>
                </a:cxn>
                <a:cxn ang="0">
                  <a:pos x="68" y="103"/>
                </a:cxn>
              </a:cxnLst>
              <a:rect l="0" t="0" r="r" b="b"/>
              <a:pathLst>
                <a:path w="137" h="103">
                  <a:moveTo>
                    <a:pt x="68" y="103"/>
                  </a:moveTo>
                  <a:lnTo>
                    <a:pt x="137" y="0"/>
                  </a:lnTo>
                  <a:lnTo>
                    <a:pt x="0" y="0"/>
                  </a:lnTo>
                  <a:lnTo>
                    <a:pt x="68" y="103"/>
                  </a:lnTo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>
              <a:off x="4021760" y="2413523"/>
              <a:ext cx="21748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4075735" y="2467498"/>
              <a:ext cx="10953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>
              <a:off x="4129710" y="2523061"/>
              <a:ext cx="158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3040685" y="4048648"/>
              <a:ext cx="1587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7"/>
            <p:cNvSpPr>
              <a:spLocks noChangeArrowheads="1"/>
            </p:cNvSpPr>
            <p:nvPr/>
          </p:nvSpPr>
          <p:spPr bwMode="auto">
            <a:xfrm>
              <a:off x="3258172" y="4756673"/>
              <a:ext cx="3268663" cy="1743075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50000">
                  <a:srgbClr val="99CCFF"/>
                </a:gs>
                <a:gs pos="100000">
                  <a:srgbClr val="3399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>
              <a:off x="3258172" y="4756673"/>
              <a:ext cx="3268663" cy="15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59"/>
            <p:cNvSpPr>
              <a:spLocks noChangeShapeType="1"/>
            </p:cNvSpPr>
            <p:nvPr/>
          </p:nvSpPr>
          <p:spPr bwMode="auto">
            <a:xfrm>
              <a:off x="3258172" y="6499748"/>
              <a:ext cx="3268663" cy="15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60"/>
            <p:cNvGrpSpPr>
              <a:grpSpLocks/>
            </p:cNvGrpSpPr>
            <p:nvPr/>
          </p:nvGrpSpPr>
          <p:grpSpPr bwMode="auto">
            <a:xfrm>
              <a:off x="6799885" y="2303986"/>
              <a:ext cx="942975" cy="1525587"/>
              <a:chOff x="4129" y="971"/>
              <a:chExt cx="594" cy="961"/>
            </a:xfrm>
          </p:grpSpPr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4186" y="994"/>
                <a:ext cx="338" cy="898"/>
              </a:xfrm>
              <a:custGeom>
                <a:avLst/>
                <a:gdLst/>
                <a:ahLst/>
                <a:cxnLst>
                  <a:cxn ang="0">
                    <a:pos x="338" y="898"/>
                  </a:cxn>
                  <a:cxn ang="0">
                    <a:pos x="275" y="795"/>
                  </a:cxn>
                  <a:cxn ang="0">
                    <a:pos x="275" y="795"/>
                  </a:cxn>
                  <a:cxn ang="0">
                    <a:pos x="258" y="772"/>
                  </a:cxn>
                  <a:cxn ang="0">
                    <a:pos x="246" y="755"/>
                  </a:cxn>
                  <a:cxn ang="0">
                    <a:pos x="229" y="738"/>
                  </a:cxn>
                  <a:cxn ang="0">
                    <a:pos x="212" y="721"/>
                  </a:cxn>
                  <a:cxn ang="0">
                    <a:pos x="212" y="721"/>
                  </a:cxn>
                  <a:cxn ang="0">
                    <a:pos x="103" y="629"/>
                  </a:cxn>
                  <a:cxn ang="0">
                    <a:pos x="103" y="629"/>
                  </a:cxn>
                  <a:cxn ang="0">
                    <a:pos x="86" y="612"/>
                  </a:cxn>
                  <a:cxn ang="0">
                    <a:pos x="69" y="595"/>
                  </a:cxn>
                  <a:cxn ang="0">
                    <a:pos x="52" y="578"/>
                  </a:cxn>
                  <a:cxn ang="0">
                    <a:pos x="40" y="555"/>
                  </a:cxn>
                  <a:cxn ang="0">
                    <a:pos x="40" y="555"/>
                  </a:cxn>
                  <a:cxn ang="0">
                    <a:pos x="23" y="527"/>
                  </a:cxn>
                  <a:cxn ang="0">
                    <a:pos x="23" y="527"/>
                  </a:cxn>
                  <a:cxn ang="0">
                    <a:pos x="12" y="509"/>
                  </a:cxn>
                  <a:cxn ang="0">
                    <a:pos x="6" y="492"/>
                  </a:cxn>
                  <a:cxn ang="0">
                    <a:pos x="0" y="469"/>
                  </a:cxn>
                  <a:cxn ang="0">
                    <a:pos x="0" y="452"/>
                  </a:cxn>
                  <a:cxn ang="0">
                    <a:pos x="0" y="429"/>
                  </a:cxn>
                  <a:cxn ang="0">
                    <a:pos x="6" y="406"/>
                  </a:cxn>
                  <a:cxn ang="0">
                    <a:pos x="12" y="389"/>
                  </a:cxn>
                  <a:cxn ang="0">
                    <a:pos x="23" y="372"/>
                  </a:cxn>
                  <a:cxn ang="0">
                    <a:pos x="23" y="372"/>
                  </a:cxn>
                  <a:cxn ang="0">
                    <a:pos x="40" y="343"/>
                  </a:cxn>
                  <a:cxn ang="0">
                    <a:pos x="40" y="343"/>
                  </a:cxn>
                  <a:cxn ang="0">
                    <a:pos x="57" y="321"/>
                  </a:cxn>
                  <a:cxn ang="0">
                    <a:pos x="69" y="303"/>
                  </a:cxn>
                  <a:cxn ang="0">
                    <a:pos x="75" y="298"/>
                  </a:cxn>
                  <a:cxn ang="0">
                    <a:pos x="80" y="292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109" y="269"/>
                  </a:cxn>
                  <a:cxn ang="0">
                    <a:pos x="126" y="252"/>
                  </a:cxn>
                  <a:cxn ang="0">
                    <a:pos x="126" y="252"/>
                  </a:cxn>
                  <a:cxn ang="0">
                    <a:pos x="212" y="183"/>
                  </a:cxn>
                  <a:cxn ang="0">
                    <a:pos x="212" y="183"/>
                  </a:cxn>
                  <a:cxn ang="0">
                    <a:pos x="229" y="160"/>
                  </a:cxn>
                  <a:cxn ang="0">
                    <a:pos x="246" y="149"/>
                  </a:cxn>
                  <a:cxn ang="0">
                    <a:pos x="258" y="126"/>
                  </a:cxn>
                  <a:cxn ang="0">
                    <a:pos x="275" y="109"/>
                  </a:cxn>
                  <a:cxn ang="0">
                    <a:pos x="275" y="109"/>
                  </a:cxn>
                  <a:cxn ang="0">
                    <a:pos x="338" y="0"/>
                  </a:cxn>
                </a:cxnLst>
                <a:rect l="0" t="0" r="r" b="b"/>
                <a:pathLst>
                  <a:path w="338" h="898">
                    <a:moveTo>
                      <a:pt x="338" y="898"/>
                    </a:moveTo>
                    <a:lnTo>
                      <a:pt x="275" y="795"/>
                    </a:lnTo>
                    <a:lnTo>
                      <a:pt x="275" y="795"/>
                    </a:lnTo>
                    <a:lnTo>
                      <a:pt x="258" y="772"/>
                    </a:lnTo>
                    <a:lnTo>
                      <a:pt x="246" y="755"/>
                    </a:lnTo>
                    <a:lnTo>
                      <a:pt x="229" y="738"/>
                    </a:lnTo>
                    <a:lnTo>
                      <a:pt x="212" y="721"/>
                    </a:lnTo>
                    <a:lnTo>
                      <a:pt x="212" y="721"/>
                    </a:lnTo>
                    <a:lnTo>
                      <a:pt x="103" y="629"/>
                    </a:lnTo>
                    <a:lnTo>
                      <a:pt x="103" y="629"/>
                    </a:lnTo>
                    <a:lnTo>
                      <a:pt x="86" y="612"/>
                    </a:lnTo>
                    <a:lnTo>
                      <a:pt x="69" y="595"/>
                    </a:lnTo>
                    <a:lnTo>
                      <a:pt x="52" y="578"/>
                    </a:lnTo>
                    <a:lnTo>
                      <a:pt x="40" y="555"/>
                    </a:lnTo>
                    <a:lnTo>
                      <a:pt x="40" y="555"/>
                    </a:lnTo>
                    <a:lnTo>
                      <a:pt x="23" y="527"/>
                    </a:lnTo>
                    <a:lnTo>
                      <a:pt x="23" y="527"/>
                    </a:lnTo>
                    <a:lnTo>
                      <a:pt x="12" y="509"/>
                    </a:lnTo>
                    <a:lnTo>
                      <a:pt x="6" y="492"/>
                    </a:lnTo>
                    <a:lnTo>
                      <a:pt x="0" y="469"/>
                    </a:lnTo>
                    <a:lnTo>
                      <a:pt x="0" y="452"/>
                    </a:lnTo>
                    <a:lnTo>
                      <a:pt x="0" y="429"/>
                    </a:lnTo>
                    <a:lnTo>
                      <a:pt x="6" y="406"/>
                    </a:lnTo>
                    <a:lnTo>
                      <a:pt x="12" y="389"/>
                    </a:lnTo>
                    <a:lnTo>
                      <a:pt x="23" y="372"/>
                    </a:lnTo>
                    <a:lnTo>
                      <a:pt x="23" y="372"/>
                    </a:lnTo>
                    <a:lnTo>
                      <a:pt x="40" y="343"/>
                    </a:lnTo>
                    <a:lnTo>
                      <a:pt x="40" y="343"/>
                    </a:lnTo>
                    <a:lnTo>
                      <a:pt x="57" y="321"/>
                    </a:lnTo>
                    <a:lnTo>
                      <a:pt x="69" y="303"/>
                    </a:lnTo>
                    <a:lnTo>
                      <a:pt x="75" y="298"/>
                    </a:lnTo>
                    <a:lnTo>
                      <a:pt x="80" y="2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109" y="269"/>
                    </a:lnTo>
                    <a:lnTo>
                      <a:pt x="126" y="252"/>
                    </a:lnTo>
                    <a:lnTo>
                      <a:pt x="126" y="252"/>
                    </a:lnTo>
                    <a:lnTo>
                      <a:pt x="212" y="183"/>
                    </a:lnTo>
                    <a:lnTo>
                      <a:pt x="212" y="183"/>
                    </a:lnTo>
                    <a:lnTo>
                      <a:pt x="229" y="160"/>
                    </a:lnTo>
                    <a:lnTo>
                      <a:pt x="246" y="149"/>
                    </a:lnTo>
                    <a:lnTo>
                      <a:pt x="258" y="126"/>
                    </a:lnTo>
                    <a:lnTo>
                      <a:pt x="275" y="109"/>
                    </a:lnTo>
                    <a:lnTo>
                      <a:pt x="275" y="109"/>
                    </a:lnTo>
                    <a:lnTo>
                      <a:pt x="33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62"/>
              <p:cNvSpPr>
                <a:spLocks noChangeShapeType="1"/>
              </p:cNvSpPr>
              <p:nvPr/>
            </p:nvSpPr>
            <p:spPr bwMode="auto">
              <a:xfrm>
                <a:off x="4129" y="1452"/>
                <a:ext cx="44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63"/>
              <p:cNvSpPr>
                <a:spLocks noChangeShapeType="1"/>
              </p:cNvSpPr>
              <p:nvPr/>
            </p:nvSpPr>
            <p:spPr bwMode="auto">
              <a:xfrm>
                <a:off x="4575" y="971"/>
                <a:ext cx="1" cy="9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64"/>
              <p:cNvSpPr>
                <a:spLocks noChangeArrowheads="1"/>
              </p:cNvSpPr>
              <p:nvPr/>
            </p:nvSpPr>
            <p:spPr bwMode="auto">
              <a:xfrm>
                <a:off x="4632" y="138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0</a:t>
                </a:r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 flipH="1">
                <a:off x="4404" y="1177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H="1">
                <a:off x="4404" y="1726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4506" y="1235"/>
                <a:ext cx="1" cy="15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4484" y="1177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4484" y="1383"/>
                <a:ext cx="45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22" y="69"/>
                  </a:cxn>
                  <a:cxn ang="0">
                    <a:pos x="22" y="69"/>
                  </a:cxn>
                  <a:cxn ang="0">
                    <a:pos x="0" y="0"/>
                  </a:cxn>
                </a:cxnLst>
                <a:rect l="0" t="0" r="r" b="b"/>
                <a:pathLst>
                  <a:path w="45" h="69">
                    <a:moveTo>
                      <a:pt x="0" y="0"/>
                    </a:moveTo>
                    <a:lnTo>
                      <a:pt x="22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22" y="69"/>
                    </a:lnTo>
                    <a:lnTo>
                      <a:pt x="22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0"/>
              <p:cNvSpPr>
                <a:spLocks noChangeShapeType="1"/>
              </p:cNvSpPr>
              <p:nvPr/>
            </p:nvSpPr>
            <p:spPr bwMode="auto">
              <a:xfrm>
                <a:off x="4506" y="1509"/>
                <a:ext cx="1" cy="155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4484" y="1452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4484" y="1658"/>
                <a:ext cx="45" cy="6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2" y="0"/>
                  </a:cxn>
                  <a:cxn ang="0">
                    <a:pos x="45" y="6"/>
                  </a:cxn>
                  <a:cxn ang="0">
                    <a:pos x="45" y="6"/>
                  </a:cxn>
                  <a:cxn ang="0">
                    <a:pos x="22" y="68"/>
                  </a:cxn>
                  <a:cxn ang="0">
                    <a:pos x="22" y="68"/>
                  </a:cxn>
                  <a:cxn ang="0">
                    <a:pos x="0" y="6"/>
                  </a:cxn>
                </a:cxnLst>
                <a:rect l="0" t="0" r="r" b="b"/>
                <a:pathLst>
                  <a:path w="45" h="68">
                    <a:moveTo>
                      <a:pt x="0" y="6"/>
                    </a:moveTo>
                    <a:lnTo>
                      <a:pt x="22" y="0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22" y="68"/>
                    </a:lnTo>
                    <a:lnTo>
                      <a:pt x="22" y="6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73"/>
              <p:cNvSpPr>
                <a:spLocks noChangeArrowheads="1"/>
              </p:cNvSpPr>
              <p:nvPr/>
            </p:nvSpPr>
            <p:spPr bwMode="auto">
              <a:xfrm>
                <a:off x="4336" y="1480"/>
                <a:ext cx="6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Symbol" pitchFamily="18" charset="2"/>
                  </a:rPr>
                  <a:t>-</a:t>
                </a:r>
                <a:endParaRPr lang="en-US"/>
              </a:p>
            </p:txBody>
          </p:sp>
          <p:sp>
            <p:nvSpPr>
              <p:cNvPr id="34" name="Rectangle 74"/>
              <p:cNvSpPr>
                <a:spLocks noChangeArrowheads="1"/>
              </p:cNvSpPr>
              <p:nvPr/>
            </p:nvSpPr>
            <p:spPr bwMode="auto">
              <a:xfrm>
                <a:off x="4400" y="148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Symbol" pitchFamily="18" charset="2"/>
                  </a:rPr>
                  <a:t>s</a:t>
                </a:r>
                <a:endParaRPr lang="en-US"/>
              </a:p>
            </p:txBody>
          </p:sp>
          <p:sp>
            <p:nvSpPr>
              <p:cNvPr id="35" name="Rectangle 75"/>
              <p:cNvSpPr>
                <a:spLocks noChangeArrowheads="1"/>
              </p:cNvSpPr>
              <p:nvPr/>
            </p:nvSpPr>
            <p:spPr bwMode="auto">
              <a:xfrm>
                <a:off x="4406" y="124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Symbol" pitchFamily="18" charset="2"/>
                  </a:rPr>
                  <a:t>s</a:t>
                </a:r>
                <a:endParaRPr lang="en-US"/>
              </a:p>
            </p:txBody>
          </p:sp>
          <p:sp>
            <p:nvSpPr>
              <p:cNvPr id="36" name="Rectangle 76"/>
              <p:cNvSpPr>
                <a:spLocks noChangeArrowheads="1"/>
              </p:cNvSpPr>
              <p:nvPr/>
            </p:nvSpPr>
            <p:spPr bwMode="auto">
              <a:xfrm>
                <a:off x="4632" y="110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  <p:sp>
            <p:nvSpPr>
              <p:cNvPr id="37" name="Rectangle 77"/>
              <p:cNvSpPr>
                <a:spLocks noChangeArrowheads="1"/>
              </p:cNvSpPr>
              <p:nvPr/>
            </p:nvSpPr>
            <p:spPr bwMode="auto">
              <a:xfrm>
                <a:off x="4633" y="1663"/>
                <a:ext cx="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-</a:t>
                </a:r>
                <a:endParaRPr lang="en-US"/>
              </a:p>
            </p:txBody>
          </p:sp>
          <p:sp>
            <p:nvSpPr>
              <p:cNvPr id="38" name="Rectangle 78"/>
              <p:cNvSpPr>
                <a:spLocks noChangeArrowheads="1"/>
              </p:cNvSpPr>
              <p:nvPr/>
            </p:nvSpPr>
            <p:spPr bwMode="auto">
              <a:xfrm>
                <a:off x="4667" y="166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</p:grpSp>
        <p:sp>
          <p:nvSpPr>
            <p:cNvPr id="39" name="Line 79"/>
            <p:cNvSpPr>
              <a:spLocks noChangeShapeType="1"/>
            </p:cNvSpPr>
            <p:nvPr/>
          </p:nvSpPr>
          <p:spPr bwMode="auto">
            <a:xfrm>
              <a:off x="5220322" y="2777061"/>
              <a:ext cx="1588" cy="57150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80"/>
            <p:cNvSpPr>
              <a:spLocks/>
            </p:cNvSpPr>
            <p:nvPr/>
          </p:nvSpPr>
          <p:spPr bwMode="auto">
            <a:xfrm>
              <a:off x="5147297" y="2686573"/>
              <a:ext cx="144463" cy="16351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103"/>
                </a:cxn>
                <a:cxn ang="0">
                  <a:pos x="46" y="57"/>
                </a:cxn>
                <a:cxn ang="0">
                  <a:pos x="91" y="103"/>
                </a:cxn>
                <a:cxn ang="0">
                  <a:pos x="46" y="0"/>
                </a:cxn>
              </a:cxnLst>
              <a:rect l="0" t="0" r="r" b="b"/>
              <a:pathLst>
                <a:path w="91" h="103">
                  <a:moveTo>
                    <a:pt x="46" y="0"/>
                  </a:moveTo>
                  <a:lnTo>
                    <a:pt x="0" y="103"/>
                  </a:lnTo>
                  <a:lnTo>
                    <a:pt x="46" y="57"/>
                  </a:lnTo>
                  <a:lnTo>
                    <a:pt x="91" y="10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81"/>
            <p:cNvSpPr>
              <a:spLocks/>
            </p:cNvSpPr>
            <p:nvPr/>
          </p:nvSpPr>
          <p:spPr bwMode="auto">
            <a:xfrm>
              <a:off x="5147297" y="3275536"/>
              <a:ext cx="144463" cy="173037"/>
            </a:xfrm>
            <a:custGeom>
              <a:avLst/>
              <a:gdLst/>
              <a:ahLst/>
              <a:cxnLst>
                <a:cxn ang="0">
                  <a:pos x="46" y="109"/>
                </a:cxn>
                <a:cxn ang="0">
                  <a:pos x="0" y="0"/>
                </a:cxn>
                <a:cxn ang="0">
                  <a:pos x="46" y="52"/>
                </a:cxn>
                <a:cxn ang="0">
                  <a:pos x="91" y="0"/>
                </a:cxn>
                <a:cxn ang="0">
                  <a:pos x="46" y="109"/>
                </a:cxn>
              </a:cxnLst>
              <a:rect l="0" t="0" r="r" b="b"/>
              <a:pathLst>
                <a:path w="91" h="109">
                  <a:moveTo>
                    <a:pt x="46" y="109"/>
                  </a:moveTo>
                  <a:lnTo>
                    <a:pt x="0" y="0"/>
                  </a:lnTo>
                  <a:lnTo>
                    <a:pt x="46" y="52"/>
                  </a:lnTo>
                  <a:lnTo>
                    <a:pt x="91" y="0"/>
                  </a:lnTo>
                  <a:lnTo>
                    <a:pt x="46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82"/>
            <p:cNvSpPr>
              <a:spLocks/>
            </p:cNvSpPr>
            <p:nvPr/>
          </p:nvSpPr>
          <p:spPr bwMode="auto">
            <a:xfrm>
              <a:off x="5110785" y="2958036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2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2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2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7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7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2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2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2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2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7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7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2"/>
                  </a:lnTo>
                  <a:lnTo>
                    <a:pt x="137" y="6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83"/>
            <p:cNvSpPr>
              <a:spLocks/>
            </p:cNvSpPr>
            <p:nvPr/>
          </p:nvSpPr>
          <p:spPr bwMode="auto">
            <a:xfrm>
              <a:off x="5110785" y="2958036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2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2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2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7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7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2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2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2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2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7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7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2"/>
                  </a:lnTo>
                  <a:lnTo>
                    <a:pt x="137" y="69"/>
                  </a:lnTo>
                </a:path>
              </a:pathLst>
            </a:custGeom>
            <a:noFill/>
            <a:ln w="9525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84"/>
            <p:cNvSpPr>
              <a:spLocks noChangeShapeType="1"/>
            </p:cNvSpPr>
            <p:nvPr/>
          </p:nvSpPr>
          <p:spPr bwMode="auto">
            <a:xfrm>
              <a:off x="5220322" y="5337698"/>
              <a:ext cx="1588" cy="57150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85"/>
            <p:cNvSpPr>
              <a:spLocks/>
            </p:cNvSpPr>
            <p:nvPr/>
          </p:nvSpPr>
          <p:spPr bwMode="auto">
            <a:xfrm>
              <a:off x="5147297" y="5247211"/>
              <a:ext cx="144463" cy="163512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103"/>
                </a:cxn>
                <a:cxn ang="0">
                  <a:pos x="46" y="57"/>
                </a:cxn>
                <a:cxn ang="0">
                  <a:pos x="91" y="103"/>
                </a:cxn>
                <a:cxn ang="0">
                  <a:pos x="46" y="0"/>
                </a:cxn>
              </a:cxnLst>
              <a:rect l="0" t="0" r="r" b="b"/>
              <a:pathLst>
                <a:path w="91" h="103">
                  <a:moveTo>
                    <a:pt x="46" y="0"/>
                  </a:moveTo>
                  <a:lnTo>
                    <a:pt x="0" y="103"/>
                  </a:lnTo>
                  <a:lnTo>
                    <a:pt x="46" y="57"/>
                  </a:lnTo>
                  <a:lnTo>
                    <a:pt x="91" y="10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6"/>
            <p:cNvSpPr>
              <a:spLocks/>
            </p:cNvSpPr>
            <p:nvPr/>
          </p:nvSpPr>
          <p:spPr bwMode="auto">
            <a:xfrm>
              <a:off x="5147297" y="5837761"/>
              <a:ext cx="144463" cy="171450"/>
            </a:xfrm>
            <a:custGeom>
              <a:avLst/>
              <a:gdLst/>
              <a:ahLst/>
              <a:cxnLst>
                <a:cxn ang="0">
                  <a:pos x="46" y="108"/>
                </a:cxn>
                <a:cxn ang="0">
                  <a:pos x="0" y="0"/>
                </a:cxn>
                <a:cxn ang="0">
                  <a:pos x="46" y="51"/>
                </a:cxn>
                <a:cxn ang="0">
                  <a:pos x="91" y="0"/>
                </a:cxn>
                <a:cxn ang="0">
                  <a:pos x="46" y="108"/>
                </a:cxn>
              </a:cxnLst>
              <a:rect l="0" t="0" r="r" b="b"/>
              <a:pathLst>
                <a:path w="91" h="108">
                  <a:moveTo>
                    <a:pt x="46" y="108"/>
                  </a:moveTo>
                  <a:lnTo>
                    <a:pt x="0" y="0"/>
                  </a:lnTo>
                  <a:lnTo>
                    <a:pt x="46" y="51"/>
                  </a:lnTo>
                  <a:lnTo>
                    <a:pt x="91" y="0"/>
                  </a:lnTo>
                  <a:lnTo>
                    <a:pt x="46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7"/>
            <p:cNvSpPr>
              <a:spLocks/>
            </p:cNvSpPr>
            <p:nvPr/>
          </p:nvSpPr>
          <p:spPr bwMode="auto">
            <a:xfrm>
              <a:off x="5110785" y="5518673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8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8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8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8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8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8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8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8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8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8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8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8"/>
                  </a:lnTo>
                  <a:lnTo>
                    <a:pt x="137" y="69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8"/>
            <p:cNvSpPr>
              <a:spLocks/>
            </p:cNvSpPr>
            <p:nvPr/>
          </p:nvSpPr>
          <p:spPr bwMode="auto">
            <a:xfrm>
              <a:off x="5110785" y="5518673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8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8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8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8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8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8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8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8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8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8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8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8"/>
                  </a:lnTo>
                  <a:lnTo>
                    <a:pt x="137" y="69"/>
                  </a:lnTo>
                </a:path>
              </a:pathLst>
            </a:custGeom>
            <a:noFill/>
            <a:ln w="9525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89"/>
            <p:cNvSpPr>
              <a:spLocks noChangeShapeType="1"/>
            </p:cNvSpPr>
            <p:nvPr/>
          </p:nvSpPr>
          <p:spPr bwMode="auto">
            <a:xfrm>
              <a:off x="7834935" y="3013598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90"/>
            <p:cNvSpPr>
              <a:spLocks noChangeShapeType="1"/>
            </p:cNvSpPr>
            <p:nvPr/>
          </p:nvSpPr>
          <p:spPr bwMode="auto">
            <a:xfrm flipH="1">
              <a:off x="7834935" y="3013598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91"/>
            <p:cNvSpPr>
              <a:spLocks noChangeShapeType="1"/>
            </p:cNvSpPr>
            <p:nvPr/>
          </p:nvSpPr>
          <p:spPr bwMode="auto">
            <a:xfrm flipV="1">
              <a:off x="8052422" y="3013598"/>
              <a:ext cx="55563" cy="53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92"/>
            <p:cNvSpPr>
              <a:spLocks noChangeShapeType="1"/>
            </p:cNvSpPr>
            <p:nvPr/>
          </p:nvSpPr>
          <p:spPr bwMode="auto">
            <a:xfrm>
              <a:off x="8107985" y="3013598"/>
              <a:ext cx="53975" cy="217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93"/>
            <p:cNvSpPr>
              <a:spLocks noChangeShapeType="1"/>
            </p:cNvSpPr>
            <p:nvPr/>
          </p:nvSpPr>
          <p:spPr bwMode="auto">
            <a:xfrm flipV="1">
              <a:off x="8161960" y="2904061"/>
              <a:ext cx="109537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94"/>
            <p:cNvSpPr>
              <a:spLocks noChangeShapeType="1"/>
            </p:cNvSpPr>
            <p:nvPr/>
          </p:nvSpPr>
          <p:spPr bwMode="auto">
            <a:xfrm>
              <a:off x="8271497" y="2904061"/>
              <a:ext cx="7080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95"/>
            <p:cNvSpPr>
              <a:spLocks noChangeArrowheads="1"/>
            </p:cNvSpPr>
            <p:nvPr/>
          </p:nvSpPr>
          <p:spPr bwMode="auto">
            <a:xfrm>
              <a:off x="8371510" y="2986611"/>
              <a:ext cx="1079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56" name="Rectangle 96"/>
            <p:cNvSpPr>
              <a:spLocks noChangeArrowheads="1"/>
            </p:cNvSpPr>
            <p:nvPr/>
          </p:nvSpPr>
          <p:spPr bwMode="auto">
            <a:xfrm>
              <a:off x="8482635" y="2986611"/>
              <a:ext cx="131762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E</a:t>
              </a:r>
              <a:endParaRPr lang="en-US"/>
            </a:p>
          </p:txBody>
        </p:sp>
        <p:sp>
          <p:nvSpPr>
            <p:cNvPr id="57" name="Rectangle 97"/>
            <p:cNvSpPr>
              <a:spLocks noChangeArrowheads="1"/>
            </p:cNvSpPr>
            <p:nvPr/>
          </p:nvSpPr>
          <p:spPr bwMode="auto">
            <a:xfrm>
              <a:off x="8619160" y="3040586"/>
              <a:ext cx="15557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V</a:t>
              </a:r>
              <a:endParaRPr lang="en-US"/>
            </a:p>
          </p:txBody>
        </p:sp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8795372" y="2986611"/>
              <a:ext cx="131763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Symbol" pitchFamily="18" charset="2"/>
                </a:rPr>
                <a:t>D</a:t>
              </a:r>
              <a:endParaRPr lang="en-US"/>
            </a:p>
          </p:txBody>
        </p:sp>
        <p:sp>
          <p:nvSpPr>
            <p:cNvPr id="59" name="Rectangle 99"/>
            <p:cNvSpPr>
              <a:spLocks noChangeArrowheads="1"/>
            </p:cNvSpPr>
            <p:nvPr/>
          </p:nvSpPr>
          <p:spPr bwMode="auto">
            <a:xfrm>
              <a:off x="8906497" y="2986611"/>
              <a:ext cx="6032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t</a:t>
              </a:r>
              <a:endParaRPr lang="en-US"/>
            </a:p>
          </p:txBody>
        </p:sp>
        <p:sp>
          <p:nvSpPr>
            <p:cNvPr id="60" name="Line 100"/>
            <p:cNvSpPr>
              <a:spLocks noChangeShapeType="1"/>
            </p:cNvSpPr>
            <p:nvPr/>
          </p:nvSpPr>
          <p:spPr bwMode="auto">
            <a:xfrm>
              <a:off x="7834935" y="5574236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01"/>
            <p:cNvSpPr>
              <a:spLocks noChangeShapeType="1"/>
            </p:cNvSpPr>
            <p:nvPr/>
          </p:nvSpPr>
          <p:spPr bwMode="auto">
            <a:xfrm flipH="1">
              <a:off x="7834935" y="5574236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2"/>
            <p:cNvSpPr>
              <a:spLocks noChangeShapeType="1"/>
            </p:cNvSpPr>
            <p:nvPr/>
          </p:nvSpPr>
          <p:spPr bwMode="auto">
            <a:xfrm flipV="1">
              <a:off x="8052422" y="5574236"/>
              <a:ext cx="55563" cy="53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03"/>
            <p:cNvSpPr>
              <a:spLocks noChangeShapeType="1"/>
            </p:cNvSpPr>
            <p:nvPr/>
          </p:nvSpPr>
          <p:spPr bwMode="auto">
            <a:xfrm>
              <a:off x="8107985" y="5574236"/>
              <a:ext cx="53975" cy="217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04"/>
            <p:cNvSpPr>
              <a:spLocks noChangeShapeType="1"/>
            </p:cNvSpPr>
            <p:nvPr/>
          </p:nvSpPr>
          <p:spPr bwMode="auto">
            <a:xfrm flipV="1">
              <a:off x="8161960" y="5464698"/>
              <a:ext cx="109537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8271497" y="5464698"/>
              <a:ext cx="7080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106"/>
            <p:cNvSpPr>
              <a:spLocks noChangeArrowheads="1"/>
            </p:cNvSpPr>
            <p:nvPr/>
          </p:nvSpPr>
          <p:spPr bwMode="auto">
            <a:xfrm>
              <a:off x="8371510" y="5547248"/>
              <a:ext cx="1079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67" name="Rectangle 107"/>
            <p:cNvSpPr>
              <a:spLocks noChangeArrowheads="1"/>
            </p:cNvSpPr>
            <p:nvPr/>
          </p:nvSpPr>
          <p:spPr bwMode="auto">
            <a:xfrm>
              <a:off x="8482635" y="5547248"/>
              <a:ext cx="131762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E</a:t>
              </a:r>
              <a:endParaRPr lang="en-US"/>
            </a:p>
          </p:txBody>
        </p:sp>
        <p:sp>
          <p:nvSpPr>
            <p:cNvPr id="68" name="Rectangle 108"/>
            <p:cNvSpPr>
              <a:spLocks noChangeArrowheads="1"/>
            </p:cNvSpPr>
            <p:nvPr/>
          </p:nvSpPr>
          <p:spPr bwMode="auto">
            <a:xfrm>
              <a:off x="8612810" y="5601223"/>
              <a:ext cx="131762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T</a:t>
              </a:r>
              <a:endParaRPr lang="en-US"/>
            </a:p>
          </p:txBody>
        </p:sp>
        <p:sp>
          <p:nvSpPr>
            <p:cNvPr id="69" name="Rectangle 109"/>
            <p:cNvSpPr>
              <a:spLocks noChangeArrowheads="1"/>
            </p:cNvSpPr>
            <p:nvPr/>
          </p:nvSpPr>
          <p:spPr bwMode="auto">
            <a:xfrm>
              <a:off x="8776322" y="5547248"/>
              <a:ext cx="1317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Symbol" pitchFamily="18" charset="2"/>
                </a:rPr>
                <a:t>D</a:t>
              </a:r>
              <a:endParaRPr lang="en-US"/>
            </a:p>
          </p:txBody>
        </p:sp>
        <p:sp>
          <p:nvSpPr>
            <p:cNvPr id="70" name="Rectangle 110"/>
            <p:cNvSpPr>
              <a:spLocks noChangeArrowheads="1"/>
            </p:cNvSpPr>
            <p:nvPr/>
          </p:nvSpPr>
          <p:spPr bwMode="auto">
            <a:xfrm>
              <a:off x="8879510" y="5547248"/>
              <a:ext cx="603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t</a:t>
              </a:r>
              <a:endParaRPr lang="en-US"/>
            </a:p>
          </p:txBody>
        </p:sp>
        <p:grpSp>
          <p:nvGrpSpPr>
            <p:cNvPr id="71" name="Group 111"/>
            <p:cNvGrpSpPr>
              <a:grpSpLocks/>
            </p:cNvGrpSpPr>
            <p:nvPr/>
          </p:nvGrpSpPr>
          <p:grpSpPr bwMode="auto">
            <a:xfrm>
              <a:off x="6837985" y="4869386"/>
              <a:ext cx="942975" cy="1525587"/>
              <a:chOff x="4129" y="971"/>
              <a:chExt cx="594" cy="961"/>
            </a:xfrm>
          </p:grpSpPr>
          <p:sp>
            <p:nvSpPr>
              <p:cNvPr id="72" name="Freeform 112"/>
              <p:cNvSpPr>
                <a:spLocks/>
              </p:cNvSpPr>
              <p:nvPr/>
            </p:nvSpPr>
            <p:spPr bwMode="auto">
              <a:xfrm>
                <a:off x="4186" y="994"/>
                <a:ext cx="338" cy="898"/>
              </a:xfrm>
              <a:custGeom>
                <a:avLst/>
                <a:gdLst/>
                <a:ahLst/>
                <a:cxnLst>
                  <a:cxn ang="0">
                    <a:pos x="338" y="898"/>
                  </a:cxn>
                  <a:cxn ang="0">
                    <a:pos x="275" y="795"/>
                  </a:cxn>
                  <a:cxn ang="0">
                    <a:pos x="275" y="795"/>
                  </a:cxn>
                  <a:cxn ang="0">
                    <a:pos x="258" y="772"/>
                  </a:cxn>
                  <a:cxn ang="0">
                    <a:pos x="246" y="755"/>
                  </a:cxn>
                  <a:cxn ang="0">
                    <a:pos x="229" y="738"/>
                  </a:cxn>
                  <a:cxn ang="0">
                    <a:pos x="212" y="721"/>
                  </a:cxn>
                  <a:cxn ang="0">
                    <a:pos x="212" y="721"/>
                  </a:cxn>
                  <a:cxn ang="0">
                    <a:pos x="103" y="629"/>
                  </a:cxn>
                  <a:cxn ang="0">
                    <a:pos x="103" y="629"/>
                  </a:cxn>
                  <a:cxn ang="0">
                    <a:pos x="86" y="612"/>
                  </a:cxn>
                  <a:cxn ang="0">
                    <a:pos x="69" y="595"/>
                  </a:cxn>
                  <a:cxn ang="0">
                    <a:pos x="52" y="578"/>
                  </a:cxn>
                  <a:cxn ang="0">
                    <a:pos x="40" y="555"/>
                  </a:cxn>
                  <a:cxn ang="0">
                    <a:pos x="40" y="555"/>
                  </a:cxn>
                  <a:cxn ang="0">
                    <a:pos x="23" y="527"/>
                  </a:cxn>
                  <a:cxn ang="0">
                    <a:pos x="23" y="527"/>
                  </a:cxn>
                  <a:cxn ang="0">
                    <a:pos x="12" y="509"/>
                  </a:cxn>
                  <a:cxn ang="0">
                    <a:pos x="6" y="492"/>
                  </a:cxn>
                  <a:cxn ang="0">
                    <a:pos x="0" y="469"/>
                  </a:cxn>
                  <a:cxn ang="0">
                    <a:pos x="0" y="452"/>
                  </a:cxn>
                  <a:cxn ang="0">
                    <a:pos x="0" y="429"/>
                  </a:cxn>
                  <a:cxn ang="0">
                    <a:pos x="6" y="406"/>
                  </a:cxn>
                  <a:cxn ang="0">
                    <a:pos x="12" y="389"/>
                  </a:cxn>
                  <a:cxn ang="0">
                    <a:pos x="23" y="372"/>
                  </a:cxn>
                  <a:cxn ang="0">
                    <a:pos x="23" y="372"/>
                  </a:cxn>
                  <a:cxn ang="0">
                    <a:pos x="40" y="343"/>
                  </a:cxn>
                  <a:cxn ang="0">
                    <a:pos x="40" y="343"/>
                  </a:cxn>
                  <a:cxn ang="0">
                    <a:pos x="57" y="321"/>
                  </a:cxn>
                  <a:cxn ang="0">
                    <a:pos x="69" y="303"/>
                  </a:cxn>
                  <a:cxn ang="0">
                    <a:pos x="75" y="298"/>
                  </a:cxn>
                  <a:cxn ang="0">
                    <a:pos x="80" y="292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109" y="269"/>
                  </a:cxn>
                  <a:cxn ang="0">
                    <a:pos x="126" y="252"/>
                  </a:cxn>
                  <a:cxn ang="0">
                    <a:pos x="126" y="252"/>
                  </a:cxn>
                  <a:cxn ang="0">
                    <a:pos x="212" y="183"/>
                  </a:cxn>
                  <a:cxn ang="0">
                    <a:pos x="212" y="183"/>
                  </a:cxn>
                  <a:cxn ang="0">
                    <a:pos x="229" y="160"/>
                  </a:cxn>
                  <a:cxn ang="0">
                    <a:pos x="246" y="149"/>
                  </a:cxn>
                  <a:cxn ang="0">
                    <a:pos x="258" y="126"/>
                  </a:cxn>
                  <a:cxn ang="0">
                    <a:pos x="275" y="109"/>
                  </a:cxn>
                  <a:cxn ang="0">
                    <a:pos x="275" y="109"/>
                  </a:cxn>
                  <a:cxn ang="0">
                    <a:pos x="338" y="0"/>
                  </a:cxn>
                </a:cxnLst>
                <a:rect l="0" t="0" r="r" b="b"/>
                <a:pathLst>
                  <a:path w="338" h="898">
                    <a:moveTo>
                      <a:pt x="338" y="898"/>
                    </a:moveTo>
                    <a:lnTo>
                      <a:pt x="275" y="795"/>
                    </a:lnTo>
                    <a:lnTo>
                      <a:pt x="275" y="795"/>
                    </a:lnTo>
                    <a:lnTo>
                      <a:pt x="258" y="772"/>
                    </a:lnTo>
                    <a:lnTo>
                      <a:pt x="246" y="755"/>
                    </a:lnTo>
                    <a:lnTo>
                      <a:pt x="229" y="738"/>
                    </a:lnTo>
                    <a:lnTo>
                      <a:pt x="212" y="721"/>
                    </a:lnTo>
                    <a:lnTo>
                      <a:pt x="212" y="721"/>
                    </a:lnTo>
                    <a:lnTo>
                      <a:pt x="103" y="629"/>
                    </a:lnTo>
                    <a:lnTo>
                      <a:pt x="103" y="629"/>
                    </a:lnTo>
                    <a:lnTo>
                      <a:pt x="86" y="612"/>
                    </a:lnTo>
                    <a:lnTo>
                      <a:pt x="69" y="595"/>
                    </a:lnTo>
                    <a:lnTo>
                      <a:pt x="52" y="578"/>
                    </a:lnTo>
                    <a:lnTo>
                      <a:pt x="40" y="555"/>
                    </a:lnTo>
                    <a:lnTo>
                      <a:pt x="40" y="555"/>
                    </a:lnTo>
                    <a:lnTo>
                      <a:pt x="23" y="527"/>
                    </a:lnTo>
                    <a:lnTo>
                      <a:pt x="23" y="527"/>
                    </a:lnTo>
                    <a:lnTo>
                      <a:pt x="12" y="509"/>
                    </a:lnTo>
                    <a:lnTo>
                      <a:pt x="6" y="492"/>
                    </a:lnTo>
                    <a:lnTo>
                      <a:pt x="0" y="469"/>
                    </a:lnTo>
                    <a:lnTo>
                      <a:pt x="0" y="452"/>
                    </a:lnTo>
                    <a:lnTo>
                      <a:pt x="0" y="429"/>
                    </a:lnTo>
                    <a:lnTo>
                      <a:pt x="6" y="406"/>
                    </a:lnTo>
                    <a:lnTo>
                      <a:pt x="12" y="389"/>
                    </a:lnTo>
                    <a:lnTo>
                      <a:pt x="23" y="372"/>
                    </a:lnTo>
                    <a:lnTo>
                      <a:pt x="23" y="372"/>
                    </a:lnTo>
                    <a:lnTo>
                      <a:pt x="40" y="343"/>
                    </a:lnTo>
                    <a:lnTo>
                      <a:pt x="40" y="343"/>
                    </a:lnTo>
                    <a:lnTo>
                      <a:pt x="57" y="321"/>
                    </a:lnTo>
                    <a:lnTo>
                      <a:pt x="69" y="303"/>
                    </a:lnTo>
                    <a:lnTo>
                      <a:pt x="75" y="298"/>
                    </a:lnTo>
                    <a:lnTo>
                      <a:pt x="80" y="2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109" y="269"/>
                    </a:lnTo>
                    <a:lnTo>
                      <a:pt x="126" y="252"/>
                    </a:lnTo>
                    <a:lnTo>
                      <a:pt x="126" y="252"/>
                    </a:lnTo>
                    <a:lnTo>
                      <a:pt x="212" y="183"/>
                    </a:lnTo>
                    <a:lnTo>
                      <a:pt x="212" y="183"/>
                    </a:lnTo>
                    <a:lnTo>
                      <a:pt x="229" y="160"/>
                    </a:lnTo>
                    <a:lnTo>
                      <a:pt x="246" y="149"/>
                    </a:lnTo>
                    <a:lnTo>
                      <a:pt x="258" y="126"/>
                    </a:lnTo>
                    <a:lnTo>
                      <a:pt x="275" y="109"/>
                    </a:lnTo>
                    <a:lnTo>
                      <a:pt x="275" y="109"/>
                    </a:lnTo>
                    <a:lnTo>
                      <a:pt x="33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13"/>
              <p:cNvSpPr>
                <a:spLocks noChangeShapeType="1"/>
              </p:cNvSpPr>
              <p:nvPr/>
            </p:nvSpPr>
            <p:spPr bwMode="auto">
              <a:xfrm>
                <a:off x="4129" y="1452"/>
                <a:ext cx="44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14"/>
              <p:cNvSpPr>
                <a:spLocks noChangeShapeType="1"/>
              </p:cNvSpPr>
              <p:nvPr/>
            </p:nvSpPr>
            <p:spPr bwMode="auto">
              <a:xfrm>
                <a:off x="4575" y="971"/>
                <a:ext cx="1" cy="9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115"/>
              <p:cNvSpPr>
                <a:spLocks noChangeArrowheads="1"/>
              </p:cNvSpPr>
              <p:nvPr/>
            </p:nvSpPr>
            <p:spPr bwMode="auto">
              <a:xfrm>
                <a:off x="4632" y="138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0</a:t>
                </a:r>
                <a:endParaRPr lang="en-US"/>
              </a:p>
            </p:txBody>
          </p:sp>
          <p:sp>
            <p:nvSpPr>
              <p:cNvPr id="76" name="Line 116"/>
              <p:cNvSpPr>
                <a:spLocks noChangeShapeType="1"/>
              </p:cNvSpPr>
              <p:nvPr/>
            </p:nvSpPr>
            <p:spPr bwMode="auto">
              <a:xfrm flipH="1">
                <a:off x="4404" y="1177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17"/>
              <p:cNvSpPr>
                <a:spLocks noChangeShapeType="1"/>
              </p:cNvSpPr>
              <p:nvPr/>
            </p:nvSpPr>
            <p:spPr bwMode="auto">
              <a:xfrm flipH="1">
                <a:off x="4404" y="1726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18"/>
              <p:cNvSpPr>
                <a:spLocks noChangeShapeType="1"/>
              </p:cNvSpPr>
              <p:nvPr/>
            </p:nvSpPr>
            <p:spPr bwMode="auto">
              <a:xfrm>
                <a:off x="4506" y="1235"/>
                <a:ext cx="1" cy="15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119"/>
              <p:cNvSpPr>
                <a:spLocks/>
              </p:cNvSpPr>
              <p:nvPr/>
            </p:nvSpPr>
            <p:spPr bwMode="auto">
              <a:xfrm>
                <a:off x="4484" y="1177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20"/>
              <p:cNvSpPr>
                <a:spLocks/>
              </p:cNvSpPr>
              <p:nvPr/>
            </p:nvSpPr>
            <p:spPr bwMode="auto">
              <a:xfrm>
                <a:off x="4484" y="1383"/>
                <a:ext cx="45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22" y="69"/>
                  </a:cxn>
                  <a:cxn ang="0">
                    <a:pos x="22" y="69"/>
                  </a:cxn>
                  <a:cxn ang="0">
                    <a:pos x="0" y="0"/>
                  </a:cxn>
                </a:cxnLst>
                <a:rect l="0" t="0" r="r" b="b"/>
                <a:pathLst>
                  <a:path w="45" h="69">
                    <a:moveTo>
                      <a:pt x="0" y="0"/>
                    </a:moveTo>
                    <a:lnTo>
                      <a:pt x="22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22" y="69"/>
                    </a:lnTo>
                    <a:lnTo>
                      <a:pt x="22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21"/>
              <p:cNvSpPr>
                <a:spLocks noChangeShapeType="1"/>
              </p:cNvSpPr>
              <p:nvPr/>
            </p:nvSpPr>
            <p:spPr bwMode="auto">
              <a:xfrm>
                <a:off x="4506" y="1509"/>
                <a:ext cx="1" cy="155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22"/>
              <p:cNvSpPr>
                <a:spLocks/>
              </p:cNvSpPr>
              <p:nvPr/>
            </p:nvSpPr>
            <p:spPr bwMode="auto">
              <a:xfrm>
                <a:off x="4484" y="1452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23"/>
              <p:cNvSpPr>
                <a:spLocks/>
              </p:cNvSpPr>
              <p:nvPr/>
            </p:nvSpPr>
            <p:spPr bwMode="auto">
              <a:xfrm>
                <a:off x="4484" y="1658"/>
                <a:ext cx="45" cy="6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2" y="0"/>
                  </a:cxn>
                  <a:cxn ang="0">
                    <a:pos x="45" y="6"/>
                  </a:cxn>
                  <a:cxn ang="0">
                    <a:pos x="45" y="6"/>
                  </a:cxn>
                  <a:cxn ang="0">
                    <a:pos x="22" y="68"/>
                  </a:cxn>
                  <a:cxn ang="0">
                    <a:pos x="22" y="68"/>
                  </a:cxn>
                  <a:cxn ang="0">
                    <a:pos x="0" y="6"/>
                  </a:cxn>
                </a:cxnLst>
                <a:rect l="0" t="0" r="r" b="b"/>
                <a:pathLst>
                  <a:path w="45" h="68">
                    <a:moveTo>
                      <a:pt x="0" y="6"/>
                    </a:moveTo>
                    <a:lnTo>
                      <a:pt x="22" y="0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22" y="68"/>
                    </a:lnTo>
                    <a:lnTo>
                      <a:pt x="22" y="6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124"/>
              <p:cNvSpPr>
                <a:spLocks noChangeArrowheads="1"/>
              </p:cNvSpPr>
              <p:nvPr/>
            </p:nvSpPr>
            <p:spPr bwMode="auto">
              <a:xfrm>
                <a:off x="4336" y="1480"/>
                <a:ext cx="6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Symbol" pitchFamily="18" charset="2"/>
                  </a:rPr>
                  <a:t>-</a:t>
                </a:r>
                <a:endParaRPr lang="en-US"/>
              </a:p>
            </p:txBody>
          </p:sp>
          <p:sp>
            <p:nvSpPr>
              <p:cNvPr id="85" name="Rectangle 125"/>
              <p:cNvSpPr>
                <a:spLocks noChangeArrowheads="1"/>
              </p:cNvSpPr>
              <p:nvPr/>
            </p:nvSpPr>
            <p:spPr bwMode="auto">
              <a:xfrm>
                <a:off x="4400" y="148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Symbol" pitchFamily="18" charset="2"/>
                  </a:rPr>
                  <a:t>s</a:t>
                </a:r>
                <a:endParaRPr lang="en-US"/>
              </a:p>
            </p:txBody>
          </p:sp>
          <p:sp>
            <p:nvSpPr>
              <p:cNvPr id="86" name="Rectangle 126"/>
              <p:cNvSpPr>
                <a:spLocks noChangeArrowheads="1"/>
              </p:cNvSpPr>
              <p:nvPr/>
            </p:nvSpPr>
            <p:spPr bwMode="auto">
              <a:xfrm>
                <a:off x="4406" y="124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Symbol" pitchFamily="18" charset="2"/>
                  </a:rPr>
                  <a:t>s</a:t>
                </a:r>
                <a:endParaRPr lang="en-US"/>
              </a:p>
            </p:txBody>
          </p:sp>
          <p:sp>
            <p:nvSpPr>
              <p:cNvPr id="87" name="Rectangle 127"/>
              <p:cNvSpPr>
                <a:spLocks noChangeArrowheads="1"/>
              </p:cNvSpPr>
              <p:nvPr/>
            </p:nvSpPr>
            <p:spPr bwMode="auto">
              <a:xfrm>
                <a:off x="4632" y="110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  <p:sp>
            <p:nvSpPr>
              <p:cNvPr id="88" name="Rectangle 128"/>
              <p:cNvSpPr>
                <a:spLocks noChangeArrowheads="1"/>
              </p:cNvSpPr>
              <p:nvPr/>
            </p:nvSpPr>
            <p:spPr bwMode="auto">
              <a:xfrm>
                <a:off x="4633" y="1663"/>
                <a:ext cx="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-</a:t>
                </a:r>
                <a:endParaRPr lang="en-US"/>
              </a:p>
            </p:txBody>
          </p:sp>
          <p:sp>
            <p:nvSpPr>
              <p:cNvPr id="89" name="Rectangle 129"/>
              <p:cNvSpPr>
                <a:spLocks noChangeArrowheads="1"/>
              </p:cNvSpPr>
              <p:nvPr/>
            </p:nvSpPr>
            <p:spPr bwMode="auto">
              <a:xfrm>
                <a:off x="4667" y="166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PTM in DSM2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20824" y="3677238"/>
            <a:ext cx="1828800" cy="1066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986534" y="1806575"/>
            <a:ext cx="1909762" cy="10668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 smtClean="0"/>
              <a:t>Flows/Stage</a:t>
            </a:r>
            <a:endParaRPr lang="en-US" sz="2400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472813" y="3630103"/>
            <a:ext cx="1828800" cy="1066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PTM</a:t>
            </a:r>
          </a:p>
        </p:txBody>
      </p:sp>
      <p:cxnSp>
        <p:nvCxnSpPr>
          <p:cNvPr id="11" name="AutoShape 11"/>
          <p:cNvCxnSpPr>
            <a:cxnSpLocks noChangeShapeType="1"/>
            <a:stCxn id="13" idx="3"/>
            <a:endCxn id="10" idx="1"/>
          </p:cNvCxnSpPr>
          <p:nvPr/>
        </p:nvCxnSpPr>
        <p:spPr bwMode="auto">
          <a:xfrm flipV="1">
            <a:off x="4004071" y="4163503"/>
            <a:ext cx="1468742" cy="1725887"/>
          </a:xfrm>
          <a:prstGeom prst="bentConnector3">
            <a:avLst>
              <a:gd name="adj1" fmla="val 46109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431127" y="1797148"/>
            <a:ext cx="1909762" cy="10668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 smtClean="0"/>
              <a:t>Particle</a:t>
            </a:r>
            <a:br>
              <a:rPr lang="en-US" sz="2400" dirty="0" smtClean="0"/>
            </a:br>
            <a:r>
              <a:rPr lang="en-US" sz="2400" dirty="0" smtClean="0"/>
              <a:t>Information</a:t>
            </a:r>
            <a:endParaRPr lang="en-US" sz="2400" dirty="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868513" y="5355990"/>
            <a:ext cx="2135558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Hydrodynamic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5434612" y="5355990"/>
            <a:ext cx="1909763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Particle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cxnSp>
        <p:nvCxnSpPr>
          <p:cNvPr id="15" name="AutoShape 15"/>
          <p:cNvCxnSpPr>
            <a:cxnSpLocks noChangeShapeType="1"/>
            <a:stCxn id="12" idx="2"/>
            <a:endCxn id="10" idx="0"/>
          </p:cNvCxnSpPr>
          <p:nvPr/>
        </p:nvCxnSpPr>
        <p:spPr bwMode="auto">
          <a:xfrm rot="16200000" flipH="1">
            <a:off x="6003533" y="3246422"/>
            <a:ext cx="766155" cy="120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" name="AutoShape 16"/>
          <p:cNvCxnSpPr>
            <a:cxnSpLocks noChangeShapeType="1"/>
            <a:stCxn id="5" idx="2"/>
            <a:endCxn id="13" idx="0"/>
          </p:cNvCxnSpPr>
          <p:nvPr/>
        </p:nvCxnSpPr>
        <p:spPr bwMode="auto">
          <a:xfrm rot="16200000" flipH="1">
            <a:off x="2629782" y="5049480"/>
            <a:ext cx="611952" cy="106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7" name="AutoShape 17"/>
          <p:cNvCxnSpPr>
            <a:cxnSpLocks noChangeShapeType="1"/>
            <a:stCxn id="10" idx="2"/>
            <a:endCxn id="14" idx="0"/>
          </p:cNvCxnSpPr>
          <p:nvPr/>
        </p:nvCxnSpPr>
        <p:spPr bwMode="auto">
          <a:xfrm rot="16200000" flipH="1">
            <a:off x="6058810" y="5025305"/>
            <a:ext cx="659087" cy="228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" name="AutoShape 16"/>
          <p:cNvCxnSpPr>
            <a:cxnSpLocks noChangeShapeType="1"/>
            <a:stCxn id="7" idx="2"/>
            <a:endCxn id="5" idx="0"/>
          </p:cNvCxnSpPr>
          <p:nvPr/>
        </p:nvCxnSpPr>
        <p:spPr bwMode="auto">
          <a:xfrm rot="5400000">
            <a:off x="2536389" y="3272211"/>
            <a:ext cx="803863" cy="61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6200000" flipH="1">
            <a:off x="2433147" y="4179888"/>
            <a:ext cx="4770074" cy="23447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961614" cy="4114800"/>
          </a:xfrm>
        </p:spPr>
        <p:txBody>
          <a:bodyPr/>
          <a:lstStyle/>
          <a:p>
            <a:r>
              <a:rPr lang="en-US" sz="2800" dirty="0" smtClean="0"/>
              <a:t>Particle in a region</a:t>
            </a:r>
          </a:p>
          <a:p>
            <a:pPr lvl="1"/>
            <a:r>
              <a:rPr lang="en-US" sz="2000" dirty="0" smtClean="0"/>
              <a:t>Form a group of </a:t>
            </a:r>
            <a:r>
              <a:rPr lang="en-US" sz="2000" dirty="0" err="1" smtClean="0"/>
              <a:t>waterbodies</a:t>
            </a:r>
            <a:r>
              <a:rPr lang="en-US" sz="2000" dirty="0" smtClean="0"/>
              <a:t> using regular expressions</a:t>
            </a:r>
          </a:p>
          <a:p>
            <a:r>
              <a:rPr lang="en-US" sz="2800" dirty="0" smtClean="0"/>
              <a:t>Particle flux</a:t>
            </a:r>
          </a:p>
          <a:p>
            <a:pPr lvl="1"/>
            <a:r>
              <a:rPr lang="en-US" sz="2000" dirty="0" smtClean="0"/>
              <a:t>From a group of </a:t>
            </a:r>
            <a:r>
              <a:rPr lang="en-US" sz="2000" dirty="0" err="1" smtClean="0"/>
              <a:t>waterbedies</a:t>
            </a:r>
            <a:r>
              <a:rPr lang="en-US" sz="2000" dirty="0" smtClean="0"/>
              <a:t> to another</a:t>
            </a:r>
          </a:p>
          <a:p>
            <a:pPr lvl="1"/>
            <a:r>
              <a:rPr lang="en-US" sz="2000" dirty="0" smtClean="0"/>
              <a:t>Accumulative  or instantaneous</a:t>
            </a:r>
          </a:p>
          <a:p>
            <a:pPr lvl="1"/>
            <a:r>
              <a:rPr lang="en-US" sz="2000" dirty="0" smtClean="0"/>
              <a:t>Numbers or percentage</a:t>
            </a:r>
          </a:p>
          <a:p>
            <a:r>
              <a:rPr lang="en-US" sz="2800" dirty="0" smtClean="0"/>
              <a:t>Animation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 bwMode="auto">
          <a:xfrm rot="10800000" flipV="1">
            <a:off x="5128186" y="4355182"/>
            <a:ext cx="1065225" cy="791851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6193413" y="4364613"/>
            <a:ext cx="952105" cy="782423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>
            <a:off x="5920034" y="3685882"/>
            <a:ext cx="923828" cy="414777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6476214" y="2611228"/>
            <a:ext cx="923830" cy="716435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0800000" flipV="1">
            <a:off x="7154945" y="4204355"/>
            <a:ext cx="1112363" cy="952106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0800000">
            <a:off x="7164372" y="5156462"/>
            <a:ext cx="1300899" cy="490195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5071620" y="5099901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28994" y="4290767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554771" y="3349657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244499" y="2465109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112523" y="5114041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8206032" y="4161933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8394569" y="5575954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 rot="16200000" flipH="1">
            <a:off x="4925505" y="4001678"/>
            <a:ext cx="2554664" cy="754144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43"/>
          <p:cNvSpPr/>
          <p:nvPr/>
        </p:nvSpPr>
        <p:spPr bwMode="auto">
          <a:xfrm rot="18032300">
            <a:off x="5599967" y="2929749"/>
            <a:ext cx="2268961" cy="81375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76252" y="282804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6444190" y="354604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6700285" y="450915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4000" dirty="0"/>
          </a:p>
        </p:txBody>
      </p:sp>
      <p:sp>
        <p:nvSpPr>
          <p:cNvPr id="48" name="TextBox 47"/>
          <p:cNvSpPr txBox="1"/>
          <p:nvPr/>
        </p:nvSpPr>
        <p:spPr>
          <a:xfrm>
            <a:off x="7738804" y="45295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4000" dirty="0"/>
          </a:p>
        </p:txBody>
      </p:sp>
      <p:sp>
        <p:nvSpPr>
          <p:cNvPr id="49" name="TextBox 48"/>
          <p:cNvSpPr txBox="1"/>
          <p:nvPr/>
        </p:nvSpPr>
        <p:spPr>
          <a:xfrm>
            <a:off x="7617827" y="534185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5564355" y="46741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DSS format</a:t>
            </a:r>
          </a:p>
          <a:p>
            <a:pPr lvl="1"/>
            <a:r>
              <a:rPr lang="en-US" dirty="0" smtClean="0"/>
              <a:t>Simple </a:t>
            </a:r>
          </a:p>
          <a:p>
            <a:pPr lvl="1"/>
            <a:r>
              <a:rPr lang="en-US" dirty="0" smtClean="0"/>
              <a:t>Item by item</a:t>
            </a:r>
          </a:p>
          <a:p>
            <a:r>
              <a:rPr lang="en-US" dirty="0" smtClean="0"/>
              <a:t>Text format</a:t>
            </a:r>
          </a:p>
          <a:p>
            <a:pPr lvl="1"/>
            <a:r>
              <a:rPr lang="en-US" dirty="0" smtClean="0"/>
              <a:t>Used for animation</a:t>
            </a:r>
          </a:p>
          <a:p>
            <a:r>
              <a:rPr lang="en-US" dirty="0" smtClean="0"/>
              <a:t>Animation binary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Version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centered flow </a:t>
            </a:r>
          </a:p>
          <a:p>
            <a:r>
              <a:rPr lang="en-US" dirty="0" smtClean="0"/>
              <a:t>Slight changes in the input file</a:t>
            </a:r>
          </a:p>
          <a:p>
            <a:r>
              <a:rPr lang="en-US" dirty="0" smtClean="0"/>
              <a:t>Grid information from a tide file</a:t>
            </a:r>
          </a:p>
          <a:p>
            <a:r>
              <a:rPr lang="en-US" dirty="0" smtClean="0"/>
              <a:t>Minor bugs are fixed.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34998</TotalTime>
  <Words>678</Words>
  <Application>Microsoft Office PowerPoint</Application>
  <PresentationFormat>On-screen Show (4:3)</PresentationFormat>
  <Paragraphs>204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Blank Presentation</vt:lpstr>
      <vt:lpstr>DSM2-PTM and Historical Run</vt:lpstr>
      <vt:lpstr>Why Particle Tracking?</vt:lpstr>
      <vt:lpstr>Theory behind DSM2-PTM</vt:lpstr>
      <vt:lpstr>Quasi-3D Velocity Profile</vt:lpstr>
      <vt:lpstr>Dispersion</vt:lpstr>
      <vt:lpstr>PTM in DSM2</vt:lpstr>
      <vt:lpstr>Output Items</vt:lpstr>
      <vt:lpstr>Output Formats</vt:lpstr>
      <vt:lpstr>New in Version 8</vt:lpstr>
      <vt:lpstr>Gotchas</vt:lpstr>
      <vt:lpstr>Examples of PTM Applications</vt:lpstr>
      <vt:lpstr>Limitations</vt:lpstr>
      <vt:lpstr>Historical Example</vt:lpstr>
      <vt:lpstr>Slide 14</vt:lpstr>
      <vt:lpstr>Results of the Example</vt:lpstr>
      <vt:lpstr>Animation of DSM2-PTM</vt:lpstr>
      <vt:lpstr>Questions?</vt:lpstr>
      <vt:lpstr>Supplementary</vt:lpstr>
      <vt:lpstr>Transverse Profile</vt:lpstr>
      <vt:lpstr>Vertical Profile</vt:lpstr>
      <vt:lpstr>3D Profile</vt:lpstr>
      <vt:lpstr>Numerical scheme</vt:lpstr>
      <vt:lpstr>Assumption for Channels</vt:lpstr>
      <vt:lpstr>Flow Split Management</vt:lpstr>
      <vt:lpstr>Assumption for Reservoirs</vt:lpstr>
      <vt:lpstr>Real-Time Forecast</vt:lpstr>
      <vt:lpstr>20mm Survey Locations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knam</cp:lastModifiedBy>
  <cp:revision>766</cp:revision>
  <cp:lastPrinted>2001-10-29T22:33:12Z</cp:lastPrinted>
  <dcterms:created xsi:type="dcterms:W3CDTF">2000-01-22T00:01:28Z</dcterms:created>
  <dcterms:modified xsi:type="dcterms:W3CDTF">2009-09-03T22:06:38Z</dcterms:modified>
  <cp:category>HYDRO</cp:category>
</cp:coreProperties>
</file>