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80" r:id="rId4"/>
    <p:sldId id="284" r:id="rId5"/>
    <p:sldId id="257" r:id="rId6"/>
    <p:sldId id="261" r:id="rId7"/>
    <p:sldId id="259" r:id="rId8"/>
    <p:sldId id="267" r:id="rId9"/>
    <p:sldId id="268" r:id="rId10"/>
    <p:sldId id="270" r:id="rId11"/>
    <p:sldId id="278" r:id="rId12"/>
    <p:sldId id="275" r:id="rId13"/>
    <p:sldId id="273" r:id="rId14"/>
    <p:sldId id="272" r:id="rId15"/>
    <p:sldId id="276" r:id="rId16"/>
    <p:sldId id="282"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634" autoAdjust="0"/>
  </p:normalViewPr>
  <p:slideViewPr>
    <p:cSldViewPr>
      <p:cViewPr varScale="1">
        <p:scale>
          <a:sx n="91" d="100"/>
          <a:sy n="91" d="100"/>
        </p:scale>
        <p:origin x="-46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2500BC-1B18-4842-B814-979EB9601F1E}" type="datetimeFigureOut">
              <a:rPr lang="en-US" smtClean="0"/>
              <a:pPr/>
              <a:t>9/19/2009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1E83A-B2A6-4A88-A3A1-5D9650D038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a:t>
            </a:r>
            <a:r>
              <a:rPr lang="en-US" baseline="0" dirty="0" smtClean="0"/>
              <a:t> mentioned that this “Open Command Window Here” is a built-in feature in the newer Windows version Vista. You need to press the Shift key and then right click the folder to see this feature. You can also change the registry to make it appear by default without pressing the </a:t>
            </a:r>
            <a:r>
              <a:rPr lang="en-US" baseline="0" smtClean="0"/>
              <a:t>Shift key.</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Instructions for syntax highlighting configurations</a:t>
            </a:r>
            <a:r>
              <a:rPr lang="en-US" baseline="0" dirty="0" smtClean="0"/>
              <a:t> are in </a:t>
            </a:r>
            <a:r>
              <a:rPr lang="en-US" dirty="0" smtClean="0"/>
              <a:t>Readme.txt in the installed folder \dsm2_v8\extras\notepad++</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Eli will cover this in detail.</a:t>
            </a:r>
          </a:p>
          <a:p>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Eli will cover this in detail.</a:t>
            </a:r>
          </a:p>
          <a:p>
            <a:endParaRPr lang="en-US" sz="1200" kern="1200" dirty="0" smtClean="0">
              <a:solidFill>
                <a:schemeClr val="tx1"/>
              </a:solidFill>
              <a:latin typeface="+mn-lt"/>
              <a:ea typeface="+mn-ea"/>
              <a:cs typeface="+mn-cs"/>
            </a:endParaRPr>
          </a:p>
          <a:p>
            <a:pPr lvl="1"/>
            <a:r>
              <a:rPr lang="en-US" sz="2400" dirty="0" smtClean="0"/>
              <a:t>Hydro.exe and Qual.exe overwritten</a:t>
            </a:r>
          </a:p>
          <a:p>
            <a:pPr lvl="1"/>
            <a:r>
              <a:rPr lang="en-US" sz="2400" dirty="0" smtClean="0"/>
              <a:t>/</a:t>
            </a:r>
            <a:r>
              <a:rPr lang="en-US" sz="2400" dirty="0" err="1" smtClean="0"/>
              <a:t>common_input</a:t>
            </a:r>
            <a:r>
              <a:rPr lang="en-US" sz="2400" dirty="0" smtClean="0"/>
              <a:t> augmented, nothing will be changed</a:t>
            </a:r>
          </a:p>
          <a:p>
            <a:pPr lvl="1"/>
            <a:r>
              <a:rPr lang="en-US" sz="2400" dirty="0" smtClean="0"/>
              <a:t>/scripts replaced</a:t>
            </a:r>
          </a:p>
          <a:p>
            <a:pPr lvl="1"/>
            <a:r>
              <a:rPr lang="en-US" sz="2400" dirty="0" smtClean="0"/>
              <a:t>/</a:t>
            </a:r>
            <a:r>
              <a:rPr lang="en-US" sz="2400" dirty="0" err="1" smtClean="0"/>
              <a:t>study_templates</a:t>
            </a:r>
            <a:r>
              <a:rPr lang="en-US" sz="2400" dirty="0" smtClean="0"/>
              <a:t> replaced</a:t>
            </a:r>
          </a:p>
          <a:p>
            <a:pPr lvl="1"/>
            <a:r>
              <a:rPr lang="en-US" sz="2400" dirty="0" smtClean="0"/>
              <a:t>/study unchanged</a:t>
            </a:r>
          </a:p>
          <a:p>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New input files are added</a:t>
            </a:r>
            <a:r>
              <a:rPr lang="en-US" sz="1200" kern="1200" baseline="0" dirty="0" smtClean="0">
                <a:solidFill>
                  <a:schemeClr val="tx1"/>
                </a:solidFill>
                <a:latin typeface="+mn-lt"/>
                <a:ea typeface="+mn-ea"/>
                <a:cs typeface="+mn-cs"/>
              </a:rPr>
              <a:t> but old files are not changed. </a:t>
            </a:r>
            <a:r>
              <a:rPr lang="en-US" sz="1200" kern="1200" dirty="0" smtClean="0">
                <a:solidFill>
                  <a:schemeClr val="tx1"/>
                </a:solidFill>
                <a:latin typeface="+mn-lt"/>
                <a:ea typeface="+mn-ea"/>
                <a:cs typeface="+mn-cs"/>
              </a:rPr>
              <a:t>Eli is going to talk about archiving and multiple installation strategies later and this version stuff is going to come up again</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information I am going to talk about for the next 10 </a:t>
            </a:r>
            <a:r>
              <a:rPr lang="en-US" baseline="0" dirty="0" err="1" smtClean="0"/>
              <a:t>mins</a:t>
            </a:r>
            <a:r>
              <a:rPr lang="en-US" baseline="0" dirty="0" smtClean="0"/>
              <a:t> can be found on the DSM2 website. And if you can remember the link, then just Google DSM2. There is another good search engine called BING, that’s developed by Microsoft, that one should work too.  I heard that the BING search engine is an acronym for “But, it’s not Google”</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additional to the DSM2 website, another source</a:t>
            </a:r>
            <a:r>
              <a:rPr lang="en-US" baseline="0" dirty="0" smtClean="0"/>
              <a:t> for the information is the documentation file after you installed DSM2, it can be launched from the start menu.</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DSM2 grid for the Delta</a:t>
            </a:r>
            <a:r>
              <a:rPr lang="en-US" baseline="0" dirty="0" smtClean="0"/>
              <a:t> in PDF format is also included in the installation,  and the shortcut is also in the start menu.</a:t>
            </a:r>
          </a:p>
          <a:p>
            <a:endParaRPr lang="en-US" baseline="0" dirty="0" smtClean="0"/>
          </a:p>
        </p:txBody>
      </p:sp>
      <p:sp>
        <p:nvSpPr>
          <p:cNvPr id="4" name="Slide Number Placeholder 3"/>
          <p:cNvSpPr>
            <a:spLocks noGrp="1"/>
          </p:cNvSpPr>
          <p:nvPr>
            <p:ph type="sldNum" sz="quarter" idx="10"/>
          </p:nvPr>
        </p:nvSpPr>
        <p:spPr/>
        <p:txBody>
          <a:bodyPr/>
          <a:lstStyle/>
          <a:p>
            <a:fld id="{2711E83A-B2A6-4A88-A3A1-5D9650D0381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installation of DSM2 should be pretty straight-forward. You</a:t>
            </a:r>
            <a:r>
              <a:rPr lang="en-US" baseline="0" dirty="0" smtClean="0"/>
              <a:t> just need to agree on the general public license and select the installation folder. </a:t>
            </a:r>
          </a:p>
          <a:p>
            <a:endParaRPr lang="en-US" dirty="0" smtClean="0"/>
          </a:p>
          <a:p>
            <a:r>
              <a:rPr lang="en-US" dirty="0" smtClean="0"/>
              <a:t>The </a:t>
            </a:r>
            <a:r>
              <a:rPr lang="en-US" dirty="0" smtClean="0"/>
              <a:t>directory structure</a:t>
            </a:r>
            <a:r>
              <a:rPr lang="en-US" baseline="0" dirty="0" smtClean="0"/>
              <a:t> reflects how we would like to manage the distribution and </a:t>
            </a:r>
            <a:r>
              <a:rPr lang="en-US" baseline="0" dirty="0" smtClean="0"/>
              <a:t>data files</a:t>
            </a:r>
          </a:p>
          <a:p>
            <a:endParaRPr lang="en-US" dirty="0" smtClean="0"/>
          </a:p>
          <a:p>
            <a:r>
              <a:rPr lang="en-US" dirty="0" smtClean="0"/>
              <a:t>The bin</a:t>
            </a:r>
            <a:r>
              <a:rPr lang="en-US" baseline="0" dirty="0" smtClean="0"/>
              <a:t> directory stores the executables and useful batch files. Eli will talk about these batch files later.</a:t>
            </a:r>
            <a:endParaRPr lang="en-US" dirty="0" smtClean="0"/>
          </a:p>
          <a:p>
            <a:endParaRPr lang="en-US" dirty="0" smtClean="0"/>
          </a:p>
          <a:p>
            <a:r>
              <a:rPr lang="en-US" dirty="0" smtClean="0"/>
              <a:t>The </a:t>
            </a:r>
            <a:r>
              <a:rPr lang="en-US" dirty="0" err="1" smtClean="0"/>
              <a:t>common_input</a:t>
            </a:r>
            <a:r>
              <a:rPr lang="en-US" dirty="0" smtClean="0"/>
              <a:t> directory stores</a:t>
            </a:r>
            <a:r>
              <a:rPr lang="en-US" baseline="0" dirty="0" smtClean="0"/>
              <a:t> the commonly used input files, this folder attribute is set to be read-only.</a:t>
            </a:r>
            <a:endParaRPr lang="en-US" dirty="0" smtClean="0"/>
          </a:p>
          <a:p>
            <a:endParaRPr lang="en-US" baseline="0" dirty="0" smtClean="0"/>
          </a:p>
          <a:p>
            <a:r>
              <a:rPr lang="en-US" baseline="0" dirty="0" smtClean="0"/>
              <a:t>The documentation folder, it has the documentation in html format, and also the DSM2 grid for the Delta is also here.</a:t>
            </a:r>
          </a:p>
          <a:p>
            <a:endParaRPr lang="en-US" baseline="0" dirty="0" smtClean="0"/>
          </a:p>
          <a:p>
            <a:r>
              <a:rPr lang="en-US" baseline="0" dirty="0" smtClean="0"/>
              <a:t>The extras folder, have some useful files for 3</a:t>
            </a:r>
            <a:r>
              <a:rPr lang="en-US" baseline="30000" dirty="0" smtClean="0"/>
              <a:t>rd</a:t>
            </a:r>
            <a:r>
              <a:rPr lang="en-US" baseline="0" dirty="0" smtClean="0"/>
              <a:t> party software. Currently we have the syntax highlighting configuration for notepad++.</a:t>
            </a:r>
          </a:p>
          <a:p>
            <a:endParaRPr lang="en-US" baseline="0" dirty="0" smtClean="0"/>
          </a:p>
          <a:p>
            <a:r>
              <a:rPr lang="en-US" baseline="0" dirty="0" smtClean="0"/>
              <a:t>The scripts folder has some useful scripts, for example, preprocessing CALSIM files, and etc. Eli will explain this in more details.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studies folder is the user area, you can build and run your own simulation here, and this folder will not be over-written if you upgrade to newer version of DSM2.</a:t>
            </a:r>
          </a:p>
          <a:p>
            <a:endParaRPr lang="en-US" baseline="0" dirty="0" smtClean="0"/>
          </a:p>
          <a:p>
            <a:endParaRPr lang="en-US" baseline="0" dirty="0" smtClean="0"/>
          </a:p>
          <a:p>
            <a:r>
              <a:rPr lang="en-US" baseline="0" dirty="0" smtClean="0"/>
              <a:t>The </a:t>
            </a:r>
            <a:r>
              <a:rPr lang="en-US" baseline="0" dirty="0" err="1" smtClean="0"/>
              <a:t>study_templates</a:t>
            </a:r>
            <a:r>
              <a:rPr lang="en-US" baseline="0" dirty="0" smtClean="0"/>
              <a:t> has some example studies, currently we have a historical run and two planning runs.</a:t>
            </a:r>
          </a:p>
          <a:p>
            <a:endParaRPr lang="en-US" baseline="0" dirty="0" smtClean="0"/>
          </a:p>
          <a:p>
            <a:r>
              <a:rPr lang="en-US" baseline="0" dirty="0" smtClean="0"/>
              <a:t>The </a:t>
            </a:r>
            <a:r>
              <a:rPr lang="en-US" baseline="0" dirty="0" err="1" smtClean="0"/>
              <a:t>timeseries</a:t>
            </a:r>
            <a:r>
              <a:rPr lang="en-US" baseline="0" dirty="0" smtClean="0"/>
              <a:t> folder has the time series data, for example, the boundary conditions for the Delta simulation, the stage, flow, DICU, and etc,  and they are in HEC DSS format.</a:t>
            </a:r>
          </a:p>
          <a:p>
            <a:endParaRPr lang="en-US" baseline="0" dirty="0" smtClean="0"/>
          </a:p>
          <a:p>
            <a:r>
              <a:rPr lang="en-US" baseline="0" dirty="0" smtClean="0"/>
              <a:t>The vista folder has a software called vista that can open and visualize DSS file. And also it has some essential libraries for the scripts to run, for example, the CALSIM preprocessing scripts require the libraries in VISTA.</a:t>
            </a:r>
          </a:p>
        </p:txBody>
      </p:sp>
      <p:sp>
        <p:nvSpPr>
          <p:cNvPr id="4" name="Slide Number Placeholder 3"/>
          <p:cNvSpPr>
            <a:spLocks noGrp="1"/>
          </p:cNvSpPr>
          <p:nvPr>
            <p:ph type="sldNum" sz="quarter" idx="10"/>
          </p:nvPr>
        </p:nvSpPr>
        <p:spPr/>
        <p:txBody>
          <a:bodyPr/>
          <a:lstStyle/>
          <a:p>
            <a:fld id="{2711E83A-B2A6-4A88-A3A1-5D9650D0381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Eli is going to talk about archiving and multiple installation strategies later and this version stuff is going to come up again</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are going to use introduce other tools in class for viewing DSS and HDF5 files. Instructions for getting these should be on the web page</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D1FB89-835D-464F-A26E-B0A973C390E0}" type="datetimeFigureOut">
              <a:rPr lang="en-US" smtClean="0"/>
              <a:pPr/>
              <a:t>9/19/2009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1FB89-835D-464F-A26E-B0A973C390E0}" type="datetimeFigureOut">
              <a:rPr lang="en-US" smtClean="0"/>
              <a:pPr/>
              <a:t>9/19/2009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1FB89-835D-464F-A26E-B0A973C390E0}" type="datetimeFigureOut">
              <a:rPr lang="en-US" smtClean="0"/>
              <a:pPr/>
              <a:t>9/19/2009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1FB89-835D-464F-A26E-B0A973C390E0}" type="datetimeFigureOut">
              <a:rPr lang="en-US" smtClean="0"/>
              <a:pPr/>
              <a:t>9/19/2009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D1FB89-835D-464F-A26E-B0A973C390E0}" type="datetimeFigureOut">
              <a:rPr lang="en-US" smtClean="0"/>
              <a:pPr/>
              <a:t>9/19/2009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D1FB89-835D-464F-A26E-B0A973C390E0}" type="datetimeFigureOut">
              <a:rPr lang="en-US" smtClean="0"/>
              <a:pPr/>
              <a:t>9/19/2009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D1FB89-835D-464F-A26E-B0A973C390E0}" type="datetimeFigureOut">
              <a:rPr lang="en-US" smtClean="0"/>
              <a:pPr/>
              <a:t>9/19/2009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D1FB89-835D-464F-A26E-B0A973C390E0}" type="datetimeFigureOut">
              <a:rPr lang="en-US" smtClean="0"/>
              <a:pPr/>
              <a:t>9/19/2009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1FB89-835D-464F-A26E-B0A973C390E0}" type="datetimeFigureOut">
              <a:rPr lang="en-US" smtClean="0"/>
              <a:pPr/>
              <a:t>9/19/2009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1FB89-835D-464F-A26E-B0A973C390E0}" type="datetimeFigureOut">
              <a:rPr lang="en-US" smtClean="0"/>
              <a:pPr/>
              <a:t>9/19/2009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1FB89-835D-464F-A26E-B0A973C390E0}" type="datetimeFigureOut">
              <a:rPr lang="en-US" smtClean="0"/>
              <a:pPr/>
              <a:t>9/19/2009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1FB89-835D-464F-A26E-B0A973C390E0}" type="datetimeFigureOut">
              <a:rPr lang="en-US" smtClean="0"/>
              <a:pPr/>
              <a:t>9/19/2009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5866F-F11C-48AF-B8C8-AF16C28F6B0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DSM2 Installation</a:t>
            </a:r>
            <a:endParaRPr lang="en-US" dirty="0"/>
          </a:p>
        </p:txBody>
      </p:sp>
      <p:sp>
        <p:nvSpPr>
          <p:cNvPr id="3" name="Subtitle 2"/>
          <p:cNvSpPr>
            <a:spLocks noGrp="1"/>
          </p:cNvSpPr>
          <p:nvPr>
            <p:ph type="subTitle" idx="1"/>
          </p:nvPr>
        </p:nvSpPr>
        <p:spPr>
          <a:xfrm>
            <a:off x="2514600" y="3810000"/>
            <a:ext cx="5638800" cy="1752600"/>
          </a:xfrm>
        </p:spPr>
        <p:txBody>
          <a:bodyPr>
            <a:normAutofit/>
          </a:bodyPr>
          <a:lstStyle/>
          <a:p>
            <a:pPr lvl="0" algn="l">
              <a:defRPr/>
            </a:pPr>
            <a:r>
              <a:rPr lang="en-US" sz="2800" dirty="0" smtClean="0">
                <a:solidFill>
                  <a:schemeClr val="tx1">
                    <a:lumMod val="85000"/>
                  </a:schemeClr>
                </a:solidFill>
              </a:rPr>
              <a:t>Kevin Kao</a:t>
            </a:r>
          </a:p>
          <a:p>
            <a:pPr lvl="0" algn="l">
              <a:spcBef>
                <a:spcPct val="0"/>
              </a:spcBef>
              <a:defRPr/>
            </a:pPr>
            <a:r>
              <a:rPr lang="en-US" sz="2400" dirty="0" smtClean="0">
                <a:solidFill>
                  <a:schemeClr val="tx1">
                    <a:lumMod val="85000"/>
                  </a:schemeClr>
                </a:solidFill>
              </a:rPr>
              <a:t>Delta Modeling Section</a:t>
            </a:r>
          </a:p>
          <a:p>
            <a:pPr lvl="0" algn="l">
              <a:defRPr/>
            </a:pPr>
            <a:r>
              <a:rPr lang="en-US" sz="2400" dirty="0" smtClean="0">
                <a:solidFill>
                  <a:schemeClr val="tx1">
                    <a:lumMod val="85000"/>
                  </a:schemeClr>
                </a:solidFill>
              </a:rPr>
              <a:t>California Department of Water Resources</a:t>
            </a:r>
          </a:p>
          <a:p>
            <a:endParaRPr lang="en-US" dirty="0"/>
          </a:p>
        </p:txBody>
      </p:sp>
      <p:pic>
        <p:nvPicPr>
          <p:cNvPr id="5" name="Picture 4" descr="dwranim"/>
          <p:cNvPicPr>
            <a:picLocks noChangeAspect="1" noChangeArrowheads="1"/>
          </p:cNvPicPr>
          <p:nvPr/>
        </p:nvPicPr>
        <p:blipFill>
          <a:blip r:embed="rId3" cstate="print"/>
          <a:srcRect/>
          <a:stretch>
            <a:fillRect/>
          </a:stretch>
        </p:blipFill>
        <p:spPr bwMode="auto">
          <a:xfrm>
            <a:off x="1295400" y="3927475"/>
            <a:ext cx="1035050" cy="110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3" cstate="print"/>
          <a:srcRect/>
          <a:stretch>
            <a:fillRect/>
          </a:stretch>
        </p:blipFill>
        <p:spPr bwMode="auto">
          <a:xfrm>
            <a:off x="152400" y="1219200"/>
            <a:ext cx="3622528" cy="3505200"/>
          </a:xfrm>
          <a:prstGeom prst="rect">
            <a:avLst/>
          </a:prstGeom>
          <a:noFill/>
          <a:ln w="9525">
            <a:noFill/>
            <a:miter lim="800000"/>
            <a:headEnd/>
            <a:tailEnd/>
          </a:ln>
          <a:effectLst>
            <a:softEdge rad="31750"/>
          </a:effectLst>
        </p:spPr>
      </p:pic>
      <p:sp>
        <p:nvSpPr>
          <p:cNvPr id="2" name="Title 1"/>
          <p:cNvSpPr>
            <a:spLocks noGrp="1"/>
          </p:cNvSpPr>
          <p:nvPr>
            <p:ph type="title"/>
          </p:nvPr>
        </p:nvSpPr>
        <p:spPr>
          <a:xfrm>
            <a:off x="457200" y="152400"/>
            <a:ext cx="8229600" cy="685800"/>
          </a:xfrm>
        </p:spPr>
        <p:txBody>
          <a:bodyPr>
            <a:normAutofit fontScale="90000"/>
          </a:bodyPr>
          <a:lstStyle/>
          <a:p>
            <a:r>
              <a:rPr lang="en-US" dirty="0" smtClean="0"/>
              <a:t>Open Command Here</a:t>
            </a:r>
            <a:endParaRPr lang="en-US" dirty="0"/>
          </a:p>
        </p:txBody>
      </p:sp>
      <p:pic>
        <p:nvPicPr>
          <p:cNvPr id="8194" name="Picture 2"/>
          <p:cNvPicPr>
            <a:picLocks noGrp="1" noChangeAspect="1" noChangeArrowheads="1"/>
          </p:cNvPicPr>
          <p:nvPr>
            <p:ph idx="1"/>
          </p:nvPr>
        </p:nvPicPr>
        <p:blipFill>
          <a:blip r:embed="rId4" cstate="print"/>
          <a:srcRect r="7143" b="6444"/>
          <a:stretch>
            <a:fillRect/>
          </a:stretch>
        </p:blipFill>
        <p:spPr bwMode="auto">
          <a:xfrm>
            <a:off x="1219200" y="2819400"/>
            <a:ext cx="2971800" cy="3318656"/>
          </a:xfrm>
          <a:prstGeom prst="rect">
            <a:avLst/>
          </a:prstGeom>
          <a:noFill/>
          <a:ln w="9525">
            <a:noFill/>
            <a:miter lim="800000"/>
            <a:headEnd/>
            <a:tailEnd/>
          </a:ln>
          <a:effectLst>
            <a:outerShdw blurRad="254000" dist="317500" dir="8100000" algn="tl" rotWithShape="0">
              <a:schemeClr val="bg1">
                <a:alpha val="40000"/>
              </a:schemeClr>
            </a:outerShdw>
          </a:effectLst>
        </p:spPr>
      </p:pic>
      <p:pic>
        <p:nvPicPr>
          <p:cNvPr id="8199" name="Picture 7"/>
          <p:cNvPicPr>
            <a:picLocks noChangeAspect="1" noChangeArrowheads="1"/>
          </p:cNvPicPr>
          <p:nvPr/>
        </p:nvPicPr>
        <p:blipFill>
          <a:blip r:embed="rId5" cstate="print"/>
          <a:srcRect/>
          <a:stretch>
            <a:fillRect/>
          </a:stretch>
        </p:blipFill>
        <p:spPr bwMode="auto">
          <a:xfrm>
            <a:off x="4038600" y="3429000"/>
            <a:ext cx="5001522" cy="3124200"/>
          </a:xfrm>
          <a:prstGeom prst="rect">
            <a:avLst/>
          </a:prstGeom>
          <a:noFill/>
          <a:ln w="9525">
            <a:noFill/>
            <a:miter lim="800000"/>
            <a:headEnd/>
            <a:tailEnd/>
          </a:ln>
          <a:effectLst>
            <a:outerShdw blurRad="254000" dist="317500" dir="8100000" algn="tr" rotWithShape="0">
              <a:prstClr val="black">
                <a:alpha val="40000"/>
              </a:prstClr>
            </a:outerShdw>
          </a:effectLst>
        </p:spPr>
      </p:pic>
      <p:sp>
        <p:nvSpPr>
          <p:cNvPr id="6" name="TextBox 5"/>
          <p:cNvSpPr txBox="1"/>
          <p:nvPr/>
        </p:nvSpPr>
        <p:spPr>
          <a:xfrm>
            <a:off x="3810000" y="1905000"/>
            <a:ext cx="5029200" cy="523220"/>
          </a:xfrm>
          <a:prstGeom prst="rect">
            <a:avLst/>
          </a:prstGeom>
          <a:noFill/>
        </p:spPr>
        <p:txBody>
          <a:bodyPr wrap="square" rtlCol="0">
            <a:spAutoFit/>
          </a:bodyPr>
          <a:lstStyle/>
          <a:p>
            <a:r>
              <a:rPr lang="en-US" sz="2800" dirty="0" smtClean="0"/>
              <a:t>This is a built-in feature for VISTA</a:t>
            </a:r>
            <a:endParaRPr lang="en-US" sz="2800" dirty="0"/>
          </a:p>
        </p:txBody>
      </p:sp>
      <p:sp>
        <p:nvSpPr>
          <p:cNvPr id="7" name="Rectangle 6"/>
          <p:cNvSpPr/>
          <p:nvPr/>
        </p:nvSpPr>
        <p:spPr>
          <a:xfrm>
            <a:off x="4114800" y="990600"/>
            <a:ext cx="4839210" cy="523220"/>
          </a:xfrm>
          <a:prstGeom prst="rect">
            <a:avLst/>
          </a:prstGeom>
          <a:solidFill>
            <a:schemeClr val="bg1"/>
          </a:solidFill>
          <a:ln w="50800">
            <a:solidFill>
              <a:srgbClr val="FF0000"/>
            </a:solidFill>
          </a:ln>
        </p:spPr>
        <p:txBody>
          <a:bodyPr wrap="none">
            <a:spAutoFit/>
          </a:bodyPr>
          <a:lstStyle/>
          <a:p>
            <a:r>
              <a:rPr lang="en-US" sz="2800" dirty="0" smtClean="0"/>
              <a:t>Google  “Open Command Here”</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Notepad</a:t>
            </a:r>
            <a:r>
              <a:rPr lang="en-US" dirty="0"/>
              <a:t>++ syntax highlighting </a:t>
            </a:r>
          </a:p>
        </p:txBody>
      </p:sp>
      <p:pic>
        <p:nvPicPr>
          <p:cNvPr id="3076" name="Picture 4"/>
          <p:cNvPicPr>
            <a:picLocks noChangeAspect="1" noChangeArrowheads="1"/>
          </p:cNvPicPr>
          <p:nvPr/>
        </p:nvPicPr>
        <p:blipFill>
          <a:blip r:embed="rId3" cstate="print"/>
          <a:srcRect/>
          <a:stretch>
            <a:fillRect/>
          </a:stretch>
        </p:blipFill>
        <p:spPr bwMode="auto">
          <a:xfrm>
            <a:off x="238125" y="1190625"/>
            <a:ext cx="6010275" cy="3990975"/>
          </a:xfrm>
          <a:prstGeom prst="rect">
            <a:avLst/>
          </a:prstGeom>
          <a:noFill/>
          <a:ln w="9525">
            <a:noFill/>
            <a:miter lim="800000"/>
            <a:headEnd/>
            <a:tailEnd/>
          </a:ln>
        </p:spPr>
      </p:pic>
      <p:pic>
        <p:nvPicPr>
          <p:cNvPr id="3075" name="Picture 3"/>
          <p:cNvPicPr>
            <a:picLocks noGrp="1" noChangeAspect="1" noChangeArrowheads="1"/>
          </p:cNvPicPr>
          <p:nvPr>
            <p:ph idx="1"/>
          </p:nvPr>
        </p:nvPicPr>
        <p:blipFill>
          <a:blip r:embed="rId4" cstate="print"/>
          <a:srcRect/>
          <a:stretch>
            <a:fillRect/>
          </a:stretch>
        </p:blipFill>
        <p:spPr bwMode="auto">
          <a:xfrm>
            <a:off x="2514600" y="2667000"/>
            <a:ext cx="6009524" cy="3990476"/>
          </a:xfrm>
          <a:prstGeom prst="rect">
            <a:avLst/>
          </a:prstGeom>
          <a:noFill/>
          <a:ln w="9525">
            <a:noFill/>
            <a:miter lim="800000"/>
            <a:headEnd/>
            <a:tailEnd/>
          </a:ln>
        </p:spPr>
      </p:pic>
      <p:pic>
        <p:nvPicPr>
          <p:cNvPr id="5" name="Picture 4"/>
          <p:cNvPicPr>
            <a:picLocks noChangeAspect="1" noChangeArrowheads="1"/>
          </p:cNvPicPr>
          <p:nvPr/>
        </p:nvPicPr>
        <p:blipFill>
          <a:blip r:embed="rId5" cstate="print"/>
          <a:srcRect/>
          <a:stretch>
            <a:fillRect/>
          </a:stretch>
        </p:blipFill>
        <p:spPr bwMode="auto">
          <a:xfrm>
            <a:off x="6235084" y="1371601"/>
            <a:ext cx="2832716" cy="3462904"/>
          </a:xfrm>
          <a:prstGeom prst="rect">
            <a:avLst/>
          </a:prstGeom>
          <a:noFill/>
          <a:ln w="9525">
            <a:solidFill>
              <a:schemeClr val="tx1"/>
            </a:solidFill>
            <a:miter lim="800000"/>
            <a:headEnd/>
            <a:tailEnd/>
          </a:ln>
          <a:effectLst>
            <a:glow rad="228600">
              <a:schemeClr val="accent6">
                <a:satMod val="175000"/>
                <a:alpha val="40000"/>
              </a:schemeClr>
            </a:glow>
          </a:effectLst>
          <a:scene3d>
            <a:camera prst="perspectiveContrastingLeftFacing"/>
            <a:lightRig rig="threePt" dir="t"/>
          </a:scene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FAQ</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792162"/>
          </a:xfrm>
        </p:spPr>
        <p:txBody>
          <a:bodyPr>
            <a:noAutofit/>
          </a:bodyPr>
          <a:lstStyle/>
          <a:p>
            <a:r>
              <a:rPr lang="en-US" sz="3600" dirty="0" smtClean="0"/>
              <a:t>Question: Can I just move my installation?</a:t>
            </a:r>
          </a:p>
        </p:txBody>
      </p:sp>
      <p:pic>
        <p:nvPicPr>
          <p:cNvPr id="19" name="Picture 3"/>
          <p:cNvPicPr>
            <a:picLocks noChangeAspect="1" noChangeArrowheads="1"/>
          </p:cNvPicPr>
          <p:nvPr/>
        </p:nvPicPr>
        <p:blipFill>
          <a:blip r:embed="rId3" cstate="print"/>
          <a:srcRect/>
          <a:stretch>
            <a:fillRect/>
          </a:stretch>
        </p:blipFill>
        <p:spPr bwMode="auto">
          <a:xfrm>
            <a:off x="152405" y="1219201"/>
            <a:ext cx="3990476" cy="4628572"/>
          </a:xfrm>
          <a:prstGeom prst="rect">
            <a:avLst/>
          </a:prstGeom>
          <a:noFill/>
          <a:ln w="9525">
            <a:noFill/>
            <a:miter lim="800000"/>
            <a:headEnd/>
            <a:tailEnd/>
          </a:ln>
        </p:spPr>
      </p:pic>
      <p:sp>
        <p:nvSpPr>
          <p:cNvPr id="20" name="Oval 19"/>
          <p:cNvSpPr/>
          <p:nvPr/>
        </p:nvSpPr>
        <p:spPr>
          <a:xfrm>
            <a:off x="1219200" y="4800600"/>
            <a:ext cx="1447800" cy="533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p:cNvPicPr>
            <a:picLocks noGrp="1" noChangeAspect="1" noChangeArrowheads="1"/>
          </p:cNvPicPr>
          <p:nvPr>
            <p:ph idx="1"/>
          </p:nvPr>
        </p:nvPicPr>
        <p:blipFill>
          <a:blip r:embed="rId4" cstate="print"/>
          <a:srcRect/>
          <a:stretch>
            <a:fillRect/>
          </a:stretch>
        </p:blipFill>
        <p:spPr bwMode="auto">
          <a:xfrm>
            <a:off x="2819400" y="1981200"/>
            <a:ext cx="4267200" cy="4778375"/>
          </a:xfrm>
          <a:prstGeom prst="rect">
            <a:avLst/>
          </a:prstGeom>
          <a:noFill/>
          <a:ln w="9525">
            <a:noFill/>
            <a:miter lim="800000"/>
            <a:headEnd/>
            <a:tailEnd/>
          </a:ln>
          <a:effectLst>
            <a:outerShdw blurRad="254000" dist="317500" dir="8100000" algn="tr" rotWithShape="0">
              <a:prstClr val="black">
                <a:alpha val="40000"/>
              </a:prstClr>
            </a:outerShdw>
          </a:effectLst>
        </p:spPr>
      </p:pic>
      <p:sp>
        <p:nvSpPr>
          <p:cNvPr id="23" name="Rectangle 22"/>
          <p:cNvSpPr/>
          <p:nvPr/>
        </p:nvSpPr>
        <p:spPr>
          <a:xfrm>
            <a:off x="5562600" y="4495800"/>
            <a:ext cx="3276600" cy="1066800"/>
          </a:xfrm>
          <a:prstGeom prst="rect">
            <a:avLst/>
          </a:prstGeom>
          <a:solidFill>
            <a:schemeClr val="bg1"/>
          </a:solidFill>
          <a:ln w="19050">
            <a:solidFill>
              <a:schemeClr val="tx1"/>
            </a:solidFill>
          </a:ln>
        </p:spPr>
        <p:txBody>
          <a:bodyPr wrap="square" anchor="ctr" anchorCtr="1">
            <a:noAutofit/>
          </a:bodyPr>
          <a:lstStyle/>
          <a:p>
            <a:r>
              <a:rPr lang="en-US" sz="2000" dirty="0" smtClean="0"/>
              <a:t>%DSM2_HOME%\bin</a:t>
            </a:r>
          </a:p>
          <a:p>
            <a:r>
              <a:rPr lang="en-US" sz="2000" dirty="0" smtClean="0"/>
              <a:t>%DSM2_HOME%\vista\bin</a:t>
            </a:r>
          </a:p>
          <a:p>
            <a:r>
              <a:rPr lang="en-US" sz="2000" dirty="0" smtClean="0"/>
              <a:t>%VISTA_HOME%</a:t>
            </a:r>
          </a:p>
        </p:txBody>
      </p:sp>
      <p:sp>
        <p:nvSpPr>
          <p:cNvPr id="7" name="TextBox 6"/>
          <p:cNvSpPr txBox="1"/>
          <p:nvPr/>
        </p:nvSpPr>
        <p:spPr>
          <a:xfrm>
            <a:off x="4572000" y="990600"/>
            <a:ext cx="4117730" cy="1200329"/>
          </a:xfrm>
          <a:prstGeom prst="rect">
            <a:avLst/>
          </a:prstGeom>
          <a:noFill/>
        </p:spPr>
        <p:txBody>
          <a:bodyPr wrap="square" rtlCol="0">
            <a:spAutoFit/>
          </a:bodyPr>
          <a:lstStyle/>
          <a:p>
            <a:r>
              <a:rPr lang="en-US" sz="2400" dirty="0" smtClean="0"/>
              <a:t>Yes, but you will have to change some Environment variables.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792162"/>
          </a:xfrm>
        </p:spPr>
        <p:txBody>
          <a:bodyPr>
            <a:noAutofit/>
          </a:bodyPr>
          <a:lstStyle/>
          <a:p>
            <a:r>
              <a:rPr lang="en-US" sz="3600" dirty="0" smtClean="0"/>
              <a:t>Question: What happened if Installing over previous install?</a:t>
            </a:r>
          </a:p>
        </p:txBody>
      </p:sp>
      <p:pic>
        <p:nvPicPr>
          <p:cNvPr id="4" name="Picture 4"/>
          <p:cNvPicPr>
            <a:picLocks noChangeAspect="1" noChangeArrowheads="1"/>
          </p:cNvPicPr>
          <p:nvPr/>
        </p:nvPicPr>
        <p:blipFill>
          <a:blip r:embed="rId3" cstate="print"/>
          <a:srcRect/>
          <a:stretch>
            <a:fillRect/>
          </a:stretch>
        </p:blipFill>
        <p:spPr bwMode="auto">
          <a:xfrm>
            <a:off x="228600" y="1981200"/>
            <a:ext cx="3429000" cy="4191840"/>
          </a:xfrm>
          <a:prstGeom prst="rect">
            <a:avLst/>
          </a:prstGeom>
          <a:noFill/>
          <a:ln w="9525">
            <a:noFill/>
            <a:miter lim="800000"/>
            <a:headEnd/>
            <a:tailEnd/>
          </a:ln>
        </p:spPr>
      </p:pic>
      <p:sp>
        <p:nvSpPr>
          <p:cNvPr id="5" name="Rectangle 4"/>
          <p:cNvSpPr/>
          <p:nvPr/>
        </p:nvSpPr>
        <p:spPr>
          <a:xfrm>
            <a:off x="4191000" y="1981200"/>
            <a:ext cx="4423327" cy="830997"/>
          </a:xfrm>
          <a:prstGeom prst="rect">
            <a:avLst/>
          </a:prstGeom>
          <a:ln w="38100">
            <a:solidFill>
              <a:schemeClr val="bg1"/>
            </a:solidFill>
          </a:ln>
        </p:spPr>
        <p:txBody>
          <a:bodyPr wrap="square">
            <a:spAutoFit/>
          </a:bodyPr>
          <a:lstStyle/>
          <a:p>
            <a:r>
              <a:rPr lang="en-US" sz="2400" dirty="0"/>
              <a:t>H</a:t>
            </a:r>
            <a:r>
              <a:rPr lang="en-US" sz="2400" dirty="0" smtClean="0"/>
              <a:t>ydro.exe &amp; Qual.exe overwritten</a:t>
            </a:r>
          </a:p>
          <a:p>
            <a:r>
              <a:rPr lang="en-US" sz="2400" dirty="0" smtClean="0"/>
              <a:t>Version control exe retained</a:t>
            </a:r>
            <a:endParaRPr lang="en-US" sz="2400" dirty="0"/>
          </a:p>
        </p:txBody>
      </p:sp>
      <p:sp>
        <p:nvSpPr>
          <p:cNvPr id="6" name="Rectangle 5"/>
          <p:cNvSpPr/>
          <p:nvPr/>
        </p:nvSpPr>
        <p:spPr>
          <a:xfrm>
            <a:off x="4495800" y="3048000"/>
            <a:ext cx="3917291" cy="461665"/>
          </a:xfrm>
          <a:prstGeom prst="rect">
            <a:avLst/>
          </a:prstGeom>
          <a:ln w="38100">
            <a:solidFill>
              <a:schemeClr val="bg1"/>
            </a:solidFill>
          </a:ln>
        </p:spPr>
        <p:txBody>
          <a:bodyPr wrap="none">
            <a:spAutoFit/>
          </a:bodyPr>
          <a:lstStyle/>
          <a:p>
            <a:r>
              <a:rPr lang="en-US" sz="2400" dirty="0" smtClean="0"/>
              <a:t>Augmented. Nothing changed</a:t>
            </a:r>
            <a:endParaRPr lang="en-US" sz="2400" dirty="0"/>
          </a:p>
        </p:txBody>
      </p:sp>
      <p:sp>
        <p:nvSpPr>
          <p:cNvPr id="7" name="Rectangle 6"/>
          <p:cNvSpPr/>
          <p:nvPr/>
        </p:nvSpPr>
        <p:spPr>
          <a:xfrm>
            <a:off x="6553200" y="5257800"/>
            <a:ext cx="1325427" cy="461665"/>
          </a:xfrm>
          <a:prstGeom prst="rect">
            <a:avLst/>
          </a:prstGeom>
          <a:ln w="38100">
            <a:solidFill>
              <a:srgbClr val="FF0000"/>
            </a:solidFill>
          </a:ln>
        </p:spPr>
        <p:txBody>
          <a:bodyPr wrap="none">
            <a:spAutoFit/>
          </a:bodyPr>
          <a:lstStyle/>
          <a:p>
            <a:r>
              <a:rPr lang="en-US" sz="2400" dirty="0" smtClean="0"/>
              <a:t>Replaced</a:t>
            </a:r>
            <a:endParaRPr lang="en-US" sz="2400" dirty="0"/>
          </a:p>
        </p:txBody>
      </p:sp>
      <p:sp>
        <p:nvSpPr>
          <p:cNvPr id="8" name="Rectangle 7"/>
          <p:cNvSpPr/>
          <p:nvPr/>
        </p:nvSpPr>
        <p:spPr>
          <a:xfrm>
            <a:off x="6019800" y="3733800"/>
            <a:ext cx="2590800" cy="830997"/>
          </a:xfrm>
          <a:prstGeom prst="rect">
            <a:avLst/>
          </a:prstGeom>
          <a:ln w="38100">
            <a:solidFill>
              <a:schemeClr val="bg1"/>
            </a:solidFill>
          </a:ln>
        </p:spPr>
        <p:txBody>
          <a:bodyPr wrap="square">
            <a:spAutoFit/>
          </a:bodyPr>
          <a:lstStyle/>
          <a:p>
            <a:r>
              <a:rPr lang="en-US" sz="2400" dirty="0" smtClean="0"/>
              <a:t>User’s studies unchanged</a:t>
            </a:r>
            <a:endParaRPr lang="en-US" sz="2400" dirty="0"/>
          </a:p>
        </p:txBody>
      </p:sp>
      <p:cxnSp>
        <p:nvCxnSpPr>
          <p:cNvPr id="13" name="Straight Arrow Connector 12"/>
          <p:cNvCxnSpPr/>
          <p:nvPr/>
        </p:nvCxnSpPr>
        <p:spPr>
          <a:xfrm flipV="1">
            <a:off x="2133600" y="2438400"/>
            <a:ext cx="2057400" cy="15240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1"/>
          </p:cNvCxnSpPr>
          <p:nvPr/>
        </p:nvCxnSpPr>
        <p:spPr>
          <a:xfrm>
            <a:off x="3352800" y="2971800"/>
            <a:ext cx="1143000" cy="307033"/>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1"/>
          </p:cNvCxnSpPr>
          <p:nvPr/>
        </p:nvCxnSpPr>
        <p:spPr>
          <a:xfrm>
            <a:off x="3657600" y="4876800"/>
            <a:ext cx="2895600" cy="611833"/>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7" idx="1"/>
          </p:cNvCxnSpPr>
          <p:nvPr/>
        </p:nvCxnSpPr>
        <p:spPr>
          <a:xfrm>
            <a:off x="2971800" y="5257800"/>
            <a:ext cx="3581400" cy="230833"/>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7" idx="1"/>
          </p:cNvCxnSpPr>
          <p:nvPr/>
        </p:nvCxnSpPr>
        <p:spPr>
          <a:xfrm flipV="1">
            <a:off x="2667000" y="5488633"/>
            <a:ext cx="3886200" cy="150167"/>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7" idx="1"/>
          </p:cNvCxnSpPr>
          <p:nvPr/>
        </p:nvCxnSpPr>
        <p:spPr>
          <a:xfrm flipV="1">
            <a:off x="2362200" y="5488633"/>
            <a:ext cx="4191000" cy="531169"/>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14600" y="4114800"/>
            <a:ext cx="3962400" cy="137160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7" idx="1"/>
          </p:cNvCxnSpPr>
          <p:nvPr/>
        </p:nvCxnSpPr>
        <p:spPr>
          <a:xfrm>
            <a:off x="3352800" y="3352800"/>
            <a:ext cx="3200400" cy="2135833"/>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514600" y="3733800"/>
            <a:ext cx="3962400" cy="175260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590800" y="3962400"/>
            <a:ext cx="3352800" cy="53340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92162"/>
          </a:xfrm>
        </p:spPr>
        <p:txBody>
          <a:bodyPr>
            <a:noAutofit/>
          </a:bodyPr>
          <a:lstStyle/>
          <a:p>
            <a:r>
              <a:rPr lang="en-US" sz="2800" dirty="0" smtClean="0"/>
              <a:t>Question: What happened if Installing over previous install?</a:t>
            </a:r>
            <a:endParaRPr lang="en-US" sz="2800" dirty="0"/>
          </a:p>
        </p:txBody>
      </p:sp>
      <p:pic>
        <p:nvPicPr>
          <p:cNvPr id="4104" name="Picture 8"/>
          <p:cNvPicPr>
            <a:picLocks noChangeAspect="1" noChangeArrowheads="1"/>
          </p:cNvPicPr>
          <p:nvPr/>
        </p:nvPicPr>
        <p:blipFill>
          <a:blip r:embed="rId3" cstate="print"/>
          <a:srcRect/>
          <a:stretch>
            <a:fillRect/>
          </a:stretch>
        </p:blipFill>
        <p:spPr bwMode="auto">
          <a:xfrm>
            <a:off x="1219200" y="3886200"/>
            <a:ext cx="7542213" cy="2838450"/>
          </a:xfrm>
          <a:prstGeom prst="rect">
            <a:avLst/>
          </a:prstGeom>
          <a:noFill/>
          <a:ln w="9525">
            <a:noFill/>
            <a:miter lim="800000"/>
            <a:headEnd/>
            <a:tailEnd/>
          </a:ln>
        </p:spPr>
      </p:pic>
      <p:pic>
        <p:nvPicPr>
          <p:cNvPr id="4103" name="Picture 7"/>
          <p:cNvPicPr>
            <a:picLocks noChangeAspect="1" noChangeArrowheads="1"/>
          </p:cNvPicPr>
          <p:nvPr/>
        </p:nvPicPr>
        <p:blipFill>
          <a:blip r:embed="rId4" cstate="print"/>
          <a:srcRect/>
          <a:stretch>
            <a:fillRect/>
          </a:stretch>
        </p:blipFill>
        <p:spPr bwMode="auto">
          <a:xfrm>
            <a:off x="914400" y="990600"/>
            <a:ext cx="2971800" cy="3596771"/>
          </a:xfrm>
          <a:prstGeom prst="rect">
            <a:avLst/>
          </a:prstGeom>
          <a:noFill/>
          <a:ln w="9525">
            <a:noFill/>
            <a:miter lim="800000"/>
            <a:headEnd/>
            <a:tailEnd/>
          </a:ln>
        </p:spPr>
      </p:pic>
      <p:sp>
        <p:nvSpPr>
          <p:cNvPr id="15" name="Oval 14"/>
          <p:cNvSpPr/>
          <p:nvPr/>
        </p:nvSpPr>
        <p:spPr>
          <a:xfrm>
            <a:off x="6705600" y="5029200"/>
            <a:ext cx="13716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5" name="Picture 9"/>
          <p:cNvPicPr>
            <a:picLocks noChangeAspect="1" noChangeArrowheads="1"/>
          </p:cNvPicPr>
          <p:nvPr/>
        </p:nvPicPr>
        <p:blipFill>
          <a:blip r:embed="rId5" cstate="print"/>
          <a:srcRect/>
          <a:stretch>
            <a:fillRect/>
          </a:stretch>
        </p:blipFill>
        <p:spPr bwMode="auto">
          <a:xfrm>
            <a:off x="4876800" y="990600"/>
            <a:ext cx="3657600" cy="3616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DSM2 Website</a:t>
            </a:r>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228600" y="1447800"/>
            <a:ext cx="5149776" cy="4525963"/>
          </a:xfrm>
          <a:prstGeom prst="rect">
            <a:avLst/>
          </a:prstGeom>
          <a:noFill/>
          <a:ln w="9525">
            <a:noFill/>
            <a:miter lim="800000"/>
            <a:headEnd/>
            <a:tailEnd/>
          </a:ln>
        </p:spPr>
      </p:pic>
      <p:sp>
        <p:nvSpPr>
          <p:cNvPr id="5" name="Rectangle 4"/>
          <p:cNvSpPr/>
          <p:nvPr/>
        </p:nvSpPr>
        <p:spPr>
          <a:xfrm>
            <a:off x="304800" y="990600"/>
            <a:ext cx="8610600" cy="369332"/>
          </a:xfrm>
          <a:prstGeom prst="rect">
            <a:avLst/>
          </a:prstGeom>
        </p:spPr>
        <p:txBody>
          <a:bodyPr wrap="square">
            <a:spAutoFit/>
          </a:bodyPr>
          <a:lstStyle/>
          <a:p>
            <a:r>
              <a:rPr lang="en-US" dirty="0" smtClean="0"/>
              <a:t>http://baydeltaoffice.water.ca.gov/modeling/deltamodeling/models/dsm2v8/dsm2.cfm</a:t>
            </a:r>
            <a:endParaRPr lang="en-US" dirty="0"/>
          </a:p>
        </p:txBody>
      </p:sp>
      <p:sp>
        <p:nvSpPr>
          <p:cNvPr id="7" name="Rectangle 6"/>
          <p:cNvSpPr/>
          <p:nvPr/>
        </p:nvSpPr>
        <p:spPr>
          <a:xfrm>
            <a:off x="4267200" y="2209800"/>
            <a:ext cx="2558714" cy="523220"/>
          </a:xfrm>
          <a:prstGeom prst="rect">
            <a:avLst/>
          </a:prstGeom>
          <a:solidFill>
            <a:schemeClr val="bg1"/>
          </a:solidFill>
          <a:ln w="50800">
            <a:solidFill>
              <a:srgbClr val="FF0000"/>
            </a:solidFill>
          </a:ln>
        </p:spPr>
        <p:txBody>
          <a:bodyPr wrap="none">
            <a:spAutoFit/>
          </a:bodyPr>
          <a:lstStyle/>
          <a:p>
            <a:r>
              <a:rPr lang="en-US" sz="2800" dirty="0" smtClean="0"/>
              <a:t>Google  “DSM2”</a:t>
            </a:r>
            <a:endParaRPr lang="en-US" sz="2800" dirty="0"/>
          </a:p>
        </p:txBody>
      </p:sp>
      <p:pic>
        <p:nvPicPr>
          <p:cNvPr id="5124" name="Picture 4"/>
          <p:cNvPicPr>
            <a:picLocks noChangeAspect="1" noChangeArrowheads="1"/>
          </p:cNvPicPr>
          <p:nvPr/>
        </p:nvPicPr>
        <p:blipFill>
          <a:blip r:embed="rId4" cstate="print"/>
          <a:srcRect/>
          <a:stretch>
            <a:fillRect/>
          </a:stretch>
        </p:blipFill>
        <p:spPr bwMode="auto">
          <a:xfrm>
            <a:off x="2819400" y="2857500"/>
            <a:ext cx="6143625" cy="3848100"/>
          </a:xfrm>
          <a:prstGeom prst="rect">
            <a:avLst/>
          </a:prstGeom>
          <a:noFill/>
          <a:ln w="9525">
            <a:solidFill>
              <a:schemeClr val="tx1"/>
            </a:solidFill>
            <a:miter lim="800000"/>
            <a:headEnd/>
            <a:tailEnd/>
          </a:ln>
          <a:effectLst>
            <a:outerShdw blurRad="254000" dist="317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DSM2 Website</a:t>
            </a:r>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228600" y="1447800"/>
            <a:ext cx="5149776" cy="4525963"/>
          </a:xfrm>
          <a:prstGeom prst="rect">
            <a:avLst/>
          </a:prstGeom>
          <a:noFill/>
          <a:ln w="9525">
            <a:noFill/>
            <a:miter lim="800000"/>
            <a:headEnd/>
            <a:tailEnd/>
          </a:ln>
        </p:spPr>
      </p:pic>
      <p:sp>
        <p:nvSpPr>
          <p:cNvPr id="5" name="Rectangle 4"/>
          <p:cNvSpPr/>
          <p:nvPr/>
        </p:nvSpPr>
        <p:spPr>
          <a:xfrm>
            <a:off x="304800" y="990600"/>
            <a:ext cx="8610600" cy="369332"/>
          </a:xfrm>
          <a:prstGeom prst="rect">
            <a:avLst/>
          </a:prstGeom>
        </p:spPr>
        <p:txBody>
          <a:bodyPr wrap="square">
            <a:spAutoFit/>
          </a:bodyPr>
          <a:lstStyle/>
          <a:p>
            <a:r>
              <a:rPr lang="en-US" dirty="0" smtClean="0"/>
              <a:t>http://baydeltaoffice.water.ca.gov/modeling/deltamodeling/models/dsm2v8/dsm2.cfm</a:t>
            </a:r>
            <a:endParaRPr lang="en-US" dirty="0"/>
          </a:p>
        </p:txBody>
      </p:sp>
      <p:sp>
        <p:nvSpPr>
          <p:cNvPr id="7" name="Rectangle 6"/>
          <p:cNvSpPr/>
          <p:nvPr/>
        </p:nvSpPr>
        <p:spPr>
          <a:xfrm>
            <a:off x="4267200" y="2209800"/>
            <a:ext cx="2558714" cy="523220"/>
          </a:xfrm>
          <a:prstGeom prst="rect">
            <a:avLst/>
          </a:prstGeom>
          <a:solidFill>
            <a:schemeClr val="bg1"/>
          </a:solidFill>
          <a:ln w="50800">
            <a:solidFill>
              <a:srgbClr val="FF0000"/>
            </a:solidFill>
          </a:ln>
        </p:spPr>
        <p:txBody>
          <a:bodyPr wrap="none">
            <a:spAutoFit/>
          </a:bodyPr>
          <a:lstStyle/>
          <a:p>
            <a:r>
              <a:rPr lang="en-US" sz="2800" dirty="0" smtClean="0"/>
              <a:t>Google  “DSM2”</a:t>
            </a:r>
            <a:endParaRPr lang="en-US" sz="2800" dirty="0"/>
          </a:p>
        </p:txBody>
      </p:sp>
      <p:pic>
        <p:nvPicPr>
          <p:cNvPr id="5124" name="Picture 4"/>
          <p:cNvPicPr>
            <a:picLocks noChangeAspect="1" noChangeArrowheads="1"/>
          </p:cNvPicPr>
          <p:nvPr/>
        </p:nvPicPr>
        <p:blipFill>
          <a:blip r:embed="rId4" cstate="print"/>
          <a:srcRect/>
          <a:stretch>
            <a:fillRect/>
          </a:stretch>
        </p:blipFill>
        <p:spPr bwMode="auto">
          <a:xfrm>
            <a:off x="2819400" y="2857500"/>
            <a:ext cx="6143625" cy="3848100"/>
          </a:xfrm>
          <a:prstGeom prst="rect">
            <a:avLst/>
          </a:prstGeom>
          <a:noFill/>
          <a:ln w="9525">
            <a:solidFill>
              <a:schemeClr val="tx1"/>
            </a:solidFill>
            <a:miter lim="800000"/>
            <a:headEnd/>
            <a:tailEnd/>
          </a:ln>
          <a:effectLst>
            <a:outerShdw blurRad="254000" dist="317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srcRect/>
          <a:stretch>
            <a:fillRect/>
          </a:stretch>
        </p:blipFill>
        <p:spPr bwMode="auto">
          <a:xfrm>
            <a:off x="135534" y="1143000"/>
            <a:ext cx="2226666" cy="3960001"/>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1589067" y="1320466"/>
            <a:ext cx="2373333" cy="2413334"/>
          </a:xfrm>
          <a:prstGeom prst="rect">
            <a:avLst/>
          </a:prstGeom>
          <a:noFill/>
          <a:ln w="9525">
            <a:noFill/>
            <a:miter lim="800000"/>
            <a:headEnd/>
            <a:tailEnd/>
          </a:ln>
          <a:effectLst>
            <a:outerShdw blurRad="254000" dist="190500" dir="9600000" algn="r" rotWithShape="0">
              <a:prstClr val="black">
                <a:alpha val="40000"/>
              </a:prstClr>
            </a:outerShdw>
          </a:effectLst>
        </p:spPr>
      </p:pic>
      <p:pic>
        <p:nvPicPr>
          <p:cNvPr id="2052" name="Picture 4"/>
          <p:cNvPicPr>
            <a:picLocks noChangeAspect="1" noChangeArrowheads="1"/>
          </p:cNvPicPr>
          <p:nvPr/>
        </p:nvPicPr>
        <p:blipFill>
          <a:blip r:embed="rId5" cstate="print"/>
          <a:srcRect/>
          <a:stretch>
            <a:fillRect/>
          </a:stretch>
        </p:blipFill>
        <p:spPr bwMode="auto">
          <a:xfrm>
            <a:off x="2899666" y="1103134"/>
            <a:ext cx="2053334" cy="1106666"/>
          </a:xfrm>
          <a:prstGeom prst="rect">
            <a:avLst/>
          </a:prstGeom>
          <a:noFill/>
          <a:ln w="9525">
            <a:noFill/>
            <a:miter lim="800000"/>
            <a:headEnd/>
            <a:tailEnd/>
          </a:ln>
          <a:effectLst>
            <a:outerShdw blurRad="254000" dist="190500" dir="9600000" algn="r" rotWithShape="0">
              <a:prstClr val="black">
                <a:alpha val="40000"/>
              </a:prstClr>
            </a:outerShdw>
          </a:effectLst>
        </p:spPr>
      </p:pic>
      <p:pic>
        <p:nvPicPr>
          <p:cNvPr id="11" name="Picture 12" descr="documentation"/>
          <p:cNvPicPr>
            <a:picLocks noChangeAspect="1" noChangeArrowheads="1"/>
          </p:cNvPicPr>
          <p:nvPr/>
        </p:nvPicPr>
        <p:blipFill>
          <a:blip r:embed="rId6" cstate="print"/>
          <a:srcRect/>
          <a:stretch>
            <a:fillRect/>
          </a:stretch>
        </p:blipFill>
        <p:spPr bwMode="auto">
          <a:xfrm>
            <a:off x="4486275" y="2314575"/>
            <a:ext cx="4505325" cy="3705225"/>
          </a:xfrm>
          <a:prstGeom prst="rect">
            <a:avLst/>
          </a:prstGeom>
          <a:noFill/>
          <a:effectLst>
            <a:reflection blurRad="6350" stA="50000" endA="300" endPos="38500" dist="50800" dir="5400000" sy="-100000" algn="bl" rotWithShape="0"/>
          </a:effectLst>
        </p:spPr>
      </p:pic>
      <p:sp>
        <p:nvSpPr>
          <p:cNvPr id="12" name="Title 1"/>
          <p:cNvSpPr>
            <a:spLocks noGrp="1"/>
          </p:cNvSpPr>
          <p:nvPr>
            <p:ph type="title"/>
          </p:nvPr>
        </p:nvSpPr>
        <p:spPr>
          <a:xfrm>
            <a:off x="457200" y="152400"/>
            <a:ext cx="8229600" cy="792162"/>
          </a:xfrm>
        </p:spPr>
        <p:txBody>
          <a:bodyPr/>
          <a:lstStyle/>
          <a:p>
            <a:r>
              <a:rPr lang="en-US" dirty="0" smtClean="0"/>
              <a:t>DSM2 Documentation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cstate="print"/>
          <a:srcRect/>
          <a:stretch>
            <a:fillRect/>
          </a:stretch>
        </p:blipFill>
        <p:spPr bwMode="auto">
          <a:xfrm>
            <a:off x="228600" y="1371600"/>
            <a:ext cx="2373333" cy="2413334"/>
          </a:xfrm>
          <a:prstGeom prst="rect">
            <a:avLst/>
          </a:prstGeom>
          <a:noFill/>
          <a:ln w="9525">
            <a:noFill/>
            <a:miter lim="800000"/>
            <a:headEnd/>
            <a:tailEnd/>
          </a:ln>
          <a:effectLst>
            <a:outerShdw blurRad="254000" dist="190500" dir="9600000" algn="r" rotWithShape="0">
              <a:prstClr val="black">
                <a:alpha val="40000"/>
              </a:prstClr>
            </a:outerShdw>
          </a:effectLst>
          <a:scene3d>
            <a:camera prst="perspectiveRight"/>
            <a:lightRig rig="threePt" dir="t"/>
          </a:scene3d>
        </p:spPr>
      </p:pic>
      <p:sp>
        <p:nvSpPr>
          <p:cNvPr id="12" name="Title 1"/>
          <p:cNvSpPr>
            <a:spLocks noGrp="1"/>
          </p:cNvSpPr>
          <p:nvPr>
            <p:ph type="title"/>
          </p:nvPr>
        </p:nvSpPr>
        <p:spPr>
          <a:xfrm>
            <a:off x="457200" y="152400"/>
            <a:ext cx="8229600" cy="792162"/>
          </a:xfrm>
        </p:spPr>
        <p:txBody>
          <a:bodyPr/>
          <a:lstStyle/>
          <a:p>
            <a:r>
              <a:rPr lang="en-US" dirty="0" smtClean="0"/>
              <a:t>DSM2 </a:t>
            </a:r>
            <a:r>
              <a:rPr lang="en-US" dirty="0" smtClean="0"/>
              <a:t>Grid</a:t>
            </a:r>
            <a:endParaRPr lang="en-US" dirty="0"/>
          </a:p>
        </p:txBody>
      </p:sp>
      <p:pic>
        <p:nvPicPr>
          <p:cNvPr id="1027" name="Picture 3"/>
          <p:cNvPicPr>
            <a:picLocks noChangeAspect="1" noChangeArrowheads="1"/>
          </p:cNvPicPr>
          <p:nvPr/>
        </p:nvPicPr>
        <p:blipFill>
          <a:blip r:embed="rId4"/>
          <a:srcRect/>
          <a:stretch>
            <a:fillRect/>
          </a:stretch>
        </p:blipFill>
        <p:spPr bwMode="auto">
          <a:xfrm>
            <a:off x="1447800" y="1128857"/>
            <a:ext cx="1992858" cy="1157143"/>
          </a:xfrm>
          <a:prstGeom prst="rect">
            <a:avLst/>
          </a:prstGeom>
          <a:noFill/>
          <a:ln w="9525">
            <a:noFill/>
            <a:miter lim="800000"/>
            <a:headEnd/>
            <a:tailEnd/>
          </a:ln>
          <a:effectLst>
            <a:outerShdw blurRad="254000" dist="190500" dir="9600000" algn="ctr" rotWithShape="0">
              <a:srgbClr val="000000">
                <a:alpha val="40000"/>
              </a:srgbClr>
            </a:outerShdw>
          </a:effectLst>
          <a:scene3d>
            <a:camera prst="perspectiveRight"/>
            <a:lightRig rig="threePt" dir="t"/>
          </a:scene3d>
        </p:spPr>
      </p:pic>
      <p:pic>
        <p:nvPicPr>
          <p:cNvPr id="1030" name="Picture 6"/>
          <p:cNvPicPr>
            <a:picLocks noChangeAspect="1" noChangeArrowheads="1"/>
          </p:cNvPicPr>
          <p:nvPr/>
        </p:nvPicPr>
        <p:blipFill>
          <a:blip r:embed="rId5"/>
          <a:srcRect/>
          <a:stretch>
            <a:fillRect/>
          </a:stretch>
        </p:blipFill>
        <p:spPr bwMode="auto">
          <a:xfrm>
            <a:off x="3665857" y="1317428"/>
            <a:ext cx="4587429" cy="5540572"/>
          </a:xfrm>
          <a:prstGeom prst="rect">
            <a:avLst/>
          </a:prstGeom>
          <a:noFill/>
          <a:ln w="9525">
            <a:noFill/>
            <a:miter lim="800000"/>
            <a:headEnd/>
            <a:tailEnd/>
          </a:ln>
          <a:effectLst>
            <a:outerShdw blurRad="254000" dist="190500" dir="9600000" algn="ctr">
              <a:srgbClr val="000000">
                <a:alpha val="40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DSM2</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28600" y="1981200"/>
            <a:ext cx="4790477" cy="3733334"/>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5334000" y="1981200"/>
            <a:ext cx="3328321" cy="406876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DSM2 Versioning</a:t>
            </a:r>
            <a:endParaRPr lang="en-US" dirty="0"/>
          </a:p>
        </p:txBody>
      </p:sp>
      <p:pic>
        <p:nvPicPr>
          <p:cNvPr id="4104" name="Picture 8"/>
          <p:cNvPicPr>
            <a:picLocks noChangeAspect="1" noChangeArrowheads="1"/>
          </p:cNvPicPr>
          <p:nvPr/>
        </p:nvPicPr>
        <p:blipFill>
          <a:blip r:embed="rId3" cstate="print"/>
          <a:srcRect/>
          <a:stretch>
            <a:fillRect/>
          </a:stretch>
        </p:blipFill>
        <p:spPr bwMode="auto">
          <a:xfrm>
            <a:off x="1219200" y="3886200"/>
            <a:ext cx="7542213" cy="2838450"/>
          </a:xfrm>
          <a:prstGeom prst="rect">
            <a:avLst/>
          </a:prstGeom>
          <a:noFill/>
          <a:ln w="9525">
            <a:noFill/>
            <a:miter lim="800000"/>
            <a:headEnd/>
            <a:tailEnd/>
          </a:ln>
        </p:spPr>
      </p:pic>
      <p:pic>
        <p:nvPicPr>
          <p:cNvPr id="4103" name="Picture 7"/>
          <p:cNvPicPr>
            <a:picLocks noChangeAspect="1" noChangeArrowheads="1"/>
          </p:cNvPicPr>
          <p:nvPr/>
        </p:nvPicPr>
        <p:blipFill>
          <a:blip r:embed="rId4" cstate="print"/>
          <a:srcRect/>
          <a:stretch>
            <a:fillRect/>
          </a:stretch>
        </p:blipFill>
        <p:spPr bwMode="auto">
          <a:xfrm>
            <a:off x="914400" y="990600"/>
            <a:ext cx="2971800" cy="3596771"/>
          </a:xfrm>
          <a:prstGeom prst="rect">
            <a:avLst/>
          </a:prstGeom>
          <a:noFill/>
          <a:ln w="9525">
            <a:noFill/>
            <a:miter lim="800000"/>
            <a:headEnd/>
            <a:tailEnd/>
          </a:ln>
        </p:spPr>
      </p:pic>
      <p:sp>
        <p:nvSpPr>
          <p:cNvPr id="15" name="Oval 14"/>
          <p:cNvSpPr/>
          <p:nvPr/>
        </p:nvSpPr>
        <p:spPr>
          <a:xfrm>
            <a:off x="6705600" y="5029200"/>
            <a:ext cx="13716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5" name="Picture 9"/>
          <p:cNvPicPr>
            <a:picLocks noChangeAspect="1" noChangeArrowheads="1"/>
          </p:cNvPicPr>
          <p:nvPr/>
        </p:nvPicPr>
        <p:blipFill>
          <a:blip r:embed="rId5" cstate="print"/>
          <a:srcRect/>
          <a:stretch>
            <a:fillRect/>
          </a:stretch>
        </p:blipFill>
        <p:spPr bwMode="auto">
          <a:xfrm>
            <a:off x="4876800" y="990600"/>
            <a:ext cx="3657600" cy="3616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DSM2 version</a:t>
            </a:r>
            <a:endParaRPr lang="en-US" dirty="0"/>
          </a:p>
        </p:txBody>
      </p:sp>
      <p:pic>
        <p:nvPicPr>
          <p:cNvPr id="2051" name="Picture 3"/>
          <p:cNvPicPr>
            <a:picLocks noGrp="1" noChangeAspect="1" noChangeArrowheads="1"/>
          </p:cNvPicPr>
          <p:nvPr>
            <p:ph idx="1"/>
          </p:nvPr>
        </p:nvPicPr>
        <p:blipFill>
          <a:blip r:embed="rId3" cstate="print"/>
          <a:srcRect/>
          <a:stretch>
            <a:fillRect/>
          </a:stretch>
        </p:blipFill>
        <p:spPr bwMode="auto">
          <a:xfrm>
            <a:off x="762000" y="1905000"/>
            <a:ext cx="4985715" cy="232857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124200" y="3581400"/>
            <a:ext cx="4985715" cy="2328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a:t>
            </a:r>
            <a:r>
              <a:rPr lang="en-US" baseline="30000" dirty="0" smtClean="0"/>
              <a:t>rd</a:t>
            </a:r>
            <a:r>
              <a:rPr lang="en-US" dirty="0" smtClean="0"/>
              <a:t> Party Software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3</a:t>
            </a:r>
            <a:r>
              <a:rPr lang="en-US" baseline="30000" dirty="0" smtClean="0"/>
              <a:t>rd</a:t>
            </a:r>
            <a:r>
              <a:rPr lang="en-US" dirty="0" smtClean="0"/>
              <a:t> Party Software</a:t>
            </a:r>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457200" y="1600200"/>
            <a:ext cx="5149776" cy="4525963"/>
          </a:xfrm>
          <a:prstGeom prst="rect">
            <a:avLst/>
          </a:prstGeom>
          <a:noFill/>
          <a:ln w="9525">
            <a:noFill/>
            <a:miter lim="800000"/>
            <a:headEnd/>
            <a:tailEnd/>
          </a:ln>
        </p:spPr>
      </p:pic>
      <p:sp>
        <p:nvSpPr>
          <p:cNvPr id="5" name="Rectangle 4"/>
          <p:cNvSpPr/>
          <p:nvPr/>
        </p:nvSpPr>
        <p:spPr>
          <a:xfrm>
            <a:off x="304800" y="990600"/>
            <a:ext cx="8610600" cy="369332"/>
          </a:xfrm>
          <a:prstGeom prst="rect">
            <a:avLst/>
          </a:prstGeom>
        </p:spPr>
        <p:txBody>
          <a:bodyPr wrap="square">
            <a:spAutoFit/>
          </a:bodyPr>
          <a:lstStyle/>
          <a:p>
            <a:r>
              <a:rPr lang="en-US" dirty="0" smtClean="0"/>
              <a:t>http://baydeltaoffice.water.ca.gov/modeling/deltamodeling/models/dsm2v8/dsm2.cfm</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3439231" y="2106728"/>
            <a:ext cx="5476169" cy="4522672"/>
          </a:xfrm>
          <a:prstGeom prst="rect">
            <a:avLst/>
          </a:prstGeom>
          <a:noFill/>
          <a:ln w="9525">
            <a:solidFill>
              <a:schemeClr val="tx1"/>
            </a:solidFill>
            <a:miter lim="800000"/>
            <a:headEnd/>
            <a:tailEnd/>
          </a:ln>
          <a:effectLst>
            <a:outerShdw blurRad="254000" dist="317500" dir="8100000" algn="tr"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758</Words>
  <Application>Microsoft Office PowerPoint</Application>
  <PresentationFormat>On-screen Show (4:3)</PresentationFormat>
  <Paragraphs>90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DSM2 Installation</vt:lpstr>
      <vt:lpstr>DSM2 Website</vt:lpstr>
      <vt:lpstr>DSM2 Documentation</vt:lpstr>
      <vt:lpstr>DSM2 Grid</vt:lpstr>
      <vt:lpstr>Install DSM2</vt:lpstr>
      <vt:lpstr>DSM2 Versioning</vt:lpstr>
      <vt:lpstr>Check DSM2 version</vt:lpstr>
      <vt:lpstr>3rd Party Software</vt:lpstr>
      <vt:lpstr>3rd Party Software</vt:lpstr>
      <vt:lpstr>Open Command Here</vt:lpstr>
      <vt:lpstr>Notepad++ syntax highlighting </vt:lpstr>
      <vt:lpstr>FAQ</vt:lpstr>
      <vt:lpstr>Question: Can I just move my installation?</vt:lpstr>
      <vt:lpstr>Question: What happened if Installing over previous install?</vt:lpstr>
      <vt:lpstr>Question: What happened if Installing over previous install?</vt:lpstr>
      <vt:lpstr>DSM2 Website</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DSM2 Installation</dc:title>
  <dc:creator>kkao</dc:creator>
  <cp:lastModifiedBy>name</cp:lastModifiedBy>
  <cp:revision>113</cp:revision>
  <dcterms:created xsi:type="dcterms:W3CDTF">2009-08-25T17:49:01Z</dcterms:created>
  <dcterms:modified xsi:type="dcterms:W3CDTF">2009-09-20T00:30:45Z</dcterms:modified>
</cp:coreProperties>
</file>