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429" r:id="rId2"/>
    <p:sldId id="430" r:id="rId3"/>
    <p:sldId id="460" r:id="rId4"/>
    <p:sldId id="463" r:id="rId5"/>
    <p:sldId id="464" r:id="rId6"/>
    <p:sldId id="469" r:id="rId7"/>
    <p:sldId id="470" r:id="rId8"/>
    <p:sldId id="471" r:id="rId9"/>
    <p:sldId id="465" r:id="rId10"/>
    <p:sldId id="448" r:id="rId11"/>
    <p:sldId id="473" r:id="rId12"/>
    <p:sldId id="452" r:id="rId13"/>
    <p:sldId id="454" r:id="rId14"/>
    <p:sldId id="472" r:id="rId15"/>
    <p:sldId id="455" r:id="rId16"/>
    <p:sldId id="456" r:id="rId17"/>
    <p:sldId id="458" r:id="rId18"/>
    <p:sldId id="474" r:id="rId19"/>
    <p:sldId id="457" r:id="rId20"/>
    <p:sldId id="453" r:id="rId21"/>
    <p:sldId id="450" r:id="rId22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000014"/>
    <a:srgbClr val="FF0066"/>
    <a:srgbClr val="FFFFCC"/>
    <a:srgbClr val="440000"/>
    <a:srgbClr val="A9E3A9"/>
    <a:srgbClr val="00002E"/>
    <a:srgbClr val="FF6600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80037" autoAdjust="0"/>
  </p:normalViewPr>
  <p:slideViewPr>
    <p:cSldViewPr snapToGrid="0">
      <p:cViewPr varScale="1">
        <p:scale>
          <a:sx n="87" d="100"/>
          <a:sy n="87" d="100"/>
        </p:scale>
        <p:origin x="-660" y="-90"/>
      </p:cViewPr>
      <p:guideLst>
        <p:guide orient="horz" pos="1138"/>
        <p:guide pos="52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744" y="2340"/>
      </p:cViewPr>
      <p:guideLst>
        <p:guide orient="horz" pos="2927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5180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</a:defRPr>
            </a:lvl1pPr>
          </a:lstStyle>
          <a:p>
            <a:r>
              <a:rPr lang="en-US"/>
              <a:t>DSM2 Users Group: "EXAMPLE: Filling in Martinez Stage"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751388" y="0"/>
            <a:ext cx="22590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r>
              <a:rPr lang="en-US"/>
              <a:t>2004.04.27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fld id="{4476CEEA-DABC-47BF-8ACE-E3D91182249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</a:defRPr>
            </a:lvl1pPr>
          </a:lstStyle>
          <a:p>
            <a:r>
              <a:rPr lang="en-US"/>
              <a:t>DSM2 Users Group: "EXAMPLE: Filling in Martinez Stage"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r>
              <a:rPr lang="en-US"/>
              <a:t>2004.04.27</a:t>
            </a:r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6612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fld id="{8D3EB24B-42D1-409E-999A-7EC16A8B48A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DSM2 Users Group: "EXAMPLE: Filling in Martinez Stage"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2004.04.27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FD88C7-F46E-4F69-9FAD-0E0ED04CBE5A}" type="slidenum">
              <a:rPr lang="en-US"/>
              <a:pPr/>
              <a:t>1</a:t>
            </a:fld>
            <a:endParaRPr lang="en-US"/>
          </a:p>
        </p:txBody>
      </p:sp>
      <p:sp>
        <p:nvSpPr>
          <p:cNvPr id="413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r>
              <a:rPr lang="en-US" dirty="0" smtClean="0"/>
              <a:t>By Simulation Input</a:t>
            </a:r>
            <a:r>
              <a:rPr lang="en-US" baseline="0" dirty="0" smtClean="0"/>
              <a:t> and Output we mean boundary and initial conditions and some of the runtime </a:t>
            </a:r>
            <a:r>
              <a:rPr lang="en-US" baseline="0" smtClean="0"/>
              <a:t>I/O files.</a:t>
            </a:r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Only inflow matter for QUAL (if</a:t>
            </a:r>
            <a:r>
              <a:rPr lang="en-US" baseline="0" dirty="0" smtClean="0"/>
              <a:t> tidal like Martinez, assigned time series may be ignored part of the time)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DSM2 Users Group: "EXAMPLE: Filling in Martinez Stage"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2004.04.27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B24B-42D1-409E-999A-7EC16A8B48A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model a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DSM2 Users Group: "EXAMPLE: Filling in Martinez Stage"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2004.04.27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B24B-42D1-409E-999A-7EC16A8B48A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model a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DSM2 Users Group: "EXAMPLE: Filling in Martinez Stage"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2004.04.27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B24B-42D1-409E-999A-7EC16A8B48A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model a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DSM2 Users Group: "EXAMPLE: Filling in Martinez Stage"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2004.04.27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B24B-42D1-409E-999A-7EC16A8B48A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model a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DSM2 Users Group: "EXAMPLE: Filling in Martinez Stage"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2004.04.27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B24B-42D1-409E-999A-7EC16A8B48A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model a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DSM2 Users Group: "EXAMPLE: Filling in Martinez Stage"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2004.04.27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B24B-42D1-409E-999A-7EC16A8B48A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model a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DSM2 Users Group: "EXAMPLE: Filling in Martinez Stage"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2004.04.27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B24B-42D1-409E-999A-7EC16A8B48A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model a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DSM2 Users Group: "EXAMPLE: Filling in Martinez Stage"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2004.04.27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B24B-42D1-409E-999A-7EC16A8B48A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Only inflow matter for QUAL (if</a:t>
            </a:r>
            <a:r>
              <a:rPr lang="en-US" baseline="0" dirty="0" smtClean="0"/>
              <a:t> tidal like Martinez, assigned time series may be ignored part of the time)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DSM2 Users Group: "EXAMPLE: Filling in Martinez Stage"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2004.04.27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B24B-42D1-409E-999A-7EC16A8B48A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D149C9-167A-4BD9-AA64-3138B6EB96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EF07DF-22B5-4E00-8F95-BEA1F7295A9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23850"/>
            <a:ext cx="1943100" cy="5772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23850"/>
            <a:ext cx="5676900" cy="5772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E2C135-A830-4FA5-93D1-B221F16DE7F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98F214-5D90-468C-9EE8-E1612B8D2B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3EFA94-9F17-410B-AA9A-F260DEB2B15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943FCC-E5AD-4FB4-8CF4-08E22A2D628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6DD5E7-EB92-448B-8263-438646674F3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D5166A-F8A3-4CB7-ADBF-C664B236B1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103BCD-C163-42FC-98E8-AC80D1034F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46599E-3F99-4CED-8A4E-1771E654B8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6838C3-59F2-4A6A-A1A4-91F6901135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000099"/>
            </a:gs>
            <a:gs pos="100000">
              <a:srgbClr val="660066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2385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8113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latin typeface="Arial Narrow" pitchFamily="34" charset="0"/>
              </a:defRPr>
            </a:lvl1pPr>
          </a:lstStyle>
          <a:p>
            <a:fld id="{BC277BA0-9B68-44D1-BC76-DE0CC178EB95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../tutorials/simple/t4_timevar/hydro.in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../tutorials/simple/t4_timevar/grid_tutorial_base.in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../tutorials/simple/t4_timevar/input_boundary_hydro_tutorial.in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AutoShape 2"/>
          <p:cNvSpPr>
            <a:spLocks noGrp="1" noChangeArrowheads="1"/>
          </p:cNvSpPr>
          <p:nvPr>
            <p:ph type="ctrTitle"/>
          </p:nvPr>
        </p:nvSpPr>
        <p:spPr>
          <a:xfrm>
            <a:off x="685800" y="963613"/>
            <a:ext cx="8183563" cy="1143000"/>
          </a:xfrm>
          <a:prstGeom prst="irregularSeal1">
            <a:avLst/>
          </a:prstGeom>
          <a:ln/>
        </p:spPr>
        <p:txBody>
          <a:bodyPr/>
          <a:lstStyle/>
          <a:p>
            <a:r>
              <a:rPr lang="en-US" sz="3600" dirty="0" smtClean="0"/>
              <a:t>DSM2 Simulation Input and Output</a:t>
            </a:r>
            <a:endParaRPr lang="en-US" sz="3600" dirty="0"/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2850" y="2732088"/>
            <a:ext cx="6954838" cy="3355975"/>
          </a:xfrm>
        </p:spPr>
        <p:txBody>
          <a:bodyPr/>
          <a:lstStyle/>
          <a:p>
            <a:r>
              <a:rPr lang="en-US" dirty="0"/>
              <a:t>DSM2 Training</a:t>
            </a:r>
          </a:p>
          <a:p>
            <a:r>
              <a:rPr lang="en-US" dirty="0" smtClean="0"/>
              <a:t>September 15-17, 2009</a:t>
            </a:r>
            <a:endParaRPr lang="en-US" dirty="0"/>
          </a:p>
          <a:p>
            <a:endParaRPr lang="en-US" dirty="0"/>
          </a:p>
          <a:p>
            <a:pPr algn="l"/>
            <a:r>
              <a:rPr lang="en-US" dirty="0">
                <a:solidFill>
                  <a:srgbClr val="6666FF"/>
                </a:solidFill>
              </a:rPr>
              <a:t>	</a:t>
            </a:r>
            <a:r>
              <a:rPr lang="en-US" dirty="0" smtClean="0">
                <a:solidFill>
                  <a:srgbClr val="6666FF"/>
                </a:solidFill>
              </a:rPr>
              <a:t>Lianwu Liu Ph.D. P.E.</a:t>
            </a:r>
            <a:endParaRPr lang="en-US" sz="2400" dirty="0">
              <a:solidFill>
                <a:srgbClr val="6666FF"/>
              </a:solidFill>
            </a:endParaRPr>
          </a:p>
          <a:p>
            <a:pPr algn="l"/>
            <a:r>
              <a:rPr lang="en-US" sz="2400" dirty="0">
                <a:solidFill>
                  <a:srgbClr val="6666FF"/>
                </a:solidFill>
              </a:rPr>
              <a:t>	Delta Modeling Section</a:t>
            </a:r>
          </a:p>
          <a:p>
            <a:pPr algn="l"/>
            <a:r>
              <a:rPr lang="en-US" sz="2400" dirty="0">
                <a:solidFill>
                  <a:srgbClr val="6666FF"/>
                </a:solidFill>
              </a:rPr>
              <a:t>	California Department of Water Resources</a:t>
            </a:r>
          </a:p>
          <a:p>
            <a:pPr algn="l"/>
            <a:endParaRPr lang="en-US" sz="2400" dirty="0">
              <a:solidFill>
                <a:srgbClr val="6666FF"/>
              </a:solidFill>
            </a:endParaRPr>
          </a:p>
          <a:p>
            <a:pPr algn="l"/>
            <a:endParaRPr lang="en-US" sz="2400" dirty="0">
              <a:solidFill>
                <a:srgbClr val="6666FF"/>
              </a:solidFill>
            </a:endParaRPr>
          </a:p>
        </p:txBody>
      </p:sp>
      <p:pic>
        <p:nvPicPr>
          <p:cNvPr id="381956" name="Picture 4" descr="dwrani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2513" y="4972050"/>
            <a:ext cx="1035050" cy="11017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3472" y="1461408"/>
            <a:ext cx="571500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99152" y="3350411"/>
            <a:ext cx="1765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/>
              <a:t>EC at </a:t>
            </a:r>
          </a:p>
          <a:p>
            <a:r>
              <a:rPr lang="en-US" sz="2000" dirty="0" smtClean="0"/>
              <a:t>downstream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96325"/>
            <a:ext cx="7772400" cy="4881967"/>
          </a:xfrm>
        </p:spPr>
        <p:txBody>
          <a:bodyPr/>
          <a:lstStyle/>
          <a:p>
            <a:r>
              <a:rPr lang="en-US" dirty="0" smtClean="0"/>
              <a:t>Other TS input (gates)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6596" y="2781981"/>
            <a:ext cx="813435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Gate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712" y="1593742"/>
            <a:ext cx="8132736" cy="4512589"/>
          </a:xfrm>
        </p:spPr>
        <p:txBody>
          <a:bodyPr/>
          <a:lstStyle/>
          <a:p>
            <a:r>
              <a:rPr lang="en-US" dirty="0" smtClean="0"/>
              <a:t>Default value -&gt; time series -&gt; </a:t>
            </a:r>
            <a:r>
              <a:rPr lang="en-US" dirty="0" err="1" smtClean="0"/>
              <a:t>oprule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Condition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914" y="1556658"/>
            <a:ext cx="7772400" cy="4114800"/>
          </a:xfrm>
        </p:spPr>
        <p:txBody>
          <a:bodyPr/>
          <a:lstStyle/>
          <a:p>
            <a:r>
              <a:rPr lang="en-US" dirty="0" smtClean="0"/>
              <a:t>HYDRO Default: </a:t>
            </a:r>
          </a:p>
          <a:p>
            <a:pPr lvl="1"/>
            <a:r>
              <a:rPr lang="en-US" dirty="0" smtClean="0"/>
              <a:t>CHANNEL_IC</a:t>
            </a:r>
          </a:p>
          <a:p>
            <a:pPr lvl="1"/>
            <a:r>
              <a:rPr lang="en-US" dirty="0" smtClean="0"/>
              <a:t>RESERVOIR_IC</a:t>
            </a:r>
          </a:p>
          <a:p>
            <a:r>
              <a:rPr lang="en-US" dirty="0" smtClean="0"/>
              <a:t>QUAL Default</a:t>
            </a:r>
          </a:p>
          <a:p>
            <a:pPr lvl="1"/>
            <a:r>
              <a:rPr lang="en-US" dirty="0" smtClean="0"/>
              <a:t>Scalar </a:t>
            </a:r>
            <a:r>
              <a:rPr lang="en-US" dirty="0" err="1" smtClean="0"/>
              <a:t>init_conc</a:t>
            </a:r>
            <a:endParaRPr lang="en-US" dirty="0" smtClean="0"/>
          </a:p>
          <a:p>
            <a:r>
              <a:rPr lang="en-US" dirty="0" smtClean="0"/>
              <a:t>Restart files </a:t>
            </a:r>
          </a:p>
          <a:p>
            <a:pPr>
              <a:buNone/>
            </a:pPr>
            <a:r>
              <a:rPr lang="en-US" dirty="0" smtClean="0"/>
              <a:t>   replace the default</a:t>
            </a:r>
          </a:p>
          <a:p>
            <a:pPr>
              <a:buNone/>
            </a:pPr>
            <a:r>
              <a:rPr lang="en-US" dirty="0" smtClean="0"/>
              <a:t>   (warm start)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91051" y="1209675"/>
            <a:ext cx="3467100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Condition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914" y="1556658"/>
            <a:ext cx="7772400" cy="4114800"/>
          </a:xfrm>
        </p:spPr>
        <p:txBody>
          <a:bodyPr/>
          <a:lstStyle/>
          <a:p>
            <a:r>
              <a:rPr lang="en-US" dirty="0" smtClean="0"/>
              <a:t>QUAL Default</a:t>
            </a:r>
          </a:p>
          <a:p>
            <a:pPr lvl="1"/>
            <a:r>
              <a:rPr lang="en-US" dirty="0" smtClean="0"/>
              <a:t>Scalar </a:t>
            </a:r>
            <a:r>
              <a:rPr lang="en-US" dirty="0" err="1" smtClean="0"/>
              <a:t>init_conc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    (cold start)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98471" y="1171575"/>
            <a:ext cx="4191000" cy="568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 bwMode="auto">
          <a:xfrm rot="16200000" flipH="1">
            <a:off x="2803072" y="2748642"/>
            <a:ext cx="2503715" cy="2362199"/>
          </a:xfrm>
          <a:prstGeom prst="straightConnector1">
            <a:avLst/>
          </a:prstGeom>
          <a:solidFill>
            <a:srgbClr val="FFFF99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Oval 9"/>
          <p:cNvSpPr/>
          <p:nvPr/>
        </p:nvSpPr>
        <p:spPr bwMode="auto">
          <a:xfrm>
            <a:off x="4811486" y="5170715"/>
            <a:ext cx="1730828" cy="250372"/>
          </a:xfrm>
          <a:prstGeom prst="ellipse">
            <a:avLst/>
          </a:prstGeom>
          <a:noFill/>
          <a:ln w="222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Tidefile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5606" y="1207634"/>
            <a:ext cx="6591300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88897" y="3935866"/>
            <a:ext cx="501015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 bwMode="auto">
          <a:xfrm>
            <a:off x="1491344" y="2797629"/>
            <a:ext cx="3690257" cy="239485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376057" y="5529943"/>
            <a:ext cx="3320143" cy="239485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Elbow Connector 9"/>
          <p:cNvCxnSpPr/>
          <p:nvPr/>
        </p:nvCxnSpPr>
        <p:spPr bwMode="auto">
          <a:xfrm>
            <a:off x="4887686" y="3026229"/>
            <a:ext cx="914400" cy="914400"/>
          </a:xfrm>
          <a:prstGeom prst="bentConnector3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4822371" y="3015343"/>
            <a:ext cx="914400" cy="914400"/>
          </a:xfrm>
          <a:prstGeom prst="line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rot="16200000" flipH="1">
            <a:off x="4054929" y="3706585"/>
            <a:ext cx="2471057" cy="1132114"/>
          </a:xfrm>
          <a:prstGeom prst="straightConnector1">
            <a:avLst/>
          </a:prstGeom>
          <a:solidFill>
            <a:srgbClr val="FFFF99"/>
          </a:solidFill>
          <a:ln w="222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282983" y="4874411"/>
            <a:ext cx="32031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Pass GRID and flow data</a:t>
            </a:r>
          </a:p>
          <a:p>
            <a:r>
              <a:rPr lang="en-US" sz="2000" dirty="0" smtClean="0"/>
              <a:t> to </a:t>
            </a:r>
            <a:r>
              <a:rPr lang="en-US" sz="2000" dirty="0" err="1" smtClean="0"/>
              <a:t>Qual</a:t>
            </a:r>
            <a:r>
              <a:rPr lang="en-US" sz="2000" dirty="0" smtClean="0"/>
              <a:t> and PTM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Tidefile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GRID input for QUAL (record of all HYDRO input)</a:t>
            </a:r>
          </a:p>
          <a:p>
            <a:r>
              <a:rPr lang="en-US" dirty="0" smtClean="0"/>
              <a:t>Flow Field</a:t>
            </a:r>
          </a:p>
          <a:p>
            <a:r>
              <a:rPr lang="en-US" dirty="0" smtClean="0"/>
              <a:t>Has own time step, spatial step</a:t>
            </a:r>
          </a:p>
          <a:p>
            <a:r>
              <a:rPr lang="en-US" dirty="0" smtClean="0"/>
              <a:t>HDF5 Viewer to view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can we output?</a:t>
            </a:r>
          </a:p>
          <a:p>
            <a:pPr lvl="1"/>
            <a:r>
              <a:rPr lang="en-US" dirty="0" smtClean="0"/>
              <a:t>Flow, Stage, </a:t>
            </a:r>
            <a:r>
              <a:rPr lang="en-US" dirty="0" err="1" smtClean="0"/>
              <a:t>Vel</a:t>
            </a:r>
            <a:r>
              <a:rPr lang="en-US" dirty="0" smtClean="0"/>
              <a:t>, EC…</a:t>
            </a:r>
          </a:p>
          <a:p>
            <a:r>
              <a:rPr lang="en-US" dirty="0" smtClean="0"/>
              <a:t>How? </a:t>
            </a:r>
          </a:p>
          <a:p>
            <a:pPr lvl="1"/>
            <a:r>
              <a:rPr lang="en-US" dirty="0" smtClean="0"/>
              <a:t>Formats text and DSS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Output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1446" y="1726747"/>
            <a:ext cx="6877050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Echo Input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360714"/>
            <a:ext cx="8175171" cy="4114800"/>
          </a:xfrm>
        </p:spPr>
        <p:txBody>
          <a:bodyPr/>
          <a:lstStyle/>
          <a:p>
            <a:r>
              <a:rPr lang="en-US" dirty="0" smtClean="0"/>
              <a:t>Archive of run</a:t>
            </a:r>
          </a:p>
          <a:p>
            <a:r>
              <a:rPr lang="en-US" dirty="0" smtClean="0"/>
              <a:t>QA/QC: single-file view of multiple sources</a:t>
            </a:r>
          </a:p>
          <a:p>
            <a:r>
              <a:rPr lang="en-US" dirty="0" smtClean="0"/>
              <a:t>Can be used as an input file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7749" y="3590925"/>
            <a:ext cx="6591300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 bwMode="auto">
          <a:xfrm>
            <a:off x="1796144" y="5715000"/>
            <a:ext cx="5519056" cy="250371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469766"/>
            <a:ext cx="8196944" cy="4114800"/>
          </a:xfrm>
        </p:spPr>
        <p:txBody>
          <a:bodyPr/>
          <a:lstStyle/>
          <a:p>
            <a:r>
              <a:rPr lang="en-US" dirty="0" smtClean="0"/>
              <a:t>Boundary Conditions for HYDRO/QUAL</a:t>
            </a:r>
          </a:p>
          <a:p>
            <a:r>
              <a:rPr lang="en-US" dirty="0" smtClean="0"/>
              <a:t>Other Time Series(gates, sources)</a:t>
            </a:r>
          </a:p>
          <a:p>
            <a:r>
              <a:rPr lang="en-US" dirty="0" smtClean="0"/>
              <a:t>Gate Op: Default, Time Series, Op Rule</a:t>
            </a:r>
          </a:p>
          <a:p>
            <a:r>
              <a:rPr lang="en-US" dirty="0" smtClean="0"/>
              <a:t>Initial Conditions (default, restart)</a:t>
            </a:r>
          </a:p>
          <a:p>
            <a:r>
              <a:rPr lang="en-US" dirty="0" err="1" smtClean="0"/>
              <a:t>Tidefile</a:t>
            </a:r>
            <a:endParaRPr lang="en-US" dirty="0" smtClean="0"/>
          </a:p>
          <a:p>
            <a:r>
              <a:rPr lang="en-US" dirty="0" smtClean="0"/>
              <a:t>Echoed input</a:t>
            </a:r>
          </a:p>
          <a:p>
            <a:r>
              <a:rPr lang="en-US" dirty="0" smtClean="0"/>
              <a:t>Time Series Output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17" descr="DSM2v8 Basic Tutorial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229" y="5653314"/>
            <a:ext cx="7223125" cy="95726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v6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8153400" cy="4114800"/>
          </a:xfrm>
        </p:spPr>
        <p:txBody>
          <a:bodyPr/>
          <a:lstStyle/>
          <a:p>
            <a:r>
              <a:rPr lang="en-US" dirty="0" smtClean="0"/>
              <a:t>No “priorities” in DSS</a:t>
            </a:r>
          </a:p>
          <a:p>
            <a:r>
              <a:rPr lang="en-US" dirty="0" smtClean="0"/>
              <a:t>Link between Hydro and </a:t>
            </a:r>
            <a:r>
              <a:rPr lang="en-US" dirty="0" err="1" smtClean="0"/>
              <a:t>Qual</a:t>
            </a:r>
            <a:r>
              <a:rPr lang="en-US" dirty="0" smtClean="0"/>
              <a:t> different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4: Time 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96325"/>
            <a:ext cx="7772400" cy="4499675"/>
          </a:xfrm>
        </p:spPr>
        <p:txBody>
          <a:bodyPr/>
          <a:lstStyle/>
          <a:p>
            <a:r>
              <a:rPr lang="en-US" dirty="0" smtClean="0"/>
              <a:t>Replaces some constant inputs with time series data, e.g. a realistic tide.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7" name="Picture 17" descr="DSM2v8 Basic Tutorial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5287" y="5522685"/>
            <a:ext cx="7223125" cy="95726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58686"/>
            <a:ext cx="7772400" cy="4637314"/>
          </a:xfrm>
        </p:spPr>
        <p:txBody>
          <a:bodyPr/>
          <a:lstStyle/>
          <a:p>
            <a:r>
              <a:rPr lang="en-US" dirty="0" smtClean="0"/>
              <a:t>Configuration</a:t>
            </a:r>
          </a:p>
          <a:p>
            <a:r>
              <a:rPr lang="en-US" dirty="0" smtClean="0"/>
              <a:t>Grid</a:t>
            </a:r>
          </a:p>
          <a:p>
            <a:r>
              <a:rPr lang="en-US" dirty="0" smtClean="0"/>
              <a:t>Boundary Conditions</a:t>
            </a:r>
          </a:p>
          <a:p>
            <a:r>
              <a:rPr lang="en-US" dirty="0" smtClean="0"/>
              <a:t>Initial Conditions</a:t>
            </a:r>
          </a:p>
          <a:p>
            <a:r>
              <a:rPr lang="en-US" dirty="0" smtClean="0"/>
              <a:t>Operation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458686"/>
            <a:ext cx="4909457" cy="4637314"/>
          </a:xfrm>
        </p:spPr>
        <p:txBody>
          <a:bodyPr/>
          <a:lstStyle/>
          <a:p>
            <a:r>
              <a:rPr lang="en-US" sz="2000" dirty="0" smtClean="0"/>
              <a:t>Configuration</a:t>
            </a:r>
          </a:p>
          <a:p>
            <a:pPr lvl="1"/>
            <a:r>
              <a:rPr lang="en-US" sz="1800" dirty="0" smtClean="0"/>
              <a:t>ENVVAR</a:t>
            </a:r>
          </a:p>
          <a:p>
            <a:pPr lvl="1"/>
            <a:r>
              <a:rPr lang="en-US" sz="1800" dirty="0" smtClean="0"/>
              <a:t>SCALAR</a:t>
            </a:r>
          </a:p>
          <a:p>
            <a:pPr lvl="1"/>
            <a:r>
              <a:rPr lang="en-US" sz="1800" dirty="0" smtClean="0"/>
              <a:t>IO_FILE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8" name="Picture 4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11299" y="272143"/>
            <a:ext cx="4948312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58686"/>
            <a:ext cx="7772400" cy="4637314"/>
          </a:xfrm>
        </p:spPr>
        <p:txBody>
          <a:bodyPr/>
          <a:lstStyle/>
          <a:p>
            <a:r>
              <a:rPr lang="en-US" dirty="0" smtClean="0"/>
              <a:t>Grid</a:t>
            </a:r>
          </a:p>
          <a:p>
            <a:pPr lvl="1"/>
            <a:r>
              <a:rPr lang="en-US" dirty="0" smtClean="0"/>
              <a:t>Channel</a:t>
            </a:r>
          </a:p>
          <a:p>
            <a:pPr lvl="1"/>
            <a:r>
              <a:rPr lang="en-US" dirty="0" smtClean="0"/>
              <a:t>Reservoir</a:t>
            </a:r>
          </a:p>
          <a:p>
            <a:pPr lvl="1"/>
            <a:r>
              <a:rPr lang="en-US" dirty="0" smtClean="0"/>
              <a:t>Gate</a:t>
            </a:r>
          </a:p>
          <a:p>
            <a:pPr lvl="1"/>
            <a:r>
              <a:rPr lang="en-US" dirty="0" smtClean="0"/>
              <a:t>Transfer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050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3529" y="4578124"/>
            <a:ext cx="4371975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13982" y="1360715"/>
            <a:ext cx="5934075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458686"/>
            <a:ext cx="8001001" cy="4637314"/>
          </a:xfrm>
        </p:spPr>
        <p:txBody>
          <a:bodyPr/>
          <a:lstStyle/>
          <a:p>
            <a:r>
              <a:rPr lang="en-US" dirty="0" smtClean="0"/>
              <a:t>Boundary Conditions</a:t>
            </a:r>
          </a:p>
          <a:p>
            <a:pPr lvl="1"/>
            <a:r>
              <a:rPr lang="en-US" dirty="0" smtClean="0"/>
              <a:t>Hydro is stage or flow (including source/sink)</a:t>
            </a:r>
          </a:p>
          <a:p>
            <a:pPr lvl="2"/>
            <a:r>
              <a:rPr lang="en-US" dirty="0" smtClean="0"/>
              <a:t>Default is no-flow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6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0349" y="2945415"/>
            <a:ext cx="4962525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02789" y="4057982"/>
            <a:ext cx="19062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/>
              <a:t>Example with </a:t>
            </a:r>
          </a:p>
          <a:p>
            <a:pPr algn="l"/>
            <a:r>
              <a:rPr lang="en-US" sz="2000" dirty="0" smtClean="0"/>
              <a:t>constant flow </a:t>
            </a:r>
          </a:p>
          <a:p>
            <a:pPr algn="l"/>
            <a:r>
              <a:rPr lang="en-US" sz="2000" dirty="0" smtClean="0"/>
              <a:t>and stage</a:t>
            </a: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58686"/>
            <a:ext cx="7772400" cy="4637314"/>
          </a:xfrm>
        </p:spPr>
        <p:txBody>
          <a:bodyPr/>
          <a:lstStyle/>
          <a:p>
            <a:r>
              <a:rPr lang="en-US" dirty="0" smtClean="0"/>
              <a:t>Boundary Conditions</a:t>
            </a:r>
          </a:p>
          <a:p>
            <a:pPr lvl="1"/>
            <a:r>
              <a:rPr lang="en-US" dirty="0" smtClean="0"/>
              <a:t>Specifying flow and stage in time series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2975" y="2484664"/>
            <a:ext cx="7258050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58686"/>
            <a:ext cx="7772400" cy="4637314"/>
          </a:xfrm>
        </p:spPr>
        <p:txBody>
          <a:bodyPr/>
          <a:lstStyle/>
          <a:p>
            <a:r>
              <a:rPr lang="en-US" dirty="0" smtClean="0"/>
              <a:t>Downstream stage time series 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17271" y="1943099"/>
            <a:ext cx="571500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256" y="1240972"/>
            <a:ext cx="7772400" cy="4637314"/>
          </a:xfrm>
        </p:spPr>
        <p:txBody>
          <a:bodyPr/>
          <a:lstStyle/>
          <a:p>
            <a:r>
              <a:rPr lang="en-US" dirty="0" smtClean="0"/>
              <a:t>Boundary Conditions for </a:t>
            </a:r>
            <a:r>
              <a:rPr lang="en-US" dirty="0" err="1" smtClean="0"/>
              <a:t>Qual</a:t>
            </a:r>
            <a:endParaRPr lang="en-US" dirty="0" smtClean="0"/>
          </a:p>
          <a:p>
            <a:pPr lvl="1"/>
            <a:r>
              <a:rPr lang="en-US" dirty="0" smtClean="0"/>
              <a:t>Concentration for every inflow</a:t>
            </a:r>
          </a:p>
          <a:p>
            <a:pPr lvl="1"/>
            <a:r>
              <a:rPr lang="en-US" dirty="0" smtClean="0"/>
              <a:t>Concentration for tidal boundary</a:t>
            </a:r>
          </a:p>
          <a:p>
            <a:pPr lvl="1"/>
            <a:r>
              <a:rPr lang="en-US" dirty="0" smtClean="0"/>
              <a:t>Default zero with warning</a:t>
            </a:r>
          </a:p>
          <a:p>
            <a:pPr lvl="1"/>
            <a:r>
              <a:rPr lang="en-US" dirty="0" smtClean="0"/>
              <a:t>Linking </a:t>
            </a:r>
            <a:r>
              <a:rPr lang="en-US" dirty="0" err="1" smtClean="0"/>
              <a:t>qual</a:t>
            </a:r>
            <a:r>
              <a:rPr lang="en-US" dirty="0" smtClean="0"/>
              <a:t> to hydro (use same name )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0948" y="3810000"/>
            <a:ext cx="725805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 bwMode="auto">
          <a:xfrm>
            <a:off x="1632857" y="5083628"/>
            <a:ext cx="1698171" cy="402772"/>
          </a:xfrm>
          <a:prstGeom prst="ellipse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6672943" y="3733800"/>
            <a:ext cx="914400" cy="914400"/>
          </a:xfrm>
          <a:prstGeom prst="straightConnector1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>
            <a:endCxn id="7" idx="7"/>
          </p:cNvCxnSpPr>
          <p:nvPr/>
        </p:nvCxnSpPr>
        <p:spPr bwMode="auto">
          <a:xfrm rot="10800000" flipV="1">
            <a:off x="3082337" y="3777341"/>
            <a:ext cx="3209607" cy="1365271"/>
          </a:xfrm>
          <a:prstGeom prst="straightConnector1">
            <a:avLst/>
          </a:prstGeom>
          <a:solidFill>
            <a:srgbClr val="FFFF99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026" name="Picture 2" descr="j043475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72400" y="3537857"/>
            <a:ext cx="2762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8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99FF33"/>
      </a:accent1>
      <a:accent2>
        <a:srgbClr val="00FFFF"/>
      </a:accent2>
      <a:accent3>
        <a:srgbClr val="AAAAFF"/>
      </a:accent3>
      <a:accent4>
        <a:srgbClr val="DADADA"/>
      </a:accent4>
      <a:accent5>
        <a:srgbClr val="CAFFAD"/>
      </a:accent5>
      <a:accent6>
        <a:srgbClr val="00E7E7"/>
      </a:accent6>
      <a:hlink>
        <a:srgbClr val="CCECFF"/>
      </a:hlink>
      <a:folHlink>
        <a:srgbClr val="969696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99FF33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CAFFAD"/>
        </a:accent5>
        <a:accent6>
          <a:srgbClr val="00E7E7"/>
        </a:accent6>
        <a:hlink>
          <a:srgbClr val="CCECFF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CCFFCC"/>
        </a:accent1>
        <a:accent2>
          <a:srgbClr val="FF0000"/>
        </a:accent2>
        <a:accent3>
          <a:srgbClr val="AAAAFF"/>
        </a:accent3>
        <a:accent4>
          <a:srgbClr val="DADADA"/>
        </a:accent4>
        <a:accent5>
          <a:srgbClr val="E2FFE2"/>
        </a:accent5>
        <a:accent6>
          <a:srgbClr val="E70000"/>
        </a:accent6>
        <a:hlink>
          <a:srgbClr val="CCECFF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35386</TotalTime>
  <Words>546</Words>
  <Application>Microsoft Office PowerPoint</Application>
  <PresentationFormat>On-screen Show (4:3)</PresentationFormat>
  <Paragraphs>152</Paragraphs>
  <Slides>21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Blank Presentation</vt:lpstr>
      <vt:lpstr>DSM2 Simulation Input and Output</vt:lpstr>
      <vt:lpstr>Topics</vt:lpstr>
      <vt:lpstr>Basic Input</vt:lpstr>
      <vt:lpstr>Input</vt:lpstr>
      <vt:lpstr>Basic Input</vt:lpstr>
      <vt:lpstr>Basic Input</vt:lpstr>
      <vt:lpstr>Basic Input</vt:lpstr>
      <vt:lpstr>Basic Input</vt:lpstr>
      <vt:lpstr>Basic Input</vt:lpstr>
      <vt:lpstr>Slide 10</vt:lpstr>
      <vt:lpstr>Slide 11</vt:lpstr>
      <vt:lpstr>Gate Control</vt:lpstr>
      <vt:lpstr>Initial Condition Input</vt:lpstr>
      <vt:lpstr>Initial Condition Input</vt:lpstr>
      <vt:lpstr>Tidefile </vt:lpstr>
      <vt:lpstr>Tidefile</vt:lpstr>
      <vt:lpstr>Time Series Output</vt:lpstr>
      <vt:lpstr>Time Series Output</vt:lpstr>
      <vt:lpstr>Echo Input File</vt:lpstr>
      <vt:lpstr>For v6 Users</vt:lpstr>
      <vt:lpstr>Tutorial 4: Time Series</vt:lpstr>
    </vt:vector>
  </TitlesOfParts>
  <Manager>Bob Suits</Manager>
  <Company>Department of Water Resources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EXAMPLE: Filling In Stage at Martinez</dc:title>
  <dc:subject>DSM2 Users Group</dc:subject>
  <dc:creator>Michael Mierzwa</dc:creator>
  <cp:keywords>Stage, Martinez, Astronomical, Filling In, HYDRO</cp:keywords>
  <cp:lastModifiedBy>liul</cp:lastModifiedBy>
  <cp:revision>693</cp:revision>
  <cp:lastPrinted>2001-10-29T22:33:12Z</cp:lastPrinted>
  <dcterms:created xsi:type="dcterms:W3CDTF">2000-01-22T00:01:28Z</dcterms:created>
  <dcterms:modified xsi:type="dcterms:W3CDTF">2009-09-01T20:25:57Z</dcterms:modified>
  <cp:category>HYDRO</cp:category>
</cp:coreProperties>
</file>