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429" r:id="rId2"/>
    <p:sldId id="430" r:id="rId3"/>
    <p:sldId id="460" r:id="rId4"/>
    <p:sldId id="469" r:id="rId5"/>
    <p:sldId id="480" r:id="rId6"/>
    <p:sldId id="481" r:id="rId7"/>
    <p:sldId id="470" r:id="rId8"/>
    <p:sldId id="471" r:id="rId9"/>
    <p:sldId id="479" r:id="rId10"/>
    <p:sldId id="465" r:id="rId11"/>
    <p:sldId id="473" r:id="rId12"/>
    <p:sldId id="454" r:id="rId13"/>
    <p:sldId id="472" r:id="rId14"/>
    <p:sldId id="456" r:id="rId15"/>
    <p:sldId id="455" r:id="rId16"/>
    <p:sldId id="458" r:id="rId17"/>
    <p:sldId id="477" r:id="rId18"/>
    <p:sldId id="474" r:id="rId19"/>
    <p:sldId id="476" r:id="rId20"/>
    <p:sldId id="457" r:id="rId21"/>
    <p:sldId id="450" r:id="rId22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000014"/>
    <a:srgbClr val="FF0066"/>
    <a:srgbClr val="FFFFCC"/>
    <a:srgbClr val="440000"/>
    <a:srgbClr val="A9E3A9"/>
    <a:srgbClr val="00002E"/>
    <a:srgbClr val="FF6600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80037" autoAdjust="0"/>
  </p:normalViewPr>
  <p:slideViewPr>
    <p:cSldViewPr snapToGrid="0">
      <p:cViewPr varScale="1">
        <p:scale>
          <a:sx n="87" d="100"/>
          <a:sy n="87" d="100"/>
        </p:scale>
        <p:origin x="-102" y="-90"/>
      </p:cViewPr>
      <p:guideLst>
        <p:guide orient="horz" pos="1138"/>
        <p:guide pos="52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744" y="2340"/>
      </p:cViewPr>
      <p:guideLst>
        <p:guide orient="horz" pos="2927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5180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</a:defRPr>
            </a:lvl1pPr>
          </a:lstStyle>
          <a:p>
            <a:r>
              <a:rPr lang="en-US"/>
              <a:t>DSM2 Users Group: "EXAMPLE: Filling in Martinez Stage"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751388" y="0"/>
            <a:ext cx="22590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r>
              <a:rPr lang="en-US"/>
              <a:t>2004.04.27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fld id="{4476CEEA-DABC-47BF-8ACE-E3D91182249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</a:defRPr>
            </a:lvl1pPr>
          </a:lstStyle>
          <a:p>
            <a:r>
              <a:rPr lang="en-US"/>
              <a:t>DSM2 Users Group: "EXAMPLE: Filling in Martinez Stage"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r>
              <a:rPr lang="en-US"/>
              <a:t>2004.04.27</a:t>
            </a:r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6612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fld id="{8D3EB24B-42D1-409E-999A-7EC16A8B48A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DSM2 Users Group: "EXAMPLE: Filling in Martinez Stage"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2004.04.27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FD88C7-F46E-4F69-9FAD-0E0ED04CBE5A}" type="slidenum">
              <a:rPr lang="en-US"/>
              <a:pPr/>
              <a:t>1</a:t>
            </a:fld>
            <a:endParaRPr lang="en-US"/>
          </a:p>
        </p:txBody>
      </p:sp>
      <p:sp>
        <p:nvSpPr>
          <p:cNvPr id="413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r>
              <a:rPr lang="en-US" dirty="0" smtClean="0"/>
              <a:t>By Simulation Input</a:t>
            </a:r>
            <a:r>
              <a:rPr lang="en-US" baseline="0" dirty="0" smtClean="0"/>
              <a:t> and Output we mean boundary and initial conditions and some of the runtime I/O files.</a:t>
            </a: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Only inflow matter for QUAL (if</a:t>
            </a:r>
            <a:r>
              <a:rPr lang="en-US" baseline="0" dirty="0" smtClean="0"/>
              <a:t> tidal like Martinez, assigned time series may be ignored part of the time)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DSM2 Users Group: "EXAMPLE: Filling in Martinez Stage"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2004.04.27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B24B-42D1-409E-999A-7EC16A8B48A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model a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DSM2 Users Group: "EXAMPLE: Filling in Martinez Stage"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2004.04.27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B24B-42D1-409E-999A-7EC16A8B48A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reality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DSM2 Users Group: "EXAMPLE: Filling in Martinez Stage"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2004.04.27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B24B-42D1-409E-999A-7EC16A8B48A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DSM2 Users Group: "EXAMPLE: Filling in Martinez Stage"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2004.04.27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B24B-42D1-409E-999A-7EC16A8B48A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Animate</a:t>
            </a:r>
            <a:r>
              <a:rPr lang="en-US" baseline="0" dirty="0" smtClean="0"/>
              <a:t> flow </a:t>
            </a:r>
            <a:r>
              <a:rPr lang="en-US" baseline="0" smtClean="0"/>
              <a:t>stage boundary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DSM2 Users Group: "EXAMPLE: Filling in Martinez Stage"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2004.04.27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B24B-42D1-409E-999A-7EC16A8B48A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reality, you will have to specify boundary</a:t>
            </a:r>
            <a:r>
              <a:rPr lang="en-US" baseline="0" dirty="0" smtClean="0"/>
              <a:t> conditions with time series data.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DSM2 Users Group: "EXAMPLE: Filling in Martinez Stage"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2004.04.27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B24B-42D1-409E-999A-7EC16A8B48A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model a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DSM2 Users Group: "EXAMPLE: Filling in Martinez Stage"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2004.04.27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B24B-42D1-409E-999A-7EC16A8B48A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model a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DSM2 Users Group: "EXAMPLE: Filling in Martinez Stage"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2004.04.27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B24B-42D1-409E-999A-7EC16A8B48A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model a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DSM2 Users Group: "EXAMPLE: Filling in Martinez Stage"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2004.04.27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B24B-42D1-409E-999A-7EC16A8B48A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D149C9-167A-4BD9-AA64-3138B6EB96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EF07DF-22B5-4E00-8F95-BEA1F7295A9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23850"/>
            <a:ext cx="1943100" cy="5772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23850"/>
            <a:ext cx="5676900" cy="5772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E2C135-A830-4FA5-93D1-B221F16DE7F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98F214-5D90-468C-9EE8-E1612B8D2B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3EFA94-9F17-410B-AA9A-F260DEB2B15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943FCC-E5AD-4FB4-8CF4-08E22A2D628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6DD5E7-EB92-448B-8263-438646674F3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D5166A-F8A3-4CB7-ADBF-C664B236B1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103BCD-C163-42FC-98E8-AC80D1034F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46599E-3F99-4CED-8A4E-1771E654B8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6838C3-59F2-4A6A-A1A4-91F6901135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000099"/>
            </a:gs>
            <a:gs pos="100000">
              <a:srgbClr val="660066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2385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8113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latin typeface="Arial Narrow" pitchFamily="34" charset="0"/>
              </a:defRPr>
            </a:lvl1pPr>
          </a:lstStyle>
          <a:p>
            <a:fld id="{BC277BA0-9B68-44D1-BC76-DE0CC178EB95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 advTm="0"/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../../../../dsm2_v8/common_input/output_gate_sdip_20090827.in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AutoShape 2"/>
          <p:cNvSpPr>
            <a:spLocks noGrp="1" noChangeArrowheads="1"/>
          </p:cNvSpPr>
          <p:nvPr>
            <p:ph type="ctrTitle"/>
          </p:nvPr>
        </p:nvSpPr>
        <p:spPr>
          <a:xfrm>
            <a:off x="685800" y="963613"/>
            <a:ext cx="8183563" cy="1143000"/>
          </a:xfrm>
          <a:prstGeom prst="irregularSeal1">
            <a:avLst/>
          </a:prstGeom>
          <a:ln/>
        </p:spPr>
        <p:txBody>
          <a:bodyPr/>
          <a:lstStyle/>
          <a:p>
            <a:r>
              <a:rPr lang="en-US" sz="3600" dirty="0" smtClean="0"/>
              <a:t>DSM2 Simulation Input and Output</a:t>
            </a:r>
            <a:endParaRPr lang="en-US" sz="3600" dirty="0"/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2850" y="2732088"/>
            <a:ext cx="6954838" cy="3355975"/>
          </a:xfrm>
        </p:spPr>
        <p:txBody>
          <a:bodyPr/>
          <a:lstStyle/>
          <a:p>
            <a:r>
              <a:rPr lang="en-US" dirty="0"/>
              <a:t>DSM2 Training</a:t>
            </a:r>
          </a:p>
          <a:p>
            <a:r>
              <a:rPr lang="en-US" dirty="0" smtClean="0"/>
              <a:t>September 15-17, 2009</a:t>
            </a:r>
            <a:endParaRPr lang="en-US" dirty="0"/>
          </a:p>
          <a:p>
            <a:endParaRPr lang="en-US" dirty="0"/>
          </a:p>
          <a:p>
            <a:pPr algn="l"/>
            <a:r>
              <a:rPr lang="en-US" dirty="0">
                <a:solidFill>
                  <a:srgbClr val="6666FF"/>
                </a:solidFill>
              </a:rPr>
              <a:t>	</a:t>
            </a:r>
            <a:r>
              <a:rPr lang="en-US" dirty="0" smtClean="0">
                <a:solidFill>
                  <a:srgbClr val="6666FF"/>
                </a:solidFill>
              </a:rPr>
              <a:t>Lianwu Liu </a:t>
            </a:r>
            <a:r>
              <a:rPr lang="en-US" dirty="0" smtClean="0">
                <a:solidFill>
                  <a:srgbClr val="6666FF"/>
                </a:solidFill>
              </a:rPr>
              <a:t>PhD PE</a:t>
            </a:r>
            <a:endParaRPr lang="en-US" sz="2400" dirty="0">
              <a:solidFill>
                <a:srgbClr val="6666FF"/>
              </a:solidFill>
            </a:endParaRPr>
          </a:p>
          <a:p>
            <a:pPr algn="l"/>
            <a:r>
              <a:rPr lang="en-US" sz="2400" dirty="0">
                <a:solidFill>
                  <a:srgbClr val="6666FF"/>
                </a:solidFill>
              </a:rPr>
              <a:t>	Delta Modeling Section</a:t>
            </a:r>
          </a:p>
          <a:p>
            <a:pPr algn="l"/>
            <a:r>
              <a:rPr lang="en-US" sz="2400" dirty="0">
                <a:solidFill>
                  <a:srgbClr val="6666FF"/>
                </a:solidFill>
              </a:rPr>
              <a:t>	California Department of Water Resources</a:t>
            </a:r>
          </a:p>
          <a:p>
            <a:pPr algn="l"/>
            <a:endParaRPr lang="en-US" sz="2400" dirty="0">
              <a:solidFill>
                <a:srgbClr val="6666FF"/>
              </a:solidFill>
            </a:endParaRPr>
          </a:p>
          <a:p>
            <a:pPr algn="l"/>
            <a:endParaRPr lang="en-US" sz="2400" dirty="0">
              <a:solidFill>
                <a:srgbClr val="6666FF"/>
              </a:solidFill>
            </a:endParaRPr>
          </a:p>
        </p:txBody>
      </p:sp>
      <p:pic>
        <p:nvPicPr>
          <p:cNvPr id="381956" name="Picture 4" descr="dwrani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2513" y="4972050"/>
            <a:ext cx="1035050" cy="1101725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Boundary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256" y="1240972"/>
            <a:ext cx="7772400" cy="4637314"/>
          </a:xfrm>
        </p:spPr>
        <p:txBody>
          <a:bodyPr/>
          <a:lstStyle/>
          <a:p>
            <a:r>
              <a:rPr lang="en-US" dirty="0" smtClean="0"/>
              <a:t>Boundary Conditions for </a:t>
            </a:r>
            <a:r>
              <a:rPr lang="en-US" dirty="0" err="1" smtClean="0"/>
              <a:t>Qual</a:t>
            </a:r>
            <a:endParaRPr lang="en-US" dirty="0" smtClean="0"/>
          </a:p>
          <a:p>
            <a:pPr lvl="1"/>
            <a:r>
              <a:rPr lang="en-US" dirty="0" smtClean="0"/>
              <a:t>Concentration for every inflow</a:t>
            </a:r>
          </a:p>
          <a:p>
            <a:pPr lvl="1"/>
            <a:r>
              <a:rPr lang="en-US" dirty="0" smtClean="0"/>
              <a:t>Concentration for tidal boundary</a:t>
            </a:r>
          </a:p>
          <a:p>
            <a:pPr lvl="1"/>
            <a:r>
              <a:rPr lang="en-US" dirty="0" smtClean="0"/>
              <a:t>Default zero with warning</a:t>
            </a:r>
          </a:p>
          <a:p>
            <a:pPr lvl="1"/>
            <a:r>
              <a:rPr lang="en-US" dirty="0" smtClean="0"/>
              <a:t>Linking </a:t>
            </a:r>
            <a:r>
              <a:rPr lang="en-US" dirty="0" err="1" smtClean="0"/>
              <a:t>qual</a:t>
            </a:r>
            <a:r>
              <a:rPr lang="en-US" dirty="0" smtClean="0"/>
              <a:t> to hydro (use same name )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0948" y="3810000"/>
            <a:ext cx="725805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 bwMode="auto">
          <a:xfrm>
            <a:off x="1632857" y="5083628"/>
            <a:ext cx="1698171" cy="402772"/>
          </a:xfrm>
          <a:prstGeom prst="ellipse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6672943" y="3733800"/>
            <a:ext cx="914400" cy="914400"/>
          </a:xfrm>
          <a:prstGeom prst="straightConnector1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>
            <a:endCxn id="7" idx="7"/>
          </p:cNvCxnSpPr>
          <p:nvPr/>
        </p:nvCxnSpPr>
        <p:spPr bwMode="auto">
          <a:xfrm rot="10800000" flipV="1">
            <a:off x="3082337" y="3777341"/>
            <a:ext cx="3209607" cy="1365271"/>
          </a:xfrm>
          <a:prstGeom prst="straightConnector1">
            <a:avLst/>
          </a:prstGeom>
          <a:solidFill>
            <a:srgbClr val="FFFF99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026" name="Picture 2" descr="j043475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72400" y="3537857"/>
            <a:ext cx="2762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96325"/>
            <a:ext cx="7772400" cy="4881967"/>
          </a:xfrm>
        </p:spPr>
        <p:txBody>
          <a:bodyPr/>
          <a:lstStyle/>
          <a:p>
            <a:r>
              <a:rPr lang="en-US" dirty="0" smtClean="0"/>
              <a:t>Other TS input (gates)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6596" y="2781981"/>
            <a:ext cx="813435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Condition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914" y="1556658"/>
            <a:ext cx="7772400" cy="4114800"/>
          </a:xfrm>
        </p:spPr>
        <p:txBody>
          <a:bodyPr/>
          <a:lstStyle/>
          <a:p>
            <a:r>
              <a:rPr lang="en-US" dirty="0" smtClean="0"/>
              <a:t>HYDRO Default: </a:t>
            </a:r>
          </a:p>
          <a:p>
            <a:pPr lvl="1"/>
            <a:r>
              <a:rPr lang="en-US" dirty="0" smtClean="0"/>
              <a:t>CHANNEL_IC</a:t>
            </a:r>
          </a:p>
          <a:p>
            <a:pPr lvl="1"/>
            <a:r>
              <a:rPr lang="en-US" dirty="0" smtClean="0"/>
              <a:t>RESERVOIR_IC</a:t>
            </a:r>
          </a:p>
          <a:p>
            <a:r>
              <a:rPr lang="en-US" dirty="0" smtClean="0"/>
              <a:t>Restart file has priority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44194" y="1296761"/>
            <a:ext cx="3467100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Condition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914" y="1556658"/>
            <a:ext cx="7772400" cy="4114800"/>
          </a:xfrm>
        </p:spPr>
        <p:txBody>
          <a:bodyPr/>
          <a:lstStyle/>
          <a:p>
            <a:r>
              <a:rPr lang="en-US" dirty="0" smtClean="0"/>
              <a:t>QUAL Default</a:t>
            </a:r>
          </a:p>
          <a:p>
            <a:pPr lvl="1"/>
            <a:r>
              <a:rPr lang="en-US" dirty="0" smtClean="0"/>
              <a:t>Scalar </a:t>
            </a:r>
            <a:r>
              <a:rPr lang="en-US" dirty="0" err="1" smtClean="0"/>
              <a:t>init_conc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    (cold start)</a:t>
            </a:r>
          </a:p>
          <a:p>
            <a:r>
              <a:rPr lang="en-US" dirty="0" smtClean="0"/>
              <a:t>Restart files </a:t>
            </a:r>
          </a:p>
          <a:p>
            <a:pPr>
              <a:buNone/>
            </a:pPr>
            <a:r>
              <a:rPr lang="en-US" dirty="0" smtClean="0"/>
              <a:t>   replace the default</a:t>
            </a:r>
          </a:p>
          <a:p>
            <a:pPr>
              <a:buNone/>
            </a:pPr>
            <a:r>
              <a:rPr lang="en-US" dirty="0" smtClean="0"/>
              <a:t>   (warm start)</a:t>
            </a: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23014" y="1171575"/>
            <a:ext cx="4191000" cy="568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 bwMode="auto">
          <a:xfrm rot="16200000" flipH="1">
            <a:off x="3184072" y="2705099"/>
            <a:ext cx="2503715" cy="2362199"/>
          </a:xfrm>
          <a:prstGeom prst="straightConnector1">
            <a:avLst/>
          </a:prstGeom>
          <a:solidFill>
            <a:srgbClr val="FFFF99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Oval 9"/>
          <p:cNvSpPr/>
          <p:nvPr/>
        </p:nvSpPr>
        <p:spPr bwMode="auto">
          <a:xfrm>
            <a:off x="5148943" y="5148943"/>
            <a:ext cx="1730828" cy="250372"/>
          </a:xfrm>
          <a:prstGeom prst="ellipse">
            <a:avLst/>
          </a:prstGeom>
          <a:noFill/>
          <a:ln w="222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Tidefile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141" y="1567543"/>
            <a:ext cx="8240487" cy="4114800"/>
          </a:xfrm>
        </p:spPr>
        <p:txBody>
          <a:bodyPr/>
          <a:lstStyle/>
          <a:p>
            <a:r>
              <a:rPr lang="en-US" dirty="0" smtClean="0"/>
              <a:t>GRID data for QUAL (from HYDRO)</a:t>
            </a:r>
          </a:p>
          <a:p>
            <a:r>
              <a:rPr lang="en-US" dirty="0" smtClean="0"/>
              <a:t>Flow field</a:t>
            </a:r>
          </a:p>
          <a:p>
            <a:r>
              <a:rPr lang="en-US" dirty="0" smtClean="0"/>
              <a:t>Has own time step, spatial step (often 1hr)</a:t>
            </a:r>
          </a:p>
          <a:p>
            <a:r>
              <a:rPr lang="en-US" dirty="0" smtClean="0"/>
              <a:t>HDF5 Viewer to view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9673" y="3701143"/>
            <a:ext cx="4214327" cy="3156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Tidefile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5606" y="1207634"/>
            <a:ext cx="6591300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88897" y="3935866"/>
            <a:ext cx="501015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 bwMode="auto">
          <a:xfrm>
            <a:off x="1491344" y="2797629"/>
            <a:ext cx="3690257" cy="239485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376057" y="5529943"/>
            <a:ext cx="3320143" cy="239485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Elbow Connector 9"/>
          <p:cNvCxnSpPr/>
          <p:nvPr/>
        </p:nvCxnSpPr>
        <p:spPr bwMode="auto">
          <a:xfrm>
            <a:off x="4887686" y="3026229"/>
            <a:ext cx="914400" cy="914400"/>
          </a:xfrm>
          <a:prstGeom prst="bentConnector3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4822371" y="3015343"/>
            <a:ext cx="914400" cy="914400"/>
          </a:xfrm>
          <a:prstGeom prst="line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rot="16200000" flipH="1">
            <a:off x="4054929" y="3706585"/>
            <a:ext cx="2471057" cy="1132114"/>
          </a:xfrm>
          <a:prstGeom prst="straightConnector1">
            <a:avLst/>
          </a:prstGeom>
          <a:solidFill>
            <a:srgbClr val="FFFF99"/>
          </a:solidFill>
          <a:ln w="222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282983" y="4874411"/>
            <a:ext cx="32031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Pass GRID and flow data</a:t>
            </a:r>
          </a:p>
          <a:p>
            <a:r>
              <a:rPr lang="en-US" sz="2000" dirty="0" smtClean="0"/>
              <a:t> to </a:t>
            </a:r>
            <a:r>
              <a:rPr lang="en-US" sz="2000" dirty="0" err="1" smtClean="0"/>
              <a:t>Qual</a:t>
            </a:r>
            <a:r>
              <a:rPr lang="en-US" sz="2000" dirty="0" smtClean="0"/>
              <a:t> and PTM </a:t>
            </a: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886" y="1284514"/>
            <a:ext cx="7772400" cy="4114800"/>
          </a:xfrm>
        </p:spPr>
        <p:txBody>
          <a:bodyPr/>
          <a:lstStyle/>
          <a:p>
            <a:r>
              <a:rPr lang="en-US" dirty="0" smtClean="0"/>
              <a:t>What can we output?</a:t>
            </a:r>
          </a:p>
          <a:p>
            <a:pPr lvl="1"/>
            <a:r>
              <a:rPr lang="en-US" dirty="0" smtClean="0"/>
              <a:t>flow, stage, </a:t>
            </a:r>
            <a:r>
              <a:rPr lang="en-US" dirty="0" err="1" smtClean="0"/>
              <a:t>vel</a:t>
            </a:r>
            <a:r>
              <a:rPr lang="en-US" dirty="0" smtClean="0"/>
              <a:t>, and the name of any constituent (</a:t>
            </a:r>
            <a:r>
              <a:rPr lang="en-US" dirty="0" err="1" smtClean="0"/>
              <a:t>ec</a:t>
            </a:r>
            <a:r>
              <a:rPr lang="en-US" dirty="0" smtClean="0"/>
              <a:t>, do…)</a:t>
            </a:r>
          </a:p>
          <a:p>
            <a:pPr lvl="1"/>
            <a:r>
              <a:rPr lang="en-US" dirty="0" smtClean="0"/>
              <a:t>Check out the documentation!</a:t>
            </a:r>
          </a:p>
          <a:p>
            <a:r>
              <a:rPr lang="en-US" dirty="0" smtClean="0"/>
              <a:t>Formats: text and DSS</a:t>
            </a:r>
          </a:p>
          <a:p>
            <a:r>
              <a:rPr lang="en-US" dirty="0" smtClean="0"/>
              <a:t>Tables</a:t>
            </a:r>
          </a:p>
          <a:p>
            <a:pPr lvl="1"/>
            <a:r>
              <a:rPr lang="en-US" sz="2000" dirty="0" smtClean="0"/>
              <a:t>OUTPUT_CHANNEL</a:t>
            </a:r>
          </a:p>
          <a:p>
            <a:pPr lvl="1"/>
            <a:r>
              <a:rPr lang="en-US" sz="2000" dirty="0" smtClean="0"/>
              <a:t>OUTPUT_RESERVOIR</a:t>
            </a:r>
          </a:p>
          <a:p>
            <a:pPr lvl="1"/>
            <a:r>
              <a:rPr lang="en-US" sz="2000" dirty="0" smtClean="0"/>
              <a:t>OUTPUT_GATE</a:t>
            </a:r>
          </a:p>
          <a:p>
            <a:pPr lvl="1"/>
            <a:r>
              <a:rPr lang="en-US" sz="2000" dirty="0" smtClean="0"/>
              <a:t>OUTPUT_CHANNEL_SOURCE_TRACK</a:t>
            </a:r>
          </a:p>
          <a:p>
            <a:pPr lvl="1"/>
            <a:r>
              <a:rPr lang="en-US" sz="2000" dirty="0" smtClean="0"/>
              <a:t>OUTPUT_RESERVOIR_SOURCE_TRACK</a:t>
            </a:r>
          </a:p>
          <a:p>
            <a:pPr lvl="1"/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ight Brace 4"/>
          <p:cNvSpPr/>
          <p:nvPr/>
        </p:nvSpPr>
        <p:spPr bwMode="auto">
          <a:xfrm>
            <a:off x="6509657" y="5529943"/>
            <a:ext cx="152400" cy="805543"/>
          </a:xfrm>
          <a:prstGeom prst="rightBrace">
            <a:avLst/>
          </a:prstGeom>
          <a:noFill/>
          <a:ln w="349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25343" y="5715000"/>
            <a:ext cx="1643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tx2"/>
                </a:solidFill>
              </a:rPr>
              <a:t>Covered next</a:t>
            </a:r>
            <a:endParaRPr lang="en-US" sz="1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343" y="1589314"/>
            <a:ext cx="7772400" cy="4114800"/>
          </a:xfrm>
        </p:spPr>
        <p:txBody>
          <a:bodyPr/>
          <a:lstStyle/>
          <a:p>
            <a:pPr lvl="1"/>
            <a:r>
              <a:rPr lang="en-US" sz="2000" dirty="0" smtClean="0"/>
              <a:t>OUTPUT_GATE</a:t>
            </a:r>
          </a:p>
          <a:p>
            <a:pPr lvl="2"/>
            <a:r>
              <a:rPr lang="en-US" sz="2000" dirty="0" smtClean="0"/>
              <a:t>Device physical data (</a:t>
            </a:r>
            <a:r>
              <a:rPr lang="en-US" sz="2000" i="1" dirty="0" smtClean="0"/>
              <a:t>width</a:t>
            </a:r>
            <a:r>
              <a:rPr lang="en-US" sz="2000" dirty="0" smtClean="0"/>
              <a:t>, </a:t>
            </a:r>
            <a:r>
              <a:rPr lang="en-US" sz="2000" i="1" dirty="0" smtClean="0"/>
              <a:t>height</a:t>
            </a:r>
            <a:r>
              <a:rPr lang="en-US" sz="2000" dirty="0" smtClean="0"/>
              <a:t>, </a:t>
            </a:r>
            <a:r>
              <a:rPr lang="en-US" sz="2000" i="1" dirty="0" err="1" smtClean="0"/>
              <a:t>elev</a:t>
            </a:r>
            <a:r>
              <a:rPr lang="en-US" sz="2000" dirty="0" smtClean="0"/>
              <a:t>), </a:t>
            </a:r>
          </a:p>
          <a:p>
            <a:pPr lvl="2"/>
            <a:r>
              <a:rPr lang="en-US" sz="2000" dirty="0" smtClean="0"/>
              <a:t>operational data (</a:t>
            </a:r>
            <a:r>
              <a:rPr lang="en-US" sz="2000" i="1" dirty="0" err="1" smtClean="0"/>
              <a:t>op_to_node</a:t>
            </a:r>
            <a:r>
              <a:rPr lang="en-US" sz="2000" dirty="0" smtClean="0"/>
              <a:t>, </a:t>
            </a:r>
            <a:r>
              <a:rPr lang="en-US" sz="2000" i="1" dirty="0" err="1" smtClean="0"/>
              <a:t>op_from_node</a:t>
            </a:r>
            <a:r>
              <a:rPr lang="en-US" sz="2000" dirty="0" smtClean="0"/>
              <a:t>) </a:t>
            </a:r>
          </a:p>
          <a:p>
            <a:pPr lvl="2"/>
            <a:r>
              <a:rPr lang="en-US" sz="2000" i="1" dirty="0" smtClean="0"/>
              <a:t>flow</a:t>
            </a:r>
            <a:r>
              <a:rPr lang="en-US" sz="2000" dirty="0" smtClean="0"/>
              <a:t> from water body to node.</a:t>
            </a:r>
          </a:p>
          <a:p>
            <a:pPr lvl="2"/>
            <a:r>
              <a:rPr lang="en-US" sz="2000" dirty="0" smtClean="0"/>
              <a:t>From a gate with device=none you can request the variables </a:t>
            </a:r>
            <a:r>
              <a:rPr lang="en-US" sz="2000" i="1" dirty="0" smtClean="0"/>
              <a:t>install</a:t>
            </a:r>
            <a:r>
              <a:rPr lang="en-US" sz="2000" dirty="0" smtClean="0"/>
              <a:t>, or total </a:t>
            </a:r>
            <a:r>
              <a:rPr lang="en-US" sz="2000" i="1" dirty="0" smtClean="0"/>
              <a:t>flow</a:t>
            </a:r>
            <a:r>
              <a:rPr lang="en-US" sz="2000" dirty="0" smtClean="0"/>
              <a:t> oriented from water body to node.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Output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1446" y="1726747"/>
            <a:ext cx="6877050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Output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2050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1475" y="1372961"/>
            <a:ext cx="840105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469766"/>
            <a:ext cx="8196944" cy="4114800"/>
          </a:xfrm>
        </p:spPr>
        <p:txBody>
          <a:bodyPr/>
          <a:lstStyle/>
          <a:p>
            <a:r>
              <a:rPr lang="en-US" dirty="0" smtClean="0"/>
              <a:t>Boundary Conditions for HYDRO/QUAL</a:t>
            </a:r>
          </a:p>
          <a:p>
            <a:r>
              <a:rPr lang="en-US" dirty="0" smtClean="0"/>
              <a:t>Other Time Series (gates, sources)</a:t>
            </a:r>
          </a:p>
          <a:p>
            <a:r>
              <a:rPr lang="en-US" dirty="0" smtClean="0"/>
              <a:t>Initial Conditions (default, restart)</a:t>
            </a:r>
          </a:p>
          <a:p>
            <a:r>
              <a:rPr lang="en-US" dirty="0" err="1" smtClean="0"/>
              <a:t>Tidefile</a:t>
            </a:r>
            <a:endParaRPr lang="en-US" dirty="0" smtClean="0"/>
          </a:p>
          <a:p>
            <a:r>
              <a:rPr lang="en-US" dirty="0" smtClean="0"/>
              <a:t>Time Series Output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17" descr="DSM2v8 Basic Tutorial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229" y="5653314"/>
            <a:ext cx="7223125" cy="957263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Echo Input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360714"/>
            <a:ext cx="8175171" cy="4114800"/>
          </a:xfrm>
        </p:spPr>
        <p:txBody>
          <a:bodyPr/>
          <a:lstStyle/>
          <a:p>
            <a:r>
              <a:rPr lang="en-US" dirty="0" smtClean="0"/>
              <a:t>Archive of run</a:t>
            </a:r>
          </a:p>
          <a:p>
            <a:r>
              <a:rPr lang="en-US" dirty="0" smtClean="0"/>
              <a:t>QA/QC: single-file view of multiple sources</a:t>
            </a:r>
          </a:p>
          <a:p>
            <a:r>
              <a:rPr lang="en-US" dirty="0" smtClean="0"/>
              <a:t>Can be used as an input file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7749" y="3590925"/>
            <a:ext cx="6591300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 bwMode="auto">
          <a:xfrm>
            <a:off x="1796144" y="5715000"/>
            <a:ext cx="5519056" cy="250371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4: Time 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96325"/>
            <a:ext cx="7772400" cy="4499675"/>
          </a:xfrm>
        </p:spPr>
        <p:txBody>
          <a:bodyPr/>
          <a:lstStyle/>
          <a:p>
            <a:r>
              <a:rPr lang="en-US" dirty="0" smtClean="0"/>
              <a:t>Replaces constant inputs with time series data, e.g. a realistic tide.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7" name="Picture 17" descr="DSM2v8 Basic Tutorial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5287" y="5522685"/>
            <a:ext cx="7223125" cy="957263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DSM2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58686"/>
            <a:ext cx="7772400" cy="4637314"/>
          </a:xfrm>
        </p:spPr>
        <p:txBody>
          <a:bodyPr/>
          <a:lstStyle/>
          <a:p>
            <a:r>
              <a:rPr lang="en-US" dirty="0" smtClean="0"/>
              <a:t>Configuration</a:t>
            </a:r>
          </a:p>
          <a:p>
            <a:r>
              <a:rPr lang="en-US" dirty="0" smtClean="0"/>
              <a:t>Grid</a:t>
            </a:r>
          </a:p>
          <a:p>
            <a:r>
              <a:rPr lang="en-US" dirty="0" smtClean="0"/>
              <a:t>Boundary Conditions</a:t>
            </a:r>
          </a:p>
          <a:p>
            <a:r>
              <a:rPr lang="en-US" dirty="0" smtClean="0"/>
              <a:t>Initial Conditions</a:t>
            </a:r>
          </a:p>
          <a:p>
            <a:r>
              <a:rPr lang="en-US" dirty="0" smtClean="0"/>
              <a:t>Output specifications</a:t>
            </a:r>
          </a:p>
          <a:p>
            <a:r>
              <a:rPr lang="en-US" dirty="0" smtClean="0"/>
              <a:t>Operation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664027" y="2590800"/>
            <a:ext cx="4408715" cy="2590800"/>
          </a:xfrm>
          <a:prstGeom prst="rect">
            <a:avLst/>
          </a:prstGeom>
          <a:solidFill>
            <a:schemeClr val="accent6">
              <a:lumMod val="20000"/>
              <a:lumOff val="80000"/>
              <a:alpha val="22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Boundary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458686"/>
            <a:ext cx="8001001" cy="4637314"/>
          </a:xfrm>
        </p:spPr>
        <p:txBody>
          <a:bodyPr/>
          <a:lstStyle/>
          <a:p>
            <a:r>
              <a:rPr lang="en-US" dirty="0" smtClean="0"/>
              <a:t>Boundary Conditions for Hydro</a:t>
            </a:r>
          </a:p>
          <a:p>
            <a:pPr lvl="1"/>
            <a:r>
              <a:rPr lang="en-US" dirty="0" smtClean="0"/>
              <a:t>is stage or flow (including source/sink)</a:t>
            </a:r>
          </a:p>
          <a:p>
            <a:pPr lvl="2"/>
            <a:r>
              <a:rPr lang="en-US" dirty="0" smtClean="0"/>
              <a:t>Default is no-flow</a:t>
            </a:r>
          </a:p>
          <a:p>
            <a:pPr lvl="2"/>
            <a:r>
              <a:rPr lang="en-US" dirty="0" smtClean="0"/>
              <a:t>‘Constant’ flow or stage (used in simple tutorials)</a:t>
            </a:r>
          </a:p>
          <a:p>
            <a:pPr lvl="2"/>
            <a:r>
              <a:rPr lang="en-US" dirty="0" smtClean="0"/>
              <a:t>Time series data (in real applications) </a:t>
            </a:r>
          </a:p>
          <a:p>
            <a:pPr lvl="3"/>
            <a:r>
              <a:rPr lang="en-US" dirty="0" smtClean="0"/>
              <a:t>Format: DSS or DSS-like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15" name="Group 41"/>
          <p:cNvGrpSpPr>
            <a:grpSpLocks/>
          </p:cNvGrpSpPr>
          <p:nvPr/>
        </p:nvGrpSpPr>
        <p:grpSpPr bwMode="auto">
          <a:xfrm>
            <a:off x="476250" y="-3175"/>
            <a:ext cx="8191500" cy="6861175"/>
            <a:chOff x="300" y="-2"/>
            <a:chExt cx="5160" cy="4322"/>
          </a:xfrm>
        </p:grpSpPr>
        <p:pic>
          <p:nvPicPr>
            <p:cNvPr id="16" name="Picture 3" descr="dsm2main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0" y="-2"/>
              <a:ext cx="5160" cy="4322"/>
            </a:xfrm>
            <a:prstGeom prst="rect">
              <a:avLst/>
            </a:prstGeom>
            <a:noFill/>
          </p:spPr>
        </p:pic>
        <p:sp>
          <p:nvSpPr>
            <p:cNvPr id="17" name="Text Box 4"/>
            <p:cNvSpPr txBox="1">
              <a:spLocks noChangeArrowheads="1"/>
            </p:cNvSpPr>
            <p:nvPr/>
          </p:nvSpPr>
          <p:spPr bwMode="auto">
            <a:xfrm>
              <a:off x="336" y="4174"/>
              <a:ext cx="1632" cy="146"/>
            </a:xfrm>
            <a:prstGeom prst="rect">
              <a:avLst/>
            </a:prstGeom>
            <a:solidFill>
              <a:srgbClr val="B2B2B2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144" tIns="9144" rIns="9144" bIns="9144" anchor="ctr">
              <a:spAutoFit/>
            </a:bodyPr>
            <a:lstStyle/>
            <a:p>
              <a:r>
                <a:rPr lang="en-US" sz="1400">
                  <a:solidFill>
                    <a:srgbClr val="4D4D4D"/>
                  </a:solidFill>
                  <a:latin typeface="Times New Roman" pitchFamily="18" charset="0"/>
                </a:rPr>
                <a:t>Image from USBR GIS Group</a:t>
              </a:r>
            </a:p>
          </p:txBody>
        </p:sp>
        <p:sp>
          <p:nvSpPr>
            <p:cNvPr id="18" name="Text Box 5"/>
            <p:cNvSpPr txBox="1">
              <a:spLocks noChangeArrowheads="1"/>
            </p:cNvSpPr>
            <p:nvPr/>
          </p:nvSpPr>
          <p:spPr bwMode="auto">
            <a:xfrm>
              <a:off x="1392" y="2592"/>
              <a:ext cx="569" cy="192"/>
            </a:xfrm>
            <a:prstGeom prst="rect">
              <a:avLst/>
            </a:prstGeom>
            <a:solidFill>
              <a:srgbClr val="B2B2B2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sz="1400">
                  <a:solidFill>
                    <a:srgbClr val="4D4D4D"/>
                  </a:solidFill>
                </a:rPr>
                <a:t>Martinez</a:t>
              </a:r>
            </a:p>
          </p:txBody>
        </p:sp>
        <p:sp>
          <p:nvSpPr>
            <p:cNvPr id="19" name="Text Box 6"/>
            <p:cNvSpPr txBox="1">
              <a:spLocks noChangeArrowheads="1"/>
            </p:cNvSpPr>
            <p:nvPr/>
          </p:nvSpPr>
          <p:spPr bwMode="auto">
            <a:xfrm>
              <a:off x="3712" y="280"/>
              <a:ext cx="756" cy="192"/>
            </a:xfrm>
            <a:prstGeom prst="rect">
              <a:avLst/>
            </a:prstGeom>
            <a:solidFill>
              <a:srgbClr val="B2B2B2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sz="1400">
                  <a:solidFill>
                    <a:srgbClr val="4D4D4D"/>
                  </a:solidFill>
                </a:rPr>
                <a:t>Sacramento</a:t>
              </a:r>
            </a:p>
          </p:txBody>
        </p:sp>
        <p:sp>
          <p:nvSpPr>
            <p:cNvPr id="20" name="Text Box 7"/>
            <p:cNvSpPr txBox="1">
              <a:spLocks noChangeArrowheads="1"/>
            </p:cNvSpPr>
            <p:nvPr/>
          </p:nvSpPr>
          <p:spPr bwMode="auto">
            <a:xfrm>
              <a:off x="4272" y="2976"/>
              <a:ext cx="593" cy="192"/>
            </a:xfrm>
            <a:prstGeom prst="rect">
              <a:avLst/>
            </a:prstGeom>
            <a:solidFill>
              <a:srgbClr val="B2B2B2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sz="1400">
                  <a:solidFill>
                    <a:srgbClr val="4D4D4D"/>
                  </a:solidFill>
                </a:rPr>
                <a:t>Stockton</a:t>
              </a:r>
            </a:p>
          </p:txBody>
        </p:sp>
      </p:grp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650875" y="169863"/>
            <a:ext cx="3162300" cy="2081212"/>
          </a:xfrm>
          <a:prstGeom prst="rect">
            <a:avLst/>
          </a:prstGeom>
          <a:solidFill>
            <a:srgbClr val="B2B2B2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152400"/>
            <a:ext cx="3810000" cy="914400"/>
          </a:xfrm>
          <a:noFill/>
        </p:spPr>
        <p:txBody>
          <a:bodyPr/>
          <a:lstStyle/>
          <a:p>
            <a:pPr algn="l"/>
            <a:r>
              <a:rPr lang="en-US" altLang="zh-CN" sz="3200" b="0" dirty="0" smtClean="0">
                <a:solidFill>
                  <a:srgbClr val="000000"/>
                </a:solidFill>
                <a:ea typeface="宋体" pitchFamily="2" charset="-122"/>
              </a:rPr>
              <a:t>DSM2 Boundary Conditions</a:t>
            </a:r>
          </a:p>
        </p:txBody>
      </p:sp>
      <p:grpSp>
        <p:nvGrpSpPr>
          <p:cNvPr id="23" name="Group 42"/>
          <p:cNvGrpSpPr>
            <a:grpSpLocks/>
          </p:cNvGrpSpPr>
          <p:nvPr/>
        </p:nvGrpSpPr>
        <p:grpSpPr bwMode="auto">
          <a:xfrm>
            <a:off x="5202238" y="0"/>
            <a:ext cx="2513012" cy="701675"/>
            <a:chOff x="3277" y="0"/>
            <a:chExt cx="1583" cy="442"/>
          </a:xfrm>
        </p:grpSpPr>
        <p:sp>
          <p:nvSpPr>
            <p:cNvPr id="24" name="Text Box 11"/>
            <p:cNvSpPr txBox="1">
              <a:spLocks noChangeAspect="1" noChangeArrowheads="1"/>
            </p:cNvSpPr>
            <p:nvPr/>
          </p:nvSpPr>
          <p:spPr bwMode="auto">
            <a:xfrm>
              <a:off x="3617" y="102"/>
              <a:ext cx="1243" cy="185"/>
            </a:xfrm>
            <a:prstGeom prst="rect">
              <a:avLst/>
            </a:prstGeom>
            <a:solidFill>
              <a:srgbClr val="B2B2B2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144" tIns="9144" rIns="9144" bIns="9144" anchor="ctr">
              <a:spAutoFit/>
            </a:bodyPr>
            <a:lstStyle/>
            <a:p>
              <a:pPr algn="r"/>
              <a:r>
                <a:rPr lang="en-US" sz="1800">
                  <a:solidFill>
                    <a:srgbClr val="000099"/>
                  </a:solidFill>
                  <a:latin typeface="Times New Roman" pitchFamily="18" charset="0"/>
                </a:rPr>
                <a:t>Sacramento River</a:t>
              </a:r>
            </a:p>
          </p:txBody>
        </p:sp>
        <p:sp>
          <p:nvSpPr>
            <p:cNvPr id="25" name="AutoShape 12"/>
            <p:cNvSpPr>
              <a:spLocks noChangeAspect="1" noChangeArrowheads="1"/>
            </p:cNvSpPr>
            <p:nvPr/>
          </p:nvSpPr>
          <p:spPr bwMode="auto">
            <a:xfrm rot="5400000">
              <a:off x="3275" y="2"/>
              <a:ext cx="442" cy="438"/>
            </a:xfrm>
            <a:prstGeom prst="rightArrow">
              <a:avLst>
                <a:gd name="adj1" fmla="val 50000"/>
                <a:gd name="adj2" fmla="val 25228"/>
              </a:avLst>
            </a:prstGeom>
            <a:solidFill>
              <a:srgbClr val="0000FF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" name="Group 43"/>
          <p:cNvGrpSpPr>
            <a:grpSpLocks/>
          </p:cNvGrpSpPr>
          <p:nvPr/>
        </p:nvGrpSpPr>
        <p:grpSpPr bwMode="auto">
          <a:xfrm>
            <a:off x="4808538" y="6154738"/>
            <a:ext cx="2444750" cy="488950"/>
            <a:chOff x="3029" y="3877"/>
            <a:chExt cx="1540" cy="308"/>
          </a:xfrm>
        </p:grpSpPr>
        <p:sp>
          <p:nvSpPr>
            <p:cNvPr id="27" name="Text Box 14"/>
            <p:cNvSpPr txBox="1">
              <a:spLocks noChangeAspect="1" noChangeArrowheads="1"/>
            </p:cNvSpPr>
            <p:nvPr/>
          </p:nvSpPr>
          <p:spPr bwMode="auto">
            <a:xfrm>
              <a:off x="3029" y="3971"/>
              <a:ext cx="1220" cy="185"/>
            </a:xfrm>
            <a:prstGeom prst="rect">
              <a:avLst/>
            </a:prstGeom>
            <a:solidFill>
              <a:srgbClr val="B2B2B2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144" tIns="9144" rIns="9144" bIns="9144" anchor="ctr">
              <a:spAutoFit/>
            </a:bodyPr>
            <a:lstStyle/>
            <a:p>
              <a:pPr algn="l"/>
              <a:r>
                <a:rPr lang="en-US" sz="1800">
                  <a:solidFill>
                    <a:srgbClr val="000099"/>
                  </a:solidFill>
                  <a:latin typeface="Times New Roman" pitchFamily="18" charset="0"/>
                </a:rPr>
                <a:t>San Joaquin River</a:t>
              </a:r>
            </a:p>
          </p:txBody>
        </p:sp>
        <p:sp>
          <p:nvSpPr>
            <p:cNvPr id="28" name="AutoShape 15"/>
            <p:cNvSpPr>
              <a:spLocks noChangeAspect="1" noChangeArrowheads="1"/>
            </p:cNvSpPr>
            <p:nvPr/>
          </p:nvSpPr>
          <p:spPr bwMode="auto">
            <a:xfrm rot="16200000" flipV="1">
              <a:off x="4248" y="3864"/>
              <a:ext cx="308" cy="334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0000FF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" name="Group 24"/>
          <p:cNvGrpSpPr>
            <a:grpSpLocks/>
          </p:cNvGrpSpPr>
          <p:nvPr/>
        </p:nvGrpSpPr>
        <p:grpSpPr bwMode="auto">
          <a:xfrm>
            <a:off x="4953000" y="3268663"/>
            <a:ext cx="2952750" cy="825500"/>
            <a:chOff x="3120" y="2112"/>
            <a:chExt cx="1860" cy="520"/>
          </a:xfrm>
        </p:grpSpPr>
        <p:sp>
          <p:nvSpPr>
            <p:cNvPr id="30" name="Text Box 25"/>
            <p:cNvSpPr txBox="1">
              <a:spLocks noChangeAspect="1" noChangeArrowheads="1"/>
            </p:cNvSpPr>
            <p:nvPr/>
          </p:nvSpPr>
          <p:spPr bwMode="auto">
            <a:xfrm>
              <a:off x="4032" y="2112"/>
              <a:ext cx="948" cy="520"/>
            </a:xfrm>
            <a:prstGeom prst="rect">
              <a:avLst/>
            </a:prstGeom>
            <a:solidFill>
              <a:srgbClr val="B2B2B2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rgbClr val="800000"/>
                  </a:solidFill>
                  <a:latin typeface="Times New Roman" pitchFamily="18" charset="0"/>
                </a:rPr>
                <a:t>Delta Island Consumptive Use</a:t>
              </a:r>
              <a:endParaRPr lang="en-US" sz="16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grpSp>
          <p:nvGrpSpPr>
            <p:cNvPr id="31" name="Group 26"/>
            <p:cNvGrpSpPr>
              <a:grpSpLocks/>
            </p:cNvGrpSpPr>
            <p:nvPr/>
          </p:nvGrpSpPr>
          <p:grpSpPr bwMode="auto">
            <a:xfrm>
              <a:off x="3120" y="2175"/>
              <a:ext cx="528" cy="258"/>
              <a:chOff x="3120" y="2213"/>
              <a:chExt cx="528" cy="258"/>
            </a:xfrm>
          </p:grpSpPr>
          <p:sp>
            <p:nvSpPr>
              <p:cNvPr id="32" name="Rectangle 27"/>
              <p:cNvSpPr>
                <a:spLocks noChangeArrowheads="1"/>
              </p:cNvSpPr>
              <p:nvPr/>
            </p:nvSpPr>
            <p:spPr bwMode="auto">
              <a:xfrm>
                <a:off x="3120" y="2213"/>
                <a:ext cx="528" cy="240"/>
              </a:xfrm>
              <a:prstGeom prst="rect">
                <a:avLst/>
              </a:prstGeom>
              <a:solidFill>
                <a:srgbClr val="B2B2B2">
                  <a:alpha val="8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3" name="Group 28"/>
              <p:cNvGrpSpPr>
                <a:grpSpLocks noChangeAspect="1"/>
              </p:cNvGrpSpPr>
              <p:nvPr/>
            </p:nvGrpSpPr>
            <p:grpSpPr bwMode="auto">
              <a:xfrm flipH="1">
                <a:off x="3148" y="2220"/>
                <a:ext cx="433" cy="251"/>
                <a:chOff x="3139" y="1199"/>
                <a:chExt cx="173" cy="100"/>
              </a:xfrm>
            </p:grpSpPr>
            <p:sp>
              <p:nvSpPr>
                <p:cNvPr id="34" name="AutoShape 29"/>
                <p:cNvSpPr>
                  <a:spLocks noChangeAspect="1" noChangeArrowheads="1"/>
                </p:cNvSpPr>
                <p:nvPr/>
              </p:nvSpPr>
              <p:spPr bwMode="auto">
                <a:xfrm rot="10800000" flipH="1" flipV="1">
                  <a:off x="3226" y="1200"/>
                  <a:ext cx="86" cy="99"/>
                </a:xfrm>
                <a:prstGeom prst="rightArrow">
                  <a:avLst>
                    <a:gd name="adj1" fmla="val 50000"/>
                    <a:gd name="adj2" fmla="val 25000"/>
                  </a:avLst>
                </a:prstGeom>
                <a:solidFill>
                  <a:srgbClr val="000099"/>
                </a:solidFill>
                <a:ln w="9525">
                  <a:solidFill>
                    <a:srgbClr val="00009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AutoShape 30"/>
                <p:cNvSpPr>
                  <a:spLocks noChangeAspect="1" noChangeArrowheads="1"/>
                </p:cNvSpPr>
                <p:nvPr/>
              </p:nvSpPr>
              <p:spPr bwMode="auto">
                <a:xfrm rot="10800000" flipV="1">
                  <a:off x="3139" y="1199"/>
                  <a:ext cx="86" cy="99"/>
                </a:xfrm>
                <a:prstGeom prst="rightArrow">
                  <a:avLst>
                    <a:gd name="adj1" fmla="val 50000"/>
                    <a:gd name="adj2" fmla="val 25000"/>
                  </a:avLst>
                </a:prstGeom>
                <a:solidFill>
                  <a:srgbClr val="800000"/>
                </a:solidFill>
                <a:ln w="9525">
                  <a:solidFill>
                    <a:srgbClr val="8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6" name="Group 31"/>
          <p:cNvGrpSpPr>
            <a:grpSpLocks/>
          </p:cNvGrpSpPr>
          <p:nvPr/>
        </p:nvGrpSpPr>
        <p:grpSpPr bwMode="auto">
          <a:xfrm>
            <a:off x="1219200" y="3657600"/>
            <a:ext cx="1519238" cy="1343025"/>
            <a:chOff x="768" y="2304"/>
            <a:chExt cx="957" cy="846"/>
          </a:xfrm>
        </p:grpSpPr>
        <p:sp>
          <p:nvSpPr>
            <p:cNvPr id="37" name="Text Box 32"/>
            <p:cNvSpPr txBox="1">
              <a:spLocks noChangeAspect="1" noChangeArrowheads="1"/>
            </p:cNvSpPr>
            <p:nvPr/>
          </p:nvSpPr>
          <p:spPr bwMode="auto">
            <a:xfrm>
              <a:off x="768" y="2784"/>
              <a:ext cx="957" cy="366"/>
            </a:xfrm>
            <a:prstGeom prst="rect">
              <a:avLst/>
            </a:prstGeom>
            <a:solidFill>
              <a:srgbClr val="B2B2B2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rgbClr val="000099"/>
                  </a:solidFill>
                  <a:latin typeface="Times New Roman" pitchFamily="18" charset="0"/>
                </a:rPr>
                <a:t>Tidal Stage &amp; Water Quality</a:t>
              </a:r>
            </a:p>
          </p:txBody>
        </p:sp>
        <p:grpSp>
          <p:nvGrpSpPr>
            <p:cNvPr id="38" name="Group 33"/>
            <p:cNvGrpSpPr>
              <a:grpSpLocks/>
            </p:cNvGrpSpPr>
            <p:nvPr/>
          </p:nvGrpSpPr>
          <p:grpSpPr bwMode="auto">
            <a:xfrm>
              <a:off x="864" y="2304"/>
              <a:ext cx="557" cy="490"/>
              <a:chOff x="1248" y="3168"/>
              <a:chExt cx="557" cy="490"/>
            </a:xfrm>
          </p:grpSpPr>
          <p:sp>
            <p:nvSpPr>
              <p:cNvPr id="39" name="Rectangle 34"/>
              <p:cNvSpPr>
                <a:spLocks noChangeArrowheads="1"/>
              </p:cNvSpPr>
              <p:nvPr/>
            </p:nvSpPr>
            <p:spPr bwMode="auto">
              <a:xfrm>
                <a:off x="1248" y="3168"/>
                <a:ext cx="557" cy="490"/>
              </a:xfrm>
              <a:prstGeom prst="rect">
                <a:avLst/>
              </a:prstGeom>
              <a:solidFill>
                <a:srgbClr val="B2B2B2">
                  <a:alpha val="8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0" name="Group 35"/>
              <p:cNvGrpSpPr>
                <a:grpSpLocks/>
              </p:cNvGrpSpPr>
              <p:nvPr/>
            </p:nvGrpSpPr>
            <p:grpSpPr bwMode="auto">
              <a:xfrm>
                <a:off x="1283" y="3168"/>
                <a:ext cx="479" cy="480"/>
                <a:chOff x="1296" y="2750"/>
                <a:chExt cx="862" cy="722"/>
              </a:xfrm>
            </p:grpSpPr>
            <p:sp>
              <p:nvSpPr>
                <p:cNvPr id="41" name="Freeform 36"/>
                <p:cNvSpPr>
                  <a:spLocks/>
                </p:cNvSpPr>
                <p:nvPr/>
              </p:nvSpPr>
              <p:spPr bwMode="auto">
                <a:xfrm>
                  <a:off x="1296" y="2824"/>
                  <a:ext cx="432" cy="648"/>
                </a:xfrm>
                <a:custGeom>
                  <a:avLst/>
                  <a:gdLst/>
                  <a:ahLst/>
                  <a:cxnLst>
                    <a:cxn ang="0">
                      <a:pos x="0" y="296"/>
                    </a:cxn>
                    <a:cxn ang="0">
                      <a:pos x="96" y="56"/>
                    </a:cxn>
                    <a:cxn ang="0">
                      <a:pos x="240" y="632"/>
                    </a:cxn>
                    <a:cxn ang="0">
                      <a:pos x="288" y="152"/>
                    </a:cxn>
                    <a:cxn ang="0">
                      <a:pos x="384" y="488"/>
                    </a:cxn>
                    <a:cxn ang="0">
                      <a:pos x="432" y="200"/>
                    </a:cxn>
                  </a:cxnLst>
                  <a:rect l="0" t="0" r="r" b="b"/>
                  <a:pathLst>
                    <a:path w="432" h="648">
                      <a:moveTo>
                        <a:pt x="0" y="296"/>
                      </a:moveTo>
                      <a:cubicBezTo>
                        <a:pt x="28" y="148"/>
                        <a:pt x="56" y="0"/>
                        <a:pt x="96" y="56"/>
                      </a:cubicBezTo>
                      <a:cubicBezTo>
                        <a:pt x="136" y="112"/>
                        <a:pt x="208" y="616"/>
                        <a:pt x="240" y="632"/>
                      </a:cubicBezTo>
                      <a:cubicBezTo>
                        <a:pt x="272" y="648"/>
                        <a:pt x="264" y="176"/>
                        <a:pt x="288" y="152"/>
                      </a:cubicBezTo>
                      <a:cubicBezTo>
                        <a:pt x="312" y="128"/>
                        <a:pt x="360" y="480"/>
                        <a:pt x="384" y="488"/>
                      </a:cubicBezTo>
                      <a:cubicBezTo>
                        <a:pt x="408" y="496"/>
                        <a:pt x="424" y="248"/>
                        <a:pt x="432" y="200"/>
                      </a:cubicBezTo>
                    </a:path>
                  </a:pathLst>
                </a:custGeom>
                <a:noFill/>
                <a:ln w="38100" cmpd="sng">
                  <a:solidFill>
                    <a:srgbClr val="000099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" name="Freeform 37"/>
                <p:cNvSpPr>
                  <a:spLocks/>
                </p:cNvSpPr>
                <p:nvPr/>
              </p:nvSpPr>
              <p:spPr bwMode="auto">
                <a:xfrm>
                  <a:off x="1726" y="2750"/>
                  <a:ext cx="432" cy="648"/>
                </a:xfrm>
                <a:custGeom>
                  <a:avLst/>
                  <a:gdLst/>
                  <a:ahLst/>
                  <a:cxnLst>
                    <a:cxn ang="0">
                      <a:pos x="0" y="296"/>
                    </a:cxn>
                    <a:cxn ang="0">
                      <a:pos x="96" y="56"/>
                    </a:cxn>
                    <a:cxn ang="0">
                      <a:pos x="240" y="632"/>
                    </a:cxn>
                    <a:cxn ang="0">
                      <a:pos x="288" y="152"/>
                    </a:cxn>
                    <a:cxn ang="0">
                      <a:pos x="384" y="488"/>
                    </a:cxn>
                    <a:cxn ang="0">
                      <a:pos x="432" y="200"/>
                    </a:cxn>
                  </a:cxnLst>
                  <a:rect l="0" t="0" r="r" b="b"/>
                  <a:pathLst>
                    <a:path w="432" h="648">
                      <a:moveTo>
                        <a:pt x="0" y="296"/>
                      </a:moveTo>
                      <a:cubicBezTo>
                        <a:pt x="28" y="148"/>
                        <a:pt x="56" y="0"/>
                        <a:pt x="96" y="56"/>
                      </a:cubicBezTo>
                      <a:cubicBezTo>
                        <a:pt x="136" y="112"/>
                        <a:pt x="208" y="616"/>
                        <a:pt x="240" y="632"/>
                      </a:cubicBezTo>
                      <a:cubicBezTo>
                        <a:pt x="272" y="648"/>
                        <a:pt x="264" y="176"/>
                        <a:pt x="288" y="152"/>
                      </a:cubicBezTo>
                      <a:cubicBezTo>
                        <a:pt x="312" y="128"/>
                        <a:pt x="360" y="480"/>
                        <a:pt x="384" y="488"/>
                      </a:cubicBezTo>
                      <a:cubicBezTo>
                        <a:pt x="408" y="496"/>
                        <a:pt x="424" y="248"/>
                        <a:pt x="432" y="200"/>
                      </a:cubicBezTo>
                    </a:path>
                  </a:pathLst>
                </a:custGeom>
                <a:noFill/>
                <a:ln w="38100" cmpd="sng">
                  <a:solidFill>
                    <a:srgbClr val="000099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3" name="AutoShape 38"/>
          <p:cNvSpPr>
            <a:spLocks noChangeAspect="1" noChangeArrowheads="1"/>
          </p:cNvSpPr>
          <p:nvPr/>
        </p:nvSpPr>
        <p:spPr bwMode="auto">
          <a:xfrm>
            <a:off x="808038" y="1308100"/>
            <a:ext cx="381000" cy="377825"/>
          </a:xfrm>
          <a:prstGeom prst="rightArrow">
            <a:avLst>
              <a:gd name="adj1" fmla="val 50000"/>
              <a:gd name="adj2" fmla="val 25210"/>
            </a:avLst>
          </a:prstGeom>
          <a:solidFill>
            <a:srgbClr val="0000FF"/>
          </a:solidFill>
          <a:ln w="9525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AutoShape 39"/>
          <p:cNvSpPr>
            <a:spLocks noChangeAspect="1" noChangeArrowheads="1"/>
          </p:cNvSpPr>
          <p:nvPr/>
        </p:nvSpPr>
        <p:spPr bwMode="auto">
          <a:xfrm flipH="1">
            <a:off x="768350" y="1725613"/>
            <a:ext cx="381000" cy="377825"/>
          </a:xfrm>
          <a:prstGeom prst="rightArrow">
            <a:avLst>
              <a:gd name="adj1" fmla="val 50000"/>
              <a:gd name="adj2" fmla="val 25210"/>
            </a:avLst>
          </a:prstGeom>
          <a:solidFill>
            <a:srgbClr val="990000"/>
          </a:solidFill>
          <a:ln w="9525">
            <a:solidFill>
              <a:srgbClr val="99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 Box 40"/>
          <p:cNvSpPr txBox="1">
            <a:spLocks noChangeArrowheads="1"/>
          </p:cNvSpPr>
          <p:nvPr/>
        </p:nvSpPr>
        <p:spPr bwMode="auto">
          <a:xfrm>
            <a:off x="1281113" y="1306513"/>
            <a:ext cx="253365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bg2"/>
                </a:solidFill>
              </a:rPr>
              <a:t>Inflow &amp; water quality</a:t>
            </a:r>
          </a:p>
          <a:p>
            <a:pPr algn="l">
              <a:spcBef>
                <a:spcPct val="50000"/>
              </a:spcBef>
            </a:pPr>
            <a:r>
              <a:rPr lang="en-US" sz="1800" dirty="0">
                <a:solidFill>
                  <a:schemeClr val="bg2"/>
                </a:solidFill>
              </a:rPr>
              <a:t>Export flow</a:t>
            </a:r>
          </a:p>
        </p:txBody>
      </p:sp>
      <p:grpSp>
        <p:nvGrpSpPr>
          <p:cNvPr id="46" name="Group 52"/>
          <p:cNvGrpSpPr>
            <a:grpSpLocks/>
          </p:cNvGrpSpPr>
          <p:nvPr/>
        </p:nvGrpSpPr>
        <p:grpSpPr bwMode="auto">
          <a:xfrm>
            <a:off x="4538663" y="1700213"/>
            <a:ext cx="3290887" cy="2944812"/>
            <a:chOff x="2859" y="1071"/>
            <a:chExt cx="2073" cy="1855"/>
          </a:xfrm>
        </p:grpSpPr>
        <p:grpSp>
          <p:nvGrpSpPr>
            <p:cNvPr id="47" name="Group 16"/>
            <p:cNvGrpSpPr>
              <a:grpSpLocks/>
            </p:cNvGrpSpPr>
            <p:nvPr/>
          </p:nvGrpSpPr>
          <p:grpSpPr bwMode="auto">
            <a:xfrm>
              <a:off x="3792" y="1248"/>
              <a:ext cx="1140" cy="1678"/>
              <a:chOff x="3792" y="1248"/>
              <a:chExt cx="1140" cy="1678"/>
            </a:xfrm>
          </p:grpSpPr>
          <p:sp>
            <p:nvSpPr>
              <p:cNvPr id="49" name="Text Box 17"/>
              <p:cNvSpPr txBox="1">
                <a:spLocks noChangeAspect="1" noChangeArrowheads="1"/>
              </p:cNvSpPr>
              <p:nvPr/>
            </p:nvSpPr>
            <p:spPr bwMode="auto">
              <a:xfrm>
                <a:off x="4080" y="1248"/>
                <a:ext cx="852" cy="212"/>
              </a:xfrm>
              <a:prstGeom prst="rect">
                <a:avLst/>
              </a:prstGeom>
              <a:solidFill>
                <a:srgbClr val="B2B2B2">
                  <a:alpha val="8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>
                    <a:solidFill>
                      <a:srgbClr val="000099"/>
                    </a:solidFill>
                    <a:latin typeface="Times New Roman" pitchFamily="18" charset="0"/>
                  </a:rPr>
                  <a:t>Tributaries</a:t>
                </a:r>
              </a:p>
            </p:txBody>
          </p:sp>
          <p:sp>
            <p:nvSpPr>
              <p:cNvPr id="50" name="AutoShape 18"/>
              <p:cNvSpPr>
                <a:spLocks noChangeAspect="1" noChangeArrowheads="1"/>
              </p:cNvSpPr>
              <p:nvPr/>
            </p:nvSpPr>
            <p:spPr bwMode="auto">
              <a:xfrm rot="6955306">
                <a:off x="3775" y="1313"/>
                <a:ext cx="175" cy="142"/>
              </a:xfrm>
              <a:prstGeom prst="rightArrow">
                <a:avLst>
                  <a:gd name="adj1" fmla="val 50000"/>
                  <a:gd name="adj2" fmla="val 30810"/>
                </a:avLst>
              </a:prstGeom>
              <a:solidFill>
                <a:srgbClr val="0000FF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AutoShape 19"/>
              <p:cNvSpPr>
                <a:spLocks noChangeAspect="1" noChangeArrowheads="1"/>
              </p:cNvSpPr>
              <p:nvPr/>
            </p:nvSpPr>
            <p:spPr bwMode="auto">
              <a:xfrm rot="10109395">
                <a:off x="4320" y="2784"/>
                <a:ext cx="175" cy="142"/>
              </a:xfrm>
              <a:prstGeom prst="rightArrow">
                <a:avLst>
                  <a:gd name="adj1" fmla="val 50000"/>
                  <a:gd name="adj2" fmla="val 30810"/>
                </a:avLst>
              </a:prstGeom>
              <a:solidFill>
                <a:srgbClr val="0000FF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AutoShape 20"/>
              <p:cNvSpPr>
                <a:spLocks noChangeAspect="1" noChangeArrowheads="1"/>
              </p:cNvSpPr>
              <p:nvPr/>
            </p:nvSpPr>
            <p:spPr bwMode="auto">
              <a:xfrm rot="10457227">
                <a:off x="3888" y="1536"/>
                <a:ext cx="175" cy="142"/>
              </a:xfrm>
              <a:prstGeom prst="rightArrow">
                <a:avLst>
                  <a:gd name="adj1" fmla="val 50000"/>
                  <a:gd name="adj2" fmla="val 30810"/>
                </a:avLst>
              </a:prstGeom>
              <a:solidFill>
                <a:srgbClr val="0000FF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8" name="AutoShape 46"/>
            <p:cNvSpPr>
              <a:spLocks noChangeAspect="1" noChangeArrowheads="1"/>
            </p:cNvSpPr>
            <p:nvPr/>
          </p:nvSpPr>
          <p:spPr bwMode="auto">
            <a:xfrm rot="5400000">
              <a:off x="2838" y="1092"/>
              <a:ext cx="177" cy="135"/>
            </a:xfrm>
            <a:prstGeom prst="rightArrow">
              <a:avLst>
                <a:gd name="adj1" fmla="val 50000"/>
                <a:gd name="adj2" fmla="val 32778"/>
              </a:avLst>
            </a:prstGeom>
            <a:solidFill>
              <a:srgbClr val="0000FF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3" name="Group 51"/>
          <p:cNvGrpSpPr>
            <a:grpSpLocks/>
          </p:cNvGrpSpPr>
          <p:nvPr/>
        </p:nvGrpSpPr>
        <p:grpSpPr bwMode="auto">
          <a:xfrm>
            <a:off x="3668713" y="2249488"/>
            <a:ext cx="1944687" cy="4003675"/>
            <a:chOff x="2311" y="1417"/>
            <a:chExt cx="1225" cy="2522"/>
          </a:xfrm>
        </p:grpSpPr>
        <p:sp>
          <p:nvSpPr>
            <p:cNvPr id="54" name="Text Box 22"/>
            <p:cNvSpPr txBox="1">
              <a:spLocks noChangeAspect="1" noChangeArrowheads="1"/>
            </p:cNvSpPr>
            <p:nvPr/>
          </p:nvSpPr>
          <p:spPr bwMode="auto">
            <a:xfrm>
              <a:off x="2965" y="3727"/>
              <a:ext cx="571" cy="212"/>
            </a:xfrm>
            <a:prstGeom prst="rect">
              <a:avLst/>
            </a:prstGeom>
            <a:solidFill>
              <a:srgbClr val="B2B2B2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rgbClr val="800000"/>
                  </a:solidFill>
                  <a:latin typeface="Times New Roman" pitchFamily="18" charset="0"/>
                </a:rPr>
                <a:t>Exports</a:t>
              </a:r>
            </a:p>
          </p:txBody>
        </p:sp>
        <p:sp>
          <p:nvSpPr>
            <p:cNvPr id="55" name="AutoShape 23"/>
            <p:cNvSpPr>
              <a:spLocks noChangeAspect="1" noChangeArrowheads="1"/>
            </p:cNvSpPr>
            <p:nvPr/>
          </p:nvSpPr>
          <p:spPr bwMode="auto">
            <a:xfrm rot="7274432" flipV="1">
              <a:off x="3133" y="3414"/>
              <a:ext cx="175" cy="233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990000"/>
            </a:solidFill>
            <a:ln w="9525">
              <a:solidFill>
                <a:srgbClr val="99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AutoShape 44"/>
            <p:cNvSpPr>
              <a:spLocks noChangeAspect="1" noChangeArrowheads="1"/>
            </p:cNvSpPr>
            <p:nvPr/>
          </p:nvSpPr>
          <p:spPr bwMode="auto">
            <a:xfrm flipH="1">
              <a:off x="2900" y="2708"/>
              <a:ext cx="178" cy="153"/>
            </a:xfrm>
            <a:prstGeom prst="rightArrow">
              <a:avLst>
                <a:gd name="adj1" fmla="val 50000"/>
                <a:gd name="adj2" fmla="val 29085"/>
              </a:avLst>
            </a:prstGeom>
            <a:solidFill>
              <a:srgbClr val="990000"/>
            </a:solidFill>
            <a:ln w="9525">
              <a:solidFill>
                <a:srgbClr val="99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AutoShape 45"/>
            <p:cNvSpPr>
              <a:spLocks noChangeAspect="1" noChangeArrowheads="1"/>
            </p:cNvSpPr>
            <p:nvPr/>
          </p:nvSpPr>
          <p:spPr bwMode="auto">
            <a:xfrm rot="1045005" flipH="1">
              <a:off x="2311" y="1417"/>
              <a:ext cx="173" cy="120"/>
            </a:xfrm>
            <a:prstGeom prst="rightArrow">
              <a:avLst>
                <a:gd name="adj1" fmla="val 50000"/>
                <a:gd name="adj2" fmla="val 36042"/>
              </a:avLst>
            </a:prstGeom>
            <a:solidFill>
              <a:srgbClr val="990000"/>
            </a:solidFill>
            <a:ln w="9525">
              <a:solidFill>
                <a:srgbClr val="99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AutoShape 48"/>
            <p:cNvSpPr>
              <a:spLocks noChangeAspect="1" noChangeArrowheads="1"/>
            </p:cNvSpPr>
            <p:nvPr/>
          </p:nvSpPr>
          <p:spPr bwMode="auto">
            <a:xfrm rot="17825733" flipH="1">
              <a:off x="3326" y="3536"/>
              <a:ext cx="171" cy="192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990000"/>
            </a:solidFill>
            <a:ln w="9525">
              <a:solidFill>
                <a:srgbClr val="99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73011" y="827315"/>
            <a:ext cx="5934075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38"/>
          <p:cNvSpPr>
            <a:spLocks noChangeAspect="1" noChangeArrowheads="1"/>
          </p:cNvSpPr>
          <p:nvPr/>
        </p:nvSpPr>
        <p:spPr bwMode="auto">
          <a:xfrm rot="10800000">
            <a:off x="7742237" y="2255156"/>
            <a:ext cx="381000" cy="377825"/>
          </a:xfrm>
          <a:prstGeom prst="rightArrow">
            <a:avLst>
              <a:gd name="adj1" fmla="val 50000"/>
              <a:gd name="adj2" fmla="val 25210"/>
            </a:avLst>
          </a:prstGeom>
          <a:solidFill>
            <a:schemeClr val="accent6"/>
          </a:solidFill>
          <a:ln w="9525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Freeform 36"/>
          <p:cNvSpPr>
            <a:spLocks/>
          </p:cNvSpPr>
          <p:nvPr/>
        </p:nvSpPr>
        <p:spPr bwMode="auto">
          <a:xfrm>
            <a:off x="1500230" y="2368050"/>
            <a:ext cx="381179" cy="683719"/>
          </a:xfrm>
          <a:custGeom>
            <a:avLst/>
            <a:gdLst/>
            <a:ahLst/>
            <a:cxnLst>
              <a:cxn ang="0">
                <a:pos x="0" y="296"/>
              </a:cxn>
              <a:cxn ang="0">
                <a:pos x="96" y="56"/>
              </a:cxn>
              <a:cxn ang="0">
                <a:pos x="240" y="632"/>
              </a:cxn>
              <a:cxn ang="0">
                <a:pos x="288" y="152"/>
              </a:cxn>
              <a:cxn ang="0">
                <a:pos x="384" y="488"/>
              </a:cxn>
              <a:cxn ang="0">
                <a:pos x="432" y="200"/>
              </a:cxn>
            </a:cxnLst>
            <a:rect l="0" t="0" r="r" b="b"/>
            <a:pathLst>
              <a:path w="432" h="648">
                <a:moveTo>
                  <a:pt x="0" y="296"/>
                </a:moveTo>
                <a:cubicBezTo>
                  <a:pt x="28" y="148"/>
                  <a:pt x="56" y="0"/>
                  <a:pt x="96" y="56"/>
                </a:cubicBezTo>
                <a:cubicBezTo>
                  <a:pt x="136" y="112"/>
                  <a:pt x="208" y="616"/>
                  <a:pt x="240" y="632"/>
                </a:cubicBezTo>
                <a:cubicBezTo>
                  <a:pt x="272" y="648"/>
                  <a:pt x="264" y="176"/>
                  <a:pt x="288" y="152"/>
                </a:cubicBezTo>
                <a:cubicBezTo>
                  <a:pt x="312" y="128"/>
                  <a:pt x="360" y="480"/>
                  <a:pt x="384" y="488"/>
                </a:cubicBezTo>
                <a:cubicBezTo>
                  <a:pt x="408" y="496"/>
                  <a:pt x="424" y="248"/>
                  <a:pt x="432" y="200"/>
                </a:cubicBezTo>
              </a:path>
            </a:pathLst>
          </a:custGeom>
          <a:noFill/>
          <a:ln w="38100" cmpd="sng">
            <a:solidFill>
              <a:schemeClr val="accent6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</a:t>
            </a:r>
            <a:r>
              <a:rPr lang="en-US" dirty="0" smtClean="0"/>
              <a:t> </a:t>
            </a:r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6134" y="1246414"/>
            <a:ext cx="8067675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HEC-DSS file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5232" y="1420586"/>
            <a:ext cx="619125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HEC-DSS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58686"/>
            <a:ext cx="7772400" cy="4637314"/>
          </a:xfrm>
        </p:spPr>
        <p:txBody>
          <a:bodyPr/>
          <a:lstStyle/>
          <a:p>
            <a:r>
              <a:rPr lang="en-US" dirty="0" smtClean="0"/>
              <a:t>Downstream stage time series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17271" y="1943099"/>
            <a:ext cx="571500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8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99FF33"/>
      </a:accent1>
      <a:accent2>
        <a:srgbClr val="00FFFF"/>
      </a:accent2>
      <a:accent3>
        <a:srgbClr val="AAAAFF"/>
      </a:accent3>
      <a:accent4>
        <a:srgbClr val="DADADA"/>
      </a:accent4>
      <a:accent5>
        <a:srgbClr val="CAFFAD"/>
      </a:accent5>
      <a:accent6>
        <a:srgbClr val="00E7E7"/>
      </a:accent6>
      <a:hlink>
        <a:srgbClr val="CCECFF"/>
      </a:hlink>
      <a:folHlink>
        <a:srgbClr val="969696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99FF33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CAFFAD"/>
        </a:accent5>
        <a:accent6>
          <a:srgbClr val="00E7E7"/>
        </a:accent6>
        <a:hlink>
          <a:srgbClr val="CCECFF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CCFFCC"/>
        </a:accent1>
        <a:accent2>
          <a:srgbClr val="FF0000"/>
        </a:accent2>
        <a:accent3>
          <a:srgbClr val="AAAAFF"/>
        </a:accent3>
        <a:accent4>
          <a:srgbClr val="DADADA"/>
        </a:accent4>
        <a:accent5>
          <a:srgbClr val="E2FFE2"/>
        </a:accent5>
        <a:accent6>
          <a:srgbClr val="E70000"/>
        </a:accent6>
        <a:hlink>
          <a:srgbClr val="CCECFF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35816</TotalTime>
  <Words>612</Words>
  <Application>Microsoft Office PowerPoint</Application>
  <PresentationFormat>On-screen Show (4:3)</PresentationFormat>
  <Paragraphs>158</Paragraphs>
  <Slides>21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Blank Presentation</vt:lpstr>
      <vt:lpstr>DSM2 Simulation Input and Output</vt:lpstr>
      <vt:lpstr>Topics</vt:lpstr>
      <vt:lpstr>DSM2 Input</vt:lpstr>
      <vt:lpstr>Boundary Conditions</vt:lpstr>
      <vt:lpstr>DSM2 Boundary Conditions</vt:lpstr>
      <vt:lpstr> </vt:lpstr>
      <vt:lpstr>Time Series Input</vt:lpstr>
      <vt:lpstr>HEC-DSS file</vt:lpstr>
      <vt:lpstr>HEC-DSS file</vt:lpstr>
      <vt:lpstr>Boundary Conditions</vt:lpstr>
      <vt:lpstr>Slide 11</vt:lpstr>
      <vt:lpstr>Initial Condition Input</vt:lpstr>
      <vt:lpstr>Initial Condition Input</vt:lpstr>
      <vt:lpstr>Tidefile</vt:lpstr>
      <vt:lpstr>Tidefile </vt:lpstr>
      <vt:lpstr>Time Series Output</vt:lpstr>
      <vt:lpstr>Time Series Output</vt:lpstr>
      <vt:lpstr>Time Series Output</vt:lpstr>
      <vt:lpstr>Time Series Output</vt:lpstr>
      <vt:lpstr>Echo Input File</vt:lpstr>
      <vt:lpstr>Tutorial 4: Time Series</vt:lpstr>
    </vt:vector>
  </TitlesOfParts>
  <Manager>Bob Suits</Manager>
  <Company>Department of Water Resources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EXAMPLE: Filling In Stage at Martinez</dc:title>
  <dc:subject>DSM2 Users Group</dc:subject>
  <dc:creator>Michael Mierzwa</dc:creator>
  <cp:keywords>Stage, Martinez, Astronomical, Filling In, HYDRO</cp:keywords>
  <cp:lastModifiedBy>liul</cp:lastModifiedBy>
  <cp:revision>725</cp:revision>
  <cp:lastPrinted>2001-10-29T22:33:12Z</cp:lastPrinted>
  <dcterms:created xsi:type="dcterms:W3CDTF">2000-01-22T00:01:28Z</dcterms:created>
  <dcterms:modified xsi:type="dcterms:W3CDTF">2009-09-08T21:31:52Z</dcterms:modified>
  <cp:category>HYDRO</cp:category>
</cp:coreProperties>
</file>