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29" r:id="rId2"/>
    <p:sldId id="438" r:id="rId3"/>
    <p:sldId id="443" r:id="rId4"/>
    <p:sldId id="442" r:id="rId5"/>
    <p:sldId id="430" r:id="rId6"/>
    <p:sldId id="432" r:id="rId7"/>
    <p:sldId id="433" r:id="rId8"/>
    <p:sldId id="439" r:id="rId9"/>
    <p:sldId id="440" r:id="rId10"/>
    <p:sldId id="441" r:id="rId11"/>
    <p:sldId id="431" r:id="rId12"/>
    <p:sldId id="435" r:id="rId13"/>
    <p:sldId id="436" r:id="rId14"/>
    <p:sldId id="437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14"/>
    <a:srgbClr val="440000"/>
    <a:srgbClr val="A9E3A9"/>
    <a:srgbClr val="00002E"/>
    <a:srgbClr val="FF6600"/>
    <a:srgbClr val="FFFFCC"/>
    <a:srgbClr val="FF0066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627" autoAdjust="0"/>
  </p:normalViewPr>
  <p:slideViewPr>
    <p:cSldViewPr snapToGrid="0">
      <p:cViewPr varScale="1">
        <p:scale>
          <a:sx n="129" d="100"/>
          <a:sy n="129" d="100"/>
        </p:scale>
        <p:origin x="-660" y="-84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9B903EBF-09FF-4E62-81F4-63B07FE89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2004.04.27</a:t>
            </a:r>
          </a:p>
        </p:txBody>
      </p:sp>
      <p:sp>
        <p:nvSpPr>
          <p:cNvPr id="13316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C4C564C2-E97A-4F2A-A46E-940E86DF6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DSM2 Users Group: "EXAMPLE: Filling in Martinez Stage"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2004.04.27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FF1B2-9DDD-4DB7-829A-38C6E50D493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8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FF411-43B4-494C-8F1E-3CFE98A2B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8C6C5-83A7-4FE0-A1A5-BE817F677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22201-E959-49DE-A62C-00AB42491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E2A8A-7779-4380-895C-98F53310B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49839-319A-4A4B-B806-A460EAD94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E576D-4892-43CE-A21D-07199C703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96BDC-0E41-4258-A677-B9CA63FFF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A6D4F-A7E5-4342-8FB6-C38B0C0F7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EB05E-469E-4DC1-BDC5-8C7A110C7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8862A-C024-47A7-AB10-E9F3D9D6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3E980-CCAB-43F8-A5F3-EDEEEBDA4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b="0">
                <a:latin typeface="Arial Narrow" pitchFamily="34" charset="0"/>
              </a:defRPr>
            </a:lvl1pPr>
          </a:lstStyle>
          <a:p>
            <a:pPr>
              <a:defRPr/>
            </a:pPr>
            <a:fld id="{44879540-4E24-4BEB-8043-0F96AEADB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goodedesigns.com/shop/lilpenguinshop/15344790?pid=2574929&amp;tid=g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</p:spPr>
        <p:txBody>
          <a:bodyPr/>
          <a:lstStyle/>
          <a:p>
            <a:r>
              <a:rPr lang="en-US" sz="3600" smtClean="0"/>
              <a:t>Input System and Layering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smtClean="0"/>
              <a:t>DSM2 Training</a:t>
            </a:r>
          </a:p>
          <a:p>
            <a:r>
              <a:rPr lang="en-US" smtClean="0"/>
              <a:t>September 15-17, 2009</a:t>
            </a:r>
          </a:p>
          <a:p>
            <a:endParaRPr lang="en-US" smtClean="0"/>
          </a:p>
          <a:p>
            <a:pPr algn="l"/>
            <a:r>
              <a:rPr lang="en-US" smtClean="0">
                <a:solidFill>
                  <a:srgbClr val="6666FF"/>
                </a:solidFill>
              </a:rPr>
              <a:t>	Eli Ateljevich, PhD</a:t>
            </a:r>
            <a:endParaRPr lang="en-US" sz="2400" smtClean="0">
              <a:solidFill>
                <a:srgbClr val="6666FF"/>
              </a:solidFill>
            </a:endParaRPr>
          </a:p>
          <a:p>
            <a:pPr algn="l"/>
            <a:r>
              <a:rPr lang="en-US" sz="2400" smtClean="0">
                <a:solidFill>
                  <a:srgbClr val="6666FF"/>
                </a:solidFill>
              </a:rPr>
              <a:t>	Delta Modeling Section</a:t>
            </a:r>
          </a:p>
          <a:p>
            <a:pPr algn="l"/>
            <a:r>
              <a:rPr lang="en-US" sz="2400" smtClean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smtClean="0">
              <a:solidFill>
                <a:srgbClr val="6666FF"/>
              </a:solidFill>
            </a:endParaRPr>
          </a:p>
          <a:p>
            <a:pPr algn="l"/>
            <a:endParaRPr lang="en-US" sz="2400" smtClean="0">
              <a:solidFill>
                <a:srgbClr val="6666FF"/>
              </a:solidFill>
            </a:endParaRPr>
          </a:p>
        </p:txBody>
      </p:sp>
      <p:pic>
        <p:nvPicPr>
          <p:cNvPr id="15363" name="Picture 4" descr="dwrani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ChangeArrowheads="1"/>
          </p:cNvSpPr>
          <p:nvPr/>
        </p:nvSpPr>
        <p:spPr bwMode="auto">
          <a:xfrm>
            <a:off x="304800" y="381000"/>
            <a:ext cx="8382000" cy="1828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685800" y="2590800"/>
            <a:ext cx="777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75000"/>
              </a:spcBef>
              <a:buFontTx/>
              <a:buChar char="•"/>
            </a:pPr>
            <a:r>
              <a:rPr lang="en-US" sz="2400" b="0"/>
              <a:t>Although spaces or tabs can be used in DSM2, columns with spaces tend to look better when opened in a different viewer. </a:t>
            </a:r>
          </a:p>
          <a:p>
            <a:pPr marL="342900" indent="-342900" eaLnBrk="0" hangingPunct="0">
              <a:spcBef>
                <a:spcPct val="75000"/>
              </a:spcBef>
              <a:buFontTx/>
              <a:buChar char="•"/>
            </a:pPr>
            <a:r>
              <a:rPr lang="en-US" sz="2400" b="0"/>
              <a:t>The </a:t>
            </a:r>
            <a:r>
              <a:rPr lang="en-US" sz="2400" b="0">
                <a:solidFill>
                  <a:srgbClr val="66FFFF"/>
                </a:solidFill>
              </a:rPr>
              <a:t>dsm2_tidy</a:t>
            </a:r>
            <a:r>
              <a:rPr lang="en-US" sz="2400" b="0"/>
              <a:t> utility cleans up columns and spaces.</a:t>
            </a:r>
          </a:p>
          <a:p>
            <a:pPr marL="342900" indent="-342900" eaLnBrk="0" hangingPunct="0">
              <a:spcBef>
                <a:spcPct val="75000"/>
              </a:spcBef>
              <a:buFontTx/>
              <a:buChar char="•"/>
            </a:pPr>
            <a:r>
              <a:rPr lang="en-US" sz="2400" b="0"/>
              <a:t>Type </a:t>
            </a:r>
            <a:r>
              <a:rPr lang="en-US" sz="2400" b="0">
                <a:solidFill>
                  <a:srgbClr val="66FFFF"/>
                </a:solidFill>
              </a:rPr>
              <a:t>dsm2_tidy --help</a:t>
            </a:r>
            <a:r>
              <a:rPr lang="en-US" sz="2400" b="0"/>
              <a:t> at a command prompt for more info.</a:t>
            </a:r>
          </a:p>
        </p:txBody>
      </p:sp>
      <p:pic>
        <p:nvPicPr>
          <p:cNvPr id="33795" name="Picture 6" descr="SnowBoard Penguin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810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7"/>
          <p:cNvSpPr>
            <a:spLocks noChangeArrowheads="1"/>
          </p:cNvSpPr>
          <p:nvPr/>
        </p:nvSpPr>
        <p:spPr bwMode="auto">
          <a:xfrm>
            <a:off x="2209800" y="1447800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000" b="0">
                <a:solidFill>
                  <a:srgbClr val="0099FF"/>
                </a:solidFill>
              </a:rPr>
              <a:t>dsm2_tidy</a:t>
            </a:r>
          </a:p>
        </p:txBody>
      </p:sp>
      <p:sp>
        <p:nvSpPr>
          <p:cNvPr id="33797" name="WordArt 8"/>
          <p:cNvSpPr>
            <a:spLocks noChangeArrowheads="1" noChangeShapeType="1" noTextEdit="1"/>
          </p:cNvSpPr>
          <p:nvPr/>
        </p:nvSpPr>
        <p:spPr bwMode="auto">
          <a:xfrm>
            <a:off x="3276600" y="457200"/>
            <a:ext cx="4191000" cy="6858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DSM2 Cool Tip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811213" y="4108450"/>
            <a:ext cx="7578725" cy="2459038"/>
          </a:xfrm>
          <a:prstGeom prst="rect">
            <a:avLst/>
          </a:prstGeom>
          <a:solidFill>
            <a:schemeClr val="hlink">
              <a:alpha val="98822"/>
            </a:schemeClr>
          </a:solidFill>
          <a:ln w="22225">
            <a:solidFill>
              <a:srgbClr val="C0C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>
                <a:solidFill>
                  <a:schemeClr val="bg2"/>
                </a:solidFill>
              </a:rPr>
              <a:t>GRID</a:t>
            </a:r>
          </a:p>
          <a:p>
            <a:r>
              <a:rPr lang="en-US" sz="2200">
                <a:solidFill>
                  <a:schemeClr val="bg2"/>
                </a:solidFill>
              </a:rPr>
              <a:t>channel_std_delta_grid_20090715.inp</a:t>
            </a:r>
          </a:p>
          <a:p>
            <a:r>
              <a:rPr lang="en-US" sz="2200">
                <a:solidFill>
                  <a:schemeClr val="bg2"/>
                </a:solidFill>
              </a:rPr>
              <a:t>gate_std_delta_grid_20090827.inp</a:t>
            </a:r>
          </a:p>
          <a:p>
            <a:r>
              <a:rPr lang="en-US" sz="2200">
                <a:solidFill>
                  <a:schemeClr val="bg2"/>
                </a:solidFill>
              </a:rPr>
              <a:t>reservoir_std_delta_grid_20090715.inp</a:t>
            </a:r>
          </a:p>
          <a:p>
            <a:r>
              <a:rPr lang="en-US" sz="2200">
                <a:solidFill>
                  <a:schemeClr val="bg2"/>
                </a:solidFill>
              </a:rPr>
              <a:t>channel_tapered_tracy_blvd_dredge_20090715.inp</a:t>
            </a:r>
          </a:p>
          <a:p>
            <a:r>
              <a:rPr lang="en-US" sz="2200">
                <a:solidFill>
                  <a:schemeClr val="bg2"/>
                </a:solidFill>
              </a:rPr>
              <a:t>gate_permanent_barriers_20090827.inp</a:t>
            </a:r>
          </a:p>
          <a:p>
            <a:r>
              <a:rPr lang="en-US" sz="2200">
                <a:solidFill>
                  <a:schemeClr val="bg2"/>
                </a:solidFill>
              </a:rPr>
              <a:t>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Include Blocks are Themed</a:t>
            </a:r>
          </a:p>
          <a:p>
            <a:pPr lvl="1">
              <a:buFontTx/>
              <a:buNone/>
            </a:pPr>
            <a:r>
              <a:rPr lang="en-US" smtClean="0"/>
              <a:t>Q: Which block holds which tables?</a:t>
            </a:r>
          </a:p>
          <a:p>
            <a:pPr lvl="1">
              <a:buFontTx/>
              <a:buNone/>
            </a:pPr>
            <a:r>
              <a:rPr lang="en-US" smtClean="0"/>
              <a:t>A:  Every Table in the Reference Documentation lists </a:t>
            </a:r>
          </a:p>
          <a:p>
            <a:pPr lvl="1">
              <a:buFontTx/>
              <a:buNone/>
            </a:pPr>
            <a:r>
              <a:rPr lang="en-US" smtClean="0"/>
              <a:t>Identifier-based</a:t>
            </a:r>
          </a:p>
          <a:p>
            <a:pPr lvl="1">
              <a:buFontTx/>
              <a:buNone/>
            </a:pPr>
            <a:r>
              <a:rPr lang="en-US" smtClean="0"/>
              <a:t>Output is fancy</a:t>
            </a:r>
          </a:p>
          <a:p>
            <a:pPr lvl="1">
              <a:buFontTx/>
              <a:buNone/>
            </a:pPr>
            <a:endParaRPr lang="en-US" smtClean="0"/>
          </a:p>
          <a:p>
            <a:pPr lvl="1">
              <a:buFontTx/>
              <a:buNone/>
            </a:pPr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Study Structure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Version 6 Users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Files must contain parent + child items</a:t>
            </a:r>
          </a:p>
          <a:p>
            <a:r>
              <a:rPr lang="en-US" smtClean="0"/>
              <a:t>Cannot redefine same item in same file</a:t>
            </a:r>
          </a:p>
          <a:p>
            <a:pPr lvl="1"/>
            <a:r>
              <a:rPr lang="en-US" smtClean="0"/>
              <a:t>Use comments</a:t>
            </a:r>
          </a:p>
          <a:p>
            <a:r>
              <a:rPr lang="en-US" smtClean="0"/>
              <a:t>Table structure is fixed</a:t>
            </a:r>
          </a:p>
          <a:p>
            <a:r>
              <a:rPr lang="en-US" smtClean="0"/>
              <a:t>Check out the echo.inp files!</a:t>
            </a:r>
          </a:p>
          <a:p>
            <a:pPr lvl="1"/>
            <a:r>
              <a:rPr lang="en-US" smtClean="0"/>
              <a:t>Also echoed in QUAL</a:t>
            </a:r>
          </a:p>
          <a:p>
            <a:endParaRPr lang="en-US" smtClean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96250" cy="4114800"/>
          </a:xfrm>
        </p:spPr>
        <p:txBody>
          <a:bodyPr/>
          <a:lstStyle/>
          <a:p>
            <a:r>
              <a:rPr lang="en-US" smtClean="0"/>
              <a:t>Data management and layering</a:t>
            </a:r>
          </a:p>
          <a:p>
            <a:r>
              <a:rPr lang="en-US" smtClean="0"/>
              <a:t>Input system: tables and include blocks</a:t>
            </a:r>
          </a:p>
          <a:p>
            <a:r>
              <a:rPr lang="en-US" smtClean="0"/>
              <a:t>Syntax and style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Management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35925" cy="4114800"/>
          </a:xfrm>
        </p:spPr>
        <p:txBody>
          <a:bodyPr/>
          <a:lstStyle/>
          <a:p>
            <a:r>
              <a:rPr lang="en-US" smtClean="0"/>
              <a:t>Input batched in files based on type (gate) and theme (sdip)</a:t>
            </a:r>
          </a:p>
          <a:p>
            <a:r>
              <a:rPr lang="en-US" smtClean="0"/>
              <a:t>Versioned input (	/common_input )</a:t>
            </a:r>
          </a:p>
          <a:p>
            <a:r>
              <a:rPr lang="en-US" smtClean="0"/>
              <a:t>Simulations “diff”-able</a:t>
            </a:r>
          </a:p>
          <a:p>
            <a:r>
              <a:rPr lang="en-US" smtClean="0"/>
              <a:t>Archivable</a:t>
            </a:r>
          </a:p>
          <a:p>
            <a:r>
              <a:rPr lang="en-US" smtClean="0"/>
              <a:t>Modifications easy to see</a:t>
            </a:r>
          </a:p>
          <a:p>
            <a:endParaRPr lang="en-US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Layering System</a:t>
            </a:r>
          </a:p>
        </p:txBody>
      </p:sp>
      <p:pic>
        <p:nvPicPr>
          <p:cNvPr id="21506" name="Picture 5" descr="layer_syste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50" y="1697038"/>
            <a:ext cx="8867775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49288" y="1147763"/>
            <a:ext cx="7772400" cy="4114800"/>
          </a:xfrm>
        </p:spPr>
        <p:txBody>
          <a:bodyPr/>
          <a:lstStyle/>
          <a:p>
            <a:r>
              <a:rPr lang="en-US" smtClean="0"/>
              <a:t>Each line inserts file or “layer”</a:t>
            </a:r>
          </a:p>
          <a:p>
            <a:r>
              <a:rPr lang="en-US" smtClean="0"/>
              <a:t>Later listings    higher priority</a:t>
            </a:r>
          </a:p>
          <a:p>
            <a:pPr lvl="1"/>
            <a:r>
              <a:rPr lang="en-US" smtClean="0"/>
              <a:t>Launch file (e.g. hydro.inp is highest)</a:t>
            </a:r>
          </a:p>
          <a:p>
            <a:r>
              <a:rPr lang="en-US" smtClean="0"/>
              <a:t>Include blocks are thematic</a:t>
            </a:r>
          </a:p>
          <a:p>
            <a:pPr lvl="1"/>
            <a:r>
              <a:rPr lang="en-US" smtClean="0"/>
              <a:t>(grid, oprule, etc. See docs and examples)</a:t>
            </a: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12713"/>
            <a:ext cx="7772400" cy="1143000"/>
          </a:xfrm>
        </p:spPr>
        <p:txBody>
          <a:bodyPr/>
          <a:lstStyle/>
          <a:p>
            <a:r>
              <a:rPr lang="en-US" smtClean="0"/>
              <a:t>Include Blocks</a:t>
            </a:r>
          </a:p>
        </p:txBody>
      </p:sp>
      <p:sp>
        <p:nvSpPr>
          <p:cNvPr id="23555" name="Line 11"/>
          <p:cNvSpPr>
            <a:spLocks noChangeShapeType="1"/>
          </p:cNvSpPr>
          <p:nvPr/>
        </p:nvSpPr>
        <p:spPr bwMode="auto">
          <a:xfrm>
            <a:off x="3387725" y="2116138"/>
            <a:ext cx="40005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3556" name="Group 23"/>
          <p:cNvGrpSpPr>
            <a:grpSpLocks/>
          </p:cNvGrpSpPr>
          <p:nvPr/>
        </p:nvGrpSpPr>
        <p:grpSpPr bwMode="auto">
          <a:xfrm>
            <a:off x="1038225" y="4041775"/>
            <a:ext cx="7286625" cy="2674938"/>
            <a:chOff x="613" y="2556"/>
            <a:chExt cx="4590" cy="1685"/>
          </a:xfrm>
        </p:grpSpPr>
        <p:sp>
          <p:nvSpPr>
            <p:cNvPr id="23557" name="Rectangle 16"/>
            <p:cNvSpPr>
              <a:spLocks noChangeArrowheads="1"/>
            </p:cNvSpPr>
            <p:nvPr/>
          </p:nvSpPr>
          <p:spPr bwMode="auto">
            <a:xfrm>
              <a:off x="613" y="2556"/>
              <a:ext cx="4590" cy="1685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Documents"/>
            <p:cNvSpPr>
              <a:spLocks noEditPoints="1" noChangeArrowheads="1"/>
            </p:cNvSpPr>
            <p:nvPr/>
          </p:nvSpPr>
          <p:spPr bwMode="auto">
            <a:xfrm>
              <a:off x="3230" y="2625"/>
              <a:ext cx="1252" cy="1554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tIns="0"/>
            <a:lstStyle/>
            <a:p>
              <a:pPr marL="685800" indent="-685800" algn="ctr">
                <a:defRPr/>
              </a:pPr>
              <a:r>
                <a:rPr lang="en-US" sz="1800">
                  <a:solidFill>
                    <a:schemeClr val="bg2"/>
                  </a:solidFill>
                </a:rPr>
                <a:t>&lt;file3.inp&gt;</a:t>
              </a:r>
            </a:p>
            <a:p>
              <a:pPr marL="685800" indent="-685800">
                <a:defRPr/>
              </a:pPr>
              <a:endParaRPr lang="en-US" sz="600">
                <a:solidFill>
                  <a:schemeClr val="bg2"/>
                </a:solidFill>
              </a:endParaRP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CHANNEL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CHAN_NO LENGTH MANNING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1                  5000       0.035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2                 15000      0.035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3                  15000     0.035 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7420" name="Document"/>
            <p:cNvSpPr>
              <a:spLocks noEditPoints="1" noChangeArrowheads="1"/>
            </p:cNvSpPr>
            <p:nvPr/>
          </p:nvSpPr>
          <p:spPr bwMode="auto">
            <a:xfrm>
              <a:off x="1388" y="2714"/>
              <a:ext cx="1005" cy="1316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GRID</a:t>
              </a:r>
            </a:p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file1.inp</a:t>
              </a:r>
            </a:p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file2.inp</a:t>
              </a:r>
            </a:p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file3.inp</a:t>
              </a:r>
            </a:p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END</a:t>
              </a:r>
            </a:p>
          </p:txBody>
        </p:sp>
        <p:sp>
          <p:nvSpPr>
            <p:cNvPr id="23560" name="Line 15"/>
            <p:cNvSpPr>
              <a:spLocks noChangeShapeType="1"/>
            </p:cNvSpPr>
            <p:nvPr/>
          </p:nvSpPr>
          <p:spPr bwMode="auto">
            <a:xfrm flipV="1">
              <a:off x="2142" y="3023"/>
              <a:ext cx="1218" cy="443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17"/>
            <p:cNvSpPr>
              <a:spLocks noChangeShapeType="1"/>
            </p:cNvSpPr>
            <p:nvPr/>
          </p:nvSpPr>
          <p:spPr bwMode="auto">
            <a:xfrm flipV="1">
              <a:off x="2158" y="2766"/>
              <a:ext cx="1381" cy="509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18"/>
            <p:cNvSpPr>
              <a:spLocks noChangeShapeType="1"/>
            </p:cNvSpPr>
            <p:nvPr/>
          </p:nvSpPr>
          <p:spPr bwMode="auto">
            <a:xfrm flipV="1">
              <a:off x="2172" y="2647"/>
              <a:ext cx="1387" cy="453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Text Box 19"/>
            <p:cNvSpPr txBox="1">
              <a:spLocks noChangeArrowheads="1"/>
            </p:cNvSpPr>
            <p:nvPr/>
          </p:nvSpPr>
          <p:spPr bwMode="auto">
            <a:xfrm>
              <a:off x="4235" y="2685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3564" name="Text Box 20"/>
            <p:cNvSpPr txBox="1">
              <a:spLocks noChangeArrowheads="1"/>
            </p:cNvSpPr>
            <p:nvPr/>
          </p:nvSpPr>
          <p:spPr bwMode="auto">
            <a:xfrm>
              <a:off x="4332" y="2576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3565" name="Text Box 21"/>
            <p:cNvSpPr txBox="1">
              <a:spLocks noChangeArrowheads="1"/>
            </p:cNvSpPr>
            <p:nvPr/>
          </p:nvSpPr>
          <p:spPr bwMode="auto">
            <a:xfrm>
              <a:off x="4127" y="2795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solidFill>
                    <a:schemeClr val="bg2"/>
                  </a:solidFill>
                </a:rPr>
                <a:t>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>
          <a:xfrm>
            <a:off x="2227263" y="15875"/>
            <a:ext cx="6478587" cy="1143000"/>
          </a:xfrm>
        </p:spPr>
        <p:txBody>
          <a:bodyPr/>
          <a:lstStyle/>
          <a:p>
            <a:r>
              <a:rPr lang="en-US" smtClean="0"/>
              <a:t>Tables</a:t>
            </a:r>
          </a:p>
        </p:txBody>
      </p:sp>
      <p:grpSp>
        <p:nvGrpSpPr>
          <p:cNvPr id="25602" name="Group 26"/>
          <p:cNvGrpSpPr>
            <a:grpSpLocks/>
          </p:cNvGrpSpPr>
          <p:nvPr/>
        </p:nvGrpSpPr>
        <p:grpSpPr bwMode="auto">
          <a:xfrm>
            <a:off x="147638" y="523875"/>
            <a:ext cx="9156700" cy="6237288"/>
            <a:chOff x="93" y="330"/>
            <a:chExt cx="5768" cy="3929"/>
          </a:xfrm>
        </p:grpSpPr>
        <p:sp>
          <p:nvSpPr>
            <p:cNvPr id="25603" name="Text Box 12"/>
            <p:cNvSpPr txBox="1">
              <a:spLocks noChangeArrowheads="1"/>
            </p:cNvSpPr>
            <p:nvPr/>
          </p:nvSpPr>
          <p:spPr bwMode="auto">
            <a:xfrm>
              <a:off x="5009" y="893"/>
              <a:ext cx="852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Header</a:t>
              </a:r>
            </a:p>
            <a:p>
              <a:r>
                <a:rPr lang="en-US" sz="2400">
                  <a:solidFill>
                    <a:schemeClr val="tx2"/>
                  </a:solidFill>
                </a:rPr>
                <a:t>(field</a:t>
              </a:r>
            </a:p>
            <a:p>
              <a:r>
                <a:rPr lang="en-US" sz="2400">
                  <a:solidFill>
                    <a:schemeClr val="tx2"/>
                  </a:solidFill>
                </a:rPr>
                <a:t>names)</a:t>
              </a:r>
            </a:p>
          </p:txBody>
        </p:sp>
        <p:sp>
          <p:nvSpPr>
            <p:cNvPr id="25604" name="Text Box 7"/>
            <p:cNvSpPr txBox="1">
              <a:spLocks noChangeArrowheads="1"/>
            </p:cNvSpPr>
            <p:nvPr/>
          </p:nvSpPr>
          <p:spPr bwMode="auto">
            <a:xfrm>
              <a:off x="186" y="741"/>
              <a:ext cx="4798" cy="3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85800" indent="-685800"/>
              <a:r>
                <a:rPr lang="en-US" sz="1800">
                  <a:solidFill>
                    <a:schemeClr val="tx2"/>
                  </a:solidFill>
                  <a:latin typeface="Courier New" pitchFamily="49" charset="0"/>
                </a:rPr>
                <a:t>CHANNEL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pPr marL="685800" indent="-685800"/>
              <a:r>
                <a:rPr lang="en-US" sz="1800">
                  <a:solidFill>
                    <a:schemeClr val="accent1"/>
                  </a:solidFill>
                  <a:latin typeface="Courier New" pitchFamily="49" charset="0"/>
                </a:rPr>
                <a:t>CHAN_NO</a:t>
              </a:r>
              <a:r>
                <a:rPr lang="en-US" sz="1800">
                  <a:latin typeface="Courier New" pitchFamily="49" charset="0"/>
                </a:rPr>
                <a:t> LENGTH   MANNING DISPERSION UP_NODE DOWN_NODE</a:t>
              </a:r>
            </a:p>
            <a:p>
              <a:pPr marL="685800" indent="-685800">
                <a:buFontTx/>
                <a:buAutoNum type="arabicPlain"/>
              </a:pPr>
              <a:r>
                <a:rPr lang="en-US" sz="1800">
                  <a:latin typeface="Courier New" pitchFamily="49" charset="0"/>
                </a:rPr>
                <a:t>   18000    0.030         0.80       1         2</a:t>
              </a:r>
            </a:p>
            <a:p>
              <a:pPr marL="685800" indent="-685800">
                <a:buFontTx/>
                <a:buAutoNum type="arabicPlain" startAt="2"/>
              </a:pPr>
              <a:r>
                <a:rPr lang="en-US" sz="1800">
                  <a:latin typeface="Courier New" pitchFamily="49" charset="0"/>
                </a:rPr>
                <a:t>    8000    0.040         0.80       2         3</a:t>
              </a:r>
            </a:p>
            <a:p>
              <a:pPr marL="685800" indent="-685800">
                <a:buFontTx/>
                <a:buAutoNum type="arabicPlain" startAt="3"/>
              </a:pPr>
              <a:r>
                <a:rPr lang="en-US" sz="1800">
                  <a:latin typeface="Courier New" pitchFamily="49" charset="0"/>
                </a:rPr>
                <a:t>   18000    0.040         0.80       3         4</a:t>
              </a:r>
            </a:p>
            <a:p>
              <a:pPr marL="685800" indent="-685800">
                <a:buFontTx/>
                <a:buAutoNum type="arabicPlain" startAt="4"/>
              </a:pPr>
              <a:r>
                <a:rPr lang="en-US" sz="1800">
                  <a:latin typeface="Courier New" pitchFamily="49" charset="0"/>
                </a:rPr>
                <a:t>   18000    0.040         0.80       4         5</a:t>
              </a:r>
            </a:p>
            <a:p>
              <a:pPr marL="685800" indent="-685800">
                <a:buFontTx/>
                <a:buAutoNum type="arabicPlain" startAt="5"/>
              </a:pPr>
              <a:r>
                <a:rPr lang="en-US" sz="1800">
                  <a:latin typeface="Courier New" pitchFamily="49" charset="0"/>
                </a:rPr>
                <a:t>   18000    0.040         0.80       3         5</a:t>
              </a:r>
            </a:p>
            <a:p>
              <a:pPr marL="685800" indent="-685800">
                <a:buFontTx/>
                <a:buAutoNum type="arabicPlain" startAt="6"/>
              </a:pPr>
              <a:r>
                <a:rPr lang="en-US" sz="1800">
                  <a:latin typeface="Courier New" pitchFamily="49" charset="0"/>
                </a:rPr>
                <a:t>   22000    0.040         0.80       5         6</a:t>
              </a:r>
            </a:p>
            <a:p>
              <a:pPr marL="685800" indent="-685800">
                <a:buFontTx/>
                <a:buAutoNum type="arabicPlain" startAt="7"/>
              </a:pPr>
              <a:r>
                <a:rPr lang="en-US" sz="1800">
                  <a:latin typeface="Courier New" pitchFamily="49" charset="0"/>
                </a:rPr>
                <a:t>   14000    0.040         0.80       6         7</a:t>
              </a:r>
            </a:p>
            <a:p>
              <a:pPr marL="685800" indent="-685800"/>
              <a:r>
                <a:rPr lang="en-US" sz="1800">
                  <a:latin typeface="Courier New" pitchFamily="49" charset="0"/>
                </a:rPr>
                <a:t>END</a:t>
              </a:r>
            </a:p>
            <a:p>
              <a:pPr marL="685800" indent="-685800"/>
              <a:endParaRPr lang="en-US" sz="1800">
                <a:latin typeface="Courier New" pitchFamily="49" charset="0"/>
              </a:endParaRPr>
            </a:p>
            <a:p>
              <a:pPr marL="685800" indent="-685800"/>
              <a:endParaRPr lang="en-US" sz="1800">
                <a:latin typeface="Courier New" pitchFamily="49" charset="0"/>
              </a:endParaRPr>
            </a:p>
            <a:p>
              <a:pPr marL="685800" indent="-685800"/>
              <a:r>
                <a:rPr lang="en-US" sz="1800">
                  <a:solidFill>
                    <a:schemeClr val="tx2"/>
                  </a:solidFill>
                  <a:latin typeface="Courier New" pitchFamily="49" charset="0"/>
                </a:rPr>
                <a:t>XSECT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pPr marL="685800" indent="-685800"/>
              <a:r>
                <a:rPr lang="en-US" sz="1800">
                  <a:solidFill>
                    <a:schemeClr val="accent1"/>
                  </a:solidFill>
                  <a:latin typeface="Courier New" pitchFamily="49" charset="0"/>
                </a:rPr>
                <a:t>CHAN_NO</a:t>
              </a:r>
              <a:r>
                <a:rPr lang="en-US" sz="1800">
                  <a:latin typeface="Courier New" pitchFamily="49" charset="0"/>
                </a:rPr>
                <a:t>   DISTANCE    FILE</a:t>
              </a:r>
            </a:p>
            <a:p>
              <a:pPr marL="685800" indent="-685800">
                <a:buFontTx/>
                <a:buAutoNum type="arabicPlain"/>
              </a:pPr>
              <a:r>
                <a:rPr lang="en-US" sz="1800">
                  <a:latin typeface="Courier New" pitchFamily="49" charset="0"/>
                </a:rPr>
                <a:t>     0.200       1_0_200.txt</a:t>
              </a:r>
            </a:p>
            <a:p>
              <a:pPr marL="685800" indent="-685800"/>
              <a:r>
                <a:rPr lang="en-US" sz="1800">
                  <a:latin typeface="Courier New" pitchFamily="49" charset="0"/>
                </a:rPr>
                <a:t>1         0.800       1_0_800.txt</a:t>
              </a:r>
            </a:p>
            <a:p>
              <a:pPr marL="685800" indent="-685800">
                <a:buFontTx/>
                <a:buAutoNum type="arabicPlain" startAt="2"/>
              </a:pPr>
              <a:r>
                <a:rPr lang="en-US" sz="1800">
                  <a:latin typeface="Courier New" pitchFamily="49" charset="0"/>
                </a:rPr>
                <a:t>     0.500       2_0_500.txt</a:t>
              </a:r>
            </a:p>
            <a:p>
              <a:pPr marL="685800" indent="-685800"/>
              <a:r>
                <a:rPr lang="en-US" sz="1800">
                  <a:latin typeface="Courier New" pitchFamily="49" charset="0"/>
                </a:rPr>
                <a:t>...</a:t>
              </a:r>
            </a:p>
            <a:p>
              <a:pPr marL="685800" indent="-685800">
                <a:buFontTx/>
                <a:buAutoNum type="arabicPlain" startAt="7"/>
              </a:pPr>
              <a:r>
                <a:rPr lang="en-US" sz="1800">
                  <a:latin typeface="Courier New" pitchFamily="49" charset="0"/>
                </a:rPr>
                <a:t>     0.900       7_0_900.txt</a:t>
              </a:r>
            </a:p>
            <a:p>
              <a:pPr marL="685800" indent="-685800"/>
              <a:r>
                <a:rPr lang="en-US" sz="1800">
                  <a:latin typeface="Courier New" pitchFamily="49" charset="0"/>
                </a:rPr>
                <a:t>END </a:t>
              </a:r>
            </a:p>
          </p:txBody>
        </p:sp>
        <p:sp>
          <p:nvSpPr>
            <p:cNvPr id="25605" name="AutoShape 8"/>
            <p:cNvSpPr>
              <a:spLocks/>
            </p:cNvSpPr>
            <p:nvPr/>
          </p:nvSpPr>
          <p:spPr bwMode="auto">
            <a:xfrm>
              <a:off x="3286" y="3032"/>
              <a:ext cx="56" cy="1057"/>
            </a:xfrm>
            <a:prstGeom prst="rightBrace">
              <a:avLst>
                <a:gd name="adj1" fmla="val 157292"/>
                <a:gd name="adj2" fmla="val 50000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606" name="Text Box 9"/>
            <p:cNvSpPr txBox="1">
              <a:spLocks noChangeArrowheads="1"/>
            </p:cNvSpPr>
            <p:nvPr/>
          </p:nvSpPr>
          <p:spPr bwMode="auto">
            <a:xfrm>
              <a:off x="3373" y="3404"/>
              <a:ext cx="1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Child Table</a:t>
              </a:r>
            </a:p>
          </p:txBody>
        </p:sp>
        <p:sp>
          <p:nvSpPr>
            <p:cNvPr id="25607" name="Text Box 10"/>
            <p:cNvSpPr txBox="1">
              <a:spLocks noChangeArrowheads="1"/>
            </p:cNvSpPr>
            <p:nvPr/>
          </p:nvSpPr>
          <p:spPr bwMode="auto">
            <a:xfrm>
              <a:off x="2672" y="2477"/>
              <a:ext cx="1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Parent Table</a:t>
              </a:r>
            </a:p>
          </p:txBody>
        </p:sp>
        <p:sp>
          <p:nvSpPr>
            <p:cNvPr id="25608" name="AutoShape 11"/>
            <p:cNvSpPr>
              <a:spLocks/>
            </p:cNvSpPr>
            <p:nvPr/>
          </p:nvSpPr>
          <p:spPr bwMode="auto">
            <a:xfrm rot="5400000">
              <a:off x="2758" y="757"/>
              <a:ext cx="114" cy="3328"/>
            </a:xfrm>
            <a:prstGeom prst="rightBrace">
              <a:avLst>
                <a:gd name="adj1" fmla="val 243275"/>
                <a:gd name="adj2" fmla="val 50046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609" name="AutoShape 13"/>
            <p:cNvSpPr>
              <a:spLocks noChangeArrowheads="1"/>
            </p:cNvSpPr>
            <p:nvPr/>
          </p:nvSpPr>
          <p:spPr bwMode="auto">
            <a:xfrm>
              <a:off x="4837" y="972"/>
              <a:ext cx="191" cy="133"/>
            </a:xfrm>
            <a:prstGeom prst="leftArrow">
              <a:avLst>
                <a:gd name="adj1" fmla="val 50000"/>
                <a:gd name="adj2" fmla="val 35902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Text Box 14"/>
            <p:cNvSpPr txBox="1">
              <a:spLocks noChangeArrowheads="1"/>
            </p:cNvSpPr>
            <p:nvPr/>
          </p:nvSpPr>
          <p:spPr bwMode="auto">
            <a:xfrm>
              <a:off x="183" y="330"/>
              <a:ext cx="1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Table Name</a:t>
              </a:r>
            </a:p>
          </p:txBody>
        </p:sp>
        <p:sp>
          <p:nvSpPr>
            <p:cNvPr id="25611" name="AutoShape 15"/>
            <p:cNvSpPr>
              <a:spLocks noChangeArrowheads="1"/>
            </p:cNvSpPr>
            <p:nvPr/>
          </p:nvSpPr>
          <p:spPr bwMode="auto">
            <a:xfrm>
              <a:off x="698" y="612"/>
              <a:ext cx="56" cy="163"/>
            </a:xfrm>
            <a:prstGeom prst="downArrow">
              <a:avLst>
                <a:gd name="adj1" fmla="val 50000"/>
                <a:gd name="adj2" fmla="val 72768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Text Box 16"/>
            <p:cNvSpPr txBox="1">
              <a:spLocks noChangeArrowheads="1"/>
            </p:cNvSpPr>
            <p:nvPr/>
          </p:nvSpPr>
          <p:spPr bwMode="auto">
            <a:xfrm>
              <a:off x="1011" y="605"/>
              <a:ext cx="9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Identifier</a:t>
              </a:r>
            </a:p>
          </p:txBody>
        </p:sp>
        <p:sp>
          <p:nvSpPr>
            <p:cNvPr id="25613" name="AutoShape 19"/>
            <p:cNvSpPr>
              <a:spLocks noChangeArrowheads="1"/>
            </p:cNvSpPr>
            <p:nvPr/>
          </p:nvSpPr>
          <p:spPr bwMode="auto">
            <a:xfrm rot="2893719">
              <a:off x="902" y="780"/>
              <a:ext cx="70" cy="231"/>
            </a:xfrm>
            <a:prstGeom prst="downArrow">
              <a:avLst>
                <a:gd name="adj1" fmla="val 50000"/>
                <a:gd name="adj2" fmla="val 8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614" name="Text Box 20"/>
            <p:cNvSpPr txBox="1">
              <a:spLocks noChangeArrowheads="1"/>
            </p:cNvSpPr>
            <p:nvPr/>
          </p:nvSpPr>
          <p:spPr bwMode="auto">
            <a:xfrm>
              <a:off x="937" y="2602"/>
              <a:ext cx="16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Parent Identifier     </a:t>
              </a:r>
            </a:p>
          </p:txBody>
        </p:sp>
        <p:sp>
          <p:nvSpPr>
            <p:cNvPr id="25615" name="AutoShape 21"/>
            <p:cNvSpPr>
              <a:spLocks noChangeArrowheads="1"/>
            </p:cNvSpPr>
            <p:nvPr/>
          </p:nvSpPr>
          <p:spPr bwMode="auto">
            <a:xfrm rot="2893719">
              <a:off x="838" y="2810"/>
              <a:ext cx="65" cy="222"/>
            </a:xfrm>
            <a:prstGeom prst="downArrow">
              <a:avLst>
                <a:gd name="adj1" fmla="val 50000"/>
                <a:gd name="adj2" fmla="val 8538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616" name="Freeform 23"/>
            <p:cNvSpPr>
              <a:spLocks/>
            </p:cNvSpPr>
            <p:nvPr/>
          </p:nvSpPr>
          <p:spPr bwMode="auto">
            <a:xfrm>
              <a:off x="93" y="538"/>
              <a:ext cx="121" cy="2266"/>
            </a:xfrm>
            <a:custGeom>
              <a:avLst/>
              <a:gdLst>
                <a:gd name="T0" fmla="*/ 121 w 121"/>
                <a:gd name="T1" fmla="*/ 0 h 2266"/>
                <a:gd name="T2" fmla="*/ 55 w 121"/>
                <a:gd name="T3" fmla="*/ 81 h 2266"/>
                <a:gd name="T4" fmla="*/ 7 w 121"/>
                <a:gd name="T5" fmla="*/ 386 h 2266"/>
                <a:gd name="T6" fmla="*/ 12 w 121"/>
                <a:gd name="T7" fmla="*/ 1661 h 2266"/>
                <a:gd name="T8" fmla="*/ 12 w 121"/>
                <a:gd name="T9" fmla="*/ 2061 h 2266"/>
                <a:gd name="T10" fmla="*/ 21 w 121"/>
                <a:gd name="T11" fmla="*/ 2185 h 2266"/>
                <a:gd name="T12" fmla="*/ 59 w 121"/>
                <a:gd name="T13" fmla="*/ 2266 h 22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1"/>
                <a:gd name="T22" fmla="*/ 0 h 2266"/>
                <a:gd name="T23" fmla="*/ 121 w 121"/>
                <a:gd name="T24" fmla="*/ 2266 h 22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1" h="2266">
                  <a:moveTo>
                    <a:pt x="121" y="0"/>
                  </a:moveTo>
                  <a:cubicBezTo>
                    <a:pt x="110" y="13"/>
                    <a:pt x="74" y="17"/>
                    <a:pt x="55" y="81"/>
                  </a:cubicBezTo>
                  <a:cubicBezTo>
                    <a:pt x="36" y="145"/>
                    <a:pt x="14" y="123"/>
                    <a:pt x="7" y="386"/>
                  </a:cubicBezTo>
                  <a:cubicBezTo>
                    <a:pt x="0" y="649"/>
                    <a:pt x="11" y="1382"/>
                    <a:pt x="12" y="1661"/>
                  </a:cubicBezTo>
                  <a:cubicBezTo>
                    <a:pt x="13" y="1940"/>
                    <a:pt x="11" y="1974"/>
                    <a:pt x="12" y="2061"/>
                  </a:cubicBezTo>
                  <a:cubicBezTo>
                    <a:pt x="13" y="2148"/>
                    <a:pt x="13" y="2151"/>
                    <a:pt x="21" y="2185"/>
                  </a:cubicBezTo>
                  <a:cubicBezTo>
                    <a:pt x="29" y="2219"/>
                    <a:pt x="50" y="2249"/>
                    <a:pt x="59" y="2266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Tables + Layering</a:t>
            </a:r>
          </a:p>
        </p:txBody>
      </p:sp>
      <p:pic>
        <p:nvPicPr>
          <p:cNvPr id="27650" name="Picture 6"/>
          <p:cNvPicPr>
            <a:picLocks noChangeAspect="1" noChangeArrowheads="1"/>
          </p:cNvPicPr>
          <p:nvPr/>
        </p:nvPicPr>
        <p:blipFill>
          <a:blip r:embed="rId3"/>
          <a:srcRect l="10548" t="16594" b="6383"/>
          <a:stretch>
            <a:fillRect/>
          </a:stretch>
        </p:blipFill>
        <p:spPr bwMode="auto">
          <a:xfrm>
            <a:off x="238125" y="1525588"/>
            <a:ext cx="5654675" cy="365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651" name="Group 11"/>
          <p:cNvGrpSpPr>
            <a:grpSpLocks/>
          </p:cNvGrpSpPr>
          <p:nvPr/>
        </p:nvGrpSpPr>
        <p:grpSpPr bwMode="auto">
          <a:xfrm>
            <a:off x="1870075" y="2503488"/>
            <a:ext cx="6550025" cy="3325812"/>
            <a:chOff x="1178" y="1577"/>
            <a:chExt cx="4126" cy="2095"/>
          </a:xfrm>
        </p:grpSpPr>
        <p:pic>
          <p:nvPicPr>
            <p:cNvPr id="27652" name="Picture 9"/>
            <p:cNvPicPr>
              <a:picLocks noChangeAspect="1" noChangeArrowheads="1"/>
            </p:cNvPicPr>
            <p:nvPr/>
          </p:nvPicPr>
          <p:blipFill>
            <a:blip r:embed="rId4"/>
            <a:srcRect l="9241" t="18350" b="4234"/>
            <a:stretch>
              <a:fillRect/>
            </a:stretch>
          </p:blipFill>
          <p:spPr bwMode="auto">
            <a:xfrm>
              <a:off x="1178" y="1577"/>
              <a:ext cx="4126" cy="2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53" name="Rectangle 10"/>
            <p:cNvSpPr>
              <a:spLocks noChangeArrowheads="1"/>
            </p:cNvSpPr>
            <p:nvPr/>
          </p:nvSpPr>
          <p:spPr bwMode="auto">
            <a:xfrm>
              <a:off x="4113" y="1766"/>
              <a:ext cx="1038" cy="795"/>
            </a:xfrm>
            <a:prstGeom prst="rect">
              <a:avLst/>
            </a:prstGeom>
            <a:solidFill>
              <a:srgbClr val="800080">
                <a:alpha val="20000"/>
              </a:srgbClr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3850"/>
            <a:ext cx="7870825" cy="1143000"/>
          </a:xfrm>
        </p:spPr>
        <p:txBody>
          <a:bodyPr/>
          <a:lstStyle/>
          <a:p>
            <a:r>
              <a:rPr lang="en-US" smtClean="0"/>
              <a:t>ENVVAR: Text Substitution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038" y="1362075"/>
            <a:ext cx="8664575" cy="5059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smtClean="0"/>
              <a:t>Used for flexibility…avoids multiple files and erasing</a:t>
            </a:r>
          </a:p>
          <a:p>
            <a:pPr>
              <a:lnSpc>
                <a:spcPct val="80000"/>
              </a:lnSpc>
            </a:pPr>
            <a:r>
              <a:rPr lang="en-US" sz="2600" smtClean="0"/>
              <a:t>Define in ENVVAR table (or OS environment):</a:t>
            </a:r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r>
              <a:rPr lang="en-US" sz="2600" smtClean="0"/>
              <a:t>Subject to layering</a:t>
            </a:r>
          </a:p>
          <a:p>
            <a:pPr>
              <a:lnSpc>
                <a:spcPct val="80000"/>
              </a:lnSpc>
            </a:pPr>
            <a:r>
              <a:rPr lang="en-US" sz="2600" smtClean="0"/>
              <a:t>Use anywhere else using ${ }:   </a:t>
            </a:r>
          </a:p>
          <a:p>
            <a:pPr>
              <a:lnSpc>
                <a:spcPct val="80000"/>
              </a:lnSpc>
            </a:pPr>
            <a:r>
              <a:rPr lang="en-US" sz="2600" smtClean="0"/>
              <a:t>Nesting and interdependency allowed.</a:t>
            </a:r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  <a:buFontTx/>
              <a:buNone/>
            </a:pPr>
            <a:endParaRPr lang="en-US" sz="2400" smtClean="0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455738" y="2981325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85800" indent="-685800"/>
            <a:endParaRPr lang="en-US"/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1019175" y="2262188"/>
            <a:ext cx="7448550" cy="24368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ENVVAR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NAME             VALUE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DSM2INPUTDIR     ${DSM2_HOME}/common_input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START_DATE       01JAN1990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STUDYDIR         .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OUTPUT           ${STUDYDIR}/output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END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5357813" y="5330825"/>
            <a:ext cx="2927350" cy="427038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${DSM2INPUTDIR}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Style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14513"/>
            <a:ext cx="7772400" cy="4114800"/>
          </a:xfrm>
        </p:spPr>
        <p:txBody>
          <a:bodyPr/>
          <a:lstStyle/>
          <a:p>
            <a:r>
              <a:rPr lang="en-US" smtClean="0"/>
              <a:t>Use Upper Case:</a:t>
            </a:r>
          </a:p>
          <a:p>
            <a:pPr lvl="1"/>
            <a:r>
              <a:rPr lang="en-US" smtClean="0"/>
              <a:t>Table/Include Block Names and Headers</a:t>
            </a:r>
          </a:p>
          <a:p>
            <a:pPr lvl="1"/>
            <a:r>
              <a:rPr lang="en-US" smtClean="0"/>
              <a:t>ENVVAR substitution ${LIKE_THIS}</a:t>
            </a:r>
          </a:p>
          <a:p>
            <a:pPr lvl="1"/>
            <a:r>
              <a:rPr lang="en-US" smtClean="0"/>
              <a:t>Constants in op rules</a:t>
            </a:r>
          </a:p>
          <a:p>
            <a:r>
              <a:rPr lang="en-US" smtClean="0"/>
              <a:t>Use lower_case everywhere else</a:t>
            </a:r>
          </a:p>
          <a:p>
            <a:r>
              <a:rPr lang="en-US" smtClean="0"/>
              <a:t>Set your text editor for spaces, not tabs</a:t>
            </a:r>
          </a:p>
          <a:p>
            <a:endParaRPr lang="en-US" smtClean="0"/>
          </a:p>
          <a:p>
            <a:pPr lvl="1"/>
            <a:endParaRPr lang="en-US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34555</TotalTime>
  <Words>368</Words>
  <Application>Microsoft PowerPoint</Application>
  <PresentationFormat>On-screen Show (4:3)</PresentationFormat>
  <Paragraphs>128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Arial Narrow</vt:lpstr>
      <vt:lpstr>Courier New</vt:lpstr>
      <vt:lpstr>Blank Presentation</vt:lpstr>
      <vt:lpstr>Input System and Layering</vt:lpstr>
      <vt:lpstr>Topics</vt:lpstr>
      <vt:lpstr>Data Management</vt:lpstr>
      <vt:lpstr>Layering System</vt:lpstr>
      <vt:lpstr>Include Blocks</vt:lpstr>
      <vt:lpstr>Tables</vt:lpstr>
      <vt:lpstr>Tables + Layering</vt:lpstr>
      <vt:lpstr>ENVVAR: Text Substitution</vt:lpstr>
      <vt:lpstr>Style</vt:lpstr>
      <vt:lpstr>Slide 10</vt:lpstr>
      <vt:lpstr>Slide 11</vt:lpstr>
      <vt:lpstr>Slide 12</vt:lpstr>
      <vt:lpstr>Study Structure</vt:lpstr>
      <vt:lpstr>For Version 6 Users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Eli Ateljevich</cp:lastModifiedBy>
  <cp:revision>585</cp:revision>
  <cp:lastPrinted>2001-10-29T22:33:12Z</cp:lastPrinted>
  <dcterms:created xsi:type="dcterms:W3CDTF">2000-01-22T00:01:28Z</dcterms:created>
  <dcterms:modified xsi:type="dcterms:W3CDTF">2009-08-31T14:52:51Z</dcterms:modified>
  <cp:category>HYDRO</cp:category>
</cp:coreProperties>
</file>