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9" r:id="rId2"/>
    <p:sldId id="450" r:id="rId3"/>
    <p:sldId id="475" r:id="rId4"/>
    <p:sldId id="451" r:id="rId5"/>
    <p:sldId id="452" r:id="rId6"/>
    <p:sldId id="474" r:id="rId7"/>
    <p:sldId id="453" r:id="rId8"/>
    <p:sldId id="471" r:id="rId9"/>
    <p:sldId id="456" r:id="rId10"/>
    <p:sldId id="446" r:id="rId11"/>
    <p:sldId id="448" r:id="rId12"/>
    <p:sldId id="436" r:id="rId13"/>
    <p:sldId id="445" r:id="rId14"/>
    <p:sldId id="440" r:id="rId15"/>
    <p:sldId id="458" r:id="rId16"/>
    <p:sldId id="459" r:id="rId17"/>
    <p:sldId id="460" r:id="rId18"/>
    <p:sldId id="462" r:id="rId19"/>
    <p:sldId id="472" r:id="rId20"/>
    <p:sldId id="463" r:id="rId21"/>
    <p:sldId id="461" r:id="rId22"/>
    <p:sldId id="464" r:id="rId23"/>
    <p:sldId id="468" r:id="rId24"/>
    <p:sldId id="473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000014"/>
    <a:srgbClr val="440000"/>
    <a:srgbClr val="A9E3A9"/>
    <a:srgbClr val="00002E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294" y="-10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7109DA1-F612-490B-AEF8-093AA2FEF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640BB42-293E-4D4A-8EFA-8BC60903D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A7146-F520-4E88-A60B-E57E70C3D98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9598-49D1-47D3-AC75-4FD412898C59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1C9E0-6EFF-4579-B060-21E622B505C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BC507-61DD-4FC9-A208-43E62A94AEC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5B1C-2261-4E05-B5B0-358B61E7689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l"/>
            <a:r>
              <a:rPr lang="en-US" altLang="zh-CN" sz="1200" b="0">
                <a:latin typeface="Times New Roman" pitchFamily="18" charset="0"/>
              </a:rPr>
              <a:t>DSM2 Users Group: "EXAMPLE: Filling in Martinez Stage"</a:t>
            </a:r>
          </a:p>
        </p:txBody>
      </p:sp>
      <p:sp>
        <p:nvSpPr>
          <p:cNvPr id="33795" name="Rectangle 3"/>
          <p:cNvSpPr txBox="1">
            <a:spLocks noGrp="1"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r"/>
            <a:r>
              <a:rPr lang="en-US" altLang="zh-CN" sz="1200" b="0">
                <a:latin typeface="Times New Roman" pitchFamily="18" charset="0"/>
              </a:rPr>
              <a:t>2004.04.27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74C71A7D-A18A-41D1-BC97-A7D98F4EB0C1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dirty="0" smtClean="0">
                <a:ea typeface="宋体" charset="-122"/>
              </a:rPr>
              <a:t> How to start</a:t>
            </a:r>
            <a:r>
              <a:rPr lang="en-US" altLang="zh-CN" sz="1200" baseline="0" dirty="0" smtClean="0">
                <a:ea typeface="宋体" charset="-122"/>
              </a:rPr>
              <a:t> model simulation </a:t>
            </a:r>
            <a:r>
              <a:rPr lang="en-US" altLang="zh-CN" sz="1200" dirty="0" smtClean="0">
                <a:ea typeface="宋体" charset="-122"/>
              </a:rPr>
              <a:t>(update boundaries, update </a:t>
            </a:r>
            <a:r>
              <a:rPr lang="en-US" altLang="zh-CN" sz="1200" dirty="0" err="1" smtClean="0">
                <a:ea typeface="宋体" charset="-122"/>
              </a:rPr>
              <a:t>inp</a:t>
            </a:r>
            <a:r>
              <a:rPr lang="en-US" altLang="zh-CN" sz="1200" dirty="0" smtClean="0">
                <a:ea typeface="宋体" charset="-122"/>
              </a:rPr>
              <a:t> files, and use launch script)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5D5C6-6509-4E0D-950F-55C5FAD2028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0FE18-6EB0-472F-BEB7-F0C363D8026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64FA9-B3F4-44E3-A473-75A4BD44221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81464-1691-441C-B6B1-35CC1E7B486D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A2325-9CD7-45C7-B630-315BF89A314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366DE-E0D6-44A6-A3B4-81FB2252242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695BE-5A36-4E9E-AEE6-B95E19ED4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71505-2A40-4287-8BE5-77196296C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3FC337-FB13-437E-91AD-E1DDE52752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B31FB-DF24-4B15-8DFD-7E2A42FFF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72DF68-7547-494A-8520-42430DCDA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25CA4C-0085-4A4F-935F-668C5DB29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841A6-A07B-4166-90E6-9CF726A41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B3AA4F-BBD2-4BCA-9200-02436FAD0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89241-7E70-4D3F-A3C5-D2F7380CB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E67F6-A3F1-4B6D-9AB1-7E606E08C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270E0-43BF-41FA-91D1-3389821ED9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fld id="{4D3DEFBF-2271-4CA6-BAF0-02C9826F6E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DSM2: Historical Simulation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DSM2 Training</a:t>
            </a:r>
          </a:p>
          <a:p>
            <a:r>
              <a:rPr lang="en-US" altLang="zh-CN" dirty="0" smtClean="0">
                <a:ea typeface="宋体" charset="-122"/>
              </a:rPr>
              <a:t>Fall, 2009</a:t>
            </a:r>
          </a:p>
          <a:p>
            <a:endParaRPr lang="en-US" altLang="zh-CN" dirty="0" smtClean="0">
              <a:ea typeface="宋体" charset="-122"/>
            </a:endParaRPr>
          </a:p>
          <a:p>
            <a:pPr algn="l"/>
            <a:r>
              <a:rPr lang="en-US" altLang="zh-CN" dirty="0" smtClean="0">
                <a:solidFill>
                  <a:srgbClr val="6666FF"/>
                </a:solidFill>
                <a:ea typeface="宋体" charset="-122"/>
              </a:rPr>
              <a:t>	Lan Liang, Ph.D., P.E.</a:t>
            </a:r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Delta Modeling Section</a:t>
            </a: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California Department of Water Resources</a:t>
            </a:r>
          </a:p>
          <a:p>
            <a:pPr algn="l"/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endParaRPr lang="zh-CN" altLang="en-US" sz="2400" dirty="0" smtClean="0">
              <a:solidFill>
                <a:srgbClr val="6666FF"/>
              </a:solidFill>
              <a:ea typeface="宋体" charset="-122"/>
            </a:endParaRPr>
          </a:p>
        </p:txBody>
      </p:sp>
      <p:pic>
        <p:nvPicPr>
          <p:cNvPr id="1331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F5A8C5A-A3F9-4388-92B9-6887819860B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Configuration File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981200"/>
            <a:ext cx="8642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Really just an extra ENVVARS section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Can comment out a variable if you supply it in the environment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runtime, historical version, output file names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DSM2MODIFIER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tidefile name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Allows you to move things around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465E6CE-CF45-4968-94C1-FBE0DAEFB64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90500"/>
            <a:ext cx="8154988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Launch Files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708150"/>
            <a:ext cx="8945562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Applies </a:t>
            </a:r>
            <a:r>
              <a:rPr lang="en-US" altLang="zh-CN" dirty="0" err="1" smtClean="0">
                <a:ea typeface="宋体" charset="-122"/>
              </a:rPr>
              <a:t>config</a:t>
            </a:r>
            <a:r>
              <a:rPr lang="en-US" altLang="zh-CN" dirty="0" smtClean="0">
                <a:ea typeface="宋体" charset="-122"/>
              </a:rPr>
              <a:t> for particular model: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e.g. HYDROTIDEFILE: hydro output,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IO_FILES section: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Define </a:t>
            </a:r>
            <a:r>
              <a:rPr lang="en-US" altLang="zh-CN" dirty="0" err="1" smtClean="0">
                <a:ea typeface="宋体" charset="-122"/>
              </a:rPr>
              <a:t>tidefile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Use/disable restart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Name your echoed output file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Extra output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Changes in SCALAR (print level, time step,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initial concentration)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96AD69-25AE-4CFF-942B-1660962F4DA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Historical Model Template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654175"/>
            <a:ext cx="8561388" cy="447198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Simulations </a:t>
            </a: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  Oct.,1989 - current, available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updated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Monthly, by O&amp;M, Delta Compliance &amp;    		Modeling section for MWQI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Perhaps annually, by BDO 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11EC10-D019-47C4-B585-AF4B58617F4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27063" y="1492250"/>
            <a:ext cx="7772400" cy="4114800"/>
          </a:xfrm>
          <a:prstGeom prst="rect">
            <a:avLst/>
          </a:prstGeo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Study templates for historical: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Typical change is updated data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err="1" smtClean="0">
                <a:ea typeface="宋体" charset="-122"/>
              </a:rPr>
              <a:t>Config</a:t>
            </a:r>
            <a:r>
              <a:rPr lang="en-US" altLang="zh-CN" sz="2600" dirty="0" smtClean="0">
                <a:ea typeface="宋体" charset="-122"/>
              </a:rPr>
              <a:t> file </a:t>
            </a:r>
            <a:r>
              <a:rPr lang="en-US" altLang="zh-CN" sz="2800" dirty="0" smtClean="0">
                <a:ea typeface="宋体" charset="-122"/>
              </a:rPr>
              <a:t>for</a:t>
            </a:r>
            <a:r>
              <a:rPr lang="en-US" altLang="zh-CN" sz="2600" dirty="0" smtClean="0">
                <a:ea typeface="宋体" charset="-122"/>
              </a:rPr>
              <a:t> small changes/alternatives</a:t>
            </a:r>
          </a:p>
          <a:p>
            <a:pPr lvl="1"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Simulations for major changes: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geometry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constituents</a:t>
            </a:r>
            <a:endParaRPr lang="en-US" altLang="zh-CN" sz="2600" b="0" kern="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048D41D-F37A-4E60-B200-6F9877C014D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Setup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8413750" cy="476726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Use a launch script to run dsm2 models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hydro historical_hydro.inp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qual_ec.inp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qual_do.inp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ptm</a:t>
            </a:r>
            <a:r>
              <a:rPr lang="en-US" altLang="zh-CN" dirty="0" smtClean="0">
                <a:ea typeface="宋体" charset="-122"/>
              </a:rPr>
              <a:t> historical_ptm.inp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07885" y="62411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Possible problems running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543" y="2249714"/>
            <a:ext cx="667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Time series setting problems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Flow transfer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Using tide file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Restart run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Channel dried up</a:t>
            </a:r>
          </a:p>
          <a:p>
            <a:pPr marL="742950" indent="-742950" algn="l">
              <a:buFont typeface="+mj-lt"/>
              <a:buAutoNum type="arabicPeriod"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1</a:t>
            </a:r>
            <a:endParaRPr lang="en-US" dirty="0"/>
          </a:p>
        </p:txBody>
      </p:sp>
      <p:pic>
        <p:nvPicPr>
          <p:cNvPr id="6" name="Picture 5" descr="win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213" y="885371"/>
            <a:ext cx="6353175" cy="3200400"/>
          </a:xfrm>
          <a:prstGeom prst="rect">
            <a:avLst/>
          </a:prstGeom>
        </p:spPr>
      </p:pic>
      <p:pic>
        <p:nvPicPr>
          <p:cNvPr id="7" name="Picture 6" descr="win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7" y="3897994"/>
            <a:ext cx="3238500" cy="2495550"/>
          </a:xfrm>
          <a:prstGeom prst="rect">
            <a:avLst/>
          </a:prstGeom>
        </p:spPr>
      </p:pic>
      <p:pic>
        <p:nvPicPr>
          <p:cNvPr id="8" name="Picture 7" descr="win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6717" y="3868965"/>
            <a:ext cx="3248025" cy="2495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580571" y="5747657"/>
            <a:ext cx="769258" cy="158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ight Arrow 14"/>
          <p:cNvSpPr/>
          <p:nvPr/>
        </p:nvSpPr>
        <p:spPr bwMode="auto">
          <a:xfrm>
            <a:off x="580572" y="3360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32400" y="5399316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928915" y="5406575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991429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711201" y="609600"/>
            <a:ext cx="7982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Time series should cover the simulation time period.</a:t>
            </a:r>
          </a:p>
          <a:p>
            <a:pPr algn="l"/>
            <a:r>
              <a:rPr lang="en-US" sz="2800" dirty="0" smtClean="0"/>
              <a:t>    For example:  </a:t>
            </a:r>
          </a:p>
          <a:p>
            <a:pPr algn="l"/>
            <a:r>
              <a:rPr lang="en-US" sz="2800" dirty="0" smtClean="0"/>
              <a:t>      Simulate 10/01/1990 – 06/01/2009</a:t>
            </a:r>
          </a:p>
          <a:p>
            <a:pPr algn="l"/>
            <a:r>
              <a:rPr lang="en-US" sz="2800" dirty="0" smtClean="0"/>
              <a:t>      Time series can be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~09/25/2009 - ~06/05/2009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Jones Tract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has this kind of problem. 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Gate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meets this problem frequently.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2</a:t>
            </a:r>
            <a:endParaRPr lang="en-US" dirty="0"/>
          </a:p>
        </p:txBody>
      </p:sp>
      <p:pic>
        <p:nvPicPr>
          <p:cNvPr id="4" name="Picture 3" descr="wind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9204" y="948191"/>
            <a:ext cx="6343650" cy="3190875"/>
          </a:xfrm>
          <a:prstGeom prst="rect">
            <a:avLst/>
          </a:prstGeom>
        </p:spPr>
      </p:pic>
      <p:pic>
        <p:nvPicPr>
          <p:cNvPr id="5" name="Picture 4" descr="wind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67" y="4095750"/>
            <a:ext cx="3209925" cy="2762250"/>
          </a:xfrm>
          <a:prstGeom prst="rect">
            <a:avLst/>
          </a:prstGeom>
        </p:spPr>
      </p:pic>
      <p:pic>
        <p:nvPicPr>
          <p:cNvPr id="6" name="Picture 5" descr="wind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7224" y="4030889"/>
            <a:ext cx="3228975" cy="26384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53143" y="3548744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30059" y="6074230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71715" y="6154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034971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16000" y="740229"/>
            <a:ext cx="6545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In each Irregular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, time interval between two values must be less than two years.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 txBox="1">
            <a:spLocks noGrp="1"/>
          </p:cNvSpPr>
          <p:nvPr/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77823955-154A-4E5B-8714-A5B7F1406215}" type="slidenum">
              <a:rPr lang="zh-CN" altLang="en-US" sz="1400" b="0">
                <a:latin typeface="Arial Narrow" pitchFamily="34" charset="0"/>
                <a:ea typeface="宋体" charset="-122"/>
              </a:rPr>
              <a:pPr algn="l"/>
              <a:t>2</a:t>
            </a:fld>
            <a:endParaRPr lang="en-US" altLang="zh-CN" sz="1400" b="0">
              <a:latin typeface="Arial Narrow" pitchFamily="34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314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3646"/>
            <a:ext cx="8458200" cy="56011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Applications of DSM2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Required data and its sources for flow and EC modeling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Preprocessing data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File structure of DSM2 historical  simulation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How to start model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Possible problems running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6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Transfer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6" y="1306286"/>
            <a:ext cx="7445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Step 1: Make a transfer flow time series</a:t>
            </a:r>
          </a:p>
          <a:p>
            <a:pPr algn="l"/>
            <a:r>
              <a:rPr lang="en-US" sz="2800" dirty="0" smtClean="0"/>
              <a:t>Step 2: Create a transfer flow 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</a:t>
            </a:r>
          </a:p>
          <a:p>
            <a:pPr algn="l"/>
            <a:r>
              <a:rPr lang="en-US" sz="2800" dirty="0" smtClean="0"/>
              <a:t>Step 3: Add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 in the historical _hydro.inp file</a:t>
            </a:r>
            <a:endParaRPr lang="en-US" sz="2800" dirty="0"/>
          </a:p>
        </p:txBody>
      </p:sp>
      <p:pic>
        <p:nvPicPr>
          <p:cNvPr id="8" name="Picture 7" descr="tran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80" y="3143022"/>
            <a:ext cx="8391525" cy="298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21</a:t>
            </a:fld>
            <a:endParaRPr lang="en-US" altLang="zh-CN"/>
          </a:p>
        </p:txBody>
      </p:sp>
      <p:pic>
        <p:nvPicPr>
          <p:cNvPr id="4" name="Picture 3" descr="wind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219" y="1505856"/>
            <a:ext cx="8069191" cy="38644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Using tide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286" y="1698171"/>
            <a:ext cx="7837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Tide file: historical.h5 in the ./output folder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saves the flow and stage for all the channels and nodes of DSM2.</a:t>
            </a:r>
          </a:p>
          <a:p>
            <a:pPr algn="l">
              <a:buFont typeface="Arial" pitchFamily="34" charset="0"/>
              <a:buChar char="•"/>
            </a:pP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can be used for many </a:t>
            </a:r>
            <a:r>
              <a:rPr lang="en-US" sz="2800" dirty="0" err="1" smtClean="0"/>
              <a:t>qual</a:t>
            </a:r>
            <a:r>
              <a:rPr lang="en-US" sz="2800" dirty="0" smtClean="0"/>
              <a:t> runs w/o repeat hydro run.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Restart hydro run</a:t>
            </a:r>
            <a:endParaRPr lang="en-US" dirty="0"/>
          </a:p>
        </p:txBody>
      </p:sp>
      <p:pic>
        <p:nvPicPr>
          <p:cNvPr id="4" name="Picture 3" descr="wind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1379537"/>
            <a:ext cx="8963025" cy="2066925"/>
          </a:xfrm>
          <a:prstGeom prst="rect">
            <a:avLst/>
          </a:prstGeom>
        </p:spPr>
      </p:pic>
      <p:pic>
        <p:nvPicPr>
          <p:cNvPr id="5" name="Picture 4" descr="wind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75" y="4088946"/>
            <a:ext cx="8963025" cy="207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1" y="957944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Save the restart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714" y="3548743"/>
            <a:ext cx="727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Step 2: Use the restart file as the initial condition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B24E78-8EC7-4990-8387-15F3C04C9DC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</a:rPr>
              <a:t>Channel dried up</a:t>
            </a:r>
            <a:endParaRPr lang="en-US" sz="3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29" y="1378857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Old cross-section 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1029" y="3795486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Updated cross-section :</a:t>
            </a:r>
            <a:endParaRPr lang="en-US" sz="2800" dirty="0"/>
          </a:p>
        </p:txBody>
      </p:sp>
      <p:pic>
        <p:nvPicPr>
          <p:cNvPr id="13" name="Content Placeholder 12" descr="chan_ol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881544"/>
            <a:ext cx="8077200" cy="1699856"/>
          </a:xfrm>
        </p:spPr>
      </p:pic>
      <p:pic>
        <p:nvPicPr>
          <p:cNvPr id="14" name="Picture 13" descr="chan_ne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" y="4238624"/>
            <a:ext cx="8107680" cy="1979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27199" y="290286"/>
            <a:ext cx="55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Applications of DSM2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428" y="1814286"/>
            <a:ext cx="75329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Replication of historical Delta conditions to help interpretation of biological data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Support short term planning 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Fingerprints to track sources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Simulating impact of flooded islands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err="1" smtClean="0"/>
              <a:t>Nonconservative</a:t>
            </a:r>
            <a:r>
              <a:rPr lang="en-US" sz="2600" dirty="0" smtClean="0"/>
              <a:t> QUAL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36D9E-BAE6-424A-B772-767456D6DFD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Hydro Data Requirements</a:t>
            </a:r>
          </a:p>
        </p:txBody>
      </p:sp>
      <p:sp>
        <p:nvSpPr>
          <p:cNvPr id="16388" name="TextBox 8"/>
          <p:cNvSpPr txBox="1">
            <a:spLocks noChangeArrowheads="1"/>
          </p:cNvSpPr>
          <p:nvPr/>
        </p:nvSpPr>
        <p:spPr bwMode="auto">
          <a:xfrm>
            <a:off x="0" y="3527425"/>
            <a:ext cx="1058863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hydro</a:t>
            </a:r>
            <a:endParaRPr lang="en-US" sz="2000" dirty="0"/>
          </a:p>
          <a:p>
            <a:r>
              <a:rPr lang="en-US" sz="2000" dirty="0"/>
              <a:t>data</a:t>
            </a:r>
          </a:p>
        </p:txBody>
      </p:sp>
      <p:sp>
        <p:nvSpPr>
          <p:cNvPr id="18" name="Left Brace 17"/>
          <p:cNvSpPr/>
          <p:nvPr/>
        </p:nvSpPr>
        <p:spPr bwMode="auto">
          <a:xfrm>
            <a:off x="1030288" y="2162175"/>
            <a:ext cx="363537" cy="3194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TextBox 20"/>
          <p:cNvSpPr txBox="1">
            <a:spLocks noChangeArrowheads="1"/>
          </p:cNvSpPr>
          <p:nvPr/>
        </p:nvSpPr>
        <p:spPr bwMode="auto">
          <a:xfrm>
            <a:off x="3703638" y="5437188"/>
            <a:ext cx="205740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6391" name="TextBox 22"/>
          <p:cNvSpPr txBox="1">
            <a:spLocks noChangeArrowheads="1"/>
          </p:cNvSpPr>
          <p:nvPr/>
        </p:nvSpPr>
        <p:spPr bwMode="auto">
          <a:xfrm>
            <a:off x="3668713" y="4148138"/>
            <a:ext cx="2030412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Boundaries</a:t>
            </a:r>
          </a:p>
        </p:txBody>
      </p:sp>
      <p:sp>
        <p:nvSpPr>
          <p:cNvPr id="16392" name="TextBox 23"/>
          <p:cNvSpPr txBox="1">
            <a:spLocks noChangeArrowheads="1"/>
          </p:cNvSpPr>
          <p:nvPr/>
        </p:nvSpPr>
        <p:spPr bwMode="auto">
          <a:xfrm>
            <a:off x="3686175" y="6100763"/>
            <a:ext cx="20002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Gate timing</a:t>
            </a:r>
          </a:p>
        </p:txBody>
      </p:sp>
      <p:sp>
        <p:nvSpPr>
          <p:cNvPr id="16393" name="TextBox 24"/>
          <p:cNvSpPr txBox="1">
            <a:spLocks noChangeArrowheads="1"/>
          </p:cNvSpPr>
          <p:nvPr/>
        </p:nvSpPr>
        <p:spPr bwMode="auto">
          <a:xfrm>
            <a:off x="6056313" y="316071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Inflows: SAC, SJR,</a:t>
            </a:r>
          </a:p>
          <a:p>
            <a:r>
              <a:rPr lang="en-US" sz="2000"/>
              <a:t> YOLO, Eastside </a:t>
            </a: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6049963" y="4002088"/>
            <a:ext cx="258603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Exports: SWP, CVP, </a:t>
            </a:r>
          </a:p>
          <a:p>
            <a:r>
              <a:rPr lang="en-US" sz="2000"/>
              <a:t>CCC, and NB</a:t>
            </a:r>
          </a:p>
        </p:txBody>
      </p:sp>
      <p:sp>
        <p:nvSpPr>
          <p:cNvPr id="16395" name="TextBox 26"/>
          <p:cNvSpPr txBox="1">
            <a:spLocks noChangeArrowheads="1"/>
          </p:cNvSpPr>
          <p:nvPr/>
        </p:nvSpPr>
        <p:spPr bwMode="auto">
          <a:xfrm>
            <a:off x="6053138" y="4849813"/>
            <a:ext cx="2568575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Stage: Martinez</a:t>
            </a:r>
          </a:p>
        </p:txBody>
      </p:sp>
      <p:sp>
        <p:nvSpPr>
          <p:cNvPr id="16396" name="TextBox 27"/>
          <p:cNvSpPr txBox="1">
            <a:spLocks noChangeArrowheads="1"/>
          </p:cNvSpPr>
          <p:nvPr/>
        </p:nvSpPr>
        <p:spPr bwMode="auto">
          <a:xfrm>
            <a:off x="1365250" y="4956175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Time-variable data, update needed</a:t>
            </a:r>
          </a:p>
        </p:txBody>
      </p:sp>
      <p:sp>
        <p:nvSpPr>
          <p:cNvPr id="16397" name="TextBox 28"/>
          <p:cNvSpPr txBox="1">
            <a:spLocks noChangeArrowheads="1"/>
          </p:cNvSpPr>
          <p:nvPr/>
        </p:nvSpPr>
        <p:spPr bwMode="auto">
          <a:xfrm>
            <a:off x="1393825" y="2017713"/>
            <a:ext cx="20383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Fixed data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3362325" y="4167188"/>
            <a:ext cx="341313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Left Brace 30"/>
          <p:cNvSpPr/>
          <p:nvPr/>
        </p:nvSpPr>
        <p:spPr bwMode="auto">
          <a:xfrm>
            <a:off x="5707063" y="3506788"/>
            <a:ext cx="301625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400" name="TextBox 31"/>
          <p:cNvSpPr txBox="1">
            <a:spLocks noChangeArrowheads="1"/>
          </p:cNvSpPr>
          <p:nvPr/>
        </p:nvSpPr>
        <p:spPr bwMode="auto">
          <a:xfrm>
            <a:off x="3690711" y="1309461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Scalars</a:t>
            </a:r>
            <a:endParaRPr lang="en-US" sz="2000" dirty="0"/>
          </a:p>
        </p:txBody>
      </p:sp>
      <p:sp>
        <p:nvSpPr>
          <p:cNvPr id="16401" name="TextBox 32"/>
          <p:cNvSpPr txBox="1">
            <a:spLocks noChangeArrowheads="1"/>
          </p:cNvSpPr>
          <p:nvPr/>
        </p:nvSpPr>
        <p:spPr bwMode="auto">
          <a:xfrm>
            <a:off x="3668713" y="2652713"/>
            <a:ext cx="2311400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Permanent </a:t>
            </a:r>
            <a:r>
              <a:rPr lang="en-US" sz="2000" dirty="0" smtClean="0"/>
              <a:t>gates and reservoirs</a:t>
            </a:r>
            <a:endParaRPr lang="en-US" sz="2000" dirty="0"/>
          </a:p>
        </p:txBody>
      </p:sp>
      <p:sp>
        <p:nvSpPr>
          <p:cNvPr id="34" name="Left Brace 33"/>
          <p:cNvSpPr/>
          <p:nvPr/>
        </p:nvSpPr>
        <p:spPr bwMode="auto">
          <a:xfrm>
            <a:off x="3376613" y="1423988"/>
            <a:ext cx="303212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6045881" y="5437642"/>
            <a:ext cx="2568575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5718627" y="5513253"/>
            <a:ext cx="348343" cy="205376"/>
          </a:xfrm>
          <a:prstGeom prst="right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3654425" y="2027918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Geometry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4BB348-7CD4-4EB9-9880-2AEE2598CA6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EC Data Requirements</a:t>
            </a:r>
          </a:p>
        </p:txBody>
      </p:sp>
      <p:sp>
        <p:nvSpPr>
          <p:cNvPr id="17414" name="TextBox 20"/>
          <p:cNvSpPr txBox="1">
            <a:spLocks noChangeArrowheads="1"/>
          </p:cNvSpPr>
          <p:nvPr/>
        </p:nvSpPr>
        <p:spPr bwMode="auto">
          <a:xfrm rot="10800000" flipV="1">
            <a:off x="3120569" y="4110944"/>
            <a:ext cx="24238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6128885" y="231979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Inflows: SAC, SJR,</a:t>
            </a:r>
          </a:p>
          <a:p>
            <a:r>
              <a:rPr lang="en-US" sz="2000" dirty="0"/>
              <a:t> YOLO, Eastside </a:t>
            </a:r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842736" y="2953203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EC time-variable </a:t>
            </a:r>
            <a:r>
              <a:rPr lang="en-US" sz="2000" dirty="0"/>
              <a:t>data, update needed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2853646" y="2483758"/>
            <a:ext cx="341312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558971" y="2533195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7423" name="TextBox 36"/>
          <p:cNvSpPr txBox="1">
            <a:spLocks noChangeArrowheads="1"/>
          </p:cNvSpPr>
          <p:nvPr/>
        </p:nvSpPr>
        <p:spPr bwMode="auto">
          <a:xfrm rot="10800000" flipV="1">
            <a:off x="3193144" y="2465161"/>
            <a:ext cx="2351313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Boundaries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107113" y="4083278"/>
            <a:ext cx="25796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5537199" y="4180566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0388" y="-3175"/>
            <a:ext cx="8191500" cy="6861175"/>
            <a:chOff x="300" y="-2"/>
            <a:chExt cx="5160" cy="4322"/>
          </a:xfrm>
        </p:grpSpPr>
        <p:pic>
          <p:nvPicPr>
            <p:cNvPr id="104451" name="Picture 3" descr="dsm2m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altLang="zh-CN" sz="1400">
                  <a:solidFill>
                    <a:srgbClr val="4D4D4D"/>
                  </a:solidFill>
                  <a:latin typeface="Times New Roman" pitchFamily="18" charset="0"/>
                  <a:ea typeface="宋体" pitchFamily="2" charset="-122"/>
                </a:rPr>
                <a:t>Image from USBR GIS Group</a:t>
              </a:r>
            </a:p>
          </p:txBody>
        </p:sp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Martinez</a:t>
              </a:r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Sacramento</a:t>
              </a:r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Stockton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104509" name="Text Box 61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104510" name="AutoShape 62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1" name="AutoShape 63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2" name="AutoShape 64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AutoShape 65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601663" y="250825"/>
            <a:ext cx="3854450" cy="1808163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4205288" cy="914400"/>
          </a:xfrm>
          <a:noFill/>
        </p:spPr>
        <p:txBody>
          <a:bodyPr/>
          <a:lstStyle/>
          <a:p>
            <a:pPr algn="l"/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  <a:b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for Historical Simulations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104459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Sacramento River</a:t>
              </a:r>
            </a:p>
          </p:txBody>
        </p:sp>
        <p:sp>
          <p:nvSpPr>
            <p:cNvPr id="104460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08538" y="6005513"/>
            <a:ext cx="2444750" cy="488950"/>
            <a:chOff x="3029" y="3877"/>
            <a:chExt cx="1540" cy="308"/>
          </a:xfrm>
        </p:grpSpPr>
        <p:sp>
          <p:nvSpPr>
            <p:cNvPr id="104462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San Joaquin River</a:t>
              </a:r>
            </a:p>
          </p:txBody>
        </p:sp>
        <p:sp>
          <p:nvSpPr>
            <p:cNvPr id="104463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104473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Delta Island Consumptive Use</a:t>
              </a:r>
              <a:endParaRPr lang="en-US" altLang="zh-CN" sz="16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120" y="2170"/>
              <a:ext cx="528" cy="250"/>
              <a:chOff x="3120" y="2208"/>
              <a:chExt cx="528" cy="250"/>
            </a:xfrm>
          </p:grpSpPr>
          <p:sp>
            <p:nvSpPr>
              <p:cNvPr id="104475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68" y="2208"/>
                <a:ext cx="432" cy="250"/>
                <a:chOff x="3139" y="1199"/>
                <a:chExt cx="173" cy="100"/>
              </a:xfrm>
            </p:grpSpPr>
            <p:sp>
              <p:nvSpPr>
                <p:cNvPr id="104477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8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104480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Tidal Stage &amp; Water Quality</a:t>
              </a:r>
            </a:p>
          </p:txBody>
        </p: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104482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104484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85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4486" name="AutoShape 38"/>
          <p:cNvSpPr>
            <a:spLocks noChangeAspect="1" noChangeArrowheads="1"/>
          </p:cNvSpPr>
          <p:nvPr/>
        </p:nvSpPr>
        <p:spPr bwMode="auto">
          <a:xfrm>
            <a:off x="808038" y="11303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7" name="AutoShape 39"/>
          <p:cNvSpPr>
            <a:spLocks noChangeAspect="1" noChangeArrowheads="1"/>
          </p:cNvSpPr>
          <p:nvPr/>
        </p:nvSpPr>
        <p:spPr bwMode="auto">
          <a:xfrm flipH="1">
            <a:off x="768350" y="15478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1281113" y="11287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Export flow</a:t>
            </a:r>
          </a:p>
        </p:txBody>
      </p:sp>
      <p:sp>
        <p:nvSpPr>
          <p:cNvPr id="104489" name="AutoShape 41"/>
          <p:cNvSpPr>
            <a:spLocks noChangeArrowheads="1"/>
          </p:cNvSpPr>
          <p:nvPr/>
        </p:nvSpPr>
        <p:spPr bwMode="auto">
          <a:xfrm>
            <a:off x="4930775" y="727075"/>
            <a:ext cx="3533775" cy="12493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Flows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Sac &amp; SJR EC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Tributary EC constant values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Yolo Bypass gauge flow, Sac EC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Jones Tract flow from filled data</a:t>
            </a:r>
          </a:p>
        </p:txBody>
      </p:sp>
      <p:sp>
        <p:nvSpPr>
          <p:cNvPr id="104490" name="AutoShape 42"/>
          <p:cNvSpPr>
            <a:spLocks noChangeArrowheads="1"/>
          </p:cNvSpPr>
          <p:nvPr/>
        </p:nvSpPr>
        <p:spPr bwMode="auto">
          <a:xfrm>
            <a:off x="574675" y="2968625"/>
            <a:ext cx="3013075" cy="508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Stage &amp; EC from gauge data</a:t>
            </a:r>
          </a:p>
        </p:txBody>
      </p:sp>
      <p:sp>
        <p:nvSpPr>
          <p:cNvPr id="104491" name="AutoShape 43"/>
          <p:cNvSpPr>
            <a:spLocks noChangeArrowheads="1"/>
          </p:cNvSpPr>
          <p:nvPr/>
        </p:nvSpPr>
        <p:spPr bwMode="auto">
          <a:xfrm>
            <a:off x="1822450" y="5788025"/>
            <a:ext cx="2655888" cy="5318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Exports from gauge data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4329113" y="6537325"/>
            <a:ext cx="4310062" cy="32067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500">
                <a:solidFill>
                  <a:schemeClr val="bg2"/>
                </a:solidFill>
                <a:ea typeface="宋体" pitchFamily="2" charset="-122"/>
              </a:rPr>
              <a:t>Note: gauge data are filled for missing values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104516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104517" name="AutoShape 69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8" name="AutoShape 70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9" name="AutoShape 71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0" name="AutoShape 72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93" name="AutoShape 45"/>
          <p:cNvSpPr>
            <a:spLocks noChangeArrowheads="1"/>
          </p:cNvSpPr>
          <p:nvPr/>
        </p:nvSpPr>
        <p:spPr bwMode="auto">
          <a:xfrm>
            <a:off x="2620963" y="3805238"/>
            <a:ext cx="4073525" cy="7921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Based on long term average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Flow: monthly values that vary by year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EC: monthly values repeated every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9" grpId="0" animBg="1"/>
      <p:bldP spid="104490" grpId="0" animBg="1"/>
      <p:bldP spid="104491" grpId="0" animBg="1"/>
      <p:bldP spid="104494" grpId="0" animBg="1"/>
      <p:bldP spid="1044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68670C-8E6B-4923-8B10-6DAB9A27537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Historical Data update tool</a:t>
            </a:r>
            <a:br>
              <a:rPr lang="en-US" altLang="zh-CN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by Siqing Liu</a:t>
            </a:r>
          </a:p>
        </p:txBody>
      </p:sp>
      <p:pic>
        <p:nvPicPr>
          <p:cNvPr id="16" name="Picture 15" descr="updateto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1771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1277451" y="246521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a typeface="宋体" charset="-122"/>
              </a:rPr>
              <a:t>File structure of DSM2 Historical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85372" y="1248230"/>
            <a:ext cx="4441372" cy="522514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configuration_historical.inp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9887" y="3055257"/>
            <a:ext cx="3243946" cy="544286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historical_hydro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20057" y="5094513"/>
            <a:ext cx="3519713" cy="544286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historical_qual_ec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2399" y="1988457"/>
            <a:ext cx="582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ENVVARs, run time, input </a:t>
            </a:r>
            <a:r>
              <a:rPr lang="en-US" sz="2400" dirty="0" err="1" smtClean="0"/>
              <a:t>dss</a:t>
            </a:r>
            <a:r>
              <a:rPr lang="en-US" sz="2400" dirty="0" smtClean="0"/>
              <a:t> file names, output file names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0628" y="3824515"/>
            <a:ext cx="732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 launch files (.</a:t>
            </a:r>
            <a:r>
              <a:rPr lang="en-US" sz="2400" dirty="0" err="1" smtClean="0"/>
              <a:t>inp</a:t>
            </a:r>
            <a:r>
              <a:rPr lang="en-US" sz="2400" dirty="0" smtClean="0"/>
              <a:t>) of parameter, grid, initial condition, boundary condition, gate operation,  and output time series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4171" y="5754914"/>
            <a:ext cx="678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launch files of parameter, groups, boundary condition, and output time series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A28128-C081-432C-935D-5E65757EC0B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394855" y="303069"/>
            <a:ext cx="8749145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How to start model simulation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65943"/>
            <a:ext cx="8066314" cy="510902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ea typeface="宋体" charset="-122"/>
              </a:rPr>
              <a:t>Modify data as needed</a:t>
            </a:r>
          </a:p>
          <a:p>
            <a:r>
              <a:rPr lang="en-US" altLang="zh-CN" dirty="0" smtClean="0">
                <a:ea typeface="宋体" charset="-122"/>
              </a:rPr>
              <a:t>Use preprocess tool to update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Modify configuration file</a:t>
            </a:r>
          </a:p>
          <a:p>
            <a:r>
              <a:rPr lang="en-US" altLang="zh-CN" dirty="0" smtClean="0">
                <a:ea typeface="宋体" charset="-122"/>
              </a:rPr>
              <a:t>Adjust scalars, </a:t>
            </a:r>
            <a:r>
              <a:rPr lang="en-US" altLang="zh-CN" dirty="0" err="1" smtClean="0">
                <a:ea typeface="宋体" charset="-122"/>
              </a:rPr>
              <a:t>tidefile</a:t>
            </a:r>
            <a:r>
              <a:rPr lang="en-US" altLang="zh-CN" dirty="0" smtClean="0">
                <a:ea typeface="宋体" charset="-122"/>
              </a:rPr>
              <a:t> and output in the launch files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Use historical model template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Run DSM2 historical models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53447</TotalTime>
  <Words>1038</Words>
  <Application>Microsoft Office PowerPoint</Application>
  <PresentationFormat>On-screen Show (4:3)</PresentationFormat>
  <Paragraphs>259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DSM2: Historical Simulation</vt:lpstr>
      <vt:lpstr>Outline</vt:lpstr>
      <vt:lpstr>Slide 3</vt:lpstr>
      <vt:lpstr>Hydro Data Requirements</vt:lpstr>
      <vt:lpstr>EC Data Requirements</vt:lpstr>
      <vt:lpstr>DSM2 Boundary Conditions for Historical Simulations</vt:lpstr>
      <vt:lpstr>Historical Data update tool by Siqing Liu</vt:lpstr>
      <vt:lpstr>Slide 8</vt:lpstr>
      <vt:lpstr>How to start model simulation</vt:lpstr>
      <vt:lpstr>Configuration File</vt:lpstr>
      <vt:lpstr>Launch Files</vt:lpstr>
      <vt:lpstr>Historical Model Template</vt:lpstr>
      <vt:lpstr>Slide 13</vt:lpstr>
      <vt:lpstr>Historical Setup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Channel dried up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student</cp:lastModifiedBy>
  <cp:revision>1652</cp:revision>
  <cp:lastPrinted>2001-10-29T22:33:12Z</cp:lastPrinted>
  <dcterms:created xsi:type="dcterms:W3CDTF">2000-01-22T00:01:28Z</dcterms:created>
  <dcterms:modified xsi:type="dcterms:W3CDTF">2009-09-22T16:23:03Z</dcterms:modified>
  <cp:category>HYDRO</cp:category>
</cp:coreProperties>
</file>