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29" r:id="rId2"/>
    <p:sldId id="430" r:id="rId3"/>
    <p:sldId id="432" r:id="rId4"/>
    <p:sldId id="499" r:id="rId5"/>
    <p:sldId id="431" r:id="rId6"/>
    <p:sldId id="484" r:id="rId7"/>
    <p:sldId id="496" r:id="rId8"/>
    <p:sldId id="500" r:id="rId9"/>
    <p:sldId id="486" r:id="rId10"/>
    <p:sldId id="487" r:id="rId11"/>
    <p:sldId id="433" r:id="rId12"/>
    <p:sldId id="435" r:id="rId13"/>
    <p:sldId id="438" r:id="rId14"/>
    <p:sldId id="439" r:id="rId15"/>
    <p:sldId id="483" r:id="rId16"/>
    <p:sldId id="488" r:id="rId17"/>
    <p:sldId id="489" r:id="rId18"/>
    <p:sldId id="444" r:id="rId19"/>
    <p:sldId id="445" r:id="rId20"/>
    <p:sldId id="446" r:id="rId21"/>
    <p:sldId id="447" r:id="rId22"/>
    <p:sldId id="448" r:id="rId23"/>
    <p:sldId id="490" r:id="rId24"/>
    <p:sldId id="449" r:id="rId25"/>
    <p:sldId id="450" r:id="rId26"/>
    <p:sldId id="491" r:id="rId27"/>
    <p:sldId id="451" r:id="rId28"/>
    <p:sldId id="498" r:id="rId29"/>
    <p:sldId id="452" r:id="rId30"/>
    <p:sldId id="458" r:id="rId31"/>
    <p:sldId id="459" r:id="rId32"/>
    <p:sldId id="461" r:id="rId33"/>
    <p:sldId id="482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70" d="100"/>
          <a:sy n="70" d="100"/>
        </p:scale>
        <p:origin x="-972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Work_Documents\My%20Files\DSM2v8%20Class\SAC_SJR_FP_w_basemap_2.av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Work_Documents\My%20Files\DSM2v8%20Class\PTM_2_LowPumpingTempBar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earth-fake-url-for-links.google.com/http:/maps.google.com/maps?latlng=7686311981037376717&amp;q=Dad%27s&amp;near=38.569218,-121.493350&amp;z=16&amp;iwloc=A&amp;hl=en&amp;gl=us" TargetMode="External"/><Relationship Id="rId2" Type="http://schemas.openxmlformats.org/officeDocument/2006/relationships/hyperlink" Target="http://google-earth-fake-url-for-links.google.com/http:/maps.google.com/maps?latlng=7110955070369604486&amp;q=Hitomi%20Cafe%20%26%20Dining&amp;near=38.570814,-121.494602&amp;z=16&amp;iwloc=A&amp;hl=en&amp;gl=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ogle-earth-fake-url-for-links.google.com/http:/maps.google.com/maps?latlng=9990404580272056834&amp;q=Fox%20%26amp%3B%20Goose%20Public%20House&amp;near=38.570985,-121.497030&amp;z=16&amp;iwloc=A&amp;hl=en&amp;gl=us" TargetMode="External"/><Relationship Id="rId4" Type="http://schemas.openxmlformats.org/officeDocument/2006/relationships/hyperlink" Target="http://google-earth-fake-url-for-links.google.com/http:/maps.google.com/maps?latlng=11687403604473687540&amp;q=Cafe%20Bernardo%20%2D%20R15&amp;near=38.569755,-121.490689&amp;z=16&amp;iwloc=A&amp;hl=en&amp;gl=u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iep.water.ca.gov/dsm2pwt/dsm2pw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Welcome and DSM2v8 Introduction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</a:t>
            </a:r>
            <a:r>
              <a:rPr lang="en-US" dirty="0" smtClean="0"/>
              <a:t>21, 22, 24, </a:t>
            </a:r>
            <a:r>
              <a:rPr lang="en-US" dirty="0" smtClean="0"/>
              <a:t>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Tara Smith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</a:t>
            </a:r>
            <a:r>
              <a:rPr lang="en-US" sz="2400" dirty="0" smtClean="0">
                <a:solidFill>
                  <a:srgbClr val="6666FF"/>
                </a:solidFill>
              </a:rPr>
              <a:t>Chief, Delta </a:t>
            </a:r>
            <a:r>
              <a:rPr lang="en-US" sz="2400" dirty="0">
                <a:solidFill>
                  <a:srgbClr val="6666FF"/>
                </a:solidFill>
              </a:rPr>
              <a:t>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extrusionH="76200">
            <a:extrusionClr>
              <a:schemeClr val="tx1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3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787"/>
            <a:ext cx="7772400" cy="4967785"/>
          </a:xfrm>
        </p:spPr>
        <p:txBody>
          <a:bodyPr/>
          <a:lstStyle/>
          <a:p>
            <a:r>
              <a:rPr lang="en-US" sz="2400" dirty="0" smtClean="0"/>
              <a:t>Operating Rules: Review of Concepts- Marsh Example </a:t>
            </a:r>
            <a:r>
              <a:rPr lang="en-US" sz="2400" dirty="0" smtClean="0"/>
              <a:t>(Eli Ateljevich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South </a:t>
            </a:r>
            <a:r>
              <a:rPr lang="en-US" sz="2400" dirty="0" smtClean="0"/>
              <a:t>Delta Gate Example (Subir Saha)</a:t>
            </a:r>
          </a:p>
          <a:p>
            <a:pPr lvl="1"/>
            <a:r>
              <a:rPr lang="en-US" sz="2400" dirty="0" smtClean="0"/>
              <a:t>Delta Tutorial 5 </a:t>
            </a:r>
          </a:p>
          <a:p>
            <a:pPr lvl="1"/>
            <a:r>
              <a:rPr lang="en-US" sz="2400" dirty="0" smtClean="0"/>
              <a:t>Delta Tutorial 6</a:t>
            </a:r>
            <a:endParaRPr lang="en-US" sz="2400" dirty="0" smtClean="0"/>
          </a:p>
          <a:p>
            <a:r>
              <a:rPr lang="en-US" sz="2400" dirty="0" smtClean="0"/>
              <a:t>Lunch</a:t>
            </a:r>
          </a:p>
          <a:p>
            <a:r>
              <a:rPr lang="en-US" sz="2400" dirty="0" smtClean="0"/>
              <a:t>Design Round Table:</a:t>
            </a:r>
          </a:p>
          <a:p>
            <a:pPr lvl="1"/>
            <a:r>
              <a:rPr lang="en-US" sz="2000" dirty="0" smtClean="0"/>
              <a:t>Users bring in Questions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6" descr="DSM2v8 Delta Tutorial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74" y="5145917"/>
            <a:ext cx="6040437" cy="9318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DSM2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 of DSM2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Introduction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Modes of Application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DICU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Calibration Validation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mtClean="0"/>
              <a:t>Bay-Delta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590800"/>
            <a:ext cx="4662488" cy="3881438"/>
            <a:chOff x="0" y="1636"/>
            <a:chExt cx="2937" cy="2445"/>
          </a:xfrm>
        </p:grpSpPr>
        <p:sp>
          <p:nvSpPr>
            <p:cNvPr id="6159" name="Freeform 4"/>
            <p:cNvSpPr>
              <a:spLocks noChangeAspect="1"/>
            </p:cNvSpPr>
            <p:nvPr/>
          </p:nvSpPr>
          <p:spPr bwMode="auto">
            <a:xfrm>
              <a:off x="299" y="1636"/>
              <a:ext cx="2638" cy="2445"/>
            </a:xfrm>
            <a:custGeom>
              <a:avLst/>
              <a:gdLst>
                <a:gd name="T0" fmla="*/ 230 w 8073"/>
                <a:gd name="T1" fmla="*/ 48 h 9315"/>
                <a:gd name="T2" fmla="*/ 232 w 8073"/>
                <a:gd name="T3" fmla="*/ 351 h 9315"/>
                <a:gd name="T4" fmla="*/ 280 w 8073"/>
                <a:gd name="T5" fmla="*/ 731 h 9315"/>
                <a:gd name="T6" fmla="*/ 236 w 8073"/>
                <a:gd name="T7" fmla="*/ 1164 h 9315"/>
                <a:gd name="T8" fmla="*/ 26 w 8073"/>
                <a:gd name="T9" fmla="*/ 1412 h 9315"/>
                <a:gd name="T10" fmla="*/ 182 w 8073"/>
                <a:gd name="T11" fmla="*/ 1878 h 9315"/>
                <a:gd name="T12" fmla="*/ 422 w 8073"/>
                <a:gd name="T13" fmla="*/ 2400 h 9315"/>
                <a:gd name="T14" fmla="*/ 422 w 8073"/>
                <a:gd name="T15" fmla="*/ 2760 h 9315"/>
                <a:gd name="T16" fmla="*/ 500 w 8073"/>
                <a:gd name="T17" fmla="*/ 3072 h 9315"/>
                <a:gd name="T18" fmla="*/ 878 w 8073"/>
                <a:gd name="T19" fmla="*/ 3588 h 9315"/>
                <a:gd name="T20" fmla="*/ 986 w 8073"/>
                <a:gd name="T21" fmla="*/ 3900 h 9315"/>
                <a:gd name="T22" fmla="*/ 1244 w 8073"/>
                <a:gd name="T23" fmla="*/ 4110 h 9315"/>
                <a:gd name="T24" fmla="*/ 1356 w 8073"/>
                <a:gd name="T25" fmla="*/ 4038 h 9315"/>
                <a:gd name="T26" fmla="*/ 1457 w 8073"/>
                <a:gd name="T27" fmla="*/ 3854 h 9315"/>
                <a:gd name="T28" fmla="*/ 1692 w 8073"/>
                <a:gd name="T29" fmla="*/ 3844 h 9315"/>
                <a:gd name="T30" fmla="*/ 1946 w 8073"/>
                <a:gd name="T31" fmla="*/ 3918 h 9315"/>
                <a:gd name="T32" fmla="*/ 1625 w 8073"/>
                <a:gd name="T33" fmla="*/ 3991 h 9315"/>
                <a:gd name="T34" fmla="*/ 1430 w 8073"/>
                <a:gd name="T35" fmla="*/ 4044 h 9315"/>
                <a:gd name="T36" fmla="*/ 1490 w 8073"/>
                <a:gd name="T37" fmla="*/ 4206 h 9315"/>
                <a:gd name="T38" fmla="*/ 1616 w 8073"/>
                <a:gd name="T39" fmla="*/ 4464 h 9315"/>
                <a:gd name="T40" fmla="*/ 1628 w 8073"/>
                <a:gd name="T41" fmla="*/ 4542 h 9315"/>
                <a:gd name="T42" fmla="*/ 1451 w 8073"/>
                <a:gd name="T43" fmla="*/ 4387 h 9315"/>
                <a:gd name="T44" fmla="*/ 1316 w 8073"/>
                <a:gd name="T45" fmla="*/ 4476 h 9315"/>
                <a:gd name="T46" fmla="*/ 1436 w 8073"/>
                <a:gd name="T47" fmla="*/ 4806 h 9315"/>
                <a:gd name="T48" fmla="*/ 1598 w 8073"/>
                <a:gd name="T49" fmla="*/ 4962 h 9315"/>
                <a:gd name="T50" fmla="*/ 1904 w 8073"/>
                <a:gd name="T51" fmla="*/ 5244 h 9315"/>
                <a:gd name="T52" fmla="*/ 1735 w 8073"/>
                <a:gd name="T53" fmla="*/ 5383 h 9315"/>
                <a:gd name="T54" fmla="*/ 1856 w 8073"/>
                <a:gd name="T55" fmla="*/ 5718 h 9315"/>
                <a:gd name="T56" fmla="*/ 2131 w 8073"/>
                <a:gd name="T57" fmla="*/ 6064 h 9315"/>
                <a:gd name="T58" fmla="*/ 2408 w 8073"/>
                <a:gd name="T59" fmla="*/ 6396 h 9315"/>
                <a:gd name="T60" fmla="*/ 2582 w 8073"/>
                <a:gd name="T61" fmla="*/ 6756 h 9315"/>
                <a:gd name="T62" fmla="*/ 2798 w 8073"/>
                <a:gd name="T63" fmla="*/ 6930 h 9315"/>
                <a:gd name="T64" fmla="*/ 2798 w 8073"/>
                <a:gd name="T65" fmla="*/ 7182 h 9315"/>
                <a:gd name="T66" fmla="*/ 3128 w 8073"/>
                <a:gd name="T67" fmla="*/ 7494 h 9315"/>
                <a:gd name="T68" fmla="*/ 3566 w 8073"/>
                <a:gd name="T69" fmla="*/ 7554 h 9315"/>
                <a:gd name="T70" fmla="*/ 3980 w 8073"/>
                <a:gd name="T71" fmla="*/ 7824 h 9315"/>
                <a:gd name="T72" fmla="*/ 4526 w 8073"/>
                <a:gd name="T73" fmla="*/ 7914 h 9315"/>
                <a:gd name="T74" fmla="*/ 4647 w 8073"/>
                <a:gd name="T75" fmla="*/ 8200 h 9315"/>
                <a:gd name="T76" fmla="*/ 4916 w 8073"/>
                <a:gd name="T77" fmla="*/ 8248 h 9315"/>
                <a:gd name="T78" fmla="*/ 5366 w 8073"/>
                <a:gd name="T79" fmla="*/ 8586 h 9315"/>
                <a:gd name="T80" fmla="*/ 5597 w 8073"/>
                <a:gd name="T81" fmla="*/ 8960 h 9315"/>
                <a:gd name="T82" fmla="*/ 5636 w 8073"/>
                <a:gd name="T83" fmla="*/ 9210 h 9315"/>
                <a:gd name="T84" fmla="*/ 5984 w 8073"/>
                <a:gd name="T85" fmla="*/ 9300 h 9315"/>
                <a:gd name="T86" fmla="*/ 6578 w 8073"/>
                <a:gd name="T87" fmla="*/ 9213 h 9315"/>
                <a:gd name="T88" fmla="*/ 7163 w 8073"/>
                <a:gd name="T89" fmla="*/ 9134 h 9315"/>
                <a:gd name="T90" fmla="*/ 7706 w 8073"/>
                <a:gd name="T91" fmla="*/ 9042 h 9315"/>
                <a:gd name="T92" fmla="*/ 7875 w 8073"/>
                <a:gd name="T93" fmla="*/ 8849 h 9315"/>
                <a:gd name="T94" fmla="*/ 7646 w 8073"/>
                <a:gd name="T95" fmla="*/ 8688 h 9315"/>
                <a:gd name="T96" fmla="*/ 7658 w 8073"/>
                <a:gd name="T97" fmla="*/ 8436 h 9315"/>
                <a:gd name="T98" fmla="*/ 7808 w 8073"/>
                <a:gd name="T99" fmla="*/ 8136 h 9315"/>
                <a:gd name="T100" fmla="*/ 7796 w 8073"/>
                <a:gd name="T101" fmla="*/ 7794 h 9315"/>
                <a:gd name="T102" fmla="*/ 7994 w 8073"/>
                <a:gd name="T103" fmla="*/ 7536 h 9315"/>
                <a:gd name="T104" fmla="*/ 7954 w 8073"/>
                <a:gd name="T105" fmla="*/ 7361 h 9315"/>
                <a:gd name="T106" fmla="*/ 7826 w 8073"/>
                <a:gd name="T107" fmla="*/ 7158 h 9315"/>
                <a:gd name="T108" fmla="*/ 7638 w 8073"/>
                <a:gd name="T109" fmla="*/ 6887 h 9315"/>
                <a:gd name="T110" fmla="*/ 7334 w 8073"/>
                <a:gd name="T111" fmla="*/ 6552 h 9315"/>
                <a:gd name="T112" fmla="*/ 6860 w 8073"/>
                <a:gd name="T113" fmla="*/ 6144 h 9315"/>
                <a:gd name="T114" fmla="*/ 5534 w 8073"/>
                <a:gd name="T115" fmla="*/ 4998 h 9315"/>
                <a:gd name="T116" fmla="*/ 3542 w 8073"/>
                <a:gd name="T117" fmla="*/ 3276 h 9315"/>
                <a:gd name="T118" fmla="*/ 3296 w 8073"/>
                <a:gd name="T119" fmla="*/ 2790 h 9315"/>
                <a:gd name="T120" fmla="*/ 3290 w 8073"/>
                <a:gd name="T121" fmla="*/ 1134 h 9315"/>
                <a:gd name="T122" fmla="*/ 3242 w 8073"/>
                <a:gd name="T123" fmla="*/ 78 h 9315"/>
                <a:gd name="T124" fmla="*/ 1286 w 8073"/>
                <a:gd name="T125" fmla="*/ 30 h 93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073"/>
                <a:gd name="T190" fmla="*/ 0 h 9315"/>
                <a:gd name="T191" fmla="*/ 8073 w 8073"/>
                <a:gd name="T192" fmla="*/ 9315 h 93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073" h="9315">
                  <a:moveTo>
                    <a:pt x="374" y="0"/>
                  </a:moveTo>
                  <a:cubicBezTo>
                    <a:pt x="205" y="0"/>
                    <a:pt x="260" y="2"/>
                    <a:pt x="230" y="48"/>
                  </a:cubicBezTo>
                  <a:cubicBezTo>
                    <a:pt x="200" y="94"/>
                    <a:pt x="194" y="226"/>
                    <a:pt x="194" y="276"/>
                  </a:cubicBezTo>
                  <a:cubicBezTo>
                    <a:pt x="194" y="326"/>
                    <a:pt x="218" y="320"/>
                    <a:pt x="232" y="351"/>
                  </a:cubicBezTo>
                  <a:cubicBezTo>
                    <a:pt x="246" y="382"/>
                    <a:pt x="272" y="399"/>
                    <a:pt x="280" y="462"/>
                  </a:cubicBezTo>
                  <a:cubicBezTo>
                    <a:pt x="288" y="525"/>
                    <a:pt x="291" y="647"/>
                    <a:pt x="280" y="731"/>
                  </a:cubicBezTo>
                  <a:cubicBezTo>
                    <a:pt x="269" y="815"/>
                    <a:pt x="223" y="897"/>
                    <a:pt x="216" y="969"/>
                  </a:cubicBezTo>
                  <a:cubicBezTo>
                    <a:pt x="209" y="1041"/>
                    <a:pt x="245" y="1112"/>
                    <a:pt x="236" y="1164"/>
                  </a:cubicBezTo>
                  <a:cubicBezTo>
                    <a:pt x="227" y="1216"/>
                    <a:pt x="199" y="1243"/>
                    <a:pt x="164" y="1284"/>
                  </a:cubicBezTo>
                  <a:cubicBezTo>
                    <a:pt x="129" y="1325"/>
                    <a:pt x="49" y="1346"/>
                    <a:pt x="26" y="1412"/>
                  </a:cubicBezTo>
                  <a:cubicBezTo>
                    <a:pt x="3" y="1478"/>
                    <a:pt x="0" y="1603"/>
                    <a:pt x="26" y="1681"/>
                  </a:cubicBezTo>
                  <a:cubicBezTo>
                    <a:pt x="52" y="1759"/>
                    <a:pt x="121" y="1794"/>
                    <a:pt x="182" y="1878"/>
                  </a:cubicBezTo>
                  <a:cubicBezTo>
                    <a:pt x="243" y="1962"/>
                    <a:pt x="352" y="2097"/>
                    <a:pt x="392" y="2184"/>
                  </a:cubicBezTo>
                  <a:cubicBezTo>
                    <a:pt x="432" y="2271"/>
                    <a:pt x="421" y="2335"/>
                    <a:pt x="422" y="2400"/>
                  </a:cubicBezTo>
                  <a:cubicBezTo>
                    <a:pt x="423" y="2465"/>
                    <a:pt x="398" y="2514"/>
                    <a:pt x="398" y="2574"/>
                  </a:cubicBezTo>
                  <a:cubicBezTo>
                    <a:pt x="398" y="2634"/>
                    <a:pt x="408" y="2705"/>
                    <a:pt x="422" y="2760"/>
                  </a:cubicBezTo>
                  <a:cubicBezTo>
                    <a:pt x="436" y="2815"/>
                    <a:pt x="469" y="2852"/>
                    <a:pt x="482" y="2904"/>
                  </a:cubicBezTo>
                  <a:cubicBezTo>
                    <a:pt x="495" y="2956"/>
                    <a:pt x="455" y="2989"/>
                    <a:pt x="500" y="3072"/>
                  </a:cubicBezTo>
                  <a:cubicBezTo>
                    <a:pt x="545" y="3155"/>
                    <a:pt x="691" y="3319"/>
                    <a:pt x="754" y="3405"/>
                  </a:cubicBezTo>
                  <a:cubicBezTo>
                    <a:pt x="817" y="3491"/>
                    <a:pt x="839" y="3540"/>
                    <a:pt x="878" y="3588"/>
                  </a:cubicBezTo>
                  <a:cubicBezTo>
                    <a:pt x="917" y="3636"/>
                    <a:pt x="968" y="3644"/>
                    <a:pt x="986" y="3696"/>
                  </a:cubicBezTo>
                  <a:cubicBezTo>
                    <a:pt x="1004" y="3748"/>
                    <a:pt x="971" y="3858"/>
                    <a:pt x="986" y="3900"/>
                  </a:cubicBezTo>
                  <a:cubicBezTo>
                    <a:pt x="1001" y="3942"/>
                    <a:pt x="1033" y="3913"/>
                    <a:pt x="1076" y="3948"/>
                  </a:cubicBezTo>
                  <a:cubicBezTo>
                    <a:pt x="1119" y="3983"/>
                    <a:pt x="1202" y="4076"/>
                    <a:pt x="1244" y="4110"/>
                  </a:cubicBezTo>
                  <a:cubicBezTo>
                    <a:pt x="1286" y="4144"/>
                    <a:pt x="1309" y="4164"/>
                    <a:pt x="1328" y="4152"/>
                  </a:cubicBezTo>
                  <a:cubicBezTo>
                    <a:pt x="1347" y="4140"/>
                    <a:pt x="1351" y="4084"/>
                    <a:pt x="1356" y="4038"/>
                  </a:cubicBezTo>
                  <a:cubicBezTo>
                    <a:pt x="1361" y="3992"/>
                    <a:pt x="1341" y="3907"/>
                    <a:pt x="1358" y="3876"/>
                  </a:cubicBezTo>
                  <a:cubicBezTo>
                    <a:pt x="1375" y="3845"/>
                    <a:pt x="1417" y="3846"/>
                    <a:pt x="1457" y="3854"/>
                  </a:cubicBezTo>
                  <a:cubicBezTo>
                    <a:pt x="1497" y="3862"/>
                    <a:pt x="1559" y="3926"/>
                    <a:pt x="1598" y="3924"/>
                  </a:cubicBezTo>
                  <a:cubicBezTo>
                    <a:pt x="1637" y="3922"/>
                    <a:pt x="1666" y="3847"/>
                    <a:pt x="1692" y="3844"/>
                  </a:cubicBezTo>
                  <a:cubicBezTo>
                    <a:pt x="1718" y="3841"/>
                    <a:pt x="1712" y="3894"/>
                    <a:pt x="1754" y="3906"/>
                  </a:cubicBezTo>
                  <a:cubicBezTo>
                    <a:pt x="1796" y="3918"/>
                    <a:pt x="1926" y="3908"/>
                    <a:pt x="1946" y="3918"/>
                  </a:cubicBezTo>
                  <a:cubicBezTo>
                    <a:pt x="1966" y="3928"/>
                    <a:pt x="1925" y="3957"/>
                    <a:pt x="1872" y="3969"/>
                  </a:cubicBezTo>
                  <a:cubicBezTo>
                    <a:pt x="1819" y="3981"/>
                    <a:pt x="1681" y="3994"/>
                    <a:pt x="1625" y="3991"/>
                  </a:cubicBezTo>
                  <a:cubicBezTo>
                    <a:pt x="1569" y="3988"/>
                    <a:pt x="1570" y="3945"/>
                    <a:pt x="1538" y="3954"/>
                  </a:cubicBezTo>
                  <a:cubicBezTo>
                    <a:pt x="1506" y="3963"/>
                    <a:pt x="1431" y="4019"/>
                    <a:pt x="1430" y="4044"/>
                  </a:cubicBezTo>
                  <a:cubicBezTo>
                    <a:pt x="1429" y="4069"/>
                    <a:pt x="1520" y="4075"/>
                    <a:pt x="1530" y="4102"/>
                  </a:cubicBezTo>
                  <a:cubicBezTo>
                    <a:pt x="1540" y="4129"/>
                    <a:pt x="1477" y="4169"/>
                    <a:pt x="1490" y="4206"/>
                  </a:cubicBezTo>
                  <a:cubicBezTo>
                    <a:pt x="1503" y="4243"/>
                    <a:pt x="1589" y="4283"/>
                    <a:pt x="1610" y="4326"/>
                  </a:cubicBezTo>
                  <a:cubicBezTo>
                    <a:pt x="1631" y="4369"/>
                    <a:pt x="1595" y="4420"/>
                    <a:pt x="1616" y="4464"/>
                  </a:cubicBezTo>
                  <a:cubicBezTo>
                    <a:pt x="1637" y="4508"/>
                    <a:pt x="1733" y="4579"/>
                    <a:pt x="1735" y="4592"/>
                  </a:cubicBezTo>
                  <a:cubicBezTo>
                    <a:pt x="1737" y="4605"/>
                    <a:pt x="1662" y="4564"/>
                    <a:pt x="1628" y="4542"/>
                  </a:cubicBezTo>
                  <a:cubicBezTo>
                    <a:pt x="1594" y="4520"/>
                    <a:pt x="1562" y="4484"/>
                    <a:pt x="1532" y="4458"/>
                  </a:cubicBezTo>
                  <a:cubicBezTo>
                    <a:pt x="1502" y="4432"/>
                    <a:pt x="1481" y="4412"/>
                    <a:pt x="1451" y="4387"/>
                  </a:cubicBezTo>
                  <a:cubicBezTo>
                    <a:pt x="1421" y="4362"/>
                    <a:pt x="1374" y="4293"/>
                    <a:pt x="1352" y="4308"/>
                  </a:cubicBezTo>
                  <a:cubicBezTo>
                    <a:pt x="1330" y="4323"/>
                    <a:pt x="1313" y="4439"/>
                    <a:pt x="1316" y="4476"/>
                  </a:cubicBezTo>
                  <a:cubicBezTo>
                    <a:pt x="1319" y="4513"/>
                    <a:pt x="1350" y="4475"/>
                    <a:pt x="1370" y="4530"/>
                  </a:cubicBezTo>
                  <a:cubicBezTo>
                    <a:pt x="1390" y="4585"/>
                    <a:pt x="1408" y="4743"/>
                    <a:pt x="1436" y="4806"/>
                  </a:cubicBezTo>
                  <a:cubicBezTo>
                    <a:pt x="1464" y="4869"/>
                    <a:pt x="1511" y="4882"/>
                    <a:pt x="1538" y="4908"/>
                  </a:cubicBezTo>
                  <a:cubicBezTo>
                    <a:pt x="1565" y="4934"/>
                    <a:pt x="1549" y="4936"/>
                    <a:pt x="1598" y="4962"/>
                  </a:cubicBezTo>
                  <a:cubicBezTo>
                    <a:pt x="1647" y="4988"/>
                    <a:pt x="1779" y="5020"/>
                    <a:pt x="1830" y="5067"/>
                  </a:cubicBezTo>
                  <a:cubicBezTo>
                    <a:pt x="1881" y="5114"/>
                    <a:pt x="1903" y="5189"/>
                    <a:pt x="1904" y="5244"/>
                  </a:cubicBezTo>
                  <a:cubicBezTo>
                    <a:pt x="1905" y="5299"/>
                    <a:pt x="1866" y="5377"/>
                    <a:pt x="1838" y="5400"/>
                  </a:cubicBezTo>
                  <a:cubicBezTo>
                    <a:pt x="1810" y="5423"/>
                    <a:pt x="1747" y="5361"/>
                    <a:pt x="1735" y="5383"/>
                  </a:cubicBezTo>
                  <a:cubicBezTo>
                    <a:pt x="1723" y="5405"/>
                    <a:pt x="1746" y="5476"/>
                    <a:pt x="1766" y="5532"/>
                  </a:cubicBezTo>
                  <a:cubicBezTo>
                    <a:pt x="1786" y="5588"/>
                    <a:pt x="1815" y="5669"/>
                    <a:pt x="1856" y="5718"/>
                  </a:cubicBezTo>
                  <a:cubicBezTo>
                    <a:pt x="1897" y="5767"/>
                    <a:pt x="1966" y="5768"/>
                    <a:pt x="2012" y="5826"/>
                  </a:cubicBezTo>
                  <a:cubicBezTo>
                    <a:pt x="2058" y="5884"/>
                    <a:pt x="2089" y="6004"/>
                    <a:pt x="2131" y="6064"/>
                  </a:cubicBezTo>
                  <a:cubicBezTo>
                    <a:pt x="2173" y="6124"/>
                    <a:pt x="2218" y="6131"/>
                    <a:pt x="2264" y="6186"/>
                  </a:cubicBezTo>
                  <a:cubicBezTo>
                    <a:pt x="2310" y="6241"/>
                    <a:pt x="2359" y="6336"/>
                    <a:pt x="2408" y="6396"/>
                  </a:cubicBezTo>
                  <a:cubicBezTo>
                    <a:pt x="2457" y="6456"/>
                    <a:pt x="2529" y="6486"/>
                    <a:pt x="2558" y="6546"/>
                  </a:cubicBezTo>
                  <a:cubicBezTo>
                    <a:pt x="2587" y="6606"/>
                    <a:pt x="2540" y="6712"/>
                    <a:pt x="2582" y="6756"/>
                  </a:cubicBezTo>
                  <a:cubicBezTo>
                    <a:pt x="2624" y="6800"/>
                    <a:pt x="2774" y="6781"/>
                    <a:pt x="2810" y="6810"/>
                  </a:cubicBezTo>
                  <a:cubicBezTo>
                    <a:pt x="2846" y="6839"/>
                    <a:pt x="2806" y="6888"/>
                    <a:pt x="2798" y="6930"/>
                  </a:cubicBezTo>
                  <a:cubicBezTo>
                    <a:pt x="2790" y="6972"/>
                    <a:pt x="2762" y="7020"/>
                    <a:pt x="2762" y="7062"/>
                  </a:cubicBezTo>
                  <a:cubicBezTo>
                    <a:pt x="2762" y="7104"/>
                    <a:pt x="2792" y="7119"/>
                    <a:pt x="2798" y="7182"/>
                  </a:cubicBezTo>
                  <a:cubicBezTo>
                    <a:pt x="2804" y="7245"/>
                    <a:pt x="2741" y="7389"/>
                    <a:pt x="2796" y="7441"/>
                  </a:cubicBezTo>
                  <a:cubicBezTo>
                    <a:pt x="2851" y="7493"/>
                    <a:pt x="3038" y="7479"/>
                    <a:pt x="3128" y="7494"/>
                  </a:cubicBezTo>
                  <a:cubicBezTo>
                    <a:pt x="3218" y="7509"/>
                    <a:pt x="3265" y="7520"/>
                    <a:pt x="3338" y="7530"/>
                  </a:cubicBezTo>
                  <a:cubicBezTo>
                    <a:pt x="3411" y="7540"/>
                    <a:pt x="3486" y="7532"/>
                    <a:pt x="3566" y="7554"/>
                  </a:cubicBezTo>
                  <a:cubicBezTo>
                    <a:pt x="3646" y="7576"/>
                    <a:pt x="3749" y="7617"/>
                    <a:pt x="3818" y="7662"/>
                  </a:cubicBezTo>
                  <a:cubicBezTo>
                    <a:pt x="3887" y="7707"/>
                    <a:pt x="3921" y="7783"/>
                    <a:pt x="3980" y="7824"/>
                  </a:cubicBezTo>
                  <a:cubicBezTo>
                    <a:pt x="4039" y="7865"/>
                    <a:pt x="4081" y="7893"/>
                    <a:pt x="4172" y="7908"/>
                  </a:cubicBezTo>
                  <a:cubicBezTo>
                    <a:pt x="4263" y="7923"/>
                    <a:pt x="4450" y="7891"/>
                    <a:pt x="4526" y="7914"/>
                  </a:cubicBezTo>
                  <a:cubicBezTo>
                    <a:pt x="4602" y="7937"/>
                    <a:pt x="4608" y="7998"/>
                    <a:pt x="4628" y="8046"/>
                  </a:cubicBezTo>
                  <a:cubicBezTo>
                    <a:pt x="4648" y="8094"/>
                    <a:pt x="4623" y="8177"/>
                    <a:pt x="4647" y="8200"/>
                  </a:cubicBezTo>
                  <a:cubicBezTo>
                    <a:pt x="4671" y="8223"/>
                    <a:pt x="4727" y="8176"/>
                    <a:pt x="4772" y="8184"/>
                  </a:cubicBezTo>
                  <a:cubicBezTo>
                    <a:pt x="4817" y="8192"/>
                    <a:pt x="4857" y="8215"/>
                    <a:pt x="4916" y="8248"/>
                  </a:cubicBezTo>
                  <a:cubicBezTo>
                    <a:pt x="4975" y="8281"/>
                    <a:pt x="5051" y="8326"/>
                    <a:pt x="5126" y="8382"/>
                  </a:cubicBezTo>
                  <a:cubicBezTo>
                    <a:pt x="5201" y="8438"/>
                    <a:pt x="5297" y="8519"/>
                    <a:pt x="5366" y="8586"/>
                  </a:cubicBezTo>
                  <a:cubicBezTo>
                    <a:pt x="5435" y="8653"/>
                    <a:pt x="5502" y="8722"/>
                    <a:pt x="5540" y="8784"/>
                  </a:cubicBezTo>
                  <a:cubicBezTo>
                    <a:pt x="5578" y="8846"/>
                    <a:pt x="5589" y="8904"/>
                    <a:pt x="5597" y="8960"/>
                  </a:cubicBezTo>
                  <a:cubicBezTo>
                    <a:pt x="5605" y="9016"/>
                    <a:pt x="5582" y="9078"/>
                    <a:pt x="5588" y="9120"/>
                  </a:cubicBezTo>
                  <a:cubicBezTo>
                    <a:pt x="5594" y="9162"/>
                    <a:pt x="5618" y="9180"/>
                    <a:pt x="5636" y="9210"/>
                  </a:cubicBezTo>
                  <a:cubicBezTo>
                    <a:pt x="5654" y="9240"/>
                    <a:pt x="5638" y="9285"/>
                    <a:pt x="5696" y="9300"/>
                  </a:cubicBezTo>
                  <a:cubicBezTo>
                    <a:pt x="5754" y="9315"/>
                    <a:pt x="5881" y="9312"/>
                    <a:pt x="5984" y="9300"/>
                  </a:cubicBezTo>
                  <a:cubicBezTo>
                    <a:pt x="6087" y="9288"/>
                    <a:pt x="6215" y="9242"/>
                    <a:pt x="6314" y="9228"/>
                  </a:cubicBezTo>
                  <a:cubicBezTo>
                    <a:pt x="6413" y="9214"/>
                    <a:pt x="6470" y="9225"/>
                    <a:pt x="6578" y="9213"/>
                  </a:cubicBezTo>
                  <a:cubicBezTo>
                    <a:pt x="6686" y="9201"/>
                    <a:pt x="6865" y="9169"/>
                    <a:pt x="6962" y="9156"/>
                  </a:cubicBezTo>
                  <a:cubicBezTo>
                    <a:pt x="7059" y="9143"/>
                    <a:pt x="7096" y="9148"/>
                    <a:pt x="7163" y="9134"/>
                  </a:cubicBezTo>
                  <a:cubicBezTo>
                    <a:pt x="7230" y="9120"/>
                    <a:pt x="7274" y="9087"/>
                    <a:pt x="7364" y="9072"/>
                  </a:cubicBezTo>
                  <a:cubicBezTo>
                    <a:pt x="7454" y="9057"/>
                    <a:pt x="7629" y="9050"/>
                    <a:pt x="7706" y="9042"/>
                  </a:cubicBezTo>
                  <a:cubicBezTo>
                    <a:pt x="7783" y="9034"/>
                    <a:pt x="7800" y="9055"/>
                    <a:pt x="7828" y="9023"/>
                  </a:cubicBezTo>
                  <a:cubicBezTo>
                    <a:pt x="7856" y="8991"/>
                    <a:pt x="7893" y="8895"/>
                    <a:pt x="7875" y="8849"/>
                  </a:cubicBezTo>
                  <a:cubicBezTo>
                    <a:pt x="7857" y="8803"/>
                    <a:pt x="7756" y="8775"/>
                    <a:pt x="7718" y="8748"/>
                  </a:cubicBezTo>
                  <a:cubicBezTo>
                    <a:pt x="7680" y="8721"/>
                    <a:pt x="7652" y="8710"/>
                    <a:pt x="7646" y="8688"/>
                  </a:cubicBezTo>
                  <a:cubicBezTo>
                    <a:pt x="7640" y="8666"/>
                    <a:pt x="7680" y="8658"/>
                    <a:pt x="7682" y="8616"/>
                  </a:cubicBezTo>
                  <a:cubicBezTo>
                    <a:pt x="7684" y="8574"/>
                    <a:pt x="7652" y="8490"/>
                    <a:pt x="7658" y="8436"/>
                  </a:cubicBezTo>
                  <a:cubicBezTo>
                    <a:pt x="7664" y="8382"/>
                    <a:pt x="7693" y="8342"/>
                    <a:pt x="7718" y="8292"/>
                  </a:cubicBezTo>
                  <a:cubicBezTo>
                    <a:pt x="7743" y="8242"/>
                    <a:pt x="7796" y="8198"/>
                    <a:pt x="7808" y="8136"/>
                  </a:cubicBezTo>
                  <a:cubicBezTo>
                    <a:pt x="7820" y="8074"/>
                    <a:pt x="7792" y="7977"/>
                    <a:pt x="7790" y="7920"/>
                  </a:cubicBezTo>
                  <a:cubicBezTo>
                    <a:pt x="7788" y="7863"/>
                    <a:pt x="7782" y="7837"/>
                    <a:pt x="7796" y="7794"/>
                  </a:cubicBezTo>
                  <a:cubicBezTo>
                    <a:pt x="7810" y="7751"/>
                    <a:pt x="7842" y="7705"/>
                    <a:pt x="7875" y="7662"/>
                  </a:cubicBezTo>
                  <a:cubicBezTo>
                    <a:pt x="7908" y="7619"/>
                    <a:pt x="7962" y="7570"/>
                    <a:pt x="7994" y="7536"/>
                  </a:cubicBezTo>
                  <a:cubicBezTo>
                    <a:pt x="8026" y="7502"/>
                    <a:pt x="8073" y="7487"/>
                    <a:pt x="8066" y="7458"/>
                  </a:cubicBezTo>
                  <a:cubicBezTo>
                    <a:pt x="8059" y="7429"/>
                    <a:pt x="7987" y="7383"/>
                    <a:pt x="7954" y="7361"/>
                  </a:cubicBezTo>
                  <a:cubicBezTo>
                    <a:pt x="7921" y="7339"/>
                    <a:pt x="7889" y="7360"/>
                    <a:pt x="7868" y="7326"/>
                  </a:cubicBezTo>
                  <a:cubicBezTo>
                    <a:pt x="7847" y="7292"/>
                    <a:pt x="7848" y="7205"/>
                    <a:pt x="7826" y="7158"/>
                  </a:cubicBezTo>
                  <a:cubicBezTo>
                    <a:pt x="7804" y="7111"/>
                    <a:pt x="7764" y="7090"/>
                    <a:pt x="7733" y="7045"/>
                  </a:cubicBezTo>
                  <a:cubicBezTo>
                    <a:pt x="7702" y="7000"/>
                    <a:pt x="7656" y="6929"/>
                    <a:pt x="7638" y="6887"/>
                  </a:cubicBezTo>
                  <a:cubicBezTo>
                    <a:pt x="7620" y="6845"/>
                    <a:pt x="7673" y="6848"/>
                    <a:pt x="7622" y="6792"/>
                  </a:cubicBezTo>
                  <a:cubicBezTo>
                    <a:pt x="7571" y="6736"/>
                    <a:pt x="7410" y="6614"/>
                    <a:pt x="7334" y="6552"/>
                  </a:cubicBezTo>
                  <a:cubicBezTo>
                    <a:pt x="7258" y="6490"/>
                    <a:pt x="7245" y="6488"/>
                    <a:pt x="7166" y="6420"/>
                  </a:cubicBezTo>
                  <a:cubicBezTo>
                    <a:pt x="7087" y="6352"/>
                    <a:pt x="7020" y="6284"/>
                    <a:pt x="6860" y="6144"/>
                  </a:cubicBezTo>
                  <a:cubicBezTo>
                    <a:pt x="6700" y="6004"/>
                    <a:pt x="6427" y="5771"/>
                    <a:pt x="6206" y="5580"/>
                  </a:cubicBezTo>
                  <a:cubicBezTo>
                    <a:pt x="5985" y="5389"/>
                    <a:pt x="5823" y="5249"/>
                    <a:pt x="5534" y="4998"/>
                  </a:cubicBezTo>
                  <a:cubicBezTo>
                    <a:pt x="5245" y="4747"/>
                    <a:pt x="4804" y="4361"/>
                    <a:pt x="4472" y="4074"/>
                  </a:cubicBezTo>
                  <a:cubicBezTo>
                    <a:pt x="4140" y="3787"/>
                    <a:pt x="3735" y="3445"/>
                    <a:pt x="3542" y="3276"/>
                  </a:cubicBezTo>
                  <a:cubicBezTo>
                    <a:pt x="3349" y="3107"/>
                    <a:pt x="3355" y="3141"/>
                    <a:pt x="3314" y="3060"/>
                  </a:cubicBezTo>
                  <a:cubicBezTo>
                    <a:pt x="3273" y="2979"/>
                    <a:pt x="3299" y="2955"/>
                    <a:pt x="3296" y="2790"/>
                  </a:cubicBezTo>
                  <a:cubicBezTo>
                    <a:pt x="3293" y="2625"/>
                    <a:pt x="3297" y="2346"/>
                    <a:pt x="3296" y="2070"/>
                  </a:cubicBezTo>
                  <a:cubicBezTo>
                    <a:pt x="3295" y="1794"/>
                    <a:pt x="3289" y="1444"/>
                    <a:pt x="3290" y="1134"/>
                  </a:cubicBezTo>
                  <a:cubicBezTo>
                    <a:pt x="3291" y="824"/>
                    <a:pt x="3310" y="386"/>
                    <a:pt x="3302" y="210"/>
                  </a:cubicBezTo>
                  <a:cubicBezTo>
                    <a:pt x="3294" y="34"/>
                    <a:pt x="3317" y="102"/>
                    <a:pt x="3242" y="78"/>
                  </a:cubicBezTo>
                  <a:cubicBezTo>
                    <a:pt x="3167" y="54"/>
                    <a:pt x="3178" y="74"/>
                    <a:pt x="2852" y="66"/>
                  </a:cubicBezTo>
                  <a:cubicBezTo>
                    <a:pt x="2526" y="58"/>
                    <a:pt x="1699" y="41"/>
                    <a:pt x="1286" y="30"/>
                  </a:cubicBezTo>
                  <a:cubicBezTo>
                    <a:pt x="873" y="19"/>
                    <a:pt x="564" y="6"/>
                    <a:pt x="374" y="0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2" dir="t"/>
            </a:scene3d>
            <a:sp3d extrusionH="201600" prstMaterial="legacyPlastic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6160" name="Oval 5"/>
            <p:cNvSpPr>
              <a:spLocks noChangeAspect="1" noChangeArrowheads="1"/>
            </p:cNvSpPr>
            <p:nvPr/>
          </p:nvSpPr>
          <p:spPr bwMode="auto">
            <a:xfrm>
              <a:off x="813" y="2032"/>
              <a:ext cx="93" cy="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Oval 6"/>
            <p:cNvSpPr>
              <a:spLocks noChangeAspect="1" noChangeArrowheads="1"/>
            </p:cNvSpPr>
            <p:nvPr/>
          </p:nvSpPr>
          <p:spPr bwMode="auto">
            <a:xfrm>
              <a:off x="1827" y="3655"/>
              <a:ext cx="94" cy="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Oval 7"/>
            <p:cNvSpPr>
              <a:spLocks noChangeAspect="1" noChangeArrowheads="1"/>
            </p:cNvSpPr>
            <p:nvPr/>
          </p:nvSpPr>
          <p:spPr bwMode="auto">
            <a:xfrm>
              <a:off x="2159" y="3966"/>
              <a:ext cx="93" cy="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0" y="2802"/>
              <a:ext cx="68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San</a:t>
              </a:r>
            </a:p>
            <a:p>
              <a:pPr algn="ctr"/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Francisco</a:t>
              </a:r>
              <a:endParaRPr lang="en-US" sz="800" b="1" i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164" name="Text Box 9"/>
            <p:cNvSpPr txBox="1">
              <a:spLocks noChangeArrowheads="1"/>
            </p:cNvSpPr>
            <p:nvPr/>
          </p:nvSpPr>
          <p:spPr bwMode="auto">
            <a:xfrm>
              <a:off x="1992" y="3839"/>
              <a:ext cx="89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charset="0"/>
                </a:rPr>
                <a:t>San Diego</a:t>
              </a:r>
              <a:endParaRPr lang="en-US" sz="800" b="1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65" name="Text Box 10"/>
            <p:cNvSpPr txBox="1">
              <a:spLocks noChangeArrowheads="1"/>
            </p:cNvSpPr>
            <p:nvPr/>
          </p:nvSpPr>
          <p:spPr bwMode="auto">
            <a:xfrm>
              <a:off x="542" y="1822"/>
              <a:ext cx="6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charset="0"/>
                </a:rPr>
                <a:t>Redding</a:t>
              </a:r>
              <a:endParaRPr lang="en-US" sz="800" b="1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66" name="Text Box 11"/>
            <p:cNvSpPr txBox="1">
              <a:spLocks noChangeArrowheads="1"/>
            </p:cNvSpPr>
            <p:nvPr/>
          </p:nvSpPr>
          <p:spPr bwMode="auto">
            <a:xfrm>
              <a:off x="1446" y="3498"/>
              <a:ext cx="89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charset="0"/>
                </a:rPr>
                <a:t>Los</a:t>
              </a:r>
              <a:r>
                <a:rPr lang="en-US" sz="800" b="1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600" b="1">
                  <a:solidFill>
                    <a:srgbClr val="FFFFFF"/>
                  </a:solidFill>
                  <a:latin typeface="Arial" charset="0"/>
                </a:rPr>
                <a:t>Angeles</a:t>
              </a:r>
              <a:endParaRPr lang="en-US" sz="800" b="1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67" name="Oval 12"/>
            <p:cNvSpPr>
              <a:spLocks noChangeAspect="1" noChangeArrowheads="1"/>
            </p:cNvSpPr>
            <p:nvPr/>
          </p:nvSpPr>
          <p:spPr bwMode="auto">
            <a:xfrm>
              <a:off x="745" y="2821"/>
              <a:ext cx="93" cy="7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2057"/>
              <a:ext cx="295" cy="683"/>
              <a:chOff x="891" y="2057"/>
              <a:chExt cx="295" cy="683"/>
            </a:xfrm>
          </p:grpSpPr>
          <p:sp>
            <p:nvSpPr>
              <p:cNvPr id="6170" name="Freeform 14"/>
              <p:cNvSpPr>
                <a:spLocks/>
              </p:cNvSpPr>
              <p:nvPr/>
            </p:nvSpPr>
            <p:spPr bwMode="auto">
              <a:xfrm>
                <a:off x="891" y="2057"/>
                <a:ext cx="231" cy="611"/>
              </a:xfrm>
              <a:custGeom>
                <a:avLst/>
                <a:gdLst>
                  <a:gd name="T0" fmla="*/ 2 w 292"/>
                  <a:gd name="T1" fmla="*/ 0 h 958"/>
                  <a:gd name="T2" fmla="*/ 2 w 292"/>
                  <a:gd name="T3" fmla="*/ 33 h 958"/>
                  <a:gd name="T4" fmla="*/ 12 w 292"/>
                  <a:gd name="T5" fmla="*/ 73 h 958"/>
                  <a:gd name="T6" fmla="*/ 42 w 292"/>
                  <a:gd name="T7" fmla="*/ 77 h 958"/>
                  <a:gd name="T8" fmla="*/ 82 w 292"/>
                  <a:gd name="T9" fmla="*/ 110 h 958"/>
                  <a:gd name="T10" fmla="*/ 82 w 292"/>
                  <a:gd name="T11" fmla="*/ 181 h 958"/>
                  <a:gd name="T12" fmla="*/ 100 w 292"/>
                  <a:gd name="T13" fmla="*/ 216 h 958"/>
                  <a:gd name="T14" fmla="*/ 100 w 292"/>
                  <a:gd name="T15" fmla="*/ 280 h 958"/>
                  <a:gd name="T16" fmla="*/ 100 w 292"/>
                  <a:gd name="T17" fmla="*/ 357 h 958"/>
                  <a:gd name="T18" fmla="*/ 100 w 292"/>
                  <a:gd name="T19" fmla="*/ 447 h 958"/>
                  <a:gd name="T20" fmla="*/ 138 w 292"/>
                  <a:gd name="T21" fmla="*/ 486 h 958"/>
                  <a:gd name="T22" fmla="*/ 169 w 292"/>
                  <a:gd name="T23" fmla="*/ 550 h 958"/>
                  <a:gd name="T24" fmla="*/ 216 w 292"/>
                  <a:gd name="T25" fmla="*/ 601 h 958"/>
                  <a:gd name="T26" fmla="*/ 246 w 292"/>
                  <a:gd name="T27" fmla="*/ 666 h 958"/>
                  <a:gd name="T28" fmla="*/ 259 w 292"/>
                  <a:gd name="T29" fmla="*/ 729 h 958"/>
                  <a:gd name="T30" fmla="*/ 291 w 292"/>
                  <a:gd name="T31" fmla="*/ 773 h 958"/>
                  <a:gd name="T32" fmla="*/ 268 w 292"/>
                  <a:gd name="T33" fmla="*/ 820 h 958"/>
                  <a:gd name="T34" fmla="*/ 272 w 292"/>
                  <a:gd name="T35" fmla="*/ 863 h 958"/>
                  <a:gd name="T36" fmla="*/ 242 w 292"/>
                  <a:gd name="T37" fmla="*/ 897 h 958"/>
                  <a:gd name="T38" fmla="*/ 242 w 292"/>
                  <a:gd name="T39" fmla="*/ 927 h 958"/>
                  <a:gd name="T40" fmla="*/ 216 w 292"/>
                  <a:gd name="T41" fmla="*/ 958 h 9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2"/>
                  <a:gd name="T64" fmla="*/ 0 h 958"/>
                  <a:gd name="T65" fmla="*/ 292 w 292"/>
                  <a:gd name="T66" fmla="*/ 958 h 9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2" h="958">
                    <a:moveTo>
                      <a:pt x="2" y="0"/>
                    </a:moveTo>
                    <a:cubicBezTo>
                      <a:pt x="3" y="5"/>
                      <a:pt x="0" y="21"/>
                      <a:pt x="2" y="33"/>
                    </a:cubicBezTo>
                    <a:cubicBezTo>
                      <a:pt x="4" y="45"/>
                      <a:pt x="5" y="66"/>
                      <a:pt x="12" y="73"/>
                    </a:cubicBezTo>
                    <a:cubicBezTo>
                      <a:pt x="19" y="80"/>
                      <a:pt x="30" y="71"/>
                      <a:pt x="42" y="77"/>
                    </a:cubicBezTo>
                    <a:cubicBezTo>
                      <a:pt x="54" y="83"/>
                      <a:pt x="75" y="93"/>
                      <a:pt x="82" y="110"/>
                    </a:cubicBezTo>
                    <a:cubicBezTo>
                      <a:pt x="89" y="127"/>
                      <a:pt x="79" y="163"/>
                      <a:pt x="82" y="181"/>
                    </a:cubicBezTo>
                    <a:cubicBezTo>
                      <a:pt x="85" y="199"/>
                      <a:pt x="97" y="200"/>
                      <a:pt x="100" y="216"/>
                    </a:cubicBezTo>
                    <a:cubicBezTo>
                      <a:pt x="103" y="232"/>
                      <a:pt x="100" y="257"/>
                      <a:pt x="100" y="280"/>
                    </a:cubicBezTo>
                    <a:cubicBezTo>
                      <a:pt x="100" y="303"/>
                      <a:pt x="100" y="329"/>
                      <a:pt x="100" y="357"/>
                    </a:cubicBezTo>
                    <a:cubicBezTo>
                      <a:pt x="100" y="385"/>
                      <a:pt x="94" y="426"/>
                      <a:pt x="100" y="447"/>
                    </a:cubicBezTo>
                    <a:cubicBezTo>
                      <a:pt x="106" y="468"/>
                      <a:pt x="127" y="469"/>
                      <a:pt x="138" y="486"/>
                    </a:cubicBezTo>
                    <a:cubicBezTo>
                      <a:pt x="149" y="503"/>
                      <a:pt x="156" y="531"/>
                      <a:pt x="169" y="550"/>
                    </a:cubicBezTo>
                    <a:cubicBezTo>
                      <a:pt x="182" y="569"/>
                      <a:pt x="203" y="582"/>
                      <a:pt x="216" y="601"/>
                    </a:cubicBezTo>
                    <a:cubicBezTo>
                      <a:pt x="229" y="620"/>
                      <a:pt x="239" y="645"/>
                      <a:pt x="246" y="666"/>
                    </a:cubicBezTo>
                    <a:cubicBezTo>
                      <a:pt x="253" y="687"/>
                      <a:pt x="252" y="711"/>
                      <a:pt x="259" y="729"/>
                    </a:cubicBezTo>
                    <a:cubicBezTo>
                      <a:pt x="266" y="747"/>
                      <a:pt x="290" y="758"/>
                      <a:pt x="291" y="773"/>
                    </a:cubicBezTo>
                    <a:cubicBezTo>
                      <a:pt x="292" y="788"/>
                      <a:pt x="271" y="805"/>
                      <a:pt x="268" y="820"/>
                    </a:cubicBezTo>
                    <a:cubicBezTo>
                      <a:pt x="265" y="835"/>
                      <a:pt x="276" y="850"/>
                      <a:pt x="272" y="863"/>
                    </a:cubicBezTo>
                    <a:cubicBezTo>
                      <a:pt x="268" y="876"/>
                      <a:pt x="247" y="886"/>
                      <a:pt x="242" y="897"/>
                    </a:cubicBezTo>
                    <a:cubicBezTo>
                      <a:pt x="237" y="908"/>
                      <a:pt x="246" y="917"/>
                      <a:pt x="242" y="927"/>
                    </a:cubicBezTo>
                    <a:cubicBezTo>
                      <a:pt x="238" y="937"/>
                      <a:pt x="227" y="947"/>
                      <a:pt x="216" y="95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Freeform 15"/>
              <p:cNvSpPr>
                <a:spLocks/>
              </p:cNvSpPr>
              <p:nvPr/>
            </p:nvSpPr>
            <p:spPr bwMode="auto">
              <a:xfrm>
                <a:off x="1060" y="2667"/>
                <a:ext cx="126" cy="73"/>
              </a:xfrm>
              <a:custGeom>
                <a:avLst/>
                <a:gdLst>
                  <a:gd name="T0" fmla="*/ 0 w 159"/>
                  <a:gd name="T1" fmla="*/ 2 h 115"/>
                  <a:gd name="T2" fmla="*/ 26 w 159"/>
                  <a:gd name="T3" fmla="*/ 2 h 115"/>
                  <a:gd name="T4" fmla="*/ 78 w 159"/>
                  <a:gd name="T5" fmla="*/ 2 h 115"/>
                  <a:gd name="T6" fmla="*/ 119 w 159"/>
                  <a:gd name="T7" fmla="*/ 14 h 115"/>
                  <a:gd name="T8" fmla="*/ 116 w 159"/>
                  <a:gd name="T9" fmla="*/ 44 h 115"/>
                  <a:gd name="T10" fmla="*/ 139 w 159"/>
                  <a:gd name="T11" fmla="*/ 54 h 115"/>
                  <a:gd name="T12" fmla="*/ 146 w 159"/>
                  <a:gd name="T13" fmla="*/ 87 h 115"/>
                  <a:gd name="T14" fmla="*/ 159 w 159"/>
                  <a:gd name="T15" fmla="*/ 115 h 1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9"/>
                  <a:gd name="T25" fmla="*/ 0 h 115"/>
                  <a:gd name="T26" fmla="*/ 159 w 159"/>
                  <a:gd name="T27" fmla="*/ 115 h 1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9" h="115">
                    <a:moveTo>
                      <a:pt x="0" y="2"/>
                    </a:moveTo>
                    <a:cubicBezTo>
                      <a:pt x="6" y="2"/>
                      <a:pt x="13" y="2"/>
                      <a:pt x="26" y="2"/>
                    </a:cubicBezTo>
                    <a:cubicBezTo>
                      <a:pt x="39" y="2"/>
                      <a:pt x="63" y="0"/>
                      <a:pt x="78" y="2"/>
                    </a:cubicBezTo>
                    <a:cubicBezTo>
                      <a:pt x="93" y="4"/>
                      <a:pt x="113" y="7"/>
                      <a:pt x="119" y="14"/>
                    </a:cubicBezTo>
                    <a:cubicBezTo>
                      <a:pt x="125" y="21"/>
                      <a:pt x="113" y="37"/>
                      <a:pt x="116" y="44"/>
                    </a:cubicBezTo>
                    <a:cubicBezTo>
                      <a:pt x="119" y="51"/>
                      <a:pt x="134" y="47"/>
                      <a:pt x="139" y="54"/>
                    </a:cubicBezTo>
                    <a:cubicBezTo>
                      <a:pt x="144" y="61"/>
                      <a:pt x="143" y="77"/>
                      <a:pt x="146" y="87"/>
                    </a:cubicBezTo>
                    <a:cubicBezTo>
                      <a:pt x="149" y="97"/>
                      <a:pt x="156" y="109"/>
                      <a:pt x="159" y="11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Freeform 16"/>
              <p:cNvSpPr>
                <a:spLocks/>
              </p:cNvSpPr>
              <p:nvPr/>
            </p:nvSpPr>
            <p:spPr bwMode="auto">
              <a:xfrm>
                <a:off x="1060" y="2584"/>
                <a:ext cx="73" cy="81"/>
              </a:xfrm>
              <a:custGeom>
                <a:avLst/>
                <a:gdLst>
                  <a:gd name="T0" fmla="*/ 0 w 92"/>
                  <a:gd name="T1" fmla="*/ 127 h 127"/>
                  <a:gd name="T2" fmla="*/ 29 w 92"/>
                  <a:gd name="T3" fmla="*/ 106 h 127"/>
                  <a:gd name="T4" fmla="*/ 49 w 92"/>
                  <a:gd name="T5" fmla="*/ 96 h 127"/>
                  <a:gd name="T6" fmla="*/ 78 w 92"/>
                  <a:gd name="T7" fmla="*/ 73 h 127"/>
                  <a:gd name="T8" fmla="*/ 82 w 92"/>
                  <a:gd name="T9" fmla="*/ 36 h 127"/>
                  <a:gd name="T10" fmla="*/ 92 w 92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127"/>
                  <a:gd name="T20" fmla="*/ 92 w 92"/>
                  <a:gd name="T21" fmla="*/ 127 h 1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127">
                    <a:moveTo>
                      <a:pt x="0" y="127"/>
                    </a:moveTo>
                    <a:cubicBezTo>
                      <a:pt x="10" y="119"/>
                      <a:pt x="21" y="111"/>
                      <a:pt x="29" y="106"/>
                    </a:cubicBezTo>
                    <a:cubicBezTo>
                      <a:pt x="37" y="101"/>
                      <a:pt x="41" y="101"/>
                      <a:pt x="49" y="96"/>
                    </a:cubicBezTo>
                    <a:cubicBezTo>
                      <a:pt x="57" y="91"/>
                      <a:pt x="73" y="83"/>
                      <a:pt x="78" y="73"/>
                    </a:cubicBezTo>
                    <a:cubicBezTo>
                      <a:pt x="83" y="63"/>
                      <a:pt x="80" y="48"/>
                      <a:pt x="82" y="36"/>
                    </a:cubicBezTo>
                    <a:cubicBezTo>
                      <a:pt x="84" y="24"/>
                      <a:pt x="90" y="7"/>
                      <a:pt x="92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Freeform 17"/>
              <p:cNvSpPr>
                <a:spLocks/>
              </p:cNvSpPr>
              <p:nvPr/>
            </p:nvSpPr>
            <p:spPr bwMode="auto">
              <a:xfrm>
                <a:off x="1077" y="2644"/>
                <a:ext cx="93" cy="21"/>
              </a:xfrm>
              <a:custGeom>
                <a:avLst/>
                <a:gdLst>
                  <a:gd name="T0" fmla="*/ 0 w 117"/>
                  <a:gd name="T1" fmla="*/ 34 h 34"/>
                  <a:gd name="T2" fmla="*/ 24 w 117"/>
                  <a:gd name="T3" fmla="*/ 13 h 34"/>
                  <a:gd name="T4" fmla="*/ 56 w 117"/>
                  <a:gd name="T5" fmla="*/ 13 h 34"/>
                  <a:gd name="T6" fmla="*/ 90 w 117"/>
                  <a:gd name="T7" fmla="*/ 3 h 34"/>
                  <a:gd name="T8" fmla="*/ 117 w 117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34"/>
                  <a:gd name="T17" fmla="*/ 117 w 11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34">
                    <a:moveTo>
                      <a:pt x="0" y="34"/>
                    </a:moveTo>
                    <a:cubicBezTo>
                      <a:pt x="7" y="25"/>
                      <a:pt x="15" y="16"/>
                      <a:pt x="24" y="13"/>
                    </a:cubicBezTo>
                    <a:cubicBezTo>
                      <a:pt x="33" y="10"/>
                      <a:pt x="45" y="15"/>
                      <a:pt x="56" y="13"/>
                    </a:cubicBezTo>
                    <a:cubicBezTo>
                      <a:pt x="67" y="11"/>
                      <a:pt x="80" y="0"/>
                      <a:pt x="90" y="3"/>
                    </a:cubicBezTo>
                    <a:cubicBezTo>
                      <a:pt x="100" y="6"/>
                      <a:pt x="112" y="28"/>
                      <a:pt x="117" y="3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Freeform 18"/>
              <p:cNvSpPr>
                <a:spLocks/>
              </p:cNvSpPr>
              <p:nvPr/>
            </p:nvSpPr>
            <p:spPr bwMode="auto">
              <a:xfrm>
                <a:off x="1093" y="2665"/>
                <a:ext cx="77" cy="58"/>
              </a:xfrm>
              <a:custGeom>
                <a:avLst/>
                <a:gdLst>
                  <a:gd name="T0" fmla="*/ 0 w 97"/>
                  <a:gd name="T1" fmla="*/ 0 h 91"/>
                  <a:gd name="T2" fmla="*/ 14 w 97"/>
                  <a:gd name="T3" fmla="*/ 36 h 91"/>
                  <a:gd name="T4" fmla="*/ 36 w 97"/>
                  <a:gd name="T5" fmla="*/ 56 h 91"/>
                  <a:gd name="T6" fmla="*/ 41 w 97"/>
                  <a:gd name="T7" fmla="*/ 76 h 91"/>
                  <a:gd name="T8" fmla="*/ 70 w 97"/>
                  <a:gd name="T9" fmla="*/ 89 h 91"/>
                  <a:gd name="T10" fmla="*/ 97 w 97"/>
                  <a:gd name="T11" fmla="*/ 86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"/>
                  <a:gd name="T19" fmla="*/ 0 h 91"/>
                  <a:gd name="T20" fmla="*/ 97 w 97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" h="91">
                    <a:moveTo>
                      <a:pt x="0" y="0"/>
                    </a:moveTo>
                    <a:cubicBezTo>
                      <a:pt x="4" y="13"/>
                      <a:pt x="8" y="27"/>
                      <a:pt x="14" y="36"/>
                    </a:cubicBezTo>
                    <a:cubicBezTo>
                      <a:pt x="20" y="45"/>
                      <a:pt x="32" y="49"/>
                      <a:pt x="36" y="56"/>
                    </a:cubicBezTo>
                    <a:cubicBezTo>
                      <a:pt x="40" y="63"/>
                      <a:pt x="35" y="71"/>
                      <a:pt x="41" y="76"/>
                    </a:cubicBezTo>
                    <a:cubicBezTo>
                      <a:pt x="47" y="81"/>
                      <a:pt x="61" y="87"/>
                      <a:pt x="70" y="89"/>
                    </a:cubicBezTo>
                    <a:cubicBezTo>
                      <a:pt x="79" y="91"/>
                      <a:pt x="88" y="88"/>
                      <a:pt x="97" y="8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Freeform 19"/>
              <p:cNvSpPr>
                <a:spLocks/>
              </p:cNvSpPr>
              <p:nvPr/>
            </p:nvSpPr>
            <p:spPr bwMode="auto">
              <a:xfrm>
                <a:off x="1057" y="2559"/>
                <a:ext cx="65" cy="95"/>
              </a:xfrm>
              <a:custGeom>
                <a:avLst/>
                <a:gdLst>
                  <a:gd name="T0" fmla="*/ 0 w 82"/>
                  <a:gd name="T1" fmla="*/ 150 h 150"/>
                  <a:gd name="T2" fmla="*/ 10 w 82"/>
                  <a:gd name="T3" fmla="*/ 116 h 150"/>
                  <a:gd name="T4" fmla="*/ 13 w 82"/>
                  <a:gd name="T5" fmla="*/ 86 h 150"/>
                  <a:gd name="T6" fmla="*/ 23 w 82"/>
                  <a:gd name="T7" fmla="*/ 40 h 150"/>
                  <a:gd name="T8" fmla="*/ 46 w 82"/>
                  <a:gd name="T9" fmla="*/ 6 h 150"/>
                  <a:gd name="T10" fmla="*/ 82 w 82"/>
                  <a:gd name="T11" fmla="*/ 6 h 1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2"/>
                  <a:gd name="T19" fmla="*/ 0 h 150"/>
                  <a:gd name="T20" fmla="*/ 82 w 82"/>
                  <a:gd name="T21" fmla="*/ 150 h 1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2" h="150">
                    <a:moveTo>
                      <a:pt x="0" y="150"/>
                    </a:moveTo>
                    <a:cubicBezTo>
                      <a:pt x="1" y="144"/>
                      <a:pt x="8" y="127"/>
                      <a:pt x="10" y="116"/>
                    </a:cubicBezTo>
                    <a:cubicBezTo>
                      <a:pt x="12" y="105"/>
                      <a:pt x="11" y="99"/>
                      <a:pt x="13" y="86"/>
                    </a:cubicBezTo>
                    <a:cubicBezTo>
                      <a:pt x="15" y="73"/>
                      <a:pt x="17" y="53"/>
                      <a:pt x="23" y="40"/>
                    </a:cubicBezTo>
                    <a:cubicBezTo>
                      <a:pt x="29" y="27"/>
                      <a:pt x="36" y="12"/>
                      <a:pt x="46" y="6"/>
                    </a:cubicBezTo>
                    <a:cubicBezTo>
                      <a:pt x="56" y="0"/>
                      <a:pt x="67" y="1"/>
                      <a:pt x="82" y="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Freeform 20"/>
            <p:cNvSpPr>
              <a:spLocks/>
            </p:cNvSpPr>
            <p:nvPr/>
          </p:nvSpPr>
          <p:spPr bwMode="auto">
            <a:xfrm>
              <a:off x="730" y="2644"/>
              <a:ext cx="210" cy="194"/>
            </a:xfrm>
            <a:custGeom>
              <a:avLst/>
              <a:gdLst>
                <a:gd name="T0" fmla="*/ 210 w 210"/>
                <a:gd name="T1" fmla="*/ 18 h 194"/>
                <a:gd name="T2" fmla="*/ 134 w 210"/>
                <a:gd name="T3" fmla="*/ 16 h 194"/>
                <a:gd name="T4" fmla="*/ 118 w 210"/>
                <a:gd name="T5" fmla="*/ 0 h 194"/>
                <a:gd name="T6" fmla="*/ 82 w 210"/>
                <a:gd name="T7" fmla="*/ 22 h 194"/>
                <a:gd name="T8" fmla="*/ 28 w 210"/>
                <a:gd name="T9" fmla="*/ 0 h 194"/>
                <a:gd name="T10" fmla="*/ 32 w 210"/>
                <a:gd name="T11" fmla="*/ 66 h 194"/>
                <a:gd name="T12" fmla="*/ 0 w 210"/>
                <a:gd name="T13" fmla="*/ 90 h 194"/>
                <a:gd name="T14" fmla="*/ 10 w 210"/>
                <a:gd name="T15" fmla="*/ 126 h 194"/>
                <a:gd name="T16" fmla="*/ 126 w 210"/>
                <a:gd name="T17" fmla="*/ 194 h 194"/>
                <a:gd name="T18" fmla="*/ 118 w 210"/>
                <a:gd name="T19" fmla="*/ 174 h 194"/>
                <a:gd name="T20" fmla="*/ 94 w 210"/>
                <a:gd name="T21" fmla="*/ 154 h 194"/>
                <a:gd name="T22" fmla="*/ 84 w 210"/>
                <a:gd name="T23" fmla="*/ 114 h 194"/>
                <a:gd name="T24" fmla="*/ 58 w 210"/>
                <a:gd name="T25" fmla="*/ 86 h 194"/>
                <a:gd name="T26" fmla="*/ 80 w 210"/>
                <a:gd name="T27" fmla="*/ 74 h 194"/>
                <a:gd name="T28" fmla="*/ 38 w 210"/>
                <a:gd name="T29" fmla="*/ 54 h 194"/>
                <a:gd name="T30" fmla="*/ 78 w 210"/>
                <a:gd name="T31" fmla="*/ 34 h 194"/>
                <a:gd name="T32" fmla="*/ 152 w 210"/>
                <a:gd name="T33" fmla="*/ 42 h 194"/>
                <a:gd name="T34" fmla="*/ 204 w 210"/>
                <a:gd name="T35" fmla="*/ 32 h 194"/>
                <a:gd name="T36" fmla="*/ 210 w 210"/>
                <a:gd name="T37" fmla="*/ 18 h 19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94"/>
                <a:gd name="T59" fmla="*/ 210 w 210"/>
                <a:gd name="T60" fmla="*/ 194 h 19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94">
                  <a:moveTo>
                    <a:pt x="210" y="18"/>
                  </a:moveTo>
                  <a:lnTo>
                    <a:pt x="134" y="16"/>
                  </a:lnTo>
                  <a:lnTo>
                    <a:pt x="118" y="0"/>
                  </a:lnTo>
                  <a:lnTo>
                    <a:pt x="82" y="22"/>
                  </a:lnTo>
                  <a:lnTo>
                    <a:pt x="28" y="0"/>
                  </a:lnTo>
                  <a:lnTo>
                    <a:pt x="32" y="66"/>
                  </a:lnTo>
                  <a:lnTo>
                    <a:pt x="0" y="90"/>
                  </a:lnTo>
                  <a:lnTo>
                    <a:pt x="10" y="126"/>
                  </a:lnTo>
                  <a:lnTo>
                    <a:pt x="126" y="194"/>
                  </a:lnTo>
                  <a:lnTo>
                    <a:pt x="118" y="174"/>
                  </a:lnTo>
                  <a:lnTo>
                    <a:pt x="94" y="154"/>
                  </a:lnTo>
                  <a:lnTo>
                    <a:pt x="84" y="114"/>
                  </a:lnTo>
                  <a:lnTo>
                    <a:pt x="58" y="86"/>
                  </a:lnTo>
                  <a:lnTo>
                    <a:pt x="80" y="74"/>
                  </a:lnTo>
                  <a:lnTo>
                    <a:pt x="38" y="54"/>
                  </a:lnTo>
                  <a:lnTo>
                    <a:pt x="78" y="34"/>
                  </a:lnTo>
                  <a:lnTo>
                    <a:pt x="152" y="42"/>
                  </a:lnTo>
                  <a:lnTo>
                    <a:pt x="204" y="32"/>
                  </a:lnTo>
                  <a:lnTo>
                    <a:pt x="210" y="1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48" name="Picture 21" descr="Bay and Delta photo background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0" y="1143000"/>
            <a:ext cx="4210050" cy="3971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149" name="Rectangle 22"/>
          <p:cNvSpPr>
            <a:spLocks noChangeArrowheads="1"/>
          </p:cNvSpPr>
          <p:nvPr/>
        </p:nvSpPr>
        <p:spPr bwMode="auto">
          <a:xfrm>
            <a:off x="1143000" y="3838575"/>
            <a:ext cx="608013" cy="679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23"/>
          <p:cNvSpPr>
            <a:spLocks/>
          </p:cNvSpPr>
          <p:nvPr/>
        </p:nvSpPr>
        <p:spPr bwMode="auto">
          <a:xfrm>
            <a:off x="1133475" y="1114425"/>
            <a:ext cx="3295650" cy="4010025"/>
          </a:xfrm>
          <a:custGeom>
            <a:avLst/>
            <a:gdLst>
              <a:gd name="T0" fmla="*/ 2 w 2076"/>
              <a:gd name="T1" fmla="*/ 1704 h 2526"/>
              <a:gd name="T2" fmla="*/ 2076 w 2076"/>
              <a:gd name="T3" fmla="*/ 0 h 2526"/>
              <a:gd name="T4" fmla="*/ 2076 w 2076"/>
              <a:gd name="T5" fmla="*/ 2526 h 2526"/>
              <a:gd name="T6" fmla="*/ 0 w 2076"/>
              <a:gd name="T7" fmla="*/ 2156 h 2526"/>
              <a:gd name="T8" fmla="*/ 402 w 2076"/>
              <a:gd name="T9" fmla="*/ 2156 h 2526"/>
              <a:gd name="T10" fmla="*/ 402 w 2076"/>
              <a:gd name="T11" fmla="*/ 1704 h 2526"/>
              <a:gd name="T12" fmla="*/ 2 w 2076"/>
              <a:gd name="T13" fmla="*/ 1704 h 25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6"/>
              <a:gd name="T22" fmla="*/ 0 h 2526"/>
              <a:gd name="T23" fmla="*/ 2076 w 2076"/>
              <a:gd name="T24" fmla="*/ 2526 h 25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6" h="2526">
                <a:moveTo>
                  <a:pt x="2" y="1704"/>
                </a:moveTo>
                <a:lnTo>
                  <a:pt x="2076" y="0"/>
                </a:lnTo>
                <a:lnTo>
                  <a:pt x="2076" y="2526"/>
                </a:lnTo>
                <a:lnTo>
                  <a:pt x="0" y="2156"/>
                </a:lnTo>
                <a:lnTo>
                  <a:pt x="402" y="2156"/>
                </a:lnTo>
                <a:lnTo>
                  <a:pt x="402" y="1704"/>
                </a:lnTo>
                <a:lnTo>
                  <a:pt x="2" y="1704"/>
                </a:lnTo>
                <a:close/>
              </a:path>
            </a:pathLst>
          </a:custGeom>
          <a:solidFill>
            <a:srgbClr val="CCEC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24"/>
          <p:cNvSpPr txBox="1">
            <a:spLocks noChangeArrowheads="1"/>
          </p:cNvSpPr>
          <p:nvPr/>
        </p:nvSpPr>
        <p:spPr bwMode="auto">
          <a:xfrm>
            <a:off x="5921375" y="6656388"/>
            <a:ext cx="2405063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Bay-Delta detail image from CALFED</a:t>
            </a:r>
          </a:p>
        </p:txBody>
      </p:sp>
      <p:sp>
        <p:nvSpPr>
          <p:cNvPr id="6152" name="Text Box 25"/>
          <p:cNvSpPr txBox="1">
            <a:spLocks noChangeArrowheads="1"/>
          </p:cNvSpPr>
          <p:nvPr/>
        </p:nvSpPr>
        <p:spPr bwMode="auto">
          <a:xfrm>
            <a:off x="7378700" y="1600200"/>
            <a:ext cx="9271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Sacramento</a:t>
            </a:r>
          </a:p>
        </p:txBody>
      </p:sp>
      <p:sp>
        <p:nvSpPr>
          <p:cNvPr id="6153" name="Text Box 26"/>
          <p:cNvSpPr txBox="1">
            <a:spLocks noChangeArrowheads="1"/>
          </p:cNvSpPr>
          <p:nvPr/>
        </p:nvSpPr>
        <p:spPr bwMode="auto">
          <a:xfrm>
            <a:off x="7769225" y="3429000"/>
            <a:ext cx="6889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Stockton</a:t>
            </a:r>
          </a:p>
        </p:txBody>
      </p:sp>
      <p:sp>
        <p:nvSpPr>
          <p:cNvPr id="6154" name="Text Box 27"/>
          <p:cNvSpPr txBox="1">
            <a:spLocks noChangeArrowheads="1"/>
          </p:cNvSpPr>
          <p:nvPr/>
        </p:nvSpPr>
        <p:spPr bwMode="auto">
          <a:xfrm>
            <a:off x="4700588" y="4000500"/>
            <a:ext cx="7604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San </a:t>
            </a:r>
          </a:p>
          <a:p>
            <a:pPr algn="ctr"/>
            <a:r>
              <a:rPr lang="en-US" sz="1400" b="1"/>
              <a:t>Francisco</a:t>
            </a:r>
          </a:p>
        </p:txBody>
      </p:sp>
      <p:sp>
        <p:nvSpPr>
          <p:cNvPr id="6155" name="Text Box 28"/>
          <p:cNvSpPr txBox="1">
            <a:spLocks noChangeArrowheads="1"/>
          </p:cNvSpPr>
          <p:nvPr/>
        </p:nvSpPr>
        <p:spPr bwMode="auto">
          <a:xfrm>
            <a:off x="6324600" y="1905000"/>
            <a:ext cx="927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r"/>
            <a:r>
              <a:rPr lang="en-US" sz="1400" b="1">
                <a:solidFill>
                  <a:srgbClr val="000099"/>
                </a:solidFill>
              </a:rPr>
              <a:t>Sacramento</a:t>
            </a:r>
          </a:p>
          <a:p>
            <a:pPr algn="r"/>
            <a:r>
              <a:rPr lang="en-US" sz="1400" b="1">
                <a:solidFill>
                  <a:srgbClr val="000099"/>
                </a:solidFill>
              </a:rPr>
              <a:t> River</a:t>
            </a:r>
          </a:p>
        </p:txBody>
      </p:sp>
      <p:sp>
        <p:nvSpPr>
          <p:cNvPr id="6156" name="Text Box 29"/>
          <p:cNvSpPr txBox="1">
            <a:spLocks noChangeArrowheads="1"/>
          </p:cNvSpPr>
          <p:nvPr/>
        </p:nvSpPr>
        <p:spPr bwMode="auto">
          <a:xfrm>
            <a:off x="7886700" y="3703638"/>
            <a:ext cx="63023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r>
              <a:rPr lang="en-US" sz="1400" b="1">
                <a:solidFill>
                  <a:srgbClr val="000099"/>
                </a:solidFill>
              </a:rPr>
              <a:t>San </a:t>
            </a:r>
          </a:p>
          <a:p>
            <a:r>
              <a:rPr lang="en-US" sz="1400" b="1">
                <a:solidFill>
                  <a:srgbClr val="000099"/>
                </a:solidFill>
              </a:rPr>
              <a:t>Joaquin</a:t>
            </a:r>
          </a:p>
          <a:p>
            <a:r>
              <a:rPr lang="en-US" sz="1400" b="1">
                <a:solidFill>
                  <a:srgbClr val="000099"/>
                </a:solidFill>
              </a:rPr>
              <a:t> River</a:t>
            </a:r>
          </a:p>
        </p:txBody>
      </p:sp>
      <p:sp>
        <p:nvSpPr>
          <p:cNvPr id="6157" name="Rectangle 30"/>
          <p:cNvSpPr>
            <a:spLocks noChangeArrowheads="1"/>
          </p:cNvSpPr>
          <p:nvPr/>
        </p:nvSpPr>
        <p:spPr bwMode="auto">
          <a:xfrm>
            <a:off x="5791200" y="1447800"/>
            <a:ext cx="2819400" cy="2971800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endParaRPr lang="en-US">
              <a:solidFill>
                <a:srgbClr val="000066"/>
              </a:solidFill>
            </a:endParaRPr>
          </a:p>
        </p:txBody>
      </p:sp>
      <p:sp>
        <p:nvSpPr>
          <p:cNvPr id="6158" name="Text Box 31"/>
          <p:cNvSpPr txBox="1">
            <a:spLocks noChangeArrowheads="1"/>
          </p:cNvSpPr>
          <p:nvPr/>
        </p:nvSpPr>
        <p:spPr bwMode="auto">
          <a:xfrm>
            <a:off x="4578350" y="1630363"/>
            <a:ext cx="11493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r"/>
            <a:r>
              <a:rPr lang="en-US" sz="1400" b="1">
                <a:solidFill>
                  <a:srgbClr val="000066"/>
                </a:solidFill>
              </a:rPr>
              <a:t>DSM2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sm2m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-3175"/>
            <a:ext cx="81915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6300" y="215900"/>
            <a:ext cx="3048000" cy="533400"/>
          </a:xfrm>
        </p:spPr>
        <p:txBody>
          <a:bodyPr/>
          <a:lstStyle/>
          <a:p>
            <a:pPr algn="l">
              <a:defRPr/>
            </a:pPr>
            <a:r>
              <a:rPr lang="en-US" b="1" smtClean="0">
                <a:solidFill>
                  <a:schemeClr val="tx1"/>
                </a:solidFill>
                <a:effectLst/>
              </a:rPr>
              <a:t>DSM2 Grid</a:t>
            </a:r>
            <a:endParaRPr lang="en-US" b="1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205663" y="6388100"/>
            <a:ext cx="1476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ctr"/>
            <a:r>
              <a:rPr lang="en-US" sz="1400" b="1"/>
              <a:t>Image from USBR </a:t>
            </a:r>
          </a:p>
          <a:p>
            <a:pPr algn="ctr"/>
            <a:r>
              <a:rPr lang="en-US" sz="1400" b="1"/>
              <a:t>GIS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76250" y="-3175"/>
            <a:ext cx="8191500" cy="6861175"/>
            <a:chOff x="300" y="-2"/>
            <a:chExt cx="5160" cy="4322"/>
          </a:xfrm>
        </p:grpSpPr>
        <p:pic>
          <p:nvPicPr>
            <p:cNvPr id="103427" name="Picture 3" descr="dsm2mai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" y="-2"/>
              <a:ext cx="5160" cy="4322"/>
            </a:xfrm>
            <a:prstGeom prst="rect">
              <a:avLst/>
            </a:prstGeom>
            <a:noFill/>
          </p:spPr>
        </p:pic>
        <p:sp>
          <p:nvSpPr>
            <p:cNvPr id="103428" name="Text Box 4"/>
            <p:cNvSpPr txBox="1">
              <a:spLocks noChangeArrowheads="1"/>
            </p:cNvSpPr>
            <p:nvPr/>
          </p:nvSpPr>
          <p:spPr bwMode="auto">
            <a:xfrm>
              <a:off x="336" y="4174"/>
              <a:ext cx="1632" cy="14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r>
                <a:rPr lang="en-US" sz="1400">
                  <a:solidFill>
                    <a:srgbClr val="4D4D4D"/>
                  </a:solidFill>
                  <a:latin typeface="Times New Roman" pitchFamily="18" charset="0"/>
                </a:rPr>
                <a:t>Image from USBR GIS Group</a:t>
              </a:r>
            </a:p>
          </p:txBody>
        </p:sp>
        <p:sp>
          <p:nvSpPr>
            <p:cNvPr id="103429" name="Text Box 5"/>
            <p:cNvSpPr txBox="1">
              <a:spLocks noChangeArrowheads="1"/>
            </p:cNvSpPr>
            <p:nvPr/>
          </p:nvSpPr>
          <p:spPr bwMode="auto">
            <a:xfrm>
              <a:off x="1392" y="2592"/>
              <a:ext cx="569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Martinez</a:t>
              </a:r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3712" y="280"/>
              <a:ext cx="756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Sacramento</a:t>
              </a:r>
            </a:p>
          </p:txBody>
        </p:sp>
        <p:sp>
          <p:nvSpPr>
            <p:cNvPr id="103431" name="Text Box 7"/>
            <p:cNvSpPr txBox="1">
              <a:spLocks noChangeArrowheads="1"/>
            </p:cNvSpPr>
            <p:nvPr/>
          </p:nvSpPr>
          <p:spPr bwMode="auto">
            <a:xfrm>
              <a:off x="4272" y="2976"/>
              <a:ext cx="593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Stockton</a:t>
              </a:r>
            </a:p>
          </p:txBody>
        </p:sp>
      </p:grp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650875" y="169863"/>
            <a:ext cx="3162300" cy="2081212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3810000" cy="914400"/>
          </a:xfrm>
          <a:noFill/>
        </p:spPr>
        <p:txBody>
          <a:bodyPr/>
          <a:lstStyle/>
          <a:p>
            <a:pPr algn="l"/>
            <a:r>
              <a:rPr lang="en-US" altLang="zh-CN" sz="3200" b="0" smtClean="0">
                <a:solidFill>
                  <a:srgbClr val="000000"/>
                </a:solidFill>
                <a:ea typeface="宋体" pitchFamily="2" charset="-122"/>
              </a:rPr>
              <a:t>DSM2 Boundary Conditions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202238" y="0"/>
            <a:ext cx="2513012" cy="701675"/>
            <a:chOff x="3277" y="0"/>
            <a:chExt cx="1583" cy="442"/>
          </a:xfrm>
        </p:grpSpPr>
        <p:sp>
          <p:nvSpPr>
            <p:cNvPr id="103435" name="Text Box 11"/>
            <p:cNvSpPr txBox="1">
              <a:spLocks noChangeAspect="1" noChangeArrowheads="1"/>
            </p:cNvSpPr>
            <p:nvPr/>
          </p:nvSpPr>
          <p:spPr bwMode="auto">
            <a:xfrm>
              <a:off x="3617" y="102"/>
              <a:ext cx="1243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/>
              <a:r>
                <a:rPr lang="en-US" sz="1800">
                  <a:solidFill>
                    <a:srgbClr val="000099"/>
                  </a:solidFill>
                  <a:latin typeface="Times New Roman" pitchFamily="18" charset="0"/>
                </a:rPr>
                <a:t>Sacramento River</a:t>
              </a:r>
            </a:p>
          </p:txBody>
        </p:sp>
        <p:sp>
          <p:nvSpPr>
            <p:cNvPr id="103436" name="AutoShape 12"/>
            <p:cNvSpPr>
              <a:spLocks noChangeAspect="1" noChangeArrowheads="1"/>
            </p:cNvSpPr>
            <p:nvPr/>
          </p:nvSpPr>
          <p:spPr bwMode="auto">
            <a:xfrm rot="5400000">
              <a:off x="3275" y="2"/>
              <a:ext cx="442" cy="438"/>
            </a:xfrm>
            <a:prstGeom prst="rightArrow">
              <a:avLst>
                <a:gd name="adj1" fmla="val 50000"/>
                <a:gd name="adj2" fmla="val 2522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808538" y="6154738"/>
            <a:ext cx="2444750" cy="488950"/>
            <a:chOff x="3029" y="3877"/>
            <a:chExt cx="1540" cy="308"/>
          </a:xfrm>
        </p:grpSpPr>
        <p:sp>
          <p:nvSpPr>
            <p:cNvPr id="103438" name="Text Box 14"/>
            <p:cNvSpPr txBox="1">
              <a:spLocks noChangeAspect="1" noChangeArrowheads="1"/>
            </p:cNvSpPr>
            <p:nvPr/>
          </p:nvSpPr>
          <p:spPr bwMode="auto">
            <a:xfrm>
              <a:off x="3029" y="3971"/>
              <a:ext cx="1220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l"/>
              <a:r>
                <a:rPr lang="en-US" sz="1800">
                  <a:solidFill>
                    <a:srgbClr val="000099"/>
                  </a:solidFill>
                  <a:latin typeface="Times New Roman" pitchFamily="18" charset="0"/>
                </a:rPr>
                <a:t>San Joaquin River</a:t>
              </a:r>
            </a:p>
          </p:txBody>
        </p:sp>
        <p:sp>
          <p:nvSpPr>
            <p:cNvPr id="103439" name="AutoShape 15"/>
            <p:cNvSpPr>
              <a:spLocks noChangeAspect="1" noChangeArrowheads="1"/>
            </p:cNvSpPr>
            <p:nvPr/>
          </p:nvSpPr>
          <p:spPr bwMode="auto">
            <a:xfrm rot="16200000" flipV="1">
              <a:off x="4248" y="3864"/>
              <a:ext cx="308" cy="33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953000" y="3268663"/>
            <a:ext cx="2952750" cy="825500"/>
            <a:chOff x="3120" y="2112"/>
            <a:chExt cx="1860" cy="520"/>
          </a:xfrm>
        </p:grpSpPr>
        <p:sp>
          <p:nvSpPr>
            <p:cNvPr id="103449" name="Text Box 25"/>
            <p:cNvSpPr txBox="1">
              <a:spLocks noChangeAspect="1" noChangeArrowheads="1"/>
            </p:cNvSpPr>
            <p:nvPr/>
          </p:nvSpPr>
          <p:spPr bwMode="auto">
            <a:xfrm>
              <a:off x="4032" y="2112"/>
              <a:ext cx="948" cy="520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Delta Island Consumptive Use</a:t>
              </a:r>
              <a:endParaRPr lang="en-US" sz="1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120" y="2170"/>
              <a:ext cx="528" cy="250"/>
              <a:chOff x="3120" y="2208"/>
              <a:chExt cx="528" cy="250"/>
            </a:xfrm>
          </p:grpSpPr>
          <p:sp>
            <p:nvSpPr>
              <p:cNvPr id="103451" name="Rectangle 27"/>
              <p:cNvSpPr>
                <a:spLocks noChangeArrowheads="1"/>
              </p:cNvSpPr>
              <p:nvPr/>
            </p:nvSpPr>
            <p:spPr bwMode="auto">
              <a:xfrm>
                <a:off x="3120" y="2213"/>
                <a:ext cx="528" cy="24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28"/>
              <p:cNvGrpSpPr>
                <a:grpSpLocks noChangeAspect="1"/>
              </p:cNvGrpSpPr>
              <p:nvPr/>
            </p:nvGrpSpPr>
            <p:grpSpPr bwMode="auto">
              <a:xfrm flipH="1">
                <a:off x="3168" y="2208"/>
                <a:ext cx="432" cy="250"/>
                <a:chOff x="3139" y="1199"/>
                <a:chExt cx="173" cy="100"/>
              </a:xfrm>
            </p:grpSpPr>
            <p:sp>
              <p:nvSpPr>
                <p:cNvPr id="103453" name="AutoShape 29"/>
                <p:cNvSpPr>
                  <a:spLocks noChangeAspect="1" noChangeArrowheads="1"/>
                </p:cNvSpPr>
                <p:nvPr/>
              </p:nvSpPr>
              <p:spPr bwMode="auto">
                <a:xfrm rot="10800000" flipH="1" flipV="1">
                  <a:off x="3226" y="1200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4" name="AutoShape 30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139" y="1199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19200" y="3657600"/>
            <a:ext cx="1519238" cy="1343025"/>
            <a:chOff x="768" y="2304"/>
            <a:chExt cx="957" cy="846"/>
          </a:xfrm>
        </p:grpSpPr>
        <p:sp>
          <p:nvSpPr>
            <p:cNvPr id="103456" name="Text Box 32"/>
            <p:cNvSpPr txBox="1">
              <a:spLocks noChangeAspect="1" noChangeArrowheads="1"/>
            </p:cNvSpPr>
            <p:nvPr/>
          </p:nvSpPr>
          <p:spPr bwMode="auto">
            <a:xfrm>
              <a:off x="768" y="2784"/>
              <a:ext cx="957" cy="36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99"/>
                  </a:solidFill>
                  <a:latin typeface="Times New Roman" pitchFamily="18" charset="0"/>
                </a:rPr>
                <a:t>Tidal Stage &amp; Water Quality</a:t>
              </a:r>
            </a:p>
          </p:txBody>
        </p: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864" y="2304"/>
              <a:ext cx="557" cy="490"/>
              <a:chOff x="1248" y="3168"/>
              <a:chExt cx="557" cy="490"/>
            </a:xfrm>
          </p:grpSpPr>
          <p:sp>
            <p:nvSpPr>
              <p:cNvPr id="103458" name="Rectangle 34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557" cy="49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1283" y="3168"/>
                <a:ext cx="479" cy="480"/>
                <a:chOff x="1296" y="2750"/>
                <a:chExt cx="862" cy="722"/>
              </a:xfrm>
            </p:grpSpPr>
            <p:sp>
              <p:nvSpPr>
                <p:cNvPr id="103460" name="Freeform 36"/>
                <p:cNvSpPr>
                  <a:spLocks/>
                </p:cNvSpPr>
                <p:nvPr/>
              </p:nvSpPr>
              <p:spPr bwMode="auto">
                <a:xfrm>
                  <a:off x="1296" y="2824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61" name="Freeform 37"/>
                <p:cNvSpPr>
                  <a:spLocks/>
                </p:cNvSpPr>
                <p:nvPr/>
              </p:nvSpPr>
              <p:spPr bwMode="auto">
                <a:xfrm>
                  <a:off x="1726" y="2750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3462" name="AutoShape 38"/>
          <p:cNvSpPr>
            <a:spLocks noChangeAspect="1" noChangeArrowheads="1"/>
          </p:cNvSpPr>
          <p:nvPr/>
        </p:nvSpPr>
        <p:spPr bwMode="auto">
          <a:xfrm>
            <a:off x="808038" y="1308100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0000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3" name="AutoShape 39"/>
          <p:cNvSpPr>
            <a:spLocks noChangeAspect="1" noChangeArrowheads="1"/>
          </p:cNvSpPr>
          <p:nvPr/>
        </p:nvSpPr>
        <p:spPr bwMode="auto">
          <a:xfrm flipH="1">
            <a:off x="768350" y="1725613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99000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1281113" y="1306513"/>
            <a:ext cx="2533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2"/>
                </a:solidFill>
              </a:rPr>
              <a:t>Inflow &amp; water quality</a:t>
            </a:r>
          </a:p>
          <a:p>
            <a:pPr algn="l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Export flow</a:t>
            </a:r>
          </a:p>
        </p:txBody>
      </p: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4538663" y="1700213"/>
            <a:ext cx="3290887" cy="2944812"/>
            <a:chOff x="2859" y="1071"/>
            <a:chExt cx="2073" cy="1855"/>
          </a:xfrm>
        </p:grpSpPr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3792" y="1248"/>
              <a:ext cx="1140" cy="1678"/>
              <a:chOff x="3792" y="1248"/>
              <a:chExt cx="1140" cy="1678"/>
            </a:xfrm>
          </p:grpSpPr>
          <p:sp>
            <p:nvSpPr>
              <p:cNvPr id="103441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080" y="1248"/>
                <a:ext cx="852" cy="212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99"/>
                    </a:solidFill>
                    <a:latin typeface="Times New Roman" pitchFamily="18" charset="0"/>
                  </a:rPr>
                  <a:t>Tributaries</a:t>
                </a:r>
              </a:p>
            </p:txBody>
          </p:sp>
          <p:sp>
            <p:nvSpPr>
              <p:cNvPr id="103442" name="AutoShape 18"/>
              <p:cNvSpPr>
                <a:spLocks noChangeAspect="1" noChangeArrowheads="1"/>
              </p:cNvSpPr>
              <p:nvPr/>
            </p:nvSpPr>
            <p:spPr bwMode="auto">
              <a:xfrm rot="6955306">
                <a:off x="3775" y="1313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3" name="AutoShape 19"/>
              <p:cNvSpPr>
                <a:spLocks noChangeAspect="1" noChangeArrowheads="1"/>
              </p:cNvSpPr>
              <p:nvPr/>
            </p:nvSpPr>
            <p:spPr bwMode="auto">
              <a:xfrm rot="10109395">
                <a:off x="4320" y="2784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44" name="AutoShape 20"/>
              <p:cNvSpPr>
                <a:spLocks noChangeAspect="1" noChangeArrowheads="1"/>
              </p:cNvSpPr>
              <p:nvPr/>
            </p:nvSpPr>
            <p:spPr bwMode="auto">
              <a:xfrm rot="10457227">
                <a:off x="3888" y="1536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70" name="AutoShape 46"/>
            <p:cNvSpPr>
              <a:spLocks noChangeAspect="1" noChangeArrowheads="1"/>
            </p:cNvSpPr>
            <p:nvPr/>
          </p:nvSpPr>
          <p:spPr bwMode="auto">
            <a:xfrm rot="5400000">
              <a:off x="2838" y="1092"/>
              <a:ext cx="177" cy="135"/>
            </a:xfrm>
            <a:prstGeom prst="rightArrow">
              <a:avLst>
                <a:gd name="adj1" fmla="val 50000"/>
                <a:gd name="adj2" fmla="val 3277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668713" y="2249488"/>
            <a:ext cx="1944687" cy="4003675"/>
            <a:chOff x="2311" y="1417"/>
            <a:chExt cx="1225" cy="2522"/>
          </a:xfrm>
        </p:grpSpPr>
        <p:sp>
          <p:nvSpPr>
            <p:cNvPr id="103446" name="Text Box 22"/>
            <p:cNvSpPr txBox="1">
              <a:spLocks noChangeAspect="1" noChangeArrowheads="1"/>
            </p:cNvSpPr>
            <p:nvPr/>
          </p:nvSpPr>
          <p:spPr bwMode="auto">
            <a:xfrm>
              <a:off x="2965" y="3727"/>
              <a:ext cx="571" cy="21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  <p:sp>
          <p:nvSpPr>
            <p:cNvPr id="103447" name="AutoShape 23"/>
            <p:cNvSpPr>
              <a:spLocks noChangeAspect="1" noChangeArrowheads="1"/>
            </p:cNvSpPr>
            <p:nvPr/>
          </p:nvSpPr>
          <p:spPr bwMode="auto">
            <a:xfrm rot="7274432" flipV="1">
              <a:off x="3133" y="3414"/>
              <a:ext cx="175" cy="23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8" name="AutoShape 44"/>
            <p:cNvSpPr>
              <a:spLocks noChangeAspect="1" noChangeArrowheads="1"/>
            </p:cNvSpPr>
            <p:nvPr/>
          </p:nvSpPr>
          <p:spPr bwMode="auto">
            <a:xfrm flipH="1">
              <a:off x="2900" y="2708"/>
              <a:ext cx="178" cy="153"/>
            </a:xfrm>
            <a:prstGeom prst="rightArrow">
              <a:avLst>
                <a:gd name="adj1" fmla="val 50000"/>
                <a:gd name="adj2" fmla="val 29085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9" name="AutoShape 45"/>
            <p:cNvSpPr>
              <a:spLocks noChangeAspect="1" noChangeArrowheads="1"/>
            </p:cNvSpPr>
            <p:nvPr/>
          </p:nvSpPr>
          <p:spPr bwMode="auto">
            <a:xfrm rot="1045005" flipH="1">
              <a:off x="2311" y="1417"/>
              <a:ext cx="173" cy="120"/>
            </a:xfrm>
            <a:prstGeom prst="rightArrow">
              <a:avLst>
                <a:gd name="adj1" fmla="val 50000"/>
                <a:gd name="adj2" fmla="val 36042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2" name="AutoShape 48"/>
            <p:cNvSpPr>
              <a:spLocks noChangeAspect="1" noChangeArrowheads="1"/>
            </p:cNvSpPr>
            <p:nvPr/>
          </p:nvSpPr>
          <p:spPr bwMode="auto">
            <a:xfrm rot="17825733" flipH="1">
              <a:off x="3326" y="3536"/>
              <a:ext cx="171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06375"/>
            <a:ext cx="7772400" cy="889000"/>
          </a:xfrm>
        </p:spPr>
        <p:txBody>
          <a:bodyPr/>
          <a:lstStyle/>
          <a:p>
            <a:r>
              <a:rPr lang="en-US" smtClean="0"/>
              <a:t>DSM2 Applications</a:t>
            </a:r>
          </a:p>
        </p:txBody>
      </p:sp>
      <p:sp>
        <p:nvSpPr>
          <p:cNvPr id="88067" name="AutoShape 3"/>
          <p:cNvSpPr>
            <a:spLocks noChangeAspect="1" noChangeArrowheads="1"/>
          </p:cNvSpPr>
          <p:nvPr/>
        </p:nvSpPr>
        <p:spPr bwMode="auto">
          <a:xfrm>
            <a:off x="877888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Historical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Replicate historical conditions</a:t>
            </a:r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8" name="AutoShape 4"/>
          <p:cNvSpPr>
            <a:spLocks noChangeAspect="1" noChangeArrowheads="1"/>
          </p:cNvSpPr>
          <p:nvPr/>
        </p:nvSpPr>
        <p:spPr bwMode="auto">
          <a:xfrm>
            <a:off x="3421063" y="4022725"/>
            <a:ext cx="2300287" cy="1866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Forecasting</a:t>
            </a:r>
          </a:p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(Real-Time) </a:t>
            </a:r>
          </a:p>
          <a:p>
            <a:pPr>
              <a:spcBef>
                <a:spcPct val="3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Project conditions for the near future</a:t>
            </a:r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9" name="AutoShape 5"/>
          <p:cNvSpPr>
            <a:spLocks noChangeAspect="1" noChangeArrowheads="1"/>
          </p:cNvSpPr>
          <p:nvPr/>
        </p:nvSpPr>
        <p:spPr bwMode="auto">
          <a:xfrm>
            <a:off x="5965825" y="4022725"/>
            <a:ext cx="2298700" cy="1866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 lIns="9144" rIns="9144"/>
          <a:lstStyle/>
          <a:p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Planning</a:t>
            </a:r>
          </a:p>
          <a:p>
            <a:pPr>
              <a:spcBef>
                <a:spcPct val="75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Hypothetical Delta changes</a:t>
            </a:r>
            <a:endParaRPr lang="en-US" sz="10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 flipH="1">
            <a:off x="2189163" y="2628900"/>
            <a:ext cx="2382837" cy="127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572000" y="2628900"/>
            <a:ext cx="2381250" cy="127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4572000" y="2628900"/>
            <a:ext cx="0" cy="127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2951163" y="1358900"/>
            <a:ext cx="3238500" cy="12700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8100000" algn="ctr" rotWithShape="0">
              <a:srgbClr val="EAEAEA"/>
            </a:outerShdw>
          </a:effectLst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DSM2 </a:t>
            </a:r>
          </a:p>
          <a:p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8" grpId="0" animBg="1"/>
      <p:bldP spid="88069" grpId="0" animBg="1"/>
      <p:bldP spid="88071" grpId="0" animBg="1"/>
      <p:bldP spid="88072" grpId="0" animBg="1"/>
      <p:bldP spid="880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06375"/>
            <a:ext cx="7772400" cy="889000"/>
          </a:xfrm>
        </p:spPr>
        <p:txBody>
          <a:bodyPr/>
          <a:lstStyle/>
          <a:p>
            <a:r>
              <a:rPr lang="en-US" smtClean="0"/>
              <a:t>DSM2 Applications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77888" y="1358900"/>
            <a:ext cx="7386637" cy="4530725"/>
            <a:chOff x="553" y="856"/>
            <a:chExt cx="4653" cy="2854"/>
          </a:xfrm>
        </p:grpSpPr>
        <p:sp>
          <p:nvSpPr>
            <p:cNvPr id="101379" name="AutoShape 3"/>
            <p:cNvSpPr>
              <a:spLocks noChangeAspect="1" noChangeArrowheads="1"/>
            </p:cNvSpPr>
            <p:nvPr/>
          </p:nvSpPr>
          <p:spPr bwMode="auto">
            <a:xfrm>
              <a:off x="553" y="2534"/>
              <a:ext cx="1448" cy="1176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Historical</a:t>
              </a: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Replicate historical conditions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1380" name="AutoShape 4"/>
            <p:cNvSpPr>
              <a:spLocks noChangeAspect="1" noChangeArrowheads="1"/>
            </p:cNvSpPr>
            <p:nvPr/>
          </p:nvSpPr>
          <p:spPr bwMode="auto">
            <a:xfrm>
              <a:off x="2155" y="2534"/>
              <a:ext cx="1449" cy="117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Forecasting</a:t>
              </a:r>
            </a:p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(Real-Time) </a:t>
              </a:r>
            </a:p>
            <a:p>
              <a:pPr>
                <a:spcBef>
                  <a:spcPct val="3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Project conditions for the near future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1381" name="AutoShape 5"/>
            <p:cNvSpPr>
              <a:spLocks noChangeAspect="1" noChangeArrowheads="1"/>
            </p:cNvSpPr>
            <p:nvPr/>
          </p:nvSpPr>
          <p:spPr bwMode="auto">
            <a:xfrm>
              <a:off x="3758" y="2534"/>
              <a:ext cx="1448" cy="117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Planning</a:t>
              </a:r>
            </a:p>
            <a:p>
              <a:pPr>
                <a:spcBef>
                  <a:spcPct val="75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Hypothetical Delta changes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1382" name="Line 6"/>
            <p:cNvSpPr>
              <a:spLocks noChangeShapeType="1"/>
            </p:cNvSpPr>
            <p:nvPr/>
          </p:nvSpPr>
          <p:spPr bwMode="auto">
            <a:xfrm flipH="1">
              <a:off x="1379" y="1656"/>
              <a:ext cx="1501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2880" y="1656"/>
              <a:ext cx="150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2880" y="1656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AutoShape 9"/>
            <p:cNvSpPr>
              <a:spLocks noChangeArrowheads="1"/>
            </p:cNvSpPr>
            <p:nvPr/>
          </p:nvSpPr>
          <p:spPr bwMode="auto">
            <a:xfrm>
              <a:off x="1859" y="856"/>
              <a:ext cx="2040" cy="80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DSM2 </a:t>
              </a:r>
            </a:p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Applications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DSM2 Historical 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725" y="2133600"/>
            <a:ext cx="3886200" cy="990600"/>
          </a:xfrm>
        </p:spPr>
        <p:txBody>
          <a:bodyPr/>
          <a:lstStyle/>
          <a:p>
            <a:r>
              <a:rPr lang="en-US" sz="2400" smtClean="0"/>
              <a:t>Calibration/verification</a:t>
            </a:r>
          </a:p>
          <a:p>
            <a:r>
              <a:rPr lang="en-US" sz="2400" smtClean="0"/>
              <a:t>Fill in historical data gaps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30375" y="1108075"/>
            <a:ext cx="6749476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Replication of historical hydrodynamic </a:t>
            </a:r>
          </a:p>
          <a:p>
            <a:pPr algn="ctr"/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 water quality conditions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69863" y="3581400"/>
            <a:ext cx="8802687" cy="2012950"/>
            <a:chOff x="432" y="2256"/>
            <a:chExt cx="5038" cy="1152"/>
          </a:xfrm>
        </p:grpSpPr>
        <p:sp>
          <p:nvSpPr>
            <p:cNvPr id="12294" name="Rectangle 6"/>
            <p:cNvSpPr>
              <a:spLocks noChangeAspect="1" noChangeArrowheads="1"/>
            </p:cNvSpPr>
            <p:nvPr/>
          </p:nvSpPr>
          <p:spPr bwMode="auto">
            <a:xfrm>
              <a:off x="432" y="2256"/>
              <a:ext cx="1440" cy="11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00FF99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Historical Data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Inflows, Exports,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Concentrations</a:t>
              </a: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Tide: Historic or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Astronomical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12295" name="AutoShape 7"/>
            <p:cNvSpPr>
              <a:spLocks noChangeAspect="1" noChangeArrowheads="1"/>
            </p:cNvSpPr>
            <p:nvPr/>
          </p:nvSpPr>
          <p:spPr bwMode="auto">
            <a:xfrm>
              <a:off x="1879" y="2712"/>
              <a:ext cx="345" cy="240"/>
            </a:xfrm>
            <a:prstGeom prst="rightArrow">
              <a:avLst>
                <a:gd name="adj1" fmla="val 50000"/>
                <a:gd name="adj2" fmla="val 35938"/>
              </a:avLst>
            </a:prstGeom>
            <a:gradFill rotWithShape="0">
              <a:gsLst>
                <a:gs pos="0">
                  <a:srgbClr val="00FF99"/>
                </a:gs>
                <a:gs pos="100000">
                  <a:srgbClr val="00CC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4" tIns="9144" rIns="9144" bIns="9144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spect="1" noChangeArrowheads="1"/>
            </p:cNvSpPr>
            <p:nvPr/>
          </p:nvSpPr>
          <p:spPr bwMode="auto">
            <a:xfrm>
              <a:off x="2231" y="2256"/>
              <a:ext cx="1440" cy="115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DSM2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Currently can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simulate </a:t>
              </a:r>
            </a:p>
            <a:p>
              <a:pPr algn="ctr"/>
              <a:r>
                <a:rPr lang="en-US" sz="1800" b="1" dirty="0" smtClean="0">
                  <a:solidFill>
                    <a:schemeClr val="bg2"/>
                  </a:solidFill>
                </a:rPr>
                <a:t>1990-present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12297" name="Rectangle 9"/>
            <p:cNvSpPr>
              <a:spLocks noChangeAspect="1" noChangeArrowheads="1"/>
            </p:cNvSpPr>
            <p:nvPr/>
          </p:nvSpPr>
          <p:spPr bwMode="auto">
            <a:xfrm>
              <a:off x="4030" y="2256"/>
              <a:ext cx="1440" cy="115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Output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Historical flows,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water stages,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concentrations,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and fingerprints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2298" name="AutoShape 10"/>
            <p:cNvSpPr>
              <a:spLocks noChangeAspect="1" noChangeArrowheads="1"/>
            </p:cNvSpPr>
            <p:nvPr/>
          </p:nvSpPr>
          <p:spPr bwMode="auto">
            <a:xfrm>
              <a:off x="3678" y="2712"/>
              <a:ext cx="345" cy="240"/>
            </a:xfrm>
            <a:prstGeom prst="rightArrow">
              <a:avLst>
                <a:gd name="adj1" fmla="val 50000"/>
                <a:gd name="adj2" fmla="val 35938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FF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4" tIns="9144" rIns="9144" bIns="9144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04800"/>
            <a:ext cx="43783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352800" cy="2895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RTDF Weekly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50800" h="38100"/>
            </a:sp3d>
          </a:bodyPr>
          <a:lstStyle/>
          <a:p>
            <a:r>
              <a:rPr lang="en-US" b="1" dirty="0" smtClean="0"/>
              <a:t>Introductions</a:t>
            </a:r>
          </a:p>
          <a:p>
            <a:r>
              <a:rPr lang="en-US" b="1" dirty="0" smtClean="0"/>
              <a:t>Housekeeping </a:t>
            </a:r>
          </a:p>
          <a:p>
            <a:r>
              <a:rPr lang="en-US" b="1" dirty="0" smtClean="0"/>
              <a:t>Course Outline</a:t>
            </a:r>
          </a:p>
          <a:p>
            <a:r>
              <a:rPr lang="en-US" b="1" dirty="0" smtClean="0"/>
              <a:t>Overview of DSM2 with Modes of Application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-1741" t="1189" r="2538" b="65527"/>
          <a:stretch>
            <a:fillRect/>
          </a:stretch>
        </p:blipFill>
        <p:spPr bwMode="auto">
          <a:xfrm>
            <a:off x="228600" y="1600200"/>
            <a:ext cx="8305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t="34473" r="798" b="33432"/>
          <a:stretch>
            <a:fillRect/>
          </a:stretch>
        </p:blipFill>
        <p:spPr bwMode="auto">
          <a:xfrm>
            <a:off x="304800" y="1500188"/>
            <a:ext cx="8305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C_SJR_FP_w_basemap_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703263" y="-608013"/>
            <a:ext cx="10553701" cy="8077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06375"/>
            <a:ext cx="7772400" cy="889000"/>
          </a:xfrm>
        </p:spPr>
        <p:txBody>
          <a:bodyPr/>
          <a:lstStyle/>
          <a:p>
            <a:r>
              <a:rPr lang="en-US" smtClean="0"/>
              <a:t>DSM2 Applications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77888" y="1358900"/>
            <a:ext cx="7386637" cy="4530725"/>
            <a:chOff x="553" y="856"/>
            <a:chExt cx="4653" cy="2854"/>
          </a:xfrm>
        </p:grpSpPr>
        <p:sp>
          <p:nvSpPr>
            <p:cNvPr id="102403" name="AutoShape 3"/>
            <p:cNvSpPr>
              <a:spLocks noChangeAspect="1" noChangeArrowheads="1"/>
            </p:cNvSpPr>
            <p:nvPr/>
          </p:nvSpPr>
          <p:spPr bwMode="auto">
            <a:xfrm>
              <a:off x="553" y="2534"/>
              <a:ext cx="1448" cy="1176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Historical</a:t>
              </a: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Replicate historical conditions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04" name="AutoShape 4"/>
            <p:cNvSpPr>
              <a:spLocks noChangeAspect="1" noChangeArrowheads="1"/>
            </p:cNvSpPr>
            <p:nvPr/>
          </p:nvSpPr>
          <p:spPr bwMode="auto">
            <a:xfrm>
              <a:off x="2155" y="2534"/>
              <a:ext cx="1449" cy="117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Forecasting</a:t>
              </a:r>
            </a:p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(Real-Time) </a:t>
              </a:r>
            </a:p>
            <a:p>
              <a:pPr>
                <a:spcBef>
                  <a:spcPct val="3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Project conditions for the near future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05" name="AutoShape 5"/>
            <p:cNvSpPr>
              <a:spLocks noChangeAspect="1" noChangeArrowheads="1"/>
            </p:cNvSpPr>
            <p:nvPr/>
          </p:nvSpPr>
          <p:spPr bwMode="auto">
            <a:xfrm>
              <a:off x="3758" y="2534"/>
              <a:ext cx="1448" cy="117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Planning</a:t>
              </a:r>
            </a:p>
            <a:p>
              <a:pPr>
                <a:spcBef>
                  <a:spcPct val="75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Hypothetical Delta changes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 flipH="1">
              <a:off x="1379" y="1656"/>
              <a:ext cx="1501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2880" y="1656"/>
              <a:ext cx="150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2880" y="1656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09" name="AutoShape 9"/>
            <p:cNvSpPr>
              <a:spLocks noChangeArrowheads="1"/>
            </p:cNvSpPr>
            <p:nvPr/>
          </p:nvSpPr>
          <p:spPr bwMode="auto">
            <a:xfrm>
              <a:off x="1859" y="856"/>
              <a:ext cx="2040" cy="80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DSM2 </a:t>
              </a:r>
            </a:p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Applications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DSM2 Forecast (Real-Time) Simulation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725" y="2438400"/>
            <a:ext cx="3886200" cy="990600"/>
          </a:xfrm>
        </p:spPr>
        <p:txBody>
          <a:bodyPr/>
          <a:lstStyle/>
          <a:p>
            <a:r>
              <a:rPr lang="en-US" sz="2400" smtClean="0"/>
              <a:t>Operations</a:t>
            </a:r>
          </a:p>
          <a:p>
            <a:r>
              <a:rPr lang="en-US" sz="2400" smtClean="0"/>
              <a:t>Endangered species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5575" y="1447800"/>
            <a:ext cx="882808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 anchor="ctr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Use of recent field data to project future Delta </a:t>
            </a:r>
          </a:p>
          <a:p>
            <a:pPr algn="ctr"/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hydrodynamic and water quality conditions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20650" y="3810000"/>
            <a:ext cx="8902700" cy="2011363"/>
            <a:chOff x="359" y="2400"/>
            <a:chExt cx="5097" cy="1152"/>
          </a:xfrm>
        </p:grpSpPr>
        <p:sp>
          <p:nvSpPr>
            <p:cNvPr id="17414" name="Rectangle 6"/>
            <p:cNvSpPr>
              <a:spLocks noChangeAspect="1" noChangeArrowheads="1"/>
            </p:cNvSpPr>
            <p:nvPr/>
          </p:nvSpPr>
          <p:spPr bwMode="auto">
            <a:xfrm>
              <a:off x="359" y="2400"/>
              <a:ext cx="1497" cy="11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00FF99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Recent Data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Inflows, Exports,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Concentrations</a:t>
              </a: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Tide: Historic and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Astronomical Projection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415" name="AutoShape 7"/>
            <p:cNvSpPr>
              <a:spLocks noChangeAspect="1" noChangeArrowheads="1"/>
            </p:cNvSpPr>
            <p:nvPr/>
          </p:nvSpPr>
          <p:spPr bwMode="auto">
            <a:xfrm>
              <a:off x="1806" y="2856"/>
              <a:ext cx="345" cy="240"/>
            </a:xfrm>
            <a:prstGeom prst="rightArrow">
              <a:avLst>
                <a:gd name="adj1" fmla="val 50000"/>
                <a:gd name="adj2" fmla="val 35938"/>
              </a:avLst>
            </a:prstGeom>
            <a:gradFill rotWithShape="0">
              <a:gsLst>
                <a:gs pos="0">
                  <a:srgbClr val="00FF99"/>
                </a:gs>
                <a:gs pos="100000">
                  <a:srgbClr val="00CC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4" tIns="9144" rIns="9144" bIns="9144" anchor="ctr"/>
            <a:lstStyle/>
            <a:p>
              <a:endParaRPr lang="en-US"/>
            </a:p>
          </p:txBody>
        </p:sp>
        <p:sp>
          <p:nvSpPr>
            <p:cNvPr id="17416" name="Rectangle 8"/>
            <p:cNvSpPr>
              <a:spLocks noChangeAspect="1" noChangeArrowheads="1"/>
            </p:cNvSpPr>
            <p:nvPr/>
          </p:nvSpPr>
          <p:spPr bwMode="auto">
            <a:xfrm>
              <a:off x="2159" y="2400"/>
              <a:ext cx="1497" cy="115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DSM2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Simulate  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into the future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17417" name="Rectangle 9"/>
            <p:cNvSpPr>
              <a:spLocks noChangeAspect="1" noChangeArrowheads="1"/>
            </p:cNvSpPr>
            <p:nvPr/>
          </p:nvSpPr>
          <p:spPr bwMode="auto">
            <a:xfrm>
              <a:off x="3959" y="2400"/>
              <a:ext cx="1497" cy="115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Output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Forecast flows,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water stages,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concentrations,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and particle fate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418" name="AutoShape 10"/>
            <p:cNvSpPr>
              <a:spLocks noChangeAspect="1" noChangeArrowheads="1"/>
            </p:cNvSpPr>
            <p:nvPr/>
          </p:nvSpPr>
          <p:spPr bwMode="auto">
            <a:xfrm>
              <a:off x="3606" y="2856"/>
              <a:ext cx="345" cy="240"/>
            </a:xfrm>
            <a:prstGeom prst="rightArrow">
              <a:avLst>
                <a:gd name="adj1" fmla="val 50000"/>
                <a:gd name="adj2" fmla="val 35938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FF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4" tIns="9144" rIns="9144" bIns="9144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TDF Weekly Report Volume 5 Issue 13"/>
          <p:cNvPicPr>
            <a:picLocks noChangeAspect="1" noChangeArrowheads="1"/>
          </p:cNvPicPr>
          <p:nvPr/>
        </p:nvPicPr>
        <p:blipFill>
          <a:blip r:embed="rId2"/>
          <a:srcRect l="-980" t="2272" b="70468"/>
          <a:stretch>
            <a:fillRect/>
          </a:stretch>
        </p:blipFill>
        <p:spPr bwMode="auto">
          <a:xfrm>
            <a:off x="0" y="1524000"/>
            <a:ext cx="9144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0" y="685800"/>
            <a:ext cx="40830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" tIns="9144" rIns="9144" bIns="9144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RTDF Weekly Report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315200" y="5486400"/>
            <a:ext cx="11668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9144" rIns="9144" bIns="9144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DWR O&amp;M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06375"/>
            <a:ext cx="7772400" cy="889000"/>
          </a:xfrm>
        </p:spPr>
        <p:txBody>
          <a:bodyPr/>
          <a:lstStyle/>
          <a:p>
            <a:r>
              <a:rPr lang="en-US" smtClean="0"/>
              <a:t>DSM2 Applications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77888" y="1358900"/>
            <a:ext cx="7386637" cy="4530725"/>
            <a:chOff x="553" y="856"/>
            <a:chExt cx="4653" cy="2854"/>
          </a:xfrm>
        </p:grpSpPr>
        <p:sp>
          <p:nvSpPr>
            <p:cNvPr id="103427" name="AutoShape 3"/>
            <p:cNvSpPr>
              <a:spLocks noChangeAspect="1" noChangeArrowheads="1"/>
            </p:cNvSpPr>
            <p:nvPr/>
          </p:nvSpPr>
          <p:spPr bwMode="auto">
            <a:xfrm>
              <a:off x="553" y="2534"/>
              <a:ext cx="1448" cy="1176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Historical</a:t>
              </a: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Replicate historical conditions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28" name="AutoShape 4"/>
            <p:cNvSpPr>
              <a:spLocks noChangeAspect="1" noChangeArrowheads="1"/>
            </p:cNvSpPr>
            <p:nvPr/>
          </p:nvSpPr>
          <p:spPr bwMode="auto">
            <a:xfrm>
              <a:off x="2155" y="2534"/>
              <a:ext cx="1449" cy="117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Forecasting</a:t>
              </a:r>
            </a:p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(Real-Time) </a:t>
              </a:r>
            </a:p>
            <a:p>
              <a:pPr>
                <a:spcBef>
                  <a:spcPct val="30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Project conditions for the near future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29" name="AutoShape 5"/>
            <p:cNvSpPr>
              <a:spLocks noChangeAspect="1" noChangeArrowheads="1"/>
            </p:cNvSpPr>
            <p:nvPr/>
          </p:nvSpPr>
          <p:spPr bwMode="auto">
            <a:xfrm>
              <a:off x="3758" y="2534"/>
              <a:ext cx="1448" cy="117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 lIns="9144" rIns="9144"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Planning</a:t>
              </a:r>
            </a:p>
            <a:p>
              <a:pPr>
                <a:spcBef>
                  <a:spcPct val="75000"/>
                </a:spcBef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Hypothetical Delta changes</a:t>
              </a:r>
              <a:endParaRPr lang="en-US" sz="10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 flipH="1">
              <a:off x="1379" y="1656"/>
              <a:ext cx="1501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2880" y="1656"/>
              <a:ext cx="150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2880" y="1656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AutoShape 9"/>
            <p:cNvSpPr>
              <a:spLocks noChangeArrowheads="1"/>
            </p:cNvSpPr>
            <p:nvPr/>
          </p:nvSpPr>
          <p:spPr bwMode="auto">
            <a:xfrm>
              <a:off x="1859" y="856"/>
              <a:ext cx="2040" cy="80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DSM2 </a:t>
              </a:r>
            </a:p>
            <a:p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Applications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DSM2 Planning Simulation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3886200" cy="990600"/>
          </a:xfrm>
        </p:spPr>
        <p:txBody>
          <a:bodyPr/>
          <a:lstStyle/>
          <a:p>
            <a:r>
              <a:rPr lang="en-US" sz="2400" smtClean="0"/>
              <a:t>Operations</a:t>
            </a:r>
          </a:p>
          <a:p>
            <a:r>
              <a:rPr lang="en-US" sz="2400" smtClean="0"/>
              <a:t>Hydrology/Water Quality</a:t>
            </a:r>
          </a:p>
          <a:p>
            <a:r>
              <a:rPr lang="en-US" sz="2400" smtClean="0"/>
              <a:t>Delta Configuration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5575" y="1295400"/>
            <a:ext cx="88280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 anchor="ctr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Simulation of hypothetical changes in the Delta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863" y="3429000"/>
            <a:ext cx="8802687" cy="2605088"/>
            <a:chOff x="359" y="1340"/>
            <a:chExt cx="5040" cy="1641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359" y="1340"/>
              <a:ext cx="1440" cy="164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00FF99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</a:rPr>
                <a:t>Historical and</a:t>
              </a:r>
              <a:endParaRPr lang="en-US" sz="2000" b="1" u="sng" dirty="0">
                <a:solidFill>
                  <a:schemeClr val="bg2"/>
                </a:solidFill>
              </a:endParaRPr>
            </a:p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Hypothetical Data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Delta Configuration </a:t>
              </a: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CALSIM Inflows,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Exports, and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Concentrations </a:t>
              </a: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Tide: Historic  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 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1806" y="2041"/>
              <a:ext cx="345" cy="240"/>
            </a:xfrm>
            <a:prstGeom prst="rightArrow">
              <a:avLst>
                <a:gd name="adj1" fmla="val 50000"/>
                <a:gd name="adj2" fmla="val 35938"/>
              </a:avLst>
            </a:prstGeom>
            <a:gradFill rotWithShape="0">
              <a:gsLst>
                <a:gs pos="0">
                  <a:srgbClr val="00FF99"/>
                </a:gs>
                <a:gs pos="100000">
                  <a:srgbClr val="00CC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4" tIns="9144" rIns="9144" bIns="9144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2159" y="1340"/>
              <a:ext cx="1440" cy="164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DSM2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Simulate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hypothetical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conditions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over a 16, 73 or 82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 year period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 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959" y="1340"/>
              <a:ext cx="1440" cy="164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lIns="9144" tIns="9144" rIns="9144" bIns="9144"/>
            <a:lstStyle/>
            <a:p>
              <a:pPr algn="ctr"/>
              <a:r>
                <a:rPr lang="en-US" sz="2000" b="1" u="sng" dirty="0">
                  <a:solidFill>
                    <a:schemeClr val="bg2"/>
                  </a:solidFill>
                </a:rPr>
                <a:t>Output</a:t>
              </a:r>
              <a:endParaRPr lang="en-US" sz="2000" b="1" dirty="0">
                <a:solidFill>
                  <a:schemeClr val="bg2"/>
                </a:solidFill>
              </a:endParaRPr>
            </a:p>
            <a:p>
              <a:pPr algn="ctr">
                <a:spcBef>
                  <a:spcPct val="25000"/>
                </a:spcBef>
              </a:pPr>
              <a:r>
                <a:rPr lang="en-US" sz="1800" b="1" dirty="0">
                  <a:solidFill>
                    <a:schemeClr val="bg2"/>
                  </a:solidFill>
                </a:rPr>
                <a:t>Hypothetical flows,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water stages,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concentrations, 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particle tracking,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and</a:t>
              </a: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</a:rPr>
                <a:t>fingerprints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3606" y="2041"/>
              <a:ext cx="345" cy="240"/>
            </a:xfrm>
            <a:prstGeom prst="rightArrow">
              <a:avLst>
                <a:gd name="adj1" fmla="val 50000"/>
                <a:gd name="adj2" fmla="val 35938"/>
              </a:avLst>
            </a:prstGeom>
            <a:gradFill rotWithShape="0">
              <a:gsLst>
                <a:gs pos="0">
                  <a:srgbClr val="00CCFF"/>
                </a:gs>
                <a:gs pos="100000">
                  <a:srgbClr val="FF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4" tIns="9144" rIns="9144" bIns="9144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6553200"/>
            <a:ext cx="708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tx2"/>
                </a:solidFill>
              </a:rPr>
              <a:t>Values correspond to 5%, 25%, median, 75%, and 95% by rank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0" y="530225"/>
            <a:ext cx="7162800" cy="87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Distribution of Daily Average EC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1995 LOD with Projects, 1923 – 1994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FFCC00"/>
                </a:solidFill>
              </a:rPr>
              <a:t>Lower San Joaquin River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87475"/>
            <a:ext cx="8001000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8750"/>
            <a:ext cx="80010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PTM Animation</a:t>
            </a:r>
          </a:p>
        </p:txBody>
      </p:sp>
      <p:pic>
        <p:nvPicPr>
          <p:cNvPr id="5" name="PTM_2_LowPumpingTempBa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1504950"/>
            <a:ext cx="7315200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Lunch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hlinkClick r:id="rId2"/>
              </a:rPr>
              <a:t>Hitomi</a:t>
            </a:r>
            <a:r>
              <a:rPr lang="en-US" sz="2800" b="1" dirty="0" smtClean="0">
                <a:hlinkClick r:id="rId2"/>
              </a:rPr>
              <a:t> Cafe &amp; Dining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1201 R St</a:t>
            </a:r>
          </a:p>
          <a:p>
            <a:r>
              <a:rPr lang="en-US" sz="2800" b="1" dirty="0" smtClean="0">
                <a:hlinkClick r:id="rId3"/>
              </a:rPr>
              <a:t>Dad's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1310 S St</a:t>
            </a:r>
          </a:p>
          <a:p>
            <a:r>
              <a:rPr lang="pt-BR" sz="2800" b="1" dirty="0" smtClean="0">
                <a:hlinkClick r:id="rId4"/>
              </a:rPr>
              <a:t>Cafe Bernardo - R15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1431 R Street</a:t>
            </a:r>
          </a:p>
          <a:p>
            <a:r>
              <a:rPr lang="en-US" sz="2800" b="1" dirty="0" smtClean="0">
                <a:hlinkClick r:id="rId5"/>
              </a:rPr>
              <a:t>Fox &amp; Goose Public House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1001 R 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Delta Island Consumptive Use (DICU)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Input for DICU Needed to Compute Monthly Average Delta Island Diversions, Seepage, and Return Flows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Land Use and Irrigation Practices (does not change from year to year)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Water Year Type (Sacramento River 40-30-30 Index)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Atmospheric data ( monthly average precipitation and pan evaporation)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Diversions, Seepage and Return Flow Occur only at Nodes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Delta Island Return Quality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Monthly Average Values</a:t>
            </a:r>
          </a:p>
          <a:p>
            <a:r>
              <a:rPr lang="en-US" smtClean="0"/>
              <a:t>Vary Month to Month but not Year to Year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DSM2 Qual and Hydro Calibration and Validation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199"/>
            <a:ext cx="8077200" cy="448670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800" dirty="0" smtClean="0">
                <a:solidFill>
                  <a:srgbClr val="99FFCC"/>
                </a:solidFill>
              </a:rPr>
              <a:t>Calibration:</a:t>
            </a:r>
            <a:r>
              <a:rPr lang="en-US" sz="2800" dirty="0" smtClean="0"/>
              <a:t>   Adjust Model parameters to get the best match with field observations   (stage, flow, EC)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800" dirty="0" smtClean="0">
                <a:solidFill>
                  <a:srgbClr val="99FFCC"/>
                </a:solidFill>
              </a:rPr>
              <a:t>Validation:</a:t>
            </a:r>
            <a:r>
              <a:rPr lang="en-US" sz="2800" dirty="0" smtClean="0"/>
              <a:t>   With no more adjustment to the model parameters, compare model predictions to field observations for different periods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800" dirty="0" smtClean="0"/>
              <a:t>Current Calibration can be Found at 	</a:t>
            </a:r>
            <a:r>
              <a:rPr lang="en-US" sz="2400" i="1" dirty="0" smtClean="0">
                <a:solidFill>
                  <a:srgbClr val="FFFF66"/>
                </a:solidFill>
                <a:hlinkClick r:id="rId2"/>
              </a:rPr>
              <a:t>http://wwwiep.water.ca.gov/dsm2pwt/dsm2pwt.html</a:t>
            </a:r>
            <a:endParaRPr lang="en-US" sz="2400" i="1" dirty="0" smtClean="0">
              <a:solidFill>
                <a:srgbClr val="FFFF66"/>
              </a:solidFill>
            </a:endParaRP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800" dirty="0" smtClean="0"/>
              <a:t>“Mini” Calibration for Bay Delta Conservation Plan (CH2M Hill)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788"/>
            <a:ext cx="7772400" cy="4499212"/>
          </a:xfrm>
        </p:spPr>
        <p:txBody>
          <a:bodyPr/>
          <a:lstStyle/>
          <a:p>
            <a:r>
              <a:rPr lang="en-US" sz="2400" dirty="0" smtClean="0"/>
              <a:t>Introduction (Tara Smith) </a:t>
            </a:r>
          </a:p>
          <a:p>
            <a:r>
              <a:rPr lang="en-US" sz="2400" dirty="0" smtClean="0"/>
              <a:t>Version 8: What is New? (Eli </a:t>
            </a:r>
            <a:r>
              <a:rPr lang="en-US" sz="2400" dirty="0" smtClean="0"/>
              <a:t>Ateljevich)</a:t>
            </a:r>
          </a:p>
          <a:p>
            <a:r>
              <a:rPr lang="en-US" sz="2400" dirty="0" smtClean="0"/>
              <a:t>Installation </a:t>
            </a:r>
            <a:r>
              <a:rPr lang="en-US" sz="2400" dirty="0" smtClean="0"/>
              <a:t>(Kevin Kao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Channels (Eli Ateljevich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Basic Tutorial 1</a:t>
            </a:r>
            <a:endParaRPr lang="en-US" sz="2400" dirty="0" smtClean="0"/>
          </a:p>
          <a:p>
            <a:r>
              <a:rPr lang="en-US" sz="2400" dirty="0" smtClean="0"/>
              <a:t>Gates and Reservoirs </a:t>
            </a:r>
            <a:r>
              <a:rPr lang="en-US" sz="2400" dirty="0" smtClean="0"/>
              <a:t>(Jamie </a:t>
            </a:r>
            <a:r>
              <a:rPr lang="en-US" sz="2400" dirty="0" smtClean="0"/>
              <a:t>Anderson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Basic Tutorial 2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2907"/>
            <a:ext cx="7772400" cy="1143000"/>
          </a:xfrm>
        </p:spPr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1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0436"/>
            <a:ext cx="7772400" cy="4485564"/>
          </a:xfrm>
        </p:spPr>
        <p:txBody>
          <a:bodyPr/>
          <a:lstStyle/>
          <a:p>
            <a:r>
              <a:rPr lang="en-US" sz="2400" dirty="0" smtClean="0"/>
              <a:t>Lunch</a:t>
            </a:r>
          </a:p>
          <a:p>
            <a:r>
              <a:rPr lang="en-US" sz="2400" dirty="0" smtClean="0"/>
              <a:t>Input </a:t>
            </a:r>
            <a:r>
              <a:rPr lang="en-US" sz="2400" dirty="0" smtClean="0"/>
              <a:t>System (Eli Ateljevich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Basic Tutorial 3</a:t>
            </a:r>
            <a:endParaRPr lang="en-US" sz="2400" dirty="0" smtClean="0"/>
          </a:p>
          <a:p>
            <a:r>
              <a:rPr lang="en-US" sz="2400" dirty="0" smtClean="0"/>
              <a:t>Simulation Data and Boundary Conditions(Lianwu </a:t>
            </a:r>
            <a:r>
              <a:rPr lang="en-US" sz="2400" dirty="0" smtClean="0"/>
              <a:t>Liu)</a:t>
            </a:r>
          </a:p>
          <a:p>
            <a:pPr lvl="1"/>
            <a:r>
              <a:rPr lang="en-US" sz="2400" dirty="0" smtClean="0"/>
              <a:t>Basic Tutorial 4</a:t>
            </a:r>
            <a:endParaRPr lang="en-US" sz="2400" dirty="0" smtClean="0"/>
          </a:p>
          <a:p>
            <a:r>
              <a:rPr lang="en-US" sz="2400" dirty="0" smtClean="0"/>
              <a:t>Source Tracking (Siqing Liu)</a:t>
            </a:r>
            <a:endParaRPr lang="en-US" sz="2400" dirty="0" smtClean="0"/>
          </a:p>
          <a:p>
            <a:pPr lvl="1"/>
            <a:r>
              <a:rPr lang="en-US" sz="2400" dirty="0" smtClean="0"/>
              <a:t>Basic Tutorial </a:t>
            </a:r>
            <a:r>
              <a:rPr lang="en-US" sz="2400" dirty="0" smtClean="0"/>
              <a:t>5</a:t>
            </a: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2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788"/>
            <a:ext cx="7772400" cy="4499212"/>
          </a:xfrm>
        </p:spPr>
        <p:txBody>
          <a:bodyPr/>
          <a:lstStyle/>
          <a:p>
            <a:r>
              <a:rPr lang="en-US" sz="2400" dirty="0" smtClean="0"/>
              <a:t>User Group Introduction </a:t>
            </a:r>
            <a:r>
              <a:rPr lang="en-US" sz="2400" dirty="0" smtClean="0"/>
              <a:t>and Support (Min Yu)</a:t>
            </a:r>
          </a:p>
          <a:p>
            <a:r>
              <a:rPr lang="en-US" sz="2400" dirty="0" smtClean="0"/>
              <a:t>Operating Rules (Eli Ateljevich)</a:t>
            </a:r>
          </a:p>
          <a:p>
            <a:pPr lvl="1"/>
            <a:r>
              <a:rPr lang="en-US" sz="2000" dirty="0" smtClean="0"/>
              <a:t>Basic Tutorial 6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DSM2v8 Basic Tutorial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61" y="3599598"/>
            <a:ext cx="722947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</a:t>
            </a:r>
            <a:r>
              <a:rPr lang="en-US" dirty="0" smtClean="0"/>
              <a:t>2 (cont)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788"/>
            <a:ext cx="7772400" cy="4499212"/>
          </a:xfrm>
        </p:spPr>
        <p:txBody>
          <a:bodyPr/>
          <a:lstStyle/>
          <a:p>
            <a:r>
              <a:rPr lang="en-US" sz="2400" dirty="0" smtClean="0"/>
              <a:t>Delta Overview (Jamie </a:t>
            </a:r>
            <a:r>
              <a:rPr lang="en-US" sz="2400" dirty="0" smtClean="0"/>
              <a:t>Anderson)</a:t>
            </a:r>
          </a:p>
          <a:p>
            <a:r>
              <a:rPr lang="en-US" sz="2400" dirty="0" smtClean="0"/>
              <a:t>Historical Delta Simulations </a:t>
            </a:r>
            <a:r>
              <a:rPr lang="en-US" sz="2400" dirty="0" smtClean="0"/>
              <a:t>(Lan Liang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Dissolved Oxygen Simulations (Hari Rajbhandari)</a:t>
            </a:r>
          </a:p>
          <a:p>
            <a:pPr lvl="1"/>
            <a:r>
              <a:rPr lang="en-US" sz="2000" dirty="0" smtClean="0"/>
              <a:t>Delta Tutorial 1 (up to PTM)</a:t>
            </a:r>
          </a:p>
          <a:p>
            <a:pPr lvl="1"/>
            <a:r>
              <a:rPr lang="en-US" sz="2000" dirty="0" smtClean="0"/>
              <a:t>Delta Tutorial 2</a:t>
            </a:r>
            <a:endParaRPr lang="en-US" sz="1600" dirty="0" smtClean="0"/>
          </a:p>
          <a:p>
            <a:r>
              <a:rPr lang="en-US" sz="2400" dirty="0" smtClean="0"/>
              <a:t>Particle </a:t>
            </a:r>
            <a:r>
              <a:rPr lang="en-US" sz="2400" dirty="0" smtClean="0"/>
              <a:t>Tracking (Kijin Nam)</a:t>
            </a:r>
          </a:p>
          <a:p>
            <a:pPr lvl="1"/>
            <a:r>
              <a:rPr lang="en-US" sz="2400" dirty="0" smtClean="0"/>
              <a:t>Delta Tutorial </a:t>
            </a:r>
            <a:r>
              <a:rPr lang="en-US" sz="2400" dirty="0" smtClean="0"/>
              <a:t>1 (PTM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br>
              <a:rPr lang="en-US" dirty="0" smtClean="0"/>
            </a:br>
            <a:r>
              <a:rPr lang="en-US" dirty="0" smtClean="0"/>
              <a:t>Day 2 (cont)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788"/>
            <a:ext cx="7772400" cy="4499212"/>
          </a:xfrm>
        </p:spPr>
        <p:txBody>
          <a:bodyPr/>
          <a:lstStyle/>
          <a:p>
            <a:r>
              <a:rPr lang="en-US" sz="2400" dirty="0" smtClean="0"/>
              <a:t>Lunch</a:t>
            </a:r>
            <a:endParaRPr lang="en-US" sz="2400" dirty="0" smtClean="0"/>
          </a:p>
          <a:p>
            <a:r>
              <a:rPr lang="en-US" sz="2400" dirty="0" smtClean="0"/>
              <a:t>Planning Simulations - (Jamie </a:t>
            </a:r>
            <a:r>
              <a:rPr lang="en-US" sz="2400" dirty="0" smtClean="0"/>
              <a:t>Anderson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Delta Tutorial 3</a:t>
            </a:r>
            <a:endParaRPr lang="en-US" sz="2400" dirty="0" smtClean="0"/>
          </a:p>
          <a:p>
            <a:r>
              <a:rPr lang="en-US" sz="2400" dirty="0" smtClean="0"/>
              <a:t>Archiving and Batching (Eli Ateljevich)</a:t>
            </a:r>
          </a:p>
          <a:p>
            <a:pPr lvl="1"/>
            <a:r>
              <a:rPr lang="en-US" sz="2000" dirty="0" smtClean="0"/>
              <a:t>Delta Tutorial 4 (optional)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46719</TotalTime>
  <Words>767</Words>
  <Application>Microsoft Office PowerPoint</Application>
  <PresentationFormat>On-screen Show (4:3)</PresentationFormat>
  <Paragraphs>240</Paragraphs>
  <Slides>33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 Presentation</vt:lpstr>
      <vt:lpstr>Welcome and DSM2v8 Introduction</vt:lpstr>
      <vt:lpstr>Welcome</vt:lpstr>
      <vt:lpstr>Some Lunch Options</vt:lpstr>
      <vt:lpstr>Course Outline</vt:lpstr>
      <vt:lpstr>Course Outline Day 1</vt:lpstr>
      <vt:lpstr>Course Outline Day 1 (cont)</vt:lpstr>
      <vt:lpstr>Course Outline Day 2  </vt:lpstr>
      <vt:lpstr>Course Outline Day 2 (cont)  </vt:lpstr>
      <vt:lpstr>Course Outline Day 2 (cont)  </vt:lpstr>
      <vt:lpstr>Course Outline Day 3  </vt:lpstr>
      <vt:lpstr>Overview of DSM2</vt:lpstr>
      <vt:lpstr>Overview of DSM2</vt:lpstr>
      <vt:lpstr>Bay-Delta System</vt:lpstr>
      <vt:lpstr>DSM2 Grid</vt:lpstr>
      <vt:lpstr>DSM2 Boundary Conditions</vt:lpstr>
      <vt:lpstr>DSM2 Applications</vt:lpstr>
      <vt:lpstr>DSM2 Applications</vt:lpstr>
      <vt:lpstr>DSM2 Historical Simulation</vt:lpstr>
      <vt:lpstr>RTDF Weekly Report</vt:lpstr>
      <vt:lpstr>Slide 20</vt:lpstr>
      <vt:lpstr>Slide 21</vt:lpstr>
      <vt:lpstr>Slide 22</vt:lpstr>
      <vt:lpstr>DSM2 Applications</vt:lpstr>
      <vt:lpstr>DSM2 Forecast (Real-Time) Simulation</vt:lpstr>
      <vt:lpstr>Slide 25</vt:lpstr>
      <vt:lpstr>DSM2 Applications</vt:lpstr>
      <vt:lpstr>DSM2 Planning Simulation</vt:lpstr>
      <vt:lpstr>Slide 28</vt:lpstr>
      <vt:lpstr>Example PTM Animation</vt:lpstr>
      <vt:lpstr>Delta Island Consumptive Use (DICU)</vt:lpstr>
      <vt:lpstr>Delta Island Return Quality</vt:lpstr>
      <vt:lpstr>DSM2 Qual and Hydro Calibration and Validation</vt:lpstr>
      <vt:lpstr>Slide 33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Tara Smith</cp:lastModifiedBy>
  <cp:revision>985</cp:revision>
  <cp:lastPrinted>2001-10-29T22:33:12Z</cp:lastPrinted>
  <dcterms:created xsi:type="dcterms:W3CDTF">2000-01-22T00:01:28Z</dcterms:created>
  <dcterms:modified xsi:type="dcterms:W3CDTF">2009-09-16T16:32:18Z</dcterms:modified>
  <cp:category>HYDRO</cp:category>
</cp:coreProperties>
</file>