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29" r:id="rId2"/>
    <p:sldId id="430" r:id="rId3"/>
    <p:sldId id="460" r:id="rId4"/>
    <p:sldId id="469" r:id="rId5"/>
    <p:sldId id="480" r:id="rId6"/>
    <p:sldId id="481" r:id="rId7"/>
    <p:sldId id="470" r:id="rId8"/>
    <p:sldId id="471" r:id="rId9"/>
    <p:sldId id="479" r:id="rId10"/>
    <p:sldId id="465" r:id="rId11"/>
    <p:sldId id="473" r:id="rId12"/>
    <p:sldId id="454" r:id="rId13"/>
    <p:sldId id="472" r:id="rId14"/>
    <p:sldId id="456" r:id="rId15"/>
    <p:sldId id="455" r:id="rId16"/>
    <p:sldId id="458" r:id="rId17"/>
    <p:sldId id="477" r:id="rId18"/>
    <p:sldId id="474" r:id="rId19"/>
    <p:sldId id="476" r:id="rId20"/>
    <p:sldId id="457" r:id="rId21"/>
    <p:sldId id="450" r:id="rId22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15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I/O files.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Animate</a:t>
            </a:r>
            <a:r>
              <a:rPr lang="en-US" baseline="0" dirty="0" smtClean="0"/>
              <a:t> flow </a:t>
            </a:r>
            <a:r>
              <a:rPr lang="en-US" baseline="0" smtClean="0"/>
              <a:t>stage boundary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reality, you will have to specify boundary</a:t>
            </a:r>
            <a:r>
              <a:rPr lang="en-US" baseline="0" dirty="0" smtClean="0"/>
              <a:t> conditions with time series data.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../../dsm2_v8/common_input/output_gate_sdip_20090827.in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 Ph.D. P.E.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256" y="1240972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 for </a:t>
            </a:r>
            <a:r>
              <a:rPr lang="en-US" dirty="0" err="1" smtClean="0"/>
              <a:t>Qual</a:t>
            </a:r>
            <a:endParaRPr lang="en-US" dirty="0" smtClean="0"/>
          </a:p>
          <a:p>
            <a:pPr lvl="1"/>
            <a:r>
              <a:rPr lang="en-US" dirty="0" smtClean="0"/>
              <a:t>Concentration for every inflow</a:t>
            </a:r>
          </a:p>
          <a:p>
            <a:pPr lvl="1"/>
            <a:r>
              <a:rPr lang="en-US" dirty="0" smtClean="0"/>
              <a:t>Concentration for tidal boundary</a:t>
            </a:r>
          </a:p>
          <a:p>
            <a:pPr lvl="1"/>
            <a:r>
              <a:rPr lang="en-US" dirty="0" smtClean="0"/>
              <a:t>Default zero with warning</a:t>
            </a:r>
          </a:p>
          <a:p>
            <a:pPr lvl="1"/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(use same name )</a:t>
            </a:r>
          </a:p>
          <a:p>
            <a:pPr lvl="1"/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0948" y="3810000"/>
            <a:ext cx="725805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632857" y="5083628"/>
            <a:ext cx="1698171" cy="402772"/>
          </a:xfrm>
          <a:prstGeom prst="ellipse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672943" y="3733800"/>
            <a:ext cx="914400" cy="914400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endCxn id="7" idx="7"/>
          </p:cNvCxnSpPr>
          <p:nvPr/>
        </p:nvCxnSpPr>
        <p:spPr bwMode="auto">
          <a:xfrm rot="10800000" flipV="1">
            <a:off x="3082337" y="3777341"/>
            <a:ext cx="3209607" cy="1365271"/>
          </a:xfrm>
          <a:prstGeom prst="straightConnector1">
            <a:avLst/>
          </a:prstGeom>
          <a:solidFill>
            <a:srgbClr val="FFFF99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j043475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3537857"/>
            <a:ext cx="2762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Other TS input (gates)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6596" y="2781981"/>
            <a:ext cx="81343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Restart file has </a:t>
            </a:r>
            <a:r>
              <a:rPr lang="en-US" dirty="0" smtClean="0"/>
              <a:t>priority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44194" y="1296761"/>
            <a:ext cx="34671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4914" y="1556658"/>
            <a:ext cx="7772400" cy="4114800"/>
          </a:xfrm>
        </p:spPr>
        <p:txBody>
          <a:bodyPr/>
          <a:lstStyle/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    (cold start)</a:t>
            </a:r>
          </a:p>
          <a:p>
            <a:r>
              <a:rPr lang="en-US" dirty="0" smtClean="0"/>
              <a:t>Restart files </a:t>
            </a:r>
          </a:p>
          <a:p>
            <a:pPr>
              <a:buNone/>
            </a:pPr>
            <a:r>
              <a:rPr lang="en-US" dirty="0" smtClean="0"/>
              <a:t>   replace the default</a:t>
            </a:r>
          </a:p>
          <a:p>
            <a:pPr>
              <a:buNone/>
            </a:pPr>
            <a:r>
              <a:rPr lang="en-US" dirty="0" smtClean="0"/>
              <a:t>   (warm start)</a:t>
            </a:r>
          </a:p>
          <a:p>
            <a:pPr lvl="1"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3014" y="1171575"/>
            <a:ext cx="41910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 bwMode="auto">
          <a:xfrm rot="16200000" flipH="1">
            <a:off x="3184072" y="2705099"/>
            <a:ext cx="2503715" cy="2362199"/>
          </a:xfrm>
          <a:prstGeom prst="straightConnector1">
            <a:avLst/>
          </a:prstGeom>
          <a:solidFill>
            <a:srgbClr val="FFFF99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5148943" y="5148943"/>
            <a:ext cx="1730828" cy="25037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1" y="1567543"/>
            <a:ext cx="8240487" cy="4114800"/>
          </a:xfrm>
        </p:spPr>
        <p:txBody>
          <a:bodyPr/>
          <a:lstStyle/>
          <a:p>
            <a:r>
              <a:rPr lang="en-US" dirty="0" smtClean="0"/>
              <a:t>GRID </a:t>
            </a:r>
            <a:r>
              <a:rPr lang="en-US" dirty="0" smtClean="0"/>
              <a:t>data </a:t>
            </a:r>
            <a:r>
              <a:rPr lang="en-US" dirty="0" smtClean="0"/>
              <a:t>for QUAL </a:t>
            </a:r>
            <a:r>
              <a:rPr lang="en-US" dirty="0" smtClean="0"/>
              <a:t>(from HYDRO)</a:t>
            </a:r>
            <a:endParaRPr lang="en-US" dirty="0" smtClean="0"/>
          </a:p>
          <a:p>
            <a:r>
              <a:rPr lang="en-US" dirty="0" smtClean="0"/>
              <a:t>Flow </a:t>
            </a:r>
            <a:r>
              <a:rPr lang="en-US" dirty="0" smtClean="0"/>
              <a:t>field</a:t>
            </a:r>
            <a:endParaRPr lang="en-US" dirty="0" smtClean="0"/>
          </a:p>
          <a:p>
            <a:r>
              <a:rPr lang="en-US" dirty="0" smtClean="0"/>
              <a:t>Has own time step, spatial </a:t>
            </a:r>
            <a:r>
              <a:rPr lang="en-US" dirty="0" smtClean="0"/>
              <a:t>step (often 1hr)</a:t>
            </a:r>
            <a:endParaRPr lang="en-US" dirty="0" smtClean="0"/>
          </a:p>
          <a:p>
            <a:r>
              <a:rPr lang="en-US" dirty="0" smtClean="0"/>
              <a:t>HDF5 Viewer to 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673" y="3701143"/>
            <a:ext cx="4214327" cy="3156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5606" y="1207634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88897" y="3935866"/>
            <a:ext cx="5010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/>
          <p:nvPr/>
        </p:nvSpPr>
        <p:spPr bwMode="auto">
          <a:xfrm>
            <a:off x="1491344" y="2797629"/>
            <a:ext cx="3690257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376057" y="5529943"/>
            <a:ext cx="3320143" cy="239485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Elbow Connector 9"/>
          <p:cNvCxnSpPr/>
          <p:nvPr/>
        </p:nvCxnSpPr>
        <p:spPr bwMode="auto">
          <a:xfrm>
            <a:off x="4887686" y="3026229"/>
            <a:ext cx="914400" cy="914400"/>
          </a:xfrm>
          <a:prstGeom prst="bentConnector3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22371" y="3015343"/>
            <a:ext cx="914400" cy="914400"/>
          </a:xfrm>
          <a:prstGeom prst="line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rot="16200000" flipH="1">
            <a:off x="4054929" y="3706585"/>
            <a:ext cx="2471057" cy="1132114"/>
          </a:xfrm>
          <a:prstGeom prst="straightConnector1">
            <a:avLst/>
          </a:prstGeom>
          <a:solidFill>
            <a:srgbClr val="FFFF99"/>
          </a:solidFill>
          <a:ln w="222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282983" y="4874411"/>
            <a:ext cx="3203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Pass GRID and flow data</a:t>
            </a:r>
          </a:p>
          <a:p>
            <a:r>
              <a:rPr lang="en-US" sz="2000" dirty="0" smtClean="0"/>
              <a:t> to </a:t>
            </a:r>
            <a:r>
              <a:rPr lang="en-US" sz="2000" dirty="0" err="1" smtClean="0"/>
              <a:t>Qual</a:t>
            </a:r>
            <a:r>
              <a:rPr lang="en-US" sz="2000" dirty="0" smtClean="0"/>
              <a:t> and PTM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1284514"/>
            <a:ext cx="7772400" cy="4114800"/>
          </a:xfrm>
        </p:spPr>
        <p:txBody>
          <a:bodyPr/>
          <a:lstStyle/>
          <a:p>
            <a:r>
              <a:rPr lang="en-US" dirty="0" smtClean="0"/>
              <a:t>What can we output?</a:t>
            </a:r>
          </a:p>
          <a:p>
            <a:pPr lvl="1"/>
            <a:r>
              <a:rPr lang="en-US" dirty="0" smtClean="0"/>
              <a:t>flow</a:t>
            </a:r>
            <a:r>
              <a:rPr lang="en-US" dirty="0" smtClean="0"/>
              <a:t>, </a:t>
            </a:r>
            <a:r>
              <a:rPr lang="en-US" dirty="0" smtClean="0"/>
              <a:t>stage</a:t>
            </a:r>
            <a:r>
              <a:rPr lang="en-US" dirty="0" smtClean="0"/>
              <a:t>, </a:t>
            </a:r>
            <a:r>
              <a:rPr lang="en-US" dirty="0" err="1" smtClean="0"/>
              <a:t>vel</a:t>
            </a:r>
            <a:r>
              <a:rPr lang="en-US" dirty="0" smtClean="0"/>
              <a:t>, and the name of any constituent (</a:t>
            </a:r>
            <a:r>
              <a:rPr lang="en-US" dirty="0" err="1" smtClean="0"/>
              <a:t>ec</a:t>
            </a:r>
            <a:r>
              <a:rPr lang="en-US" dirty="0" smtClean="0"/>
              <a:t>, do</a:t>
            </a:r>
            <a:r>
              <a:rPr lang="en-US" dirty="0" smtClean="0"/>
              <a:t>…)</a:t>
            </a:r>
          </a:p>
          <a:p>
            <a:pPr lvl="1"/>
            <a:r>
              <a:rPr lang="en-US" dirty="0" smtClean="0"/>
              <a:t>Check out the documentation!</a:t>
            </a:r>
            <a:endParaRPr lang="en-US" dirty="0" smtClean="0"/>
          </a:p>
          <a:p>
            <a:r>
              <a:rPr lang="en-US" dirty="0" smtClean="0"/>
              <a:t>Formats: </a:t>
            </a:r>
            <a:r>
              <a:rPr lang="en-US" dirty="0" smtClean="0"/>
              <a:t>text and DSS</a:t>
            </a:r>
          </a:p>
          <a:p>
            <a:r>
              <a:rPr lang="en-US" dirty="0" smtClean="0"/>
              <a:t>Tables</a:t>
            </a:r>
            <a:endParaRPr lang="en-US" dirty="0" smtClean="0"/>
          </a:p>
          <a:p>
            <a:pPr lvl="1"/>
            <a:r>
              <a:rPr lang="en-US" sz="2000" dirty="0" smtClean="0"/>
              <a:t>OUTPUT_CHANNEL</a:t>
            </a:r>
          </a:p>
          <a:p>
            <a:pPr lvl="1"/>
            <a:r>
              <a:rPr lang="en-US" sz="2000" dirty="0" smtClean="0"/>
              <a:t>OUTPUT_RESERVOIR</a:t>
            </a:r>
          </a:p>
          <a:p>
            <a:pPr lvl="1"/>
            <a:r>
              <a:rPr lang="en-US" sz="2000" dirty="0" smtClean="0"/>
              <a:t>OUTPUT_GATE</a:t>
            </a:r>
          </a:p>
          <a:p>
            <a:pPr lvl="1"/>
            <a:r>
              <a:rPr lang="en-US" sz="2000" dirty="0" smtClean="0"/>
              <a:t>OUTPUT_CHANNEL_SOURCE_TRACK</a:t>
            </a:r>
          </a:p>
          <a:p>
            <a:pPr lvl="1"/>
            <a:r>
              <a:rPr lang="en-US" sz="2000" dirty="0" smtClean="0"/>
              <a:t>OUTPUT_RESERVOIR_SOURCE_TRACK</a:t>
            </a:r>
          </a:p>
          <a:p>
            <a:pPr lvl="1"/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ight Brace 4"/>
          <p:cNvSpPr/>
          <p:nvPr/>
        </p:nvSpPr>
        <p:spPr bwMode="auto">
          <a:xfrm>
            <a:off x="6509657" y="5529943"/>
            <a:ext cx="152400" cy="805543"/>
          </a:xfrm>
          <a:prstGeom prst="rightBrace">
            <a:avLst/>
          </a:prstGeom>
          <a:noFill/>
          <a:ln w="349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25343" y="5715000"/>
            <a:ext cx="1643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2"/>
                </a:solidFill>
              </a:rPr>
              <a:t>Covered next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343" y="1589314"/>
            <a:ext cx="7772400" cy="4114800"/>
          </a:xfrm>
        </p:spPr>
        <p:txBody>
          <a:bodyPr/>
          <a:lstStyle/>
          <a:p>
            <a:pPr lvl="1"/>
            <a:r>
              <a:rPr lang="en-US" sz="2000" dirty="0" smtClean="0"/>
              <a:t>OUTPUT_GATE</a:t>
            </a:r>
          </a:p>
          <a:p>
            <a:pPr lvl="2"/>
            <a:r>
              <a:rPr lang="en-US" sz="2000" dirty="0" smtClean="0"/>
              <a:t>Device physical data (</a:t>
            </a:r>
            <a:r>
              <a:rPr lang="en-US" sz="2000" i="1" dirty="0" smtClean="0"/>
              <a:t>width</a:t>
            </a:r>
            <a:r>
              <a:rPr lang="en-US" sz="2000" dirty="0" smtClean="0"/>
              <a:t>, </a:t>
            </a:r>
            <a:r>
              <a:rPr lang="en-US" sz="2000" i="1" dirty="0" smtClean="0"/>
              <a:t>height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elev</a:t>
            </a:r>
            <a:r>
              <a:rPr lang="en-US" sz="2000" dirty="0" smtClean="0"/>
              <a:t>), </a:t>
            </a:r>
          </a:p>
          <a:p>
            <a:pPr lvl="2"/>
            <a:r>
              <a:rPr lang="en-US" sz="2000" dirty="0" smtClean="0"/>
              <a:t>operational data (</a:t>
            </a:r>
            <a:r>
              <a:rPr lang="en-US" sz="2000" i="1" dirty="0" err="1" smtClean="0"/>
              <a:t>op_to_node</a:t>
            </a:r>
            <a:r>
              <a:rPr lang="en-US" sz="2000" dirty="0" smtClean="0"/>
              <a:t>, </a:t>
            </a:r>
            <a:r>
              <a:rPr lang="en-US" sz="2000" i="1" dirty="0" err="1" smtClean="0"/>
              <a:t>op_from_node</a:t>
            </a:r>
            <a:r>
              <a:rPr lang="en-US" sz="2000" dirty="0" smtClean="0"/>
              <a:t>) </a:t>
            </a:r>
          </a:p>
          <a:p>
            <a:pPr lvl="2"/>
            <a:r>
              <a:rPr lang="en-US" sz="2000" i="1" dirty="0" smtClean="0"/>
              <a:t>flow</a:t>
            </a:r>
            <a:r>
              <a:rPr lang="en-US" sz="2000" dirty="0" smtClean="0"/>
              <a:t> from water body to node.</a:t>
            </a:r>
          </a:p>
          <a:p>
            <a:pPr lvl="2"/>
            <a:r>
              <a:rPr lang="en-US" sz="2000" dirty="0" smtClean="0"/>
              <a:t>From a gate with device=none you can request the variables </a:t>
            </a:r>
            <a:r>
              <a:rPr lang="en-US" sz="2000" i="1" dirty="0" smtClean="0"/>
              <a:t>install</a:t>
            </a:r>
            <a:r>
              <a:rPr lang="en-US" sz="2000" dirty="0" smtClean="0"/>
              <a:t>, or total </a:t>
            </a:r>
            <a:r>
              <a:rPr lang="en-US" sz="2000" i="1" dirty="0" smtClean="0"/>
              <a:t>flow</a:t>
            </a:r>
            <a:r>
              <a:rPr lang="en-US" sz="2000" dirty="0" smtClean="0"/>
              <a:t> oriented from water body to node.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1446" y="1726747"/>
            <a:ext cx="687705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372961"/>
            <a:ext cx="84010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Time </a:t>
            </a:r>
            <a:r>
              <a:rPr lang="en-US" dirty="0" smtClean="0"/>
              <a:t>Series (</a:t>
            </a:r>
            <a:r>
              <a:rPr lang="en-US" dirty="0" smtClean="0"/>
              <a:t>gates, sources)</a:t>
            </a:r>
          </a:p>
          <a:p>
            <a:r>
              <a:rPr lang="en-US" dirty="0" smtClean="0"/>
              <a:t>Initial </a:t>
            </a:r>
            <a:r>
              <a:rPr lang="en-US" dirty="0" smtClean="0"/>
              <a:t>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Time </a:t>
            </a:r>
            <a:r>
              <a:rPr lang="en-US" dirty="0" smtClean="0"/>
              <a:t>Series Output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360714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7749" y="3590925"/>
            <a:ext cx="659130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 bwMode="auto">
          <a:xfrm>
            <a:off x="1796144" y="5715000"/>
            <a:ext cx="5519056" cy="250371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</a:t>
            </a:r>
            <a:r>
              <a:rPr lang="en-US" dirty="0" smtClean="0"/>
              <a:t>Time </a:t>
            </a:r>
            <a:r>
              <a:rPr lang="en-US" dirty="0" smtClean="0"/>
              <a:t>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Replaces </a:t>
            </a:r>
            <a:r>
              <a:rPr lang="en-US" dirty="0" smtClean="0"/>
              <a:t>constant </a:t>
            </a:r>
            <a:r>
              <a:rPr lang="en-US" dirty="0" smtClean="0"/>
              <a:t>inputs with time series data, e.g. a realistic tide.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DSM2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</a:t>
            </a:r>
            <a:r>
              <a:rPr lang="en-US" dirty="0" smtClean="0"/>
              <a:t>Conditions</a:t>
            </a:r>
          </a:p>
          <a:p>
            <a:r>
              <a:rPr lang="en-US" dirty="0" smtClean="0"/>
              <a:t>Output specifications</a:t>
            </a:r>
            <a:endParaRPr lang="en-US" dirty="0" smtClean="0"/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664027" y="2590800"/>
            <a:ext cx="4408715" cy="2590800"/>
          </a:xfrm>
          <a:prstGeom prst="rect">
            <a:avLst/>
          </a:prstGeom>
          <a:solidFill>
            <a:schemeClr val="accent6">
              <a:lumMod val="20000"/>
              <a:lumOff val="80000"/>
              <a:alpha val="22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8001001" cy="4637314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 smtClean="0"/>
              <a:t>Conditions for Hydro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 smtClean="0"/>
              <a:t>stage or flow (including source/sink)</a:t>
            </a:r>
          </a:p>
          <a:p>
            <a:pPr lvl="2"/>
            <a:r>
              <a:rPr lang="en-US" dirty="0" smtClean="0"/>
              <a:t>Default is </a:t>
            </a:r>
            <a:r>
              <a:rPr lang="en-US" dirty="0" smtClean="0"/>
              <a:t>no-flow</a:t>
            </a:r>
          </a:p>
          <a:p>
            <a:pPr lvl="2"/>
            <a:r>
              <a:rPr lang="en-US" dirty="0" smtClean="0"/>
              <a:t>‘Constant’ flow or stage (used in simple tutorials)</a:t>
            </a:r>
          </a:p>
          <a:p>
            <a:pPr lvl="2"/>
            <a:r>
              <a:rPr lang="en-US" dirty="0" smtClean="0"/>
              <a:t>Time series data (in real applications) </a:t>
            </a:r>
          </a:p>
          <a:p>
            <a:pPr lvl="3"/>
            <a:r>
              <a:rPr lang="en-US" dirty="0" smtClean="0"/>
              <a:t>Format: </a:t>
            </a:r>
            <a:r>
              <a:rPr lang="en-US" dirty="0" smtClean="0"/>
              <a:t>DSS or DSS-like text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5" name="Group 41"/>
          <p:cNvGrpSpPr>
            <a:grpSpLocks/>
          </p:cNvGrpSpPr>
          <p:nvPr/>
        </p:nvGrpSpPr>
        <p:grpSpPr bwMode="auto">
          <a:xfrm>
            <a:off x="476250" y="-3175"/>
            <a:ext cx="8191500" cy="6861175"/>
            <a:chOff x="300" y="-2"/>
            <a:chExt cx="5160" cy="4322"/>
          </a:xfrm>
        </p:grpSpPr>
        <p:pic>
          <p:nvPicPr>
            <p:cNvPr id="16" name="Picture 3" descr="dsm2mai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sz="1400">
                  <a:solidFill>
                    <a:srgbClr val="4D4D4D"/>
                  </a:solidFill>
                  <a:latin typeface="Times New Roman" pitchFamily="18" charset="0"/>
                </a:rPr>
                <a:t>Image from USBR GIS Group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Martinez</a:t>
              </a:r>
            </a:p>
          </p:txBody>
        </p:sp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Sacramento</a:t>
              </a:r>
            </a:p>
          </p:txBody>
        </p:sp>
        <p:sp>
          <p:nvSpPr>
            <p:cNvPr id="20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sz="1400">
                  <a:solidFill>
                    <a:srgbClr val="4D4D4D"/>
                  </a:solidFill>
                </a:rPr>
                <a:t>Stockton</a:t>
              </a:r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650875" y="169863"/>
            <a:ext cx="3162300" cy="2081212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3810000" cy="914400"/>
          </a:xfrm>
          <a:noFill/>
        </p:spPr>
        <p:txBody>
          <a:bodyPr/>
          <a:lstStyle/>
          <a:p>
            <a:pPr algn="l"/>
            <a:r>
              <a:rPr lang="en-US" altLang="zh-CN" sz="3200" b="0" dirty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</a:p>
        </p:txBody>
      </p:sp>
      <p:grpSp>
        <p:nvGrpSpPr>
          <p:cNvPr id="23" name="Group 42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24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Sacramento River</a:t>
              </a:r>
            </a:p>
          </p:txBody>
        </p:sp>
        <p:sp>
          <p:nvSpPr>
            <p:cNvPr id="25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4808538" y="6154738"/>
            <a:ext cx="2444750" cy="488950"/>
            <a:chOff x="3029" y="3877"/>
            <a:chExt cx="1540" cy="308"/>
          </a:xfrm>
        </p:grpSpPr>
        <p:sp>
          <p:nvSpPr>
            <p:cNvPr id="27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sz="1800">
                  <a:solidFill>
                    <a:srgbClr val="000099"/>
                  </a:solidFill>
                  <a:latin typeface="Times New Roman" pitchFamily="18" charset="0"/>
                </a:rPr>
                <a:t>San Joaquin River</a:t>
              </a:r>
            </a:p>
          </p:txBody>
        </p:sp>
        <p:sp>
          <p:nvSpPr>
            <p:cNvPr id="28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30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Delta Island Consumptive Use</a:t>
              </a:r>
              <a:endParaRPr lang="en-US" sz="1600">
                <a:solidFill>
                  <a:srgbClr val="000099"/>
                </a:solidFill>
                <a:latin typeface="Times New Roman" pitchFamily="18" charset="0"/>
              </a:endParaRPr>
            </a:p>
          </p:txBody>
        </p:sp>
        <p:grpSp>
          <p:nvGrpSpPr>
            <p:cNvPr id="31" name="Group 26"/>
            <p:cNvGrpSpPr>
              <a:grpSpLocks/>
            </p:cNvGrpSpPr>
            <p:nvPr/>
          </p:nvGrpSpPr>
          <p:grpSpPr bwMode="auto">
            <a:xfrm>
              <a:off x="3120" y="2175"/>
              <a:ext cx="528" cy="258"/>
              <a:chOff x="3120" y="2213"/>
              <a:chExt cx="528" cy="258"/>
            </a:xfrm>
          </p:grpSpPr>
          <p:sp>
            <p:nvSpPr>
              <p:cNvPr id="32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48" y="2220"/>
                <a:ext cx="433" cy="251"/>
                <a:chOff x="3139" y="1199"/>
                <a:chExt cx="173" cy="100"/>
              </a:xfrm>
            </p:grpSpPr>
            <p:sp>
              <p:nvSpPr>
                <p:cNvPr id="34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37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000099"/>
                  </a:solidFill>
                  <a:latin typeface="Times New Roman" pitchFamily="18" charset="0"/>
                </a:rPr>
                <a:t>Tidal Stage &amp; Water Quality</a:t>
              </a:r>
            </a:p>
          </p:txBody>
        </p:sp>
        <p:grpSp>
          <p:nvGrpSpPr>
            <p:cNvPr id="38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39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41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3" name="AutoShape 38"/>
          <p:cNvSpPr>
            <a:spLocks noChangeAspect="1" noChangeArrowheads="1"/>
          </p:cNvSpPr>
          <p:nvPr/>
        </p:nvSpPr>
        <p:spPr bwMode="auto">
          <a:xfrm>
            <a:off x="808038" y="13081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AutoShape 39"/>
          <p:cNvSpPr>
            <a:spLocks noChangeAspect="1" noChangeArrowheads="1"/>
          </p:cNvSpPr>
          <p:nvPr/>
        </p:nvSpPr>
        <p:spPr bwMode="auto">
          <a:xfrm flipH="1">
            <a:off x="768350" y="17256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0"/>
          <p:cNvSpPr txBox="1">
            <a:spLocks noChangeArrowheads="1"/>
          </p:cNvSpPr>
          <p:nvPr/>
        </p:nvSpPr>
        <p:spPr bwMode="auto">
          <a:xfrm>
            <a:off x="1281113" y="13065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 dirty="0">
                <a:solidFill>
                  <a:schemeClr val="bg2"/>
                </a:solidFill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sz="1800" dirty="0">
                <a:solidFill>
                  <a:schemeClr val="bg2"/>
                </a:solidFill>
              </a:rPr>
              <a:t>Export flow</a:t>
            </a:r>
          </a:p>
        </p:txBody>
      </p:sp>
      <p:grpSp>
        <p:nvGrpSpPr>
          <p:cNvPr id="46" name="Group 52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47" name="Group 16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49" name="Text Box 17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50" name="AutoShape 18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19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AutoShape 20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" name="AutoShape 46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1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54" name="Text Box 22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55" name="AutoShape 23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44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AutoShape 45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AutoShape 48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3011" y="827315"/>
            <a:ext cx="59340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2975" y="2484664"/>
            <a:ext cx="725805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HEC-DSS file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5232" y="1420586"/>
            <a:ext cx="61912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HEC-DSS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Downstream stage time series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7271" y="1943099"/>
            <a:ext cx="5715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35604</TotalTime>
  <Words>611</Words>
  <Application>Microsoft Office PowerPoint</Application>
  <PresentationFormat>On-screen Show (4:3)</PresentationFormat>
  <Paragraphs>158</Paragraphs>
  <Slides>21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Blank Presentation</vt:lpstr>
      <vt:lpstr>DSM2 Simulation Input and Output</vt:lpstr>
      <vt:lpstr>Topics</vt:lpstr>
      <vt:lpstr>DSM2 Input</vt:lpstr>
      <vt:lpstr>Boundary Conditions</vt:lpstr>
      <vt:lpstr>DSM2 Boundary Conditions</vt:lpstr>
      <vt:lpstr> </vt:lpstr>
      <vt:lpstr>Basic Input</vt:lpstr>
      <vt:lpstr>HEC-DSS file</vt:lpstr>
      <vt:lpstr>HEC-DSS file</vt:lpstr>
      <vt:lpstr>Boundary Conditions</vt:lpstr>
      <vt:lpstr>Slide 11</vt:lpstr>
      <vt:lpstr>Initial Condition Input</vt:lpstr>
      <vt:lpstr>Initial Condition Input</vt:lpstr>
      <vt:lpstr>Tidefile</vt:lpstr>
      <vt:lpstr>Tidefile </vt:lpstr>
      <vt:lpstr>Time Series Output</vt:lpstr>
      <vt:lpstr>Time Series Output</vt:lpstr>
      <vt:lpstr>Time Series Output</vt:lpstr>
      <vt:lpstr>Time Series Output</vt:lpstr>
      <vt:lpstr>Echo Input File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716</cp:revision>
  <cp:lastPrinted>2001-10-29T22:33:12Z</cp:lastPrinted>
  <dcterms:created xsi:type="dcterms:W3CDTF">2000-01-22T00:01:28Z</dcterms:created>
  <dcterms:modified xsi:type="dcterms:W3CDTF">2009-09-03T23:10:33Z</dcterms:modified>
  <cp:category>HYDRO</cp:category>
</cp:coreProperties>
</file>