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84" r:id="rId2"/>
    <p:sldId id="470" r:id="rId3"/>
    <p:sldId id="405" r:id="rId4"/>
    <p:sldId id="289" r:id="rId5"/>
    <p:sldId id="288" r:id="rId6"/>
    <p:sldId id="450" r:id="rId7"/>
    <p:sldId id="457" r:id="rId8"/>
    <p:sldId id="464" r:id="rId9"/>
    <p:sldId id="466" r:id="rId10"/>
    <p:sldId id="467" r:id="rId11"/>
    <p:sldId id="404" r:id="rId12"/>
    <p:sldId id="429" r:id="rId13"/>
    <p:sldId id="412" r:id="rId14"/>
    <p:sldId id="415" r:id="rId15"/>
    <p:sldId id="268" r:id="rId16"/>
    <p:sldId id="474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9933"/>
    <a:srgbClr val="00CC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6" autoAdjust="0"/>
    <p:restoredTop sz="94722" autoAdjust="0"/>
  </p:normalViewPr>
  <p:slideViewPr>
    <p:cSldViewPr>
      <p:cViewPr varScale="1">
        <p:scale>
          <a:sx n="85" d="100"/>
          <a:sy n="85" d="100"/>
        </p:scale>
        <p:origin x="-4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D0B71AA1-E240-4545-9FC0-1FA224E6D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79B7552-AD58-4784-BEC8-759BC8ADD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34E93-DA76-4AAC-9F81-FEC809BC3A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79888"/>
          </a:xfrm>
          <a:noFill/>
          <a:ln/>
        </p:spPr>
        <p:txBody>
          <a:bodyPr lIns="90920" tIns="45461" rIns="90920" bIns="45461"/>
          <a:lstStyle/>
          <a:p>
            <a:pPr marL="228600" indent="-228600" eaLnBrk="1" hangingPunct="1"/>
            <a:r>
              <a:rPr lang="en-US" smtClean="0"/>
              <a:t>Hello,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r>
              <a:rPr lang="en-US" smtClean="0"/>
              <a:t>For the past 2 years, I’ve been actively involved in modeling water quality using DSM2 for several of the In-Delta Storage studies that have passed through our shop.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r>
              <a:rPr lang="en-US" smtClean="0"/>
              <a:t>Now in that time, each study has been more refined than the previous.  This morning I’m going to present the results of my most recent DSM2 simulation (which I just completed this weekend).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r>
              <a:rPr lang="en-US" smtClean="0"/>
              <a:t>But instead of focusing on this one study, if you only remember two things from my presentation, I’d like it to be: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>
              <a:buFontTx/>
              <a:buAutoNum type="arabicParenBoth"/>
            </a:pPr>
            <a:r>
              <a:rPr lang="en-US" smtClean="0"/>
              <a:t>That DSM2 uses hydrologic input from other models (CALSIM or spreadsheet based operations models).  Changing the operations will change the water quality results.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en-US" smtClean="0"/>
              <a:t>Generally, water released from the project islands heads south.  Key Words: Water heads south.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59924-7BE4-44EF-AF7F-4559D23E0A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79888"/>
          </a:xfrm>
          <a:noFill/>
          <a:ln/>
        </p:spPr>
        <p:txBody>
          <a:bodyPr lIns="90920" tIns="45461" rIns="90920" bIns="4546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806AE-B6D3-4ED4-A057-6E42E85495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416425"/>
            <a:ext cx="5140325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920" tIns="45461" rIns="90920" bIns="4546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C408-15BD-45D0-8D0F-5656ABF39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A636-FD65-4220-BF89-E1845665E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49F87-61AB-4590-970C-224BC7266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BA919-75CE-4105-ADF5-373C377BB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00B34-7DE7-46BD-89AF-25292D204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CCB2-BBA9-40A7-A46D-28E47A55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BBAF-F537-4FE1-AEB5-0417799A5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56CD-3397-4988-8C78-A643F3194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10476-7DA3-4172-B28C-E387B252E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96E1-BF5A-44DE-BD44-5E2301D98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C39D3-4731-4DB1-A380-DC734BEE2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A9561-2470-43F7-8671-EF6FF9C25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CE446-6A74-4CDD-A919-BD8D762AD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EADD-CFFB-4926-9DF2-EEC62DD42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51A65-AAF3-4340-A55F-4BF7ACC5F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3A34-BEF5-4F16-BE4F-752B5AF07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fld id="{6BE431C3-7ACE-467B-A81A-3DC8E3CF0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  <p:sldLayoutId id="2147484334" r:id="rId13"/>
    <p:sldLayoutId id="2147484335" r:id="rId14"/>
    <p:sldLayoutId id="2147484336" r:id="rId15"/>
    <p:sldLayoutId id="2147484337" r:id="rId16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deling.water.ca.gov/delta/reports/annrpt/1998/1998Ch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modeling.water.ca.gov/delta/reports/annrpt/2003/2003Ch3.pdf" TargetMode="External"/><Relationship Id="rId4" Type="http://schemas.openxmlformats.org/officeDocument/2006/relationships/hyperlink" Target="http://modeling.water.ca.gov/delta/reports/annrpt/2001/2001Ch6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aydeltaoffice.water.ca.gov/modeling/" TargetMode="External"/><Relationship Id="rId2" Type="http://schemas.openxmlformats.org/officeDocument/2006/relationships/hyperlink" Target="mailto:hari@water.c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31888" y="2868613"/>
            <a:ext cx="6954837" cy="2452687"/>
          </a:xfrm>
        </p:spPr>
        <p:txBody>
          <a:bodyPr/>
          <a:lstStyle/>
          <a:p>
            <a:r>
              <a:rPr lang="en-US" sz="2400" b="1" dirty="0" smtClean="0"/>
              <a:t>An Overview</a:t>
            </a:r>
          </a:p>
          <a:p>
            <a:r>
              <a:rPr lang="en-US" sz="2400" b="1" dirty="0" smtClean="0"/>
              <a:t>DSM2 (v8) Class</a:t>
            </a:r>
          </a:p>
          <a:p>
            <a:r>
              <a:rPr lang="en-US" sz="2400" dirty="0" smtClean="0"/>
              <a:t>September 21-24, 2009</a:t>
            </a:r>
          </a:p>
          <a:p>
            <a:endParaRPr lang="en-US" sz="2400" dirty="0" smtClean="0"/>
          </a:p>
          <a:p>
            <a:endParaRPr lang="en-US" sz="1800" dirty="0" smtClean="0"/>
          </a:p>
          <a:p>
            <a:pPr algn="l"/>
            <a:r>
              <a:rPr lang="en-US" dirty="0" smtClean="0">
                <a:solidFill>
                  <a:srgbClr val="6666FF"/>
                </a:solidFill>
              </a:rPr>
              <a:t>	   </a:t>
            </a:r>
            <a:r>
              <a:rPr lang="en-US" sz="1800" dirty="0" smtClean="0">
                <a:solidFill>
                  <a:srgbClr val="99CCFF"/>
                </a:solidFill>
              </a:rPr>
              <a:t>Hari Rajbhandari, </a:t>
            </a:r>
            <a:r>
              <a:rPr lang="en-US" sz="1400" dirty="0" smtClean="0">
                <a:solidFill>
                  <a:srgbClr val="99CCFF"/>
                </a:solidFill>
              </a:rPr>
              <a:t>Ph.D., P.E.</a:t>
            </a:r>
          </a:p>
          <a:p>
            <a:pPr algn="l"/>
            <a:r>
              <a:rPr lang="en-US" sz="1800" dirty="0" smtClean="0">
                <a:solidFill>
                  <a:srgbClr val="99CCFF"/>
                </a:solidFill>
              </a:rPr>
              <a:t>	     Delta Modeling Section</a:t>
            </a:r>
          </a:p>
          <a:p>
            <a:pPr algn="l"/>
            <a:r>
              <a:rPr lang="en-US" sz="1800" dirty="0" smtClean="0">
                <a:solidFill>
                  <a:srgbClr val="99CCFF"/>
                </a:solidFill>
              </a:rPr>
              <a:t>	     California Department of Water Resources</a:t>
            </a:r>
          </a:p>
        </p:txBody>
      </p:sp>
      <p:pic>
        <p:nvPicPr>
          <p:cNvPr id="18435" name="Picture 3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1020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924800" cy="765175"/>
          </a:xfrm>
        </p:spPr>
        <p:txBody>
          <a:bodyPr/>
          <a:lstStyle/>
          <a:p>
            <a:r>
              <a:rPr lang="en-US" sz="3600" smtClean="0"/>
              <a:t>Non-conservative Constituents Modeling</a:t>
            </a:r>
            <a:r>
              <a:rPr lang="en-US" sz="2800" smtClean="0"/>
              <a:t> </a:t>
            </a:r>
            <a:endParaRPr lang="en-US" sz="4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8C156-13B8-4D68-A133-696FDEEEA51C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276225" y="1295400"/>
            <a:ext cx="8593138" cy="5165725"/>
            <a:chOff x="347" y="816"/>
            <a:chExt cx="5413" cy="3254"/>
          </a:xfrm>
        </p:grpSpPr>
        <p:pic>
          <p:nvPicPr>
            <p:cNvPr id="27655" name="Picture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7" y="2400"/>
              <a:ext cx="5413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" y="816"/>
              <a:ext cx="5413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chemeClr val="bg2"/>
                </a:solidFill>
                <a:latin typeface="Comic Sans MS" pitchFamily="66" charset="0"/>
              </a:rPr>
              <a:t>Temperature, Ship Channel (RRI)</a:t>
            </a:r>
          </a:p>
        </p:txBody>
      </p:sp>
      <p:pic>
        <p:nvPicPr>
          <p:cNvPr id="27653" name="Picture 6" descr="dwrani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17475" y="641667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3/36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7E519-EB24-4FB3-BA53-63FD023F3D0E}" type="slidenum">
              <a:rPr lang="en-US" smtClean="0"/>
              <a:pPr/>
              <a:t>11</a:t>
            </a:fld>
            <a:endParaRPr lang="en-US" smtClean="0"/>
          </a:p>
        </p:txBody>
      </p:sp>
      <p:cxnSp>
        <p:nvCxnSpPr>
          <p:cNvPr id="28675" name="AutoShape 3"/>
          <p:cNvCxnSpPr>
            <a:cxnSpLocks noChangeShapeType="1"/>
          </p:cNvCxnSpPr>
          <p:nvPr/>
        </p:nvCxnSpPr>
        <p:spPr bwMode="auto">
          <a:xfrm rot="16200000" flipH="1">
            <a:off x="3878262" y="2598738"/>
            <a:ext cx="1235075" cy="0"/>
          </a:xfrm>
          <a:prstGeom prst="straightConnector1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med" len="med"/>
          </a:ln>
        </p:spPr>
      </p:cxnSp>
      <p:pic>
        <p:nvPicPr>
          <p:cNvPr id="28676" name="Picture 10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838200" y="3132138"/>
            <a:ext cx="7793038" cy="3097212"/>
            <a:chOff x="566" y="1613"/>
            <a:chExt cx="4909" cy="1951"/>
          </a:xfrm>
        </p:grpSpPr>
        <p:sp>
          <p:nvSpPr>
            <p:cNvPr id="28679" name="Rectangle 12"/>
            <p:cNvSpPr>
              <a:spLocks noChangeArrowheads="1"/>
            </p:cNvSpPr>
            <p:nvPr/>
          </p:nvSpPr>
          <p:spPr bwMode="auto">
            <a:xfrm>
              <a:off x="2030" y="1637"/>
              <a:ext cx="1728" cy="44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b="0">
                  <a:solidFill>
                    <a:srgbClr val="0000FF"/>
                  </a:solidFill>
                </a:rPr>
                <a:t>DSM2-HYDRO</a:t>
              </a:r>
            </a:p>
          </p:txBody>
        </p:sp>
        <p:sp>
          <p:nvSpPr>
            <p:cNvPr id="28680" name="Rectangle 13"/>
            <p:cNvSpPr>
              <a:spLocks noChangeArrowheads="1"/>
            </p:cNvSpPr>
            <p:nvPr/>
          </p:nvSpPr>
          <p:spPr bwMode="auto">
            <a:xfrm>
              <a:off x="2030" y="2512"/>
              <a:ext cx="1728" cy="44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 b="0">
                  <a:solidFill>
                    <a:srgbClr val="0000FF"/>
                  </a:solidFill>
                </a:rPr>
                <a:t>DSM2-QUAL</a:t>
              </a:r>
            </a:p>
          </p:txBody>
        </p:sp>
        <p:cxnSp>
          <p:nvCxnSpPr>
            <p:cNvPr id="28681" name="AutoShape 14"/>
            <p:cNvCxnSpPr>
              <a:cxnSpLocks noChangeShapeType="1"/>
              <a:stCxn id="28679" idx="2"/>
              <a:endCxn id="28680" idx="0"/>
            </p:cNvCxnSpPr>
            <p:nvPr/>
          </p:nvCxnSpPr>
          <p:spPr bwMode="auto">
            <a:xfrm rot="5400000">
              <a:off x="2677" y="2296"/>
              <a:ext cx="433" cy="0"/>
            </a:xfrm>
            <a:prstGeom prst="straightConnector1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 type="triangle" w="med" len="med"/>
            </a:ln>
          </p:spPr>
        </p:cxnSp>
        <p:sp>
          <p:nvSpPr>
            <p:cNvPr id="28682" name="Text Box 15"/>
            <p:cNvSpPr txBox="1">
              <a:spLocks noChangeArrowheads="1"/>
            </p:cNvSpPr>
            <p:nvPr/>
          </p:nvSpPr>
          <p:spPr bwMode="auto">
            <a:xfrm>
              <a:off x="4055" y="1613"/>
              <a:ext cx="1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/>
                <a:t>Delta Barriers</a:t>
              </a:r>
            </a:p>
          </p:txBody>
        </p: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566" y="1735"/>
              <a:ext cx="11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Martinez Tide</a:t>
              </a:r>
            </a:p>
          </p:txBody>
        </p:sp>
        <p:sp>
          <p:nvSpPr>
            <p:cNvPr id="28684" name="Line 17"/>
            <p:cNvSpPr>
              <a:spLocks noChangeShapeType="1"/>
            </p:cNvSpPr>
            <p:nvPr/>
          </p:nvSpPr>
          <p:spPr bwMode="auto">
            <a:xfrm>
              <a:off x="1715" y="1864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85" name="Text Box 18"/>
            <p:cNvSpPr txBox="1">
              <a:spLocks noChangeArrowheads="1"/>
            </p:cNvSpPr>
            <p:nvPr/>
          </p:nvSpPr>
          <p:spPr bwMode="auto">
            <a:xfrm>
              <a:off x="1727" y="3314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DO, Temperature at channels</a:t>
              </a:r>
            </a:p>
          </p:txBody>
        </p:sp>
        <p:cxnSp>
          <p:nvCxnSpPr>
            <p:cNvPr id="28686" name="AutoShape 19"/>
            <p:cNvCxnSpPr>
              <a:cxnSpLocks noChangeShapeType="1"/>
              <a:stCxn id="28680" idx="2"/>
              <a:endCxn id="28685" idx="0"/>
            </p:cNvCxnSpPr>
            <p:nvPr/>
          </p:nvCxnSpPr>
          <p:spPr bwMode="auto">
            <a:xfrm rot="5400000">
              <a:off x="2714" y="3134"/>
              <a:ext cx="360" cy="0"/>
            </a:xfrm>
            <a:prstGeom prst="straightConnector1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 type="triangle" w="med" len="med"/>
            </a:ln>
          </p:spPr>
        </p:cxnSp>
        <p:sp>
          <p:nvSpPr>
            <p:cNvPr id="28687" name="Text Box 20"/>
            <p:cNvSpPr txBox="1">
              <a:spLocks noChangeArrowheads="1"/>
            </p:cNvSpPr>
            <p:nvPr/>
          </p:nvSpPr>
          <p:spPr bwMode="auto">
            <a:xfrm>
              <a:off x="790" y="2599"/>
              <a:ext cx="9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River T, DO</a:t>
              </a:r>
            </a:p>
            <a:p>
              <a:pPr algn="l"/>
              <a:r>
                <a:rPr lang="en-US" sz="2000"/>
                <a:t>nutrients </a:t>
              </a:r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>
              <a:off x="1715" y="2728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89" name="Text Box 22"/>
            <p:cNvSpPr txBox="1">
              <a:spLocks noChangeArrowheads="1"/>
            </p:cNvSpPr>
            <p:nvPr/>
          </p:nvSpPr>
          <p:spPr bwMode="auto">
            <a:xfrm>
              <a:off x="3904" y="2605"/>
              <a:ext cx="15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/>
                <a:t>  Ag DO, T, nutrient</a:t>
              </a:r>
            </a:p>
            <a:p>
              <a:pPr algn="r"/>
              <a:r>
                <a:rPr lang="en-US" sz="2000"/>
                <a:t>Climate data </a:t>
              </a:r>
            </a:p>
          </p:txBody>
        </p:sp>
        <p:cxnSp>
          <p:nvCxnSpPr>
            <p:cNvPr id="28690" name="AutoShape 23"/>
            <p:cNvCxnSpPr>
              <a:cxnSpLocks noChangeShapeType="1"/>
              <a:stCxn id="28689" idx="1"/>
              <a:endCxn id="28680" idx="3"/>
            </p:cNvCxnSpPr>
            <p:nvPr/>
          </p:nvCxnSpPr>
          <p:spPr bwMode="auto">
            <a:xfrm flipH="1">
              <a:off x="3758" y="2730"/>
              <a:ext cx="304" cy="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</p:cxnSp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4055" y="1877"/>
              <a:ext cx="98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000"/>
                <a:t>Ag Flows &amp;</a:t>
              </a:r>
              <a:br>
                <a:rPr lang="en-US" sz="2000"/>
              </a:br>
              <a:r>
                <a:rPr lang="en-US" sz="2000"/>
                <a:t>Returns</a:t>
              </a:r>
            </a:p>
          </p:txBody>
        </p:sp>
        <p:cxnSp>
          <p:nvCxnSpPr>
            <p:cNvPr id="28692" name="AutoShape 25"/>
            <p:cNvCxnSpPr>
              <a:cxnSpLocks noChangeShapeType="1"/>
            </p:cNvCxnSpPr>
            <p:nvPr/>
          </p:nvCxnSpPr>
          <p:spPr bwMode="auto">
            <a:xfrm flipH="1">
              <a:off x="3758" y="2002"/>
              <a:ext cx="2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</p:cxnSp>
        <p:cxnSp>
          <p:nvCxnSpPr>
            <p:cNvPr id="28693" name="AutoShape 26"/>
            <p:cNvCxnSpPr>
              <a:cxnSpLocks noChangeShapeType="1"/>
            </p:cNvCxnSpPr>
            <p:nvPr/>
          </p:nvCxnSpPr>
          <p:spPr bwMode="auto">
            <a:xfrm flipH="1">
              <a:off x="3758" y="1738"/>
              <a:ext cx="2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</p:cxnSp>
      </p:grpSp>
      <p:sp>
        <p:nvSpPr>
          <p:cNvPr id="28678" name="TextBox 33"/>
          <p:cNvSpPr txBox="1">
            <a:spLocks noChangeArrowheads="1"/>
          </p:cNvSpPr>
          <p:nvPr/>
        </p:nvSpPr>
        <p:spPr bwMode="auto">
          <a:xfrm>
            <a:off x="3581400" y="1295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Boundary Flows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8174E-E2E7-4D3F-A405-2678A9CD066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sz="3600" smtClean="0"/>
              <a:t>REACTION RATE COEFFICIENTS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Rates that can vary by location are given 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RATE_COEFFICIENT Tables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---algal growth rate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---BOD decay rate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Rates that do not vary by location are given in SCALAR Tables.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---O2 produced per unit of algal growth 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---O2 used in oxidization of NH3 to NO2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DAA8A9-C243-431E-BF2F-07A7737F998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sz="3600" smtClean="0"/>
              <a:t>RATE COEFFICIENT Table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81000" y="1981200"/>
            <a:ext cx="8305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RATE_COEFFICIENT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GROUP_NAME       CONSTITUENT  VARIABLE VALUE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algae        alg_die    0.2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algae        alg_grow   1.5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algae        alg_resp  0.15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algae        settle     0.2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bod          decay     0.12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chan_10_15       bod          settle     0.0 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/>
            <a:r>
              <a:rPr lang="en-US" sz="24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115C8-492B-42FB-9521-D788F48010D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92163"/>
          </a:xfrm>
        </p:spPr>
        <p:txBody>
          <a:bodyPr/>
          <a:lstStyle/>
          <a:p>
            <a:r>
              <a:rPr lang="en-US" sz="3400" smtClean="0"/>
              <a:t>SCALAR Entries for NCC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# qual global parameters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# nutrients &amp; algae related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algaefract_n	0.09 		# fraction of algae as Nitrogen	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algaefract_p	0.012		# fraction of algae as Phosphorus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#  oxygen related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oxy_photo 	1.60		# Oxygen produced per unit of algal growth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oxy_resp 	2.0		# O2 uptake per unit of algal respiration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oxy_nh3	3.0		# Oxygen used in oxidation of NH3 to NO2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oxy_no2	1.14		# Oxygen used in oxidation of NO2 to NO3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# algae related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400" smtClean="0"/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alg_chl_ratio	10.0	# Chlorophyll to biomass ratio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pref_factor	0.5		# algal pref. factor for NH3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klight_half	0.085		#  MM half-saturation constant for light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knit_half	0.05		#  MM half-saturation constant for nitrogen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kpho_half	0.04		#  MM half-saturation const. for phosphorus 199,200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kpho_half	0.01		#  MM half-saturation const. for phosphorus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lambda0	0.26		#  Non algal light extinction coefficient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400" smtClean="0"/>
              <a:t>…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sz="1400" smtClean="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276600" y="6096000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See scalar_qual_do_parameters .inp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D9757-962F-4D5C-A680-A64C72D81F5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1143000"/>
          </a:xfrm>
        </p:spPr>
        <p:txBody>
          <a:bodyPr/>
          <a:lstStyle/>
          <a:p>
            <a:r>
              <a:rPr lang="en-US" sz="4000" smtClean="0"/>
              <a:t> </a:t>
            </a:r>
            <a:r>
              <a:rPr lang="en-US" sz="3600" smtClean="0"/>
              <a:t>Info on DSM2 DO Validation</a:t>
            </a:r>
            <a:br>
              <a:rPr lang="en-US" sz="3600" smtClean="0"/>
            </a:br>
            <a:r>
              <a:rPr lang="en-US" sz="3600" smtClean="0"/>
              <a:t>and Kinetics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hlinkClick r:id="rId3"/>
              </a:rPr>
              <a:t>http://modeling.water.ca.gov/delta/reports/annrpt/1998/1998Ch3.pdf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>
                <a:hlinkClick r:id="rId4"/>
              </a:rPr>
              <a:t>http://modeling.water.ca.gov/delta/reports/annrpt/2001/2001Ch6.html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>
                <a:hlinkClick r:id="rId5"/>
              </a:rPr>
              <a:t>http://modeling.water.ca.gov/delta/reports/annrpt/2003/2003Ch3.pdf</a:t>
            </a:r>
            <a:endParaRPr lang="en-US" sz="2800" smtClean="0"/>
          </a:p>
        </p:txBody>
      </p:sp>
      <p:pic>
        <p:nvPicPr>
          <p:cNvPr id="32773" name="Picture 4" descr="dwrani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0E1B40-5BD5-4FA0-9778-6EFE26073C3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Contact Information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  <a:hlinkClick r:id="rId2"/>
              </a:rPr>
              <a:t>hari@water.ca.gov</a:t>
            </a:r>
            <a:r>
              <a:rPr lang="en-US" smtClean="0">
                <a:latin typeface="Comic Sans MS" pitchFamily="66" charset="0"/>
              </a:rPr>
              <a:t/>
            </a:r>
            <a:br>
              <a:rPr lang="en-US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(916) 657-5171</a:t>
            </a:r>
          </a:p>
          <a:p>
            <a:pPr>
              <a:buFontTx/>
              <a:buNone/>
            </a:pPr>
            <a:endParaRPr lang="en-US" sz="2400" smtClean="0">
              <a:latin typeface="Comic Sans MS" pitchFamily="66" charset="0"/>
            </a:endParaRPr>
          </a:p>
          <a:p>
            <a:r>
              <a:rPr lang="en-US" smtClean="0">
                <a:latin typeface="Comic Sans MS" pitchFamily="66" charset="0"/>
              </a:rPr>
              <a:t>Modeling Support Website:</a:t>
            </a:r>
            <a:br>
              <a:rPr lang="en-US" smtClean="0">
                <a:latin typeface="Comic Sans MS" pitchFamily="66" charset="0"/>
              </a:rPr>
            </a:br>
            <a:r>
              <a:rPr lang="en-US" smtClean="0">
                <a:hlinkClick r:id="rId3"/>
              </a:rPr>
              <a:t>http://baydeltaoffice.water.ca.gov/modeling/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9D363-CD4F-4160-B065-F235F12143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3600" smtClean="0"/>
              <a:t>Overview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r>
              <a:rPr lang="en-US" sz="3600" b="1" smtClean="0"/>
              <a:t>Background and Processes</a:t>
            </a:r>
          </a:p>
          <a:p>
            <a:r>
              <a:rPr lang="en-US" sz="3600" b="1" smtClean="0"/>
              <a:t>Example Validation Results</a:t>
            </a:r>
            <a:endParaRPr lang="en-US" sz="3600" b="1" smtClean="0">
              <a:solidFill>
                <a:schemeClr val="folHlink"/>
              </a:solidFill>
            </a:endParaRPr>
          </a:p>
          <a:p>
            <a:r>
              <a:rPr lang="en-US" sz="3600" b="1" smtClean="0"/>
              <a:t>Input</a:t>
            </a:r>
            <a:endParaRPr lang="en-US" sz="3600" b="1" smtClean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endParaRPr lang="en-US" sz="3600" b="1" smtClean="0">
              <a:solidFill>
                <a:schemeClr val="folHlink"/>
              </a:solidFill>
            </a:endParaRPr>
          </a:p>
          <a:p>
            <a:endParaRPr lang="en-US" b="1" smtClean="0">
              <a:solidFill>
                <a:schemeClr val="folHlink"/>
              </a:solidFill>
            </a:endParaRPr>
          </a:p>
        </p:txBody>
      </p:sp>
      <p:pic>
        <p:nvPicPr>
          <p:cNvPr id="19461" name="Picture 4" descr="dwran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A65C5-4605-4E4D-B48D-55C05D0157B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DISSOLVED OXYGEN ETC.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z="2800" smtClean="0"/>
              <a:t>Adequate DO necessary for good water quality</a:t>
            </a:r>
          </a:p>
          <a:p>
            <a:pPr>
              <a:spcBef>
                <a:spcPct val="30000"/>
              </a:spcBef>
            </a:pPr>
            <a:r>
              <a:rPr lang="en-US" sz="2800" smtClean="0"/>
              <a:t> As DO levels drop below 5 mg/l, aquatic life is put under stress: Lower the concentration, greater the stress.</a:t>
            </a:r>
          </a:p>
          <a:p>
            <a:pPr>
              <a:spcBef>
                <a:spcPct val="30000"/>
              </a:spcBef>
            </a:pPr>
            <a:r>
              <a:rPr lang="en-US" sz="2800" smtClean="0"/>
              <a:t>O2 levels that remain below 1-2 mg/l for a few hours can result in large fish kills. </a:t>
            </a:r>
          </a:p>
          <a:p>
            <a:pPr>
              <a:spcBef>
                <a:spcPct val="30000"/>
              </a:spcBef>
            </a:pPr>
            <a:r>
              <a:rPr lang="en-US" sz="2800" smtClean="0"/>
              <a:t>High ammonia levels can be toxic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CA798F-30F8-4DA4-8A0E-0BA99404DD8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1143000"/>
          </a:xfrm>
        </p:spPr>
        <p:txBody>
          <a:bodyPr/>
          <a:lstStyle/>
          <a:p>
            <a:r>
              <a:rPr lang="en-US" sz="3600" smtClean="0"/>
              <a:t>DO, T Modeling Basics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mtClean="0"/>
              <a:t>Processes affecting mass balance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Advection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Diffusion / Dispersion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DO Kinetics / Interaction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sz="2000" smtClean="0"/>
              <a:t>Details in next slide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Heat Exchange</a:t>
            </a:r>
          </a:p>
        </p:txBody>
      </p:sp>
      <p:pic>
        <p:nvPicPr>
          <p:cNvPr id="21509" name="Picture 4" descr="dwran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3642F-BBEE-43DA-88B2-295CC0BE355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AutoShape 2"/>
          <p:cNvSpPr>
            <a:spLocks noChangeArrowheads="1"/>
          </p:cNvSpPr>
          <p:nvPr/>
        </p:nvSpPr>
        <p:spPr bwMode="auto">
          <a:xfrm rot="5400000">
            <a:off x="3429000" y="3124200"/>
            <a:ext cx="2590800" cy="762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 sz="1200"/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2514600" y="20574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Organic-N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4114800" y="6019800"/>
            <a:ext cx="1295400" cy="2286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Sediment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smtClean="0"/>
              <a:t>DO Sources and Sinks</a:t>
            </a: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1524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15240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1219200" y="2133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H="1">
            <a:off x="1219200" y="21336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1524000" y="54864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51054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V="1">
            <a:off x="6781800" y="3048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7620000" y="30480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219200" y="3048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057400" y="3200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5181600" y="2667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</a:t>
            </a:r>
          </a:p>
        </p:txBody>
      </p:sp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2895600" y="49530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G</a:t>
            </a:r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>
            <a:off x="67818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>
            <a:off x="7162800" y="38862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3"/>
          <p:cNvSpPr>
            <a:spLocks noChangeShapeType="1"/>
          </p:cNvSpPr>
          <p:nvPr/>
        </p:nvSpPr>
        <p:spPr bwMode="auto">
          <a:xfrm flipH="1">
            <a:off x="5181600" y="54864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5410200" y="609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 flipV="1">
            <a:off x="1143000" y="1676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26"/>
          <p:cNvSpPr>
            <a:spLocks noChangeShapeType="1"/>
          </p:cNvSpPr>
          <p:nvPr/>
        </p:nvSpPr>
        <p:spPr bwMode="auto">
          <a:xfrm flipH="1">
            <a:off x="1066800" y="6096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>
            <a:off x="2057400" y="3733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28"/>
          <p:cNvSpPr>
            <a:spLocks noChangeShapeType="1"/>
          </p:cNvSpPr>
          <p:nvPr/>
        </p:nvSpPr>
        <p:spPr bwMode="auto">
          <a:xfrm>
            <a:off x="2057400" y="5257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2743200" y="5257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R</a:t>
            </a:r>
          </a:p>
        </p:txBody>
      </p:sp>
      <p:sp>
        <p:nvSpPr>
          <p:cNvPr id="22556" name="AutoShape 30"/>
          <p:cNvSpPr>
            <a:spLocks noChangeArrowheads="1"/>
          </p:cNvSpPr>
          <p:nvPr/>
        </p:nvSpPr>
        <p:spPr bwMode="auto">
          <a:xfrm>
            <a:off x="2514600" y="28956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NH3</a:t>
            </a:r>
          </a:p>
        </p:txBody>
      </p:sp>
      <p:sp>
        <p:nvSpPr>
          <p:cNvPr id="22557" name="AutoShape 31"/>
          <p:cNvSpPr>
            <a:spLocks noChangeArrowheads="1"/>
          </p:cNvSpPr>
          <p:nvPr/>
        </p:nvSpPr>
        <p:spPr bwMode="auto">
          <a:xfrm>
            <a:off x="2514600" y="37338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NO2</a:t>
            </a:r>
          </a:p>
        </p:txBody>
      </p:sp>
      <p:sp>
        <p:nvSpPr>
          <p:cNvPr id="22558" name="AutoShape 32"/>
          <p:cNvSpPr>
            <a:spLocks noChangeArrowheads="1"/>
          </p:cNvSpPr>
          <p:nvPr/>
        </p:nvSpPr>
        <p:spPr bwMode="auto">
          <a:xfrm>
            <a:off x="2514600" y="45720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NO3</a:t>
            </a:r>
          </a:p>
        </p:txBody>
      </p:sp>
      <p:sp>
        <p:nvSpPr>
          <p:cNvPr id="22559" name="AutoShape 33"/>
          <p:cNvSpPr>
            <a:spLocks noChangeArrowheads="1"/>
          </p:cNvSpPr>
          <p:nvPr/>
        </p:nvSpPr>
        <p:spPr bwMode="auto">
          <a:xfrm>
            <a:off x="4267200" y="5181600"/>
            <a:ext cx="914400" cy="381000"/>
          </a:xfrm>
          <a:prstGeom prst="roundRect">
            <a:avLst>
              <a:gd name="adj" fmla="val 26667"/>
            </a:avLst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Algae</a:t>
            </a:r>
          </a:p>
        </p:txBody>
      </p:sp>
      <p:sp>
        <p:nvSpPr>
          <p:cNvPr id="22560" name="AutoShape 34"/>
          <p:cNvSpPr>
            <a:spLocks noChangeArrowheads="1"/>
          </p:cNvSpPr>
          <p:nvPr/>
        </p:nvSpPr>
        <p:spPr bwMode="auto">
          <a:xfrm>
            <a:off x="5867400" y="28956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CBOD</a:t>
            </a:r>
          </a:p>
        </p:txBody>
      </p:sp>
      <p:sp>
        <p:nvSpPr>
          <p:cNvPr id="22561" name="AutoShape 35"/>
          <p:cNvSpPr>
            <a:spLocks noChangeArrowheads="1"/>
          </p:cNvSpPr>
          <p:nvPr/>
        </p:nvSpPr>
        <p:spPr bwMode="auto">
          <a:xfrm>
            <a:off x="5867400" y="37338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Organic-P</a:t>
            </a:r>
          </a:p>
        </p:txBody>
      </p:sp>
      <p:sp>
        <p:nvSpPr>
          <p:cNvPr id="22562" name="AutoShape 36"/>
          <p:cNvSpPr>
            <a:spLocks noChangeArrowheads="1"/>
          </p:cNvSpPr>
          <p:nvPr/>
        </p:nvSpPr>
        <p:spPr bwMode="auto">
          <a:xfrm>
            <a:off x="5867400" y="46482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200"/>
              <a:t>Dissolved-P</a:t>
            </a:r>
          </a:p>
        </p:txBody>
      </p:sp>
      <p:sp>
        <p:nvSpPr>
          <p:cNvPr id="22563" name="Line 37"/>
          <p:cNvSpPr>
            <a:spLocks noChangeShapeType="1"/>
          </p:cNvSpPr>
          <p:nvPr/>
        </p:nvSpPr>
        <p:spPr bwMode="auto">
          <a:xfrm flipH="1">
            <a:off x="2057400" y="3200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38"/>
          <p:cNvSpPr>
            <a:spLocks noChangeShapeType="1"/>
          </p:cNvSpPr>
          <p:nvPr/>
        </p:nvSpPr>
        <p:spPr bwMode="auto">
          <a:xfrm>
            <a:off x="2971800" y="2438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39"/>
          <p:cNvSpPr>
            <a:spLocks noChangeShapeType="1"/>
          </p:cNvSpPr>
          <p:nvPr/>
        </p:nvSpPr>
        <p:spPr bwMode="auto">
          <a:xfrm>
            <a:off x="2971800" y="3276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Line 40"/>
          <p:cNvSpPr>
            <a:spLocks noChangeShapeType="1"/>
          </p:cNvSpPr>
          <p:nvPr/>
        </p:nvSpPr>
        <p:spPr bwMode="auto">
          <a:xfrm>
            <a:off x="61722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Line 41"/>
          <p:cNvSpPr>
            <a:spLocks noChangeShapeType="1"/>
          </p:cNvSpPr>
          <p:nvPr/>
        </p:nvSpPr>
        <p:spPr bwMode="auto">
          <a:xfrm flipH="1">
            <a:off x="6553200" y="5029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42"/>
          <p:cNvSpPr>
            <a:spLocks noChangeShapeType="1"/>
          </p:cNvSpPr>
          <p:nvPr/>
        </p:nvSpPr>
        <p:spPr bwMode="auto">
          <a:xfrm>
            <a:off x="47244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43"/>
          <p:cNvSpPr>
            <a:spLocks noChangeShapeType="1"/>
          </p:cNvSpPr>
          <p:nvPr/>
        </p:nvSpPr>
        <p:spPr bwMode="auto">
          <a:xfrm>
            <a:off x="4876800" y="4800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Line 44"/>
          <p:cNvSpPr>
            <a:spLocks noChangeShapeType="1"/>
          </p:cNvSpPr>
          <p:nvPr/>
        </p:nvSpPr>
        <p:spPr bwMode="auto">
          <a:xfrm>
            <a:off x="4572000" y="4800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1" name="Line 45"/>
          <p:cNvSpPr>
            <a:spLocks noChangeShapeType="1"/>
          </p:cNvSpPr>
          <p:nvPr/>
        </p:nvSpPr>
        <p:spPr bwMode="auto">
          <a:xfrm>
            <a:off x="5410200" y="3200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>
            <a:off x="5410200" y="32004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47"/>
          <p:cNvSpPr>
            <a:spLocks noChangeShapeType="1"/>
          </p:cNvSpPr>
          <p:nvPr/>
        </p:nvSpPr>
        <p:spPr bwMode="auto">
          <a:xfrm flipH="1">
            <a:off x="5105400" y="518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48"/>
          <p:cNvSpPr>
            <a:spLocks noChangeShapeType="1"/>
          </p:cNvSpPr>
          <p:nvPr/>
        </p:nvSpPr>
        <p:spPr bwMode="auto">
          <a:xfrm flipH="1">
            <a:off x="61722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49"/>
          <p:cNvSpPr>
            <a:spLocks noChangeShapeType="1"/>
          </p:cNvSpPr>
          <p:nvPr/>
        </p:nvSpPr>
        <p:spPr bwMode="auto">
          <a:xfrm flipH="1">
            <a:off x="5181600" y="533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Line 50"/>
          <p:cNvSpPr>
            <a:spLocks noChangeShapeType="1"/>
          </p:cNvSpPr>
          <p:nvPr/>
        </p:nvSpPr>
        <p:spPr bwMode="auto">
          <a:xfrm flipH="1">
            <a:off x="2057400" y="4800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Line 51"/>
          <p:cNvSpPr>
            <a:spLocks noChangeShapeType="1"/>
          </p:cNvSpPr>
          <p:nvPr/>
        </p:nvSpPr>
        <p:spPr bwMode="auto">
          <a:xfrm flipH="1">
            <a:off x="2971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Line 52"/>
          <p:cNvSpPr>
            <a:spLocks noChangeShapeType="1"/>
          </p:cNvSpPr>
          <p:nvPr/>
        </p:nvSpPr>
        <p:spPr bwMode="auto">
          <a:xfrm>
            <a:off x="2971800" y="4267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Line 53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Line 55"/>
          <p:cNvSpPr>
            <a:spLocks noChangeShapeType="1"/>
          </p:cNvSpPr>
          <p:nvPr/>
        </p:nvSpPr>
        <p:spPr bwMode="auto">
          <a:xfrm>
            <a:off x="5105400" y="23622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56"/>
          <p:cNvSpPr>
            <a:spLocks noChangeShapeType="1"/>
          </p:cNvSpPr>
          <p:nvPr/>
        </p:nvSpPr>
        <p:spPr bwMode="auto">
          <a:xfrm>
            <a:off x="8001000" y="23622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Text Box 57"/>
          <p:cNvSpPr txBox="1">
            <a:spLocks noChangeArrowheads="1"/>
          </p:cNvSpPr>
          <p:nvPr/>
        </p:nvSpPr>
        <p:spPr bwMode="auto">
          <a:xfrm>
            <a:off x="12954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s</a:t>
            </a:r>
          </a:p>
        </p:txBody>
      </p:sp>
      <p:sp>
        <p:nvSpPr>
          <p:cNvPr id="22583" name="Text Box 58"/>
          <p:cNvSpPr txBox="1">
            <a:spLocks noChangeArrowheads="1"/>
          </p:cNvSpPr>
          <p:nvPr/>
        </p:nvSpPr>
        <p:spPr bwMode="auto">
          <a:xfrm>
            <a:off x="48006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s</a:t>
            </a:r>
          </a:p>
        </p:txBody>
      </p:sp>
      <p:sp>
        <p:nvSpPr>
          <p:cNvPr id="22584" name="Text Box 59"/>
          <p:cNvSpPr txBox="1">
            <a:spLocks noChangeArrowheads="1"/>
          </p:cNvSpPr>
          <p:nvPr/>
        </p:nvSpPr>
        <p:spPr bwMode="auto">
          <a:xfrm>
            <a:off x="72390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/>
              <a:t>s</a:t>
            </a:r>
          </a:p>
        </p:txBody>
      </p:sp>
      <p:sp>
        <p:nvSpPr>
          <p:cNvPr id="22585" name="Text Box 60"/>
          <p:cNvSpPr txBox="1">
            <a:spLocks noChangeArrowheads="1"/>
          </p:cNvSpPr>
          <p:nvPr/>
        </p:nvSpPr>
        <p:spPr bwMode="auto">
          <a:xfrm>
            <a:off x="8001000" y="5562600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BD</a:t>
            </a:r>
          </a:p>
        </p:txBody>
      </p:sp>
      <p:sp>
        <p:nvSpPr>
          <p:cNvPr id="22586" name="Text Box 61"/>
          <p:cNvSpPr txBox="1">
            <a:spLocks noChangeArrowheads="1"/>
          </p:cNvSpPr>
          <p:nvPr/>
        </p:nvSpPr>
        <p:spPr bwMode="auto">
          <a:xfrm>
            <a:off x="3886200" y="31242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O</a:t>
            </a:r>
          </a:p>
        </p:txBody>
      </p:sp>
      <p:sp>
        <p:nvSpPr>
          <p:cNvPr id="22587" name="Text Box 62"/>
          <p:cNvSpPr txBox="1">
            <a:spLocks noChangeArrowheads="1"/>
          </p:cNvSpPr>
          <p:nvPr/>
        </p:nvSpPr>
        <p:spPr bwMode="auto">
          <a:xfrm>
            <a:off x="3886200" y="39624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O</a:t>
            </a:r>
          </a:p>
        </p:txBody>
      </p:sp>
      <p:sp>
        <p:nvSpPr>
          <p:cNvPr id="22588" name="Text Box 63"/>
          <p:cNvSpPr txBox="1">
            <a:spLocks noChangeArrowheads="1"/>
          </p:cNvSpPr>
          <p:nvPr/>
        </p:nvSpPr>
        <p:spPr bwMode="auto">
          <a:xfrm>
            <a:off x="4191000" y="4800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R</a:t>
            </a:r>
          </a:p>
        </p:txBody>
      </p:sp>
      <p:sp>
        <p:nvSpPr>
          <p:cNvPr id="22589" name="Text Box 64"/>
          <p:cNvSpPr txBox="1">
            <a:spLocks noChangeArrowheads="1"/>
          </p:cNvSpPr>
          <p:nvPr/>
        </p:nvSpPr>
        <p:spPr bwMode="auto">
          <a:xfrm>
            <a:off x="4953000" y="4800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P</a:t>
            </a:r>
          </a:p>
        </p:txBody>
      </p:sp>
      <p:sp>
        <p:nvSpPr>
          <p:cNvPr id="22590" name="Text Box 65"/>
          <p:cNvSpPr txBox="1">
            <a:spLocks noChangeArrowheads="1"/>
          </p:cNvSpPr>
          <p:nvPr/>
        </p:nvSpPr>
        <p:spPr bwMode="auto">
          <a:xfrm>
            <a:off x="5867400" y="4191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</a:t>
            </a:r>
          </a:p>
        </p:txBody>
      </p:sp>
      <p:sp>
        <p:nvSpPr>
          <p:cNvPr id="22591" name="Text Box 66"/>
          <p:cNvSpPr txBox="1">
            <a:spLocks noChangeArrowheads="1"/>
          </p:cNvSpPr>
          <p:nvPr/>
        </p:nvSpPr>
        <p:spPr bwMode="auto">
          <a:xfrm>
            <a:off x="5410200" y="4800600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M</a:t>
            </a:r>
          </a:p>
        </p:txBody>
      </p:sp>
      <p:sp>
        <p:nvSpPr>
          <p:cNvPr id="22592" name="Text Box 67"/>
          <p:cNvSpPr txBox="1">
            <a:spLocks noChangeArrowheads="1"/>
          </p:cNvSpPr>
          <p:nvPr/>
        </p:nvSpPr>
        <p:spPr bwMode="auto">
          <a:xfrm>
            <a:off x="6553200" y="51054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BS</a:t>
            </a:r>
          </a:p>
        </p:txBody>
      </p:sp>
      <p:sp>
        <p:nvSpPr>
          <p:cNvPr id="22593" name="Text Box 68"/>
          <p:cNvSpPr txBox="1">
            <a:spLocks noChangeArrowheads="1"/>
          </p:cNvSpPr>
          <p:nvPr/>
        </p:nvSpPr>
        <p:spPr bwMode="auto">
          <a:xfrm>
            <a:off x="6248400" y="518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R</a:t>
            </a:r>
          </a:p>
        </p:txBody>
      </p:sp>
      <p:sp>
        <p:nvSpPr>
          <p:cNvPr id="22594" name="Text Box 69"/>
          <p:cNvSpPr txBox="1">
            <a:spLocks noChangeArrowheads="1"/>
          </p:cNvSpPr>
          <p:nvPr/>
        </p:nvSpPr>
        <p:spPr bwMode="auto">
          <a:xfrm>
            <a:off x="5715000" y="50292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G</a:t>
            </a:r>
          </a:p>
        </p:txBody>
      </p:sp>
      <p:sp>
        <p:nvSpPr>
          <p:cNvPr id="22595" name="Text Box 70"/>
          <p:cNvSpPr txBox="1">
            <a:spLocks noChangeArrowheads="1"/>
          </p:cNvSpPr>
          <p:nvPr/>
        </p:nvSpPr>
        <p:spPr bwMode="auto">
          <a:xfrm>
            <a:off x="26670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</a:t>
            </a:r>
          </a:p>
        </p:txBody>
      </p:sp>
      <p:sp>
        <p:nvSpPr>
          <p:cNvPr id="22596" name="Text Box 71"/>
          <p:cNvSpPr txBox="1">
            <a:spLocks noChangeArrowheads="1"/>
          </p:cNvSpPr>
          <p:nvPr/>
        </p:nvSpPr>
        <p:spPr bwMode="auto">
          <a:xfrm>
            <a:off x="1812925" y="2754313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BS</a:t>
            </a:r>
          </a:p>
        </p:txBody>
      </p:sp>
      <p:sp>
        <p:nvSpPr>
          <p:cNvPr id="22597" name="Line 72"/>
          <p:cNvSpPr>
            <a:spLocks noChangeShapeType="1"/>
          </p:cNvSpPr>
          <p:nvPr/>
        </p:nvSpPr>
        <p:spPr bwMode="auto">
          <a:xfrm>
            <a:off x="73152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Line 73"/>
          <p:cNvSpPr>
            <a:spLocks noChangeShapeType="1"/>
          </p:cNvSpPr>
          <p:nvPr/>
        </p:nvSpPr>
        <p:spPr bwMode="auto">
          <a:xfrm>
            <a:off x="76962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Line 74"/>
          <p:cNvSpPr>
            <a:spLocks noChangeShapeType="1"/>
          </p:cNvSpPr>
          <p:nvPr/>
        </p:nvSpPr>
        <p:spPr bwMode="auto">
          <a:xfrm>
            <a:off x="73914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Line 75"/>
          <p:cNvSpPr>
            <a:spLocks noChangeShapeType="1"/>
          </p:cNvSpPr>
          <p:nvPr/>
        </p:nvSpPr>
        <p:spPr bwMode="auto">
          <a:xfrm>
            <a:off x="7467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>
            <a:off x="12954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Line 77"/>
          <p:cNvSpPr>
            <a:spLocks noChangeShapeType="1"/>
          </p:cNvSpPr>
          <p:nvPr/>
        </p:nvSpPr>
        <p:spPr bwMode="auto">
          <a:xfrm>
            <a:off x="16002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Line 78"/>
          <p:cNvSpPr>
            <a:spLocks noChangeShapeType="1"/>
          </p:cNvSpPr>
          <p:nvPr/>
        </p:nvSpPr>
        <p:spPr bwMode="auto">
          <a:xfrm>
            <a:off x="12192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Line 79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Text Box 80"/>
          <p:cNvSpPr txBox="1">
            <a:spLocks noChangeArrowheads="1"/>
          </p:cNvSpPr>
          <p:nvPr/>
        </p:nvSpPr>
        <p:spPr bwMode="auto">
          <a:xfrm>
            <a:off x="914400" y="1319213"/>
            <a:ext cx="2005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600"/>
              <a:t>Air-Water Interface</a:t>
            </a:r>
          </a:p>
        </p:txBody>
      </p:sp>
      <p:sp>
        <p:nvSpPr>
          <p:cNvPr id="22606" name="Line 81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Line 82"/>
          <p:cNvSpPr>
            <a:spLocks noChangeShapeType="1"/>
          </p:cNvSpPr>
          <p:nvPr/>
        </p:nvSpPr>
        <p:spPr bwMode="auto">
          <a:xfrm>
            <a:off x="4724400" y="1371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Text Box 83"/>
          <p:cNvSpPr txBox="1">
            <a:spLocks noChangeArrowheads="1"/>
          </p:cNvSpPr>
          <p:nvPr/>
        </p:nvSpPr>
        <p:spPr bwMode="auto">
          <a:xfrm>
            <a:off x="2743200" y="887413"/>
            <a:ext cx="163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600"/>
              <a:t>Heat Exchange</a:t>
            </a:r>
          </a:p>
        </p:txBody>
      </p:sp>
      <p:sp>
        <p:nvSpPr>
          <p:cNvPr id="22609" name="Text Box 84"/>
          <p:cNvSpPr txBox="1">
            <a:spLocks noChangeArrowheads="1"/>
          </p:cNvSpPr>
          <p:nvPr/>
        </p:nvSpPr>
        <p:spPr bwMode="auto">
          <a:xfrm>
            <a:off x="4495800" y="1090613"/>
            <a:ext cx="2532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600"/>
              <a:t>Atmospheric Reaeration</a:t>
            </a:r>
          </a:p>
        </p:txBody>
      </p:sp>
      <p:sp>
        <p:nvSpPr>
          <p:cNvPr id="22610" name="Text Box 85"/>
          <p:cNvSpPr txBox="1">
            <a:spLocks noChangeArrowheads="1"/>
          </p:cNvSpPr>
          <p:nvPr/>
        </p:nvSpPr>
        <p:spPr bwMode="auto">
          <a:xfrm>
            <a:off x="2667000" y="2438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</a:t>
            </a:r>
          </a:p>
        </p:txBody>
      </p:sp>
      <p:sp>
        <p:nvSpPr>
          <p:cNvPr id="22611" name="Text Box 86"/>
          <p:cNvSpPr txBox="1">
            <a:spLocks noChangeArrowheads="1"/>
          </p:cNvSpPr>
          <p:nvPr/>
        </p:nvSpPr>
        <p:spPr bwMode="auto">
          <a:xfrm>
            <a:off x="2667000" y="3276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/>
              <a:t>B</a:t>
            </a:r>
          </a:p>
        </p:txBody>
      </p:sp>
      <p:sp>
        <p:nvSpPr>
          <p:cNvPr id="22612" name="Text Box 87"/>
          <p:cNvSpPr txBox="1">
            <a:spLocks noChangeArrowheads="1"/>
          </p:cNvSpPr>
          <p:nvPr/>
        </p:nvSpPr>
        <p:spPr bwMode="auto">
          <a:xfrm>
            <a:off x="4572000" y="2286000"/>
            <a:ext cx="320675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 sz="1300">
                <a:latin typeface="Bookman Old Style" pitchFamily="18" charset="0"/>
              </a:rPr>
              <a:t>DISSOLVE</a:t>
            </a:r>
          </a:p>
          <a:p>
            <a:pPr algn="l" eaLnBrk="1" hangingPunct="1">
              <a:lnSpc>
                <a:spcPct val="75000"/>
              </a:lnSpc>
            </a:pPr>
            <a:r>
              <a:rPr lang="en-US" sz="1300">
                <a:latin typeface="Bookman Old Style" pitchFamily="18" charset="0"/>
              </a:rPr>
              <a:t>D</a:t>
            </a:r>
          </a:p>
          <a:p>
            <a:pPr algn="l" eaLnBrk="1" hangingPunct="1">
              <a:lnSpc>
                <a:spcPct val="75000"/>
              </a:lnSpc>
            </a:pPr>
            <a:endParaRPr lang="en-US" sz="1300">
              <a:latin typeface="Bookman Old Style" pitchFamily="18" charset="0"/>
            </a:endParaRPr>
          </a:p>
          <a:p>
            <a:pPr algn="l" eaLnBrk="1" hangingPunct="1">
              <a:lnSpc>
                <a:spcPct val="75000"/>
              </a:lnSpc>
            </a:pPr>
            <a:r>
              <a:rPr lang="en-US" sz="1300">
                <a:latin typeface="Bookman Old Style" pitchFamily="18" charset="0"/>
              </a:rPr>
              <a:t>OXYGEN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33680-2CDC-4B84-A8C1-279CC3C6E2A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0"/>
            <a:ext cx="7772400" cy="1371600"/>
          </a:xfrm>
          <a:noFill/>
        </p:spPr>
        <p:txBody>
          <a:bodyPr lIns="92075" tIns="46038" rIns="92075" bIns="46038"/>
          <a:lstStyle/>
          <a:p>
            <a:pPr algn="r"/>
            <a:r>
              <a:rPr lang="en-US" sz="3600" smtClean="0"/>
              <a:t>Heat Exchange Process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895600" y="4724400"/>
            <a:ext cx="3044825" cy="13065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081338" y="4800600"/>
            <a:ext cx="2365375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600" b="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en-US" sz="3200">
                <a:solidFill>
                  <a:schemeClr val="bg2"/>
                </a:solidFill>
                <a:latin typeface="Times New Roman" pitchFamily="18" charset="0"/>
              </a:rPr>
              <a:t>Channel or</a:t>
            </a:r>
          </a:p>
          <a:p>
            <a:r>
              <a:rPr lang="en-US" sz="3200">
                <a:solidFill>
                  <a:schemeClr val="bg2"/>
                </a:solidFill>
                <a:latin typeface="Times New Roman" pitchFamily="18" charset="0"/>
              </a:rPr>
              <a:t>  Reservoir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3657600" y="388620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5943600" y="5410200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2057400" y="5410200"/>
            <a:ext cx="78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57200" y="5105400"/>
            <a:ext cx="171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b="0">
                <a:solidFill>
                  <a:schemeClr val="bg2"/>
                </a:solidFill>
              </a:rPr>
              <a:t>Inflow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 rot="-5400000">
            <a:off x="1975644" y="2439194"/>
            <a:ext cx="1627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b="0">
                <a:latin typeface="Times New Roman" pitchFamily="18" charset="0"/>
              </a:rPr>
              <a:t>Solar radiation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 rot="-5400000">
            <a:off x="2394744" y="2102644"/>
            <a:ext cx="25908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Longwave atmospheric </a:t>
            </a:r>
          </a:p>
          <a:p>
            <a:r>
              <a:rPr lang="en-US" sz="2000" b="0">
                <a:latin typeface="Times New Roman" pitchFamily="18" charset="0"/>
              </a:rPr>
              <a:t>radiation</a:t>
            </a:r>
          </a:p>
        </p:txBody>
      </p:sp>
      <p:sp>
        <p:nvSpPr>
          <p:cNvPr id="23564" name="Freeform 12"/>
          <p:cNvSpPr>
            <a:spLocks/>
          </p:cNvSpPr>
          <p:nvPr/>
        </p:nvSpPr>
        <p:spPr bwMode="auto">
          <a:xfrm>
            <a:off x="2743200" y="3657600"/>
            <a:ext cx="533400" cy="1062038"/>
          </a:xfrm>
          <a:custGeom>
            <a:avLst/>
            <a:gdLst>
              <a:gd name="T0" fmla="*/ 0 w 464"/>
              <a:gd name="T1" fmla="*/ 0 h 717"/>
              <a:gd name="T2" fmla="*/ 0 w 464"/>
              <a:gd name="T3" fmla="*/ 2147483647 h 717"/>
              <a:gd name="T4" fmla="*/ 2147483647 w 464"/>
              <a:gd name="T5" fmla="*/ 2147483647 h 717"/>
              <a:gd name="T6" fmla="*/ 2147483647 w 464"/>
              <a:gd name="T7" fmla="*/ 2147483647 h 717"/>
              <a:gd name="T8" fmla="*/ 0 60000 65536"/>
              <a:gd name="T9" fmla="*/ 0 60000 65536"/>
              <a:gd name="T10" fmla="*/ 0 60000 65536"/>
              <a:gd name="T11" fmla="*/ 0 60000 65536"/>
              <a:gd name="T12" fmla="*/ 0 w 464"/>
              <a:gd name="T13" fmla="*/ 0 h 717"/>
              <a:gd name="T14" fmla="*/ 464 w 464"/>
              <a:gd name="T15" fmla="*/ 717 h 7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" h="717">
                <a:moveTo>
                  <a:pt x="0" y="0"/>
                </a:moveTo>
                <a:lnTo>
                  <a:pt x="0" y="232"/>
                </a:lnTo>
                <a:lnTo>
                  <a:pt x="463" y="358"/>
                </a:lnTo>
                <a:lnTo>
                  <a:pt x="463" y="71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 rot="-5400000">
            <a:off x="4440238" y="2646362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b="0">
                <a:latin typeface="Times New Roman" pitchFamily="18" charset="0"/>
              </a:rPr>
              <a:t>Conduction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 rot="-5400000">
            <a:off x="5430838" y="2341562"/>
            <a:ext cx="172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b="0">
                <a:latin typeface="Times New Roman" pitchFamily="18" charset="0"/>
              </a:rPr>
              <a:t>Loss due to evaporation 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5257800" y="3657600"/>
            <a:ext cx="0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 rot="-5400000">
            <a:off x="3567906" y="2069307"/>
            <a:ext cx="19208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Longwave back</a:t>
            </a:r>
          </a:p>
          <a:p>
            <a:r>
              <a:rPr lang="en-US" sz="2000" b="0">
                <a:latin typeface="Times New Roman" pitchFamily="18" charset="0"/>
              </a:rPr>
              <a:t>radiation</a:t>
            </a:r>
          </a:p>
        </p:txBody>
      </p:sp>
      <p:sp>
        <p:nvSpPr>
          <p:cNvPr id="23569" name="Rectangle 22"/>
          <p:cNvSpPr>
            <a:spLocks noChangeArrowheads="1"/>
          </p:cNvSpPr>
          <p:nvPr/>
        </p:nvSpPr>
        <p:spPr bwMode="auto">
          <a:xfrm>
            <a:off x="6858000" y="5105400"/>
            <a:ext cx="139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bg2"/>
                </a:solidFill>
              </a:rPr>
              <a:t>Outflow</a:t>
            </a:r>
          </a:p>
        </p:txBody>
      </p:sp>
      <p:sp>
        <p:nvSpPr>
          <p:cNvPr id="23570" name="Line 24"/>
          <p:cNvSpPr>
            <a:spLocks noChangeShapeType="1"/>
          </p:cNvSpPr>
          <p:nvPr/>
        </p:nvSpPr>
        <p:spPr bwMode="auto">
          <a:xfrm flipH="1">
            <a:off x="45720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71" name="Freeform 26"/>
          <p:cNvSpPr>
            <a:spLocks/>
          </p:cNvSpPr>
          <p:nvPr/>
        </p:nvSpPr>
        <p:spPr bwMode="auto">
          <a:xfrm>
            <a:off x="5562600" y="3505200"/>
            <a:ext cx="533400" cy="1308100"/>
          </a:xfrm>
          <a:custGeom>
            <a:avLst/>
            <a:gdLst>
              <a:gd name="T0" fmla="*/ 0 w 464"/>
              <a:gd name="T1" fmla="*/ 2147483647 h 728"/>
              <a:gd name="T2" fmla="*/ 0 w 464"/>
              <a:gd name="T3" fmla="*/ 2147483647 h 728"/>
              <a:gd name="T4" fmla="*/ 2147483647 w 464"/>
              <a:gd name="T5" fmla="*/ 2147483647 h 728"/>
              <a:gd name="T6" fmla="*/ 2147483647 w 464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  <a:gd name="T12" fmla="*/ 0 w 464"/>
              <a:gd name="T13" fmla="*/ 0 h 728"/>
              <a:gd name="T14" fmla="*/ 464 w 464"/>
              <a:gd name="T15" fmla="*/ 728 h 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" h="728">
                <a:moveTo>
                  <a:pt x="0" y="727"/>
                </a:moveTo>
                <a:lnTo>
                  <a:pt x="0" y="421"/>
                </a:lnTo>
                <a:lnTo>
                  <a:pt x="463" y="221"/>
                </a:lnTo>
                <a:lnTo>
                  <a:pt x="46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B5CE2-927E-4839-AA21-5D1E7CB3399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990600"/>
          </a:xfrm>
        </p:spPr>
        <p:txBody>
          <a:bodyPr/>
          <a:lstStyle/>
          <a:p>
            <a:r>
              <a:rPr lang="en-US" sz="3600" smtClean="0"/>
              <a:t>Boundary Conditions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smtClean="0"/>
              <a:t>Martinez: Hourly data from 1983-1991 (IEP)</a:t>
            </a:r>
          </a:p>
          <a:p>
            <a:pPr>
              <a:spcBef>
                <a:spcPct val="50000"/>
              </a:spcBef>
            </a:pPr>
            <a:r>
              <a:rPr lang="en-US" sz="2400" smtClean="0"/>
              <a:t>Sac River: Hourly data at Freeport (1999-) (IEP)</a:t>
            </a:r>
          </a:p>
          <a:p>
            <a:pPr>
              <a:spcBef>
                <a:spcPct val="50000"/>
              </a:spcBef>
            </a:pPr>
            <a:r>
              <a:rPr lang="en-US" sz="2400" smtClean="0"/>
              <a:t>San Joaquin: Hourly data at Mossdale from 1984-1991 (IEP)</a:t>
            </a:r>
          </a:p>
          <a:p>
            <a:r>
              <a:rPr lang="en-US" sz="2400" smtClean="0"/>
              <a:t>SJR TMDL Studies</a:t>
            </a:r>
          </a:p>
          <a:p>
            <a:r>
              <a:rPr lang="en-US" sz="2400" smtClean="0"/>
              <a:t>National Weather Service</a:t>
            </a:r>
          </a:p>
          <a:p>
            <a:r>
              <a:rPr lang="en-US" sz="2400" smtClean="0"/>
              <a:t>DWR </a:t>
            </a:r>
          </a:p>
          <a:p>
            <a:r>
              <a:rPr lang="en-US" sz="2400" smtClean="0"/>
              <a:t>USGS Reports</a:t>
            </a:r>
          </a:p>
          <a:p>
            <a:r>
              <a:rPr lang="en-US" sz="2400" smtClean="0"/>
              <a:t>City of Stockton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C7500-590C-4276-9569-CEB4E06BE7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914400"/>
          </a:xfrm>
        </p:spPr>
        <p:txBody>
          <a:bodyPr/>
          <a:lstStyle/>
          <a:p>
            <a:r>
              <a:rPr lang="en-US" sz="2800" smtClean="0"/>
              <a:t>DO, Temperature Monitoring Sites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838200"/>
            <a:ext cx="4610100" cy="60198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9EFADE-AD79-40B1-9304-9133F6541AF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7772400" cy="1143000"/>
          </a:xfrm>
        </p:spPr>
        <p:txBody>
          <a:bodyPr/>
          <a:lstStyle/>
          <a:p>
            <a:r>
              <a:rPr lang="en-US" sz="3200" smtClean="0">
                <a:solidFill>
                  <a:schemeClr val="bg2"/>
                </a:solidFill>
                <a:latin typeface="Comic Sans MS" pitchFamily="66" charset="0"/>
              </a:rPr>
              <a:t>Dissolved Oxygen, Ship Channel (RRI)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76200" y="1295400"/>
            <a:ext cx="8593138" cy="5394325"/>
            <a:chOff x="48" y="816"/>
            <a:chExt cx="5413" cy="3398"/>
          </a:xfrm>
        </p:grpSpPr>
        <p:pic>
          <p:nvPicPr>
            <p:cNvPr id="26631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" y="816"/>
              <a:ext cx="5413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2" name="Picture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" y="2544"/>
              <a:ext cx="5413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29" name="Picture 6" descr="dwrani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188" y="6084888"/>
            <a:ext cx="5667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17475" y="641667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3/36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S-DOC">
  <a:themeElements>
    <a:clrScheme name="IDS-DOC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IDS-DO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DS-DO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S-DO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S-DOC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S-DOC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22245</TotalTime>
  <Words>508</Words>
  <Application>Microsoft Office PowerPoint</Application>
  <PresentationFormat>On-screen Show (4:3)</PresentationFormat>
  <Paragraphs>185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Bookman Old Style</vt:lpstr>
      <vt:lpstr>Comic Sans MS</vt:lpstr>
      <vt:lpstr>Courier New</vt:lpstr>
      <vt:lpstr>IDS-DOC</vt:lpstr>
      <vt:lpstr>Non-conservative Constituents Modeling </vt:lpstr>
      <vt:lpstr>Overview</vt:lpstr>
      <vt:lpstr>DISSOLVED OXYGEN ETC.</vt:lpstr>
      <vt:lpstr>DO, T Modeling Basics</vt:lpstr>
      <vt:lpstr>DO Sources and Sinks</vt:lpstr>
      <vt:lpstr>Heat Exchange Process</vt:lpstr>
      <vt:lpstr>Boundary Conditions</vt:lpstr>
      <vt:lpstr>DO, Temperature Monitoring Sites</vt:lpstr>
      <vt:lpstr>Dissolved Oxygen, Ship Channel (RRI)</vt:lpstr>
      <vt:lpstr>Temperature, Ship Channel (RRI)</vt:lpstr>
      <vt:lpstr>Slide 11</vt:lpstr>
      <vt:lpstr>REACTION RATE COEFFICIENTS</vt:lpstr>
      <vt:lpstr>RATE COEFFICIENT Table</vt:lpstr>
      <vt:lpstr>SCALAR Entries for NCC</vt:lpstr>
      <vt:lpstr> Info on DSM2 DO Validation and Kinetics</vt:lpstr>
      <vt:lpstr>Contact Information</vt:lpstr>
    </vt:vector>
  </TitlesOfParts>
  <Manager>hari rajbhandari</Manager>
  <Company>DWR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DSM2 Modeling of In-Delta Storage</dc:subject>
  <dc:creator>Hari Rajbhandari</dc:creator>
  <cp:keywords>ISI, IDS, DSM2, QUAL, DO, TEMP, HYDRO</cp:keywords>
  <cp:lastModifiedBy>eli</cp:lastModifiedBy>
  <cp:revision>467</cp:revision>
  <dcterms:created xsi:type="dcterms:W3CDTF">2003-03-27T01:03:06Z</dcterms:created>
  <dcterms:modified xsi:type="dcterms:W3CDTF">2009-09-17T00:11:31Z</dcterms:modified>
  <cp:category>Methodology Presentation</cp:category>
</cp:coreProperties>
</file>