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429" r:id="rId2"/>
    <p:sldId id="430" r:id="rId3"/>
    <p:sldId id="460" r:id="rId4"/>
    <p:sldId id="463" r:id="rId5"/>
    <p:sldId id="464" r:id="rId6"/>
    <p:sldId id="469" r:id="rId7"/>
    <p:sldId id="465" r:id="rId8"/>
    <p:sldId id="462" r:id="rId9"/>
    <p:sldId id="448" r:id="rId10"/>
    <p:sldId id="452" r:id="rId11"/>
    <p:sldId id="454" r:id="rId12"/>
    <p:sldId id="455" r:id="rId13"/>
    <p:sldId id="458" r:id="rId14"/>
    <p:sldId id="456" r:id="rId15"/>
    <p:sldId id="457" r:id="rId16"/>
    <p:sldId id="453" r:id="rId17"/>
    <p:sldId id="450" r:id="rId18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3600"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600" b="1"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tx1"/>
    </p:penClr>
  </p:showPr>
  <p:clrMru>
    <a:srgbClr val="000014"/>
    <a:srgbClr val="FF0066"/>
    <a:srgbClr val="FFFFCC"/>
    <a:srgbClr val="440000"/>
    <a:srgbClr val="A9E3A9"/>
    <a:srgbClr val="00002E"/>
    <a:srgbClr val="FF6600"/>
    <a:srgbClr val="FF33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80037" autoAdjust="0"/>
  </p:normalViewPr>
  <p:slideViewPr>
    <p:cSldViewPr snapToGrid="0">
      <p:cViewPr varScale="1">
        <p:scale>
          <a:sx n="87" d="100"/>
          <a:sy n="87" d="100"/>
        </p:scale>
        <p:origin x="-660" y="-90"/>
      </p:cViewPr>
      <p:guideLst>
        <p:guide orient="horz" pos="1138"/>
        <p:guide pos="52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744" y="2340"/>
      </p:cViewPr>
      <p:guideLst>
        <p:guide orient="horz" pos="2927"/>
        <p:guide pos="2208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51802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751388" y="0"/>
            <a:ext cx="2259012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4476CEEA-DABC-47BF-8ACE-E3D91182249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DSM2 Users Group: "EXAMPLE: Filling in Martinez Stage"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r>
              <a:rPr lang="en-US"/>
              <a:t>2004.04.27</a:t>
            </a:r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2688" y="698500"/>
            <a:ext cx="4646612" cy="34845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4" tIns="45717" rIns="91434" bIns="45717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itchFamily="18" charset="0"/>
              </a:defRPr>
            </a:lvl1pPr>
          </a:lstStyle>
          <a:p>
            <a:fld id="{8D3EB24B-42D1-409E-999A-7EC16A8B48A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/>
              <a:t>DSM2 Users Group: "EXAMPLE: Filling in Martinez Stage"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/>
              <a:t>2004.04.27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FD88C7-F46E-4F69-9FAD-0E0ED04CBE5A}" type="slidenum">
              <a:rPr lang="en-US"/>
              <a:pPr/>
              <a:t>1</a:t>
            </a:fld>
            <a:endParaRPr lang="en-US"/>
          </a:p>
        </p:txBody>
      </p:sp>
      <p:sp>
        <p:nvSpPr>
          <p:cNvPr id="413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3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28600" indent="-228600"/>
            <a:r>
              <a:rPr lang="en-US" dirty="0" smtClean="0"/>
              <a:t>By Simulation Input</a:t>
            </a:r>
            <a:r>
              <a:rPr lang="en-US" baseline="0" dirty="0" smtClean="0"/>
              <a:t> and Output we mean boundary and initial conditions and some of the runtime </a:t>
            </a:r>
            <a:r>
              <a:rPr lang="en-US" baseline="0" smtClean="0"/>
              <a:t>I/O files.</a:t>
            </a: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 model a 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Only inflow matter for QUAL (if</a:t>
            </a:r>
            <a:r>
              <a:rPr lang="en-US" baseline="0" dirty="0" smtClean="0"/>
              <a:t> tidal like Martinez, assigned time series may be ignored part of the time)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smtClean="0"/>
              <a:t>DSM2 Users Group: "EXAMPLE: Filling in Martinez Stage"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smtClean="0"/>
              <a:t>2004.04.27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EB24B-42D1-409E-999A-7EC16A8B48A4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CD149C9-167A-4BD9-AA64-3138B6EB9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2EF07DF-22B5-4E00-8F95-BEA1F7295A9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23850"/>
            <a:ext cx="1943100" cy="57721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23850"/>
            <a:ext cx="5676900" cy="57721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5E2C135-A830-4FA5-93D1-B221F16DE7F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B98F214-5D90-468C-9EE8-E1612B8D2BE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E3EFA94-9F17-410B-AA9A-F260DEB2B15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F943FCC-E5AD-4FB4-8CF4-08E22A2D628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56DD5E7-EB92-448B-8263-438646674F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1D5166A-F8A3-4CB7-ADBF-C664B236B1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03BCD-C163-42FC-98E8-AC80D1034F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46599E-3F99-4CED-8A4E-1771E654B8B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76838C3-59F2-4A6A-A1A4-91F6901135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rotWithShape="0">
          <a:gsLst>
            <a:gs pos="0">
              <a:srgbClr val="000099"/>
            </a:gs>
            <a:gs pos="100000">
              <a:srgbClr val="660066"/>
            </a:gs>
          </a:gsLst>
          <a:path path="shap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2385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38113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>
                <a:latin typeface="Arial Narrow" pitchFamily="34" charset="0"/>
              </a:defRPr>
            </a:lvl1pPr>
          </a:lstStyle>
          <a:p>
            <a:fld id="{BC277BA0-9B68-44D1-BC76-DE0CC178EB95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hydro.inp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grid_tutorial_base.inp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../tutorials/simple/t4_timevar/input_boundary_hydro_tutorial.inp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685800" y="963613"/>
            <a:ext cx="8183563" cy="1143000"/>
          </a:xfrm>
          <a:prstGeom prst="irregularSeal1">
            <a:avLst/>
          </a:prstGeom>
          <a:ln/>
        </p:spPr>
        <p:txBody>
          <a:bodyPr/>
          <a:lstStyle/>
          <a:p>
            <a:r>
              <a:rPr lang="en-US" sz="3600" dirty="0" smtClean="0"/>
              <a:t>DSM2 Simulation Input and Output</a:t>
            </a:r>
            <a:endParaRPr lang="en-US" sz="3600" dirty="0"/>
          </a:p>
        </p:txBody>
      </p:sp>
      <p:sp>
        <p:nvSpPr>
          <p:cNvPr id="3819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12850" y="2732088"/>
            <a:ext cx="6954838" cy="3355975"/>
          </a:xfrm>
        </p:spPr>
        <p:txBody>
          <a:bodyPr/>
          <a:lstStyle/>
          <a:p>
            <a:r>
              <a:rPr lang="en-US" dirty="0"/>
              <a:t>DSM2 Training</a:t>
            </a:r>
          </a:p>
          <a:p>
            <a:r>
              <a:rPr lang="en-US" dirty="0" smtClean="0"/>
              <a:t>September 15-17, 2009</a:t>
            </a:r>
            <a:endParaRPr lang="en-US" dirty="0"/>
          </a:p>
          <a:p>
            <a:endParaRPr lang="en-US" dirty="0"/>
          </a:p>
          <a:p>
            <a:pPr algn="l"/>
            <a:r>
              <a:rPr lang="en-US" dirty="0">
                <a:solidFill>
                  <a:srgbClr val="6666FF"/>
                </a:solidFill>
              </a:rPr>
              <a:t>	</a:t>
            </a:r>
            <a:r>
              <a:rPr lang="en-US" dirty="0" smtClean="0">
                <a:solidFill>
                  <a:srgbClr val="6666FF"/>
                </a:solidFill>
              </a:rPr>
              <a:t>Lianwu Liu</a:t>
            </a:r>
            <a:endParaRPr lang="en-US" sz="2400" dirty="0">
              <a:solidFill>
                <a:srgbClr val="6666FF"/>
              </a:solidFill>
            </a:endParaRP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Delta Modeling Section</a:t>
            </a:r>
          </a:p>
          <a:p>
            <a:pPr algn="l"/>
            <a:r>
              <a:rPr lang="en-US" sz="2400" dirty="0">
                <a:solidFill>
                  <a:srgbClr val="6666FF"/>
                </a:solidFill>
              </a:rPr>
              <a:t>	California Department of Water Resources</a:t>
            </a:r>
          </a:p>
          <a:p>
            <a:pPr algn="l"/>
            <a:endParaRPr lang="en-US" sz="2400" dirty="0">
              <a:solidFill>
                <a:srgbClr val="6666FF"/>
              </a:solidFill>
            </a:endParaRPr>
          </a:p>
          <a:p>
            <a:pPr algn="l"/>
            <a:endParaRPr lang="en-US" sz="2400" dirty="0">
              <a:solidFill>
                <a:srgbClr val="6666FF"/>
              </a:solidFill>
            </a:endParaRPr>
          </a:p>
        </p:txBody>
      </p:sp>
      <p:pic>
        <p:nvPicPr>
          <p:cNvPr id="381956" name="Picture 4" descr="dwranim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2513" y="4972050"/>
            <a:ext cx="1035050" cy="1101725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Control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712" y="1593742"/>
            <a:ext cx="8132736" cy="4512589"/>
          </a:xfrm>
        </p:spPr>
        <p:txBody>
          <a:bodyPr/>
          <a:lstStyle/>
          <a:p>
            <a:r>
              <a:rPr lang="en-US" dirty="0" smtClean="0"/>
              <a:t>Default value -&gt; time series -&gt; </a:t>
            </a:r>
            <a:r>
              <a:rPr lang="en-US" dirty="0" err="1" smtClean="0"/>
              <a:t>oprule</a:t>
            </a:r>
            <a:endParaRPr lang="en-US" dirty="0" smtClean="0"/>
          </a:p>
          <a:p>
            <a:r>
              <a:rPr lang="en-US" dirty="0" smtClean="0"/>
              <a:t>Graphic with example (probably gate op)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HYDRO Default: </a:t>
            </a:r>
          </a:p>
          <a:p>
            <a:pPr lvl="1"/>
            <a:r>
              <a:rPr lang="en-US" dirty="0" smtClean="0"/>
              <a:t>CHANNEL_IC</a:t>
            </a:r>
          </a:p>
          <a:p>
            <a:pPr lvl="1"/>
            <a:r>
              <a:rPr lang="en-US" dirty="0" smtClean="0"/>
              <a:t>RESERVOIR_IC</a:t>
            </a:r>
          </a:p>
          <a:p>
            <a:r>
              <a:rPr lang="en-US" dirty="0" smtClean="0"/>
              <a:t>QUAL Default</a:t>
            </a:r>
          </a:p>
          <a:p>
            <a:pPr lvl="1"/>
            <a:r>
              <a:rPr lang="en-US" dirty="0" smtClean="0"/>
              <a:t>Scalar </a:t>
            </a:r>
            <a:r>
              <a:rPr lang="en-US" dirty="0" err="1" smtClean="0"/>
              <a:t>init_conc</a:t>
            </a:r>
            <a:endParaRPr lang="en-US" dirty="0" smtClean="0"/>
          </a:p>
          <a:p>
            <a:pPr lvl="1"/>
            <a:r>
              <a:rPr lang="en-US" dirty="0" smtClean="0"/>
              <a:t>Hard to find single number for DO constituents</a:t>
            </a:r>
          </a:p>
          <a:p>
            <a:r>
              <a:rPr lang="en-US" dirty="0" smtClean="0"/>
              <a:t>Restart files replace the default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Initial Conditions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HYDRO and QUAL require initial…</a:t>
            </a:r>
          </a:p>
          <a:p>
            <a:r>
              <a:rPr lang="en-US" dirty="0" smtClean="0"/>
              <a:t>System Memory of hydro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qual</a:t>
            </a:r>
            <a:endParaRPr lang="en-US" dirty="0" smtClean="0"/>
          </a:p>
          <a:p>
            <a:r>
              <a:rPr lang="en-US" dirty="0" smtClean="0"/>
              <a:t>Practices (cold start, warm)</a:t>
            </a:r>
          </a:p>
          <a:p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Time Series 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can we output?</a:t>
            </a:r>
          </a:p>
          <a:p>
            <a:r>
              <a:rPr lang="en-US" dirty="0" smtClean="0"/>
              <a:t>How? Formats text and DSS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Tidefile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GRID input for QUAL (record of all HYDRO input)</a:t>
            </a:r>
          </a:p>
          <a:p>
            <a:r>
              <a:rPr lang="en-US" dirty="0" smtClean="0"/>
              <a:t>Flow Field</a:t>
            </a:r>
          </a:p>
          <a:p>
            <a:r>
              <a:rPr lang="en-US" dirty="0" smtClean="0"/>
              <a:t>Has own time step, spatial step</a:t>
            </a:r>
          </a:p>
          <a:p>
            <a:r>
              <a:rPr lang="en-US" dirty="0" smtClean="0"/>
              <a:t>IO_FILE section</a:t>
            </a:r>
          </a:p>
          <a:p>
            <a:r>
              <a:rPr lang="en-US" dirty="0" smtClean="0"/>
              <a:t>HDF5 Viewer (they can watch along)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Echo Input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981200"/>
            <a:ext cx="8175171" cy="4114800"/>
          </a:xfrm>
        </p:spPr>
        <p:txBody>
          <a:bodyPr/>
          <a:lstStyle/>
          <a:p>
            <a:r>
              <a:rPr lang="en-US" dirty="0" smtClean="0"/>
              <a:t>Archive of run</a:t>
            </a:r>
          </a:p>
          <a:p>
            <a:r>
              <a:rPr lang="en-US" dirty="0" smtClean="0"/>
              <a:t>QA/QC: single-file view of multiple sources</a:t>
            </a:r>
          </a:p>
          <a:p>
            <a:r>
              <a:rPr lang="en-US" dirty="0" smtClean="0"/>
              <a:t>Can be used as an input file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v6 Users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r>
              <a:rPr lang="en-US" dirty="0" smtClean="0"/>
              <a:t>No “priorities” in DSS</a:t>
            </a:r>
          </a:p>
          <a:p>
            <a:r>
              <a:rPr lang="en-US" dirty="0" smtClean="0"/>
              <a:t>Link between Hydro and </a:t>
            </a:r>
            <a:r>
              <a:rPr lang="en-US" dirty="0" err="1" smtClean="0"/>
              <a:t>Qual</a:t>
            </a:r>
            <a:r>
              <a:rPr lang="en-US" dirty="0" smtClean="0"/>
              <a:t> different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Tutorial 4: Time Series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499675"/>
          </a:xfrm>
        </p:spPr>
        <p:txBody>
          <a:bodyPr/>
          <a:lstStyle/>
          <a:p>
            <a:r>
              <a:rPr lang="en-US" dirty="0" smtClean="0"/>
              <a:t>Introduce 4 and a bit of 5</a:t>
            </a:r>
          </a:p>
          <a:p>
            <a:r>
              <a:rPr lang="en-US" dirty="0" smtClean="0"/>
              <a:t>Replaces some constant inputs with a time series that is constant, but also has  a realistic tide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7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5287" y="5522685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69766"/>
            <a:ext cx="8196944" cy="4114800"/>
          </a:xfrm>
        </p:spPr>
        <p:txBody>
          <a:bodyPr/>
          <a:lstStyle/>
          <a:p>
            <a:r>
              <a:rPr lang="en-US" dirty="0" smtClean="0"/>
              <a:t>Boundary Conditions for HYDRO/QUAL</a:t>
            </a:r>
          </a:p>
          <a:p>
            <a:r>
              <a:rPr lang="en-US" dirty="0" smtClean="0"/>
              <a:t>Other TS (gates, sources)</a:t>
            </a:r>
          </a:p>
          <a:p>
            <a:r>
              <a:rPr lang="en-US" dirty="0" smtClean="0"/>
              <a:t>Default, Time Series and Op Rule Control</a:t>
            </a:r>
          </a:p>
          <a:p>
            <a:r>
              <a:rPr lang="en-US" dirty="0" smtClean="0"/>
              <a:t>Time series formats: text, HEC-DSS</a:t>
            </a:r>
          </a:p>
          <a:p>
            <a:r>
              <a:rPr lang="en-US" dirty="0" smtClean="0"/>
              <a:t>Time Series Output</a:t>
            </a:r>
          </a:p>
          <a:p>
            <a:r>
              <a:rPr lang="en-US" dirty="0" smtClean="0"/>
              <a:t>Initial Conditions (default, restart)</a:t>
            </a:r>
          </a:p>
          <a:p>
            <a:r>
              <a:rPr lang="en-US" dirty="0" err="1" smtClean="0"/>
              <a:t>Tidefile</a:t>
            </a:r>
            <a:endParaRPr lang="en-US" dirty="0" smtClean="0"/>
          </a:p>
          <a:p>
            <a:r>
              <a:rPr lang="en-US" dirty="0" smtClean="0"/>
              <a:t>Echoed input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6" name="Picture 17" descr="DSM2v8 Basic Tutorial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7229" y="5653314"/>
            <a:ext cx="7223125" cy="957263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r>
              <a:rPr lang="en-US" dirty="0" smtClean="0"/>
              <a:t>Grid</a:t>
            </a:r>
          </a:p>
          <a:p>
            <a:r>
              <a:rPr lang="en-US" dirty="0" smtClean="0"/>
              <a:t>Boundary Conditions</a:t>
            </a:r>
          </a:p>
          <a:p>
            <a:r>
              <a:rPr lang="en-US" dirty="0" smtClean="0"/>
              <a:t>Initial Conditions</a:t>
            </a:r>
          </a:p>
          <a:p>
            <a:r>
              <a:rPr lang="en-US" dirty="0" smtClean="0"/>
              <a:t>Operation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799" y="1458686"/>
            <a:ext cx="4909457" cy="4637314"/>
          </a:xfrm>
        </p:spPr>
        <p:txBody>
          <a:bodyPr/>
          <a:lstStyle/>
          <a:p>
            <a:r>
              <a:rPr lang="en-US" sz="2000" dirty="0" smtClean="0"/>
              <a:t>Configuration</a:t>
            </a:r>
          </a:p>
          <a:p>
            <a:pPr lvl="1"/>
            <a:r>
              <a:rPr lang="en-US" sz="1800" dirty="0" smtClean="0"/>
              <a:t>ENVVAR</a:t>
            </a:r>
          </a:p>
          <a:p>
            <a:pPr lvl="1"/>
            <a:r>
              <a:rPr lang="en-US" sz="1800" dirty="0" smtClean="0"/>
              <a:t>SCALAR</a:t>
            </a:r>
          </a:p>
          <a:p>
            <a:pPr lvl="1"/>
            <a:r>
              <a:rPr lang="en-US" sz="1800" dirty="0" smtClean="0"/>
              <a:t>IO_FILE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8" name="Picture 4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11299" y="272143"/>
            <a:ext cx="4948312" cy="640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Grid</a:t>
            </a:r>
          </a:p>
          <a:p>
            <a:pPr lvl="1"/>
            <a:r>
              <a:rPr lang="en-US" dirty="0" smtClean="0"/>
              <a:t>Channel</a:t>
            </a:r>
          </a:p>
          <a:p>
            <a:pPr lvl="1"/>
            <a:r>
              <a:rPr lang="en-US" dirty="0" smtClean="0"/>
              <a:t>Reservoir</a:t>
            </a:r>
          </a:p>
          <a:p>
            <a:pPr lvl="1"/>
            <a:r>
              <a:rPr lang="en-US" dirty="0" smtClean="0"/>
              <a:t>Gate</a:t>
            </a:r>
          </a:p>
          <a:p>
            <a:pPr lvl="1"/>
            <a:r>
              <a:rPr lang="en-US" dirty="0" smtClean="0"/>
              <a:t>Transfer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050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54842" y="1671638"/>
            <a:ext cx="4371975" cy="290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Boundary Conditions</a:t>
            </a:r>
          </a:p>
          <a:p>
            <a:pPr lvl="1"/>
            <a:r>
              <a:rPr lang="en-US" dirty="0" smtClean="0"/>
              <a:t>Hydro is stage or flow</a:t>
            </a:r>
          </a:p>
          <a:p>
            <a:pPr lvl="2"/>
            <a:r>
              <a:rPr lang="en-US" dirty="0" smtClean="0"/>
              <a:t>Default is </a:t>
            </a:r>
            <a:r>
              <a:rPr lang="en-US" dirty="0" smtClean="0"/>
              <a:t>no-flow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02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50349" y="2945415"/>
            <a:ext cx="4962525" cy="3448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Boundary </a:t>
            </a:r>
            <a:r>
              <a:rPr lang="en-US" dirty="0" smtClean="0"/>
              <a:t>Conditions (Continue)</a:t>
            </a:r>
            <a:endParaRPr lang="en-US" dirty="0" smtClean="0"/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concentration for every inflow</a:t>
            </a:r>
          </a:p>
          <a:p>
            <a:pPr lvl="2"/>
            <a:r>
              <a:rPr lang="en-US" dirty="0" smtClean="0"/>
              <a:t>Default zero with warning</a:t>
            </a:r>
          </a:p>
          <a:p>
            <a:pPr lvl="1"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458686"/>
            <a:ext cx="7772400" cy="4637314"/>
          </a:xfrm>
        </p:spPr>
        <p:txBody>
          <a:bodyPr/>
          <a:lstStyle/>
          <a:p>
            <a:r>
              <a:rPr lang="en-US" dirty="0" smtClean="0"/>
              <a:t>Configuration</a:t>
            </a:r>
          </a:p>
          <a:p>
            <a:pPr lvl="1"/>
            <a:r>
              <a:rPr lang="en-US" dirty="0" smtClean="0"/>
              <a:t>ENVVAR</a:t>
            </a:r>
          </a:p>
          <a:p>
            <a:pPr lvl="1"/>
            <a:r>
              <a:rPr lang="en-US" dirty="0" smtClean="0"/>
              <a:t>SCALAR</a:t>
            </a:r>
          </a:p>
          <a:p>
            <a:r>
              <a:rPr lang="en-US" dirty="0" smtClean="0"/>
              <a:t>Grid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Boundary Conditions (Upstream, Downstream, flow, stage, source/sink)</a:t>
            </a:r>
          </a:p>
          <a:p>
            <a:r>
              <a:rPr lang="en-US" dirty="0" smtClean="0"/>
              <a:t>Initial Conditions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Boundary Conditions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596325"/>
            <a:ext cx="7772400" cy="4881967"/>
          </a:xfrm>
        </p:spPr>
        <p:txBody>
          <a:bodyPr/>
          <a:lstStyle/>
          <a:p>
            <a:r>
              <a:rPr lang="en-US" dirty="0" smtClean="0"/>
              <a:t>What required</a:t>
            </a:r>
          </a:p>
          <a:p>
            <a:pPr lvl="1"/>
            <a:r>
              <a:rPr lang="en-US" dirty="0" smtClean="0"/>
              <a:t>Hydro is stage or flow</a:t>
            </a:r>
          </a:p>
          <a:p>
            <a:pPr lvl="2"/>
            <a:r>
              <a:rPr lang="en-US" dirty="0" smtClean="0"/>
              <a:t>Default is no-flow</a:t>
            </a:r>
          </a:p>
          <a:p>
            <a:pPr lvl="1"/>
            <a:r>
              <a:rPr lang="en-US" dirty="0" err="1" smtClean="0"/>
              <a:t>Qual</a:t>
            </a:r>
            <a:r>
              <a:rPr lang="en-US" dirty="0" smtClean="0"/>
              <a:t> concentration for every inflow</a:t>
            </a:r>
          </a:p>
          <a:p>
            <a:pPr lvl="2"/>
            <a:r>
              <a:rPr lang="en-US" dirty="0" smtClean="0"/>
              <a:t>Default zero with warning</a:t>
            </a:r>
          </a:p>
          <a:p>
            <a:pPr lvl="2"/>
            <a:r>
              <a:rPr lang="en-US" dirty="0" smtClean="0"/>
              <a:t>Tidal boundary may not always be used</a:t>
            </a:r>
          </a:p>
          <a:p>
            <a:r>
              <a:rPr lang="en-US" dirty="0" smtClean="0"/>
              <a:t>Other TS input (gates)</a:t>
            </a:r>
          </a:p>
          <a:p>
            <a:r>
              <a:rPr lang="en-US" dirty="0" smtClean="0"/>
              <a:t>Linking </a:t>
            </a:r>
            <a:r>
              <a:rPr lang="en-US" dirty="0" err="1" smtClean="0"/>
              <a:t>qual</a:t>
            </a:r>
            <a:r>
              <a:rPr lang="en-US" dirty="0" smtClean="0"/>
              <a:t> to hydro (name of input)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8F214-5D90-468C-9EE8-E1612B8D2BE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 Presentation">
  <a:themeElements>
    <a:clrScheme name="Blank Presentation 8">
      <a:dk1>
        <a:srgbClr val="000000"/>
      </a:dk1>
      <a:lt1>
        <a:srgbClr val="FFFFFF"/>
      </a:lt1>
      <a:dk2>
        <a:srgbClr val="0000FF"/>
      </a:dk2>
      <a:lt2>
        <a:srgbClr val="FFFF00"/>
      </a:lt2>
      <a:accent1>
        <a:srgbClr val="99FF33"/>
      </a:accent1>
      <a:accent2>
        <a:srgbClr val="00FFFF"/>
      </a:accent2>
      <a:accent3>
        <a:srgbClr val="AAAAFF"/>
      </a:accent3>
      <a:accent4>
        <a:srgbClr val="DADADA"/>
      </a:accent4>
      <a:accent5>
        <a:srgbClr val="CAFFAD"/>
      </a:accent5>
      <a:accent6>
        <a:srgbClr val="00E7E7"/>
      </a:accent6>
      <a:hlink>
        <a:srgbClr val="CCECFF"/>
      </a:hlink>
      <a:folHlink>
        <a:srgbClr val="969696"/>
      </a:folHlink>
    </a:clrScheme>
    <a:fontScheme name="Blank Presentatio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99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36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99FF33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CAFFAD"/>
        </a:accent5>
        <a:accent6>
          <a:srgbClr val="00E7E7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CCFFCC"/>
        </a:accent1>
        <a:accent2>
          <a:srgbClr val="FF0000"/>
        </a:accent2>
        <a:accent3>
          <a:srgbClr val="AAAAFF"/>
        </a:accent3>
        <a:accent4>
          <a:srgbClr val="DADADA"/>
        </a:accent4>
        <a:accent5>
          <a:srgbClr val="E2FFE2"/>
        </a:accent5>
        <a:accent6>
          <a:srgbClr val="E70000"/>
        </a:accent6>
        <a:hlink>
          <a:srgbClr val="CCECFF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35128</TotalTime>
  <Words>507</Words>
  <Application>Microsoft Office PowerPoint</Application>
  <PresentationFormat>On-screen Show (4:3)</PresentationFormat>
  <Paragraphs>136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Blank Presentation</vt:lpstr>
      <vt:lpstr>DSM2 Simulation Input and Output</vt:lpstr>
      <vt:lpstr>Topics</vt:lpstr>
      <vt:lpstr>Basic Input</vt:lpstr>
      <vt:lpstr>Input</vt:lpstr>
      <vt:lpstr>Basic Input</vt:lpstr>
      <vt:lpstr>Basic Input</vt:lpstr>
      <vt:lpstr>Basic Input</vt:lpstr>
      <vt:lpstr>Input</vt:lpstr>
      <vt:lpstr>Boundary Conditions</vt:lpstr>
      <vt:lpstr>Time Series Control</vt:lpstr>
      <vt:lpstr>Initial Condition Input</vt:lpstr>
      <vt:lpstr>Initial Conditions </vt:lpstr>
      <vt:lpstr>Time Series Output</vt:lpstr>
      <vt:lpstr>Tidefile</vt:lpstr>
      <vt:lpstr>Echo Input File</vt:lpstr>
      <vt:lpstr>For v6 Users</vt:lpstr>
      <vt:lpstr>Tutorial 4: Time Series</vt:lpstr>
    </vt:vector>
  </TitlesOfParts>
  <Manager>Bob Suits</Manager>
  <Company>Department of Water Resources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EXAMPLE: Filling In Stage at Martinez</dc:title>
  <dc:subject>DSM2 Users Group</dc:subject>
  <dc:creator>Michael Mierzwa</dc:creator>
  <cp:keywords>Stage, Martinez, Astronomical, Filling In, HYDRO</cp:keywords>
  <cp:lastModifiedBy>liul</cp:lastModifiedBy>
  <cp:revision>668</cp:revision>
  <cp:lastPrinted>2001-10-29T22:33:12Z</cp:lastPrinted>
  <dcterms:created xsi:type="dcterms:W3CDTF">2000-01-22T00:01:28Z</dcterms:created>
  <dcterms:modified xsi:type="dcterms:W3CDTF">2009-08-31T19:13:49Z</dcterms:modified>
  <cp:category>HYDRO</cp:category>
</cp:coreProperties>
</file>