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429" r:id="rId2"/>
    <p:sldId id="438" r:id="rId3"/>
    <p:sldId id="443" r:id="rId4"/>
    <p:sldId id="442" r:id="rId5"/>
    <p:sldId id="430" r:id="rId6"/>
    <p:sldId id="432" r:id="rId7"/>
    <p:sldId id="433" r:id="rId8"/>
    <p:sldId id="446" r:id="rId9"/>
    <p:sldId id="439" r:id="rId10"/>
    <p:sldId id="445" r:id="rId11"/>
    <p:sldId id="440" r:id="rId12"/>
    <p:sldId id="441" r:id="rId13"/>
    <p:sldId id="437" r:id="rId1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440000"/>
    <a:srgbClr val="A9E3A9"/>
    <a:srgbClr val="00002E"/>
    <a:srgbClr val="FF6600"/>
    <a:srgbClr val="FFFFCC"/>
    <a:srgbClr val="FF0066"/>
    <a:srgbClr val="CCFF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27" autoAdjust="0"/>
  </p:normalViewPr>
  <p:slideViewPr>
    <p:cSldViewPr snapToGrid="0">
      <p:cViewPr varScale="1">
        <p:scale>
          <a:sx n="123" d="100"/>
          <a:sy n="123" d="100"/>
        </p:scale>
        <p:origin x="-1272" y="-96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9B903EBF-09FF-4E62-81F4-63B07FE894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2004.04.27</a:t>
            </a:r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fld id="{C4C564C2-E97A-4F2A-A46E-940E86DF6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DSM2 Users Group: "EXAMPLE: Filling in Martinez Stage"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en-US" smtClean="0"/>
              <a:t>2004.04.27</a:t>
            </a:r>
          </a:p>
        </p:txBody>
      </p:sp>
      <p:sp>
        <p:nvSpPr>
          <p:cNvPr id="1638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1FF1B2-9DDD-4DB7-829A-38C6E50D4934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163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FF411-43B4-494C-8F1E-3CFE98A2B5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8C6C5-83A7-4FE0-A1A5-BE817F6779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22201-E959-49DE-A62C-00AB424916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2E2A8A-7779-4380-895C-98F53310B6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49839-319A-4A4B-B806-A460EAD94F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0E576D-4892-43CE-A21D-07199C7032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96BDC-0E41-4258-A677-B9CA63FFF1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A6D4F-A7E5-4342-8FB6-C38B0C0F7D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8EB05E-469E-4DC1-BDC5-8C7A110C766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C8862A-C024-47A7-AB10-E9F3D9D60F3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73E980-CCAB-43F8-A5F3-EDEEEBDA4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latin typeface="Arial Narrow" pitchFamily="34" charset="0"/>
              </a:defRPr>
            </a:lvl1pPr>
          </a:lstStyle>
          <a:p>
            <a:pPr>
              <a:defRPr/>
            </a:pPr>
            <a:fld id="{44879540-4E24-4BEB-8043-0F96AEADB9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goodedesigns.com/shop/lilpenguinshop/15344790?pid=2574929&amp;tid=g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</p:spPr>
        <p:txBody>
          <a:bodyPr/>
          <a:lstStyle/>
          <a:p>
            <a:r>
              <a:rPr lang="en-US" sz="3600" smtClean="0"/>
              <a:t>Input System and Layering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smtClean="0"/>
              <a:t>DSM2 Training</a:t>
            </a:r>
          </a:p>
          <a:p>
            <a:r>
              <a:rPr lang="en-US" smtClean="0"/>
              <a:t>September 15-17, 2009</a:t>
            </a:r>
          </a:p>
          <a:p>
            <a:endParaRPr lang="en-US" smtClean="0"/>
          </a:p>
          <a:p>
            <a:pPr algn="l"/>
            <a:r>
              <a:rPr lang="en-US" smtClean="0">
                <a:solidFill>
                  <a:srgbClr val="6666FF"/>
                </a:solidFill>
              </a:rPr>
              <a:t>	Eli Ateljevich, PhD</a:t>
            </a:r>
            <a:endParaRPr lang="en-US" sz="2400" smtClean="0">
              <a:solidFill>
                <a:srgbClr val="6666FF"/>
              </a:solidFill>
            </a:endParaRP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smtClean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  <a:p>
            <a:pPr algn="l"/>
            <a:endParaRPr lang="en-US" sz="2400" smtClean="0">
              <a:solidFill>
                <a:srgbClr val="6666FF"/>
              </a:solidFill>
            </a:endParaRPr>
          </a:p>
        </p:txBody>
      </p:sp>
      <p:pic>
        <p:nvPicPr>
          <p:cNvPr id="15363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52635"/>
            <a:ext cx="7772400" cy="1143000"/>
          </a:xfrm>
        </p:spPr>
        <p:txBody>
          <a:bodyPr/>
          <a:lstStyle/>
          <a:p>
            <a:r>
              <a:rPr lang="en-US" dirty="0" smtClean="0"/>
              <a:t>Configuration Files</a:t>
            </a:r>
            <a:endParaRPr lang="en-US" dirty="0"/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670302" y="950574"/>
            <a:ext cx="7772400" cy="4114800"/>
          </a:xfrm>
        </p:spPr>
        <p:txBody>
          <a:bodyPr/>
          <a:lstStyle/>
          <a:p>
            <a:r>
              <a:rPr lang="en-US" dirty="0" smtClean="0"/>
              <a:t>Really just an ENVVAR section</a:t>
            </a:r>
          </a:p>
          <a:p>
            <a:r>
              <a:rPr lang="en-US" dirty="0" smtClean="0"/>
              <a:t>Contains study/ cross-module data</a:t>
            </a:r>
          </a:p>
          <a:p>
            <a:r>
              <a:rPr lang="en-US" dirty="0" smtClean="0"/>
              <a:t>Production templates all have them!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F2E2A8A-7779-4380-895C-98F53310B698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8" name="Title 4"/>
          <p:cNvSpPr txBox="1">
            <a:spLocks/>
          </p:cNvSpPr>
          <p:nvPr/>
        </p:nvSpPr>
        <p:spPr bwMode="auto">
          <a:xfrm>
            <a:off x="623806" y="486582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209228" y="2665702"/>
            <a:ext cx="8694549" cy="4027747"/>
            <a:chOff x="216976" y="1845131"/>
            <a:chExt cx="8733295" cy="4174155"/>
          </a:xfrm>
        </p:grpSpPr>
        <p:grpSp>
          <p:nvGrpSpPr>
            <p:cNvPr id="30" name="Group 29"/>
            <p:cNvGrpSpPr/>
            <p:nvPr/>
          </p:nvGrpSpPr>
          <p:grpSpPr>
            <a:xfrm>
              <a:off x="216976" y="1845131"/>
              <a:ext cx="8733295" cy="4174155"/>
              <a:chOff x="216976" y="1542920"/>
              <a:chExt cx="8733295" cy="4174155"/>
            </a:xfrm>
          </p:grpSpPr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6956148" y="2095613"/>
                <a:ext cx="1467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bg2"/>
                    </a:solidFill>
                  </a:rPr>
                  <a:t>&lt;ptm</a:t>
                </a:r>
                <a:r>
                  <a:rPr lang="en-US" sz="1800" dirty="0" smtClean="0">
                    <a:solidFill>
                      <a:schemeClr val="bg2"/>
                    </a:solidFill>
                  </a:rPr>
                  <a:t>.inp&gt;</a:t>
                </a:r>
                <a:endParaRPr lang="en-US" sz="1800" dirty="0">
                  <a:solidFill>
                    <a:schemeClr val="bg2"/>
                  </a:solidFill>
                </a:endParaRPr>
              </a:p>
            </p:txBody>
          </p:sp>
          <p:grpSp>
            <p:nvGrpSpPr>
              <p:cNvPr id="19" name="Group 23"/>
              <p:cNvGrpSpPr>
                <a:grpSpLocks/>
              </p:cNvGrpSpPr>
              <p:nvPr/>
            </p:nvGrpSpPr>
            <p:grpSpPr bwMode="auto">
              <a:xfrm>
                <a:off x="216976" y="1542920"/>
                <a:ext cx="8733295" cy="4174155"/>
                <a:chOff x="613" y="2457"/>
                <a:chExt cx="4590" cy="1784"/>
              </a:xfrm>
            </p:grpSpPr>
            <p:sp>
              <p:nvSpPr>
                <p:cNvPr id="20" name="Rectangle 16"/>
                <p:cNvSpPr>
                  <a:spLocks noChangeArrowheads="1"/>
                </p:cNvSpPr>
                <p:nvPr/>
              </p:nvSpPr>
              <p:spPr bwMode="auto">
                <a:xfrm>
                  <a:off x="613" y="2457"/>
                  <a:ext cx="4590" cy="1784"/>
                </a:xfrm>
                <a:prstGeom prst="rect">
                  <a:avLst/>
                </a:prstGeom>
                <a:solidFill>
                  <a:srgbClr val="339966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1" name="Documents"/>
                <p:cNvSpPr>
                  <a:spLocks noEditPoints="1" noChangeArrowheads="1"/>
                </p:cNvSpPr>
                <p:nvPr/>
              </p:nvSpPr>
              <p:spPr bwMode="auto">
                <a:xfrm>
                  <a:off x="3128" y="2546"/>
                  <a:ext cx="1716" cy="1627"/>
                </a:xfrm>
                <a:custGeom>
                  <a:avLst/>
                  <a:gdLst>
                    <a:gd name="T0" fmla="*/ 0 w 21600"/>
                    <a:gd name="T1" fmla="*/ 2800 h 21600"/>
                    <a:gd name="T2" fmla="*/ 3468 w 21600"/>
                    <a:gd name="T3" fmla="*/ 0 h 21600"/>
                    <a:gd name="T4" fmla="*/ 21653 w 21600"/>
                    <a:gd name="T5" fmla="*/ 18828 h 21600"/>
                    <a:gd name="T6" fmla="*/ 19954 w 21600"/>
                    <a:gd name="T7" fmla="*/ 20214 h 21600"/>
                    <a:gd name="T8" fmla="*/ 18256 w 21600"/>
                    <a:gd name="T9" fmla="*/ 21628 h 21600"/>
                    <a:gd name="T10" fmla="*/ 19954 w 21600"/>
                    <a:gd name="T11" fmla="*/ 1428 h 21600"/>
                    <a:gd name="T12" fmla="*/ 18256 w 21600"/>
                    <a:gd name="T13" fmla="*/ 2800 h 21600"/>
                    <a:gd name="T14" fmla="*/ 1645 w 21600"/>
                    <a:gd name="T15" fmla="*/ 1428 h 21600"/>
                    <a:gd name="T16" fmla="*/ 21600 w 21600"/>
                    <a:gd name="T17" fmla="*/ 0 h 21600"/>
                    <a:gd name="T18" fmla="*/ 10800 w 21600"/>
                    <a:gd name="T19" fmla="*/ 0 h 21600"/>
                    <a:gd name="T20" fmla="*/ 0 w 21600"/>
                    <a:gd name="T21" fmla="*/ 10800 h 21600"/>
                    <a:gd name="T22" fmla="*/ 21600 w 21600"/>
                    <a:gd name="T23" fmla="*/ 10800 h 21600"/>
                    <a:gd name="T24" fmla="*/ 1645 w 21600"/>
                    <a:gd name="T25" fmla="*/ 4171 h 21600"/>
                    <a:gd name="T26" fmla="*/ 16522 w 21600"/>
                    <a:gd name="T27" fmla="*/ 17314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T24" t="T25" r="T26" b="T27"/>
                  <a:pathLst>
                    <a:path w="21600" h="21600" extrusionOk="0">
                      <a:moveTo>
                        <a:pt x="0" y="18014"/>
                      </a:moveTo>
                      <a:lnTo>
                        <a:pt x="0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68" y="1428"/>
                      </a:lnTo>
                      <a:lnTo>
                        <a:pt x="3468" y="0"/>
                      </a:lnTo>
                      <a:lnTo>
                        <a:pt x="21653" y="0"/>
                      </a:lnTo>
                      <a:lnTo>
                        <a:pt x="21653" y="18828"/>
                      </a:lnTo>
                      <a:lnTo>
                        <a:pt x="19954" y="188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16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  <a:path w="21600" h="21600" extrusionOk="0">
                      <a:moveTo>
                        <a:pt x="3486" y="1428"/>
                      </a:moveTo>
                      <a:lnTo>
                        <a:pt x="19954" y="1428"/>
                      </a:lnTo>
                      <a:lnTo>
                        <a:pt x="19954" y="20214"/>
                      </a:lnTo>
                      <a:lnTo>
                        <a:pt x="18256" y="20214"/>
                      </a:lnTo>
                      <a:lnTo>
                        <a:pt x="18256" y="2800"/>
                      </a:lnTo>
                      <a:lnTo>
                        <a:pt x="1645" y="2800"/>
                      </a:lnTo>
                      <a:lnTo>
                        <a:pt x="1645" y="1428"/>
                      </a:lnTo>
                      <a:lnTo>
                        <a:pt x="3486" y="1428"/>
                      </a:lnTo>
                      <a:close/>
                    </a:path>
                    <a:path w="21600" h="21600" extrusionOk="0">
                      <a:moveTo>
                        <a:pt x="0" y="18014"/>
                      </a:moveTo>
                      <a:lnTo>
                        <a:pt x="4434" y="18000"/>
                      </a:lnTo>
                      <a:lnTo>
                        <a:pt x="4434" y="21600"/>
                      </a:lnTo>
                      <a:lnTo>
                        <a:pt x="0" y="18014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tIns="0"/>
                <a:lstStyle/>
                <a:p>
                  <a:pPr marL="685800" indent="-685800" algn="ctr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&lt;</a:t>
                  </a:r>
                  <a:r>
                    <a:rPr lang="en-US" sz="1800" dirty="0" smtClean="0">
                      <a:solidFill>
                        <a:schemeClr val="bg2"/>
                      </a:solidFill>
                    </a:rPr>
                    <a:t>hydro</a:t>
                  </a:r>
                  <a:r>
                    <a:rPr lang="en-US" sz="1800" dirty="0" smtClean="0">
                      <a:solidFill>
                        <a:schemeClr val="bg2"/>
                      </a:solidFill>
                    </a:rPr>
                    <a:t>.inp&gt;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  <a:p>
                  <a:pPr marL="685800" indent="-685800">
                    <a:defRPr/>
                  </a:pPr>
                  <a:endParaRPr lang="en-US" sz="600" dirty="0">
                    <a:solidFill>
                      <a:schemeClr val="bg2"/>
                    </a:solidFill>
                  </a:endParaRPr>
                </a:p>
                <a:p>
                  <a:pPr marL="685800" indent="-685800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CONFIGURATION</a:t>
                  </a:r>
                </a:p>
                <a:p>
                  <a:pPr marL="685800" indent="-685800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config.inp</a:t>
                  </a:r>
                </a:p>
                <a:p>
                  <a:pPr marL="685800" indent="-685800">
                    <a:defRPr/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END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2" name="Document"/>
                <p:cNvSpPr>
                  <a:spLocks noEditPoints="1" noChangeArrowheads="1"/>
                </p:cNvSpPr>
                <p:nvPr/>
              </p:nvSpPr>
              <p:spPr bwMode="auto">
                <a:xfrm>
                  <a:off x="841" y="2675"/>
                  <a:ext cx="1869" cy="1451"/>
                </a:xfrm>
                <a:custGeom>
                  <a:avLst/>
                  <a:gdLst>
                    <a:gd name="T0" fmla="*/ 10757 w 21600"/>
                    <a:gd name="T1" fmla="*/ 21632 h 21600"/>
                    <a:gd name="T2" fmla="*/ 85 w 21600"/>
                    <a:gd name="T3" fmla="*/ 10849 h 21600"/>
                    <a:gd name="T4" fmla="*/ 10757 w 21600"/>
                    <a:gd name="T5" fmla="*/ 81 h 21600"/>
                    <a:gd name="T6" fmla="*/ 21706 w 21600"/>
                    <a:gd name="T7" fmla="*/ 10652 h 21600"/>
                    <a:gd name="T8" fmla="*/ 10757 w 21600"/>
                    <a:gd name="T9" fmla="*/ 21632 h 21600"/>
                    <a:gd name="T10" fmla="*/ 0 w 21600"/>
                    <a:gd name="T11" fmla="*/ 0 h 21600"/>
                    <a:gd name="T12" fmla="*/ 21600 w 21600"/>
                    <a:gd name="T13" fmla="*/ 0 h 21600"/>
                    <a:gd name="T14" fmla="*/ 21600 w 21600"/>
                    <a:gd name="T15" fmla="*/ 21600 h 21600"/>
                    <a:gd name="T16" fmla="*/ 977 w 21600"/>
                    <a:gd name="T17" fmla="*/ 818 h 21600"/>
                    <a:gd name="T18" fmla="*/ 20622 w 21600"/>
                    <a:gd name="T19" fmla="*/ 16429 h 216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T16" t="T17" r="T18" b="T19"/>
                  <a:pathLst>
                    <a:path w="21600" h="21600">
                      <a:moveTo>
                        <a:pt x="10757" y="21632"/>
                      </a:moveTo>
                      <a:lnTo>
                        <a:pt x="5187" y="21632"/>
                      </a:lnTo>
                      <a:lnTo>
                        <a:pt x="85" y="17509"/>
                      </a:lnTo>
                      <a:lnTo>
                        <a:pt x="85" y="10849"/>
                      </a:lnTo>
                      <a:lnTo>
                        <a:pt x="85" y="81"/>
                      </a:lnTo>
                      <a:lnTo>
                        <a:pt x="10757" y="81"/>
                      </a:lnTo>
                      <a:lnTo>
                        <a:pt x="21706" y="81"/>
                      </a:lnTo>
                      <a:lnTo>
                        <a:pt x="21706" y="10652"/>
                      </a:lnTo>
                      <a:lnTo>
                        <a:pt x="21706" y="21632"/>
                      </a:lnTo>
                      <a:lnTo>
                        <a:pt x="10757" y="21632"/>
                      </a:lnTo>
                      <a:close/>
                    </a:path>
                    <a:path w="21600" h="21600">
                      <a:moveTo>
                        <a:pt x="85" y="17509"/>
                      </a:moveTo>
                      <a:lnTo>
                        <a:pt x="5187" y="17509"/>
                      </a:lnTo>
                      <a:lnTo>
                        <a:pt x="5187" y="21632"/>
                      </a:lnTo>
                      <a:lnTo>
                        <a:pt x="85" y="17509"/>
                      </a:lnTo>
                      <a:close/>
                    </a:path>
                  </a:pathLst>
                </a:custGeom>
                <a:solidFill>
                  <a:srgbClr val="D8EBB3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/>
                <a:lstStyle/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ENVVAR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NAME                  VALUE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STUDYDIR           .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DSM2MODIFIER  base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  <a:p>
                  <a:pPr>
                    <a:defRPr/>
                  </a:pPr>
                  <a:r>
                    <a:rPr lang="en-US" sz="2000" dirty="0" smtClean="0">
                      <a:solidFill>
                        <a:schemeClr val="bg2"/>
                      </a:solidFill>
                    </a:rPr>
                    <a:t>END</a:t>
                  </a:r>
                  <a:endParaRPr lang="en-US" sz="2000" dirty="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23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731" y="2874"/>
                  <a:ext cx="375" cy="255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2739" y="3059"/>
                  <a:ext cx="350" cy="73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2735" y="2957"/>
                  <a:ext cx="387" cy="182"/>
                </a:xfrm>
                <a:prstGeom prst="line">
                  <a:avLst/>
                </a:prstGeom>
                <a:noFill/>
                <a:ln w="25400">
                  <a:solidFill>
                    <a:schemeClr val="bg2"/>
                  </a:solidFill>
                  <a:round/>
                  <a:headEnd/>
                  <a:tailEnd type="triangle" w="lg" len="lg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3819" y="2622"/>
                  <a:ext cx="831" cy="16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1800" dirty="0" smtClean="0">
                      <a:solidFill>
                        <a:schemeClr val="bg2"/>
                      </a:solidFill>
                    </a:rPr>
                    <a:t>&lt;q</a:t>
                  </a:r>
                  <a:r>
                    <a:rPr lang="en-US" sz="1800" dirty="0" smtClean="0">
                      <a:solidFill>
                        <a:schemeClr val="bg2"/>
                      </a:solidFill>
                    </a:rPr>
                    <a:t>ual.inp&gt;</a:t>
                  </a:r>
                  <a:endParaRPr lang="en-US" sz="1800" dirty="0">
                    <a:solidFill>
                      <a:schemeClr val="bg2"/>
                    </a:solidFill>
                  </a:endParaRPr>
                </a:p>
              </p:txBody>
            </p:sp>
          </p:grpSp>
          <p:sp>
            <p:nvSpPr>
              <p:cNvPr id="27" name="Text Box 19"/>
              <p:cNvSpPr txBox="1">
                <a:spLocks noChangeArrowheads="1"/>
              </p:cNvSpPr>
              <p:nvPr/>
            </p:nvSpPr>
            <p:spPr bwMode="auto">
              <a:xfrm>
                <a:off x="6863163" y="1677154"/>
                <a:ext cx="146717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bg2"/>
                    </a:solidFill>
                  </a:rPr>
                  <a:t>&lt;ptm</a:t>
                </a:r>
                <a:r>
                  <a:rPr lang="en-US" sz="1800" dirty="0" smtClean="0">
                    <a:solidFill>
                      <a:schemeClr val="bg2"/>
                    </a:solidFill>
                  </a:rPr>
                  <a:t>.inp&gt;</a:t>
                </a:r>
                <a:endParaRPr lang="en-US" sz="1800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29" name="Text Box 19"/>
              <p:cNvSpPr txBox="1">
                <a:spLocks noChangeArrowheads="1"/>
              </p:cNvSpPr>
              <p:nvPr/>
            </p:nvSpPr>
            <p:spPr bwMode="auto">
              <a:xfrm>
                <a:off x="2456481" y="2015536"/>
                <a:ext cx="161698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800" dirty="0" smtClean="0">
                    <a:solidFill>
                      <a:schemeClr val="bg2"/>
                    </a:solidFill>
                  </a:rPr>
                  <a:t>&lt;config</a:t>
                </a:r>
                <a:r>
                  <a:rPr lang="en-US" sz="1800" dirty="0" smtClean="0">
                    <a:solidFill>
                      <a:schemeClr val="bg2"/>
                    </a:solidFill>
                  </a:rPr>
                  <a:t>.inp&gt;</a:t>
                </a:r>
                <a:endParaRPr lang="en-US" sz="1800" dirty="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2" name="Left-Right Arrow 31"/>
            <p:cNvSpPr/>
            <p:nvPr/>
          </p:nvSpPr>
          <p:spPr bwMode="auto">
            <a:xfrm>
              <a:off x="3160039" y="3808093"/>
              <a:ext cx="2270501" cy="751668"/>
            </a:xfrm>
            <a:prstGeom prst="leftRightArrow">
              <a:avLst/>
            </a:prstGeom>
            <a:solidFill>
              <a:schemeClr val="accent4">
                <a:lumMod val="90000"/>
              </a:schemeClr>
            </a:solidFill>
            <a:ln w="9525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1" i="0" u="none" strike="noStrike" cap="none" normalizeH="0" baseline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Arial" charset="0"/>
                </a:rPr>
                <a:t>Reused</a:t>
              </a:r>
              <a:endPara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Style</a:t>
            </a:r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14513"/>
            <a:ext cx="7772400" cy="4114800"/>
          </a:xfrm>
        </p:spPr>
        <p:txBody>
          <a:bodyPr/>
          <a:lstStyle/>
          <a:p>
            <a:r>
              <a:rPr lang="en-US" dirty="0" smtClean="0"/>
              <a:t>Use Upper Case:</a:t>
            </a:r>
          </a:p>
          <a:p>
            <a:pPr lvl="1"/>
            <a:r>
              <a:rPr lang="en-US" dirty="0" smtClean="0"/>
              <a:t>Table/Include Block Names and Headers</a:t>
            </a:r>
          </a:p>
          <a:p>
            <a:pPr lvl="1"/>
            <a:r>
              <a:rPr lang="en-US" dirty="0" smtClean="0"/>
              <a:t>ENVVAR substitution ${LIKE_THIS}</a:t>
            </a:r>
          </a:p>
          <a:p>
            <a:pPr lvl="1"/>
            <a:r>
              <a:rPr lang="en-US" dirty="0" smtClean="0"/>
              <a:t>Constants in op rules</a:t>
            </a:r>
          </a:p>
          <a:p>
            <a:r>
              <a:rPr lang="en-US" dirty="0" smtClean="0"/>
              <a:t>Use </a:t>
            </a:r>
            <a:r>
              <a:rPr lang="en-US" dirty="0" err="1" smtClean="0"/>
              <a:t>lower_case</a:t>
            </a:r>
            <a:r>
              <a:rPr lang="en-US" dirty="0" smtClean="0"/>
              <a:t> everywhere else</a:t>
            </a:r>
          </a:p>
          <a:p>
            <a:r>
              <a:rPr lang="en-US" dirty="0" smtClean="0"/>
              <a:t>Set your text editor for spaces, not tabs</a:t>
            </a:r>
          </a:p>
          <a:p>
            <a:endParaRPr lang="en-US" dirty="0" smtClean="0"/>
          </a:p>
          <a:p>
            <a:pPr lvl="1"/>
            <a:endParaRPr lang="en-US" dirty="0" smtClean="0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4"/>
          <p:cNvSpPr>
            <a:spLocks noChangeArrowheads="1"/>
          </p:cNvSpPr>
          <p:nvPr/>
        </p:nvSpPr>
        <p:spPr bwMode="auto">
          <a:xfrm>
            <a:off x="304800" y="381000"/>
            <a:ext cx="8382000" cy="1828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3794" name="Rectangle 5"/>
          <p:cNvSpPr>
            <a:spLocks noChangeArrowheads="1"/>
          </p:cNvSpPr>
          <p:nvPr/>
        </p:nvSpPr>
        <p:spPr bwMode="auto">
          <a:xfrm>
            <a:off x="685800" y="25908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Although spaces or tabs can be used in DSM2, columns with spaces tend to look better when opened in a different viewer. 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The </a:t>
            </a:r>
            <a:r>
              <a:rPr lang="en-US" sz="2400" b="0">
                <a:solidFill>
                  <a:srgbClr val="66FFFF"/>
                </a:solidFill>
              </a:rPr>
              <a:t>dsm2_tidy</a:t>
            </a:r>
            <a:r>
              <a:rPr lang="en-US" sz="2400" b="0"/>
              <a:t> utility cleans up columns and spaces.</a:t>
            </a:r>
          </a:p>
          <a:p>
            <a:pPr marL="342900" indent="-342900" eaLnBrk="0" hangingPunct="0">
              <a:spcBef>
                <a:spcPct val="75000"/>
              </a:spcBef>
              <a:buFontTx/>
              <a:buChar char="•"/>
            </a:pPr>
            <a:r>
              <a:rPr lang="en-US" sz="2400" b="0"/>
              <a:t>Type </a:t>
            </a:r>
            <a:r>
              <a:rPr lang="en-US" sz="2400" b="0">
                <a:solidFill>
                  <a:srgbClr val="66FFFF"/>
                </a:solidFill>
              </a:rPr>
              <a:t>dsm2_tidy --help</a:t>
            </a:r>
            <a:r>
              <a:rPr lang="en-US" sz="2400" b="0"/>
              <a:t> at a command prompt for more info.</a:t>
            </a:r>
          </a:p>
        </p:txBody>
      </p:sp>
      <p:pic>
        <p:nvPicPr>
          <p:cNvPr id="33795" name="Picture 6" descr="SnowBoard Penguin">
            <a:hlinkClick r:id="rId3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381000"/>
            <a:ext cx="1828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796" name="Rectangle 7"/>
          <p:cNvSpPr>
            <a:spLocks noChangeArrowheads="1"/>
          </p:cNvSpPr>
          <p:nvPr/>
        </p:nvSpPr>
        <p:spPr bwMode="auto">
          <a:xfrm>
            <a:off x="2209800" y="1447800"/>
            <a:ext cx="64008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sz="4000" b="0">
                <a:solidFill>
                  <a:srgbClr val="0099FF"/>
                </a:solidFill>
              </a:rPr>
              <a:t>dsm2_tidy</a:t>
            </a:r>
          </a:p>
        </p:txBody>
      </p:sp>
      <p:sp>
        <p:nvSpPr>
          <p:cNvPr id="33797" name="WordArt 8"/>
          <p:cNvSpPr>
            <a:spLocks noChangeArrowheads="1" noChangeShapeType="1" noTextEdit="1"/>
          </p:cNvSpPr>
          <p:nvPr/>
        </p:nvSpPr>
        <p:spPr bwMode="auto">
          <a:xfrm>
            <a:off x="3276600" y="457200"/>
            <a:ext cx="4191000" cy="685800"/>
          </a:xfrm>
          <a:prstGeom prst="rect">
            <a:avLst/>
          </a:prstGeom>
        </p:spPr>
        <p:txBody>
          <a:bodyPr wrap="none" fromWordArt="1">
            <a:prstTxWarp prst="textWave1">
              <a:avLst>
                <a:gd name="adj1" fmla="val 13005"/>
                <a:gd name="adj2" fmla="val 0"/>
              </a:avLst>
            </a:prstTxWarp>
          </a:bodyPr>
          <a:lstStyle/>
          <a:p>
            <a:pPr algn="ctr"/>
            <a:r>
              <a:rPr lang="en-US" kern="10">
                <a:ln w="19050">
                  <a:solidFill>
                    <a:srgbClr val="99CCFF"/>
                  </a:solidFill>
                  <a:round/>
                  <a:headEnd/>
                  <a:tailEnd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DSM2 Cool Tip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Version 6 Users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Files must contain parent + child items</a:t>
            </a:r>
          </a:p>
          <a:p>
            <a:r>
              <a:rPr lang="en-US" dirty="0" smtClean="0"/>
              <a:t>Cannot redefine same item in same file</a:t>
            </a:r>
          </a:p>
          <a:p>
            <a:pPr lvl="1"/>
            <a:r>
              <a:rPr lang="en-US" dirty="0" smtClean="0"/>
              <a:t>Use comments</a:t>
            </a:r>
          </a:p>
          <a:p>
            <a:r>
              <a:rPr lang="en-US" dirty="0" smtClean="0"/>
              <a:t>Table structure is </a:t>
            </a:r>
            <a:r>
              <a:rPr lang="en-US" dirty="0" smtClean="0"/>
              <a:t>fixed</a:t>
            </a:r>
          </a:p>
          <a:p>
            <a:r>
              <a:rPr lang="en-US" dirty="0" smtClean="0"/>
              <a:t>Configuration files are include blocks</a:t>
            </a:r>
            <a:endParaRPr lang="en-US" dirty="0" smtClean="0"/>
          </a:p>
          <a:p>
            <a:r>
              <a:rPr lang="en-US" dirty="0" smtClean="0"/>
              <a:t>Check out the echo.inp files!</a:t>
            </a:r>
          </a:p>
          <a:p>
            <a:pPr lvl="1"/>
            <a:r>
              <a:rPr lang="en-US" dirty="0" smtClean="0"/>
              <a:t>Also echoed in QUAL</a:t>
            </a:r>
          </a:p>
          <a:p>
            <a:endParaRPr lang="en-US" dirty="0" smtClean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Topics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96250" cy="4114800"/>
          </a:xfrm>
        </p:spPr>
        <p:txBody>
          <a:bodyPr/>
          <a:lstStyle/>
          <a:p>
            <a:r>
              <a:rPr lang="en-US" smtClean="0"/>
              <a:t>Data management and layering</a:t>
            </a:r>
          </a:p>
          <a:p>
            <a:r>
              <a:rPr lang="en-US" smtClean="0"/>
              <a:t>Input system: tables and include blocks</a:t>
            </a:r>
          </a:p>
          <a:p>
            <a:r>
              <a:rPr lang="en-US" smtClean="0"/>
              <a:t>Syntax and style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Data Management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35925" cy="4114800"/>
          </a:xfrm>
        </p:spPr>
        <p:txBody>
          <a:bodyPr/>
          <a:lstStyle/>
          <a:p>
            <a:r>
              <a:rPr lang="en-US" smtClean="0"/>
              <a:t>Input batched in files based on type (gate) and theme (sdip)</a:t>
            </a:r>
          </a:p>
          <a:p>
            <a:r>
              <a:rPr lang="en-US" smtClean="0"/>
              <a:t>Versioned input (	/common_input )</a:t>
            </a:r>
          </a:p>
          <a:p>
            <a:r>
              <a:rPr lang="en-US" smtClean="0"/>
              <a:t>Simulations “diff”-able</a:t>
            </a:r>
          </a:p>
          <a:p>
            <a:r>
              <a:rPr lang="en-US" smtClean="0"/>
              <a:t>Archivable</a:t>
            </a:r>
          </a:p>
          <a:p>
            <a:r>
              <a:rPr lang="en-US" smtClean="0"/>
              <a:t>Modifications easy to see</a:t>
            </a:r>
          </a:p>
          <a:p>
            <a:endParaRPr lang="en-US" smtClean="0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Layering System</a:t>
            </a:r>
          </a:p>
        </p:txBody>
      </p:sp>
      <p:pic>
        <p:nvPicPr>
          <p:cNvPr id="21506" name="Picture 5" descr="layer_syste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0650" y="1697038"/>
            <a:ext cx="8867775" cy="4794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649288" y="1147763"/>
            <a:ext cx="7772400" cy="4114800"/>
          </a:xfrm>
        </p:spPr>
        <p:txBody>
          <a:bodyPr/>
          <a:lstStyle/>
          <a:p>
            <a:r>
              <a:rPr lang="en-US" smtClean="0"/>
              <a:t>Each line inserts file or “layer”</a:t>
            </a:r>
          </a:p>
          <a:p>
            <a:r>
              <a:rPr lang="en-US" smtClean="0"/>
              <a:t>Later listings    higher priority</a:t>
            </a:r>
          </a:p>
          <a:p>
            <a:pPr lvl="1"/>
            <a:r>
              <a:rPr lang="en-US" smtClean="0"/>
              <a:t>Launch file (e.g. hydro.inp is highest)</a:t>
            </a:r>
          </a:p>
          <a:p>
            <a:r>
              <a:rPr lang="en-US" smtClean="0"/>
              <a:t>Include blocks are thematic</a:t>
            </a:r>
          </a:p>
          <a:p>
            <a:pPr lvl="1"/>
            <a:r>
              <a:rPr lang="en-US" smtClean="0"/>
              <a:t>(grid, oprule, etc. See docs and examples)</a:t>
            </a:r>
          </a:p>
        </p:txBody>
      </p:sp>
      <p:sp>
        <p:nvSpPr>
          <p:cNvPr id="23554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112713"/>
            <a:ext cx="7772400" cy="1143000"/>
          </a:xfrm>
        </p:spPr>
        <p:txBody>
          <a:bodyPr/>
          <a:lstStyle/>
          <a:p>
            <a:r>
              <a:rPr lang="en-US" smtClean="0"/>
              <a:t>Include Blocks</a:t>
            </a:r>
          </a:p>
        </p:txBody>
      </p:sp>
      <p:sp>
        <p:nvSpPr>
          <p:cNvPr id="23555" name="Line 11"/>
          <p:cNvSpPr>
            <a:spLocks noChangeShapeType="1"/>
          </p:cNvSpPr>
          <p:nvPr/>
        </p:nvSpPr>
        <p:spPr bwMode="auto">
          <a:xfrm>
            <a:off x="3387725" y="2116138"/>
            <a:ext cx="400050" cy="0"/>
          </a:xfrm>
          <a:prstGeom prst="line">
            <a:avLst/>
          </a:prstGeom>
          <a:noFill/>
          <a:ln w="4445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23556" name="Group 23"/>
          <p:cNvGrpSpPr>
            <a:grpSpLocks/>
          </p:cNvGrpSpPr>
          <p:nvPr/>
        </p:nvGrpSpPr>
        <p:grpSpPr bwMode="auto">
          <a:xfrm>
            <a:off x="1038225" y="4041775"/>
            <a:ext cx="7286625" cy="2674938"/>
            <a:chOff x="613" y="2556"/>
            <a:chExt cx="4590" cy="1685"/>
          </a:xfrm>
        </p:grpSpPr>
        <p:sp>
          <p:nvSpPr>
            <p:cNvPr id="23557" name="Rectangle 16"/>
            <p:cNvSpPr>
              <a:spLocks noChangeArrowheads="1"/>
            </p:cNvSpPr>
            <p:nvPr/>
          </p:nvSpPr>
          <p:spPr bwMode="auto">
            <a:xfrm>
              <a:off x="613" y="2556"/>
              <a:ext cx="4590" cy="1685"/>
            </a:xfrm>
            <a:prstGeom prst="rect">
              <a:avLst/>
            </a:prstGeom>
            <a:solidFill>
              <a:srgbClr val="3399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15" name="Documents"/>
            <p:cNvSpPr>
              <a:spLocks noEditPoints="1" noChangeArrowheads="1"/>
            </p:cNvSpPr>
            <p:nvPr/>
          </p:nvSpPr>
          <p:spPr bwMode="auto">
            <a:xfrm>
              <a:off x="3230" y="2625"/>
              <a:ext cx="1252" cy="1554"/>
            </a:xfrm>
            <a:custGeom>
              <a:avLst/>
              <a:gdLst>
                <a:gd name="T0" fmla="*/ 0 w 21600"/>
                <a:gd name="T1" fmla="*/ 2800 h 21600"/>
                <a:gd name="T2" fmla="*/ 3468 w 21600"/>
                <a:gd name="T3" fmla="*/ 0 h 21600"/>
                <a:gd name="T4" fmla="*/ 21653 w 21600"/>
                <a:gd name="T5" fmla="*/ 18828 h 21600"/>
                <a:gd name="T6" fmla="*/ 19954 w 21600"/>
                <a:gd name="T7" fmla="*/ 20214 h 21600"/>
                <a:gd name="T8" fmla="*/ 18256 w 21600"/>
                <a:gd name="T9" fmla="*/ 21628 h 21600"/>
                <a:gd name="T10" fmla="*/ 19954 w 21600"/>
                <a:gd name="T11" fmla="*/ 1428 h 21600"/>
                <a:gd name="T12" fmla="*/ 18256 w 21600"/>
                <a:gd name="T13" fmla="*/ 2800 h 21600"/>
                <a:gd name="T14" fmla="*/ 1645 w 21600"/>
                <a:gd name="T15" fmla="*/ 1428 h 21600"/>
                <a:gd name="T16" fmla="*/ 21600 w 21600"/>
                <a:gd name="T17" fmla="*/ 0 h 21600"/>
                <a:gd name="T18" fmla="*/ 10800 w 21600"/>
                <a:gd name="T19" fmla="*/ 0 h 21600"/>
                <a:gd name="T20" fmla="*/ 0 w 21600"/>
                <a:gd name="T21" fmla="*/ 10800 h 21600"/>
                <a:gd name="T22" fmla="*/ 21600 w 21600"/>
                <a:gd name="T23" fmla="*/ 10800 h 21600"/>
                <a:gd name="T24" fmla="*/ 1645 w 21600"/>
                <a:gd name="T25" fmla="*/ 4171 h 21600"/>
                <a:gd name="T26" fmla="*/ 16522 w 21600"/>
                <a:gd name="T27" fmla="*/ 173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T24" t="T25" r="T26" b="T27"/>
              <a:pathLst>
                <a:path w="21600" h="21600" extrusionOk="0">
                  <a:moveTo>
                    <a:pt x="0" y="18014"/>
                  </a:moveTo>
                  <a:lnTo>
                    <a:pt x="0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68" y="1428"/>
                  </a:lnTo>
                  <a:lnTo>
                    <a:pt x="3468" y="0"/>
                  </a:lnTo>
                  <a:lnTo>
                    <a:pt x="21653" y="0"/>
                  </a:lnTo>
                  <a:lnTo>
                    <a:pt x="21653" y="18828"/>
                  </a:lnTo>
                  <a:lnTo>
                    <a:pt x="19954" y="188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16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  <a:path w="21600" h="21600" extrusionOk="0">
                  <a:moveTo>
                    <a:pt x="3486" y="1428"/>
                  </a:moveTo>
                  <a:lnTo>
                    <a:pt x="19954" y="1428"/>
                  </a:lnTo>
                  <a:lnTo>
                    <a:pt x="19954" y="20214"/>
                  </a:lnTo>
                  <a:lnTo>
                    <a:pt x="18256" y="20214"/>
                  </a:lnTo>
                  <a:lnTo>
                    <a:pt x="18256" y="2800"/>
                  </a:lnTo>
                  <a:lnTo>
                    <a:pt x="1645" y="2800"/>
                  </a:lnTo>
                  <a:lnTo>
                    <a:pt x="1645" y="1428"/>
                  </a:lnTo>
                  <a:lnTo>
                    <a:pt x="3486" y="1428"/>
                  </a:lnTo>
                  <a:close/>
                </a:path>
                <a:path w="21600" h="21600" extrusionOk="0">
                  <a:moveTo>
                    <a:pt x="0" y="18014"/>
                  </a:moveTo>
                  <a:lnTo>
                    <a:pt x="4434" y="18000"/>
                  </a:lnTo>
                  <a:lnTo>
                    <a:pt x="4434" y="21600"/>
                  </a:lnTo>
                  <a:lnTo>
                    <a:pt x="0" y="18014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tIns="0"/>
            <a:lstStyle/>
            <a:p>
              <a:pPr marL="685800" indent="-685800" algn="ctr">
                <a:defRPr/>
              </a:pPr>
              <a:r>
                <a:rPr lang="en-US" sz="1800">
                  <a:solidFill>
                    <a:schemeClr val="bg2"/>
                  </a:solidFill>
                </a:rPr>
                <a:t>&lt;file3.inp&gt;</a:t>
              </a:r>
            </a:p>
            <a:p>
              <a:pPr marL="685800" indent="-685800">
                <a:defRPr/>
              </a:pPr>
              <a:endParaRPr lang="en-US" sz="600">
                <a:solidFill>
                  <a:schemeClr val="bg2"/>
                </a:solidFill>
              </a:endParaRP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CHANNEL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CHAN_NO LENGTH MANNING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1                  5000       0.035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2                 15000      0.035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3                  15000     0.035 </a:t>
              </a:r>
            </a:p>
            <a:p>
              <a:pPr marL="685800" indent="-685800">
                <a:defRPr/>
              </a:pPr>
              <a:r>
                <a:rPr lang="en-US" sz="600">
                  <a:solidFill>
                    <a:schemeClr val="bg2"/>
                  </a:solidFill>
                </a:rPr>
                <a:t>4</a:t>
              </a:r>
            </a:p>
          </p:txBody>
        </p:sp>
        <p:sp>
          <p:nvSpPr>
            <p:cNvPr id="17420" name="Document"/>
            <p:cNvSpPr>
              <a:spLocks noEditPoints="1" noChangeArrowheads="1"/>
            </p:cNvSpPr>
            <p:nvPr/>
          </p:nvSpPr>
          <p:spPr bwMode="auto">
            <a:xfrm>
              <a:off x="1388" y="2714"/>
              <a:ext cx="1005" cy="1316"/>
            </a:xfrm>
            <a:custGeom>
              <a:avLst/>
              <a:gdLst>
                <a:gd name="T0" fmla="*/ 10757 w 21600"/>
                <a:gd name="T1" fmla="*/ 21632 h 21600"/>
                <a:gd name="T2" fmla="*/ 85 w 21600"/>
                <a:gd name="T3" fmla="*/ 10849 h 21600"/>
                <a:gd name="T4" fmla="*/ 10757 w 21600"/>
                <a:gd name="T5" fmla="*/ 81 h 21600"/>
                <a:gd name="T6" fmla="*/ 21706 w 21600"/>
                <a:gd name="T7" fmla="*/ 10652 h 21600"/>
                <a:gd name="T8" fmla="*/ 10757 w 21600"/>
                <a:gd name="T9" fmla="*/ 21632 h 21600"/>
                <a:gd name="T10" fmla="*/ 0 w 21600"/>
                <a:gd name="T11" fmla="*/ 0 h 21600"/>
                <a:gd name="T12" fmla="*/ 21600 w 21600"/>
                <a:gd name="T13" fmla="*/ 0 h 21600"/>
                <a:gd name="T14" fmla="*/ 21600 w 21600"/>
                <a:gd name="T15" fmla="*/ 21600 h 21600"/>
                <a:gd name="T16" fmla="*/ 977 w 21600"/>
                <a:gd name="T17" fmla="*/ 818 h 21600"/>
                <a:gd name="T18" fmla="*/ 20622 w 21600"/>
                <a:gd name="T19" fmla="*/ 1642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GRID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file1.inp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file2.inp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file3.inp</a:t>
              </a:r>
            </a:p>
            <a:p>
              <a:pPr>
                <a:defRPr/>
              </a:pPr>
              <a:r>
                <a:rPr lang="en-US" sz="2000">
                  <a:solidFill>
                    <a:schemeClr val="bg2"/>
                  </a:solidFill>
                </a:rPr>
                <a:t>END</a:t>
              </a:r>
            </a:p>
          </p:txBody>
        </p:sp>
        <p:sp>
          <p:nvSpPr>
            <p:cNvPr id="23560" name="Line 15"/>
            <p:cNvSpPr>
              <a:spLocks noChangeShapeType="1"/>
            </p:cNvSpPr>
            <p:nvPr/>
          </p:nvSpPr>
          <p:spPr bwMode="auto">
            <a:xfrm flipV="1">
              <a:off x="2142" y="3023"/>
              <a:ext cx="1218" cy="44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17"/>
            <p:cNvSpPr>
              <a:spLocks noChangeShapeType="1"/>
            </p:cNvSpPr>
            <p:nvPr/>
          </p:nvSpPr>
          <p:spPr bwMode="auto">
            <a:xfrm flipV="1">
              <a:off x="2158" y="2766"/>
              <a:ext cx="1381" cy="509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18"/>
            <p:cNvSpPr>
              <a:spLocks noChangeShapeType="1"/>
            </p:cNvSpPr>
            <p:nvPr/>
          </p:nvSpPr>
          <p:spPr bwMode="auto">
            <a:xfrm flipV="1">
              <a:off x="2172" y="2647"/>
              <a:ext cx="1387" cy="453"/>
            </a:xfrm>
            <a:prstGeom prst="line">
              <a:avLst/>
            </a:prstGeom>
            <a:noFill/>
            <a:ln w="25400">
              <a:solidFill>
                <a:schemeClr val="bg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Text Box 19"/>
            <p:cNvSpPr txBox="1">
              <a:spLocks noChangeArrowheads="1"/>
            </p:cNvSpPr>
            <p:nvPr/>
          </p:nvSpPr>
          <p:spPr bwMode="auto">
            <a:xfrm>
              <a:off x="4235" y="268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2</a:t>
              </a:r>
            </a:p>
          </p:txBody>
        </p:sp>
        <p:sp>
          <p:nvSpPr>
            <p:cNvPr id="23564" name="Text Box 20"/>
            <p:cNvSpPr txBox="1">
              <a:spLocks noChangeArrowheads="1"/>
            </p:cNvSpPr>
            <p:nvPr/>
          </p:nvSpPr>
          <p:spPr bwMode="auto">
            <a:xfrm>
              <a:off x="4332" y="2576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1</a:t>
              </a:r>
            </a:p>
          </p:txBody>
        </p:sp>
        <p:sp>
          <p:nvSpPr>
            <p:cNvPr id="23565" name="Text Box 21"/>
            <p:cNvSpPr txBox="1">
              <a:spLocks noChangeArrowheads="1"/>
            </p:cNvSpPr>
            <p:nvPr/>
          </p:nvSpPr>
          <p:spPr bwMode="auto">
            <a:xfrm>
              <a:off x="4127" y="2795"/>
              <a:ext cx="1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>
                  <a:solidFill>
                    <a:schemeClr val="bg2"/>
                  </a:solidFill>
                </a:rPr>
                <a:t>3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4"/>
          <p:cNvSpPr>
            <a:spLocks noGrp="1" noChangeArrowheads="1"/>
          </p:cNvSpPr>
          <p:nvPr>
            <p:ph type="title"/>
          </p:nvPr>
        </p:nvSpPr>
        <p:spPr>
          <a:xfrm>
            <a:off x="2227263" y="15875"/>
            <a:ext cx="6478587" cy="1143000"/>
          </a:xfrm>
        </p:spPr>
        <p:txBody>
          <a:bodyPr/>
          <a:lstStyle/>
          <a:p>
            <a:r>
              <a:rPr lang="en-US" smtClean="0"/>
              <a:t>Tables</a:t>
            </a:r>
          </a:p>
        </p:txBody>
      </p:sp>
      <p:grpSp>
        <p:nvGrpSpPr>
          <p:cNvPr id="25602" name="Group 26"/>
          <p:cNvGrpSpPr>
            <a:grpSpLocks/>
          </p:cNvGrpSpPr>
          <p:nvPr/>
        </p:nvGrpSpPr>
        <p:grpSpPr bwMode="auto">
          <a:xfrm>
            <a:off x="147638" y="523875"/>
            <a:ext cx="9156700" cy="6237288"/>
            <a:chOff x="93" y="330"/>
            <a:chExt cx="5768" cy="3929"/>
          </a:xfrm>
        </p:grpSpPr>
        <p:sp>
          <p:nvSpPr>
            <p:cNvPr id="25603" name="Text Box 12"/>
            <p:cNvSpPr txBox="1">
              <a:spLocks noChangeArrowheads="1"/>
            </p:cNvSpPr>
            <p:nvPr/>
          </p:nvSpPr>
          <p:spPr bwMode="auto">
            <a:xfrm>
              <a:off x="5009" y="893"/>
              <a:ext cx="85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tx2"/>
                  </a:solidFill>
                </a:rPr>
                <a:t>Header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(field</a:t>
              </a:r>
            </a:p>
            <a:p>
              <a:r>
                <a:rPr lang="en-US" sz="2400">
                  <a:solidFill>
                    <a:schemeClr val="tx2"/>
                  </a:solidFill>
                </a:rPr>
                <a:t>names)</a:t>
              </a:r>
            </a:p>
          </p:txBody>
        </p:sp>
        <p:sp>
          <p:nvSpPr>
            <p:cNvPr id="25604" name="Text Box 7"/>
            <p:cNvSpPr txBox="1">
              <a:spLocks noChangeArrowheads="1"/>
            </p:cNvSpPr>
            <p:nvPr/>
          </p:nvSpPr>
          <p:spPr bwMode="auto">
            <a:xfrm>
              <a:off x="186" y="741"/>
              <a:ext cx="4798" cy="3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CHANNEL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LENGTH   MANNING DISPERSION UP_NODE DOWN_NODE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18000    0.030         0.80       1         2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8000    0.040         0.80       2         3</a:t>
              </a:r>
            </a:p>
            <a:p>
              <a:pPr marL="685800" indent="-685800">
                <a:buFontTx/>
                <a:buAutoNum type="arabicPlain" startAt="3"/>
              </a:pPr>
              <a:r>
                <a:rPr lang="en-US" sz="1800">
                  <a:latin typeface="Courier New" pitchFamily="49" charset="0"/>
                </a:rPr>
                <a:t>   18000    0.040         0.80       3         4</a:t>
              </a:r>
            </a:p>
            <a:p>
              <a:pPr marL="685800" indent="-685800">
                <a:buFontTx/>
                <a:buAutoNum type="arabicPlain" startAt="4"/>
              </a:pPr>
              <a:r>
                <a:rPr lang="en-US" sz="1800">
                  <a:latin typeface="Courier New" pitchFamily="49" charset="0"/>
                </a:rPr>
                <a:t>   18000    0.040         0.80       4         5</a:t>
              </a:r>
            </a:p>
            <a:p>
              <a:pPr marL="685800" indent="-685800">
                <a:buFontTx/>
                <a:buAutoNum type="arabicPlain" startAt="5"/>
              </a:pPr>
              <a:r>
                <a:rPr lang="en-US" sz="1800">
                  <a:latin typeface="Courier New" pitchFamily="49" charset="0"/>
                </a:rPr>
                <a:t>   18000    0.040         0.80       3         5</a:t>
              </a:r>
            </a:p>
            <a:p>
              <a:pPr marL="685800" indent="-685800">
                <a:buFontTx/>
                <a:buAutoNum type="arabicPlain" startAt="6"/>
              </a:pPr>
              <a:r>
                <a:rPr lang="en-US" sz="1800">
                  <a:latin typeface="Courier New" pitchFamily="49" charset="0"/>
                </a:rPr>
                <a:t>   22000    0.040         0.80       5         6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14000    0.040         0.80       6         7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</a:t>
              </a: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endParaRPr lang="en-US" sz="1800">
                <a:latin typeface="Courier New" pitchFamily="49" charset="0"/>
              </a:endParaRPr>
            </a:p>
            <a:p>
              <a:pPr marL="685800" indent="-685800"/>
              <a:r>
                <a:rPr lang="en-US" sz="1800">
                  <a:solidFill>
                    <a:schemeClr val="tx2"/>
                  </a:solidFill>
                  <a:latin typeface="Courier New" pitchFamily="49" charset="0"/>
                </a:rPr>
                <a:t>XSECT</a:t>
              </a:r>
              <a:r>
                <a:rPr lang="en-US" sz="1800">
                  <a:latin typeface="Courier New" pitchFamily="49" charset="0"/>
                </a:rPr>
                <a:t> </a:t>
              </a:r>
            </a:p>
            <a:p>
              <a:pPr marL="685800" indent="-685800"/>
              <a:r>
                <a:rPr lang="en-US" sz="1800">
                  <a:solidFill>
                    <a:schemeClr val="accent1"/>
                  </a:solidFill>
                  <a:latin typeface="Courier New" pitchFamily="49" charset="0"/>
                </a:rPr>
                <a:t>CHAN_NO</a:t>
              </a:r>
              <a:r>
                <a:rPr lang="en-US" sz="1800">
                  <a:latin typeface="Courier New" pitchFamily="49" charset="0"/>
                </a:rPr>
                <a:t>   DISTANCE    FILE</a:t>
              </a:r>
            </a:p>
            <a:p>
              <a:pPr marL="685800" indent="-685800">
                <a:buFontTx/>
                <a:buAutoNum type="arabicPlain"/>
              </a:pPr>
              <a:r>
                <a:rPr lang="en-US" sz="1800">
                  <a:latin typeface="Courier New" pitchFamily="49" charset="0"/>
                </a:rPr>
                <a:t>     0.200       1_0_200.txt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1         0.800       1_0_800.txt</a:t>
              </a:r>
            </a:p>
            <a:p>
              <a:pPr marL="685800" indent="-685800">
                <a:buFontTx/>
                <a:buAutoNum type="arabicPlain" startAt="2"/>
              </a:pPr>
              <a:r>
                <a:rPr lang="en-US" sz="1800">
                  <a:latin typeface="Courier New" pitchFamily="49" charset="0"/>
                </a:rPr>
                <a:t>     0.500       2_0_500.txt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...</a:t>
              </a:r>
            </a:p>
            <a:p>
              <a:pPr marL="685800" indent="-685800">
                <a:buFontTx/>
                <a:buAutoNum type="arabicPlain" startAt="7"/>
              </a:pPr>
              <a:r>
                <a:rPr lang="en-US" sz="1800">
                  <a:latin typeface="Courier New" pitchFamily="49" charset="0"/>
                </a:rPr>
                <a:t>     0.900       7_0_900.txt</a:t>
              </a:r>
            </a:p>
            <a:p>
              <a:pPr marL="685800" indent="-685800"/>
              <a:r>
                <a:rPr lang="en-US" sz="1800">
                  <a:latin typeface="Courier New" pitchFamily="49" charset="0"/>
                </a:rPr>
                <a:t>END </a:t>
              </a:r>
            </a:p>
          </p:txBody>
        </p:sp>
        <p:sp>
          <p:nvSpPr>
            <p:cNvPr id="25605" name="AutoShape 8"/>
            <p:cNvSpPr>
              <a:spLocks/>
            </p:cNvSpPr>
            <p:nvPr/>
          </p:nvSpPr>
          <p:spPr bwMode="auto">
            <a:xfrm>
              <a:off x="3286" y="3032"/>
              <a:ext cx="56" cy="1057"/>
            </a:xfrm>
            <a:prstGeom prst="rightBrace">
              <a:avLst>
                <a:gd name="adj1" fmla="val 157292"/>
                <a:gd name="adj2" fmla="val 50000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6" name="Text Box 9"/>
            <p:cNvSpPr txBox="1">
              <a:spLocks noChangeArrowheads="1"/>
            </p:cNvSpPr>
            <p:nvPr/>
          </p:nvSpPr>
          <p:spPr bwMode="auto">
            <a:xfrm>
              <a:off x="3373" y="3404"/>
              <a:ext cx="131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Child Table</a:t>
              </a:r>
            </a:p>
          </p:txBody>
        </p:sp>
        <p:sp>
          <p:nvSpPr>
            <p:cNvPr id="25607" name="Text Box 10"/>
            <p:cNvSpPr txBox="1">
              <a:spLocks noChangeArrowheads="1"/>
            </p:cNvSpPr>
            <p:nvPr/>
          </p:nvSpPr>
          <p:spPr bwMode="auto">
            <a:xfrm>
              <a:off x="2672" y="2477"/>
              <a:ext cx="14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Parent Table</a:t>
              </a:r>
            </a:p>
          </p:txBody>
        </p:sp>
        <p:sp>
          <p:nvSpPr>
            <p:cNvPr id="25608" name="AutoShape 11"/>
            <p:cNvSpPr>
              <a:spLocks/>
            </p:cNvSpPr>
            <p:nvPr/>
          </p:nvSpPr>
          <p:spPr bwMode="auto">
            <a:xfrm rot="5400000">
              <a:off x="2758" y="757"/>
              <a:ext cx="114" cy="3328"/>
            </a:xfrm>
            <a:prstGeom prst="rightBrace">
              <a:avLst>
                <a:gd name="adj1" fmla="val 243275"/>
                <a:gd name="adj2" fmla="val 50046"/>
              </a:avLst>
            </a:prstGeom>
            <a:noFill/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609" name="AutoShape 13"/>
            <p:cNvSpPr>
              <a:spLocks noChangeArrowheads="1"/>
            </p:cNvSpPr>
            <p:nvPr/>
          </p:nvSpPr>
          <p:spPr bwMode="auto">
            <a:xfrm>
              <a:off x="4837" y="972"/>
              <a:ext cx="191" cy="133"/>
            </a:xfrm>
            <a:prstGeom prst="leftArrow">
              <a:avLst>
                <a:gd name="adj1" fmla="val 50000"/>
                <a:gd name="adj2" fmla="val 35902"/>
              </a:avLst>
            </a:prstGeom>
            <a:solidFill>
              <a:schemeClr val="tx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Text Box 14"/>
            <p:cNvSpPr txBox="1">
              <a:spLocks noChangeArrowheads="1"/>
            </p:cNvSpPr>
            <p:nvPr/>
          </p:nvSpPr>
          <p:spPr bwMode="auto">
            <a:xfrm>
              <a:off x="183" y="330"/>
              <a:ext cx="130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tx2"/>
                  </a:solidFill>
                </a:rPr>
                <a:t>Table Name</a:t>
              </a:r>
            </a:p>
          </p:txBody>
        </p:sp>
        <p:sp>
          <p:nvSpPr>
            <p:cNvPr id="25611" name="AutoShape 15"/>
            <p:cNvSpPr>
              <a:spLocks noChangeArrowheads="1"/>
            </p:cNvSpPr>
            <p:nvPr/>
          </p:nvSpPr>
          <p:spPr bwMode="auto">
            <a:xfrm>
              <a:off x="698" y="612"/>
              <a:ext cx="56" cy="163"/>
            </a:xfrm>
            <a:prstGeom prst="downArrow">
              <a:avLst>
                <a:gd name="adj1" fmla="val 50000"/>
                <a:gd name="adj2" fmla="val 72768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Text Box 16"/>
            <p:cNvSpPr txBox="1">
              <a:spLocks noChangeArrowheads="1"/>
            </p:cNvSpPr>
            <p:nvPr/>
          </p:nvSpPr>
          <p:spPr bwMode="auto">
            <a:xfrm>
              <a:off x="1011" y="605"/>
              <a:ext cx="96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>
                  <a:solidFill>
                    <a:schemeClr val="accent1"/>
                  </a:solidFill>
                </a:rPr>
                <a:t>Identifier</a:t>
              </a:r>
            </a:p>
          </p:txBody>
        </p:sp>
        <p:sp>
          <p:nvSpPr>
            <p:cNvPr id="25613" name="AutoShape 19"/>
            <p:cNvSpPr>
              <a:spLocks noChangeArrowheads="1"/>
            </p:cNvSpPr>
            <p:nvPr/>
          </p:nvSpPr>
          <p:spPr bwMode="auto">
            <a:xfrm rot="2893719">
              <a:off x="902" y="780"/>
              <a:ext cx="70" cy="231"/>
            </a:xfrm>
            <a:prstGeom prst="downArrow">
              <a:avLst>
                <a:gd name="adj1" fmla="val 50000"/>
                <a:gd name="adj2" fmla="val 825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4" name="Text Box 20"/>
            <p:cNvSpPr txBox="1">
              <a:spLocks noChangeArrowheads="1"/>
            </p:cNvSpPr>
            <p:nvPr/>
          </p:nvSpPr>
          <p:spPr bwMode="auto">
            <a:xfrm>
              <a:off x="937" y="2602"/>
              <a:ext cx="160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accent1"/>
                  </a:solidFill>
                </a:rPr>
                <a:t>Parent Identifier     </a:t>
              </a:r>
            </a:p>
          </p:txBody>
        </p:sp>
        <p:sp>
          <p:nvSpPr>
            <p:cNvPr id="25615" name="AutoShape 21"/>
            <p:cNvSpPr>
              <a:spLocks noChangeArrowheads="1"/>
            </p:cNvSpPr>
            <p:nvPr/>
          </p:nvSpPr>
          <p:spPr bwMode="auto">
            <a:xfrm rot="2893719">
              <a:off x="838" y="2810"/>
              <a:ext cx="65" cy="222"/>
            </a:xfrm>
            <a:prstGeom prst="downArrow">
              <a:avLst>
                <a:gd name="adj1" fmla="val 50000"/>
                <a:gd name="adj2" fmla="val 8538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pPr algn="ctr"/>
              <a:endParaRPr lang="en-US"/>
            </a:p>
          </p:txBody>
        </p:sp>
        <p:sp>
          <p:nvSpPr>
            <p:cNvPr id="25616" name="Freeform 23"/>
            <p:cNvSpPr>
              <a:spLocks/>
            </p:cNvSpPr>
            <p:nvPr/>
          </p:nvSpPr>
          <p:spPr bwMode="auto">
            <a:xfrm>
              <a:off x="93" y="538"/>
              <a:ext cx="121" cy="2266"/>
            </a:xfrm>
            <a:custGeom>
              <a:avLst/>
              <a:gdLst>
                <a:gd name="T0" fmla="*/ 121 w 121"/>
                <a:gd name="T1" fmla="*/ 0 h 2266"/>
                <a:gd name="T2" fmla="*/ 55 w 121"/>
                <a:gd name="T3" fmla="*/ 81 h 2266"/>
                <a:gd name="T4" fmla="*/ 7 w 121"/>
                <a:gd name="T5" fmla="*/ 386 h 2266"/>
                <a:gd name="T6" fmla="*/ 12 w 121"/>
                <a:gd name="T7" fmla="*/ 1661 h 2266"/>
                <a:gd name="T8" fmla="*/ 12 w 121"/>
                <a:gd name="T9" fmla="*/ 2061 h 2266"/>
                <a:gd name="T10" fmla="*/ 21 w 121"/>
                <a:gd name="T11" fmla="*/ 2185 h 2266"/>
                <a:gd name="T12" fmla="*/ 59 w 121"/>
                <a:gd name="T13" fmla="*/ 2266 h 22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1"/>
                <a:gd name="T22" fmla="*/ 0 h 2266"/>
                <a:gd name="T23" fmla="*/ 121 w 121"/>
                <a:gd name="T24" fmla="*/ 2266 h 226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1" h="2266">
                  <a:moveTo>
                    <a:pt x="121" y="0"/>
                  </a:moveTo>
                  <a:cubicBezTo>
                    <a:pt x="110" y="13"/>
                    <a:pt x="74" y="17"/>
                    <a:pt x="55" y="81"/>
                  </a:cubicBezTo>
                  <a:cubicBezTo>
                    <a:pt x="36" y="145"/>
                    <a:pt x="14" y="123"/>
                    <a:pt x="7" y="386"/>
                  </a:cubicBezTo>
                  <a:cubicBezTo>
                    <a:pt x="0" y="649"/>
                    <a:pt x="11" y="1382"/>
                    <a:pt x="12" y="1661"/>
                  </a:cubicBezTo>
                  <a:cubicBezTo>
                    <a:pt x="13" y="1940"/>
                    <a:pt x="11" y="1974"/>
                    <a:pt x="12" y="2061"/>
                  </a:cubicBezTo>
                  <a:cubicBezTo>
                    <a:pt x="13" y="2148"/>
                    <a:pt x="13" y="2151"/>
                    <a:pt x="21" y="2185"/>
                  </a:cubicBezTo>
                  <a:cubicBezTo>
                    <a:pt x="29" y="2219"/>
                    <a:pt x="50" y="2249"/>
                    <a:pt x="59" y="2266"/>
                  </a:cubicBez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Tables + Layering</a:t>
            </a:r>
          </a:p>
        </p:txBody>
      </p:sp>
      <p:pic>
        <p:nvPicPr>
          <p:cNvPr id="27650" name="Picture 6"/>
          <p:cNvPicPr>
            <a:picLocks noChangeAspect="1" noChangeArrowheads="1"/>
          </p:cNvPicPr>
          <p:nvPr/>
        </p:nvPicPr>
        <p:blipFill>
          <a:blip r:embed="rId3" cstate="print"/>
          <a:srcRect l="10548" t="16594" b="6383"/>
          <a:stretch>
            <a:fillRect/>
          </a:stretch>
        </p:blipFill>
        <p:spPr bwMode="auto">
          <a:xfrm>
            <a:off x="238125" y="1525588"/>
            <a:ext cx="5654675" cy="3659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7651" name="Group 11"/>
          <p:cNvGrpSpPr>
            <a:grpSpLocks/>
          </p:cNvGrpSpPr>
          <p:nvPr/>
        </p:nvGrpSpPr>
        <p:grpSpPr bwMode="auto">
          <a:xfrm>
            <a:off x="1870075" y="2503488"/>
            <a:ext cx="6550025" cy="3325812"/>
            <a:chOff x="1178" y="1577"/>
            <a:chExt cx="4126" cy="2095"/>
          </a:xfrm>
        </p:grpSpPr>
        <p:pic>
          <p:nvPicPr>
            <p:cNvPr id="27652" name="Picture 9"/>
            <p:cNvPicPr>
              <a:picLocks noChangeAspect="1" noChangeArrowheads="1"/>
            </p:cNvPicPr>
            <p:nvPr/>
          </p:nvPicPr>
          <p:blipFill>
            <a:blip r:embed="rId4" cstate="print"/>
            <a:srcRect l="9241" t="18350" b="4234"/>
            <a:stretch>
              <a:fillRect/>
            </a:stretch>
          </p:blipFill>
          <p:spPr bwMode="auto">
            <a:xfrm>
              <a:off x="1178" y="1577"/>
              <a:ext cx="4126" cy="20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7653" name="Rectangle 10"/>
            <p:cNvSpPr>
              <a:spLocks noChangeArrowheads="1"/>
            </p:cNvSpPr>
            <p:nvPr/>
          </p:nvSpPr>
          <p:spPr bwMode="auto">
            <a:xfrm>
              <a:off x="4113" y="1766"/>
              <a:ext cx="1038" cy="795"/>
            </a:xfrm>
            <a:prstGeom prst="rect">
              <a:avLst/>
            </a:prstGeom>
            <a:solidFill>
              <a:srgbClr val="800080">
                <a:alpha val="20000"/>
              </a:srgbClr>
            </a:solidFill>
            <a:ln w="9525">
              <a:solidFill>
                <a:srgbClr val="9933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Layering Best Practices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Keep things thematic</a:t>
            </a:r>
          </a:p>
          <a:p>
            <a:r>
              <a:rPr lang="en-US" dirty="0" smtClean="0"/>
              <a:t>Don’t put your stuff in </a:t>
            </a:r>
            <a:r>
              <a:rPr lang="en-US" dirty="0" err="1" smtClean="0"/>
              <a:t>common_input</a:t>
            </a:r>
            <a:endParaRPr lang="en-US" dirty="0" smtClean="0"/>
          </a:p>
          <a:p>
            <a:pPr lvl="1"/>
            <a:r>
              <a:rPr lang="en-US" dirty="0" smtClean="0"/>
              <a:t>Make up something like /</a:t>
            </a:r>
            <a:r>
              <a:rPr lang="en-US" dirty="0" err="1" smtClean="0"/>
              <a:t>user_common</a:t>
            </a:r>
            <a:endParaRPr lang="en-US" dirty="0" smtClean="0"/>
          </a:p>
          <a:p>
            <a:r>
              <a:rPr lang="en-US" dirty="0" smtClean="0"/>
              <a:t>Only override things you are changing</a:t>
            </a:r>
          </a:p>
          <a:p>
            <a:r>
              <a:rPr lang="en-US" dirty="0" smtClean="0"/>
              <a:t>Check the echoed input file</a:t>
            </a:r>
          </a:p>
          <a:p>
            <a:r>
              <a:rPr lang="en-US" dirty="0" smtClean="0"/>
              <a:t>Make sure you understand identifiers</a:t>
            </a:r>
          </a:p>
          <a:p>
            <a:pPr lvl="1"/>
            <a:r>
              <a:rPr lang="en-US" dirty="0" smtClean="0"/>
              <a:t>The output ones are sneaky</a:t>
            </a:r>
          </a:p>
          <a:p>
            <a:endParaRPr lang="en-US" dirty="0" smtClean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7A6D4F-A7E5-4342-8FB6-C38B0C0F7DA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23850"/>
            <a:ext cx="7870825" cy="1143000"/>
          </a:xfrm>
        </p:spPr>
        <p:txBody>
          <a:bodyPr/>
          <a:lstStyle/>
          <a:p>
            <a:r>
              <a:rPr lang="en-US" smtClean="0"/>
              <a:t>ENVVAR: Text Substitution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0038" y="1362075"/>
            <a:ext cx="8664575" cy="50593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smtClean="0"/>
              <a:t>Used for flexibility…avoids multiple files and erasing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Define in ENVVAR table (or OS environment):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r>
              <a:rPr lang="en-US" sz="2600" smtClean="0"/>
              <a:t>Subject to layering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Use anywhere else using ${ }:   </a:t>
            </a:r>
          </a:p>
          <a:p>
            <a:pPr>
              <a:lnSpc>
                <a:spcPct val="80000"/>
              </a:lnSpc>
            </a:pPr>
            <a:r>
              <a:rPr lang="en-US" sz="2600" smtClean="0"/>
              <a:t>Nesting and interdependency allowed.</a:t>
            </a:r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</a:pPr>
            <a:endParaRPr lang="en-US" sz="2600" smtClean="0"/>
          </a:p>
          <a:p>
            <a:pPr>
              <a:lnSpc>
                <a:spcPct val="80000"/>
              </a:lnSpc>
              <a:buFontTx/>
              <a:buNone/>
            </a:pPr>
            <a:endParaRPr lang="en-US" sz="2400" smtClean="0"/>
          </a:p>
        </p:txBody>
      </p:sp>
      <p:sp>
        <p:nvSpPr>
          <p:cNvPr id="29699" name="Rectangle 4"/>
          <p:cNvSpPr>
            <a:spLocks noChangeArrowheads="1"/>
          </p:cNvSpPr>
          <p:nvPr/>
        </p:nvSpPr>
        <p:spPr bwMode="auto">
          <a:xfrm>
            <a:off x="1455738" y="2981325"/>
            <a:ext cx="4572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endParaRPr lang="en-US"/>
          </a:p>
        </p:txBody>
      </p:sp>
      <p:sp>
        <p:nvSpPr>
          <p:cNvPr id="29700" name="Rectangle 5"/>
          <p:cNvSpPr>
            <a:spLocks noChangeArrowheads="1"/>
          </p:cNvSpPr>
          <p:nvPr/>
        </p:nvSpPr>
        <p:spPr bwMode="auto">
          <a:xfrm>
            <a:off x="1019175" y="2262188"/>
            <a:ext cx="7448550" cy="243681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ENVVAR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NAME             VALUE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DSM2INPUTDIR     ${DSM2_HOME}/common_input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START_DATE       01JAN1990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STUDYDIR         .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OUTPUT           ${STUDYDIR}/output</a:t>
            </a:r>
          </a:p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END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5357813" y="5330825"/>
            <a:ext cx="2927350" cy="427038"/>
          </a:xfrm>
          <a:prstGeom prst="rect">
            <a:avLst/>
          </a:prstGeom>
          <a:solidFill>
            <a:srgbClr val="CCFFCC"/>
          </a:solidFill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685800" indent="-685800"/>
            <a:r>
              <a:rPr lang="en-US" sz="2200">
                <a:solidFill>
                  <a:schemeClr val="bg2"/>
                </a:solidFill>
                <a:latin typeface="Courier New" pitchFamily="49" charset="0"/>
              </a:rPr>
              <a:t>${DSM2INPUTDIR}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34615</TotalTime>
  <Words>472</Words>
  <Application>Microsoft Office PowerPoint</Application>
  <PresentationFormat>On-screen Show (4:3)</PresentationFormat>
  <Paragraphs>144</Paragraphs>
  <Slides>13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Blank Presentation</vt:lpstr>
      <vt:lpstr>Input System and Layering</vt:lpstr>
      <vt:lpstr>Topics</vt:lpstr>
      <vt:lpstr>Data Management</vt:lpstr>
      <vt:lpstr>Layering System</vt:lpstr>
      <vt:lpstr>Include Blocks</vt:lpstr>
      <vt:lpstr>Tables</vt:lpstr>
      <vt:lpstr>Tables + Layering</vt:lpstr>
      <vt:lpstr>Layering Best Practices</vt:lpstr>
      <vt:lpstr>ENVVAR: Text Substitution</vt:lpstr>
      <vt:lpstr>Configuration Files</vt:lpstr>
      <vt:lpstr>Style</vt:lpstr>
      <vt:lpstr>Slide 12</vt:lpstr>
      <vt:lpstr>For Version 6 Users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eli</cp:lastModifiedBy>
  <cp:revision>593</cp:revision>
  <cp:lastPrinted>2001-10-29T22:33:12Z</cp:lastPrinted>
  <dcterms:created xsi:type="dcterms:W3CDTF">2000-01-22T00:01:28Z</dcterms:created>
  <dcterms:modified xsi:type="dcterms:W3CDTF">2009-09-08T17:29:46Z</dcterms:modified>
  <cp:category>HYDRO</cp:category>
</cp:coreProperties>
</file>