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5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6169" r:id="rId1"/>
  </p:sldMasterIdLst>
  <p:notesMasterIdLst>
    <p:notesMasterId r:id="rId15"/>
  </p:notesMasterIdLst>
  <p:handoutMasterIdLst>
    <p:handoutMasterId r:id="rId16"/>
  </p:handoutMasterIdLst>
  <p:sldIdLst>
    <p:sldId id="945" r:id="rId2"/>
    <p:sldId id="946" r:id="rId3"/>
    <p:sldId id="938" r:id="rId4"/>
    <p:sldId id="961" r:id="rId5"/>
    <p:sldId id="947" r:id="rId6"/>
    <p:sldId id="955" r:id="rId7"/>
    <p:sldId id="958" r:id="rId8"/>
    <p:sldId id="960" r:id="rId9"/>
    <p:sldId id="941" r:id="rId10"/>
    <p:sldId id="957" r:id="rId11"/>
    <p:sldId id="959" r:id="rId12"/>
    <p:sldId id="953" r:id="rId13"/>
    <p:sldId id="944" r:id="rId14"/>
  </p:sldIdLst>
  <p:sldSz cx="12192000" cy="6858000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iru Jiang" initials="H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9933FF"/>
    <a:srgbClr val="FFFF00"/>
    <a:srgbClr val="FFFF66"/>
    <a:srgbClr val="FF9194"/>
    <a:srgbClr val="00B050"/>
    <a:srgbClr val="0070C0"/>
    <a:srgbClr val="FFCC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8" autoAdjust="0"/>
    <p:restoredTop sz="89543" autoAdjust="0"/>
  </p:normalViewPr>
  <p:slideViewPr>
    <p:cSldViewPr>
      <p:cViewPr>
        <p:scale>
          <a:sx n="110" d="100"/>
          <a:sy n="110" d="100"/>
        </p:scale>
        <p:origin x="2784" y="12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50" y="-120"/>
      </p:cViewPr>
      <p:guideLst>
        <p:guide orient="horz" pos="3127"/>
        <p:guide pos="210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G:\2017&#22283;&#38555;&#31309;&#39636;&#38651;&#36335;&#38651;&#33126;&#36628;&#21161;&#35373;&#35336;&#36575;&#39636;&#35069;&#20316;&#31478;&#36093;\&#21508;&#38917;&#32879;&#32097;&#36039;&#26009;\2017%20CAD%20&#21443;&#36093;&#23416;&#29983;&#36039;&#26009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5"/>
              <c:spPr>
                <a:noFill/>
                <a:ln w="25400">
                  <a:noFill/>
                </a:ln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國際賽統計!$AB$4:$AB$9</c:f>
              <c:numCache>
                <c:formatCode>General</c:formatCode>
                <c:ptCount val="6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  <c:pt idx="5">
                  <c:v>2017.0</c:v>
                </c:pt>
              </c:numCache>
            </c:numRef>
          </c:cat>
          <c:val>
            <c:numRef>
              <c:f>國際賽統計!$AC$4:$AC$9</c:f>
              <c:numCache>
                <c:formatCode>General</c:formatCode>
                <c:ptCount val="6"/>
                <c:pt idx="0">
                  <c:v>56.0</c:v>
                </c:pt>
                <c:pt idx="1">
                  <c:v>89.0</c:v>
                </c:pt>
                <c:pt idx="2">
                  <c:v>93.0</c:v>
                </c:pt>
                <c:pt idx="3">
                  <c:v>112.0</c:v>
                </c:pt>
                <c:pt idx="4" formatCode="0_ ">
                  <c:v>135.0</c:v>
                </c:pt>
                <c:pt idx="5" formatCode="0_ ">
                  <c:v>123.0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323-4903-A8E0-9F5815903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024288"/>
        <c:axId val="-209637472"/>
      </c:lineChart>
      <c:catAx>
        <c:axId val="-20902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37472"/>
        <c:crosses val="autoZero"/>
        <c:auto val="1"/>
        <c:lblAlgn val="ctr"/>
        <c:lblOffset val="100"/>
        <c:noMultiLvlLbl val="0"/>
      </c:catAx>
      <c:valAx>
        <c:axId val="-209637472"/>
        <c:scaling>
          <c:orientation val="minMax"/>
          <c:min val="40.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024288"/>
        <c:crosses val="autoZero"/>
        <c:crossBetween val="between"/>
        <c:majorUnit val="20.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5300"/>
          </a:xfrm>
          <a:prstGeom prst="rect">
            <a:avLst/>
          </a:prstGeom>
        </p:spPr>
        <p:txBody>
          <a:bodyPr vert="horz" lIns="87554" tIns="43777" rIns="87554" bIns="43777" rtlCol="0"/>
          <a:lstStyle>
            <a:lvl1pPr algn="l">
              <a:defRPr sz="11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lIns="87554" tIns="43777" rIns="87554" bIns="43777" rtlCol="0"/>
          <a:lstStyle>
            <a:lvl1pPr algn="r">
              <a:defRPr sz="1100">
                <a:ea typeface="新細明體" pitchFamily="18" charset="-120"/>
              </a:defRPr>
            </a:lvl1pPr>
          </a:lstStyle>
          <a:p>
            <a:pPr>
              <a:defRPr/>
            </a:pPr>
            <a:fld id="{A4FABB4F-26C7-481E-BD9C-9F8CD6CC75AF}" type="datetimeFigureOut">
              <a:rPr lang="zh-TW" altLang="en-US"/>
              <a:pPr>
                <a:defRPr/>
              </a:pPr>
              <a:t>2017/10/30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890838" cy="495300"/>
          </a:xfrm>
          <a:prstGeom prst="rect">
            <a:avLst/>
          </a:prstGeom>
        </p:spPr>
        <p:txBody>
          <a:bodyPr vert="horz" lIns="87554" tIns="43777" rIns="87554" bIns="43777" rtlCol="0" anchor="b"/>
          <a:lstStyle>
            <a:lvl1pPr algn="l">
              <a:defRPr sz="11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778250" y="9431338"/>
            <a:ext cx="2889250" cy="495300"/>
          </a:xfrm>
          <a:prstGeom prst="rect">
            <a:avLst/>
          </a:prstGeom>
        </p:spPr>
        <p:txBody>
          <a:bodyPr vert="horz" lIns="87554" tIns="43777" rIns="87554" bIns="43777" rtlCol="0" anchor="b"/>
          <a:lstStyle>
            <a:lvl1pPr algn="r">
              <a:defRPr sz="1100">
                <a:ea typeface="新細明體" pitchFamily="18" charset="-120"/>
              </a:defRPr>
            </a:lvl1pPr>
          </a:lstStyle>
          <a:p>
            <a:pPr>
              <a:defRPr/>
            </a:pPr>
            <a:fld id="{1FC79E47-D009-4EA3-B9B5-D89038A3F5B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87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850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850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3D6D5265-3DA1-4F04-88D0-7AF23E7AC55F}" type="datetimeFigureOut">
              <a:rPr lang="zh-TW" altLang="en-US"/>
              <a:pPr>
                <a:defRPr/>
              </a:pPr>
              <a:t>2017/10/30</a:t>
            </a:fld>
            <a:endParaRPr lang="en-US" altLang="zh-TW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6125"/>
            <a:ext cx="6615112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54" tIns="43777" rIns="87554" bIns="43777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dirty="0" smtClean="0"/>
              <a:t>按一下以編輯母片文字樣式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850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850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3AAA7625-F743-4F6C-B0FB-782740E325AA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6519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6125"/>
            <a:ext cx="6615112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od evening, I am Myung-Chul from IBM, </a:t>
            </a:r>
          </a:p>
          <a:p>
            <a:r>
              <a:rPr lang="en-US" baseline="0" dirty="0" smtClean="0"/>
              <a:t>I personally was a contestant back in 2012 since then I’ve started serving as a topic chair and general co chair </a:t>
            </a:r>
          </a:p>
          <a:p>
            <a:r>
              <a:rPr lang="en-US" baseline="0" dirty="0" smtClean="0"/>
              <a:t>This year I am the general chair of the ICCAD 2017 contest. </a:t>
            </a:r>
          </a:p>
          <a:p>
            <a:r>
              <a:rPr lang="en-US" baseline="0" dirty="0" smtClean="0"/>
              <a:t>I will give you a brief updates on this year’s status.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AA7625-F743-4F6C-B0FB-782740E325AA}" type="slidenum">
              <a:rPr lang="zh-TW" altLang="en-US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71428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6125"/>
            <a:ext cx="6615112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200" dirty="0" smtClean="0"/>
              <a:t>Call for participation was back in Feb.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200" dirty="0" smtClean="0"/>
              <a:t>We have three</a:t>
            </a:r>
            <a:r>
              <a:rPr lang="en-US" altLang="zh-TW" sz="2200" baseline="0" dirty="0" smtClean="0"/>
              <a:t> rounds of evaluations are coming up, alpha, beta, and final starting from Jun 25</a:t>
            </a:r>
            <a:endParaRPr lang="en-US" altLang="zh-TW" sz="2200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200" dirty="0" smtClean="0"/>
              <a:t>We release the best results after alpha/beta evaluation to encourage contestants to further improve their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AA7625-F743-4F6C-B0FB-782740E325AA}" type="slidenum">
              <a:rPr lang="zh-TW" altLang="en-US" smtClean="0"/>
              <a:pPr>
                <a:defRPr/>
              </a:pPr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7674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6125"/>
            <a:ext cx="6615112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our generous sponsors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AA7625-F743-4F6C-B0FB-782740E325AA}" type="slidenum">
              <a:rPr lang="zh-TW" altLang="en-US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1734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6125"/>
            <a:ext cx="6615112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bit of session</a:t>
            </a:r>
            <a:r>
              <a:rPr lang="en-US" baseline="0" dirty="0" smtClean="0"/>
              <a:t> details at ICCAD session proposal. </a:t>
            </a:r>
            <a:endParaRPr lang="en-US" dirty="0" smtClean="0"/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+mn-cs"/>
              </a:rPr>
              <a:t>Finally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+mn-cs"/>
              </a:rPr>
              <a:t>, a talk 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+mn-cs"/>
              </a:rPr>
              <a:t>OpenDesign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+mn-cs"/>
              </a:rPr>
              <a:t> Flow2.0 will describe the recent progress on building an academic design flow and infrastructure for EDA research, purely composed by the past contest results.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+mn-cs"/>
              </a:rPr>
              <a:t>. We expect that the session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+mn-cs"/>
              </a:rPr>
              <a:t>will have education values and is interesting to the general audience of ICCAD.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AA7625-F743-4F6C-B0FB-782740E325AA}" type="slidenum">
              <a:rPr lang="zh-TW" altLang="en-US" smtClean="0"/>
              <a:pPr>
                <a:defRPr/>
              </a:pPr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36984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7C6CEC6-528D-4B42-AA83-BC35FA27B598}" type="slidenum">
              <a:rPr lang="ja-JP" altLang="en-US" smtClean="0">
                <a:latin typeface="Times New Roman" pitchFamily="18" charset="0"/>
              </a:rPr>
              <a:pPr/>
              <a:t>13</a:t>
            </a:fld>
            <a:endParaRPr lang="en-US" altLang="ja-JP" dirty="0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6125"/>
            <a:ext cx="6615112" cy="37211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391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8" y="746125"/>
            <a:ext cx="6615112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Industry experts in the various areas set forth topics what matter now, including </a:t>
            </a:r>
            <a:r>
              <a:rPr lang="en-US" altLang="zh-TW" dirty="0" smtClean="0"/>
              <a:t>Realistic</a:t>
            </a:r>
            <a:r>
              <a:rPr lang="en-US" altLang="zh-TW" baseline="0" dirty="0" smtClean="0"/>
              <a:t> benchmarks and common evaluation frameworks: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WE also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to advance the state-of-the-art in EDA,</a:t>
            </a:r>
            <a:r>
              <a:rPr lang="en-US" altLang="zh-TW" baseline="0" dirty="0" smtClean="0"/>
              <a:t>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also enables us to find new</a:t>
            </a:r>
            <a:r>
              <a:rPr lang="en-US" altLang="zh-TW" baseline="0" dirty="0" smtClean="0"/>
              <a:t> insights and approaches to problems. Find new talents </a:t>
            </a:r>
            <a:r>
              <a:rPr lang="en-US" altLang="zh-TW" dirty="0" smtClean="0"/>
              <a:t>from </a:t>
            </a:r>
            <a:r>
              <a:rPr lang="en-US" altLang="zh-TW" dirty="0" err="1" smtClean="0"/>
              <a:t>interntional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univer</a:t>
            </a:r>
            <a:endParaRPr lang="en-US" altLang="zh-TW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AA7625-F743-4F6C-B0FB-782740E325AA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297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6125"/>
            <a:ext cx="6615112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+mn-cs"/>
              </a:rPr>
              <a:t>Over the last five years, the CAD contest special session has been one of the most popular sessions at ICCAD.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AA7625-F743-4F6C-B0FB-782740E325AA}" type="slidenum">
              <a:rPr lang="zh-TW" altLang="en-US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31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6125"/>
            <a:ext cx="6615112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we quantitatively summarize the impact of CAD contest on EDA research, </a:t>
            </a:r>
          </a:p>
          <a:p>
            <a:r>
              <a:rPr lang="en-US" baseline="0" dirty="0" err="1" smtClean="0"/>
              <a:t>Acoording</a:t>
            </a:r>
            <a:r>
              <a:rPr lang="en-US" baseline="0" dirty="0" smtClean="0"/>
              <a:t> to.. .. The number of citation to the past ICCAD contest papers are </a:t>
            </a:r>
            <a:r>
              <a:rPr lang="en-US" baseline="0" dirty="0" err="1" smtClean="0"/>
              <a:t>totalling</a:t>
            </a:r>
            <a:r>
              <a:rPr lang="en-US" baseline="0" dirty="0" smtClean="0"/>
              <a:t> 130, right before DAC 2017.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AA7625-F743-4F6C-B0FB-782740E325AA}" type="slidenum">
              <a:rPr lang="zh-TW" altLang="en-US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330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6125"/>
            <a:ext cx="6615112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started with 56 teams from 7 regions in 2012, then then number of participants rapidly increased over the years, </a:t>
            </a:r>
          </a:p>
          <a:p>
            <a:r>
              <a:rPr lang="en-US" baseline="0" dirty="0" smtClean="0"/>
              <a:t>In 2016, 135 teams registered fro the contest. If we assume about 4 people per team on average, that’s easily over 400 people, who were engaged in the contest directly and indirectly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AA7625-F743-4F6C-B0FB-782740E325AA}" type="slidenum">
              <a:rPr lang="zh-TW" altLang="en-US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893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6125"/>
            <a:ext cx="6615112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2017,</a:t>
            </a:r>
            <a:r>
              <a:rPr lang="en-US" baseline="0" dirty="0" smtClean="0"/>
              <a:t> we were able to attract 123 teams from 10 regions,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AA7625-F743-4F6C-B0FB-782740E325AA}" type="slidenum">
              <a:rPr lang="zh-TW" altLang="en-US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14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6125"/>
            <a:ext cx="6615112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Diversity</a:t>
            </a:r>
            <a:r>
              <a:rPr lang="en-US" baseline="0" dirty="0" smtClean="0"/>
              <a:t> of team changed a bit, participation from china increased quite a 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AA7625-F743-4F6C-B0FB-782740E325AA}" type="slidenum">
              <a:rPr lang="zh-TW" altLang="en-US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5115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8" y="746125"/>
            <a:ext cx="6615112" cy="3721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I’d liked to appreciate our amazing</a:t>
            </a:r>
            <a:r>
              <a:rPr lang="en-US" altLang="zh-TW" baseline="0" dirty="0" smtClean="0"/>
              <a:t> contest </a:t>
            </a:r>
            <a:r>
              <a:rPr lang="en-US" altLang="zh-TW" baseline="0" dirty="0" err="1" smtClean="0"/>
              <a:t>cochairs</a:t>
            </a:r>
            <a:r>
              <a:rPr lang="en-US" altLang="zh-TW" baseline="0" dirty="0" smtClean="0"/>
              <a:t>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AA7625-F743-4F6C-B0FB-782740E325AA}" type="slidenum">
              <a:rPr lang="zh-TW" altLang="en-US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2976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6125"/>
            <a:ext cx="6615112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presented thee contest problems, this years. One</a:t>
            </a:r>
            <a:r>
              <a:rPr lang="en-US" baseline="0" dirty="0" smtClean="0"/>
              <a:t> in design verification space, and two in physical design.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AA7625-F743-4F6C-B0FB-782740E325AA}" type="slidenum">
              <a:rPr lang="zh-TW" altLang="en-US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884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44EF2-6D43-4E3D-89B4-262A5DB5052F}" type="datetime1">
              <a:rPr lang="en-US" altLang="zh-TW" smtClean="0"/>
              <a:t>10/30/17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2017 CAD Contest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E849-E895-4732-8887-1A53537DCC3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44EF2-6D43-4E3D-89B4-262A5DB5052F}" type="datetime1">
              <a:rPr lang="en-US" altLang="zh-TW" smtClean="0"/>
              <a:t>10/30/17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2017 CAD Contest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E849-E895-4732-8887-1A53537DCC3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44EF2-6D43-4E3D-89B4-262A5DB5052F}" type="datetime1">
              <a:rPr lang="en-US" altLang="zh-TW" smtClean="0"/>
              <a:t>10/30/17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2017 CAD Contest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E849-E895-4732-8887-1A53537DCC3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1963" y="142875"/>
            <a:ext cx="108712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4A5AC5D-C182-47DA-91D5-13EBACD1E5DC}" type="datetime1">
              <a:rPr lang="en-US" altLang="zh-TW" smtClean="0"/>
              <a:t>10/30/17</a:t>
            </a:fld>
            <a:endParaRPr lang="en-US" altLang="zh-TW" dirty="0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0FBB5-4B6D-4079-AC09-C5CB72BFC66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762001" y="6421439"/>
            <a:ext cx="72284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新細明體" pitchFamily="18" charset="-12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TW" dirty="0" smtClean="0"/>
              <a:t>2017 CAD Contest</a:t>
            </a:r>
            <a:endParaRPr lang="en-US" altLang="zh-TW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/>
          </p:nvPr>
        </p:nvSpPr>
        <p:spPr>
          <a:xfrm>
            <a:off x="761963" y="1285860"/>
            <a:ext cx="5429288" cy="5143536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buClr>
                <a:srgbClr val="00B050"/>
              </a:buClr>
              <a:defRPr sz="2000">
                <a:latin typeface="Arial" pitchFamily="34" charset="0"/>
                <a:cs typeface="Arial" pitchFamily="34" charset="0"/>
              </a:defRPr>
            </a:lvl1pPr>
            <a:lvl2pPr>
              <a:spcBef>
                <a:spcPts val="400"/>
              </a:spcBef>
              <a:buClr>
                <a:srgbClr val="00B0F0"/>
              </a:buClr>
              <a:defRPr sz="2000">
                <a:latin typeface="Arial" pitchFamily="34" charset="0"/>
                <a:cs typeface="Arial" pitchFamily="34" charset="0"/>
              </a:defRPr>
            </a:lvl2pPr>
            <a:lvl3pPr>
              <a:spcBef>
                <a:spcPts val="400"/>
              </a:spcBef>
              <a:buClr>
                <a:srgbClr val="FFC000"/>
              </a:buClr>
              <a:defRPr sz="2000">
                <a:latin typeface="Arial" pitchFamily="34" charset="0"/>
                <a:cs typeface="Arial" pitchFamily="34" charset="0"/>
              </a:defRPr>
            </a:lvl3pPr>
            <a:lvl4pPr>
              <a:spcBef>
                <a:spcPts val="400"/>
              </a:spcBef>
              <a:buClr>
                <a:schemeClr val="bg1">
                  <a:lumMod val="50000"/>
                </a:schemeClr>
              </a:buClr>
              <a:defRPr sz="2000">
                <a:latin typeface="Arial" pitchFamily="34" charset="0"/>
                <a:cs typeface="Arial" pitchFamily="34" charset="0"/>
              </a:defRPr>
            </a:lvl4pPr>
            <a:lvl5pPr>
              <a:spcBef>
                <a:spcPts val="400"/>
              </a:spcBef>
              <a:buClr>
                <a:srgbClr val="CC66FF"/>
              </a:buClr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內容版面配置區 7"/>
          <p:cNvSpPr>
            <a:spLocks noGrp="1"/>
          </p:cNvSpPr>
          <p:nvPr>
            <p:ph sz="quarter" idx="14"/>
          </p:nvPr>
        </p:nvSpPr>
        <p:spPr>
          <a:xfrm>
            <a:off x="6381752" y="1285860"/>
            <a:ext cx="5429288" cy="5143536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buClr>
                <a:srgbClr val="00B050"/>
              </a:buClr>
              <a:defRPr sz="2000">
                <a:latin typeface="Arial" pitchFamily="34" charset="0"/>
                <a:cs typeface="Arial" pitchFamily="34" charset="0"/>
              </a:defRPr>
            </a:lvl1pPr>
            <a:lvl2pPr>
              <a:spcBef>
                <a:spcPts val="400"/>
              </a:spcBef>
              <a:buClr>
                <a:srgbClr val="00B0F0"/>
              </a:buClr>
              <a:defRPr sz="2000">
                <a:latin typeface="Arial" pitchFamily="34" charset="0"/>
                <a:cs typeface="Arial" pitchFamily="34" charset="0"/>
              </a:defRPr>
            </a:lvl2pPr>
            <a:lvl3pPr>
              <a:spcBef>
                <a:spcPts val="400"/>
              </a:spcBef>
              <a:buClr>
                <a:srgbClr val="FFC000"/>
              </a:buClr>
              <a:defRPr sz="2000">
                <a:latin typeface="Arial" pitchFamily="34" charset="0"/>
                <a:cs typeface="Arial" pitchFamily="34" charset="0"/>
              </a:defRPr>
            </a:lvl3pPr>
            <a:lvl4pPr>
              <a:spcBef>
                <a:spcPts val="400"/>
              </a:spcBef>
              <a:buClr>
                <a:schemeClr val="bg1">
                  <a:lumMod val="50000"/>
                </a:schemeClr>
              </a:buClr>
              <a:defRPr sz="2000">
                <a:latin typeface="Arial" pitchFamily="34" charset="0"/>
                <a:cs typeface="Arial" pitchFamily="34" charset="0"/>
              </a:defRPr>
            </a:lvl4pPr>
            <a:lvl5pPr>
              <a:spcBef>
                <a:spcPts val="400"/>
              </a:spcBef>
              <a:buClr>
                <a:srgbClr val="CC66FF"/>
              </a:buClr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44EF2-6D43-4E3D-89B4-262A5DB5052F}" type="datetime1">
              <a:rPr lang="en-US" altLang="zh-TW" smtClean="0"/>
              <a:t>10/30/17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2017 CAD Contest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E849-E895-4732-8887-1A53537DCC3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44EF2-6D43-4E3D-89B4-262A5DB5052F}" type="datetime1">
              <a:rPr lang="en-US" altLang="zh-TW" smtClean="0"/>
              <a:t>10/30/17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2017 CAD Contest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E849-E895-4732-8887-1A53537DCC3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44EF2-6D43-4E3D-89B4-262A5DB5052F}" type="datetime1">
              <a:rPr lang="en-US" altLang="zh-TW" smtClean="0"/>
              <a:t>10/30/17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2017 CAD Contest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E849-E895-4732-8887-1A53537DCC3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44EF2-6D43-4E3D-89B4-262A5DB5052F}" type="datetime1">
              <a:rPr lang="en-US" altLang="zh-TW" smtClean="0"/>
              <a:t>10/30/17</a:t>
            </a:fld>
            <a:endParaRPr lang="en-US" alt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2017 CAD Contest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E849-E895-4732-8887-1A53537DCC3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44EF2-6D43-4E3D-89B4-262A5DB5052F}" type="datetime1">
              <a:rPr lang="en-US" altLang="zh-TW" smtClean="0"/>
              <a:t>10/30/17</a:t>
            </a:fld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2017 CAD Contest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E849-E895-4732-8887-1A53537DCC3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44EF2-6D43-4E3D-89B4-262A5DB5052F}" type="datetime1">
              <a:rPr lang="en-US" altLang="zh-TW" smtClean="0"/>
              <a:t>10/30/17</a:t>
            </a:fld>
            <a:endParaRPr lang="en-US" altLang="zh-TW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2017 CAD Contest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E849-E895-4732-8887-1A53537DCC3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44EF2-6D43-4E3D-89B4-262A5DB5052F}" type="datetime1">
              <a:rPr lang="en-US" altLang="zh-TW" smtClean="0"/>
              <a:t>10/30/17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2017 CAD Contest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E849-E895-4732-8887-1A53537DCC3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44EF2-6D43-4E3D-89B4-262A5DB5052F}" type="datetime1">
              <a:rPr lang="en-US" altLang="zh-TW" smtClean="0"/>
              <a:t>10/30/17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2017 CAD Contest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E849-E895-4732-8887-1A53537DCC3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8551"/>
            <a:ext cx="10515600" cy="648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3780"/>
            <a:ext cx="10515600" cy="5123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A44EF2-6D43-4E3D-89B4-262A5DB5052F}" type="datetime1">
              <a:rPr lang="en-US" altLang="zh-TW" smtClean="0"/>
              <a:t>10/30/17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2017 CAD Contest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F5E849-E895-4732-8887-1A53537DCC3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508002" y="908650"/>
            <a:ext cx="11156772" cy="1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1279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70" r:id="rId1"/>
    <p:sldLayoutId id="2147486171" r:id="rId2"/>
    <p:sldLayoutId id="2147486172" r:id="rId3"/>
    <p:sldLayoutId id="2147486173" r:id="rId4"/>
    <p:sldLayoutId id="2147486174" r:id="rId5"/>
    <p:sldLayoutId id="2147486175" r:id="rId6"/>
    <p:sldLayoutId id="2147486176" r:id="rId7"/>
    <p:sldLayoutId id="2147486177" r:id="rId8"/>
    <p:sldLayoutId id="2147486178" r:id="rId9"/>
    <p:sldLayoutId id="2147486179" r:id="rId10"/>
    <p:sldLayoutId id="2147486180" r:id="rId11"/>
    <p:sldLayoutId id="214748614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1_opening.pptx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jpeg"/><Relationship Id="rId9" Type="http://schemas.openxmlformats.org/officeDocument/2006/relationships/image" Target="../media/image6.jpeg"/><Relationship Id="rId10" Type="http://schemas.openxmlformats.org/officeDocument/2006/relationships/image" Target="../media/image7.jpeg"/><Relationship Id="rId11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jpeg"/><Relationship Id="rId1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All_top_X_(HD).mp4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9.jpe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jpeg"/><Relationship Id="rId10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67000" y="2780910"/>
            <a:ext cx="6858000" cy="247689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zh-TW" sz="2800" b="1" dirty="0">
              <a:cs typeface="Arial" pitchFamily="34" charset="0"/>
            </a:endParaRPr>
          </a:p>
          <a:p>
            <a:pPr>
              <a:defRPr/>
            </a:pPr>
            <a:endParaRPr lang="en-US" altLang="zh-TW" sz="2800" b="1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altLang="zh-TW" sz="2800" b="1" dirty="0">
                <a:latin typeface="Arial" charset="0"/>
                <a:ea typeface="Arial" charset="0"/>
                <a:cs typeface="Arial" charset="0"/>
              </a:rPr>
              <a:t>Myung-Chul Kim, Shih-Hsu Huang,</a:t>
            </a:r>
            <a:br>
              <a:rPr lang="en-US" altLang="zh-TW" sz="2800" b="1" dirty="0">
                <a:latin typeface="Arial" charset="0"/>
                <a:ea typeface="Arial" charset="0"/>
                <a:cs typeface="Arial" charset="0"/>
              </a:rPr>
            </a:br>
            <a:r>
              <a:rPr lang="en-US" altLang="zh-TW" sz="2800" b="1" dirty="0">
                <a:latin typeface="Arial" charset="0"/>
                <a:ea typeface="Arial" charset="0"/>
                <a:cs typeface="Arial" charset="0"/>
              </a:rPr>
              <a:t>Rung-Bin Lin, </a:t>
            </a:r>
            <a:r>
              <a:rPr lang="en-US" altLang="zh-TW" sz="2800" b="1" dirty="0" err="1">
                <a:latin typeface="Arial" charset="0"/>
                <a:ea typeface="Arial" charset="0"/>
                <a:cs typeface="Arial" charset="0"/>
              </a:rPr>
              <a:t>Shigetoshi</a:t>
            </a:r>
            <a:r>
              <a:rPr lang="en-US" altLang="zh-TW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800" b="1" dirty="0" err="1">
                <a:latin typeface="Arial" charset="0"/>
                <a:ea typeface="Arial" charset="0"/>
                <a:cs typeface="Arial" charset="0"/>
              </a:rPr>
              <a:t>Nakatake</a:t>
            </a:r>
            <a:r>
              <a:rPr lang="en-US" altLang="zh-TW" sz="2800" b="1" dirty="0">
                <a:latin typeface="Arial" charset="0"/>
                <a:ea typeface="Arial" charset="0"/>
                <a:cs typeface="Arial" charset="0"/>
              </a:rPr>
              <a:t> </a:t>
            </a:r>
            <a:br>
              <a:rPr lang="en-US" altLang="zh-TW" sz="2800" b="1" dirty="0">
                <a:latin typeface="Arial" charset="0"/>
                <a:ea typeface="Arial" charset="0"/>
                <a:cs typeface="Arial" charset="0"/>
              </a:rPr>
            </a:br>
            <a:endParaRPr lang="zh-TW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圖片 4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70" y="1219158"/>
            <a:ext cx="5780233" cy="234966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503640" y="5013220"/>
            <a:ext cx="5760800" cy="1590968"/>
            <a:chOff x="496600" y="4257143"/>
            <a:chExt cx="8304948" cy="2491065"/>
          </a:xfrm>
        </p:grpSpPr>
        <p:pic>
          <p:nvPicPr>
            <p:cNvPr id="8" name="圖片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49" y="4366341"/>
              <a:ext cx="1186045" cy="1189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000" y="4257143"/>
              <a:ext cx="2088290" cy="1121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111" y="6254172"/>
              <a:ext cx="2918430" cy="494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 descr="G:\2016國際積體電路電腦輔助設計軟體製作競賽\重要logos\snps-logo-sts-purple-grey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00" y="5874658"/>
              <a:ext cx="2176744" cy="69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G:\2016國際積體電路電腦輔助設計軟體製作競賽\重要logos\Cadece_Logo_Red_Reg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646" y="5587643"/>
              <a:ext cx="2211360" cy="415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G:\2016國際積體電路電腦輔助設計軟體製作競賽\重要logos\MediaTek聯發科技logo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7" t="29613" r="7604" b="28481"/>
            <a:stretch/>
          </p:blipFill>
          <p:spPr bwMode="auto">
            <a:xfrm>
              <a:off x="6401420" y="6106412"/>
              <a:ext cx="2400128" cy="641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734" y="4366341"/>
              <a:ext cx="1333500" cy="133350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479220" y="260560"/>
            <a:ext cx="422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r>
              <a:rPr lang="en-US" altLang="zh-TW" dirty="0" smtClean="0">
                <a:latin typeface="Cambria" charset="0"/>
                <a:ea typeface="Cambria" charset="0"/>
                <a:cs typeface="Cambria" charset="0"/>
              </a:rPr>
              <a:t>2017 CAD Contest at ICCAD</a:t>
            </a:r>
            <a:endParaRPr lang="zh-TW" altLang="en-US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7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Timeline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5860"/>
            <a:ext cx="9506390" cy="514353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Contest Call for Participation: Feb 1, 2017</a:t>
            </a:r>
          </a:p>
          <a:p>
            <a:r>
              <a:rPr lang="en-US" altLang="zh-TW" dirty="0" smtClean="0"/>
              <a:t>Registration deadline: May 25, 2017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Alpha submission: Jun 25, 2017</a:t>
            </a:r>
          </a:p>
          <a:p>
            <a:r>
              <a:rPr lang="en-US" altLang="zh-TW" dirty="0" smtClean="0"/>
              <a:t>Beta submission: Jul 26, </a:t>
            </a:r>
            <a:r>
              <a:rPr lang="en-US" altLang="zh-TW" dirty="0" smtClean="0"/>
              <a:t>2017</a:t>
            </a:r>
            <a:endParaRPr lang="en-US" altLang="zh-TW" dirty="0" smtClean="0"/>
          </a:p>
          <a:p>
            <a:r>
              <a:rPr lang="en-US" altLang="zh-TW" dirty="0" smtClean="0"/>
              <a:t>Final submission: </a:t>
            </a:r>
            <a:r>
              <a:rPr lang="en-US" altLang="zh-TW" dirty="0"/>
              <a:t>August 31, </a:t>
            </a:r>
            <a:r>
              <a:rPr lang="en-US" altLang="zh-TW" dirty="0" smtClean="0"/>
              <a:t>2017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Announce top X teams: Oct 5, 2017</a:t>
            </a:r>
          </a:p>
          <a:p>
            <a:r>
              <a:rPr lang="en-US" altLang="zh-TW" dirty="0" smtClean="0"/>
              <a:t>Final presentation: Nov 2017 (ICCAD</a:t>
            </a:r>
            <a:r>
              <a:rPr lang="en-US" altLang="zh-TW" dirty="0" smtClean="0"/>
              <a:t>)</a:t>
            </a:r>
            <a:endParaRPr lang="en-US" altLang="zh-TW" sz="2200" dirty="0"/>
          </a:p>
          <a:p>
            <a:pPr lvl="1"/>
            <a:endParaRPr lang="en-US" altLang="zh-TW" sz="2200" dirty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421349" y="6538914"/>
            <a:ext cx="5421313" cy="319087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2017 CAD Contest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9B37E-361D-4C85-B903-8ACD12878953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1280" y="2492870"/>
            <a:ext cx="65529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1280" y="4509150"/>
            <a:ext cx="65529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Awards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64641"/>
            <a:ext cx="10730560" cy="4647029"/>
          </a:xfrm>
        </p:spPr>
        <p:txBody>
          <a:bodyPr/>
          <a:lstStyle/>
          <a:p>
            <a:r>
              <a:rPr lang="en-US" dirty="0" smtClean="0"/>
              <a:t>Winners receive monetary awards (students only</a:t>
            </a:r>
            <a:r>
              <a:rPr lang="en-US" smtClean="0"/>
              <a:t>) </a:t>
            </a:r>
            <a:r>
              <a:rPr lang="en-US" smtClean="0"/>
              <a:t>and certificates</a:t>
            </a:r>
            <a:endParaRPr lang="en-US" dirty="0" smtClean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85344" y="6547295"/>
            <a:ext cx="5421313" cy="310706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2017 CAD Contest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9B37E-361D-4C85-B903-8ACD12878953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80055"/>
              </p:ext>
            </p:extLst>
          </p:nvPr>
        </p:nvGraphicFramePr>
        <p:xfrm>
          <a:off x="1739516" y="2132820"/>
          <a:ext cx="8712968" cy="3383280"/>
        </p:xfrm>
        <a:graphic>
          <a:graphicData uri="http://schemas.openxmlformats.org/drawingml/2006/table">
            <a:tbl>
              <a:tblPr firstRow="1"/>
              <a:tblGrid>
                <a:gridCol w="2736260"/>
                <a:gridCol w="5976708"/>
              </a:tblGrid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Rank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Award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20689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1st Place</a:t>
                      </a:r>
                      <a:endParaRPr kumimoji="0" lang="zh-TW" altLang="zh-TW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-12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0" dirty="0" smtClean="0">
                          <a:effectLst/>
                        </a:rPr>
                        <a:t>One team per topic</a:t>
                      </a:r>
                      <a:endParaRPr lang="zh-TW" altLang="zh-TW" sz="2400" b="0" kern="100" dirty="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182880" marR="182880" marT="182880" marB="1828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457200" indent="-457200" algn="l"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zh-TW" sz="2400" kern="0" dirty="0" smtClean="0">
                          <a:effectLst/>
                        </a:rPr>
                        <a:t>NTD50,000/team</a:t>
                      </a:r>
                      <a:r>
                        <a:rPr lang="en-US" altLang="zh-TW" sz="2400" kern="100" baseline="0" dirty="0" smtClean="0">
                          <a:effectLst/>
                        </a:rPr>
                        <a:t> </a:t>
                      </a:r>
                      <a:r>
                        <a:rPr lang="en-US" altLang="zh-TW" sz="2400" kern="100" dirty="0" smtClean="0">
                          <a:effectLst/>
                        </a:rPr>
                        <a:t>(~ US$1650)</a:t>
                      </a:r>
                    </a:p>
                    <a:p>
                      <a:pPr marL="457200" indent="-457200" algn="l"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zh-TW" sz="2400" kern="0" dirty="0" smtClean="0">
                          <a:effectLst/>
                        </a:rPr>
                        <a:t>Certificate</a:t>
                      </a:r>
                      <a:endParaRPr lang="en-US" altLang="zh-TW" sz="2400" b="1" kern="100" dirty="0" smtClean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82880" marR="182880" marT="182880" marB="1828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</a:tr>
              <a:tr h="1103691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2nd / 3rd Place</a:t>
                      </a:r>
                      <a:endParaRPr kumimoji="0" lang="zh-TW" altLang="zh-TW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-12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0" dirty="0" smtClean="0">
                          <a:effectLst/>
                        </a:rPr>
                        <a:t>Two teams </a:t>
                      </a:r>
                      <a:br>
                        <a:rPr lang="en-US" altLang="zh-TW" sz="2400" kern="0" dirty="0" smtClean="0">
                          <a:effectLst/>
                        </a:rPr>
                      </a:br>
                      <a:r>
                        <a:rPr lang="en-US" altLang="zh-TW" sz="2400" kern="0" dirty="0" smtClean="0">
                          <a:effectLst/>
                        </a:rPr>
                        <a:t>per topic</a:t>
                      </a:r>
                      <a:endParaRPr lang="zh-TW" altLang="zh-TW" sz="2400" b="0" kern="100" dirty="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182880" marR="182880" marT="182880" marB="1828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457200" indent="-457200" algn="l"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zh-TW" sz="2400" kern="0" dirty="0" smtClean="0">
                          <a:effectLst/>
                        </a:rPr>
                        <a:t>NTD30,000/team</a:t>
                      </a:r>
                      <a:r>
                        <a:rPr lang="en-US" altLang="zh-TW" sz="2400" kern="100" baseline="0" dirty="0" smtClean="0">
                          <a:effectLst/>
                        </a:rPr>
                        <a:t> </a:t>
                      </a:r>
                      <a:r>
                        <a:rPr lang="en-US" altLang="zh-TW" sz="2400" kern="100" dirty="0" smtClean="0">
                          <a:effectLst/>
                        </a:rPr>
                        <a:t>(~ US$1000)</a:t>
                      </a:r>
                    </a:p>
                    <a:p>
                      <a:pPr marL="457200" indent="-457200" algn="l"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zh-TW" sz="2400" kern="0" dirty="0" smtClean="0">
                          <a:effectLst/>
                        </a:rPr>
                        <a:t>Certificate</a:t>
                      </a:r>
                      <a:endParaRPr lang="en-US" altLang="zh-TW" sz="2400" b="1" kern="0" dirty="0" smtClean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82880" marR="182880" marT="182880" marB="1828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ICCAD Contest Special Session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Present </a:t>
            </a:r>
            <a:r>
              <a:rPr lang="en-US" altLang="zh-TW" dirty="0"/>
              <a:t>the three contest </a:t>
            </a:r>
            <a:r>
              <a:rPr lang="en-US" altLang="zh-TW" dirty="0" smtClean="0"/>
              <a:t>problems and evaluation metrics </a:t>
            </a:r>
          </a:p>
          <a:p>
            <a:r>
              <a:rPr lang="en-US" altLang="zh-TW" dirty="0" smtClean="0"/>
              <a:t>Release </a:t>
            </a:r>
            <a:r>
              <a:rPr lang="en-US" altLang="zh-TW" dirty="0"/>
              <a:t>the </a:t>
            </a:r>
            <a:r>
              <a:rPr lang="en-US" altLang="zh-TW" dirty="0" smtClean="0"/>
              <a:t>official contest benchmark suites</a:t>
            </a:r>
          </a:p>
          <a:p>
            <a:r>
              <a:rPr lang="en-US" altLang="zh-TW" dirty="0"/>
              <a:t>Play short video clips from the top-performing teams</a:t>
            </a:r>
          </a:p>
          <a:p>
            <a:pPr lvl="1"/>
            <a:r>
              <a:rPr lang="en-US" altLang="zh-TW" dirty="0"/>
              <a:t> Sketch key ideas and algorithms</a:t>
            </a:r>
          </a:p>
          <a:p>
            <a:pPr lvl="1"/>
            <a:r>
              <a:rPr lang="en-US" altLang="zh-TW" dirty="0"/>
              <a:t> Introduce </a:t>
            </a:r>
            <a:r>
              <a:rPr lang="en-US" altLang="zh-TW" dirty="0" smtClean="0"/>
              <a:t>teams </a:t>
            </a:r>
          </a:p>
          <a:p>
            <a:r>
              <a:rPr lang="en-US" altLang="zh-TW" dirty="0" smtClean="0"/>
              <a:t>Announce </a:t>
            </a:r>
            <a:r>
              <a:rPr lang="en-US" altLang="zh-TW" dirty="0"/>
              <a:t>the final contest </a:t>
            </a:r>
            <a:r>
              <a:rPr lang="en-US" altLang="zh-TW" dirty="0" smtClean="0"/>
              <a:t>results and award winners</a:t>
            </a:r>
          </a:p>
          <a:p>
            <a:endParaRPr lang="en-US" altLang="zh-TW" dirty="0"/>
          </a:p>
          <a:p>
            <a:r>
              <a:rPr lang="en-US" altLang="zh-TW" dirty="0" err="1" smtClean="0"/>
              <a:t>OpenDesign</a:t>
            </a:r>
            <a:r>
              <a:rPr lang="en-US" altLang="zh-TW" dirty="0" smtClean="0"/>
              <a:t> Flow Database 2.0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85344" y="6547295"/>
            <a:ext cx="5421313" cy="310706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2017 CAD Contest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9B37E-361D-4C85-B903-8ACD12878953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18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88" y="1196752"/>
            <a:ext cx="3422904" cy="1391412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402084" y="6554295"/>
            <a:ext cx="5421313" cy="303706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2017 CAD Contest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9B37E-361D-4C85-B903-8ACD12878953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pic>
        <p:nvPicPr>
          <p:cNvPr id="9" name="Picture 9" descr="Thank you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51" y="2492870"/>
            <a:ext cx="681672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503640" y="4653170"/>
            <a:ext cx="5760800" cy="1590968"/>
            <a:chOff x="496600" y="4257143"/>
            <a:chExt cx="8304948" cy="2491065"/>
          </a:xfrm>
        </p:grpSpPr>
        <p:pic>
          <p:nvPicPr>
            <p:cNvPr id="12" name="圖片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49" y="4366341"/>
              <a:ext cx="1186045" cy="1189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000" y="4257143"/>
              <a:ext cx="2088290" cy="1121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111" y="6254172"/>
              <a:ext cx="2918430" cy="494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 descr="G:\2016國際積體電路電腦輔助設計軟體製作競賽\重要logos\snps-logo-sts-purple-grey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00" y="5874658"/>
              <a:ext cx="2176744" cy="69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G:\2016國際積體電路電腦輔助設計軟體製作競賽\重要logos\Cadece_Logo_Red_Reg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646" y="5587643"/>
              <a:ext cx="2211360" cy="415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G:\2016國際積體電路電腦輔助設計軟體製作競賽\重要logos\MediaTek聯發科技logo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7" t="29613" r="7604" b="28481"/>
            <a:stretch/>
          </p:blipFill>
          <p:spPr bwMode="auto">
            <a:xfrm>
              <a:off x="6401420" y="6106412"/>
              <a:ext cx="2400128" cy="641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圖片 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734" y="4366341"/>
              <a:ext cx="1333500" cy="133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0981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2017 CAD Contest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12720"/>
            <a:ext cx="9578400" cy="514353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§"/>
            </a:pPr>
            <a:r>
              <a:rPr lang="en-US" altLang="zh-TW" dirty="0" smtClean="0"/>
              <a:t>2017 </a:t>
            </a:r>
            <a:r>
              <a:rPr lang="en-US" altLang="zh-TW" dirty="0"/>
              <a:t>Contest </a:t>
            </a:r>
            <a:r>
              <a:rPr lang="en-US" altLang="zh-TW" dirty="0" smtClean="0"/>
              <a:t>– 6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edition </a:t>
            </a:r>
            <a:r>
              <a:rPr lang="en-US" altLang="zh-TW" dirty="0"/>
              <a:t>of the CAD contest at </a:t>
            </a:r>
            <a:r>
              <a:rPr lang="en-US" altLang="zh-TW" dirty="0" smtClean="0"/>
              <a:t>ICCAD since 2012</a:t>
            </a:r>
            <a:endParaRPr lang="en-US" altLang="zh-TW" dirty="0"/>
          </a:p>
          <a:p>
            <a:pPr>
              <a:buFont typeface="Wingdings" charset="2"/>
              <a:buChar char="§"/>
            </a:pPr>
            <a:r>
              <a:rPr lang="en-US" altLang="zh-TW" dirty="0"/>
              <a:t>Largest worldwide EDA research and development </a:t>
            </a:r>
            <a:r>
              <a:rPr lang="en-US" altLang="zh-TW" dirty="0" smtClean="0"/>
              <a:t>contest</a:t>
            </a:r>
          </a:p>
          <a:p>
            <a:pPr>
              <a:buFont typeface="Wingdings" charset="2"/>
              <a:buChar char="§"/>
            </a:pPr>
            <a:endParaRPr lang="en-US" altLang="zh-TW" dirty="0"/>
          </a:p>
          <a:p>
            <a:pPr>
              <a:buFont typeface="Wingdings" charset="2"/>
              <a:buChar char="§"/>
            </a:pPr>
            <a:r>
              <a:rPr lang="en-US" altLang="zh-TW" dirty="0" smtClean="0"/>
              <a:t>Goal: </a:t>
            </a:r>
          </a:p>
          <a:p>
            <a:pPr lvl="1">
              <a:buFont typeface="Courier New" charset="0"/>
              <a:buChar char="o"/>
            </a:pPr>
            <a:r>
              <a:rPr lang="en-US" altLang="zh-TW" dirty="0" smtClean="0"/>
              <a:t>Boost academic research in real-world EDA problems</a:t>
            </a:r>
          </a:p>
          <a:p>
            <a:pPr lvl="1">
              <a:buFont typeface="Courier New" charset="0"/>
              <a:buChar char="o"/>
            </a:pPr>
            <a:r>
              <a:rPr lang="en-US" altLang="zh-TW" dirty="0" smtClean="0"/>
              <a:t>Foster a working relationship between members of academia and industry</a:t>
            </a:r>
          </a:p>
          <a:p>
            <a:pPr lvl="1">
              <a:buFont typeface="Courier New" charset="0"/>
              <a:buChar char="o"/>
            </a:pPr>
            <a:r>
              <a:rPr lang="en-US" altLang="zh-TW" dirty="0" smtClean="0"/>
              <a:t>Find new insights, approaches to the problems, and new talents</a:t>
            </a:r>
            <a:endParaRPr lang="en-US" altLang="zh-TW" dirty="0"/>
          </a:p>
          <a:p>
            <a:pPr>
              <a:buFont typeface="Wingdings" charset="2"/>
              <a:buChar char="§"/>
            </a:pPr>
            <a:r>
              <a:rPr lang="en-US" altLang="zh-TW" dirty="0" smtClean="0"/>
              <a:t>Sponsorship</a:t>
            </a:r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Financial Sponsorship :</a:t>
            </a:r>
            <a:br>
              <a:rPr lang="en-US" altLang="zh-TW" dirty="0" smtClean="0"/>
            </a:br>
            <a:r>
              <a:rPr lang="en-US" altLang="zh-TW" sz="1600" dirty="0"/>
              <a:t>- </a:t>
            </a:r>
            <a:r>
              <a:rPr lang="en-US" altLang="zh-TW" sz="1700" dirty="0"/>
              <a:t>IEEE Council on Electronic Design Automation (CEDA) </a:t>
            </a:r>
            <a:br>
              <a:rPr lang="en-US" altLang="zh-TW" sz="1700" dirty="0"/>
            </a:br>
            <a:r>
              <a:rPr lang="en-US" altLang="zh-TW" sz="1700" dirty="0"/>
              <a:t>- Ministry of Education (MOE), Taiwan </a:t>
            </a:r>
            <a:br>
              <a:rPr lang="en-US" altLang="zh-TW" sz="1700" dirty="0"/>
            </a:br>
            <a:r>
              <a:rPr lang="en-US" altLang="zh-TW" sz="1700" dirty="0"/>
              <a:t>- Taiwan IC Design Society (TICD) Synopsys, Inc. </a:t>
            </a:r>
            <a:br>
              <a:rPr lang="en-US" altLang="zh-TW" sz="1700" dirty="0"/>
            </a:br>
            <a:r>
              <a:rPr lang="en-US" altLang="zh-TW" sz="1700" dirty="0"/>
              <a:t>- Cadence, Inc. </a:t>
            </a:r>
            <a:br>
              <a:rPr lang="en-US" altLang="zh-TW" sz="1700" dirty="0"/>
            </a:br>
            <a:r>
              <a:rPr lang="en-US" altLang="zh-TW" sz="1700" dirty="0"/>
              <a:t>- </a:t>
            </a:r>
            <a:r>
              <a:rPr lang="en-US" altLang="zh-TW" sz="1700" dirty="0" err="1"/>
              <a:t>MediaTek</a:t>
            </a:r>
            <a:r>
              <a:rPr lang="en-US" altLang="zh-TW" sz="1700" dirty="0"/>
              <a:t>, Inc. </a:t>
            </a:r>
            <a:endParaRPr lang="en-US" altLang="zh-TW" sz="2600" dirty="0" smtClean="0"/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Technical Sponsorship: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700" dirty="0"/>
              <a:t>- National </a:t>
            </a:r>
            <a:r>
              <a:rPr lang="en-US" altLang="zh-TW" sz="1700" dirty="0"/>
              <a:t>Chip Implementation </a:t>
            </a:r>
            <a:r>
              <a:rPr lang="en-US" altLang="zh-TW" sz="1700" dirty="0"/>
              <a:t>Center (CIC), Taiwan</a:t>
            </a:r>
            <a:endParaRPr lang="zh-TW" altLang="en-US" sz="17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493359" y="649287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2017 CAD Contest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9B37E-361D-4C85-B903-8ACD12878953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65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Contest Sessions at ICCAD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96690"/>
            <a:ext cx="9451848" cy="5143536"/>
          </a:xfrm>
        </p:spPr>
        <p:txBody>
          <a:bodyPr/>
          <a:lstStyle/>
          <a:p>
            <a:r>
              <a:rPr lang="en-US" altLang="zh-TW" dirty="0" smtClean="0"/>
              <a:t>CAD contest sessions at ICCAD has drawn </a:t>
            </a:r>
            <a:r>
              <a:rPr lang="en-US" altLang="zh-TW" dirty="0"/>
              <a:t>big crowds</a:t>
            </a:r>
            <a:r>
              <a:rPr lang="en-US" altLang="zh-TW" dirty="0" smtClean="0"/>
              <a:t>!</a:t>
            </a:r>
          </a:p>
          <a:p>
            <a:pPr lvl="1"/>
            <a:r>
              <a:rPr lang="en-US" altLang="zh-TW" dirty="0"/>
              <a:t>Highest attendance over all regular sessions at ICCAD since 2012.</a:t>
            </a:r>
          </a:p>
          <a:p>
            <a:pPr lvl="1"/>
            <a:r>
              <a:rPr lang="en-US" altLang="zh-TW" dirty="0" smtClean="0"/>
              <a:t>Venue to present contest problems and winning teams’ technologies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475775" y="6538914"/>
            <a:ext cx="3240450" cy="319087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2017 CAD Contest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9B37E-361D-4C85-B903-8ACD12878953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grpSp>
        <p:nvGrpSpPr>
          <p:cNvPr id="5" name="群組 4"/>
          <p:cNvGrpSpPr/>
          <p:nvPr/>
        </p:nvGrpSpPr>
        <p:grpSpPr>
          <a:xfrm>
            <a:off x="1464741" y="2665323"/>
            <a:ext cx="4762511" cy="1784399"/>
            <a:chOff x="2845145" y="2920064"/>
            <a:chExt cx="4396164" cy="1643983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8" b="1"/>
            <a:stretch/>
          </p:blipFill>
          <p:spPr bwMode="auto">
            <a:xfrm>
              <a:off x="2921309" y="2924931"/>
              <a:ext cx="4320000" cy="16391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矩形 11"/>
            <p:cNvSpPr/>
            <p:nvPr/>
          </p:nvSpPr>
          <p:spPr>
            <a:xfrm>
              <a:off x="2845145" y="2920064"/>
              <a:ext cx="864120" cy="288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FF00"/>
                  </a:solidFill>
                </a:rPr>
                <a:t>2013</a:t>
              </a:r>
              <a:endParaRPr lang="zh-TW" altLang="en-US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267226" y="2649719"/>
            <a:ext cx="4393650" cy="1800000"/>
            <a:chOff x="4283960" y="3242820"/>
            <a:chExt cx="4593937" cy="1865542"/>
          </a:xfrm>
        </p:grpSpPr>
        <p:pic>
          <p:nvPicPr>
            <p:cNvPr id="1026" name="Picture 2" descr="D:\2014國際積體電路電腦輔助設計軟體製作競賽\國際賽頒獎典禮\照片\DSC05883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846"/>
            <a:stretch/>
          </p:blipFill>
          <p:spPr bwMode="auto">
            <a:xfrm>
              <a:off x="4283960" y="3242820"/>
              <a:ext cx="4516930" cy="1865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8013777" y="3282458"/>
              <a:ext cx="864120" cy="288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FFFF00"/>
                  </a:solidFill>
                </a:rPr>
                <a:t>2014</a:t>
              </a:r>
              <a:endParaRPr lang="zh-TW" altLang="en-US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65" y="4505835"/>
            <a:ext cx="4680000" cy="200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1503977" y="6229323"/>
            <a:ext cx="857656" cy="27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FF00"/>
                </a:solidFill>
              </a:rPr>
              <a:t>2015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pic>
        <p:nvPicPr>
          <p:cNvPr id="21" name="圖片 20" descr="G:\2016國際積體電路電腦輔助設計軟體製作競賽\國際賽頒獎典禮\頒獎典禮照片\林榮彬\IMG_4156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60" r="7664"/>
          <a:stretch/>
        </p:blipFill>
        <p:spPr bwMode="auto">
          <a:xfrm>
            <a:off x="6259837" y="4505835"/>
            <a:ext cx="4327389" cy="19932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矩形 16"/>
          <p:cNvSpPr/>
          <p:nvPr/>
        </p:nvSpPr>
        <p:spPr>
          <a:xfrm>
            <a:off x="9857988" y="6191585"/>
            <a:ext cx="864120" cy="27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FF00"/>
                </a:solidFill>
              </a:rPr>
              <a:t>2016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CAD Contests Boost EDA Research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80660"/>
            <a:ext cx="10802570" cy="6287669"/>
          </a:xfrm>
        </p:spPr>
        <p:txBody>
          <a:bodyPr>
            <a:normAutofit fontScale="40000" lnSpcReduction="20000"/>
          </a:bodyPr>
          <a:lstStyle/>
          <a:p>
            <a:pPr lvl="1">
              <a:spcBef>
                <a:spcPts val="600"/>
              </a:spcBef>
            </a:pPr>
            <a:endParaRPr lang="en-US" altLang="zh-TW" sz="1000" dirty="0"/>
          </a:p>
          <a:p>
            <a:pPr>
              <a:spcBef>
                <a:spcPts val="600"/>
              </a:spcBef>
            </a:pPr>
            <a:r>
              <a:rPr lang="en-US" altLang="zh-TW" sz="5000" b="1" dirty="0"/>
              <a:t>Total  # of Citations to the past ICCAD contest papers: 130 (Google Scholar / ACM DL Library</a:t>
            </a:r>
            <a:r>
              <a:rPr lang="en-US" altLang="zh-TW" sz="5000" b="1" dirty="0" smtClean="0"/>
              <a:t>)</a:t>
            </a:r>
            <a:endParaRPr lang="en-US" altLang="zh-TW" sz="4500" dirty="0"/>
          </a:p>
          <a:p>
            <a:pPr>
              <a:spcBef>
                <a:spcPts val="600"/>
              </a:spcBef>
            </a:pPr>
            <a:r>
              <a:rPr lang="en-US" altLang="zh-TW" sz="4500" i="1" dirty="0">
                <a:latin typeface="Arial" charset="0"/>
                <a:ea typeface="Arial" charset="0"/>
                <a:cs typeface="Arial" charset="0"/>
              </a:rPr>
              <a:t>2012 CAD Contest (47)</a:t>
            </a:r>
          </a:p>
          <a:p>
            <a:pPr lvl="1">
              <a:spcBef>
                <a:spcPts val="600"/>
              </a:spcBef>
            </a:pPr>
            <a:r>
              <a:rPr lang="en-US" altLang="zh-TW" sz="4000" dirty="0"/>
              <a:t>Finding Minimal Logic Difference for Functional ECO: 2</a:t>
            </a:r>
          </a:p>
          <a:p>
            <a:pPr lvl="1">
              <a:spcBef>
                <a:spcPts val="600"/>
              </a:spcBef>
            </a:pPr>
            <a:r>
              <a:rPr lang="en-US" altLang="zh-TW" sz="4000" b="1" dirty="0">
                <a:solidFill>
                  <a:srgbClr val="FF0000"/>
                </a:solidFill>
              </a:rPr>
              <a:t>Fuzzy Pattern Matching for Physical Verification: </a:t>
            </a:r>
            <a:r>
              <a:rPr lang="en-US" altLang="zh-TW" sz="4000" b="1" dirty="0">
                <a:solidFill>
                  <a:srgbClr val="FF0000"/>
                </a:solidFill>
              </a:rPr>
              <a:t>18</a:t>
            </a:r>
          </a:p>
          <a:p>
            <a:pPr lvl="1">
              <a:spcBef>
                <a:spcPts val="600"/>
              </a:spcBef>
            </a:pPr>
            <a:r>
              <a:rPr lang="en-US" altLang="zh-TW" sz="4000" b="1" dirty="0">
                <a:solidFill>
                  <a:srgbClr val="FF0000"/>
                </a:solidFill>
              </a:rPr>
              <a:t>Design Hierarchy-aware </a:t>
            </a:r>
            <a:r>
              <a:rPr lang="en-US" altLang="zh-TW" sz="4000" b="1" dirty="0" err="1">
                <a:solidFill>
                  <a:srgbClr val="FF0000"/>
                </a:solidFill>
              </a:rPr>
              <a:t>Routability</a:t>
            </a:r>
            <a:r>
              <a:rPr lang="en-US" altLang="zh-TW" sz="4000" b="1" dirty="0">
                <a:solidFill>
                  <a:srgbClr val="FF0000"/>
                </a:solidFill>
              </a:rPr>
              <a:t>-driven Placement: 27</a:t>
            </a:r>
          </a:p>
          <a:p>
            <a:pPr>
              <a:spcBef>
                <a:spcPts val="600"/>
              </a:spcBef>
            </a:pPr>
            <a:r>
              <a:rPr lang="en-US" altLang="zh-TW" sz="4500" i="1" dirty="0">
                <a:latin typeface="Arial" charset="0"/>
                <a:ea typeface="Arial" charset="0"/>
                <a:cs typeface="Arial" charset="0"/>
              </a:rPr>
              <a:t>2013 CAD Contest (33)</a:t>
            </a:r>
          </a:p>
          <a:p>
            <a:pPr lvl="1">
              <a:spcBef>
                <a:spcPts val="600"/>
              </a:spcBef>
            </a:pPr>
            <a:r>
              <a:rPr lang="en-US" altLang="zh-TW" sz="4000" dirty="0"/>
              <a:t>Technology Mapping for Macro Blocks: </a:t>
            </a:r>
            <a:r>
              <a:rPr lang="en-US" altLang="zh-TW" sz="4000" dirty="0"/>
              <a:t>1</a:t>
            </a:r>
            <a:endParaRPr lang="en-US" altLang="zh-TW" sz="4000" b="1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TW" sz="4000" b="1" dirty="0">
                <a:solidFill>
                  <a:srgbClr val="FF0000"/>
                </a:solidFill>
              </a:rPr>
              <a:t>Mask </a:t>
            </a:r>
            <a:r>
              <a:rPr lang="en-US" altLang="zh-TW" sz="4000" b="1" dirty="0">
                <a:solidFill>
                  <a:srgbClr val="FF0000"/>
                </a:solidFill>
              </a:rPr>
              <a:t>Optimization: </a:t>
            </a:r>
            <a:r>
              <a:rPr lang="en-US" altLang="zh-TW" sz="4000" b="1" dirty="0">
                <a:solidFill>
                  <a:srgbClr val="FF0000"/>
                </a:solidFill>
              </a:rPr>
              <a:t>19 </a:t>
            </a:r>
          </a:p>
          <a:p>
            <a:pPr lvl="1">
              <a:spcBef>
                <a:spcPts val="600"/>
              </a:spcBef>
            </a:pPr>
            <a:r>
              <a:rPr lang="en-US" altLang="zh-TW" sz="4000" b="1" dirty="0">
                <a:solidFill>
                  <a:srgbClr val="FF0000"/>
                </a:solidFill>
              </a:rPr>
              <a:t>Placement Finishing: 13</a:t>
            </a:r>
          </a:p>
          <a:p>
            <a:pPr>
              <a:spcBef>
                <a:spcPts val="600"/>
              </a:spcBef>
            </a:pPr>
            <a:r>
              <a:rPr lang="en-US" altLang="zh-TW" sz="4500" i="1" dirty="0">
                <a:latin typeface="Arial" charset="0"/>
                <a:ea typeface="Arial" charset="0"/>
                <a:cs typeface="Arial" charset="0"/>
              </a:rPr>
              <a:t>2014 CAD Contest (14)</a:t>
            </a:r>
          </a:p>
          <a:p>
            <a:pPr lvl="1">
              <a:spcBef>
                <a:spcPts val="600"/>
              </a:spcBef>
            </a:pPr>
            <a:r>
              <a:rPr lang="en-US" altLang="zh-TW" sz="4000" dirty="0"/>
              <a:t>Simultaneous CNF Encoder Optimization: 2</a:t>
            </a:r>
          </a:p>
          <a:p>
            <a:pPr lvl="1">
              <a:spcBef>
                <a:spcPts val="600"/>
              </a:spcBef>
            </a:pPr>
            <a:r>
              <a:rPr lang="en-US" altLang="zh-TW" sz="4000" dirty="0"/>
              <a:t>Design for Manufacturability Flow: </a:t>
            </a:r>
            <a:r>
              <a:rPr lang="en-US" altLang="zh-TW" sz="4000" dirty="0"/>
              <a:t>5</a:t>
            </a:r>
          </a:p>
          <a:p>
            <a:pPr lvl="1">
              <a:spcBef>
                <a:spcPts val="600"/>
              </a:spcBef>
            </a:pPr>
            <a:r>
              <a:rPr lang="en-US" altLang="zh-TW" sz="4000" dirty="0"/>
              <a:t>Incremental </a:t>
            </a:r>
            <a:r>
              <a:rPr lang="en-US" altLang="zh-TW" sz="4000" dirty="0"/>
              <a:t>Timing-driven Placement</a:t>
            </a:r>
            <a:r>
              <a:rPr lang="en-US" altLang="zh-TW" sz="4000" dirty="0"/>
              <a:t>: 7</a:t>
            </a:r>
            <a:endParaRPr lang="en-US" altLang="zh-TW" sz="3000" dirty="0"/>
          </a:p>
          <a:p>
            <a:pPr>
              <a:spcBef>
                <a:spcPts val="600"/>
              </a:spcBef>
            </a:pPr>
            <a:r>
              <a:rPr lang="en-US" altLang="zh-TW" sz="4500" i="1" dirty="0">
                <a:latin typeface="Arial" charset="0"/>
                <a:ea typeface="Arial" charset="0"/>
                <a:cs typeface="Arial" charset="0"/>
              </a:rPr>
              <a:t>2015 CAD Contest (32)</a:t>
            </a:r>
          </a:p>
          <a:p>
            <a:pPr lvl="1">
              <a:spcBef>
                <a:spcPts val="600"/>
              </a:spcBef>
            </a:pPr>
            <a:r>
              <a:rPr lang="en-US" altLang="zh-TW" sz="4000" dirty="0"/>
              <a:t>Large-scale Equivalence Checking and Function Correction: 3</a:t>
            </a:r>
          </a:p>
          <a:p>
            <a:pPr lvl="1">
              <a:spcBef>
                <a:spcPts val="600"/>
              </a:spcBef>
            </a:pPr>
            <a:r>
              <a:rPr lang="en-US" altLang="zh-TW" sz="4000" dirty="0"/>
              <a:t>3D Interlayer Cooling Optimized Network: 2 </a:t>
            </a:r>
            <a:endParaRPr lang="en-US" altLang="zh-TW" sz="4000" dirty="0"/>
          </a:p>
          <a:p>
            <a:pPr lvl="1">
              <a:spcBef>
                <a:spcPts val="600"/>
              </a:spcBef>
            </a:pPr>
            <a:r>
              <a:rPr lang="en-US" altLang="zh-TW" sz="4000" b="1" dirty="0">
                <a:solidFill>
                  <a:srgbClr val="FF0000"/>
                </a:solidFill>
              </a:rPr>
              <a:t>Incremental Timing-driven Placement: 27</a:t>
            </a:r>
            <a:endParaRPr lang="en-US" altLang="zh-TW" sz="3000" b="1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TW" sz="4500" i="1" dirty="0">
                <a:latin typeface="Arial" charset="0"/>
                <a:ea typeface="Arial" charset="0"/>
                <a:cs typeface="Arial" charset="0"/>
              </a:rPr>
              <a:t>2016 CAD Contest (4)</a:t>
            </a:r>
          </a:p>
          <a:p>
            <a:pPr lvl="1">
              <a:spcBef>
                <a:spcPts val="600"/>
              </a:spcBef>
            </a:pPr>
            <a:r>
              <a:rPr lang="en-US" altLang="zh-TW" sz="4000" dirty="0"/>
              <a:t>Non-exact Projective NPNP Boolean Matching: </a:t>
            </a:r>
            <a:r>
              <a:rPr lang="en-US" altLang="zh-TW" sz="4000" dirty="0"/>
              <a:t>1</a:t>
            </a:r>
          </a:p>
          <a:p>
            <a:pPr lvl="1">
              <a:spcBef>
                <a:spcPts val="600"/>
              </a:spcBef>
            </a:pPr>
            <a:r>
              <a:rPr lang="en-US" altLang="zh-TW" sz="4000" dirty="0"/>
              <a:t>Large-scale </a:t>
            </a:r>
            <a:r>
              <a:rPr lang="en-US" altLang="zh-TW" sz="4000" dirty="0"/>
              <a:t>Identical Fault Search: </a:t>
            </a:r>
            <a:r>
              <a:rPr lang="en-US" altLang="zh-TW" sz="4000" dirty="0"/>
              <a:t>1</a:t>
            </a:r>
          </a:p>
          <a:p>
            <a:pPr lvl="1">
              <a:spcBef>
                <a:spcPts val="600"/>
              </a:spcBef>
            </a:pPr>
            <a:r>
              <a:rPr lang="en-US" altLang="zh-TW" sz="4000" dirty="0"/>
              <a:t>Pattern Classification for IC Design Space Analysis: </a:t>
            </a:r>
            <a:r>
              <a:rPr lang="en-US" altLang="zh-TW" sz="4000" dirty="0" smtClean="0"/>
              <a:t>2</a:t>
            </a:r>
            <a:br>
              <a:rPr lang="en-US" altLang="zh-TW" sz="4000" dirty="0" smtClean="0"/>
            </a:br>
            <a:endParaRPr lang="en-US" altLang="zh-TW" sz="40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4500" dirty="0"/>
              <a:t>And more to come … </a:t>
            </a:r>
            <a:endParaRPr lang="en-US" altLang="zh-TW" sz="4500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9B37E-361D-4C85-B903-8ACD12878953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18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168010" y="1198553"/>
            <a:ext cx="4176581" cy="2579837"/>
          </a:xfrm>
          <a:prstGeom prst="roundRect">
            <a:avLst/>
          </a:prstGeom>
          <a:solidFill>
            <a:schemeClr val="bg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845632" y="1231958"/>
            <a:ext cx="4106348" cy="1407071"/>
          </a:xfrm>
          <a:prstGeom prst="roundRect">
            <a:avLst/>
          </a:prstGeom>
          <a:solidFill>
            <a:schemeClr val="bg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11552" y="2782862"/>
            <a:ext cx="4140428" cy="1724271"/>
          </a:xfrm>
          <a:prstGeom prst="roundRect">
            <a:avLst/>
          </a:prstGeom>
          <a:solidFill>
            <a:schemeClr val="bg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168010" y="3933071"/>
            <a:ext cx="4176581" cy="2633725"/>
          </a:xfrm>
          <a:prstGeom prst="roundRect">
            <a:avLst/>
          </a:prstGeom>
          <a:solidFill>
            <a:schemeClr val="bg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831430" y="4651230"/>
            <a:ext cx="4121537" cy="1874201"/>
          </a:xfrm>
          <a:prstGeom prst="roundRect">
            <a:avLst/>
          </a:prstGeom>
          <a:solidFill>
            <a:schemeClr val="bg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928753" y="4725104"/>
            <a:ext cx="3879208" cy="16543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0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2014</a:t>
            </a:r>
            <a:r>
              <a:rPr lang="en-US" altLang="zh-TW" sz="2000" b="1" dirty="0">
                <a:latin typeface="Calibri" charset="0"/>
                <a:ea typeface="Calibri" charset="0"/>
                <a:cs typeface="Calibri" charset="0"/>
              </a:rPr>
              <a:t> CAD Contest at </a:t>
            </a:r>
            <a:r>
              <a:rPr lang="en-US" altLang="zh-TW" sz="2000" b="1" dirty="0">
                <a:latin typeface="Calibri" charset="0"/>
                <a:ea typeface="Calibri" charset="0"/>
                <a:cs typeface="Calibri" charset="0"/>
              </a:rPr>
              <a:t>ICCAD</a:t>
            </a:r>
            <a:br>
              <a:rPr lang="en-US" altLang="zh-TW" sz="2000" b="1" dirty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93 </a:t>
            </a:r>
            <a:r>
              <a:rPr lang="en-US" altLang="zh-TW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teams from 9 </a:t>
            </a:r>
            <a:r>
              <a:rPr lang="en-US" altLang="zh-TW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regions</a:t>
            </a:r>
            <a:r>
              <a:rPr lang="en-US" altLang="zh-TW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:          </a:t>
            </a:r>
            <a:br>
              <a:rPr lang="en-US" altLang="zh-TW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USA</a:t>
            </a:r>
            <a:r>
              <a:rPr lang="en-US" altLang="zh-TW" dirty="0">
                <a:latin typeface="Calibri" charset="0"/>
                <a:ea typeface="Calibri" charset="0"/>
                <a:cs typeface="Calibri" charset="0"/>
              </a:rPr>
              <a:t>, Canada, Brazil, </a:t>
            </a: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Russia, </a:t>
            </a:r>
            <a:b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India</a:t>
            </a:r>
            <a:r>
              <a:rPr lang="en-US" altLang="zh-TW" dirty="0">
                <a:latin typeface="Calibri" charset="0"/>
                <a:ea typeface="Calibri" charset="0"/>
                <a:cs typeface="Calibri" charset="0"/>
              </a:rPr>
              <a:t>, Singapore, Mainland China, Hong Kong and Taiwan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312030" y="1373296"/>
            <a:ext cx="3672510" cy="20882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0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2015</a:t>
            </a:r>
            <a:r>
              <a:rPr lang="en-US" altLang="zh-TW" sz="2000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sz="2000" b="1" dirty="0">
                <a:latin typeface="Calibri" charset="0"/>
                <a:ea typeface="Calibri" charset="0"/>
                <a:cs typeface="Calibri" charset="0"/>
              </a:rPr>
              <a:t>CAD Contest at </a:t>
            </a:r>
            <a:r>
              <a:rPr lang="en-US" altLang="zh-TW" sz="2000" b="1" dirty="0">
                <a:latin typeface="Calibri" charset="0"/>
                <a:ea typeface="Calibri" charset="0"/>
                <a:cs typeface="Calibri" charset="0"/>
              </a:rPr>
              <a:t>ICCAD</a:t>
            </a:r>
            <a:br>
              <a:rPr lang="en-US" altLang="zh-TW" sz="2000" b="1" dirty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112 </a:t>
            </a:r>
            <a:r>
              <a:rPr lang="en-US" altLang="zh-TW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teams from </a:t>
            </a:r>
            <a:r>
              <a:rPr lang="en-US" altLang="zh-TW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12 regions</a:t>
            </a:r>
            <a:r>
              <a:rPr lang="en-US" altLang="zh-TW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:          </a:t>
            </a:r>
            <a:r>
              <a:rPr lang="en-US" altLang="zh-TW" dirty="0">
                <a:latin typeface="Calibri" charset="0"/>
                <a:ea typeface="Calibri" charset="0"/>
                <a:cs typeface="Calibri" charset="0"/>
              </a:rPr>
              <a:t>USA, Brazil, Belgium, Sweden, </a:t>
            </a: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Russian, </a:t>
            </a:r>
            <a:r>
              <a:rPr lang="en-US" altLang="zh-TW" dirty="0">
                <a:latin typeface="Calibri" charset="0"/>
                <a:ea typeface="Calibri" charset="0"/>
                <a:cs typeface="Calibri" charset="0"/>
              </a:rPr>
              <a:t>Egypt, Mainland China, Hong Kong, Korea, India, Iran and Taiwan</a:t>
            </a:r>
            <a:endParaRPr lang="en-US" altLang="zh-TW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 dirty="0">
              <a:solidFill>
                <a:srgbClr val="000099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2012-2016 Registration Statistics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639799" y="6565560"/>
            <a:ext cx="2912403" cy="3651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2017 CAD Contest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9B37E-361D-4C85-B903-8ACD12878953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28752" y="2851212"/>
            <a:ext cx="3879209" cy="1511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0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2013</a:t>
            </a:r>
            <a:r>
              <a:rPr lang="en-US" altLang="zh-TW" sz="2000" b="1" dirty="0">
                <a:latin typeface="Calibri" charset="0"/>
                <a:ea typeface="Calibri" charset="0"/>
                <a:cs typeface="Calibri" charset="0"/>
              </a:rPr>
              <a:t> CAD Contest at </a:t>
            </a:r>
            <a:r>
              <a:rPr lang="en-US" altLang="zh-TW" sz="2000" b="1" dirty="0">
                <a:latin typeface="Calibri" charset="0"/>
                <a:ea typeface="Calibri" charset="0"/>
                <a:cs typeface="Calibri" charset="0"/>
              </a:rPr>
              <a:t>ICCAD</a:t>
            </a:r>
            <a:r>
              <a:rPr lang="en-US" altLang="zh-TW" sz="1200" b="1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zh-TW" sz="1200" b="1" dirty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87 </a:t>
            </a:r>
            <a:r>
              <a:rPr lang="en-US" altLang="zh-TW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teams from 9 </a:t>
            </a:r>
            <a:r>
              <a:rPr lang="en-US" altLang="zh-TW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regions</a:t>
            </a:r>
            <a:r>
              <a:rPr lang="en-US" altLang="zh-TW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:       </a:t>
            </a:r>
            <a:br>
              <a:rPr lang="en-US" altLang="zh-TW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USA </a:t>
            </a:r>
            <a:r>
              <a:rPr lang="en-US" altLang="zh-TW" dirty="0">
                <a:latin typeface="Calibri" charset="0"/>
                <a:ea typeface="Calibri" charset="0"/>
                <a:cs typeface="Calibri" charset="0"/>
              </a:rPr>
              <a:t>, Canada, Brazil, India, Russia, Japan, Mainland China, </a:t>
            </a: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Hong Kong </a:t>
            </a:r>
            <a:r>
              <a:rPr lang="en-US" altLang="zh-TW" dirty="0">
                <a:latin typeface="Calibri" charset="0"/>
                <a:ea typeface="Calibri" charset="0"/>
                <a:cs typeface="Calibri" charset="0"/>
              </a:rPr>
              <a:t>and Taiwan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66840" y="4077090"/>
            <a:ext cx="3672510" cy="20882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0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2016</a:t>
            </a:r>
            <a:r>
              <a:rPr lang="en-US" altLang="zh-TW" sz="2000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sz="2000" b="1" dirty="0">
                <a:latin typeface="Calibri" charset="0"/>
                <a:ea typeface="Calibri" charset="0"/>
                <a:cs typeface="Calibri" charset="0"/>
              </a:rPr>
              <a:t>CAD Contest at </a:t>
            </a:r>
            <a:r>
              <a:rPr lang="en-US" altLang="zh-TW" sz="2000" b="1" dirty="0">
                <a:latin typeface="Calibri" charset="0"/>
                <a:ea typeface="Calibri" charset="0"/>
                <a:cs typeface="Calibri" charset="0"/>
              </a:rPr>
              <a:t>ICCAD</a:t>
            </a:r>
            <a:br>
              <a:rPr lang="en-US" altLang="zh-TW" sz="2000" b="1" dirty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135 </a:t>
            </a:r>
            <a:r>
              <a:rPr lang="en-US" altLang="zh-TW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teams from </a:t>
            </a:r>
            <a:r>
              <a:rPr lang="en-US" altLang="zh-TW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11 regions</a:t>
            </a:r>
            <a:r>
              <a:rPr lang="en-US" altLang="zh-TW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:          </a:t>
            </a:r>
            <a:r>
              <a:rPr lang="en-US" altLang="zh-TW" dirty="0">
                <a:latin typeface="Calibri" charset="0"/>
                <a:ea typeface="Calibri" charset="0"/>
                <a:cs typeface="Calibri" charset="0"/>
              </a:rPr>
              <a:t>USA, </a:t>
            </a: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Canada, Brazil</a:t>
            </a:r>
            <a:r>
              <a:rPr lang="en-US" altLang="zh-TW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Russia, Mainland </a:t>
            </a:r>
            <a:r>
              <a:rPr lang="en-US" altLang="zh-TW" dirty="0">
                <a:latin typeface="Calibri" charset="0"/>
                <a:ea typeface="Calibri" charset="0"/>
                <a:cs typeface="Calibri" charset="0"/>
              </a:rPr>
              <a:t>China, Hong Kong</a:t>
            </a: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TW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Japan, </a:t>
            </a:r>
            <a:r>
              <a:rPr lang="en-US" altLang="zh-TW" dirty="0">
                <a:latin typeface="Calibri" charset="0"/>
                <a:ea typeface="Calibri" charset="0"/>
                <a:cs typeface="Calibri" charset="0"/>
              </a:rPr>
              <a:t>Korea, India, Iran and Taiwan</a:t>
            </a:r>
            <a:endParaRPr lang="en-US" altLang="zh-TW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 dirty="0">
              <a:solidFill>
                <a:srgbClr val="000099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28751" y="1268701"/>
            <a:ext cx="3879210" cy="13319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0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2012</a:t>
            </a:r>
            <a:r>
              <a:rPr lang="en-US" altLang="zh-TW" sz="2000" b="1" dirty="0">
                <a:latin typeface="Calibri" charset="0"/>
                <a:ea typeface="Calibri" charset="0"/>
                <a:cs typeface="Calibri" charset="0"/>
              </a:rPr>
              <a:t> CAD Contest at ICCAD</a:t>
            </a:r>
            <a:br>
              <a:rPr lang="en-US" altLang="zh-TW" sz="2000" b="1" dirty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TW" sz="20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56 teams from 7 regions</a:t>
            </a:r>
            <a:r>
              <a:rPr lang="en-US" altLang="zh-TW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:     </a:t>
            </a:r>
            <a:br>
              <a:rPr lang="en-US" altLang="zh-TW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USA , Japan, Mainland China, Hong Kong, Korea, Italy and Taiwan</a:t>
            </a:r>
            <a:endParaRPr lang="en-US" altLang="zh-TW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2017 Registration Statistics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68700"/>
            <a:ext cx="9829800" cy="244834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zh-TW" sz="2800" b="1" dirty="0">
                <a:solidFill>
                  <a:srgbClr val="0000FF"/>
                </a:solidFill>
              </a:rPr>
              <a:t>    </a:t>
            </a:r>
            <a:r>
              <a:rPr lang="en-US" altLang="zh-TW" sz="3000" b="1" dirty="0">
                <a:solidFill>
                  <a:srgbClr val="0000FF"/>
                </a:solidFill>
              </a:rPr>
              <a:t>2017 CAD Contest</a:t>
            </a:r>
            <a:endParaRPr lang="en-US" altLang="zh-TW" sz="2800" b="1" dirty="0">
              <a:solidFill>
                <a:srgbClr val="0000FF"/>
              </a:solidFill>
            </a:endParaRPr>
          </a:p>
          <a:p>
            <a:pPr marL="366713" lvl="1" indent="0" algn="ctr">
              <a:buNone/>
            </a:pPr>
            <a:r>
              <a:rPr lang="en-US" altLang="zh-TW" sz="2500" b="1" dirty="0">
                <a:solidFill>
                  <a:srgbClr val="FF0000"/>
                </a:solidFill>
              </a:rPr>
              <a:t>123 teams from 10 regions/countries</a:t>
            </a:r>
          </a:p>
          <a:p>
            <a:r>
              <a:rPr lang="en-US" altLang="zh-TW" dirty="0"/>
              <a:t>North America: USA</a:t>
            </a:r>
          </a:p>
          <a:p>
            <a:r>
              <a:rPr lang="en-US" altLang="zh-TW" dirty="0"/>
              <a:t>South America: </a:t>
            </a:r>
            <a:r>
              <a:rPr lang="en-US" altLang="zh-TW" dirty="0" smtClean="0"/>
              <a:t>Brazil</a:t>
            </a:r>
          </a:p>
          <a:p>
            <a:r>
              <a:rPr lang="en-US" altLang="zh-TW" dirty="0" smtClean="0"/>
              <a:t>Asia</a:t>
            </a:r>
            <a:r>
              <a:rPr lang="en-US" altLang="zh-TW" dirty="0"/>
              <a:t>: </a:t>
            </a:r>
            <a:r>
              <a:rPr lang="en-US" altLang="zh-TW" b="0" dirty="0" smtClean="0"/>
              <a:t>Taiwan, Mainland China, Hong Kong</a:t>
            </a:r>
            <a:r>
              <a:rPr lang="en-US" altLang="zh-TW" b="0" dirty="0"/>
              <a:t>, India, </a:t>
            </a:r>
            <a:r>
              <a:rPr lang="en-US" altLang="zh-TW" b="0" dirty="0" smtClean="0"/>
              <a:t>Japan, Korea</a:t>
            </a:r>
          </a:p>
          <a:p>
            <a:r>
              <a:rPr lang="en-US" altLang="zh-TW" dirty="0" smtClean="0"/>
              <a:t>Europe</a:t>
            </a:r>
            <a:r>
              <a:rPr lang="en-US" altLang="zh-TW" b="0" dirty="0"/>
              <a:t>: </a:t>
            </a:r>
            <a:r>
              <a:rPr lang="en-US" altLang="zh-TW" b="0" dirty="0" smtClean="0"/>
              <a:t>Russia, </a:t>
            </a:r>
            <a:r>
              <a:rPr lang="en-US" altLang="zh-TW" b="0" dirty="0"/>
              <a:t>G</a:t>
            </a:r>
            <a:r>
              <a:rPr lang="en-US" altLang="zh-TW" b="0" dirty="0" smtClean="0"/>
              <a:t>ermany</a:t>
            </a:r>
            <a:endParaRPr lang="en-US" altLang="zh-TW" b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798020" y="6597433"/>
            <a:ext cx="2912403" cy="26056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2017 CAD Contest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9B37E-361D-4C85-B903-8ACD12878953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graphicFrame>
        <p:nvGraphicFramePr>
          <p:cNvPr id="9" name="Content Placeholder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48807"/>
              </p:ext>
            </p:extLst>
          </p:nvPr>
        </p:nvGraphicFramePr>
        <p:xfrm>
          <a:off x="3499840" y="3635600"/>
          <a:ext cx="5508765" cy="3105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18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Distribution of Teams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558101" y="6581444"/>
            <a:ext cx="2912403" cy="280064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2017 CAD Contest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9B37E-361D-4C85-B903-8ACD12878953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7548900" y="1622784"/>
            <a:ext cx="1167854" cy="429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581012" y="5771420"/>
            <a:ext cx="281328" cy="429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436" y="1827855"/>
            <a:ext cx="4848842" cy="44943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786" y="1784670"/>
            <a:ext cx="3927211" cy="47488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07960" y="1622784"/>
            <a:ext cx="1235894" cy="663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31254" y="5869328"/>
            <a:ext cx="366099" cy="663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52651" y="1431799"/>
            <a:ext cx="3527135" cy="663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2017 CAD Contest Chairs</a:t>
            </a:r>
            <a:endParaRPr lang="zh-TW" altLang="en-US" dirty="0"/>
          </a:p>
        </p:txBody>
      </p:sp>
      <p:pic>
        <p:nvPicPr>
          <p:cNvPr id="6" name="Picture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69" y="3950740"/>
            <a:ext cx="2016280" cy="2016280"/>
          </a:xfrm>
          <a:prstGeom prst="rect">
            <a:avLst/>
          </a:prstGeom>
        </p:spPr>
      </p:pic>
      <p:sp>
        <p:nvSpPr>
          <p:cNvPr id="13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639799" y="6622196"/>
            <a:ext cx="2912403" cy="23580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2017 CAD Contest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9B37E-361D-4C85-B903-8ACD12878953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4007710" y="4389712"/>
            <a:ext cx="2160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Shih-Hsu Huang</a:t>
            </a:r>
            <a:br>
              <a:rPr lang="en-US" altLang="zh-TW" b="1" dirty="0"/>
            </a:br>
            <a:r>
              <a:rPr lang="en-US" altLang="zh-TW" dirty="0"/>
              <a:t>Chung Yuan </a:t>
            </a:r>
          </a:p>
          <a:p>
            <a:r>
              <a:rPr lang="en-US" altLang="zh-TW" dirty="0"/>
              <a:t>Christian University</a:t>
            </a:r>
            <a:br>
              <a:rPr lang="en-US" altLang="zh-TW" dirty="0"/>
            </a:br>
            <a:r>
              <a:rPr lang="en-US" altLang="zh-TW" dirty="0"/>
              <a:t>Taiwan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r="11812"/>
          <a:stretch/>
        </p:blipFill>
        <p:spPr>
          <a:xfrm>
            <a:off x="6240020" y="1412304"/>
            <a:ext cx="2035614" cy="2016697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8411260" y="2054786"/>
            <a:ext cx="2121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Rung-Bin Lin</a:t>
            </a:r>
            <a:br>
              <a:rPr lang="en-US" b="1" dirty="0" smtClean="0"/>
            </a:br>
            <a:r>
              <a:rPr lang="en-US" dirty="0" smtClean="0"/>
              <a:t>Yuan </a:t>
            </a:r>
            <a:r>
              <a:rPr lang="en-US" dirty="0"/>
              <a:t>Ze </a:t>
            </a:r>
            <a:r>
              <a:rPr lang="en-US" dirty="0" smtClean="0"/>
              <a:t>University</a:t>
            </a:r>
            <a:br>
              <a:rPr lang="en-US" dirty="0" smtClean="0"/>
            </a:br>
            <a:r>
              <a:rPr lang="en-US" dirty="0" smtClean="0"/>
              <a:t>Taiwan</a:t>
            </a:r>
            <a:endParaRPr lang="en-US" dirty="0"/>
          </a:p>
        </p:txBody>
      </p:sp>
      <p:pic>
        <p:nvPicPr>
          <p:cNvPr id="10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92" y="1469738"/>
            <a:ext cx="2004698" cy="210312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054520" y="2054786"/>
            <a:ext cx="213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Myung-Chul Kim</a:t>
            </a:r>
            <a:br>
              <a:rPr lang="en-US" b="1" dirty="0" smtClean="0"/>
            </a:br>
            <a:r>
              <a:rPr lang="en-US" dirty="0" smtClean="0"/>
              <a:t>IBM Corporation</a:t>
            </a:r>
            <a:br>
              <a:rPr lang="en-US" dirty="0" smtClean="0"/>
            </a:br>
            <a:r>
              <a:rPr lang="en-US" dirty="0" smtClean="0"/>
              <a:t>USA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30939" y="4509151"/>
            <a:ext cx="2448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Shigetoshi Nakatake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The University of Kitakyushu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Japan</a:t>
            </a:r>
          </a:p>
        </p:txBody>
      </p:sp>
      <p:pic>
        <p:nvPicPr>
          <p:cNvPr id="2050" name="Picture 2" descr="C:\Users\Lab617\Downloads\_nakatake.4acbdaf61f2eaf43d3a4baacdbe321e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629" y="3885144"/>
            <a:ext cx="1883311" cy="225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3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Three Contest Problems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85344" y="6630952"/>
            <a:ext cx="5421313" cy="227049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2017 CAD Contest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9B37E-361D-4C85-B903-8ACD12878953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graphicFrame>
        <p:nvGraphicFramePr>
          <p:cNvPr id="4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65932"/>
              </p:ext>
            </p:extLst>
          </p:nvPr>
        </p:nvGraphicFramePr>
        <p:xfrm>
          <a:off x="983291" y="1556740"/>
          <a:ext cx="9505198" cy="4104527"/>
        </p:xfrm>
        <a:graphic>
          <a:graphicData uri="http://schemas.openxmlformats.org/drawingml/2006/table">
            <a:tbl>
              <a:tblPr firstRow="1"/>
              <a:tblGrid>
                <a:gridCol w="3528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67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404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Contributor</a:t>
                      </a: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charset="-120"/>
                          <a:cs typeface="Arial" panose="020B0604020202020204" pitchFamily="34" charset="0"/>
                        </a:rPr>
                        <a:t>Topic (area)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2068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Cadence </a:t>
                      </a:r>
                      <a:b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</a:br>
                      <a:r>
                        <a:rPr kumimoji="0" lang="de-DE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Ching</a:t>
                      </a:r>
                      <a:r>
                        <a:rPr kumimoji="0" lang="de-DE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-Yi Huang, </a:t>
                      </a:r>
                      <a:r>
                        <a:rPr kumimoji="0" lang="de-DE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/>
                      </a:r>
                      <a:br>
                        <a:rPr kumimoji="0" lang="de-DE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de-DE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Chih-Jen (Jacky) Hsu </a:t>
                      </a:r>
                      <a:r>
                        <a:rPr kumimoji="0" lang="de-DE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and</a:t>
                      </a:r>
                      <a:endParaRPr kumimoji="0" lang="de-DE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新細明體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Chi-An (Rocky) Wu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Resource-aware Patch Generation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(logic synthesis / functional ECO)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0369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Synopsys </a:t>
                      </a:r>
                      <a:b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</a:b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Kai-Shun Hu and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Cindy Shen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Net Open Location Finder with Obstacles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(physical design / ECO routing)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610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Mentor Graphics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Nima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Karimpour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Darav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b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Ismail </a:t>
                      </a: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Bustany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 and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Andrew Kennings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Multi-Deck Standard Cell Legalization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新細明體" charset="-120"/>
                          <a:cs typeface="Arial" panose="020B0604020202020204" pitchFamily="34" charset="0"/>
                        </a:rPr>
                        <a:t>(physical design / legalization for advanced nodes)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新細明體" charset="-120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0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32460</TotalTime>
  <Words>985</Words>
  <Application>Microsoft Macintosh PowerPoint</Application>
  <PresentationFormat>Widescreen</PresentationFormat>
  <Paragraphs>178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Calibri</vt:lpstr>
      <vt:lpstr>Calibri Light</vt:lpstr>
      <vt:lpstr>Cambria</vt:lpstr>
      <vt:lpstr>Courier New</vt:lpstr>
      <vt:lpstr>Franklin Gothic Book</vt:lpstr>
      <vt:lpstr>ＭＳ Ｐゴシック</vt:lpstr>
      <vt:lpstr>Times New Roman</vt:lpstr>
      <vt:lpstr>Wingdings</vt:lpstr>
      <vt:lpstr>新細明體</vt:lpstr>
      <vt:lpstr>標楷體</vt:lpstr>
      <vt:lpstr>Arial</vt:lpstr>
      <vt:lpstr>Office Theme</vt:lpstr>
      <vt:lpstr>PowerPoint Presentation</vt:lpstr>
      <vt:lpstr>2017 CAD Contest</vt:lpstr>
      <vt:lpstr>Contest Sessions at ICCAD</vt:lpstr>
      <vt:lpstr>CAD Contests Boost EDA Research</vt:lpstr>
      <vt:lpstr>2012-2016 Registration Statistics</vt:lpstr>
      <vt:lpstr>2017 Registration Statistics</vt:lpstr>
      <vt:lpstr>Distribution of Teams</vt:lpstr>
      <vt:lpstr>2017 CAD Contest Chairs</vt:lpstr>
      <vt:lpstr>Three Contest Problems</vt:lpstr>
      <vt:lpstr>Timeline</vt:lpstr>
      <vt:lpstr>Awards</vt:lpstr>
      <vt:lpstr>ICCAD Contest Special Session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Iris</dc:creator>
  <cp:lastModifiedBy>Myung-Chul Kim</cp:lastModifiedBy>
  <cp:revision>17914</cp:revision>
  <cp:lastPrinted>2009-10-24T06:24:49Z</cp:lastPrinted>
  <dcterms:created xsi:type="dcterms:W3CDTF">2009-12-09T08:10:26Z</dcterms:created>
  <dcterms:modified xsi:type="dcterms:W3CDTF">2017-10-30T19:39:25Z</dcterms:modified>
</cp:coreProperties>
</file>