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30"/>
  </p:notesMasterIdLst>
  <p:handoutMasterIdLst>
    <p:handoutMasterId r:id="rId31"/>
  </p:handoutMasterIdLst>
  <p:sldIdLst>
    <p:sldId id="288" r:id="rId5"/>
    <p:sldId id="261" r:id="rId6"/>
    <p:sldId id="262" r:id="rId7"/>
    <p:sldId id="263" r:id="rId8"/>
    <p:sldId id="264" r:id="rId9"/>
    <p:sldId id="292" r:id="rId10"/>
    <p:sldId id="282" r:id="rId11"/>
    <p:sldId id="267" r:id="rId12"/>
    <p:sldId id="293" r:id="rId13"/>
    <p:sldId id="268" r:id="rId14"/>
    <p:sldId id="270" r:id="rId15"/>
    <p:sldId id="271" r:id="rId16"/>
    <p:sldId id="277" r:id="rId17"/>
    <p:sldId id="272" r:id="rId18"/>
    <p:sldId id="273" r:id="rId19"/>
    <p:sldId id="274" r:id="rId20"/>
    <p:sldId id="278" r:id="rId21"/>
    <p:sldId id="294" r:id="rId22"/>
    <p:sldId id="295" r:id="rId23"/>
    <p:sldId id="284" r:id="rId24"/>
    <p:sldId id="289" r:id="rId25"/>
    <p:sldId id="290" r:id="rId26"/>
    <p:sldId id="291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290" autoAdjust="0"/>
  </p:normalViewPr>
  <p:slideViewPr>
    <p:cSldViewPr snapToGrid="0" showGuides="1">
      <p:cViewPr varScale="1">
        <p:scale>
          <a:sx n="105" d="100"/>
          <a:sy n="105" d="100"/>
        </p:scale>
        <p:origin x="7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2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57-4715-81B4-54590C3F72F8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57-4715-81B4-54590C3F72F8}"/>
              </c:ext>
            </c:extLst>
          </c:dPt>
          <c:dPt>
            <c:idx val="2"/>
            <c:invertIfNegative val="0"/>
            <c:bubble3D val="0"/>
            <c:spPr>
              <a:pattFill prst="pct75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157-4715-81B4-54590C3F72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57-4715-81B4-54590C3F72F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57-4715-81B4-54590C3F72F8}"/>
              </c:ext>
            </c:extLst>
          </c:dPt>
          <c:cat>
            <c:strRef>
              <c:f>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7.3</c:v>
                </c:pt>
                <c:pt idx="1">
                  <c:v>5.5</c:v>
                </c:pt>
                <c:pt idx="2">
                  <c:v>4.4000000000000004</c:v>
                </c:pt>
                <c:pt idx="3">
                  <c:v>3.9</c:v>
                </c:pt>
                <c:pt idx="4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7-4715-81B4-54590C3F7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611792"/>
        <c:axId val="363612120"/>
      </c:barChart>
      <c:catAx>
        <c:axId val="36361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2120"/>
        <c:crosses val="autoZero"/>
        <c:auto val="1"/>
        <c:lblAlgn val="ctr"/>
        <c:lblOffset val="100"/>
        <c:noMultiLvlLbl val="0"/>
      </c:catAx>
      <c:valAx>
        <c:axId val="36361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5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1E1-458A-86CD-A9963C5BAFAE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E1-458A-86CD-A9963C5BAFAE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E1-458A-86CD-A9963C5BAFAE}"/>
              </c:ext>
            </c:extLst>
          </c:dPt>
          <c:dPt>
            <c:idx val="3"/>
            <c:invertIfNegative val="0"/>
            <c:bubble3D val="0"/>
            <c:spPr>
              <a:pattFill prst="divot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E1-458A-86CD-A9963C5BAFAE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E1-458A-86CD-A9963C5BAFAE}"/>
              </c:ext>
            </c:extLst>
          </c:dPt>
          <c:cat>
            <c:strRef>
              <c:f>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4.92</c:v>
                </c:pt>
                <c:pt idx="1">
                  <c:v>4.78</c:v>
                </c:pt>
                <c:pt idx="2">
                  <c:v>4.71</c:v>
                </c:pt>
                <c:pt idx="3">
                  <c:v>4.6399999999999997</c:v>
                </c:pt>
                <c:pt idx="4">
                  <c:v>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1-458A-86CD-A9963C5BA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611792"/>
        <c:axId val="363612120"/>
      </c:barChart>
      <c:catAx>
        <c:axId val="36361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2120"/>
        <c:crosses val="autoZero"/>
        <c:auto val="1"/>
        <c:lblAlgn val="ctr"/>
        <c:lblOffset val="100"/>
        <c:noMultiLvlLbl val="0"/>
      </c:catAx>
      <c:valAx>
        <c:axId val="363612120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40-43A8-843C-B45C4EF8DE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40-43A8-843C-B45C4EF8DE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C40-43A8-843C-B45C4EF8DEB2}"/>
              </c:ext>
            </c:extLst>
          </c:dPt>
          <c:dPt>
            <c:idx val="3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40-43A8-843C-B45C4EF8DEB2}"/>
              </c:ext>
            </c:extLst>
          </c:dPt>
          <c:dPt>
            <c:idx val="4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40-43A8-843C-B45C4EF8DEB2}"/>
              </c:ext>
            </c:extLst>
          </c:dPt>
          <c:dPt>
            <c:idx val="5"/>
            <c:invertIfNegative val="0"/>
            <c:bubble3D val="0"/>
            <c:spPr>
              <a:pattFill prst="pct75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40-43A8-843C-B45C4EF8DEB2}"/>
              </c:ext>
            </c:extLst>
          </c:dPt>
          <c:cat>
            <c:strRef>
              <c:f>Sheet1!$A$2:$A$7</c:f>
              <c:strCache>
                <c:ptCount val="6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  <c:pt idx="5">
                  <c:v>6th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6.42</c:v>
                </c:pt>
                <c:pt idx="1">
                  <c:v>4.92</c:v>
                </c:pt>
                <c:pt idx="2">
                  <c:v>4.8499999999999996</c:v>
                </c:pt>
                <c:pt idx="3">
                  <c:v>4.6399999999999997</c:v>
                </c:pt>
                <c:pt idx="4">
                  <c:v>4.28</c:v>
                </c:pt>
                <c:pt idx="5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40-43A8-843C-B45C4EF8D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611792"/>
        <c:axId val="363612120"/>
      </c:barChart>
      <c:catAx>
        <c:axId val="36361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2120"/>
        <c:crosses val="autoZero"/>
        <c:auto val="1"/>
        <c:lblAlgn val="ctr"/>
        <c:lblOffset val="100"/>
        <c:noMultiLvlLbl val="0"/>
      </c:catAx>
      <c:valAx>
        <c:axId val="363612120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40-43A8-843C-B45C4EF8DE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40-43A8-843C-B45C4EF8DE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C40-43A8-843C-B45C4EF8DEB2}"/>
              </c:ext>
            </c:extLst>
          </c:dPt>
          <c:dPt>
            <c:idx val="3"/>
            <c:invertIfNegative val="0"/>
            <c:bubble3D val="0"/>
            <c:spPr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40-43A8-843C-B45C4EF8DEB2}"/>
              </c:ext>
            </c:extLst>
          </c:dPt>
          <c:dPt>
            <c:idx val="4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40-43A8-843C-B45C4EF8DEB2}"/>
              </c:ext>
            </c:extLst>
          </c:dPt>
          <c:dPt>
            <c:idx val="5"/>
            <c:invertIfNegative val="0"/>
            <c:bubble3D val="0"/>
            <c:spPr>
              <a:pattFill prst="pct75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40-43A8-843C-B45C4EF8DEB2}"/>
              </c:ext>
            </c:extLst>
          </c:dPt>
          <c:cat>
            <c:strRef>
              <c:f>Sheet1!$A$2:$A$7</c:f>
              <c:strCache>
                <c:ptCount val="6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  <c:pt idx="5">
                  <c:v>6th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6.15</c:v>
                </c:pt>
                <c:pt idx="1">
                  <c:v>4.9000000000000004</c:v>
                </c:pt>
                <c:pt idx="2">
                  <c:v>4.7</c:v>
                </c:pt>
                <c:pt idx="3">
                  <c:v>4.55</c:v>
                </c:pt>
                <c:pt idx="4">
                  <c:v>3.5</c:v>
                </c:pt>
                <c:pt idx="5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40-43A8-843C-B45C4EF8D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611792"/>
        <c:axId val="363612120"/>
      </c:barChart>
      <c:catAx>
        <c:axId val="36361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2120"/>
        <c:crosses val="autoZero"/>
        <c:auto val="1"/>
        <c:lblAlgn val="ctr"/>
        <c:lblOffset val="100"/>
        <c:noMultiLvlLbl val="0"/>
      </c:catAx>
      <c:valAx>
        <c:axId val="363612120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Sheet1!$B$1:$U$1</c:f>
              <c:strCache>
                <c:ptCount val="20"/>
                <c:pt idx="0">
                  <c:v>Unit1</c:v>
                </c:pt>
                <c:pt idx="1">
                  <c:v>Unit2</c:v>
                </c:pt>
                <c:pt idx="2">
                  <c:v>Unit3</c:v>
                </c:pt>
                <c:pt idx="3">
                  <c:v>Unit4</c:v>
                </c:pt>
                <c:pt idx="4">
                  <c:v>Unit5</c:v>
                </c:pt>
                <c:pt idx="5">
                  <c:v>Unit6</c:v>
                </c:pt>
                <c:pt idx="6">
                  <c:v>Unit7</c:v>
                </c:pt>
                <c:pt idx="7">
                  <c:v>Unit8</c:v>
                </c:pt>
                <c:pt idx="8">
                  <c:v>Unit9</c:v>
                </c:pt>
                <c:pt idx="9">
                  <c:v>Unit10</c:v>
                </c:pt>
                <c:pt idx="10">
                  <c:v>Unit11</c:v>
                </c:pt>
                <c:pt idx="11">
                  <c:v>Unit12</c:v>
                </c:pt>
                <c:pt idx="12">
                  <c:v>Uni13</c:v>
                </c:pt>
                <c:pt idx="13">
                  <c:v>Unit14</c:v>
                </c:pt>
                <c:pt idx="14">
                  <c:v>unit15</c:v>
                </c:pt>
                <c:pt idx="15">
                  <c:v>unit16</c:v>
                </c:pt>
                <c:pt idx="16">
                  <c:v>unit17</c:v>
                </c:pt>
                <c:pt idx="17">
                  <c:v>unit18</c:v>
                </c:pt>
                <c:pt idx="18">
                  <c:v>unit19</c:v>
                </c:pt>
                <c:pt idx="19">
                  <c:v>unit20</c:v>
                </c:pt>
              </c:strCache>
            </c:strRef>
          </c:cat>
          <c:val>
            <c:numRef>
              <c:f>Sheet1!$B$2:$U$2</c:f>
              <c:numCache>
                <c:formatCode>General</c:formatCode>
                <c:ptCount val="20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1</c:v>
                </c:pt>
                <c:pt idx="4">
                  <c:v>10</c:v>
                </c:pt>
                <c:pt idx="5">
                  <c:v>1</c:v>
                </c:pt>
                <c:pt idx="6">
                  <c:v>10</c:v>
                </c:pt>
                <c:pt idx="7">
                  <c:v>7</c:v>
                </c:pt>
                <c:pt idx="8">
                  <c:v>10</c:v>
                </c:pt>
                <c:pt idx="9">
                  <c:v>4</c:v>
                </c:pt>
                <c:pt idx="10">
                  <c:v>2</c:v>
                </c:pt>
                <c:pt idx="11">
                  <c:v>10</c:v>
                </c:pt>
                <c:pt idx="12">
                  <c:v>1</c:v>
                </c:pt>
                <c:pt idx="13">
                  <c:v>7</c:v>
                </c:pt>
                <c:pt idx="14">
                  <c:v>3</c:v>
                </c:pt>
                <c:pt idx="15">
                  <c:v>2</c:v>
                </c:pt>
                <c:pt idx="16">
                  <c:v>10</c:v>
                </c:pt>
                <c:pt idx="17">
                  <c:v>10</c:v>
                </c:pt>
                <c:pt idx="18">
                  <c:v>3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2-42E5-8481-C3C0814440D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Sheet1!$B$1:$U$1</c:f>
              <c:strCache>
                <c:ptCount val="20"/>
                <c:pt idx="0">
                  <c:v>Unit1</c:v>
                </c:pt>
                <c:pt idx="1">
                  <c:v>Unit2</c:v>
                </c:pt>
                <c:pt idx="2">
                  <c:v>Unit3</c:v>
                </c:pt>
                <c:pt idx="3">
                  <c:v>Unit4</c:v>
                </c:pt>
                <c:pt idx="4">
                  <c:v>Unit5</c:v>
                </c:pt>
                <c:pt idx="5">
                  <c:v>Unit6</c:v>
                </c:pt>
                <c:pt idx="6">
                  <c:v>Unit7</c:v>
                </c:pt>
                <c:pt idx="7">
                  <c:v>Unit8</c:v>
                </c:pt>
                <c:pt idx="8">
                  <c:v>Unit9</c:v>
                </c:pt>
                <c:pt idx="9">
                  <c:v>Unit10</c:v>
                </c:pt>
                <c:pt idx="10">
                  <c:v>Unit11</c:v>
                </c:pt>
                <c:pt idx="11">
                  <c:v>Unit12</c:v>
                </c:pt>
                <c:pt idx="12">
                  <c:v>Uni13</c:v>
                </c:pt>
                <c:pt idx="13">
                  <c:v>Unit14</c:v>
                </c:pt>
                <c:pt idx="14">
                  <c:v>unit15</c:v>
                </c:pt>
                <c:pt idx="15">
                  <c:v>unit16</c:v>
                </c:pt>
                <c:pt idx="16">
                  <c:v>unit17</c:v>
                </c:pt>
                <c:pt idx="17">
                  <c:v>unit18</c:v>
                </c:pt>
                <c:pt idx="18">
                  <c:v>unit19</c:v>
                </c:pt>
                <c:pt idx="19">
                  <c:v>unit20</c:v>
                </c:pt>
              </c:strCache>
            </c:strRef>
          </c:cat>
          <c:val>
            <c:numRef>
              <c:f>Sheet1!$B$3:$U$3</c:f>
              <c:numCache>
                <c:formatCode>General</c:formatCode>
                <c:ptCount val="20"/>
                <c:pt idx="0">
                  <c:v>10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</c:v>
                </c:pt>
                <c:pt idx="8">
                  <c:v>5</c:v>
                </c:pt>
                <c:pt idx="9">
                  <c:v>5</c:v>
                </c:pt>
                <c:pt idx="10">
                  <c:v>10</c:v>
                </c:pt>
                <c:pt idx="11">
                  <c:v>7</c:v>
                </c:pt>
                <c:pt idx="12">
                  <c:v>1</c:v>
                </c:pt>
                <c:pt idx="13">
                  <c:v>1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2</c:v>
                </c:pt>
                <c:pt idx="18">
                  <c:v>0</c:v>
                </c:pt>
                <c:pt idx="1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72-42E5-8481-C3C0814440D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Sheet1!$B$1:$U$1</c:f>
              <c:strCache>
                <c:ptCount val="20"/>
                <c:pt idx="0">
                  <c:v>Unit1</c:v>
                </c:pt>
                <c:pt idx="1">
                  <c:v>Unit2</c:v>
                </c:pt>
                <c:pt idx="2">
                  <c:v>Unit3</c:v>
                </c:pt>
                <c:pt idx="3">
                  <c:v>Unit4</c:v>
                </c:pt>
                <c:pt idx="4">
                  <c:v>Unit5</c:v>
                </c:pt>
                <c:pt idx="5">
                  <c:v>Unit6</c:v>
                </c:pt>
                <c:pt idx="6">
                  <c:v>Unit7</c:v>
                </c:pt>
                <c:pt idx="7">
                  <c:v>Unit8</c:v>
                </c:pt>
                <c:pt idx="8">
                  <c:v>Unit9</c:v>
                </c:pt>
                <c:pt idx="9">
                  <c:v>Unit10</c:v>
                </c:pt>
                <c:pt idx="10">
                  <c:v>Unit11</c:v>
                </c:pt>
                <c:pt idx="11">
                  <c:v>Unit12</c:v>
                </c:pt>
                <c:pt idx="12">
                  <c:v>Uni13</c:v>
                </c:pt>
                <c:pt idx="13">
                  <c:v>Unit14</c:v>
                </c:pt>
                <c:pt idx="14">
                  <c:v>unit15</c:v>
                </c:pt>
                <c:pt idx="15">
                  <c:v>unit16</c:v>
                </c:pt>
                <c:pt idx="16">
                  <c:v>unit17</c:v>
                </c:pt>
                <c:pt idx="17">
                  <c:v>unit18</c:v>
                </c:pt>
                <c:pt idx="18">
                  <c:v>unit19</c:v>
                </c:pt>
                <c:pt idx="19">
                  <c:v>unit20</c:v>
                </c:pt>
              </c:strCache>
            </c:strRef>
          </c:cat>
          <c:val>
            <c:numRef>
              <c:f>Sheet1!$B$4:$U$4</c:f>
              <c:numCache>
                <c:formatCode>General</c:formatCode>
                <c:ptCount val="20"/>
                <c:pt idx="0">
                  <c:v>10</c:v>
                </c:pt>
                <c:pt idx="1">
                  <c:v>4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5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10</c:v>
                </c:pt>
                <c:pt idx="10">
                  <c:v>0</c:v>
                </c:pt>
                <c:pt idx="11">
                  <c:v>3</c:v>
                </c:pt>
                <c:pt idx="12">
                  <c:v>10</c:v>
                </c:pt>
                <c:pt idx="13">
                  <c:v>1</c:v>
                </c:pt>
                <c:pt idx="14">
                  <c:v>10</c:v>
                </c:pt>
                <c:pt idx="15">
                  <c:v>5</c:v>
                </c:pt>
                <c:pt idx="16">
                  <c:v>0</c:v>
                </c:pt>
                <c:pt idx="17">
                  <c:v>7</c:v>
                </c:pt>
                <c:pt idx="18">
                  <c:v>0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72-42E5-8481-C3C0814440D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Sheet1!$B$1:$U$1</c:f>
              <c:strCache>
                <c:ptCount val="20"/>
                <c:pt idx="0">
                  <c:v>Unit1</c:v>
                </c:pt>
                <c:pt idx="1">
                  <c:v>Unit2</c:v>
                </c:pt>
                <c:pt idx="2">
                  <c:v>Unit3</c:v>
                </c:pt>
                <c:pt idx="3">
                  <c:v>Unit4</c:v>
                </c:pt>
                <c:pt idx="4">
                  <c:v>Unit5</c:v>
                </c:pt>
                <c:pt idx="5">
                  <c:v>Unit6</c:v>
                </c:pt>
                <c:pt idx="6">
                  <c:v>Unit7</c:v>
                </c:pt>
                <c:pt idx="7">
                  <c:v>Unit8</c:v>
                </c:pt>
                <c:pt idx="8">
                  <c:v>Unit9</c:v>
                </c:pt>
                <c:pt idx="9">
                  <c:v>Unit10</c:v>
                </c:pt>
                <c:pt idx="10">
                  <c:v>Unit11</c:v>
                </c:pt>
                <c:pt idx="11">
                  <c:v>Unit12</c:v>
                </c:pt>
                <c:pt idx="12">
                  <c:v>Uni13</c:v>
                </c:pt>
                <c:pt idx="13">
                  <c:v>Unit14</c:v>
                </c:pt>
                <c:pt idx="14">
                  <c:v>unit15</c:v>
                </c:pt>
                <c:pt idx="15">
                  <c:v>unit16</c:v>
                </c:pt>
                <c:pt idx="16">
                  <c:v>unit17</c:v>
                </c:pt>
                <c:pt idx="17">
                  <c:v>unit18</c:v>
                </c:pt>
                <c:pt idx="18">
                  <c:v>unit19</c:v>
                </c:pt>
                <c:pt idx="19">
                  <c:v>unit20</c:v>
                </c:pt>
              </c:strCache>
            </c:strRef>
          </c:cat>
          <c:val>
            <c:numRef>
              <c:f>Sheet1!$B$5:$U$5</c:f>
              <c:numCache>
                <c:formatCode>General</c:formatCode>
                <c:ptCount val="20"/>
                <c:pt idx="0">
                  <c:v>10</c:v>
                </c:pt>
                <c:pt idx="1">
                  <c:v>7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  <c:pt idx="7">
                  <c:v>5</c:v>
                </c:pt>
                <c:pt idx="8">
                  <c:v>1</c:v>
                </c:pt>
                <c:pt idx="9">
                  <c:v>2</c:v>
                </c:pt>
                <c:pt idx="10">
                  <c:v>7</c:v>
                </c:pt>
                <c:pt idx="11">
                  <c:v>2</c:v>
                </c:pt>
                <c:pt idx="12">
                  <c:v>7</c:v>
                </c:pt>
                <c:pt idx="13">
                  <c:v>10</c:v>
                </c:pt>
                <c:pt idx="14">
                  <c:v>5</c:v>
                </c:pt>
                <c:pt idx="15">
                  <c:v>4</c:v>
                </c:pt>
                <c:pt idx="16">
                  <c:v>2</c:v>
                </c:pt>
                <c:pt idx="17">
                  <c:v>1</c:v>
                </c:pt>
                <c:pt idx="18">
                  <c:v>4</c:v>
                </c:pt>
                <c:pt idx="1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72-42E5-8481-C3C0814440D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Sheet1!$B$1:$U$1</c:f>
              <c:strCache>
                <c:ptCount val="20"/>
                <c:pt idx="0">
                  <c:v>Unit1</c:v>
                </c:pt>
                <c:pt idx="1">
                  <c:v>Unit2</c:v>
                </c:pt>
                <c:pt idx="2">
                  <c:v>Unit3</c:v>
                </c:pt>
                <c:pt idx="3">
                  <c:v>Unit4</c:v>
                </c:pt>
                <c:pt idx="4">
                  <c:v>Unit5</c:v>
                </c:pt>
                <c:pt idx="5">
                  <c:v>Unit6</c:v>
                </c:pt>
                <c:pt idx="6">
                  <c:v>Unit7</c:v>
                </c:pt>
                <c:pt idx="7">
                  <c:v>Unit8</c:v>
                </c:pt>
                <c:pt idx="8">
                  <c:v>Unit9</c:v>
                </c:pt>
                <c:pt idx="9">
                  <c:v>Unit10</c:v>
                </c:pt>
                <c:pt idx="10">
                  <c:v>Unit11</c:v>
                </c:pt>
                <c:pt idx="11">
                  <c:v>Unit12</c:v>
                </c:pt>
                <c:pt idx="12">
                  <c:v>Uni13</c:v>
                </c:pt>
                <c:pt idx="13">
                  <c:v>Unit14</c:v>
                </c:pt>
                <c:pt idx="14">
                  <c:v>unit15</c:v>
                </c:pt>
                <c:pt idx="15">
                  <c:v>unit16</c:v>
                </c:pt>
                <c:pt idx="16">
                  <c:v>unit17</c:v>
                </c:pt>
                <c:pt idx="17">
                  <c:v>unit18</c:v>
                </c:pt>
                <c:pt idx="18">
                  <c:v>unit19</c:v>
                </c:pt>
                <c:pt idx="19">
                  <c:v>unit20</c:v>
                </c:pt>
              </c:strCache>
            </c:strRef>
          </c:cat>
          <c:val>
            <c:numRef>
              <c:f>Sheet1!$B$6:$U$6</c:f>
              <c:numCache>
                <c:formatCode>General</c:formatCode>
                <c:ptCount val="20"/>
                <c:pt idx="0">
                  <c:v>10</c:v>
                </c:pt>
                <c:pt idx="1">
                  <c:v>5</c:v>
                </c:pt>
                <c:pt idx="2">
                  <c:v>10</c:v>
                </c:pt>
                <c:pt idx="3">
                  <c:v>2</c:v>
                </c:pt>
                <c:pt idx="4">
                  <c:v>5</c:v>
                </c:pt>
                <c:pt idx="5">
                  <c:v>10</c:v>
                </c:pt>
                <c:pt idx="6">
                  <c:v>1</c:v>
                </c:pt>
                <c:pt idx="7">
                  <c:v>3</c:v>
                </c:pt>
                <c:pt idx="8">
                  <c:v>7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72-42E5-8481-C3C081444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176200"/>
        <c:axId val="685846112"/>
      </c:barChart>
      <c:catAx>
        <c:axId val="618176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846112"/>
        <c:crosses val="autoZero"/>
        <c:auto val="1"/>
        <c:lblAlgn val="ctr"/>
        <c:lblOffset val="100"/>
        <c:noMultiLvlLbl val="0"/>
      </c:catAx>
      <c:valAx>
        <c:axId val="6858461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17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5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1E1-458A-86CD-A9963C5BAFAE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E1-458A-86CD-A9963C5BAFA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E1-458A-86CD-A9963C5BAFAE}"/>
              </c:ext>
            </c:extLst>
          </c:dPt>
          <c:dPt>
            <c:idx val="3"/>
            <c:invertIfNegative val="0"/>
            <c:bubble3D val="0"/>
            <c:spPr>
              <a:pattFill prst="divot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E1-458A-86CD-A9963C5BAFAE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E1-458A-86CD-A9963C5BAFAE}"/>
              </c:ext>
            </c:extLst>
          </c:dPt>
          <c:cat>
            <c:strRef>
              <c:f>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4.92</c:v>
                </c:pt>
                <c:pt idx="1">
                  <c:v>4.78</c:v>
                </c:pt>
                <c:pt idx="2">
                  <c:v>4.71</c:v>
                </c:pt>
                <c:pt idx="3">
                  <c:v>4.6399999999999997</c:v>
                </c:pt>
                <c:pt idx="4">
                  <c:v>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1-458A-86CD-A9963C5BA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611792"/>
        <c:axId val="363612120"/>
      </c:barChart>
      <c:catAx>
        <c:axId val="36361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2120"/>
        <c:crosses val="autoZero"/>
        <c:auto val="1"/>
        <c:lblAlgn val="ctr"/>
        <c:lblOffset val="100"/>
        <c:noMultiLvlLbl val="0"/>
      </c:catAx>
      <c:valAx>
        <c:axId val="363612120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1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2993" y="8707535"/>
            <a:ext cx="1234884" cy="22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 bwMode="gray">
          <a:xfrm>
            <a:off x="539678" y="8744506"/>
            <a:ext cx="4219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© 2017 Cadence Design Systems, Inc. Cadence confidential.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278" y="8736265"/>
            <a:ext cx="350951" cy="23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fld id="{607ACEF0-7258-4359-A33C-1A2CBC0084CC}" type="slidenum">
              <a:rPr lang="en-US" sz="900" smtClean="0">
                <a:solidFill>
                  <a:srgbClr val="BCBCBC"/>
                </a:solidFill>
              </a:rPr>
              <a:pPr algn="l"/>
              <a:t>‹#›</a:t>
            </a:fld>
            <a:endParaRPr lang="en-US" sz="900" dirty="0">
              <a:solidFill>
                <a:srgbClr val="BCBC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78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2993" y="8707535"/>
            <a:ext cx="1234884" cy="22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539678" y="8744506"/>
            <a:ext cx="4219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© 2017 Cadence Design Systems, Inc. Cadence confidential. Internal use only.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278" y="8736265"/>
            <a:ext cx="350951" cy="23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fld id="{607ACEF0-7258-4359-A33C-1A2CBC0084CC}" type="slidenum">
              <a:rPr lang="en-US" sz="900" smtClean="0">
                <a:solidFill>
                  <a:srgbClr val="BCBCBC"/>
                </a:solidFill>
              </a:rPr>
              <a:pPr algn="l"/>
              <a:t>‹#›</a:t>
            </a:fld>
            <a:endParaRPr lang="en-US" sz="900" dirty="0">
              <a:solidFill>
                <a:srgbClr val="BCBC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2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  <a:r>
              <a:rPr lang="en-US" baseline="0" dirty="0"/>
              <a:t> everyone, My name is Ching-Yi Huang from Cadence Taiwan.</a:t>
            </a:r>
          </a:p>
          <a:p>
            <a:r>
              <a:rPr lang="en-US" baseline="0" dirty="0"/>
              <a:t>I’m the topic chair of problem A of CAD Contest this year.</a:t>
            </a:r>
          </a:p>
          <a:p>
            <a:r>
              <a:rPr lang="en-US" baseline="0" dirty="0"/>
              <a:t>The title of problem A is Resource-aware …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9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ranking</a:t>
            </a:r>
            <a:r>
              <a:rPr lang="en-US" baseline="0" dirty="0"/>
              <a:t> and scoring.</a:t>
            </a:r>
          </a:p>
          <a:p>
            <a:r>
              <a:rPr lang="en-US" baseline="0" dirty="0"/>
              <a:t>A, B, C have the smaller 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49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… </a:t>
            </a:r>
          </a:p>
          <a:p>
            <a:r>
              <a:rPr lang="en-US" dirty="0"/>
              <a:t>From</a:t>
            </a:r>
            <a:r>
              <a:rPr lang="en-US" baseline="0" dirty="0"/>
              <a:t> these open source benchmarks</a:t>
            </a:r>
          </a:p>
          <a:p>
            <a:r>
              <a:rPr lang="en-US" baseline="0" dirty="0"/>
              <a:t>When </a:t>
            </a:r>
            <a:r>
              <a:rPr lang="en-US" baseline="0" dirty="0" err="1"/>
              <a:t>createing</a:t>
            </a:r>
            <a:r>
              <a:rPr lang="en-US" baseline="0" dirty="0"/>
              <a:t> …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The final weight distributions of considered ECO scenarios including these eight types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</a:t>
            </a:r>
            <a:r>
              <a:rPr lang="en-US" baseline="0" dirty="0"/>
              <a:t> test, totally we prepare 20 cases.</a:t>
            </a:r>
          </a:p>
          <a:p>
            <a:r>
              <a:rPr lang="en-US" baseline="0" dirty="0"/>
              <a:t>A half…</a:t>
            </a:r>
          </a:p>
          <a:p>
            <a:r>
              <a:rPr lang="en-US" baseline="0" dirty="0"/>
              <a:t>14 …</a:t>
            </a:r>
          </a:p>
          <a:p>
            <a:endParaRPr lang="en-US" baseline="0" dirty="0"/>
          </a:p>
          <a:p>
            <a:r>
              <a:rPr lang="en-US" baseline="0" dirty="0"/>
              <a:t>This table summarizes the information of the benchmark suite, which can be found in the proceeding.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02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now I’ll show some</a:t>
            </a:r>
            <a:r>
              <a:rPr lang="en-US" baseline="0" dirty="0"/>
              <a:t> interesting results from alpha test to the final test.</a:t>
            </a:r>
          </a:p>
          <a:p>
            <a:endParaRPr lang="en-US" baseline="0" dirty="0"/>
          </a:p>
          <a:p>
            <a:r>
              <a:rPr lang="en-US" baseline="0" dirty="0"/>
              <a:t>These tables show how many teams successfully generated a valid result for a </a:t>
            </a:r>
            <a:r>
              <a:rPr lang="en-US" baseline="0" dirty="0" err="1"/>
              <a:t>testcase</a:t>
            </a:r>
            <a:r>
              <a:rPr lang="en-US" baseline="0" dirty="0"/>
              <a:t> and the average time to deal with a </a:t>
            </a:r>
            <a:r>
              <a:rPr lang="en-US" baseline="0" dirty="0" err="1"/>
              <a:t>testcase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We can see that for the alpha test, many teams cannot generate valid results for almost all </a:t>
            </a:r>
            <a:r>
              <a:rPr lang="en-US" baseline="0" dirty="0" err="1"/>
              <a:t>testcases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Thus, obviously, these released </a:t>
            </a:r>
            <a:r>
              <a:rPr lang="en-US" baseline="0" dirty="0" err="1"/>
              <a:t>testcases</a:t>
            </a:r>
            <a:r>
              <a:rPr lang="en-US" baseline="0" dirty="0"/>
              <a:t> are not trivial cases.</a:t>
            </a:r>
          </a:p>
          <a:p>
            <a:endParaRPr lang="en-US" baseline="0" dirty="0"/>
          </a:p>
          <a:p>
            <a:r>
              <a:rPr lang="en-US" baseline="0" dirty="0"/>
              <a:t>However, we can see their program become mature in beta test.</a:t>
            </a:r>
          </a:p>
          <a:p>
            <a:r>
              <a:rPr lang="en-US" baseline="0" dirty="0"/>
              <a:t>More teams can generate valid </a:t>
            </a:r>
            <a:r>
              <a:rPr lang="en-US" baseline="0" dirty="0" err="1"/>
              <a:t>testcases</a:t>
            </a:r>
            <a:r>
              <a:rPr lang="en-US" baseline="0" dirty="0"/>
              <a:t>.</a:t>
            </a:r>
          </a:p>
          <a:p>
            <a:r>
              <a:rPr lang="en-US" baseline="0" dirty="0"/>
              <a:t>We can also see that their algorithm may not efficient enough to solve some cases of large problem-size.</a:t>
            </a:r>
          </a:p>
          <a:p>
            <a:r>
              <a:rPr lang="en-US" baseline="0" dirty="0"/>
              <a:t>I think the </a:t>
            </a:r>
            <a:r>
              <a:rPr lang="en-US" baseline="0" dirty="0" err="1"/>
              <a:t>difficuity</a:t>
            </a:r>
            <a:r>
              <a:rPr lang="en-US" baseline="0" dirty="0"/>
              <a:t> diversity is not bad.  </a:t>
            </a:r>
          </a:p>
          <a:p>
            <a:endParaRPr lang="en-US" baseline="0" dirty="0"/>
          </a:p>
          <a:p>
            <a:r>
              <a:rPr lang="en-US" baseline="0" dirty="0"/>
              <a:t>In the final test, tell the truth</a:t>
            </a:r>
          </a:p>
          <a:p>
            <a:r>
              <a:rPr lang="en-US" baseline="0" dirty="0"/>
              <a:t>It’s impressive that  many teams have much better results.</a:t>
            </a:r>
          </a:p>
          <a:p>
            <a:r>
              <a:rPr lang="en-US" baseline="0" dirty="0"/>
              <a:t>Many teams can </a:t>
            </a:r>
            <a:r>
              <a:rPr lang="en-US" baseline="0" dirty="0" err="1"/>
              <a:t>genereate</a:t>
            </a:r>
            <a:r>
              <a:rPr lang="en-US" baseline="0" dirty="0"/>
              <a:t> valid results for most all </a:t>
            </a:r>
            <a:r>
              <a:rPr lang="en-US" baseline="0" dirty="0" err="1"/>
              <a:t>testcases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time cost is also further reduced.</a:t>
            </a:r>
          </a:p>
          <a:p>
            <a:endParaRPr lang="en-US" baseline="0" dirty="0"/>
          </a:p>
          <a:p>
            <a:r>
              <a:rPr lang="en-US" baseline="0" dirty="0"/>
              <a:t>Later we can also see the final result of teams also prove that the benchmark can identify the capability of algorithms .</a:t>
            </a:r>
          </a:p>
          <a:p>
            <a:r>
              <a:rPr lang="en-US" baseline="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6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bar chart illustrate the …</a:t>
            </a:r>
          </a:p>
          <a:p>
            <a:r>
              <a:rPr lang="en-US" baseline="0" dirty="0"/>
              <a:t>The colored bar represent the average score of the final top 3</a:t>
            </a:r>
          </a:p>
          <a:p>
            <a:r>
              <a:rPr lang="en-US" baseline="0" dirty="0"/>
              <a:t>We can see not 1 of them is the first place of the alpha test, and two of them are not in top3</a:t>
            </a:r>
          </a:p>
          <a:p>
            <a:endParaRPr lang="en-US" baseline="0" dirty="0"/>
          </a:p>
          <a:p>
            <a:r>
              <a:rPr lang="en-US" baseline="0" dirty="0"/>
              <a:t>BTW, in alpha test,</a:t>
            </a:r>
          </a:p>
          <a:p>
            <a:r>
              <a:rPr lang="en-US" baseline="0" dirty="0"/>
              <a:t>Many teams have format issues</a:t>
            </a:r>
          </a:p>
          <a:p>
            <a:r>
              <a:rPr lang="en-US" baseline="0" dirty="0"/>
              <a:t>But I still give the evaluation scores for 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45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the beta test</a:t>
            </a:r>
          </a:p>
          <a:p>
            <a:r>
              <a:rPr lang="en-US" dirty="0"/>
              <a:t>The ranks</a:t>
            </a:r>
            <a:r>
              <a:rPr lang="en-US" baseline="0" dirty="0"/>
              <a:t> of final top3 are even worse.</a:t>
            </a:r>
          </a:p>
          <a:p>
            <a:r>
              <a:rPr lang="en-US" baseline="0" dirty="0"/>
              <a:t>Here I don’t use the colors because they know their ranks when beta test.</a:t>
            </a:r>
          </a:p>
          <a:p>
            <a:endParaRPr lang="en-US" baseline="0" dirty="0"/>
          </a:p>
          <a:p>
            <a:r>
              <a:rPr lang="en-US" baseline="0" dirty="0"/>
              <a:t>However, this time, the average score of top5 is quite close. </a:t>
            </a:r>
          </a:p>
          <a:p>
            <a:r>
              <a:rPr lang="en-US" baseline="0" dirty="0"/>
              <a:t>I believe some teams started to improve the algorithm, and they have hard competition for the released benchmarks.</a:t>
            </a:r>
          </a:p>
          <a:p>
            <a:endParaRPr lang="en-US" baseline="0" dirty="0"/>
          </a:p>
          <a:p>
            <a:r>
              <a:rPr lang="en-US" baseline="0" dirty="0"/>
              <a:t>Also, in beta test, there are still many format problems.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5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final test, without</a:t>
            </a:r>
            <a:r>
              <a:rPr lang="en-US" baseline="0" dirty="0"/>
              <a:t> hidden cases.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Top 3,</a:t>
            </a:r>
            <a:r>
              <a:rPr lang="en-US" baseline="0" dirty="0"/>
              <a:t> come back!</a:t>
            </a:r>
          </a:p>
          <a:p>
            <a:endParaRPr lang="en-US" baseline="0" dirty="0"/>
          </a:p>
          <a:p>
            <a:r>
              <a:rPr lang="en-US" baseline="0" dirty="0"/>
              <a:t>But this is the result without hidden cases.</a:t>
            </a:r>
          </a:p>
          <a:p>
            <a:r>
              <a:rPr lang="en-US" baseline="0" dirty="0"/>
              <a:t>Let’s guess whether the rank will be changed when including the hidden cases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</a:t>
            </a:r>
            <a:r>
              <a:rPr lang="en-US" baseline="0" dirty="0"/>
              <a:t> this is the final result</a:t>
            </a:r>
          </a:p>
          <a:p>
            <a:r>
              <a:rPr lang="en-US" baseline="0" dirty="0"/>
              <a:t>The yellow one is the final 1 place</a:t>
            </a:r>
          </a:p>
          <a:p>
            <a:r>
              <a:rPr lang="en-US" baseline="0" dirty="0"/>
              <a:t>The blue one is the third , …</a:t>
            </a:r>
          </a:p>
          <a:p>
            <a:r>
              <a:rPr lang="en-US" baseline="0" dirty="0"/>
              <a:t>But when including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60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the score </a:t>
            </a:r>
            <a:r>
              <a:rPr lang="en-US" dirty="0" err="1"/>
              <a:t>discribution</a:t>
            </a:r>
            <a:r>
              <a:rPr lang="en-US" dirty="0"/>
              <a:t> </a:t>
            </a:r>
          </a:p>
          <a:p>
            <a:r>
              <a:rPr lang="en-US" dirty="0"/>
              <a:t>We can see that yellow obtain</a:t>
            </a:r>
            <a:r>
              <a:rPr lang="en-US" baseline="0" dirty="0"/>
              <a:t> really many rank 1 for </a:t>
            </a:r>
            <a:r>
              <a:rPr lang="en-US" baseline="0" dirty="0" err="1"/>
              <a:t>testcases</a:t>
            </a:r>
            <a:endParaRPr lang="en-US" baseline="0" dirty="0"/>
          </a:p>
          <a:p>
            <a:r>
              <a:rPr lang="en-US" baseline="0" dirty="0"/>
              <a:t>But not every </a:t>
            </a:r>
            <a:r>
              <a:rPr lang="en-US" baseline="0" dirty="0" err="1"/>
              <a:t>testcase</a:t>
            </a:r>
            <a:r>
              <a:rPr lang="en-US" baseline="0" dirty="0"/>
              <a:t>.</a:t>
            </a:r>
          </a:p>
          <a:p>
            <a:r>
              <a:rPr lang="en-US" baseline="0" dirty="0"/>
              <a:t>For some </a:t>
            </a:r>
            <a:r>
              <a:rPr lang="en-US" baseline="0" dirty="0" err="1"/>
              <a:t>testase</a:t>
            </a:r>
            <a:r>
              <a:rPr lang="en-US" baseline="0" dirty="0"/>
              <a:t>, the blue one or the green one </a:t>
            </a:r>
            <a:r>
              <a:rPr lang="en-US" baseline="0" dirty="0" err="1"/>
              <a:t>acturally</a:t>
            </a:r>
            <a:r>
              <a:rPr lang="en-US" baseline="0" dirty="0"/>
              <a:t> have better results then the yellow one.</a:t>
            </a:r>
          </a:p>
          <a:p>
            <a:r>
              <a:rPr lang="en-US" baseline="0" dirty="0"/>
              <a:t>We can also see that the blue one averagely gains 7 points for </a:t>
            </a:r>
            <a:r>
              <a:rPr lang="en-US" baseline="0" dirty="0" err="1"/>
              <a:t>testcases</a:t>
            </a:r>
            <a:endParaRPr lang="en-US" baseline="0" dirty="0"/>
          </a:p>
          <a:p>
            <a:r>
              <a:rPr lang="en-US" baseline="0" dirty="0"/>
              <a:t>The green one gain some 10 points but they also gets some 0 points.</a:t>
            </a:r>
          </a:p>
        </p:txBody>
      </p:sp>
    </p:spTree>
    <p:extLst>
      <p:ext uri="{BB962C8B-B14F-4D97-AF65-F5344CB8AC3E}">
        <p14:creationId xmlns:p14="http://schemas.microsoft.com/office/powerpoint/2010/main" val="1258166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tables show the details of their results</a:t>
            </a:r>
          </a:p>
          <a:p>
            <a:pPr defTabSz="932871"/>
            <a:r>
              <a:rPr lang="en-US" baseline="0" dirty="0"/>
              <a:t>The third place really have some great results but </a:t>
            </a:r>
            <a:r>
              <a:rPr lang="en-US" baseline="0" dirty="0" err="1"/>
              <a:t>unfortunaly</a:t>
            </a:r>
            <a:r>
              <a:rPr lang="en-US" baseline="0" dirty="0"/>
              <a:t> did not generate valid results for four </a:t>
            </a:r>
            <a:r>
              <a:rPr lang="en-US" baseline="0" dirty="0" err="1"/>
              <a:t>testcases</a:t>
            </a:r>
            <a:r>
              <a:rPr lang="en-US" baseline="0" dirty="0"/>
              <a:t>.</a:t>
            </a:r>
          </a:p>
          <a:p>
            <a:pPr defTabSz="932871"/>
            <a:r>
              <a:rPr lang="en-US" baseline="0" dirty="0"/>
              <a:t>The second place did a great job.</a:t>
            </a:r>
          </a:p>
          <a:p>
            <a:r>
              <a:rPr lang="en-US" baseline="0" dirty="0"/>
              <a:t>The first place team generate valid results for every </a:t>
            </a:r>
            <a:r>
              <a:rPr lang="en-US" baseline="0" dirty="0" err="1"/>
              <a:t>testcase</a:t>
            </a:r>
            <a:r>
              <a:rPr lang="en-US" baseline="0" dirty="0"/>
              <a:t>. And gets much scores compared to the second and 3</a:t>
            </a:r>
            <a:r>
              <a:rPr lang="en-US" baseline="30000" dirty="0"/>
              <a:t>rd</a:t>
            </a:r>
            <a:r>
              <a:rPr lang="en-US" baseline="0" dirty="0"/>
              <a:t> one, excellent.</a:t>
            </a:r>
          </a:p>
        </p:txBody>
      </p:sp>
    </p:spTree>
    <p:extLst>
      <p:ext uri="{BB962C8B-B14F-4D97-AF65-F5344CB8AC3E}">
        <p14:creationId xmlns:p14="http://schemas.microsoft.com/office/powerpoint/2010/main" val="207110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my outline today.</a:t>
            </a:r>
          </a:p>
          <a:p>
            <a:r>
              <a:rPr lang="en-US" dirty="0"/>
              <a:t>I will quickly</a:t>
            </a:r>
            <a:r>
              <a:rPr lang="en-US" baseline="0" dirty="0"/>
              <a:t> introduce our problem, formulation and evaluation.</a:t>
            </a:r>
          </a:p>
          <a:p>
            <a:r>
              <a:rPr lang="en-US" baseline="0" dirty="0"/>
              <a:t>And present the benchmark we used for this problem.</a:t>
            </a:r>
          </a:p>
          <a:p>
            <a:r>
              <a:rPr lang="en-US" baseline="0" dirty="0"/>
              <a:t>Finally, before announcing the winners. I’ll show some contest results between teams from alpha test to the final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58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let’s see who are the top 3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22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8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know that </a:t>
            </a:r>
            <a:r>
              <a:rPr lang="en-US" baseline="0" dirty="0" err="1"/>
              <a:t>aECO</a:t>
            </a:r>
            <a:r>
              <a:rPr lang="en-US" baseline="0" dirty="0"/>
              <a:t> is a process that .. </a:t>
            </a:r>
          </a:p>
          <a:p>
            <a:r>
              <a:rPr lang="en-US" baseline="0" dirty="0"/>
              <a:t>In this problem …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4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contest, …</a:t>
            </a:r>
          </a:p>
          <a:p>
            <a:r>
              <a:rPr lang="en-US" dirty="0"/>
              <a:t>The resource cost here is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…</a:t>
            </a:r>
          </a:p>
          <a:p>
            <a:r>
              <a:rPr lang="en-US" baseline="0" dirty="0"/>
              <a:t>Also …</a:t>
            </a:r>
          </a:p>
          <a:p>
            <a:r>
              <a:rPr lang="en-US" baseline="0" dirty="0"/>
              <a:t>This formulation can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4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the problem formulation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7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an example of the problem</a:t>
            </a:r>
          </a:p>
          <a:p>
            <a:r>
              <a:rPr lang="en-US" baseline="0" dirty="0"/>
              <a:t>Given </a:t>
            </a:r>
            <a:r>
              <a:rPr lang="en-US" baseline="0" dirty="0" err="1"/>
              <a:t>F.v</a:t>
            </a:r>
            <a:r>
              <a:rPr lang="en-US" baseline="0" dirty="0"/>
              <a:t> weight.txt, we can see that there is a floating wire t_0</a:t>
            </a:r>
          </a:p>
          <a:p>
            <a:r>
              <a:rPr lang="en-US" baseline="0" dirty="0"/>
              <a:t>Contest needs to generate a patch function at t_0 and make </a:t>
            </a:r>
            <a:r>
              <a:rPr lang="en-US" baseline="0" dirty="0" err="1"/>
              <a:t>out.v</a:t>
            </a:r>
            <a:r>
              <a:rPr lang="en-US" baseline="0" dirty="0"/>
              <a:t> with </a:t>
            </a:r>
            <a:r>
              <a:rPr lang="en-US" baseline="0" dirty="0" err="1"/>
              <a:t>patch.v</a:t>
            </a:r>
            <a:r>
              <a:rPr lang="en-US" baseline="0" dirty="0"/>
              <a:t> be </a:t>
            </a:r>
            <a:r>
              <a:rPr lang="en-US" baseline="0" dirty="0" err="1"/>
              <a:t>eq</a:t>
            </a:r>
            <a:r>
              <a:rPr lang="en-US" baseline="0" dirty="0"/>
              <a:t> to </a:t>
            </a:r>
            <a:r>
              <a:rPr lang="en-US" baseline="0" dirty="0" err="1"/>
              <a:t>G.v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our requirement.</a:t>
            </a:r>
          </a:p>
          <a:p>
            <a:r>
              <a:rPr lang="en-US" dirty="0"/>
              <a:t>More</a:t>
            </a:r>
            <a:r>
              <a:rPr lang="en-US" baseline="0" dirty="0"/>
              <a:t> details can be seen on the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7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give score for </a:t>
            </a:r>
            <a:r>
              <a:rPr lang="en-US" baseline="0" dirty="0" err="1"/>
              <a:t>testcase</a:t>
            </a:r>
            <a:r>
              <a:rPr lang="en-US" baseline="0" dirty="0"/>
              <a:t>. And the team earning the </a:t>
            </a:r>
            <a:r>
              <a:rPr lang="en-US" baseline="0" dirty="0" err="1"/>
              <a:t>higheset</a:t>
            </a:r>
            <a:r>
              <a:rPr lang="en-US" baseline="0" dirty="0"/>
              <a:t> ….</a:t>
            </a:r>
          </a:p>
          <a:p>
            <a:endParaRPr lang="en-US" baseline="0" dirty="0"/>
          </a:p>
          <a:p>
            <a:r>
              <a:rPr lang="en-US" baseline="0" dirty="0"/>
              <a:t>For each </a:t>
            </a:r>
            <a:r>
              <a:rPr lang="en-US" baseline="0" dirty="0" err="1"/>
              <a:t>testcase</a:t>
            </a:r>
            <a:r>
              <a:rPr lang="en-US" baseline="0" dirty="0"/>
              <a:t>, as mentioned, contestants must follow … , otherwise…</a:t>
            </a:r>
          </a:p>
          <a:p>
            <a:r>
              <a:rPr lang="en-US" baseline="0" dirty="0"/>
              <a:t>Must have output files and we evaluated the files, otherwise…</a:t>
            </a:r>
          </a:p>
          <a:p>
            <a:endParaRPr lang="en-US" baseline="0" dirty="0"/>
          </a:p>
          <a:p>
            <a:r>
              <a:rPr lang="en-US" baseline="0" dirty="0"/>
              <a:t>The score is determined according to the rank of a team for a </a:t>
            </a:r>
            <a:r>
              <a:rPr lang="en-US" baseline="0" dirty="0" err="1"/>
              <a:t>testcase</a:t>
            </a:r>
            <a:r>
              <a:rPr lang="en-US" baseline="0" dirty="0"/>
              <a:t>. ….</a:t>
            </a:r>
          </a:p>
          <a:p>
            <a:r>
              <a:rPr lang="en-US" baseline="0" dirty="0"/>
              <a:t>Then, how we rank??</a:t>
            </a:r>
          </a:p>
          <a:p>
            <a:r>
              <a:rPr lang="en-US" baseline="0" dirty="0"/>
              <a:t>Based on the following criteria</a:t>
            </a:r>
          </a:p>
          <a:p>
            <a:r>
              <a:rPr lang="en-US" baseline="0" dirty="0"/>
              <a:t>The resource cost is the most important, the smaller is better.</a:t>
            </a:r>
          </a:p>
          <a:p>
            <a:r>
              <a:rPr lang="en-US" baseline="0" dirty="0"/>
              <a:t>If it ties, then we compare the ..</a:t>
            </a:r>
          </a:p>
          <a:p>
            <a:r>
              <a:rPr lang="en-US" baseline="0" dirty="0"/>
              <a:t>If it still ties, …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178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dence.com/go/trademarks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 l="3022" r="2951" b="27389"/>
          <a:stretch>
            <a:fillRect/>
          </a:stretch>
        </p:blipFill>
        <p:spPr bwMode="auto">
          <a:xfrm>
            <a:off x="368300" y="0"/>
            <a:ext cx="11463867" cy="4979670"/>
          </a:xfrm>
          <a:prstGeom prst="rect">
            <a:avLst/>
          </a:prstGeom>
          <a:noFill/>
          <a:effectLst>
            <a:innerShdw blurRad="1016000">
              <a:prstClr val="black">
                <a:alpha val="21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 bwMode="gray">
          <a:xfrm>
            <a:off x="368299" y="3520441"/>
            <a:ext cx="11463867" cy="1464827"/>
          </a:xfrm>
          <a:prstGeom prst="rect">
            <a:avLst/>
          </a:prstGeom>
          <a:gradFill>
            <a:gsLst>
              <a:gs pos="100000">
                <a:schemeClr val="tx1">
                  <a:alpha val="52000"/>
                </a:schemeClr>
              </a:gs>
              <a:gs pos="0">
                <a:schemeClr val="tx1">
                  <a:alpha val="88000"/>
                </a:scheme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 rot="10800000">
            <a:off x="368300" y="3517900"/>
            <a:ext cx="243392" cy="145964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9652000" y="133350"/>
            <a:ext cx="1955800" cy="3238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BAD9FE"/>
                </a:solidFill>
                <a:latin typeface="Arial" charset="0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3611880"/>
            <a:ext cx="10972800" cy="1280160"/>
          </a:xfrm>
        </p:spPr>
        <p:txBody>
          <a:bodyPr anchor="ctr" anchorCtr="0"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5029200"/>
            <a:ext cx="9180576" cy="11155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3012" y="6230508"/>
            <a:ext cx="2184099" cy="31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7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88720"/>
            <a:ext cx="11460480" cy="5120640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sz="2400">
                <a:latin typeface="+mn-lt"/>
                <a:cs typeface="Arial" panose="020B0604020202020204" pitchFamily="34" charset="0"/>
              </a:defRPr>
            </a:lvl1pPr>
            <a:lvl2pPr marL="566928" indent="-228600">
              <a:spcBef>
                <a:spcPts val="400"/>
              </a:spcBef>
              <a:buFont typeface="Arial" panose="020B0604020202020204" pitchFamily="34" charset="0"/>
              <a:buChar char="–"/>
              <a:defRPr sz="2000">
                <a:solidFill>
                  <a:srgbClr val="3C3C3C"/>
                </a:solidFill>
                <a:latin typeface="+mn-lt"/>
                <a:cs typeface="Arial" panose="020B0604020202020204" pitchFamily="34" charset="0"/>
              </a:defRPr>
            </a:lvl2pPr>
            <a:lvl3pPr marL="859536" indent="-228600">
              <a:spcBef>
                <a:spcPts val="200"/>
              </a:spcBef>
              <a:buFont typeface="Arial" panose="020B0604020202020204" pitchFamily="34" charset="0"/>
              <a:buChar char="–"/>
              <a:defRPr sz="1600">
                <a:solidFill>
                  <a:srgbClr val="3C3C3C"/>
                </a:solidFill>
                <a:latin typeface="+mn-lt"/>
                <a:cs typeface="Arial" panose="020B0604020202020204" pitchFamily="34" charset="0"/>
              </a:defRPr>
            </a:lvl3pPr>
            <a:lvl4pPr marL="1078992" indent="-228600"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rgbClr val="3C3C3C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188720"/>
            <a:ext cx="5608320" cy="5120640"/>
          </a:xfrm>
          <a:prstGeom prst="rect">
            <a:avLst/>
          </a:prstGeom>
        </p:spPr>
        <p:txBody>
          <a:bodyPr rIns="182880"/>
          <a:lstStyle>
            <a:lvl1pPr marL="283464" indent="-283464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defRPr sz="2000">
                <a:latin typeface="+mn-lt"/>
                <a:cs typeface="Arial" panose="020B0604020202020204" pitchFamily="34" charset="0"/>
              </a:defRPr>
            </a:lvl1pPr>
            <a:lvl2pPr marL="630936" indent="-283464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600">
                <a:solidFill>
                  <a:srgbClr val="3C3C3C"/>
                </a:solidFill>
                <a:latin typeface="+mn-lt"/>
                <a:cs typeface="Arial" panose="020B0604020202020204" pitchFamily="34" charset="0"/>
              </a:defRPr>
            </a:lvl2pPr>
            <a:lvl3pPr marL="859536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–"/>
              <a:defRPr sz="1200">
                <a:solidFill>
                  <a:srgbClr val="3C3C3C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88720"/>
            <a:ext cx="5608320" cy="5120640"/>
          </a:xfrm>
          <a:prstGeom prst="rect">
            <a:avLst/>
          </a:prstGeom>
        </p:spPr>
        <p:txBody>
          <a:bodyPr rIns="182880"/>
          <a:lstStyle>
            <a:lvl1pPr marL="283464" indent="-283464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defRPr sz="2000">
                <a:latin typeface="+mn-lt"/>
                <a:cs typeface="Arial" panose="020B0604020202020204" pitchFamily="34" charset="0"/>
              </a:defRPr>
            </a:lvl1pPr>
            <a:lvl2pPr marL="630936" indent="-283464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600">
                <a:solidFill>
                  <a:srgbClr val="3C3C3C"/>
                </a:solidFill>
                <a:latin typeface="+mn-lt"/>
                <a:cs typeface="Arial" panose="020B0604020202020204" pitchFamily="34" charset="0"/>
              </a:defRPr>
            </a:lvl2pPr>
            <a:lvl3pPr marL="859536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–"/>
              <a:defRPr sz="1200">
                <a:solidFill>
                  <a:srgbClr val="3C3C3C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030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0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25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screen"/>
          <a:srcRect l="3056" r="2917" b="9283"/>
          <a:stretch>
            <a:fillRect/>
          </a:stretch>
        </p:blipFill>
        <p:spPr bwMode="auto">
          <a:xfrm>
            <a:off x="368300" y="1"/>
            <a:ext cx="11463867" cy="6221413"/>
          </a:xfrm>
          <a:prstGeom prst="rect">
            <a:avLst/>
          </a:prstGeom>
          <a:noFill/>
          <a:effectLst>
            <a:innerShdw blurRad="1016000">
              <a:prstClr val="black">
                <a:alpha val="21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 bwMode="gray">
          <a:xfrm>
            <a:off x="366403" y="3520441"/>
            <a:ext cx="11465764" cy="1464827"/>
          </a:xfrm>
          <a:prstGeom prst="rect">
            <a:avLst/>
          </a:prstGeom>
          <a:gradFill>
            <a:gsLst>
              <a:gs pos="100000">
                <a:schemeClr val="tx1">
                  <a:alpha val="52000"/>
                </a:schemeClr>
              </a:gs>
              <a:gs pos="0">
                <a:schemeClr val="tx1">
                  <a:alpha val="88000"/>
                </a:scheme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 rot="10800000">
            <a:off x="366257" y="3517900"/>
            <a:ext cx="243392" cy="1460819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11880"/>
            <a:ext cx="10972800" cy="1280160"/>
          </a:xfrm>
        </p:spPr>
        <p:txBody>
          <a:bodyPr anchor="ctr" anchorCtr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4071" y="3049448"/>
            <a:ext cx="5343859" cy="75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517584" y="5518370"/>
            <a:ext cx="10754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2017 Cadence Design Systems, Inc. All rights reserved worldwide. Cadence, the Cadence logo, and the other Cadence marks found at </a:t>
            </a:r>
            <a:r>
              <a:rPr lang="en-US" sz="80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www.cadence.com/go/trademarks</a:t>
            </a:r>
            <a:r>
              <a:rPr lang="en-US" sz="80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are trademarks or registered trademarks of Cadence Design Systems, Inc. All other trademarks are the property of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30236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74320"/>
            <a:ext cx="11460480" cy="914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41491" y="6481366"/>
            <a:ext cx="4219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defRPr/>
            </a:pP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+mn-ea"/>
                <a:cs typeface="+mn-cs"/>
              </a:rPr>
              <a:t>© 2017 Cadence Design Systems, Inc. Cadence confidential. Internal use only.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64958" y="6473126"/>
            <a:ext cx="467935" cy="23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fld id="{607ACEF0-7258-4359-A33C-1A2CBC0084CC}" type="slidenum">
              <a:rPr lang="en-US" sz="900" smtClean="0">
                <a:solidFill>
                  <a:srgbClr val="BCBCBC"/>
                </a:solidFill>
              </a:rPr>
              <a:pPr algn="l"/>
              <a:t>‹#›</a:t>
            </a:fld>
            <a:endParaRPr lang="en-US" sz="900" dirty="0">
              <a:solidFill>
                <a:srgbClr val="BCBCBC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9170" y="6428916"/>
            <a:ext cx="1543605" cy="21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6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3" r:id="rId4"/>
    <p:sldLayoutId id="2147483664" r:id="rId5"/>
    <p:sldLayoutId id="2147483660" r:id="rId6"/>
    <p:sldLayoutId id="2147483669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ICCAD-2017 Problem A: </a:t>
            </a:r>
            <a:br>
              <a:rPr lang="en-US" dirty="0"/>
            </a:br>
            <a:r>
              <a:rPr lang="en-US" dirty="0"/>
              <a:t>Resource-aware Patch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Ching-Yi Huang, Chih-Jen Hsu, Chi-An Wu, </a:t>
            </a:r>
            <a:r>
              <a:rPr lang="en-US" baseline="30000" dirty="0"/>
              <a:t>+</a:t>
            </a:r>
            <a:r>
              <a:rPr lang="en-US" dirty="0"/>
              <a:t>Kei-Yong Khoo</a:t>
            </a:r>
          </a:p>
          <a:p>
            <a:r>
              <a:rPr lang="en-US" i="1" dirty="0"/>
              <a:t>Cadence Taiwan, Inc., </a:t>
            </a:r>
            <a:r>
              <a:rPr lang="en-US" i="1" baseline="30000" dirty="0"/>
              <a:t>+ </a:t>
            </a:r>
            <a:r>
              <a:rPr lang="en-US" i="1" dirty="0"/>
              <a:t>Cadence Design System, Inc.</a:t>
            </a:r>
          </a:p>
          <a:p>
            <a:r>
              <a:rPr lang="en-US" dirty="0"/>
              <a:t>Nov-13, ICCAD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12192001" cy="48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80113"/>
              </p:ext>
            </p:extLst>
          </p:nvPr>
        </p:nvGraphicFramePr>
        <p:xfrm>
          <a:off x="2032900" y="1476090"/>
          <a:ext cx="83327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798">
                  <a:extLst>
                    <a:ext uri="{9D8B030D-6E8A-4147-A177-3AD203B41FA5}">
                      <a16:colId xmlns:a16="http://schemas.microsoft.com/office/drawing/2014/main" val="328459800"/>
                    </a:ext>
                  </a:extLst>
                </a:gridCol>
                <a:gridCol w="1388798">
                  <a:extLst>
                    <a:ext uri="{9D8B030D-6E8A-4147-A177-3AD203B41FA5}">
                      <a16:colId xmlns:a16="http://schemas.microsoft.com/office/drawing/2014/main" val="2748149095"/>
                    </a:ext>
                  </a:extLst>
                </a:gridCol>
                <a:gridCol w="1388798">
                  <a:extLst>
                    <a:ext uri="{9D8B030D-6E8A-4147-A177-3AD203B41FA5}">
                      <a16:colId xmlns:a16="http://schemas.microsoft.com/office/drawing/2014/main" val="1907557060"/>
                    </a:ext>
                  </a:extLst>
                </a:gridCol>
                <a:gridCol w="1388798">
                  <a:extLst>
                    <a:ext uri="{9D8B030D-6E8A-4147-A177-3AD203B41FA5}">
                      <a16:colId xmlns:a16="http://schemas.microsoft.com/office/drawing/2014/main" val="2198180000"/>
                    </a:ext>
                  </a:extLst>
                </a:gridCol>
                <a:gridCol w="1388798">
                  <a:extLst>
                    <a:ext uri="{9D8B030D-6E8A-4147-A177-3AD203B41FA5}">
                      <a16:colId xmlns:a16="http://schemas.microsoft.com/office/drawing/2014/main" val="2704088008"/>
                    </a:ext>
                  </a:extLst>
                </a:gridCol>
                <a:gridCol w="1388798">
                  <a:extLst>
                    <a:ext uri="{9D8B030D-6E8A-4147-A177-3AD203B41FA5}">
                      <a16:colId xmlns:a16="http://schemas.microsoft.com/office/drawing/2014/main" val="250553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7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sec.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2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0" dirty="0"/>
                        <a:t> sec.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6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2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sec.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4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 sec.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3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21679"/>
                  </a:ext>
                </a:extLst>
              </a:tr>
              <a:tr h="262168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Valid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Valid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2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88720"/>
            <a:ext cx="11460480" cy="5574030"/>
          </a:xfrm>
        </p:spPr>
        <p:txBody>
          <a:bodyPr/>
          <a:lstStyle/>
          <a:p>
            <a:r>
              <a:rPr lang="en-US" sz="2000" dirty="0"/>
              <a:t>In this contest, we provide benchmarks that are representatives of industrial problems with several ECO scenarios.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dirty="0"/>
              <a:t>We created the benchmark suites from ISCAS, ITC99 in IWLS 2005 benchmarks, </a:t>
            </a:r>
            <a:r>
              <a:rPr lang="en-US" dirty="0" err="1"/>
              <a:t>OpenCore</a:t>
            </a:r>
            <a:r>
              <a:rPr lang="en-US" dirty="0"/>
              <a:t>, LGSynth'93, and some </a:t>
            </a:r>
            <a:r>
              <a:rPr lang="en-US" dirty="0" err="1"/>
              <a:t>datapath</a:t>
            </a:r>
            <a:r>
              <a:rPr lang="en-US" dirty="0"/>
              <a:t> parts from complex industrial designs.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considered different ECO scenarios, different numbers of fix points, different fix points’ distances to primary inputs/primary output, and different problem sizes.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Weight distribution:</a:t>
            </a:r>
          </a:p>
          <a:p>
            <a:pPr lvl="2"/>
            <a:r>
              <a:rPr lang="x-none" sz="1800" dirty="0"/>
              <a:t>T1: Distance-aware distribution – A.</a:t>
            </a:r>
            <a:endParaRPr lang="en-US" sz="1800" dirty="0"/>
          </a:p>
          <a:p>
            <a:pPr lvl="2"/>
            <a:r>
              <a:rPr lang="x-none" sz="1800" dirty="0"/>
              <a:t>T2: Distance-aware distribution – B.</a:t>
            </a:r>
            <a:endParaRPr lang="en-US" sz="1800" dirty="0"/>
          </a:p>
          <a:p>
            <a:pPr lvl="2"/>
            <a:r>
              <a:rPr lang="x-none" sz="1800" dirty="0"/>
              <a:t>T3: Path-aware distribution.</a:t>
            </a:r>
            <a:endParaRPr lang="en-US" sz="1800" dirty="0"/>
          </a:p>
          <a:p>
            <a:pPr lvl="2"/>
            <a:r>
              <a:rPr lang="x-none" sz="1800" dirty="0"/>
              <a:t>T4: Locality-aware distribution.</a:t>
            </a:r>
            <a:endParaRPr lang="en-US" sz="1800" dirty="0"/>
          </a:p>
          <a:p>
            <a:pPr lvl="2"/>
            <a:r>
              <a:rPr lang="x-none" sz="1800" dirty="0"/>
              <a:t>T5: The distribution composed </a:t>
            </a:r>
            <a:r>
              <a:rPr lang="en-US" sz="1800" dirty="0"/>
              <a:t>of</a:t>
            </a:r>
            <a:r>
              <a:rPr lang="x-none" sz="1800" dirty="0"/>
              <a:t> T1 + T3.</a:t>
            </a:r>
            <a:endParaRPr lang="en-US" sz="1800" dirty="0"/>
          </a:p>
          <a:p>
            <a:pPr lvl="2"/>
            <a:r>
              <a:rPr lang="x-none" sz="1800" dirty="0"/>
              <a:t>T6: The distribution composed of T2 + T3.</a:t>
            </a:r>
            <a:endParaRPr lang="en-US" sz="1800" dirty="0"/>
          </a:p>
          <a:p>
            <a:pPr lvl="2"/>
            <a:r>
              <a:rPr lang="x-none" sz="1800" dirty="0"/>
              <a:t>T7: The distribution composed of T1 + T4.</a:t>
            </a:r>
            <a:endParaRPr lang="en-US" sz="1800" dirty="0"/>
          </a:p>
          <a:p>
            <a:pPr lvl="2"/>
            <a:r>
              <a:rPr lang="x-none" sz="1800" dirty="0"/>
              <a:t>T8: Highly mixed and undulating distribution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68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Suites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46333"/>
              </p:ext>
            </p:extLst>
          </p:nvPr>
        </p:nvGraphicFramePr>
        <p:xfrm>
          <a:off x="3385510" y="3103928"/>
          <a:ext cx="5420981" cy="27348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44713">
                  <a:extLst>
                    <a:ext uri="{9D8B030D-6E8A-4147-A177-3AD203B41FA5}">
                      <a16:colId xmlns:a16="http://schemas.microsoft.com/office/drawing/2014/main" val="116488682"/>
                    </a:ext>
                  </a:extLst>
                </a:gridCol>
                <a:gridCol w="980089">
                  <a:extLst>
                    <a:ext uri="{9D8B030D-6E8A-4147-A177-3AD203B41FA5}">
                      <a16:colId xmlns:a16="http://schemas.microsoft.com/office/drawing/2014/main" val="1363579364"/>
                    </a:ext>
                  </a:extLst>
                </a:gridCol>
                <a:gridCol w="882080">
                  <a:extLst>
                    <a:ext uri="{9D8B030D-6E8A-4147-A177-3AD203B41FA5}">
                      <a16:colId xmlns:a16="http://schemas.microsoft.com/office/drawing/2014/main" val="3244736282"/>
                    </a:ext>
                  </a:extLst>
                </a:gridCol>
                <a:gridCol w="784071">
                  <a:extLst>
                    <a:ext uri="{9D8B030D-6E8A-4147-A177-3AD203B41FA5}">
                      <a16:colId xmlns:a16="http://schemas.microsoft.com/office/drawing/2014/main" val="3142968523"/>
                    </a:ext>
                  </a:extLst>
                </a:gridCol>
                <a:gridCol w="784071">
                  <a:extLst>
                    <a:ext uri="{9D8B030D-6E8A-4147-A177-3AD203B41FA5}">
                      <a16:colId xmlns:a16="http://schemas.microsoft.com/office/drawing/2014/main" val="3751941323"/>
                    </a:ext>
                  </a:extLst>
                </a:gridCol>
                <a:gridCol w="745957">
                  <a:extLst>
                    <a:ext uri="{9D8B030D-6E8A-4147-A177-3AD203B41FA5}">
                      <a16:colId xmlns:a16="http://schemas.microsoft.com/office/drawing/2014/main" val="1985723917"/>
                    </a:ext>
                  </a:extLst>
                </a:gridCol>
              </a:tblGrid>
              <a:tr h="2349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 of Target Points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32997"/>
                  </a:ext>
                </a:extLst>
              </a:tr>
              <a:tr h="2349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Distribution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1245"/>
                  </a:ext>
                </a:extLst>
              </a:tr>
              <a:tr h="42759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u1, u3,</a:t>
                      </a:r>
                      <a:endParaRPr lang="en-US" sz="16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u7, u12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(u17)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220227"/>
                  </a:ext>
                </a:extLst>
              </a:tr>
              <a:tr h="2349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(u15)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u5, u10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358282"/>
                  </a:ext>
                </a:extLst>
              </a:tr>
              <a:tr h="2349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442267"/>
                  </a:ext>
                </a:extLst>
              </a:tr>
              <a:tr h="2349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u4, (u18)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92206"/>
                  </a:ext>
                </a:extLst>
              </a:tr>
              <a:tr h="2349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T5 (T1 + T3)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573888"/>
                  </a:ext>
                </a:extLst>
              </a:tr>
              <a:tr h="2349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T6 (T2 + T3)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101760"/>
                  </a:ext>
                </a:extLst>
              </a:tr>
              <a:tr h="2349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T7 (T1 + T4)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(u19)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824756"/>
                  </a:ext>
                </a:extLst>
              </a:tr>
              <a:tr h="42759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u6, (u16)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(u20)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00917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59547" y="2734596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Information of the benchmark suite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39593" y="5838739"/>
            <a:ext cx="2143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830" algn="r">
              <a:spcBef>
                <a:spcPts val="300"/>
              </a:spcBef>
              <a:spcAft>
                <a:spcPts val="150"/>
              </a:spcAft>
            </a:pPr>
            <a:r>
              <a:rPr lang="en-US" sz="1000" dirty="0">
                <a:latin typeface="Times New Roman" panose="02020603050405020304" pitchFamily="18" charset="0"/>
                <a:ea typeface="SimSun" panose="02010600030101010101" pitchFamily="2" charset="-122"/>
              </a:rPr>
              <a:t>*Hidden cases are in bracket symbol.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8320" y="1188720"/>
            <a:ext cx="8595360" cy="5120640"/>
          </a:xfrm>
        </p:spPr>
        <p:txBody>
          <a:bodyPr/>
          <a:lstStyle/>
          <a:p>
            <a:r>
              <a:rPr lang="en-US" sz="2000" dirty="0"/>
              <a:t>A half of single-fix problems and a half of multiple-fix problems.</a:t>
            </a:r>
          </a:p>
          <a:p>
            <a:r>
              <a:rPr lang="en-US" sz="2000" dirty="0"/>
              <a:t>14 open cases and 6 hidden cases.</a:t>
            </a:r>
          </a:p>
          <a:p>
            <a:r>
              <a:rPr lang="en-US" sz="2000" dirty="0"/>
              <a:t>Different types of weight distribution are also evenly distributed to the benchmarks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93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difficulty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48268"/>
              </p:ext>
            </p:extLst>
          </p:nvPr>
        </p:nvGraphicFramePr>
        <p:xfrm>
          <a:off x="716935" y="2103120"/>
          <a:ext cx="74351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144">
                  <a:extLst>
                    <a:ext uri="{9D8B030D-6E8A-4147-A177-3AD203B41FA5}">
                      <a16:colId xmlns:a16="http://schemas.microsoft.com/office/drawing/2014/main" val="3308069791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69126315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3250805461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2457915275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2855042602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4048966282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4053593289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1124802317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1943979502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1899465014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4055175178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3440825046"/>
                    </a:ext>
                  </a:extLst>
                </a:gridCol>
                <a:gridCol w="557169">
                  <a:extLst>
                    <a:ext uri="{9D8B030D-6E8A-4147-A177-3AD203B41FA5}">
                      <a16:colId xmlns:a16="http://schemas.microsoft.com/office/drawing/2014/main" val="1981614776"/>
                    </a:ext>
                  </a:extLst>
                </a:gridCol>
              </a:tblGrid>
              <a:tr h="1858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5370"/>
                  </a:ext>
                </a:extLst>
              </a:tr>
              <a:tr h="185878">
                <a:tc>
                  <a:txBody>
                    <a:bodyPr/>
                    <a:lstStyle/>
                    <a:p>
                      <a:r>
                        <a:rPr lang="en-US" sz="1000" dirty="0"/>
                        <a:t>#Success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5/11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91083"/>
                  </a:ext>
                </a:extLst>
              </a:tr>
              <a:tr h="185878">
                <a:tc>
                  <a:txBody>
                    <a:bodyPr/>
                    <a:lstStyle/>
                    <a:p>
                      <a:r>
                        <a:rPr lang="en-US" sz="1000" dirty="0" err="1"/>
                        <a:t>Avg.Time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1740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335.5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1739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1739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478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943" y="1726952"/>
            <a:ext cx="137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Test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78932"/>
              </p:ext>
            </p:extLst>
          </p:nvPr>
        </p:nvGraphicFramePr>
        <p:xfrm>
          <a:off x="716940" y="3347596"/>
          <a:ext cx="85257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50">
                  <a:extLst>
                    <a:ext uri="{9D8B030D-6E8A-4147-A177-3AD203B41FA5}">
                      <a16:colId xmlns:a16="http://schemas.microsoft.com/office/drawing/2014/main" val="3308069791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69126315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3250805461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2457915275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2855042602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4048966282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4053593289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124802317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943979502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899465014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4055175178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3440825046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981614776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892998209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046945844"/>
                    </a:ext>
                  </a:extLst>
                </a:gridCol>
              </a:tblGrid>
              <a:tr h="1858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5370"/>
                  </a:ext>
                </a:extLst>
              </a:tr>
              <a:tr h="185878">
                <a:tc>
                  <a:txBody>
                    <a:bodyPr/>
                    <a:lstStyle/>
                    <a:p>
                      <a:r>
                        <a:rPr lang="en-US" sz="1000" dirty="0"/>
                        <a:t>#Success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7/15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7/15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7/15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6/15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5/15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6/15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91083"/>
                  </a:ext>
                </a:extLst>
              </a:tr>
              <a:tr h="185878">
                <a:tc>
                  <a:txBody>
                    <a:bodyPr/>
                    <a:lstStyle/>
                    <a:p>
                      <a:r>
                        <a:rPr lang="en-US" sz="1000" dirty="0" err="1"/>
                        <a:t>Avg.Time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40.32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994.3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373.7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478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941" y="2971428"/>
            <a:ext cx="137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93417"/>
              </p:ext>
            </p:extLst>
          </p:nvPr>
        </p:nvGraphicFramePr>
        <p:xfrm>
          <a:off x="716940" y="4592072"/>
          <a:ext cx="85257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50">
                  <a:extLst>
                    <a:ext uri="{9D8B030D-6E8A-4147-A177-3AD203B41FA5}">
                      <a16:colId xmlns:a16="http://schemas.microsoft.com/office/drawing/2014/main" val="3308069791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69126315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3250805461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2457915275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2855042602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4048966282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4053593289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124802317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943979502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899465014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4055175178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3440825046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981614776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892998209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1046945844"/>
                    </a:ext>
                  </a:extLst>
                </a:gridCol>
              </a:tblGrid>
              <a:tr h="1858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5370"/>
                  </a:ext>
                </a:extLst>
              </a:tr>
              <a:tr h="185878">
                <a:tc>
                  <a:txBody>
                    <a:bodyPr/>
                    <a:lstStyle/>
                    <a:p>
                      <a:r>
                        <a:rPr lang="en-US" sz="1000" dirty="0"/>
                        <a:t>#Success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8/14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991083"/>
                  </a:ext>
                </a:extLst>
              </a:tr>
              <a:tr h="185878">
                <a:tc>
                  <a:txBody>
                    <a:bodyPr/>
                    <a:lstStyle/>
                    <a:p>
                      <a:r>
                        <a:rPr lang="en-US" sz="1000" dirty="0" err="1"/>
                        <a:t>Avg.Time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552.1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604.4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478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941" y="4215904"/>
            <a:ext cx="137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Test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02247"/>
              </p:ext>
            </p:extLst>
          </p:nvPr>
        </p:nvGraphicFramePr>
        <p:xfrm>
          <a:off x="716940" y="5506472"/>
          <a:ext cx="41019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3308069791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69126315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3250805461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2457915275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2855042602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4048966282"/>
                    </a:ext>
                  </a:extLst>
                </a:gridCol>
                <a:gridCol w="556070">
                  <a:extLst>
                    <a:ext uri="{9D8B030D-6E8A-4147-A177-3AD203B41FA5}">
                      <a16:colId xmlns:a16="http://schemas.microsoft.com/office/drawing/2014/main" val="4053593289"/>
                    </a:ext>
                  </a:extLst>
                </a:gridCol>
              </a:tblGrid>
              <a:tr h="1858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5370"/>
                  </a:ext>
                </a:extLst>
              </a:tr>
              <a:tr h="185878">
                <a:tc>
                  <a:txBody>
                    <a:bodyPr/>
                    <a:lstStyle/>
                    <a:p>
                      <a:r>
                        <a:rPr lang="en-US" sz="1000" dirty="0"/>
                        <a:t>#Success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7/14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9/14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91083"/>
                  </a:ext>
                </a:extLst>
              </a:tr>
              <a:tr h="185878">
                <a:tc>
                  <a:txBody>
                    <a:bodyPr/>
                    <a:lstStyle/>
                    <a:p>
                      <a:r>
                        <a:rPr lang="en-US" sz="1000" dirty="0" err="1"/>
                        <a:t>Avg.Time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335.3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4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0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of Top 5 for Alpha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/>
              <a:t>teams have </a:t>
            </a:r>
            <a:r>
              <a:rPr lang="en-US" dirty="0"/>
              <a:t>format issues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29744276"/>
              </p:ext>
            </p:extLst>
          </p:nvPr>
        </p:nvGraphicFramePr>
        <p:xfrm>
          <a:off x="2435603" y="1879134"/>
          <a:ext cx="6096000" cy="349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030362" y="2690778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???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35496" y="3278923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???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87824" y="3898936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???</a:t>
            </a:r>
          </a:p>
        </p:txBody>
      </p:sp>
    </p:spTree>
    <p:extLst>
      <p:ext uri="{BB962C8B-B14F-4D97-AF65-F5344CB8AC3E}">
        <p14:creationId xmlns:p14="http://schemas.microsoft.com/office/powerpoint/2010/main" val="370121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of Top 5 for Beta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Still many teams have format issues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92227944"/>
              </p:ext>
            </p:extLst>
          </p:nvPr>
        </p:nvGraphicFramePr>
        <p:xfrm>
          <a:off x="2435603" y="1879134"/>
          <a:ext cx="6096000" cy="349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4962" y="3937518"/>
            <a:ext cx="17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0749" y="3937518"/>
            <a:ext cx="17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0468" y="2867258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???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5916" y="2984634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???</a:t>
            </a:r>
          </a:p>
        </p:txBody>
      </p:sp>
    </p:spTree>
    <p:extLst>
      <p:ext uri="{BB962C8B-B14F-4D97-AF65-F5344CB8AC3E}">
        <p14:creationId xmlns:p14="http://schemas.microsoft.com/office/powerpoint/2010/main" val="10233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of Top 5 for Final Test (without hidden cases)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39017816"/>
              </p:ext>
            </p:extLst>
          </p:nvPr>
        </p:nvGraphicFramePr>
        <p:xfrm>
          <a:off x="2435603" y="1879134"/>
          <a:ext cx="6096000" cy="349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25155" y="2214486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???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4673" y="2825574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9506" y="283790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???</a:t>
            </a:r>
          </a:p>
        </p:txBody>
      </p:sp>
    </p:spTree>
    <p:extLst>
      <p:ext uri="{BB962C8B-B14F-4D97-AF65-F5344CB8AC3E}">
        <p14:creationId xmlns:p14="http://schemas.microsoft.com/office/powerpoint/2010/main" val="208436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</a:t>
            </a:r>
            <a:r>
              <a:rPr lang="en-US"/>
              <a:t>of Top </a:t>
            </a:r>
            <a:r>
              <a:rPr lang="en-US" dirty="0"/>
              <a:t>5 for Final Test (with hidden cases)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435603" y="1879134"/>
          <a:ext cx="6096000" cy="349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679809" y="3221372"/>
            <a:ext cx="125834" cy="117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05643" y="3126207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1st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2325" y="3599148"/>
            <a:ext cx="125834" cy="1174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08159" y="3503983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2nd</a:t>
            </a:r>
          </a:p>
        </p:txBody>
      </p:sp>
      <p:sp>
        <p:nvSpPr>
          <p:cNvPr id="9" name="Rectangle 8"/>
          <p:cNvSpPr/>
          <p:nvPr/>
        </p:nvSpPr>
        <p:spPr>
          <a:xfrm>
            <a:off x="8679809" y="3976924"/>
            <a:ext cx="125834" cy="1174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5643" y="3881759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3rd</a:t>
            </a:r>
          </a:p>
        </p:txBody>
      </p:sp>
    </p:spTree>
    <p:extLst>
      <p:ext uri="{BB962C8B-B14F-4D97-AF65-F5344CB8AC3E}">
        <p14:creationId xmlns:p14="http://schemas.microsoft.com/office/powerpoint/2010/main" val="98734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Top 5 score distribution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537882" y="1975840"/>
          <a:ext cx="10789920" cy="4333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786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9019" y="1423140"/>
          <a:ext cx="10700302" cy="840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826">
                  <a:extLst>
                    <a:ext uri="{9D8B030D-6E8A-4147-A177-3AD203B41FA5}">
                      <a16:colId xmlns:a16="http://schemas.microsoft.com/office/drawing/2014/main" val="3186613732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3448639116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4160149402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3287308806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2934690900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788249546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2303150554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2188623655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879514284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598201434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1428035806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2177852696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1500100184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721224284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3656558799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1125485416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1913233582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97356048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1296616006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2501693709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47170049"/>
                    </a:ext>
                  </a:extLst>
                </a:gridCol>
                <a:gridCol w="464356">
                  <a:extLst>
                    <a:ext uri="{9D8B030D-6E8A-4147-A177-3AD203B41FA5}">
                      <a16:colId xmlns:a16="http://schemas.microsoft.com/office/drawing/2014/main" val="2613680235"/>
                    </a:ext>
                  </a:extLst>
                </a:gridCol>
              </a:tblGrid>
              <a:tr h="117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Testcase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892" marR="5892" marT="5892" marB="0" anchor="b"/>
                </a:tc>
                <a:extLst>
                  <a:ext uri="{0D108BD9-81ED-4DB2-BD59-A6C34878D82A}">
                    <a16:rowId xmlns:a16="http://schemas.microsoft.com/office/drawing/2014/main" val="2788472658"/>
                  </a:ext>
                </a:extLst>
              </a:tr>
              <a:tr h="117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Elapsed 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0.62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16.43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112.3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4.33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1.17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52.68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543.29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0.52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0.57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12.64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17.57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6.49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217.4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extLst>
                  <a:ext uri="{0D108BD9-81ED-4DB2-BD59-A6C34878D82A}">
                    <a16:rowId xmlns:a16="http://schemas.microsoft.com/office/drawing/2014/main" val="4005062321"/>
                  </a:ext>
                </a:extLst>
              </a:tr>
              <a:tr h="117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Resource Cost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5660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78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135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4142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104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3467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95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191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501804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136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extLst>
                  <a:ext uri="{0D108BD9-81ED-4DB2-BD59-A6C34878D82A}">
                    <a16:rowId xmlns:a16="http://schemas.microsoft.com/office/drawing/2014/main" val="2452639545"/>
                  </a:ext>
                </a:extLst>
              </a:tr>
              <a:tr h="117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 Size</a:t>
                      </a: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6605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79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7686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2" marR="5892" marT="5892" marB="0" anchor="b"/>
                </a:tc>
                <a:extLst>
                  <a:ext uri="{0D108BD9-81ED-4DB2-BD59-A6C34878D82A}">
                    <a16:rowId xmlns:a16="http://schemas.microsoft.com/office/drawing/2014/main" val="1350352022"/>
                  </a:ext>
                </a:extLst>
              </a:tr>
              <a:tr h="11784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5892" marR="5892" marT="58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321305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9032" y="3162650"/>
          <a:ext cx="10700288" cy="838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852">
                  <a:extLst>
                    <a:ext uri="{9D8B030D-6E8A-4147-A177-3AD203B41FA5}">
                      <a16:colId xmlns:a16="http://schemas.microsoft.com/office/drawing/2014/main" val="1585828135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3527893150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709103602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4258335015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595459724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4255620572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1533216977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3517553572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1902384590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151648003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4051335986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1837698979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3610763620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4244924544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299325155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2720738374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1919175054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3262722743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1064538090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3949051621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2784002528"/>
                    </a:ext>
                  </a:extLst>
                </a:gridCol>
                <a:gridCol w="465116">
                  <a:extLst>
                    <a:ext uri="{9D8B030D-6E8A-4147-A177-3AD203B41FA5}">
                      <a16:colId xmlns:a16="http://schemas.microsoft.com/office/drawing/2014/main" val="3112536241"/>
                    </a:ext>
                  </a:extLst>
                </a:gridCol>
              </a:tblGrid>
              <a:tr h="108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Testcase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407" marR="5407" marT="5407" marB="0" anchor="b"/>
                </a:tc>
                <a:extLst>
                  <a:ext uri="{0D108BD9-81ED-4DB2-BD59-A6C34878D82A}">
                    <a16:rowId xmlns:a16="http://schemas.microsoft.com/office/drawing/2014/main" val="4113847669"/>
                  </a:ext>
                </a:extLst>
              </a:tr>
              <a:tr h="108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Elapsed 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0.32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13.5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36.29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9.73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39.29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9.84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1.12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6.83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74.07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20.6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58.2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16.25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extLst>
                  <a:ext uri="{0D108BD9-81ED-4DB2-BD59-A6C34878D82A}">
                    <a16:rowId xmlns:a16="http://schemas.microsoft.com/office/drawing/2014/main" val="2672314241"/>
                  </a:ext>
                </a:extLst>
              </a:tr>
              <a:tr h="108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Resource Cost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3833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106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extLst>
                  <a:ext uri="{0D108BD9-81ED-4DB2-BD59-A6C34878D82A}">
                    <a16:rowId xmlns:a16="http://schemas.microsoft.com/office/drawing/2014/main" val="1238472358"/>
                  </a:ext>
                </a:extLst>
              </a:tr>
              <a:tr h="108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Patch Size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369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101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07" marR="5407" marT="5407" marB="0" anchor="b"/>
                </a:tc>
                <a:extLst>
                  <a:ext uri="{0D108BD9-81ED-4DB2-BD59-A6C34878D82A}">
                    <a16:rowId xmlns:a16="http://schemas.microsoft.com/office/drawing/2014/main" val="294252237"/>
                  </a:ext>
                </a:extLst>
              </a:tr>
              <a:tr h="108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5407" marR="5407" marT="5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1441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655" y="1093996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1st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655" y="4553966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3rd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9034" y="4862115"/>
          <a:ext cx="10700284" cy="839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888">
                  <a:extLst>
                    <a:ext uri="{9D8B030D-6E8A-4147-A177-3AD203B41FA5}">
                      <a16:colId xmlns:a16="http://schemas.microsoft.com/office/drawing/2014/main" val="3812810413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3282181977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541814591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2674619758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3996439111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4186086458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835719629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1708252887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1938171316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4252868220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2930527651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3623724450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1930630918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2656020116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2178600956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1529185279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3056418946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172665225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2573717915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2778242605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1618454332"/>
                    </a:ext>
                  </a:extLst>
                </a:gridCol>
                <a:gridCol w="465876">
                  <a:extLst>
                    <a:ext uri="{9D8B030D-6E8A-4147-A177-3AD203B41FA5}">
                      <a16:colId xmlns:a16="http://schemas.microsoft.com/office/drawing/2014/main" val="3119651979"/>
                    </a:ext>
                  </a:extLst>
                </a:gridCol>
              </a:tblGrid>
              <a:tr h="10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Testcase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unit19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unit20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extLst>
                  <a:ext uri="{0D108BD9-81ED-4DB2-BD59-A6C34878D82A}">
                    <a16:rowId xmlns:a16="http://schemas.microsoft.com/office/drawing/2014/main" val="3809667047"/>
                  </a:ext>
                </a:extLst>
              </a:tr>
              <a:tr h="10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Elapsed 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8.49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1.28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1144.2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203.16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673.03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219.19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15.52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52.12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31.29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16.14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126.18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extLst>
                  <a:ext uri="{0D108BD9-81ED-4DB2-BD59-A6C34878D82A}">
                    <a16:rowId xmlns:a16="http://schemas.microsoft.com/office/drawing/2014/main" val="3903291368"/>
                  </a:ext>
                </a:extLst>
              </a:tr>
              <a:tr h="10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Resource Cost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168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extLst>
                  <a:ext uri="{0D108BD9-81ED-4DB2-BD59-A6C34878D82A}">
                    <a16:rowId xmlns:a16="http://schemas.microsoft.com/office/drawing/2014/main" val="4035393408"/>
                  </a:ext>
                </a:extLst>
              </a:tr>
              <a:tr h="10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Patch Size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243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49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2" marR="5442" marT="5442" marB="0" anchor="b"/>
                </a:tc>
                <a:extLst>
                  <a:ext uri="{0D108BD9-81ED-4DB2-BD59-A6C34878D82A}">
                    <a16:rowId xmlns:a16="http://schemas.microsoft.com/office/drawing/2014/main" val="1411010820"/>
                  </a:ext>
                </a:extLst>
              </a:tr>
              <a:tr h="10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5442" marR="5442" marT="54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07192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7655" y="2862378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2nd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5111" y="1188484"/>
            <a:ext cx="125834" cy="117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5111" y="2953791"/>
            <a:ext cx="125834" cy="1174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5111" y="4649131"/>
            <a:ext cx="125834" cy="1174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3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Description</a:t>
            </a:r>
          </a:p>
          <a:p>
            <a:pPr lvl="1"/>
            <a:r>
              <a:rPr lang="en-US" dirty="0"/>
              <a:t>Problem Formulation</a:t>
            </a:r>
          </a:p>
          <a:p>
            <a:pPr lvl="1"/>
            <a:r>
              <a:rPr lang="en-US" dirty="0"/>
              <a:t>Program Requirement</a:t>
            </a:r>
          </a:p>
          <a:p>
            <a:pPr lvl="1"/>
            <a:r>
              <a:rPr lang="en-US" dirty="0"/>
              <a:t>Evaluation Method</a:t>
            </a:r>
          </a:p>
          <a:p>
            <a:r>
              <a:rPr lang="en-US" dirty="0"/>
              <a:t>Benchmark Suites</a:t>
            </a:r>
          </a:p>
          <a:p>
            <a:r>
              <a:rPr lang="en-US" dirty="0"/>
              <a:t>Contest Results</a:t>
            </a:r>
          </a:p>
        </p:txBody>
      </p:sp>
    </p:spTree>
    <p:extLst>
      <p:ext uri="{BB962C8B-B14F-4D97-AF65-F5344CB8AC3E}">
        <p14:creationId xmlns:p14="http://schemas.microsoft.com/office/powerpoint/2010/main" val="372542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Top 3 Teams</a:t>
            </a:r>
          </a:p>
        </p:txBody>
      </p:sp>
    </p:spTree>
    <p:extLst>
      <p:ext uri="{BB962C8B-B14F-4D97-AF65-F5344CB8AC3E}">
        <p14:creationId xmlns:p14="http://schemas.microsoft.com/office/powerpoint/2010/main" val="304513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3</a:t>
            </a:r>
            <a:r>
              <a:rPr lang="en-US" sz="3200" baseline="30000" dirty="0"/>
              <a:t>rd</a:t>
            </a:r>
            <a:r>
              <a:rPr lang="en-US" sz="3200" dirty="0"/>
              <a:t>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Team cada047</a:t>
            </a:r>
            <a:r>
              <a:rPr lang="zh-TW" altLang="en-US" sz="3600" dirty="0"/>
              <a:t> 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i="1" dirty="0" err="1"/>
              <a:t>depag</a:t>
            </a:r>
            <a:endParaRPr lang="en-US" altLang="zh-TW" sz="3600" i="1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Japan</a:t>
            </a:r>
          </a:p>
          <a:p>
            <a:pPr marL="0" indent="0" algn="ctr">
              <a:buNone/>
            </a:pPr>
            <a:r>
              <a:rPr lang="en-US" sz="3600" dirty="0"/>
              <a:t>The University of Tokyo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b="1" dirty="0"/>
              <a:t>Members</a:t>
            </a:r>
            <a:r>
              <a:rPr lang="en-US" dirty="0"/>
              <a:t>: </a:t>
            </a:r>
            <a:r>
              <a:rPr lang="en-US" i="1" dirty="0"/>
              <a:t>Yusuke Kimura, </a:t>
            </a:r>
            <a:r>
              <a:rPr lang="en-US" i="1" dirty="0" err="1"/>
              <a:t>Peikun</a:t>
            </a:r>
            <a:r>
              <a:rPr lang="en-US" i="1" dirty="0"/>
              <a:t> Wang, Yukio </a:t>
            </a:r>
            <a:r>
              <a:rPr lang="en-US" i="1" dirty="0" err="1"/>
              <a:t>Miyasaka</a:t>
            </a:r>
            <a:r>
              <a:rPr lang="en-US" i="1" dirty="0"/>
              <a:t>, </a:t>
            </a:r>
            <a:r>
              <a:rPr lang="en-US" i="1" dirty="0" err="1"/>
              <a:t>Kentaro</a:t>
            </a:r>
            <a:r>
              <a:rPr lang="en-US" i="1" dirty="0"/>
              <a:t> Iwata, </a:t>
            </a:r>
            <a:r>
              <a:rPr lang="en-US" i="1" dirty="0" err="1"/>
              <a:t>Xingming</a:t>
            </a:r>
            <a:r>
              <a:rPr lang="en-US" i="1" dirty="0"/>
              <a:t> Le, </a:t>
            </a:r>
            <a:r>
              <a:rPr lang="en-US" i="1" dirty="0" err="1"/>
              <a:t>Xiaoran</a:t>
            </a:r>
            <a:r>
              <a:rPr lang="en-US" i="1"/>
              <a:t> Han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Advisors</a:t>
            </a:r>
            <a:r>
              <a:rPr lang="en-US" dirty="0"/>
              <a:t>: </a:t>
            </a:r>
            <a:r>
              <a:rPr lang="en-US" i="1" dirty="0"/>
              <a:t>Prof. Amir </a:t>
            </a:r>
            <a:r>
              <a:rPr lang="en-US" i="1" dirty="0" err="1"/>
              <a:t>Masoud</a:t>
            </a:r>
            <a:r>
              <a:rPr lang="en-US" i="1" dirty="0"/>
              <a:t> </a:t>
            </a:r>
            <a:r>
              <a:rPr lang="en-US" i="1" dirty="0" err="1"/>
              <a:t>Gharehbaghi</a:t>
            </a:r>
            <a:r>
              <a:rPr lang="en-US" i="1" dirty="0"/>
              <a:t> and Prof. Masahiro Fujita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7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2</a:t>
            </a:r>
            <a:r>
              <a:rPr lang="en-US" sz="3200" baseline="30000" dirty="0"/>
              <a:t>nd</a:t>
            </a:r>
            <a:r>
              <a:rPr lang="en-US" sz="3200" dirty="0"/>
              <a:t>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Team cada081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i="1" dirty="0"/>
              <a:t>Hilbert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Taiwan</a:t>
            </a:r>
          </a:p>
          <a:p>
            <a:pPr marL="0" indent="0" algn="ctr">
              <a:buNone/>
            </a:pPr>
            <a:r>
              <a:rPr lang="en-US" sz="3600" dirty="0"/>
              <a:t>National Taiwan University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b="1" dirty="0"/>
              <a:t>Member: </a:t>
            </a:r>
            <a:r>
              <a:rPr lang="en-US" i="1" dirty="0"/>
              <a:t>He-</a:t>
            </a:r>
            <a:r>
              <a:rPr lang="en-US" i="1" dirty="0" err="1"/>
              <a:t>Teng</a:t>
            </a:r>
            <a:r>
              <a:rPr lang="en-US" i="1" dirty="0"/>
              <a:t> Zhang</a:t>
            </a:r>
          </a:p>
          <a:p>
            <a:pPr marL="0" indent="0" algn="ctr">
              <a:buNone/>
            </a:pPr>
            <a:r>
              <a:rPr lang="en-US" b="1" dirty="0"/>
              <a:t>Advisor: </a:t>
            </a:r>
            <a:r>
              <a:rPr lang="en-US" i="1" dirty="0"/>
              <a:t>Prof. </a:t>
            </a:r>
            <a:r>
              <a:rPr lang="en-US" i="1" dirty="0" err="1"/>
              <a:t>Jie</a:t>
            </a:r>
            <a:r>
              <a:rPr lang="en-US" i="1" dirty="0"/>
              <a:t>-Hong Roland Jiang</a:t>
            </a:r>
          </a:p>
        </p:txBody>
      </p:sp>
    </p:spTree>
    <p:extLst>
      <p:ext uri="{BB962C8B-B14F-4D97-AF65-F5344CB8AC3E}">
        <p14:creationId xmlns:p14="http://schemas.microsoft.com/office/powerpoint/2010/main" val="379232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1</a:t>
            </a:r>
            <a:r>
              <a:rPr lang="en-US" sz="3200" baseline="30000" dirty="0"/>
              <a:t>st</a:t>
            </a:r>
            <a:r>
              <a:rPr lang="en-US" sz="3200" dirty="0"/>
              <a:t>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Team cada020</a:t>
            </a:r>
            <a:r>
              <a:rPr lang="zh-TW" altLang="en-US" sz="3600" dirty="0"/>
              <a:t> 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i="1" dirty="0"/>
              <a:t>CCU EDA </a:t>
            </a:r>
            <a:r>
              <a:rPr lang="en-US" altLang="zh-TW" sz="3600" i="1" dirty="0" err="1"/>
              <a:t>Resyn</a:t>
            </a:r>
            <a:endParaRPr lang="en-US" altLang="zh-TW" sz="3600" i="1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Taiwan</a:t>
            </a:r>
          </a:p>
          <a:p>
            <a:pPr marL="0" indent="0" algn="ctr">
              <a:buNone/>
            </a:pPr>
            <a:r>
              <a:rPr lang="en-US" sz="3600" dirty="0"/>
              <a:t>National Chung Cheng University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TW" b="1" dirty="0"/>
              <a:t>Member:</a:t>
            </a:r>
            <a:r>
              <a:rPr lang="en-US" dirty="0"/>
              <a:t> </a:t>
            </a:r>
            <a:r>
              <a:rPr lang="en-US" i="1" dirty="0"/>
              <a:t>Ai-</a:t>
            </a:r>
            <a:r>
              <a:rPr lang="en-US" i="1" dirty="0" err="1"/>
              <a:t>Quoc</a:t>
            </a:r>
            <a:r>
              <a:rPr lang="en-US" i="1" dirty="0"/>
              <a:t> Dao</a:t>
            </a:r>
          </a:p>
          <a:p>
            <a:pPr marL="0" indent="0" algn="ctr">
              <a:buNone/>
            </a:pPr>
            <a:r>
              <a:rPr lang="en-US" b="1" dirty="0"/>
              <a:t>Advisors:</a:t>
            </a:r>
            <a:r>
              <a:rPr lang="en-US" dirty="0"/>
              <a:t> </a:t>
            </a:r>
            <a:r>
              <a:rPr lang="en-US" i="1" dirty="0"/>
              <a:t>Prof. </a:t>
            </a:r>
            <a:r>
              <a:rPr lang="de-DE" i="1" dirty="0"/>
              <a:t>Mark Po-Hung Lin and Dr. Alan Mishchenko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153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THANKS FOR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61239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of top 5 for Beta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2435603" y="1879134"/>
          <a:ext cx="6096000" cy="349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306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automated Engineering Change Order (ECO) process identifies the differences between the old circuit </a:t>
            </a:r>
            <a:r>
              <a:rPr lang="en-US" sz="2000" i="1" dirty="0"/>
              <a:t>F</a:t>
            </a:r>
            <a:r>
              <a:rPr lang="en-US" sz="2000" dirty="0"/>
              <a:t> and the new circuit </a:t>
            </a:r>
            <a:r>
              <a:rPr lang="en-US" sz="2000" i="1" dirty="0"/>
              <a:t>G</a:t>
            </a:r>
            <a:r>
              <a:rPr lang="en-US" sz="2000" dirty="0"/>
              <a:t>, and generate a corresponding </a:t>
            </a:r>
            <a:r>
              <a:rPr lang="en-US" sz="2000" i="1" dirty="0"/>
              <a:t>patch function</a:t>
            </a:r>
            <a:r>
              <a:rPr lang="en-US" sz="2000" dirty="0"/>
              <a:t> such that </a:t>
            </a:r>
            <a:r>
              <a:rPr lang="en-US" sz="2000" i="1" dirty="0"/>
              <a:t>F’</a:t>
            </a:r>
            <a:r>
              <a:rPr lang="en-US" sz="2000" dirty="0"/>
              <a:t> and </a:t>
            </a:r>
            <a:r>
              <a:rPr lang="en-US" sz="2000" i="1" dirty="0"/>
              <a:t>G</a:t>
            </a:r>
            <a:r>
              <a:rPr lang="en-US" sz="2000" dirty="0"/>
              <a:t> become equivalent</a:t>
            </a:r>
            <a:endParaRPr lang="en-US" sz="1800" dirty="0"/>
          </a:p>
          <a:p>
            <a:r>
              <a:rPr lang="en-US" sz="2000" dirty="0"/>
              <a:t>With a functional ECO problem, the quality of patch plays an important role in the performance of the patched circuit.</a:t>
            </a:r>
          </a:p>
        </p:txBody>
      </p: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78" y="2981716"/>
            <a:ext cx="5088943" cy="25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0348" y="5579302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resource-aware patch generation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5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this contest, contestants need to generate </a:t>
            </a:r>
            <a:r>
              <a:rPr lang="en-US" sz="2000" b="1" i="1" dirty="0"/>
              <a:t>patch functions</a:t>
            </a:r>
            <a:r>
              <a:rPr lang="en-US" sz="2000" b="1" dirty="0"/>
              <a:t> </a:t>
            </a:r>
            <a:r>
              <a:rPr lang="en-US" sz="2000" dirty="0"/>
              <a:t>that will make two circuits equivalent, while </a:t>
            </a:r>
            <a:r>
              <a:rPr lang="en-US" sz="2000" b="1" dirty="0"/>
              <a:t>minimizing the </a:t>
            </a:r>
            <a:r>
              <a:rPr lang="en-US" sz="2000" b="1" i="1" dirty="0"/>
              <a:t>resource cost</a:t>
            </a:r>
            <a:r>
              <a:rPr lang="en-US" sz="2000" b="1" dirty="0"/>
              <a:t> </a:t>
            </a:r>
            <a:r>
              <a:rPr lang="en-US" sz="2000" dirty="0"/>
              <a:t>of the generated patches.</a:t>
            </a:r>
          </a:p>
          <a:p>
            <a:r>
              <a:rPr lang="en-US" sz="2000" dirty="0"/>
              <a:t>Resource cost is the comprehensive physical cost of all the patches, and minimizing the resource cost implies improving patch quality (timing, power, routing, or area).</a:t>
            </a:r>
          </a:p>
        </p:txBody>
      </p: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78" y="3015272"/>
            <a:ext cx="5088943" cy="25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0348" y="5612858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resource-aware patch generation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have assigned each internal node a reasonable </a:t>
            </a:r>
            <a:r>
              <a:rPr lang="en-US" sz="2000" b="1" i="1" dirty="0"/>
              <a:t>constant weight</a:t>
            </a:r>
            <a:r>
              <a:rPr lang="en-US" sz="2000" b="1" dirty="0"/>
              <a:t> </a:t>
            </a:r>
            <a:r>
              <a:rPr lang="en-US" sz="2000" dirty="0"/>
              <a:t>to represent the corresponding physical cost if the node is used for generating patches. </a:t>
            </a:r>
          </a:p>
          <a:p>
            <a:r>
              <a:rPr lang="en-US" sz="2000" dirty="0"/>
              <a:t>Also, the resource cost of the patches is calculated as the </a:t>
            </a:r>
            <a:r>
              <a:rPr lang="en-US" sz="2000" b="1" i="1" dirty="0"/>
              <a:t>weight summation </a:t>
            </a:r>
            <a:r>
              <a:rPr lang="en-US" sz="2000" i="1" dirty="0"/>
              <a:t>of patches’ support nodes.</a:t>
            </a:r>
          </a:p>
          <a:p>
            <a:r>
              <a:rPr lang="en-US" sz="2000" dirty="0"/>
              <a:t>This formulation can elegantly identify wanted algorithms for the resource-aware patch generation problem.</a:t>
            </a:r>
          </a:p>
          <a:p>
            <a:endParaRPr lang="en-US" sz="1800" dirty="0"/>
          </a:p>
        </p:txBody>
      </p: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78" y="2981716"/>
            <a:ext cx="5088943" cy="25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0348" y="5579302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resource-aware patch generation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3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2000" dirty="0"/>
              <a:t>Given </a:t>
            </a:r>
            <a:r>
              <a:rPr lang="x-none" sz="2000" b="1" dirty="0">
                <a:solidFill>
                  <a:schemeClr val="accent5"/>
                </a:solidFill>
              </a:rPr>
              <a:t>two circuits </a:t>
            </a:r>
            <a:r>
              <a:rPr lang="x-none" sz="2000" i="1" dirty="0"/>
              <a:t>F</a:t>
            </a:r>
            <a:r>
              <a:rPr lang="x-none" sz="2000" dirty="0"/>
              <a:t> and </a:t>
            </a:r>
            <a:r>
              <a:rPr lang="x-none" sz="2000" i="1" dirty="0"/>
              <a:t>G</a:t>
            </a:r>
            <a:r>
              <a:rPr lang="x-none" sz="2000" dirty="0"/>
              <a:t>, and the </a:t>
            </a:r>
            <a:r>
              <a:rPr lang="x-none" sz="2000" b="1" dirty="0">
                <a:solidFill>
                  <a:schemeClr val="accent5"/>
                </a:solidFill>
              </a:rPr>
              <a:t>weight information </a:t>
            </a:r>
            <a:r>
              <a:rPr lang="x-none" sz="2000" dirty="0"/>
              <a:t>of internal nodes in </a:t>
            </a:r>
            <a:r>
              <a:rPr lang="x-none" sz="2000" i="1" dirty="0"/>
              <a:t>F</a:t>
            </a:r>
            <a:r>
              <a:rPr lang="x-none" sz="2000" dirty="0"/>
              <a:t>, contestants need to utilize internal nodes in </a:t>
            </a:r>
            <a:r>
              <a:rPr lang="x-none" sz="2000" i="1" dirty="0"/>
              <a:t>F</a:t>
            </a:r>
            <a:r>
              <a:rPr lang="x-none" sz="2000" dirty="0"/>
              <a:t> as supports, called </a:t>
            </a:r>
            <a:r>
              <a:rPr lang="x-none" sz="2000" b="1" i="1" dirty="0">
                <a:solidFill>
                  <a:srgbClr val="FF0000"/>
                </a:solidFill>
              </a:rPr>
              <a:t>base nodes</a:t>
            </a:r>
            <a:r>
              <a:rPr lang="x-none" sz="2000" dirty="0"/>
              <a:t>, to generate</a:t>
            </a:r>
            <a:r>
              <a:rPr lang="en-US" sz="2000" dirty="0"/>
              <a:t> the </a:t>
            </a:r>
            <a:r>
              <a:rPr lang="x-none" sz="2000" b="1" i="1" dirty="0">
                <a:solidFill>
                  <a:srgbClr val="FF0000"/>
                </a:solidFill>
              </a:rPr>
              <a:t>patch functions</a:t>
            </a:r>
            <a:r>
              <a:rPr lang="x-none" sz="2000" b="1" dirty="0">
                <a:solidFill>
                  <a:srgbClr val="FF0000"/>
                </a:solidFill>
              </a:rPr>
              <a:t> with </a:t>
            </a:r>
            <a:r>
              <a:rPr lang="x-none" sz="2000" b="1" i="1" dirty="0">
                <a:solidFill>
                  <a:srgbClr val="FF0000"/>
                </a:solidFill>
              </a:rPr>
              <a:t>minimum resource cost</a:t>
            </a:r>
            <a:r>
              <a:rPr lang="x-none" sz="2000" dirty="0"/>
              <a:t> at a specific set of </a:t>
            </a:r>
            <a:r>
              <a:rPr lang="x-none" sz="2000" b="1" i="1" dirty="0">
                <a:solidFill>
                  <a:srgbClr val="FF0000"/>
                </a:solidFill>
              </a:rPr>
              <a:t>target points</a:t>
            </a:r>
            <a:r>
              <a:rPr lang="x-none" sz="2000" b="1" dirty="0">
                <a:solidFill>
                  <a:srgbClr val="FF0000"/>
                </a:solidFill>
              </a:rPr>
              <a:t> </a:t>
            </a:r>
            <a:r>
              <a:rPr lang="x-none" sz="2000" dirty="0"/>
              <a:t>in </a:t>
            </a:r>
            <a:r>
              <a:rPr lang="x-none" sz="2000" i="1" dirty="0"/>
              <a:t>F</a:t>
            </a:r>
            <a:r>
              <a:rPr lang="x-none" sz="2000" dirty="0"/>
              <a:t> such that </a:t>
            </a:r>
            <a:r>
              <a:rPr lang="x-none" sz="2000" i="1" dirty="0"/>
              <a:t>F</a:t>
            </a:r>
            <a:r>
              <a:rPr lang="en-US" sz="2000" i="1" dirty="0"/>
              <a:t>’</a:t>
            </a:r>
            <a:r>
              <a:rPr lang="x-none" sz="2000" dirty="0"/>
              <a:t>, the patched circuit, and </a:t>
            </a:r>
            <a:r>
              <a:rPr lang="x-none" sz="2000" i="1" dirty="0"/>
              <a:t>G</a:t>
            </a:r>
            <a:r>
              <a:rPr lang="x-none" sz="2000" dirty="0"/>
              <a:t> are </a:t>
            </a:r>
            <a:r>
              <a:rPr lang="x-none" sz="2000" b="1" dirty="0">
                <a:solidFill>
                  <a:srgbClr val="FF0000"/>
                </a:solidFill>
              </a:rPr>
              <a:t>equivalent</a:t>
            </a:r>
            <a:r>
              <a:rPr lang="en-US" sz="2000" dirty="0"/>
              <a:t>. </a:t>
            </a:r>
            <a:r>
              <a:rPr lang="x-none" sz="2000" dirty="0"/>
              <a:t>The resource cost is calculated by the </a:t>
            </a:r>
            <a:r>
              <a:rPr lang="x-none" sz="2000" b="1" dirty="0">
                <a:solidFill>
                  <a:schemeClr val="accent6"/>
                </a:solidFill>
              </a:rPr>
              <a:t>weight summation </a:t>
            </a:r>
            <a:r>
              <a:rPr lang="x-none" sz="2000" dirty="0"/>
              <a:t>of the used based nodes.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74" y="2882188"/>
            <a:ext cx="5407724" cy="372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92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1531"/>
              </p:ext>
            </p:extLst>
          </p:nvPr>
        </p:nvGraphicFramePr>
        <p:xfrm>
          <a:off x="550116" y="1223359"/>
          <a:ext cx="3723304" cy="4741517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107227">
                  <a:extLst>
                    <a:ext uri="{9D8B030D-6E8A-4147-A177-3AD203B41FA5}">
                      <a16:colId xmlns:a16="http://schemas.microsoft.com/office/drawing/2014/main" val="3932264639"/>
                    </a:ext>
                  </a:extLst>
                </a:gridCol>
                <a:gridCol w="1616077">
                  <a:extLst>
                    <a:ext uri="{9D8B030D-6E8A-4147-A177-3AD203B41FA5}">
                      <a16:colId xmlns:a16="http://schemas.microsoft.com/office/drawing/2014/main" val="934063700"/>
                    </a:ext>
                  </a:extLst>
                </a:gridCol>
              </a:tblGrid>
              <a:tr h="2788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</a:rPr>
                        <a:t>F.v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weight.txt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834722"/>
                  </a:ext>
                </a:extLst>
              </a:tr>
              <a:tr h="184746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module top (y1, y2, a, b,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input a, b, c;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output y1, y2;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wire g1, g2, g3;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wire t_0;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and (g1, a, b);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</a:rPr>
                        <a:t>xor</a:t>
                      </a:r>
                      <a:r>
                        <a:rPr lang="en-US" sz="1050" b="0" dirty="0">
                          <a:effectLst/>
                        </a:rPr>
                        <a:t> (g2, a,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nor (g3, b,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and (y1, g1, g2);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or (y2, </a:t>
                      </a:r>
                      <a:r>
                        <a:rPr lang="en-US" sz="1050" b="0" dirty="0">
                          <a:solidFill>
                            <a:schemeClr val="accent3"/>
                          </a:solidFill>
                          <a:effectLst/>
                        </a:rPr>
                        <a:t>t_0</a:t>
                      </a:r>
                      <a:r>
                        <a:rPr lang="en-US" sz="1050" b="0" dirty="0">
                          <a:effectLst/>
                        </a:rPr>
                        <a:t>, g3);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</a:rPr>
                        <a:t>endmodule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a 5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b 5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c 5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g1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g2 2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g3 1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y1 1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57261"/>
                  </a:ext>
                </a:extLst>
              </a:tr>
              <a:tr h="222215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51832"/>
                  </a:ext>
                </a:extLst>
              </a:tr>
            </a:tbl>
          </a:graphicData>
        </a:graphic>
      </p:graphicFrame>
      <p:pic>
        <p:nvPicPr>
          <p:cNvPr id="1025" name="Picture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0" y="3590434"/>
            <a:ext cx="3328016" cy="211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36497"/>
              </p:ext>
            </p:extLst>
          </p:nvPr>
        </p:nvGraphicFramePr>
        <p:xfrm>
          <a:off x="4357008" y="1223358"/>
          <a:ext cx="3079490" cy="474151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079490">
                  <a:extLst>
                    <a:ext uri="{9D8B030D-6E8A-4147-A177-3AD203B41FA5}">
                      <a16:colId xmlns:a16="http://schemas.microsoft.com/office/drawing/2014/main" val="1584890592"/>
                    </a:ext>
                  </a:extLst>
                </a:gridCol>
              </a:tblGrid>
              <a:tr h="269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</a:rPr>
                        <a:t>G.v</a:t>
                      </a:r>
                      <a:endParaRPr lang="en-US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64694"/>
                  </a:ext>
                </a:extLst>
              </a:tr>
              <a:tr h="18567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module top (y1, y2, a, b,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input a, b, c;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output y1, y2;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wire g1, g2, g3, g4;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not (g1,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and (g2, a, g1);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nor (g3, a, b);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and (g4, b,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and (y1, b, g2);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or (y2, g2, g3, g4);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</a:rPr>
                        <a:t>endmodule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89565"/>
                  </a:ext>
                </a:extLst>
              </a:tr>
              <a:tr h="4850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169090"/>
                  </a:ext>
                </a:extLst>
              </a:tr>
            </a:tbl>
          </a:graphicData>
        </a:graphic>
      </p:graphicFrame>
      <p:pic>
        <p:nvPicPr>
          <p:cNvPr id="1026" name="Picture 19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76" y="3702654"/>
            <a:ext cx="2937344" cy="19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89369"/>
              </p:ext>
            </p:extLst>
          </p:nvPr>
        </p:nvGraphicFramePr>
        <p:xfrm>
          <a:off x="7725358" y="1223358"/>
          <a:ext cx="3702388" cy="4734396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439818">
                  <a:extLst>
                    <a:ext uri="{9D8B030D-6E8A-4147-A177-3AD203B41FA5}">
                      <a16:colId xmlns:a16="http://schemas.microsoft.com/office/drawing/2014/main" val="90692401"/>
                    </a:ext>
                  </a:extLst>
                </a:gridCol>
                <a:gridCol w="2262570">
                  <a:extLst>
                    <a:ext uri="{9D8B030D-6E8A-4147-A177-3AD203B41FA5}">
                      <a16:colId xmlns:a16="http://schemas.microsoft.com/office/drawing/2014/main" val="3979258559"/>
                    </a:ext>
                  </a:extLst>
                </a:gridCol>
              </a:tblGrid>
              <a:tr h="2695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</a:rPr>
                        <a:t>patch.v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</a:rPr>
                        <a:t>out.v</a:t>
                      </a:r>
                      <a:endParaRPr lang="en-US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49426"/>
                  </a:ext>
                </a:extLst>
              </a:tr>
              <a:tr h="203407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module </a:t>
                      </a:r>
                      <a:r>
                        <a:rPr lang="en-US" sz="1050" b="0" dirty="0">
                          <a:solidFill>
                            <a:schemeClr val="accent3"/>
                          </a:solidFill>
                          <a:effectLst/>
                        </a:rPr>
                        <a:t>patch</a:t>
                      </a:r>
                      <a:r>
                        <a:rPr lang="en-US" sz="1050" b="0" dirty="0">
                          <a:effectLst/>
                        </a:rPr>
                        <a:t> </a:t>
                      </a:r>
                      <a:br>
                        <a:rPr lang="en-US" sz="1050" b="0" dirty="0">
                          <a:effectLst/>
                        </a:rPr>
                      </a:br>
                      <a:r>
                        <a:rPr lang="en-US" sz="1050" b="0" dirty="0">
                          <a:effectLst/>
                        </a:rPr>
                        <a:t>(y, a, b);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input a, b;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output y;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or (y, a, b);</a:t>
                      </a:r>
                    </a:p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</a:rPr>
                        <a:t>endmodule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module top (y1, y2, a, b,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input a, b, c;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output y1, y2;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wire g1, g2, g3;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wire t_0;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and (g1, a, b);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</a:rPr>
                        <a:t>xor</a:t>
                      </a:r>
                      <a:r>
                        <a:rPr lang="en-US" sz="1050" b="0" dirty="0">
                          <a:effectLst/>
                        </a:rPr>
                        <a:t> (g2, a,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nor (g3, b, c);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and (y1, g1, g2);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or (y2, t_0, g3);</a:t>
                      </a:r>
                    </a:p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050" b="0" dirty="0">
                          <a:solidFill>
                            <a:schemeClr val="accent3"/>
                          </a:solidFill>
                          <a:effectLst/>
                        </a:rPr>
                        <a:t>patch</a:t>
                      </a:r>
                      <a:r>
                        <a:rPr lang="en-US" sz="1050" b="0" dirty="0">
                          <a:effectLst/>
                        </a:rPr>
                        <a:t> p0 (.y(t_0),.a(g1),.b(g2));</a:t>
                      </a:r>
                      <a:endParaRPr lang="en-US" sz="1000" b="0" dirty="0">
                        <a:effectLst/>
                      </a:endParaRPr>
                    </a:p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effectLst/>
                        </a:rPr>
                        <a:t>endmodule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84232"/>
                  </a:ext>
                </a:extLst>
              </a:tr>
              <a:tr h="30387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34841"/>
                  </a:ext>
                </a:extLst>
              </a:tr>
            </a:tbl>
          </a:graphicData>
        </a:graphic>
      </p:graphicFrame>
      <p:pic>
        <p:nvPicPr>
          <p:cNvPr id="1027" name="Picture 9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590" y="3646668"/>
            <a:ext cx="3580501" cy="22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28" y="854026"/>
            <a:ext cx="220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5549" y="854026"/>
            <a:ext cx="220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266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Run on a Linux system.</a:t>
            </a:r>
          </a:p>
          <a:p>
            <a:r>
              <a:rPr lang="en-US" sz="2000" dirty="0"/>
              <a:t>Time limit of running each </a:t>
            </a:r>
            <a:r>
              <a:rPr lang="en-US" sz="2000" dirty="0" err="1"/>
              <a:t>testcase</a:t>
            </a:r>
            <a:r>
              <a:rPr lang="en-US" sz="2000" dirty="0"/>
              <a:t> is 1800 seconds.</a:t>
            </a:r>
          </a:p>
          <a:p>
            <a:r>
              <a:rPr lang="en-US" sz="2000" dirty="0"/>
              <a:t>Parallel computation with multiple threads or processes is not allowed.</a:t>
            </a:r>
          </a:p>
          <a:p>
            <a:r>
              <a:rPr lang="en-US" sz="2000" dirty="0"/>
              <a:t>Must follow the output format.</a:t>
            </a:r>
          </a:p>
        </p:txBody>
      </p:sp>
    </p:spTree>
    <p:extLst>
      <p:ext uri="{BB962C8B-B14F-4D97-AF65-F5344CB8AC3E}">
        <p14:creationId xmlns:p14="http://schemas.microsoft.com/office/powerpoint/2010/main" val="110369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1. Correctness: Must follow the output format and the patched circuit must be equivalent to </a:t>
            </a:r>
            <a:r>
              <a:rPr lang="en-US" sz="2000" i="1" dirty="0"/>
              <a:t>&lt;</a:t>
            </a:r>
            <a:r>
              <a:rPr lang="en-US" sz="2000" i="1" dirty="0" err="1"/>
              <a:t>G.v</a:t>
            </a:r>
            <a:r>
              <a:rPr lang="en-US" sz="2000" i="1" dirty="0"/>
              <a:t>&gt;</a:t>
            </a:r>
            <a:r>
              <a:rPr lang="en-US" sz="2000" dirty="0"/>
              <a:t>. Any violation gets score of 0 for that </a:t>
            </a:r>
            <a:r>
              <a:rPr lang="en-US" sz="2000" dirty="0" err="1"/>
              <a:t>testcase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2. Time limit: For each </a:t>
            </a:r>
            <a:r>
              <a:rPr lang="en-US" sz="2000" dirty="0" err="1"/>
              <a:t>testcase</a:t>
            </a:r>
            <a:r>
              <a:rPr lang="en-US" sz="2000" dirty="0"/>
              <a:t>, the program must output files within 1800 seconds; otherwise, the team gets score of 0 for that </a:t>
            </a:r>
            <a:r>
              <a:rPr lang="en-US" sz="2000" dirty="0" err="1"/>
              <a:t>testcase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3. Scoring according to the rank: The teams get their scores by their ranks for that </a:t>
            </a:r>
            <a:r>
              <a:rPr lang="en-US" sz="2000" dirty="0" err="1"/>
              <a:t>testcase</a:t>
            </a:r>
            <a:r>
              <a:rPr lang="en-US" sz="2000" dirty="0"/>
              <a:t>. The teams with the rank </a:t>
            </a:r>
            <a:r>
              <a:rPr lang="en-US" sz="2000" dirty="0">
                <a:solidFill>
                  <a:srgbClr val="FF0000"/>
                </a:solidFill>
              </a:rPr>
              <a:t>1~6</a:t>
            </a:r>
            <a:r>
              <a:rPr lang="en-US" sz="2000" dirty="0"/>
              <a:t> will get scores of {</a:t>
            </a:r>
            <a:r>
              <a:rPr lang="en-US" sz="2000" dirty="0">
                <a:solidFill>
                  <a:srgbClr val="FF0000"/>
                </a:solidFill>
              </a:rPr>
              <a:t>10, 7, 5, 4, 3, 2</a:t>
            </a:r>
            <a:r>
              <a:rPr lang="en-US" sz="2000" dirty="0"/>
              <a:t>}, respectively. The remaining teams get a score of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. Teams are ranked based on the following criteria</a:t>
            </a:r>
          </a:p>
          <a:p>
            <a:pPr lvl="1"/>
            <a:r>
              <a:rPr lang="en-US" sz="1800" dirty="0"/>
              <a:t>a. </a:t>
            </a:r>
            <a:r>
              <a:rPr lang="en-US" dirty="0"/>
              <a:t>We rank teams according to the </a:t>
            </a:r>
            <a:r>
              <a:rPr lang="en-US" dirty="0">
                <a:solidFill>
                  <a:srgbClr val="FF0000"/>
                </a:solidFill>
              </a:rPr>
              <a:t>resource cost</a:t>
            </a:r>
            <a:r>
              <a:rPr lang="en-US" dirty="0"/>
              <a:t>. The smaller is better.</a:t>
            </a:r>
          </a:p>
          <a:p>
            <a:pPr lvl="1"/>
            <a:r>
              <a:rPr lang="en-US" dirty="0"/>
              <a:t>b. If the resource cost ties, we rank the teams by the </a:t>
            </a:r>
            <a:r>
              <a:rPr lang="en-US" dirty="0">
                <a:solidFill>
                  <a:srgbClr val="FF0000"/>
                </a:solidFill>
              </a:rPr>
              <a:t>patch size</a:t>
            </a:r>
            <a:r>
              <a:rPr lang="en-US" dirty="0"/>
              <a:t>. The smaller is better.</a:t>
            </a:r>
          </a:p>
          <a:p>
            <a:pPr lvl="1"/>
            <a:r>
              <a:rPr lang="en-US" dirty="0"/>
              <a:t>c. If teams still tie, we rank them according to the </a:t>
            </a:r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. The less is better.</a:t>
            </a:r>
          </a:p>
          <a:p>
            <a:endParaRPr lang="en-US" sz="2000" dirty="0"/>
          </a:p>
          <a:p>
            <a:r>
              <a:rPr lang="en-US" sz="2000" dirty="0"/>
              <a:t>The team earning the </a:t>
            </a:r>
            <a:r>
              <a:rPr lang="en-US" sz="2000" b="1" dirty="0"/>
              <a:t>highest accumulated scores </a:t>
            </a:r>
            <a:r>
              <a:rPr lang="en-US" sz="2000" dirty="0"/>
              <a:t>for all the benchmarks wins the contest.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220718"/>
      </p:ext>
    </p:extLst>
  </p:cSld>
  <p:clrMapOvr>
    <a:masterClrMapping/>
  </p:clrMapOvr>
</p:sld>
</file>

<file path=ppt/theme/theme1.xml><?xml version="1.0" encoding="utf-8"?>
<a:theme xmlns:a="http://schemas.openxmlformats.org/drawingml/2006/main" name="Cadence_4x3_Internal_Confidential_Template_12.17.2013">
  <a:themeElements>
    <a:clrScheme name="Custom 1">
      <a:dk1>
        <a:srgbClr val="000000"/>
      </a:dk1>
      <a:lt1>
        <a:srgbClr val="FFFFFF"/>
      </a:lt1>
      <a:dk2>
        <a:srgbClr val="3C3C3C"/>
      </a:dk2>
      <a:lt2>
        <a:srgbClr val="FFFFFF"/>
      </a:lt2>
      <a:accent1>
        <a:srgbClr val="999999"/>
      </a:accent1>
      <a:accent2>
        <a:srgbClr val="6A6A6A"/>
      </a:accent2>
      <a:accent3>
        <a:srgbClr val="E31837"/>
      </a:accent3>
      <a:accent4>
        <a:srgbClr val="31A7DF"/>
      </a:accent4>
      <a:accent5>
        <a:srgbClr val="09698D"/>
      </a:accent5>
      <a:accent6>
        <a:srgbClr val="8FA836"/>
      </a:accent6>
      <a:hlink>
        <a:srgbClr val="099E9C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9" id="{9AC25D40-F159-4D9E-92D5-C3962B34E3ED}" vid="{E4086BEE-246B-49F9-BEF5-03CD4150A1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E853C210B3D24AAF08E82E25934740" ma:contentTypeVersion="5" ma:contentTypeDescription="Create a new document." ma:contentTypeScope="" ma:versionID="6308cbc1572f1dc397c1695681cbbc00">
  <xsd:schema xmlns:xsd="http://www.w3.org/2001/XMLSchema" xmlns:xs="http://www.w3.org/2001/XMLSchema" xmlns:p="http://schemas.microsoft.com/office/2006/metadata/properties" xmlns:ns2="7548141d-7983-41e4-96a8-9671afc7eeef" targetNamespace="http://schemas.microsoft.com/office/2006/metadata/properties" ma:root="true" ma:fieldsID="dbcd58062ced488f17a433b46a4725a8" ns2:_="">
    <xsd:import namespace="7548141d-7983-41e4-96a8-9671afc7eee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8141d-7983-41e4-96a8-9671afc7ee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Note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349080-F5F1-43EC-8F7C-72A5104D55F3}">
  <ds:schemaRefs>
    <ds:schemaRef ds:uri="http://purl.org/dc/terms/"/>
    <ds:schemaRef ds:uri="7548141d-7983-41e4-96a8-9671afc7eeef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99328AE-F9BF-4809-8FF3-3E4415E07D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48141d-7983-41e4-96a8-9671afc7ee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5F6AE1-426B-4380-8625-22348654C7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282</TotalTime>
  <Words>2444</Words>
  <Application>Microsoft Office PowerPoint</Application>
  <PresentationFormat>Widescreen</PresentationFormat>
  <Paragraphs>982</Paragraphs>
  <Slides>25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SimSun</vt:lpstr>
      <vt:lpstr>微軟正黑體</vt:lpstr>
      <vt:lpstr>Arial</vt:lpstr>
      <vt:lpstr>Calibri</vt:lpstr>
      <vt:lpstr>Symbol</vt:lpstr>
      <vt:lpstr>Times New Roman</vt:lpstr>
      <vt:lpstr>Cadence_4x3_Internal_Confidential_Template_12.17.2013</vt:lpstr>
      <vt:lpstr>ICCAD-2017 Problem A:  Resource-aware Patch Generation</vt:lpstr>
      <vt:lpstr>Outline</vt:lpstr>
      <vt:lpstr>Introduction</vt:lpstr>
      <vt:lpstr>Introduction</vt:lpstr>
      <vt:lpstr>Introduction</vt:lpstr>
      <vt:lpstr>Problem Formulation</vt:lpstr>
      <vt:lpstr>Example</vt:lpstr>
      <vt:lpstr>Program Requirement</vt:lpstr>
      <vt:lpstr>Evaluation Method</vt:lpstr>
      <vt:lpstr>Example</vt:lpstr>
      <vt:lpstr>Benchmark Suites</vt:lpstr>
      <vt:lpstr>Benchmark Suites</vt:lpstr>
      <vt:lpstr>Contest Results</vt:lpstr>
      <vt:lpstr>Contest Results</vt:lpstr>
      <vt:lpstr>Contest Results</vt:lpstr>
      <vt:lpstr>Contest Results</vt:lpstr>
      <vt:lpstr>Contest Results</vt:lpstr>
      <vt:lpstr>Contest Results</vt:lpstr>
      <vt:lpstr>Detailed Result</vt:lpstr>
      <vt:lpstr>PowerPoint Presentation</vt:lpstr>
      <vt:lpstr>The 3rd Place</vt:lpstr>
      <vt:lpstr>The 2nd Place</vt:lpstr>
      <vt:lpstr>The 1st Place</vt:lpstr>
      <vt:lpstr>THE END</vt:lpstr>
      <vt:lpstr>Contest Results</vt:lpstr>
    </vt:vector>
  </TitlesOfParts>
  <Company>Cadence Design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Debate, Decide, and Communicate Process Templates</dc:title>
  <dc:creator>Ching-Yi Huang</dc:creator>
  <cp:lastModifiedBy>Ching-Yi Huang</cp:lastModifiedBy>
  <cp:revision>168</cp:revision>
  <dcterms:created xsi:type="dcterms:W3CDTF">2017-10-22T07:21:04Z</dcterms:created>
  <dcterms:modified xsi:type="dcterms:W3CDTF">2017-11-04T10:47:11Z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0x01010078E853C210B3D24AAF08E82E25934740</vt:lpwstr>
  </property>
</Properties>
</file>