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50"/>
  </p:notesMasterIdLst>
  <p:sldIdLst>
    <p:sldId id="394" r:id="rId2"/>
    <p:sldId id="257" r:id="rId3"/>
    <p:sldId id="402" r:id="rId4"/>
    <p:sldId id="454" r:id="rId5"/>
    <p:sldId id="450" r:id="rId6"/>
    <p:sldId id="451" r:id="rId7"/>
    <p:sldId id="452" r:id="rId8"/>
    <p:sldId id="373" r:id="rId9"/>
    <p:sldId id="405" r:id="rId10"/>
    <p:sldId id="453" r:id="rId11"/>
    <p:sldId id="410" r:id="rId12"/>
    <p:sldId id="409" r:id="rId13"/>
    <p:sldId id="407" r:id="rId14"/>
    <p:sldId id="418" r:id="rId15"/>
    <p:sldId id="411" r:id="rId16"/>
    <p:sldId id="406" r:id="rId17"/>
    <p:sldId id="413" r:id="rId18"/>
    <p:sldId id="416" r:id="rId19"/>
    <p:sldId id="432" r:id="rId20"/>
    <p:sldId id="433" r:id="rId21"/>
    <p:sldId id="438" r:id="rId22"/>
    <p:sldId id="435" r:id="rId23"/>
    <p:sldId id="434" r:id="rId24"/>
    <p:sldId id="436" r:id="rId25"/>
    <p:sldId id="414" r:id="rId26"/>
    <p:sldId id="412" r:id="rId27"/>
    <p:sldId id="417" r:id="rId28"/>
    <p:sldId id="419" r:id="rId29"/>
    <p:sldId id="421" r:id="rId30"/>
    <p:sldId id="422" r:id="rId31"/>
    <p:sldId id="275" r:id="rId32"/>
    <p:sldId id="423" r:id="rId33"/>
    <p:sldId id="425" r:id="rId34"/>
    <p:sldId id="448" r:id="rId35"/>
    <p:sldId id="440" r:id="rId36"/>
    <p:sldId id="455" r:id="rId37"/>
    <p:sldId id="456" r:id="rId38"/>
    <p:sldId id="424" r:id="rId39"/>
    <p:sldId id="441" r:id="rId40"/>
    <p:sldId id="442" r:id="rId41"/>
    <p:sldId id="443" r:id="rId42"/>
    <p:sldId id="444" r:id="rId43"/>
    <p:sldId id="445" r:id="rId44"/>
    <p:sldId id="446" r:id="rId45"/>
    <p:sldId id="447" r:id="rId46"/>
    <p:sldId id="439" r:id="rId47"/>
    <p:sldId id="449" r:id="rId48"/>
    <p:sldId id="437"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DBE2F9"/>
    <a:srgbClr val="FCE39E"/>
    <a:srgbClr val="A9BCDB"/>
    <a:srgbClr val="0033CC"/>
    <a:srgbClr val="FFC000"/>
    <a:srgbClr val="25FF88"/>
    <a:srgbClr val="FF6699"/>
    <a:srgbClr val="404040"/>
    <a:srgbClr val="78B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C1E412D7-C2A5-4D00-B812-38B0DB2F355B}">
  <a:tblStyle styleId="{C1E412D7-C2A5-4D00-B812-38B0DB2F355B}"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9AE9C0F6-904C-4375-85C4-0C65F82EC929}" styleName="Table_1"/>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0" autoAdjust="0"/>
    <p:restoredTop sz="81777" autoAdjust="0"/>
  </p:normalViewPr>
  <p:slideViewPr>
    <p:cSldViewPr snapToGrid="0">
      <p:cViewPr>
        <p:scale>
          <a:sx n="59" d="100"/>
          <a:sy n="59" d="100"/>
        </p:scale>
        <p:origin x="1182" y="420"/>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239B6-0CD1-4FEC-B71B-F1394E502CF1}" type="doc">
      <dgm:prSet loTypeId="urn:microsoft.com/office/officeart/2005/8/layout/radial5" loCatId="relationship" qsTypeId="urn:microsoft.com/office/officeart/2005/8/quickstyle/simple1" qsCatId="simple" csTypeId="urn:microsoft.com/office/officeart/2005/8/colors/accent0_1" csCatId="mainScheme" phldr="1"/>
      <dgm:spPr/>
      <dgm:t>
        <a:bodyPr/>
        <a:lstStyle/>
        <a:p>
          <a:endParaRPr lang="en-US"/>
        </a:p>
      </dgm:t>
    </dgm:pt>
    <dgm:pt modelId="{F96364D9-9949-448B-A51D-B4B176E2D394}">
      <dgm:prSet phldrT="[Text]" custT="1"/>
      <dgm:spPr/>
      <dgm:t>
        <a:bodyPr/>
        <a:lstStyle/>
        <a:p>
          <a:r>
            <a:rPr lang="en-US" sz="1100" dirty="0"/>
            <a:t>Legalization</a:t>
          </a:r>
        </a:p>
      </dgm:t>
    </dgm:pt>
    <dgm:pt modelId="{F0FC300A-2972-4234-B945-CCBBF6120062}" type="parTrans" cxnId="{91BC4B74-6D43-49CD-B460-57D24FAC64A6}">
      <dgm:prSet/>
      <dgm:spPr/>
      <dgm:t>
        <a:bodyPr/>
        <a:lstStyle/>
        <a:p>
          <a:endParaRPr lang="en-US"/>
        </a:p>
      </dgm:t>
    </dgm:pt>
    <dgm:pt modelId="{08E39175-0E20-49DB-A778-48A9F103EB20}" type="sibTrans" cxnId="{91BC4B74-6D43-49CD-B460-57D24FAC64A6}">
      <dgm:prSet/>
      <dgm:spPr/>
      <dgm:t>
        <a:bodyPr/>
        <a:lstStyle/>
        <a:p>
          <a:endParaRPr lang="en-US"/>
        </a:p>
      </dgm:t>
    </dgm:pt>
    <dgm:pt modelId="{658E5F84-6F5F-4A36-9793-E4FD6BDA99E5}">
      <dgm:prSet phldrT="[Text]"/>
      <dgm:spPr/>
      <dgm:t>
        <a:bodyPr/>
        <a:lstStyle/>
        <a:p>
          <a:r>
            <a:rPr lang="en-US" dirty="0" err="1"/>
            <a:t>Routability</a:t>
          </a:r>
          <a:endParaRPr lang="en-US" dirty="0"/>
        </a:p>
      </dgm:t>
    </dgm:pt>
    <dgm:pt modelId="{7DA892D9-EB23-4D80-8F6A-633D1D28F96D}" type="parTrans" cxnId="{AC26E1DB-4B41-4199-86C8-6503C263613D}">
      <dgm:prSet/>
      <dgm:spPr>
        <a:solidFill>
          <a:schemeClr val="bg1">
            <a:lumMod val="50000"/>
          </a:schemeClr>
        </a:solidFill>
      </dgm:spPr>
      <dgm:t>
        <a:bodyPr/>
        <a:lstStyle/>
        <a:p>
          <a:endParaRPr lang="en-US"/>
        </a:p>
      </dgm:t>
    </dgm:pt>
    <dgm:pt modelId="{AB7F2A2E-44C1-4443-A685-81D30A2BE95F}" type="sibTrans" cxnId="{AC26E1DB-4B41-4199-86C8-6503C263613D}">
      <dgm:prSet/>
      <dgm:spPr/>
      <dgm:t>
        <a:bodyPr/>
        <a:lstStyle/>
        <a:p>
          <a:endParaRPr lang="en-US"/>
        </a:p>
      </dgm:t>
    </dgm:pt>
    <dgm:pt modelId="{89DFD36C-BD73-4308-A645-453EF1E36A9A}">
      <dgm:prSet phldrT="[Text]"/>
      <dgm:spPr/>
      <dgm:t>
        <a:bodyPr/>
        <a:lstStyle/>
        <a:p>
          <a:r>
            <a:rPr lang="en-US" dirty="0"/>
            <a:t>Wire Length</a:t>
          </a:r>
        </a:p>
      </dgm:t>
    </dgm:pt>
    <dgm:pt modelId="{9C6B4B9D-4E14-4BB9-960A-8344EA338843}" type="parTrans" cxnId="{F0289900-39E6-42A2-BEA8-1C9ED0993CAB}">
      <dgm:prSet/>
      <dgm:spPr>
        <a:solidFill>
          <a:schemeClr val="bg1">
            <a:lumMod val="50000"/>
          </a:schemeClr>
        </a:solidFill>
      </dgm:spPr>
      <dgm:t>
        <a:bodyPr/>
        <a:lstStyle/>
        <a:p>
          <a:endParaRPr lang="en-US"/>
        </a:p>
      </dgm:t>
    </dgm:pt>
    <dgm:pt modelId="{BFDE929F-DD67-4D3A-990A-2292E3F5006B}" type="sibTrans" cxnId="{F0289900-39E6-42A2-BEA8-1C9ED0993CAB}">
      <dgm:prSet/>
      <dgm:spPr/>
      <dgm:t>
        <a:bodyPr/>
        <a:lstStyle/>
        <a:p>
          <a:endParaRPr lang="en-US"/>
        </a:p>
      </dgm:t>
    </dgm:pt>
    <dgm:pt modelId="{E9E88C79-7F44-4A9C-9843-14A26AB26BBD}">
      <dgm:prSet phldrT="[Text]"/>
      <dgm:spPr/>
      <dgm:t>
        <a:bodyPr/>
        <a:lstStyle/>
        <a:p>
          <a:r>
            <a:rPr lang="en-US" dirty="0"/>
            <a:t>Timing closure</a:t>
          </a:r>
        </a:p>
      </dgm:t>
    </dgm:pt>
    <dgm:pt modelId="{921A1841-3734-473F-BBB0-30CA6B60E852}" type="parTrans" cxnId="{15F6E0AB-03D5-4EAD-B234-34205968E1FB}">
      <dgm:prSet/>
      <dgm:spPr>
        <a:solidFill>
          <a:schemeClr val="bg1">
            <a:lumMod val="50000"/>
          </a:schemeClr>
        </a:solidFill>
      </dgm:spPr>
      <dgm:t>
        <a:bodyPr/>
        <a:lstStyle/>
        <a:p>
          <a:endParaRPr lang="en-US"/>
        </a:p>
      </dgm:t>
    </dgm:pt>
    <dgm:pt modelId="{DC3C6306-EC8E-4848-8C3C-BD59CCF0E7D8}" type="sibTrans" cxnId="{15F6E0AB-03D5-4EAD-B234-34205968E1FB}">
      <dgm:prSet/>
      <dgm:spPr/>
      <dgm:t>
        <a:bodyPr/>
        <a:lstStyle/>
        <a:p>
          <a:endParaRPr lang="en-US"/>
        </a:p>
      </dgm:t>
    </dgm:pt>
    <dgm:pt modelId="{5C4BF5DB-0C77-4348-87D9-568156C7F402}">
      <dgm:prSet phldrT="[Text]"/>
      <dgm:spPr/>
      <dgm:t>
        <a:bodyPr/>
        <a:lstStyle/>
        <a:p>
          <a:r>
            <a:rPr lang="en-US" dirty="0"/>
            <a:t>Robust</a:t>
          </a:r>
        </a:p>
      </dgm:t>
    </dgm:pt>
    <dgm:pt modelId="{B4B090DA-D0CD-4CDD-92D4-7CE77ADE005C}" type="parTrans" cxnId="{D83B56E2-A53E-421F-9777-B718D5909CD3}">
      <dgm:prSet/>
      <dgm:spPr>
        <a:solidFill>
          <a:schemeClr val="bg1">
            <a:lumMod val="50000"/>
          </a:schemeClr>
        </a:solidFill>
      </dgm:spPr>
      <dgm:t>
        <a:bodyPr/>
        <a:lstStyle/>
        <a:p>
          <a:endParaRPr lang="en-US"/>
        </a:p>
      </dgm:t>
    </dgm:pt>
    <dgm:pt modelId="{3751A191-CAC6-4906-AC75-CF046819AADF}" type="sibTrans" cxnId="{D83B56E2-A53E-421F-9777-B718D5909CD3}">
      <dgm:prSet/>
      <dgm:spPr/>
      <dgm:t>
        <a:bodyPr/>
        <a:lstStyle/>
        <a:p>
          <a:endParaRPr lang="en-US"/>
        </a:p>
      </dgm:t>
    </dgm:pt>
    <dgm:pt modelId="{01F528D9-8DB6-4DB3-908B-AE034E535919}">
      <dgm:prSet phldrT="[Text]"/>
      <dgm:spPr/>
      <dgm:t>
        <a:bodyPr/>
        <a:lstStyle/>
        <a:p>
          <a:r>
            <a:rPr lang="en-US" dirty="0"/>
            <a:t>Runtime</a:t>
          </a:r>
        </a:p>
      </dgm:t>
    </dgm:pt>
    <dgm:pt modelId="{54750FED-142F-4D89-AC0C-13471EC678C4}" type="parTrans" cxnId="{B93FE5FA-22B6-4B95-AEE1-41B2C7209204}">
      <dgm:prSet/>
      <dgm:spPr>
        <a:solidFill>
          <a:schemeClr val="bg1">
            <a:lumMod val="50000"/>
          </a:schemeClr>
        </a:solidFill>
      </dgm:spPr>
      <dgm:t>
        <a:bodyPr/>
        <a:lstStyle/>
        <a:p>
          <a:endParaRPr lang="en-US"/>
        </a:p>
      </dgm:t>
    </dgm:pt>
    <dgm:pt modelId="{A344D77F-213D-4DF3-A014-B2D3164BF59F}" type="sibTrans" cxnId="{B93FE5FA-22B6-4B95-AEE1-41B2C7209204}">
      <dgm:prSet/>
      <dgm:spPr/>
      <dgm:t>
        <a:bodyPr/>
        <a:lstStyle/>
        <a:p>
          <a:endParaRPr lang="en-US"/>
        </a:p>
      </dgm:t>
    </dgm:pt>
    <dgm:pt modelId="{7704EA92-A1B5-48FF-8650-4FD5AF8582F5}">
      <dgm:prSet phldrT="[Text]"/>
      <dgm:spPr/>
      <dgm:t>
        <a:bodyPr/>
        <a:lstStyle/>
        <a:p>
          <a:r>
            <a:rPr lang="en-US" dirty="0" smtClean="0"/>
            <a:t>Complex </a:t>
          </a:r>
          <a:r>
            <a:rPr lang="en-US" dirty="0"/>
            <a:t>Design Rules </a:t>
          </a:r>
        </a:p>
      </dgm:t>
    </dgm:pt>
    <dgm:pt modelId="{6B074DE7-0EBE-4653-914C-56A5D48DEC04}" type="parTrans" cxnId="{0361E142-9027-4511-B452-1D97D608E422}">
      <dgm:prSet/>
      <dgm:spPr>
        <a:solidFill>
          <a:schemeClr val="bg1">
            <a:lumMod val="50000"/>
          </a:schemeClr>
        </a:solidFill>
      </dgm:spPr>
      <dgm:t>
        <a:bodyPr/>
        <a:lstStyle/>
        <a:p>
          <a:endParaRPr lang="en-US"/>
        </a:p>
      </dgm:t>
    </dgm:pt>
    <dgm:pt modelId="{8179514E-FE88-485A-81F7-F5AAD73FDC77}" type="sibTrans" cxnId="{0361E142-9027-4511-B452-1D97D608E422}">
      <dgm:prSet/>
      <dgm:spPr/>
      <dgm:t>
        <a:bodyPr/>
        <a:lstStyle/>
        <a:p>
          <a:endParaRPr lang="en-US"/>
        </a:p>
      </dgm:t>
    </dgm:pt>
    <dgm:pt modelId="{FA9F3693-4845-4238-A7F9-3CAFB392D1CF}" type="pres">
      <dgm:prSet presAssocID="{AF8239B6-0CD1-4FEC-B71B-F1394E502CF1}" presName="Name0" presStyleCnt="0">
        <dgm:presLayoutVars>
          <dgm:chMax val="1"/>
          <dgm:dir/>
          <dgm:animLvl val="ctr"/>
          <dgm:resizeHandles val="exact"/>
        </dgm:presLayoutVars>
      </dgm:prSet>
      <dgm:spPr/>
      <dgm:t>
        <a:bodyPr/>
        <a:lstStyle/>
        <a:p>
          <a:endParaRPr lang="en-US"/>
        </a:p>
      </dgm:t>
    </dgm:pt>
    <dgm:pt modelId="{A765E805-0A0C-4F88-9B27-F0A63F5F513F}" type="pres">
      <dgm:prSet presAssocID="{F96364D9-9949-448B-A51D-B4B176E2D394}" presName="centerShape" presStyleLbl="node0" presStyleIdx="0" presStyleCnt="1" custScaleX="152631" custScaleY="125647"/>
      <dgm:spPr/>
      <dgm:t>
        <a:bodyPr/>
        <a:lstStyle/>
        <a:p>
          <a:endParaRPr lang="en-US"/>
        </a:p>
      </dgm:t>
    </dgm:pt>
    <dgm:pt modelId="{9E144FAA-43D7-4680-9E76-2DD26B682E9A}" type="pres">
      <dgm:prSet presAssocID="{7DA892D9-EB23-4D80-8F6A-633D1D28F96D}" presName="parTrans" presStyleLbl="sibTrans2D1" presStyleIdx="0" presStyleCnt="6"/>
      <dgm:spPr/>
      <dgm:t>
        <a:bodyPr/>
        <a:lstStyle/>
        <a:p>
          <a:endParaRPr lang="en-US"/>
        </a:p>
      </dgm:t>
    </dgm:pt>
    <dgm:pt modelId="{86AE4D08-7976-4653-85F9-778418FE56DA}" type="pres">
      <dgm:prSet presAssocID="{7DA892D9-EB23-4D80-8F6A-633D1D28F96D}" presName="connectorText" presStyleLbl="sibTrans2D1" presStyleIdx="0" presStyleCnt="6"/>
      <dgm:spPr/>
      <dgm:t>
        <a:bodyPr/>
        <a:lstStyle/>
        <a:p>
          <a:endParaRPr lang="en-US"/>
        </a:p>
      </dgm:t>
    </dgm:pt>
    <dgm:pt modelId="{FF0D3CB9-7A69-4FAD-8381-A60512258F67}" type="pres">
      <dgm:prSet presAssocID="{658E5F84-6F5F-4A36-9793-E4FD6BDA99E5}" presName="node" presStyleLbl="node1" presStyleIdx="0" presStyleCnt="6">
        <dgm:presLayoutVars>
          <dgm:bulletEnabled val="1"/>
        </dgm:presLayoutVars>
      </dgm:prSet>
      <dgm:spPr/>
      <dgm:t>
        <a:bodyPr/>
        <a:lstStyle/>
        <a:p>
          <a:endParaRPr lang="en-US"/>
        </a:p>
      </dgm:t>
    </dgm:pt>
    <dgm:pt modelId="{BD9E7130-F196-43C6-9A30-E397D2394C9C}" type="pres">
      <dgm:prSet presAssocID="{9C6B4B9D-4E14-4BB9-960A-8344EA338843}" presName="parTrans" presStyleLbl="sibTrans2D1" presStyleIdx="1" presStyleCnt="6"/>
      <dgm:spPr/>
      <dgm:t>
        <a:bodyPr/>
        <a:lstStyle/>
        <a:p>
          <a:endParaRPr lang="en-US"/>
        </a:p>
      </dgm:t>
    </dgm:pt>
    <dgm:pt modelId="{BE4A27A7-ED26-4A4D-B185-7CFEC144B6D9}" type="pres">
      <dgm:prSet presAssocID="{9C6B4B9D-4E14-4BB9-960A-8344EA338843}" presName="connectorText" presStyleLbl="sibTrans2D1" presStyleIdx="1" presStyleCnt="6"/>
      <dgm:spPr/>
      <dgm:t>
        <a:bodyPr/>
        <a:lstStyle/>
        <a:p>
          <a:endParaRPr lang="en-US"/>
        </a:p>
      </dgm:t>
    </dgm:pt>
    <dgm:pt modelId="{CCB3A43A-A8B6-4F6E-B21B-63514BCA91F6}" type="pres">
      <dgm:prSet presAssocID="{89DFD36C-BD73-4308-A645-453EF1E36A9A}" presName="node" presStyleLbl="node1" presStyleIdx="1" presStyleCnt="6" custRadScaleRad="122995" custRadScaleInc="8847">
        <dgm:presLayoutVars>
          <dgm:bulletEnabled val="1"/>
        </dgm:presLayoutVars>
      </dgm:prSet>
      <dgm:spPr/>
      <dgm:t>
        <a:bodyPr/>
        <a:lstStyle/>
        <a:p>
          <a:endParaRPr lang="en-US"/>
        </a:p>
      </dgm:t>
    </dgm:pt>
    <dgm:pt modelId="{D28B5582-89F2-4D14-BD7F-A7CE267DAF8E}" type="pres">
      <dgm:prSet presAssocID="{921A1841-3734-473F-BBB0-30CA6B60E852}" presName="parTrans" presStyleLbl="sibTrans2D1" presStyleIdx="2" presStyleCnt="6"/>
      <dgm:spPr/>
      <dgm:t>
        <a:bodyPr/>
        <a:lstStyle/>
        <a:p>
          <a:endParaRPr lang="en-US"/>
        </a:p>
      </dgm:t>
    </dgm:pt>
    <dgm:pt modelId="{9BF005E2-806C-4542-8040-FAC6A5922FA9}" type="pres">
      <dgm:prSet presAssocID="{921A1841-3734-473F-BBB0-30CA6B60E852}" presName="connectorText" presStyleLbl="sibTrans2D1" presStyleIdx="2" presStyleCnt="6"/>
      <dgm:spPr/>
      <dgm:t>
        <a:bodyPr/>
        <a:lstStyle/>
        <a:p>
          <a:endParaRPr lang="en-US"/>
        </a:p>
      </dgm:t>
    </dgm:pt>
    <dgm:pt modelId="{49EA3957-F6A8-4889-90FC-95CCE68ABEA2}" type="pres">
      <dgm:prSet presAssocID="{E9E88C79-7F44-4A9C-9843-14A26AB26BBD}" presName="node" presStyleLbl="node1" presStyleIdx="2" presStyleCnt="6" custRadScaleRad="128306" custRadScaleInc="-32159">
        <dgm:presLayoutVars>
          <dgm:bulletEnabled val="1"/>
        </dgm:presLayoutVars>
      </dgm:prSet>
      <dgm:spPr/>
      <dgm:t>
        <a:bodyPr/>
        <a:lstStyle/>
        <a:p>
          <a:endParaRPr lang="en-US"/>
        </a:p>
      </dgm:t>
    </dgm:pt>
    <dgm:pt modelId="{16AF33ED-82AE-4F3F-B889-9D777A0330F8}" type="pres">
      <dgm:prSet presAssocID="{B4B090DA-D0CD-4CDD-92D4-7CE77ADE005C}" presName="parTrans" presStyleLbl="sibTrans2D1" presStyleIdx="3" presStyleCnt="6"/>
      <dgm:spPr/>
      <dgm:t>
        <a:bodyPr/>
        <a:lstStyle/>
        <a:p>
          <a:endParaRPr lang="en-US"/>
        </a:p>
      </dgm:t>
    </dgm:pt>
    <dgm:pt modelId="{C96C41A2-D786-4E3D-8B9D-C3C42D842B20}" type="pres">
      <dgm:prSet presAssocID="{B4B090DA-D0CD-4CDD-92D4-7CE77ADE005C}" presName="connectorText" presStyleLbl="sibTrans2D1" presStyleIdx="3" presStyleCnt="6"/>
      <dgm:spPr/>
      <dgm:t>
        <a:bodyPr/>
        <a:lstStyle/>
        <a:p>
          <a:endParaRPr lang="en-US"/>
        </a:p>
      </dgm:t>
    </dgm:pt>
    <dgm:pt modelId="{C9680E7F-6D95-483B-AE90-EAE16145868D}" type="pres">
      <dgm:prSet presAssocID="{5C4BF5DB-0C77-4348-87D9-568156C7F402}" presName="node" presStyleLbl="node1" presStyleIdx="3" presStyleCnt="6" custRadScaleRad="100113" custRadScaleInc="-1303">
        <dgm:presLayoutVars>
          <dgm:bulletEnabled val="1"/>
        </dgm:presLayoutVars>
      </dgm:prSet>
      <dgm:spPr/>
      <dgm:t>
        <a:bodyPr/>
        <a:lstStyle/>
        <a:p>
          <a:endParaRPr lang="en-US"/>
        </a:p>
      </dgm:t>
    </dgm:pt>
    <dgm:pt modelId="{B8A2859A-6BE9-47A8-B0A6-7182722A9ADF}" type="pres">
      <dgm:prSet presAssocID="{54750FED-142F-4D89-AC0C-13471EC678C4}" presName="parTrans" presStyleLbl="sibTrans2D1" presStyleIdx="4" presStyleCnt="6"/>
      <dgm:spPr/>
      <dgm:t>
        <a:bodyPr/>
        <a:lstStyle/>
        <a:p>
          <a:endParaRPr lang="en-US"/>
        </a:p>
      </dgm:t>
    </dgm:pt>
    <dgm:pt modelId="{1F451588-C672-4B9E-9C45-E4C03A5D6C04}" type="pres">
      <dgm:prSet presAssocID="{54750FED-142F-4D89-AC0C-13471EC678C4}" presName="connectorText" presStyleLbl="sibTrans2D1" presStyleIdx="4" presStyleCnt="6"/>
      <dgm:spPr/>
      <dgm:t>
        <a:bodyPr/>
        <a:lstStyle/>
        <a:p>
          <a:endParaRPr lang="en-US"/>
        </a:p>
      </dgm:t>
    </dgm:pt>
    <dgm:pt modelId="{8B2AEADD-BE1E-42EB-8BB3-33AD946555F5}" type="pres">
      <dgm:prSet presAssocID="{01F528D9-8DB6-4DB3-908B-AE034E535919}" presName="node" presStyleLbl="node1" presStyleIdx="4" presStyleCnt="6" custRadScaleRad="123801" custRadScaleInc="20311">
        <dgm:presLayoutVars>
          <dgm:bulletEnabled val="1"/>
        </dgm:presLayoutVars>
      </dgm:prSet>
      <dgm:spPr/>
      <dgm:t>
        <a:bodyPr/>
        <a:lstStyle/>
        <a:p>
          <a:endParaRPr lang="en-US"/>
        </a:p>
      </dgm:t>
    </dgm:pt>
    <dgm:pt modelId="{C5CC4950-67B2-4818-B039-D2C516E27D41}" type="pres">
      <dgm:prSet presAssocID="{6B074DE7-0EBE-4653-914C-56A5D48DEC04}" presName="parTrans" presStyleLbl="sibTrans2D1" presStyleIdx="5" presStyleCnt="6"/>
      <dgm:spPr/>
      <dgm:t>
        <a:bodyPr/>
        <a:lstStyle/>
        <a:p>
          <a:endParaRPr lang="en-US"/>
        </a:p>
      </dgm:t>
    </dgm:pt>
    <dgm:pt modelId="{EE2E36EF-8C62-4C3E-AFCB-7E41FC0D78DE}" type="pres">
      <dgm:prSet presAssocID="{6B074DE7-0EBE-4653-914C-56A5D48DEC04}" presName="connectorText" presStyleLbl="sibTrans2D1" presStyleIdx="5" presStyleCnt="6"/>
      <dgm:spPr/>
      <dgm:t>
        <a:bodyPr/>
        <a:lstStyle/>
        <a:p>
          <a:endParaRPr lang="en-US"/>
        </a:p>
      </dgm:t>
    </dgm:pt>
    <dgm:pt modelId="{A1C9C989-1C1A-4AE9-84D0-E3989E7C78A0}" type="pres">
      <dgm:prSet presAssocID="{7704EA92-A1B5-48FF-8650-4FD5AF8582F5}" presName="node" presStyleLbl="node1" presStyleIdx="5" presStyleCnt="6" custRadScaleRad="123304" custRadScaleInc="-9095">
        <dgm:presLayoutVars>
          <dgm:bulletEnabled val="1"/>
        </dgm:presLayoutVars>
      </dgm:prSet>
      <dgm:spPr/>
      <dgm:t>
        <a:bodyPr/>
        <a:lstStyle/>
        <a:p>
          <a:endParaRPr lang="en-US"/>
        </a:p>
      </dgm:t>
    </dgm:pt>
  </dgm:ptLst>
  <dgm:cxnLst>
    <dgm:cxn modelId="{B93FE5FA-22B6-4B95-AEE1-41B2C7209204}" srcId="{F96364D9-9949-448B-A51D-B4B176E2D394}" destId="{01F528D9-8DB6-4DB3-908B-AE034E535919}" srcOrd="4" destOrd="0" parTransId="{54750FED-142F-4D89-AC0C-13471EC678C4}" sibTransId="{A344D77F-213D-4DF3-A014-B2D3164BF59F}"/>
    <dgm:cxn modelId="{069F289B-AC84-4302-AE57-3F3D1295E9C9}" type="presOf" srcId="{7DA892D9-EB23-4D80-8F6A-633D1D28F96D}" destId="{9E144FAA-43D7-4680-9E76-2DD26B682E9A}" srcOrd="0" destOrd="0" presId="urn:microsoft.com/office/officeart/2005/8/layout/radial5"/>
    <dgm:cxn modelId="{C45C1BC6-25D1-4B33-9AF0-2A2227ACDA8A}" type="presOf" srcId="{921A1841-3734-473F-BBB0-30CA6B60E852}" destId="{9BF005E2-806C-4542-8040-FAC6A5922FA9}" srcOrd="1" destOrd="0" presId="urn:microsoft.com/office/officeart/2005/8/layout/radial5"/>
    <dgm:cxn modelId="{787F5792-F756-4B38-ADBD-F07D057EA387}" type="presOf" srcId="{B4B090DA-D0CD-4CDD-92D4-7CE77ADE005C}" destId="{16AF33ED-82AE-4F3F-B889-9D777A0330F8}" srcOrd="0" destOrd="0" presId="urn:microsoft.com/office/officeart/2005/8/layout/radial5"/>
    <dgm:cxn modelId="{D83B56E2-A53E-421F-9777-B718D5909CD3}" srcId="{F96364D9-9949-448B-A51D-B4B176E2D394}" destId="{5C4BF5DB-0C77-4348-87D9-568156C7F402}" srcOrd="3" destOrd="0" parTransId="{B4B090DA-D0CD-4CDD-92D4-7CE77ADE005C}" sibTransId="{3751A191-CAC6-4906-AC75-CF046819AADF}"/>
    <dgm:cxn modelId="{692D91C4-A901-41B8-B58C-33605EABC318}" type="presOf" srcId="{6B074DE7-0EBE-4653-914C-56A5D48DEC04}" destId="{EE2E36EF-8C62-4C3E-AFCB-7E41FC0D78DE}" srcOrd="1" destOrd="0" presId="urn:microsoft.com/office/officeart/2005/8/layout/radial5"/>
    <dgm:cxn modelId="{F133B880-7922-4FE9-89BC-173FCD35C142}" type="presOf" srcId="{7704EA92-A1B5-48FF-8650-4FD5AF8582F5}" destId="{A1C9C989-1C1A-4AE9-84D0-E3989E7C78A0}" srcOrd="0" destOrd="0" presId="urn:microsoft.com/office/officeart/2005/8/layout/radial5"/>
    <dgm:cxn modelId="{1CB0CEE4-A404-4F69-881A-0C787E6747AD}" type="presOf" srcId="{B4B090DA-D0CD-4CDD-92D4-7CE77ADE005C}" destId="{C96C41A2-D786-4E3D-8B9D-C3C42D842B20}" srcOrd="1" destOrd="0" presId="urn:microsoft.com/office/officeart/2005/8/layout/radial5"/>
    <dgm:cxn modelId="{9AB2DE2C-CECA-4B36-BC75-253AD10C89BE}" type="presOf" srcId="{921A1841-3734-473F-BBB0-30CA6B60E852}" destId="{D28B5582-89F2-4D14-BD7F-A7CE267DAF8E}" srcOrd="0" destOrd="0" presId="urn:microsoft.com/office/officeart/2005/8/layout/radial5"/>
    <dgm:cxn modelId="{F0289900-39E6-42A2-BEA8-1C9ED0993CAB}" srcId="{F96364D9-9949-448B-A51D-B4B176E2D394}" destId="{89DFD36C-BD73-4308-A645-453EF1E36A9A}" srcOrd="1" destOrd="0" parTransId="{9C6B4B9D-4E14-4BB9-960A-8344EA338843}" sibTransId="{BFDE929F-DD67-4D3A-990A-2292E3F5006B}"/>
    <dgm:cxn modelId="{91BC4B74-6D43-49CD-B460-57D24FAC64A6}" srcId="{AF8239B6-0CD1-4FEC-B71B-F1394E502CF1}" destId="{F96364D9-9949-448B-A51D-B4B176E2D394}" srcOrd="0" destOrd="0" parTransId="{F0FC300A-2972-4234-B945-CCBBF6120062}" sibTransId="{08E39175-0E20-49DB-A778-48A9F103EB20}"/>
    <dgm:cxn modelId="{AC26E1DB-4B41-4199-86C8-6503C263613D}" srcId="{F96364D9-9949-448B-A51D-B4B176E2D394}" destId="{658E5F84-6F5F-4A36-9793-E4FD6BDA99E5}" srcOrd="0" destOrd="0" parTransId="{7DA892D9-EB23-4D80-8F6A-633D1D28F96D}" sibTransId="{AB7F2A2E-44C1-4443-A685-81D30A2BE95F}"/>
    <dgm:cxn modelId="{44239555-ACB4-4BDE-9A0D-4FC4D9A0DC69}" type="presOf" srcId="{9C6B4B9D-4E14-4BB9-960A-8344EA338843}" destId="{BD9E7130-F196-43C6-9A30-E397D2394C9C}" srcOrd="0" destOrd="0" presId="urn:microsoft.com/office/officeart/2005/8/layout/radial5"/>
    <dgm:cxn modelId="{603CED90-59FB-41FC-9D9E-1088470288E5}" type="presOf" srcId="{7DA892D9-EB23-4D80-8F6A-633D1D28F96D}" destId="{86AE4D08-7976-4653-85F9-778418FE56DA}" srcOrd="1" destOrd="0" presId="urn:microsoft.com/office/officeart/2005/8/layout/radial5"/>
    <dgm:cxn modelId="{7481CEBB-FED4-4537-997F-DC158F2806DA}" type="presOf" srcId="{01F528D9-8DB6-4DB3-908B-AE034E535919}" destId="{8B2AEADD-BE1E-42EB-8BB3-33AD946555F5}" srcOrd="0" destOrd="0" presId="urn:microsoft.com/office/officeart/2005/8/layout/radial5"/>
    <dgm:cxn modelId="{FF7DBA62-C13D-4653-BD88-BEB181AACA41}" type="presOf" srcId="{658E5F84-6F5F-4A36-9793-E4FD6BDA99E5}" destId="{FF0D3CB9-7A69-4FAD-8381-A60512258F67}" srcOrd="0" destOrd="0" presId="urn:microsoft.com/office/officeart/2005/8/layout/radial5"/>
    <dgm:cxn modelId="{15F6E0AB-03D5-4EAD-B234-34205968E1FB}" srcId="{F96364D9-9949-448B-A51D-B4B176E2D394}" destId="{E9E88C79-7F44-4A9C-9843-14A26AB26BBD}" srcOrd="2" destOrd="0" parTransId="{921A1841-3734-473F-BBB0-30CA6B60E852}" sibTransId="{DC3C6306-EC8E-4848-8C3C-BD59CCF0E7D8}"/>
    <dgm:cxn modelId="{3E822241-4BD1-4595-AA24-23CF058651BE}" type="presOf" srcId="{54750FED-142F-4D89-AC0C-13471EC678C4}" destId="{B8A2859A-6BE9-47A8-B0A6-7182722A9ADF}" srcOrd="0" destOrd="0" presId="urn:microsoft.com/office/officeart/2005/8/layout/radial5"/>
    <dgm:cxn modelId="{62623FEC-34B6-4143-ACC5-38C548DC6ED6}" type="presOf" srcId="{9C6B4B9D-4E14-4BB9-960A-8344EA338843}" destId="{BE4A27A7-ED26-4A4D-B185-7CFEC144B6D9}" srcOrd="1" destOrd="0" presId="urn:microsoft.com/office/officeart/2005/8/layout/radial5"/>
    <dgm:cxn modelId="{0361E142-9027-4511-B452-1D97D608E422}" srcId="{F96364D9-9949-448B-A51D-B4B176E2D394}" destId="{7704EA92-A1B5-48FF-8650-4FD5AF8582F5}" srcOrd="5" destOrd="0" parTransId="{6B074DE7-0EBE-4653-914C-56A5D48DEC04}" sibTransId="{8179514E-FE88-485A-81F7-F5AAD73FDC77}"/>
    <dgm:cxn modelId="{FBFE6A81-BADB-41D3-B3E8-A3BF6D51AF2B}" type="presOf" srcId="{89DFD36C-BD73-4308-A645-453EF1E36A9A}" destId="{CCB3A43A-A8B6-4F6E-B21B-63514BCA91F6}" srcOrd="0" destOrd="0" presId="urn:microsoft.com/office/officeart/2005/8/layout/radial5"/>
    <dgm:cxn modelId="{3D271FB4-EA0F-481C-80E9-5CC5A63ABAF3}" type="presOf" srcId="{E9E88C79-7F44-4A9C-9843-14A26AB26BBD}" destId="{49EA3957-F6A8-4889-90FC-95CCE68ABEA2}" srcOrd="0" destOrd="0" presId="urn:microsoft.com/office/officeart/2005/8/layout/radial5"/>
    <dgm:cxn modelId="{F93D0962-167B-43D0-BB06-3AFA168D59C7}" type="presOf" srcId="{AF8239B6-0CD1-4FEC-B71B-F1394E502CF1}" destId="{FA9F3693-4845-4238-A7F9-3CAFB392D1CF}" srcOrd="0" destOrd="0" presId="urn:microsoft.com/office/officeart/2005/8/layout/radial5"/>
    <dgm:cxn modelId="{87285A63-B359-4847-9083-693395EA8C4F}" type="presOf" srcId="{6B074DE7-0EBE-4653-914C-56A5D48DEC04}" destId="{C5CC4950-67B2-4818-B039-D2C516E27D41}" srcOrd="0" destOrd="0" presId="urn:microsoft.com/office/officeart/2005/8/layout/radial5"/>
    <dgm:cxn modelId="{EFE0A866-6920-4644-A449-987C397B017D}" type="presOf" srcId="{F96364D9-9949-448B-A51D-B4B176E2D394}" destId="{A765E805-0A0C-4F88-9B27-F0A63F5F513F}" srcOrd="0" destOrd="0" presId="urn:microsoft.com/office/officeart/2005/8/layout/radial5"/>
    <dgm:cxn modelId="{37725B4D-9AD0-4CD2-823A-15DB83F2F729}" type="presOf" srcId="{5C4BF5DB-0C77-4348-87D9-568156C7F402}" destId="{C9680E7F-6D95-483B-AE90-EAE16145868D}" srcOrd="0" destOrd="0" presId="urn:microsoft.com/office/officeart/2005/8/layout/radial5"/>
    <dgm:cxn modelId="{3CF7D7A3-E398-4799-A66C-523B57D0E4EC}" type="presOf" srcId="{54750FED-142F-4D89-AC0C-13471EC678C4}" destId="{1F451588-C672-4B9E-9C45-E4C03A5D6C04}" srcOrd="1" destOrd="0" presId="urn:microsoft.com/office/officeart/2005/8/layout/radial5"/>
    <dgm:cxn modelId="{22C4C223-080E-495A-8910-AA2579021C9D}" type="presParOf" srcId="{FA9F3693-4845-4238-A7F9-3CAFB392D1CF}" destId="{A765E805-0A0C-4F88-9B27-F0A63F5F513F}" srcOrd="0" destOrd="0" presId="urn:microsoft.com/office/officeart/2005/8/layout/radial5"/>
    <dgm:cxn modelId="{76CB8831-1DFA-4A2B-804C-1916F642D8F9}" type="presParOf" srcId="{FA9F3693-4845-4238-A7F9-3CAFB392D1CF}" destId="{9E144FAA-43D7-4680-9E76-2DD26B682E9A}" srcOrd="1" destOrd="0" presId="urn:microsoft.com/office/officeart/2005/8/layout/radial5"/>
    <dgm:cxn modelId="{0791A3D7-F2DB-464C-8266-1517A7C6D2C8}" type="presParOf" srcId="{9E144FAA-43D7-4680-9E76-2DD26B682E9A}" destId="{86AE4D08-7976-4653-85F9-778418FE56DA}" srcOrd="0" destOrd="0" presId="urn:microsoft.com/office/officeart/2005/8/layout/radial5"/>
    <dgm:cxn modelId="{F58B56DD-9CDF-48A9-8D1B-0E9A42DB1415}" type="presParOf" srcId="{FA9F3693-4845-4238-A7F9-3CAFB392D1CF}" destId="{FF0D3CB9-7A69-4FAD-8381-A60512258F67}" srcOrd="2" destOrd="0" presId="urn:microsoft.com/office/officeart/2005/8/layout/radial5"/>
    <dgm:cxn modelId="{269ADB3D-C68D-4A19-8515-587A7B532014}" type="presParOf" srcId="{FA9F3693-4845-4238-A7F9-3CAFB392D1CF}" destId="{BD9E7130-F196-43C6-9A30-E397D2394C9C}" srcOrd="3" destOrd="0" presId="urn:microsoft.com/office/officeart/2005/8/layout/radial5"/>
    <dgm:cxn modelId="{4827A9BB-E14F-4E12-8CF5-627E820C0F38}" type="presParOf" srcId="{BD9E7130-F196-43C6-9A30-E397D2394C9C}" destId="{BE4A27A7-ED26-4A4D-B185-7CFEC144B6D9}" srcOrd="0" destOrd="0" presId="urn:microsoft.com/office/officeart/2005/8/layout/radial5"/>
    <dgm:cxn modelId="{2C18B46F-E011-4E73-B7CC-361511DF695D}" type="presParOf" srcId="{FA9F3693-4845-4238-A7F9-3CAFB392D1CF}" destId="{CCB3A43A-A8B6-4F6E-B21B-63514BCA91F6}" srcOrd="4" destOrd="0" presId="urn:microsoft.com/office/officeart/2005/8/layout/radial5"/>
    <dgm:cxn modelId="{10569A6A-B13A-4733-8C08-493E96F1F925}" type="presParOf" srcId="{FA9F3693-4845-4238-A7F9-3CAFB392D1CF}" destId="{D28B5582-89F2-4D14-BD7F-A7CE267DAF8E}" srcOrd="5" destOrd="0" presId="urn:microsoft.com/office/officeart/2005/8/layout/radial5"/>
    <dgm:cxn modelId="{6CCBD16A-6444-4259-A14D-34950A8179F3}" type="presParOf" srcId="{D28B5582-89F2-4D14-BD7F-A7CE267DAF8E}" destId="{9BF005E2-806C-4542-8040-FAC6A5922FA9}" srcOrd="0" destOrd="0" presId="urn:microsoft.com/office/officeart/2005/8/layout/radial5"/>
    <dgm:cxn modelId="{C24D75B0-D3F9-4975-9778-906988F25894}" type="presParOf" srcId="{FA9F3693-4845-4238-A7F9-3CAFB392D1CF}" destId="{49EA3957-F6A8-4889-90FC-95CCE68ABEA2}" srcOrd="6" destOrd="0" presId="urn:microsoft.com/office/officeart/2005/8/layout/radial5"/>
    <dgm:cxn modelId="{E031CD7F-24E2-4CCF-8EA7-0CBF060EF1A8}" type="presParOf" srcId="{FA9F3693-4845-4238-A7F9-3CAFB392D1CF}" destId="{16AF33ED-82AE-4F3F-B889-9D777A0330F8}" srcOrd="7" destOrd="0" presId="urn:microsoft.com/office/officeart/2005/8/layout/radial5"/>
    <dgm:cxn modelId="{7D60037F-3359-4E71-AAFD-A271304755E7}" type="presParOf" srcId="{16AF33ED-82AE-4F3F-B889-9D777A0330F8}" destId="{C96C41A2-D786-4E3D-8B9D-C3C42D842B20}" srcOrd="0" destOrd="0" presId="urn:microsoft.com/office/officeart/2005/8/layout/radial5"/>
    <dgm:cxn modelId="{105B7E76-F10C-47F8-8AB6-42B5BC2F4E59}" type="presParOf" srcId="{FA9F3693-4845-4238-A7F9-3CAFB392D1CF}" destId="{C9680E7F-6D95-483B-AE90-EAE16145868D}" srcOrd="8" destOrd="0" presId="urn:microsoft.com/office/officeart/2005/8/layout/radial5"/>
    <dgm:cxn modelId="{2BBBE780-77D0-4415-B86D-BBAF01747BB4}" type="presParOf" srcId="{FA9F3693-4845-4238-A7F9-3CAFB392D1CF}" destId="{B8A2859A-6BE9-47A8-B0A6-7182722A9ADF}" srcOrd="9" destOrd="0" presId="urn:microsoft.com/office/officeart/2005/8/layout/radial5"/>
    <dgm:cxn modelId="{8964A6B6-CCD7-4633-BBE8-0C0135CFFAC8}" type="presParOf" srcId="{B8A2859A-6BE9-47A8-B0A6-7182722A9ADF}" destId="{1F451588-C672-4B9E-9C45-E4C03A5D6C04}" srcOrd="0" destOrd="0" presId="urn:microsoft.com/office/officeart/2005/8/layout/radial5"/>
    <dgm:cxn modelId="{A0595FFD-BADF-434E-98C6-EA4FE079AD4D}" type="presParOf" srcId="{FA9F3693-4845-4238-A7F9-3CAFB392D1CF}" destId="{8B2AEADD-BE1E-42EB-8BB3-33AD946555F5}" srcOrd="10" destOrd="0" presId="urn:microsoft.com/office/officeart/2005/8/layout/radial5"/>
    <dgm:cxn modelId="{B78F7DD0-F86B-4A23-B1C2-151BF303BC46}" type="presParOf" srcId="{FA9F3693-4845-4238-A7F9-3CAFB392D1CF}" destId="{C5CC4950-67B2-4818-B039-D2C516E27D41}" srcOrd="11" destOrd="0" presId="urn:microsoft.com/office/officeart/2005/8/layout/radial5"/>
    <dgm:cxn modelId="{D541D4F1-7B98-499B-8092-1F4F231E5082}" type="presParOf" srcId="{C5CC4950-67B2-4818-B039-D2C516E27D41}" destId="{EE2E36EF-8C62-4C3E-AFCB-7E41FC0D78DE}" srcOrd="0" destOrd="0" presId="urn:microsoft.com/office/officeart/2005/8/layout/radial5"/>
    <dgm:cxn modelId="{12EBB127-C3C3-4DC3-8165-8E6AADE2C9E3}" type="presParOf" srcId="{FA9F3693-4845-4238-A7F9-3CAFB392D1CF}" destId="{A1C9C989-1C1A-4AE9-84D0-E3989E7C78A0}"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8239B6-0CD1-4FEC-B71B-F1394E502CF1}" type="doc">
      <dgm:prSet loTypeId="urn:microsoft.com/office/officeart/2005/8/layout/radial5" loCatId="relationship" qsTypeId="urn:microsoft.com/office/officeart/2005/8/quickstyle/simple1" qsCatId="simple" csTypeId="urn:microsoft.com/office/officeart/2005/8/colors/accent0_1" csCatId="mainScheme" phldr="1"/>
      <dgm:spPr/>
      <dgm:t>
        <a:bodyPr/>
        <a:lstStyle/>
        <a:p>
          <a:endParaRPr lang="en-US"/>
        </a:p>
      </dgm:t>
    </dgm:pt>
    <dgm:pt modelId="{F96364D9-9949-448B-A51D-B4B176E2D394}">
      <dgm:prSet phldrT="[Text]" custT="1"/>
      <dgm:spPr/>
      <dgm:t>
        <a:bodyPr/>
        <a:lstStyle/>
        <a:p>
          <a:r>
            <a:rPr lang="en-US" sz="1100" dirty="0"/>
            <a:t>Legalization</a:t>
          </a:r>
        </a:p>
      </dgm:t>
    </dgm:pt>
    <dgm:pt modelId="{F0FC300A-2972-4234-B945-CCBBF6120062}" type="parTrans" cxnId="{91BC4B74-6D43-49CD-B460-57D24FAC64A6}">
      <dgm:prSet/>
      <dgm:spPr/>
      <dgm:t>
        <a:bodyPr/>
        <a:lstStyle/>
        <a:p>
          <a:endParaRPr lang="en-US"/>
        </a:p>
      </dgm:t>
    </dgm:pt>
    <dgm:pt modelId="{08E39175-0E20-49DB-A778-48A9F103EB20}" type="sibTrans" cxnId="{91BC4B74-6D43-49CD-B460-57D24FAC64A6}">
      <dgm:prSet/>
      <dgm:spPr/>
      <dgm:t>
        <a:bodyPr/>
        <a:lstStyle/>
        <a:p>
          <a:endParaRPr lang="en-US"/>
        </a:p>
      </dgm:t>
    </dgm:pt>
    <dgm:pt modelId="{658E5F84-6F5F-4A36-9793-E4FD6BDA99E5}">
      <dgm:prSet phldrT="[Text]"/>
      <dgm:spPr/>
      <dgm:t>
        <a:bodyPr/>
        <a:lstStyle/>
        <a:p>
          <a:r>
            <a:rPr lang="en-US" dirty="0" err="1"/>
            <a:t>Routability</a:t>
          </a:r>
          <a:endParaRPr lang="en-US" dirty="0"/>
        </a:p>
      </dgm:t>
    </dgm:pt>
    <dgm:pt modelId="{7DA892D9-EB23-4D80-8F6A-633D1D28F96D}" type="parTrans" cxnId="{AC26E1DB-4B41-4199-86C8-6503C263613D}">
      <dgm:prSet/>
      <dgm:spPr>
        <a:solidFill>
          <a:schemeClr val="bg1">
            <a:lumMod val="50000"/>
          </a:schemeClr>
        </a:solidFill>
      </dgm:spPr>
      <dgm:t>
        <a:bodyPr/>
        <a:lstStyle/>
        <a:p>
          <a:endParaRPr lang="en-US"/>
        </a:p>
      </dgm:t>
    </dgm:pt>
    <dgm:pt modelId="{AB7F2A2E-44C1-4443-A685-81D30A2BE95F}" type="sibTrans" cxnId="{AC26E1DB-4B41-4199-86C8-6503C263613D}">
      <dgm:prSet/>
      <dgm:spPr/>
      <dgm:t>
        <a:bodyPr/>
        <a:lstStyle/>
        <a:p>
          <a:endParaRPr lang="en-US"/>
        </a:p>
      </dgm:t>
    </dgm:pt>
    <dgm:pt modelId="{89DFD36C-BD73-4308-A645-453EF1E36A9A}">
      <dgm:prSet phldrT="[Text]"/>
      <dgm:spPr/>
      <dgm:t>
        <a:bodyPr/>
        <a:lstStyle/>
        <a:p>
          <a:r>
            <a:rPr lang="en-US" dirty="0"/>
            <a:t>Wire Length</a:t>
          </a:r>
        </a:p>
      </dgm:t>
    </dgm:pt>
    <dgm:pt modelId="{9C6B4B9D-4E14-4BB9-960A-8344EA338843}" type="parTrans" cxnId="{F0289900-39E6-42A2-BEA8-1C9ED0993CAB}">
      <dgm:prSet/>
      <dgm:spPr>
        <a:solidFill>
          <a:schemeClr val="bg1">
            <a:lumMod val="50000"/>
          </a:schemeClr>
        </a:solidFill>
      </dgm:spPr>
      <dgm:t>
        <a:bodyPr/>
        <a:lstStyle/>
        <a:p>
          <a:endParaRPr lang="en-US"/>
        </a:p>
      </dgm:t>
    </dgm:pt>
    <dgm:pt modelId="{BFDE929F-DD67-4D3A-990A-2292E3F5006B}" type="sibTrans" cxnId="{F0289900-39E6-42A2-BEA8-1C9ED0993CAB}">
      <dgm:prSet/>
      <dgm:spPr/>
      <dgm:t>
        <a:bodyPr/>
        <a:lstStyle/>
        <a:p>
          <a:endParaRPr lang="en-US"/>
        </a:p>
      </dgm:t>
    </dgm:pt>
    <dgm:pt modelId="{E9E88C79-7F44-4A9C-9843-14A26AB26BBD}">
      <dgm:prSet phldrT="[Text]"/>
      <dgm:spPr/>
      <dgm:t>
        <a:bodyPr/>
        <a:lstStyle/>
        <a:p>
          <a:r>
            <a:rPr lang="en-US" dirty="0"/>
            <a:t>Timing closure</a:t>
          </a:r>
        </a:p>
      </dgm:t>
    </dgm:pt>
    <dgm:pt modelId="{921A1841-3734-473F-BBB0-30CA6B60E852}" type="parTrans" cxnId="{15F6E0AB-03D5-4EAD-B234-34205968E1FB}">
      <dgm:prSet/>
      <dgm:spPr>
        <a:solidFill>
          <a:schemeClr val="bg1">
            <a:lumMod val="50000"/>
          </a:schemeClr>
        </a:solidFill>
      </dgm:spPr>
      <dgm:t>
        <a:bodyPr/>
        <a:lstStyle/>
        <a:p>
          <a:endParaRPr lang="en-US"/>
        </a:p>
      </dgm:t>
    </dgm:pt>
    <dgm:pt modelId="{DC3C6306-EC8E-4848-8C3C-BD59CCF0E7D8}" type="sibTrans" cxnId="{15F6E0AB-03D5-4EAD-B234-34205968E1FB}">
      <dgm:prSet/>
      <dgm:spPr/>
      <dgm:t>
        <a:bodyPr/>
        <a:lstStyle/>
        <a:p>
          <a:endParaRPr lang="en-US"/>
        </a:p>
      </dgm:t>
    </dgm:pt>
    <dgm:pt modelId="{5C4BF5DB-0C77-4348-87D9-568156C7F402}">
      <dgm:prSet phldrT="[Text]"/>
      <dgm:spPr/>
      <dgm:t>
        <a:bodyPr/>
        <a:lstStyle/>
        <a:p>
          <a:r>
            <a:rPr lang="en-US" dirty="0"/>
            <a:t>Robust</a:t>
          </a:r>
        </a:p>
      </dgm:t>
    </dgm:pt>
    <dgm:pt modelId="{B4B090DA-D0CD-4CDD-92D4-7CE77ADE005C}" type="parTrans" cxnId="{D83B56E2-A53E-421F-9777-B718D5909CD3}">
      <dgm:prSet/>
      <dgm:spPr>
        <a:solidFill>
          <a:schemeClr val="bg1">
            <a:lumMod val="50000"/>
          </a:schemeClr>
        </a:solidFill>
      </dgm:spPr>
      <dgm:t>
        <a:bodyPr/>
        <a:lstStyle/>
        <a:p>
          <a:endParaRPr lang="en-US"/>
        </a:p>
      </dgm:t>
    </dgm:pt>
    <dgm:pt modelId="{3751A191-CAC6-4906-AC75-CF046819AADF}" type="sibTrans" cxnId="{D83B56E2-A53E-421F-9777-B718D5909CD3}">
      <dgm:prSet/>
      <dgm:spPr/>
      <dgm:t>
        <a:bodyPr/>
        <a:lstStyle/>
        <a:p>
          <a:endParaRPr lang="en-US"/>
        </a:p>
      </dgm:t>
    </dgm:pt>
    <dgm:pt modelId="{01F528D9-8DB6-4DB3-908B-AE034E535919}">
      <dgm:prSet phldrT="[Text]"/>
      <dgm:spPr/>
      <dgm:t>
        <a:bodyPr/>
        <a:lstStyle/>
        <a:p>
          <a:r>
            <a:rPr lang="en-US" dirty="0"/>
            <a:t>Runtime</a:t>
          </a:r>
        </a:p>
      </dgm:t>
    </dgm:pt>
    <dgm:pt modelId="{54750FED-142F-4D89-AC0C-13471EC678C4}" type="parTrans" cxnId="{B93FE5FA-22B6-4B95-AEE1-41B2C7209204}">
      <dgm:prSet/>
      <dgm:spPr>
        <a:solidFill>
          <a:schemeClr val="bg1">
            <a:lumMod val="50000"/>
          </a:schemeClr>
        </a:solidFill>
      </dgm:spPr>
      <dgm:t>
        <a:bodyPr/>
        <a:lstStyle/>
        <a:p>
          <a:endParaRPr lang="en-US"/>
        </a:p>
      </dgm:t>
    </dgm:pt>
    <dgm:pt modelId="{A344D77F-213D-4DF3-A014-B2D3164BF59F}" type="sibTrans" cxnId="{B93FE5FA-22B6-4B95-AEE1-41B2C7209204}">
      <dgm:prSet/>
      <dgm:spPr/>
      <dgm:t>
        <a:bodyPr/>
        <a:lstStyle/>
        <a:p>
          <a:endParaRPr lang="en-US"/>
        </a:p>
      </dgm:t>
    </dgm:pt>
    <dgm:pt modelId="{7704EA92-A1B5-48FF-8650-4FD5AF8582F5}">
      <dgm:prSet phldrT="[Text]"/>
      <dgm:spPr/>
      <dgm:t>
        <a:bodyPr/>
        <a:lstStyle/>
        <a:p>
          <a:r>
            <a:rPr lang="en-US" dirty="0" smtClean="0"/>
            <a:t>Complex</a:t>
          </a:r>
        </a:p>
        <a:p>
          <a:r>
            <a:rPr lang="en-US" dirty="0" smtClean="0"/>
            <a:t>Design </a:t>
          </a:r>
          <a:r>
            <a:rPr lang="en-US" dirty="0"/>
            <a:t>Rules </a:t>
          </a:r>
        </a:p>
      </dgm:t>
    </dgm:pt>
    <dgm:pt modelId="{6B074DE7-0EBE-4653-914C-56A5D48DEC04}" type="parTrans" cxnId="{0361E142-9027-4511-B452-1D97D608E422}">
      <dgm:prSet/>
      <dgm:spPr>
        <a:solidFill>
          <a:schemeClr val="bg1">
            <a:lumMod val="50000"/>
          </a:schemeClr>
        </a:solidFill>
      </dgm:spPr>
      <dgm:t>
        <a:bodyPr/>
        <a:lstStyle/>
        <a:p>
          <a:endParaRPr lang="en-US"/>
        </a:p>
      </dgm:t>
    </dgm:pt>
    <dgm:pt modelId="{8179514E-FE88-485A-81F7-F5AAD73FDC77}" type="sibTrans" cxnId="{0361E142-9027-4511-B452-1D97D608E422}">
      <dgm:prSet/>
      <dgm:spPr/>
      <dgm:t>
        <a:bodyPr/>
        <a:lstStyle/>
        <a:p>
          <a:endParaRPr lang="en-US"/>
        </a:p>
      </dgm:t>
    </dgm:pt>
    <dgm:pt modelId="{7911F0A8-1FC5-436B-9ADA-684561D03CD5}">
      <dgm:prSet phldrT="[Text]"/>
      <dgm:spPr>
        <a:solidFill>
          <a:srgbClr val="FFFF00"/>
        </a:solidFill>
      </dgm:spPr>
      <dgm:t>
        <a:bodyPr/>
        <a:lstStyle/>
        <a:p>
          <a:r>
            <a:rPr lang="en-US" dirty="0" smtClean="0"/>
            <a:t>Mixed sized </a:t>
          </a:r>
          <a:r>
            <a:rPr lang="en-US" dirty="0"/>
            <a:t>Cells</a:t>
          </a:r>
        </a:p>
      </dgm:t>
    </dgm:pt>
    <dgm:pt modelId="{888ADC15-46F8-4A3E-B48A-3C140288C17F}" type="parTrans" cxnId="{2D71BE5B-05C7-4800-B7D9-8E7DB6A474E5}">
      <dgm:prSet/>
      <dgm:spPr>
        <a:solidFill>
          <a:schemeClr val="bg1">
            <a:lumMod val="50000"/>
          </a:schemeClr>
        </a:solidFill>
      </dgm:spPr>
      <dgm:t>
        <a:bodyPr/>
        <a:lstStyle/>
        <a:p>
          <a:endParaRPr lang="en-US"/>
        </a:p>
      </dgm:t>
    </dgm:pt>
    <dgm:pt modelId="{53100292-5A0A-41E5-A784-5D411B026BA4}" type="sibTrans" cxnId="{2D71BE5B-05C7-4800-B7D9-8E7DB6A474E5}">
      <dgm:prSet/>
      <dgm:spPr/>
      <dgm:t>
        <a:bodyPr/>
        <a:lstStyle/>
        <a:p>
          <a:endParaRPr lang="en-US"/>
        </a:p>
      </dgm:t>
    </dgm:pt>
    <dgm:pt modelId="{FA9F3693-4845-4238-A7F9-3CAFB392D1CF}" type="pres">
      <dgm:prSet presAssocID="{AF8239B6-0CD1-4FEC-B71B-F1394E502CF1}" presName="Name0" presStyleCnt="0">
        <dgm:presLayoutVars>
          <dgm:chMax val="1"/>
          <dgm:dir/>
          <dgm:animLvl val="ctr"/>
          <dgm:resizeHandles val="exact"/>
        </dgm:presLayoutVars>
      </dgm:prSet>
      <dgm:spPr/>
      <dgm:t>
        <a:bodyPr/>
        <a:lstStyle/>
        <a:p>
          <a:endParaRPr lang="en-US"/>
        </a:p>
      </dgm:t>
    </dgm:pt>
    <dgm:pt modelId="{A765E805-0A0C-4F88-9B27-F0A63F5F513F}" type="pres">
      <dgm:prSet presAssocID="{F96364D9-9949-448B-A51D-B4B176E2D394}" presName="centerShape" presStyleLbl="node0" presStyleIdx="0" presStyleCnt="1" custScaleX="142984" custScaleY="113939"/>
      <dgm:spPr/>
      <dgm:t>
        <a:bodyPr/>
        <a:lstStyle/>
        <a:p>
          <a:endParaRPr lang="en-US"/>
        </a:p>
      </dgm:t>
    </dgm:pt>
    <dgm:pt modelId="{9E144FAA-43D7-4680-9E76-2DD26B682E9A}" type="pres">
      <dgm:prSet presAssocID="{7DA892D9-EB23-4D80-8F6A-633D1D28F96D}" presName="parTrans" presStyleLbl="sibTrans2D1" presStyleIdx="0" presStyleCnt="7"/>
      <dgm:spPr/>
      <dgm:t>
        <a:bodyPr/>
        <a:lstStyle/>
        <a:p>
          <a:endParaRPr lang="en-US"/>
        </a:p>
      </dgm:t>
    </dgm:pt>
    <dgm:pt modelId="{86AE4D08-7976-4653-85F9-778418FE56DA}" type="pres">
      <dgm:prSet presAssocID="{7DA892D9-EB23-4D80-8F6A-633D1D28F96D}" presName="connectorText" presStyleLbl="sibTrans2D1" presStyleIdx="0" presStyleCnt="7"/>
      <dgm:spPr/>
      <dgm:t>
        <a:bodyPr/>
        <a:lstStyle/>
        <a:p>
          <a:endParaRPr lang="en-US"/>
        </a:p>
      </dgm:t>
    </dgm:pt>
    <dgm:pt modelId="{FF0D3CB9-7A69-4FAD-8381-A60512258F67}" type="pres">
      <dgm:prSet presAssocID="{658E5F84-6F5F-4A36-9793-E4FD6BDA99E5}" presName="node" presStyleLbl="node1" presStyleIdx="0" presStyleCnt="7">
        <dgm:presLayoutVars>
          <dgm:bulletEnabled val="1"/>
        </dgm:presLayoutVars>
      </dgm:prSet>
      <dgm:spPr/>
      <dgm:t>
        <a:bodyPr/>
        <a:lstStyle/>
        <a:p>
          <a:endParaRPr lang="en-US"/>
        </a:p>
      </dgm:t>
    </dgm:pt>
    <dgm:pt modelId="{BD9E7130-F196-43C6-9A30-E397D2394C9C}" type="pres">
      <dgm:prSet presAssocID="{9C6B4B9D-4E14-4BB9-960A-8344EA338843}" presName="parTrans" presStyleLbl="sibTrans2D1" presStyleIdx="1" presStyleCnt="7"/>
      <dgm:spPr/>
      <dgm:t>
        <a:bodyPr/>
        <a:lstStyle/>
        <a:p>
          <a:endParaRPr lang="en-US"/>
        </a:p>
      </dgm:t>
    </dgm:pt>
    <dgm:pt modelId="{BE4A27A7-ED26-4A4D-B185-7CFEC144B6D9}" type="pres">
      <dgm:prSet presAssocID="{9C6B4B9D-4E14-4BB9-960A-8344EA338843}" presName="connectorText" presStyleLbl="sibTrans2D1" presStyleIdx="1" presStyleCnt="7"/>
      <dgm:spPr/>
      <dgm:t>
        <a:bodyPr/>
        <a:lstStyle/>
        <a:p>
          <a:endParaRPr lang="en-US"/>
        </a:p>
      </dgm:t>
    </dgm:pt>
    <dgm:pt modelId="{CCB3A43A-A8B6-4F6E-B21B-63514BCA91F6}" type="pres">
      <dgm:prSet presAssocID="{89DFD36C-BD73-4308-A645-453EF1E36A9A}" presName="node" presStyleLbl="node1" presStyleIdx="1" presStyleCnt="7" custRadScaleRad="128492" custRadScaleInc="3994">
        <dgm:presLayoutVars>
          <dgm:bulletEnabled val="1"/>
        </dgm:presLayoutVars>
      </dgm:prSet>
      <dgm:spPr/>
      <dgm:t>
        <a:bodyPr/>
        <a:lstStyle/>
        <a:p>
          <a:endParaRPr lang="en-US"/>
        </a:p>
      </dgm:t>
    </dgm:pt>
    <dgm:pt modelId="{D28B5582-89F2-4D14-BD7F-A7CE267DAF8E}" type="pres">
      <dgm:prSet presAssocID="{921A1841-3734-473F-BBB0-30CA6B60E852}" presName="parTrans" presStyleLbl="sibTrans2D1" presStyleIdx="2" presStyleCnt="7"/>
      <dgm:spPr/>
      <dgm:t>
        <a:bodyPr/>
        <a:lstStyle/>
        <a:p>
          <a:endParaRPr lang="en-US"/>
        </a:p>
      </dgm:t>
    </dgm:pt>
    <dgm:pt modelId="{9BF005E2-806C-4542-8040-FAC6A5922FA9}" type="pres">
      <dgm:prSet presAssocID="{921A1841-3734-473F-BBB0-30CA6B60E852}" presName="connectorText" presStyleLbl="sibTrans2D1" presStyleIdx="2" presStyleCnt="7"/>
      <dgm:spPr/>
      <dgm:t>
        <a:bodyPr/>
        <a:lstStyle/>
        <a:p>
          <a:endParaRPr lang="en-US"/>
        </a:p>
      </dgm:t>
    </dgm:pt>
    <dgm:pt modelId="{49EA3957-F6A8-4889-90FC-95CCE68ABEA2}" type="pres">
      <dgm:prSet presAssocID="{E9E88C79-7F44-4A9C-9843-14A26AB26BBD}" presName="node" presStyleLbl="node1" presStyleIdx="2" presStyleCnt="7" custRadScaleRad="134974" custRadScaleInc="-33973">
        <dgm:presLayoutVars>
          <dgm:bulletEnabled val="1"/>
        </dgm:presLayoutVars>
      </dgm:prSet>
      <dgm:spPr/>
      <dgm:t>
        <a:bodyPr/>
        <a:lstStyle/>
        <a:p>
          <a:endParaRPr lang="en-US"/>
        </a:p>
      </dgm:t>
    </dgm:pt>
    <dgm:pt modelId="{16AF33ED-82AE-4F3F-B889-9D777A0330F8}" type="pres">
      <dgm:prSet presAssocID="{B4B090DA-D0CD-4CDD-92D4-7CE77ADE005C}" presName="parTrans" presStyleLbl="sibTrans2D1" presStyleIdx="3" presStyleCnt="7"/>
      <dgm:spPr/>
      <dgm:t>
        <a:bodyPr/>
        <a:lstStyle/>
        <a:p>
          <a:endParaRPr lang="en-US"/>
        </a:p>
      </dgm:t>
    </dgm:pt>
    <dgm:pt modelId="{C96C41A2-D786-4E3D-8B9D-C3C42D842B20}" type="pres">
      <dgm:prSet presAssocID="{B4B090DA-D0CD-4CDD-92D4-7CE77ADE005C}" presName="connectorText" presStyleLbl="sibTrans2D1" presStyleIdx="3" presStyleCnt="7"/>
      <dgm:spPr/>
      <dgm:t>
        <a:bodyPr/>
        <a:lstStyle/>
        <a:p>
          <a:endParaRPr lang="en-US"/>
        </a:p>
      </dgm:t>
    </dgm:pt>
    <dgm:pt modelId="{C9680E7F-6D95-483B-AE90-EAE16145868D}" type="pres">
      <dgm:prSet presAssocID="{5C4BF5DB-0C77-4348-87D9-568156C7F402}" presName="node" presStyleLbl="node1" presStyleIdx="3" presStyleCnt="7" custRadScaleRad="103221" custRadScaleInc="-30282">
        <dgm:presLayoutVars>
          <dgm:bulletEnabled val="1"/>
        </dgm:presLayoutVars>
      </dgm:prSet>
      <dgm:spPr/>
      <dgm:t>
        <a:bodyPr/>
        <a:lstStyle/>
        <a:p>
          <a:endParaRPr lang="en-US"/>
        </a:p>
      </dgm:t>
    </dgm:pt>
    <dgm:pt modelId="{B8A2859A-6BE9-47A8-B0A6-7182722A9ADF}" type="pres">
      <dgm:prSet presAssocID="{54750FED-142F-4D89-AC0C-13471EC678C4}" presName="parTrans" presStyleLbl="sibTrans2D1" presStyleIdx="4" presStyleCnt="7"/>
      <dgm:spPr/>
      <dgm:t>
        <a:bodyPr/>
        <a:lstStyle/>
        <a:p>
          <a:endParaRPr lang="en-US"/>
        </a:p>
      </dgm:t>
    </dgm:pt>
    <dgm:pt modelId="{1F451588-C672-4B9E-9C45-E4C03A5D6C04}" type="pres">
      <dgm:prSet presAssocID="{54750FED-142F-4D89-AC0C-13471EC678C4}" presName="connectorText" presStyleLbl="sibTrans2D1" presStyleIdx="4" presStyleCnt="7"/>
      <dgm:spPr/>
      <dgm:t>
        <a:bodyPr/>
        <a:lstStyle/>
        <a:p>
          <a:endParaRPr lang="en-US"/>
        </a:p>
      </dgm:t>
    </dgm:pt>
    <dgm:pt modelId="{8B2AEADD-BE1E-42EB-8BB3-33AD946555F5}" type="pres">
      <dgm:prSet presAssocID="{01F528D9-8DB6-4DB3-908B-AE034E535919}" presName="node" presStyleLbl="node1" presStyleIdx="4" presStyleCnt="7" custRadScaleRad="108210" custRadScaleInc="48221">
        <dgm:presLayoutVars>
          <dgm:bulletEnabled val="1"/>
        </dgm:presLayoutVars>
      </dgm:prSet>
      <dgm:spPr/>
      <dgm:t>
        <a:bodyPr/>
        <a:lstStyle/>
        <a:p>
          <a:endParaRPr lang="en-US"/>
        </a:p>
      </dgm:t>
    </dgm:pt>
    <dgm:pt modelId="{C5CC4950-67B2-4818-B039-D2C516E27D41}" type="pres">
      <dgm:prSet presAssocID="{6B074DE7-0EBE-4653-914C-56A5D48DEC04}" presName="parTrans" presStyleLbl="sibTrans2D1" presStyleIdx="5" presStyleCnt="7"/>
      <dgm:spPr/>
      <dgm:t>
        <a:bodyPr/>
        <a:lstStyle/>
        <a:p>
          <a:endParaRPr lang="en-US"/>
        </a:p>
      </dgm:t>
    </dgm:pt>
    <dgm:pt modelId="{EE2E36EF-8C62-4C3E-AFCB-7E41FC0D78DE}" type="pres">
      <dgm:prSet presAssocID="{6B074DE7-0EBE-4653-914C-56A5D48DEC04}" presName="connectorText" presStyleLbl="sibTrans2D1" presStyleIdx="5" presStyleCnt="7"/>
      <dgm:spPr/>
      <dgm:t>
        <a:bodyPr/>
        <a:lstStyle/>
        <a:p>
          <a:endParaRPr lang="en-US"/>
        </a:p>
      </dgm:t>
    </dgm:pt>
    <dgm:pt modelId="{A1C9C989-1C1A-4AE9-84D0-E3989E7C78A0}" type="pres">
      <dgm:prSet presAssocID="{7704EA92-A1B5-48FF-8650-4FD5AF8582F5}" presName="node" presStyleLbl="node1" presStyleIdx="5" presStyleCnt="7" custRadScaleRad="132837" custRadScaleInc="33262">
        <dgm:presLayoutVars>
          <dgm:bulletEnabled val="1"/>
        </dgm:presLayoutVars>
      </dgm:prSet>
      <dgm:spPr/>
      <dgm:t>
        <a:bodyPr/>
        <a:lstStyle/>
        <a:p>
          <a:endParaRPr lang="en-US"/>
        </a:p>
      </dgm:t>
    </dgm:pt>
    <dgm:pt modelId="{EF9A5B3B-C7CD-4074-B10D-2C0513DA1068}" type="pres">
      <dgm:prSet presAssocID="{888ADC15-46F8-4A3E-B48A-3C140288C17F}" presName="parTrans" presStyleLbl="sibTrans2D1" presStyleIdx="6" presStyleCnt="7"/>
      <dgm:spPr/>
      <dgm:t>
        <a:bodyPr/>
        <a:lstStyle/>
        <a:p>
          <a:endParaRPr lang="en-US"/>
        </a:p>
      </dgm:t>
    </dgm:pt>
    <dgm:pt modelId="{EA92296E-1BC6-4DEA-8FC7-9CB811104408}" type="pres">
      <dgm:prSet presAssocID="{888ADC15-46F8-4A3E-B48A-3C140288C17F}" presName="connectorText" presStyleLbl="sibTrans2D1" presStyleIdx="6" presStyleCnt="7"/>
      <dgm:spPr/>
      <dgm:t>
        <a:bodyPr/>
        <a:lstStyle/>
        <a:p>
          <a:endParaRPr lang="en-US"/>
        </a:p>
      </dgm:t>
    </dgm:pt>
    <dgm:pt modelId="{BB32CAD8-6CE9-486F-9584-18ADA070F6D0}" type="pres">
      <dgm:prSet presAssocID="{7911F0A8-1FC5-436B-9ADA-684561D03CD5}" presName="node" presStyleLbl="node1" presStyleIdx="6" presStyleCnt="7" custRadScaleRad="120744" custRadScaleInc="364">
        <dgm:presLayoutVars>
          <dgm:bulletEnabled val="1"/>
        </dgm:presLayoutVars>
      </dgm:prSet>
      <dgm:spPr/>
      <dgm:t>
        <a:bodyPr/>
        <a:lstStyle/>
        <a:p>
          <a:endParaRPr lang="en-US"/>
        </a:p>
      </dgm:t>
    </dgm:pt>
  </dgm:ptLst>
  <dgm:cxnLst>
    <dgm:cxn modelId="{F0289900-39E6-42A2-BEA8-1C9ED0993CAB}" srcId="{F96364D9-9949-448B-A51D-B4B176E2D394}" destId="{89DFD36C-BD73-4308-A645-453EF1E36A9A}" srcOrd="1" destOrd="0" parTransId="{9C6B4B9D-4E14-4BB9-960A-8344EA338843}" sibTransId="{BFDE929F-DD67-4D3A-990A-2292E3F5006B}"/>
    <dgm:cxn modelId="{AC26E1DB-4B41-4199-86C8-6503C263613D}" srcId="{F96364D9-9949-448B-A51D-B4B176E2D394}" destId="{658E5F84-6F5F-4A36-9793-E4FD6BDA99E5}" srcOrd="0" destOrd="0" parTransId="{7DA892D9-EB23-4D80-8F6A-633D1D28F96D}" sibTransId="{AB7F2A2E-44C1-4443-A685-81D30A2BE95F}"/>
    <dgm:cxn modelId="{4551360E-9F21-4D8D-9F27-AD263B17E161}" type="presOf" srcId="{89DFD36C-BD73-4308-A645-453EF1E36A9A}" destId="{CCB3A43A-A8B6-4F6E-B21B-63514BCA91F6}" srcOrd="0" destOrd="0" presId="urn:microsoft.com/office/officeart/2005/8/layout/radial5"/>
    <dgm:cxn modelId="{B7098570-9C5D-457B-907C-EA3CB545415D}" type="presOf" srcId="{888ADC15-46F8-4A3E-B48A-3C140288C17F}" destId="{EF9A5B3B-C7CD-4074-B10D-2C0513DA1068}" srcOrd="0" destOrd="0" presId="urn:microsoft.com/office/officeart/2005/8/layout/radial5"/>
    <dgm:cxn modelId="{233286D2-E103-4761-872F-067D4405A910}" type="presOf" srcId="{921A1841-3734-473F-BBB0-30CA6B60E852}" destId="{9BF005E2-806C-4542-8040-FAC6A5922FA9}" srcOrd="1" destOrd="0" presId="urn:microsoft.com/office/officeart/2005/8/layout/radial5"/>
    <dgm:cxn modelId="{DEC74895-B776-4522-B030-E2B662E09DC5}" type="presOf" srcId="{F96364D9-9949-448B-A51D-B4B176E2D394}" destId="{A765E805-0A0C-4F88-9B27-F0A63F5F513F}" srcOrd="0" destOrd="0" presId="urn:microsoft.com/office/officeart/2005/8/layout/radial5"/>
    <dgm:cxn modelId="{9E9B534C-7ACC-4AE6-9271-D4C3B3AC1438}" type="presOf" srcId="{B4B090DA-D0CD-4CDD-92D4-7CE77ADE005C}" destId="{C96C41A2-D786-4E3D-8B9D-C3C42D842B20}" srcOrd="1" destOrd="0" presId="urn:microsoft.com/office/officeart/2005/8/layout/radial5"/>
    <dgm:cxn modelId="{FC472B56-A496-4221-92F4-F6D3738889D7}" type="presOf" srcId="{9C6B4B9D-4E14-4BB9-960A-8344EA338843}" destId="{BD9E7130-F196-43C6-9A30-E397D2394C9C}" srcOrd="0" destOrd="0" presId="urn:microsoft.com/office/officeart/2005/8/layout/radial5"/>
    <dgm:cxn modelId="{4F52BDA3-0218-441B-902D-A78FC0D52667}" type="presOf" srcId="{6B074DE7-0EBE-4653-914C-56A5D48DEC04}" destId="{EE2E36EF-8C62-4C3E-AFCB-7E41FC0D78DE}" srcOrd="1" destOrd="0" presId="urn:microsoft.com/office/officeart/2005/8/layout/radial5"/>
    <dgm:cxn modelId="{2D71BE5B-05C7-4800-B7D9-8E7DB6A474E5}" srcId="{F96364D9-9949-448B-A51D-B4B176E2D394}" destId="{7911F0A8-1FC5-436B-9ADA-684561D03CD5}" srcOrd="6" destOrd="0" parTransId="{888ADC15-46F8-4A3E-B48A-3C140288C17F}" sibTransId="{53100292-5A0A-41E5-A784-5D411B026BA4}"/>
    <dgm:cxn modelId="{94CEC9E3-C966-4D59-904E-42E803962970}" type="presOf" srcId="{9C6B4B9D-4E14-4BB9-960A-8344EA338843}" destId="{BE4A27A7-ED26-4A4D-B185-7CFEC144B6D9}" srcOrd="1" destOrd="0" presId="urn:microsoft.com/office/officeart/2005/8/layout/radial5"/>
    <dgm:cxn modelId="{B93FE5FA-22B6-4B95-AEE1-41B2C7209204}" srcId="{F96364D9-9949-448B-A51D-B4B176E2D394}" destId="{01F528D9-8DB6-4DB3-908B-AE034E535919}" srcOrd="4" destOrd="0" parTransId="{54750FED-142F-4D89-AC0C-13471EC678C4}" sibTransId="{A344D77F-213D-4DF3-A014-B2D3164BF59F}"/>
    <dgm:cxn modelId="{15F6E0AB-03D5-4EAD-B234-34205968E1FB}" srcId="{F96364D9-9949-448B-A51D-B4B176E2D394}" destId="{E9E88C79-7F44-4A9C-9843-14A26AB26BBD}" srcOrd="2" destOrd="0" parTransId="{921A1841-3734-473F-BBB0-30CA6B60E852}" sibTransId="{DC3C6306-EC8E-4848-8C3C-BD59CCF0E7D8}"/>
    <dgm:cxn modelId="{139A942E-40FA-4E6B-873F-02B92EE21672}" type="presOf" srcId="{AF8239B6-0CD1-4FEC-B71B-F1394E502CF1}" destId="{FA9F3693-4845-4238-A7F9-3CAFB392D1CF}" srcOrd="0" destOrd="0" presId="urn:microsoft.com/office/officeart/2005/8/layout/radial5"/>
    <dgm:cxn modelId="{E8A23989-69E9-47AE-B615-23388684794E}" type="presOf" srcId="{7704EA92-A1B5-48FF-8650-4FD5AF8582F5}" destId="{A1C9C989-1C1A-4AE9-84D0-E3989E7C78A0}" srcOrd="0" destOrd="0" presId="urn:microsoft.com/office/officeart/2005/8/layout/radial5"/>
    <dgm:cxn modelId="{8A6F6178-6157-4A16-9B55-3B51FA17D460}" type="presOf" srcId="{54750FED-142F-4D89-AC0C-13471EC678C4}" destId="{B8A2859A-6BE9-47A8-B0A6-7182722A9ADF}" srcOrd="0" destOrd="0" presId="urn:microsoft.com/office/officeart/2005/8/layout/radial5"/>
    <dgm:cxn modelId="{DEFBDFBB-AB27-4822-BD75-1D51B3E9EA25}" type="presOf" srcId="{888ADC15-46F8-4A3E-B48A-3C140288C17F}" destId="{EA92296E-1BC6-4DEA-8FC7-9CB811104408}" srcOrd="1" destOrd="0" presId="urn:microsoft.com/office/officeart/2005/8/layout/radial5"/>
    <dgm:cxn modelId="{FA309767-3905-4793-8FF8-BD71C9961C49}" type="presOf" srcId="{7DA892D9-EB23-4D80-8F6A-633D1D28F96D}" destId="{9E144FAA-43D7-4680-9E76-2DD26B682E9A}" srcOrd="0" destOrd="0" presId="urn:microsoft.com/office/officeart/2005/8/layout/radial5"/>
    <dgm:cxn modelId="{0361E142-9027-4511-B452-1D97D608E422}" srcId="{F96364D9-9949-448B-A51D-B4B176E2D394}" destId="{7704EA92-A1B5-48FF-8650-4FD5AF8582F5}" srcOrd="5" destOrd="0" parTransId="{6B074DE7-0EBE-4653-914C-56A5D48DEC04}" sibTransId="{8179514E-FE88-485A-81F7-F5AAD73FDC77}"/>
    <dgm:cxn modelId="{4F55B675-375D-4BB6-92B4-0014B3459D8F}" type="presOf" srcId="{7DA892D9-EB23-4D80-8F6A-633D1D28F96D}" destId="{86AE4D08-7976-4653-85F9-778418FE56DA}" srcOrd="1" destOrd="0" presId="urn:microsoft.com/office/officeart/2005/8/layout/radial5"/>
    <dgm:cxn modelId="{163507D7-C1F3-4E1C-BD27-2DEA7B090DA5}" type="presOf" srcId="{E9E88C79-7F44-4A9C-9843-14A26AB26BBD}" destId="{49EA3957-F6A8-4889-90FC-95CCE68ABEA2}" srcOrd="0" destOrd="0" presId="urn:microsoft.com/office/officeart/2005/8/layout/radial5"/>
    <dgm:cxn modelId="{C70DFDD6-5740-4B19-8BB5-86A6E62832B2}" type="presOf" srcId="{01F528D9-8DB6-4DB3-908B-AE034E535919}" destId="{8B2AEADD-BE1E-42EB-8BB3-33AD946555F5}" srcOrd="0" destOrd="0" presId="urn:microsoft.com/office/officeart/2005/8/layout/radial5"/>
    <dgm:cxn modelId="{291C7009-67BB-46F4-B219-76426D98090F}" type="presOf" srcId="{658E5F84-6F5F-4A36-9793-E4FD6BDA99E5}" destId="{FF0D3CB9-7A69-4FAD-8381-A60512258F67}" srcOrd="0" destOrd="0" presId="urn:microsoft.com/office/officeart/2005/8/layout/radial5"/>
    <dgm:cxn modelId="{13EF3E57-5CE9-406F-86D8-E6F45F78BF1F}" type="presOf" srcId="{54750FED-142F-4D89-AC0C-13471EC678C4}" destId="{1F451588-C672-4B9E-9C45-E4C03A5D6C04}" srcOrd="1" destOrd="0" presId="urn:microsoft.com/office/officeart/2005/8/layout/radial5"/>
    <dgm:cxn modelId="{0D1D8933-1676-48C2-9DD4-C380AD2AB3A0}" type="presOf" srcId="{921A1841-3734-473F-BBB0-30CA6B60E852}" destId="{D28B5582-89F2-4D14-BD7F-A7CE267DAF8E}" srcOrd="0" destOrd="0" presId="urn:microsoft.com/office/officeart/2005/8/layout/radial5"/>
    <dgm:cxn modelId="{04ED13EB-3166-43D4-A420-D0179E8C2A4C}" type="presOf" srcId="{6B074DE7-0EBE-4653-914C-56A5D48DEC04}" destId="{C5CC4950-67B2-4818-B039-D2C516E27D41}" srcOrd="0" destOrd="0" presId="urn:microsoft.com/office/officeart/2005/8/layout/radial5"/>
    <dgm:cxn modelId="{976C5FB2-E396-46A0-A26E-093B0C429A22}" type="presOf" srcId="{5C4BF5DB-0C77-4348-87D9-568156C7F402}" destId="{C9680E7F-6D95-483B-AE90-EAE16145868D}" srcOrd="0" destOrd="0" presId="urn:microsoft.com/office/officeart/2005/8/layout/radial5"/>
    <dgm:cxn modelId="{51FEE88A-7E6A-485D-846B-07B29064DDC6}" type="presOf" srcId="{7911F0A8-1FC5-436B-9ADA-684561D03CD5}" destId="{BB32CAD8-6CE9-486F-9584-18ADA070F6D0}" srcOrd="0" destOrd="0" presId="urn:microsoft.com/office/officeart/2005/8/layout/radial5"/>
    <dgm:cxn modelId="{D83B56E2-A53E-421F-9777-B718D5909CD3}" srcId="{F96364D9-9949-448B-A51D-B4B176E2D394}" destId="{5C4BF5DB-0C77-4348-87D9-568156C7F402}" srcOrd="3" destOrd="0" parTransId="{B4B090DA-D0CD-4CDD-92D4-7CE77ADE005C}" sibTransId="{3751A191-CAC6-4906-AC75-CF046819AADF}"/>
    <dgm:cxn modelId="{91BC4B74-6D43-49CD-B460-57D24FAC64A6}" srcId="{AF8239B6-0CD1-4FEC-B71B-F1394E502CF1}" destId="{F96364D9-9949-448B-A51D-B4B176E2D394}" srcOrd="0" destOrd="0" parTransId="{F0FC300A-2972-4234-B945-CCBBF6120062}" sibTransId="{08E39175-0E20-49DB-A778-48A9F103EB20}"/>
    <dgm:cxn modelId="{ADF0035F-8D4A-4E27-B177-DB4FB3831918}" type="presOf" srcId="{B4B090DA-D0CD-4CDD-92D4-7CE77ADE005C}" destId="{16AF33ED-82AE-4F3F-B889-9D777A0330F8}" srcOrd="0" destOrd="0" presId="urn:microsoft.com/office/officeart/2005/8/layout/radial5"/>
    <dgm:cxn modelId="{757F0FF5-94D1-48B7-8340-5DFAF95FB876}" type="presParOf" srcId="{FA9F3693-4845-4238-A7F9-3CAFB392D1CF}" destId="{A765E805-0A0C-4F88-9B27-F0A63F5F513F}" srcOrd="0" destOrd="0" presId="urn:microsoft.com/office/officeart/2005/8/layout/radial5"/>
    <dgm:cxn modelId="{3C72C5E8-A258-4A87-8CFD-E98EA8CFC79F}" type="presParOf" srcId="{FA9F3693-4845-4238-A7F9-3CAFB392D1CF}" destId="{9E144FAA-43D7-4680-9E76-2DD26B682E9A}" srcOrd="1" destOrd="0" presId="urn:microsoft.com/office/officeart/2005/8/layout/radial5"/>
    <dgm:cxn modelId="{2D94DB44-1991-4C27-92D1-A22E032D09DA}" type="presParOf" srcId="{9E144FAA-43D7-4680-9E76-2DD26B682E9A}" destId="{86AE4D08-7976-4653-85F9-778418FE56DA}" srcOrd="0" destOrd="0" presId="urn:microsoft.com/office/officeart/2005/8/layout/radial5"/>
    <dgm:cxn modelId="{3061C72B-87C7-4064-95DB-A8A279423AAF}" type="presParOf" srcId="{FA9F3693-4845-4238-A7F9-3CAFB392D1CF}" destId="{FF0D3CB9-7A69-4FAD-8381-A60512258F67}" srcOrd="2" destOrd="0" presId="urn:microsoft.com/office/officeart/2005/8/layout/radial5"/>
    <dgm:cxn modelId="{181BE0D8-3FAA-4A32-930F-7D73856123BF}" type="presParOf" srcId="{FA9F3693-4845-4238-A7F9-3CAFB392D1CF}" destId="{BD9E7130-F196-43C6-9A30-E397D2394C9C}" srcOrd="3" destOrd="0" presId="urn:microsoft.com/office/officeart/2005/8/layout/radial5"/>
    <dgm:cxn modelId="{118A0F8A-272B-45DD-BE14-59E08AA06D5C}" type="presParOf" srcId="{BD9E7130-F196-43C6-9A30-E397D2394C9C}" destId="{BE4A27A7-ED26-4A4D-B185-7CFEC144B6D9}" srcOrd="0" destOrd="0" presId="urn:microsoft.com/office/officeart/2005/8/layout/radial5"/>
    <dgm:cxn modelId="{285726E1-AA9D-4031-9DD9-20EEED74BF50}" type="presParOf" srcId="{FA9F3693-4845-4238-A7F9-3CAFB392D1CF}" destId="{CCB3A43A-A8B6-4F6E-B21B-63514BCA91F6}" srcOrd="4" destOrd="0" presId="urn:microsoft.com/office/officeart/2005/8/layout/radial5"/>
    <dgm:cxn modelId="{D9F673B5-6316-4822-8905-2F4338AD2DA9}" type="presParOf" srcId="{FA9F3693-4845-4238-A7F9-3CAFB392D1CF}" destId="{D28B5582-89F2-4D14-BD7F-A7CE267DAF8E}" srcOrd="5" destOrd="0" presId="urn:microsoft.com/office/officeart/2005/8/layout/radial5"/>
    <dgm:cxn modelId="{AA6AF0E5-E61B-4F7D-9C20-01D6E2402453}" type="presParOf" srcId="{D28B5582-89F2-4D14-BD7F-A7CE267DAF8E}" destId="{9BF005E2-806C-4542-8040-FAC6A5922FA9}" srcOrd="0" destOrd="0" presId="urn:microsoft.com/office/officeart/2005/8/layout/radial5"/>
    <dgm:cxn modelId="{98236E34-B668-43E6-AD1F-F117DADB4C40}" type="presParOf" srcId="{FA9F3693-4845-4238-A7F9-3CAFB392D1CF}" destId="{49EA3957-F6A8-4889-90FC-95CCE68ABEA2}" srcOrd="6" destOrd="0" presId="urn:microsoft.com/office/officeart/2005/8/layout/radial5"/>
    <dgm:cxn modelId="{93E867A1-C58E-40BB-B180-EA3C68219EC6}" type="presParOf" srcId="{FA9F3693-4845-4238-A7F9-3CAFB392D1CF}" destId="{16AF33ED-82AE-4F3F-B889-9D777A0330F8}" srcOrd="7" destOrd="0" presId="urn:microsoft.com/office/officeart/2005/8/layout/radial5"/>
    <dgm:cxn modelId="{FF0E172E-8BDB-4A33-95AA-7BE087A4E2E6}" type="presParOf" srcId="{16AF33ED-82AE-4F3F-B889-9D777A0330F8}" destId="{C96C41A2-D786-4E3D-8B9D-C3C42D842B20}" srcOrd="0" destOrd="0" presId="urn:microsoft.com/office/officeart/2005/8/layout/radial5"/>
    <dgm:cxn modelId="{11E683C3-0544-43A2-9495-F5D489BF7489}" type="presParOf" srcId="{FA9F3693-4845-4238-A7F9-3CAFB392D1CF}" destId="{C9680E7F-6D95-483B-AE90-EAE16145868D}" srcOrd="8" destOrd="0" presId="urn:microsoft.com/office/officeart/2005/8/layout/radial5"/>
    <dgm:cxn modelId="{85785F4A-99CC-48C4-8D5F-1CF9DAA40312}" type="presParOf" srcId="{FA9F3693-4845-4238-A7F9-3CAFB392D1CF}" destId="{B8A2859A-6BE9-47A8-B0A6-7182722A9ADF}" srcOrd="9" destOrd="0" presId="urn:microsoft.com/office/officeart/2005/8/layout/radial5"/>
    <dgm:cxn modelId="{FEF6E10D-65A0-4B14-B4AA-615DCEFD5B82}" type="presParOf" srcId="{B8A2859A-6BE9-47A8-B0A6-7182722A9ADF}" destId="{1F451588-C672-4B9E-9C45-E4C03A5D6C04}" srcOrd="0" destOrd="0" presId="urn:microsoft.com/office/officeart/2005/8/layout/radial5"/>
    <dgm:cxn modelId="{EBEB2DFA-7791-4315-8E5A-03DDE0A3FB29}" type="presParOf" srcId="{FA9F3693-4845-4238-A7F9-3CAFB392D1CF}" destId="{8B2AEADD-BE1E-42EB-8BB3-33AD946555F5}" srcOrd="10" destOrd="0" presId="urn:microsoft.com/office/officeart/2005/8/layout/radial5"/>
    <dgm:cxn modelId="{0730EF20-2557-4EFB-8177-9DBDDAD9CCDF}" type="presParOf" srcId="{FA9F3693-4845-4238-A7F9-3CAFB392D1CF}" destId="{C5CC4950-67B2-4818-B039-D2C516E27D41}" srcOrd="11" destOrd="0" presId="urn:microsoft.com/office/officeart/2005/8/layout/radial5"/>
    <dgm:cxn modelId="{958429DB-4D36-41B0-8BD5-A5716556DC26}" type="presParOf" srcId="{C5CC4950-67B2-4818-B039-D2C516E27D41}" destId="{EE2E36EF-8C62-4C3E-AFCB-7E41FC0D78DE}" srcOrd="0" destOrd="0" presId="urn:microsoft.com/office/officeart/2005/8/layout/radial5"/>
    <dgm:cxn modelId="{F0B05A79-EF76-4A84-9065-E93F89D60EAC}" type="presParOf" srcId="{FA9F3693-4845-4238-A7F9-3CAFB392D1CF}" destId="{A1C9C989-1C1A-4AE9-84D0-E3989E7C78A0}" srcOrd="12" destOrd="0" presId="urn:microsoft.com/office/officeart/2005/8/layout/radial5"/>
    <dgm:cxn modelId="{A22A5AC6-E535-41E9-8379-F0E1D59F2B53}" type="presParOf" srcId="{FA9F3693-4845-4238-A7F9-3CAFB392D1CF}" destId="{EF9A5B3B-C7CD-4074-B10D-2C0513DA1068}" srcOrd="13" destOrd="0" presId="urn:microsoft.com/office/officeart/2005/8/layout/radial5"/>
    <dgm:cxn modelId="{E7D8EC3F-1A8E-4841-9F15-1E25D368F6F6}" type="presParOf" srcId="{EF9A5B3B-C7CD-4074-B10D-2C0513DA1068}" destId="{EA92296E-1BC6-4DEA-8FC7-9CB811104408}" srcOrd="0" destOrd="0" presId="urn:microsoft.com/office/officeart/2005/8/layout/radial5"/>
    <dgm:cxn modelId="{B732A8DB-B992-4B2E-AD81-03BD65C6BBE4}" type="presParOf" srcId="{FA9F3693-4845-4238-A7F9-3CAFB392D1CF}" destId="{BB32CAD8-6CE9-486F-9584-18ADA070F6D0}"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5E805-0A0C-4F88-9B27-F0A63F5F513F}">
      <dsp:nvSpPr>
        <dsp:cNvPr id="0" name=""/>
        <dsp:cNvSpPr/>
      </dsp:nvSpPr>
      <dsp:spPr>
        <a:xfrm>
          <a:off x="2404810" y="1229141"/>
          <a:ext cx="1472430" cy="1212116"/>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Legalization</a:t>
          </a:r>
        </a:p>
      </dsp:txBody>
      <dsp:txXfrm>
        <a:off x="2620442" y="1406651"/>
        <a:ext cx="1041166" cy="857096"/>
      </dsp:txXfrm>
    </dsp:sp>
    <dsp:sp modelId="{9E144FAA-43D7-4680-9E76-2DD26B682E9A}">
      <dsp:nvSpPr>
        <dsp:cNvPr id="0" name=""/>
        <dsp:cNvSpPr/>
      </dsp:nvSpPr>
      <dsp:spPr>
        <a:xfrm rot="16200000">
          <a:off x="3071718" y="938297"/>
          <a:ext cx="138614"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092510" y="1024688"/>
        <a:ext cx="97030" cy="196799"/>
      </dsp:txXfrm>
    </dsp:sp>
    <dsp:sp modelId="{FF0D3CB9-7A69-4FAD-8381-A60512258F67}">
      <dsp:nvSpPr>
        <dsp:cNvPr id="0" name=""/>
        <dsp:cNvSpPr/>
      </dsp:nvSpPr>
      <dsp:spPr>
        <a:xfrm>
          <a:off x="2658675" y="2905"/>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a:t>Routability</a:t>
          </a:r>
          <a:endParaRPr lang="en-US" sz="1100" kern="1200" dirty="0"/>
        </a:p>
      </dsp:txBody>
      <dsp:txXfrm>
        <a:off x="2799952" y="144182"/>
        <a:ext cx="682145" cy="682145"/>
      </dsp:txXfrm>
    </dsp:sp>
    <dsp:sp modelId="{BD9E7130-F196-43C6-9A30-E397D2394C9C}">
      <dsp:nvSpPr>
        <dsp:cNvPr id="0" name=""/>
        <dsp:cNvSpPr/>
      </dsp:nvSpPr>
      <dsp:spPr>
        <a:xfrm rot="19959246">
          <a:off x="3843382" y="1242716"/>
          <a:ext cx="252374"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847612" y="1325705"/>
        <a:ext cx="176662" cy="196799"/>
      </dsp:txXfrm>
    </dsp:sp>
    <dsp:sp modelId="{CCB3A43A-A8B6-4F6E-B21B-63514BCA91F6}">
      <dsp:nvSpPr>
        <dsp:cNvPr id="0" name=""/>
        <dsp:cNvSpPr/>
      </dsp:nvSpPr>
      <dsp:spPr>
        <a:xfrm>
          <a:off x="4133493" y="590142"/>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Wire Length</a:t>
          </a:r>
        </a:p>
      </dsp:txBody>
      <dsp:txXfrm>
        <a:off x="4274770" y="731419"/>
        <a:ext cx="682145" cy="682145"/>
      </dsp:txXfrm>
    </dsp:sp>
    <dsp:sp modelId="{D28B5582-89F2-4D14-BD7F-A7CE267DAF8E}">
      <dsp:nvSpPr>
        <dsp:cNvPr id="0" name=""/>
        <dsp:cNvSpPr/>
      </dsp:nvSpPr>
      <dsp:spPr>
        <a:xfrm rot="1221138">
          <a:off x="3913515" y="2010229"/>
          <a:ext cx="282914"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916164" y="2061069"/>
        <a:ext cx="198040" cy="196799"/>
      </dsp:txXfrm>
    </dsp:sp>
    <dsp:sp modelId="{49EA3957-F6A8-4889-90FC-95CCE68ABEA2}">
      <dsp:nvSpPr>
        <dsp:cNvPr id="0" name=""/>
        <dsp:cNvSpPr/>
      </dsp:nvSpPr>
      <dsp:spPr>
        <a:xfrm>
          <a:off x="4282606" y="1955246"/>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Timing closure</a:t>
          </a:r>
        </a:p>
      </dsp:txBody>
      <dsp:txXfrm>
        <a:off x="4423883" y="2096523"/>
        <a:ext cx="682145" cy="682145"/>
      </dsp:txXfrm>
    </dsp:sp>
    <dsp:sp modelId="{16AF33ED-82AE-4F3F-B889-9D777A0330F8}">
      <dsp:nvSpPr>
        <dsp:cNvPr id="0" name=""/>
        <dsp:cNvSpPr/>
      </dsp:nvSpPr>
      <dsp:spPr>
        <a:xfrm rot="5376546">
          <a:off x="3076320" y="2404829"/>
          <a:ext cx="139420"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097090" y="2449515"/>
        <a:ext cx="97594" cy="196799"/>
      </dsp:txXfrm>
    </dsp:sp>
    <dsp:sp modelId="{C9680E7F-6D95-483B-AE90-EAE16145868D}">
      <dsp:nvSpPr>
        <dsp:cNvPr id="0" name=""/>
        <dsp:cNvSpPr/>
      </dsp:nvSpPr>
      <dsp:spPr>
        <a:xfrm>
          <a:off x="2667895" y="2704288"/>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Robust</a:t>
          </a:r>
        </a:p>
      </dsp:txBody>
      <dsp:txXfrm>
        <a:off x="2809172" y="2845565"/>
        <a:ext cx="682145" cy="682145"/>
      </dsp:txXfrm>
    </dsp:sp>
    <dsp:sp modelId="{B8A2859A-6BE9-47A8-B0A6-7182722A9ADF}">
      <dsp:nvSpPr>
        <dsp:cNvPr id="0" name=""/>
        <dsp:cNvSpPr/>
      </dsp:nvSpPr>
      <dsp:spPr>
        <a:xfrm rot="9365598">
          <a:off x="2152891" y="2052852"/>
          <a:ext cx="254321"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225914" y="2102992"/>
        <a:ext cx="178025" cy="196799"/>
      </dsp:txXfrm>
    </dsp:sp>
    <dsp:sp modelId="{8B2AEADD-BE1E-42EB-8BB3-33AD946555F5}">
      <dsp:nvSpPr>
        <dsp:cNvPr id="0" name=""/>
        <dsp:cNvSpPr/>
      </dsp:nvSpPr>
      <dsp:spPr>
        <a:xfrm>
          <a:off x="1130812" y="2030119"/>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Runtime</a:t>
          </a:r>
        </a:p>
      </dsp:txBody>
      <dsp:txXfrm>
        <a:off x="1272089" y="2171396"/>
        <a:ext cx="682145" cy="682145"/>
      </dsp:txXfrm>
    </dsp:sp>
    <dsp:sp modelId="{C5CC4950-67B2-4818-B039-D2C516E27D41}">
      <dsp:nvSpPr>
        <dsp:cNvPr id="0" name=""/>
        <dsp:cNvSpPr/>
      </dsp:nvSpPr>
      <dsp:spPr>
        <a:xfrm rot="12436290">
          <a:off x="2182803" y="1242827"/>
          <a:ext cx="254499" cy="327997"/>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254910" y="1325918"/>
        <a:ext cx="178149" cy="196799"/>
      </dsp:txXfrm>
    </dsp:sp>
    <dsp:sp modelId="{A1C9C989-1C1A-4AE9-84D0-E3989E7C78A0}">
      <dsp:nvSpPr>
        <dsp:cNvPr id="0" name=""/>
        <dsp:cNvSpPr/>
      </dsp:nvSpPr>
      <dsp:spPr>
        <a:xfrm>
          <a:off x="1179160" y="590147"/>
          <a:ext cx="964699" cy="964699"/>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Complex </a:t>
          </a:r>
          <a:r>
            <a:rPr lang="en-US" sz="1100" kern="1200" dirty="0"/>
            <a:t>Design Rules </a:t>
          </a:r>
        </a:p>
      </dsp:txBody>
      <dsp:txXfrm>
        <a:off x="1320437" y="731424"/>
        <a:ext cx="682145" cy="682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5E805-0A0C-4F88-9B27-F0A63F5F513F}">
      <dsp:nvSpPr>
        <dsp:cNvPr id="0" name=""/>
        <dsp:cNvSpPr/>
      </dsp:nvSpPr>
      <dsp:spPr>
        <a:xfrm>
          <a:off x="2411653" y="1369401"/>
          <a:ext cx="1589371" cy="126651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Legalization</a:t>
          </a:r>
        </a:p>
      </dsp:txBody>
      <dsp:txXfrm>
        <a:off x="2644411" y="1554878"/>
        <a:ext cx="1123855" cy="895560"/>
      </dsp:txXfrm>
    </dsp:sp>
    <dsp:sp modelId="{9E144FAA-43D7-4680-9E76-2DD26B682E9A}">
      <dsp:nvSpPr>
        <dsp:cNvPr id="0" name=""/>
        <dsp:cNvSpPr/>
      </dsp:nvSpPr>
      <dsp:spPr>
        <a:xfrm rot="16200000">
          <a:off x="3109206" y="1002661"/>
          <a:ext cx="194266"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138346" y="1107388"/>
        <a:ext cx="135986" cy="226760"/>
      </dsp:txXfrm>
    </dsp:sp>
    <dsp:sp modelId="{FF0D3CB9-7A69-4FAD-8381-A60512258F67}">
      <dsp:nvSpPr>
        <dsp:cNvPr id="0" name=""/>
        <dsp:cNvSpPr/>
      </dsp:nvSpPr>
      <dsp:spPr>
        <a:xfrm>
          <a:off x="2706131" y="2444"/>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a:t>Routability</a:t>
          </a:r>
          <a:endParaRPr lang="en-US" sz="1100" kern="1200" dirty="0"/>
        </a:p>
      </dsp:txBody>
      <dsp:txXfrm>
        <a:off x="2852638" y="148951"/>
        <a:ext cx="707401" cy="707401"/>
      </dsp:txXfrm>
    </dsp:sp>
    <dsp:sp modelId="{BD9E7130-F196-43C6-9A30-E397D2394C9C}">
      <dsp:nvSpPr>
        <dsp:cNvPr id="0" name=""/>
        <dsp:cNvSpPr/>
      </dsp:nvSpPr>
      <dsp:spPr>
        <a:xfrm rot="19347336">
          <a:off x="3862707" y="1165491"/>
          <a:ext cx="374056"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874328" y="1275269"/>
        <a:ext cx="261839" cy="226760"/>
      </dsp:txXfrm>
    </dsp:sp>
    <dsp:sp modelId="{CCB3A43A-A8B6-4F6E-B21B-63514BCA91F6}">
      <dsp:nvSpPr>
        <dsp:cNvPr id="0" name=""/>
        <dsp:cNvSpPr/>
      </dsp:nvSpPr>
      <dsp:spPr>
        <a:xfrm>
          <a:off x="4234321" y="327946"/>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Wire Length</a:t>
          </a:r>
        </a:p>
      </dsp:txBody>
      <dsp:txXfrm>
        <a:off x="4380828" y="474453"/>
        <a:ext cx="707401" cy="707401"/>
      </dsp:txXfrm>
    </dsp:sp>
    <dsp:sp modelId="{D28B5582-89F2-4D14-BD7F-A7CE267DAF8E}">
      <dsp:nvSpPr>
        <dsp:cNvPr id="0" name=""/>
        <dsp:cNvSpPr/>
      </dsp:nvSpPr>
      <dsp:spPr>
        <a:xfrm rot="247274">
          <a:off x="4157678" y="1896194"/>
          <a:ext cx="387377"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157825" y="1967707"/>
        <a:ext cx="273997" cy="226760"/>
      </dsp:txXfrm>
    </dsp:sp>
    <dsp:sp modelId="{49EA3957-F6A8-4889-90FC-95CCE68ABEA2}">
      <dsp:nvSpPr>
        <dsp:cNvPr id="0" name=""/>
        <dsp:cNvSpPr/>
      </dsp:nvSpPr>
      <dsp:spPr>
        <a:xfrm>
          <a:off x="4725514" y="1647954"/>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Timing closure</a:t>
          </a:r>
        </a:p>
      </dsp:txBody>
      <dsp:txXfrm>
        <a:off x="4872021" y="1794461"/>
        <a:ext cx="707401" cy="707401"/>
      </dsp:txXfrm>
    </dsp:sp>
    <dsp:sp modelId="{16AF33ED-82AE-4F3F-B889-9D777A0330F8}">
      <dsp:nvSpPr>
        <dsp:cNvPr id="0" name=""/>
        <dsp:cNvSpPr/>
      </dsp:nvSpPr>
      <dsp:spPr>
        <a:xfrm rot="3389935">
          <a:off x="3578103" y="2526040"/>
          <a:ext cx="199496"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591511" y="2576674"/>
        <a:ext cx="139647" cy="226760"/>
      </dsp:txXfrm>
    </dsp:sp>
    <dsp:sp modelId="{C9680E7F-6D95-483B-AE90-EAE16145868D}">
      <dsp:nvSpPr>
        <dsp:cNvPr id="0" name=""/>
        <dsp:cNvSpPr/>
      </dsp:nvSpPr>
      <dsp:spPr>
        <a:xfrm>
          <a:off x="3560731" y="2793557"/>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Robust</a:t>
          </a:r>
        </a:p>
      </dsp:txBody>
      <dsp:txXfrm>
        <a:off x="3707238" y="2940064"/>
        <a:ext cx="707401" cy="707401"/>
      </dsp:txXfrm>
    </dsp:sp>
    <dsp:sp modelId="{B8A2859A-6BE9-47A8-B0A6-7182722A9ADF}">
      <dsp:nvSpPr>
        <dsp:cNvPr id="0" name=""/>
        <dsp:cNvSpPr/>
      </dsp:nvSpPr>
      <dsp:spPr>
        <a:xfrm rot="7686838">
          <a:off x="2536512" y="2518736"/>
          <a:ext cx="233445"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593142" y="2566773"/>
        <a:ext cx="163412" cy="226760"/>
      </dsp:txXfrm>
    </dsp:sp>
    <dsp:sp modelId="{8B2AEADD-BE1E-42EB-8BB3-33AD946555F5}">
      <dsp:nvSpPr>
        <dsp:cNvPr id="0" name=""/>
        <dsp:cNvSpPr/>
      </dsp:nvSpPr>
      <dsp:spPr>
        <a:xfrm>
          <a:off x="1704274" y="2779525"/>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a:t>Runtime</a:t>
          </a:r>
        </a:p>
      </dsp:txBody>
      <dsp:txXfrm>
        <a:off x="1850781" y="2926032"/>
        <a:ext cx="707401" cy="707401"/>
      </dsp:txXfrm>
    </dsp:sp>
    <dsp:sp modelId="{C5CC4950-67B2-4818-B039-D2C516E27D41}">
      <dsp:nvSpPr>
        <dsp:cNvPr id="0" name=""/>
        <dsp:cNvSpPr/>
      </dsp:nvSpPr>
      <dsp:spPr>
        <a:xfrm rot="10541757">
          <a:off x="1891915" y="1898676"/>
          <a:ext cx="370445"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002891" y="1970093"/>
        <a:ext cx="259312" cy="226760"/>
      </dsp:txXfrm>
    </dsp:sp>
    <dsp:sp modelId="{A1C9C989-1C1A-4AE9-84D0-E3989E7C78A0}">
      <dsp:nvSpPr>
        <dsp:cNvPr id="0" name=""/>
        <dsp:cNvSpPr/>
      </dsp:nvSpPr>
      <dsp:spPr>
        <a:xfrm>
          <a:off x="719188" y="1651991"/>
          <a:ext cx="1000415" cy="100041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Complex</a:t>
          </a:r>
        </a:p>
        <a:p>
          <a:pPr lvl="0" algn="ctr" defTabSz="488950">
            <a:lnSpc>
              <a:spcPct val="90000"/>
            </a:lnSpc>
            <a:spcBef>
              <a:spcPct val="0"/>
            </a:spcBef>
            <a:spcAft>
              <a:spcPct val="35000"/>
            </a:spcAft>
          </a:pPr>
          <a:r>
            <a:rPr lang="en-US" sz="1100" kern="1200" dirty="0" smtClean="0"/>
            <a:t>Design </a:t>
          </a:r>
          <a:r>
            <a:rPr lang="en-US" sz="1100" kern="1200" dirty="0"/>
            <a:t>Rules </a:t>
          </a:r>
        </a:p>
      </dsp:txBody>
      <dsp:txXfrm>
        <a:off x="865695" y="1798498"/>
        <a:ext cx="707401" cy="707401"/>
      </dsp:txXfrm>
    </dsp:sp>
    <dsp:sp modelId="{EF9A5B3B-C7CD-4074-B10D-2C0513DA1068}">
      <dsp:nvSpPr>
        <dsp:cNvPr id="0" name=""/>
        <dsp:cNvSpPr/>
      </dsp:nvSpPr>
      <dsp:spPr>
        <a:xfrm rot="13119902">
          <a:off x="2264006" y="1185374"/>
          <a:ext cx="314168" cy="377934"/>
        </a:xfrm>
        <a:prstGeom prst="rightArrow">
          <a:avLst>
            <a:gd name="adj1" fmla="val 60000"/>
            <a:gd name="adj2" fmla="val 50000"/>
          </a:avLst>
        </a:prstGeom>
        <a:solidFill>
          <a:schemeClr val="bg1">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2347927" y="1290403"/>
        <a:ext cx="219918" cy="226760"/>
      </dsp:txXfrm>
    </dsp:sp>
    <dsp:sp modelId="{BB32CAD8-6CE9-486F-9584-18ADA070F6D0}">
      <dsp:nvSpPr>
        <dsp:cNvPr id="0" name=""/>
        <dsp:cNvSpPr/>
      </dsp:nvSpPr>
      <dsp:spPr>
        <a:xfrm>
          <a:off x="1291950" y="370894"/>
          <a:ext cx="1000415" cy="1000415"/>
        </a:xfrm>
        <a:prstGeom prst="ellipse">
          <a:avLst/>
        </a:prstGeom>
        <a:solidFill>
          <a:srgbClr val="FFFF00"/>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Mixed sized </a:t>
          </a:r>
          <a:r>
            <a:rPr lang="en-US" sz="1100" kern="1200" dirty="0"/>
            <a:t>Cells</a:t>
          </a:r>
        </a:p>
      </dsp:txBody>
      <dsp:txXfrm>
        <a:off x="1438457" y="517401"/>
        <a:ext cx="707401" cy="70740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6120601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v</a:t>
            </a:r>
            <a:endParaRPr lang="en" dirty="0"/>
          </a:p>
        </p:txBody>
      </p:sp>
    </p:spTree>
    <p:extLst>
      <p:ext uri="{BB962C8B-B14F-4D97-AF65-F5344CB8AC3E}">
        <p14:creationId xmlns:p14="http://schemas.microsoft.com/office/powerpoint/2010/main" val="271820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85043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19001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8798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Edge spacing rules are a minimum space between two or more objects. In this example, the shown two cells are too close to each other, therefore, the pins in pink are prone to pin access or short problems</a:t>
            </a:r>
            <a:endParaRPr lang="en" dirty="0"/>
          </a:p>
        </p:txBody>
      </p:sp>
    </p:spTree>
    <p:extLst>
      <p:ext uri="{BB962C8B-B14F-4D97-AF65-F5344CB8AC3E}">
        <p14:creationId xmlns:p14="http://schemas.microsoft.com/office/powerpoint/2010/main" val="3313226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142078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84824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58002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72679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262916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61566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38641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4663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4163328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927183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362455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733950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457012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487800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1282014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In summary, our proposed algorithm results in less maximum and average cell movement. In addition, the proposed method is scalable and robust with respect to the floorplan complexity and number of cells in designs.</a:t>
            </a:r>
            <a:endParaRPr lang="en" dirty="0"/>
          </a:p>
        </p:txBody>
      </p:sp>
    </p:spTree>
    <p:extLst>
      <p:ext uri="{BB962C8B-B14F-4D97-AF65-F5344CB8AC3E}">
        <p14:creationId xmlns:p14="http://schemas.microsoft.com/office/powerpoint/2010/main" val="372048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91835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2184528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519479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2265644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0636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336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9275691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3182137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475905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3624696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394623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234429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8780612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780522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751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1969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v</a:t>
            </a:r>
            <a:endParaRPr lang="en" dirty="0"/>
          </a:p>
        </p:txBody>
      </p:sp>
    </p:spTree>
    <p:extLst>
      <p:ext uri="{BB962C8B-B14F-4D97-AF65-F5344CB8AC3E}">
        <p14:creationId xmlns:p14="http://schemas.microsoft.com/office/powerpoint/2010/main" val="396182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Legalization is a step to mainly remove overlaps between cells and align cells with rows while considering additional constraints.</a:t>
            </a:r>
            <a:endParaRPr lang="en" dirty="0"/>
          </a:p>
        </p:txBody>
      </p:sp>
    </p:spTree>
    <p:extLst>
      <p:ext uri="{BB962C8B-B14F-4D97-AF65-F5344CB8AC3E}">
        <p14:creationId xmlns:p14="http://schemas.microsoft.com/office/powerpoint/2010/main" val="66075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With shrinking the size of transistors, complicated rules and multi-deck cells have become prevalent, The legalization process should address these two issues as well.</a:t>
            </a:r>
            <a:endParaRPr lang="en" dirty="0"/>
          </a:p>
        </p:txBody>
      </p:sp>
    </p:spTree>
    <p:extLst>
      <p:ext uri="{BB962C8B-B14F-4D97-AF65-F5344CB8AC3E}">
        <p14:creationId xmlns:p14="http://schemas.microsoft.com/office/powerpoint/2010/main" val="2205618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With shrinking the size of transistors, complicated rules and multi-deck cells have become prevalent, The legalization process should address these two issues as well.</a:t>
            </a:r>
            <a:endParaRPr lang="en" dirty="0"/>
          </a:p>
        </p:txBody>
      </p:sp>
    </p:spTree>
    <p:extLst>
      <p:ext uri="{BB962C8B-B14F-4D97-AF65-F5344CB8AC3E}">
        <p14:creationId xmlns:p14="http://schemas.microsoft.com/office/powerpoint/2010/main" val="2933177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are the main challenges in legalization?</a:t>
            </a:r>
          </a:p>
        </p:txBody>
      </p:sp>
    </p:spTree>
    <p:extLst>
      <p:ext uri="{BB962C8B-B14F-4D97-AF65-F5344CB8AC3E}">
        <p14:creationId xmlns:p14="http://schemas.microsoft.com/office/powerpoint/2010/main" val="397959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lang="en" dirty="0"/>
          </a:p>
        </p:txBody>
      </p:sp>
    </p:spTree>
    <p:extLst>
      <p:ext uri="{BB962C8B-B14F-4D97-AF65-F5344CB8AC3E}">
        <p14:creationId xmlns:p14="http://schemas.microsoft.com/office/powerpoint/2010/main" val="1608674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
        <p:nvSpPr>
          <p:cNvPr id="2" name="fc" descr="© Copyright 2017 Xilinx&#10;."/>
          <p:cNvSpPr txBox="1"/>
          <p:nvPr userDrawn="1"/>
        </p:nvSpPr>
        <p:spPr>
          <a:xfrm>
            <a:off x="0" y="4881880"/>
            <a:ext cx="9144000" cy="292388"/>
          </a:xfrm>
          <a:prstGeom prst="rect">
            <a:avLst/>
          </a:prstGeom>
          <a:noFill/>
        </p:spPr>
        <p:txBody>
          <a:bodyPr vert="horz" rtlCol="0">
            <a:spAutoFit/>
          </a:bodyPr>
          <a:lstStyle/>
          <a:p>
            <a:pPr algn="ctr"/>
            <a:r>
              <a:rPr lang="en-US" sz="1000" b="0" i="0" u="none" baseline="0" smtClean="0">
                <a:solidFill>
                  <a:srgbClr val="000000"/>
                </a:solidFill>
                <a:latin typeface="arial" panose="020B0604020202020204" pitchFamily="34" charset="0"/>
              </a:rPr>
              <a:t>© Copyright 2017 Xilinx</a:t>
            </a:r>
          </a:p>
          <a:p>
            <a:pPr algn="ctr"/>
            <a:r>
              <a:rPr lang="en-US" sz="300" b="0" i="0" u="none" baseline="0" smtClean="0">
                <a:solidFill>
                  <a:srgbClr val="FFFFFF"/>
                </a:solidFill>
                <a:latin typeface="arial" panose="020B0604020202020204" pitchFamily="34" charset="0"/>
              </a:rPr>
              <a:t>.</a:t>
            </a:r>
            <a:endParaRPr lang="en-US" sz="300" b="0" i="0" u="none" baseline="0">
              <a:solidFill>
                <a:srgbClr val="FFFFFF"/>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
        <p:nvSpPr>
          <p:cNvPr id="2" name="fc" descr="© Copyright 2017 Xilinx&#10;."/>
          <p:cNvSpPr txBox="1"/>
          <p:nvPr userDrawn="1"/>
        </p:nvSpPr>
        <p:spPr>
          <a:xfrm>
            <a:off x="0" y="4881880"/>
            <a:ext cx="9144000" cy="292388"/>
          </a:xfrm>
          <a:prstGeom prst="rect">
            <a:avLst/>
          </a:prstGeom>
          <a:noFill/>
        </p:spPr>
        <p:txBody>
          <a:bodyPr vert="horz" rtlCol="0">
            <a:spAutoFit/>
          </a:bodyPr>
          <a:lstStyle/>
          <a:p>
            <a:pPr algn="ctr"/>
            <a:r>
              <a:rPr lang="en-US" sz="1000" b="0" i="0" u="none" baseline="0" smtClean="0">
                <a:solidFill>
                  <a:srgbClr val="000000"/>
                </a:solidFill>
                <a:latin typeface="arial" panose="020B0604020202020204" pitchFamily="34" charset="0"/>
              </a:rPr>
              <a:t>© Copyright 2017 Xilinx</a:t>
            </a:r>
          </a:p>
          <a:p>
            <a:pPr algn="ctr"/>
            <a:r>
              <a:rPr lang="en-US" sz="300" b="0" i="0" u="none" baseline="0" smtClean="0">
                <a:solidFill>
                  <a:srgbClr val="FFFFFF"/>
                </a:solidFill>
                <a:latin typeface="arial" panose="020B0604020202020204" pitchFamily="34" charset="0"/>
              </a:rPr>
              <a:t>.</a:t>
            </a:r>
            <a:endParaRPr lang="en-US" sz="300" b="0" i="0" u="none" baseline="0">
              <a:solidFill>
                <a:srgbClr val="FFFFFF"/>
              </a:solidFill>
              <a:latin typeface="arial" panose="020B0604020202020204" pitchFamily="34"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469557"/>
            <a:ext cx="8520600" cy="2327618"/>
          </a:xfrm>
          <a:prstGeom prst="rect">
            <a:avLst/>
          </a:prstGeom>
          <a:noFill/>
        </p:spPr>
        <p:txBody>
          <a:bodyPr lIns="91425" tIns="91425" rIns="91425" bIns="91425" anchor="b" anchorCtr="0">
            <a:noAutofit/>
          </a:bodyPr>
          <a:lstStyle/>
          <a:p>
            <a:pPr lvl="0"/>
            <a:r>
              <a:rPr lang="en-CA" sz="3200" b="1" dirty="0"/>
              <a:t>ICCAD-2017 CAD Contest for Multi-Deck Standard Cell Legalization: Problem Description, Benchmarks, and Results</a:t>
            </a:r>
            <a:br>
              <a:rPr lang="en-CA" sz="3200" b="1" dirty="0"/>
            </a:br>
            <a:r>
              <a:rPr lang="en-CA" sz="3200" b="1" dirty="0"/>
              <a:t/>
            </a:r>
            <a:br>
              <a:rPr lang="en-CA" sz="3200" b="1" dirty="0"/>
            </a:br>
            <a:endParaRPr lang="en" sz="1600" b="1" dirty="0"/>
          </a:p>
        </p:txBody>
      </p:sp>
      <p:sp>
        <p:nvSpPr>
          <p:cNvPr id="2" name="TextBox 1"/>
          <p:cNvSpPr txBox="1"/>
          <p:nvPr/>
        </p:nvSpPr>
        <p:spPr>
          <a:xfrm>
            <a:off x="3144254" y="2974650"/>
            <a:ext cx="2855508" cy="400110"/>
          </a:xfrm>
          <a:prstGeom prst="rect">
            <a:avLst/>
          </a:prstGeom>
          <a:noFill/>
        </p:spPr>
        <p:txBody>
          <a:bodyPr wrap="square" rtlCol="0">
            <a:spAutoFit/>
          </a:bodyPr>
          <a:lstStyle/>
          <a:p>
            <a:pPr algn="ctr"/>
            <a:r>
              <a:rPr lang="en-US" sz="2000" b="1" dirty="0"/>
              <a:t>Ismail </a:t>
            </a:r>
            <a:r>
              <a:rPr lang="en-US" sz="2000" b="1" dirty="0" err="1"/>
              <a:t>Bustany</a:t>
            </a:r>
            <a:endParaRPr lang="en-US" sz="2000" b="1" dirty="0"/>
          </a:p>
        </p:txBody>
      </p:sp>
      <p:pic>
        <p:nvPicPr>
          <p:cNvPr id="7" name="Picture 6"/>
          <p:cNvPicPr>
            <a:picLocks noChangeAspect="1"/>
          </p:cNvPicPr>
          <p:nvPr/>
        </p:nvPicPr>
        <p:blipFill>
          <a:blip r:embed="rId3"/>
          <a:stretch>
            <a:fillRect/>
          </a:stretch>
        </p:blipFill>
        <p:spPr>
          <a:xfrm>
            <a:off x="6240980" y="3598371"/>
            <a:ext cx="2286000" cy="1485900"/>
          </a:xfrm>
          <a:prstGeom prst="rect">
            <a:avLst/>
          </a:prstGeom>
        </p:spPr>
      </p:pic>
      <p:sp>
        <p:nvSpPr>
          <p:cNvPr id="8" name="TextBox 7"/>
          <p:cNvSpPr txBox="1"/>
          <p:nvPr/>
        </p:nvSpPr>
        <p:spPr>
          <a:xfrm>
            <a:off x="266978" y="2974650"/>
            <a:ext cx="3094060" cy="400110"/>
          </a:xfrm>
          <a:prstGeom prst="rect">
            <a:avLst/>
          </a:prstGeom>
          <a:noFill/>
        </p:spPr>
        <p:txBody>
          <a:bodyPr wrap="square" rtlCol="0">
            <a:spAutoFit/>
          </a:bodyPr>
          <a:lstStyle/>
          <a:p>
            <a:pPr algn="ctr"/>
            <a:r>
              <a:rPr lang="en-US" sz="2000" b="1" dirty="0"/>
              <a:t>Nima Karimpour Darav</a:t>
            </a:r>
          </a:p>
        </p:txBody>
      </p:sp>
      <p:sp>
        <p:nvSpPr>
          <p:cNvPr id="9" name="TextBox 8"/>
          <p:cNvSpPr txBox="1"/>
          <p:nvPr/>
        </p:nvSpPr>
        <p:spPr>
          <a:xfrm>
            <a:off x="5956226" y="2974650"/>
            <a:ext cx="2855508" cy="400110"/>
          </a:xfrm>
          <a:prstGeom prst="rect">
            <a:avLst/>
          </a:prstGeom>
          <a:noFill/>
        </p:spPr>
        <p:txBody>
          <a:bodyPr wrap="square" rtlCol="0">
            <a:spAutoFit/>
          </a:bodyPr>
          <a:lstStyle/>
          <a:p>
            <a:pPr algn="ctr"/>
            <a:r>
              <a:rPr lang="en-US" sz="2000" b="1" dirty="0"/>
              <a:t>Andrew Kennings</a:t>
            </a:r>
          </a:p>
        </p:txBody>
      </p:sp>
      <p:pic>
        <p:nvPicPr>
          <p:cNvPr id="1028" name="Picture 4" descr="Image result for microsemi logo">
            <a:extLst>
              <a:ext uri="{FF2B5EF4-FFF2-40B4-BE49-F238E27FC236}">
                <a16:creationId xmlns:a16="http://schemas.microsoft.com/office/drawing/2014/main" xmlns="" id="{893063F3-062A-47C3-87A4-CA87E85B9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71" y="3636501"/>
            <a:ext cx="2369321" cy="7273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xilinx logo">
            <a:extLst>
              <a:ext uri="{FF2B5EF4-FFF2-40B4-BE49-F238E27FC236}">
                <a16:creationId xmlns:a16="http://schemas.microsoft.com/office/drawing/2014/main" xmlns="" id="{373E6346-F320-41B9-87D0-308C8C89F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074" y="3817205"/>
            <a:ext cx="1910862" cy="36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7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699" y="292250"/>
            <a:ext cx="8709457"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Multi-Deck Standard Cell Legalization Challenges</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graphicFrame>
        <p:nvGraphicFramePr>
          <p:cNvPr id="2" name="Diagram 1"/>
          <p:cNvGraphicFramePr/>
          <p:nvPr>
            <p:extLst>
              <p:ext uri="{D42A27DB-BD31-4B8C-83A1-F6EECF244321}">
                <p14:modId xmlns:p14="http://schemas.microsoft.com/office/powerpoint/2010/main" val="576003882"/>
              </p:ext>
            </p:extLst>
          </p:nvPr>
        </p:nvGraphicFramePr>
        <p:xfrm>
          <a:off x="1114792" y="992816"/>
          <a:ext cx="6412679" cy="3856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84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Contest Legalization </a:t>
            </a:r>
            <a:br>
              <a:rPr lang="en-US" b="1" dirty="0" smtClean="0"/>
            </a:br>
            <a:r>
              <a:rPr lang="en-US" b="1" dirty="0" smtClean="0"/>
              <a:t>Problem Constraints</a:t>
            </a:r>
            <a:endParaRPr lang="en-US" b="1"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319355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Hard </a:t>
            </a:r>
            <a:r>
              <a:rPr lang="en-US" b="1" dirty="0" smtClean="0"/>
              <a:t>Constraints for the contest</a:t>
            </a:r>
            <a:endParaRPr lang="en" b="1" dirty="0"/>
          </a:p>
        </p:txBody>
      </p:sp>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571500" lvl="0" indent="-342900" rtl="0">
              <a:spcBef>
                <a:spcPts val="0"/>
              </a:spcBef>
              <a:buClr>
                <a:srgbClr val="000000"/>
              </a:buClr>
              <a:buFont typeface="+mj-lt"/>
              <a:buAutoNum type="arabicPeriod"/>
            </a:pPr>
            <a:r>
              <a:rPr lang="en-US" dirty="0">
                <a:solidFill>
                  <a:schemeClr val="tx1"/>
                </a:solidFill>
              </a:rPr>
              <a:t>P/G alignment</a:t>
            </a:r>
          </a:p>
          <a:p>
            <a:pPr marL="571500" lvl="0" indent="-342900" rtl="0">
              <a:spcBef>
                <a:spcPts val="0"/>
              </a:spcBef>
              <a:buClr>
                <a:srgbClr val="000000"/>
              </a:buClr>
              <a:buFont typeface="+mj-lt"/>
              <a:buAutoNum type="arabicPeriod"/>
            </a:pPr>
            <a:r>
              <a:rPr lang="en-US" dirty="0">
                <a:solidFill>
                  <a:schemeClr val="tx1"/>
                </a:solidFill>
              </a:rPr>
              <a:t>Row and site alignment.</a:t>
            </a:r>
          </a:p>
          <a:p>
            <a:pPr marL="571500" lvl="0" indent="-342900" rtl="0">
              <a:spcBef>
                <a:spcPts val="0"/>
              </a:spcBef>
              <a:buClr>
                <a:srgbClr val="000000"/>
              </a:buClr>
              <a:buFont typeface="+mj-lt"/>
              <a:buAutoNum type="arabicPeriod"/>
            </a:pPr>
            <a:r>
              <a:rPr lang="en-US" dirty="0">
                <a:solidFill>
                  <a:schemeClr val="tx1"/>
                </a:solidFill>
              </a:rPr>
              <a:t>Fence regions.</a:t>
            </a:r>
          </a:p>
          <a:p>
            <a:pPr marL="571500" lvl="0" indent="-342900" rtl="0">
              <a:spcBef>
                <a:spcPts val="0"/>
              </a:spcBef>
              <a:buClr>
                <a:srgbClr val="000000"/>
              </a:buClr>
              <a:buFont typeface="+mj-lt"/>
              <a:buAutoNum type="arabicPeriod"/>
            </a:pPr>
            <a:r>
              <a:rPr lang="en-US" dirty="0">
                <a:solidFill>
                  <a:schemeClr val="tx1"/>
                </a:solidFill>
              </a:rPr>
              <a:t>30 minute timeout. </a:t>
            </a:r>
          </a:p>
          <a:p>
            <a:pPr marL="571500" lvl="0" indent="-342900" rtl="0">
              <a:spcBef>
                <a:spcPts val="0"/>
              </a:spcBef>
              <a:buClr>
                <a:srgbClr val="000000"/>
              </a:buClr>
              <a:buFont typeface="+mj-lt"/>
              <a:buAutoNum type="arabicPeriod"/>
            </a:pPr>
            <a:r>
              <a:rPr lang="en-US" dirty="0">
                <a:solidFill>
                  <a:schemeClr val="tx1"/>
                </a:solidFill>
              </a:rPr>
              <a:t>Maximum 8 threads per run.</a:t>
            </a:r>
            <a:endParaRPr lang="en"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3686243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P/G </a:t>
            </a:r>
            <a:r>
              <a:rPr lang="en-US" b="1" dirty="0"/>
              <a:t>Alignment</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13</a:t>
            </a:fld>
            <a:endParaRPr lang="en"/>
          </a:p>
        </p:txBody>
      </p:sp>
      <p:pic>
        <p:nvPicPr>
          <p:cNvPr id="2" name="Picture 1">
            <a:extLst>
              <a:ext uri="{FF2B5EF4-FFF2-40B4-BE49-F238E27FC236}">
                <a16:creationId xmlns:a16="http://schemas.microsoft.com/office/drawing/2014/main" xmlns="" id="{20FC2147-BF58-47FB-9B7A-B2DAA3F9C0A7}"/>
              </a:ext>
            </a:extLst>
          </p:cNvPr>
          <p:cNvPicPr>
            <a:picLocks noChangeAspect="1"/>
          </p:cNvPicPr>
          <p:nvPr/>
        </p:nvPicPr>
        <p:blipFill>
          <a:blip r:embed="rId3"/>
          <a:stretch>
            <a:fillRect/>
          </a:stretch>
        </p:blipFill>
        <p:spPr>
          <a:xfrm>
            <a:off x="36887" y="864950"/>
            <a:ext cx="8709920" cy="3937000"/>
          </a:xfrm>
          <a:prstGeom prst="rect">
            <a:avLst/>
          </a:prstGeom>
        </p:spPr>
      </p:pic>
    </p:spTree>
    <p:extLst>
      <p:ext uri="{BB962C8B-B14F-4D97-AF65-F5344CB8AC3E}">
        <p14:creationId xmlns:p14="http://schemas.microsoft.com/office/powerpoint/2010/main" val="2472758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Fence Region Constraints</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2" name="Picture 1">
            <a:extLst>
              <a:ext uri="{FF2B5EF4-FFF2-40B4-BE49-F238E27FC236}">
                <a16:creationId xmlns:a16="http://schemas.microsoft.com/office/drawing/2014/main" xmlns="" id="{00FCB479-8118-47DC-86CD-5E2544FB4DB0}"/>
              </a:ext>
            </a:extLst>
          </p:cNvPr>
          <p:cNvPicPr>
            <a:picLocks noChangeAspect="1"/>
          </p:cNvPicPr>
          <p:nvPr/>
        </p:nvPicPr>
        <p:blipFill>
          <a:blip r:embed="rId3"/>
          <a:stretch>
            <a:fillRect/>
          </a:stretch>
        </p:blipFill>
        <p:spPr>
          <a:xfrm>
            <a:off x="1516706" y="1437058"/>
            <a:ext cx="6005080" cy="3066554"/>
          </a:xfrm>
          <a:prstGeom prst="rect">
            <a:avLst/>
          </a:prstGeom>
        </p:spPr>
      </p:pic>
    </p:spTree>
    <p:extLst>
      <p:ext uri="{BB962C8B-B14F-4D97-AF65-F5344CB8AC3E}">
        <p14:creationId xmlns:p14="http://schemas.microsoft.com/office/powerpoint/2010/main" val="222000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Soft </a:t>
            </a:r>
            <a:r>
              <a:rPr lang="en-US" b="1" dirty="0" smtClean="0"/>
              <a:t>Constraints for the Contest</a:t>
            </a:r>
            <a:endParaRPr lang="en" b="1" dirty="0"/>
          </a:p>
        </p:txBody>
      </p:sp>
      <p:sp>
        <p:nvSpPr>
          <p:cNvPr id="60" name="Shape 60"/>
          <p:cNvSpPr txBox="1">
            <a:spLocks noGrp="1"/>
          </p:cNvSpPr>
          <p:nvPr>
            <p:ph type="body" idx="1"/>
          </p:nvPr>
        </p:nvSpPr>
        <p:spPr>
          <a:xfrm>
            <a:off x="311700" y="1017725"/>
            <a:ext cx="8241300" cy="2525575"/>
          </a:xfrm>
          <a:prstGeom prst="rect">
            <a:avLst/>
          </a:prstGeom>
        </p:spPr>
        <p:txBody>
          <a:bodyPr lIns="91425" tIns="91425" rIns="91425" bIns="91425" anchor="t" anchorCtr="0">
            <a:noAutofit/>
          </a:bodyPr>
          <a:lstStyle/>
          <a:p>
            <a:pPr marL="571500" lvl="0" indent="-342900" rtl="0">
              <a:spcBef>
                <a:spcPts val="0"/>
              </a:spcBef>
              <a:buClr>
                <a:srgbClr val="000000"/>
              </a:buClr>
              <a:buFont typeface="+mj-lt"/>
              <a:buAutoNum type="arabicPeriod"/>
            </a:pPr>
            <a:r>
              <a:rPr lang="en-US" dirty="0">
                <a:solidFill>
                  <a:schemeClr val="tx1"/>
                </a:solidFill>
              </a:rPr>
              <a:t>Target </a:t>
            </a:r>
            <a:r>
              <a:rPr lang="en-US" dirty="0" smtClean="0">
                <a:solidFill>
                  <a:schemeClr val="tx1"/>
                </a:solidFill>
              </a:rPr>
              <a:t>Area </a:t>
            </a:r>
            <a:r>
              <a:rPr lang="en-US" dirty="0" smtClean="0">
                <a:solidFill>
                  <a:schemeClr val="tx1"/>
                </a:solidFill>
              </a:rPr>
              <a:t>Utilization</a:t>
            </a:r>
            <a:endParaRPr lang="en-US" dirty="0">
              <a:solidFill>
                <a:schemeClr val="tx1"/>
              </a:solidFill>
            </a:endParaRPr>
          </a:p>
          <a:p>
            <a:pPr marL="571500" lvl="0" indent="-342900" rtl="0">
              <a:spcBef>
                <a:spcPts val="0"/>
              </a:spcBef>
              <a:buClr>
                <a:srgbClr val="000000"/>
              </a:buClr>
              <a:buFont typeface="+mj-lt"/>
              <a:buAutoNum type="arabicPeriod"/>
            </a:pPr>
            <a:r>
              <a:rPr lang="en-US" dirty="0">
                <a:solidFill>
                  <a:schemeClr val="tx1"/>
                </a:solidFill>
              </a:rPr>
              <a:t>Maximum cell </a:t>
            </a:r>
            <a:r>
              <a:rPr lang="en-US" dirty="0" smtClean="0">
                <a:solidFill>
                  <a:schemeClr val="tx1"/>
                </a:solidFill>
              </a:rPr>
              <a:t>movement objective</a:t>
            </a:r>
            <a:endParaRPr lang="en-US" dirty="0">
              <a:solidFill>
                <a:schemeClr val="tx1"/>
              </a:solidFill>
            </a:endParaRPr>
          </a:p>
          <a:p>
            <a:pPr marL="571500" lvl="0" indent="-342900" rtl="0">
              <a:spcBef>
                <a:spcPts val="0"/>
              </a:spcBef>
              <a:buClr>
                <a:srgbClr val="000000"/>
              </a:buClr>
              <a:buFont typeface="+mj-lt"/>
              <a:buAutoNum type="arabicPeriod"/>
            </a:pPr>
            <a:r>
              <a:rPr lang="en-US" dirty="0">
                <a:solidFill>
                  <a:schemeClr val="tx1"/>
                </a:solidFill>
              </a:rPr>
              <a:t>Detailed routing constraints</a:t>
            </a:r>
          </a:p>
          <a:p>
            <a:pPr marL="228600" lvl="4">
              <a:buClr>
                <a:srgbClr val="000000"/>
              </a:buClr>
            </a:pPr>
            <a:r>
              <a:rPr lang="en-US" sz="1800" dirty="0">
                <a:solidFill>
                  <a:schemeClr val="tx1"/>
                </a:solidFill>
              </a:rPr>
              <a:t>	- Cell spacing, pin access and shorts.</a:t>
            </a:r>
          </a:p>
          <a:p>
            <a:pPr marL="571500" lvl="4" indent="-342900">
              <a:buClr>
                <a:srgbClr val="000000"/>
              </a:buClr>
              <a:buFont typeface="+mj-lt"/>
              <a:buAutoNum type="arabicPeriod"/>
            </a:pPr>
            <a:endParaRPr lang="en-US" sz="1800" dirty="0">
              <a:solidFill>
                <a:schemeClr val="tx1"/>
              </a:solidFill>
            </a:endParaRPr>
          </a:p>
          <a:p>
            <a:pPr marL="571500" lvl="5" indent="-342900">
              <a:buClr>
                <a:srgbClr val="000000"/>
              </a:buClr>
              <a:buFont typeface="+mj-lt"/>
              <a:buAutoNum type="arabicPeriod"/>
            </a:pPr>
            <a:endParaRPr lang="en" sz="1800"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240355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Challenges – Edge Spacing </a:t>
            </a:r>
            <a:r>
              <a:rPr lang="en-US" b="1" dirty="0" smtClean="0"/>
              <a:t>Constraints</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
        <p:nvSpPr>
          <p:cNvPr id="5" name="TextBox 4"/>
          <p:cNvSpPr txBox="1"/>
          <p:nvPr/>
        </p:nvSpPr>
        <p:spPr>
          <a:xfrm>
            <a:off x="2452402" y="4266170"/>
            <a:ext cx="3194679" cy="307777"/>
          </a:xfrm>
          <a:prstGeom prst="rect">
            <a:avLst/>
          </a:prstGeom>
          <a:noFill/>
        </p:spPr>
        <p:txBody>
          <a:bodyPr wrap="square" rtlCol="0">
            <a:spAutoFit/>
          </a:bodyPr>
          <a:lstStyle/>
          <a:p>
            <a:r>
              <a:rPr lang="en-US" dirty="0">
                <a:solidFill>
                  <a:srgbClr val="FF0000"/>
                </a:solidFill>
              </a:rPr>
              <a:t>Two cells are too close to each other</a:t>
            </a:r>
          </a:p>
        </p:txBody>
      </p:sp>
      <p:grpSp>
        <p:nvGrpSpPr>
          <p:cNvPr id="4" name="Group 3"/>
          <p:cNvGrpSpPr/>
          <p:nvPr/>
        </p:nvGrpSpPr>
        <p:grpSpPr>
          <a:xfrm>
            <a:off x="1476928" y="1318942"/>
            <a:ext cx="6190145" cy="2793332"/>
            <a:chOff x="1476928" y="1318942"/>
            <a:chExt cx="6190145" cy="2793332"/>
          </a:xfrm>
        </p:grpSpPr>
        <p:sp>
          <p:nvSpPr>
            <p:cNvPr id="23" name="Cube 22"/>
            <p:cNvSpPr/>
            <p:nvPr/>
          </p:nvSpPr>
          <p:spPr>
            <a:xfrm>
              <a:off x="2107642" y="2364601"/>
              <a:ext cx="2921667" cy="1448450"/>
            </a:xfrm>
            <a:prstGeom prst="cube">
              <a:avLst>
                <a:gd name="adj" fmla="val 78424"/>
              </a:avLst>
            </a:prstGeom>
            <a:solidFill>
              <a:schemeClr val="bg1">
                <a:lumMod val="65000"/>
                <a:alpha val="51000"/>
              </a:schemeClr>
            </a:solidFill>
          </p:spPr>
          <p:style>
            <a:lnRef idx="3">
              <a:schemeClr val="lt1"/>
            </a:lnRef>
            <a:fillRef idx="1">
              <a:schemeClr val="dk1"/>
            </a:fillRef>
            <a:effectRef idx="1">
              <a:schemeClr val="dk1"/>
            </a:effectRef>
            <a:fontRef idx="minor">
              <a:schemeClr val="lt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9pPr>
            </a:lstStyle>
            <a:p>
              <a:pPr algn="ctr"/>
              <a:endParaRPr lang="en-US" dirty="0"/>
            </a:p>
          </p:txBody>
        </p:sp>
        <p:sp>
          <p:nvSpPr>
            <p:cNvPr id="21" name="Cube 20"/>
            <p:cNvSpPr/>
            <p:nvPr/>
          </p:nvSpPr>
          <p:spPr>
            <a:xfrm>
              <a:off x="4109965" y="2376108"/>
              <a:ext cx="2921667" cy="1448450"/>
            </a:xfrm>
            <a:prstGeom prst="cube">
              <a:avLst>
                <a:gd name="adj" fmla="val 78424"/>
              </a:avLst>
            </a:prstGeom>
            <a:solidFill>
              <a:schemeClr val="bg1">
                <a:lumMod val="65000"/>
              </a:schemeClr>
            </a:solidFill>
            <a:ln>
              <a:solidFill>
                <a:schemeClr val="bg1">
                  <a:lumMod val="95000"/>
                </a:schemeClr>
              </a:solidFill>
            </a:ln>
          </p:spPr>
          <p:style>
            <a:lnRef idx="3">
              <a:schemeClr val="lt1"/>
            </a:lnRef>
            <a:fillRef idx="1">
              <a:schemeClr val="dk1"/>
            </a:fillRef>
            <a:effectRef idx="1">
              <a:schemeClr val="dk1"/>
            </a:effectRef>
            <a:fontRef idx="minor">
              <a:schemeClr val="lt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9pPr>
            </a:lstStyle>
            <a:p>
              <a:pPr algn="ctr"/>
              <a:endParaRPr lang="en-US" dirty="0"/>
            </a:p>
          </p:txBody>
        </p:sp>
        <p:cxnSp>
          <p:nvCxnSpPr>
            <p:cNvPr id="18" name="Straight Arrow Connector 17"/>
            <p:cNvCxnSpPr>
              <a:cxnSpLocks/>
              <a:stCxn id="19" idx="2"/>
              <a:endCxn id="20" idx="1"/>
            </p:cNvCxnSpPr>
            <p:nvPr/>
          </p:nvCxnSpPr>
          <p:spPr>
            <a:xfrm>
              <a:off x="4742979" y="1780607"/>
              <a:ext cx="126141" cy="3345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67"/>
            <p:cNvSpPr txBox="1"/>
            <p:nvPr/>
          </p:nvSpPr>
          <p:spPr>
            <a:xfrm>
              <a:off x="1818884" y="1318942"/>
              <a:ext cx="5848189" cy="461665"/>
            </a:xfrm>
            <a:prstGeom prst="rect">
              <a:avLst/>
            </a:prstGeom>
            <a:noFill/>
          </p:spPr>
          <p:txBody>
            <a:bodyPr wrap="square" rtlCol="0">
              <a:sp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pPr algn="ctr"/>
              <a:r>
                <a:rPr lang="en-US" sz="2400" dirty="0"/>
                <a:t>Prone to pin access </a:t>
              </a:r>
              <a:r>
                <a:rPr lang="en-US" sz="2400"/>
                <a:t>and short problems </a:t>
              </a:r>
              <a:endParaRPr lang="en-US" sz="2400" dirty="0"/>
            </a:p>
          </p:txBody>
        </p:sp>
        <p:sp>
          <p:nvSpPr>
            <p:cNvPr id="12" name="Cube 11"/>
            <p:cNvSpPr/>
            <p:nvPr/>
          </p:nvSpPr>
          <p:spPr>
            <a:xfrm>
              <a:off x="1476928" y="2390642"/>
              <a:ext cx="6190145" cy="1452987"/>
            </a:xfrm>
            <a:prstGeom prst="cube">
              <a:avLst>
                <a:gd name="adj" fmla="val 78424"/>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9pPr>
            </a:lstStyle>
            <a:p>
              <a:pPr algn="ctr"/>
              <a:endParaRPr lang="en-US"/>
            </a:p>
          </p:txBody>
        </p:sp>
        <p:sp>
          <p:nvSpPr>
            <p:cNvPr id="20" name="Oval 19"/>
            <p:cNvSpPr/>
            <p:nvPr/>
          </p:nvSpPr>
          <p:spPr>
            <a:xfrm rot="3007217">
              <a:off x="3956571" y="1770742"/>
              <a:ext cx="1051639" cy="2304068"/>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lt1"/>
                  </a:solidFill>
                  <a:latin typeface="+mn-lt"/>
                  <a:ea typeface="+mn-ea"/>
                  <a:cs typeface="+mn-cs"/>
                  <a:sym typeface="Arial"/>
                </a:defRPr>
              </a:lvl9pPr>
            </a:lstStyle>
            <a:p>
              <a:pPr algn="ctr"/>
              <a:endParaRPr lang="en-US"/>
            </a:p>
          </p:txBody>
        </p:sp>
        <p:cxnSp>
          <p:nvCxnSpPr>
            <p:cNvPr id="3" name="Straight Arrow Connector 2"/>
            <p:cNvCxnSpPr>
              <a:cxnSpLocks/>
            </p:cNvCxnSpPr>
            <p:nvPr/>
          </p:nvCxnSpPr>
          <p:spPr>
            <a:xfrm>
              <a:off x="3905762" y="4112274"/>
              <a:ext cx="28796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ube 23"/>
            <p:cNvSpPr/>
            <p:nvPr/>
          </p:nvSpPr>
          <p:spPr>
            <a:xfrm>
              <a:off x="2912088" y="2364600"/>
              <a:ext cx="1197877" cy="1114482"/>
            </a:xfrm>
            <a:prstGeom prst="cube">
              <a:avLst>
                <a:gd name="adj" fmla="val 87398"/>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dirty="0"/>
            </a:p>
          </p:txBody>
        </p:sp>
        <p:sp>
          <p:nvSpPr>
            <p:cNvPr id="25" name="Cube 24"/>
            <p:cNvSpPr/>
            <p:nvPr/>
          </p:nvSpPr>
          <p:spPr>
            <a:xfrm>
              <a:off x="2237172" y="2364597"/>
              <a:ext cx="1197877" cy="1114482"/>
            </a:xfrm>
            <a:prstGeom prst="cube">
              <a:avLst>
                <a:gd name="adj" fmla="val 87398"/>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dirty="0"/>
            </a:p>
          </p:txBody>
        </p:sp>
        <p:sp>
          <p:nvSpPr>
            <p:cNvPr id="17" name="Cube 16"/>
            <p:cNvSpPr/>
            <p:nvPr/>
          </p:nvSpPr>
          <p:spPr>
            <a:xfrm>
              <a:off x="4193723" y="2378299"/>
              <a:ext cx="1197877" cy="1089797"/>
            </a:xfrm>
            <a:prstGeom prst="cube">
              <a:avLst>
                <a:gd name="adj" fmla="val 87398"/>
              </a:avLst>
            </a:prstGeom>
            <a:solidFill>
              <a:srgbClr val="FF6699"/>
            </a:solidFill>
            <a:ln>
              <a:solidFill>
                <a:schemeClr val="accent5">
                  <a:shade val="95000"/>
                  <a:satMod val="105000"/>
                </a:schemeClr>
              </a:solidFill>
            </a:ln>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dirty="0"/>
            </a:p>
          </p:txBody>
        </p:sp>
        <p:sp>
          <p:nvSpPr>
            <p:cNvPr id="13" name="Cube 12"/>
            <p:cNvSpPr/>
            <p:nvPr/>
          </p:nvSpPr>
          <p:spPr>
            <a:xfrm>
              <a:off x="3594325" y="2392146"/>
              <a:ext cx="1197877" cy="1089797"/>
            </a:xfrm>
            <a:prstGeom prst="cube">
              <a:avLst>
                <a:gd name="adj" fmla="val 87398"/>
              </a:avLst>
            </a:prstGeom>
            <a:solidFill>
              <a:srgbClr val="FF6699"/>
            </a:solidFill>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a:p>
          </p:txBody>
        </p:sp>
        <p:sp>
          <p:nvSpPr>
            <p:cNvPr id="16" name="Cube 15"/>
            <p:cNvSpPr/>
            <p:nvPr/>
          </p:nvSpPr>
          <p:spPr>
            <a:xfrm>
              <a:off x="5596648" y="2387611"/>
              <a:ext cx="1197877" cy="1089797"/>
            </a:xfrm>
            <a:prstGeom prst="cube">
              <a:avLst>
                <a:gd name="adj" fmla="val 87398"/>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a:p>
          </p:txBody>
        </p:sp>
        <p:sp>
          <p:nvSpPr>
            <p:cNvPr id="22" name="Cube 21"/>
            <p:cNvSpPr/>
            <p:nvPr/>
          </p:nvSpPr>
          <p:spPr>
            <a:xfrm>
              <a:off x="4914411" y="2376107"/>
              <a:ext cx="1197877" cy="1114482"/>
            </a:xfrm>
            <a:prstGeom prst="cube">
              <a:avLst>
                <a:gd name="adj" fmla="val 87398"/>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1pPr>
              <a:lvl2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2pPr>
              <a:lvl3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3pPr>
              <a:lvl4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4pPr>
              <a:lvl5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5pPr>
              <a:lvl6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6pPr>
              <a:lvl7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7pPr>
              <a:lvl8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8pPr>
              <a:lvl9pPr marR="0" algn="l" rtl="0">
                <a:lnSpc>
                  <a:spcPct val="100000"/>
                </a:lnSpc>
                <a:spcBef>
                  <a:spcPts val="0"/>
                </a:spcBef>
                <a:spcAft>
                  <a:spcPts val="0"/>
                </a:spcAft>
                <a:buNone/>
                <a:defRPr sz="1400" b="0" i="0" u="none" strike="noStrike" cap="none" baseline="0">
                  <a:solidFill>
                    <a:schemeClr val="dk1"/>
                  </a:solidFill>
                  <a:latin typeface="+mn-lt"/>
                  <a:ea typeface="+mn-ea"/>
                  <a:cs typeface="+mn-cs"/>
                  <a:sym typeface="Arial"/>
                </a:defRPr>
              </a:lvl9pPr>
            </a:lstStyle>
            <a:p>
              <a:pPr algn="ctr"/>
              <a:endParaRPr lang="en-US" dirty="0"/>
            </a:p>
          </p:txBody>
        </p:sp>
      </p:grpSp>
    </p:spTree>
    <p:extLst>
      <p:ext uri="{BB962C8B-B14F-4D97-AF65-F5344CB8AC3E}">
        <p14:creationId xmlns:p14="http://schemas.microsoft.com/office/powerpoint/2010/main" val="28727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 Metrics</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Tree>
    <p:extLst>
      <p:ext uri="{BB962C8B-B14F-4D97-AF65-F5344CB8AC3E}">
        <p14:creationId xmlns:p14="http://schemas.microsoft.com/office/powerpoint/2010/main" val="300577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Evaluation Metrics</a:t>
            </a:r>
            <a:endParaRPr lang="en" b="1" dirty="0"/>
          </a:p>
        </p:txBody>
      </p:sp>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228600" lvl="0" rtl="0">
              <a:spcBef>
                <a:spcPts val="0"/>
              </a:spcBef>
              <a:buClr>
                <a:srgbClr val="000000"/>
              </a:buClr>
            </a:pPr>
            <a:r>
              <a:rPr lang="en-US" dirty="0">
                <a:solidFill>
                  <a:schemeClr val="tx1"/>
                </a:solidFill>
              </a:rPr>
              <a:t>The score of a solution is computed based on 5 metrics:</a:t>
            </a:r>
          </a:p>
          <a:p>
            <a:pPr marL="571500" lvl="1" indent="-342900">
              <a:buClr>
                <a:srgbClr val="000000"/>
              </a:buClr>
              <a:buFont typeface="+mj-lt"/>
              <a:buAutoNum type="arabicPeriod"/>
            </a:pPr>
            <a:r>
              <a:rPr lang="en-US" sz="1800" dirty="0">
                <a:solidFill>
                  <a:schemeClr val="tx1"/>
                </a:solidFill>
              </a:rPr>
              <a:t>Maximum cell movement - penalized by the maximum movement specific for the design.</a:t>
            </a:r>
          </a:p>
          <a:p>
            <a:pPr marL="571500" lvl="1" indent="-342900">
              <a:buClr>
                <a:srgbClr val="000000"/>
              </a:buClr>
              <a:buFont typeface="+mj-lt"/>
              <a:buAutoNum type="arabicPeriod"/>
            </a:pPr>
            <a:r>
              <a:rPr lang="en-US" sz="1800" dirty="0">
                <a:solidFill>
                  <a:schemeClr val="tx1"/>
                </a:solidFill>
              </a:rPr>
              <a:t>Average cell movement</a:t>
            </a:r>
          </a:p>
          <a:p>
            <a:pPr marL="571500" lvl="1" indent="-342900">
              <a:buClr>
                <a:srgbClr val="000000"/>
              </a:buClr>
              <a:buFont typeface="+mj-lt"/>
              <a:buAutoNum type="arabicPeriod"/>
            </a:pPr>
            <a:r>
              <a:rPr lang="en-US" sz="1800" dirty="0">
                <a:solidFill>
                  <a:schemeClr val="tx1"/>
                </a:solidFill>
              </a:rPr>
              <a:t>HPWL - penalized by the maximum utilization defined for the design.</a:t>
            </a:r>
          </a:p>
          <a:p>
            <a:pPr marL="571500" lvl="1" indent="-342900">
              <a:buClr>
                <a:srgbClr val="000000"/>
              </a:buClr>
              <a:buFont typeface="+mj-lt"/>
              <a:buAutoNum type="arabicPeriod"/>
            </a:pPr>
            <a:r>
              <a:rPr lang="en-US" sz="1800" dirty="0">
                <a:solidFill>
                  <a:schemeClr val="tx1"/>
                </a:solidFill>
              </a:rPr>
              <a:t>Runtime</a:t>
            </a:r>
          </a:p>
          <a:p>
            <a:pPr marL="571500" lvl="1" indent="-342900">
              <a:buClr>
                <a:srgbClr val="000000"/>
              </a:buClr>
              <a:buFont typeface="+mj-lt"/>
              <a:buAutoNum type="arabicPeriod"/>
            </a:pPr>
            <a:r>
              <a:rPr lang="en-US" sz="1800" dirty="0">
                <a:solidFill>
                  <a:schemeClr val="tx1"/>
                </a:solidFill>
              </a:rPr>
              <a:t>Detailed routing rule violations</a:t>
            </a:r>
            <a:endParaRPr lang="en" sz="1800"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257283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Total Design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311700" y="864950"/>
                <a:ext cx="8241300" cy="4066800"/>
              </a:xfrm>
              <a:prstGeom prst="rect">
                <a:avLst/>
              </a:prstGeom>
            </p:spPr>
            <p:txBody>
              <a:bodyPr lIns="91425" tIns="91425" rIns="91425" bIns="91425" anchor="t" anchorCtr="0">
                <a:noAutofit/>
              </a:bodyPr>
              <a:lstStyle/>
              <a:p>
                <a:endParaRPr lang="en-US" sz="1600" b="1" i="1" dirty="0" smtClean="0">
                  <a:solidFill>
                    <a:schemeClr val="tx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𝒕𝒐𝒕𝒂𝒍</m:t>
                          </m:r>
                        </m:sub>
                      </m:sSub>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𝒂𝒎</m:t>
                          </m:r>
                        </m:sub>
                      </m:sSub>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𝒎𝒎</m:t>
                          </m:r>
                        </m:sub>
                      </m:sSub>
                      <m:r>
                        <a:rPr lang="en-US" sz="1600" b="1" i="1">
                          <a:solidFill>
                            <a:schemeClr val="tx1"/>
                          </a:solidFill>
                          <a:latin typeface="Cambria Math" panose="02040503050406030204" pitchFamily="18" charset="0"/>
                        </a:rPr>
                        <m:t>∗</m:t>
                      </m:r>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𝟏</m:t>
                          </m:r>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𝒉𝒑𝒘𝒍</m:t>
                              </m:r>
                            </m:sub>
                          </m:sSub>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𝒗</m:t>
                              </m:r>
                            </m:sub>
                          </m:sSub>
                        </m:e>
                      </m:d>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𝒕</m:t>
                          </m:r>
                        </m:sub>
                      </m:sSub>
                      <m:r>
                        <a:rPr lang="en-US" sz="1600" b="1" i="1">
                          <a:solidFill>
                            <a:schemeClr val="tx1"/>
                          </a:solidFill>
                          <a:latin typeface="Cambria Math" panose="02040503050406030204" pitchFamily="18" charset="0"/>
                        </a:rPr>
                        <m:t>)</m:t>
                      </m:r>
                    </m:oMath>
                  </m:oMathPara>
                </a14:m>
                <a:endParaRPr lang="en-US" sz="1600" dirty="0" smtClean="0">
                  <a:solidFill>
                    <a:schemeClr val="tx1"/>
                  </a:solidFill>
                </a:endParaRPr>
              </a:p>
              <a:p>
                <a:pPr/>
                <a:r>
                  <a:rPr lang="en-US" sz="1600" dirty="0" smtClean="0">
                    <a:solidFill>
                      <a:schemeClr val="tx1"/>
                    </a:solidFill>
                    <a:latin typeface="Cambria Math" panose="02040503050406030204" pitchFamily="18" charset="0"/>
                    <a:ea typeface="Cambria Math" panose="02040503050406030204" pitchFamily="18" charset="0"/>
                  </a:rPr>
                  <a:t>Where</a:t>
                </a:r>
                <a:endParaRPr lang="en-US" sz="1600" dirty="0" smtClean="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𝑚𝑚</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M</m:t>
                      </m:r>
                      <m:r>
                        <m:rPr>
                          <m:sty m:val="p"/>
                        </m:rPr>
                        <a:rPr lang="en-US" sz="1600" i="0">
                          <a:solidFill>
                            <a:schemeClr val="tx1"/>
                          </a:solidFill>
                          <a:latin typeface="Cambria Math" panose="02040503050406030204" pitchFamily="18" charset="0"/>
                        </a:rPr>
                        <m:t>aximum</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movement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score</m:t>
                      </m:r>
                    </m:oMath>
                  </m:oMathPara>
                </a14:m>
                <a:endParaRPr lang="en-US" sz="1600" dirty="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𝑎𝑚</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A</m:t>
                      </m:r>
                      <m:r>
                        <m:rPr>
                          <m:sty m:val="p"/>
                        </m:rPr>
                        <a:rPr lang="en-US" sz="1600" i="0">
                          <a:solidFill>
                            <a:schemeClr val="tx1"/>
                          </a:solidFill>
                          <a:latin typeface="Cambria Math" panose="02040503050406030204" pitchFamily="18" charset="0"/>
                        </a:rPr>
                        <m:t>verage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movement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score</m:t>
                      </m:r>
                    </m:oMath>
                  </m:oMathPara>
                </a14:m>
                <a:endParaRPr lang="en-US" sz="1600" dirty="0">
                  <a:solidFill>
                    <a:schemeClr val="tx1"/>
                  </a:solidFill>
                  <a:latin typeface="+mn-lt"/>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h𝑝𝑤𝑙</m:t>
                          </m:r>
                        </m:sub>
                      </m:sSub>
                      <m:r>
                        <a:rPr lang="en-US" sz="1600" b="0" i="0"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HPWL</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score</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R</m:t>
                      </m:r>
                      <m:r>
                        <m:rPr>
                          <m:sty m:val="p"/>
                        </m:rPr>
                        <a:rPr lang="en-US" sz="1600" i="0">
                          <a:solidFill>
                            <a:schemeClr val="tx1"/>
                          </a:solidFill>
                          <a:latin typeface="Cambria Math" panose="02040503050406030204" pitchFamily="18" charset="0"/>
                        </a:rPr>
                        <m:t>untime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score</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𝑣</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S</m:t>
                      </m:r>
                      <m:r>
                        <m:rPr>
                          <m:sty m:val="p"/>
                        </m:rPr>
                        <a:rPr lang="en-US" sz="1600" i="0">
                          <a:solidFill>
                            <a:schemeClr val="tx1"/>
                          </a:solidFill>
                          <a:latin typeface="Cambria Math" panose="02040503050406030204" pitchFamily="18" charset="0"/>
                        </a:rPr>
                        <m:t>oft</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detailed</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routing</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rules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constraint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score</m:t>
                      </m:r>
                    </m:oMath>
                  </m:oMathPara>
                </a14:m>
                <a:endParaRPr lang="en-US" sz="1600" dirty="0">
                  <a:solidFill>
                    <a:schemeClr val="tx1"/>
                  </a:solidFill>
                </a:endParaRPr>
              </a:p>
              <a:p>
                <a:pPr marL="228600" lvl="0" rtl="0">
                  <a:spcBef>
                    <a:spcPts val="0"/>
                  </a:spcBef>
                  <a:buClr>
                    <a:srgbClr val="000000"/>
                  </a:buClr>
                </a:pPr>
                <a:endParaRPr lang="en" sz="1800"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311700" y="864950"/>
                <a:ext cx="8241300" cy="4066800"/>
              </a:xfrm>
              <a:prstGeom prst="rect">
                <a:avLst/>
              </a:prstGeom>
              <a:blipFill rotWithShape="0">
                <a:blip r:embed="rId3"/>
                <a:stretch>
                  <a:fillRect l="-370"/>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415316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Outline</a:t>
            </a:r>
            <a:endParaRPr lang="en" b="1" dirty="0"/>
          </a:p>
        </p:txBody>
      </p:sp>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514350" lvl="0" indent="-285750" rtl="0">
              <a:spcBef>
                <a:spcPts val="0"/>
              </a:spcBef>
              <a:buClr>
                <a:srgbClr val="000000"/>
              </a:buClr>
              <a:buFont typeface="Arial" panose="020B0604020202020204" pitchFamily="34" charset="0"/>
              <a:buChar char="•"/>
            </a:pPr>
            <a:r>
              <a:rPr lang="en-US" b="1" dirty="0">
                <a:solidFill>
                  <a:schemeClr val="tx1"/>
                </a:solidFill>
              </a:rPr>
              <a:t>Problem Description &amp; Challenges</a:t>
            </a:r>
          </a:p>
          <a:p>
            <a:pPr marL="514350" lvl="0" indent="-285750" rtl="0">
              <a:spcBef>
                <a:spcPts val="0"/>
              </a:spcBef>
              <a:buClr>
                <a:srgbClr val="000000"/>
              </a:buClr>
              <a:buFont typeface="Arial" panose="020B0604020202020204" pitchFamily="34" charset="0"/>
              <a:buChar char="•"/>
            </a:pPr>
            <a:r>
              <a:rPr lang="en-US" b="1" dirty="0" smtClean="0">
                <a:solidFill>
                  <a:schemeClr val="tx1"/>
                </a:solidFill>
              </a:rPr>
              <a:t>Multi-Deck Cell Legalization Problem Constraints</a:t>
            </a:r>
            <a:endParaRPr lang="en-US" b="1" dirty="0">
              <a:solidFill>
                <a:schemeClr val="tx1"/>
              </a:solidFill>
            </a:endParaRPr>
          </a:p>
          <a:p>
            <a:pPr marL="514350" lvl="0" indent="-285750" rtl="0">
              <a:spcBef>
                <a:spcPts val="0"/>
              </a:spcBef>
              <a:buClr>
                <a:srgbClr val="000000"/>
              </a:buClr>
              <a:buFont typeface="Arial" panose="020B0604020202020204" pitchFamily="34" charset="0"/>
              <a:buChar char="•"/>
            </a:pPr>
            <a:r>
              <a:rPr lang="en-US" b="1" dirty="0">
                <a:solidFill>
                  <a:schemeClr val="tx1"/>
                </a:solidFill>
              </a:rPr>
              <a:t>Evaluation Metrics</a:t>
            </a:r>
          </a:p>
          <a:p>
            <a:pPr marL="514350" lvl="0" indent="-285750" rtl="0">
              <a:spcBef>
                <a:spcPts val="0"/>
              </a:spcBef>
              <a:buClr>
                <a:srgbClr val="000000"/>
              </a:buClr>
              <a:buFont typeface="Arial" panose="020B0604020202020204" pitchFamily="34" charset="0"/>
              <a:buChar char="•"/>
            </a:pPr>
            <a:r>
              <a:rPr lang="en-US" b="1" dirty="0">
                <a:solidFill>
                  <a:schemeClr val="tx1"/>
                </a:solidFill>
              </a:rPr>
              <a:t>Benchmark Design Suites</a:t>
            </a:r>
          </a:p>
          <a:p>
            <a:pPr marL="514350" lvl="0" indent="-285750" rtl="0">
              <a:spcBef>
                <a:spcPts val="0"/>
              </a:spcBef>
              <a:buClr>
                <a:srgbClr val="000000"/>
              </a:buClr>
              <a:buFont typeface="Arial" panose="020B0604020202020204" pitchFamily="34" charset="0"/>
              <a:buChar char="•"/>
            </a:pPr>
            <a:r>
              <a:rPr lang="en-US" b="1" dirty="0" smtClean="0">
                <a:solidFill>
                  <a:schemeClr val="tx1"/>
                </a:solidFill>
              </a:rPr>
              <a:t>Contest Results</a:t>
            </a:r>
          </a:p>
          <a:p>
            <a:pPr marL="514350" lvl="0" indent="-285750" rtl="0">
              <a:spcBef>
                <a:spcPts val="0"/>
              </a:spcBef>
              <a:buClr>
                <a:srgbClr val="000000"/>
              </a:buClr>
              <a:buFont typeface="Arial" panose="020B0604020202020204" pitchFamily="34" charset="0"/>
              <a:buChar char="•"/>
            </a:pPr>
            <a:r>
              <a:rPr lang="en-US" b="1" dirty="0" smtClean="0">
                <a:solidFill>
                  <a:schemeClr val="tx1"/>
                </a:solidFill>
              </a:rPr>
              <a:t>Team Videos</a:t>
            </a:r>
          </a:p>
          <a:p>
            <a:pPr marL="514350" lvl="0" indent="-285750" rtl="0">
              <a:spcBef>
                <a:spcPts val="0"/>
              </a:spcBef>
              <a:buClr>
                <a:srgbClr val="000000"/>
              </a:buClr>
              <a:buFont typeface="Arial" panose="020B0604020202020204" pitchFamily="34" charset="0"/>
              <a:buChar char="•"/>
            </a:pPr>
            <a:r>
              <a:rPr lang="en-US" b="1" dirty="0" smtClean="0">
                <a:solidFill>
                  <a:schemeClr val="tx1"/>
                </a:solidFill>
              </a:rPr>
              <a:t>The </a:t>
            </a:r>
            <a:r>
              <a:rPr lang="en-US" b="1" dirty="0" smtClean="0">
                <a:solidFill>
                  <a:schemeClr val="tx1"/>
                </a:solidFill>
              </a:rPr>
              <a:t>Winners</a:t>
            </a:r>
            <a:endParaRPr lang="en" b="1"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Maximum Cell Movement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a14:m>
                  <m:oMathPara xmlns:m="http://schemas.openxmlformats.org/officeDocument/2006/math">
                    <m:oMathParaPr>
                      <m:jc m:val="center"/>
                    </m:oMathParaPr>
                    <m:oMath xmlns:m="http://schemas.openxmlformats.org/officeDocument/2006/math">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𝒎𝒎</m:t>
                          </m:r>
                        </m:sub>
                      </m:sSub>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r>
                        <a:rPr lang="en-US" sz="1600" b="1" i="1">
                          <a:solidFill>
                            <a:schemeClr val="tx1"/>
                          </a:solidFill>
                          <a:latin typeface="Cambria Math" panose="02040503050406030204" pitchFamily="18" charset="0"/>
                        </a:rPr>
                        <m:t>+</m:t>
                      </m:r>
                      <m:d>
                        <m:dPr>
                          <m:ctrlPr>
                            <a:rPr lang="en-US" sz="1600" b="1" i="1">
                              <a:solidFill>
                                <a:schemeClr val="tx1"/>
                              </a:solidFill>
                              <a:latin typeface="Cambria Math" panose="02040503050406030204" pitchFamily="18" charset="0"/>
                            </a:rPr>
                          </m:ctrlPr>
                        </m:dPr>
                        <m:e>
                          <m:f>
                            <m:fPr>
                              <m:ctrlPr>
                                <a:rPr lang="en-US" sz="1600" b="1" i="1">
                                  <a:solidFill>
                                    <a:schemeClr val="tx1"/>
                                  </a:solidFill>
                                  <a:latin typeface="Cambria Math" panose="02040503050406030204" pitchFamily="18" charset="0"/>
                                </a:rPr>
                              </m:ctrlPr>
                            </m:fPr>
                            <m:num>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𝑴</m:t>
                                  </m:r>
                                </m:e>
                                <m:sub>
                                  <m:r>
                                    <a:rPr lang="en-US" sz="1600" b="1" i="1">
                                      <a:solidFill>
                                        <a:schemeClr val="tx1"/>
                                      </a:solidFill>
                                      <a:latin typeface="Cambria Math" panose="02040503050406030204" pitchFamily="18" charset="0"/>
                                    </a:rPr>
                                    <m:t>𝒎𝒂𝒙</m:t>
                                  </m:r>
                                </m:sub>
                              </m:sSub>
                            </m:num>
                            <m:den>
                              <m:r>
                                <a:rPr lang="en-US" sz="1600" b="1" i="1">
                                  <a:solidFill>
                                    <a:schemeClr val="tx1"/>
                                  </a:solidFill>
                                  <a:latin typeface="Cambria Math" panose="02040503050406030204" pitchFamily="18" charset="0"/>
                                </a:rPr>
                                <m:t>𝟏𝟎𝟎</m:t>
                              </m:r>
                            </m:den>
                          </m:f>
                        </m:e>
                      </m:d>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𝒇</m:t>
                          </m:r>
                        </m:e>
                        <m:sub>
                          <m:r>
                            <a:rPr lang="en-US" sz="1600" b="1" i="1">
                              <a:solidFill>
                                <a:schemeClr val="tx1"/>
                              </a:solidFill>
                              <a:latin typeface="Cambria Math" panose="02040503050406030204" pitchFamily="18" charset="0"/>
                            </a:rPr>
                            <m:t>𝒎𝒎</m:t>
                          </m:r>
                        </m:sub>
                      </m:sSub>
                    </m:oMath>
                  </m:oMathPara>
                </a14:m>
                <a:endParaRPr lang="en-US" sz="1600" b="1" dirty="0" smtClean="0">
                  <a:solidFill>
                    <a:schemeClr val="tx1"/>
                  </a:solidFill>
                </a:endParaRPr>
              </a:p>
              <a:p>
                <a:pPr/>
                <a:r>
                  <a:rPr lang="en-US" sz="1600" dirty="0" smtClean="0">
                    <a:solidFill>
                      <a:schemeClr val="tx1"/>
                    </a:solidFill>
                    <a:latin typeface="Cambria Math" panose="02040503050406030204" pitchFamily="18" charset="0"/>
                    <a:ea typeface="Cambria Math" panose="02040503050406030204" pitchFamily="18" charset="0"/>
                  </a:rPr>
                  <a:t>Where</a:t>
                </a:r>
                <a:endParaRPr lang="en-US" sz="1600" dirty="0">
                  <a:solidFill>
                    <a:schemeClr val="tx1"/>
                  </a:solidFill>
                  <a:latin typeface="Cambria Math" panose="02040503050406030204" pitchFamily="18" charset="0"/>
                  <a:ea typeface="Cambria Math" panose="02040503050406030204" pitchFamily="18" charset="0"/>
                </a:endParaRPr>
              </a:p>
              <a:p>
                <a:r>
                  <a:rPr lang="en-US" sz="1600" dirty="0" smtClean="0">
                    <a:solidFill>
                      <a:schemeClr val="tx1"/>
                    </a:solidFill>
                  </a:rPr>
                  <a:t>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𝑚𝑚</m:t>
                        </m:r>
                      </m:sub>
                    </m:sSub>
                    <m:r>
                      <a:rPr lang="en-US" sz="1600" b="0" i="1" smtClean="0">
                        <a:solidFill>
                          <a:schemeClr val="tx1"/>
                        </a:solidFill>
                        <a:latin typeface="Cambria Math" panose="02040503050406030204" pitchFamily="18" charset="0"/>
                      </a:rPr>
                      <m:t>        :</m:t>
                    </m:r>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d>
                          <m:dPr>
                            <m:ctrlPr>
                              <a:rPr lang="en-US" sz="1600" i="1">
                                <a:solidFill>
                                  <a:schemeClr val="tx1"/>
                                </a:solidFill>
                                <a:latin typeface="Cambria Math" panose="02040503050406030204" pitchFamily="18" charset="0"/>
                              </a:rPr>
                            </m:ctrlPr>
                          </m:dPr>
                          <m:e>
                            <m:f>
                              <m:fPr>
                                <m:ctrlPr>
                                  <a:rPr lang="en-US" sz="1600" i="1">
                                    <a:solidFill>
                                      <a:schemeClr val="tx1"/>
                                    </a:solidFill>
                                    <a:latin typeface="Cambria Math" panose="02040503050406030204" pitchFamily="18" charset="0"/>
                                  </a:rPr>
                                </m:ctrlPr>
                              </m:fPr>
                              <m:num>
                                <m:nary>
                                  <m:naryPr>
                                    <m:chr m:val="∑"/>
                                    <m:limLoc m:val="undOvr"/>
                                    <m:supHide m:val="on"/>
                                    <m:ctrlPr>
                                      <a:rPr lang="en-US" sz="1600" i="1">
                                        <a:solidFill>
                                          <a:schemeClr val="tx1"/>
                                        </a:solidFill>
                                        <a:latin typeface="Cambria Math" panose="02040503050406030204" pitchFamily="18" charset="0"/>
                                      </a:rPr>
                                    </m:ctrlPr>
                                  </m:naryPr>
                                  <m:sub>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𝑐</m:t>
                                        </m:r>
                                      </m:e>
                                      <m:sub>
                                        <m:r>
                                          <a:rPr lang="en-US" sz="1600" i="1">
                                            <a:solidFill>
                                              <a:schemeClr val="tx1"/>
                                            </a:solidFill>
                                            <a:latin typeface="Cambria Math" panose="02040503050406030204" pitchFamily="18" charset="0"/>
                                          </a:rPr>
                                          <m:t>𝑖</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𝐶</m:t>
                                        </m:r>
                                      </m:e>
                                      <m:sub>
                                        <m:r>
                                          <a:rPr lang="en-US" sz="1600" i="1">
                                            <a:solidFill>
                                              <a:schemeClr val="tx1"/>
                                            </a:solidFill>
                                            <a:latin typeface="Cambria Math" panose="02040503050406030204" pitchFamily="18" charset="0"/>
                                          </a:rPr>
                                          <m:t>𝑣</m:t>
                                        </m:r>
                                      </m:sub>
                                    </m:sSub>
                                  </m:sub>
                                  <m:sup/>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𝑖</m:t>
                                        </m:r>
                                      </m:sub>
                                    </m:sSub>
                                  </m:e>
                                </m:nary>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𝑥</m:t>
                                    </m:r>
                                  </m:sub>
                                </m:sSub>
                              </m:den>
                            </m:f>
                            <m:r>
                              <a:rPr lang="en-US" sz="1600" i="1">
                                <a:solidFill>
                                  <a:schemeClr val="tx1"/>
                                </a:solidFill>
                                <a:latin typeface="Cambria Math" panose="02040503050406030204" pitchFamily="18" charset="0"/>
                              </a:rPr>
                              <m:t>, 1</m:t>
                            </m:r>
                          </m:e>
                        </m:d>
                      </m:e>
                    </m:func>
                    <m:r>
                      <a:rPr lang="en-US" sz="1600" i="1">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I</m:t>
                    </m:r>
                    <m:r>
                      <m:rPr>
                        <m:sty m:val="p"/>
                      </m:rPr>
                      <a:rPr lang="en-US" sz="1600" i="0">
                        <a:solidFill>
                          <a:schemeClr val="tx1"/>
                        </a:solidFill>
                        <a:latin typeface="Cambria Math" panose="02040503050406030204" pitchFamily="18" charset="0"/>
                      </a:rPr>
                      <m:t>f</m:t>
                    </m:r>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𝑥</m:t>
                        </m:r>
                      </m:sub>
                    </m:sSub>
                    <m:r>
                      <a:rPr lang="en-US" sz="1600" i="1">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not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defined</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in</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design</m:t>
                    </m:r>
                    <m:r>
                      <a:rPr lang="en-US" sz="1600" i="1">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𝑥</m:t>
                        </m:r>
                      </m:sub>
                    </m:sSub>
                    <m:r>
                      <m:rPr>
                        <m:sty m:val="p"/>
                      </m:rPr>
                      <a:rPr lang="en-US" sz="1600" i="0">
                        <a:solidFill>
                          <a:schemeClr val="tx1"/>
                        </a:solidFill>
                        <a:latin typeface="Cambria Math" panose="02040503050406030204" pitchFamily="18" charset="0"/>
                      </a:rPr>
                      <m:t>will</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be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set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to</m:t>
                    </m:r>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𝑁</m:t>
                        </m:r>
                      </m:e>
                      <m:sub>
                        <m:r>
                          <a:rPr lang="en-US" sz="1600" i="1">
                            <a:solidFill>
                              <a:schemeClr val="tx1"/>
                            </a:solidFill>
                            <a:latin typeface="Cambria Math" panose="02040503050406030204" pitchFamily="18" charset="0"/>
                          </a:rPr>
                          <m:t>𝑟𝑜𝑤𝑠</m:t>
                        </m:r>
                      </m:sub>
                    </m:sSub>
                  </m:oMath>
                </a14:m>
                <a:endParaRPr lang="en-US" sz="1600" i="1"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𝑚𝑎𝑥</m:t>
                          </m:r>
                        </m:sub>
                      </m:sSub>
                      <m:r>
                        <a:rPr lang="en-US" sz="1600" b="0" i="1" smtClean="0">
                          <a:solidFill>
                            <a:schemeClr val="tx1"/>
                          </a:solidFill>
                          <a:latin typeface="Cambria Math" panose="02040503050406030204" pitchFamily="18" charset="0"/>
                        </a:rPr>
                        <m:t>      </m:t>
                      </m:r>
                      <m:r>
                        <a:rPr lang="en-US" sz="1600" b="0" i="0" smtClean="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Maximum</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Cell</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Movement</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   </m:t>
                          </m:r>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𝑥</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M</m:t>
                      </m:r>
                      <m:r>
                        <m:rPr>
                          <m:sty m:val="p"/>
                        </m:rPr>
                        <a:rPr lang="en-US" sz="1600" i="0">
                          <a:solidFill>
                            <a:schemeClr val="tx1"/>
                          </a:solidFill>
                          <a:latin typeface="Cambria Math" panose="02040503050406030204" pitchFamily="18" charset="0"/>
                        </a:rPr>
                        <m:t>aximum</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cell</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movement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constraint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defined</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for</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design</m:t>
                      </m:r>
                    </m:oMath>
                  </m:oMathPara>
                </a14:m>
                <a:endParaRPr lang="en-US" sz="1600" i="1" dirty="0" smtClean="0">
                  <a:solidFill>
                    <a:schemeClr val="tx1"/>
                  </a:solidFill>
                  <a:latin typeface="Cambria Math" panose="02040503050406030204" pitchFamily="18" charset="0"/>
                </a:endParaRPr>
              </a:p>
              <a:p>
                <a:r>
                  <a:rPr lang="en-US" sz="16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   </a:t>
                </a:r>
                <a:r>
                  <a:rPr lang="en-US" sz="1600" i="1" dirty="0" err="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M</a:t>
                </a:r>
                <a:r>
                  <a:rPr lang="en-US" sz="1200" i="1" dirty="0" err="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a:t>i</a:t>
                </a:r>
                <a14:m>
                  <m:oMath xmlns:m="http://schemas.openxmlformats.org/officeDocument/2006/math">
                    <m:r>
                      <a:rPr lang="en-US" sz="1400" i="1">
                        <a:solidFill>
                          <a:schemeClr val="tx1"/>
                        </a:solidFill>
                        <a:latin typeface="Cambria Math" panose="02040503050406030204" pitchFamily="18" charset="0"/>
                        <a:ea typeface="Cambria Math" panose="02040503050406030204" pitchFamily="18" charset="0"/>
                      </a:rPr>
                      <m:t> </m:t>
                    </m:r>
                    <m:r>
                      <a:rPr lang="en-US" sz="1400" b="0" i="1" smtClean="0">
                        <a:solidFill>
                          <a:schemeClr val="tx1"/>
                        </a:solidFill>
                        <a:latin typeface="Cambria Math" panose="02040503050406030204" pitchFamily="18" charset="0"/>
                        <a:ea typeface="Cambria Math" panose="02040503050406030204" pitchFamily="18" charset="0"/>
                      </a:rPr>
                      <m:t>              :</m:t>
                    </m:r>
                    <m:r>
                      <m:rPr>
                        <m:sty m:val="p"/>
                      </m:rPr>
                      <a:rPr lang="en-US" sz="1400" b="0" i="0" smtClean="0">
                        <a:solidFill>
                          <a:schemeClr val="tx1"/>
                        </a:solidFill>
                        <a:latin typeface="Cambria Math" panose="02040503050406030204" pitchFamily="18" charset="0"/>
                      </a:rPr>
                      <m:t>Di</m:t>
                    </m:r>
                    <m:r>
                      <m:rPr>
                        <m:sty m:val="p"/>
                      </m:rPr>
                      <a:rPr lang="en-US" sz="1400" i="0">
                        <a:solidFill>
                          <a:schemeClr val="tx1"/>
                        </a:solidFill>
                        <a:latin typeface="Cambria Math" panose="02040503050406030204" pitchFamily="18" charset="0"/>
                      </a:rPr>
                      <m:t>splacement</m:t>
                    </m:r>
                    <m:r>
                      <a:rPr lang="en-US" sz="1400" i="0">
                        <a:solidFill>
                          <a:schemeClr val="tx1"/>
                        </a:solidFill>
                        <a:latin typeface="Cambria Math" panose="02040503050406030204" pitchFamily="18" charset="0"/>
                      </a:rPr>
                      <m:t> </m:t>
                    </m:r>
                    <m:r>
                      <m:rPr>
                        <m:sty m:val="p"/>
                      </m:rPr>
                      <a:rPr lang="en-US" sz="1400" i="0">
                        <a:solidFill>
                          <a:schemeClr val="tx1"/>
                        </a:solidFill>
                        <a:latin typeface="Cambria Math" panose="02040503050406030204" pitchFamily="18" charset="0"/>
                      </a:rPr>
                      <m:t>of</m:t>
                    </m:r>
                    <m:r>
                      <a:rPr lang="en-US" sz="1400" i="0">
                        <a:solidFill>
                          <a:schemeClr val="tx1"/>
                        </a:solidFill>
                        <a:latin typeface="Cambria Math" panose="02040503050406030204" pitchFamily="18" charset="0"/>
                      </a:rPr>
                      <m:t> </m:t>
                    </m:r>
                    <m:r>
                      <m:rPr>
                        <m:sty m:val="p"/>
                      </m:rPr>
                      <a:rPr lang="en-US" sz="1400" i="0">
                        <a:solidFill>
                          <a:schemeClr val="tx1"/>
                        </a:solidFill>
                        <a:latin typeface="Cambria Math" panose="02040503050406030204" pitchFamily="18" charset="0"/>
                      </a:rPr>
                      <m:t>cell</m:t>
                    </m:r>
                    <m:r>
                      <a:rPr lang="en-US" sz="1400" i="0">
                        <a:solidFill>
                          <a:schemeClr val="tx1"/>
                        </a:solidFill>
                        <a:latin typeface="Cambria Math" panose="02040503050406030204" pitchFamily="18" charset="0"/>
                      </a:rPr>
                      <m:t> </m:t>
                    </m:r>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𝑐</m:t>
                        </m:r>
                      </m:e>
                      <m:sub>
                        <m:r>
                          <a:rPr lang="en-US" sz="1400" i="1">
                            <a:solidFill>
                              <a:schemeClr val="tx1"/>
                            </a:solidFill>
                            <a:latin typeface="Cambria Math" panose="02040503050406030204" pitchFamily="18" charset="0"/>
                          </a:rPr>
                          <m:t>𝑖</m:t>
                        </m:r>
                      </m:sub>
                    </m:sSub>
                  </m:oMath>
                </a14:m>
                <a:endParaRPr lang="en-US" sz="1400" i="1" dirty="0" smtClean="0">
                  <a:solidFill>
                    <a:schemeClr val="tx1"/>
                  </a:solidFill>
                  <a:latin typeface="Cambria Math" panose="02040503050406030204" pitchFamily="18" charset="0"/>
                </a:endParaRPr>
              </a:p>
              <a:p>
                <a:r>
                  <a:rPr lang="en-US" sz="1600" dirty="0" smtClean="0">
                    <a:solidFill>
                      <a:schemeClr val="tx1"/>
                    </a:solidFill>
                  </a:rPr>
                  <a:t>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𝐶</m:t>
                        </m:r>
                      </m:e>
                      <m:sub>
                        <m:r>
                          <a:rPr lang="en-US" sz="1600" i="1">
                            <a:solidFill>
                              <a:schemeClr val="tx1"/>
                            </a:solidFill>
                            <a:latin typeface="Cambria Math" panose="02040503050406030204" pitchFamily="18" charset="0"/>
                          </a:rPr>
                          <m:t>𝑣</m:t>
                        </m:r>
                      </m:sub>
                    </m:sSub>
                    <m:r>
                      <a:rPr lang="en-US" sz="1600" b="0" i="1" smtClean="0">
                        <a:solidFill>
                          <a:schemeClr val="tx1"/>
                        </a:solidFill>
                        <a:latin typeface="Cambria Math" panose="02040503050406030204" pitchFamily="18" charset="0"/>
                      </a:rPr>
                      <m:t>             </m:t>
                    </m:r>
                    <m:r>
                      <a:rPr lang="en-US" sz="1600" b="0" i="0" smtClean="0">
                        <a:solidFill>
                          <a:schemeClr val="tx1"/>
                        </a:solidFill>
                        <a:latin typeface="Cambria Math" panose="02040503050406030204" pitchFamily="18" charset="0"/>
                      </a:rPr>
                      <m:t>:</m:t>
                    </m:r>
                    <m:r>
                      <m:rPr>
                        <m:sty m:val="p"/>
                      </m:rPr>
                      <a:rPr lang="en-US" sz="1600" i="0">
                        <a:solidFill>
                          <a:schemeClr val="tx1"/>
                        </a:solidFill>
                        <a:latin typeface="Cambria Math" panose="02040503050406030204" pitchFamily="18" charset="0"/>
                      </a:rPr>
                      <m:t>set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of</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cells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whose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displacements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are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greater</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than</m:t>
                    </m:r>
                    <m:r>
                      <a:rPr lang="en-US" sz="1600" i="0">
                        <a:solidFill>
                          <a:schemeClr val="tx1"/>
                        </a:solidFill>
                        <a:latin typeface="Cambria Math" panose="02040503050406030204" pitchFamily="18" charset="0"/>
                      </a:rPr>
                      <m:t> </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𝑀</m:t>
                        </m:r>
                      </m:e>
                      <m:sub>
                        <m:r>
                          <a:rPr lang="en-US" sz="1600" i="1">
                            <a:solidFill>
                              <a:schemeClr val="tx1"/>
                            </a:solidFill>
                            <a:latin typeface="Cambria Math" panose="02040503050406030204" pitchFamily="18" charset="0"/>
                          </a:rPr>
                          <m:t>𝑥</m:t>
                        </m:r>
                      </m:sub>
                    </m:sSub>
                    <m:r>
                      <a:rPr lang="en-US" sz="1600" i="1">
                        <a:solidFill>
                          <a:schemeClr val="tx1"/>
                        </a:solidFill>
                        <a:latin typeface="Cambria Math" panose="02040503050406030204" pitchFamily="18" charset="0"/>
                      </a:rPr>
                      <m:t> </m:t>
                    </m:r>
                  </m:oMath>
                </a14:m>
                <a:endParaRPr lang="en-US" sz="1600" dirty="0">
                  <a:solidFill>
                    <a:schemeClr val="tx1"/>
                  </a:solidFill>
                </a:endParaRPr>
              </a:p>
              <a:p>
                <a:pPr marL="228600" lvl="0">
                  <a:buClr>
                    <a:srgbClr val="000000"/>
                  </a:buClr>
                </a:pPr>
                <a:endParaRPr lang="en" sz="1500"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311700" y="1017725"/>
                <a:ext cx="8241300" cy="4066800"/>
              </a:xfrm>
              <a:prstGeom prst="rect">
                <a:avLst/>
              </a:prstGeom>
              <a:blipFill rotWithShape="0">
                <a:blip r:embed="rId3"/>
                <a:stretch>
                  <a:fillRect l="-370"/>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313854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187747"/>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Average Movement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228600">
                  <a:buClr>
                    <a:srgbClr val="000000"/>
                  </a:buClr>
                </a:pPr>
                <a:endParaRPr lang="en-US" sz="1500" b="1" i="1" dirty="0" smtClean="0">
                  <a:solidFill>
                    <a:schemeClr val="tx1"/>
                  </a:solidFill>
                  <a:latin typeface="Cambria Math" panose="02040503050406030204" pitchFamily="18" charset="0"/>
                </a:endParaRPr>
              </a:p>
              <a:p>
                <a:pPr marL="228600">
                  <a:buClr>
                    <a:srgbClr val="000000"/>
                  </a:buClr>
                </a:pPr>
                <a14:m>
                  <m:oMathPara xmlns:m="http://schemas.openxmlformats.org/officeDocument/2006/math">
                    <m:oMathParaPr>
                      <m:jc m:val="center"/>
                    </m:oMathParaPr>
                    <m:oMath xmlns:m="http://schemas.openxmlformats.org/officeDocument/2006/math">
                      <m:sSub>
                        <m:sSubPr>
                          <m:ctrlPr>
                            <a:rPr lang="en-US" sz="1500" b="1" i="1">
                              <a:solidFill>
                                <a:schemeClr val="tx1"/>
                              </a:solidFill>
                              <a:latin typeface="Cambria Math" panose="02040503050406030204" pitchFamily="18" charset="0"/>
                            </a:rPr>
                          </m:ctrlPr>
                        </m:sSubPr>
                        <m:e>
                          <m:r>
                            <a:rPr lang="en-US" sz="1500" b="1" i="1">
                              <a:solidFill>
                                <a:schemeClr val="tx1"/>
                              </a:solidFill>
                              <a:latin typeface="Cambria Math" panose="02040503050406030204" pitchFamily="18" charset="0"/>
                            </a:rPr>
                            <m:t>𝑺</m:t>
                          </m:r>
                        </m:e>
                        <m:sub>
                          <m:r>
                            <a:rPr lang="en-US" sz="1500" b="1" i="1">
                              <a:solidFill>
                                <a:schemeClr val="tx1"/>
                              </a:solidFill>
                              <a:latin typeface="Cambria Math" panose="02040503050406030204" pitchFamily="18" charset="0"/>
                            </a:rPr>
                            <m:t>𝒂𝒎</m:t>
                          </m:r>
                        </m:sub>
                      </m:sSub>
                      <m:r>
                        <a:rPr lang="en-US" sz="1500" b="1" i="1">
                          <a:solidFill>
                            <a:schemeClr val="tx1"/>
                          </a:solidFill>
                          <a:latin typeface="Cambria Math" panose="02040503050406030204" pitchFamily="18" charset="0"/>
                        </a:rPr>
                        <m:t>=</m:t>
                      </m:r>
                      <m:f>
                        <m:fPr>
                          <m:ctrlPr>
                            <a:rPr lang="en-US" sz="1500" b="1" i="1">
                              <a:solidFill>
                                <a:schemeClr val="tx1"/>
                              </a:solidFill>
                              <a:latin typeface="Cambria Math" panose="02040503050406030204" pitchFamily="18" charset="0"/>
                            </a:rPr>
                          </m:ctrlPr>
                        </m:fPr>
                        <m:num>
                          <m:nary>
                            <m:naryPr>
                              <m:chr m:val="∑"/>
                              <m:limLoc m:val="undOvr"/>
                              <m:ctrlPr>
                                <a:rPr lang="en-US" sz="1500" b="1" i="1">
                                  <a:solidFill>
                                    <a:schemeClr val="tx1"/>
                                  </a:solidFill>
                                  <a:latin typeface="Cambria Math" panose="02040503050406030204" pitchFamily="18" charset="0"/>
                                </a:rPr>
                              </m:ctrlPr>
                            </m:naryPr>
                            <m:sub>
                              <m:r>
                                <a:rPr lang="en-US" sz="1500" b="1" i="1">
                                  <a:solidFill>
                                    <a:schemeClr val="tx1"/>
                                  </a:solidFill>
                                  <a:latin typeface="Cambria Math" panose="02040503050406030204" pitchFamily="18" charset="0"/>
                                </a:rPr>
                                <m:t>𝒌</m:t>
                              </m:r>
                              <m:r>
                                <a:rPr lang="en-US" sz="1500" b="1" i="1">
                                  <a:solidFill>
                                    <a:schemeClr val="tx1"/>
                                  </a:solidFill>
                                  <a:latin typeface="Cambria Math" panose="02040503050406030204" pitchFamily="18" charset="0"/>
                                </a:rPr>
                                <m:t>=</m:t>
                              </m:r>
                              <m:r>
                                <a:rPr lang="en-US" sz="1500" b="1" i="1">
                                  <a:solidFill>
                                    <a:schemeClr val="tx1"/>
                                  </a:solidFill>
                                  <a:latin typeface="Cambria Math" panose="02040503050406030204" pitchFamily="18" charset="0"/>
                                </a:rPr>
                                <m:t>𝟏</m:t>
                              </m:r>
                            </m:sub>
                            <m:sup>
                              <m:r>
                                <a:rPr lang="en-US" sz="1500" b="1" i="1">
                                  <a:solidFill>
                                    <a:schemeClr val="tx1"/>
                                  </a:solidFill>
                                  <a:latin typeface="Cambria Math" panose="02040503050406030204" pitchFamily="18" charset="0"/>
                                </a:rPr>
                                <m:t>𝟒</m:t>
                              </m:r>
                            </m:sup>
                            <m:e>
                              <m:sSub>
                                <m:sSubPr>
                                  <m:ctrlPr>
                                    <a:rPr lang="en-US" sz="1500" b="1" i="1">
                                      <a:solidFill>
                                        <a:schemeClr val="tx1"/>
                                      </a:solidFill>
                                      <a:latin typeface="Cambria Math" panose="02040503050406030204" pitchFamily="18" charset="0"/>
                                    </a:rPr>
                                  </m:ctrlPr>
                                </m:sSubPr>
                                <m:e>
                                  <m:r>
                                    <a:rPr lang="en-US" sz="1500" b="1" i="1">
                                      <a:solidFill>
                                        <a:schemeClr val="tx1"/>
                                      </a:solidFill>
                                      <a:latin typeface="Cambria Math" panose="02040503050406030204" pitchFamily="18" charset="0"/>
                                    </a:rPr>
                                    <m:t>𝑴</m:t>
                                  </m:r>
                                </m:e>
                                <m:sub>
                                  <m:r>
                                    <a:rPr lang="en-US" sz="1500" b="1" i="1">
                                      <a:solidFill>
                                        <a:schemeClr val="tx1"/>
                                      </a:solidFill>
                                      <a:latin typeface="Cambria Math" panose="02040503050406030204" pitchFamily="18" charset="0"/>
                                    </a:rPr>
                                    <m:t> </m:t>
                                  </m:r>
                                  <m:r>
                                    <a:rPr lang="en-US" sz="1500" b="1" i="1">
                                      <a:solidFill>
                                        <a:schemeClr val="tx1"/>
                                      </a:solidFill>
                                      <a:latin typeface="Cambria Math" panose="02040503050406030204" pitchFamily="18" charset="0"/>
                                    </a:rPr>
                                    <m:t>𝒂𝒗𝒈</m:t>
                                  </m:r>
                                  <m:r>
                                    <a:rPr lang="en-US" sz="1500" b="1" i="1">
                                      <a:solidFill>
                                        <a:schemeClr val="tx1"/>
                                      </a:solidFill>
                                      <a:latin typeface="Cambria Math" panose="02040503050406030204" pitchFamily="18" charset="0"/>
                                    </a:rPr>
                                    <m:t>, </m:t>
                                  </m:r>
                                  <m:r>
                                    <a:rPr lang="en-US" sz="1500" b="1" i="1">
                                      <a:solidFill>
                                        <a:schemeClr val="tx1"/>
                                      </a:solidFill>
                                      <a:latin typeface="Cambria Math" panose="02040503050406030204" pitchFamily="18" charset="0"/>
                                    </a:rPr>
                                    <m:t>𝒌</m:t>
                                  </m:r>
                                </m:sub>
                              </m:sSub>
                            </m:e>
                          </m:nary>
                        </m:num>
                        <m:den>
                          <m:r>
                            <a:rPr lang="en-US" sz="1500" b="1" i="1">
                              <a:solidFill>
                                <a:schemeClr val="tx1"/>
                              </a:solidFill>
                              <a:latin typeface="Cambria Math" panose="02040503050406030204" pitchFamily="18" charset="0"/>
                            </a:rPr>
                            <m:t>𝟒</m:t>
                          </m:r>
                        </m:den>
                      </m:f>
                    </m:oMath>
                  </m:oMathPara>
                </a14:m>
                <a:endParaRPr lang="en-US" sz="1500" b="1" dirty="0" smtClean="0">
                  <a:solidFill>
                    <a:schemeClr val="tx1"/>
                  </a:solidFill>
                </a:endParaRPr>
              </a:p>
              <a:p>
                <a:pPr marL="228600">
                  <a:buClr>
                    <a:srgbClr val="000000"/>
                  </a:buClr>
                </a:pPr>
                <a:r>
                  <a:rPr lang="en-US" sz="1600" dirty="0" smtClean="0">
                    <a:solidFill>
                      <a:schemeClr val="tx1"/>
                    </a:solidFill>
                  </a:rPr>
                  <a:t>Where</a:t>
                </a:r>
                <a:endParaRPr lang="en-US" sz="1600" dirty="0">
                  <a:solidFill>
                    <a:schemeClr val="tx1"/>
                  </a:solidFill>
                </a:endParaRPr>
              </a:p>
              <a:p>
                <a:pPr marL="228600">
                  <a:buClr>
                    <a:srgbClr val="000000"/>
                  </a:buClr>
                </a:pPr>
                <a14:m>
                  <m:oMathPara xmlns:m="http://schemas.openxmlformats.org/officeDocument/2006/math">
                    <m:oMathParaPr>
                      <m:jc m:val="left"/>
                    </m:oMathParaPr>
                    <m:oMath xmlns:m="http://schemas.openxmlformats.org/officeDocument/2006/math">
                      <m:sSub>
                        <m:sSubPr>
                          <m:ctrlPr>
                            <a:rPr lang="en-US" sz="1500" i="1">
                              <a:solidFill>
                                <a:schemeClr val="tx1"/>
                              </a:solidFill>
                              <a:latin typeface="Cambria Math" panose="02040503050406030204" pitchFamily="18" charset="0"/>
                            </a:rPr>
                          </m:ctrlPr>
                        </m:sSubPr>
                        <m:e>
                          <m:r>
                            <a:rPr lang="en-US" sz="1500" i="1">
                              <a:solidFill>
                                <a:schemeClr val="tx1"/>
                              </a:solidFill>
                              <a:latin typeface="Cambria Math" panose="02040503050406030204" pitchFamily="18" charset="0"/>
                            </a:rPr>
                            <m:t>𝑀</m:t>
                          </m:r>
                        </m:e>
                        <m:sub>
                          <m:r>
                            <a:rPr lang="en-US" sz="1500" i="1">
                              <a:solidFill>
                                <a:schemeClr val="tx1"/>
                              </a:solidFill>
                              <a:latin typeface="Cambria Math" panose="02040503050406030204" pitchFamily="18" charset="0"/>
                            </a:rPr>
                            <m:t>𝑎𝑣𝑔</m:t>
                          </m:r>
                          <m:r>
                            <a:rPr lang="en-US" sz="1500" i="1">
                              <a:solidFill>
                                <a:schemeClr val="tx1"/>
                              </a:solidFill>
                              <a:latin typeface="Cambria Math" panose="02040503050406030204" pitchFamily="18" charset="0"/>
                            </a:rPr>
                            <m:t>,</m:t>
                          </m:r>
                          <m:r>
                            <a:rPr lang="en-US" sz="1500" i="1">
                              <a:solidFill>
                                <a:schemeClr val="tx1"/>
                              </a:solidFill>
                              <a:latin typeface="Cambria Math" panose="02040503050406030204" pitchFamily="18" charset="0"/>
                            </a:rPr>
                            <m:t>𝑘</m:t>
                          </m:r>
                        </m:sub>
                      </m:sSub>
                      <m:r>
                        <a:rPr lang="en-US" sz="1500" b="0" i="1" smtClean="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Average</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Cell</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Movement</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of</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all</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cells</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with</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a</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height</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equal</m:t>
                      </m:r>
                      <m:r>
                        <a:rPr lang="en-US" sz="1500" i="0">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to</m:t>
                      </m:r>
                      <m:r>
                        <a:rPr lang="en-US" sz="1500" i="0">
                          <a:solidFill>
                            <a:schemeClr val="tx1"/>
                          </a:solidFill>
                          <a:latin typeface="Cambria Math" panose="02040503050406030204" pitchFamily="18" charset="0"/>
                        </a:rPr>
                        <m:t> </m:t>
                      </m:r>
                      <m:r>
                        <a:rPr lang="en-US" sz="1500" i="1">
                          <a:solidFill>
                            <a:schemeClr val="tx1"/>
                          </a:solidFill>
                          <a:latin typeface="Cambria Math" panose="02040503050406030204" pitchFamily="18" charset="0"/>
                        </a:rPr>
                        <m:t>𝑘</m:t>
                      </m:r>
                      <m:r>
                        <a:rPr lang="en-US" sz="1500" i="1">
                          <a:solidFill>
                            <a:schemeClr val="tx1"/>
                          </a:solidFill>
                          <a:latin typeface="Cambria Math" panose="02040503050406030204" pitchFamily="18" charset="0"/>
                        </a:rPr>
                        <m:t> </m:t>
                      </m:r>
                      <m:r>
                        <m:rPr>
                          <m:sty m:val="p"/>
                        </m:rPr>
                        <a:rPr lang="en-US" sz="1500" i="0">
                          <a:solidFill>
                            <a:schemeClr val="tx1"/>
                          </a:solidFill>
                          <a:latin typeface="Cambria Math" panose="02040503050406030204" pitchFamily="18" charset="0"/>
                        </a:rPr>
                        <m:t>rows</m:t>
                      </m:r>
                    </m:oMath>
                  </m:oMathPara>
                </a14:m>
                <a:endParaRPr lang="en-US" sz="1500"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311700" y="1017725"/>
                <a:ext cx="8241300" cy="4066800"/>
              </a:xfrm>
              <a:prstGeom prst="rect">
                <a:avLst/>
              </a:prstGeom>
              <a:blipFill rotWithShape="0">
                <a:blip r:embed="rId3"/>
                <a:stretch>
                  <a:fillRect/>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extLst>
      <p:ext uri="{BB962C8B-B14F-4D97-AF65-F5344CB8AC3E}">
        <p14:creationId xmlns:p14="http://schemas.microsoft.com/office/powerpoint/2010/main" val="22310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HPWL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705394" y="1017725"/>
                <a:ext cx="7847606" cy="4066800"/>
              </a:xfrm>
              <a:prstGeom prst="rect">
                <a:avLst/>
              </a:prstGeom>
            </p:spPr>
            <p:txBody>
              <a:bodyPr lIns="91425" tIns="91425" rIns="91425" bIns="91425" anchor="t" anchorCtr="0">
                <a:noAutofit/>
              </a:bodyPr>
              <a:lstStyle/>
              <a:p>
                <a:endParaRPr lang="en-US" sz="1600" b="1" i="1" dirty="0" smtClean="0">
                  <a:solidFill>
                    <a:schemeClr val="tx1"/>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𝒉𝒑𝒘𝒍</m:t>
                          </m:r>
                        </m:sub>
                      </m:sSub>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𝒎𝒂𝒙</m:t>
                      </m:r>
                      <m:d>
                        <m:dPr>
                          <m:ctrlPr>
                            <a:rPr lang="en-US" sz="1600" b="1" i="1">
                              <a:solidFill>
                                <a:schemeClr val="tx1"/>
                              </a:solidFill>
                              <a:latin typeface="Cambria Math" panose="02040503050406030204" pitchFamily="18" charset="0"/>
                            </a:rPr>
                          </m:ctrlPr>
                        </m:dPr>
                        <m:e>
                          <m:f>
                            <m:fPr>
                              <m:ctrlPr>
                                <a:rPr lang="en-US" sz="1600" b="1" i="1">
                                  <a:solidFill>
                                    <a:schemeClr val="tx1"/>
                                  </a:solidFill>
                                  <a:latin typeface="Cambria Math" panose="02040503050406030204" pitchFamily="18" charset="0"/>
                                </a:rPr>
                              </m:ctrlPr>
                            </m:fPr>
                            <m:num>
                              <m:r>
                                <a:rPr lang="en-US" sz="1600" b="1" i="1">
                                  <a:solidFill>
                                    <a:schemeClr val="tx1"/>
                                  </a:solidFill>
                                  <a:latin typeface="Cambria Math" panose="02040503050406030204" pitchFamily="18" charset="0"/>
                                </a:rPr>
                                <m:t>𝒉𝒑𝒘</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𝒍</m:t>
                                  </m:r>
                                </m:e>
                                <m:sub>
                                  <m:r>
                                    <a:rPr lang="en-US" sz="1600" b="1" i="1">
                                      <a:solidFill>
                                        <a:schemeClr val="tx1"/>
                                      </a:solidFill>
                                      <a:latin typeface="Cambria Math" panose="02040503050406030204" pitchFamily="18" charset="0"/>
                                    </a:rPr>
                                    <m:t>𝒍𝒈</m:t>
                                  </m:r>
                                </m:sub>
                              </m:sSub>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𝒉𝒑𝒘</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𝒍</m:t>
                                  </m:r>
                                </m:e>
                                <m:sub>
                                  <m:r>
                                    <a:rPr lang="en-US" sz="1600" b="1" i="1">
                                      <a:solidFill>
                                        <a:schemeClr val="tx1"/>
                                      </a:solidFill>
                                      <a:latin typeface="Cambria Math" panose="02040503050406030204" pitchFamily="18" charset="0"/>
                                    </a:rPr>
                                    <m:t>𝒈𝒑</m:t>
                                  </m:r>
                                </m:sub>
                              </m:sSub>
                            </m:num>
                            <m:den>
                              <m:r>
                                <a:rPr lang="en-US" sz="1600" b="1" i="1">
                                  <a:solidFill>
                                    <a:schemeClr val="tx1"/>
                                  </a:solidFill>
                                  <a:latin typeface="Cambria Math" panose="02040503050406030204" pitchFamily="18" charset="0"/>
                                </a:rPr>
                                <m:t>𝒉𝒑𝒘</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𝒍</m:t>
                                  </m:r>
                                </m:e>
                                <m:sub>
                                  <m:r>
                                    <a:rPr lang="en-US" sz="1600" b="1" i="1">
                                      <a:solidFill>
                                        <a:schemeClr val="tx1"/>
                                      </a:solidFill>
                                      <a:latin typeface="Cambria Math" panose="02040503050406030204" pitchFamily="18" charset="0"/>
                                    </a:rPr>
                                    <m:t>𝒈𝒑</m:t>
                                  </m:r>
                                </m:sub>
                              </m:sSub>
                            </m:den>
                          </m:f>
                          <m:r>
                            <a:rPr lang="en-US" sz="1600" b="1" i="1">
                              <a:solidFill>
                                <a:schemeClr val="tx1"/>
                              </a:solidFill>
                              <a:latin typeface="Cambria Math" panose="02040503050406030204" pitchFamily="18" charset="0"/>
                            </a:rPr>
                            <m:t>, </m:t>
                          </m:r>
                          <m:r>
                            <a:rPr lang="en-US" sz="1600" b="1" i="1">
                              <a:solidFill>
                                <a:schemeClr val="tx1"/>
                              </a:solidFill>
                              <a:latin typeface="Cambria Math" panose="02040503050406030204" pitchFamily="18" charset="0"/>
                            </a:rPr>
                            <m:t>𝟎</m:t>
                          </m:r>
                        </m:e>
                      </m:d>
                      <m:func>
                        <m:funcPr>
                          <m:ctrlPr>
                            <a:rPr lang="en-US" sz="1600" b="1" i="1">
                              <a:solidFill>
                                <a:schemeClr val="tx1"/>
                              </a:solidFill>
                              <a:latin typeface="Cambria Math" panose="02040503050406030204" pitchFamily="18" charset="0"/>
                            </a:rPr>
                          </m:ctrlPr>
                        </m:funcPr>
                        <m:fName>
                          <m:r>
                            <a:rPr lang="en-US" sz="1600" b="1" i="1">
                              <a:solidFill>
                                <a:schemeClr val="tx1"/>
                              </a:solidFill>
                              <a:latin typeface="Cambria Math" panose="02040503050406030204" pitchFamily="18" charset="0"/>
                            </a:rPr>
                            <m:t>𝒎𝒂𝒙</m:t>
                          </m:r>
                        </m:fName>
                        <m:e>
                          <m:d>
                            <m:dPr>
                              <m:ctrlPr>
                                <a:rPr lang="en-US" sz="1600" b="1" i="1">
                                  <a:solidFill>
                                    <a:schemeClr val="tx1"/>
                                  </a:solidFill>
                                  <a:latin typeface="Cambria Math" panose="02040503050406030204" pitchFamily="18" charset="0"/>
                                </a:rPr>
                              </m:ctrlPr>
                            </m:dPr>
                            <m:e>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𝟏</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𝜷</m:t>
                                  </m:r>
                                  <m:r>
                                    <a:rPr lang="en-US" sz="1600" b="1" i="1">
                                      <a:solidFill>
                                        <a:schemeClr val="tx1"/>
                                      </a:solidFill>
                                      <a:latin typeface="Cambria Math" panose="02040503050406030204" pitchFamily="18" charset="0"/>
                                    </a:rPr>
                                    <m:t>∗</m:t>
                                  </m:r>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𝒇</m:t>
                                      </m:r>
                                    </m:e>
                                    <m:sub>
                                      <m:r>
                                        <a:rPr lang="en-US" sz="1600" b="1" i="1">
                                          <a:solidFill>
                                            <a:schemeClr val="tx1"/>
                                          </a:solidFill>
                                          <a:latin typeface="Cambria Math" panose="02040503050406030204" pitchFamily="18" charset="0"/>
                                        </a:rPr>
                                        <m:t>𝒐𝒇</m:t>
                                      </m:r>
                                    </m:sub>
                                  </m:sSub>
                                </m:e>
                              </m:d>
                              <m:r>
                                <a:rPr lang="en-US" sz="1600" b="1" i="1">
                                  <a:solidFill>
                                    <a:schemeClr val="tx1"/>
                                  </a:solidFill>
                                  <a:latin typeface="Cambria Math" panose="02040503050406030204" pitchFamily="18" charset="0"/>
                                </a:rPr>
                                <m:t>, </m:t>
                              </m:r>
                              <m:r>
                                <a:rPr lang="en-US" sz="1600" b="1" i="1">
                                  <a:solidFill>
                                    <a:schemeClr val="tx1"/>
                                  </a:solidFill>
                                  <a:latin typeface="Cambria Math" panose="02040503050406030204" pitchFamily="18" charset="0"/>
                                </a:rPr>
                                <m:t>𝟎</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𝟐𝟎</m:t>
                              </m:r>
                            </m:e>
                          </m:d>
                        </m:e>
                      </m:func>
                    </m:oMath>
                  </m:oMathPara>
                </a14:m>
                <a:endParaRPr lang="en-US" sz="1600" b="1" dirty="0" smtClean="0">
                  <a:solidFill>
                    <a:schemeClr val="tx1"/>
                  </a:solidFill>
                </a:endParaRPr>
              </a:p>
              <a:p>
                <a:r>
                  <a:rPr lang="en-US" sz="1600" dirty="0" smtClean="0">
                    <a:solidFill>
                      <a:schemeClr val="tx1"/>
                    </a:solidFill>
                    <a:latin typeface="Cambria Math" panose="02040503050406030204" pitchFamily="18" charset="0"/>
                    <a:ea typeface="Cambria Math" panose="02040503050406030204" pitchFamily="18" charset="0"/>
                  </a:rPr>
                  <a:t>Where</a:t>
                </a:r>
                <a:endParaRPr lang="en-US" sz="1600"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𝑓</m:t>
                          </m:r>
                        </m:e>
                        <m:sub>
                          <m:r>
                            <a:rPr lang="en-US" sz="1600" i="1">
                              <a:solidFill>
                                <a:schemeClr val="tx1"/>
                              </a:solidFill>
                              <a:latin typeface="Cambria Math" panose="02040503050406030204" pitchFamily="18" charset="0"/>
                            </a:rPr>
                            <m:t>𝑜𝑓</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Overflow</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factor</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determined</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by</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same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method</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in</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ISPD</m:t>
                      </m:r>
                      <m:r>
                        <a:rPr lang="en-US" sz="1600" i="0">
                          <a:solidFill>
                            <a:schemeClr val="tx1"/>
                          </a:solidFill>
                          <a:latin typeface="Cambria Math" panose="02040503050406030204" pitchFamily="18" charset="0"/>
                        </a:rPr>
                        <m:t> 2015 </m:t>
                      </m:r>
                      <m:r>
                        <m:rPr>
                          <m:sty m:val="p"/>
                        </m:rPr>
                        <a:rPr lang="en-US" sz="1600" i="0">
                          <a:solidFill>
                            <a:schemeClr val="tx1"/>
                          </a:solidFill>
                          <a:latin typeface="Cambria Math" panose="02040503050406030204" pitchFamily="18" charset="0"/>
                        </a:rPr>
                        <m:t>contest</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h𝑝𝑤</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𝑙</m:t>
                          </m:r>
                        </m:e>
                        <m:sub>
                          <m:r>
                            <a:rPr lang="en-US" sz="1600" i="1">
                              <a:solidFill>
                                <a:schemeClr val="tx1"/>
                              </a:solidFill>
                              <a:latin typeface="Cambria Math" panose="02040503050406030204" pitchFamily="18" charset="0"/>
                            </a:rPr>
                            <m:t>𝑔𝑝</m:t>
                          </m:r>
                          <m:r>
                            <a:rPr lang="en-US" sz="1600" b="0" i="1" smtClean="0">
                              <a:solidFill>
                                <a:schemeClr val="tx1"/>
                              </a:solidFill>
                              <a:latin typeface="Cambria Math" panose="02040503050406030204" pitchFamily="18" charset="0"/>
                            </a:rPr>
                            <m:t> </m:t>
                          </m:r>
                        </m:sub>
                      </m:sSub>
                      <m:r>
                        <a:rPr lang="en-US" sz="1600" b="0" i="1"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HPWL</m:t>
                      </m:r>
                      <m:r>
                        <a:rPr lang="en-US" sz="1600" i="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of</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globally</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placed</m:t>
                      </m:r>
                      <m:r>
                        <a:rPr lang="en-US" sz="1600" b="0" i="0"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design</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h𝑝𝑤</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𝑙</m:t>
                          </m:r>
                        </m:e>
                        <m:sub>
                          <m:r>
                            <a:rPr lang="en-US" sz="1600" i="1">
                              <a:solidFill>
                                <a:schemeClr val="tx1"/>
                              </a:solidFill>
                              <a:latin typeface="Cambria Math" panose="02040503050406030204" pitchFamily="18" charset="0"/>
                            </a:rPr>
                            <m:t>𝑙𝑔</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HPWL</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of</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legally</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placed</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design</m:t>
                      </m:r>
                    </m:oMath>
                  </m:oMathPara>
                </a14:m>
                <a:endParaRPr lang="en-US" sz="1600" b="0"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𝛽</m:t>
                      </m:r>
                      <m:r>
                        <a:rPr lang="en-US" sz="1600" b="0" i="1" smtClean="0">
                          <a:solidFill>
                            <a:schemeClr val="tx1"/>
                          </a:solidFill>
                          <a:latin typeface="Cambria Math" panose="02040503050406030204" pitchFamily="18" charset="0"/>
                        </a:rPr>
                        <m:t>            :1</m:t>
                      </m:r>
                    </m:oMath>
                  </m:oMathPara>
                </a14:m>
                <a:endParaRPr lang="en-US"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705394" y="1017725"/>
                <a:ext cx="7847606" cy="4066800"/>
              </a:xfrm>
              <a:prstGeom prst="rect">
                <a:avLst/>
              </a:prstGeom>
              <a:blipFill rotWithShape="0">
                <a:blip r:embed="rId3"/>
                <a:stretch>
                  <a:fillRect l="-466"/>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211524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Runtime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228600">
                  <a:buClr>
                    <a:srgbClr val="000000"/>
                  </a:buClr>
                </a:pPr>
                <a:endParaRPr lang="en-US" sz="1500" i="1" dirty="0" smtClean="0">
                  <a:solidFill>
                    <a:schemeClr val="tx1"/>
                  </a:solidFill>
                  <a:latin typeface="Cambria Math" panose="02040503050406030204" pitchFamily="18" charset="0"/>
                </a:endParaRPr>
              </a:p>
              <a:p>
                <a:pPr marL="228600">
                  <a:buClr>
                    <a:srgbClr val="000000"/>
                  </a:buClr>
                </a:pPr>
                <a14:m>
                  <m:oMathPara xmlns:m="http://schemas.openxmlformats.org/officeDocument/2006/math">
                    <m:oMathParaPr>
                      <m:jc m:val="center"/>
                    </m:oMathParaPr>
                    <m:oMath xmlns:m="http://schemas.openxmlformats.org/officeDocument/2006/math">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𝒕</m:t>
                          </m:r>
                        </m:sub>
                      </m:sSub>
                      <m:r>
                        <a:rPr lang="en-US" sz="1600" b="1" i="1">
                          <a:solidFill>
                            <a:schemeClr val="tx1"/>
                          </a:solidFill>
                          <a:latin typeface="Cambria Math" panose="02040503050406030204" pitchFamily="18" charset="0"/>
                        </a:rPr>
                        <m:t>=</m:t>
                      </m:r>
                      <m:func>
                        <m:funcPr>
                          <m:ctrlPr>
                            <a:rPr lang="en-US" sz="1600" b="1" i="1">
                              <a:solidFill>
                                <a:schemeClr val="tx1"/>
                              </a:solidFill>
                              <a:latin typeface="Cambria Math" panose="02040503050406030204" pitchFamily="18" charset="0"/>
                            </a:rPr>
                          </m:ctrlPr>
                        </m:funcPr>
                        <m:fName>
                          <m:r>
                            <a:rPr lang="en-US" sz="1600" b="1" i="1">
                              <a:solidFill>
                                <a:schemeClr val="tx1"/>
                              </a:solidFill>
                              <a:latin typeface="Cambria Math" panose="02040503050406030204" pitchFamily="18" charset="0"/>
                            </a:rPr>
                            <m:t>𝒎𝒂𝒙</m:t>
                          </m:r>
                        </m:fName>
                        <m:e>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𝟎</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𝟐</m:t>
                              </m:r>
                              <m:r>
                                <a:rPr lang="en-US" sz="1600" b="1" i="1">
                                  <a:solidFill>
                                    <a:schemeClr val="tx1"/>
                                  </a:solidFill>
                                  <a:latin typeface="Cambria Math" panose="02040503050406030204" pitchFamily="18" charset="0"/>
                                </a:rPr>
                                <m:t>,</m:t>
                              </m:r>
                              <m:func>
                                <m:funcPr>
                                  <m:ctrlPr>
                                    <a:rPr lang="en-US" sz="1600" b="1" i="1">
                                      <a:solidFill>
                                        <a:schemeClr val="tx1"/>
                                      </a:solidFill>
                                      <a:latin typeface="Cambria Math" panose="02040503050406030204" pitchFamily="18" charset="0"/>
                                    </a:rPr>
                                  </m:ctrlPr>
                                </m:funcPr>
                                <m:fName>
                                  <m:r>
                                    <a:rPr lang="en-US" sz="1600" b="1" i="1">
                                      <a:solidFill>
                                        <a:schemeClr val="tx1"/>
                                      </a:solidFill>
                                      <a:latin typeface="Cambria Math" panose="02040503050406030204" pitchFamily="18" charset="0"/>
                                    </a:rPr>
                                    <m:t>𝒎𝒊𝒏</m:t>
                                  </m:r>
                                </m:fName>
                                <m:e>
                                  <m:d>
                                    <m:dPr>
                                      <m:ctrlPr>
                                        <a:rPr lang="en-US" sz="1600" b="1" i="1">
                                          <a:solidFill>
                                            <a:schemeClr val="tx1"/>
                                          </a:solidFill>
                                          <a:latin typeface="Cambria Math" panose="02040503050406030204" pitchFamily="18" charset="0"/>
                                        </a:rPr>
                                      </m:ctrlPr>
                                    </m:dPr>
                                    <m:e>
                                      <m:r>
                                        <a:rPr lang="en-US" sz="1600" b="1" i="1">
                                          <a:solidFill>
                                            <a:schemeClr val="tx1"/>
                                          </a:solidFill>
                                          <a:latin typeface="Cambria Math" panose="02040503050406030204" pitchFamily="18" charset="0"/>
                                        </a:rPr>
                                        <m:t>𝟎</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𝟐</m:t>
                                      </m:r>
                                      <m:r>
                                        <a:rPr lang="en-US" sz="1600" b="1" i="1">
                                          <a:solidFill>
                                            <a:schemeClr val="tx1"/>
                                          </a:solidFill>
                                          <a:latin typeface="Cambria Math" panose="02040503050406030204" pitchFamily="18" charset="0"/>
                                        </a:rPr>
                                        <m:t>, </m:t>
                                      </m:r>
                                      <m:r>
                                        <a:rPr lang="en-US" sz="1600" b="1" i="1">
                                          <a:solidFill>
                                            <a:schemeClr val="tx1"/>
                                          </a:solidFill>
                                          <a:latin typeface="Cambria Math" panose="02040503050406030204" pitchFamily="18" charset="0"/>
                                        </a:rPr>
                                        <m:t>𝟎</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𝟎𝟓</m:t>
                                      </m:r>
                                      <m:r>
                                        <a:rPr lang="en-US" sz="1600" b="1" i="1">
                                          <a:solidFill>
                                            <a:schemeClr val="tx1"/>
                                          </a:solidFill>
                                          <a:latin typeface="Cambria Math" panose="02040503050406030204" pitchFamily="18" charset="0"/>
                                        </a:rPr>
                                        <m:t>∗</m:t>
                                      </m:r>
                                      <m:func>
                                        <m:funcPr>
                                          <m:ctrlPr>
                                            <a:rPr lang="en-US" sz="1600" b="1" i="1">
                                              <a:solidFill>
                                                <a:schemeClr val="tx1"/>
                                              </a:solidFill>
                                              <a:latin typeface="Cambria Math" panose="02040503050406030204" pitchFamily="18" charset="0"/>
                                            </a:rPr>
                                          </m:ctrlPr>
                                        </m:funcPr>
                                        <m:fName>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𝒍𝒐𝒈</m:t>
                                              </m:r>
                                            </m:e>
                                            <m:sub>
                                              <m:r>
                                                <a:rPr lang="en-US" sz="1600" b="1" i="1">
                                                  <a:solidFill>
                                                    <a:schemeClr val="tx1"/>
                                                  </a:solidFill>
                                                  <a:latin typeface="Cambria Math" panose="02040503050406030204" pitchFamily="18" charset="0"/>
                                                </a:rPr>
                                                <m:t>𝟐</m:t>
                                              </m:r>
                                            </m:sub>
                                          </m:sSub>
                                        </m:fName>
                                        <m:e>
                                          <m:d>
                                            <m:dPr>
                                              <m:ctrlPr>
                                                <a:rPr lang="en-US" sz="1600" b="1" i="1">
                                                  <a:solidFill>
                                                    <a:schemeClr val="tx1"/>
                                                  </a:solidFill>
                                                  <a:latin typeface="Cambria Math" panose="02040503050406030204" pitchFamily="18" charset="0"/>
                                                </a:rPr>
                                              </m:ctrlPr>
                                            </m:dPr>
                                            <m:e>
                                              <m:f>
                                                <m:fPr>
                                                  <m:ctrlPr>
                                                    <a:rPr lang="en-US" sz="1600" b="1" i="1">
                                                      <a:solidFill>
                                                        <a:schemeClr val="tx1"/>
                                                      </a:solidFill>
                                                      <a:latin typeface="Cambria Math" panose="02040503050406030204" pitchFamily="18" charset="0"/>
                                                    </a:rPr>
                                                  </m:ctrlPr>
                                                </m:fPr>
                                                <m:num>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𝒕</m:t>
                                                      </m:r>
                                                    </m:e>
                                                    <m:sub>
                                                      <m:r>
                                                        <a:rPr lang="en-US" sz="1600" b="1" i="1" smtClean="0">
                                                          <a:solidFill>
                                                            <a:schemeClr val="tx1"/>
                                                          </a:solidFill>
                                                          <a:latin typeface="Cambria Math" panose="02040503050406030204" pitchFamily="18" charset="0"/>
                                                        </a:rPr>
                                                        <m:t>𝒕𝒆𝒂𝒎</m:t>
                                                      </m:r>
                                                    </m:sub>
                                                  </m:sSub>
                                                </m:num>
                                                <m:den>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𝒕</m:t>
                                                      </m:r>
                                                    </m:e>
                                                    <m:sub>
                                                      <m:r>
                                                        <a:rPr lang="en-US" sz="1600" b="1" i="1">
                                                          <a:solidFill>
                                                            <a:schemeClr val="tx1"/>
                                                          </a:solidFill>
                                                          <a:latin typeface="Cambria Math" panose="02040503050406030204" pitchFamily="18" charset="0"/>
                                                        </a:rPr>
                                                        <m:t>𝒎𝒆𝒅𝒊𝒂𝒏</m:t>
                                                      </m:r>
                                                    </m:sub>
                                                  </m:sSub>
                                                </m:den>
                                              </m:f>
                                            </m:e>
                                          </m:d>
                                        </m:e>
                                      </m:func>
                                    </m:e>
                                  </m:d>
                                </m:e>
                              </m:func>
                            </m:e>
                          </m:d>
                        </m:e>
                      </m:func>
                    </m:oMath>
                  </m:oMathPara>
                </a14:m>
                <a:endParaRPr lang="en-US" sz="1600" b="1" i="1" dirty="0" smtClean="0">
                  <a:solidFill>
                    <a:schemeClr val="tx1"/>
                  </a:solidFill>
                  <a:latin typeface="Cambria Math" panose="02040503050406030204" pitchFamily="18" charset="0"/>
                </a:endParaRPr>
              </a:p>
              <a:p>
                <a:pPr marL="228600">
                  <a:buClr>
                    <a:srgbClr val="000000"/>
                  </a:buClr>
                </a:pPr>
                <a:r>
                  <a:rPr lang="en-US" sz="1600" dirty="0" smtClean="0">
                    <a:solidFill>
                      <a:schemeClr val="tx1"/>
                    </a:solidFill>
                    <a:latin typeface="Cambria Math" panose="02040503050406030204" pitchFamily="18" charset="0"/>
                  </a:rPr>
                  <a:t>Where</a:t>
                </a:r>
                <a:endParaRPr lang="en-US" sz="1600" dirty="0" smtClean="0">
                  <a:solidFill>
                    <a:schemeClr val="tx1"/>
                  </a:solidFill>
                  <a:latin typeface="Cambria Math" panose="02040503050406030204" pitchFamily="18" charset="0"/>
                </a:endParaRPr>
              </a:p>
              <a:p>
                <a:pPr marL="228600">
                  <a:buClr>
                    <a:srgbClr val="000000"/>
                  </a:buClr>
                </a:pP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𝑡</m:t>
                        </m:r>
                      </m:e>
                      <m:sub>
                        <m:r>
                          <a:rPr lang="en-US" sz="1600" b="0" i="1" smtClean="0">
                            <a:solidFill>
                              <a:schemeClr val="tx1"/>
                            </a:solidFill>
                            <a:latin typeface="Cambria Math" panose="02040503050406030204" pitchFamily="18" charset="0"/>
                          </a:rPr>
                          <m:t>𝑡𝑒𝑎𝑚</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design</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runtime</m:t>
                    </m:r>
                  </m:oMath>
                </a14:m>
                <a:r>
                  <a:rPr lang="en-US" sz="1600" b="0" i="0" dirty="0" smtClean="0">
                    <a:solidFill>
                      <a:schemeClr val="tx1"/>
                    </a:solidFill>
                    <a:latin typeface="Cambria Math" panose="02040503050406030204" pitchFamily="18" charset="0"/>
                  </a:rPr>
                  <a:t> for given team</a:t>
                </a:r>
              </a:p>
              <a:p>
                <a:pPr marL="228600">
                  <a:buClr>
                    <a:srgbClr val="000000"/>
                  </a:buClr>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𝑡</m:t>
                          </m:r>
                        </m:e>
                        <m:sub>
                          <m:r>
                            <a:rPr lang="en-US" sz="1600" i="1">
                              <a:solidFill>
                                <a:schemeClr val="tx1"/>
                              </a:solidFill>
                              <a:latin typeface="Cambria Math" panose="02040503050406030204" pitchFamily="18" charset="0"/>
                            </a:rPr>
                            <m:t>𝑚𝑒𝑑𝑖𝑎𝑛</m:t>
                          </m:r>
                        </m:sub>
                      </m:sSub>
                      <m:r>
                        <a:rPr lang="en-US" sz="1600" b="0" i="1" smtClean="0">
                          <a:solidFill>
                            <a:schemeClr val="tx1"/>
                          </a:solidFill>
                          <a:latin typeface="Cambria Math" panose="02040503050406030204" pitchFamily="18" charset="0"/>
                        </a:rPr>
                        <m:t>:</m:t>
                      </m:r>
                      <m:r>
                        <m:rPr>
                          <m:sty m:val="p"/>
                        </m:rPr>
                        <a:rPr lang="en-US" sz="1600" b="0" i="0" smtClean="0">
                          <a:solidFill>
                            <a:schemeClr val="tx1"/>
                          </a:solidFill>
                          <a:latin typeface="Cambria Math" panose="02040503050406030204" pitchFamily="18" charset="0"/>
                        </a:rPr>
                        <m:t>M</m:t>
                      </m:r>
                      <m:r>
                        <m:rPr>
                          <m:sty m:val="p"/>
                        </m:rPr>
                        <a:rPr lang="en-US" sz="1600" i="0">
                          <a:solidFill>
                            <a:schemeClr val="tx1"/>
                          </a:solidFill>
                          <a:latin typeface="Cambria Math" panose="02040503050406030204" pitchFamily="18" charset="0"/>
                        </a:rPr>
                        <m:t>edian</m:t>
                      </m:r>
                      <m:r>
                        <a:rPr lang="en-US" sz="1600" i="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design</m:t>
                      </m:r>
                      <m:r>
                        <a:rPr lang="en-US" sz="1600" b="0" i="0" smtClean="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runtime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of</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all</m:t>
                      </m:r>
                      <m:r>
                        <a:rPr lang="en-US" sz="1600" i="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teams</m:t>
                      </m:r>
                    </m:oMath>
                  </m:oMathPara>
                </a14:m>
                <a:endParaRPr lang="en-US" sz="1600"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311700" y="1017725"/>
                <a:ext cx="8241300" cy="4066800"/>
              </a:xfrm>
              <a:prstGeom prst="rect">
                <a:avLst/>
              </a:prstGeom>
              <a:blipFill rotWithShape="0">
                <a:blip r:embed="rId3"/>
                <a:stretch>
                  <a:fillRect/>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23</a:t>
            </a:fld>
            <a:endParaRPr lang="en"/>
          </a:p>
        </p:txBody>
      </p:sp>
    </p:spTree>
    <p:extLst>
      <p:ext uri="{BB962C8B-B14F-4D97-AF65-F5344CB8AC3E}">
        <p14:creationId xmlns:p14="http://schemas.microsoft.com/office/powerpoint/2010/main" val="216162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Soft Detailed Routing Score</a:t>
            </a:r>
            <a:endParaRPr lang="en" b="1" dirty="0"/>
          </a:p>
        </p:txBody>
      </p:sp>
      <mc:AlternateContent xmlns:mc="http://schemas.openxmlformats.org/markup-compatibility/2006">
        <mc:Choice xmlns:a14="http://schemas.microsoft.com/office/drawing/2010/main" Requires="a14">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228600">
                  <a:buClr>
                    <a:srgbClr val="000000"/>
                  </a:buClr>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𝑺</m:t>
                          </m:r>
                        </m:e>
                        <m:sub>
                          <m:r>
                            <a:rPr lang="en-US" sz="1600" b="1" i="1">
                              <a:solidFill>
                                <a:schemeClr val="tx1"/>
                              </a:solidFill>
                              <a:latin typeface="Cambria Math" panose="02040503050406030204" pitchFamily="18" charset="0"/>
                            </a:rPr>
                            <m:t>𝒗</m:t>
                          </m:r>
                        </m:sub>
                      </m:sSub>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𝒎𝒊𝒏</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𝟎</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𝟐</m:t>
                      </m:r>
                      <m:r>
                        <a:rPr lang="en-US" sz="1600" b="1" i="1">
                          <a:solidFill>
                            <a:schemeClr val="tx1"/>
                          </a:solidFill>
                          <a:latin typeface="Cambria Math" panose="02040503050406030204" pitchFamily="18" charset="0"/>
                        </a:rPr>
                        <m:t>,</m:t>
                      </m:r>
                      <m:f>
                        <m:fPr>
                          <m:ctrlPr>
                            <a:rPr lang="en-US" sz="1600" b="1" i="1">
                              <a:solidFill>
                                <a:schemeClr val="tx1"/>
                              </a:solidFill>
                              <a:latin typeface="Cambria Math" panose="02040503050406030204" pitchFamily="18" charset="0"/>
                            </a:rPr>
                          </m:ctrlPr>
                        </m:fPr>
                        <m:num>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𝑵</m:t>
                              </m:r>
                            </m:e>
                            <m:sub>
                              <m:r>
                                <a:rPr lang="en-US" sz="1600" b="1" i="1">
                                  <a:solidFill>
                                    <a:schemeClr val="tx1"/>
                                  </a:solidFill>
                                  <a:latin typeface="Cambria Math" panose="02040503050406030204" pitchFamily="18" charset="0"/>
                                </a:rPr>
                                <m:t>𝒗</m:t>
                              </m:r>
                            </m:sub>
                          </m:sSub>
                        </m:num>
                        <m:den>
                          <m:sSub>
                            <m:sSubPr>
                              <m:ctrlPr>
                                <a:rPr lang="en-US" sz="1600" b="1" i="1">
                                  <a:solidFill>
                                    <a:schemeClr val="tx1"/>
                                  </a:solidFill>
                                  <a:latin typeface="Cambria Math" panose="02040503050406030204" pitchFamily="18" charset="0"/>
                                </a:rPr>
                              </m:ctrlPr>
                            </m:sSubPr>
                            <m:e>
                              <m:r>
                                <a:rPr lang="en-US" sz="1600" b="1" i="1">
                                  <a:solidFill>
                                    <a:schemeClr val="tx1"/>
                                  </a:solidFill>
                                  <a:latin typeface="Cambria Math" panose="02040503050406030204" pitchFamily="18" charset="0"/>
                                </a:rPr>
                                <m:t>𝑵</m:t>
                              </m:r>
                            </m:e>
                            <m:sub>
                              <m:r>
                                <a:rPr lang="en-US" sz="1600" b="1" i="1">
                                  <a:solidFill>
                                    <a:schemeClr val="tx1"/>
                                  </a:solidFill>
                                  <a:latin typeface="Cambria Math" panose="02040503050406030204" pitchFamily="18" charset="0"/>
                                </a:rPr>
                                <m:t>𝒄𝒆𝒍𝒍𝒔</m:t>
                              </m:r>
                            </m:sub>
                          </m:sSub>
                        </m:den>
                      </m:f>
                      <m:r>
                        <a:rPr lang="en-US" sz="1600" b="1" i="1">
                          <a:solidFill>
                            <a:schemeClr val="tx1"/>
                          </a:solidFill>
                          <a:latin typeface="Cambria Math" panose="02040503050406030204" pitchFamily="18" charset="0"/>
                        </a:rPr>
                        <m:t>)</m:t>
                      </m:r>
                    </m:oMath>
                  </m:oMathPara>
                </a14:m>
                <a:endParaRPr lang="en-US" sz="1600" b="1" dirty="0">
                  <a:solidFill>
                    <a:schemeClr val="tx1"/>
                  </a:solidFill>
                </a:endParaRPr>
              </a:p>
              <a:p>
                <a:r>
                  <a:rPr lang="en-US" sz="1600" dirty="0" smtClean="0">
                    <a:solidFill>
                      <a:schemeClr val="tx1"/>
                    </a:solidFill>
                    <a:latin typeface="Cambria Math" panose="02040503050406030204" pitchFamily="18" charset="0"/>
                  </a:rPr>
                  <a:t>Where</a:t>
                </a:r>
                <a:endParaRPr lang="en-US" sz="1600" dirty="0" smtClean="0">
                  <a:solidFill>
                    <a:schemeClr val="tx1"/>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𝑁</m:t>
                          </m:r>
                        </m:e>
                        <m:sub>
                          <m:r>
                            <a:rPr lang="en-US" sz="1600" i="1">
                              <a:solidFill>
                                <a:schemeClr val="tx1"/>
                              </a:solidFill>
                              <a:latin typeface="Cambria Math" panose="02040503050406030204" pitchFamily="18" charset="0"/>
                            </a:rPr>
                            <m:t>𝑐𝑒𝑙𝑙𝑠</m:t>
                          </m:r>
                        </m:sub>
                      </m:sSub>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N</m:t>
                      </m:r>
                      <m:r>
                        <m:rPr>
                          <m:sty m:val="p"/>
                        </m:rPr>
                        <a:rPr lang="en-US" sz="1600" i="0">
                          <a:solidFill>
                            <a:schemeClr val="tx1"/>
                          </a:solidFill>
                          <a:latin typeface="Cambria Math" panose="02040503050406030204" pitchFamily="18" charset="0"/>
                        </a:rPr>
                        <m:t>umber</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of</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cells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in</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design</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𝑁</m:t>
                          </m:r>
                        </m:e>
                        <m:sub>
                          <m:r>
                            <a:rPr lang="en-US" sz="1600" i="1">
                              <a:solidFill>
                                <a:schemeClr val="tx1"/>
                              </a:solidFill>
                              <a:latin typeface="Cambria Math" panose="02040503050406030204" pitchFamily="18" charset="0"/>
                            </a:rPr>
                            <m:t>𝑣</m:t>
                          </m:r>
                        </m:sub>
                      </m:sSub>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Number</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of</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soft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constraint</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violations</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in</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the</m:t>
                      </m:r>
                      <m:r>
                        <a:rPr lang="en-US" sz="1600" i="0">
                          <a:solidFill>
                            <a:schemeClr val="tx1"/>
                          </a:solidFill>
                          <a:latin typeface="Cambria Math" panose="02040503050406030204" pitchFamily="18" charset="0"/>
                        </a:rPr>
                        <m:t> </m:t>
                      </m:r>
                      <m:r>
                        <m:rPr>
                          <m:sty m:val="p"/>
                        </m:rPr>
                        <a:rPr lang="en-US" sz="1600" i="0">
                          <a:solidFill>
                            <a:schemeClr val="tx1"/>
                          </a:solidFill>
                          <a:latin typeface="Cambria Math" panose="02040503050406030204" pitchFamily="18" charset="0"/>
                        </a:rPr>
                        <m:t>solution</m:t>
                      </m:r>
                    </m:oMath>
                  </m:oMathPara>
                </a14:m>
                <a:endParaRPr lang="en-US" sz="1600" dirty="0">
                  <a:solidFill>
                    <a:schemeClr val="tx1"/>
                  </a:solidFill>
                </a:endParaRPr>
              </a:p>
              <a:p>
                <a:pPr marL="228600" lvl="0" rtl="0">
                  <a:spcBef>
                    <a:spcPts val="0"/>
                  </a:spcBef>
                  <a:buClr>
                    <a:srgbClr val="000000"/>
                  </a:buClr>
                </a:pPr>
                <a:endParaRPr lang="en-US" dirty="0">
                  <a:solidFill>
                    <a:schemeClr val="tx1"/>
                  </a:solidFill>
                </a:endParaRPr>
              </a:p>
            </p:txBody>
          </p:sp>
        </mc:Choice>
        <mc:Fallback>
          <p:sp>
            <p:nvSpPr>
              <p:cNvPr id="60" name="Shape 60"/>
              <p:cNvSpPr txBox="1">
                <a:spLocks noGrp="1" noRot="1" noChangeAspect="1" noMove="1" noResize="1" noEditPoints="1" noAdjustHandles="1" noChangeArrowheads="1" noChangeShapeType="1" noTextEdit="1"/>
              </p:cNvSpPr>
              <p:nvPr>
                <p:ph type="body" idx="1"/>
              </p:nvPr>
            </p:nvSpPr>
            <p:spPr>
              <a:xfrm>
                <a:off x="311700" y="1017725"/>
                <a:ext cx="8241300" cy="4066800"/>
              </a:xfrm>
              <a:prstGeom prst="rect">
                <a:avLst/>
              </a:prstGeom>
              <a:blipFill rotWithShape="0">
                <a:blip r:embed="rId3"/>
                <a:stretch>
                  <a:fillRect l="-370"/>
                </a:stretch>
              </a:blipFill>
            </p:spPr>
            <p:txBody>
              <a:bodyPr/>
              <a:lstStyle/>
              <a:p>
                <a:r>
                  <a:rPr lang="en-US">
                    <a:noFill/>
                  </a:rPr>
                  <a:t> </a:t>
                </a:r>
              </a:p>
            </p:txBody>
          </p:sp>
        </mc:Fallback>
      </mc:AlternateContent>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2655257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Benchmark Design Suites</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25</a:t>
            </a:fld>
            <a:endParaRPr lang="en"/>
          </a:p>
        </p:txBody>
      </p:sp>
    </p:spTree>
    <p:extLst>
      <p:ext uri="{BB962C8B-B14F-4D97-AF65-F5344CB8AC3E}">
        <p14:creationId xmlns:p14="http://schemas.microsoft.com/office/powerpoint/2010/main" val="4264263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Benchmark Format</a:t>
            </a:r>
            <a:endParaRPr lang="en" b="1" dirty="0"/>
          </a:p>
        </p:txBody>
      </p:sp>
      <p:sp>
        <p:nvSpPr>
          <p:cNvPr id="60" name="Shape 60"/>
          <p:cNvSpPr txBox="1">
            <a:spLocks noGrp="1"/>
          </p:cNvSpPr>
          <p:nvPr>
            <p:ph type="body" idx="1"/>
          </p:nvPr>
        </p:nvSpPr>
        <p:spPr>
          <a:xfrm>
            <a:off x="311700" y="1017725"/>
            <a:ext cx="8241300" cy="4066800"/>
          </a:xfrm>
          <a:prstGeom prst="rect">
            <a:avLst/>
          </a:prstGeom>
        </p:spPr>
        <p:txBody>
          <a:bodyPr lIns="91425" tIns="91425" rIns="91425" bIns="91425" anchor="t" anchorCtr="0">
            <a:noAutofit/>
          </a:bodyPr>
          <a:lstStyle/>
          <a:p>
            <a:pPr marL="514350" lvl="0" indent="-285750">
              <a:buClr>
                <a:srgbClr val="000000"/>
              </a:buClr>
              <a:buFont typeface="Arial" panose="020B0604020202020204" pitchFamily="34" charset="0"/>
              <a:buChar char="•"/>
            </a:pPr>
            <a:r>
              <a:rPr lang="en-CA" sz="1700" b="1" dirty="0" err="1">
                <a:solidFill>
                  <a:schemeClr val="tx1"/>
                </a:solidFill>
              </a:rPr>
              <a:t>cells.lef</a:t>
            </a:r>
            <a:r>
              <a:rPr lang="en-CA" sz="1700" b="1" dirty="0">
                <a:solidFill>
                  <a:schemeClr val="tx1"/>
                </a:solidFill>
              </a:rPr>
              <a:t> </a:t>
            </a:r>
            <a:r>
              <a:rPr lang="en-CA" sz="1700" dirty="0">
                <a:solidFill>
                  <a:schemeClr val="tx1"/>
                </a:solidFill>
              </a:rPr>
              <a:t>includes the physical characteristics of the </a:t>
            </a:r>
            <a:r>
              <a:rPr lang="en-CA" sz="1700" dirty="0" smtClean="0">
                <a:solidFill>
                  <a:schemeClr val="tx1"/>
                </a:solidFill>
              </a:rPr>
              <a:t>technology </a:t>
            </a:r>
            <a:r>
              <a:rPr lang="en-CA" sz="1700" dirty="0">
                <a:solidFill>
                  <a:schemeClr val="tx1"/>
                </a:solidFill>
              </a:rPr>
              <a:t>library for the standard cell library, macros, and IO cells, etc.</a:t>
            </a:r>
          </a:p>
          <a:p>
            <a:pPr marL="514350" lvl="0" indent="-285750">
              <a:buClr>
                <a:srgbClr val="000000"/>
              </a:buClr>
              <a:buFont typeface="Arial" panose="020B0604020202020204" pitchFamily="34" charset="0"/>
              <a:buChar char="•"/>
            </a:pPr>
            <a:r>
              <a:rPr lang="en-CA" sz="1700" b="1" dirty="0" err="1">
                <a:solidFill>
                  <a:schemeClr val="tx1"/>
                </a:solidFill>
              </a:rPr>
              <a:t>tech.lef</a:t>
            </a:r>
            <a:r>
              <a:rPr lang="en-CA" sz="1700" b="1" dirty="0">
                <a:solidFill>
                  <a:schemeClr val="tx1"/>
                </a:solidFill>
              </a:rPr>
              <a:t> </a:t>
            </a:r>
            <a:r>
              <a:rPr lang="en-CA" sz="1700" dirty="0">
                <a:solidFill>
                  <a:schemeClr val="tx1"/>
                </a:solidFill>
              </a:rPr>
              <a:t>provides the physical characteristics of the </a:t>
            </a:r>
            <a:r>
              <a:rPr lang="en-CA" sz="1700" dirty="0" smtClean="0">
                <a:solidFill>
                  <a:schemeClr val="tx1"/>
                </a:solidFill>
              </a:rPr>
              <a:t>routing </a:t>
            </a:r>
            <a:r>
              <a:rPr lang="en-CA" sz="1700" dirty="0">
                <a:solidFill>
                  <a:schemeClr val="tx1"/>
                </a:solidFill>
              </a:rPr>
              <a:t>layers, Vertical Interconnect Accesses (VIAs), </a:t>
            </a:r>
            <a:r>
              <a:rPr lang="en-CA" sz="1700" dirty="0" smtClean="0">
                <a:solidFill>
                  <a:schemeClr val="tx1"/>
                </a:solidFill>
              </a:rPr>
              <a:t>placement </a:t>
            </a:r>
            <a:r>
              <a:rPr lang="en-CA" sz="1700" dirty="0">
                <a:solidFill>
                  <a:schemeClr val="tx1"/>
                </a:solidFill>
              </a:rPr>
              <a:t>site types, etc.</a:t>
            </a:r>
          </a:p>
          <a:p>
            <a:pPr marL="514350" lvl="0" indent="-285750">
              <a:buClr>
                <a:srgbClr val="000000"/>
              </a:buClr>
              <a:buFont typeface="Arial" panose="020B0604020202020204" pitchFamily="34" charset="0"/>
              <a:buChar char="•"/>
            </a:pPr>
            <a:r>
              <a:rPr lang="en-CA" sz="1700" b="1" dirty="0">
                <a:solidFill>
                  <a:schemeClr val="tx1"/>
                </a:solidFill>
              </a:rPr>
              <a:t>design.def </a:t>
            </a:r>
            <a:r>
              <a:rPr lang="en-CA" sz="1700" dirty="0">
                <a:solidFill>
                  <a:schemeClr val="tx1"/>
                </a:solidFill>
              </a:rPr>
              <a:t>includes design-specific logical and physical such as net-list connectivity, grouping information, </a:t>
            </a:r>
            <a:r>
              <a:rPr lang="en-CA" sz="1700" dirty="0" smtClean="0">
                <a:solidFill>
                  <a:schemeClr val="tx1"/>
                </a:solidFill>
              </a:rPr>
              <a:t>physical </a:t>
            </a:r>
            <a:r>
              <a:rPr lang="en-CA" sz="1700" dirty="0">
                <a:solidFill>
                  <a:schemeClr val="tx1"/>
                </a:solidFill>
              </a:rPr>
              <a:t>constraints, cell locations and orientations, routing geometry data, P/G mesh, etc.</a:t>
            </a:r>
          </a:p>
          <a:p>
            <a:pPr marL="514350" lvl="0" indent="-285750">
              <a:buClr>
                <a:srgbClr val="000000"/>
              </a:buClr>
              <a:buFont typeface="Arial" panose="020B0604020202020204" pitchFamily="34" charset="0"/>
              <a:buChar char="•"/>
            </a:pPr>
            <a:r>
              <a:rPr lang="en-CA" sz="1700" b="1" dirty="0" err="1">
                <a:solidFill>
                  <a:schemeClr val="tx1"/>
                </a:solidFill>
              </a:rPr>
              <a:t>placement.constraints</a:t>
            </a:r>
            <a:r>
              <a:rPr lang="en-CA" sz="1700" b="1" dirty="0">
                <a:solidFill>
                  <a:schemeClr val="tx1"/>
                </a:solidFill>
              </a:rPr>
              <a:t> </a:t>
            </a:r>
            <a:r>
              <a:rPr lang="en-CA" sz="1700" dirty="0">
                <a:solidFill>
                  <a:schemeClr val="tx1"/>
                </a:solidFill>
              </a:rPr>
              <a:t>is a text file including some other constraints such as maximum target utilization or the maximum displacement. Any constraint defined in this file is considered a soft constraint.</a:t>
            </a:r>
            <a:endParaRPr lang="en" sz="1700"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extLst>
      <p:ext uri="{BB962C8B-B14F-4D97-AF65-F5344CB8AC3E}">
        <p14:creationId xmlns:p14="http://schemas.microsoft.com/office/powerpoint/2010/main" val="67724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Benchmark Design Suites</a:t>
            </a:r>
            <a:endParaRPr lang="en" b="1" dirty="0"/>
          </a:p>
        </p:txBody>
      </p:sp>
      <p:sp>
        <p:nvSpPr>
          <p:cNvPr id="60" name="Shape 60"/>
          <p:cNvSpPr txBox="1">
            <a:spLocks noGrp="1"/>
          </p:cNvSpPr>
          <p:nvPr>
            <p:ph type="body" idx="1"/>
          </p:nvPr>
        </p:nvSpPr>
        <p:spPr>
          <a:xfrm>
            <a:off x="311700" y="864950"/>
            <a:ext cx="8520600" cy="4066800"/>
          </a:xfrm>
          <a:prstGeom prst="rect">
            <a:avLst/>
          </a:prstGeom>
        </p:spPr>
        <p:txBody>
          <a:bodyPr lIns="91425" tIns="91425" rIns="91425" bIns="91425" anchor="t" anchorCtr="0">
            <a:noAutofit/>
          </a:bodyPr>
          <a:lstStyle/>
          <a:p>
            <a:pPr marL="514350" lvl="0" indent="-285750">
              <a:buClr>
                <a:srgbClr val="000000"/>
              </a:buClr>
              <a:buFont typeface="Arial" panose="020B0604020202020204" pitchFamily="34" charset="0"/>
              <a:buChar char="•"/>
            </a:pPr>
            <a:r>
              <a:rPr lang="en-US" sz="1700" dirty="0">
                <a:solidFill>
                  <a:schemeClr val="tx1"/>
                </a:solidFill>
              </a:rPr>
              <a:t>The designs were created from the ISPD 2014 and 2015 Placement Contest benchmarks.</a:t>
            </a:r>
          </a:p>
          <a:p>
            <a:pPr marL="514350" lvl="0" indent="-285750">
              <a:buClr>
                <a:srgbClr val="000000"/>
              </a:buClr>
              <a:buFont typeface="Arial" panose="020B0604020202020204" pitchFamily="34" charset="0"/>
              <a:buChar char="•"/>
            </a:pPr>
            <a:r>
              <a:rPr lang="en-US" sz="1700" dirty="0">
                <a:solidFill>
                  <a:schemeClr val="tx1"/>
                </a:solidFill>
              </a:rPr>
              <a:t>The global placements were generated by </a:t>
            </a:r>
            <a:r>
              <a:rPr lang="en-US" sz="1700" dirty="0" err="1">
                <a:solidFill>
                  <a:schemeClr val="tx1"/>
                </a:solidFill>
              </a:rPr>
              <a:t>Eh?Placer</a:t>
            </a:r>
            <a:r>
              <a:rPr lang="en-US" sz="1700" dirty="0">
                <a:solidFill>
                  <a:schemeClr val="tx1"/>
                </a:solidFill>
              </a:rPr>
              <a:t>.</a:t>
            </a:r>
          </a:p>
          <a:p>
            <a:pPr marL="514350" lvl="0" indent="-285750">
              <a:buClr>
                <a:srgbClr val="000000"/>
              </a:buClr>
              <a:buFont typeface="Arial" panose="020B0604020202020204" pitchFamily="34" charset="0"/>
              <a:buChar char="•"/>
            </a:pPr>
            <a:r>
              <a:rPr lang="en-US" sz="1700" dirty="0">
                <a:solidFill>
                  <a:schemeClr val="tx1"/>
                </a:solidFill>
              </a:rPr>
              <a:t>Two sets of benchmarks were used for the final evaluation results:</a:t>
            </a:r>
          </a:p>
          <a:p>
            <a:pPr marL="228600" lvl="0">
              <a:buClr>
                <a:srgbClr val="000000"/>
              </a:buClr>
            </a:pPr>
            <a:r>
              <a:rPr lang="en-US" sz="1700" dirty="0">
                <a:solidFill>
                  <a:schemeClr val="tx1"/>
                </a:solidFill>
              </a:rPr>
              <a:t>	- Released design suite includes 8 designs provided for the participants.</a:t>
            </a:r>
          </a:p>
          <a:p>
            <a:pPr marL="228600" lvl="0">
              <a:buClr>
                <a:srgbClr val="000000"/>
              </a:buClr>
            </a:pPr>
            <a:r>
              <a:rPr lang="en-US" sz="1700" dirty="0">
                <a:solidFill>
                  <a:schemeClr val="tx1"/>
                </a:solidFill>
              </a:rPr>
              <a:t>	- Hidden design suite includes 8 designs used for blind evaluation.</a:t>
            </a:r>
          </a:p>
          <a:p>
            <a:pPr marL="228600" lvl="0">
              <a:buClr>
                <a:srgbClr val="000000"/>
              </a:buClr>
            </a:pPr>
            <a:r>
              <a:rPr lang="en-US" sz="1700" dirty="0">
                <a:solidFill>
                  <a:schemeClr val="tx1"/>
                </a:solidFill>
              </a:rPr>
              <a:t>	- Both suites were equally weighted for the final evaluation</a:t>
            </a:r>
          </a:p>
          <a:p>
            <a:pPr marL="514350" lvl="0" indent="-285750">
              <a:buClr>
                <a:srgbClr val="000000"/>
              </a:buClr>
              <a:buFont typeface="Arial" panose="020B0604020202020204" pitchFamily="34" charset="0"/>
              <a:buChar char="•"/>
            </a:pPr>
            <a:r>
              <a:rPr lang="en-US" sz="1700" b="1" dirty="0">
                <a:solidFill>
                  <a:srgbClr val="FF0000"/>
                </a:solidFill>
              </a:rPr>
              <a:t>If a team could not generate a legal placement in a specified time (30 mins), the respective score is set to 1+e6</a:t>
            </a:r>
            <a:r>
              <a:rPr lang="en-US" sz="1700" dirty="0">
                <a:solidFill>
                  <a:srgbClr val="FF0000"/>
                </a:solidFill>
              </a:rPr>
              <a:t>.</a:t>
            </a:r>
          </a:p>
          <a:p>
            <a:pPr marL="228600" lvl="0">
              <a:buClr>
                <a:srgbClr val="000000"/>
              </a:buClr>
            </a:pPr>
            <a:endParaRPr lang="en-US" dirty="0">
              <a:solidFill>
                <a:schemeClr val="tx1"/>
              </a:solidFill>
            </a:endParaRPr>
          </a:p>
          <a:p>
            <a:pPr marL="228600" lvl="0">
              <a:buClr>
                <a:srgbClr val="000000"/>
              </a:buClr>
            </a:pPr>
            <a:endParaRPr lang="en" dirty="0">
              <a:solidFill>
                <a:schemeClr val="tx1"/>
              </a:solidFill>
            </a:endParaRPr>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1341608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Released Benchmark Suite</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graphicFrame>
        <p:nvGraphicFramePr>
          <p:cNvPr id="4" name="Table 3">
            <a:extLst>
              <a:ext uri="{FF2B5EF4-FFF2-40B4-BE49-F238E27FC236}">
                <a16:creationId xmlns:a16="http://schemas.microsoft.com/office/drawing/2014/main" xmlns="" id="{B9022A1F-E202-465D-9008-51484FD401CE}"/>
              </a:ext>
            </a:extLst>
          </p:cNvPr>
          <p:cNvGraphicFramePr>
            <a:graphicFrameLocks noGrp="1"/>
          </p:cNvGraphicFramePr>
          <p:nvPr>
            <p:extLst>
              <p:ext uri="{D42A27DB-BD31-4B8C-83A1-F6EECF244321}">
                <p14:modId xmlns:p14="http://schemas.microsoft.com/office/powerpoint/2010/main" val="431859439"/>
              </p:ext>
            </p:extLst>
          </p:nvPr>
        </p:nvGraphicFramePr>
        <p:xfrm>
          <a:off x="311150" y="1874838"/>
          <a:ext cx="8521699" cy="1936663"/>
        </p:xfrm>
        <a:graphic>
          <a:graphicData uri="http://schemas.openxmlformats.org/drawingml/2006/table">
            <a:tbl>
              <a:tblPr>
                <a:tableStyleId>{C1E412D7-C2A5-4D00-B812-38B0DB2F355B}</a:tableStyleId>
              </a:tblPr>
              <a:tblGrid>
                <a:gridCol w="1529373">
                  <a:extLst>
                    <a:ext uri="{9D8B030D-6E8A-4147-A177-3AD203B41FA5}">
                      <a16:colId xmlns:a16="http://schemas.microsoft.com/office/drawing/2014/main" xmlns="" val="2501128374"/>
                    </a:ext>
                  </a:extLst>
                </a:gridCol>
                <a:gridCol w="701438">
                  <a:extLst>
                    <a:ext uri="{9D8B030D-6E8A-4147-A177-3AD203B41FA5}">
                      <a16:colId xmlns:a16="http://schemas.microsoft.com/office/drawing/2014/main" xmlns="" val="3891584761"/>
                    </a:ext>
                  </a:extLst>
                </a:gridCol>
                <a:gridCol w="713860">
                  <a:extLst>
                    <a:ext uri="{9D8B030D-6E8A-4147-A177-3AD203B41FA5}">
                      <a16:colId xmlns:a16="http://schemas.microsoft.com/office/drawing/2014/main" xmlns="" val="3113271321"/>
                    </a:ext>
                  </a:extLst>
                </a:gridCol>
                <a:gridCol w="713860">
                  <a:extLst>
                    <a:ext uri="{9D8B030D-6E8A-4147-A177-3AD203B41FA5}">
                      <a16:colId xmlns:a16="http://schemas.microsoft.com/office/drawing/2014/main" xmlns="" val="1927137779"/>
                    </a:ext>
                  </a:extLst>
                </a:gridCol>
                <a:gridCol w="825400">
                  <a:extLst>
                    <a:ext uri="{9D8B030D-6E8A-4147-A177-3AD203B41FA5}">
                      <a16:colId xmlns:a16="http://schemas.microsoft.com/office/drawing/2014/main" xmlns="" val="3085816928"/>
                    </a:ext>
                  </a:extLst>
                </a:gridCol>
                <a:gridCol w="713860">
                  <a:extLst>
                    <a:ext uri="{9D8B030D-6E8A-4147-A177-3AD203B41FA5}">
                      <a16:colId xmlns:a16="http://schemas.microsoft.com/office/drawing/2014/main" xmlns="" val="706896094"/>
                    </a:ext>
                  </a:extLst>
                </a:gridCol>
                <a:gridCol w="713860">
                  <a:extLst>
                    <a:ext uri="{9D8B030D-6E8A-4147-A177-3AD203B41FA5}">
                      <a16:colId xmlns:a16="http://schemas.microsoft.com/office/drawing/2014/main" xmlns="" val="1456989658"/>
                    </a:ext>
                  </a:extLst>
                </a:gridCol>
                <a:gridCol w="474047">
                  <a:extLst>
                    <a:ext uri="{9D8B030D-6E8A-4147-A177-3AD203B41FA5}">
                      <a16:colId xmlns:a16="http://schemas.microsoft.com/office/drawing/2014/main" xmlns="" val="327997203"/>
                    </a:ext>
                  </a:extLst>
                </a:gridCol>
                <a:gridCol w="474047">
                  <a:extLst>
                    <a:ext uri="{9D8B030D-6E8A-4147-A177-3AD203B41FA5}">
                      <a16:colId xmlns:a16="http://schemas.microsoft.com/office/drawing/2014/main" xmlns="" val="2167699178"/>
                    </a:ext>
                  </a:extLst>
                </a:gridCol>
                <a:gridCol w="474047">
                  <a:extLst>
                    <a:ext uri="{9D8B030D-6E8A-4147-A177-3AD203B41FA5}">
                      <a16:colId xmlns:a16="http://schemas.microsoft.com/office/drawing/2014/main" xmlns="" val="3859560327"/>
                    </a:ext>
                  </a:extLst>
                </a:gridCol>
                <a:gridCol w="474047">
                  <a:extLst>
                    <a:ext uri="{9D8B030D-6E8A-4147-A177-3AD203B41FA5}">
                      <a16:colId xmlns:a16="http://schemas.microsoft.com/office/drawing/2014/main" xmlns="" val="228398946"/>
                    </a:ext>
                  </a:extLst>
                </a:gridCol>
                <a:gridCol w="713860">
                  <a:extLst>
                    <a:ext uri="{9D8B030D-6E8A-4147-A177-3AD203B41FA5}">
                      <a16:colId xmlns:a16="http://schemas.microsoft.com/office/drawing/2014/main" xmlns="" val="2900796947"/>
                    </a:ext>
                  </a:extLst>
                </a:gridCol>
              </a:tblGrid>
              <a:tr h="245626">
                <a:tc rowSpan="2">
                  <a:txBody>
                    <a:bodyPr/>
                    <a:lstStyle/>
                    <a:p>
                      <a:pPr algn="ctr" fontAlgn="b"/>
                      <a:r>
                        <a:rPr lang="en-US" sz="1200" b="0" i="0" u="none" strike="noStrike" dirty="0">
                          <a:effectLst/>
                          <a:latin typeface="Arial" panose="020B0604020202020204" pitchFamily="34" charset="0"/>
                        </a:rPr>
                        <a:t>Design</a:t>
                      </a:r>
                    </a:p>
                  </a:txBody>
                  <a:tcPr marL="5013" marR="5013" marT="5013" marB="0" anchor="ctr"/>
                </a:tc>
                <a:tc rowSpan="2">
                  <a:txBody>
                    <a:bodyPr/>
                    <a:lstStyle/>
                    <a:p>
                      <a:pPr algn="ctr" fontAlgn="b"/>
                      <a:r>
                        <a:rPr lang="en-US" sz="1200" u="none" strike="noStrike" dirty="0">
                          <a:effectLst/>
                        </a:rPr>
                        <a:t>#Rows</a:t>
                      </a:r>
                      <a:endParaRPr lang="en-US" sz="1200" b="0" i="0" u="none" strike="noStrike" dirty="0">
                        <a:effectLst/>
                        <a:latin typeface="Arial" panose="020B0604020202020204" pitchFamily="34" charset="0"/>
                      </a:endParaRPr>
                    </a:p>
                  </a:txBody>
                  <a:tcPr marL="5013" marR="5013" marT="5013" marB="0" anchor="ctr"/>
                </a:tc>
                <a:tc rowSpan="2">
                  <a:txBody>
                    <a:bodyPr/>
                    <a:lstStyle/>
                    <a:p>
                      <a:pPr algn="ctr" fontAlgn="b"/>
                      <a:r>
                        <a:rPr lang="en-US" sz="1200" u="none" strike="noStrike" dirty="0">
                          <a:effectLst/>
                        </a:rPr>
                        <a:t>#Macros</a:t>
                      </a:r>
                      <a:endParaRPr lang="en-US" sz="1200" b="0" i="0" u="none" strike="noStrike" dirty="0">
                        <a:effectLst/>
                        <a:latin typeface="Arial" panose="020B0604020202020204" pitchFamily="34" charset="0"/>
                      </a:endParaRPr>
                    </a:p>
                  </a:txBody>
                  <a:tcPr marL="5013" marR="5013" marT="5013" marB="0" anchor="ctr"/>
                </a:tc>
                <a:tc rowSpan="2">
                  <a:txBody>
                    <a:bodyPr/>
                    <a:lstStyle/>
                    <a:p>
                      <a:pPr algn="ctr" fontAlgn="b"/>
                      <a:r>
                        <a:rPr lang="en-US" sz="1200" u="none" strike="noStrike" dirty="0">
                          <a:effectLst/>
                        </a:rPr>
                        <a:t>#Cells</a:t>
                      </a:r>
                      <a:endParaRPr lang="en-US" sz="1200" b="0" i="0" u="none" strike="noStrike" dirty="0">
                        <a:effectLst/>
                        <a:latin typeface="Arial" panose="020B0604020202020204" pitchFamily="34" charset="0"/>
                      </a:endParaRPr>
                    </a:p>
                  </a:txBody>
                  <a:tcPr marL="5013" marR="5013" marT="5013" marB="0" anchor="ctr"/>
                </a:tc>
                <a:tc rowSpan="2">
                  <a:txBody>
                    <a:bodyPr/>
                    <a:lstStyle/>
                    <a:p>
                      <a:pPr algn="ctr" fontAlgn="b"/>
                      <a:r>
                        <a:rPr lang="en-US" sz="1200" u="none" strike="noStrike" dirty="0">
                          <a:effectLst/>
                        </a:rPr>
                        <a:t>#Nets</a:t>
                      </a:r>
                      <a:endParaRPr lang="en-US" sz="1200" b="0" i="0" u="none" strike="noStrike" dirty="0">
                        <a:effectLst/>
                        <a:latin typeface="Arial" panose="020B0604020202020204" pitchFamily="34" charset="0"/>
                      </a:endParaRPr>
                    </a:p>
                  </a:txBody>
                  <a:tcPr marL="5013" marR="5013" marT="5013" marB="0" anchor="ctr"/>
                </a:tc>
                <a:tc rowSpan="2">
                  <a:txBody>
                    <a:bodyPr/>
                    <a:lstStyle/>
                    <a:p>
                      <a:pPr algn="ctr" fontAlgn="b"/>
                      <a:r>
                        <a:rPr lang="en-US" sz="1200" u="none" strike="noStrike" dirty="0">
                          <a:effectLst/>
                        </a:rPr>
                        <a:t>#Fence Regions</a:t>
                      </a:r>
                      <a:endParaRPr lang="en-US" sz="1200" b="0" i="0" u="none" strike="noStrike" dirty="0">
                        <a:effectLst/>
                        <a:latin typeface="Arial" panose="020B0604020202020204" pitchFamily="34" charset="0"/>
                      </a:endParaRPr>
                    </a:p>
                  </a:txBody>
                  <a:tcPr marL="5013" marR="5013" marT="5013" marB="0" anchor="ctr"/>
                </a:tc>
                <a:tc rowSpan="2">
                  <a:txBody>
                    <a:bodyPr/>
                    <a:lstStyle/>
                    <a:p>
                      <a:pPr algn="ctr" fontAlgn="b"/>
                      <a:r>
                        <a:rPr lang="en-US" sz="1200" u="none" strike="noStrike" dirty="0">
                          <a:effectLst/>
                        </a:rPr>
                        <a:t>#I/O</a:t>
                      </a:r>
                      <a:endParaRPr lang="en-US" sz="1200" b="0" i="0" u="none" strike="noStrike" dirty="0">
                        <a:effectLst/>
                        <a:latin typeface="Arial" panose="020B0604020202020204" pitchFamily="34" charset="0"/>
                      </a:endParaRPr>
                    </a:p>
                  </a:txBody>
                  <a:tcPr marL="5013" marR="5013" marT="5013" marB="0" anchor="ctr"/>
                </a:tc>
                <a:tc gridSpan="4">
                  <a:txBody>
                    <a:bodyPr/>
                    <a:lstStyle/>
                    <a:p>
                      <a:pPr algn="ctr" fontAlgn="b"/>
                      <a:r>
                        <a:rPr lang="en-US" sz="1200" u="none" strike="noStrike" dirty="0">
                          <a:effectLst/>
                        </a:rPr>
                        <a:t>% cell types</a:t>
                      </a:r>
                      <a:endParaRPr lang="en-US" sz="1200" b="0" i="0" u="none" strike="noStrike" dirty="0">
                        <a:effectLst/>
                        <a:latin typeface="Arial" panose="020B0604020202020204" pitchFamily="34" charset="0"/>
                      </a:endParaRPr>
                    </a:p>
                  </a:txBody>
                  <a:tcPr marL="5013" marR="5013" marT="5013" marB="0" anchor="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200" u="none" strike="noStrike" dirty="0">
                          <a:effectLst/>
                        </a:rPr>
                        <a:t>utilization</a:t>
                      </a:r>
                      <a:endParaRPr lang="en-US" sz="1200" b="0" i="0" u="none" strike="noStrike" dirty="0">
                        <a:effectLst/>
                        <a:latin typeface="Arial" panose="020B0604020202020204" pitchFamily="34" charset="0"/>
                      </a:endParaRPr>
                    </a:p>
                  </a:txBody>
                  <a:tcPr marL="5013" marR="5013" marT="5013" marB="0" anchor="ctr">
                    <a:solidFill>
                      <a:srgbClr val="FF9999"/>
                    </a:solidFill>
                  </a:tcPr>
                </a:tc>
                <a:extLst>
                  <a:ext uri="{0D108BD9-81ED-4DB2-BD59-A6C34878D82A}">
                    <a16:rowId xmlns:a16="http://schemas.microsoft.com/office/drawing/2014/main" xmlns="" val="1789006288"/>
                  </a:ext>
                </a:extLst>
              </a:tr>
              <a:tr h="125319">
                <a:tc vMerge="1">
                  <a:txBody>
                    <a:bodyPr/>
                    <a:lstStyle/>
                    <a:p>
                      <a:pPr algn="l" fontAlgn="b"/>
                      <a:endParaRPr lang="en-US" sz="1200" b="0" i="0" u="none" strike="noStrike" dirty="0">
                        <a:effectLst/>
                        <a:latin typeface="Arial" panose="020B0604020202020204" pitchFamily="34" charset="0"/>
                      </a:endParaRPr>
                    </a:p>
                  </a:txBody>
                  <a:tcPr marL="5013" marR="5013" marT="5013" marB="0" anchor="b"/>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tc>
                  <a:txBody>
                    <a:bodyPr/>
                    <a:lstStyle/>
                    <a:p>
                      <a:pPr algn="l" fontAlgn="b"/>
                      <a:r>
                        <a:rPr lang="en-US" sz="1200" u="none" strike="noStrike" dirty="0">
                          <a:effectLst/>
                        </a:rPr>
                        <a:t>1xH</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l" fontAlgn="b"/>
                      <a:r>
                        <a:rPr lang="en-US" sz="1200" u="none" strike="noStrike" dirty="0">
                          <a:effectLst/>
                        </a:rPr>
                        <a:t>2xH</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l" fontAlgn="b"/>
                      <a:r>
                        <a:rPr lang="en-US" sz="1200" u="none" strike="noStrike">
                          <a:effectLst/>
                        </a:rPr>
                        <a:t>3xH</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l" fontAlgn="b"/>
                      <a:r>
                        <a:rPr lang="en-US" sz="1200" u="none" strike="noStrike">
                          <a:effectLst/>
                        </a:rPr>
                        <a:t>4xH</a:t>
                      </a:r>
                      <a:endParaRPr lang="en-US" sz="1200" b="0" i="0" u="none" strike="noStrike">
                        <a:effectLst/>
                        <a:latin typeface="Arial" panose="020B0604020202020204" pitchFamily="34" charset="0"/>
                      </a:endParaRPr>
                    </a:p>
                  </a:txBody>
                  <a:tcPr marL="5013" marR="5013" marT="5013" marB="0" anchor="b">
                    <a:solidFill>
                      <a:srgbClr val="FFFF00"/>
                    </a:solidFill>
                  </a:tcPr>
                </a:tc>
                <a:tc vMerge="1">
                  <a:txBody>
                    <a:bodyPr/>
                    <a:lstStyle/>
                    <a:p>
                      <a:pPr algn="ctr" fontAlgn="b"/>
                      <a:endParaRPr lang="en-US" sz="1200" b="0" i="0" u="none" strike="noStrike" dirty="0">
                        <a:effectLst/>
                        <a:latin typeface="Arial" panose="020B0604020202020204" pitchFamily="34" charset="0"/>
                      </a:endParaRPr>
                    </a:p>
                  </a:txBody>
                  <a:tcPr marL="5013" marR="5013" marT="5013" marB="0" anchor="ctr"/>
                </a:tc>
                <a:extLst>
                  <a:ext uri="{0D108BD9-81ED-4DB2-BD59-A6C34878D82A}">
                    <a16:rowId xmlns:a16="http://schemas.microsoft.com/office/drawing/2014/main" xmlns="" val="2593462629"/>
                  </a:ext>
                </a:extLst>
              </a:tr>
              <a:tr h="125319">
                <a:tc>
                  <a:txBody>
                    <a:bodyPr/>
                    <a:lstStyle/>
                    <a:p>
                      <a:pPr algn="l" fontAlgn="b"/>
                      <a:r>
                        <a:rPr lang="en-US" sz="1200" u="none" strike="noStrike">
                          <a:effectLst/>
                        </a:rPr>
                        <a:t>des_perf_b_md1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112679</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122951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374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94.8</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5.2</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54.98</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3063952282"/>
                  </a:ext>
                </a:extLst>
              </a:tr>
              <a:tr h="125319">
                <a:tc>
                  <a:txBody>
                    <a:bodyPr/>
                    <a:lstStyle/>
                    <a:p>
                      <a:pPr algn="l" fontAlgn="b"/>
                      <a:r>
                        <a:rPr lang="en-US" sz="1200" u="none" strike="noStrike">
                          <a:effectLst/>
                        </a:rPr>
                        <a:t>des_perf_b_md2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112679</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122951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374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90.47</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6.02</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2.01</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1.5</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64.69</a:t>
                      </a:r>
                      <a:endParaRPr lang="en-US" sz="1200" b="0" i="0" u="none" strike="noStrike">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4162742523"/>
                  </a:ext>
                </a:extLst>
              </a:tr>
              <a:tr h="130332">
                <a:tc>
                  <a:txBody>
                    <a:bodyPr/>
                    <a:lstStyle/>
                    <a:p>
                      <a:pPr algn="l" fontAlgn="b"/>
                      <a:r>
                        <a:rPr lang="en-US" sz="1200" u="none" strike="noStrike">
                          <a:effectLst/>
                        </a:rPr>
                        <a:t>edit_dist_1_md1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361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130661</a:t>
                      </a:r>
                      <a:endParaRPr lang="en-US" sz="1200" b="0" i="0" u="none" strike="noStrike">
                        <a:effectLst/>
                        <a:latin typeface="Times New Roman" panose="02020603050405020304" pitchFamily="18" charset="0"/>
                      </a:endParaRPr>
                    </a:p>
                  </a:txBody>
                  <a:tcPr marL="5013" marR="5013" marT="5013" marB="0" anchor="b"/>
                </a:tc>
                <a:tc>
                  <a:txBody>
                    <a:bodyPr/>
                    <a:lstStyle/>
                    <a:p>
                      <a:pPr algn="r" fontAlgn="b"/>
                      <a:r>
                        <a:rPr lang="en-US" sz="1200" u="none" strike="noStrike">
                          <a:effectLst/>
                        </a:rPr>
                        <a:t>133223</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2574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90.31</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6.12</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2.04</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1.53</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67.47</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3464875726"/>
                  </a:ext>
                </a:extLst>
              </a:tr>
              <a:tr h="125319">
                <a:tc>
                  <a:txBody>
                    <a:bodyPr/>
                    <a:lstStyle/>
                    <a:p>
                      <a:pPr algn="l" fontAlgn="b"/>
                      <a:r>
                        <a:rPr lang="en-US" sz="1200" u="none" strike="noStrike">
                          <a:effectLst/>
                        </a:rPr>
                        <a:t>edit_dist_a_md2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127414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134051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2574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90.31</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6.12</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2.04</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1.53</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59.42</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1962690068"/>
                  </a:ext>
                </a:extLst>
              </a:tr>
              <a:tr h="125319">
                <a:tc>
                  <a:txBody>
                    <a:bodyPr/>
                    <a:lstStyle/>
                    <a:p>
                      <a:pPr algn="l" fontAlgn="b"/>
                      <a:r>
                        <a:rPr lang="en-US" sz="1200" u="none" strike="noStrike">
                          <a:effectLst/>
                        </a:rPr>
                        <a:t>fft_2_md2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171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32281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33307</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3010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89.62</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6.56</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2.18</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1.64</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83.12</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2351653925"/>
                  </a:ext>
                </a:extLst>
              </a:tr>
              <a:tr h="125319">
                <a:tc>
                  <a:txBody>
                    <a:bodyPr/>
                    <a:lstStyle/>
                    <a:p>
                      <a:pPr algn="l" fontAlgn="b"/>
                      <a:r>
                        <a:rPr lang="en-US" sz="1200" u="none" strike="noStrike">
                          <a:effectLst/>
                        </a:rPr>
                        <a:t>fft_a_md2</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30625</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32090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3010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89.57</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6.59</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2.19</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1.65</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32.41</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1370912388"/>
                  </a:ext>
                </a:extLst>
              </a:tr>
              <a:tr h="125319">
                <a:tc>
                  <a:txBody>
                    <a:bodyPr/>
                    <a:lstStyle/>
                    <a:p>
                      <a:pPr algn="l" fontAlgn="b"/>
                      <a:r>
                        <a:rPr lang="en-US" sz="1200" u="none" strike="noStrike">
                          <a:effectLst/>
                        </a:rPr>
                        <a:t>fft_a_md3</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30625</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32090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3010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93.42</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2.19</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2.19</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2.19</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31.24</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573757986"/>
                  </a:ext>
                </a:extLst>
              </a:tr>
              <a:tr h="125319">
                <a:tc>
                  <a:txBody>
                    <a:bodyPr/>
                    <a:lstStyle/>
                    <a:p>
                      <a:pPr algn="l" fontAlgn="b"/>
                      <a:r>
                        <a:rPr lang="en-US" sz="1200" u="none" strike="noStrike">
                          <a:effectLst/>
                        </a:rPr>
                        <a:t>pci_bridge32_a_md1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200</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29533</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34058</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361</a:t>
                      </a:r>
                      <a:endParaRPr lang="en-US" sz="1200" b="0" i="0" u="none" strike="noStrike">
                        <a:effectLst/>
                        <a:latin typeface="Arial" panose="020B0604020202020204" pitchFamily="34" charset="0"/>
                      </a:endParaRPr>
                    </a:p>
                  </a:txBody>
                  <a:tcPr marL="5013" marR="5013" marT="5013" marB="0" anchor="b"/>
                </a:tc>
                <a:tc>
                  <a:txBody>
                    <a:bodyPr/>
                    <a:lstStyle/>
                    <a:p>
                      <a:pPr algn="r" fontAlgn="b"/>
                      <a:r>
                        <a:rPr lang="en-US" sz="1200" u="none" strike="noStrike">
                          <a:effectLst/>
                        </a:rPr>
                        <a:t>90.39</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6.07</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a:effectLst/>
                        </a:rPr>
                        <a:t>2.02</a:t>
                      </a:r>
                      <a:endParaRPr lang="en-US" sz="1200" b="0" i="0" u="none" strike="noStrike">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1.52</a:t>
                      </a:r>
                      <a:endParaRPr lang="en-US" sz="1200" b="0" i="0" u="none" strike="noStrike" dirty="0">
                        <a:effectLst/>
                        <a:latin typeface="Arial" panose="020B0604020202020204" pitchFamily="34" charset="0"/>
                      </a:endParaRPr>
                    </a:p>
                  </a:txBody>
                  <a:tcPr marL="5013" marR="5013" marT="5013" marB="0" anchor="b">
                    <a:solidFill>
                      <a:srgbClr val="FFFF00"/>
                    </a:solidFill>
                  </a:tcPr>
                </a:tc>
                <a:tc>
                  <a:txBody>
                    <a:bodyPr/>
                    <a:lstStyle/>
                    <a:p>
                      <a:pPr algn="r" fontAlgn="b"/>
                      <a:r>
                        <a:rPr lang="en-US" sz="1200" u="none" strike="noStrike" dirty="0">
                          <a:effectLst/>
                        </a:rPr>
                        <a:t>49.57</a:t>
                      </a:r>
                      <a:endParaRPr lang="en-US" sz="1200" b="0" i="0" u="none" strike="noStrike" dirty="0">
                        <a:effectLst/>
                        <a:latin typeface="Arial" panose="020B0604020202020204" pitchFamily="34" charset="0"/>
                      </a:endParaRPr>
                    </a:p>
                  </a:txBody>
                  <a:tcPr marL="5013" marR="5013" marT="5013" marB="0" anchor="b">
                    <a:solidFill>
                      <a:srgbClr val="FF9999"/>
                    </a:solidFill>
                  </a:tcPr>
                </a:tc>
                <a:extLst>
                  <a:ext uri="{0D108BD9-81ED-4DB2-BD59-A6C34878D82A}">
                    <a16:rowId xmlns:a16="http://schemas.microsoft.com/office/drawing/2014/main" xmlns="" val="1888913418"/>
                  </a:ext>
                </a:extLst>
              </a:tr>
            </a:tbl>
          </a:graphicData>
        </a:graphic>
      </p:graphicFrame>
    </p:spTree>
    <p:extLst>
      <p:ext uri="{BB962C8B-B14F-4D97-AF65-F5344CB8AC3E}">
        <p14:creationId xmlns:p14="http://schemas.microsoft.com/office/powerpoint/2010/main" val="3354079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a:t>Hidden Benchmark Suite</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graphicFrame>
        <p:nvGraphicFramePr>
          <p:cNvPr id="2" name="Table 1">
            <a:extLst>
              <a:ext uri="{FF2B5EF4-FFF2-40B4-BE49-F238E27FC236}">
                <a16:creationId xmlns:a16="http://schemas.microsoft.com/office/drawing/2014/main" xmlns="" id="{9F77DF16-4AE4-41C6-900D-7458BF1EC0DC}"/>
              </a:ext>
            </a:extLst>
          </p:cNvPr>
          <p:cNvGraphicFramePr>
            <a:graphicFrameLocks noGrp="1"/>
          </p:cNvGraphicFramePr>
          <p:nvPr>
            <p:extLst>
              <p:ext uri="{D42A27DB-BD31-4B8C-83A1-F6EECF244321}">
                <p14:modId xmlns:p14="http://schemas.microsoft.com/office/powerpoint/2010/main" val="2874899640"/>
              </p:ext>
            </p:extLst>
          </p:nvPr>
        </p:nvGraphicFramePr>
        <p:xfrm>
          <a:off x="311150" y="1855788"/>
          <a:ext cx="8521698" cy="1948778"/>
        </p:xfrm>
        <a:graphic>
          <a:graphicData uri="http://schemas.openxmlformats.org/drawingml/2006/table">
            <a:tbl>
              <a:tblPr>
                <a:tableStyleId>{C1E412D7-C2A5-4D00-B812-38B0DB2F355B}</a:tableStyleId>
              </a:tblPr>
              <a:tblGrid>
                <a:gridCol w="1464896">
                  <a:extLst>
                    <a:ext uri="{9D8B030D-6E8A-4147-A177-3AD203B41FA5}">
                      <a16:colId xmlns:a16="http://schemas.microsoft.com/office/drawing/2014/main" xmlns="" val="3027592039"/>
                    </a:ext>
                  </a:extLst>
                </a:gridCol>
                <a:gridCol w="589650">
                  <a:extLst>
                    <a:ext uri="{9D8B030D-6E8A-4147-A177-3AD203B41FA5}">
                      <a16:colId xmlns:a16="http://schemas.microsoft.com/office/drawing/2014/main" xmlns="" val="1309990251"/>
                    </a:ext>
                  </a:extLst>
                </a:gridCol>
                <a:gridCol w="747108">
                  <a:extLst>
                    <a:ext uri="{9D8B030D-6E8A-4147-A177-3AD203B41FA5}">
                      <a16:colId xmlns:a16="http://schemas.microsoft.com/office/drawing/2014/main" xmlns="" val="2420653658"/>
                    </a:ext>
                  </a:extLst>
                </a:gridCol>
                <a:gridCol w="747108">
                  <a:extLst>
                    <a:ext uri="{9D8B030D-6E8A-4147-A177-3AD203B41FA5}">
                      <a16:colId xmlns:a16="http://schemas.microsoft.com/office/drawing/2014/main" xmlns="" val="560934883"/>
                    </a:ext>
                  </a:extLst>
                </a:gridCol>
                <a:gridCol w="747108">
                  <a:extLst>
                    <a:ext uri="{9D8B030D-6E8A-4147-A177-3AD203B41FA5}">
                      <a16:colId xmlns:a16="http://schemas.microsoft.com/office/drawing/2014/main" xmlns="" val="3664388752"/>
                    </a:ext>
                  </a:extLst>
                </a:gridCol>
                <a:gridCol w="747108">
                  <a:extLst>
                    <a:ext uri="{9D8B030D-6E8A-4147-A177-3AD203B41FA5}">
                      <a16:colId xmlns:a16="http://schemas.microsoft.com/office/drawing/2014/main" xmlns="" val="2163572607"/>
                    </a:ext>
                  </a:extLst>
                </a:gridCol>
                <a:gridCol w="747108">
                  <a:extLst>
                    <a:ext uri="{9D8B030D-6E8A-4147-A177-3AD203B41FA5}">
                      <a16:colId xmlns:a16="http://schemas.microsoft.com/office/drawing/2014/main" xmlns="" val="369267"/>
                    </a:ext>
                  </a:extLst>
                </a:gridCol>
                <a:gridCol w="496126">
                  <a:extLst>
                    <a:ext uri="{9D8B030D-6E8A-4147-A177-3AD203B41FA5}">
                      <a16:colId xmlns:a16="http://schemas.microsoft.com/office/drawing/2014/main" xmlns="" val="695566768"/>
                    </a:ext>
                  </a:extLst>
                </a:gridCol>
                <a:gridCol w="496126">
                  <a:extLst>
                    <a:ext uri="{9D8B030D-6E8A-4147-A177-3AD203B41FA5}">
                      <a16:colId xmlns:a16="http://schemas.microsoft.com/office/drawing/2014/main" xmlns="" val="67709121"/>
                    </a:ext>
                  </a:extLst>
                </a:gridCol>
                <a:gridCol w="496126">
                  <a:extLst>
                    <a:ext uri="{9D8B030D-6E8A-4147-A177-3AD203B41FA5}">
                      <a16:colId xmlns:a16="http://schemas.microsoft.com/office/drawing/2014/main" xmlns="" val="3918378707"/>
                    </a:ext>
                  </a:extLst>
                </a:gridCol>
                <a:gridCol w="496126">
                  <a:extLst>
                    <a:ext uri="{9D8B030D-6E8A-4147-A177-3AD203B41FA5}">
                      <a16:colId xmlns:a16="http://schemas.microsoft.com/office/drawing/2014/main" xmlns="" val="1058281420"/>
                    </a:ext>
                  </a:extLst>
                </a:gridCol>
                <a:gridCol w="747108">
                  <a:extLst>
                    <a:ext uri="{9D8B030D-6E8A-4147-A177-3AD203B41FA5}">
                      <a16:colId xmlns:a16="http://schemas.microsoft.com/office/drawing/2014/main" xmlns="" val="468049974"/>
                    </a:ext>
                  </a:extLst>
                </a:gridCol>
              </a:tblGrid>
              <a:tr h="255860">
                <a:tc rowSpan="2">
                  <a:txBody>
                    <a:bodyPr/>
                    <a:lstStyle/>
                    <a:p>
                      <a:pPr algn="ctr" fontAlgn="b"/>
                      <a:r>
                        <a:rPr lang="en-US" sz="1200" b="0" i="0" u="none" strike="noStrike" dirty="0">
                          <a:effectLst/>
                          <a:latin typeface="Arial" panose="020B0604020202020204" pitchFamily="34" charset="0"/>
                        </a:rPr>
                        <a:t>Design</a:t>
                      </a:r>
                    </a:p>
                  </a:txBody>
                  <a:tcPr marL="5222" marR="5222" marT="5222" marB="0" anchor="ctr"/>
                </a:tc>
                <a:tc rowSpan="2">
                  <a:txBody>
                    <a:bodyPr/>
                    <a:lstStyle/>
                    <a:p>
                      <a:pPr algn="l" fontAlgn="b"/>
                      <a:r>
                        <a:rPr lang="en-US" sz="1200" u="none" strike="noStrike" dirty="0">
                          <a:effectLst/>
                        </a:rPr>
                        <a:t>#Rows</a:t>
                      </a:r>
                      <a:endParaRPr lang="en-US" sz="1200" b="0" i="0" u="none" strike="noStrike" dirty="0">
                        <a:effectLst/>
                        <a:latin typeface="Arial" panose="020B0604020202020204" pitchFamily="34" charset="0"/>
                      </a:endParaRPr>
                    </a:p>
                  </a:txBody>
                  <a:tcPr marL="5222" marR="5222" marT="5222" marB="0" anchor="ctr"/>
                </a:tc>
                <a:tc rowSpan="2">
                  <a:txBody>
                    <a:bodyPr/>
                    <a:lstStyle/>
                    <a:p>
                      <a:pPr algn="l" fontAlgn="b"/>
                      <a:r>
                        <a:rPr lang="en-US" sz="1200" u="none" strike="noStrike" dirty="0">
                          <a:effectLst/>
                        </a:rPr>
                        <a:t>#Macros</a:t>
                      </a:r>
                      <a:endParaRPr lang="en-US" sz="1200" b="0" i="0" u="none" strike="noStrike" dirty="0">
                        <a:effectLst/>
                        <a:latin typeface="Arial" panose="020B0604020202020204" pitchFamily="34" charset="0"/>
                      </a:endParaRPr>
                    </a:p>
                  </a:txBody>
                  <a:tcPr marL="5222" marR="5222" marT="5222" marB="0" anchor="ctr"/>
                </a:tc>
                <a:tc rowSpan="2">
                  <a:txBody>
                    <a:bodyPr/>
                    <a:lstStyle/>
                    <a:p>
                      <a:pPr algn="ctr" fontAlgn="b"/>
                      <a:r>
                        <a:rPr lang="en-US" sz="1200" u="none" strike="noStrike" dirty="0">
                          <a:effectLst/>
                        </a:rPr>
                        <a:t>#Cells</a:t>
                      </a:r>
                      <a:endParaRPr lang="en-US" sz="1200" b="0" i="0" u="none" strike="noStrike" dirty="0">
                        <a:effectLst/>
                        <a:latin typeface="Arial" panose="020B0604020202020204" pitchFamily="34" charset="0"/>
                      </a:endParaRPr>
                    </a:p>
                  </a:txBody>
                  <a:tcPr marL="5222" marR="5222" marT="5222" marB="0" anchor="ctr"/>
                </a:tc>
                <a:tc rowSpan="2">
                  <a:txBody>
                    <a:bodyPr/>
                    <a:lstStyle/>
                    <a:p>
                      <a:pPr algn="l" fontAlgn="b"/>
                      <a:r>
                        <a:rPr lang="en-US" sz="1200" u="none" strike="noStrike" dirty="0">
                          <a:effectLst/>
                        </a:rPr>
                        <a:t>#Nets</a:t>
                      </a:r>
                      <a:endParaRPr lang="en-US" sz="1200" b="0" i="0" u="none" strike="noStrike" dirty="0">
                        <a:effectLst/>
                        <a:latin typeface="Arial" panose="020B0604020202020204" pitchFamily="34" charset="0"/>
                      </a:endParaRPr>
                    </a:p>
                  </a:txBody>
                  <a:tcPr marL="5222" marR="5222" marT="5222" marB="0" anchor="ctr"/>
                </a:tc>
                <a:tc rowSpan="2">
                  <a:txBody>
                    <a:bodyPr/>
                    <a:lstStyle/>
                    <a:p>
                      <a:pPr algn="ctr" fontAlgn="b"/>
                      <a:r>
                        <a:rPr lang="en-US" sz="1200" u="none" strike="noStrike" dirty="0">
                          <a:effectLst/>
                        </a:rPr>
                        <a:t>#Fence Regions</a:t>
                      </a:r>
                      <a:endParaRPr lang="en-US" sz="1200" b="0" i="0" u="none" strike="noStrike" dirty="0">
                        <a:effectLst/>
                        <a:latin typeface="Arial" panose="020B0604020202020204" pitchFamily="34" charset="0"/>
                      </a:endParaRPr>
                    </a:p>
                  </a:txBody>
                  <a:tcPr marL="5222" marR="5222" marT="5222" marB="0" anchor="ctr"/>
                </a:tc>
                <a:tc rowSpan="2">
                  <a:txBody>
                    <a:bodyPr/>
                    <a:lstStyle/>
                    <a:p>
                      <a:pPr algn="ctr" fontAlgn="b"/>
                      <a:r>
                        <a:rPr lang="en-US" sz="1200" u="none" strike="noStrike" dirty="0">
                          <a:effectLst/>
                        </a:rPr>
                        <a:t>#I/O</a:t>
                      </a:r>
                      <a:endParaRPr lang="en-US" sz="1200" b="0" i="0" u="none" strike="noStrike" dirty="0">
                        <a:effectLst/>
                        <a:latin typeface="Arial" panose="020B0604020202020204" pitchFamily="34" charset="0"/>
                      </a:endParaRPr>
                    </a:p>
                  </a:txBody>
                  <a:tcPr marL="5222" marR="5222" marT="5222" marB="0" anchor="ctr"/>
                </a:tc>
                <a:tc gridSpan="4">
                  <a:txBody>
                    <a:bodyPr/>
                    <a:lstStyle/>
                    <a:p>
                      <a:pPr algn="ctr" fontAlgn="b"/>
                      <a:r>
                        <a:rPr lang="en-US" sz="1200" u="none" strike="noStrike" dirty="0">
                          <a:effectLst/>
                        </a:rPr>
                        <a:t>% cell types</a:t>
                      </a:r>
                      <a:endParaRPr lang="en-US" sz="1200" b="0" i="0" u="none" strike="noStrike" dirty="0">
                        <a:effectLst/>
                        <a:latin typeface="Arial" panose="020B0604020202020204" pitchFamily="34" charset="0"/>
                      </a:endParaRPr>
                    </a:p>
                  </a:txBody>
                  <a:tcPr marL="5222" marR="5222" marT="5222" marB="0" anchor="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200" u="none" strike="noStrike" dirty="0">
                          <a:effectLst/>
                        </a:rPr>
                        <a:t>utilization</a:t>
                      </a:r>
                      <a:endParaRPr lang="en-US" sz="1200" b="0" i="0" u="none" strike="noStrike" dirty="0">
                        <a:effectLst/>
                        <a:latin typeface="Arial" panose="020B0604020202020204" pitchFamily="34" charset="0"/>
                      </a:endParaRPr>
                    </a:p>
                  </a:txBody>
                  <a:tcPr marL="5222" marR="5222" marT="5222" marB="0" anchor="ctr">
                    <a:solidFill>
                      <a:srgbClr val="FF9999"/>
                    </a:solidFill>
                  </a:tcPr>
                </a:tc>
                <a:extLst>
                  <a:ext uri="{0D108BD9-81ED-4DB2-BD59-A6C34878D82A}">
                    <a16:rowId xmlns:a16="http://schemas.microsoft.com/office/drawing/2014/main" xmlns="" val="3176610301"/>
                  </a:ext>
                </a:extLst>
              </a:tr>
              <a:tr h="130541">
                <a:tc vMerge="1">
                  <a:txBody>
                    <a:bodyPr/>
                    <a:lstStyle/>
                    <a:p>
                      <a:pPr algn="l" fontAlgn="b"/>
                      <a:endParaRPr lang="en-US" sz="1200" b="0" i="0" u="none" strike="noStrike" dirty="0">
                        <a:effectLst/>
                        <a:latin typeface="Arial" panose="020B0604020202020204" pitchFamily="34" charset="0"/>
                      </a:endParaRPr>
                    </a:p>
                  </a:txBody>
                  <a:tcPr marL="5222" marR="5222" marT="5222" marB="0" anchor="b"/>
                </a:tc>
                <a:tc vMerge="1">
                  <a:txBody>
                    <a:bodyPr/>
                    <a:lstStyle/>
                    <a:p>
                      <a:pPr algn="l" fontAlgn="b"/>
                      <a:endParaRPr lang="en-US" sz="1200" b="0" i="0" u="none" strike="noStrike" dirty="0">
                        <a:effectLst/>
                        <a:latin typeface="Arial" panose="020B0604020202020204" pitchFamily="34" charset="0"/>
                      </a:endParaRPr>
                    </a:p>
                  </a:txBody>
                  <a:tcPr marL="5222" marR="5222" marT="5222" marB="0" anchor="b"/>
                </a:tc>
                <a:tc vMerge="1">
                  <a:txBody>
                    <a:bodyPr/>
                    <a:lstStyle/>
                    <a:p>
                      <a:pPr algn="l" fontAlgn="b"/>
                      <a:endParaRPr lang="en-US" sz="1200" b="0" i="0" u="none" strike="noStrike" dirty="0">
                        <a:effectLst/>
                        <a:latin typeface="Arial" panose="020B0604020202020204" pitchFamily="34" charset="0"/>
                      </a:endParaRPr>
                    </a:p>
                  </a:txBody>
                  <a:tcPr marL="5222" marR="5222" marT="5222" marB="0" anchor="b"/>
                </a:tc>
                <a:tc vMerge="1">
                  <a:txBody>
                    <a:bodyPr/>
                    <a:lstStyle/>
                    <a:p>
                      <a:pPr algn="ctr" fontAlgn="b"/>
                      <a:endParaRPr lang="en-US" sz="1200" b="0" i="0" u="none" strike="noStrike" dirty="0">
                        <a:effectLst/>
                        <a:latin typeface="Arial" panose="020B0604020202020204" pitchFamily="34" charset="0"/>
                      </a:endParaRPr>
                    </a:p>
                  </a:txBody>
                  <a:tcPr marL="5222" marR="5222" marT="5222" marB="0" anchor="b"/>
                </a:tc>
                <a:tc vMerge="1">
                  <a:txBody>
                    <a:bodyPr/>
                    <a:lstStyle/>
                    <a:p>
                      <a:pPr algn="l" fontAlgn="b"/>
                      <a:endParaRPr lang="en-US" sz="1200" b="0" i="0" u="none" strike="noStrike" dirty="0">
                        <a:effectLst/>
                        <a:latin typeface="Arial" panose="020B0604020202020204" pitchFamily="34" charset="0"/>
                      </a:endParaRPr>
                    </a:p>
                  </a:txBody>
                  <a:tcPr marL="5222" marR="5222" marT="5222" marB="0" anchor="ctr"/>
                </a:tc>
                <a:tc vMerge="1">
                  <a:txBody>
                    <a:bodyPr/>
                    <a:lstStyle/>
                    <a:p>
                      <a:pPr algn="ctr" fontAlgn="b"/>
                      <a:endParaRPr lang="en-US" sz="1200" b="0" i="0" u="none" strike="noStrike" dirty="0">
                        <a:effectLst/>
                        <a:latin typeface="Arial" panose="020B0604020202020204" pitchFamily="34" charset="0"/>
                      </a:endParaRPr>
                    </a:p>
                  </a:txBody>
                  <a:tcPr marL="5222" marR="5222" marT="5222" marB="0" anchor="ctr"/>
                </a:tc>
                <a:tc vMerge="1">
                  <a:txBody>
                    <a:bodyPr/>
                    <a:lstStyle/>
                    <a:p>
                      <a:pPr algn="ctr" fontAlgn="b"/>
                      <a:endParaRPr lang="en-US" sz="1200" b="0" i="0" u="none" strike="noStrike" dirty="0">
                        <a:effectLst/>
                        <a:latin typeface="Arial" panose="020B0604020202020204" pitchFamily="34" charset="0"/>
                      </a:endParaRPr>
                    </a:p>
                  </a:txBody>
                  <a:tcPr marL="5222" marR="5222" marT="5222" marB="0" anchor="ctr"/>
                </a:tc>
                <a:tc>
                  <a:txBody>
                    <a:bodyPr/>
                    <a:lstStyle/>
                    <a:p>
                      <a:pPr algn="l" fontAlgn="b"/>
                      <a:r>
                        <a:rPr lang="en-US" sz="1200" u="none" strike="noStrike" dirty="0">
                          <a:effectLst/>
                        </a:rPr>
                        <a:t>1xH</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l" fontAlgn="b"/>
                      <a:r>
                        <a:rPr lang="en-US" sz="1200" u="none" strike="noStrike">
                          <a:effectLst/>
                        </a:rPr>
                        <a:t>2xH</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l" fontAlgn="b"/>
                      <a:r>
                        <a:rPr lang="en-US" sz="1200" u="none" strike="noStrike">
                          <a:effectLst/>
                        </a:rPr>
                        <a:t>3xH</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l" fontAlgn="b"/>
                      <a:r>
                        <a:rPr lang="en-US" sz="1200" u="none" strike="noStrike">
                          <a:effectLst/>
                        </a:rPr>
                        <a:t>4xH</a:t>
                      </a:r>
                      <a:endParaRPr lang="en-US" sz="1200" b="0" i="0" u="none" strike="noStrike">
                        <a:effectLst/>
                        <a:latin typeface="Arial" panose="020B0604020202020204" pitchFamily="34" charset="0"/>
                      </a:endParaRPr>
                    </a:p>
                  </a:txBody>
                  <a:tcPr marL="5222" marR="5222" marT="5222" marB="0" anchor="b">
                    <a:solidFill>
                      <a:srgbClr val="FFFF00"/>
                    </a:solidFill>
                  </a:tcPr>
                </a:tc>
                <a:tc vMerge="1">
                  <a:txBody>
                    <a:bodyPr/>
                    <a:lstStyle/>
                    <a:p>
                      <a:pPr algn="ctr" fontAlgn="b"/>
                      <a:endParaRPr lang="en-US" sz="1200" b="0" i="0" u="none" strike="noStrike" dirty="0">
                        <a:effectLst/>
                        <a:latin typeface="Arial" panose="020B0604020202020204" pitchFamily="34" charset="0"/>
                      </a:endParaRPr>
                    </a:p>
                  </a:txBody>
                  <a:tcPr marL="5222" marR="5222" marT="5222" marB="0" anchor="ctr"/>
                </a:tc>
                <a:extLst>
                  <a:ext uri="{0D108BD9-81ED-4DB2-BD59-A6C34878D82A}">
                    <a16:rowId xmlns:a16="http://schemas.microsoft.com/office/drawing/2014/main" xmlns="" val="2086024664"/>
                  </a:ext>
                </a:extLst>
              </a:tr>
              <a:tr h="130541">
                <a:tc>
                  <a:txBody>
                    <a:bodyPr/>
                    <a:lstStyle/>
                    <a:p>
                      <a:pPr algn="l" fontAlgn="b"/>
                      <a:r>
                        <a:rPr lang="en-US" sz="1200" u="none" strike="noStrike" dirty="0">
                          <a:effectLst/>
                        </a:rPr>
                        <a:t>des_perf_1</a:t>
                      </a:r>
                      <a:endParaRPr lang="en-US" sz="1200" b="0" i="0" u="none" strike="noStrike" dirty="0">
                        <a:effectLst/>
                        <a:latin typeface="Arial" panose="020B0604020202020204" pitchFamily="34" charset="0"/>
                      </a:endParaRPr>
                    </a:p>
                  </a:txBody>
                  <a:tcPr marL="5222" marR="5222" marT="5222" marB="0" anchor="b"/>
                </a:tc>
                <a:tc>
                  <a:txBody>
                    <a:bodyPr/>
                    <a:lstStyle/>
                    <a:p>
                      <a:pPr algn="r" fontAlgn="b"/>
                      <a:r>
                        <a:rPr lang="en-US" sz="1200" u="none" strike="noStrike">
                          <a:effectLst/>
                        </a:rPr>
                        <a:t>222</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112644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112880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374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100.00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0.00</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0.00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0.00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90.64</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4131616828"/>
                  </a:ext>
                </a:extLst>
              </a:tr>
              <a:tr h="130541">
                <a:tc>
                  <a:txBody>
                    <a:bodyPr/>
                    <a:lstStyle/>
                    <a:p>
                      <a:pPr algn="l" fontAlgn="b"/>
                      <a:r>
                        <a:rPr lang="en-US" sz="1200" u="none" strike="noStrike">
                          <a:effectLst/>
                        </a:rPr>
                        <a:t>des_perf_a_md1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450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103589</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115187</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374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95.66</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4.34</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0.00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0.00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55.11</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3172244948"/>
                  </a:ext>
                </a:extLst>
              </a:tr>
              <a:tr h="130541">
                <a:tc>
                  <a:txBody>
                    <a:bodyPr/>
                    <a:lstStyle/>
                    <a:p>
                      <a:pPr algn="l" fontAlgn="b"/>
                      <a:r>
                        <a:rPr lang="en-US" sz="1200" u="none" strike="noStrike">
                          <a:effectLst/>
                        </a:rPr>
                        <a:t>des_perf_a_md2</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450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103589</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115187</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374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96.99</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1.00</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1.00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1.00</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55.92</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4226723251"/>
                  </a:ext>
                </a:extLst>
              </a:tr>
              <a:tr h="130541">
                <a:tc>
                  <a:txBody>
                    <a:bodyPr/>
                    <a:lstStyle/>
                    <a:p>
                      <a:pPr algn="l" fontAlgn="b"/>
                      <a:r>
                        <a:rPr lang="en-US" sz="1200" u="none" strike="noStrike">
                          <a:effectLst/>
                        </a:rPr>
                        <a:t>edit_dist_a_md3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119626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134051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2574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93.88</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2.04</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2.04</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2.04</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57.22</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3715176579"/>
                  </a:ext>
                </a:extLst>
              </a:tr>
              <a:tr h="130541">
                <a:tc>
                  <a:txBody>
                    <a:bodyPr/>
                    <a:lstStyle/>
                    <a:p>
                      <a:pPr algn="l" fontAlgn="b"/>
                      <a:r>
                        <a:rPr lang="en-US" sz="1200" u="none" strike="noStrike">
                          <a:effectLst/>
                        </a:rPr>
                        <a:t>pci_bridge32_a_md2</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dirty="0">
                          <a:effectLst/>
                        </a:rPr>
                        <a:t>200</a:t>
                      </a:r>
                      <a:endParaRPr lang="en-US" sz="1200" b="0" i="0" u="none" strike="noStrike" dirty="0">
                        <a:effectLst/>
                        <a:latin typeface="Arial" panose="020B0604020202020204" pitchFamily="34" charset="0"/>
                      </a:endParaRPr>
                    </a:p>
                  </a:txBody>
                  <a:tcPr marL="5222" marR="5222" marT="5222" marB="0" anchor="b"/>
                </a:tc>
                <a:tc>
                  <a:txBody>
                    <a:bodyPr/>
                    <a:lstStyle/>
                    <a:p>
                      <a:pPr algn="r" fontAlgn="b"/>
                      <a:r>
                        <a:rPr lang="en-US" sz="1200" u="none" strike="noStrike">
                          <a:effectLst/>
                        </a:rPr>
                        <a:t>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29533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34058</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361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85.51</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7.08</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4.04</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3.37</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57.72</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4289798572"/>
                  </a:ext>
                </a:extLst>
              </a:tr>
              <a:tr h="130541">
                <a:tc>
                  <a:txBody>
                    <a:bodyPr/>
                    <a:lstStyle/>
                    <a:p>
                      <a:pPr algn="l" fontAlgn="b"/>
                      <a:r>
                        <a:rPr lang="en-US" sz="1200" u="none" strike="noStrike">
                          <a:effectLst/>
                        </a:rPr>
                        <a:t>pci_bridge32_b_md1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26134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32546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361</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90.38</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6.07</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2.02</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1.52</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28.68</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706814599"/>
                  </a:ext>
                </a:extLst>
              </a:tr>
              <a:tr h="130541">
                <a:tc>
                  <a:txBody>
                    <a:bodyPr/>
                    <a:lstStyle/>
                    <a:p>
                      <a:pPr algn="l" fontAlgn="b"/>
                      <a:r>
                        <a:rPr lang="en-US" sz="1200" u="none" strike="noStrike">
                          <a:effectLst/>
                        </a:rPr>
                        <a:t>pci_bridge32_b_md2</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26134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32546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362</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97.97</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1.01</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1.01</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1.01</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19.72</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772227225"/>
                  </a:ext>
                </a:extLst>
              </a:tr>
              <a:tr h="130541">
                <a:tc>
                  <a:txBody>
                    <a:bodyPr/>
                    <a:lstStyle/>
                    <a:p>
                      <a:pPr algn="l" fontAlgn="b"/>
                      <a:r>
                        <a:rPr lang="en-US" sz="1200" u="none" strike="noStrike">
                          <a:effectLst/>
                        </a:rPr>
                        <a:t>pci_bridge32_b_md3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400</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26134</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32546</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363</a:t>
                      </a:r>
                      <a:endParaRPr lang="en-US" sz="1200" b="0" i="0" u="none" strike="noStrike">
                        <a:effectLst/>
                        <a:latin typeface="Arial" panose="020B0604020202020204" pitchFamily="34" charset="0"/>
                      </a:endParaRPr>
                    </a:p>
                  </a:txBody>
                  <a:tcPr marL="5222" marR="5222" marT="5222" marB="0" anchor="b"/>
                </a:tc>
                <a:tc>
                  <a:txBody>
                    <a:bodyPr/>
                    <a:lstStyle/>
                    <a:p>
                      <a:pPr algn="r" fontAlgn="b"/>
                      <a:r>
                        <a:rPr lang="en-US" sz="1200" u="none" strike="noStrike">
                          <a:effectLst/>
                        </a:rPr>
                        <a:t>94.94</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1.01</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a:effectLst/>
                        </a:rPr>
                        <a:t>2.02</a:t>
                      </a:r>
                      <a:endParaRPr lang="en-US" sz="1200" b="0" i="0" u="none" strike="noStrike">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2.02</a:t>
                      </a:r>
                      <a:endParaRPr lang="en-US" sz="1200" b="0" i="0" u="none" strike="noStrike" dirty="0">
                        <a:effectLst/>
                        <a:latin typeface="Arial" panose="020B0604020202020204" pitchFamily="34" charset="0"/>
                      </a:endParaRPr>
                    </a:p>
                  </a:txBody>
                  <a:tcPr marL="5222" marR="5222" marT="5222" marB="0" anchor="b">
                    <a:solidFill>
                      <a:srgbClr val="FFFF00"/>
                    </a:solidFill>
                  </a:tcPr>
                </a:tc>
                <a:tc>
                  <a:txBody>
                    <a:bodyPr/>
                    <a:lstStyle/>
                    <a:p>
                      <a:pPr algn="r" fontAlgn="b"/>
                      <a:r>
                        <a:rPr lang="en-US" sz="1200" u="none" strike="noStrike" dirty="0">
                          <a:effectLst/>
                        </a:rPr>
                        <a:t>23.98</a:t>
                      </a:r>
                      <a:endParaRPr lang="en-US" sz="1200" b="0" i="0" u="none" strike="noStrike" dirty="0">
                        <a:effectLst/>
                        <a:latin typeface="Arial" panose="020B0604020202020204" pitchFamily="34" charset="0"/>
                      </a:endParaRPr>
                    </a:p>
                  </a:txBody>
                  <a:tcPr marL="5222" marR="5222" marT="5222" marB="0" anchor="b">
                    <a:solidFill>
                      <a:srgbClr val="FF9999"/>
                    </a:solidFill>
                  </a:tcPr>
                </a:tc>
                <a:extLst>
                  <a:ext uri="{0D108BD9-81ED-4DB2-BD59-A6C34878D82A}">
                    <a16:rowId xmlns:a16="http://schemas.microsoft.com/office/drawing/2014/main" xmlns="" val="2312024418"/>
                  </a:ext>
                </a:extLst>
              </a:tr>
            </a:tbl>
          </a:graphicData>
        </a:graphic>
      </p:graphicFrame>
    </p:spTree>
    <p:extLst>
      <p:ext uri="{BB962C8B-B14F-4D97-AF65-F5344CB8AC3E}">
        <p14:creationId xmlns:p14="http://schemas.microsoft.com/office/powerpoint/2010/main" val="390305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Description &amp; Challenges</a:t>
            </a: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spTree>
    <p:extLst>
      <p:ext uri="{BB962C8B-B14F-4D97-AF65-F5344CB8AC3E}">
        <p14:creationId xmlns:p14="http://schemas.microsoft.com/office/powerpoint/2010/main" val="131229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Contest Results</a:t>
            </a:r>
            <a:endParaRPr lang="en-US" b="1"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30</a:t>
            </a:fld>
            <a:endParaRPr lang="en"/>
          </a:p>
        </p:txBody>
      </p:sp>
    </p:spTree>
    <p:extLst>
      <p:ext uri="{BB962C8B-B14F-4D97-AF65-F5344CB8AC3E}">
        <p14:creationId xmlns:p14="http://schemas.microsoft.com/office/powerpoint/2010/main" val="292142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a:t>Teams</a:t>
            </a:r>
            <a:endParaRPr lang="en" b="1" dirty="0"/>
          </a:p>
        </p:txBody>
      </p:sp>
      <p:sp>
        <p:nvSpPr>
          <p:cNvPr id="928" name="Shape 92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a:buClr>
                <a:srgbClr val="000000"/>
              </a:buClr>
              <a:buFont typeface="Arial" panose="020B0604020202020204" pitchFamily="34" charset="0"/>
              <a:buChar char="•"/>
            </a:pPr>
            <a:r>
              <a:rPr lang="en-US" dirty="0">
                <a:solidFill>
                  <a:srgbClr val="000000"/>
                </a:solidFill>
              </a:rPr>
              <a:t>11 final submissions from Brazil, China, </a:t>
            </a:r>
            <a:r>
              <a:rPr lang="en-US" dirty="0" smtClean="0">
                <a:solidFill>
                  <a:srgbClr val="000000"/>
                </a:solidFill>
              </a:rPr>
              <a:t>Germany, Hong </a:t>
            </a:r>
            <a:r>
              <a:rPr lang="en-US" dirty="0">
                <a:solidFill>
                  <a:srgbClr val="000000"/>
                </a:solidFill>
              </a:rPr>
              <a:t>Kong, Taiwan, </a:t>
            </a:r>
            <a:r>
              <a:rPr lang="en-US" dirty="0" smtClean="0">
                <a:solidFill>
                  <a:srgbClr val="000000"/>
                </a:solidFill>
              </a:rPr>
              <a:t>and the </a:t>
            </a:r>
            <a:r>
              <a:rPr lang="en-US" dirty="0">
                <a:solidFill>
                  <a:srgbClr val="000000"/>
                </a:solidFill>
              </a:rPr>
              <a:t>USA.</a:t>
            </a:r>
          </a:p>
          <a:p>
            <a:pPr marL="514350" lvl="0" indent="-285750">
              <a:buClr>
                <a:srgbClr val="000000"/>
              </a:buClr>
              <a:buFont typeface="Arial" panose="020B0604020202020204" pitchFamily="34" charset="0"/>
              <a:buChar char="•"/>
            </a:pPr>
            <a:r>
              <a:rPr lang="en-US" dirty="0">
                <a:solidFill>
                  <a:srgbClr val="000000"/>
                </a:solidFill>
              </a:rPr>
              <a:t>8 out of 11 teams could generate at least one legal solution.</a:t>
            </a:r>
          </a:p>
          <a:p>
            <a:pPr marL="514350" lvl="0" indent="-285750">
              <a:buClr>
                <a:srgbClr val="000000"/>
              </a:buClr>
              <a:buFont typeface="Arial" panose="020B0604020202020204" pitchFamily="34" charset="0"/>
              <a:buChar char="•"/>
            </a:pPr>
            <a:r>
              <a:rPr lang="en-US" dirty="0">
                <a:solidFill>
                  <a:srgbClr val="000000"/>
                </a:solidFill>
              </a:rPr>
              <a:t>The ranking was </a:t>
            </a:r>
            <a:r>
              <a:rPr lang="en-US" b="1" i="1" dirty="0">
                <a:solidFill>
                  <a:srgbClr val="000000"/>
                </a:solidFill>
              </a:rPr>
              <a:t>significantly</a:t>
            </a:r>
            <a:r>
              <a:rPr lang="en-US" dirty="0">
                <a:solidFill>
                  <a:srgbClr val="000000"/>
                </a:solidFill>
              </a:rPr>
              <a:t> impacted by the number of legal solutions generated by the teams.</a:t>
            </a: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1939653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Released Suite Scores</a:t>
            </a:r>
            <a:endParaRPr lang="en" b="1" dirty="0"/>
          </a:p>
        </p:txBody>
      </p:sp>
      <p:sp>
        <p:nvSpPr>
          <p:cNvPr id="928" name="Shape 928"/>
          <p:cNvSpPr txBox="1">
            <a:spLocks noGrp="1"/>
          </p:cNvSpPr>
          <p:nvPr>
            <p:ph type="body" idx="1"/>
          </p:nvPr>
        </p:nvSpPr>
        <p:spPr>
          <a:xfrm>
            <a:off x="311700" y="955675"/>
            <a:ext cx="8520600" cy="3904341"/>
          </a:xfrm>
          <a:prstGeom prst="rect">
            <a:avLst/>
          </a:prstGeom>
        </p:spPr>
        <p:txBody>
          <a:bodyPr lIns="91425" tIns="91425" rIns="91425" bIns="91425" anchor="t" anchorCtr="0">
            <a:noAutofit/>
          </a:bodyPr>
          <a:lstStyle/>
          <a:p>
            <a:pPr marL="514350" lvl="0" indent="-285750">
              <a:buClr>
                <a:srgbClr val="000000"/>
              </a:buClr>
              <a:buFont typeface="Arial" panose="020B0604020202020204" pitchFamily="34" charset="0"/>
              <a:buChar char="•"/>
            </a:pPr>
            <a:r>
              <a:rPr lang="en-US" dirty="0">
                <a:solidFill>
                  <a:srgbClr val="000000"/>
                </a:solidFill>
              </a:rPr>
              <a:t>cada005, cada012, cada040, cada041, and cada053 generated legal solutions for all designs of the released suite within the </a:t>
            </a:r>
            <a:r>
              <a:rPr lang="en-US" dirty="0" smtClean="0">
                <a:solidFill>
                  <a:srgbClr val="000000"/>
                </a:solidFill>
              </a:rPr>
              <a:t>30-min allotted time.</a:t>
            </a:r>
            <a:endParaRPr lang="en-US"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graphicFrame>
        <p:nvGraphicFramePr>
          <p:cNvPr id="2" name="Table 1">
            <a:extLst>
              <a:ext uri="{FF2B5EF4-FFF2-40B4-BE49-F238E27FC236}">
                <a16:creationId xmlns:a16="http://schemas.microsoft.com/office/drawing/2014/main" xmlns="" id="{E9CB9D4F-D8A9-4B96-816A-53E92D4DB977}"/>
              </a:ext>
            </a:extLst>
          </p:cNvPr>
          <p:cNvGraphicFramePr>
            <a:graphicFrameLocks noGrp="1"/>
          </p:cNvGraphicFramePr>
          <p:nvPr>
            <p:extLst>
              <p:ext uri="{D42A27DB-BD31-4B8C-83A1-F6EECF244321}">
                <p14:modId xmlns:p14="http://schemas.microsoft.com/office/powerpoint/2010/main" val="2053006755"/>
              </p:ext>
            </p:extLst>
          </p:nvPr>
        </p:nvGraphicFramePr>
        <p:xfrm>
          <a:off x="3135923" y="2034760"/>
          <a:ext cx="2872155" cy="2825256"/>
        </p:xfrm>
        <a:graphic>
          <a:graphicData uri="http://schemas.openxmlformats.org/drawingml/2006/table">
            <a:tbl>
              <a:tblPr>
                <a:tableStyleId>{C1E412D7-C2A5-4D00-B812-38B0DB2F355B}</a:tableStyleId>
              </a:tblPr>
              <a:tblGrid>
                <a:gridCol w="957385">
                  <a:extLst>
                    <a:ext uri="{9D8B030D-6E8A-4147-A177-3AD203B41FA5}">
                      <a16:colId xmlns:a16="http://schemas.microsoft.com/office/drawing/2014/main" xmlns="" val="263351477"/>
                    </a:ext>
                  </a:extLst>
                </a:gridCol>
                <a:gridCol w="957385">
                  <a:extLst>
                    <a:ext uri="{9D8B030D-6E8A-4147-A177-3AD203B41FA5}">
                      <a16:colId xmlns:a16="http://schemas.microsoft.com/office/drawing/2014/main" xmlns="" val="2996031075"/>
                    </a:ext>
                  </a:extLst>
                </a:gridCol>
                <a:gridCol w="957385">
                  <a:extLst>
                    <a:ext uri="{9D8B030D-6E8A-4147-A177-3AD203B41FA5}">
                      <a16:colId xmlns:a16="http://schemas.microsoft.com/office/drawing/2014/main" xmlns="" val="2002585284"/>
                    </a:ext>
                  </a:extLst>
                </a:gridCol>
              </a:tblGrid>
              <a:tr h="235438">
                <a:tc>
                  <a:txBody>
                    <a:bodyPr/>
                    <a:lstStyle/>
                    <a:p>
                      <a:pPr algn="l" fontAlgn="b"/>
                      <a:r>
                        <a:rPr lang="en-US" sz="1400" b="1" i="0" u="none" strike="noStrike" dirty="0">
                          <a:solidFill>
                            <a:srgbClr val="000000"/>
                          </a:solidFill>
                          <a:effectLst/>
                          <a:latin typeface="+mn-lt"/>
                        </a:rPr>
                        <a:t>Team</a:t>
                      </a:r>
                    </a:p>
                  </a:txBody>
                  <a:tcPr marL="6350" marR="6350" marT="6350" marB="0" anchor="b">
                    <a:solidFill>
                      <a:schemeClr val="bg1">
                        <a:lumMod val="85000"/>
                      </a:schemeClr>
                    </a:solidFill>
                  </a:tcPr>
                </a:tc>
                <a:tc>
                  <a:txBody>
                    <a:bodyPr/>
                    <a:lstStyle/>
                    <a:p>
                      <a:pPr algn="ctr" fontAlgn="b"/>
                      <a:r>
                        <a:rPr lang="en-US" sz="1400" b="1" i="0" u="none" strike="noStrike" dirty="0">
                          <a:solidFill>
                            <a:srgbClr val="000000"/>
                          </a:solidFill>
                          <a:effectLst/>
                          <a:latin typeface="+mn-lt"/>
                        </a:rPr>
                        <a:t>Score</a:t>
                      </a:r>
                    </a:p>
                  </a:txBody>
                  <a:tcPr marL="6350" marR="6350" marT="6350" marB="0" anchor="b">
                    <a:solidFill>
                      <a:schemeClr val="bg1">
                        <a:lumMod val="85000"/>
                      </a:schemeClr>
                    </a:solidFill>
                  </a:tcPr>
                </a:tc>
                <a:tc>
                  <a:txBody>
                    <a:bodyPr/>
                    <a:lstStyle/>
                    <a:p>
                      <a:pPr algn="ctr" fontAlgn="b"/>
                      <a:r>
                        <a:rPr lang="en-US" sz="1400" b="1" i="0" u="none" strike="noStrike" dirty="0">
                          <a:solidFill>
                            <a:srgbClr val="000000"/>
                          </a:solidFill>
                          <a:effectLst/>
                          <a:latin typeface="+mn-lt"/>
                        </a:rPr>
                        <a:t>#Failures</a:t>
                      </a:r>
                    </a:p>
                  </a:txBody>
                  <a:tcPr marL="6350" marR="6350" marT="6350" marB="0" anchor="b">
                    <a:solidFill>
                      <a:schemeClr val="bg1">
                        <a:lumMod val="85000"/>
                      </a:schemeClr>
                    </a:solidFill>
                  </a:tcPr>
                </a:tc>
                <a:extLst>
                  <a:ext uri="{0D108BD9-81ED-4DB2-BD59-A6C34878D82A}">
                    <a16:rowId xmlns:a16="http://schemas.microsoft.com/office/drawing/2014/main" xmlns="" val="2001475451"/>
                  </a:ext>
                </a:extLst>
              </a:tr>
              <a:tr h="235438">
                <a:tc>
                  <a:txBody>
                    <a:bodyPr/>
                    <a:lstStyle/>
                    <a:p>
                      <a:pPr algn="l" fontAlgn="b"/>
                      <a:r>
                        <a:rPr lang="en-US" sz="1400" u="none" strike="noStrike" dirty="0">
                          <a:effectLst/>
                          <a:latin typeface="+mn-lt"/>
                        </a:rPr>
                        <a:t>cada001</a:t>
                      </a:r>
                      <a:endParaRPr lang="en-US" sz="1400" b="0" i="0" u="none" strike="noStrike" dirty="0">
                        <a:solidFill>
                          <a:srgbClr val="000000"/>
                        </a:solidFill>
                        <a:effectLst/>
                        <a:latin typeface="+mn-lt"/>
                      </a:endParaRPr>
                    </a:p>
                  </a:txBody>
                  <a:tcPr marL="6350" marR="6350" marT="6350" marB="0" anchor="b">
                    <a:solidFill>
                      <a:schemeClr val="accent1">
                        <a:lumMod val="60000"/>
                        <a:lumOff val="40000"/>
                      </a:schemeClr>
                    </a:solidFill>
                  </a:tcPr>
                </a:tc>
                <a:tc>
                  <a:txBody>
                    <a:bodyPr/>
                    <a:lstStyle/>
                    <a:p>
                      <a:pPr algn="r" fontAlgn="b"/>
                      <a:r>
                        <a:rPr lang="en-US" sz="1400" u="none" strike="noStrike" dirty="0">
                          <a:effectLst/>
                          <a:latin typeface="+mn-lt"/>
                        </a:rPr>
                        <a:t>100018.68</a:t>
                      </a:r>
                      <a:endParaRPr lang="en-US" sz="1400" b="0" i="0" u="none" strike="noStrike" dirty="0">
                        <a:solidFill>
                          <a:srgbClr val="000000"/>
                        </a:solidFill>
                        <a:effectLst/>
                        <a:latin typeface="+mn-lt"/>
                      </a:endParaRPr>
                    </a:p>
                  </a:txBody>
                  <a:tcPr marL="6350" marR="6350" marT="6350" marB="0" anchor="b">
                    <a:solidFill>
                      <a:schemeClr val="accent1">
                        <a:lumMod val="60000"/>
                        <a:lumOff val="40000"/>
                      </a:schemeClr>
                    </a:solidFill>
                  </a:tcPr>
                </a:tc>
                <a:tc>
                  <a:txBody>
                    <a:bodyPr/>
                    <a:lstStyle/>
                    <a:p>
                      <a:pPr algn="ctr" fontAlgn="b"/>
                      <a:r>
                        <a:rPr lang="en-US" sz="1400" b="0" i="0" u="none" strike="noStrike" dirty="0">
                          <a:solidFill>
                            <a:srgbClr val="000000"/>
                          </a:solidFill>
                          <a:effectLst/>
                          <a:latin typeface="+mn-lt"/>
                        </a:rPr>
                        <a:t>1</a:t>
                      </a:r>
                    </a:p>
                  </a:txBody>
                  <a:tcPr marL="6350" marR="6350" marT="6350" marB="0" anchor="b">
                    <a:solidFill>
                      <a:schemeClr val="accent1">
                        <a:lumMod val="60000"/>
                        <a:lumOff val="40000"/>
                      </a:schemeClr>
                    </a:solidFill>
                  </a:tcPr>
                </a:tc>
                <a:extLst>
                  <a:ext uri="{0D108BD9-81ED-4DB2-BD59-A6C34878D82A}">
                    <a16:rowId xmlns:a16="http://schemas.microsoft.com/office/drawing/2014/main" xmlns="" val="2575318597"/>
                  </a:ext>
                </a:extLst>
              </a:tr>
              <a:tr h="235438">
                <a:tc>
                  <a:txBody>
                    <a:bodyPr/>
                    <a:lstStyle/>
                    <a:p>
                      <a:pPr algn="l" fontAlgn="b"/>
                      <a:r>
                        <a:rPr lang="en-US" sz="1400" b="1" u="none" strike="noStrike" dirty="0">
                          <a:effectLst/>
                          <a:latin typeface="+mn-lt"/>
                        </a:rPr>
                        <a:t>cada005</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r" fontAlgn="b"/>
                      <a:r>
                        <a:rPr lang="en-US" sz="1400" b="1" u="none" strike="noStrike" dirty="0">
                          <a:effectLst/>
                          <a:latin typeface="+mn-lt"/>
                        </a:rPr>
                        <a:t>10.50</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ctr" fontAlgn="b"/>
                      <a:r>
                        <a:rPr lang="en-US" sz="1400" b="1" i="0" u="none" strike="noStrike" dirty="0">
                          <a:solidFill>
                            <a:srgbClr val="000000"/>
                          </a:solidFill>
                          <a:effectLst/>
                          <a:latin typeface="+mn-lt"/>
                        </a:rPr>
                        <a:t>0</a:t>
                      </a:r>
                    </a:p>
                  </a:txBody>
                  <a:tcPr marL="6350" marR="6350" marT="6350" marB="0" anchor="b">
                    <a:solidFill>
                      <a:srgbClr val="25FF88"/>
                    </a:solidFill>
                  </a:tcPr>
                </a:tc>
                <a:extLst>
                  <a:ext uri="{0D108BD9-81ED-4DB2-BD59-A6C34878D82A}">
                    <a16:rowId xmlns:a16="http://schemas.microsoft.com/office/drawing/2014/main" xmlns="" val="872690347"/>
                  </a:ext>
                </a:extLst>
              </a:tr>
              <a:tr h="235438">
                <a:tc>
                  <a:txBody>
                    <a:bodyPr/>
                    <a:lstStyle/>
                    <a:p>
                      <a:pPr algn="l" fontAlgn="b"/>
                      <a:r>
                        <a:rPr lang="en-US" sz="1400" u="none" strike="noStrike" dirty="0">
                          <a:effectLst/>
                          <a:latin typeface="+mn-lt"/>
                        </a:rPr>
                        <a:t>cada006</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r" fontAlgn="b"/>
                      <a:r>
                        <a:rPr lang="en-US" sz="1400" u="none" strike="noStrike" dirty="0">
                          <a:effectLst/>
                          <a:latin typeface="+mn-lt"/>
                        </a:rPr>
                        <a:t>800000.00</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ctr" fontAlgn="b"/>
                      <a:r>
                        <a:rPr lang="en-US" sz="1400" b="0" i="0" u="none" strike="noStrike" dirty="0">
                          <a:solidFill>
                            <a:srgbClr val="000000"/>
                          </a:solidFill>
                          <a:effectLst/>
                          <a:latin typeface="+mn-lt"/>
                        </a:rPr>
                        <a:t>8</a:t>
                      </a:r>
                    </a:p>
                  </a:txBody>
                  <a:tcPr marL="6350" marR="6350" marT="6350" marB="0" anchor="b">
                    <a:solidFill>
                      <a:srgbClr val="FF9999"/>
                    </a:solidFill>
                  </a:tcPr>
                </a:tc>
                <a:extLst>
                  <a:ext uri="{0D108BD9-81ED-4DB2-BD59-A6C34878D82A}">
                    <a16:rowId xmlns:a16="http://schemas.microsoft.com/office/drawing/2014/main" xmlns="" val="1951026261"/>
                  </a:ext>
                </a:extLst>
              </a:tr>
              <a:tr h="235438">
                <a:tc>
                  <a:txBody>
                    <a:bodyPr/>
                    <a:lstStyle/>
                    <a:p>
                      <a:pPr algn="l" fontAlgn="b"/>
                      <a:r>
                        <a:rPr lang="en-US" sz="1400" b="1" u="none" strike="noStrike" dirty="0">
                          <a:effectLst/>
                          <a:latin typeface="+mn-lt"/>
                        </a:rPr>
                        <a:t>cada012</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r" fontAlgn="b"/>
                      <a:r>
                        <a:rPr lang="en-US" sz="1400" b="1" u="none" strike="noStrike" dirty="0">
                          <a:effectLst/>
                          <a:latin typeface="+mn-lt"/>
                        </a:rPr>
                        <a:t>4.86</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ctr" fontAlgn="b"/>
                      <a:r>
                        <a:rPr lang="en-US" sz="1400" b="1" i="0" u="none" strike="noStrike" dirty="0">
                          <a:solidFill>
                            <a:srgbClr val="000000"/>
                          </a:solidFill>
                          <a:effectLst/>
                          <a:latin typeface="+mn-lt"/>
                        </a:rPr>
                        <a:t>0</a:t>
                      </a:r>
                    </a:p>
                  </a:txBody>
                  <a:tcPr marL="6350" marR="6350" marT="6350" marB="0" anchor="b">
                    <a:solidFill>
                      <a:srgbClr val="25FF88"/>
                    </a:solidFill>
                  </a:tcPr>
                </a:tc>
                <a:extLst>
                  <a:ext uri="{0D108BD9-81ED-4DB2-BD59-A6C34878D82A}">
                    <a16:rowId xmlns:a16="http://schemas.microsoft.com/office/drawing/2014/main" xmlns="" val="3025846180"/>
                  </a:ext>
                </a:extLst>
              </a:tr>
              <a:tr h="235438">
                <a:tc>
                  <a:txBody>
                    <a:bodyPr/>
                    <a:lstStyle/>
                    <a:p>
                      <a:pPr algn="l" fontAlgn="b"/>
                      <a:r>
                        <a:rPr lang="en-US" sz="1400" u="none" strike="noStrike" dirty="0">
                          <a:effectLst/>
                          <a:latin typeface="+mn-lt"/>
                        </a:rPr>
                        <a:t>cada021</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r" fontAlgn="b"/>
                      <a:r>
                        <a:rPr lang="en-US" sz="1400" u="none" strike="noStrike" dirty="0">
                          <a:effectLst/>
                          <a:latin typeface="+mn-lt"/>
                        </a:rPr>
                        <a:t>800000.00</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ctr" fontAlgn="b"/>
                      <a:r>
                        <a:rPr lang="en-US" sz="1400" b="0" i="0" u="none" strike="noStrike" dirty="0">
                          <a:solidFill>
                            <a:srgbClr val="000000"/>
                          </a:solidFill>
                          <a:effectLst/>
                          <a:latin typeface="+mn-lt"/>
                        </a:rPr>
                        <a:t>8</a:t>
                      </a:r>
                    </a:p>
                  </a:txBody>
                  <a:tcPr marL="6350" marR="6350" marT="6350" marB="0" anchor="b">
                    <a:solidFill>
                      <a:srgbClr val="FF9999"/>
                    </a:solidFill>
                  </a:tcPr>
                </a:tc>
                <a:extLst>
                  <a:ext uri="{0D108BD9-81ED-4DB2-BD59-A6C34878D82A}">
                    <a16:rowId xmlns:a16="http://schemas.microsoft.com/office/drawing/2014/main" xmlns="" val="1750553441"/>
                  </a:ext>
                </a:extLst>
              </a:tr>
              <a:tr h="235438">
                <a:tc>
                  <a:txBody>
                    <a:bodyPr/>
                    <a:lstStyle/>
                    <a:p>
                      <a:pPr algn="l" fontAlgn="b"/>
                      <a:r>
                        <a:rPr lang="en-US" sz="1400" u="none" strike="noStrike" dirty="0">
                          <a:effectLst/>
                          <a:latin typeface="+mn-lt"/>
                        </a:rPr>
                        <a:t>cada036</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r" fontAlgn="b"/>
                      <a:r>
                        <a:rPr lang="en-US" sz="1400" u="none" strike="noStrike" dirty="0">
                          <a:effectLst/>
                          <a:latin typeface="+mn-lt"/>
                        </a:rPr>
                        <a:t>800000.00</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ctr" fontAlgn="b"/>
                      <a:r>
                        <a:rPr lang="en-US" sz="1400" b="0" i="0" u="none" strike="noStrike" dirty="0">
                          <a:solidFill>
                            <a:srgbClr val="000000"/>
                          </a:solidFill>
                          <a:effectLst/>
                          <a:latin typeface="+mn-lt"/>
                        </a:rPr>
                        <a:t>8</a:t>
                      </a:r>
                    </a:p>
                  </a:txBody>
                  <a:tcPr marL="6350" marR="6350" marT="6350" marB="0" anchor="b">
                    <a:solidFill>
                      <a:srgbClr val="FF9999"/>
                    </a:solidFill>
                  </a:tcPr>
                </a:tc>
                <a:extLst>
                  <a:ext uri="{0D108BD9-81ED-4DB2-BD59-A6C34878D82A}">
                    <a16:rowId xmlns:a16="http://schemas.microsoft.com/office/drawing/2014/main" xmlns="" val="4240109008"/>
                  </a:ext>
                </a:extLst>
              </a:tr>
              <a:tr h="235438">
                <a:tc>
                  <a:txBody>
                    <a:bodyPr/>
                    <a:lstStyle/>
                    <a:p>
                      <a:pPr algn="l" fontAlgn="b"/>
                      <a:r>
                        <a:rPr lang="en-US" sz="1400" b="1" u="none" strike="noStrike" dirty="0">
                          <a:effectLst/>
                          <a:latin typeface="+mn-lt"/>
                        </a:rPr>
                        <a:t>cada040</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r" fontAlgn="b"/>
                      <a:r>
                        <a:rPr lang="en-US" sz="1400" b="1" u="none" strike="noStrike" dirty="0">
                          <a:effectLst/>
                          <a:latin typeface="+mn-lt"/>
                        </a:rPr>
                        <a:t>9.22</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ctr" fontAlgn="b"/>
                      <a:r>
                        <a:rPr lang="en-US" sz="1400" b="1" i="0" u="none" strike="noStrike" dirty="0">
                          <a:solidFill>
                            <a:srgbClr val="000000"/>
                          </a:solidFill>
                          <a:effectLst/>
                          <a:latin typeface="+mn-lt"/>
                        </a:rPr>
                        <a:t>0</a:t>
                      </a:r>
                    </a:p>
                  </a:txBody>
                  <a:tcPr marL="6350" marR="6350" marT="6350" marB="0" anchor="b">
                    <a:solidFill>
                      <a:srgbClr val="25FF88"/>
                    </a:solidFill>
                  </a:tcPr>
                </a:tc>
                <a:extLst>
                  <a:ext uri="{0D108BD9-81ED-4DB2-BD59-A6C34878D82A}">
                    <a16:rowId xmlns:a16="http://schemas.microsoft.com/office/drawing/2014/main" xmlns="" val="1876725890"/>
                  </a:ext>
                </a:extLst>
              </a:tr>
              <a:tr h="235438">
                <a:tc>
                  <a:txBody>
                    <a:bodyPr/>
                    <a:lstStyle/>
                    <a:p>
                      <a:pPr algn="l" fontAlgn="b"/>
                      <a:r>
                        <a:rPr lang="en-US" sz="1400" b="1" u="none" strike="noStrike" dirty="0">
                          <a:effectLst/>
                          <a:latin typeface="+mn-lt"/>
                        </a:rPr>
                        <a:t>cada041</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r" fontAlgn="b"/>
                      <a:r>
                        <a:rPr lang="en-US" sz="1400" b="1" u="none" strike="noStrike" dirty="0">
                          <a:effectLst/>
                          <a:latin typeface="+mn-lt"/>
                        </a:rPr>
                        <a:t>7.64</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ctr" fontAlgn="b"/>
                      <a:r>
                        <a:rPr lang="en-US" sz="1400" b="1" i="0" u="none" strike="noStrike" dirty="0">
                          <a:solidFill>
                            <a:srgbClr val="000000"/>
                          </a:solidFill>
                          <a:effectLst/>
                          <a:latin typeface="+mn-lt"/>
                        </a:rPr>
                        <a:t>0</a:t>
                      </a:r>
                    </a:p>
                  </a:txBody>
                  <a:tcPr marL="6350" marR="6350" marT="6350" marB="0" anchor="b">
                    <a:solidFill>
                      <a:srgbClr val="25FF88"/>
                    </a:solidFill>
                  </a:tcPr>
                </a:tc>
                <a:extLst>
                  <a:ext uri="{0D108BD9-81ED-4DB2-BD59-A6C34878D82A}">
                    <a16:rowId xmlns:a16="http://schemas.microsoft.com/office/drawing/2014/main" xmlns="" val="3113475634"/>
                  </a:ext>
                </a:extLst>
              </a:tr>
              <a:tr h="235438">
                <a:tc>
                  <a:txBody>
                    <a:bodyPr/>
                    <a:lstStyle/>
                    <a:p>
                      <a:pPr algn="l" fontAlgn="b"/>
                      <a:r>
                        <a:rPr lang="en-US" sz="1400" u="none" strike="noStrike" dirty="0">
                          <a:effectLst/>
                          <a:latin typeface="+mn-lt"/>
                        </a:rPr>
                        <a:t>cada045</a:t>
                      </a:r>
                      <a:endParaRPr lang="en-US" sz="1400" b="0" i="0" u="none" strike="noStrike" dirty="0">
                        <a:solidFill>
                          <a:srgbClr val="000000"/>
                        </a:solidFill>
                        <a:effectLst/>
                        <a:latin typeface="+mn-lt"/>
                      </a:endParaRPr>
                    </a:p>
                  </a:txBody>
                  <a:tcPr marL="6350" marR="6350" marT="6350" marB="0" anchor="b">
                    <a:solidFill>
                      <a:schemeClr val="accent1">
                        <a:lumMod val="60000"/>
                        <a:lumOff val="40000"/>
                      </a:schemeClr>
                    </a:solidFill>
                  </a:tcPr>
                </a:tc>
                <a:tc>
                  <a:txBody>
                    <a:bodyPr/>
                    <a:lstStyle/>
                    <a:p>
                      <a:pPr algn="r" fontAlgn="b"/>
                      <a:r>
                        <a:rPr lang="en-US" sz="1400" u="none" strike="noStrike" dirty="0">
                          <a:effectLst/>
                          <a:latin typeface="+mn-lt"/>
                        </a:rPr>
                        <a:t>100008.20</a:t>
                      </a:r>
                      <a:endParaRPr lang="en-US" sz="1400" b="0" i="0" u="none" strike="noStrike" dirty="0">
                        <a:solidFill>
                          <a:srgbClr val="000000"/>
                        </a:solidFill>
                        <a:effectLst/>
                        <a:latin typeface="+mn-lt"/>
                      </a:endParaRPr>
                    </a:p>
                  </a:txBody>
                  <a:tcPr marL="6350" marR="6350" marT="6350" marB="0" anchor="b">
                    <a:solidFill>
                      <a:schemeClr val="accent1">
                        <a:lumMod val="60000"/>
                        <a:lumOff val="40000"/>
                      </a:schemeClr>
                    </a:solidFill>
                  </a:tcPr>
                </a:tc>
                <a:tc>
                  <a:txBody>
                    <a:bodyPr/>
                    <a:lstStyle/>
                    <a:p>
                      <a:pPr algn="ctr" fontAlgn="b"/>
                      <a:r>
                        <a:rPr lang="en-US" sz="1400" b="0" i="0" u="none" strike="noStrike" dirty="0">
                          <a:solidFill>
                            <a:srgbClr val="000000"/>
                          </a:solidFill>
                          <a:effectLst/>
                          <a:latin typeface="+mn-lt"/>
                        </a:rPr>
                        <a:t>1</a:t>
                      </a:r>
                    </a:p>
                  </a:txBody>
                  <a:tcPr marL="6350" marR="6350" marT="6350" marB="0" anchor="b">
                    <a:solidFill>
                      <a:schemeClr val="accent1">
                        <a:lumMod val="60000"/>
                        <a:lumOff val="40000"/>
                      </a:schemeClr>
                    </a:solidFill>
                  </a:tcPr>
                </a:tc>
                <a:extLst>
                  <a:ext uri="{0D108BD9-81ED-4DB2-BD59-A6C34878D82A}">
                    <a16:rowId xmlns:a16="http://schemas.microsoft.com/office/drawing/2014/main" xmlns="" val="1299861935"/>
                  </a:ext>
                </a:extLst>
              </a:tr>
              <a:tr h="235438">
                <a:tc>
                  <a:txBody>
                    <a:bodyPr/>
                    <a:lstStyle/>
                    <a:p>
                      <a:pPr algn="l" fontAlgn="b"/>
                      <a:r>
                        <a:rPr lang="en-US" sz="1400" b="1" u="none" strike="noStrike" dirty="0">
                          <a:effectLst/>
                          <a:latin typeface="+mn-lt"/>
                        </a:rPr>
                        <a:t>cada053</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r" fontAlgn="b"/>
                      <a:r>
                        <a:rPr lang="en-US" sz="1400" b="1" u="none" strike="noStrike" dirty="0">
                          <a:effectLst/>
                          <a:latin typeface="+mn-lt"/>
                        </a:rPr>
                        <a:t>6.75</a:t>
                      </a:r>
                      <a:endParaRPr lang="en-US" sz="1400" b="1" i="0" u="none" strike="noStrike" dirty="0">
                        <a:solidFill>
                          <a:srgbClr val="000000"/>
                        </a:solidFill>
                        <a:effectLst/>
                        <a:latin typeface="+mn-lt"/>
                      </a:endParaRPr>
                    </a:p>
                  </a:txBody>
                  <a:tcPr marL="6350" marR="6350" marT="6350" marB="0" anchor="b">
                    <a:solidFill>
                      <a:srgbClr val="25FF88"/>
                    </a:solidFill>
                  </a:tcPr>
                </a:tc>
                <a:tc>
                  <a:txBody>
                    <a:bodyPr/>
                    <a:lstStyle/>
                    <a:p>
                      <a:pPr algn="ctr" fontAlgn="b"/>
                      <a:r>
                        <a:rPr lang="en-US" sz="1400" b="1" i="0" u="none" strike="noStrike" dirty="0">
                          <a:solidFill>
                            <a:srgbClr val="000000"/>
                          </a:solidFill>
                          <a:effectLst/>
                          <a:latin typeface="+mn-lt"/>
                        </a:rPr>
                        <a:t>0</a:t>
                      </a:r>
                    </a:p>
                  </a:txBody>
                  <a:tcPr marL="6350" marR="6350" marT="6350" marB="0" anchor="b">
                    <a:solidFill>
                      <a:srgbClr val="25FF88"/>
                    </a:solidFill>
                  </a:tcPr>
                </a:tc>
                <a:extLst>
                  <a:ext uri="{0D108BD9-81ED-4DB2-BD59-A6C34878D82A}">
                    <a16:rowId xmlns:a16="http://schemas.microsoft.com/office/drawing/2014/main" xmlns="" val="779535101"/>
                  </a:ext>
                </a:extLst>
              </a:tr>
              <a:tr h="235438">
                <a:tc>
                  <a:txBody>
                    <a:bodyPr/>
                    <a:lstStyle/>
                    <a:p>
                      <a:pPr algn="l" fontAlgn="b"/>
                      <a:r>
                        <a:rPr lang="en-US" sz="1400" u="none" strike="noStrike" dirty="0">
                          <a:effectLst/>
                          <a:latin typeface="+mn-lt"/>
                        </a:rPr>
                        <a:t>cada099</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r" fontAlgn="b"/>
                      <a:r>
                        <a:rPr lang="en-US" sz="1400" u="none" strike="noStrike" dirty="0">
                          <a:effectLst/>
                          <a:latin typeface="+mn-lt"/>
                        </a:rPr>
                        <a:t>800000.00</a:t>
                      </a:r>
                      <a:endParaRPr lang="en-US" sz="1400" b="0" i="0" u="none" strike="noStrike" dirty="0">
                        <a:solidFill>
                          <a:srgbClr val="000000"/>
                        </a:solidFill>
                        <a:effectLst/>
                        <a:latin typeface="+mn-lt"/>
                      </a:endParaRPr>
                    </a:p>
                  </a:txBody>
                  <a:tcPr marL="6350" marR="6350" marT="6350" marB="0" anchor="b">
                    <a:solidFill>
                      <a:srgbClr val="FF9999"/>
                    </a:solidFill>
                  </a:tcPr>
                </a:tc>
                <a:tc>
                  <a:txBody>
                    <a:bodyPr/>
                    <a:lstStyle/>
                    <a:p>
                      <a:pPr algn="ctr" fontAlgn="b"/>
                      <a:r>
                        <a:rPr lang="en-US" sz="1400" b="0" i="0" u="none" strike="noStrike" dirty="0">
                          <a:solidFill>
                            <a:srgbClr val="000000"/>
                          </a:solidFill>
                          <a:effectLst/>
                          <a:latin typeface="+mn-lt"/>
                        </a:rPr>
                        <a:t>8</a:t>
                      </a:r>
                    </a:p>
                  </a:txBody>
                  <a:tcPr marL="6350" marR="6350" marT="6350" marB="0" anchor="b">
                    <a:solidFill>
                      <a:srgbClr val="FF9999"/>
                    </a:solidFill>
                  </a:tcPr>
                </a:tc>
                <a:extLst>
                  <a:ext uri="{0D108BD9-81ED-4DB2-BD59-A6C34878D82A}">
                    <a16:rowId xmlns:a16="http://schemas.microsoft.com/office/drawing/2014/main" xmlns="" val="3985135340"/>
                  </a:ext>
                </a:extLst>
              </a:tr>
            </a:tbl>
          </a:graphicData>
        </a:graphic>
      </p:graphicFrame>
    </p:spTree>
    <p:extLst>
      <p:ext uri="{BB962C8B-B14F-4D97-AF65-F5344CB8AC3E}">
        <p14:creationId xmlns:p14="http://schemas.microsoft.com/office/powerpoint/2010/main" val="208498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Hidden Suite Scores</a:t>
            </a:r>
            <a:endParaRPr lang="en" b="1" dirty="0"/>
          </a:p>
        </p:txBody>
      </p:sp>
      <p:sp>
        <p:nvSpPr>
          <p:cNvPr id="928" name="Shape 928"/>
          <p:cNvSpPr txBox="1">
            <a:spLocks noGrp="1"/>
          </p:cNvSpPr>
          <p:nvPr>
            <p:ph type="body" idx="1"/>
          </p:nvPr>
        </p:nvSpPr>
        <p:spPr>
          <a:xfrm>
            <a:off x="311700" y="1152474"/>
            <a:ext cx="8520600" cy="3904341"/>
          </a:xfrm>
          <a:prstGeom prst="rect">
            <a:avLst/>
          </a:prstGeom>
        </p:spPr>
        <p:txBody>
          <a:bodyPr lIns="91425" tIns="91425" rIns="91425" bIns="91425" anchor="t" anchorCtr="0">
            <a:noAutofit/>
          </a:bodyPr>
          <a:lstStyle/>
          <a:p>
            <a:pPr marL="514350" lvl="0" indent="-285750">
              <a:buClr>
                <a:srgbClr val="000000"/>
              </a:buClr>
              <a:buFont typeface="Arial" panose="020B0604020202020204" pitchFamily="34" charset="0"/>
              <a:buChar char="•"/>
            </a:pPr>
            <a:r>
              <a:rPr lang="en-US" b="1" dirty="0" smtClean="0">
                <a:solidFill>
                  <a:srgbClr val="000000"/>
                </a:solidFill>
              </a:rPr>
              <a:t>Only </a:t>
            </a:r>
            <a:r>
              <a:rPr lang="en-US" dirty="0" smtClean="0">
                <a:solidFill>
                  <a:srgbClr val="000000"/>
                </a:solidFill>
              </a:rPr>
              <a:t>two teams generated legal </a:t>
            </a:r>
            <a:r>
              <a:rPr lang="en-US" dirty="0">
                <a:solidFill>
                  <a:srgbClr val="000000"/>
                </a:solidFill>
              </a:rPr>
              <a:t>solutions for all designs in the suite within the allotted </a:t>
            </a:r>
            <a:r>
              <a:rPr lang="en-US" dirty="0" smtClean="0">
                <a:solidFill>
                  <a:srgbClr val="000000"/>
                </a:solidFill>
              </a:rPr>
              <a:t>30-min time</a:t>
            </a:r>
            <a:endParaRPr lang="en-US"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33</a:t>
            </a:fld>
            <a:endParaRPr lang="en"/>
          </a:p>
        </p:txBody>
      </p:sp>
      <p:graphicFrame>
        <p:nvGraphicFramePr>
          <p:cNvPr id="2" name="Table 1">
            <a:extLst>
              <a:ext uri="{FF2B5EF4-FFF2-40B4-BE49-F238E27FC236}">
                <a16:creationId xmlns:a16="http://schemas.microsoft.com/office/drawing/2014/main" xmlns="" id="{E9CB9D4F-D8A9-4B96-816A-53E92D4DB977}"/>
              </a:ext>
            </a:extLst>
          </p:cNvPr>
          <p:cNvGraphicFramePr>
            <a:graphicFrameLocks noGrp="1"/>
          </p:cNvGraphicFramePr>
          <p:nvPr>
            <p:extLst>
              <p:ext uri="{D42A27DB-BD31-4B8C-83A1-F6EECF244321}">
                <p14:modId xmlns:p14="http://schemas.microsoft.com/office/powerpoint/2010/main" val="672145667"/>
              </p:ext>
            </p:extLst>
          </p:nvPr>
        </p:nvGraphicFramePr>
        <p:xfrm>
          <a:off x="2989384" y="2092569"/>
          <a:ext cx="2872155" cy="2825256"/>
        </p:xfrm>
        <a:graphic>
          <a:graphicData uri="http://schemas.openxmlformats.org/drawingml/2006/table">
            <a:tbl>
              <a:tblPr>
                <a:tableStyleId>{C1E412D7-C2A5-4D00-B812-38B0DB2F355B}</a:tableStyleId>
              </a:tblPr>
              <a:tblGrid>
                <a:gridCol w="957385">
                  <a:extLst>
                    <a:ext uri="{9D8B030D-6E8A-4147-A177-3AD203B41FA5}">
                      <a16:colId xmlns:a16="http://schemas.microsoft.com/office/drawing/2014/main" xmlns="" val="263351477"/>
                    </a:ext>
                  </a:extLst>
                </a:gridCol>
                <a:gridCol w="957385">
                  <a:extLst>
                    <a:ext uri="{9D8B030D-6E8A-4147-A177-3AD203B41FA5}">
                      <a16:colId xmlns:a16="http://schemas.microsoft.com/office/drawing/2014/main" xmlns="" val="2996031075"/>
                    </a:ext>
                  </a:extLst>
                </a:gridCol>
                <a:gridCol w="957385">
                  <a:extLst>
                    <a:ext uri="{9D8B030D-6E8A-4147-A177-3AD203B41FA5}">
                      <a16:colId xmlns:a16="http://schemas.microsoft.com/office/drawing/2014/main" xmlns="" val="1640392147"/>
                    </a:ext>
                  </a:extLst>
                </a:gridCol>
              </a:tblGrid>
              <a:tr h="235438">
                <a:tc>
                  <a:txBody>
                    <a:bodyPr/>
                    <a:lstStyle/>
                    <a:p>
                      <a:pPr algn="l" fontAlgn="b"/>
                      <a:r>
                        <a:rPr lang="en-US" sz="1400" b="1" i="0" u="none" strike="noStrike" dirty="0">
                          <a:solidFill>
                            <a:srgbClr val="000000"/>
                          </a:solidFill>
                          <a:effectLst/>
                          <a:latin typeface="+mn-lt"/>
                        </a:rPr>
                        <a:t>Team</a:t>
                      </a:r>
                    </a:p>
                  </a:txBody>
                  <a:tcPr marL="6350" marR="6350" marT="6350" marB="0" anchor="b">
                    <a:solidFill>
                      <a:schemeClr val="bg1">
                        <a:lumMod val="85000"/>
                      </a:schemeClr>
                    </a:solidFill>
                  </a:tcPr>
                </a:tc>
                <a:tc>
                  <a:txBody>
                    <a:bodyPr/>
                    <a:lstStyle/>
                    <a:p>
                      <a:pPr algn="ctr" fontAlgn="b"/>
                      <a:r>
                        <a:rPr lang="en-US" sz="1400" b="1" i="0" u="none" strike="noStrike" dirty="0">
                          <a:solidFill>
                            <a:srgbClr val="000000"/>
                          </a:solidFill>
                          <a:effectLst/>
                          <a:latin typeface="+mn-lt"/>
                        </a:rPr>
                        <a:t>Score</a:t>
                      </a:r>
                    </a:p>
                  </a:txBody>
                  <a:tcPr marL="6350" marR="6350" marT="6350" marB="0" anchor="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#Failures</a:t>
                      </a:r>
                    </a:p>
                  </a:txBody>
                  <a:tcPr marL="6350" marR="6350" marT="6350" marB="0" anchor="b">
                    <a:solidFill>
                      <a:schemeClr val="bg1">
                        <a:lumMod val="85000"/>
                      </a:schemeClr>
                    </a:solidFill>
                  </a:tcPr>
                </a:tc>
                <a:extLst>
                  <a:ext uri="{0D108BD9-81ED-4DB2-BD59-A6C34878D82A}">
                    <a16:rowId xmlns:a16="http://schemas.microsoft.com/office/drawing/2014/main" xmlns="" val="2001475451"/>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25FF88"/>
                    </a:solidFill>
                  </a:tcPr>
                </a:tc>
                <a:tc>
                  <a:txBody>
                    <a:bodyPr/>
                    <a:lstStyle/>
                    <a:p>
                      <a:pPr algn="r" fontAlgn="b"/>
                      <a:r>
                        <a:rPr lang="en-US" sz="1400" b="0" i="0" u="none" strike="noStrike" cap="none" dirty="0">
                          <a:solidFill>
                            <a:schemeClr val="tx1"/>
                          </a:solidFill>
                          <a:effectLst/>
                          <a:latin typeface="+mn-lt"/>
                          <a:ea typeface="+mn-ea"/>
                          <a:cs typeface="+mn-cs"/>
                          <a:sym typeface="Arial"/>
                        </a:rPr>
                        <a:t>6913.44</a:t>
                      </a:r>
                    </a:p>
                  </a:txBody>
                  <a:tcPr marL="6350" marR="6350" marT="6350" marB="0" anchor="b">
                    <a:solidFill>
                      <a:srgbClr val="25FF88"/>
                    </a:solidFill>
                  </a:tcPr>
                </a:tc>
                <a:tc>
                  <a:txBody>
                    <a:bodyPr/>
                    <a:lstStyle/>
                    <a:p>
                      <a:pPr algn="ctr" fontAlgn="b"/>
                      <a:r>
                        <a:rPr lang="en-US" sz="1400" b="0" i="0" u="none" strike="noStrike" cap="none" dirty="0">
                          <a:solidFill>
                            <a:schemeClr val="tx1"/>
                          </a:solidFill>
                          <a:effectLst/>
                          <a:latin typeface="+mn-lt"/>
                          <a:ea typeface="+mn-ea"/>
                          <a:cs typeface="+mn-cs"/>
                          <a:sym typeface="Arial"/>
                        </a:rPr>
                        <a:t>0</a:t>
                      </a:r>
                    </a:p>
                  </a:txBody>
                  <a:tcPr marL="6350" marR="6350" marT="6350" marB="0" anchor="b">
                    <a:solidFill>
                      <a:srgbClr val="25FF88"/>
                    </a:solidFill>
                  </a:tcPr>
                </a:tc>
                <a:extLst>
                  <a:ext uri="{0D108BD9-81ED-4DB2-BD59-A6C34878D82A}">
                    <a16:rowId xmlns:a16="http://schemas.microsoft.com/office/drawing/2014/main" xmlns="" val="2575318597"/>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C000"/>
                    </a:solidFill>
                  </a:tcPr>
                </a:tc>
                <a:tc>
                  <a:txBody>
                    <a:bodyPr/>
                    <a:lstStyle/>
                    <a:p>
                      <a:pPr algn="r" fontAlgn="b"/>
                      <a:r>
                        <a:rPr lang="en-US" sz="1400" b="0" i="0" u="none" strike="noStrike" cap="none" dirty="0">
                          <a:solidFill>
                            <a:schemeClr val="tx1"/>
                          </a:solidFill>
                          <a:effectLst/>
                          <a:latin typeface="+mn-lt"/>
                          <a:ea typeface="+mn-ea"/>
                          <a:cs typeface="+mn-cs"/>
                          <a:sym typeface="Arial"/>
                        </a:rPr>
                        <a:t>201640.75</a:t>
                      </a:r>
                    </a:p>
                  </a:txBody>
                  <a:tcPr marL="6350" marR="6350" marT="6350" marB="0" anchor="b">
                    <a:solidFill>
                      <a:srgbClr val="FFC000"/>
                    </a:solidFill>
                  </a:tcPr>
                </a:tc>
                <a:tc>
                  <a:txBody>
                    <a:bodyPr/>
                    <a:lstStyle/>
                    <a:p>
                      <a:pPr algn="ctr" fontAlgn="b"/>
                      <a:r>
                        <a:rPr lang="en-US" sz="1400" b="0" i="0" u="none" strike="noStrike" cap="none" dirty="0">
                          <a:solidFill>
                            <a:schemeClr val="tx1"/>
                          </a:solidFill>
                          <a:effectLst/>
                          <a:latin typeface="+mn-lt"/>
                          <a:ea typeface="+mn-ea"/>
                          <a:cs typeface="+mn-cs"/>
                          <a:sym typeface="Arial"/>
                        </a:rPr>
                        <a:t>2</a:t>
                      </a:r>
                    </a:p>
                  </a:txBody>
                  <a:tcPr marL="6350" marR="6350" marT="6350" marB="0" anchor="b">
                    <a:solidFill>
                      <a:srgbClr val="FFC000"/>
                    </a:solidFill>
                  </a:tcPr>
                </a:tc>
                <a:extLst>
                  <a:ext uri="{0D108BD9-81ED-4DB2-BD59-A6C34878D82A}">
                    <a16:rowId xmlns:a16="http://schemas.microsoft.com/office/drawing/2014/main" xmlns="" val="872690347"/>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1951026261"/>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25FF88"/>
                    </a:solidFill>
                  </a:tcPr>
                </a:tc>
                <a:tc>
                  <a:txBody>
                    <a:bodyPr/>
                    <a:lstStyle/>
                    <a:p>
                      <a:pPr algn="r" fontAlgn="b"/>
                      <a:r>
                        <a:rPr lang="en-US" sz="1400" b="0" i="0" u="none" strike="noStrike" cap="none" dirty="0">
                          <a:solidFill>
                            <a:schemeClr val="tx1"/>
                          </a:solidFill>
                          <a:effectLst/>
                          <a:latin typeface="+mn-lt"/>
                          <a:ea typeface="+mn-ea"/>
                          <a:cs typeface="+mn-cs"/>
                          <a:sym typeface="Arial"/>
                        </a:rPr>
                        <a:t>117.34</a:t>
                      </a:r>
                    </a:p>
                  </a:txBody>
                  <a:tcPr marL="6350" marR="6350" marT="6350" marB="0" anchor="b">
                    <a:solidFill>
                      <a:srgbClr val="25FF88"/>
                    </a:solidFill>
                  </a:tcPr>
                </a:tc>
                <a:tc>
                  <a:txBody>
                    <a:bodyPr/>
                    <a:lstStyle/>
                    <a:p>
                      <a:pPr algn="ctr" fontAlgn="b"/>
                      <a:r>
                        <a:rPr lang="en-US" sz="1400" b="0" i="0" u="none" strike="noStrike" cap="none" dirty="0">
                          <a:solidFill>
                            <a:schemeClr val="tx1"/>
                          </a:solidFill>
                          <a:effectLst/>
                          <a:latin typeface="+mn-lt"/>
                          <a:ea typeface="+mn-ea"/>
                          <a:cs typeface="+mn-cs"/>
                          <a:sym typeface="Arial"/>
                        </a:rPr>
                        <a:t>0</a:t>
                      </a:r>
                    </a:p>
                  </a:txBody>
                  <a:tcPr marL="6350" marR="6350" marT="6350" marB="0" anchor="b">
                    <a:solidFill>
                      <a:srgbClr val="25FF88"/>
                    </a:solidFill>
                  </a:tcPr>
                </a:tc>
                <a:extLst>
                  <a:ext uri="{0D108BD9-81ED-4DB2-BD59-A6C34878D82A}">
                    <a16:rowId xmlns:a16="http://schemas.microsoft.com/office/drawing/2014/main" xmlns="" val="3025846180"/>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1750553441"/>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4240109008"/>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512841.70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4</a:t>
                      </a:r>
                    </a:p>
                  </a:txBody>
                  <a:tcPr marL="6350" marR="6350" marT="6350" marB="0" anchor="b">
                    <a:solidFill>
                      <a:srgbClr val="FF9999"/>
                    </a:solidFill>
                  </a:tcPr>
                </a:tc>
                <a:extLst>
                  <a:ext uri="{0D108BD9-81ED-4DB2-BD59-A6C34878D82A}">
                    <a16:rowId xmlns:a16="http://schemas.microsoft.com/office/drawing/2014/main" xmlns="" val="1876725890"/>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C000"/>
                    </a:solidFill>
                  </a:tcPr>
                </a:tc>
                <a:tc>
                  <a:txBody>
                    <a:bodyPr/>
                    <a:lstStyle/>
                    <a:p>
                      <a:pPr algn="r" fontAlgn="b"/>
                      <a:r>
                        <a:rPr lang="en-US" sz="1400" b="0" i="0" u="none" strike="noStrike" cap="none" dirty="0">
                          <a:solidFill>
                            <a:schemeClr val="tx1"/>
                          </a:solidFill>
                          <a:effectLst/>
                          <a:latin typeface="+mn-lt"/>
                          <a:ea typeface="+mn-ea"/>
                          <a:cs typeface="+mn-cs"/>
                          <a:sym typeface="Arial"/>
                        </a:rPr>
                        <a:t>100762.61</a:t>
                      </a:r>
                    </a:p>
                  </a:txBody>
                  <a:tcPr marL="6350" marR="6350" marT="6350" marB="0" anchor="b">
                    <a:solidFill>
                      <a:srgbClr val="FFC000"/>
                    </a:solidFill>
                  </a:tcPr>
                </a:tc>
                <a:tc>
                  <a:txBody>
                    <a:bodyPr/>
                    <a:lstStyle/>
                    <a:p>
                      <a:pPr algn="ctr" fontAlgn="b"/>
                      <a:r>
                        <a:rPr lang="en-US" sz="1400" b="0" i="0" u="none" strike="noStrike" cap="none" dirty="0">
                          <a:solidFill>
                            <a:schemeClr val="tx1"/>
                          </a:solidFill>
                          <a:effectLst/>
                          <a:latin typeface="+mn-lt"/>
                          <a:ea typeface="+mn-ea"/>
                          <a:cs typeface="+mn-cs"/>
                          <a:sym typeface="Arial"/>
                        </a:rPr>
                        <a:t>1</a:t>
                      </a:r>
                    </a:p>
                  </a:txBody>
                  <a:tcPr marL="6350" marR="6350" marT="6350" marB="0" anchor="b">
                    <a:solidFill>
                      <a:srgbClr val="FFC000"/>
                    </a:solidFill>
                  </a:tcPr>
                </a:tc>
                <a:extLst>
                  <a:ext uri="{0D108BD9-81ED-4DB2-BD59-A6C34878D82A}">
                    <a16:rowId xmlns:a16="http://schemas.microsoft.com/office/drawing/2014/main" xmlns="" val="3113475634"/>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700001.07</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7</a:t>
                      </a:r>
                    </a:p>
                  </a:txBody>
                  <a:tcPr marL="6350" marR="6350" marT="6350" marB="0" anchor="b">
                    <a:solidFill>
                      <a:srgbClr val="FF9999"/>
                    </a:solidFill>
                  </a:tcPr>
                </a:tc>
                <a:extLst>
                  <a:ext uri="{0D108BD9-81ED-4DB2-BD59-A6C34878D82A}">
                    <a16:rowId xmlns:a16="http://schemas.microsoft.com/office/drawing/2014/main" xmlns="" val="1299861935"/>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600001.75</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6</a:t>
                      </a:r>
                    </a:p>
                  </a:txBody>
                  <a:tcPr marL="6350" marR="6350" marT="6350" marB="0" anchor="b">
                    <a:solidFill>
                      <a:srgbClr val="FF9999"/>
                    </a:solidFill>
                  </a:tcPr>
                </a:tc>
                <a:extLst>
                  <a:ext uri="{0D108BD9-81ED-4DB2-BD59-A6C34878D82A}">
                    <a16:rowId xmlns:a16="http://schemas.microsoft.com/office/drawing/2014/main" xmlns="" val="779535101"/>
                  </a:ext>
                </a:extLst>
              </a:tr>
              <a:tr h="235438">
                <a:tc>
                  <a:txBody>
                    <a:bodyPr/>
                    <a:lstStyle/>
                    <a:p>
                      <a:pPr algn="l" fontAlgn="b"/>
                      <a:r>
                        <a:rPr lang="en-US" sz="1400" b="0" i="0" u="none" strike="noStrike" cap="none" dirty="0" smtClean="0">
                          <a:solidFill>
                            <a:schemeClr val="tx1"/>
                          </a:solidFill>
                          <a:effectLst/>
                          <a:latin typeface="+mn-lt"/>
                          <a:ea typeface="+mn-ea"/>
                          <a:cs typeface="+mn-cs"/>
                          <a:sym typeface="Arial"/>
                        </a:rPr>
                        <a:t>TBA</a:t>
                      </a:r>
                      <a:endParaRPr lang="en-US" sz="1400" b="0" i="0" u="none" strike="noStrike" cap="none" dirty="0">
                        <a:solidFill>
                          <a:schemeClr val="tx1"/>
                        </a:solidFill>
                        <a:effectLst/>
                        <a:latin typeface="+mn-lt"/>
                        <a:ea typeface="+mn-ea"/>
                        <a:cs typeface="+mn-cs"/>
                        <a:sym typeface="Arial"/>
                      </a:endParaRP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718655.40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7</a:t>
                      </a:r>
                    </a:p>
                  </a:txBody>
                  <a:tcPr marL="6350" marR="6350" marT="6350" marB="0" anchor="b">
                    <a:solidFill>
                      <a:srgbClr val="FF9999"/>
                    </a:solidFill>
                  </a:tcPr>
                </a:tc>
                <a:extLst>
                  <a:ext uri="{0D108BD9-81ED-4DB2-BD59-A6C34878D82A}">
                    <a16:rowId xmlns:a16="http://schemas.microsoft.com/office/drawing/2014/main" xmlns="" val="3985135340"/>
                  </a:ext>
                </a:extLst>
              </a:tr>
            </a:tbl>
          </a:graphicData>
        </a:graphic>
      </p:graphicFrame>
    </p:spTree>
    <p:extLst>
      <p:ext uri="{BB962C8B-B14F-4D97-AF65-F5344CB8AC3E}">
        <p14:creationId xmlns:p14="http://schemas.microsoft.com/office/powerpoint/2010/main" val="2180027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21" y="1012372"/>
            <a:ext cx="8520600" cy="2666546"/>
          </a:xfrm>
        </p:spPr>
        <p:txBody>
          <a:bodyPr/>
          <a:lstStyle/>
          <a:p>
            <a:r>
              <a:rPr lang="en-US" sz="3600" b="1" dirty="0" smtClean="0"/>
              <a:t>And Now, Introducing the</a:t>
            </a:r>
            <a:br>
              <a:rPr lang="en-US" sz="3600" b="1" dirty="0" smtClean="0"/>
            </a:br>
            <a:r>
              <a:rPr lang="en-US" sz="3600" b="1" dirty="0" smtClean="0"/>
              <a:t>Top 6 </a:t>
            </a:r>
            <a:r>
              <a:rPr lang="en-US" sz="3600" b="1" dirty="0" smtClean="0"/>
              <a:t>Winning </a:t>
            </a:r>
            <a:r>
              <a:rPr lang="en-US" sz="3600" b="1" dirty="0" smtClean="0"/>
              <a:t>Teams!</a:t>
            </a:r>
            <a:br>
              <a:rPr lang="en-US" sz="3600" b="1" dirty="0" smtClean="0"/>
            </a:br>
            <a:endParaRPr lang="en-US" sz="3600" b="1" dirty="0"/>
          </a:p>
        </p:txBody>
      </p:sp>
    </p:spTree>
    <p:extLst>
      <p:ext uri="{BB962C8B-B14F-4D97-AF65-F5344CB8AC3E}">
        <p14:creationId xmlns:p14="http://schemas.microsoft.com/office/powerpoint/2010/main" val="3337003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1912"/>
            <a:ext cx="8520600" cy="2057400"/>
          </a:xfrm>
        </p:spPr>
        <p:txBody>
          <a:bodyPr/>
          <a:lstStyle/>
          <a:p>
            <a:r>
              <a:rPr lang="en-US" b="1" dirty="0" smtClean="0"/>
              <a:t>The Winners!</a:t>
            </a:r>
            <a:endParaRPr lang="en-US" b="1" dirty="0"/>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35</a:t>
            </a:fld>
            <a:endParaRPr lang="en"/>
          </a:p>
        </p:txBody>
      </p:sp>
    </p:spTree>
    <p:extLst>
      <p:ext uri="{BB962C8B-B14F-4D97-AF65-F5344CB8AC3E}">
        <p14:creationId xmlns:p14="http://schemas.microsoft.com/office/powerpoint/2010/main" val="960663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472457" y="4741594"/>
            <a:ext cx="548700" cy="393600"/>
          </a:xfrm>
        </p:spPr>
        <p:txBody>
          <a:bodyPr/>
          <a:lstStyle/>
          <a:p>
            <a:pPr lvl="0">
              <a:spcBef>
                <a:spcPts val="0"/>
              </a:spcBef>
              <a:buNone/>
            </a:pPr>
            <a:fld id="{00000000-1234-1234-1234-123412341234}" type="slidenum">
              <a:rPr lang="en" smtClean="0"/>
              <a:t>36</a:t>
            </a:fld>
            <a:endParaRPr lang="en"/>
          </a:p>
        </p:txBody>
      </p:sp>
      <p:sp>
        <p:nvSpPr>
          <p:cNvPr id="12" name="Shape 927"/>
          <p:cNvSpPr txBox="1">
            <a:spLocks noGrp="1"/>
          </p:cNvSpPr>
          <p:nvPr>
            <p:ph type="title"/>
          </p:nvPr>
        </p:nvSpPr>
        <p:spPr>
          <a:xfrm>
            <a:off x="258818" y="255550"/>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Released Benchmark Scores (runtime adjusted)</a:t>
            </a:r>
            <a:endParaRPr lang="en" b="1" dirty="0"/>
          </a:p>
        </p:txBody>
      </p:sp>
      <p:graphicFrame>
        <p:nvGraphicFramePr>
          <p:cNvPr id="6" name="Table 5"/>
          <p:cNvGraphicFramePr>
            <a:graphicFrameLocks noGrp="1"/>
          </p:cNvGraphicFramePr>
          <p:nvPr/>
        </p:nvGraphicFramePr>
        <p:xfrm>
          <a:off x="258818" y="1055962"/>
          <a:ext cx="8467723" cy="1728960"/>
        </p:xfrm>
        <a:graphic>
          <a:graphicData uri="http://schemas.openxmlformats.org/drawingml/2006/table">
            <a:tbl>
              <a:tblPr/>
              <a:tblGrid>
                <a:gridCol w="653347"/>
                <a:gridCol w="651198"/>
                <a:gridCol w="651198"/>
                <a:gridCol w="651198"/>
                <a:gridCol w="651198"/>
                <a:gridCol w="651198"/>
                <a:gridCol w="651198"/>
                <a:gridCol w="651198"/>
                <a:gridCol w="651198"/>
                <a:gridCol w="651198"/>
                <a:gridCol w="651198"/>
                <a:gridCol w="651198"/>
                <a:gridCol w="651198"/>
              </a:tblGrid>
              <a:tr h="110376">
                <a:tc rowSpan="2">
                  <a:txBody>
                    <a:bodyPr/>
                    <a:lstStyle/>
                    <a:p>
                      <a:pPr algn="ctr" fontAlgn="b"/>
                      <a:r>
                        <a:rPr lang="en-US" sz="1000" b="0" i="0" u="none" strike="noStrike" dirty="0">
                          <a:solidFill>
                            <a:srgbClr val="000000"/>
                          </a:solidFill>
                          <a:effectLst/>
                          <a:latin typeface="Arial" panose="020B0604020202020204" pitchFamily="34" charset="0"/>
                        </a:rPr>
                        <a:t>Team</a:t>
                      </a:r>
                    </a:p>
                  </a:txBody>
                  <a:tcPr marL="5256" marR="5256" marT="5256" marB="0" anchor="b">
                    <a:lnL>
                      <a:noFill/>
                    </a:lnL>
                    <a:lnR>
                      <a:noFill/>
                    </a:lnR>
                    <a:lnT>
                      <a:noFill/>
                    </a:lnT>
                    <a:lnB>
                      <a:noFill/>
                    </a:lnB>
                    <a:solidFill>
                      <a:srgbClr val="DBE2F9"/>
                    </a:solidFill>
                  </a:tcPr>
                </a:tc>
                <a:tc gridSpan="3">
                  <a:txBody>
                    <a:bodyPr/>
                    <a:lstStyle/>
                    <a:p>
                      <a:pPr algn="ctr" fontAlgn="b"/>
                      <a:r>
                        <a:rPr lang="en-US" sz="1000" b="0" i="0" u="none" strike="noStrike" dirty="0">
                          <a:solidFill>
                            <a:schemeClr val="bg1"/>
                          </a:solidFill>
                          <a:effectLst/>
                          <a:latin typeface="Arial" panose="020B0604020202020204" pitchFamily="34" charset="0"/>
                        </a:rPr>
                        <a:t>des_perf_b_md1</a:t>
                      </a:r>
                    </a:p>
                  </a:txBody>
                  <a:tcPr marL="5256" marR="5256" marT="5256"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des_perf_b_md2</a:t>
                      </a:r>
                    </a:p>
                  </a:txBody>
                  <a:tcPr marL="5256" marR="5256" marT="5256"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chemeClr val="bg1"/>
                          </a:solidFill>
                          <a:effectLst/>
                          <a:latin typeface="Arial" panose="020B0604020202020204" pitchFamily="34" charset="0"/>
                        </a:rPr>
                        <a:t>edit_dist_1_md1</a:t>
                      </a:r>
                    </a:p>
                  </a:txBody>
                  <a:tcPr marL="5256" marR="5256" marT="5256"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edit_dist_a_md2</a:t>
                      </a:r>
                    </a:p>
                  </a:txBody>
                  <a:tcPr marL="5256" marR="5256" marT="5256"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r>
              <a:tr h="110376">
                <a:tc vMerge="1">
                  <a:txBody>
                    <a:bodyPr/>
                    <a:lstStyle/>
                    <a:p>
                      <a:endParaRPr lang="en-US"/>
                    </a:p>
                  </a:txBody>
                  <a:tcPr/>
                </a:tc>
                <a:tc>
                  <a:txBody>
                    <a:bodyPr/>
                    <a:lstStyle/>
                    <a:p>
                      <a:pPr algn="ctr" fontAlgn="b"/>
                      <a:r>
                        <a:rPr lang="en-US" sz="1000" b="0" i="0" u="none" strike="noStrike">
                          <a:solidFill>
                            <a:schemeClr val="bg1"/>
                          </a:solidFill>
                          <a:effectLst/>
                          <a:latin typeface="Arial" panose="020B0604020202020204" pitchFamily="34" charset="0"/>
                        </a:rPr>
                        <a:t>Raw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a:solidFill>
                            <a:schemeClr val="bg1"/>
                          </a:solidFill>
                          <a:effectLst/>
                          <a:latin typeface="Arial" panose="020B0604020202020204" pitchFamily="34" charset="0"/>
                        </a:rPr>
                        <a:t>Runtime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5256" marR="5256" marT="5256" marB="0" anchor="b">
                    <a:lnL>
                      <a:noFill/>
                    </a:lnL>
                    <a:lnR>
                      <a:noFill/>
                    </a:lnR>
                    <a:lnT>
                      <a:noFill/>
                    </a:lnT>
                    <a:lnB>
                      <a:noFill/>
                    </a:lnB>
                    <a:solidFill>
                      <a:srgbClr val="FCE39E"/>
                    </a:solidFill>
                  </a:tcPr>
                </a:tc>
              </a:tr>
              <a:tr h="110376">
                <a:tc>
                  <a:txBody>
                    <a:bodyPr/>
                    <a:lstStyle/>
                    <a:p>
                      <a:pPr algn="ctr" fontAlgn="b"/>
                      <a:r>
                        <a:rPr lang="en-US" sz="1000" b="0" i="0" u="none" strike="noStrike" dirty="0">
                          <a:solidFill>
                            <a:srgbClr val="000000"/>
                          </a:solidFill>
                          <a:effectLst/>
                          <a:latin typeface="Arial" panose="020B0604020202020204" pitchFamily="34" charset="0"/>
                        </a:rPr>
                        <a:t>cada001</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4.80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10.71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4.42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4.79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4.07</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cada005</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1.32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9.34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1.31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23.23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27.07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cada012</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0.63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6.26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8.58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7.59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cada040</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34.28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56.47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67.10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1.76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cada041</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18.01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20.60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31.50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0.83</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cada045</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3.93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4.35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4.46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3.98</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cada053</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0.97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12.08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12.65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14.36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cada099</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dirty="0">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r>
            </a:tbl>
          </a:graphicData>
        </a:graphic>
      </p:graphicFrame>
      <p:graphicFrame>
        <p:nvGraphicFramePr>
          <p:cNvPr id="8" name="Table 7"/>
          <p:cNvGraphicFramePr>
            <a:graphicFrameLocks noGrp="1"/>
          </p:cNvGraphicFramePr>
          <p:nvPr/>
        </p:nvGraphicFramePr>
        <p:xfrm>
          <a:off x="258818" y="3012634"/>
          <a:ext cx="8414840" cy="1865804"/>
        </p:xfrm>
        <a:graphic>
          <a:graphicData uri="http://schemas.openxmlformats.org/drawingml/2006/table">
            <a:tbl>
              <a:tblPr/>
              <a:tblGrid>
                <a:gridCol w="649268"/>
                <a:gridCol w="647131"/>
                <a:gridCol w="647131"/>
                <a:gridCol w="647131"/>
                <a:gridCol w="647131"/>
                <a:gridCol w="647131"/>
                <a:gridCol w="647131"/>
                <a:gridCol w="647131"/>
                <a:gridCol w="647131"/>
                <a:gridCol w="647131"/>
                <a:gridCol w="647131"/>
                <a:gridCol w="647131"/>
                <a:gridCol w="647131"/>
              </a:tblGrid>
              <a:tr h="0">
                <a:tc rowSpan="2">
                  <a:txBody>
                    <a:bodyPr/>
                    <a:lstStyle/>
                    <a:p>
                      <a:pPr algn="ctr" fontAlgn="b"/>
                      <a:r>
                        <a:rPr lang="en-US" sz="1000" b="0" i="0" u="none" strike="noStrike" dirty="0">
                          <a:solidFill>
                            <a:srgbClr val="000000"/>
                          </a:solidFill>
                          <a:effectLst/>
                          <a:latin typeface="Arial" panose="020B0604020202020204" pitchFamily="34" charset="0"/>
                        </a:rPr>
                        <a:t>Team</a:t>
                      </a:r>
                    </a:p>
                  </a:txBody>
                  <a:tcPr marL="3364" marR="3364" marT="3364" marB="0" anchor="b">
                    <a:lnL>
                      <a:noFill/>
                    </a:lnL>
                    <a:lnR>
                      <a:noFill/>
                    </a:lnR>
                    <a:lnT>
                      <a:noFill/>
                    </a:lnT>
                    <a:lnB>
                      <a:noFill/>
                    </a:lnB>
                    <a:solidFill>
                      <a:srgbClr val="DBE2F9"/>
                    </a:solidFill>
                  </a:tcPr>
                </a:tc>
                <a:tc gridSpan="3">
                  <a:txBody>
                    <a:bodyPr/>
                    <a:lstStyle/>
                    <a:p>
                      <a:pPr algn="ctr" fontAlgn="b"/>
                      <a:r>
                        <a:rPr lang="en-US" sz="1000" b="0" i="0" u="none" strike="noStrike" dirty="0">
                          <a:solidFill>
                            <a:schemeClr val="bg1"/>
                          </a:solidFill>
                          <a:effectLst/>
                          <a:latin typeface="Arial" panose="020B0604020202020204" pitchFamily="34" charset="0"/>
                        </a:rPr>
                        <a:t>fft_2_md2</a:t>
                      </a:r>
                    </a:p>
                  </a:txBody>
                  <a:tcPr marL="3364" marR="3364" marT="3364"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fft_a_md2</a:t>
                      </a:r>
                    </a:p>
                  </a:txBody>
                  <a:tcPr marL="3364" marR="3364" marT="3364"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chemeClr val="bg1"/>
                          </a:solidFill>
                          <a:effectLst/>
                          <a:latin typeface="Arial" panose="020B0604020202020204" pitchFamily="34" charset="0"/>
                        </a:rPr>
                        <a:t>fft_a_md3</a:t>
                      </a:r>
                    </a:p>
                  </a:txBody>
                  <a:tcPr marL="3364" marR="3364" marT="3364"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pci_bridge32_a_md1</a:t>
                      </a:r>
                    </a:p>
                  </a:txBody>
                  <a:tcPr marL="3364" marR="3364" marT="3364"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r>
              <a:tr h="111566">
                <a:tc vMerge="1">
                  <a:txBody>
                    <a:bodyPr/>
                    <a:lstStyle/>
                    <a:p>
                      <a:endParaRPr lang="en-US"/>
                    </a:p>
                  </a:txBody>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3364" marR="3364" marT="3364" marB="0" anchor="b">
                    <a:lnL>
                      <a:noFill/>
                    </a:lnL>
                    <a:lnR>
                      <a:noFill/>
                    </a:lnR>
                    <a:lnT>
                      <a:noFill/>
                    </a:lnT>
                    <a:lnB>
                      <a:noFill/>
                    </a:lnB>
                    <a:solidFill>
                      <a:srgbClr val="FCE39E"/>
                    </a:solidFill>
                  </a:tcPr>
                </a:tc>
              </a:tr>
              <a:tr h="111566">
                <a:tc>
                  <a:txBody>
                    <a:bodyPr/>
                    <a:lstStyle/>
                    <a:p>
                      <a:pPr algn="ctr" fontAlgn="b"/>
                      <a:r>
                        <a:rPr lang="en-US" sz="1000" b="0" i="0" u="none" strike="noStrike" dirty="0">
                          <a:solidFill>
                            <a:srgbClr val="000000"/>
                          </a:solidFill>
                          <a:effectLst/>
                          <a:latin typeface="Arial" panose="020B0604020202020204" pitchFamily="34" charset="0"/>
                        </a:rPr>
                        <a:t>cada001</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cada005</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2.01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6.34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4.03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3.30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4.51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1.71</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cada012</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0.79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1.36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0.39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0.73</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cada040</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1.81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27.42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5.07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dirty="0">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7.40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1.24</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cada041</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30.64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2.45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cada045</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10.39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cada053</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1.21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4.35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3.16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2.95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1.05</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cada099</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r>
              <a:tr h="111566">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3364" marR="3364" marT="3364" marB="0" anchor="b">
                    <a:lnL>
                      <a:noFill/>
                    </a:lnL>
                    <a:lnR>
                      <a:noFill/>
                    </a:lnR>
                    <a:lnT>
                      <a:noFill/>
                    </a:lnT>
                    <a:lnB>
                      <a:noFill/>
                    </a:lnB>
                  </a:tcPr>
                </a:tc>
              </a:tr>
            </a:tbl>
          </a:graphicData>
        </a:graphic>
      </p:graphicFrame>
    </p:spTree>
    <p:extLst>
      <p:ext uri="{BB962C8B-B14F-4D97-AF65-F5344CB8AC3E}">
        <p14:creationId xmlns:p14="http://schemas.microsoft.com/office/powerpoint/2010/main" val="2950468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472457" y="4741594"/>
            <a:ext cx="548700" cy="393600"/>
          </a:xfrm>
        </p:spPr>
        <p:txBody>
          <a:bodyPr/>
          <a:lstStyle/>
          <a:p>
            <a:pPr lvl="0">
              <a:spcBef>
                <a:spcPts val="0"/>
              </a:spcBef>
              <a:buNone/>
            </a:pPr>
            <a:fld id="{00000000-1234-1234-1234-123412341234}" type="slidenum">
              <a:rPr lang="en" smtClean="0"/>
              <a:t>37</a:t>
            </a:fld>
            <a:endParaRPr lang="en"/>
          </a:p>
        </p:txBody>
      </p:sp>
      <p:graphicFrame>
        <p:nvGraphicFramePr>
          <p:cNvPr id="5" name="Table 4"/>
          <p:cNvGraphicFramePr>
            <a:graphicFrameLocks noGrp="1"/>
          </p:cNvGraphicFramePr>
          <p:nvPr>
            <p:extLst/>
          </p:nvPr>
        </p:nvGraphicFramePr>
        <p:xfrm>
          <a:off x="311700" y="1121130"/>
          <a:ext cx="8414836" cy="1874844"/>
        </p:xfrm>
        <a:graphic>
          <a:graphicData uri="http://schemas.openxmlformats.org/drawingml/2006/table">
            <a:tbl>
              <a:tblPr/>
              <a:tblGrid>
                <a:gridCol w="551040"/>
                <a:gridCol w="551040"/>
                <a:gridCol w="631400"/>
                <a:gridCol w="628530"/>
                <a:gridCol w="568259"/>
                <a:gridCol w="631400"/>
                <a:gridCol w="628530"/>
                <a:gridCol w="568259"/>
                <a:gridCol w="631400"/>
                <a:gridCol w="628530"/>
                <a:gridCol w="568259"/>
                <a:gridCol w="631400"/>
                <a:gridCol w="628530"/>
                <a:gridCol w="568259"/>
              </a:tblGrid>
              <a:tr h="133673">
                <a:tc rowSpan="2">
                  <a:txBody>
                    <a:bodyPr/>
                    <a:lstStyle/>
                    <a:p>
                      <a:pPr algn="ctr" fontAlgn="b"/>
                      <a:r>
                        <a:rPr lang="en-US" sz="1000" b="1" i="0" u="none" strike="noStrike" dirty="0">
                          <a:solidFill>
                            <a:srgbClr val="000000"/>
                          </a:solidFill>
                          <a:effectLst/>
                          <a:latin typeface="Calibri" panose="020F0502020204030204" pitchFamily="34" charset="0"/>
                        </a:rPr>
                        <a:t>Rank</a:t>
                      </a:r>
                    </a:p>
                  </a:txBody>
                  <a:tcPr marL="8926" marR="8926" marT="8926" marB="0" anchor="b">
                    <a:lnL>
                      <a:noFill/>
                    </a:lnL>
                    <a:lnR>
                      <a:noFill/>
                    </a:lnR>
                    <a:lnT>
                      <a:noFill/>
                    </a:lnT>
                    <a:lnB>
                      <a:noFill/>
                    </a:lnB>
                    <a:solidFill>
                      <a:srgbClr val="B4C6E7"/>
                    </a:solidFill>
                  </a:tcPr>
                </a:tc>
                <a:tc rowSpan="2">
                  <a:txBody>
                    <a:bodyPr/>
                    <a:lstStyle/>
                    <a:p>
                      <a:pPr algn="ctr" fontAlgn="b"/>
                      <a:r>
                        <a:rPr lang="en-US" sz="1000" b="1" i="0" u="none" strike="noStrike">
                          <a:solidFill>
                            <a:srgbClr val="000000"/>
                          </a:solidFill>
                          <a:effectLst/>
                          <a:latin typeface="Calibri" panose="020F0502020204030204" pitchFamily="34" charset="0"/>
                        </a:rPr>
                        <a:t>TEAM</a:t>
                      </a:r>
                    </a:p>
                  </a:txBody>
                  <a:tcPr marL="8926" marR="8926" marT="8926" marB="0" anchor="b">
                    <a:lnL>
                      <a:noFill/>
                    </a:lnL>
                    <a:lnR>
                      <a:noFill/>
                    </a:lnR>
                    <a:lnT>
                      <a:noFill/>
                    </a:lnT>
                    <a:lnB>
                      <a:noFill/>
                    </a:lnB>
                  </a:tcPr>
                </a:tc>
                <a:tc gridSpan="3">
                  <a:txBody>
                    <a:bodyPr/>
                    <a:lstStyle/>
                    <a:p>
                      <a:pPr algn="ctr" fontAlgn="b"/>
                      <a:r>
                        <a:rPr lang="en-US" sz="1000" b="1" i="0" u="none" strike="noStrike">
                          <a:solidFill>
                            <a:srgbClr val="FFFFFF"/>
                          </a:solidFill>
                          <a:effectLst/>
                          <a:latin typeface="Calibri" panose="020F0502020204030204" pitchFamily="34" charset="0"/>
                        </a:rPr>
                        <a:t>des_perf_b_md1</a:t>
                      </a:r>
                    </a:p>
                  </a:txBody>
                  <a:tcPr marL="8926" marR="8926" marT="8926"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des_perf_b_md2</a:t>
                      </a:r>
                    </a:p>
                  </a:txBody>
                  <a:tcPr marL="8926" marR="8926" marT="8926"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FFFFFF"/>
                          </a:solidFill>
                          <a:effectLst/>
                          <a:latin typeface="Calibri" panose="020F0502020204030204" pitchFamily="34" charset="0"/>
                        </a:rPr>
                        <a:t>edit_dist_1_md1</a:t>
                      </a:r>
                    </a:p>
                  </a:txBody>
                  <a:tcPr marL="8926" marR="8926" marT="8926"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edit_dist_a_md2</a:t>
                      </a:r>
                    </a:p>
                  </a:txBody>
                  <a:tcPr marL="8926" marR="8926" marT="8926"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r>
              <a:tr h="386226">
                <a:tc vMerge="1">
                  <a:txBody>
                    <a:bodyPr/>
                    <a:lstStyle/>
                    <a:p>
                      <a:endParaRPr lang="en-US"/>
                    </a:p>
                  </a:txBody>
                  <a:tcPr/>
                </a:tc>
                <a:tc vMerge="1">
                  <a:txBody>
                    <a:bodyPr/>
                    <a:lstStyle/>
                    <a:p>
                      <a:endParaRPr lang="en-US"/>
                    </a:p>
                  </a:txBody>
                  <a:tcPr/>
                </a:tc>
                <a:tc>
                  <a:txBody>
                    <a:bodyPr/>
                    <a:lstStyle/>
                    <a:p>
                      <a:pPr algn="ctr" fontAlgn="b"/>
                      <a:r>
                        <a:rPr lang="en-US" sz="1000" b="1" i="0" u="none" strike="noStrike">
                          <a:solidFill>
                            <a:srgbClr val="FFFFFF"/>
                          </a:solidFill>
                          <a:effectLst/>
                          <a:latin typeface="Calibri" panose="020F0502020204030204" pitchFamily="34" charset="0"/>
                        </a:rPr>
                        <a:t>Raw Score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FFFFFF"/>
                          </a:solidFill>
                          <a:effectLst/>
                          <a:latin typeface="Calibri" panose="020F0502020204030204" pitchFamily="34" charset="0"/>
                        </a:rPr>
                        <a:t>Raw Score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FFE699"/>
                    </a:solidFill>
                  </a:tcPr>
                </a:tc>
              </a:tr>
              <a:tr h="181011">
                <a:tc>
                  <a:txBody>
                    <a:bodyPr/>
                    <a:lstStyle/>
                    <a:p>
                      <a:pPr algn="ctr" fontAlgn="b"/>
                      <a:r>
                        <a:rPr lang="en-US" sz="1000" b="0" i="0" u="none" strike="noStrike">
                          <a:solidFill>
                            <a:srgbClr val="000000"/>
                          </a:solidFill>
                          <a:effectLst/>
                          <a:latin typeface="Calibri" panose="020F0502020204030204" pitchFamily="34" charset="0"/>
                        </a:rPr>
                        <a:t>1</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dirty="0">
                          <a:solidFill>
                            <a:srgbClr val="000000"/>
                          </a:solidFill>
                          <a:effectLst/>
                          <a:latin typeface="Calibri" panose="020F0502020204030204" pitchFamily="34" charset="0"/>
                        </a:rPr>
                        <a:t>cada053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14.84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15.39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17.42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21.02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0.64</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2</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cada012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0.79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8.27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0.75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9.35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1.66</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11.93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1.61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12.10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0.66</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3</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cada005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2.36</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52.83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2.57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35.62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4.21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4.92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38.19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5.20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1.99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39.84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2.09</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cada040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cada001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cada099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33673">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r>
            </a:tbl>
          </a:graphicData>
        </a:graphic>
      </p:graphicFrame>
      <p:graphicFrame>
        <p:nvGraphicFramePr>
          <p:cNvPr id="7" name="Table 6"/>
          <p:cNvGraphicFramePr>
            <a:graphicFrameLocks noGrp="1"/>
          </p:cNvGraphicFramePr>
          <p:nvPr>
            <p:extLst/>
          </p:nvPr>
        </p:nvGraphicFramePr>
        <p:xfrm>
          <a:off x="1505662" y="2969627"/>
          <a:ext cx="7435673" cy="1894336"/>
        </p:xfrm>
        <a:graphic>
          <a:graphicData uri="http://schemas.openxmlformats.org/drawingml/2006/table">
            <a:tbl>
              <a:tblPr/>
              <a:tblGrid>
                <a:gridCol w="520050"/>
                <a:gridCol w="525304"/>
                <a:gridCol w="525304"/>
                <a:gridCol w="520050"/>
                <a:gridCol w="525304"/>
                <a:gridCol w="525304"/>
                <a:gridCol w="520050"/>
                <a:gridCol w="525304"/>
                <a:gridCol w="525304"/>
                <a:gridCol w="520050"/>
                <a:gridCol w="525304"/>
                <a:gridCol w="525304"/>
                <a:gridCol w="575207"/>
                <a:gridCol w="577834"/>
              </a:tblGrid>
              <a:tr h="227905">
                <a:tc gridSpan="3">
                  <a:txBody>
                    <a:bodyPr/>
                    <a:lstStyle/>
                    <a:p>
                      <a:pPr algn="ctr" fontAlgn="b"/>
                      <a:r>
                        <a:rPr lang="en-US" sz="1000" b="1" i="0" u="none" strike="noStrike" dirty="0">
                          <a:solidFill>
                            <a:srgbClr val="FFFFFF"/>
                          </a:solidFill>
                          <a:effectLst/>
                          <a:latin typeface="Calibri" panose="020F0502020204030204" pitchFamily="34" charset="0"/>
                        </a:rPr>
                        <a:t>fft_2_md2</a:t>
                      </a:r>
                    </a:p>
                  </a:txBody>
                  <a:tcPr marL="9002" marR="9002" marT="9002"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fft_a_md2</a:t>
                      </a:r>
                    </a:p>
                  </a:txBody>
                  <a:tcPr marL="9002" marR="9002" marT="9002"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FFFFFF"/>
                          </a:solidFill>
                          <a:effectLst/>
                          <a:latin typeface="Calibri" panose="020F0502020204030204" pitchFamily="34" charset="0"/>
                        </a:rPr>
                        <a:t>fft_a_md3</a:t>
                      </a:r>
                    </a:p>
                  </a:txBody>
                  <a:tcPr marL="9002" marR="9002" marT="9002"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pci_bridge32_a_md1</a:t>
                      </a:r>
                    </a:p>
                  </a:txBody>
                  <a:tcPr marL="9002" marR="9002" marT="9002"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2">
                  <a:txBody>
                    <a:bodyPr/>
                    <a:lstStyle/>
                    <a:p>
                      <a:pPr algn="ctr" fontAlgn="b"/>
                      <a:r>
                        <a:rPr lang="en-US" sz="1000" b="1" i="0" u="none" strike="noStrike">
                          <a:solidFill>
                            <a:srgbClr val="000000"/>
                          </a:solidFill>
                          <a:effectLst/>
                          <a:latin typeface="Calibri" panose="020F0502020204030204" pitchFamily="34" charset="0"/>
                        </a:rPr>
                        <a:t>Total Scores</a:t>
                      </a:r>
                    </a:p>
                  </a:txBody>
                  <a:tcPr marL="9002" marR="9002" marT="9002" marB="0" anchor="b">
                    <a:lnL>
                      <a:noFill/>
                    </a:lnL>
                    <a:lnR>
                      <a:noFill/>
                    </a:lnR>
                    <a:lnT>
                      <a:noFill/>
                    </a:lnT>
                    <a:lnB>
                      <a:noFill/>
                    </a:lnB>
                    <a:solidFill>
                      <a:srgbClr val="B4C6E7"/>
                    </a:solidFill>
                  </a:tcPr>
                </a:tc>
                <a:tc hMerge="1">
                  <a:txBody>
                    <a:bodyPr/>
                    <a:lstStyle/>
                    <a:p>
                      <a:endParaRPr lang="en-US"/>
                    </a:p>
                  </a:txBody>
                  <a:tcPr/>
                </a:tc>
              </a:tr>
              <a:tr h="555477">
                <a:tc>
                  <a:txBody>
                    <a:bodyPr/>
                    <a:lstStyle/>
                    <a:p>
                      <a:pPr algn="ctr" fontAlgn="b"/>
                      <a:r>
                        <a:rPr lang="en-US" sz="1000" b="1" i="0" u="none" strike="noStrike">
                          <a:solidFill>
                            <a:srgbClr val="FFFFFF"/>
                          </a:solidFill>
                          <a:effectLst/>
                          <a:latin typeface="Calibri" panose="020F0502020204030204" pitchFamily="34" charset="0"/>
                        </a:rPr>
                        <a:t>Raw Score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dirty="0">
                          <a:solidFill>
                            <a:srgbClr val="FFFFFF"/>
                          </a:solidFill>
                          <a:effectLst/>
                          <a:latin typeface="Calibri" panose="020F0502020204030204" pitchFamily="34" charset="0"/>
                        </a:rPr>
                        <a:t>Raw Score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B4C6E7"/>
                    </a:solidFill>
                  </a:tcPr>
                </a:tc>
                <a:tc>
                  <a:txBody>
                    <a:bodyPr/>
                    <a:lstStyle/>
                    <a:p>
                      <a:pPr algn="ctr" fontAlgn="b"/>
                      <a:r>
                        <a:rPr lang="en-US" sz="1000" b="1" i="0" u="none" strike="noStrike">
                          <a:solidFill>
                            <a:srgbClr val="000000"/>
                          </a:solidFill>
                          <a:effectLst/>
                          <a:latin typeface="Calibri" panose="020F0502020204030204" pitchFamily="34" charset="0"/>
                        </a:rPr>
                        <a:t>with Runtime</a:t>
                      </a:r>
                    </a:p>
                  </a:txBody>
                  <a:tcPr marL="9002" marR="9002" marT="9002" marB="0" anchor="b">
                    <a:lnL>
                      <a:noFill/>
                    </a:lnL>
                    <a:lnR>
                      <a:noFill/>
                    </a:lnR>
                    <a:lnT>
                      <a:noFill/>
                    </a:lnT>
                    <a:lnB>
                      <a:noFill/>
                    </a:lnB>
                    <a:solidFill>
                      <a:srgbClr val="B4C6E7"/>
                    </a:solidFill>
                  </a:tcPr>
                </a:tc>
              </a:tr>
              <a:tr h="185159">
                <a:tc>
                  <a:txBody>
                    <a:bodyPr/>
                    <a:lstStyle/>
                    <a:p>
                      <a:pPr algn="ctr" fontAlgn="b"/>
                      <a:r>
                        <a:rPr lang="en-US" sz="1000" b="0" i="0" u="none" strike="noStrike">
                          <a:solidFill>
                            <a:srgbClr val="000000"/>
                          </a:solidFill>
                          <a:effectLst/>
                          <a:latin typeface="Calibri" panose="020F0502020204030204" pitchFamily="34" charset="0"/>
                        </a:rPr>
                        <a:t>0.95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4.02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6.42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6.35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6.22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6.22</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1.24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2.47</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1.19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0.57</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1.83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1.79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7.23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6.89</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2.98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7.21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3.10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1.99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8.49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2.04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3.03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8.50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3.10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3.30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8.38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3.48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24.55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25.79</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bl>
          </a:graphicData>
        </a:graphic>
      </p:graphicFrame>
      <p:graphicFrame>
        <p:nvGraphicFramePr>
          <p:cNvPr id="9" name="Table 8"/>
          <p:cNvGraphicFramePr>
            <a:graphicFrameLocks noGrp="1"/>
          </p:cNvGraphicFramePr>
          <p:nvPr>
            <p:extLst/>
          </p:nvPr>
        </p:nvGraphicFramePr>
        <p:xfrm>
          <a:off x="311700" y="2982688"/>
          <a:ext cx="3187701" cy="1889758"/>
        </p:xfrm>
        <a:graphic>
          <a:graphicData uri="http://schemas.openxmlformats.org/drawingml/2006/table">
            <a:tbl>
              <a:tblPr/>
              <a:tblGrid>
                <a:gridCol w="599450"/>
                <a:gridCol w="599450"/>
                <a:gridCol w="1988801"/>
              </a:tblGrid>
              <a:tr h="755902">
                <a:tc>
                  <a:txBody>
                    <a:bodyPr/>
                    <a:lstStyle/>
                    <a:p>
                      <a:pPr algn="ctr" fontAlgn="b"/>
                      <a:r>
                        <a:rPr lang="en-US" sz="1100" b="1" i="0" u="none" strike="noStrike" dirty="0">
                          <a:solidFill>
                            <a:srgbClr val="000000"/>
                          </a:solidFill>
                          <a:effectLst/>
                          <a:latin typeface="Calibri" panose="020F0502020204030204" pitchFamily="34" charset="0"/>
                        </a:rPr>
                        <a:t>Rank</a:t>
                      </a:r>
                    </a:p>
                  </a:txBody>
                  <a:tcPr marL="9525" marR="9525" marT="9525" marB="0" anchor="b">
                    <a:lnL>
                      <a:noFill/>
                    </a:lnL>
                    <a:lnR>
                      <a:noFill/>
                    </a:lnR>
                    <a:lnT>
                      <a:noFill/>
                    </a:lnT>
                    <a:lnB>
                      <a:noFill/>
                    </a:lnB>
                    <a:solidFill>
                      <a:srgbClr val="B4C6E7"/>
                    </a:solidFill>
                  </a:tcPr>
                </a:tc>
                <a:tc>
                  <a:txBody>
                    <a:bodyPr/>
                    <a:lstStyle/>
                    <a:p>
                      <a:pPr algn="ctr" fontAlgn="b"/>
                      <a:r>
                        <a:rPr lang="en-US" sz="1100" b="1" i="0" u="none" strike="noStrike" dirty="0">
                          <a:solidFill>
                            <a:srgbClr val="000000"/>
                          </a:solidFill>
                          <a:effectLst/>
                          <a:latin typeface="Calibri" panose="020F0502020204030204" pitchFamily="34" charset="0"/>
                        </a:rPr>
                        <a:t>TEAM</a:t>
                      </a:r>
                    </a:p>
                  </a:txBody>
                  <a:tcPr marL="9525" marR="9525" marT="9525" marB="0" anchor="b">
                    <a:lnL>
                      <a:noFill/>
                    </a:lnL>
                    <a:lnR>
                      <a:noFill/>
                    </a:lnR>
                    <a:lnT>
                      <a:noFill/>
                    </a:lnT>
                    <a:lnB>
                      <a:noFill/>
                    </a:lnB>
                  </a:tcPr>
                </a:tc>
                <a:tc rowSpan="7">
                  <a:txBody>
                    <a:bodyPr/>
                    <a:lstStyle/>
                    <a:p>
                      <a:pPr algn="ctr" fontAlgn="b"/>
                      <a:r>
                        <a:rPr lang="en-US" sz="1100" b="1" i="0" u="none" strike="noStrike" baseline="0" dirty="0">
                          <a:solidFill>
                            <a:schemeClr val="bg1"/>
                          </a:solidFill>
                          <a:effectLst/>
                          <a:latin typeface="Calibri" panose="020F0502020204030204" pitchFamily="34" charset="0"/>
                        </a:rPr>
                        <a:t>des_perf_b_md1</a:t>
                      </a:r>
                    </a:p>
                  </a:txBody>
                  <a:tcPr marL="9525" marR="9525" marT="9525" marB="0" anchor="b">
                    <a:lnL>
                      <a:noFill/>
                    </a:lnL>
                    <a:lnR>
                      <a:noFill/>
                    </a:lnR>
                    <a:lnT>
                      <a:noFill/>
                    </a:lnT>
                    <a:lnB>
                      <a:noFill/>
                    </a:lnB>
                    <a:noFill/>
                  </a:tcPr>
                </a:tc>
              </a:tr>
              <a:tr h="188976">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dirty="0">
                          <a:solidFill>
                            <a:srgbClr val="000000"/>
                          </a:solidFill>
                          <a:effectLst/>
                          <a:latin typeface="Calibri" panose="020F0502020204030204" pitchFamily="34" charset="0"/>
                        </a:rPr>
                        <a:t>cada053</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cada012</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cada005</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cada040</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cada001</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dirty="0">
                          <a:solidFill>
                            <a:srgbClr val="000000"/>
                          </a:solidFill>
                          <a:effectLst/>
                          <a:latin typeface="Calibri" panose="020F0502020204030204" pitchFamily="34" charset="0"/>
                        </a:rPr>
                        <a:t>cada099</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bl>
          </a:graphicData>
        </a:graphic>
      </p:graphicFrame>
      <p:sp>
        <p:nvSpPr>
          <p:cNvPr id="12" name="Shape 927"/>
          <p:cNvSpPr txBox="1">
            <a:spLocks noGrp="1"/>
          </p:cNvSpPr>
          <p:nvPr>
            <p:ph type="title"/>
          </p:nvPr>
        </p:nvSpPr>
        <p:spPr>
          <a:xfrm>
            <a:off x="258818" y="255550"/>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sz="2400" b="1" dirty="0" smtClean="0"/>
              <a:t>Hidden </a:t>
            </a:r>
            <a:r>
              <a:rPr lang="en-US" sz="2400" b="1" dirty="0" smtClean="0"/>
              <a:t>Benchmark </a:t>
            </a:r>
            <a:r>
              <a:rPr lang="en-US" sz="2400" b="1" dirty="0" smtClean="0"/>
              <a:t>Scores (runtime adjusted)</a:t>
            </a:r>
            <a:endParaRPr lang="en" sz="2400" b="1" dirty="0"/>
          </a:p>
        </p:txBody>
      </p:sp>
    </p:spTree>
    <p:extLst>
      <p:ext uri="{BB962C8B-B14F-4D97-AF65-F5344CB8AC3E}">
        <p14:creationId xmlns:p14="http://schemas.microsoft.com/office/powerpoint/2010/main" val="2661188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Impact of Hidden Benchmark on Final Scores</a:t>
            </a:r>
            <a:endParaRPr lang="en" b="1" dirty="0"/>
          </a:p>
        </p:txBody>
      </p:sp>
      <p:sp>
        <p:nvSpPr>
          <p:cNvPr id="928" name="Shape 928"/>
          <p:cNvSpPr txBox="1">
            <a:spLocks noGrp="1"/>
          </p:cNvSpPr>
          <p:nvPr>
            <p:ph type="body" idx="1"/>
          </p:nvPr>
        </p:nvSpPr>
        <p:spPr>
          <a:xfrm>
            <a:off x="311701" y="1152475"/>
            <a:ext cx="5723340" cy="3416400"/>
          </a:xfrm>
          <a:prstGeom prst="rect">
            <a:avLst/>
          </a:prstGeom>
        </p:spPr>
        <p:txBody>
          <a:bodyPr lIns="91425" tIns="91425" rIns="91425" bIns="91425" anchor="t" anchorCtr="0">
            <a:noAutofit/>
          </a:bodyPr>
          <a:lstStyle/>
          <a:p>
            <a:pPr marL="514350" indent="-285750">
              <a:buClr>
                <a:srgbClr val="000000"/>
              </a:buClr>
              <a:buFont typeface="Arial" panose="020B0604020202020204" pitchFamily="34" charset="0"/>
              <a:buChar char="•"/>
            </a:pPr>
            <a:r>
              <a:rPr lang="en-US" dirty="0">
                <a:solidFill>
                  <a:srgbClr val="000000"/>
                </a:solidFill>
              </a:rPr>
              <a:t>Only </a:t>
            </a:r>
            <a:r>
              <a:rPr lang="en-US" b="1" dirty="0">
                <a:solidFill>
                  <a:srgbClr val="000000"/>
                </a:solidFill>
              </a:rPr>
              <a:t>two </a:t>
            </a:r>
            <a:r>
              <a:rPr lang="en-US" b="1" dirty="0" smtClean="0">
                <a:solidFill>
                  <a:srgbClr val="000000"/>
                </a:solidFill>
              </a:rPr>
              <a:t>teams, </a:t>
            </a:r>
            <a:r>
              <a:rPr lang="en-US" dirty="0" smtClean="0">
                <a:solidFill>
                  <a:srgbClr val="000000"/>
                </a:solidFill>
              </a:rPr>
              <a:t>cada001 and cada012, </a:t>
            </a:r>
            <a:r>
              <a:rPr lang="en-US" dirty="0">
                <a:solidFill>
                  <a:srgbClr val="000000"/>
                </a:solidFill>
              </a:rPr>
              <a:t>could generate legal solutions for all 8 </a:t>
            </a:r>
            <a:r>
              <a:rPr lang="en-US" dirty="0" smtClean="0">
                <a:solidFill>
                  <a:srgbClr val="000000"/>
                </a:solidFill>
              </a:rPr>
              <a:t>designs within </a:t>
            </a:r>
            <a:r>
              <a:rPr lang="en-US" dirty="0">
                <a:solidFill>
                  <a:srgbClr val="000000"/>
                </a:solidFill>
              </a:rPr>
              <a:t>the allotted time (30 min).</a:t>
            </a:r>
          </a:p>
          <a:p>
            <a:pPr marL="514350" indent="-285750">
              <a:buClr>
                <a:srgbClr val="000000"/>
              </a:buClr>
              <a:buFont typeface="Arial" panose="020B0604020202020204" pitchFamily="34" charset="0"/>
              <a:buChar char="•"/>
            </a:pPr>
            <a:r>
              <a:rPr lang="en-US" dirty="0" smtClean="0">
                <a:solidFill>
                  <a:srgbClr val="000000"/>
                </a:solidFill>
              </a:rPr>
              <a:t>The runtime for </a:t>
            </a:r>
            <a:r>
              <a:rPr lang="en-US" dirty="0" smtClean="0">
                <a:solidFill>
                  <a:srgbClr val="000000"/>
                </a:solidFill>
              </a:rPr>
              <a:t>some legalizers was </a:t>
            </a:r>
            <a:r>
              <a:rPr lang="en-US" dirty="0">
                <a:solidFill>
                  <a:srgbClr val="000000"/>
                </a:solidFill>
              </a:rPr>
              <a:t>significantly affected by the maximum movement </a:t>
            </a:r>
            <a:r>
              <a:rPr lang="en-US" dirty="0" smtClean="0">
                <a:solidFill>
                  <a:srgbClr val="000000"/>
                </a:solidFill>
              </a:rPr>
              <a:t>constraints.  This was especially deleterious for teams cada040 and cada053’s final scores. </a:t>
            </a:r>
          </a:p>
          <a:p>
            <a:pPr marL="514350" indent="-285750">
              <a:buClr>
                <a:srgbClr val="000000"/>
              </a:buClr>
              <a:buFont typeface="Arial" panose="020B0604020202020204" pitchFamily="34" charset="0"/>
              <a:buChar char="•"/>
            </a:pPr>
            <a:r>
              <a:rPr lang="en-US" dirty="0" smtClean="0">
                <a:solidFill>
                  <a:srgbClr val="000000"/>
                </a:solidFill>
              </a:rPr>
              <a:t>Team cada012 performed best on these benchmarks.</a:t>
            </a:r>
            <a:endParaRPr lang="en-US"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38</a:t>
            </a:fld>
            <a:endParaRPr lang="en"/>
          </a:p>
        </p:txBody>
      </p:sp>
      <p:graphicFrame>
        <p:nvGraphicFramePr>
          <p:cNvPr id="5" name="Table 4">
            <a:extLst>
              <a:ext uri="{FF2B5EF4-FFF2-40B4-BE49-F238E27FC236}">
                <a16:creationId xmlns:a16="http://schemas.microsoft.com/office/drawing/2014/main" xmlns="" id="{E9CB9D4F-D8A9-4B96-816A-53E92D4DB977}"/>
              </a:ext>
            </a:extLst>
          </p:cNvPr>
          <p:cNvGraphicFramePr>
            <a:graphicFrameLocks noGrp="1"/>
          </p:cNvGraphicFramePr>
          <p:nvPr>
            <p:extLst>
              <p:ext uri="{D42A27DB-BD31-4B8C-83A1-F6EECF244321}">
                <p14:modId xmlns:p14="http://schemas.microsoft.com/office/powerpoint/2010/main" val="2083003019"/>
              </p:ext>
            </p:extLst>
          </p:nvPr>
        </p:nvGraphicFramePr>
        <p:xfrm>
          <a:off x="5960145" y="1392192"/>
          <a:ext cx="2872155" cy="2825256"/>
        </p:xfrm>
        <a:graphic>
          <a:graphicData uri="http://schemas.openxmlformats.org/drawingml/2006/table">
            <a:tbl>
              <a:tblPr>
                <a:tableStyleId>{C1E412D7-C2A5-4D00-B812-38B0DB2F355B}</a:tableStyleId>
              </a:tblPr>
              <a:tblGrid>
                <a:gridCol w="957385">
                  <a:extLst>
                    <a:ext uri="{9D8B030D-6E8A-4147-A177-3AD203B41FA5}">
                      <a16:colId xmlns:a16="http://schemas.microsoft.com/office/drawing/2014/main" xmlns="" val="263351477"/>
                    </a:ext>
                  </a:extLst>
                </a:gridCol>
                <a:gridCol w="957385">
                  <a:extLst>
                    <a:ext uri="{9D8B030D-6E8A-4147-A177-3AD203B41FA5}">
                      <a16:colId xmlns:a16="http://schemas.microsoft.com/office/drawing/2014/main" xmlns="" val="2996031075"/>
                    </a:ext>
                  </a:extLst>
                </a:gridCol>
                <a:gridCol w="957385">
                  <a:extLst>
                    <a:ext uri="{9D8B030D-6E8A-4147-A177-3AD203B41FA5}">
                      <a16:colId xmlns:a16="http://schemas.microsoft.com/office/drawing/2014/main" xmlns="" val="1640392147"/>
                    </a:ext>
                  </a:extLst>
                </a:gridCol>
              </a:tblGrid>
              <a:tr h="235438">
                <a:tc>
                  <a:txBody>
                    <a:bodyPr/>
                    <a:lstStyle/>
                    <a:p>
                      <a:pPr algn="l" fontAlgn="b"/>
                      <a:r>
                        <a:rPr lang="en-US" sz="1400" b="1" i="0" u="none" strike="noStrike" dirty="0">
                          <a:solidFill>
                            <a:srgbClr val="000000"/>
                          </a:solidFill>
                          <a:effectLst/>
                          <a:latin typeface="+mn-lt"/>
                        </a:rPr>
                        <a:t>Team</a:t>
                      </a:r>
                    </a:p>
                  </a:txBody>
                  <a:tcPr marL="6350" marR="6350" marT="6350" marB="0" anchor="b">
                    <a:solidFill>
                      <a:schemeClr val="bg1">
                        <a:lumMod val="85000"/>
                      </a:schemeClr>
                    </a:solidFill>
                  </a:tcPr>
                </a:tc>
                <a:tc>
                  <a:txBody>
                    <a:bodyPr/>
                    <a:lstStyle/>
                    <a:p>
                      <a:pPr algn="ctr" fontAlgn="b"/>
                      <a:r>
                        <a:rPr lang="en-US" sz="1400" b="1" i="0" u="none" strike="noStrike" dirty="0">
                          <a:solidFill>
                            <a:srgbClr val="000000"/>
                          </a:solidFill>
                          <a:effectLst/>
                          <a:latin typeface="+mn-lt"/>
                        </a:rPr>
                        <a:t>Score</a:t>
                      </a:r>
                    </a:p>
                  </a:txBody>
                  <a:tcPr marL="6350" marR="6350" marT="6350" marB="0" anchor="b">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mn-lt"/>
                        </a:rPr>
                        <a:t>#Failures</a:t>
                      </a:r>
                    </a:p>
                  </a:txBody>
                  <a:tcPr marL="6350" marR="6350" marT="6350" marB="0" anchor="b">
                    <a:solidFill>
                      <a:schemeClr val="bg1">
                        <a:lumMod val="85000"/>
                      </a:schemeClr>
                    </a:solidFill>
                  </a:tcPr>
                </a:tc>
                <a:extLst>
                  <a:ext uri="{0D108BD9-81ED-4DB2-BD59-A6C34878D82A}">
                    <a16:rowId xmlns:a16="http://schemas.microsoft.com/office/drawing/2014/main" xmlns="" val="2001475451"/>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cada001</a:t>
                      </a:r>
                    </a:p>
                  </a:txBody>
                  <a:tcPr marL="6350" marR="6350" marT="6350" marB="0" anchor="b">
                    <a:solidFill>
                      <a:srgbClr val="25FF88"/>
                    </a:solidFill>
                  </a:tcPr>
                </a:tc>
                <a:tc>
                  <a:txBody>
                    <a:bodyPr/>
                    <a:lstStyle/>
                    <a:p>
                      <a:pPr algn="r" fontAlgn="b"/>
                      <a:r>
                        <a:rPr lang="en-US" sz="1400" b="0" i="0" u="none" strike="noStrike" cap="none" dirty="0">
                          <a:solidFill>
                            <a:schemeClr val="tx1"/>
                          </a:solidFill>
                          <a:effectLst/>
                          <a:latin typeface="+mn-lt"/>
                          <a:ea typeface="+mn-ea"/>
                          <a:cs typeface="+mn-cs"/>
                          <a:sym typeface="Arial"/>
                        </a:rPr>
                        <a:t>6913.44</a:t>
                      </a:r>
                    </a:p>
                  </a:txBody>
                  <a:tcPr marL="6350" marR="6350" marT="6350" marB="0" anchor="b">
                    <a:solidFill>
                      <a:srgbClr val="25FF88"/>
                    </a:solidFill>
                  </a:tcPr>
                </a:tc>
                <a:tc>
                  <a:txBody>
                    <a:bodyPr/>
                    <a:lstStyle/>
                    <a:p>
                      <a:pPr algn="ctr" fontAlgn="b"/>
                      <a:r>
                        <a:rPr lang="en-US" sz="1400" b="0" i="0" u="none" strike="noStrike" cap="none" dirty="0">
                          <a:solidFill>
                            <a:schemeClr val="tx1"/>
                          </a:solidFill>
                          <a:effectLst/>
                          <a:latin typeface="+mn-lt"/>
                          <a:ea typeface="+mn-ea"/>
                          <a:cs typeface="+mn-cs"/>
                          <a:sym typeface="Arial"/>
                        </a:rPr>
                        <a:t>0</a:t>
                      </a:r>
                    </a:p>
                  </a:txBody>
                  <a:tcPr marL="6350" marR="6350" marT="6350" marB="0" anchor="b">
                    <a:solidFill>
                      <a:srgbClr val="25FF88"/>
                    </a:solidFill>
                  </a:tcPr>
                </a:tc>
                <a:extLst>
                  <a:ext uri="{0D108BD9-81ED-4DB2-BD59-A6C34878D82A}">
                    <a16:rowId xmlns:a16="http://schemas.microsoft.com/office/drawing/2014/main" xmlns="" val="2575318597"/>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cada005</a:t>
                      </a:r>
                    </a:p>
                  </a:txBody>
                  <a:tcPr marL="6350" marR="6350" marT="6350" marB="0" anchor="b">
                    <a:solidFill>
                      <a:srgbClr val="FFC000"/>
                    </a:solidFill>
                  </a:tcPr>
                </a:tc>
                <a:tc>
                  <a:txBody>
                    <a:bodyPr/>
                    <a:lstStyle/>
                    <a:p>
                      <a:pPr algn="r" fontAlgn="b"/>
                      <a:r>
                        <a:rPr lang="en-US" sz="1400" b="0" i="0" u="none" strike="noStrike" cap="none" dirty="0">
                          <a:solidFill>
                            <a:schemeClr val="tx1"/>
                          </a:solidFill>
                          <a:effectLst/>
                          <a:latin typeface="+mn-lt"/>
                          <a:ea typeface="+mn-ea"/>
                          <a:cs typeface="+mn-cs"/>
                          <a:sym typeface="Arial"/>
                        </a:rPr>
                        <a:t>201640.75</a:t>
                      </a:r>
                    </a:p>
                  </a:txBody>
                  <a:tcPr marL="6350" marR="6350" marT="6350" marB="0" anchor="b">
                    <a:solidFill>
                      <a:srgbClr val="FFC000"/>
                    </a:solidFill>
                  </a:tcPr>
                </a:tc>
                <a:tc>
                  <a:txBody>
                    <a:bodyPr/>
                    <a:lstStyle/>
                    <a:p>
                      <a:pPr algn="ctr" fontAlgn="b"/>
                      <a:r>
                        <a:rPr lang="en-US" sz="1400" b="0" i="0" u="none" strike="noStrike" cap="none" dirty="0">
                          <a:solidFill>
                            <a:schemeClr val="tx1"/>
                          </a:solidFill>
                          <a:effectLst/>
                          <a:latin typeface="+mn-lt"/>
                          <a:ea typeface="+mn-ea"/>
                          <a:cs typeface="+mn-cs"/>
                          <a:sym typeface="Arial"/>
                        </a:rPr>
                        <a:t>2</a:t>
                      </a:r>
                    </a:p>
                  </a:txBody>
                  <a:tcPr marL="6350" marR="6350" marT="6350" marB="0" anchor="b">
                    <a:solidFill>
                      <a:srgbClr val="FFC000"/>
                    </a:solidFill>
                  </a:tcPr>
                </a:tc>
                <a:extLst>
                  <a:ext uri="{0D108BD9-81ED-4DB2-BD59-A6C34878D82A}">
                    <a16:rowId xmlns:a16="http://schemas.microsoft.com/office/drawing/2014/main" xmlns="" val="872690347"/>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cada006</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1951026261"/>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cada012</a:t>
                      </a:r>
                    </a:p>
                  </a:txBody>
                  <a:tcPr marL="6350" marR="6350" marT="6350" marB="0" anchor="b">
                    <a:solidFill>
                      <a:srgbClr val="25FF88"/>
                    </a:solidFill>
                  </a:tcPr>
                </a:tc>
                <a:tc>
                  <a:txBody>
                    <a:bodyPr/>
                    <a:lstStyle/>
                    <a:p>
                      <a:pPr algn="r" fontAlgn="b"/>
                      <a:r>
                        <a:rPr lang="en-US" sz="1400" b="0" i="0" u="none" strike="noStrike" cap="none" dirty="0">
                          <a:solidFill>
                            <a:schemeClr val="tx1"/>
                          </a:solidFill>
                          <a:effectLst/>
                          <a:latin typeface="+mn-lt"/>
                          <a:ea typeface="+mn-ea"/>
                          <a:cs typeface="+mn-cs"/>
                          <a:sym typeface="Arial"/>
                        </a:rPr>
                        <a:t>117.34</a:t>
                      </a:r>
                    </a:p>
                  </a:txBody>
                  <a:tcPr marL="6350" marR="6350" marT="6350" marB="0" anchor="b">
                    <a:solidFill>
                      <a:srgbClr val="25FF88"/>
                    </a:solidFill>
                  </a:tcPr>
                </a:tc>
                <a:tc>
                  <a:txBody>
                    <a:bodyPr/>
                    <a:lstStyle/>
                    <a:p>
                      <a:pPr algn="ctr" fontAlgn="b"/>
                      <a:r>
                        <a:rPr lang="en-US" sz="1400" b="0" i="0" u="none" strike="noStrike" cap="none" dirty="0">
                          <a:solidFill>
                            <a:schemeClr val="tx1"/>
                          </a:solidFill>
                          <a:effectLst/>
                          <a:latin typeface="+mn-lt"/>
                          <a:ea typeface="+mn-ea"/>
                          <a:cs typeface="+mn-cs"/>
                          <a:sym typeface="Arial"/>
                        </a:rPr>
                        <a:t>0</a:t>
                      </a:r>
                    </a:p>
                  </a:txBody>
                  <a:tcPr marL="6350" marR="6350" marT="6350" marB="0" anchor="b">
                    <a:solidFill>
                      <a:srgbClr val="25FF88"/>
                    </a:solidFill>
                  </a:tcPr>
                </a:tc>
                <a:extLst>
                  <a:ext uri="{0D108BD9-81ED-4DB2-BD59-A6C34878D82A}">
                    <a16:rowId xmlns:a16="http://schemas.microsoft.com/office/drawing/2014/main" xmlns="" val="3025846180"/>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cada021</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1750553441"/>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cada036</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800000.00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8</a:t>
                      </a:r>
                    </a:p>
                  </a:txBody>
                  <a:tcPr marL="6350" marR="6350" marT="6350" marB="0" anchor="b">
                    <a:solidFill>
                      <a:srgbClr val="FF9999"/>
                    </a:solidFill>
                  </a:tcPr>
                </a:tc>
                <a:extLst>
                  <a:ext uri="{0D108BD9-81ED-4DB2-BD59-A6C34878D82A}">
                    <a16:rowId xmlns:a16="http://schemas.microsoft.com/office/drawing/2014/main" xmlns="" val="4240109008"/>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cada040</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512841.70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4</a:t>
                      </a:r>
                    </a:p>
                  </a:txBody>
                  <a:tcPr marL="6350" marR="6350" marT="6350" marB="0" anchor="b">
                    <a:solidFill>
                      <a:srgbClr val="FF9999"/>
                    </a:solidFill>
                  </a:tcPr>
                </a:tc>
                <a:extLst>
                  <a:ext uri="{0D108BD9-81ED-4DB2-BD59-A6C34878D82A}">
                    <a16:rowId xmlns:a16="http://schemas.microsoft.com/office/drawing/2014/main" xmlns="" val="1876725890"/>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cada041</a:t>
                      </a:r>
                    </a:p>
                  </a:txBody>
                  <a:tcPr marL="6350" marR="6350" marT="6350" marB="0" anchor="b">
                    <a:solidFill>
                      <a:srgbClr val="FFC000"/>
                    </a:solidFill>
                  </a:tcPr>
                </a:tc>
                <a:tc>
                  <a:txBody>
                    <a:bodyPr/>
                    <a:lstStyle/>
                    <a:p>
                      <a:pPr algn="r" fontAlgn="b"/>
                      <a:r>
                        <a:rPr lang="en-US" sz="1400" b="0" i="0" u="none" strike="noStrike" cap="none" dirty="0">
                          <a:solidFill>
                            <a:schemeClr val="tx1"/>
                          </a:solidFill>
                          <a:effectLst/>
                          <a:latin typeface="+mn-lt"/>
                          <a:ea typeface="+mn-ea"/>
                          <a:cs typeface="+mn-cs"/>
                          <a:sym typeface="Arial"/>
                        </a:rPr>
                        <a:t>100762.61</a:t>
                      </a:r>
                    </a:p>
                  </a:txBody>
                  <a:tcPr marL="6350" marR="6350" marT="6350" marB="0" anchor="b">
                    <a:solidFill>
                      <a:srgbClr val="FFC000"/>
                    </a:solidFill>
                  </a:tcPr>
                </a:tc>
                <a:tc>
                  <a:txBody>
                    <a:bodyPr/>
                    <a:lstStyle/>
                    <a:p>
                      <a:pPr algn="ctr" fontAlgn="b"/>
                      <a:r>
                        <a:rPr lang="en-US" sz="1400" b="0" i="0" u="none" strike="noStrike" cap="none" dirty="0">
                          <a:solidFill>
                            <a:schemeClr val="tx1"/>
                          </a:solidFill>
                          <a:effectLst/>
                          <a:latin typeface="+mn-lt"/>
                          <a:ea typeface="+mn-ea"/>
                          <a:cs typeface="+mn-cs"/>
                          <a:sym typeface="Arial"/>
                        </a:rPr>
                        <a:t>1</a:t>
                      </a:r>
                    </a:p>
                  </a:txBody>
                  <a:tcPr marL="6350" marR="6350" marT="6350" marB="0" anchor="b">
                    <a:solidFill>
                      <a:srgbClr val="FFC000"/>
                    </a:solidFill>
                  </a:tcPr>
                </a:tc>
                <a:extLst>
                  <a:ext uri="{0D108BD9-81ED-4DB2-BD59-A6C34878D82A}">
                    <a16:rowId xmlns:a16="http://schemas.microsoft.com/office/drawing/2014/main" xmlns="" val="3113475634"/>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cada045</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700001.07</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7</a:t>
                      </a:r>
                    </a:p>
                  </a:txBody>
                  <a:tcPr marL="6350" marR="6350" marT="6350" marB="0" anchor="b">
                    <a:solidFill>
                      <a:srgbClr val="FF9999"/>
                    </a:solidFill>
                  </a:tcPr>
                </a:tc>
                <a:extLst>
                  <a:ext uri="{0D108BD9-81ED-4DB2-BD59-A6C34878D82A}">
                    <a16:rowId xmlns:a16="http://schemas.microsoft.com/office/drawing/2014/main" xmlns="" val="1299861935"/>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cada053</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600001.75</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6</a:t>
                      </a:r>
                    </a:p>
                  </a:txBody>
                  <a:tcPr marL="6350" marR="6350" marT="6350" marB="0" anchor="b">
                    <a:solidFill>
                      <a:srgbClr val="FF9999"/>
                    </a:solidFill>
                  </a:tcPr>
                </a:tc>
                <a:extLst>
                  <a:ext uri="{0D108BD9-81ED-4DB2-BD59-A6C34878D82A}">
                    <a16:rowId xmlns:a16="http://schemas.microsoft.com/office/drawing/2014/main" xmlns="" val="779535101"/>
                  </a:ext>
                </a:extLst>
              </a:tr>
              <a:tr h="235438">
                <a:tc>
                  <a:txBody>
                    <a:bodyPr/>
                    <a:lstStyle/>
                    <a:p>
                      <a:pPr algn="l" fontAlgn="b"/>
                      <a:r>
                        <a:rPr lang="en-US" sz="1400" b="0" i="0" u="none" strike="noStrike" cap="none" dirty="0">
                          <a:solidFill>
                            <a:schemeClr val="tx1"/>
                          </a:solidFill>
                          <a:effectLst/>
                          <a:latin typeface="+mn-lt"/>
                          <a:ea typeface="+mn-ea"/>
                          <a:cs typeface="+mn-cs"/>
                          <a:sym typeface="Arial"/>
                        </a:rPr>
                        <a:t>cada099</a:t>
                      </a:r>
                    </a:p>
                  </a:txBody>
                  <a:tcPr marL="6350" marR="6350" marT="6350" marB="0" anchor="b">
                    <a:solidFill>
                      <a:srgbClr val="FF9999"/>
                    </a:solidFill>
                  </a:tcPr>
                </a:tc>
                <a:tc>
                  <a:txBody>
                    <a:bodyPr/>
                    <a:lstStyle/>
                    <a:p>
                      <a:pPr algn="r" fontAlgn="b"/>
                      <a:r>
                        <a:rPr lang="en-US" sz="1400" b="0" i="0" u="none" strike="noStrike" cap="none" dirty="0">
                          <a:solidFill>
                            <a:schemeClr val="tx1"/>
                          </a:solidFill>
                          <a:effectLst/>
                          <a:latin typeface="+mn-lt"/>
                          <a:ea typeface="+mn-ea"/>
                          <a:cs typeface="+mn-cs"/>
                          <a:sym typeface="Arial"/>
                        </a:rPr>
                        <a:t>718655.40</a:t>
                      </a:r>
                    </a:p>
                  </a:txBody>
                  <a:tcPr marL="6350" marR="6350" marT="6350" marB="0" anchor="b">
                    <a:solidFill>
                      <a:srgbClr val="FF9999"/>
                    </a:solidFill>
                  </a:tcPr>
                </a:tc>
                <a:tc>
                  <a:txBody>
                    <a:bodyPr/>
                    <a:lstStyle/>
                    <a:p>
                      <a:pPr algn="ctr" fontAlgn="b"/>
                      <a:r>
                        <a:rPr lang="en-US" sz="1400" b="0" i="0" u="none" strike="noStrike" cap="none" dirty="0">
                          <a:solidFill>
                            <a:schemeClr val="tx1"/>
                          </a:solidFill>
                          <a:effectLst/>
                          <a:latin typeface="+mn-lt"/>
                          <a:ea typeface="+mn-ea"/>
                          <a:cs typeface="+mn-cs"/>
                          <a:sym typeface="Arial"/>
                        </a:rPr>
                        <a:t>7</a:t>
                      </a:r>
                    </a:p>
                  </a:txBody>
                  <a:tcPr marL="6350" marR="6350" marT="6350" marB="0" anchor="b">
                    <a:solidFill>
                      <a:srgbClr val="FF9999"/>
                    </a:solidFill>
                  </a:tcPr>
                </a:tc>
                <a:extLst>
                  <a:ext uri="{0D108BD9-81ED-4DB2-BD59-A6C34878D82A}">
                    <a16:rowId xmlns:a16="http://schemas.microsoft.com/office/drawing/2014/main" xmlns="" val="3985135340"/>
                  </a:ext>
                </a:extLst>
              </a:tr>
            </a:tbl>
          </a:graphicData>
        </a:graphic>
      </p:graphicFrame>
    </p:spTree>
    <p:extLst>
      <p:ext uri="{BB962C8B-B14F-4D97-AF65-F5344CB8AC3E}">
        <p14:creationId xmlns:p14="http://schemas.microsoft.com/office/powerpoint/2010/main" val="208439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lvl="0">
              <a:spcBef>
                <a:spcPts val="0"/>
              </a:spcBef>
              <a:buNone/>
            </a:pPr>
            <a:fld id="{00000000-1234-1234-1234-123412341234}" type="slidenum">
              <a:rPr lang="en" smtClean="0"/>
              <a:t>39</a:t>
            </a:fld>
            <a:endParaRPr lang="en"/>
          </a:p>
        </p:txBody>
      </p:sp>
      <p:sp>
        <p:nvSpPr>
          <p:cNvPr id="6" name="Shape 927"/>
          <p:cNvSpPr txBox="1">
            <a:spLocks noGrp="1"/>
          </p:cNvSpPr>
          <p:nvPr>
            <p:ph type="title"/>
          </p:nvPr>
        </p:nvSpPr>
        <p:spPr>
          <a:xfrm>
            <a:off x="4641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Top 6 Teams</a:t>
            </a:r>
            <a:endParaRPr lang="en" b="1" dirty="0"/>
          </a:p>
        </p:txBody>
      </p:sp>
      <p:sp>
        <p:nvSpPr>
          <p:cNvPr id="7" name="Shape 928"/>
          <p:cNvSpPr txBox="1">
            <a:spLocks noGrp="1"/>
          </p:cNvSpPr>
          <p:nvPr>
            <p:ph type="body" idx="1"/>
          </p:nvPr>
        </p:nvSpPr>
        <p:spPr>
          <a:xfrm>
            <a:off x="464100" y="1098825"/>
            <a:ext cx="8520600" cy="3622450"/>
          </a:xfrm>
          <a:prstGeom prst="rect">
            <a:avLst/>
          </a:prstGeom>
        </p:spPr>
        <p:txBody>
          <a:bodyPr lIns="91425" tIns="91425" rIns="91425" bIns="91425" anchor="t" anchorCtr="0">
            <a:noAutofit/>
          </a:bodyPr>
          <a:lstStyle/>
          <a:p>
            <a:pPr marL="514350" indent="-285750">
              <a:buClr>
                <a:srgbClr val="000000"/>
              </a:buClr>
              <a:buFont typeface="Arial" panose="020B0604020202020204" pitchFamily="34" charset="0"/>
              <a:buChar char="•"/>
            </a:pPr>
            <a:r>
              <a:rPr lang="en-US" dirty="0" smtClean="0">
                <a:solidFill>
                  <a:srgbClr val="000000"/>
                </a:solidFill>
              </a:rPr>
              <a:t>1</a:t>
            </a:r>
            <a:r>
              <a:rPr lang="en-US" baseline="30000" dirty="0" smtClean="0">
                <a:solidFill>
                  <a:srgbClr val="000000"/>
                </a:solidFill>
              </a:rPr>
              <a:t>st</a:t>
            </a:r>
            <a:r>
              <a:rPr lang="en-US" dirty="0" smtClean="0">
                <a:solidFill>
                  <a:srgbClr val="000000"/>
                </a:solidFill>
              </a:rPr>
              <a:t> place</a:t>
            </a:r>
            <a:r>
              <a:rPr lang="en-US" dirty="0">
                <a:solidFill>
                  <a:srgbClr val="000000"/>
                </a:solidFill>
              </a:rPr>
              <a:t>: </a:t>
            </a:r>
            <a:r>
              <a:rPr lang="en-US" b="1" dirty="0">
                <a:solidFill>
                  <a:srgbClr val="000000"/>
                </a:solidFill>
              </a:rPr>
              <a:t>122.20</a:t>
            </a:r>
          </a:p>
          <a:p>
            <a:pPr marL="514350" indent="-285750">
              <a:buClr>
                <a:srgbClr val="000000"/>
              </a:buClr>
              <a:buFont typeface="Arial" panose="020B0604020202020204" pitchFamily="34" charset="0"/>
              <a:buChar char="•"/>
            </a:pPr>
            <a:r>
              <a:rPr lang="en-US" dirty="0" smtClean="0">
                <a:solidFill>
                  <a:srgbClr val="000000"/>
                </a:solidFill>
              </a:rPr>
              <a:t>2</a:t>
            </a:r>
            <a:r>
              <a:rPr lang="en-US" baseline="30000" dirty="0" smtClean="0">
                <a:solidFill>
                  <a:srgbClr val="000000"/>
                </a:solidFill>
              </a:rPr>
              <a:t>nd</a:t>
            </a:r>
            <a:r>
              <a:rPr lang="en-US" dirty="0" smtClean="0">
                <a:solidFill>
                  <a:srgbClr val="000000"/>
                </a:solidFill>
              </a:rPr>
              <a:t> place</a:t>
            </a:r>
            <a:r>
              <a:rPr lang="en-US" dirty="0">
                <a:solidFill>
                  <a:srgbClr val="000000"/>
                </a:solidFill>
              </a:rPr>
              <a:t>: </a:t>
            </a:r>
            <a:r>
              <a:rPr lang="en-US" b="1" dirty="0">
                <a:solidFill>
                  <a:srgbClr val="000000"/>
                </a:solidFill>
              </a:rPr>
              <a:t>100770.25</a:t>
            </a:r>
            <a:r>
              <a:rPr lang="en-US" dirty="0">
                <a:solidFill>
                  <a:srgbClr val="000000"/>
                </a:solidFill>
              </a:rPr>
              <a:t> </a:t>
            </a:r>
          </a:p>
          <a:p>
            <a:pPr marL="514350" indent="-285750">
              <a:buClr>
                <a:srgbClr val="000000"/>
              </a:buClr>
              <a:buFont typeface="Arial" panose="020B0604020202020204" pitchFamily="34" charset="0"/>
              <a:buChar char="•"/>
            </a:pPr>
            <a:r>
              <a:rPr lang="en-US" dirty="0" smtClean="0">
                <a:solidFill>
                  <a:srgbClr val="000000"/>
                </a:solidFill>
              </a:rPr>
              <a:t>3</a:t>
            </a:r>
            <a:r>
              <a:rPr lang="en-US" baseline="30000" dirty="0" smtClean="0">
                <a:solidFill>
                  <a:srgbClr val="000000"/>
                </a:solidFill>
              </a:rPr>
              <a:t>rd</a:t>
            </a:r>
            <a:r>
              <a:rPr lang="en-US" dirty="0" smtClean="0">
                <a:solidFill>
                  <a:srgbClr val="000000"/>
                </a:solidFill>
              </a:rPr>
              <a:t> place</a:t>
            </a:r>
            <a:r>
              <a:rPr lang="en-US" dirty="0">
                <a:solidFill>
                  <a:srgbClr val="000000"/>
                </a:solidFill>
              </a:rPr>
              <a:t>: </a:t>
            </a:r>
            <a:r>
              <a:rPr lang="en-US" b="1" dirty="0">
                <a:solidFill>
                  <a:srgbClr val="000000"/>
                </a:solidFill>
              </a:rPr>
              <a:t>106932.12</a:t>
            </a:r>
            <a:r>
              <a:rPr lang="en-US" dirty="0">
                <a:solidFill>
                  <a:srgbClr val="000000"/>
                </a:solidFill>
              </a:rPr>
              <a:t> </a:t>
            </a:r>
            <a:endParaRPr lang="en-US" dirty="0" smtClean="0">
              <a:solidFill>
                <a:srgbClr val="000000"/>
              </a:solidFill>
            </a:endParaRPr>
          </a:p>
          <a:p>
            <a:pPr marL="514350" indent="-285750">
              <a:buClr>
                <a:srgbClr val="000000"/>
              </a:buClr>
              <a:buFont typeface="Arial" panose="020B0604020202020204" pitchFamily="34" charset="0"/>
              <a:buChar char="•"/>
            </a:pPr>
            <a:r>
              <a:rPr lang="en-US" altLang="zh-TW" dirty="0" smtClean="0">
                <a:solidFill>
                  <a:srgbClr val="000000"/>
                </a:solidFill>
              </a:rPr>
              <a:t>4</a:t>
            </a:r>
            <a:r>
              <a:rPr lang="en-US" altLang="zh-TW" baseline="30000" dirty="0" smtClean="0">
                <a:solidFill>
                  <a:srgbClr val="000000"/>
                </a:solidFill>
              </a:rPr>
              <a:t>th</a:t>
            </a:r>
            <a:r>
              <a:rPr lang="en-US" altLang="zh-TW" dirty="0" smtClean="0">
                <a:solidFill>
                  <a:srgbClr val="000000"/>
                </a:solidFill>
              </a:rPr>
              <a:t> place</a:t>
            </a:r>
            <a:r>
              <a:rPr lang="en-US" altLang="zh-TW" dirty="0">
                <a:solidFill>
                  <a:srgbClr val="000000"/>
                </a:solidFill>
              </a:rPr>
              <a:t>: </a:t>
            </a:r>
            <a:r>
              <a:rPr lang="en-US" altLang="zh-TW" b="1" dirty="0" smtClean="0">
                <a:solidFill>
                  <a:srgbClr val="000000"/>
                </a:solidFill>
              </a:rPr>
              <a:t>201651.26</a:t>
            </a:r>
          </a:p>
          <a:p>
            <a:pPr marL="514350" indent="-285750">
              <a:buClr>
                <a:srgbClr val="000000"/>
              </a:buClr>
              <a:buFont typeface="Arial" panose="020B0604020202020204" pitchFamily="34" charset="0"/>
              <a:buChar char="•"/>
            </a:pPr>
            <a:r>
              <a:rPr lang="en-US" altLang="zh-TW" dirty="0" smtClean="0">
                <a:solidFill>
                  <a:srgbClr val="000000"/>
                </a:solidFill>
              </a:rPr>
              <a:t>5</a:t>
            </a:r>
            <a:r>
              <a:rPr lang="en-US" altLang="zh-TW" baseline="30000" dirty="0" smtClean="0">
                <a:solidFill>
                  <a:srgbClr val="000000"/>
                </a:solidFill>
              </a:rPr>
              <a:t>th</a:t>
            </a:r>
            <a:r>
              <a:rPr lang="en-US" altLang="zh-TW" dirty="0" smtClean="0">
                <a:solidFill>
                  <a:srgbClr val="000000"/>
                </a:solidFill>
              </a:rPr>
              <a:t> place</a:t>
            </a:r>
            <a:r>
              <a:rPr lang="en-US" altLang="zh-TW" dirty="0">
                <a:solidFill>
                  <a:srgbClr val="000000"/>
                </a:solidFill>
              </a:rPr>
              <a:t>: </a:t>
            </a:r>
            <a:r>
              <a:rPr lang="en-US" altLang="zh-TW" b="1" dirty="0" smtClean="0">
                <a:solidFill>
                  <a:srgbClr val="000000"/>
                </a:solidFill>
              </a:rPr>
              <a:t>512850.92</a:t>
            </a:r>
          </a:p>
          <a:p>
            <a:pPr marL="514350" indent="-285750">
              <a:buClr>
                <a:srgbClr val="000000"/>
              </a:buClr>
              <a:buFont typeface="Arial" panose="020B0604020202020204" pitchFamily="34" charset="0"/>
              <a:buChar char="•"/>
            </a:pPr>
            <a:r>
              <a:rPr lang="en-US" altLang="zh-TW" dirty="0" smtClean="0">
                <a:solidFill>
                  <a:srgbClr val="000000"/>
                </a:solidFill>
              </a:rPr>
              <a:t>6</a:t>
            </a:r>
            <a:r>
              <a:rPr lang="en-US" altLang="zh-TW" baseline="30000" dirty="0" smtClean="0">
                <a:solidFill>
                  <a:srgbClr val="000000"/>
                </a:solidFill>
              </a:rPr>
              <a:t>th</a:t>
            </a:r>
            <a:r>
              <a:rPr lang="en-US" altLang="zh-TW" dirty="0" smtClean="0">
                <a:solidFill>
                  <a:srgbClr val="000000"/>
                </a:solidFill>
              </a:rPr>
              <a:t> place</a:t>
            </a:r>
            <a:r>
              <a:rPr lang="en-US" altLang="zh-TW" dirty="0">
                <a:solidFill>
                  <a:srgbClr val="000000"/>
                </a:solidFill>
              </a:rPr>
              <a:t>: </a:t>
            </a:r>
            <a:r>
              <a:rPr lang="en-US" altLang="zh-TW" b="1" dirty="0">
                <a:solidFill>
                  <a:srgbClr val="000000"/>
                </a:solidFill>
              </a:rPr>
              <a:t>600008.51</a:t>
            </a:r>
          </a:p>
          <a:p>
            <a:pPr marL="514350" indent="-285750">
              <a:buClr>
                <a:srgbClr val="000000"/>
              </a:buClr>
              <a:buFont typeface="Arial" panose="020B0604020202020204" pitchFamily="34" charset="0"/>
              <a:buChar char="•"/>
            </a:pPr>
            <a:endParaRPr lang="en-US" altLang="zh-TW" sz="2400" dirty="0">
              <a:solidFill>
                <a:srgbClr val="000000"/>
              </a:solidFill>
            </a:endParaRPr>
          </a:p>
          <a:p>
            <a:pPr marL="514350" indent="-285750">
              <a:buClr>
                <a:srgbClr val="000000"/>
              </a:buClr>
              <a:buFont typeface="Arial" panose="020B0604020202020204" pitchFamily="34" charset="0"/>
              <a:buChar char="•"/>
            </a:pPr>
            <a:endParaRPr lang="en-US" sz="2400" dirty="0">
              <a:solidFill>
                <a:srgbClr val="000000"/>
              </a:solidFill>
            </a:endParaRPr>
          </a:p>
          <a:p>
            <a:pPr marL="514350" lvl="0" indent="-285750">
              <a:buClr>
                <a:srgbClr val="000000"/>
              </a:buClr>
              <a:buFont typeface="Arial" panose="020B0604020202020204" pitchFamily="34" charset="0"/>
              <a:buChar char="•"/>
            </a:pPr>
            <a:endParaRPr lang="en-US" dirty="0">
              <a:solidFill>
                <a:srgbClr val="000000"/>
              </a:solidFill>
            </a:endParaRPr>
          </a:p>
        </p:txBody>
      </p:sp>
      <p:sp>
        <p:nvSpPr>
          <p:cNvPr id="8" name="Shape 929"/>
          <p:cNvSpPr txBox="1">
            <a:spLocks/>
          </p:cNvSpPr>
          <p:nvPr/>
        </p:nvSpPr>
        <p:spPr>
          <a:xfrm>
            <a:off x="8624857" y="48156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00000000-1234-1234-1234-123412341234}" type="slidenum">
              <a:rPr lang="en" smtClean="0"/>
              <a:pPr/>
              <a:t>39</a:t>
            </a:fld>
            <a:endParaRPr lang="en"/>
          </a:p>
        </p:txBody>
      </p:sp>
    </p:spTree>
    <p:extLst>
      <p:ext uri="{BB962C8B-B14F-4D97-AF65-F5344CB8AC3E}">
        <p14:creationId xmlns:p14="http://schemas.microsoft.com/office/powerpoint/2010/main" val="389397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207485" y="98467"/>
            <a:ext cx="879495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A </a:t>
            </a:r>
            <a:r>
              <a:rPr lang="en-US" b="1" dirty="0" smtClean="0"/>
              <a:t>Sample of </a:t>
            </a:r>
            <a:r>
              <a:rPr lang="en-US" b="1" dirty="0" smtClean="0"/>
              <a:t>Multi-Deck Cells</a:t>
            </a:r>
            <a:endParaRPr lang="en" b="1" dirty="0"/>
          </a:p>
        </p:txBody>
      </p:sp>
      <p:sp>
        <p:nvSpPr>
          <p:cNvPr id="61" name="Shape 61"/>
          <p:cNvSpPr txBox="1">
            <a:spLocks noGrp="1"/>
          </p:cNvSpPr>
          <p:nvPr>
            <p:ph type="sldNum" idx="12"/>
          </p:nvPr>
        </p:nvSpPr>
        <p:spPr>
          <a:xfrm>
            <a:off x="8453735" y="461422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
        <p:nvSpPr>
          <p:cNvPr id="77" name="Rectangle 76">
            <a:extLst>
              <a:ext uri="{FF2B5EF4-FFF2-40B4-BE49-F238E27FC236}">
                <a16:creationId xmlns:a16="http://schemas.microsoft.com/office/drawing/2014/main" xmlns="" id="{C577D226-5A8B-4085-A9EB-7D450E84ABF4}"/>
              </a:ext>
            </a:extLst>
          </p:cNvPr>
          <p:cNvSpPr/>
          <p:nvPr/>
        </p:nvSpPr>
        <p:spPr>
          <a:xfrm>
            <a:off x="4270579" y="2644527"/>
            <a:ext cx="934887" cy="1800904"/>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xmlns="" id="{4D5CACDF-7632-4464-8315-F3AF7A229B5A}"/>
              </a:ext>
            </a:extLst>
          </p:cNvPr>
          <p:cNvSpPr/>
          <p:nvPr/>
        </p:nvSpPr>
        <p:spPr>
          <a:xfrm>
            <a:off x="4270579" y="2486553"/>
            <a:ext cx="931346" cy="315948"/>
          </a:xfrm>
          <a:prstGeom prst="rect">
            <a:avLst/>
          </a:prstGeom>
          <a:solidFill>
            <a:srgbClr val="4472C4">
              <a:alpha val="50000"/>
            </a:srgb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xmlns="" id="{846B3C8D-C5EB-417D-8EDE-22C9E8DD9061}"/>
              </a:ext>
            </a:extLst>
          </p:cNvPr>
          <p:cNvSpPr/>
          <p:nvPr/>
        </p:nvSpPr>
        <p:spPr>
          <a:xfrm>
            <a:off x="4270579" y="4287457"/>
            <a:ext cx="931346" cy="315948"/>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xmlns="" id="{7EF6E2E6-FBE1-494C-A1DA-6DFD761346EE}"/>
              </a:ext>
            </a:extLst>
          </p:cNvPr>
          <p:cNvSpPr/>
          <p:nvPr/>
        </p:nvSpPr>
        <p:spPr>
          <a:xfrm>
            <a:off x="4270579" y="3387005"/>
            <a:ext cx="931346" cy="315948"/>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1" name="Group 80">
            <a:extLst>
              <a:ext uri="{FF2B5EF4-FFF2-40B4-BE49-F238E27FC236}">
                <a16:creationId xmlns:a16="http://schemas.microsoft.com/office/drawing/2014/main" xmlns="" id="{F0FBC85B-0388-4602-A137-2106EAC302F0}"/>
              </a:ext>
            </a:extLst>
          </p:cNvPr>
          <p:cNvGrpSpPr/>
          <p:nvPr/>
        </p:nvGrpSpPr>
        <p:grpSpPr>
          <a:xfrm>
            <a:off x="2940446" y="3385749"/>
            <a:ext cx="889610" cy="1215182"/>
            <a:chOff x="392010" y="4524543"/>
            <a:chExt cx="1676400" cy="1955800"/>
          </a:xfrm>
        </p:grpSpPr>
        <p:sp>
          <p:nvSpPr>
            <p:cNvPr id="82" name="Rectangle 81">
              <a:extLst>
                <a:ext uri="{FF2B5EF4-FFF2-40B4-BE49-F238E27FC236}">
                  <a16:creationId xmlns:a16="http://schemas.microsoft.com/office/drawing/2014/main" xmlns="" id="{0C2B72FC-48E6-473E-88F6-FEEF42017CFD}"/>
                </a:ext>
              </a:extLst>
            </p:cNvPr>
            <p:cNvSpPr/>
            <p:nvPr/>
          </p:nvSpPr>
          <p:spPr>
            <a:xfrm>
              <a:off x="392010" y="4781405"/>
              <a:ext cx="1676400" cy="1444938"/>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xmlns="" id="{E5CEA814-BD90-4060-B3F5-C2BD5DED90E7}"/>
                </a:ext>
              </a:extLst>
            </p:cNvPr>
            <p:cNvSpPr/>
            <p:nvPr/>
          </p:nvSpPr>
          <p:spPr>
            <a:xfrm>
              <a:off x="392010" y="4524543"/>
              <a:ext cx="1676400" cy="508000"/>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xmlns="" id="{7A1BF4C2-678E-474B-B0FC-30DCBE9CCAFC}"/>
                </a:ext>
              </a:extLst>
            </p:cNvPr>
            <p:cNvSpPr/>
            <p:nvPr/>
          </p:nvSpPr>
          <p:spPr>
            <a:xfrm>
              <a:off x="392010" y="5972343"/>
              <a:ext cx="1672595"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85" name="Group 84">
            <a:extLst>
              <a:ext uri="{FF2B5EF4-FFF2-40B4-BE49-F238E27FC236}">
                <a16:creationId xmlns:a16="http://schemas.microsoft.com/office/drawing/2014/main" xmlns="" id="{31766B2D-CA53-4278-958E-A6A65FC2444F}"/>
              </a:ext>
            </a:extLst>
          </p:cNvPr>
          <p:cNvGrpSpPr/>
          <p:nvPr/>
        </p:nvGrpSpPr>
        <p:grpSpPr>
          <a:xfrm>
            <a:off x="5741682" y="1583876"/>
            <a:ext cx="1034684" cy="3019529"/>
            <a:chOff x="4802836" y="1630374"/>
            <a:chExt cx="1677030" cy="4849969"/>
          </a:xfrm>
        </p:grpSpPr>
        <p:sp>
          <p:nvSpPr>
            <p:cNvPr id="86" name="Rectangle 85">
              <a:extLst>
                <a:ext uri="{FF2B5EF4-FFF2-40B4-BE49-F238E27FC236}">
                  <a16:creationId xmlns:a16="http://schemas.microsoft.com/office/drawing/2014/main" xmlns="" id="{36CA669F-07EB-486B-BE4A-9795C31BCE4B}"/>
                </a:ext>
              </a:extLst>
            </p:cNvPr>
            <p:cNvSpPr/>
            <p:nvPr/>
          </p:nvSpPr>
          <p:spPr>
            <a:xfrm>
              <a:off x="4803466" y="1884374"/>
              <a:ext cx="1676400" cy="4341969"/>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xmlns="" id="{C35C430C-EC90-456C-AA43-C754CEA294B5}"/>
                </a:ext>
              </a:extLst>
            </p:cNvPr>
            <p:cNvSpPr/>
            <p:nvPr/>
          </p:nvSpPr>
          <p:spPr>
            <a:xfrm>
              <a:off x="4803466" y="1630374"/>
              <a:ext cx="1676400" cy="508000"/>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xmlns="" id="{08604BD7-8551-4D96-8DFF-D43CE2D8BE93}"/>
                </a:ext>
              </a:extLst>
            </p:cNvPr>
            <p:cNvSpPr/>
            <p:nvPr/>
          </p:nvSpPr>
          <p:spPr>
            <a:xfrm>
              <a:off x="4809816" y="4524543"/>
              <a:ext cx="1670050" cy="508000"/>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xmlns="" id="{017EF5FC-0141-4C28-AE4A-E2C379E9ECA2}"/>
                </a:ext>
              </a:extLst>
            </p:cNvPr>
            <p:cNvSpPr/>
            <p:nvPr/>
          </p:nvSpPr>
          <p:spPr>
            <a:xfrm>
              <a:off x="4802836" y="5972343"/>
              <a:ext cx="1677030"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xmlns="" id="{B209C50B-20DA-4FAD-BF8C-FA71110B4F8B}"/>
                </a:ext>
              </a:extLst>
            </p:cNvPr>
            <p:cNvSpPr/>
            <p:nvPr/>
          </p:nvSpPr>
          <p:spPr>
            <a:xfrm>
              <a:off x="4809816" y="3076743"/>
              <a:ext cx="1670050"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1" name="Group 90">
            <a:extLst>
              <a:ext uri="{FF2B5EF4-FFF2-40B4-BE49-F238E27FC236}">
                <a16:creationId xmlns:a16="http://schemas.microsoft.com/office/drawing/2014/main" xmlns="" id="{92BAFABB-0686-46D5-B452-AB74243D9F54}"/>
              </a:ext>
            </a:extLst>
          </p:cNvPr>
          <p:cNvGrpSpPr/>
          <p:nvPr/>
        </p:nvGrpSpPr>
        <p:grpSpPr>
          <a:xfrm>
            <a:off x="7379735" y="698783"/>
            <a:ext cx="1095619" cy="3902148"/>
            <a:chOff x="7356409" y="185437"/>
            <a:chExt cx="1677660" cy="6294906"/>
          </a:xfrm>
        </p:grpSpPr>
        <p:sp>
          <p:nvSpPr>
            <p:cNvPr id="92" name="Rectangle 91">
              <a:extLst>
                <a:ext uri="{FF2B5EF4-FFF2-40B4-BE49-F238E27FC236}">
                  <a16:creationId xmlns:a16="http://schemas.microsoft.com/office/drawing/2014/main" xmlns="" id="{1D570C31-FA25-4740-8DB8-F480D8EC4DB3}"/>
                </a:ext>
              </a:extLst>
            </p:cNvPr>
            <p:cNvSpPr/>
            <p:nvPr/>
          </p:nvSpPr>
          <p:spPr>
            <a:xfrm>
              <a:off x="7357039" y="439437"/>
              <a:ext cx="1676400" cy="5786906"/>
            </a:xfrm>
            <a:prstGeom prst="rect">
              <a:avLst/>
            </a:prstGeom>
            <a:solidFill>
              <a:sysClr val="window" lastClr="FFFFFF">
                <a:lumMod val="85000"/>
              </a:sys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xmlns="" id="{EAAC92A7-78D6-4C84-8868-09B58F9E7062}"/>
                </a:ext>
              </a:extLst>
            </p:cNvPr>
            <p:cNvSpPr/>
            <p:nvPr/>
          </p:nvSpPr>
          <p:spPr>
            <a:xfrm>
              <a:off x="7357039" y="5972343"/>
              <a:ext cx="1677030"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xmlns="" id="{7DEE6FA1-7A77-4860-A4E9-8095134FD6D1}"/>
                </a:ext>
              </a:extLst>
            </p:cNvPr>
            <p:cNvSpPr/>
            <p:nvPr/>
          </p:nvSpPr>
          <p:spPr>
            <a:xfrm>
              <a:off x="7356409" y="4524543"/>
              <a:ext cx="1677030" cy="508000"/>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xmlns="" id="{F3934648-061B-4A36-8478-49CADC3B4950}"/>
                </a:ext>
              </a:extLst>
            </p:cNvPr>
            <p:cNvSpPr/>
            <p:nvPr/>
          </p:nvSpPr>
          <p:spPr>
            <a:xfrm>
              <a:off x="7363704" y="1605482"/>
              <a:ext cx="1670050" cy="508000"/>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xmlns="" id="{E50F5BAF-72C8-4784-B8F3-2EC674FD2C0D}"/>
                </a:ext>
              </a:extLst>
            </p:cNvPr>
            <p:cNvSpPr/>
            <p:nvPr/>
          </p:nvSpPr>
          <p:spPr>
            <a:xfrm>
              <a:off x="7363389" y="185437"/>
              <a:ext cx="1670050"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xmlns="" id="{B745F714-9A62-4D7D-AFD2-033523BA74C3}"/>
                </a:ext>
              </a:extLst>
            </p:cNvPr>
            <p:cNvSpPr/>
            <p:nvPr/>
          </p:nvSpPr>
          <p:spPr>
            <a:xfrm>
              <a:off x="7363389" y="3065012"/>
              <a:ext cx="1670050" cy="508000"/>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98" name="Rectangle 97">
            <a:extLst>
              <a:ext uri="{FF2B5EF4-FFF2-40B4-BE49-F238E27FC236}">
                <a16:creationId xmlns:a16="http://schemas.microsoft.com/office/drawing/2014/main" xmlns="" id="{0D42A4FB-944C-4573-871A-1E884E1FB8A9}"/>
              </a:ext>
            </a:extLst>
          </p:cNvPr>
          <p:cNvSpPr/>
          <p:nvPr/>
        </p:nvSpPr>
        <p:spPr>
          <a:xfrm>
            <a:off x="2915763" y="1247851"/>
            <a:ext cx="895960" cy="314904"/>
          </a:xfrm>
          <a:prstGeom prst="rect">
            <a:avLst/>
          </a:prstGeom>
          <a:solidFill>
            <a:srgbClr val="FF0000">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vdd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pin</a:t>
            </a:r>
          </a:p>
        </p:txBody>
      </p:sp>
      <p:sp>
        <p:nvSpPr>
          <p:cNvPr id="99" name="Rectangle 98">
            <a:extLst>
              <a:ext uri="{FF2B5EF4-FFF2-40B4-BE49-F238E27FC236}">
                <a16:creationId xmlns:a16="http://schemas.microsoft.com/office/drawing/2014/main" xmlns="" id="{F2230032-72F2-4010-A1C0-10F80130A3C4}"/>
              </a:ext>
            </a:extLst>
          </p:cNvPr>
          <p:cNvSpPr/>
          <p:nvPr/>
        </p:nvSpPr>
        <p:spPr>
          <a:xfrm>
            <a:off x="2919947" y="840032"/>
            <a:ext cx="887591" cy="315018"/>
          </a:xfrm>
          <a:prstGeom prst="rect">
            <a:avLst/>
          </a:prstGeom>
          <a:solidFill>
            <a:srgbClr val="4472C4">
              <a:alpha val="5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Arial" panose="020B0604020202020204" pitchFamily="34" charset="0"/>
              </a:rPr>
              <a:t>vss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pin</a:t>
            </a:r>
          </a:p>
        </p:txBody>
      </p:sp>
      <p:sp>
        <p:nvSpPr>
          <p:cNvPr id="3" name="TextBox 2"/>
          <p:cNvSpPr txBox="1"/>
          <p:nvPr/>
        </p:nvSpPr>
        <p:spPr>
          <a:xfrm>
            <a:off x="1420592" y="4614229"/>
            <a:ext cx="7053943" cy="307777"/>
          </a:xfrm>
          <a:prstGeom prst="rect">
            <a:avLst/>
          </a:prstGeom>
          <a:noFill/>
        </p:spPr>
        <p:txBody>
          <a:bodyPr wrap="square" rtlCol="0">
            <a:spAutoFit/>
          </a:bodyPr>
          <a:lstStyle/>
          <a:p>
            <a:r>
              <a:rPr lang="en-US" dirty="0" smtClean="0"/>
              <a:t>                               1-deck                  2-deck  	               3-deck	             4-deck      </a:t>
            </a:r>
            <a:endParaRPr lang="en-US" dirty="0"/>
          </a:p>
        </p:txBody>
      </p:sp>
      <p:sp>
        <p:nvSpPr>
          <p:cNvPr id="2" name="TextBox 1"/>
          <p:cNvSpPr txBox="1"/>
          <p:nvPr/>
        </p:nvSpPr>
        <p:spPr>
          <a:xfrm>
            <a:off x="463538" y="1750518"/>
            <a:ext cx="3452847"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used 1-4 deck high cells in the contest. </a:t>
            </a:r>
          </a:p>
          <a:p>
            <a:pPr marL="285750" indent="-285750">
              <a:buFont typeface="Arial" panose="020B0604020202020204" pitchFamily="34" charset="0"/>
              <a:buChar char="•"/>
            </a:pPr>
            <a:r>
              <a:rPr lang="en-US" sz="1600" dirty="0" smtClean="0"/>
              <a:t>In advanced technology node real designs, it is common to common to see 2, 3, 4, 8, 16, 32-deck </a:t>
            </a:r>
            <a:r>
              <a:rPr lang="en-US" sz="1600" dirty="0" err="1" smtClean="0"/>
              <a:t>highcells</a:t>
            </a:r>
            <a:r>
              <a:rPr lang="en-US" sz="1600" dirty="0" smtClean="0"/>
              <a:t>.</a:t>
            </a:r>
            <a:endParaRPr lang="en-US" sz="1600" dirty="0"/>
          </a:p>
        </p:txBody>
      </p:sp>
    </p:spTree>
    <p:extLst>
      <p:ext uri="{BB962C8B-B14F-4D97-AF65-F5344CB8AC3E}">
        <p14:creationId xmlns:p14="http://schemas.microsoft.com/office/powerpoint/2010/main" val="1726246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448252" cy="572700"/>
          </a:xfrm>
          <a:prstGeom prst="rect">
            <a:avLst/>
          </a:prstGeom>
          <a:solidFill>
            <a:srgbClr val="CFE2F3"/>
          </a:solidFill>
        </p:spPr>
        <p:txBody>
          <a:bodyPr lIns="91425" tIns="91425" rIns="91425" bIns="91425" anchor="t" anchorCtr="0">
            <a:noAutofit/>
          </a:bodyPr>
          <a:lstStyle/>
          <a:p>
            <a:pPr lvl="0"/>
            <a:r>
              <a:rPr lang="en-US" b="1" dirty="0"/>
              <a:t>Honorable </a:t>
            </a:r>
            <a:r>
              <a:rPr lang="en-US" b="1" dirty="0" smtClean="0"/>
              <a:t>Mention </a:t>
            </a:r>
            <a:r>
              <a:rPr lang="en-US" b="1" dirty="0" smtClean="0">
                <a:sym typeface="Wingdings" panose="05000000000000000000" pitchFamily="2" charset="2"/>
              </a:rPr>
              <a:t></a:t>
            </a:r>
            <a:endParaRPr lang="en" b="1" dirty="0"/>
          </a:p>
        </p:txBody>
      </p:sp>
      <p:sp>
        <p:nvSpPr>
          <p:cNvPr id="928" name="Shape 928"/>
          <p:cNvSpPr txBox="1">
            <a:spLocks noGrp="1"/>
          </p:cNvSpPr>
          <p:nvPr>
            <p:ph type="body" idx="1"/>
          </p:nvPr>
        </p:nvSpPr>
        <p:spPr>
          <a:xfrm>
            <a:off x="311700" y="1152475"/>
            <a:ext cx="8448252" cy="3416400"/>
          </a:xfrm>
          <a:prstGeom prst="rect">
            <a:avLst/>
          </a:prstGeom>
        </p:spPr>
        <p:txBody>
          <a:bodyPr lIns="91425" tIns="91425" rIns="91425" bIns="91425" anchor="t" anchorCtr="0">
            <a:noAutofit/>
          </a:bodyPr>
          <a:lstStyle/>
          <a:p>
            <a:pPr marL="228600" lvl="0" algn="ctr">
              <a:buClr>
                <a:srgbClr val="000000"/>
              </a:buClr>
            </a:pPr>
            <a:r>
              <a:rPr lang="en-US" altLang="zh-TW" sz="2400" b="1" dirty="0">
                <a:solidFill>
                  <a:srgbClr val="0033CC"/>
                </a:solidFill>
              </a:rPr>
              <a:t>Team </a:t>
            </a:r>
            <a:r>
              <a:rPr lang="en-US" altLang="zh-TW" sz="2400" b="1" dirty="0" smtClean="0">
                <a:solidFill>
                  <a:srgbClr val="0033CC"/>
                </a:solidFill>
              </a:rPr>
              <a:t>cada053</a:t>
            </a:r>
            <a:r>
              <a:rPr lang="en-US" altLang="zh-TW" sz="2400" b="1" dirty="0">
                <a:solidFill>
                  <a:srgbClr val="0033CC"/>
                </a:solidFill>
              </a:rPr>
              <a:t>: </a:t>
            </a:r>
            <a:r>
              <a:rPr lang="en-US" altLang="zh-TW" sz="2400" b="1" dirty="0" err="1">
                <a:solidFill>
                  <a:srgbClr val="0033CC"/>
                </a:solidFill>
              </a:rPr>
              <a:t>RippleLG</a:t>
            </a:r>
            <a:r>
              <a:rPr lang="en-US" altLang="zh-TW" sz="2400" dirty="0" smtClean="0">
                <a:solidFill>
                  <a:srgbClr val="0033CC"/>
                </a:solidFill>
              </a:rPr>
              <a:t> </a:t>
            </a:r>
            <a:endParaRPr lang="en-US" altLang="zh-TW" sz="2400" b="1" dirty="0">
              <a:solidFill>
                <a:srgbClr val="0033CC"/>
              </a:solidFill>
            </a:endParaRPr>
          </a:p>
          <a:p>
            <a:pPr marL="228600" lvl="0" algn="ctr">
              <a:buClr>
                <a:srgbClr val="000000"/>
              </a:buClr>
            </a:pPr>
            <a:r>
              <a:rPr lang="en-US" altLang="zh-TW" sz="2400" b="1" dirty="0">
                <a:solidFill>
                  <a:schemeClr val="tx1"/>
                </a:solidFill>
              </a:rPr>
              <a:t>The Chinese University of Hong </a:t>
            </a:r>
            <a:r>
              <a:rPr lang="en-US" altLang="zh-TW" sz="2400" b="1" dirty="0" smtClean="0">
                <a:solidFill>
                  <a:schemeClr val="tx1"/>
                </a:solidFill>
              </a:rPr>
              <a:t>Kong</a:t>
            </a:r>
          </a:p>
          <a:p>
            <a:pPr marL="228600" lvl="0" algn="ctr">
              <a:buClr>
                <a:srgbClr val="000000"/>
              </a:buClr>
            </a:pPr>
            <a:r>
              <a:rPr lang="en-CA" altLang="zh-TW" sz="2400" b="1" dirty="0">
                <a:solidFill>
                  <a:schemeClr val="tx1"/>
                </a:solidFill>
              </a:rPr>
              <a:t>Hong </a:t>
            </a:r>
            <a:r>
              <a:rPr lang="en-CA" altLang="zh-TW" sz="2400" b="1" dirty="0" smtClean="0">
                <a:solidFill>
                  <a:schemeClr val="tx1"/>
                </a:solidFill>
              </a:rPr>
              <a:t>Kong</a:t>
            </a:r>
          </a:p>
          <a:p>
            <a:pPr marL="228600" lvl="0" algn="ctr">
              <a:buClr>
                <a:srgbClr val="000000"/>
              </a:buClr>
            </a:pPr>
            <a:r>
              <a:rPr lang="en-US" altLang="zh-TW" sz="1700" b="1" dirty="0" err="1">
                <a:solidFill>
                  <a:schemeClr val="tx1"/>
                </a:solidFill>
              </a:rPr>
              <a:t>Haocheng</a:t>
            </a:r>
            <a:r>
              <a:rPr lang="en-US" altLang="zh-TW" sz="1700" b="1" dirty="0">
                <a:solidFill>
                  <a:schemeClr val="tx1"/>
                </a:solidFill>
              </a:rPr>
              <a:t> Li, Wing-Kai Chow, </a:t>
            </a:r>
            <a:r>
              <a:rPr lang="en-US" altLang="zh-TW" sz="1700" b="1" dirty="0" err="1">
                <a:solidFill>
                  <a:schemeClr val="tx1"/>
                </a:solidFill>
              </a:rPr>
              <a:t>Gengjie</a:t>
            </a:r>
            <a:r>
              <a:rPr lang="en-US" altLang="zh-TW" sz="1700" b="1" dirty="0">
                <a:solidFill>
                  <a:schemeClr val="tx1"/>
                </a:solidFill>
              </a:rPr>
              <a:t> Chen, </a:t>
            </a:r>
            <a:endParaRPr lang="en-US" altLang="zh-TW" sz="1700" b="1" dirty="0" smtClean="0">
              <a:solidFill>
                <a:schemeClr val="tx1"/>
              </a:solidFill>
            </a:endParaRPr>
          </a:p>
          <a:p>
            <a:pPr marL="228600" lvl="0" algn="ctr">
              <a:buClr>
                <a:srgbClr val="000000"/>
              </a:buClr>
            </a:pPr>
            <a:r>
              <a:rPr lang="en-US" altLang="zh-TW" sz="1700" b="1" dirty="0" smtClean="0">
                <a:solidFill>
                  <a:schemeClr val="tx1"/>
                </a:solidFill>
              </a:rPr>
              <a:t>Prof</a:t>
            </a:r>
            <a:r>
              <a:rPr lang="en-US" altLang="zh-TW" sz="1700" b="1" dirty="0">
                <a:solidFill>
                  <a:schemeClr val="tx1"/>
                </a:solidFill>
              </a:rPr>
              <a:t>. Evangeline F. Y. Young, Prof. </a:t>
            </a:r>
            <a:r>
              <a:rPr lang="en-US" altLang="zh-TW" sz="1700" b="1" dirty="0" err="1">
                <a:solidFill>
                  <a:schemeClr val="tx1"/>
                </a:solidFill>
              </a:rPr>
              <a:t>Bei</a:t>
            </a:r>
            <a:r>
              <a:rPr lang="en-US" altLang="zh-TW" sz="1700" b="1" dirty="0">
                <a:solidFill>
                  <a:schemeClr val="tx1"/>
                </a:solidFill>
              </a:rPr>
              <a:t> Yu</a:t>
            </a:r>
            <a:endParaRPr lang="en-US" sz="1700"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1311660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448252" cy="572700"/>
          </a:xfrm>
          <a:prstGeom prst="rect">
            <a:avLst/>
          </a:prstGeom>
          <a:solidFill>
            <a:srgbClr val="CFE2F3"/>
          </a:solidFill>
        </p:spPr>
        <p:txBody>
          <a:bodyPr lIns="91425" tIns="91425" rIns="91425" bIns="91425" anchor="t" anchorCtr="0">
            <a:noAutofit/>
          </a:bodyPr>
          <a:lstStyle/>
          <a:p>
            <a:pPr lvl="0"/>
            <a:r>
              <a:rPr lang="en-US" b="1" dirty="0"/>
              <a:t>Honorable </a:t>
            </a:r>
            <a:r>
              <a:rPr lang="en-US" b="1" dirty="0" smtClean="0"/>
              <a:t>Mention </a:t>
            </a:r>
            <a:r>
              <a:rPr lang="en-US" b="1" dirty="0" smtClean="0">
                <a:sym typeface="Wingdings" panose="05000000000000000000" pitchFamily="2" charset="2"/>
              </a:rPr>
              <a:t></a:t>
            </a:r>
            <a:endParaRPr lang="en" b="1" dirty="0"/>
          </a:p>
        </p:txBody>
      </p:sp>
      <p:sp>
        <p:nvSpPr>
          <p:cNvPr id="928" name="Shape 928"/>
          <p:cNvSpPr txBox="1">
            <a:spLocks noGrp="1"/>
          </p:cNvSpPr>
          <p:nvPr>
            <p:ph type="body" idx="1"/>
          </p:nvPr>
        </p:nvSpPr>
        <p:spPr>
          <a:xfrm>
            <a:off x="311700" y="1152475"/>
            <a:ext cx="8615732" cy="3416400"/>
          </a:xfrm>
          <a:prstGeom prst="rect">
            <a:avLst/>
          </a:prstGeom>
        </p:spPr>
        <p:txBody>
          <a:bodyPr lIns="91425" tIns="91425" rIns="91425" bIns="91425" anchor="t" anchorCtr="0">
            <a:noAutofit/>
          </a:bodyPr>
          <a:lstStyle/>
          <a:p>
            <a:pPr marL="228600" lvl="0" algn="ctr">
              <a:buClr>
                <a:srgbClr val="000000"/>
              </a:buClr>
            </a:pPr>
            <a:r>
              <a:rPr lang="en-US" altLang="zh-TW" sz="2400" b="1" dirty="0">
                <a:solidFill>
                  <a:srgbClr val="0033CC"/>
                </a:solidFill>
              </a:rPr>
              <a:t>Team </a:t>
            </a:r>
            <a:r>
              <a:rPr lang="en-US" altLang="zh-TW" sz="2400" b="1" dirty="0" smtClean="0">
                <a:solidFill>
                  <a:srgbClr val="0033CC"/>
                </a:solidFill>
              </a:rPr>
              <a:t>cada040</a:t>
            </a:r>
            <a:r>
              <a:rPr lang="en-US" altLang="zh-TW" sz="2400" b="1" dirty="0">
                <a:solidFill>
                  <a:srgbClr val="0033CC"/>
                </a:solidFill>
              </a:rPr>
              <a:t>: TU Dresden</a:t>
            </a:r>
            <a:r>
              <a:rPr lang="en-US" altLang="zh-TW" sz="2400" dirty="0" smtClean="0">
                <a:solidFill>
                  <a:srgbClr val="0033CC"/>
                </a:solidFill>
              </a:rPr>
              <a:t> </a:t>
            </a:r>
            <a:endParaRPr lang="en-US" altLang="zh-TW" sz="2400" b="1" dirty="0">
              <a:solidFill>
                <a:srgbClr val="0033CC"/>
              </a:solidFill>
            </a:endParaRPr>
          </a:p>
          <a:p>
            <a:pPr marL="228600" lvl="0" algn="ctr">
              <a:buClr>
                <a:srgbClr val="000000"/>
              </a:buClr>
            </a:pPr>
            <a:r>
              <a:rPr lang="en-US" altLang="zh-TW" sz="2400" b="1" dirty="0">
                <a:solidFill>
                  <a:schemeClr val="tx1"/>
                </a:solidFill>
              </a:rPr>
              <a:t>Dresden University of </a:t>
            </a:r>
            <a:r>
              <a:rPr lang="en-US" altLang="zh-TW" sz="2400" b="1" dirty="0" smtClean="0">
                <a:solidFill>
                  <a:schemeClr val="tx1"/>
                </a:solidFill>
              </a:rPr>
              <a:t>Technology</a:t>
            </a:r>
          </a:p>
          <a:p>
            <a:pPr marL="228600" lvl="0" algn="ctr">
              <a:buClr>
                <a:srgbClr val="000000"/>
              </a:buClr>
            </a:pPr>
            <a:r>
              <a:rPr lang="en-CA" altLang="zh-TW" sz="2400" b="1" dirty="0" smtClean="0">
                <a:solidFill>
                  <a:schemeClr val="tx1"/>
                </a:solidFill>
              </a:rPr>
              <a:t>Germany</a:t>
            </a:r>
          </a:p>
          <a:p>
            <a:pPr marL="228600" lvl="0" algn="ctr">
              <a:buClr>
                <a:srgbClr val="000000"/>
              </a:buClr>
            </a:pPr>
            <a:r>
              <a:rPr lang="en-US" altLang="zh-TW" sz="1700" b="1" dirty="0" err="1">
                <a:solidFill>
                  <a:schemeClr val="tx1"/>
                </a:solidFill>
              </a:rPr>
              <a:t>Tilman</a:t>
            </a:r>
            <a:r>
              <a:rPr lang="en-US" altLang="zh-TW" sz="1700" b="1" dirty="0">
                <a:solidFill>
                  <a:schemeClr val="tx1"/>
                </a:solidFill>
              </a:rPr>
              <a:t> Horst, Andreas </a:t>
            </a:r>
            <a:r>
              <a:rPr lang="en-US" altLang="zh-TW" sz="1700" b="1" dirty="0" err="1">
                <a:solidFill>
                  <a:schemeClr val="tx1"/>
                </a:solidFill>
              </a:rPr>
              <a:t>Krinke</a:t>
            </a:r>
            <a:r>
              <a:rPr lang="en-US" altLang="zh-TW" sz="1700" b="1" dirty="0">
                <a:solidFill>
                  <a:schemeClr val="tx1"/>
                </a:solidFill>
              </a:rPr>
              <a:t>, Steve </a:t>
            </a:r>
            <a:r>
              <a:rPr lang="en-US" altLang="zh-TW" sz="1700" b="1" dirty="0" err="1">
                <a:solidFill>
                  <a:schemeClr val="tx1"/>
                </a:solidFill>
              </a:rPr>
              <a:t>Bigalke</a:t>
            </a:r>
            <a:r>
              <a:rPr lang="en-US" altLang="zh-TW" sz="1700" b="1" dirty="0">
                <a:solidFill>
                  <a:schemeClr val="tx1"/>
                </a:solidFill>
              </a:rPr>
              <a:t>, Robert </a:t>
            </a:r>
            <a:r>
              <a:rPr lang="en-US" altLang="zh-TW" sz="1700" b="1" dirty="0" err="1">
                <a:solidFill>
                  <a:schemeClr val="tx1"/>
                </a:solidFill>
              </a:rPr>
              <a:t>Fischbach</a:t>
            </a:r>
            <a:r>
              <a:rPr lang="en-US" altLang="zh-TW" sz="1700" b="1" dirty="0">
                <a:solidFill>
                  <a:schemeClr val="tx1"/>
                </a:solidFill>
              </a:rPr>
              <a:t>, </a:t>
            </a:r>
            <a:endParaRPr lang="en-US" altLang="zh-TW" sz="1700" b="1" dirty="0" smtClean="0">
              <a:solidFill>
                <a:schemeClr val="tx1"/>
              </a:solidFill>
            </a:endParaRPr>
          </a:p>
          <a:p>
            <a:pPr marL="228600" lvl="0" algn="ctr">
              <a:buClr>
                <a:srgbClr val="000000"/>
              </a:buClr>
            </a:pPr>
            <a:r>
              <a:rPr lang="en-US" altLang="zh-TW" sz="1700" b="1" dirty="0" smtClean="0">
                <a:solidFill>
                  <a:schemeClr val="tx1"/>
                </a:solidFill>
              </a:rPr>
              <a:t>Arthur </a:t>
            </a:r>
            <a:r>
              <a:rPr lang="en-US" altLang="zh-TW" sz="1700" b="1" dirty="0" err="1">
                <a:solidFill>
                  <a:schemeClr val="tx1"/>
                </a:solidFill>
              </a:rPr>
              <a:t>Nothdurft</a:t>
            </a:r>
            <a:r>
              <a:rPr lang="en-US" altLang="zh-TW" sz="1700" b="1" dirty="0">
                <a:solidFill>
                  <a:schemeClr val="tx1"/>
                </a:solidFill>
              </a:rPr>
              <a:t>, </a:t>
            </a:r>
            <a:r>
              <a:rPr lang="en-US" altLang="zh-TW" sz="1700" b="1" dirty="0" err="1">
                <a:solidFill>
                  <a:schemeClr val="tx1"/>
                </a:solidFill>
              </a:rPr>
              <a:t>Sergii</a:t>
            </a:r>
            <a:r>
              <a:rPr lang="en-US" altLang="zh-TW" sz="1700" b="1" dirty="0">
                <a:solidFill>
                  <a:schemeClr val="tx1"/>
                </a:solidFill>
              </a:rPr>
              <a:t> </a:t>
            </a:r>
            <a:r>
              <a:rPr lang="en-US" altLang="zh-TW" sz="1700" b="1" dirty="0" err="1">
                <a:solidFill>
                  <a:schemeClr val="tx1"/>
                </a:solidFill>
              </a:rPr>
              <a:t>Osmolovskyi</a:t>
            </a:r>
            <a:r>
              <a:rPr lang="en-US" altLang="zh-TW" sz="1700" b="1" dirty="0">
                <a:solidFill>
                  <a:schemeClr val="tx1"/>
                </a:solidFill>
              </a:rPr>
              <a:t>, Mohamed Sabra, Matthias Thiele, </a:t>
            </a:r>
            <a:endParaRPr lang="en-US" altLang="zh-TW" sz="1700" b="1" dirty="0" smtClean="0">
              <a:solidFill>
                <a:schemeClr val="tx1"/>
              </a:solidFill>
            </a:endParaRPr>
          </a:p>
          <a:p>
            <a:pPr marL="228600" lvl="0" algn="ctr">
              <a:buClr>
                <a:srgbClr val="000000"/>
              </a:buClr>
            </a:pPr>
            <a:r>
              <a:rPr lang="en-US" altLang="zh-TW" sz="1700" b="1" dirty="0" smtClean="0">
                <a:solidFill>
                  <a:schemeClr val="tx1"/>
                </a:solidFill>
              </a:rPr>
              <a:t>Prof</a:t>
            </a:r>
            <a:r>
              <a:rPr lang="en-US" altLang="zh-TW" sz="1700" b="1" dirty="0">
                <a:solidFill>
                  <a:schemeClr val="tx1"/>
                </a:solidFill>
              </a:rPr>
              <a:t>. Jens </a:t>
            </a:r>
            <a:r>
              <a:rPr lang="en-US" altLang="zh-TW" sz="1700" b="1" dirty="0" err="1">
                <a:solidFill>
                  <a:schemeClr val="tx1"/>
                </a:solidFill>
              </a:rPr>
              <a:t>Lienig</a:t>
            </a:r>
            <a:endParaRPr lang="en-US" sz="1700"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363157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448252" cy="572700"/>
          </a:xfrm>
          <a:prstGeom prst="rect">
            <a:avLst/>
          </a:prstGeom>
          <a:solidFill>
            <a:srgbClr val="CFE2F3"/>
          </a:solidFill>
        </p:spPr>
        <p:txBody>
          <a:bodyPr lIns="91425" tIns="91425" rIns="91425" bIns="91425" anchor="t" anchorCtr="0">
            <a:noAutofit/>
          </a:bodyPr>
          <a:lstStyle/>
          <a:p>
            <a:pPr lvl="0"/>
            <a:r>
              <a:rPr lang="en-US" b="1" dirty="0"/>
              <a:t>Honorable </a:t>
            </a:r>
            <a:r>
              <a:rPr lang="en-US" b="1" dirty="0" smtClean="0"/>
              <a:t>Mention </a:t>
            </a:r>
            <a:r>
              <a:rPr lang="en-US" b="1" dirty="0" smtClean="0">
                <a:sym typeface="Wingdings" panose="05000000000000000000" pitchFamily="2" charset="2"/>
              </a:rPr>
              <a:t></a:t>
            </a:r>
            <a:endParaRPr lang="en" b="1" dirty="0"/>
          </a:p>
        </p:txBody>
      </p:sp>
      <p:sp>
        <p:nvSpPr>
          <p:cNvPr id="928" name="Shape 928"/>
          <p:cNvSpPr txBox="1">
            <a:spLocks noGrp="1"/>
          </p:cNvSpPr>
          <p:nvPr>
            <p:ph type="body" idx="1"/>
          </p:nvPr>
        </p:nvSpPr>
        <p:spPr>
          <a:xfrm>
            <a:off x="311700" y="1152475"/>
            <a:ext cx="8448252" cy="3416400"/>
          </a:xfrm>
          <a:prstGeom prst="rect">
            <a:avLst/>
          </a:prstGeom>
        </p:spPr>
        <p:txBody>
          <a:bodyPr lIns="91425" tIns="91425" rIns="91425" bIns="91425" anchor="t" anchorCtr="0">
            <a:noAutofit/>
          </a:bodyPr>
          <a:lstStyle/>
          <a:p>
            <a:pPr marL="228600" lvl="0" algn="ctr">
              <a:buClr>
                <a:srgbClr val="000000"/>
              </a:buClr>
            </a:pPr>
            <a:r>
              <a:rPr lang="en-US" altLang="zh-TW" sz="2400" b="1" dirty="0">
                <a:solidFill>
                  <a:srgbClr val="0033CC"/>
                </a:solidFill>
              </a:rPr>
              <a:t>Team </a:t>
            </a:r>
            <a:r>
              <a:rPr lang="en-US" altLang="zh-TW" sz="2400" b="1" dirty="0" smtClean="0">
                <a:solidFill>
                  <a:srgbClr val="0033CC"/>
                </a:solidFill>
              </a:rPr>
              <a:t>cada005</a:t>
            </a:r>
            <a:r>
              <a:rPr lang="en-US" altLang="zh-TW" sz="2400" b="1" dirty="0">
                <a:solidFill>
                  <a:srgbClr val="0033CC"/>
                </a:solidFill>
              </a:rPr>
              <a:t>: NCKU_95416</a:t>
            </a:r>
            <a:r>
              <a:rPr lang="en-US" altLang="zh-TW" sz="2400" dirty="0" smtClean="0">
                <a:solidFill>
                  <a:srgbClr val="0033CC"/>
                </a:solidFill>
              </a:rPr>
              <a:t> </a:t>
            </a:r>
            <a:endParaRPr lang="en-US" altLang="zh-TW" sz="2400" b="1" dirty="0">
              <a:solidFill>
                <a:srgbClr val="0033CC"/>
              </a:solidFill>
            </a:endParaRPr>
          </a:p>
          <a:p>
            <a:pPr marL="228600" lvl="0" algn="ctr">
              <a:buClr>
                <a:srgbClr val="000000"/>
              </a:buClr>
            </a:pPr>
            <a:r>
              <a:rPr lang="en-US" altLang="zh-TW" sz="2400" b="1" dirty="0">
                <a:solidFill>
                  <a:schemeClr val="tx1"/>
                </a:solidFill>
              </a:rPr>
              <a:t>National Cheng Kung </a:t>
            </a:r>
            <a:r>
              <a:rPr lang="en-US" altLang="zh-TW" sz="2400" b="1" dirty="0" smtClean="0">
                <a:solidFill>
                  <a:schemeClr val="tx1"/>
                </a:solidFill>
              </a:rPr>
              <a:t>University</a:t>
            </a:r>
          </a:p>
          <a:p>
            <a:pPr marL="228600" lvl="0" algn="ctr">
              <a:buClr>
                <a:srgbClr val="000000"/>
              </a:buClr>
            </a:pPr>
            <a:r>
              <a:rPr lang="en-CA" altLang="zh-TW" sz="2400" b="1" dirty="0" smtClean="0">
                <a:solidFill>
                  <a:schemeClr val="tx1"/>
                </a:solidFill>
              </a:rPr>
              <a:t>Taiwan</a:t>
            </a:r>
          </a:p>
          <a:p>
            <a:pPr marL="228600" lvl="0" algn="ctr">
              <a:buClr>
                <a:srgbClr val="000000"/>
              </a:buClr>
            </a:pPr>
            <a:r>
              <a:rPr lang="en-US" altLang="zh-TW" sz="1700" b="1" dirty="0">
                <a:solidFill>
                  <a:schemeClr val="tx1"/>
                </a:solidFill>
              </a:rPr>
              <a:t>Tai-Ting Chen, You-</a:t>
            </a:r>
            <a:r>
              <a:rPr lang="en-US" altLang="zh-TW" sz="1700" b="1" dirty="0" err="1">
                <a:solidFill>
                  <a:schemeClr val="tx1"/>
                </a:solidFill>
              </a:rPr>
              <a:t>Lun</a:t>
            </a:r>
            <a:r>
              <a:rPr lang="en-US" altLang="zh-TW" sz="1700" b="1" dirty="0">
                <a:solidFill>
                  <a:schemeClr val="tx1"/>
                </a:solidFill>
              </a:rPr>
              <a:t> Deng, Yi-Wen Wang, Prof. Jai-Ming Lin</a:t>
            </a:r>
            <a:endParaRPr lang="en-US" sz="1700" dirty="0">
              <a:solidFill>
                <a:srgbClr val="000000"/>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42</a:t>
            </a:fld>
            <a:endParaRPr lang="en"/>
          </a:p>
        </p:txBody>
      </p:sp>
    </p:spTree>
    <p:extLst>
      <p:ext uri="{BB962C8B-B14F-4D97-AF65-F5344CB8AC3E}">
        <p14:creationId xmlns:p14="http://schemas.microsoft.com/office/powerpoint/2010/main" val="2053659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sz="3600" b="1" dirty="0" smtClean="0"/>
              <a:t>3</a:t>
            </a:r>
            <a:r>
              <a:rPr lang="en-US" sz="3600" b="1" baseline="30000" dirty="0" smtClean="0"/>
              <a:t>rd</a:t>
            </a:r>
            <a:r>
              <a:rPr lang="en-US" sz="3600" b="1" dirty="0" smtClean="0"/>
              <a:t> </a:t>
            </a:r>
            <a:r>
              <a:rPr lang="en-US" sz="3600" b="1" dirty="0" smtClean="0"/>
              <a:t>Place </a:t>
            </a:r>
            <a:r>
              <a:rPr lang="en-US" sz="3600" b="1" dirty="0" smtClean="0">
                <a:sym typeface="Wingdings" panose="05000000000000000000" pitchFamily="2" charset="2"/>
              </a:rPr>
              <a:t></a:t>
            </a:r>
            <a:endParaRPr lang="en" sz="3600" b="1" dirty="0"/>
          </a:p>
        </p:txBody>
      </p:sp>
      <p:sp>
        <p:nvSpPr>
          <p:cNvPr id="928" name="Shape 928"/>
          <p:cNvSpPr txBox="1">
            <a:spLocks noGrp="1"/>
          </p:cNvSpPr>
          <p:nvPr>
            <p:ph type="body" idx="1"/>
          </p:nvPr>
        </p:nvSpPr>
        <p:spPr>
          <a:xfrm>
            <a:off x="0" y="1096620"/>
            <a:ext cx="9144001" cy="3416400"/>
          </a:xfrm>
          <a:prstGeom prst="rect">
            <a:avLst/>
          </a:prstGeom>
        </p:spPr>
        <p:txBody>
          <a:bodyPr lIns="91425" tIns="91425" rIns="91425" bIns="91425" anchor="t" anchorCtr="0">
            <a:noAutofit/>
          </a:bodyPr>
          <a:lstStyle/>
          <a:p>
            <a:pPr marL="228600" lvl="0" algn="ctr">
              <a:buClr>
                <a:srgbClr val="000000"/>
              </a:buClr>
            </a:pPr>
            <a:r>
              <a:rPr lang="en-US" sz="2400" b="1" dirty="0">
                <a:solidFill>
                  <a:srgbClr val="0033CC"/>
                </a:solidFill>
              </a:rPr>
              <a:t>Team cada001: Ophidian</a:t>
            </a:r>
            <a:r>
              <a:rPr lang="en-US" sz="2400" dirty="0">
                <a:solidFill>
                  <a:srgbClr val="0033CC"/>
                </a:solidFill>
              </a:rPr>
              <a:t> </a:t>
            </a:r>
            <a:endParaRPr lang="en-US" sz="2400" b="1" dirty="0">
              <a:solidFill>
                <a:srgbClr val="0033CC"/>
              </a:solidFill>
            </a:endParaRPr>
          </a:p>
          <a:p>
            <a:pPr marL="228600" lvl="0" algn="ctr">
              <a:buClr>
                <a:srgbClr val="000000"/>
              </a:buClr>
            </a:pPr>
            <a:r>
              <a:rPr lang="en-CA" sz="2400" b="1" dirty="0">
                <a:solidFill>
                  <a:schemeClr val="tx1"/>
                </a:solidFill>
              </a:rPr>
              <a:t>Federal University of Santa Catarina</a:t>
            </a:r>
          </a:p>
          <a:p>
            <a:pPr marL="228600" lvl="0" algn="ctr">
              <a:buClr>
                <a:srgbClr val="000000"/>
              </a:buClr>
            </a:pPr>
            <a:r>
              <a:rPr lang="en-CA" sz="2400" b="1" dirty="0">
                <a:solidFill>
                  <a:schemeClr val="tx1"/>
                </a:solidFill>
              </a:rPr>
              <a:t>Brazil</a:t>
            </a:r>
            <a:endParaRPr lang="en-US" sz="2400" b="1" dirty="0">
              <a:solidFill>
                <a:schemeClr val="tx1"/>
              </a:solidFill>
            </a:endParaRPr>
          </a:p>
          <a:p>
            <a:pPr marL="228600" lvl="0" algn="ctr">
              <a:buClr>
                <a:srgbClr val="000000"/>
              </a:buClr>
            </a:pPr>
            <a:r>
              <a:rPr lang="en-US" b="1" dirty="0">
                <a:solidFill>
                  <a:schemeClr val="tx1"/>
                </a:solidFill>
              </a:rPr>
              <a:t>Renan </a:t>
            </a:r>
            <a:r>
              <a:rPr lang="en-US" b="1" dirty="0" err="1">
                <a:solidFill>
                  <a:schemeClr val="tx1"/>
                </a:solidFill>
              </a:rPr>
              <a:t>Netto</a:t>
            </a:r>
            <a:r>
              <a:rPr lang="en-US" b="1" dirty="0">
                <a:solidFill>
                  <a:schemeClr val="tx1"/>
                </a:solidFill>
              </a:rPr>
              <a:t>, Tiago Augusto Fontana, </a:t>
            </a:r>
            <a:r>
              <a:rPr lang="en-US" b="1" dirty="0" err="1">
                <a:solidFill>
                  <a:schemeClr val="tx1"/>
                </a:solidFill>
              </a:rPr>
              <a:t>Sheiny</a:t>
            </a:r>
            <a:r>
              <a:rPr lang="en-US" b="1" dirty="0">
                <a:solidFill>
                  <a:schemeClr val="tx1"/>
                </a:solidFill>
              </a:rPr>
              <a:t> Fabre, </a:t>
            </a:r>
            <a:endParaRPr lang="en-US" b="1" dirty="0" smtClean="0">
              <a:solidFill>
                <a:schemeClr val="tx1"/>
              </a:solidFill>
            </a:endParaRPr>
          </a:p>
          <a:p>
            <a:pPr marL="228600" lvl="0" algn="ctr">
              <a:buClr>
                <a:srgbClr val="000000"/>
              </a:buClr>
            </a:pPr>
            <a:r>
              <a:rPr lang="en-US" b="1" dirty="0" smtClean="0">
                <a:solidFill>
                  <a:schemeClr val="tx1"/>
                </a:solidFill>
              </a:rPr>
              <a:t>Thiago </a:t>
            </a:r>
            <a:r>
              <a:rPr lang="en-US" b="1" dirty="0" err="1">
                <a:solidFill>
                  <a:schemeClr val="tx1"/>
                </a:solidFill>
              </a:rPr>
              <a:t>Barbato</a:t>
            </a:r>
            <a:r>
              <a:rPr lang="en-US" b="1" dirty="0">
                <a:solidFill>
                  <a:schemeClr val="tx1"/>
                </a:solidFill>
              </a:rPr>
              <a:t>, </a:t>
            </a:r>
            <a:r>
              <a:rPr lang="en-US" b="1" dirty="0" err="1">
                <a:solidFill>
                  <a:schemeClr val="tx1"/>
                </a:solidFill>
              </a:rPr>
              <a:t>Chrystian</a:t>
            </a:r>
            <a:r>
              <a:rPr lang="en-US" b="1" dirty="0">
                <a:solidFill>
                  <a:schemeClr val="tx1"/>
                </a:solidFill>
              </a:rPr>
              <a:t> </a:t>
            </a:r>
            <a:r>
              <a:rPr lang="en-US" b="1" dirty="0" err="1">
                <a:solidFill>
                  <a:schemeClr val="tx1"/>
                </a:solidFill>
              </a:rPr>
              <a:t>Guth</a:t>
            </a:r>
            <a:r>
              <a:rPr lang="en-US" b="1" dirty="0">
                <a:solidFill>
                  <a:schemeClr val="tx1"/>
                </a:solidFill>
              </a:rPr>
              <a:t>, </a:t>
            </a:r>
            <a:endParaRPr lang="en-US" b="1" dirty="0" smtClean="0">
              <a:solidFill>
                <a:schemeClr val="tx1"/>
              </a:solidFill>
            </a:endParaRPr>
          </a:p>
          <a:p>
            <a:pPr marL="228600" lvl="0" algn="ctr">
              <a:buClr>
                <a:srgbClr val="000000"/>
              </a:buClr>
            </a:pPr>
            <a:r>
              <a:rPr lang="en-US" b="1" dirty="0" smtClean="0">
                <a:solidFill>
                  <a:schemeClr val="tx1"/>
                </a:solidFill>
              </a:rPr>
              <a:t>Prof</a:t>
            </a:r>
            <a:r>
              <a:rPr lang="en-US" b="1" dirty="0">
                <a:solidFill>
                  <a:schemeClr val="tx1"/>
                </a:solidFill>
              </a:rPr>
              <a:t>. Jose Luis </a:t>
            </a:r>
            <a:r>
              <a:rPr lang="en-US" b="1" dirty="0" err="1">
                <a:solidFill>
                  <a:schemeClr val="tx1"/>
                </a:solidFill>
              </a:rPr>
              <a:t>Guntzel</a:t>
            </a:r>
            <a:r>
              <a:rPr lang="en-US" b="1" dirty="0">
                <a:solidFill>
                  <a:schemeClr val="tx1"/>
                </a:solidFill>
              </a:rPr>
              <a:t>, Prof. </a:t>
            </a:r>
            <a:r>
              <a:rPr lang="en-US" b="1" dirty="0" err="1">
                <a:solidFill>
                  <a:schemeClr val="tx1"/>
                </a:solidFill>
              </a:rPr>
              <a:t>Laercio</a:t>
            </a:r>
            <a:r>
              <a:rPr lang="en-US" b="1" dirty="0">
                <a:solidFill>
                  <a:schemeClr val="tx1"/>
                </a:solidFill>
              </a:rPr>
              <a:t> Lima </a:t>
            </a:r>
            <a:r>
              <a:rPr lang="en-US" b="1" dirty="0" err="1">
                <a:solidFill>
                  <a:schemeClr val="tx1"/>
                </a:solidFill>
              </a:rPr>
              <a:t>Pilla</a:t>
            </a:r>
            <a:endParaRPr lang="en-US" b="1" dirty="0">
              <a:solidFill>
                <a:schemeClr val="tx1"/>
              </a:solidFill>
            </a:endParaRP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43</a:t>
            </a:fld>
            <a:endParaRPr lang="en"/>
          </a:p>
        </p:txBody>
      </p:sp>
    </p:spTree>
    <p:extLst>
      <p:ext uri="{BB962C8B-B14F-4D97-AF65-F5344CB8AC3E}">
        <p14:creationId xmlns:p14="http://schemas.microsoft.com/office/powerpoint/2010/main" val="2899190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sz="3600" b="1" dirty="0" smtClean="0"/>
              <a:t>2</a:t>
            </a:r>
            <a:r>
              <a:rPr lang="en-US" sz="3600" b="1" baseline="30000" dirty="0" smtClean="0"/>
              <a:t>nd</a:t>
            </a:r>
            <a:r>
              <a:rPr lang="en-US" sz="3600" b="1" dirty="0" smtClean="0"/>
              <a:t> </a:t>
            </a:r>
            <a:r>
              <a:rPr lang="en-US" sz="3600" b="1" dirty="0" smtClean="0"/>
              <a:t>Place </a:t>
            </a:r>
            <a:r>
              <a:rPr lang="en-US" sz="3600" b="1" dirty="0" smtClean="0">
                <a:sym typeface="Wingdings" panose="05000000000000000000" pitchFamily="2" charset="2"/>
              </a:rPr>
              <a:t></a:t>
            </a:r>
            <a:endParaRPr lang="en" sz="3600" b="1" dirty="0"/>
          </a:p>
        </p:txBody>
      </p:sp>
      <p:sp>
        <p:nvSpPr>
          <p:cNvPr id="928" name="Shape 92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28600" lvl="0" algn="ctr">
              <a:buClr>
                <a:srgbClr val="000000"/>
              </a:buClr>
            </a:pPr>
            <a:r>
              <a:rPr lang="en-US" sz="2400" b="1" dirty="0">
                <a:solidFill>
                  <a:srgbClr val="0033CC"/>
                </a:solidFill>
              </a:rPr>
              <a:t>Team </a:t>
            </a:r>
            <a:r>
              <a:rPr lang="en-US" sz="2400" b="1" dirty="0" smtClean="0">
                <a:solidFill>
                  <a:srgbClr val="0033CC"/>
                </a:solidFill>
              </a:rPr>
              <a:t>cada041: </a:t>
            </a:r>
            <a:r>
              <a:rPr lang="en-US" sz="2400" b="1" dirty="0" err="1">
                <a:solidFill>
                  <a:srgbClr val="0033CC"/>
                </a:solidFill>
              </a:rPr>
              <a:t>ColdNoodle</a:t>
            </a:r>
            <a:r>
              <a:rPr lang="en-US" sz="2400" dirty="0">
                <a:solidFill>
                  <a:srgbClr val="0033CC"/>
                </a:solidFill>
              </a:rPr>
              <a:t>  </a:t>
            </a:r>
            <a:endParaRPr lang="en-US" sz="2400" b="1" dirty="0">
              <a:solidFill>
                <a:srgbClr val="0033CC"/>
              </a:solidFill>
            </a:endParaRPr>
          </a:p>
          <a:p>
            <a:pPr marL="228600" lvl="0" algn="ctr">
              <a:buClr>
                <a:srgbClr val="000000"/>
              </a:buClr>
            </a:pPr>
            <a:r>
              <a:rPr lang="en-US" sz="2400" b="1" dirty="0">
                <a:solidFill>
                  <a:schemeClr val="tx1"/>
                </a:solidFill>
              </a:rPr>
              <a:t>National Taiwan University </a:t>
            </a:r>
          </a:p>
          <a:p>
            <a:pPr marL="228600" lvl="0" algn="ctr">
              <a:buClr>
                <a:srgbClr val="000000"/>
              </a:buClr>
            </a:pPr>
            <a:r>
              <a:rPr lang="en-US" sz="2400" b="1" dirty="0">
                <a:solidFill>
                  <a:schemeClr val="tx1"/>
                </a:solidFill>
              </a:rPr>
              <a:t>Taiwan</a:t>
            </a:r>
          </a:p>
          <a:p>
            <a:pPr marL="228600" lvl="0" algn="ctr">
              <a:buClr>
                <a:srgbClr val="000000"/>
              </a:buClr>
            </a:pPr>
            <a:r>
              <a:rPr lang="en-US" b="1" dirty="0">
                <a:solidFill>
                  <a:schemeClr val="tx1"/>
                </a:solidFill>
              </a:rPr>
              <a:t>Shih-Wei Hsieh, Shao-Chun </a:t>
            </a:r>
            <a:r>
              <a:rPr lang="en-US" b="1" dirty="0" smtClean="0">
                <a:solidFill>
                  <a:schemeClr val="tx1"/>
                </a:solidFill>
              </a:rPr>
              <a:t>Hung</a:t>
            </a:r>
          </a:p>
          <a:p>
            <a:pPr marL="228600" lvl="0" algn="ctr">
              <a:buClr>
                <a:srgbClr val="000000"/>
              </a:buClr>
            </a:pPr>
            <a:r>
              <a:rPr lang="en-US" b="1" dirty="0" smtClean="0">
                <a:solidFill>
                  <a:schemeClr val="tx1"/>
                </a:solidFill>
              </a:rPr>
              <a:t> </a:t>
            </a:r>
            <a:r>
              <a:rPr lang="en-US" b="1" dirty="0">
                <a:solidFill>
                  <a:schemeClr val="tx1"/>
                </a:solidFill>
              </a:rPr>
              <a:t>Prof. Yao-Wen Chang</a:t>
            </a: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44</a:t>
            </a:fld>
            <a:endParaRPr lang="en"/>
          </a:p>
        </p:txBody>
      </p:sp>
    </p:spTree>
    <p:extLst>
      <p:ext uri="{BB962C8B-B14F-4D97-AF65-F5344CB8AC3E}">
        <p14:creationId xmlns:p14="http://schemas.microsoft.com/office/powerpoint/2010/main" val="3449778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Shape 927"/>
          <p:cNvSpPr txBox="1">
            <a:spLocks noGrp="1"/>
          </p:cNvSpPr>
          <p:nvPr>
            <p:ph type="title"/>
          </p:nvPr>
        </p:nvSpPr>
        <p:spPr>
          <a:xfrm>
            <a:off x="311700" y="373725"/>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sz="3600" b="1" dirty="0" smtClean="0"/>
              <a:t>1</a:t>
            </a:r>
            <a:r>
              <a:rPr lang="en-US" sz="3600" b="1" baseline="30000" dirty="0" smtClean="0"/>
              <a:t>st</a:t>
            </a:r>
            <a:r>
              <a:rPr lang="en-US" sz="3600" b="1" dirty="0" smtClean="0"/>
              <a:t> </a:t>
            </a:r>
            <a:r>
              <a:rPr lang="en-US" sz="3600" b="1" dirty="0" smtClean="0"/>
              <a:t>Place </a:t>
            </a:r>
            <a:r>
              <a:rPr lang="en-US" sz="3600" b="1" dirty="0" smtClean="0">
                <a:sym typeface="Wingdings" panose="05000000000000000000" pitchFamily="2" charset="2"/>
              </a:rPr>
              <a:t></a:t>
            </a:r>
            <a:endParaRPr lang="en" sz="3600" b="1" dirty="0"/>
          </a:p>
        </p:txBody>
      </p:sp>
      <p:sp>
        <p:nvSpPr>
          <p:cNvPr id="928" name="Shape 92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228600" lvl="0" algn="ctr">
              <a:buClr>
                <a:srgbClr val="000000"/>
              </a:buClr>
            </a:pPr>
            <a:r>
              <a:rPr lang="en-US" sz="2400" b="1" dirty="0">
                <a:solidFill>
                  <a:srgbClr val="0033CC"/>
                </a:solidFill>
              </a:rPr>
              <a:t>Team cada012: C_TI</a:t>
            </a:r>
            <a:r>
              <a:rPr lang="en-US" sz="2400" dirty="0">
                <a:solidFill>
                  <a:srgbClr val="0033CC"/>
                </a:solidFill>
              </a:rPr>
              <a:t>   </a:t>
            </a:r>
            <a:endParaRPr lang="en-US" sz="2400" b="1" dirty="0">
              <a:solidFill>
                <a:srgbClr val="0033CC"/>
              </a:solidFill>
            </a:endParaRPr>
          </a:p>
          <a:p>
            <a:pPr marL="228600" lvl="0" algn="ctr">
              <a:buClr>
                <a:srgbClr val="000000"/>
              </a:buClr>
            </a:pPr>
            <a:r>
              <a:rPr lang="en-US" sz="2400" b="1" dirty="0">
                <a:solidFill>
                  <a:schemeClr val="tx1"/>
                </a:solidFill>
              </a:rPr>
              <a:t>Fuzhou University</a:t>
            </a:r>
            <a:r>
              <a:rPr lang="en-US" sz="2400" dirty="0"/>
              <a:t> </a:t>
            </a:r>
            <a:r>
              <a:rPr lang="en-US" sz="2400" b="1" dirty="0">
                <a:solidFill>
                  <a:schemeClr val="tx1"/>
                </a:solidFill>
              </a:rPr>
              <a:t> </a:t>
            </a:r>
          </a:p>
          <a:p>
            <a:pPr marL="228600" lvl="0" algn="ctr">
              <a:buClr>
                <a:srgbClr val="000000"/>
              </a:buClr>
            </a:pPr>
            <a:r>
              <a:rPr lang="en-US" sz="2400" b="1" dirty="0">
                <a:solidFill>
                  <a:schemeClr val="tx1"/>
                </a:solidFill>
              </a:rPr>
              <a:t>China</a:t>
            </a:r>
          </a:p>
          <a:p>
            <a:pPr marL="228600" lvl="0" algn="ctr">
              <a:buClr>
                <a:srgbClr val="000000"/>
              </a:buClr>
            </a:pPr>
            <a:r>
              <a:rPr lang="en-US" b="1" dirty="0" err="1">
                <a:solidFill>
                  <a:schemeClr val="tx1"/>
                </a:solidFill>
              </a:rPr>
              <a:t>Ziran</a:t>
            </a:r>
            <a:r>
              <a:rPr lang="en-US" b="1" dirty="0">
                <a:solidFill>
                  <a:schemeClr val="tx1"/>
                </a:solidFill>
              </a:rPr>
              <a:t> Zhu, </a:t>
            </a:r>
            <a:r>
              <a:rPr lang="en-US" b="1" dirty="0" err="1">
                <a:solidFill>
                  <a:schemeClr val="tx1"/>
                </a:solidFill>
              </a:rPr>
              <a:t>Yuhang</a:t>
            </a:r>
            <a:r>
              <a:rPr lang="en-US" b="1" dirty="0">
                <a:solidFill>
                  <a:schemeClr val="tx1"/>
                </a:solidFill>
              </a:rPr>
              <a:t> Chen, Ye Huang, </a:t>
            </a:r>
            <a:r>
              <a:rPr lang="en-US" b="1" dirty="0" err="1">
                <a:solidFill>
                  <a:schemeClr val="tx1"/>
                </a:solidFill>
              </a:rPr>
              <a:t>Xingquan</a:t>
            </a:r>
            <a:r>
              <a:rPr lang="en-US" b="1" dirty="0">
                <a:solidFill>
                  <a:schemeClr val="tx1"/>
                </a:solidFill>
              </a:rPr>
              <a:t> Li, </a:t>
            </a:r>
            <a:endParaRPr lang="en-US" b="1" dirty="0" smtClean="0">
              <a:solidFill>
                <a:schemeClr val="tx1"/>
              </a:solidFill>
            </a:endParaRPr>
          </a:p>
          <a:p>
            <a:pPr marL="228600" lvl="0" algn="ctr">
              <a:buClr>
                <a:srgbClr val="000000"/>
              </a:buClr>
            </a:pPr>
            <a:r>
              <a:rPr lang="en-US" b="1" dirty="0" smtClean="0">
                <a:solidFill>
                  <a:schemeClr val="tx1"/>
                </a:solidFill>
              </a:rPr>
              <a:t>Prof</a:t>
            </a:r>
            <a:r>
              <a:rPr lang="en-US" b="1" dirty="0">
                <a:solidFill>
                  <a:schemeClr val="tx1"/>
                </a:solidFill>
              </a:rPr>
              <a:t>. Jianli Chen, Prof. </a:t>
            </a:r>
            <a:r>
              <a:rPr lang="en-US" b="1" dirty="0" err="1">
                <a:solidFill>
                  <a:schemeClr val="tx1"/>
                </a:solidFill>
              </a:rPr>
              <a:t>Wenxing</a:t>
            </a:r>
            <a:r>
              <a:rPr lang="en-US" b="1" dirty="0">
                <a:solidFill>
                  <a:schemeClr val="tx1"/>
                </a:solidFill>
              </a:rPr>
              <a:t> Zhu, Prof. </a:t>
            </a:r>
            <a:r>
              <a:rPr lang="en-US" b="1" dirty="0" err="1">
                <a:solidFill>
                  <a:schemeClr val="tx1"/>
                </a:solidFill>
              </a:rPr>
              <a:t>Genghua</a:t>
            </a:r>
            <a:r>
              <a:rPr lang="en-US" b="1" dirty="0">
                <a:solidFill>
                  <a:schemeClr val="tx1"/>
                </a:solidFill>
              </a:rPr>
              <a:t> Fan</a:t>
            </a:r>
          </a:p>
        </p:txBody>
      </p:sp>
      <p:sp>
        <p:nvSpPr>
          <p:cNvPr id="929" name="Shape 9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45</a:t>
            </a:fld>
            <a:endParaRPr lang="en"/>
          </a:p>
        </p:txBody>
      </p:sp>
    </p:spTree>
    <p:extLst>
      <p:ext uri="{BB962C8B-B14F-4D97-AF65-F5344CB8AC3E}">
        <p14:creationId xmlns:p14="http://schemas.microsoft.com/office/powerpoint/2010/main" val="340128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472457" y="4741594"/>
            <a:ext cx="548700" cy="393600"/>
          </a:xfrm>
        </p:spPr>
        <p:txBody>
          <a:bodyPr/>
          <a:lstStyle/>
          <a:p>
            <a:pPr lvl="0">
              <a:spcBef>
                <a:spcPts val="0"/>
              </a:spcBef>
              <a:buNone/>
            </a:pPr>
            <a:fld id="{00000000-1234-1234-1234-123412341234}" type="slidenum">
              <a:rPr lang="en" smtClean="0"/>
              <a:t>46</a:t>
            </a:fld>
            <a:endParaRPr lang="en"/>
          </a:p>
        </p:txBody>
      </p:sp>
      <p:sp>
        <p:nvSpPr>
          <p:cNvPr id="12" name="Shape 927"/>
          <p:cNvSpPr txBox="1">
            <a:spLocks noGrp="1"/>
          </p:cNvSpPr>
          <p:nvPr>
            <p:ph type="title"/>
          </p:nvPr>
        </p:nvSpPr>
        <p:spPr>
          <a:xfrm>
            <a:off x="258818" y="255550"/>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b="1" dirty="0" smtClean="0"/>
              <a:t>Released Benchmark Scores (runtime adjusted)</a:t>
            </a:r>
            <a:endParaRPr lang="en" b="1" dirty="0"/>
          </a:p>
        </p:txBody>
      </p:sp>
      <p:graphicFrame>
        <p:nvGraphicFramePr>
          <p:cNvPr id="6" name="Table 5"/>
          <p:cNvGraphicFramePr>
            <a:graphicFrameLocks noGrp="1"/>
          </p:cNvGraphicFramePr>
          <p:nvPr>
            <p:extLst>
              <p:ext uri="{D42A27DB-BD31-4B8C-83A1-F6EECF244321}">
                <p14:modId xmlns:p14="http://schemas.microsoft.com/office/powerpoint/2010/main" val="4046313892"/>
              </p:ext>
            </p:extLst>
          </p:nvPr>
        </p:nvGraphicFramePr>
        <p:xfrm>
          <a:off x="258818" y="1055962"/>
          <a:ext cx="8467723" cy="1728960"/>
        </p:xfrm>
        <a:graphic>
          <a:graphicData uri="http://schemas.openxmlformats.org/drawingml/2006/table">
            <a:tbl>
              <a:tblPr/>
              <a:tblGrid>
                <a:gridCol w="653347"/>
                <a:gridCol w="651198"/>
                <a:gridCol w="651198"/>
                <a:gridCol w="651198"/>
                <a:gridCol w="651198"/>
                <a:gridCol w="651198"/>
                <a:gridCol w="651198"/>
                <a:gridCol w="651198"/>
                <a:gridCol w="651198"/>
                <a:gridCol w="651198"/>
                <a:gridCol w="651198"/>
                <a:gridCol w="651198"/>
                <a:gridCol w="651198"/>
              </a:tblGrid>
              <a:tr h="110376">
                <a:tc rowSpan="2">
                  <a:txBody>
                    <a:bodyPr/>
                    <a:lstStyle/>
                    <a:p>
                      <a:pPr algn="ctr" fontAlgn="b"/>
                      <a:r>
                        <a:rPr lang="en-US" sz="1000" b="0" i="0" u="none" strike="noStrike" dirty="0">
                          <a:solidFill>
                            <a:srgbClr val="000000"/>
                          </a:solidFill>
                          <a:effectLst/>
                          <a:latin typeface="Arial" panose="020B0604020202020204" pitchFamily="34" charset="0"/>
                        </a:rPr>
                        <a:t>Team</a:t>
                      </a:r>
                    </a:p>
                  </a:txBody>
                  <a:tcPr marL="5256" marR="5256" marT="5256" marB="0" anchor="b">
                    <a:lnL>
                      <a:noFill/>
                    </a:lnL>
                    <a:lnR>
                      <a:noFill/>
                    </a:lnR>
                    <a:lnT>
                      <a:noFill/>
                    </a:lnT>
                    <a:lnB>
                      <a:noFill/>
                    </a:lnB>
                    <a:solidFill>
                      <a:srgbClr val="DBE2F9"/>
                    </a:solidFill>
                  </a:tcPr>
                </a:tc>
                <a:tc gridSpan="3">
                  <a:txBody>
                    <a:bodyPr/>
                    <a:lstStyle/>
                    <a:p>
                      <a:pPr algn="ctr" fontAlgn="b"/>
                      <a:r>
                        <a:rPr lang="en-US" sz="1000" b="0" i="0" u="none" strike="noStrike" dirty="0">
                          <a:solidFill>
                            <a:schemeClr val="bg1"/>
                          </a:solidFill>
                          <a:effectLst/>
                          <a:latin typeface="Arial" panose="020B0604020202020204" pitchFamily="34" charset="0"/>
                        </a:rPr>
                        <a:t>des_perf_b_md1</a:t>
                      </a:r>
                    </a:p>
                  </a:txBody>
                  <a:tcPr marL="5256" marR="5256" marT="5256"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des_perf_b_md2</a:t>
                      </a:r>
                    </a:p>
                  </a:txBody>
                  <a:tcPr marL="5256" marR="5256" marT="5256"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chemeClr val="bg1"/>
                          </a:solidFill>
                          <a:effectLst/>
                          <a:latin typeface="Arial" panose="020B0604020202020204" pitchFamily="34" charset="0"/>
                        </a:rPr>
                        <a:t>edit_dist_1_md1</a:t>
                      </a:r>
                    </a:p>
                  </a:txBody>
                  <a:tcPr marL="5256" marR="5256" marT="5256"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edit_dist_a_md2</a:t>
                      </a:r>
                    </a:p>
                  </a:txBody>
                  <a:tcPr marL="5256" marR="5256" marT="5256"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r>
              <a:tr h="110376">
                <a:tc vMerge="1">
                  <a:txBody>
                    <a:bodyPr/>
                    <a:lstStyle/>
                    <a:p>
                      <a:endParaRPr lang="en-US"/>
                    </a:p>
                  </a:txBody>
                  <a:tcPr/>
                </a:tc>
                <a:tc>
                  <a:txBody>
                    <a:bodyPr/>
                    <a:lstStyle/>
                    <a:p>
                      <a:pPr algn="ctr" fontAlgn="b"/>
                      <a:r>
                        <a:rPr lang="en-US" sz="1000" b="0" i="0" u="none" strike="noStrike">
                          <a:solidFill>
                            <a:schemeClr val="bg1"/>
                          </a:solidFill>
                          <a:effectLst/>
                          <a:latin typeface="Arial" panose="020B0604020202020204" pitchFamily="34" charset="0"/>
                        </a:rPr>
                        <a:t>Raw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a:solidFill>
                            <a:schemeClr val="bg1"/>
                          </a:solidFill>
                          <a:effectLst/>
                          <a:latin typeface="Arial" panose="020B0604020202020204" pitchFamily="34" charset="0"/>
                        </a:rPr>
                        <a:t>Runtime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5256" marR="5256" marT="5256"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5256" marR="5256" marT="5256"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5256" marR="5256" marT="5256" marB="0" anchor="b">
                    <a:lnL>
                      <a:noFill/>
                    </a:lnL>
                    <a:lnR>
                      <a:noFill/>
                    </a:lnR>
                    <a:lnT>
                      <a:noFill/>
                    </a:lnT>
                    <a:lnB>
                      <a:noFill/>
                    </a:lnB>
                    <a:solidFill>
                      <a:srgbClr val="FCE39E"/>
                    </a:solidFill>
                  </a:tcPr>
                </a:tc>
              </a:tr>
              <a:tr h="110376">
                <a:tc>
                  <a:txBody>
                    <a:bodyPr/>
                    <a:lstStyle/>
                    <a:p>
                      <a:pPr algn="ctr" fontAlgn="b"/>
                      <a:r>
                        <a:rPr lang="en-US" sz="1000" b="0" i="0" u="none" strike="noStrike" dirty="0">
                          <a:solidFill>
                            <a:srgbClr val="000000"/>
                          </a:solidFill>
                          <a:effectLst/>
                          <a:latin typeface="Arial" panose="020B0604020202020204" pitchFamily="34" charset="0"/>
                        </a:rPr>
                        <a:t>cada001</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4.80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10.71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4.42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4.79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4.07</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cada005</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1.32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9.34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1.31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23.23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27.07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cada012</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0.63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6.26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8.58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7.59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cada040</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34.28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56.47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1.58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67.10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1.76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cada041</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18.01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20.60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31.50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0.83</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cada045</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3.93</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0.69</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4.35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4.46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3.98</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cada053</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0.97</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12.08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0.98</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12.65</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0.91</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14.14</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14.36</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5256" marR="5256" marT="5256" marB="0" anchor="b">
                    <a:lnL>
                      <a:noFill/>
                    </a:lnL>
                    <a:lnR>
                      <a:noFill/>
                    </a:lnR>
                    <a:lnT>
                      <a:noFill/>
                    </a:lnT>
                    <a:lnB>
                      <a:noFill/>
                    </a:lnB>
                  </a:tcPr>
                </a:tc>
              </a:tr>
              <a:tr h="110376">
                <a:tc>
                  <a:txBody>
                    <a:bodyPr/>
                    <a:lstStyle/>
                    <a:p>
                      <a:pPr algn="ctr" fontAlgn="b"/>
                      <a:r>
                        <a:rPr lang="en-US" sz="1000" b="0" i="0" u="none" strike="noStrike" dirty="0">
                          <a:solidFill>
                            <a:srgbClr val="000000"/>
                          </a:solidFill>
                          <a:effectLst/>
                          <a:latin typeface="Arial" panose="020B0604020202020204" pitchFamily="34" charset="0"/>
                        </a:rPr>
                        <a:t>cada099</a:t>
                      </a:r>
                    </a:p>
                  </a:txBody>
                  <a:tcPr marL="5256" marR="5256" marT="5256"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5256" marR="5256" marT="5256" marB="0" anchor="b">
                    <a:lnL>
                      <a:noFill/>
                    </a:lnL>
                    <a:lnR>
                      <a:noFill/>
                    </a:lnR>
                    <a:lnT>
                      <a:noFill/>
                    </a:lnT>
                    <a:lnB>
                      <a:noFill/>
                    </a:lnB>
                  </a:tcPr>
                </a:tc>
                <a:tc>
                  <a:txBody>
                    <a:bodyPr/>
                    <a:lstStyle/>
                    <a:p>
                      <a:pPr algn="ctr" fontAlgn="b"/>
                      <a:r>
                        <a:rPr lang="en-US" sz="1000" b="0" i="0" u="none" strike="noStrike" dirty="0">
                          <a:solidFill>
                            <a:srgbClr val="000000"/>
                          </a:solidFill>
                          <a:effectLst/>
                          <a:latin typeface="Arial" panose="020B0604020202020204" pitchFamily="34" charset="0"/>
                        </a:rPr>
                        <a:t>100000.00</a:t>
                      </a:r>
                    </a:p>
                  </a:txBody>
                  <a:tcPr marL="5256" marR="5256" marT="5256" marB="0" anchor="b">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82268311"/>
              </p:ext>
            </p:extLst>
          </p:nvPr>
        </p:nvGraphicFramePr>
        <p:xfrm>
          <a:off x="258818" y="3012634"/>
          <a:ext cx="8414840" cy="1865804"/>
        </p:xfrm>
        <a:graphic>
          <a:graphicData uri="http://schemas.openxmlformats.org/drawingml/2006/table">
            <a:tbl>
              <a:tblPr/>
              <a:tblGrid>
                <a:gridCol w="649268"/>
                <a:gridCol w="647131"/>
                <a:gridCol w="647131"/>
                <a:gridCol w="647131"/>
                <a:gridCol w="647131"/>
                <a:gridCol w="647131"/>
                <a:gridCol w="647131"/>
                <a:gridCol w="647131"/>
                <a:gridCol w="647131"/>
                <a:gridCol w="647131"/>
                <a:gridCol w="647131"/>
                <a:gridCol w="647131"/>
                <a:gridCol w="647131"/>
              </a:tblGrid>
              <a:tr h="0">
                <a:tc rowSpan="2">
                  <a:txBody>
                    <a:bodyPr/>
                    <a:lstStyle/>
                    <a:p>
                      <a:pPr algn="ctr" fontAlgn="b"/>
                      <a:r>
                        <a:rPr lang="en-US" sz="1000" b="0" i="0" u="none" strike="noStrike" dirty="0">
                          <a:solidFill>
                            <a:srgbClr val="000000"/>
                          </a:solidFill>
                          <a:effectLst/>
                          <a:latin typeface="Arial" panose="020B0604020202020204" pitchFamily="34" charset="0"/>
                        </a:rPr>
                        <a:t>Team</a:t>
                      </a:r>
                    </a:p>
                  </a:txBody>
                  <a:tcPr marL="3364" marR="3364" marT="3364" marB="0" anchor="b">
                    <a:lnL>
                      <a:noFill/>
                    </a:lnL>
                    <a:lnR>
                      <a:noFill/>
                    </a:lnR>
                    <a:lnT>
                      <a:noFill/>
                    </a:lnT>
                    <a:lnB>
                      <a:noFill/>
                    </a:lnB>
                    <a:solidFill>
                      <a:srgbClr val="DBE2F9"/>
                    </a:solidFill>
                  </a:tcPr>
                </a:tc>
                <a:tc gridSpan="3">
                  <a:txBody>
                    <a:bodyPr/>
                    <a:lstStyle/>
                    <a:p>
                      <a:pPr algn="ctr" fontAlgn="b"/>
                      <a:r>
                        <a:rPr lang="en-US" sz="1000" b="0" i="0" u="none" strike="noStrike" dirty="0">
                          <a:solidFill>
                            <a:schemeClr val="bg1"/>
                          </a:solidFill>
                          <a:effectLst/>
                          <a:latin typeface="Arial" panose="020B0604020202020204" pitchFamily="34" charset="0"/>
                        </a:rPr>
                        <a:t>fft_2_md2</a:t>
                      </a:r>
                    </a:p>
                  </a:txBody>
                  <a:tcPr marL="3364" marR="3364" marT="3364"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fft_a_md2</a:t>
                      </a:r>
                    </a:p>
                  </a:txBody>
                  <a:tcPr marL="3364" marR="3364" marT="3364"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chemeClr val="bg1"/>
                          </a:solidFill>
                          <a:effectLst/>
                          <a:latin typeface="Arial" panose="020B0604020202020204" pitchFamily="34" charset="0"/>
                        </a:rPr>
                        <a:t>fft_a_md3</a:t>
                      </a:r>
                    </a:p>
                  </a:txBody>
                  <a:tcPr marL="3364" marR="3364" marT="3364" marB="0" anchor="b">
                    <a:lnL>
                      <a:noFill/>
                    </a:lnL>
                    <a:lnR>
                      <a:noFill/>
                    </a:lnR>
                    <a:lnT>
                      <a:noFill/>
                    </a:lnT>
                    <a:lnB>
                      <a:noFill/>
                    </a:lnB>
                    <a:solidFill>
                      <a:schemeClr val="tx1"/>
                    </a:solidFill>
                  </a:tcPr>
                </a:tc>
                <a:tc hMerge="1">
                  <a:txBody>
                    <a:bodyPr/>
                    <a:lstStyle/>
                    <a:p>
                      <a:endParaRPr lang="en-US"/>
                    </a:p>
                  </a:txBody>
                  <a:tcPr/>
                </a:tc>
                <a:tc hMerge="1">
                  <a:txBody>
                    <a:bodyPr/>
                    <a:lstStyle/>
                    <a:p>
                      <a:endParaRPr lang="en-US"/>
                    </a:p>
                  </a:txBody>
                  <a:tcPr/>
                </a:tc>
                <a:tc gridSpan="3">
                  <a:txBody>
                    <a:bodyPr/>
                    <a:lstStyle/>
                    <a:p>
                      <a:pPr algn="ctr" fontAlgn="b"/>
                      <a:r>
                        <a:rPr lang="en-US" sz="1000" b="0" i="0" u="none" strike="noStrike" dirty="0">
                          <a:solidFill>
                            <a:srgbClr val="000000"/>
                          </a:solidFill>
                          <a:effectLst/>
                          <a:latin typeface="Arial" panose="020B0604020202020204" pitchFamily="34" charset="0"/>
                        </a:rPr>
                        <a:t>pci_bridge32_a_md1</a:t>
                      </a:r>
                    </a:p>
                  </a:txBody>
                  <a:tcPr marL="3364" marR="3364" marT="3364" marB="0" anchor="b">
                    <a:lnL>
                      <a:noFill/>
                    </a:lnL>
                    <a:lnR>
                      <a:noFill/>
                    </a:lnR>
                    <a:lnT>
                      <a:noFill/>
                    </a:lnT>
                    <a:lnB>
                      <a:noFill/>
                    </a:lnB>
                    <a:solidFill>
                      <a:srgbClr val="FCE39E"/>
                    </a:solidFill>
                  </a:tcPr>
                </a:tc>
                <a:tc hMerge="1">
                  <a:txBody>
                    <a:bodyPr/>
                    <a:lstStyle/>
                    <a:p>
                      <a:endParaRPr lang="en-US"/>
                    </a:p>
                  </a:txBody>
                  <a:tcPr/>
                </a:tc>
                <a:tc hMerge="1">
                  <a:txBody>
                    <a:bodyPr/>
                    <a:lstStyle/>
                    <a:p>
                      <a:endParaRPr lang="en-US"/>
                    </a:p>
                  </a:txBody>
                  <a:tcPr/>
                </a:tc>
              </a:tr>
              <a:tr h="111566">
                <a:tc vMerge="1">
                  <a:txBody>
                    <a:bodyPr/>
                    <a:lstStyle/>
                    <a:p>
                      <a:endParaRPr lang="en-US"/>
                    </a:p>
                  </a:txBody>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chemeClr val="bg1"/>
                          </a:solidFill>
                          <a:effectLst/>
                          <a:latin typeface="Arial" panose="020B0604020202020204" pitchFamily="34" charset="0"/>
                        </a:rPr>
                        <a:t>Raw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Runtime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chemeClr val="bg1"/>
                          </a:solidFill>
                          <a:effectLst/>
                          <a:latin typeface="Arial" panose="020B0604020202020204" pitchFamily="34" charset="0"/>
                        </a:rPr>
                        <a:t>Scaled Score</a:t>
                      </a:r>
                    </a:p>
                  </a:txBody>
                  <a:tcPr marL="3364" marR="3364" marT="3364" marB="0" anchor="b">
                    <a:lnL>
                      <a:noFill/>
                    </a:lnL>
                    <a:lnR>
                      <a:noFill/>
                    </a:lnR>
                    <a:lnT>
                      <a:noFill/>
                    </a:lnT>
                    <a:lnB>
                      <a:noFill/>
                    </a:lnB>
                    <a:solidFill>
                      <a:schemeClr val="tx1"/>
                    </a:solidFill>
                  </a:tcPr>
                </a:tc>
                <a:tc>
                  <a:txBody>
                    <a:bodyPr/>
                    <a:lstStyle/>
                    <a:p>
                      <a:pPr algn="ctr" fontAlgn="b"/>
                      <a:r>
                        <a:rPr lang="en-US" sz="1000" b="0" i="0" u="none" strike="noStrike" dirty="0">
                          <a:solidFill>
                            <a:srgbClr val="000000"/>
                          </a:solidFill>
                          <a:effectLst/>
                          <a:latin typeface="Arial" panose="020B0604020202020204" pitchFamily="34" charset="0"/>
                        </a:rPr>
                        <a:t>Raw Score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Runtime</a:t>
                      </a:r>
                    </a:p>
                  </a:txBody>
                  <a:tcPr marL="3364" marR="3364" marT="3364" marB="0" anchor="b">
                    <a:lnL>
                      <a:noFill/>
                    </a:lnL>
                    <a:lnR>
                      <a:noFill/>
                    </a:lnR>
                    <a:lnT>
                      <a:noFill/>
                    </a:lnT>
                    <a:lnB>
                      <a:noFill/>
                    </a:lnB>
                    <a:solidFill>
                      <a:srgbClr val="FCE39E"/>
                    </a:solidFill>
                  </a:tcPr>
                </a:tc>
                <a:tc>
                  <a:txBody>
                    <a:bodyPr/>
                    <a:lstStyle/>
                    <a:p>
                      <a:pPr algn="ctr" fontAlgn="b"/>
                      <a:r>
                        <a:rPr lang="en-US" sz="1000" b="0" i="0" u="none" strike="noStrike" dirty="0">
                          <a:solidFill>
                            <a:srgbClr val="000000"/>
                          </a:solidFill>
                          <a:effectLst/>
                          <a:latin typeface="Arial" panose="020B0604020202020204" pitchFamily="34" charset="0"/>
                        </a:rPr>
                        <a:t>Scaled Score</a:t>
                      </a:r>
                    </a:p>
                  </a:txBody>
                  <a:tcPr marL="3364" marR="3364" marT="3364" marB="0" anchor="b">
                    <a:lnL>
                      <a:noFill/>
                    </a:lnL>
                    <a:lnR>
                      <a:noFill/>
                    </a:lnR>
                    <a:lnT>
                      <a:noFill/>
                    </a:lnT>
                    <a:lnB>
                      <a:noFill/>
                    </a:lnB>
                    <a:solidFill>
                      <a:srgbClr val="FCE39E"/>
                    </a:solidFill>
                  </a:tcPr>
                </a:tc>
              </a:tr>
              <a:tr h="111566">
                <a:tc>
                  <a:txBody>
                    <a:bodyPr/>
                    <a:lstStyle/>
                    <a:p>
                      <a:pPr algn="ctr" fontAlgn="b"/>
                      <a:r>
                        <a:rPr lang="en-US" sz="1000" b="0" i="0" u="none" strike="noStrike" dirty="0">
                          <a:solidFill>
                            <a:srgbClr val="000000"/>
                          </a:solidFill>
                          <a:effectLst/>
                          <a:latin typeface="Arial" panose="020B0604020202020204" pitchFamily="34" charset="0"/>
                        </a:rPr>
                        <a:t>cada001</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1.08</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cada005</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2.01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6.34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4.03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3.30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4.51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1.71</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cada012</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0.79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1.36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0.39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1.43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0.73</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cada040</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1.81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27.42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2.05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5.07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dirty="0">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7.40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1.24</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cada041</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30.64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1.68</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2.45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2.51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cada045</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0.56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11.53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0.62</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10.39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0.47</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0.94</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0.84</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cada053</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1.21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4.35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1.21</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3.16</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0.63</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2.95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0.49</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2.75</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1.05</a:t>
                      </a:r>
                    </a:p>
                  </a:txBody>
                  <a:tcPr marL="3364" marR="3364" marT="3364" marB="0" anchor="b">
                    <a:lnL>
                      <a:noFill/>
                    </a:lnL>
                    <a:lnR>
                      <a:noFill/>
                    </a:lnR>
                    <a:lnT>
                      <a:noFill/>
                    </a:lnT>
                    <a:lnB>
                      <a:noFill/>
                    </a:lnB>
                  </a:tcPr>
                </a:tc>
              </a:tr>
              <a:tr h="111566">
                <a:tc>
                  <a:txBody>
                    <a:bodyPr/>
                    <a:lstStyle/>
                    <a:p>
                      <a:pPr algn="ctr" fontAlgn="b"/>
                      <a:r>
                        <a:rPr lang="en-US" sz="1000" b="0" i="0" u="none" strike="noStrike" dirty="0">
                          <a:solidFill>
                            <a:srgbClr val="000000"/>
                          </a:solidFill>
                          <a:effectLst/>
                          <a:latin typeface="Arial" panose="020B0604020202020204" pitchFamily="34" charset="0"/>
                        </a:rPr>
                        <a:t>cada099</a:t>
                      </a:r>
                    </a:p>
                  </a:txBody>
                  <a:tcPr marL="3364" marR="3364" marT="3364" marB="0" anchor="b">
                    <a:lnL>
                      <a:noFill/>
                    </a:lnL>
                    <a:lnR>
                      <a:noFill/>
                    </a:lnR>
                    <a:lnT>
                      <a:noFill/>
                    </a:lnT>
                    <a:lnB>
                      <a:noFill/>
                    </a:lnB>
                    <a:solidFill>
                      <a:srgbClr val="DBE2F9"/>
                    </a:solidFill>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a:t>
                      </a:r>
                    </a:p>
                  </a:txBody>
                  <a:tcPr marL="3364" marR="3364" marT="3364" marB="0" anchor="b">
                    <a:lnL>
                      <a:noFill/>
                    </a:lnL>
                    <a:lnR>
                      <a:noFill/>
                    </a:lnR>
                    <a:lnT>
                      <a:noFill/>
                    </a:lnT>
                    <a:lnB>
                      <a:noFill/>
                    </a:lnB>
                  </a:tcPr>
                </a:tc>
                <a:tc>
                  <a:txBody>
                    <a:bodyPr/>
                    <a:lstStyle/>
                    <a:p>
                      <a:pPr algn="ctr" fontAlgn="b"/>
                      <a:r>
                        <a:rPr lang="en-US" sz="1000" b="0" i="0" u="none" strike="noStrike">
                          <a:solidFill>
                            <a:srgbClr val="000000"/>
                          </a:solidFill>
                          <a:effectLst/>
                          <a:latin typeface="Arial" panose="020B0604020202020204" pitchFamily="34" charset="0"/>
                        </a:rPr>
                        <a:t>100000.00</a:t>
                      </a:r>
                    </a:p>
                  </a:txBody>
                  <a:tcPr marL="3364" marR="3364" marT="3364" marB="0" anchor="b">
                    <a:lnL>
                      <a:noFill/>
                    </a:lnL>
                    <a:lnR>
                      <a:noFill/>
                    </a:lnR>
                    <a:lnT>
                      <a:noFill/>
                    </a:lnT>
                    <a:lnB>
                      <a:noFill/>
                    </a:lnB>
                  </a:tcPr>
                </a:tc>
              </a:tr>
              <a:tr h="111566">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a:solidFill>
                          <a:srgbClr val="000000"/>
                        </a:solidFill>
                        <a:effectLst/>
                        <a:latin typeface="Arial" panose="020B0604020202020204" pitchFamily="34" charset="0"/>
                      </a:endParaRPr>
                    </a:p>
                  </a:txBody>
                  <a:tcPr marL="3364" marR="3364" marT="3364"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Arial" panose="020B0604020202020204" pitchFamily="34" charset="0"/>
                      </a:endParaRPr>
                    </a:p>
                  </a:txBody>
                  <a:tcPr marL="3364" marR="3364" marT="3364" marB="0" anchor="b">
                    <a:lnL>
                      <a:noFill/>
                    </a:lnL>
                    <a:lnR>
                      <a:noFill/>
                    </a:lnR>
                    <a:lnT>
                      <a:noFill/>
                    </a:lnT>
                    <a:lnB>
                      <a:noFill/>
                    </a:lnB>
                  </a:tcPr>
                </a:tc>
              </a:tr>
            </a:tbl>
          </a:graphicData>
        </a:graphic>
      </p:graphicFrame>
    </p:spTree>
    <p:extLst>
      <p:ext uri="{BB962C8B-B14F-4D97-AF65-F5344CB8AC3E}">
        <p14:creationId xmlns:p14="http://schemas.microsoft.com/office/powerpoint/2010/main" val="2616140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472457" y="4741594"/>
            <a:ext cx="548700" cy="393600"/>
          </a:xfrm>
        </p:spPr>
        <p:txBody>
          <a:bodyPr/>
          <a:lstStyle/>
          <a:p>
            <a:pPr lvl="0">
              <a:spcBef>
                <a:spcPts val="0"/>
              </a:spcBef>
              <a:buNone/>
            </a:pPr>
            <a:fld id="{00000000-1234-1234-1234-123412341234}" type="slidenum">
              <a:rPr lang="en" smtClean="0"/>
              <a:t>47</a:t>
            </a:fld>
            <a:endParaRPr lang="en"/>
          </a:p>
        </p:txBody>
      </p:sp>
      <p:graphicFrame>
        <p:nvGraphicFramePr>
          <p:cNvPr id="5" name="Table 4"/>
          <p:cNvGraphicFramePr>
            <a:graphicFrameLocks noGrp="1"/>
          </p:cNvGraphicFramePr>
          <p:nvPr>
            <p:extLst/>
          </p:nvPr>
        </p:nvGraphicFramePr>
        <p:xfrm>
          <a:off x="311700" y="1121130"/>
          <a:ext cx="8414836" cy="1874844"/>
        </p:xfrm>
        <a:graphic>
          <a:graphicData uri="http://schemas.openxmlformats.org/drawingml/2006/table">
            <a:tbl>
              <a:tblPr/>
              <a:tblGrid>
                <a:gridCol w="551040"/>
                <a:gridCol w="551040"/>
                <a:gridCol w="631400"/>
                <a:gridCol w="628530"/>
                <a:gridCol w="568259"/>
                <a:gridCol w="631400"/>
                <a:gridCol w="628530"/>
                <a:gridCol w="568259"/>
                <a:gridCol w="631400"/>
                <a:gridCol w="628530"/>
                <a:gridCol w="568259"/>
                <a:gridCol w="631400"/>
                <a:gridCol w="628530"/>
                <a:gridCol w="568259"/>
              </a:tblGrid>
              <a:tr h="133673">
                <a:tc rowSpan="2">
                  <a:txBody>
                    <a:bodyPr/>
                    <a:lstStyle/>
                    <a:p>
                      <a:pPr algn="ctr" fontAlgn="b"/>
                      <a:r>
                        <a:rPr lang="en-US" sz="1000" b="1" i="0" u="none" strike="noStrike" dirty="0">
                          <a:solidFill>
                            <a:srgbClr val="000000"/>
                          </a:solidFill>
                          <a:effectLst/>
                          <a:latin typeface="Calibri" panose="020F0502020204030204" pitchFamily="34" charset="0"/>
                        </a:rPr>
                        <a:t>Rank</a:t>
                      </a:r>
                    </a:p>
                  </a:txBody>
                  <a:tcPr marL="8926" marR="8926" marT="8926" marB="0" anchor="b">
                    <a:lnL>
                      <a:noFill/>
                    </a:lnL>
                    <a:lnR>
                      <a:noFill/>
                    </a:lnR>
                    <a:lnT>
                      <a:noFill/>
                    </a:lnT>
                    <a:lnB>
                      <a:noFill/>
                    </a:lnB>
                    <a:solidFill>
                      <a:srgbClr val="B4C6E7"/>
                    </a:solidFill>
                  </a:tcPr>
                </a:tc>
                <a:tc rowSpan="2">
                  <a:txBody>
                    <a:bodyPr/>
                    <a:lstStyle/>
                    <a:p>
                      <a:pPr algn="ctr" fontAlgn="b"/>
                      <a:r>
                        <a:rPr lang="en-US" sz="1000" b="1" i="0" u="none" strike="noStrike">
                          <a:solidFill>
                            <a:srgbClr val="000000"/>
                          </a:solidFill>
                          <a:effectLst/>
                          <a:latin typeface="Calibri" panose="020F0502020204030204" pitchFamily="34" charset="0"/>
                        </a:rPr>
                        <a:t>TEAM</a:t>
                      </a:r>
                    </a:p>
                  </a:txBody>
                  <a:tcPr marL="8926" marR="8926" marT="8926" marB="0" anchor="b">
                    <a:lnL>
                      <a:noFill/>
                    </a:lnL>
                    <a:lnR>
                      <a:noFill/>
                    </a:lnR>
                    <a:lnT>
                      <a:noFill/>
                    </a:lnT>
                    <a:lnB>
                      <a:noFill/>
                    </a:lnB>
                  </a:tcPr>
                </a:tc>
                <a:tc gridSpan="3">
                  <a:txBody>
                    <a:bodyPr/>
                    <a:lstStyle/>
                    <a:p>
                      <a:pPr algn="ctr" fontAlgn="b"/>
                      <a:r>
                        <a:rPr lang="en-US" sz="1000" b="1" i="0" u="none" strike="noStrike">
                          <a:solidFill>
                            <a:srgbClr val="FFFFFF"/>
                          </a:solidFill>
                          <a:effectLst/>
                          <a:latin typeface="Calibri" panose="020F0502020204030204" pitchFamily="34" charset="0"/>
                        </a:rPr>
                        <a:t>des_perf_b_md1</a:t>
                      </a:r>
                    </a:p>
                  </a:txBody>
                  <a:tcPr marL="8926" marR="8926" marT="8926"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des_perf_b_md2</a:t>
                      </a:r>
                    </a:p>
                  </a:txBody>
                  <a:tcPr marL="8926" marR="8926" marT="8926"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FFFFFF"/>
                          </a:solidFill>
                          <a:effectLst/>
                          <a:latin typeface="Calibri" panose="020F0502020204030204" pitchFamily="34" charset="0"/>
                        </a:rPr>
                        <a:t>edit_dist_1_md1</a:t>
                      </a:r>
                    </a:p>
                  </a:txBody>
                  <a:tcPr marL="8926" marR="8926" marT="8926"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edit_dist_a_md2</a:t>
                      </a:r>
                    </a:p>
                  </a:txBody>
                  <a:tcPr marL="8926" marR="8926" marT="8926"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r>
              <a:tr h="386226">
                <a:tc vMerge="1">
                  <a:txBody>
                    <a:bodyPr/>
                    <a:lstStyle/>
                    <a:p>
                      <a:endParaRPr lang="en-US"/>
                    </a:p>
                  </a:txBody>
                  <a:tcPr/>
                </a:tc>
                <a:tc vMerge="1">
                  <a:txBody>
                    <a:bodyPr/>
                    <a:lstStyle/>
                    <a:p>
                      <a:endParaRPr lang="en-US"/>
                    </a:p>
                  </a:txBody>
                  <a:tcPr/>
                </a:tc>
                <a:tc>
                  <a:txBody>
                    <a:bodyPr/>
                    <a:lstStyle/>
                    <a:p>
                      <a:pPr algn="ctr" fontAlgn="b"/>
                      <a:r>
                        <a:rPr lang="en-US" sz="1000" b="1" i="0" u="none" strike="noStrike">
                          <a:solidFill>
                            <a:srgbClr val="FFFFFF"/>
                          </a:solidFill>
                          <a:effectLst/>
                          <a:latin typeface="Calibri" panose="020F0502020204030204" pitchFamily="34" charset="0"/>
                        </a:rPr>
                        <a:t>Raw Score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FFFFFF"/>
                          </a:solidFill>
                          <a:effectLst/>
                          <a:latin typeface="Calibri" panose="020F0502020204030204" pitchFamily="34" charset="0"/>
                        </a:rPr>
                        <a:t>Raw Score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8926" marR="8926" marT="8926"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8926" marR="8926" marT="8926" marB="0" anchor="b">
                    <a:lnL>
                      <a:noFill/>
                    </a:lnL>
                    <a:lnR>
                      <a:noFill/>
                    </a:lnR>
                    <a:lnT>
                      <a:noFill/>
                    </a:lnT>
                    <a:lnB>
                      <a:noFill/>
                    </a:lnB>
                    <a:solidFill>
                      <a:srgbClr val="FFE699"/>
                    </a:solidFill>
                  </a:tcPr>
                </a:tc>
              </a:tr>
              <a:tr h="181011">
                <a:tc>
                  <a:txBody>
                    <a:bodyPr/>
                    <a:lstStyle/>
                    <a:p>
                      <a:pPr algn="ctr" fontAlgn="b"/>
                      <a:r>
                        <a:rPr lang="en-US" sz="1000" b="0" i="0" u="none" strike="noStrike">
                          <a:solidFill>
                            <a:srgbClr val="000000"/>
                          </a:solidFill>
                          <a:effectLst/>
                          <a:latin typeface="Calibri" panose="020F0502020204030204" pitchFamily="34" charset="0"/>
                        </a:rPr>
                        <a:t>1</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dirty="0">
                          <a:solidFill>
                            <a:srgbClr val="000000"/>
                          </a:solidFill>
                          <a:effectLst/>
                          <a:latin typeface="Calibri" panose="020F0502020204030204" pitchFamily="34" charset="0"/>
                        </a:rPr>
                        <a:t>cada053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14.84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15.39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17.42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21.02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0.64</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2</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cada012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0.79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8.27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0.75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9.35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0.82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1.66</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11.93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1.61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12.10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0.66</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3</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cada005</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2.36</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52.83</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2.57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3.97</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35.62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4.21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4.92</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38.19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5.20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1.99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39.84</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2.09</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cada040</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cada001</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81011">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solidFill>
                      <a:srgbClr val="B4C6E7"/>
                    </a:solidFill>
                  </a:tcPr>
                </a:tc>
                <a:tc>
                  <a:txBody>
                    <a:bodyPr/>
                    <a:lstStyle/>
                    <a:p>
                      <a:pPr algn="l" fontAlgn="b"/>
                      <a:r>
                        <a:rPr lang="en-US" sz="1000" b="0" i="0" u="none" strike="noStrike">
                          <a:solidFill>
                            <a:srgbClr val="000000"/>
                          </a:solidFill>
                          <a:effectLst/>
                          <a:latin typeface="Calibri" panose="020F0502020204030204" pitchFamily="34" charset="0"/>
                        </a:rPr>
                        <a:t>cada099</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8926" marR="8926" marT="8926" marB="0" anchor="b">
                    <a:lnL>
                      <a:noFill/>
                    </a:lnL>
                    <a:lnR>
                      <a:noFill/>
                    </a:lnR>
                    <a:lnT>
                      <a:noFill/>
                    </a:lnT>
                    <a:lnB>
                      <a:noFill/>
                    </a:lnB>
                  </a:tcPr>
                </a:tc>
              </a:tr>
              <a:tr h="133673">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926" marR="8926" marT="8926" marB="0" anchor="b">
                    <a:lnL>
                      <a:noFill/>
                    </a:lnL>
                    <a:lnR>
                      <a:noFill/>
                    </a:lnR>
                    <a:lnT>
                      <a:noFill/>
                    </a:lnT>
                    <a:lnB>
                      <a:noFill/>
                    </a:lnB>
                  </a:tcPr>
                </a:tc>
              </a:tr>
            </a:tbl>
          </a:graphicData>
        </a:graphic>
      </p:graphicFrame>
      <p:graphicFrame>
        <p:nvGraphicFramePr>
          <p:cNvPr id="7" name="Table 6"/>
          <p:cNvGraphicFramePr>
            <a:graphicFrameLocks noGrp="1"/>
          </p:cNvGraphicFramePr>
          <p:nvPr>
            <p:extLst/>
          </p:nvPr>
        </p:nvGraphicFramePr>
        <p:xfrm>
          <a:off x="1505662" y="2969627"/>
          <a:ext cx="7435673" cy="1894336"/>
        </p:xfrm>
        <a:graphic>
          <a:graphicData uri="http://schemas.openxmlformats.org/drawingml/2006/table">
            <a:tbl>
              <a:tblPr/>
              <a:tblGrid>
                <a:gridCol w="520050"/>
                <a:gridCol w="525304"/>
                <a:gridCol w="525304"/>
                <a:gridCol w="520050"/>
                <a:gridCol w="525304"/>
                <a:gridCol w="525304"/>
                <a:gridCol w="520050"/>
                <a:gridCol w="525304"/>
                <a:gridCol w="525304"/>
                <a:gridCol w="520050"/>
                <a:gridCol w="525304"/>
                <a:gridCol w="525304"/>
                <a:gridCol w="575207"/>
                <a:gridCol w="577834"/>
              </a:tblGrid>
              <a:tr h="227905">
                <a:tc gridSpan="3">
                  <a:txBody>
                    <a:bodyPr/>
                    <a:lstStyle/>
                    <a:p>
                      <a:pPr algn="ctr" fontAlgn="b"/>
                      <a:r>
                        <a:rPr lang="en-US" sz="1000" b="1" i="0" u="none" strike="noStrike" dirty="0">
                          <a:solidFill>
                            <a:srgbClr val="FFFFFF"/>
                          </a:solidFill>
                          <a:effectLst/>
                          <a:latin typeface="Calibri" panose="020F0502020204030204" pitchFamily="34" charset="0"/>
                        </a:rPr>
                        <a:t>fft_2_md2</a:t>
                      </a:r>
                    </a:p>
                  </a:txBody>
                  <a:tcPr marL="9002" marR="9002" marT="9002"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fft_a_md2</a:t>
                      </a:r>
                    </a:p>
                  </a:txBody>
                  <a:tcPr marL="9002" marR="9002" marT="9002"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FFFFFF"/>
                          </a:solidFill>
                          <a:effectLst/>
                          <a:latin typeface="Calibri" panose="020F0502020204030204" pitchFamily="34" charset="0"/>
                        </a:rPr>
                        <a:t>fft_a_md3</a:t>
                      </a:r>
                    </a:p>
                  </a:txBody>
                  <a:tcPr marL="9002" marR="9002" marT="9002" marB="0" anchor="b">
                    <a:lnL>
                      <a:noFill/>
                    </a:lnL>
                    <a:lnR>
                      <a:noFill/>
                    </a:lnR>
                    <a:lnT>
                      <a:noFill/>
                    </a:lnT>
                    <a:lnB>
                      <a:noFill/>
                    </a:lnB>
                    <a:solidFill>
                      <a:srgbClr val="000000"/>
                    </a:solidFill>
                  </a:tcPr>
                </a:tc>
                <a:tc hMerge="1">
                  <a:txBody>
                    <a:bodyPr/>
                    <a:lstStyle/>
                    <a:p>
                      <a:endParaRPr lang="en-US"/>
                    </a:p>
                  </a:txBody>
                  <a:tcPr/>
                </a:tc>
                <a:tc hMerge="1">
                  <a:txBody>
                    <a:bodyPr/>
                    <a:lstStyle/>
                    <a:p>
                      <a:endParaRPr lang="en-US"/>
                    </a:p>
                  </a:txBody>
                  <a:tcPr/>
                </a:tc>
                <a:tc gridSpan="3">
                  <a:txBody>
                    <a:bodyPr/>
                    <a:lstStyle/>
                    <a:p>
                      <a:pPr algn="ctr" fontAlgn="b"/>
                      <a:r>
                        <a:rPr lang="en-US" sz="1000" b="1" i="0" u="none" strike="noStrike">
                          <a:solidFill>
                            <a:srgbClr val="000000"/>
                          </a:solidFill>
                          <a:effectLst/>
                          <a:latin typeface="Calibri" panose="020F0502020204030204" pitchFamily="34" charset="0"/>
                        </a:rPr>
                        <a:t>pci_bridge32_a_md1</a:t>
                      </a:r>
                    </a:p>
                  </a:txBody>
                  <a:tcPr marL="9002" marR="9002" marT="9002" marB="0" anchor="b">
                    <a:lnL>
                      <a:noFill/>
                    </a:lnL>
                    <a:lnR>
                      <a:noFill/>
                    </a:lnR>
                    <a:lnT>
                      <a:noFill/>
                    </a:lnT>
                    <a:lnB>
                      <a:noFill/>
                    </a:lnB>
                    <a:solidFill>
                      <a:srgbClr val="FFE699"/>
                    </a:solidFill>
                  </a:tcPr>
                </a:tc>
                <a:tc hMerge="1">
                  <a:txBody>
                    <a:bodyPr/>
                    <a:lstStyle/>
                    <a:p>
                      <a:endParaRPr lang="en-US"/>
                    </a:p>
                  </a:txBody>
                  <a:tcPr/>
                </a:tc>
                <a:tc hMerge="1">
                  <a:txBody>
                    <a:bodyPr/>
                    <a:lstStyle/>
                    <a:p>
                      <a:endParaRPr lang="en-US"/>
                    </a:p>
                  </a:txBody>
                  <a:tcPr/>
                </a:tc>
                <a:tc gridSpan="2">
                  <a:txBody>
                    <a:bodyPr/>
                    <a:lstStyle/>
                    <a:p>
                      <a:pPr algn="ctr" fontAlgn="b"/>
                      <a:r>
                        <a:rPr lang="en-US" sz="1000" b="1" i="0" u="none" strike="noStrike">
                          <a:solidFill>
                            <a:srgbClr val="000000"/>
                          </a:solidFill>
                          <a:effectLst/>
                          <a:latin typeface="Calibri" panose="020F0502020204030204" pitchFamily="34" charset="0"/>
                        </a:rPr>
                        <a:t>Total Scores</a:t>
                      </a:r>
                    </a:p>
                  </a:txBody>
                  <a:tcPr marL="9002" marR="9002" marT="9002" marB="0" anchor="b">
                    <a:lnL>
                      <a:noFill/>
                    </a:lnL>
                    <a:lnR>
                      <a:noFill/>
                    </a:lnR>
                    <a:lnT>
                      <a:noFill/>
                    </a:lnT>
                    <a:lnB>
                      <a:noFill/>
                    </a:lnB>
                    <a:solidFill>
                      <a:srgbClr val="B4C6E7"/>
                    </a:solidFill>
                  </a:tcPr>
                </a:tc>
                <a:tc hMerge="1">
                  <a:txBody>
                    <a:bodyPr/>
                    <a:lstStyle/>
                    <a:p>
                      <a:endParaRPr lang="en-US"/>
                    </a:p>
                  </a:txBody>
                  <a:tcPr/>
                </a:tc>
              </a:tr>
              <a:tr h="555477">
                <a:tc>
                  <a:txBody>
                    <a:bodyPr/>
                    <a:lstStyle/>
                    <a:p>
                      <a:pPr algn="ctr" fontAlgn="b"/>
                      <a:r>
                        <a:rPr lang="en-US" sz="1000" b="1" i="0" u="none" strike="noStrike">
                          <a:solidFill>
                            <a:srgbClr val="FFFFFF"/>
                          </a:solidFill>
                          <a:effectLst/>
                          <a:latin typeface="Calibri" panose="020F0502020204030204" pitchFamily="34" charset="0"/>
                        </a:rPr>
                        <a:t>Raw Score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dirty="0">
                          <a:solidFill>
                            <a:srgbClr val="FFFFFF"/>
                          </a:solidFill>
                          <a:effectLst/>
                          <a:latin typeface="Calibri" panose="020F0502020204030204" pitchFamily="34" charset="0"/>
                        </a:rPr>
                        <a:t>Raw Score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Runtime (sec)</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FFFFFF"/>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Runtime (sec)</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Score with runtime</a:t>
                      </a:r>
                    </a:p>
                  </a:txBody>
                  <a:tcPr marL="9002" marR="9002" marT="9002" marB="0" anchor="b">
                    <a:lnL>
                      <a:noFill/>
                    </a:lnL>
                    <a:lnR>
                      <a:noFill/>
                    </a:lnR>
                    <a:lnT>
                      <a:noFill/>
                    </a:lnT>
                    <a:lnB>
                      <a:noFill/>
                    </a:lnB>
                    <a:solidFill>
                      <a:srgbClr val="FFE699"/>
                    </a:solidFill>
                  </a:tcPr>
                </a:tc>
                <a:tc>
                  <a:txBody>
                    <a:bodyPr/>
                    <a:lstStyle/>
                    <a:p>
                      <a:pPr algn="ctr" fontAlgn="b"/>
                      <a:r>
                        <a:rPr lang="en-US" sz="1000" b="1" i="0" u="none" strike="noStrike">
                          <a:solidFill>
                            <a:srgbClr val="000000"/>
                          </a:solidFill>
                          <a:effectLst/>
                          <a:latin typeface="Calibri" panose="020F0502020204030204" pitchFamily="34" charset="0"/>
                        </a:rPr>
                        <a:t>Raw Score</a:t>
                      </a:r>
                    </a:p>
                  </a:txBody>
                  <a:tcPr marL="9002" marR="9002" marT="9002" marB="0" anchor="b">
                    <a:lnL>
                      <a:noFill/>
                    </a:lnL>
                    <a:lnR>
                      <a:noFill/>
                    </a:lnR>
                    <a:lnT>
                      <a:noFill/>
                    </a:lnT>
                    <a:lnB>
                      <a:noFill/>
                    </a:lnB>
                    <a:solidFill>
                      <a:srgbClr val="B4C6E7"/>
                    </a:solidFill>
                  </a:tcPr>
                </a:tc>
                <a:tc>
                  <a:txBody>
                    <a:bodyPr/>
                    <a:lstStyle/>
                    <a:p>
                      <a:pPr algn="ctr" fontAlgn="b"/>
                      <a:r>
                        <a:rPr lang="en-US" sz="1000" b="1" i="0" u="none" strike="noStrike">
                          <a:solidFill>
                            <a:srgbClr val="000000"/>
                          </a:solidFill>
                          <a:effectLst/>
                          <a:latin typeface="Calibri" panose="020F0502020204030204" pitchFamily="34" charset="0"/>
                        </a:rPr>
                        <a:t>with Runtime</a:t>
                      </a:r>
                    </a:p>
                  </a:txBody>
                  <a:tcPr marL="9002" marR="9002" marT="9002" marB="0" anchor="b">
                    <a:lnL>
                      <a:noFill/>
                    </a:lnL>
                    <a:lnR>
                      <a:noFill/>
                    </a:lnR>
                    <a:lnT>
                      <a:noFill/>
                    </a:lnT>
                    <a:lnB>
                      <a:noFill/>
                    </a:lnB>
                    <a:solidFill>
                      <a:srgbClr val="B4C6E7"/>
                    </a:solidFill>
                  </a:tcPr>
                </a:tc>
              </a:tr>
              <a:tr h="185159">
                <a:tc>
                  <a:txBody>
                    <a:bodyPr/>
                    <a:lstStyle/>
                    <a:p>
                      <a:pPr algn="ctr" fontAlgn="b"/>
                      <a:r>
                        <a:rPr lang="en-US" sz="1000" b="0" i="0" u="none" strike="noStrike">
                          <a:solidFill>
                            <a:srgbClr val="000000"/>
                          </a:solidFill>
                          <a:effectLst/>
                          <a:latin typeface="Calibri" panose="020F0502020204030204" pitchFamily="34" charset="0"/>
                        </a:rPr>
                        <a:t>0.95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4.02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6.42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6.35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3.90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6.22</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6.22</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1.24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2.47</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1.19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0.57</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1.83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0.51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1.79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0.40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1.01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1.58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0.94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7.23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6.89</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2.98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7.21</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3.10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1.99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8.49</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2.04</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3.03</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8.50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3.10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3.30</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8.38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3.48</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24.55</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25.79</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r h="185159">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Not legal</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a:t>
                      </a:r>
                    </a:p>
                  </a:txBody>
                  <a:tcPr marL="9002" marR="9002" marT="9002" marB="0" anchor="b">
                    <a:lnL>
                      <a:noFill/>
                    </a:lnL>
                    <a:lnR>
                      <a:noFill/>
                    </a:lnR>
                    <a:lnT>
                      <a:noFill/>
                    </a:lnT>
                    <a:lnB>
                      <a:noFill/>
                    </a:lnB>
                  </a:tcPr>
                </a:tc>
              </a:tr>
            </a:tbl>
          </a:graphicData>
        </a:graphic>
      </p:graphicFrame>
      <p:graphicFrame>
        <p:nvGraphicFramePr>
          <p:cNvPr id="9" name="Table 8"/>
          <p:cNvGraphicFramePr>
            <a:graphicFrameLocks noGrp="1"/>
          </p:cNvGraphicFramePr>
          <p:nvPr>
            <p:extLst/>
          </p:nvPr>
        </p:nvGraphicFramePr>
        <p:xfrm>
          <a:off x="311700" y="2982688"/>
          <a:ext cx="3187701" cy="1889758"/>
        </p:xfrm>
        <a:graphic>
          <a:graphicData uri="http://schemas.openxmlformats.org/drawingml/2006/table">
            <a:tbl>
              <a:tblPr/>
              <a:tblGrid>
                <a:gridCol w="599450"/>
                <a:gridCol w="599450"/>
                <a:gridCol w="1988801"/>
              </a:tblGrid>
              <a:tr h="755902">
                <a:tc>
                  <a:txBody>
                    <a:bodyPr/>
                    <a:lstStyle/>
                    <a:p>
                      <a:pPr algn="ctr" fontAlgn="b"/>
                      <a:r>
                        <a:rPr lang="en-US" sz="1100" b="1" i="0" u="none" strike="noStrike" dirty="0">
                          <a:solidFill>
                            <a:srgbClr val="000000"/>
                          </a:solidFill>
                          <a:effectLst/>
                          <a:latin typeface="Calibri" panose="020F0502020204030204" pitchFamily="34" charset="0"/>
                        </a:rPr>
                        <a:t>Rank</a:t>
                      </a:r>
                    </a:p>
                  </a:txBody>
                  <a:tcPr marL="9525" marR="9525" marT="9525" marB="0" anchor="b">
                    <a:lnL>
                      <a:noFill/>
                    </a:lnL>
                    <a:lnR>
                      <a:noFill/>
                    </a:lnR>
                    <a:lnT>
                      <a:noFill/>
                    </a:lnT>
                    <a:lnB>
                      <a:noFill/>
                    </a:lnB>
                    <a:solidFill>
                      <a:srgbClr val="B4C6E7"/>
                    </a:solidFill>
                  </a:tcPr>
                </a:tc>
                <a:tc>
                  <a:txBody>
                    <a:bodyPr/>
                    <a:lstStyle/>
                    <a:p>
                      <a:pPr algn="ctr" fontAlgn="b"/>
                      <a:r>
                        <a:rPr lang="en-US" sz="1100" b="1" i="0" u="none" strike="noStrike" dirty="0">
                          <a:solidFill>
                            <a:srgbClr val="000000"/>
                          </a:solidFill>
                          <a:effectLst/>
                          <a:latin typeface="Calibri" panose="020F0502020204030204" pitchFamily="34" charset="0"/>
                        </a:rPr>
                        <a:t>TEAM</a:t>
                      </a:r>
                    </a:p>
                  </a:txBody>
                  <a:tcPr marL="9525" marR="9525" marT="9525" marB="0" anchor="b">
                    <a:lnL>
                      <a:noFill/>
                    </a:lnL>
                    <a:lnR>
                      <a:noFill/>
                    </a:lnR>
                    <a:lnT>
                      <a:noFill/>
                    </a:lnT>
                    <a:lnB>
                      <a:noFill/>
                    </a:lnB>
                  </a:tcPr>
                </a:tc>
                <a:tc rowSpan="7">
                  <a:txBody>
                    <a:bodyPr/>
                    <a:lstStyle/>
                    <a:p>
                      <a:pPr algn="ctr" fontAlgn="b"/>
                      <a:r>
                        <a:rPr lang="en-US" sz="1100" b="1" i="0" u="none" strike="noStrike" baseline="0" dirty="0">
                          <a:solidFill>
                            <a:schemeClr val="bg1"/>
                          </a:solidFill>
                          <a:effectLst/>
                          <a:latin typeface="Calibri" panose="020F0502020204030204" pitchFamily="34" charset="0"/>
                        </a:rPr>
                        <a:t>des_perf_b_md1</a:t>
                      </a:r>
                    </a:p>
                  </a:txBody>
                  <a:tcPr marL="9525" marR="9525" marT="9525" marB="0" anchor="b">
                    <a:lnL>
                      <a:noFill/>
                    </a:lnL>
                    <a:lnR>
                      <a:noFill/>
                    </a:lnR>
                    <a:lnT>
                      <a:noFill/>
                    </a:lnT>
                    <a:lnB>
                      <a:noFill/>
                    </a:lnB>
                    <a:noFill/>
                  </a:tcPr>
                </a:tc>
              </a:tr>
              <a:tr h="188976">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dirty="0">
                          <a:solidFill>
                            <a:srgbClr val="000000"/>
                          </a:solidFill>
                          <a:effectLst/>
                          <a:latin typeface="Calibri" panose="020F0502020204030204" pitchFamily="34" charset="0"/>
                        </a:rPr>
                        <a:t>cada053</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cada012</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cada005</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cada040</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cada001</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88976">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solidFill>
                      <a:srgbClr val="B4C6E7"/>
                    </a:solidFill>
                  </a:tcPr>
                </a:tc>
                <a:tc>
                  <a:txBody>
                    <a:bodyPr/>
                    <a:lstStyle/>
                    <a:p>
                      <a:pPr algn="l" fontAlgn="b"/>
                      <a:r>
                        <a:rPr lang="en-US" sz="1100" b="0" i="0" u="none" strike="noStrike" dirty="0">
                          <a:solidFill>
                            <a:srgbClr val="000000"/>
                          </a:solidFill>
                          <a:effectLst/>
                          <a:latin typeface="Calibri" panose="020F0502020204030204" pitchFamily="34" charset="0"/>
                        </a:rPr>
                        <a:t>cada099</a:t>
                      </a:r>
                    </a:p>
                  </a:txBody>
                  <a:tcPr marL="9525" marR="9525" marT="9525" marB="0" anchor="b">
                    <a:lnL>
                      <a:noFill/>
                    </a:lnL>
                    <a:lnR>
                      <a:noFill/>
                    </a:lnR>
                    <a:lnT>
                      <a:noFill/>
                    </a:lnT>
                    <a:lnB>
                      <a:noFill/>
                    </a:lnB>
                  </a:tcPr>
                </a:tc>
                <a:tc v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bl>
          </a:graphicData>
        </a:graphic>
      </p:graphicFrame>
      <p:sp>
        <p:nvSpPr>
          <p:cNvPr id="12" name="Shape 927"/>
          <p:cNvSpPr txBox="1">
            <a:spLocks noGrp="1"/>
          </p:cNvSpPr>
          <p:nvPr>
            <p:ph type="title"/>
          </p:nvPr>
        </p:nvSpPr>
        <p:spPr>
          <a:xfrm>
            <a:off x="258818" y="255550"/>
            <a:ext cx="8520600" cy="572700"/>
          </a:xfrm>
          <a:prstGeom prst="rect">
            <a:avLst/>
          </a:prstGeom>
          <a:solidFill>
            <a:srgbClr val="CFE2F3"/>
          </a:solidFill>
        </p:spPr>
        <p:txBody>
          <a:bodyPr lIns="91425" tIns="91425" rIns="91425" bIns="91425" anchor="t" anchorCtr="0">
            <a:noAutofit/>
          </a:bodyPr>
          <a:lstStyle/>
          <a:p>
            <a:pPr lvl="0">
              <a:spcBef>
                <a:spcPts val="0"/>
              </a:spcBef>
              <a:buNone/>
            </a:pPr>
            <a:r>
              <a:rPr lang="en-US" sz="2400" b="1" dirty="0" smtClean="0"/>
              <a:t>Hidden </a:t>
            </a:r>
            <a:r>
              <a:rPr lang="en-US" sz="2400" b="1" dirty="0" smtClean="0"/>
              <a:t>Benchmark </a:t>
            </a:r>
            <a:r>
              <a:rPr lang="en-US" sz="2400" b="1" dirty="0" smtClean="0"/>
              <a:t>Scores (runtime adjusted)</a:t>
            </a:r>
            <a:endParaRPr lang="en" sz="2400" b="1" dirty="0"/>
          </a:p>
        </p:txBody>
      </p:sp>
    </p:spTree>
    <p:extLst>
      <p:ext uri="{BB962C8B-B14F-4D97-AF65-F5344CB8AC3E}">
        <p14:creationId xmlns:p14="http://schemas.microsoft.com/office/powerpoint/2010/main" val="3998543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469557"/>
            <a:ext cx="8520600" cy="2327618"/>
          </a:xfrm>
          <a:prstGeom prst="rect">
            <a:avLst/>
          </a:prstGeom>
          <a:noFill/>
        </p:spPr>
        <p:txBody>
          <a:bodyPr lIns="91425" tIns="91425" rIns="91425" bIns="91425" anchor="b" anchorCtr="0">
            <a:noAutofit/>
          </a:bodyPr>
          <a:lstStyle/>
          <a:p>
            <a:pPr lvl="0"/>
            <a:r>
              <a:rPr lang="en-CA" sz="3200" b="1" dirty="0"/>
              <a:t>ICCAD-2017 CAD Contest for Multi-Deck Standard Cell Legalization: Problem Description, Benchmarks, and Results</a:t>
            </a:r>
            <a:br>
              <a:rPr lang="en-CA" sz="3200" b="1" dirty="0"/>
            </a:br>
            <a:r>
              <a:rPr lang="en-CA" sz="3200" b="1" dirty="0"/>
              <a:t/>
            </a:r>
            <a:br>
              <a:rPr lang="en-CA" sz="3200" b="1" dirty="0"/>
            </a:br>
            <a:endParaRPr lang="en" sz="1600" b="1" dirty="0"/>
          </a:p>
        </p:txBody>
      </p:sp>
      <p:sp>
        <p:nvSpPr>
          <p:cNvPr id="2" name="TextBox 1"/>
          <p:cNvSpPr txBox="1"/>
          <p:nvPr/>
        </p:nvSpPr>
        <p:spPr>
          <a:xfrm>
            <a:off x="3144254" y="2974650"/>
            <a:ext cx="2855508" cy="400110"/>
          </a:xfrm>
          <a:prstGeom prst="rect">
            <a:avLst/>
          </a:prstGeom>
          <a:noFill/>
        </p:spPr>
        <p:txBody>
          <a:bodyPr wrap="square" rtlCol="0">
            <a:spAutoFit/>
          </a:bodyPr>
          <a:lstStyle/>
          <a:p>
            <a:pPr algn="ctr"/>
            <a:r>
              <a:rPr lang="en-US" sz="2000" b="1" dirty="0"/>
              <a:t>Ismail </a:t>
            </a:r>
            <a:r>
              <a:rPr lang="en-US" sz="2000" b="1" dirty="0" err="1"/>
              <a:t>Bustany</a:t>
            </a:r>
            <a:endParaRPr lang="en-US" sz="2000" b="1" dirty="0"/>
          </a:p>
        </p:txBody>
      </p:sp>
      <p:pic>
        <p:nvPicPr>
          <p:cNvPr id="7" name="Picture 6"/>
          <p:cNvPicPr>
            <a:picLocks noChangeAspect="1"/>
          </p:cNvPicPr>
          <p:nvPr/>
        </p:nvPicPr>
        <p:blipFill>
          <a:blip r:embed="rId3"/>
          <a:stretch>
            <a:fillRect/>
          </a:stretch>
        </p:blipFill>
        <p:spPr>
          <a:xfrm>
            <a:off x="6240980" y="3598371"/>
            <a:ext cx="2286000" cy="1485900"/>
          </a:xfrm>
          <a:prstGeom prst="rect">
            <a:avLst/>
          </a:prstGeom>
        </p:spPr>
      </p:pic>
      <p:sp>
        <p:nvSpPr>
          <p:cNvPr id="8" name="TextBox 7"/>
          <p:cNvSpPr txBox="1"/>
          <p:nvPr/>
        </p:nvSpPr>
        <p:spPr>
          <a:xfrm>
            <a:off x="266978" y="2974650"/>
            <a:ext cx="3094060" cy="400110"/>
          </a:xfrm>
          <a:prstGeom prst="rect">
            <a:avLst/>
          </a:prstGeom>
          <a:noFill/>
        </p:spPr>
        <p:txBody>
          <a:bodyPr wrap="square" rtlCol="0">
            <a:spAutoFit/>
          </a:bodyPr>
          <a:lstStyle/>
          <a:p>
            <a:pPr algn="ctr"/>
            <a:r>
              <a:rPr lang="en-US" sz="2000" b="1" dirty="0"/>
              <a:t>Nima Karimpour Darav</a:t>
            </a:r>
          </a:p>
        </p:txBody>
      </p:sp>
      <p:sp>
        <p:nvSpPr>
          <p:cNvPr id="9" name="TextBox 8"/>
          <p:cNvSpPr txBox="1"/>
          <p:nvPr/>
        </p:nvSpPr>
        <p:spPr>
          <a:xfrm>
            <a:off x="5956226" y="2974650"/>
            <a:ext cx="2855508" cy="400110"/>
          </a:xfrm>
          <a:prstGeom prst="rect">
            <a:avLst/>
          </a:prstGeom>
          <a:noFill/>
        </p:spPr>
        <p:txBody>
          <a:bodyPr wrap="square" rtlCol="0">
            <a:spAutoFit/>
          </a:bodyPr>
          <a:lstStyle/>
          <a:p>
            <a:pPr algn="ctr"/>
            <a:r>
              <a:rPr lang="en-US" sz="2000" b="1" dirty="0"/>
              <a:t>Andrew Kennings</a:t>
            </a:r>
          </a:p>
        </p:txBody>
      </p:sp>
      <p:pic>
        <p:nvPicPr>
          <p:cNvPr id="1028" name="Picture 4" descr="Image result for microsemi logo">
            <a:extLst>
              <a:ext uri="{FF2B5EF4-FFF2-40B4-BE49-F238E27FC236}">
                <a16:creationId xmlns:a16="http://schemas.microsoft.com/office/drawing/2014/main" xmlns="" id="{893063F3-062A-47C3-87A4-CA87E85B9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71" y="3636501"/>
            <a:ext cx="2369321" cy="7273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xilinx logo">
            <a:extLst>
              <a:ext uri="{FF2B5EF4-FFF2-40B4-BE49-F238E27FC236}">
                <a16:creationId xmlns:a16="http://schemas.microsoft.com/office/drawing/2014/main" xmlns="" id="{373E6346-F320-41B9-87D0-308C8C89FB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074" y="3817205"/>
            <a:ext cx="1910862" cy="365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59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766514"/>
            <a:ext cx="8709457" cy="4191866"/>
          </a:xfrm>
        </p:spPr>
        <p:txBody>
          <a:bodyPr/>
          <a:lstStyle/>
          <a:p>
            <a:r>
              <a:rPr lang="en-US" dirty="0" smtClean="0">
                <a:solidFill>
                  <a:schemeClr val="tx1"/>
                </a:solidFill>
              </a:rPr>
              <a:t>Multi-deck </a:t>
            </a:r>
            <a:r>
              <a:rPr lang="en-US" dirty="0">
                <a:solidFill>
                  <a:schemeClr val="tx1"/>
                </a:solidFill>
              </a:rPr>
              <a:t>cells </a:t>
            </a:r>
            <a:r>
              <a:rPr lang="en-US" dirty="0">
                <a:solidFill>
                  <a:schemeClr val="tx1"/>
                </a:solidFill>
              </a:rPr>
              <a:t>(e.g. multi-bit </a:t>
            </a:r>
            <a:r>
              <a:rPr lang="en-US" dirty="0" smtClean="0">
                <a:solidFill>
                  <a:schemeClr val="tx1"/>
                </a:solidFill>
              </a:rPr>
              <a:t>registers (MBR’s)) are becoming more prevalent in advanced technology nodes (1-10% of cells) since they can improve PPA: </a:t>
            </a:r>
          </a:p>
          <a:p>
            <a:pPr marL="285750" indent="-285750">
              <a:buFont typeface="Arial" panose="020B0604020202020204" pitchFamily="34" charset="0"/>
              <a:buChar char="•"/>
            </a:pPr>
            <a:r>
              <a:rPr lang="en-US" dirty="0" smtClean="0">
                <a:solidFill>
                  <a:schemeClr val="tx1"/>
                </a:solidFill>
              </a:rPr>
              <a:t>Lower Power: Fewer number of </a:t>
            </a:r>
            <a:r>
              <a:rPr lang="en-US" dirty="0">
                <a:solidFill>
                  <a:schemeClr val="tx1"/>
                </a:solidFill>
              </a:rPr>
              <a:t>clock </a:t>
            </a:r>
            <a:r>
              <a:rPr lang="en-US" dirty="0" smtClean="0">
                <a:solidFill>
                  <a:schemeClr val="tx1"/>
                </a:solidFill>
              </a:rPr>
              <a:t>sinks </a:t>
            </a:r>
            <a:r>
              <a:rPr lang="en-US" dirty="0">
                <a:solidFill>
                  <a:schemeClr val="tx1"/>
                </a:solidFill>
              </a:rPr>
              <a:t>seen by the clock-tree synthesis </a:t>
            </a:r>
            <a:r>
              <a:rPr lang="en-US" dirty="0" smtClean="0">
                <a:solidFill>
                  <a:schemeClr val="tx1"/>
                </a:solidFill>
              </a:rPr>
              <a:t>tool means less overall capacitance driven by the clock net.  </a:t>
            </a:r>
          </a:p>
          <a:p>
            <a:pPr marL="285750" indent="-285750">
              <a:buFont typeface="Arial" panose="020B0604020202020204" pitchFamily="34" charset="0"/>
              <a:buChar char="•"/>
            </a:pPr>
            <a:r>
              <a:rPr lang="en-US" dirty="0" smtClean="0">
                <a:solidFill>
                  <a:schemeClr val="tx1"/>
                </a:solidFill>
              </a:rPr>
              <a:t>Improve Performance:  Shared </a:t>
            </a:r>
            <a:r>
              <a:rPr lang="en-US" dirty="0">
                <a:solidFill>
                  <a:schemeClr val="tx1"/>
                </a:solidFill>
              </a:rPr>
              <a:t>logic (in clock gating or set-reset logic) </a:t>
            </a:r>
            <a:r>
              <a:rPr lang="en-US" dirty="0" smtClean="0">
                <a:solidFill>
                  <a:schemeClr val="tx1"/>
                </a:solidFill>
              </a:rPr>
              <a:t>and internally </a:t>
            </a:r>
            <a:r>
              <a:rPr lang="en-US" dirty="0">
                <a:solidFill>
                  <a:schemeClr val="tx1"/>
                </a:solidFill>
              </a:rPr>
              <a:t>timing optimized MBR’s from a library team</a:t>
            </a:r>
            <a:r>
              <a:rPr lang="en-US" dirty="0" smtClean="0">
                <a:solidFill>
                  <a:schemeClr val="tx1"/>
                </a:solidFill>
              </a:rPr>
              <a:t>.</a:t>
            </a:r>
          </a:p>
          <a:p>
            <a:pPr marL="285750" indent="-285750">
              <a:buFont typeface="Arial" panose="020B0604020202020204" pitchFamily="34" charset="0"/>
              <a:buChar char="•"/>
            </a:pPr>
            <a:r>
              <a:rPr lang="en-US" dirty="0" smtClean="0">
                <a:solidFill>
                  <a:schemeClr val="tx1"/>
                </a:solidFill>
              </a:rPr>
              <a:t>Lower clock </a:t>
            </a:r>
            <a:r>
              <a:rPr lang="en-US" dirty="0">
                <a:solidFill>
                  <a:schemeClr val="tx1"/>
                </a:solidFill>
              </a:rPr>
              <a:t>skew in sequential </a:t>
            </a:r>
            <a:r>
              <a:rPr lang="en-US" dirty="0" smtClean="0">
                <a:solidFill>
                  <a:schemeClr val="tx1"/>
                </a:solidFill>
              </a:rPr>
              <a:t>gates:  clock </a:t>
            </a:r>
            <a:r>
              <a:rPr lang="en-US" dirty="0">
                <a:solidFill>
                  <a:schemeClr val="tx1"/>
                </a:solidFill>
              </a:rPr>
              <a:t>paths </a:t>
            </a:r>
            <a:r>
              <a:rPr lang="en-US" dirty="0" smtClean="0">
                <a:solidFill>
                  <a:schemeClr val="tx1"/>
                </a:solidFill>
              </a:rPr>
              <a:t>in MBR’s are internally balanced.</a:t>
            </a:r>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Smaller Area Utilization:  Total number of clock buffers needed can be reduced.</a:t>
            </a:r>
            <a:endParaRPr lang="en-US" dirty="0">
              <a:solidFill>
                <a:schemeClr val="tx1"/>
              </a:solidFill>
            </a:endParaRPr>
          </a:p>
          <a:p>
            <a:r>
              <a:rPr lang="en-US" sz="1100" dirty="0" smtClean="0">
                <a:solidFill>
                  <a:schemeClr val="tx1"/>
                </a:solidFill>
              </a:rPr>
              <a:t>https</a:t>
            </a:r>
            <a:r>
              <a:rPr lang="en-US" sz="1100" dirty="0">
                <a:solidFill>
                  <a:schemeClr val="tx1"/>
                </a:solidFill>
              </a:rPr>
              <a:t>://www.embedded.com/design/mcus-processors-and-socs/4433619/2/Using-multi-bit-flip-flop-custom-cells-to-achieve-better-SoC-design-efficiency</a:t>
            </a: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
        <p:nvSpPr>
          <p:cNvPr id="6" name="Shape 59"/>
          <p:cNvSpPr txBox="1">
            <a:spLocks noGrp="1"/>
          </p:cNvSpPr>
          <p:nvPr>
            <p:ph type="title"/>
          </p:nvPr>
        </p:nvSpPr>
        <p:spPr>
          <a:xfrm>
            <a:off x="311699" y="161621"/>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Motivation:  Why use multi-deck cells?</a:t>
            </a:r>
            <a:endParaRPr lang="en" b="1" dirty="0"/>
          </a:p>
        </p:txBody>
      </p:sp>
    </p:spTree>
    <p:extLst>
      <p:ext uri="{BB962C8B-B14F-4D97-AF65-F5344CB8AC3E}">
        <p14:creationId xmlns:p14="http://schemas.microsoft.com/office/powerpoint/2010/main" val="161901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57299"/>
            <a:ext cx="8520600" cy="3305021"/>
          </a:xfrm>
        </p:spPr>
        <p:txBody>
          <a:bodyPr/>
          <a:lstStyle/>
          <a:p>
            <a:pPr marL="342900" indent="-342900">
              <a:buAutoNum type="arabicPeriod"/>
            </a:pPr>
            <a:r>
              <a:rPr lang="en-US" dirty="0" smtClean="0">
                <a:solidFill>
                  <a:schemeClr val="tx1"/>
                </a:solidFill>
              </a:rPr>
              <a:t>Remove cell overlaps.</a:t>
            </a:r>
          </a:p>
          <a:p>
            <a:pPr marL="342900" indent="-342900">
              <a:buAutoNum type="arabicPeriod"/>
            </a:pPr>
            <a:r>
              <a:rPr lang="en-US" dirty="0" smtClean="0">
                <a:solidFill>
                  <a:schemeClr val="tx1"/>
                </a:solidFill>
              </a:rPr>
              <a:t>Minimally perturb incoming placed netlist to preserve (or improve) WL, routing, and timing quality metrics.</a:t>
            </a:r>
          </a:p>
          <a:p>
            <a:pPr marL="342900" indent="-342900">
              <a:buAutoNum type="arabicPeriod"/>
            </a:pPr>
            <a:r>
              <a:rPr lang="en-US" dirty="0" smtClean="0">
                <a:solidFill>
                  <a:schemeClr val="tx1"/>
                </a:solidFill>
              </a:rPr>
              <a:t>Satisfy complex </a:t>
            </a:r>
            <a:r>
              <a:rPr lang="en-US" dirty="0">
                <a:solidFill>
                  <a:schemeClr val="tx1"/>
                </a:solidFill>
              </a:rPr>
              <a:t>design </a:t>
            </a:r>
            <a:r>
              <a:rPr lang="en-US" dirty="0" smtClean="0">
                <a:solidFill>
                  <a:schemeClr val="tx1"/>
                </a:solidFill>
              </a:rPr>
              <a:t>rules.</a:t>
            </a:r>
          </a:p>
          <a:p>
            <a:pPr marL="342900" indent="-342900">
              <a:buAutoNum type="arabicPeriod"/>
            </a:pPr>
            <a:r>
              <a:rPr lang="en-US" dirty="0">
                <a:solidFill>
                  <a:schemeClr val="tx1"/>
                </a:solidFill>
              </a:rPr>
              <a:t>F</a:t>
            </a:r>
            <a:r>
              <a:rPr lang="en-US" dirty="0" smtClean="0">
                <a:solidFill>
                  <a:schemeClr val="tx1"/>
                </a:solidFill>
              </a:rPr>
              <a:t>ast and robust to handle large number of cells in state-of-the-art designs.</a:t>
            </a: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
        <p:nvSpPr>
          <p:cNvPr id="6" name="Shape 59"/>
          <p:cNvSpPr txBox="1">
            <a:spLocks noGrp="1"/>
          </p:cNvSpPr>
          <p:nvPr>
            <p:ph type="title"/>
          </p:nvPr>
        </p:nvSpPr>
        <p:spPr>
          <a:xfrm>
            <a:off x="114300" y="145290"/>
            <a:ext cx="8906857" cy="899736"/>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Traditional Single-Deck Legalization Requirements</a:t>
            </a:r>
            <a:endParaRPr lang="en" b="1" dirty="0"/>
          </a:p>
        </p:txBody>
      </p:sp>
    </p:spTree>
    <p:extLst>
      <p:ext uri="{BB962C8B-B14F-4D97-AF65-F5344CB8AC3E}">
        <p14:creationId xmlns:p14="http://schemas.microsoft.com/office/powerpoint/2010/main" val="149786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73629"/>
            <a:ext cx="8520600" cy="3288692"/>
          </a:xfrm>
        </p:spPr>
        <p:txBody>
          <a:bodyPr/>
          <a:lstStyle/>
          <a:p>
            <a:pPr marL="342900" indent="-342900">
              <a:buAutoNum type="arabicPeriod"/>
            </a:pPr>
            <a:r>
              <a:rPr lang="en-US" dirty="0" smtClean="0">
                <a:solidFill>
                  <a:schemeClr val="tx1"/>
                </a:solidFill>
              </a:rPr>
              <a:t>Remove cell overlaps.</a:t>
            </a:r>
          </a:p>
          <a:p>
            <a:pPr marL="342900" indent="-342900">
              <a:buAutoNum type="arabicPeriod"/>
            </a:pPr>
            <a:r>
              <a:rPr lang="en-US" dirty="0">
                <a:solidFill>
                  <a:schemeClr val="tx1"/>
                </a:solidFill>
              </a:rPr>
              <a:t>Minimally perturb incoming placed netlist to preserve (or improve) WL, routing, and timing quality metrics.</a:t>
            </a:r>
          </a:p>
          <a:p>
            <a:pPr marL="342900" indent="-342900">
              <a:buAutoNum type="arabicPeriod"/>
            </a:pPr>
            <a:r>
              <a:rPr lang="en-US" dirty="0" smtClean="0">
                <a:solidFill>
                  <a:schemeClr val="tx1"/>
                </a:solidFill>
              </a:rPr>
              <a:t>Satisfy complex </a:t>
            </a:r>
            <a:r>
              <a:rPr lang="en-US" dirty="0">
                <a:solidFill>
                  <a:schemeClr val="tx1"/>
                </a:solidFill>
              </a:rPr>
              <a:t>design </a:t>
            </a:r>
            <a:r>
              <a:rPr lang="en-US" dirty="0" smtClean="0">
                <a:solidFill>
                  <a:schemeClr val="tx1"/>
                </a:solidFill>
              </a:rPr>
              <a:t>rules.</a:t>
            </a:r>
          </a:p>
          <a:p>
            <a:pPr marL="342900" indent="-342900">
              <a:buAutoNum type="arabicPeriod"/>
            </a:pPr>
            <a:r>
              <a:rPr lang="en-US" dirty="0">
                <a:solidFill>
                  <a:schemeClr val="tx1"/>
                </a:solidFill>
              </a:rPr>
              <a:t>F</a:t>
            </a:r>
            <a:r>
              <a:rPr lang="en-US" dirty="0" smtClean="0">
                <a:solidFill>
                  <a:schemeClr val="tx1"/>
                </a:solidFill>
              </a:rPr>
              <a:t>ast and robust to handle large number of cells in state-of-the-art designs.</a:t>
            </a:r>
          </a:p>
          <a:p>
            <a:r>
              <a:rPr lang="en-US" dirty="0" smtClean="0">
                <a:solidFill>
                  <a:schemeClr val="tx1"/>
                </a:solidFill>
              </a:rPr>
              <a:t>Plus,</a:t>
            </a:r>
          </a:p>
          <a:p>
            <a:pPr marL="342900" indent="-342900">
              <a:buAutoNum type="arabicPeriod" startAt="5"/>
            </a:pPr>
            <a:r>
              <a:rPr lang="en-US" dirty="0" smtClean="0">
                <a:solidFill>
                  <a:schemeClr val="tx1"/>
                </a:solidFill>
              </a:rPr>
              <a:t>Mixed-size cell legalization problem.</a:t>
            </a: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6" name="Shape 59"/>
          <p:cNvSpPr txBox="1">
            <a:spLocks noGrp="1"/>
          </p:cNvSpPr>
          <p:nvPr>
            <p:ph type="title"/>
          </p:nvPr>
        </p:nvSpPr>
        <p:spPr>
          <a:xfrm>
            <a:off x="-1" y="145290"/>
            <a:ext cx="9021157" cy="899736"/>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Multi-Deck Standard Cell Legalization Requirements</a:t>
            </a:r>
            <a:endParaRPr lang="en" b="1" dirty="0"/>
          </a:p>
        </p:txBody>
      </p:sp>
    </p:spTree>
    <p:extLst>
      <p:ext uri="{BB962C8B-B14F-4D97-AF65-F5344CB8AC3E}">
        <p14:creationId xmlns:p14="http://schemas.microsoft.com/office/powerpoint/2010/main" val="121548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89" name="Group 88"/>
          <p:cNvGrpSpPr/>
          <p:nvPr/>
        </p:nvGrpSpPr>
        <p:grpSpPr>
          <a:xfrm>
            <a:off x="588963" y="1171646"/>
            <a:ext cx="3068184" cy="1310026"/>
            <a:chOff x="5502729" y="1176338"/>
            <a:chExt cx="3068184" cy="1310026"/>
          </a:xfrm>
        </p:grpSpPr>
        <p:grpSp>
          <p:nvGrpSpPr>
            <p:cNvPr id="90" name="Group 89"/>
            <p:cNvGrpSpPr/>
            <p:nvPr/>
          </p:nvGrpSpPr>
          <p:grpSpPr>
            <a:xfrm>
              <a:off x="5511801" y="1176338"/>
              <a:ext cx="3059112" cy="447674"/>
              <a:chOff x="598488" y="1176338"/>
              <a:chExt cx="3059112" cy="447674"/>
            </a:xfrm>
          </p:grpSpPr>
          <p:cxnSp>
            <p:nvCxnSpPr>
              <p:cNvPr id="94" name="Straight Connector 93"/>
              <p:cNvCxnSpPr/>
              <p:nvPr/>
            </p:nvCxnSpPr>
            <p:spPr>
              <a:xfrm>
                <a:off x="598488" y="1176338"/>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98488" y="1617662"/>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a:off x="5502729" y="2038690"/>
              <a:ext cx="3059112" cy="447674"/>
              <a:chOff x="598488" y="1176338"/>
              <a:chExt cx="3059112" cy="447674"/>
            </a:xfrm>
          </p:grpSpPr>
          <p:cxnSp>
            <p:nvCxnSpPr>
              <p:cNvPr id="92" name="Straight Connector 91"/>
              <p:cNvCxnSpPr/>
              <p:nvPr/>
            </p:nvCxnSpPr>
            <p:spPr>
              <a:xfrm>
                <a:off x="598488" y="1176338"/>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98488" y="1617662"/>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42" name="Group 41"/>
          <p:cNvGrpSpPr/>
          <p:nvPr/>
        </p:nvGrpSpPr>
        <p:grpSpPr>
          <a:xfrm>
            <a:off x="5502729" y="1176338"/>
            <a:ext cx="3068184" cy="1310026"/>
            <a:chOff x="5502729" y="1176338"/>
            <a:chExt cx="3068184" cy="1310026"/>
          </a:xfrm>
        </p:grpSpPr>
        <p:grpSp>
          <p:nvGrpSpPr>
            <p:cNvPr id="6" name="Group 5"/>
            <p:cNvGrpSpPr/>
            <p:nvPr/>
          </p:nvGrpSpPr>
          <p:grpSpPr>
            <a:xfrm>
              <a:off x="5511801" y="1176338"/>
              <a:ext cx="3059112" cy="447674"/>
              <a:chOff x="598488" y="1176338"/>
              <a:chExt cx="3059112" cy="447674"/>
            </a:xfrm>
          </p:grpSpPr>
          <p:cxnSp>
            <p:nvCxnSpPr>
              <p:cNvPr id="5" name="Straight Connector 4"/>
              <p:cNvCxnSpPr/>
              <p:nvPr/>
            </p:nvCxnSpPr>
            <p:spPr>
              <a:xfrm>
                <a:off x="598488" y="1176338"/>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98488" y="1617662"/>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502729" y="2038690"/>
              <a:ext cx="3059112" cy="447674"/>
              <a:chOff x="598488" y="1176338"/>
              <a:chExt cx="3059112" cy="447674"/>
            </a:xfrm>
          </p:grpSpPr>
          <p:cxnSp>
            <p:nvCxnSpPr>
              <p:cNvPr id="85" name="Straight Connector 84"/>
              <p:cNvCxnSpPr/>
              <p:nvPr/>
            </p:nvCxnSpPr>
            <p:spPr>
              <a:xfrm>
                <a:off x="598488" y="1176338"/>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98488" y="1617662"/>
                <a:ext cx="3059112" cy="635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sp>
        <p:nvSpPr>
          <p:cNvPr id="59" name="Shape 59"/>
          <p:cNvSpPr txBox="1">
            <a:spLocks noGrp="1"/>
          </p:cNvSpPr>
          <p:nvPr>
            <p:ph type="title"/>
          </p:nvPr>
        </p:nvSpPr>
        <p:spPr>
          <a:xfrm>
            <a:off x="311700" y="292250"/>
            <a:ext cx="8520600"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Multi-Deck Standard Cell </a:t>
            </a:r>
            <a:r>
              <a:rPr lang="en-US" b="1" dirty="0"/>
              <a:t>Legalization Problem</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grpSp>
        <p:nvGrpSpPr>
          <p:cNvPr id="1074" name="Group 1073"/>
          <p:cNvGrpSpPr/>
          <p:nvPr/>
        </p:nvGrpSpPr>
        <p:grpSpPr>
          <a:xfrm>
            <a:off x="588963" y="1027113"/>
            <a:ext cx="7978775" cy="3188188"/>
            <a:chOff x="588963" y="1027113"/>
            <a:chExt cx="7978775" cy="3188188"/>
          </a:xfrm>
        </p:grpSpPr>
        <p:grpSp>
          <p:nvGrpSpPr>
            <p:cNvPr id="3" name="Group 2"/>
            <p:cNvGrpSpPr/>
            <p:nvPr/>
          </p:nvGrpSpPr>
          <p:grpSpPr>
            <a:xfrm>
              <a:off x="589728" y="3226662"/>
              <a:ext cx="2329492" cy="988639"/>
              <a:chOff x="-4380491" y="3920937"/>
              <a:chExt cx="2329492" cy="988639"/>
            </a:xfrm>
          </p:grpSpPr>
          <p:sp>
            <p:nvSpPr>
              <p:cNvPr id="8" name="Rectangle 7"/>
              <p:cNvSpPr/>
              <p:nvPr/>
            </p:nvSpPr>
            <p:spPr>
              <a:xfrm>
                <a:off x="-4380491" y="4505234"/>
                <a:ext cx="718599" cy="404342"/>
              </a:xfrm>
              <a:prstGeom prst="rect">
                <a:avLst/>
              </a:prstGeom>
              <a:solidFill>
                <a:schemeClr val="accent1">
                  <a:alpha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90013" y="4538128"/>
                <a:ext cx="1639014" cy="338554"/>
              </a:xfrm>
              <a:prstGeom prst="rect">
                <a:avLst/>
              </a:prstGeom>
              <a:noFill/>
            </p:spPr>
            <p:txBody>
              <a:bodyPr wrap="square" rtlCol="0">
                <a:spAutoFit/>
              </a:bodyPr>
              <a:lstStyle/>
              <a:p>
                <a:pPr algn="ctr"/>
                <a:r>
                  <a:rPr lang="en-US" sz="1600" dirty="0"/>
                  <a:t>Movable cells</a:t>
                </a:r>
              </a:p>
            </p:txBody>
          </p:sp>
          <p:sp>
            <p:nvSpPr>
              <p:cNvPr id="10" name="Rectangle 9"/>
              <p:cNvSpPr/>
              <p:nvPr/>
            </p:nvSpPr>
            <p:spPr>
              <a:xfrm>
                <a:off x="-4380491" y="3920937"/>
                <a:ext cx="718599" cy="404342"/>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718394" y="3941805"/>
                <a:ext cx="1639013" cy="338554"/>
              </a:xfrm>
              <a:prstGeom prst="rect">
                <a:avLst/>
              </a:prstGeom>
              <a:noFill/>
            </p:spPr>
            <p:txBody>
              <a:bodyPr wrap="square" rtlCol="0">
                <a:spAutoFit/>
              </a:bodyPr>
              <a:lstStyle/>
              <a:p>
                <a:pPr algn="ctr"/>
                <a:r>
                  <a:rPr lang="en-US" sz="1600" dirty="0"/>
                  <a:t>Blocked area</a:t>
                </a:r>
              </a:p>
            </p:txBody>
          </p:sp>
        </p:grpSp>
        <p:sp>
          <p:nvSpPr>
            <p:cNvPr id="4" name="Arrow: Right 3"/>
            <p:cNvSpPr/>
            <p:nvPr/>
          </p:nvSpPr>
          <p:spPr>
            <a:xfrm>
              <a:off x="4071859" y="1667138"/>
              <a:ext cx="1106373" cy="520349"/>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p:cNvGrpSpPr>
              <a:grpSpLocks noChangeAspect="1"/>
            </p:cNvGrpSpPr>
            <p:nvPr/>
          </p:nvGrpSpPr>
          <p:grpSpPr bwMode="auto">
            <a:xfrm>
              <a:off x="588963" y="1035050"/>
              <a:ext cx="3074987" cy="1868488"/>
              <a:chOff x="371" y="652"/>
              <a:chExt cx="1937" cy="1177"/>
            </a:xfrm>
          </p:grpSpPr>
          <p:sp>
            <p:nvSpPr>
              <p:cNvPr id="43" name="Rectangle 36"/>
              <p:cNvSpPr>
                <a:spLocks noChangeArrowheads="1"/>
              </p:cNvSpPr>
              <p:nvPr/>
            </p:nvSpPr>
            <p:spPr bwMode="auto">
              <a:xfrm>
                <a:off x="1042" y="657"/>
                <a:ext cx="335" cy="116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0000"/>
                  </a:solidFill>
                </a:endParaRPr>
              </a:p>
            </p:txBody>
          </p:sp>
          <p:sp>
            <p:nvSpPr>
              <p:cNvPr id="12" name="AutoShape 3"/>
              <p:cNvSpPr>
                <a:spLocks noChangeAspect="1" noChangeArrowheads="1" noTextEdit="1"/>
              </p:cNvSpPr>
              <p:nvPr/>
            </p:nvSpPr>
            <p:spPr bwMode="auto">
              <a:xfrm>
                <a:off x="371" y="652"/>
                <a:ext cx="1937" cy="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5"/>
              <p:cNvSpPr>
                <a:spLocks noChangeArrowheads="1"/>
              </p:cNvSpPr>
              <p:nvPr/>
            </p:nvSpPr>
            <p:spPr bwMode="auto">
              <a:xfrm>
                <a:off x="377" y="657"/>
                <a:ext cx="1927" cy="1168"/>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6"/>
              <p:cNvSpPr>
                <a:spLocks noChangeArrowheads="1"/>
              </p:cNvSpPr>
              <p:nvPr/>
            </p:nvSpPr>
            <p:spPr bwMode="auto">
              <a:xfrm>
                <a:off x="486" y="745"/>
                <a:ext cx="447" cy="271"/>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7"/>
              <p:cNvSpPr>
                <a:spLocks noChangeArrowheads="1"/>
              </p:cNvSpPr>
              <p:nvPr/>
            </p:nvSpPr>
            <p:spPr bwMode="auto">
              <a:xfrm>
                <a:off x="486" y="745"/>
                <a:ext cx="447" cy="271"/>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8"/>
              <p:cNvSpPr>
                <a:spLocks noChangeArrowheads="1"/>
              </p:cNvSpPr>
              <p:nvPr/>
            </p:nvSpPr>
            <p:spPr bwMode="auto">
              <a:xfrm>
                <a:off x="633" y="823"/>
                <a:ext cx="13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9"/>
              <p:cNvSpPr>
                <a:spLocks noChangeArrowheads="1"/>
              </p:cNvSpPr>
              <p:nvPr/>
            </p:nvSpPr>
            <p:spPr bwMode="auto">
              <a:xfrm>
                <a:off x="718" y="823"/>
                <a:ext cx="1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11"/>
              <p:cNvSpPr>
                <a:spLocks noChangeArrowheads="1"/>
              </p:cNvSpPr>
              <p:nvPr/>
            </p:nvSpPr>
            <p:spPr bwMode="auto">
              <a:xfrm>
                <a:off x="821" y="971"/>
                <a:ext cx="333" cy="269"/>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2"/>
              <p:cNvSpPr>
                <a:spLocks noChangeArrowheads="1"/>
              </p:cNvSpPr>
              <p:nvPr/>
            </p:nvSpPr>
            <p:spPr bwMode="auto">
              <a:xfrm>
                <a:off x="912" y="1049"/>
                <a:ext cx="13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3"/>
              <p:cNvSpPr>
                <a:spLocks noChangeArrowheads="1"/>
              </p:cNvSpPr>
              <p:nvPr/>
            </p:nvSpPr>
            <p:spPr bwMode="auto">
              <a:xfrm>
                <a:off x="998" y="1049"/>
                <a:ext cx="1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8"/>
              <p:cNvSpPr>
                <a:spLocks noChangeArrowheads="1"/>
              </p:cNvSpPr>
              <p:nvPr/>
            </p:nvSpPr>
            <p:spPr bwMode="auto">
              <a:xfrm>
                <a:off x="377" y="1144"/>
                <a:ext cx="444" cy="530"/>
              </a:xfrm>
              <a:prstGeom prst="rect">
                <a:avLst/>
              </a:prstGeom>
              <a:solidFill>
                <a:srgbClr val="F9C499"/>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28" name="Rectangle 20"/>
              <p:cNvSpPr>
                <a:spLocks noChangeArrowheads="1"/>
              </p:cNvSpPr>
              <p:nvPr/>
            </p:nvSpPr>
            <p:spPr bwMode="auto">
              <a:xfrm>
                <a:off x="524" y="1358"/>
                <a:ext cx="1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64326"/>
                    </a:solidFill>
                    <a:effectLst/>
                    <a:latin typeface="Arial" panose="020B0604020202020204" pitchFamily="34" charset="0"/>
                  </a:rPr>
                  <a:t>C4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2"/>
              <p:cNvSpPr>
                <a:spLocks noChangeArrowheads="1"/>
              </p:cNvSpPr>
              <p:nvPr/>
            </p:nvSpPr>
            <p:spPr bwMode="auto">
              <a:xfrm>
                <a:off x="653" y="1152"/>
                <a:ext cx="336" cy="269"/>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3"/>
              <p:cNvSpPr>
                <a:spLocks noChangeArrowheads="1"/>
              </p:cNvSpPr>
              <p:nvPr/>
            </p:nvSpPr>
            <p:spPr bwMode="auto">
              <a:xfrm>
                <a:off x="653" y="1152"/>
                <a:ext cx="336" cy="269"/>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4"/>
              <p:cNvSpPr>
                <a:spLocks noChangeArrowheads="1"/>
              </p:cNvSpPr>
              <p:nvPr/>
            </p:nvSpPr>
            <p:spPr bwMode="auto">
              <a:xfrm>
                <a:off x="745" y="1227"/>
                <a:ext cx="13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25"/>
              <p:cNvSpPr>
                <a:spLocks noChangeArrowheads="1"/>
              </p:cNvSpPr>
              <p:nvPr/>
            </p:nvSpPr>
            <p:spPr bwMode="auto">
              <a:xfrm>
                <a:off x="830" y="1227"/>
                <a:ext cx="1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7"/>
              <p:cNvSpPr>
                <a:spLocks noChangeArrowheads="1"/>
              </p:cNvSpPr>
              <p:nvPr/>
            </p:nvSpPr>
            <p:spPr bwMode="auto">
              <a:xfrm>
                <a:off x="1377" y="971"/>
                <a:ext cx="444" cy="269"/>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28"/>
              <p:cNvSpPr>
                <a:spLocks noChangeArrowheads="1"/>
              </p:cNvSpPr>
              <p:nvPr/>
            </p:nvSpPr>
            <p:spPr bwMode="auto">
              <a:xfrm>
                <a:off x="1524" y="1049"/>
                <a:ext cx="13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29"/>
              <p:cNvSpPr>
                <a:spLocks noChangeArrowheads="1"/>
              </p:cNvSpPr>
              <p:nvPr/>
            </p:nvSpPr>
            <p:spPr bwMode="auto">
              <a:xfrm>
                <a:off x="1610" y="1049"/>
                <a:ext cx="11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2"/>
              <p:cNvSpPr>
                <a:spLocks noChangeArrowheads="1"/>
              </p:cNvSpPr>
              <p:nvPr/>
            </p:nvSpPr>
            <p:spPr bwMode="auto">
              <a:xfrm>
                <a:off x="1636" y="154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3"/>
              <p:cNvSpPr>
                <a:spLocks noChangeArrowheads="1"/>
              </p:cNvSpPr>
              <p:nvPr/>
            </p:nvSpPr>
            <p:spPr bwMode="auto">
              <a:xfrm>
                <a:off x="1721" y="154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7"/>
              <p:cNvSpPr>
                <a:spLocks noChangeArrowheads="1"/>
              </p:cNvSpPr>
              <p:nvPr/>
            </p:nvSpPr>
            <p:spPr bwMode="auto">
              <a:xfrm>
                <a:off x="1042" y="657"/>
                <a:ext cx="335" cy="1168"/>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821" y="971"/>
                <a:ext cx="333" cy="269"/>
              </a:xfrm>
              <a:prstGeom prst="rect">
                <a:avLst/>
              </a:prstGeom>
              <a:solidFill>
                <a:srgbClr val="F9C499"/>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n-US" dirty="0"/>
                  <a:t>C2</a:t>
                </a:r>
              </a:p>
            </p:txBody>
          </p:sp>
          <p:sp>
            <p:nvSpPr>
              <p:cNvPr id="22" name="Rectangle 14"/>
              <p:cNvSpPr>
                <a:spLocks noChangeArrowheads="1"/>
              </p:cNvSpPr>
              <p:nvPr/>
            </p:nvSpPr>
            <p:spPr bwMode="auto">
              <a:xfrm>
                <a:off x="1891" y="903"/>
                <a:ext cx="279" cy="831"/>
              </a:xfrm>
              <a:prstGeom prst="rect">
                <a:avLst/>
              </a:prstGeom>
              <a:solidFill>
                <a:srgbClr val="F9C499"/>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n-US" dirty="0" smtClean="0"/>
                  <a:t>C8</a:t>
                </a:r>
                <a:endParaRPr lang="en-US" dirty="0"/>
              </a:p>
            </p:txBody>
          </p:sp>
          <p:sp>
            <p:nvSpPr>
              <p:cNvPr id="34" name="Rectangle 26"/>
              <p:cNvSpPr>
                <a:spLocks noChangeArrowheads="1"/>
              </p:cNvSpPr>
              <p:nvPr/>
            </p:nvSpPr>
            <p:spPr bwMode="auto">
              <a:xfrm>
                <a:off x="1377" y="971"/>
                <a:ext cx="444" cy="269"/>
              </a:xfrm>
              <a:prstGeom prst="rect">
                <a:avLst/>
              </a:prstGeom>
              <a:solidFill>
                <a:srgbClr val="F9C499"/>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n-US" dirty="0"/>
                  <a:t>C6</a:t>
                </a:r>
              </a:p>
            </p:txBody>
          </p:sp>
        </p:grpSp>
        <p:grpSp>
          <p:nvGrpSpPr>
            <p:cNvPr id="45" name="Group 40"/>
            <p:cNvGrpSpPr>
              <a:grpSpLocks noChangeAspect="1"/>
            </p:cNvGrpSpPr>
            <p:nvPr/>
          </p:nvGrpSpPr>
          <p:grpSpPr bwMode="auto">
            <a:xfrm>
              <a:off x="5492750" y="1027113"/>
              <a:ext cx="3074988" cy="1884363"/>
              <a:chOff x="3460" y="647"/>
              <a:chExt cx="1937" cy="1187"/>
            </a:xfrm>
          </p:grpSpPr>
          <p:sp>
            <p:nvSpPr>
              <p:cNvPr id="46" name="AutoShape 39"/>
              <p:cNvSpPr>
                <a:spLocks noChangeAspect="1" noChangeArrowheads="1" noTextEdit="1"/>
              </p:cNvSpPr>
              <p:nvPr/>
            </p:nvSpPr>
            <p:spPr bwMode="auto">
              <a:xfrm>
                <a:off x="3460" y="647"/>
                <a:ext cx="1937" cy="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p:nvSpPr>
            <p:spPr bwMode="auto">
              <a:xfrm>
                <a:off x="3466" y="652"/>
                <a:ext cx="1927" cy="1178"/>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p:nvSpPr>
            <p:spPr bwMode="auto">
              <a:xfrm>
                <a:off x="3575" y="741"/>
                <a:ext cx="447" cy="273"/>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p:nvSpPr>
            <p:spPr bwMode="auto">
              <a:xfrm>
                <a:off x="3575" y="741"/>
                <a:ext cx="447" cy="273"/>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p:nvSpPr>
            <p:spPr bwMode="auto">
              <a:xfrm>
                <a:off x="3722" y="820"/>
                <a:ext cx="13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5"/>
              <p:cNvSpPr>
                <a:spLocks noChangeArrowheads="1"/>
              </p:cNvSpPr>
              <p:nvPr/>
            </p:nvSpPr>
            <p:spPr bwMode="auto">
              <a:xfrm>
                <a:off x="3807" y="820"/>
                <a:ext cx="1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6"/>
              <p:cNvSpPr>
                <a:spLocks noChangeArrowheads="1"/>
              </p:cNvSpPr>
              <p:nvPr/>
            </p:nvSpPr>
            <p:spPr bwMode="auto">
              <a:xfrm>
                <a:off x="3798" y="1014"/>
                <a:ext cx="333" cy="271"/>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47"/>
              <p:cNvSpPr>
                <a:spLocks noChangeArrowheads="1"/>
              </p:cNvSpPr>
              <p:nvPr/>
            </p:nvSpPr>
            <p:spPr bwMode="auto">
              <a:xfrm>
                <a:off x="3798" y="1014"/>
                <a:ext cx="333" cy="271"/>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8"/>
              <p:cNvSpPr>
                <a:spLocks noChangeArrowheads="1"/>
              </p:cNvSpPr>
              <p:nvPr/>
            </p:nvSpPr>
            <p:spPr bwMode="auto">
              <a:xfrm>
                <a:off x="3890" y="1094"/>
                <a:ext cx="13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9"/>
              <p:cNvSpPr>
                <a:spLocks noChangeArrowheads="1"/>
              </p:cNvSpPr>
              <p:nvPr/>
            </p:nvSpPr>
            <p:spPr bwMode="auto">
              <a:xfrm>
                <a:off x="3975" y="1094"/>
                <a:ext cx="1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0"/>
              <p:cNvSpPr>
                <a:spLocks noChangeArrowheads="1"/>
              </p:cNvSpPr>
              <p:nvPr/>
            </p:nvSpPr>
            <p:spPr bwMode="auto">
              <a:xfrm>
                <a:off x="4466" y="741"/>
                <a:ext cx="665" cy="277"/>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1"/>
              <p:cNvSpPr>
                <a:spLocks noChangeArrowheads="1"/>
              </p:cNvSpPr>
              <p:nvPr/>
            </p:nvSpPr>
            <p:spPr bwMode="auto">
              <a:xfrm>
                <a:off x="4466" y="741"/>
                <a:ext cx="668" cy="273"/>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2"/>
              <p:cNvSpPr>
                <a:spLocks noChangeArrowheads="1"/>
              </p:cNvSpPr>
              <p:nvPr/>
            </p:nvSpPr>
            <p:spPr bwMode="auto">
              <a:xfrm>
                <a:off x="4725" y="820"/>
                <a:ext cx="13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4326"/>
                    </a:solidFill>
                    <a:effectLst/>
                    <a:latin typeface="Arial" panose="020B0604020202020204" pitchFamily="34" charset="0"/>
                  </a:rPr>
                  <a: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3"/>
              <p:cNvSpPr>
                <a:spLocks noChangeArrowheads="1"/>
              </p:cNvSpPr>
              <p:nvPr/>
            </p:nvSpPr>
            <p:spPr bwMode="auto">
              <a:xfrm>
                <a:off x="4810" y="820"/>
                <a:ext cx="1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64326"/>
                    </a:solidFill>
                    <a:effectLst/>
                    <a:latin typeface="Arial" panose="020B0604020202020204" pitchFamily="34" charset="0"/>
                  </a:rPr>
                  <a:t>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4"/>
              <p:cNvSpPr>
                <a:spLocks noChangeArrowheads="1"/>
              </p:cNvSpPr>
              <p:nvPr/>
            </p:nvSpPr>
            <p:spPr bwMode="auto">
              <a:xfrm>
                <a:off x="3466" y="1285"/>
                <a:ext cx="444" cy="545"/>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5"/>
              <p:cNvSpPr>
                <a:spLocks noChangeArrowheads="1"/>
              </p:cNvSpPr>
              <p:nvPr/>
            </p:nvSpPr>
            <p:spPr bwMode="auto">
              <a:xfrm>
                <a:off x="3466" y="1285"/>
                <a:ext cx="444" cy="545"/>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6" name="Rectangle 56"/>
              <p:cNvSpPr>
                <a:spLocks noChangeArrowheads="1"/>
              </p:cNvSpPr>
              <p:nvPr/>
            </p:nvSpPr>
            <p:spPr bwMode="auto">
              <a:xfrm>
                <a:off x="3613" y="1509"/>
                <a:ext cx="12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64326"/>
                    </a:solidFill>
                    <a:effectLst/>
                    <a:latin typeface="Arial" panose="020B0604020202020204" pitchFamily="34" charset="0"/>
                  </a:rPr>
                  <a:t>C4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58" name="Rectangle 58"/>
              <p:cNvSpPr>
                <a:spLocks noChangeArrowheads="1"/>
              </p:cNvSpPr>
              <p:nvPr/>
            </p:nvSpPr>
            <p:spPr bwMode="auto">
              <a:xfrm>
                <a:off x="3466" y="1014"/>
                <a:ext cx="332" cy="271"/>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Rectangle 59"/>
              <p:cNvSpPr>
                <a:spLocks noChangeArrowheads="1"/>
              </p:cNvSpPr>
              <p:nvPr/>
            </p:nvSpPr>
            <p:spPr bwMode="auto">
              <a:xfrm>
                <a:off x="3466" y="1014"/>
                <a:ext cx="332" cy="271"/>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Rectangle 60"/>
              <p:cNvSpPr>
                <a:spLocks noChangeArrowheads="1"/>
              </p:cNvSpPr>
              <p:nvPr/>
            </p:nvSpPr>
            <p:spPr bwMode="auto">
              <a:xfrm>
                <a:off x="3557" y="1094"/>
                <a:ext cx="13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2" name="Rectangle 61"/>
              <p:cNvSpPr>
                <a:spLocks noChangeArrowheads="1"/>
              </p:cNvSpPr>
              <p:nvPr/>
            </p:nvSpPr>
            <p:spPr bwMode="auto">
              <a:xfrm>
                <a:off x="3642" y="1094"/>
                <a:ext cx="1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3" name="Rectangle 62"/>
              <p:cNvSpPr>
                <a:spLocks noChangeArrowheads="1"/>
              </p:cNvSpPr>
              <p:nvPr/>
            </p:nvSpPr>
            <p:spPr bwMode="auto">
              <a:xfrm>
                <a:off x="4466" y="1014"/>
                <a:ext cx="444" cy="271"/>
              </a:xfrm>
              <a:prstGeom prst="rect">
                <a:avLst/>
              </a:prstGeom>
              <a:solidFill>
                <a:srgbClr val="F9C4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63"/>
              <p:cNvSpPr>
                <a:spLocks noChangeArrowheads="1"/>
              </p:cNvSpPr>
              <p:nvPr/>
            </p:nvSpPr>
            <p:spPr bwMode="auto">
              <a:xfrm>
                <a:off x="4466" y="1014"/>
                <a:ext cx="444" cy="271"/>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64"/>
              <p:cNvSpPr>
                <a:spLocks noChangeArrowheads="1"/>
              </p:cNvSpPr>
              <p:nvPr/>
            </p:nvSpPr>
            <p:spPr bwMode="auto">
              <a:xfrm>
                <a:off x="4613" y="1094"/>
                <a:ext cx="13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6" name="Rectangle 65"/>
              <p:cNvSpPr>
                <a:spLocks noChangeArrowheads="1"/>
              </p:cNvSpPr>
              <p:nvPr/>
            </p:nvSpPr>
            <p:spPr bwMode="auto">
              <a:xfrm>
                <a:off x="4699" y="1094"/>
                <a:ext cx="118"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643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67" name="Rectangle 66"/>
              <p:cNvSpPr>
                <a:spLocks noChangeArrowheads="1"/>
              </p:cNvSpPr>
              <p:nvPr/>
            </p:nvSpPr>
            <p:spPr bwMode="auto">
              <a:xfrm>
                <a:off x="4577" y="1286"/>
                <a:ext cx="444" cy="545"/>
              </a:xfrm>
              <a:prstGeom prst="rect">
                <a:avLst/>
              </a:prstGeom>
              <a:solidFill>
                <a:srgbClr val="F9C499"/>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dirty="0"/>
              </a:p>
              <a:p>
                <a:r>
                  <a:rPr lang="en-US" dirty="0"/>
                  <a:t>    C7</a:t>
                </a:r>
              </a:p>
              <a:p>
                <a:r>
                  <a:rPr lang="en-US" dirty="0"/>
                  <a:t>    </a:t>
                </a:r>
              </a:p>
            </p:txBody>
          </p:sp>
          <p:sp>
            <p:nvSpPr>
              <p:cNvPr id="1071" name="Rectangle 70"/>
              <p:cNvSpPr>
                <a:spLocks noChangeArrowheads="1"/>
              </p:cNvSpPr>
              <p:nvPr/>
            </p:nvSpPr>
            <p:spPr bwMode="auto">
              <a:xfrm>
                <a:off x="4131" y="652"/>
                <a:ext cx="335" cy="1178"/>
              </a:xfrm>
              <a:prstGeom prst="rect">
                <a:avLst/>
              </a:prstGeom>
              <a:solidFill>
                <a:srgbClr val="7BFB7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95" name="Picture 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 y="652"/>
                <a:ext cx="335" cy="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2" name="Rectangle 72"/>
              <p:cNvSpPr>
                <a:spLocks noChangeArrowheads="1"/>
              </p:cNvSpPr>
              <p:nvPr/>
            </p:nvSpPr>
            <p:spPr bwMode="auto">
              <a:xfrm>
                <a:off x="4131" y="652"/>
                <a:ext cx="335" cy="117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Rectangle 73"/>
              <p:cNvSpPr>
                <a:spLocks noChangeArrowheads="1"/>
              </p:cNvSpPr>
              <p:nvPr/>
            </p:nvSpPr>
            <p:spPr bwMode="auto">
              <a:xfrm>
                <a:off x="4131" y="652"/>
                <a:ext cx="335" cy="1178"/>
              </a:xfrm>
              <a:prstGeom prst="rect">
                <a:avLst/>
              </a:prstGeom>
              <a:noFill/>
              <a:ln w="1588" cap="rnd">
                <a:solidFill>
                  <a:srgbClr val="16432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96" name="Rectangle 66">
            <a:extLst>
              <a:ext uri="{FF2B5EF4-FFF2-40B4-BE49-F238E27FC236}">
                <a16:creationId xmlns:a16="http://schemas.microsoft.com/office/drawing/2014/main" xmlns="" id="{E114ACFC-A12D-46BE-93DF-8E2E2CCE3A2D}"/>
              </a:ext>
            </a:extLst>
          </p:cNvPr>
          <p:cNvSpPr>
            <a:spLocks noChangeArrowheads="1"/>
          </p:cNvSpPr>
          <p:nvPr/>
        </p:nvSpPr>
        <p:spPr bwMode="auto">
          <a:xfrm>
            <a:off x="2392362" y="1867878"/>
            <a:ext cx="704850" cy="865188"/>
          </a:xfrm>
          <a:prstGeom prst="rect">
            <a:avLst/>
          </a:prstGeom>
          <a:solidFill>
            <a:srgbClr val="F9C499"/>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dirty="0"/>
          </a:p>
          <a:p>
            <a:r>
              <a:rPr lang="en-US" dirty="0"/>
              <a:t>    C7</a:t>
            </a:r>
          </a:p>
          <a:p>
            <a:r>
              <a:rPr lang="en-US" dirty="0"/>
              <a:t>    </a:t>
            </a:r>
          </a:p>
        </p:txBody>
      </p:sp>
      <p:sp>
        <p:nvSpPr>
          <p:cNvPr id="2" name="TextBox 1"/>
          <p:cNvSpPr txBox="1"/>
          <p:nvPr/>
        </p:nvSpPr>
        <p:spPr>
          <a:xfrm>
            <a:off x="3767927" y="3200563"/>
            <a:ext cx="5084771"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smtClean="0"/>
              <a:t>A </a:t>
            </a:r>
            <a:r>
              <a:rPr lang="en-US" sz="1800" b="1" dirty="0" smtClean="0"/>
              <a:t>mixed-size</a:t>
            </a:r>
            <a:r>
              <a:rPr lang="en-US" sz="1800" dirty="0" smtClean="0"/>
              <a:t> legalization problem.  </a:t>
            </a:r>
          </a:p>
          <a:p>
            <a:pPr marL="285750" indent="-285750">
              <a:buFont typeface="Arial" panose="020B0604020202020204" pitchFamily="34" charset="0"/>
              <a:buChar char="•"/>
            </a:pPr>
            <a:r>
              <a:rPr lang="en-US" sz="1800" dirty="0" smtClean="0"/>
              <a:t>More challenging to model than the standard single-deck cell legalization problem.  </a:t>
            </a:r>
          </a:p>
          <a:p>
            <a:pPr marL="285750" indent="-285750">
              <a:buFont typeface="Arial" panose="020B0604020202020204" pitchFamily="34" charset="0"/>
              <a:buChar char="•"/>
            </a:pPr>
            <a:r>
              <a:rPr lang="en-US" sz="1800" dirty="0" smtClean="0"/>
              <a:t>Akin to an NP-hard multi-commodity network flow/Assignment problem.</a:t>
            </a:r>
            <a:endParaRPr lang="en-US" sz="1800" dirty="0"/>
          </a:p>
        </p:txBody>
      </p:sp>
      <p:sp>
        <p:nvSpPr>
          <p:cNvPr id="97" name="Rectangle 14"/>
          <p:cNvSpPr>
            <a:spLocks noChangeArrowheads="1"/>
          </p:cNvSpPr>
          <p:nvPr/>
        </p:nvSpPr>
        <p:spPr bwMode="auto">
          <a:xfrm>
            <a:off x="7974806" y="1592956"/>
            <a:ext cx="442912" cy="1319213"/>
          </a:xfrm>
          <a:prstGeom prst="rect">
            <a:avLst/>
          </a:prstGeom>
          <a:solidFill>
            <a:srgbClr val="F9C499"/>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a:lnSpc>
                <a:spcPct val="150000"/>
              </a:lnSpc>
            </a:pPr>
            <a:r>
              <a:rPr lang="en-US" dirty="0" smtClean="0"/>
              <a:t>C8</a:t>
            </a:r>
            <a:endParaRPr lang="en-US" dirty="0"/>
          </a:p>
        </p:txBody>
      </p:sp>
      <p:sp>
        <p:nvSpPr>
          <p:cNvPr id="98" name="Rectangle 50"/>
          <p:cNvSpPr>
            <a:spLocks noChangeArrowheads="1"/>
          </p:cNvSpPr>
          <p:nvPr/>
        </p:nvSpPr>
        <p:spPr bwMode="auto">
          <a:xfrm>
            <a:off x="2195059" y="1177996"/>
            <a:ext cx="993775" cy="439738"/>
          </a:xfrm>
          <a:prstGeom prst="rect">
            <a:avLst/>
          </a:prstGeom>
          <a:solidFill>
            <a:srgbClr val="F9C499"/>
          </a:solidFill>
          <a:ln w="9525">
            <a:solidFill>
              <a:srgbClr val="000000"/>
            </a:solidFill>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99" name="Rectangle 52"/>
          <p:cNvSpPr>
            <a:spLocks noChangeArrowheads="1"/>
          </p:cNvSpPr>
          <p:nvPr/>
        </p:nvSpPr>
        <p:spPr bwMode="auto">
          <a:xfrm>
            <a:off x="2493167" y="1323707"/>
            <a:ext cx="1955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64326"/>
                </a:solidFill>
                <a:effectLst/>
                <a:latin typeface="Arial" panose="020B0604020202020204" pitchFamily="34" charset="0"/>
              </a:rPr>
              <a:t>C3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47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699" y="292250"/>
            <a:ext cx="8709457" cy="572700"/>
          </a:xfrm>
          <a:prstGeom prst="rect">
            <a:avLst/>
          </a:prstGeom>
          <a:solidFill>
            <a:srgbClr val="CFE2F3"/>
          </a:solidFill>
        </p:spPr>
        <p:txBody>
          <a:bodyPr lIns="91425" tIns="91425" rIns="91425" bIns="91425" anchor="t" anchorCtr="0">
            <a:noAutofit/>
          </a:bodyPr>
          <a:lstStyle/>
          <a:p>
            <a:pPr lvl="0" rtl="0">
              <a:spcBef>
                <a:spcPts val="0"/>
              </a:spcBef>
              <a:buNone/>
            </a:pPr>
            <a:r>
              <a:rPr lang="en-US" b="1" dirty="0" smtClean="0"/>
              <a:t>Standard Cell Legalization Challenges</a:t>
            </a:r>
            <a:endParaRPr lang="en" b="1" dirty="0"/>
          </a:p>
        </p:txBody>
      </p:sp>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graphicFrame>
        <p:nvGraphicFramePr>
          <p:cNvPr id="2" name="Diagram 1"/>
          <p:cNvGraphicFramePr/>
          <p:nvPr>
            <p:extLst>
              <p:ext uri="{D42A27DB-BD31-4B8C-83A1-F6EECF244321}">
                <p14:modId xmlns:p14="http://schemas.microsoft.com/office/powerpoint/2010/main" val="1923472804"/>
              </p:ext>
            </p:extLst>
          </p:nvPr>
        </p:nvGraphicFramePr>
        <p:xfrm>
          <a:off x="1114792" y="992816"/>
          <a:ext cx="6282051" cy="367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554742"/>
      </p:ext>
    </p:extLst>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11908</TotalTime>
  <Words>2863</Words>
  <Application>Microsoft Office PowerPoint</Application>
  <PresentationFormat>On-screen Show (16:9)</PresentationFormat>
  <Paragraphs>1553</Paragraphs>
  <Slides>48</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vt:lpstr>
      <vt:lpstr>Calibri</vt:lpstr>
      <vt:lpstr>Cambria Math</vt:lpstr>
      <vt:lpstr>Times New Roman</vt:lpstr>
      <vt:lpstr>Wingdings</vt:lpstr>
      <vt:lpstr>simple-light-2</vt:lpstr>
      <vt:lpstr>ICCAD-2017 CAD Contest for Multi-Deck Standard Cell Legalization: Problem Description, Benchmarks, and Results  </vt:lpstr>
      <vt:lpstr>Outline</vt:lpstr>
      <vt:lpstr>Problem Description &amp; Challenges</vt:lpstr>
      <vt:lpstr>A Sample of Multi-Deck Cells</vt:lpstr>
      <vt:lpstr>Motivation:  Why use multi-deck cells?</vt:lpstr>
      <vt:lpstr>Traditional Single-Deck Legalization Requirements</vt:lpstr>
      <vt:lpstr>Multi-Deck Standard Cell Legalization Requirements</vt:lpstr>
      <vt:lpstr>Multi-Deck Standard Cell Legalization Problem</vt:lpstr>
      <vt:lpstr>Standard Cell Legalization Challenges</vt:lpstr>
      <vt:lpstr>Multi-Deck Standard Cell Legalization Challenges</vt:lpstr>
      <vt:lpstr>Contest Legalization  Problem Constraints</vt:lpstr>
      <vt:lpstr>Hard Constraints for the contest</vt:lpstr>
      <vt:lpstr>P/G Alignment</vt:lpstr>
      <vt:lpstr>Fence Region Constraints</vt:lpstr>
      <vt:lpstr>Soft Constraints for the Contest</vt:lpstr>
      <vt:lpstr>Challenges – Edge Spacing Constraints</vt:lpstr>
      <vt:lpstr>Evaluation Metrics</vt:lpstr>
      <vt:lpstr>Evaluation Metrics</vt:lpstr>
      <vt:lpstr>Total Design Score</vt:lpstr>
      <vt:lpstr>Maximum Cell Movement Score</vt:lpstr>
      <vt:lpstr>Average Movement Score</vt:lpstr>
      <vt:lpstr>HPWL Score</vt:lpstr>
      <vt:lpstr>Runtime Score</vt:lpstr>
      <vt:lpstr>Soft Detailed Routing Score</vt:lpstr>
      <vt:lpstr>Benchmark Design Suites</vt:lpstr>
      <vt:lpstr>Benchmark Format</vt:lpstr>
      <vt:lpstr>Benchmark Design Suites</vt:lpstr>
      <vt:lpstr>Released Benchmark Suite</vt:lpstr>
      <vt:lpstr>Hidden Benchmark Suite</vt:lpstr>
      <vt:lpstr>Contest Results</vt:lpstr>
      <vt:lpstr>Teams</vt:lpstr>
      <vt:lpstr>Released Suite Scores</vt:lpstr>
      <vt:lpstr>Hidden Suite Scores</vt:lpstr>
      <vt:lpstr>And Now, Introducing the Top 6 Winning Teams! </vt:lpstr>
      <vt:lpstr>The Winners!</vt:lpstr>
      <vt:lpstr>Released Benchmark Scores (runtime adjusted)</vt:lpstr>
      <vt:lpstr>Hidden Benchmark Scores (runtime adjusted)</vt:lpstr>
      <vt:lpstr>Impact of Hidden Benchmark on Final Scores</vt:lpstr>
      <vt:lpstr>Top 6 Teams</vt:lpstr>
      <vt:lpstr>Honorable Mention </vt:lpstr>
      <vt:lpstr>Honorable Mention </vt:lpstr>
      <vt:lpstr>Honorable Mention </vt:lpstr>
      <vt:lpstr>3rd Place </vt:lpstr>
      <vt:lpstr>2nd Place </vt:lpstr>
      <vt:lpstr>1st Place </vt:lpstr>
      <vt:lpstr>Released Benchmark Scores (runtime adjusted)</vt:lpstr>
      <vt:lpstr>Hidden Benchmark Scores (runtime adjusted)</vt:lpstr>
      <vt:lpstr>ICCAD-2017 CAD Contest for Multi-Deck Standard Cell Legalization: Problem Description, Benchmarks, and Results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 Robust Network Flow-based Standard-Cell Legalization Method for Minimizing Maximum Movement</dc:title>
  <dc:creator>Nima Darav</dc:creator>
  <cp:keywords>Public</cp:keywords>
  <cp:lastModifiedBy>Ismail S. K. Bustany</cp:lastModifiedBy>
  <cp:revision>380</cp:revision>
  <dcterms:modified xsi:type="dcterms:W3CDTF">2017-11-13T18:38:51Z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509c58e4-97ba-4947-acc8-22aab08c3d00</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Yes</vt:lpwstr>
  </property>
  <property fmtid="{D5CDD505-2E9C-101B-9397-08002B2CF9AE}" pid="6" name="XilinxPublication Year">
    <vt:lpwstr>2017</vt:lpwstr>
  </property>
  <property fmtid="{D5CDD505-2E9C-101B-9397-08002B2CF9AE}" pid="7" name="XilinxRemoveLegacyFooters">
    <vt:lpwstr>Yes</vt:lpwstr>
  </property>
</Properties>
</file>