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2.xml" ContentType="application/vnd.openxmlformats-officedocument.presentationml.notesSlide+xml"/>
  <Override PartName="/ppt/notesSlides/notesSlide26.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26.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9.png" ContentType="image/png"/>
  <Override PartName="/ppt/media/image57.png" ContentType="image/png"/>
  <Override PartName="/ppt/media/image28.jpeg" ContentType="image/jpeg"/>
  <Override PartName="/ppt/media/image1.png" ContentType="image/png"/>
  <Override PartName="/ppt/media/image58.png" ContentType="image/png"/>
  <Override PartName="/ppt/media/image2.png" ContentType="image/png"/>
  <Override PartName="/ppt/media/image59.png" ContentType="image/png"/>
  <Override PartName="/ppt/media/image3.png" ContentType="image/png"/>
  <Override PartName="/ppt/media/image6.jpeg" ContentType="image/jpeg"/>
  <Override PartName="/ppt/media/image4.png" ContentType="image/png"/>
  <Override PartName="/ppt/media/image7.png" ContentType="image/png"/>
  <Override PartName="/ppt/media/image5.jpeg" ContentType="image/jpeg"/>
  <Override PartName="/ppt/media/image41.png" ContentType="image/png"/>
  <Override PartName="/ppt/media/image8.jpeg" ContentType="image/jpeg"/>
  <Override PartName="/ppt/media/image10.jpeg" ContentType="image/jpeg"/>
  <Override PartName="/ppt/media/image56.png" ContentType="image/png"/>
  <Override PartName="/ppt/media/image11.jpeg" ContentType="image/jpeg"/>
  <Override PartName="/ppt/media/image12.jpeg" ContentType="image/jpeg"/>
  <Override PartName="/ppt/media/image19.png" ContentType="image/png"/>
  <Override PartName="/ppt/media/image13.jpeg" ContentType="image/jpeg"/>
  <Override PartName="/ppt/media/image14.png" ContentType="image/png"/>
  <Override PartName="/ppt/media/image39.png" ContentType="image/png"/>
  <Override PartName="/ppt/media/image15.jpeg" ContentType="image/jpeg"/>
  <Override PartName="/ppt/media/image49.png" ContentType="image/png"/>
  <Override PartName="/ppt/media/image16.jpeg" ContentType="image/jpeg"/>
  <Override PartName="/ppt/media/image17.png" ContentType="image/png"/>
  <Override PartName="/ppt/media/image18.png" ContentType="image/png"/>
  <Override PartName="/ppt/media/image20.png" ContentType="image/png"/>
  <Override PartName="/ppt/media/image66.wmf" ContentType="image/x-wmf"/>
  <Override PartName="/ppt/media/image54.png" ContentType="image/png"/>
  <Override PartName="/ppt/media/image21.jpeg" ContentType="image/jpe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42.jpeg" ContentType="image/jpeg"/>
  <Override PartName="/ppt/media/image40.png" ContentType="image/png"/>
  <Override PartName="/ppt/media/image50.png" ContentType="image/png"/>
  <Override PartName="/ppt/media/image43.jpeg" ContentType="image/jpeg"/>
  <Override PartName="/ppt/media/image60.png" ContentType="image/png"/>
  <Override PartName="/ppt/media/image44.jpeg" ContentType="image/jpeg"/>
  <Override PartName="/ppt/media/image45.png" ContentType="image/png"/>
  <Override PartName="/ppt/media/image46.png" ContentType="image/png"/>
  <Override PartName="/ppt/media/image47.png" ContentType="image/png"/>
  <Override PartName="/ppt/media/image48.png" ContentType="image/png"/>
  <Override PartName="/ppt/media/image51.png" ContentType="image/png"/>
  <Override PartName="/ppt/media/image52.png" ContentType="image/png"/>
  <Override PartName="/ppt/media/image64.wmf" ContentType="image/x-wmf"/>
  <Override PartName="/ppt/media/image53.png" ContentType="image/png"/>
  <Override PartName="/ppt/media/image55.png" ContentType="image/png"/>
  <Override PartName="/ppt/media/image61.png" ContentType="image/png"/>
  <Override PartName="/ppt/media/image62.png" ContentType="image/png"/>
  <Override PartName="/ppt/media/image63.png" ContentType="image/png"/>
  <Override PartName="/ppt/media/image6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p:notesSz cx="6858000" cy="96583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FR" sz="4400" spc="-1" strike="noStrike">
                <a:solidFill>
                  <a:srgbClr val="000000"/>
                </a:solidFill>
                <a:latin typeface="Arial"/>
              </a:rPr>
              <a:t>Click to move the slide</a:t>
            </a:r>
            <a:endParaRPr b="0" lang="fr-FR"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p:spPr>
        <p:txBody>
          <a:bodyPr lIns="0" rIns="0" tIns="0" bIns="0">
            <a:noAutofit/>
          </a:bodyPr>
          <a:p>
            <a:r>
              <a:rPr b="0" lang="pt-BR" sz="2000" spc="-1" strike="noStrike">
                <a:latin typeface="Arial"/>
              </a:rPr>
              <a:t>Click to edit the notes format</a:t>
            </a:r>
            <a:endParaRPr b="0" lang="pt-BR" sz="2000" spc="-1" strike="noStrike">
              <a:latin typeface="Arial"/>
            </a:endParaRPr>
          </a:p>
        </p:txBody>
      </p:sp>
      <p:sp>
        <p:nvSpPr>
          <p:cNvPr id="167" name="PlaceHolder 3"/>
          <p:cNvSpPr>
            <a:spLocks noGrp="1"/>
          </p:cNvSpPr>
          <p:nvPr>
            <p:ph type="hdr"/>
          </p:nvPr>
        </p:nvSpPr>
        <p:spPr>
          <a:xfrm>
            <a:off x="0" y="0"/>
            <a:ext cx="3280680" cy="534240"/>
          </a:xfrm>
          <a:prstGeom prst="rect">
            <a:avLst/>
          </a:prstGeom>
        </p:spPr>
        <p:txBody>
          <a:bodyPr lIns="0" rIns="0" tIns="0" bIns="0">
            <a:noAutofit/>
          </a:bodyPr>
          <a:p>
            <a:r>
              <a:rPr b="0" lang="pt-BR" sz="1400" spc="-1" strike="noStrike">
                <a:latin typeface="Times New Roman"/>
              </a:rPr>
              <a:t>&lt;header&gt;</a:t>
            </a:r>
            <a:endParaRPr b="0" lang="pt-BR" sz="1400" spc="-1" strike="noStrike">
              <a:latin typeface="Times New Roman"/>
            </a:endParaRPr>
          </a:p>
        </p:txBody>
      </p:sp>
      <p:sp>
        <p:nvSpPr>
          <p:cNvPr id="168" name="PlaceHolder 4"/>
          <p:cNvSpPr>
            <a:spLocks noGrp="1"/>
          </p:cNvSpPr>
          <p:nvPr>
            <p:ph type="dt"/>
          </p:nvPr>
        </p:nvSpPr>
        <p:spPr>
          <a:xfrm>
            <a:off x="4278960" y="0"/>
            <a:ext cx="3280680" cy="534240"/>
          </a:xfrm>
          <a:prstGeom prst="rect">
            <a:avLst/>
          </a:prstGeom>
        </p:spPr>
        <p:txBody>
          <a:bodyPr lIns="0" rIns="0" tIns="0" bIns="0">
            <a:noAutofit/>
          </a:bodyPr>
          <a:p>
            <a:pPr algn="r"/>
            <a:r>
              <a:rPr b="0" lang="pt-BR" sz="1400" spc="-1" strike="noStrike">
                <a:latin typeface="Times New Roman"/>
              </a:rPr>
              <a:t>&lt;date/time&gt;</a:t>
            </a:r>
            <a:endParaRPr b="0" lang="pt-BR" sz="1400" spc="-1" strike="noStrike">
              <a:latin typeface="Times New Roman"/>
            </a:endParaRPr>
          </a:p>
        </p:txBody>
      </p:sp>
      <p:sp>
        <p:nvSpPr>
          <p:cNvPr id="169" name="PlaceHolder 5"/>
          <p:cNvSpPr>
            <a:spLocks noGrp="1"/>
          </p:cNvSpPr>
          <p:nvPr>
            <p:ph type="ftr"/>
          </p:nvPr>
        </p:nvSpPr>
        <p:spPr>
          <a:xfrm>
            <a:off x="0" y="10157400"/>
            <a:ext cx="3280680" cy="534240"/>
          </a:xfrm>
          <a:prstGeom prst="rect">
            <a:avLst/>
          </a:prstGeom>
        </p:spPr>
        <p:txBody>
          <a:bodyPr lIns="0" rIns="0" tIns="0" bIns="0" anchor="b">
            <a:noAutofit/>
          </a:bodyPr>
          <a:p>
            <a:r>
              <a:rPr b="0" lang="pt-BR" sz="1400" spc="-1" strike="noStrike">
                <a:latin typeface="Times New Roman"/>
              </a:rPr>
              <a:t>&lt;footer&gt;</a:t>
            </a:r>
            <a:endParaRPr b="0" lang="pt-BR" sz="1400" spc="-1" strike="noStrike">
              <a:latin typeface="Times New Roman"/>
            </a:endParaRPr>
          </a:p>
        </p:txBody>
      </p:sp>
      <p:sp>
        <p:nvSpPr>
          <p:cNvPr id="170"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644C9FA-8DEA-4872-84D4-D51D112CDB64}" type="slidenum">
              <a:rPr b="0" lang="pt-BR" sz="1400" spc="-1" strike="noStrike">
                <a:latin typeface="Times New Roman"/>
              </a:rPr>
              <a:t>&lt;number&gt;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1170000" y="841320"/>
            <a:ext cx="4517640" cy="3387240"/>
          </a:xfrm>
          <a:prstGeom prst="rect">
            <a:avLst/>
          </a:prstGeom>
        </p:spPr>
      </p:sp>
      <p:sp>
        <p:nvSpPr>
          <p:cNvPr id="507"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08"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F3ED81E9-1C38-47AF-960F-A0A51F79842C}"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1170000" y="841320"/>
            <a:ext cx="4517640" cy="3387240"/>
          </a:xfrm>
          <a:prstGeom prst="rect">
            <a:avLst/>
          </a:prstGeom>
        </p:spPr>
      </p:sp>
      <p:sp>
        <p:nvSpPr>
          <p:cNvPr id="492"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493"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7A8B8ACD-4DBE-40A1-A2B9-511A698452B9}"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1170000" y="841320"/>
            <a:ext cx="4517640" cy="3387240"/>
          </a:xfrm>
          <a:prstGeom prst="rect">
            <a:avLst/>
          </a:prstGeom>
        </p:spPr>
      </p:sp>
      <p:sp>
        <p:nvSpPr>
          <p:cNvPr id="510" name="PlaceHolder 2"/>
          <p:cNvSpPr>
            <a:spLocks noGrp="1"/>
          </p:cNvSpPr>
          <p:nvPr>
            <p:ph type="body"/>
          </p:nvPr>
        </p:nvSpPr>
        <p:spPr>
          <a:xfrm>
            <a:off x="914400" y="4587840"/>
            <a:ext cx="5028840" cy="4346280"/>
          </a:xfrm>
          <a:prstGeom prst="rect">
            <a:avLst/>
          </a:prstGeom>
        </p:spPr>
        <p:txBody>
          <a:bodyPr lIns="90360" rIns="90360" tIns="44280" bIns="44280">
            <a:normAutofit/>
          </a:bodyPr>
          <a:p>
            <a:endParaRPr b="0" lang="pt-BR" sz="2000" spc="-1" strike="noStrike">
              <a:latin typeface="Arial"/>
            </a:endParaRPr>
          </a:p>
        </p:txBody>
      </p:sp>
      <p:sp>
        <p:nvSpPr>
          <p:cNvPr id="511"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2243951B-661E-4AA8-9405-CA3B655BA798}"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1170000" y="841320"/>
            <a:ext cx="4517640" cy="3387240"/>
          </a:xfrm>
          <a:prstGeom prst="rect">
            <a:avLst/>
          </a:prstGeom>
        </p:spPr>
      </p:sp>
      <p:sp>
        <p:nvSpPr>
          <p:cNvPr id="513" name="PlaceHolder 2"/>
          <p:cNvSpPr>
            <a:spLocks noGrp="1"/>
          </p:cNvSpPr>
          <p:nvPr>
            <p:ph type="body"/>
          </p:nvPr>
        </p:nvSpPr>
        <p:spPr>
          <a:xfrm>
            <a:off x="914400" y="4587840"/>
            <a:ext cx="5028840" cy="4346280"/>
          </a:xfrm>
          <a:prstGeom prst="rect">
            <a:avLst/>
          </a:prstGeom>
        </p:spPr>
        <p:txBody>
          <a:bodyPr lIns="90360" rIns="90360" tIns="44280" bIns="44280">
            <a:normAutofit/>
          </a:bodyPr>
          <a:p>
            <a:endParaRPr b="0" lang="pt-BR" sz="2000" spc="-1" strike="noStrike">
              <a:latin typeface="Arial"/>
            </a:endParaRPr>
          </a:p>
        </p:txBody>
      </p:sp>
      <p:sp>
        <p:nvSpPr>
          <p:cNvPr id="514"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B7A962D5-D857-48E5-AFBE-5999422D9B6B}"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1170000" y="841320"/>
            <a:ext cx="4517640" cy="3387240"/>
          </a:xfrm>
          <a:prstGeom prst="rect">
            <a:avLst/>
          </a:prstGeom>
        </p:spPr>
      </p:sp>
      <p:sp>
        <p:nvSpPr>
          <p:cNvPr id="516" name="PlaceHolder 2"/>
          <p:cNvSpPr>
            <a:spLocks noGrp="1"/>
          </p:cNvSpPr>
          <p:nvPr>
            <p:ph type="body"/>
          </p:nvPr>
        </p:nvSpPr>
        <p:spPr>
          <a:xfrm>
            <a:off x="914400" y="4587840"/>
            <a:ext cx="5028840" cy="4346280"/>
          </a:xfrm>
          <a:prstGeom prst="rect">
            <a:avLst/>
          </a:prstGeom>
        </p:spPr>
        <p:txBody>
          <a:bodyPr lIns="90360" rIns="90360" tIns="44280" bIns="44280">
            <a:normAutofit/>
          </a:bodyPr>
          <a:p>
            <a:endParaRPr b="0" lang="pt-BR" sz="2000" spc="-1" strike="noStrike">
              <a:latin typeface="Arial"/>
            </a:endParaRPr>
          </a:p>
        </p:txBody>
      </p:sp>
      <p:sp>
        <p:nvSpPr>
          <p:cNvPr id="517"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9547E08A-7CEB-46AF-BAEF-CC70247F86A1}"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1170000" y="841320"/>
            <a:ext cx="4517640" cy="3387240"/>
          </a:xfrm>
          <a:prstGeom prst="rect">
            <a:avLst/>
          </a:prstGeom>
        </p:spPr>
      </p:sp>
      <p:sp>
        <p:nvSpPr>
          <p:cNvPr id="519"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20"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449F876C-3E2C-466B-B6BC-771DDFF6A8E7}"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Img"/>
          </p:nvPr>
        </p:nvSpPr>
        <p:spPr>
          <a:xfrm>
            <a:off x="1170000" y="841320"/>
            <a:ext cx="4517640" cy="3387240"/>
          </a:xfrm>
          <a:prstGeom prst="rect">
            <a:avLst/>
          </a:prstGeom>
        </p:spPr>
      </p:sp>
      <p:sp>
        <p:nvSpPr>
          <p:cNvPr id="522"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23"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A451B348-A408-4980-8596-757ABB60A4D9}"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1170000" y="841320"/>
            <a:ext cx="4517640" cy="3387240"/>
          </a:xfrm>
          <a:prstGeom prst="rect">
            <a:avLst/>
          </a:prstGeom>
        </p:spPr>
      </p:sp>
      <p:sp>
        <p:nvSpPr>
          <p:cNvPr id="525" name="PlaceHolder 2"/>
          <p:cNvSpPr>
            <a:spLocks noGrp="1"/>
          </p:cNvSpPr>
          <p:nvPr>
            <p:ph type="body"/>
          </p:nvPr>
        </p:nvSpPr>
        <p:spPr>
          <a:xfrm>
            <a:off x="914400" y="4587840"/>
            <a:ext cx="5028840" cy="4346280"/>
          </a:xfrm>
          <a:prstGeom prst="rect">
            <a:avLst/>
          </a:prstGeom>
        </p:spPr>
        <p:txBody>
          <a:bodyPr lIns="90360" rIns="90360" tIns="44280" bIns="44280">
            <a:noAutofit/>
          </a:bodyPr>
          <a:p>
            <a:pPr marL="216000" indent="-216000">
              <a:lnSpc>
                <a:spcPct val="100000"/>
              </a:lnSpc>
            </a:pPr>
            <a:r>
              <a:rPr b="0" lang="pt-BR" sz="1200" spc="-1" strike="noStrike">
                <a:solidFill>
                  <a:srgbClr val="000000"/>
                </a:solidFill>
                <a:latin typeface="Times New Roman"/>
                <a:ea typeface="+mn-ea"/>
              </a:rPr>
              <a:t>A Análise Cognitiva especula como será o processo de aprendizado do usuário sobre a operação de um produto. Nesse processo, ela enfatiza as diferenças entre a experiência do usuário, suas expectativas e seu aprendizado.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foco da análise são nos três pontos cruciais levantados por Norman no livro O Design do Dia-a-Dia (2006):</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Propiciação</a:t>
            </a:r>
            <a:r>
              <a:rPr b="0" lang="pt-BR" sz="1200" spc="-1" strike="noStrike">
                <a:solidFill>
                  <a:srgbClr val="000000"/>
                </a:solidFill>
                <a:latin typeface="Times New Roman"/>
                <a:ea typeface="+mn-ea"/>
              </a:rPr>
              <a:t> (affordance) - como o usuário perceberá o que ele pode fazer com a interface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Memória</a:t>
            </a:r>
            <a:r>
              <a:rPr b="0" lang="pt-BR" sz="1200" spc="-1" strike="noStrike">
                <a:solidFill>
                  <a:srgbClr val="000000"/>
                </a:solidFill>
                <a:latin typeface="Times New Roman"/>
                <a:ea typeface="+mn-ea"/>
              </a:rPr>
              <a:t> (recall) - como o usuário tem que guardar e lembrar de informações para interagir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Descompasso</a:t>
            </a:r>
            <a:r>
              <a:rPr b="0" lang="pt-BR" sz="1200" spc="-1" strike="noStrike">
                <a:solidFill>
                  <a:srgbClr val="000000"/>
                </a:solidFill>
                <a:latin typeface="Times New Roman"/>
                <a:ea typeface="+mn-ea"/>
              </a:rPr>
              <a:t> (breakdown) - como o usuário pode se surpreender com a interface e aprender algo que não esperava aprender, por exemplo, através de um erro ou defeito na interface</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Para realizar a análise, basta fazer as seguintes perguntas para cada estágio da interface analisada: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o usuário precisa saber?</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o usuário precisa lembrar?</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o usuário pode descobrir?</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Em seguida, pode-se comparar estes requisitos do usuário com as funcionalidades que a interface oferece para suprí-los: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a interface explica?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a interface armazena?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que a interface propõe?</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Possivelmente haverão contradições entre as respostas, o que pode apontar sugestões de melhorias. A Análise Cognitiva é útil para avaliações formativas durante o processo de criação das interfaces e, ao contrário da Análise Heurística, não exige conhecimentos prévios. É um método interessante para pedir uma segunda opinião de um colega de trabalho sobre uma interface projetada.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resultado mais interessante do método é que torna visível a quantidade imensa de conhecimentos que o usuário precisa ter para operar uma interface e que nem sempre a interface ajuda a fazer a ponte entre o que ele sabe e o que ele pode vir a descobrir. Na verdade, as descobertas mais importantes acontecem quando acontece algo inesperado, o descompasso. É uma quebra no fluxo que obriga o usuário a reavaliar seu curso de ação. Ou ele tenta de outro jeito, ou desiste. Tentando de outro jeito, ele pode aprender algo que não esperava. </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Veja o arquivo em anexo para um exemplo prático de aplicação do método com um modelo de planilha.</a:t>
            </a:r>
            <a:endParaRPr b="0" lang="pt-BR" sz="1200" spc="-1" strike="noStrike">
              <a:latin typeface="Arial"/>
            </a:endParaRPr>
          </a:p>
          <a:p>
            <a:pPr marL="216000" indent="-216000">
              <a:lnSpc>
                <a:spcPct val="100000"/>
              </a:lnSpc>
            </a:pPr>
            <a:endParaRPr b="0" lang="pt-BR" sz="1200" spc="-1" strike="noStrike">
              <a:latin typeface="Arial"/>
            </a:endParaRPr>
          </a:p>
        </p:txBody>
      </p:sp>
      <p:sp>
        <p:nvSpPr>
          <p:cNvPr id="526"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06B21FD9-4FA9-4506-ABF9-A90038E9DE98}"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1170000" y="841320"/>
            <a:ext cx="4517640" cy="3387240"/>
          </a:xfrm>
          <a:prstGeom prst="rect">
            <a:avLst/>
          </a:prstGeom>
        </p:spPr>
      </p:sp>
      <p:sp>
        <p:nvSpPr>
          <p:cNvPr id="528"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29"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7F42D187-546E-4FAD-A066-4843F75301DC}"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Img"/>
          </p:nvPr>
        </p:nvSpPr>
        <p:spPr>
          <a:xfrm>
            <a:off x="1170000" y="841320"/>
            <a:ext cx="4517640" cy="3387240"/>
          </a:xfrm>
          <a:prstGeom prst="rect">
            <a:avLst/>
          </a:prstGeom>
        </p:spPr>
      </p:sp>
      <p:sp>
        <p:nvSpPr>
          <p:cNvPr id="531" name="PlaceHolder 2"/>
          <p:cNvSpPr>
            <a:spLocks noGrp="1"/>
          </p:cNvSpPr>
          <p:nvPr>
            <p:ph type="body"/>
          </p:nvPr>
        </p:nvSpPr>
        <p:spPr>
          <a:xfrm>
            <a:off x="914400" y="4587840"/>
            <a:ext cx="5028840" cy="4346280"/>
          </a:xfrm>
          <a:prstGeom prst="rect">
            <a:avLst/>
          </a:prstGeom>
        </p:spPr>
        <p:txBody>
          <a:bodyPr lIns="90360" rIns="90360" tIns="44280" bIns="44280">
            <a:noAutofit/>
          </a:bodyPr>
          <a:p>
            <a:pPr marL="216000" indent="-216000">
              <a:lnSpc>
                <a:spcPct val="100000"/>
              </a:lnSpc>
            </a:pPr>
            <a:r>
              <a:rPr b="0" lang="pt-BR" sz="1200" spc="-1" strike="noStrike">
                <a:solidFill>
                  <a:srgbClr val="000000"/>
                </a:solidFill>
                <a:latin typeface="Times New Roman"/>
                <a:ea typeface="+mn-ea"/>
              </a:rPr>
              <a:t>Tradução livre de Recomendações de usabilidade apresentadas por Nielsen (1994)</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NIELSEN, J. Ten Usability Heuristics. Disponível em: http://www.useit.com/papers/heuristic/heuristic_list.html. Acesso em: 10 set 2006.</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Apresentação: Estes são os dez princípios gerais para o projeto de interfaces com usuários. São chamadas heurísticas porque estão mais na natureza da experiência do que guidelines específicas da usabilidade.</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1. Visibilidade do status de sistema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sistema deve sempre manter os usuários informados sobre o que está ocorrendo, com respostas apropriadas e dentro do tempo razoável.</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2. Correspondência entre o sistema e o mundo real</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sistema deve falar a língua dos usuários, com as palavras, frases e conceitos familiares ao usuário, ao invés de termos orientados pelo sistema. Seguir convenções do mundo real faz com que a informação apareça em ordem natural e lógica.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3. Controle e liberdade do usuário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Os usuários freqüentemente escolhem funções do sistema pelo erro e precisam de uma saída fácil, ao invés de longas seqüências de ação, quando encontram um estado indesejado. Deve existir suporte de fazer (undo) e refazer (redo).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4. Coerência e padrões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Os usuários não devem ter que saber se palavras, situações, ou ações diferentes significam a mesma coisa. O sistema deve seguir as convenções da plataforma.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5. Prevenção de erro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Por melhor que seja a mensagem de erro, um cuidadoso projeto de interface é que impede a ocorrência dos problemas em primeiro lugar. Eliminar circunstâncias que sejam propícias aos erros, ou verificá-las e apresentar ao usuário uma opção de confirmação antes que incidam no erro.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6. Mais reconhecimento que recordação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Minimizar a carga da memória do usuário permitindo a visualização de objetos, ações, e opções. O usuário não deve ter que lembrar informações de uma parte do diálogo para outra. As instruções para o uso do sistema devem ser visíveis ou facilmente recuperáveis sempre que apropriado.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7. Flexibilidade e eficiência de uso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Aceleradores são despercebidos pelos usuários principiantes, mas freqüentemente aceleram a interação para o usuário mais experiente de tal forma que o sistema possa atender para ambos usuários. Permitir que os usuários customizem ações freqüentes.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8. Projeto estético e minimalista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Os diálogos não devem conter informações que sejam irrelevantes ou que sejam raramente necessárias. Cada unidade extra da informação em um diálogo compete com as unidades relevantes da informação e diminui sua visibilidade relativa.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9. Ajuda ao usuário, diagnóstico e recuperação dos erros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As mensagens de erro devem ser expressas de forma clara (sem códigos), indicar precisamente o problema, e sugerir construtivamente uma solução.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10. Ajuda e documentação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Pode ser necessário que o sistema forneça ajuda e documentação, apesar de ser melhor quando o sistema é usado sem documentação. A informação deve ser fácil de ser encontrada, focada nas tarefas do usuário. Devem ser listados passos concretos a serem seguidos, e não ser muito extenso.</a:t>
            </a:r>
            <a:endParaRPr b="0" lang="pt-BR" sz="1200" spc="-1" strike="noStrike">
              <a:latin typeface="Arial"/>
            </a:endParaRPr>
          </a:p>
          <a:p>
            <a:pPr marL="216000" indent="-216000">
              <a:lnSpc>
                <a:spcPct val="100000"/>
              </a:lnSpc>
            </a:pPr>
            <a:endParaRPr b="0" lang="pt-BR"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sldImg"/>
          </p:nvPr>
        </p:nvSpPr>
        <p:spPr>
          <a:xfrm>
            <a:off x="1170000" y="841320"/>
            <a:ext cx="4517640" cy="3387240"/>
          </a:xfrm>
          <a:prstGeom prst="rect">
            <a:avLst/>
          </a:prstGeom>
        </p:spPr>
      </p:sp>
      <p:sp>
        <p:nvSpPr>
          <p:cNvPr id="533" name="PlaceHolder 2"/>
          <p:cNvSpPr>
            <a:spLocks noGrp="1"/>
          </p:cNvSpPr>
          <p:nvPr>
            <p:ph type="body"/>
          </p:nvPr>
        </p:nvSpPr>
        <p:spPr>
          <a:xfrm>
            <a:off x="914400" y="4587840"/>
            <a:ext cx="5028840" cy="4346280"/>
          </a:xfrm>
          <a:prstGeom prst="rect">
            <a:avLst/>
          </a:prstGeom>
        </p:spPr>
        <p:txBody>
          <a:bodyPr lIns="90360" rIns="90360" tIns="44280" bIns="44280">
            <a:noAutofit/>
          </a:bodyPr>
          <a:p>
            <a:pPr marL="216000" indent="-216000">
              <a:lnSpc>
                <a:spcPct val="100000"/>
              </a:lnSpc>
            </a:pPr>
            <a:r>
              <a:rPr b="0" lang="pt-BR" sz="1200" spc="-1" strike="noStrike">
                <a:solidFill>
                  <a:srgbClr val="000000"/>
                </a:solidFill>
                <a:latin typeface="Times New Roman"/>
                <a:ea typeface="+mn-ea"/>
              </a:rPr>
              <a:t>Embora, sendo um dos materiais mais antigos, ainda sim, bastante completo. Cabe algumas atualizações nos exemplos.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Este documento é uma tradução livre das </a:t>
            </a:r>
            <a:r>
              <a:rPr b="1" lang="pt-BR" sz="1200" spc="-1" strike="noStrike">
                <a:solidFill>
                  <a:srgbClr val="000000"/>
                </a:solidFill>
                <a:latin typeface="Times New Roman"/>
                <a:ea typeface="+mn-ea"/>
              </a:rPr>
              <a:t>Recomendações de usabilidade apresentadas por Bastien &amp; Scapin (1993)</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BASTIEN, C. e SCAPIN, D. </a:t>
            </a:r>
            <a:r>
              <a:rPr b="1" lang="pt-BR" sz="1200" spc="-1" strike="noStrike">
                <a:solidFill>
                  <a:srgbClr val="000000"/>
                </a:solidFill>
                <a:latin typeface="Times New Roman"/>
                <a:ea typeface="+mn-ea"/>
              </a:rPr>
              <a:t>Ergonomic Criteria for the Evaluation of Human Computer Interfaces</a:t>
            </a:r>
            <a:r>
              <a:rPr b="0" lang="pt-BR" sz="1200" spc="-1" strike="noStrike">
                <a:solidFill>
                  <a:srgbClr val="000000"/>
                </a:solidFill>
                <a:latin typeface="Times New Roman"/>
                <a:ea typeface="+mn-ea"/>
              </a:rPr>
              <a:t>. INRIA, 1993.</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Apresentação: </a:t>
            </a:r>
            <a:r>
              <a:rPr b="0" lang="pt-BR" sz="1200" spc="-1" strike="noStrike">
                <a:solidFill>
                  <a:srgbClr val="000000"/>
                </a:solidFill>
                <a:latin typeface="Times New Roman"/>
                <a:ea typeface="+mn-ea"/>
              </a:rPr>
              <a:t>A abordagem ergonômica em IHC deve estar baseada em oito critérios, os quais são apresentados de modo a identificar e classificar as qualidades e problemas ergonômicos do software interativo, a saber: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 Condução Definição: </a:t>
            </a:r>
            <a:r>
              <a:rPr b="0" lang="pt-BR" sz="1200" spc="-1" strike="noStrike">
                <a:solidFill>
                  <a:srgbClr val="000000"/>
                </a:solidFill>
                <a:latin typeface="Times New Roman"/>
                <a:ea typeface="+mn-ea"/>
              </a:rPr>
              <a:t>A Condução se refere aos meios para advertir, orientar, informar, instruir e guiar o usuário na interação com o computador (mensagens, alarmes, rótulos, etc.). O critério de Condução é subdivido em quatro critérios: Orientação, Agrupamento/Distinção de Itens, Feedback imediato e Legibilidade.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boa condução facilita o aprendizado e uso do sistema por permitir aos usuários: saber, a qualquer hora, onde se encontra, numa seqüência de interações ou na execução de uma tarefa; conhecer as ações permitidas, bem como suas conseqüências; obter informações adicionais (eventualmente por demanda). A facilidade de aprendizado e de uso que acompanha a boa condução permite a melhoria do desempenho e redução dos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1.1. Orientação Definição: </a:t>
            </a:r>
            <a:r>
              <a:rPr b="0" lang="pt-BR" sz="1200" spc="-1" strike="noStrike">
                <a:solidFill>
                  <a:srgbClr val="000000"/>
                </a:solidFill>
                <a:latin typeface="Times New Roman"/>
                <a:ea typeface="+mn-ea"/>
              </a:rPr>
              <a:t>O termo Orientação tem aqui uma definição maior que aquela que lhe é conferida geralmente. Este critério se refere também a todos os mecanismos ou meios utilizados para ajudar os usuário a saber as alternativas, quando várias ações são possíveis, dependendo do contexto. Orientação também diz respeito ao status do sistema que são informações que permitem aos usuários saber onde estão, informando sobre o status do sistema, bem como informações sobre a ajuda e o seu acesso.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Uma boa orientação guia o usuário e poupa do aprendizado de uma série de comandos. A boa orientação permite também ao usuário saber exatamente o modo ou o estado que se encontra o sistema, bem como o que fez para se encontrar nessa situação. Uma boa orientação facilita, então, a navegação no aplicativo e ajuda a diminuir a ocorrência de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Guiar as entradas e saídas e indicar a forma adequada e os valores aceitáveis, por exemplo, incluir num campo um rótulo adicional com formato de data (por exemplo, Data (dia/mês/ano): __/__/__). - Apresentar unidades de medida para entrada de dados;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Indicar todos as informações de estado (por exemplo, modos, valores, etc.). - Para cada campo, apresentar o rótulo associado. - Fornecer comprimento (quantidade de caracteres permitida) para entrada de dados. - Fornecer um título para cada janela. - Fornecer ajuda online.216</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1.2. Agrupamento/Distinção de Itens Definição: </a:t>
            </a:r>
            <a:r>
              <a:rPr b="0" lang="pt-BR" sz="1200" spc="-1" strike="noStrike">
                <a:solidFill>
                  <a:srgbClr val="000000"/>
                </a:solidFill>
                <a:latin typeface="Times New Roman"/>
                <a:ea typeface="+mn-ea"/>
              </a:rPr>
              <a:t>O critério Agrupamento/Distinção de Itens diz respeito à organização visual dos itens de informação, relacionados uns com os outros. Este critério leva em conta a topologia (localização) e certas características gráficas (formato) para indicar se pertencem ou não a uma mesma classe de itens, ou também para indicar diferenças entre as classes. Este critério também diz respeito a organização dos itens dentro de uma mesma classe. O critério Agrupamento/Distinção de Itens é subdivido em dois critérios: agrupamento/distinção por localização e agrupamento/distinção por formato.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compreensão de uma tela pelo usuário depende, entre outras coisas, da ordem, do posicionamento, e da distinção dos objetos (imagens, textos, comandos, etc.) que são apresentados. Os usuários vão detectar os diferentes itens ou grupos de itens e aprender suas relações mais facilmente, se, por um lado, eles forem apresentados de uma maneira organizada (por exemplo, ordem alfabética, freqüência de uso, etc.), e se, por outro lado, os itens forem apresentados em formatos, ou codificados de maneira a indicar suas similaridades ou diferenças. Dessa forma a aprendizagem e a memorização de itens ou de grupos de itens é melhor. O Agrupamento/Distinção de Itens melhora a condução.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1.2.1 Agrupamento/Distinção de Itens por localização Definição: </a:t>
            </a:r>
            <a:r>
              <a:rPr b="0" lang="pt-BR" sz="1200" spc="-1" strike="noStrike">
                <a:solidFill>
                  <a:srgbClr val="000000"/>
                </a:solidFill>
                <a:latin typeface="Times New Roman"/>
                <a:ea typeface="+mn-ea"/>
              </a:rPr>
              <a:t>O critério agrupamento/distinção por localização diz respeito ao posicionamento relativo dos itens, estabelecido para indicar se eles pertencem ou não a uma dada classe, ou ainda, para indicar diferenças entre classes. Este critério também diz respeito ao posicionamento relativo dos itens dentro de uma mesma classe.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compreensão de uma tela pelo usuário depende, entre outras coisas, da ordem, do posicionamento, e da distinção dos objetos (imagens, textos, comandos, etc.) que são apresentados. Os usuários vão detectar os diferentes itens se eles forem apresentados de uma maneira organizada (por exemplo, ordem alfabética, freqüência de uso, etc.). Dessa forma a aprendizagem e a memorização de itens será melhorada. O Agrupamento/Distinção de Itens melhora a condução.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Organize os itens em listas de hierarquia. - Agrupe as opções de menu em função dos objetos na qual eles se aplicam. - Quando muitas opções forem apresentadas, sua organização deve ser lógica (por exemplo, ordem alfabética, funcional, freqüência de uso, etc.).</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1.2.2 Agrupamento/Distinção de Itens por formato Definição: </a:t>
            </a:r>
            <a:r>
              <a:rPr b="0" lang="pt-BR" sz="1200" spc="-1" strike="noStrike">
                <a:solidFill>
                  <a:srgbClr val="000000"/>
                </a:solidFill>
                <a:latin typeface="Times New Roman"/>
                <a:ea typeface="+mn-ea"/>
              </a:rPr>
              <a:t>O critério agrupamento/distinção por formato diz respeito mais precisamente às características gráficas (formato, cor, etc.) que indicam se itens pertencem ou não a uma determinada classe, ou que indicam distinções entre as classes diferentes, ou ainda distinções entre itens de uma mesma classe.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Será mais fácil para o usuário saber a relação entre itens ou classes de itens, se diferentes formatos ou diferentes códigos ilustrarem suas similaridades ou diferenças. Tais relacionamentos serão mais fáceis de aprender e de lembrar. Um bom agrupamento/distinção de itens por formato melhora a condução.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Estabelecer uma distinção visual de áreas que possuem diferentes funções (comandos, mensagens, etc.). - Estabelecer uma distinção visual entre os campos e seus rótulos.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1.3 Feedback imediato Definição: </a:t>
            </a:r>
            <a:r>
              <a:rPr b="0" lang="pt-BR" sz="1200" spc="-1" strike="noStrike">
                <a:solidFill>
                  <a:srgbClr val="000000"/>
                </a:solidFill>
                <a:latin typeface="Times New Roman"/>
                <a:ea typeface="+mn-ea"/>
              </a:rPr>
              <a:t>O critério Feedback imediato diz respeito às respostas do sistema com relação às ações do usuário. Estas ações podem ser um simples pressionar de uma tecla, até uma transação complexa como uma lista de comandos. Em todos os casos o computador deve fornecer feedback, e este deve ser rápido, com um tempo de resposta apropriado e consistente para cada tipo de transação. Em todos os casos, uma resposta rápida deve ser fornecida com informação sobre a transação solicitada e seu resultado.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qualidade e rapidez do feedback são dois fatores importantes para o estabelecimento de satisfação e confiança do usuário, bem como para o compreender o diálogo. Estes fatores permitem aos usuários ter um melhor entendimento do funcionamento do sistema.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falta de feedback ou a demora de feedback podem ser desconcertantes para o usuário. Os usuários podem suspeitar de uma falha no sistema, e podem tomar atitudes prejudiciais para os processos em andamento.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Todas as entradas devem ser apresentadas exceto as entradas de segurança (senhas). Entretanto, neste caso, todas as entradas devem produzir um feedback perceptível, por exemplo, uso de símbolos como asteriscos. - Depois de uma interrupção feita pelo usuário, deve ser apresentada uma mensagem assegurando que o sistema voltará ao estado anterior.</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No caso de processamentos longos, o sistema indicar ao usuário que o processamento está em curso.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1.4 Legibilidade Definição: </a:t>
            </a:r>
            <a:r>
              <a:rPr b="0" lang="pt-BR" sz="1200" spc="-1" strike="noStrike">
                <a:solidFill>
                  <a:srgbClr val="000000"/>
                </a:solidFill>
                <a:latin typeface="Times New Roman"/>
                <a:ea typeface="+mn-ea"/>
              </a:rPr>
              <a:t>Legibilidade diz respeito às características lexicais das informações apresentadas na tela que possam dificultar ou facilitar a leitura desta informação (brilho do caractere, contraste letra e fundo, tamanho da fonte, espaçamento entre palavras, espaçamento entrelinhas, espaçamento de parágrafos, comprimento da linha, etc.). Por definição o critério Legibilidade não diz respeito ao feedback ou mensagens de erro.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performance melhora quando a apresentação da informação na tela leva em conta as características cognitivas e perceptivas dos usuários. Uma boa legibilidade facilita a leitura da informação apresentada. Por exemplo, letras escuras em um fundo claro são mais fáceis de ler do que o contrário; um texto apresentado com letras maiúsculas e minúsculas é lido mais rapidamente do que texto escrito somente com maiúsculas.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Títulos devem ser centralizados. - Rótulos devem ser apresentados em letras maiúsculas. - Cursores devem ser facilmente percebidos. - Quando o espaço para apresentação de texto é limitado, é preferível apresentar poucas linhas com texto longo do que muitas linhas com texto curto. - As linhas de textos contínuos devem ter no máximo 50 caracteres.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A justificação de textos deve ser empregada se puder ser aplicado espaçamento variável, de forma que um espaçamento proporcional constante entre as letras e as palavras seja respeitado. - Em apresentação de textos utilize o mínimo possível de palavras hifenizadas.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2. Carga de trabalho Definição: </a:t>
            </a:r>
            <a:r>
              <a:rPr b="0" lang="pt-BR" sz="1200" spc="-1" strike="noStrike">
                <a:solidFill>
                  <a:srgbClr val="000000"/>
                </a:solidFill>
                <a:latin typeface="Times New Roman"/>
                <a:ea typeface="+mn-ea"/>
              </a:rPr>
              <a:t>O critério Carga de trabalho diz respeito a todos elementos da interface que têm um papel importante na redução da carga cognitiva e perceptiva do usuário, e no aumento da eficiência do diálogo. O critério Carga de trabalho está subdivido em dois critérios: Brevidade (que inclui Concisão e Ações Mínimas) e Densidade Informacional.</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Quanto maior for a carga de trabalho cognitivo, maior será a probabilidade de se cometer erros. Além disso, quanto menos o usuário se distrair com informações desnecessárias, estará mais capacitado a desempenhar suas tarefas com eficiência. Além do mais, quanto menos ações forem solicitadas, mais rápidas são as interações.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2.1 Brevidade Definição: </a:t>
            </a:r>
            <a:r>
              <a:rPr b="0" lang="pt-BR" sz="1200" spc="-1" strike="noStrike">
                <a:solidFill>
                  <a:srgbClr val="000000"/>
                </a:solidFill>
                <a:latin typeface="Times New Roman"/>
                <a:ea typeface="+mn-ea"/>
              </a:rPr>
              <a:t>O critério Brevidade diz respeito à carga de trabalho perceptivo e cognitivo do usuário, tanto para entradas e saídas individuais, quanto para conjuntos de entradas (por exemplo, um conjunto de ações necessárias para completar um objetivo ou uma tarefa). Brevidade corresponde ao objetivo de limitar a carga de trabalho de leitura e entradas, e o numero de passos. O critério Brevidade se divide em dois critérios: Concisão e Ações Míni mas.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capacidade de memória de curto prazo é limitada. Conseqüentemente, quanto menos entradas, menor a probabilidade de cometer erros. Além disso, quanto mais sucintos forem os itens, menor será o tempo de leitura. Quanto mais numerosos e complexas forem as ações necessárias par se chegar a uma meta, maior será a carga de trabalho e a probabilidade de ocorrência de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2.1.1 Concisão Definição: </a:t>
            </a:r>
            <a:r>
              <a:rPr b="0" lang="pt-BR" sz="1200" spc="-1" strike="noStrike">
                <a:solidFill>
                  <a:srgbClr val="000000"/>
                </a:solidFill>
                <a:latin typeface="Times New Roman"/>
                <a:ea typeface="+mn-ea"/>
              </a:rPr>
              <a:t>O critério concisão diz respeito à carga de trabalho no nível perceptivo e cognitivo de saídas e entradas individuais. Por convenção, Concisão não diz respeito a feedback ou mensagens de erro.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capacidade de memória de curto prazo é limitada. Conseqüentemente, quanto menos entradas, menor a probabilidade de cometer erros. Além disso, quanto mais sucintos forem os itens, menor será o tempo de leitura.</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Para dados numéricos, não deve ser necessário o uso ‘0’ antes dos números. - Se os códigos forem maiores que 4 ou 5 caracteres deve se usar abreviaturas. - Permitir aos usuários entrada de dados curtos. - Quando uma unidade de medida é associada a um determinado campo, deve-se colocar a medida como rótulo, ao invés de solicitar ao usuário que a coloque.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2.1.2 Ações Mínimas Definição: </a:t>
            </a:r>
            <a:r>
              <a:rPr b="0" lang="pt-BR" sz="1200" spc="-1" strike="noStrike">
                <a:solidFill>
                  <a:srgbClr val="000000"/>
                </a:solidFill>
                <a:latin typeface="Times New Roman"/>
                <a:ea typeface="+mn-ea"/>
              </a:rPr>
              <a:t>O critério Ações Mínimas diz respeito à carga de trabalho com relação ao número de ações necessárias para completar um objetivo ou tarefa. Trata-se de limitar ao máximo o número de passos que o usuário precisar para continuar a tarefa.</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Quanto mais numerosas e complexas forem as ações necessárias para se chegar a uma meta, maior será a carga de trabalho e a probabilidade de ocorrência de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Minimizar o número de passos necessários para selecionar um item de menu. - Não solicitar uma entrada de dado ao usuário quando ela puder ser fornecida pelo computador. - Evitar entradas de comandos que incluem pontuação. - Para salvar dados, apresentar valores padrões em campos apropriados. - Para documentos com muitas páginas, deverá ser possível encontrar uma página sem ter que percorrer todas as páginas uma a uma.</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2.2 Densidade informacional Definição: </a:t>
            </a:r>
            <a:r>
              <a:rPr b="0" lang="pt-BR" sz="1200" spc="-1" strike="noStrike">
                <a:solidFill>
                  <a:srgbClr val="000000"/>
                </a:solidFill>
                <a:latin typeface="Times New Roman"/>
                <a:ea typeface="+mn-ea"/>
              </a:rPr>
              <a:t>O critério Densidade Informacional diz respeito à carga de trabalho do usuário, do ponto de vista perceptivo e cognitivo, com relação ao conjunto total de itens de informação apresentados aos usuários, e não a cada elemento ou item individual.</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Na maioria das tarefas, a performance dos usuários é diminuída quando a densidade da informação é muito alta ou muito baixa: nestes casos, a ocorrência de erros é mais provável. Itens que não estão relacionados à tarefa devem ser removidos. A carga de memória do usuário deve ser minimizada. Usuários não devem ter que memorizar listas de dados ou procedimentos complicados (a memória de curto prazo é limitada). Eles não devem precisar executar tarefas cognitivas complexas quando estas não estão relacionadas com a tarefa em questão.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Limite a densidade informacional na tela, apresentando somente as informações necessárias. - As informações não devem precisar de conversões. - Não solicitar aos usuários que se lembre de dados precisos de uma janela para outra.</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Os dados que podem ser calculados a partir das saídas pelo usuário devem ser feitos automaticamente. Não se deve exigir que o usuário efetue cálculos que podem ser feitos pelo computador.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3. Controle explícito Definição: </a:t>
            </a:r>
            <a:r>
              <a:rPr b="0" lang="pt-BR" sz="1200" spc="-1" strike="noStrike">
                <a:solidFill>
                  <a:srgbClr val="000000"/>
                </a:solidFill>
                <a:latin typeface="Times New Roman"/>
                <a:ea typeface="+mn-ea"/>
              </a:rPr>
              <a:t>O critério Controle explícito diz respeito tanto ao processamento de ações explicitas do usuário, como do controle que os usuários têm sobre o tratamento de suas ações. O critério Controle explícito se subdivide em dois critérios: Ações explícitas do usuário e Controle do Usuário.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Quando os usuários definem explicitamente suas entradas, e quando estas entradas estão sob seu controle, os erros e as ambigüidades são limitados. Além disso, o sistema será mais bem aceito pelos usuários se eles tiverem controle sobre o diálogo.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3.1 Ações explícitas do usuário Definição: </a:t>
            </a:r>
            <a:r>
              <a:rPr b="0" lang="pt-BR" sz="1200" spc="-1" strike="noStrike">
                <a:solidFill>
                  <a:srgbClr val="000000"/>
                </a:solidFill>
                <a:latin typeface="Times New Roman"/>
                <a:ea typeface="+mn-ea"/>
              </a:rPr>
              <a:t>O critério Ações explícitas do usuário se refere às relações entre o processamento pelo computador e as ações do usuário. Esta relação deve ser explícita, como por exemplo, o computador deve processar somente aquelas ações solicitadas pelo usuário e somente quando solicitado a fazê-lo.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Quando o processamento pelo computador resulta de ações explícitas dos usuários, estes aprendem e entendem melhor o funcionamento da aplicação, e menos erros são observados.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O sistema deve solicitar ao usuário uma ação explícita para iniciar um processamento de entrada de dado; não iniciar o processamento como efeito (como atualizar um dado) de alguma outra ação (como imprimir um arquivo). - Se a seleção de menu é feita por cursor de mouse, elabore uma ação explicita de validação para ambas ações: uma para a seleção do mouse e outra para o clique.</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As entradas de comando devem ser terminadas com uma ação de ENTER, acompanhada de facilidades de edição.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3.2 Controle do usuário Definição: </a:t>
            </a:r>
            <a:r>
              <a:rPr b="0" lang="pt-BR" sz="1200" spc="-1" strike="noStrike">
                <a:solidFill>
                  <a:srgbClr val="000000"/>
                </a:solidFill>
                <a:latin typeface="Times New Roman"/>
                <a:ea typeface="+mn-ea"/>
              </a:rPr>
              <a:t>O critério controle do usuário se refere ao fato de que os usuários devem estar sempre no controle do processamento do sistema (como interromper, cancelar, suspender e continuar). Cada ação possível do usuário deve ser antecipada e opções apropriadas devem ser oferecidas.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controle sobre as interações favorece a aprendizagem e assim diminui a probabilidade de erros. Como conseqüência, o computador se torna mais previsível.</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Permitir aos usuários o controle do ritmo de suas entradas, ao invés do ritmo ser controlado pelo sistema ou por eventos exteriores. - O cursor não deve se movimentar automaticamente sem controle do usuário (exceto para procedimentos estáveis e bem conhecidos como preenchimento de formulários). - As páginas não devem ser mudadas sem o controle do usuário. - Permitir aos usuários interromper ou cancelar a qualquer momento as ações ou processos em curso. - Fornecer a possibilidade de desistência do cancelamento em curso e fornecer a possibilidade de restaurar a situação anterior.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4. Adaptabilidade Definição: </a:t>
            </a:r>
            <a:r>
              <a:rPr b="0" lang="pt-BR" sz="1200" spc="-1" strike="noStrike">
                <a:solidFill>
                  <a:srgbClr val="000000"/>
                </a:solidFill>
                <a:latin typeface="Times New Roman"/>
                <a:ea typeface="+mn-ea"/>
              </a:rPr>
              <a:t>A adaptabilidade de um sistema diz respeito à sua capacidade de se comportar conforme o contexto, e conforme as necessidades e preferências do usuário. O critério adaptabilidade se subdivide em dois critérios: a Flexibilidade e a consideração da experiência do usuário.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Quanto mais variadas são as maneiras de realizar uma tarefa, maiores são as chances do usuário de escolher e dominar uma delas no curso de seu aprendizado. Deve-se, portanto, fornecer ao usuário procedimentos, opções, comandos diferentes permitindo alcançar um mesmo objetivo.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Além disso, uma interface não pode atender ao mesmo tempo a todos os seus usuários em potencial. Para que não tenha efeitos negativos sobre o usuário, a interface deve, conforme o contexto, se adaptar a ele.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4.1 Flexibilidade Definição: </a:t>
            </a:r>
            <a:r>
              <a:rPr b="0" lang="pt-BR" sz="1200" spc="-1" strike="noStrike">
                <a:solidFill>
                  <a:srgbClr val="000000"/>
                </a:solidFill>
                <a:latin typeface="Times New Roman"/>
                <a:ea typeface="+mn-ea"/>
              </a:rPr>
              <a:t>O critério flexibilidade se refere aos meios colocados à disposição do usuário que permite customizar a interface a fim de levar em conta suas estratégias ou seus hábitos de trabalho e as exigências da tarefa. Flexibilidade corresponde também ao número de diferentes maneiras à disposição do usuário para alcançar um dado objetivo, em outras palavras, a capacidade da interface se adaptar as variadas ações dos usuários.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Quanto mais formas de efetuar uma tarefa existirem, maiores serão as chances de que o usuário possa escolher e dominar uma delas no curso de sua aprendizagem.</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Quando as exigências dos usuários são imprecisas, forneça ao usuário certa liberdade para controlar a configuração das apresentações. - Quando os designers de interface não podem prever quais valores padrões serão úteis, permita aos usuários definir, mudar ou remover esses valores.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Quando algumas apresentações forem desnecessárias, os usuários devem poder removê-las temporariamente. - A seqüência de entrada de dados deve poder ser modificada para que se adapte às preferências dos usuários. - Quando não se pode especificar o formato de um documento, deve-se permitir aos usuários defini-lo e salvá-los para uma utilização posterior. - Deve-se permitir aos usuários que coloquem nomes para campos de dados que eles tenham criado.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4.2 Experiência do usuário Definição: </a:t>
            </a:r>
            <a:r>
              <a:rPr b="0" lang="pt-BR" sz="1200" spc="-1" strike="noStrike">
                <a:solidFill>
                  <a:srgbClr val="000000"/>
                </a:solidFill>
                <a:latin typeface="Times New Roman"/>
                <a:ea typeface="+mn-ea"/>
              </a:rPr>
              <a:t>O critério Experiência do usuário diz respeito aos meios implementados que permitem que o sistema respeite o nível de experiência do usuário.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Usuários experientes e inexperientes têm diferentes necessidades. Pode-se fornecer aos usuários inexperientes diálogos bem conduzidos, ou mesmo passo a passo. Para usuários experientes, os diálogos de iniciativa somente do computador entediam e diminuem o seu rendimento; atalhos podem permitir a eles acesso às funções do sistema mais rapidamente. Diferentes níveis de interação devem levar em conta a experiência do usuário.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No entanto, a maioria dos sistemas terá usuários com variações no grau de experiência. Os usuários podem se tornar especialistas, devido à utilização continuada, ou menos especialistas, depois de um longo período de não-utilização. A interface deve também ser projetada para lidar com as variações do nível de experiência.</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Permitir aos usuários desviar de uma série de seleção de menus, fazendo um comando equivalente ou um atalho de teclado direto. - Permitir aos usuários experientes realizar uma série de comandos ao mesmo tempo, e aos usuários inexperientes de modo passo a passo. - Tipos de diálogos devem ser projetados para atender as necessidades dos diferentes usuários.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Permitir diferentes modos de diálogo correspondente aos diferentes grupos de usuários (por exemplo, ofereça orientação como característica opcional que pode ser selecionada para usuários novatos, mas omitida por usuários experientes). - Técnicas adotadas para guiar usuários inexperientes podem diminuir sua velocidade, para isso, forneça alternativas para permitir que o usuário consiga desviar destes procedimentos. - Em mensagens de erro, permita aos usuários que saibam maiores detalhes do erro com linguagem adaptada ao seu nível de conhecimento.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5. Gestão de erros Definição: </a:t>
            </a:r>
            <a:r>
              <a:rPr b="0" lang="pt-BR" sz="1200" spc="-1" strike="noStrike">
                <a:solidFill>
                  <a:srgbClr val="000000"/>
                </a:solidFill>
                <a:latin typeface="Times New Roman"/>
                <a:ea typeface="+mn-ea"/>
              </a:rPr>
              <a:t>O critério Gestão de erros se refere a todos os meios que permitem evitar ou reduzir a ocorrência de erros, e quando eles ocorrem, que favoreçam sua correção. Os erros são aqui considerados como entradas de dados incorretas, entradas com formatos inadequados, entradas de comandos com sintaxes incorretas, etc. O critério Gestão de erros é subdivido em três critérios: Proteção contra os erros, Qualidade das mensagens de erro e a Correção dos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As interrupções provocadas pelos erros têm conseqüências negativas sobre a atividade do usuário. Em geral, elas prolongam as transações e perturbam o planejamento. Quanto menor é a possibilidade de erros, menos interrupções ocorrem e melhor é o desempenho.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5.1 Proteção dos erros Definição: </a:t>
            </a:r>
            <a:r>
              <a:rPr b="0" lang="pt-BR" sz="1200" spc="-1" strike="noStrike">
                <a:solidFill>
                  <a:srgbClr val="000000"/>
                </a:solidFill>
                <a:latin typeface="Times New Roman"/>
                <a:ea typeface="+mn-ea"/>
              </a:rPr>
              <a:t>O critério Proteção dos erros se refere aos meios para detectar e prevenir os erros de entradas de dados ou comandos, ou possíveis ações com conseqüências desastrosas e/ou não recuperáveis.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É preferível detectar os erros no momento da entrada do que no momento da validação. Isto pode evitar perturbações no planejamento da tarefa.</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Quando um usuário vai realizar o log-off e alguma transação não foi completada, ou se algum dado pode ser perdido, deve-se apresentar uma mensagem de advertência solicitando sua confirmação. - Os rótulos de campos devem ser protegidos.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Campos projetados para apresentar informações devem ser protegidos: os usuários não devem ter permissão para modificar a informação contida nesses campos. - Assegure que a interface do software estará apropriada de acordo com todas as possibilidades de erro, incluindo entradas acidentais como de teclado.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5.2 Qualidade das mensagens de erro Definição: </a:t>
            </a:r>
            <a:r>
              <a:rPr b="0" lang="pt-BR" sz="1200" spc="-1" strike="noStrike">
                <a:solidFill>
                  <a:srgbClr val="000000"/>
                </a:solidFill>
                <a:latin typeface="Times New Roman"/>
                <a:ea typeface="+mn-ea"/>
              </a:rPr>
              <a:t>O critério Qualidade das mensagens refere-se à pertinência, à facilidade de leitura e à exatidão da informação dada ao usuário sobre a natureza do erro cometido (sintaxe, formato, etc.), e sobre as ações a serem executadas para corrigi-lo.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qualidade das mensagens favorece o aprendizado do sistema indicando ao usuário a razão ou a natureza do erro cometido, o que ele fez de errado, o que ele deveria ter feito e o que ele deve fazer.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Se o usuário seleciona uma tecla de função inválida, nenhuma ação deve resultar, exceto uma mensagem indicando as funções apropriadas para aquela etapa da transação. - Forneça mensagens de erro com tarefas orientadas.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Forneça mensagens de erro mais específicas possível. - Forneça mensagens de erro breves, porém informativas. - Adote um vocabulário neutro para as mensagens de erro, não personalize, não faça reprovações ao usuário e não utilize tom de humor.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5.3 Correção dos erros Definição: </a:t>
            </a:r>
            <a:r>
              <a:rPr b="0" lang="pt-BR" sz="1200" spc="-1" strike="noStrike">
                <a:solidFill>
                  <a:srgbClr val="000000"/>
                </a:solidFill>
                <a:latin typeface="Times New Roman"/>
                <a:ea typeface="+mn-ea"/>
              </a:rPr>
              <a:t>O critério Correção dos erros diz respeito aos meios colocados à disposição do usuário com o objetivo de permitir a correção de seus erros.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Os erros são bem menos perturbadores quando eles são fáceis de corrigir.</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Permita a possibilidade de modificar os comandos no momento da sua saída. - Depois de cometer um erro, forneça ao usuário a possibilidade de corrigir somente a parte incorreta. - Se a transação foi completada e erros foram detectados, permita aos usuários fazer correções diretamente e imediatamente.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6. Coerência Definição: </a:t>
            </a:r>
            <a:r>
              <a:rPr b="0" lang="pt-BR" sz="1200" spc="-1" strike="noStrike">
                <a:solidFill>
                  <a:srgbClr val="000000"/>
                </a:solidFill>
                <a:latin typeface="Times New Roman"/>
                <a:ea typeface="+mn-ea"/>
              </a:rPr>
              <a:t>O critério Coerência se refere à forma na qual as escolhas na concepção da interface (códigos, denominações, formatos, procedimentos, etc.) são conservadas idênticas em contextos idênticos, e diferentes para contextos diferentes.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Os procedimentos, rótulos, comandos, etc., são mais reconhecidos, localizados e utilizados, quando seu formato, localização, ou sintaxe são estáveis de uma tela para outra e de uma seção para outra. Nestas condições o sistema é mais previsível, a aprendizagem mais generalizável e o número de erros é reduzido. A falta de coerência pode aumentar o tempo de procura consideravelmente.</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falta de coerência é uma importante razão de recusa na utilização por parte dos usuários.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Os títulos de janelas devem estar sempre localizados no mesmo lugar. - Utilize formatos de telas similares. - Utilize procedimentos similares para acessar o menu de opções. - Em ajudas, utilize as mesmas construções de frases.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Prompts e comandos de entrada devem ser apresentados em localizações padroni zadas. - O formato de campos de entrada de dados deve sempre ser o mesmo.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7. Significado dos códigos e denominações Definição: </a:t>
            </a:r>
            <a:r>
              <a:rPr b="0" lang="pt-BR" sz="1200" spc="-1" strike="noStrike">
                <a:solidFill>
                  <a:srgbClr val="000000"/>
                </a:solidFill>
                <a:latin typeface="Times New Roman"/>
                <a:ea typeface="+mn-ea"/>
              </a:rPr>
              <a:t>O critério significado dos códigos e denominações diz respeito à adequação entre o objeto ou a informação apresentada ou solicitada, e sua referência. Códigos e denominações significativos possuem uma forte relação semântica com seu referente.</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Quando a codificação é significativa, a recordação e o reconhecimento são mais fáceis. Além disso, códigos e denominações não significativos para os usuários podem sugerir operações inadequadas para o contexto, conduzindo-os ao erro.</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Os títulos devem ser nítidos e significativos. - Apresente regras de abreviações explícitas. - Códigos devem ser significativos e familiares ao invés de arbitrários (por exemplo, M para masculino e F para feminino ao invés de 1 e 2).</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8. Compatibilidade Definição: </a:t>
            </a:r>
            <a:r>
              <a:rPr b="0" lang="pt-BR" sz="1200" spc="-1" strike="noStrike">
                <a:solidFill>
                  <a:srgbClr val="000000"/>
                </a:solidFill>
                <a:latin typeface="Times New Roman"/>
                <a:ea typeface="+mn-ea"/>
              </a:rPr>
              <a:t>O critério compatibilidade refere-se ao acordo que possa existir entre as características do usuário (memória, percepção hábitos, competências, idade expectativas, etc.) e das tarefas de um lado, e a organização das saídas, das entradas e do diálogo de uma dada aplicação, de outro lado.</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critério compatibilidade também diz respeito à coerência entre os ambientes e entre as aplicações.</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Justificativas: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A transferência de informações de um contexto a outro é mais rápida e eficiente quando o volume de informação que deve ser recodificado é limitado. A eficiência aumenta quando: os procedimentos necessários ao cumprimento da tarefa são compatíveis com as características psicológicas do usuário; os procedimentos e as tarefas são organizados respeitando as expectativas e práticas dos usuários; e quando as traduções, as interpretações, ou referências na documentação são minimizadas.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O desempenho é melhor quando a informação é apresentada de uma forma diretamente utilizável.</a:t>
            </a:r>
            <a:endParaRPr b="0" lang="pt-BR" sz="1200" spc="-1" strike="noStrike">
              <a:latin typeface="Arial"/>
            </a:endParaRPr>
          </a:p>
          <a:p>
            <a:pPr marL="216000" indent="-216000">
              <a:lnSpc>
                <a:spcPct val="100000"/>
              </a:lnSpc>
            </a:pPr>
            <a:r>
              <a:rPr b="1" lang="pt-BR" sz="1200" spc="-1" strike="noStrike">
                <a:solidFill>
                  <a:srgbClr val="000000"/>
                </a:solidFill>
                <a:latin typeface="Times New Roman"/>
                <a:ea typeface="+mn-ea"/>
              </a:rPr>
              <a:t>Exemplos de recomendações:</a:t>
            </a:r>
            <a:endParaRPr b="0" lang="pt-BR" sz="1200" spc="-1" strike="noStrike">
              <a:latin typeface="Arial"/>
            </a:endParaRPr>
          </a:p>
          <a:p>
            <a:pPr marL="216000" indent="-216000">
              <a:lnSpc>
                <a:spcPct val="100000"/>
              </a:lnSpc>
            </a:pPr>
            <a:r>
              <a:rPr b="0" lang="pt-BR" sz="1200" spc="-1" strike="noStrike">
                <a:solidFill>
                  <a:srgbClr val="000000"/>
                </a:solidFill>
                <a:latin typeface="Times New Roman"/>
                <a:ea typeface="+mn-ea"/>
              </a:rPr>
              <a:t>- A organização das informações apresentadas deve ser conforme a organização das entradas. - Os procedimentos de diálogo devem ser compatíveis com a ordem que o usuário imagina ou está habituado.</a:t>
            </a:r>
            <a:endParaRPr b="0" lang="pt-BR" sz="1200" spc="-1" strike="noStrike">
              <a:latin typeface="Arial"/>
            </a:endParaRPr>
          </a:p>
          <a:p>
            <a:pPr marL="171360" indent="-171000">
              <a:lnSpc>
                <a:spcPct val="100000"/>
              </a:lnSpc>
              <a:buClr>
                <a:srgbClr val="000000"/>
              </a:buClr>
              <a:buFont typeface="StarSymbol"/>
              <a:buChar char="-"/>
            </a:pPr>
            <a:r>
              <a:rPr b="0" lang="pt-BR" sz="1200" spc="-1" strike="noStrike">
                <a:solidFill>
                  <a:srgbClr val="000000"/>
                </a:solidFill>
                <a:latin typeface="Times New Roman"/>
                <a:ea typeface="+mn-ea"/>
              </a:rPr>
              <a:t>Os formatos de calendários devem seguir o costume dos usuários (calendário europeu: dia/mês/ano e calendário americano mês/dia/ano). - Os termos empregados devem ser familiares aos usuários e relacionados à tarefa realizada. - As unidades de medida devem ser aquelas normalmente utilizadas. - Apresentações de dados textuais, mensagens ou instruções, devem seguir as convenções de textos impressos.</a:t>
            </a:r>
            <a:endParaRPr b="0" lang="pt-BR" sz="1200" spc="-1" strike="noStrike">
              <a:latin typeface="Arial"/>
            </a:endParaRPr>
          </a:p>
          <a:p>
            <a:pPr>
              <a:lnSpc>
                <a:spcPct val="100000"/>
              </a:lnSpc>
            </a:pPr>
            <a:endParaRPr b="0" lang="pt-BR" sz="1200" spc="-1" strike="noStrike">
              <a:latin typeface="Arial"/>
            </a:endParaRPr>
          </a:p>
          <a:p>
            <a:pPr>
              <a:lnSpc>
                <a:spcPct val="100000"/>
              </a:lnSpc>
            </a:pPr>
            <a:endParaRPr b="0" lang="pt-BR" sz="1200" spc="-1" strike="noStrike">
              <a:latin typeface="Arial"/>
            </a:endParaRPr>
          </a:p>
          <a:p>
            <a:pPr>
              <a:lnSpc>
                <a:spcPct val="100000"/>
              </a:lnSpc>
            </a:pPr>
            <a:endParaRPr b="0" lang="pt-BR" sz="1200" spc="-1" strike="noStrike">
              <a:latin typeface="Arial"/>
            </a:endParaRPr>
          </a:p>
          <a:p>
            <a:pPr marL="171360" indent="-171000">
              <a:lnSpc>
                <a:spcPct val="100000"/>
              </a:lnSpc>
              <a:buClr>
                <a:srgbClr val="000000"/>
              </a:buClr>
              <a:buFont typeface="StarSymbol"/>
              <a:buChar char="-"/>
            </a:pPr>
            <a:r>
              <a:rPr b="0" lang="pt-BR" sz="1200" spc="-1" strike="noStrike">
                <a:solidFill>
                  <a:srgbClr val="000000"/>
                </a:solidFill>
                <a:latin typeface="Times New Roman"/>
                <a:ea typeface="+mn-ea"/>
              </a:rPr>
              <a:t>https://www.youtube.com/watch?v=wQOMJG3ukFE</a:t>
            </a:r>
            <a:endParaRPr b="0" lang="pt-BR" sz="1200" spc="-1" strike="noStrike">
              <a:latin typeface="Arial"/>
            </a:endParaRPr>
          </a:p>
          <a:p>
            <a:pPr>
              <a:lnSpc>
                <a:spcPct val="100000"/>
              </a:lnSpc>
            </a:pPr>
            <a:endParaRPr b="0" lang="pt-BR" sz="1200" spc="-1" strike="noStrike">
              <a:latin typeface="Arial"/>
            </a:endParaRPr>
          </a:p>
          <a:p>
            <a:pPr marL="171360" indent="-171000">
              <a:lnSpc>
                <a:spcPct val="100000"/>
              </a:lnSpc>
              <a:buClr>
                <a:srgbClr val="000000"/>
              </a:buClr>
              <a:buFont typeface="StarSymbol"/>
              <a:buChar char="-"/>
            </a:pPr>
            <a:r>
              <a:rPr b="0" lang="pt-BR" sz="1200" spc="-1" strike="noStrike">
                <a:solidFill>
                  <a:srgbClr val="000000"/>
                </a:solidFill>
                <a:latin typeface="Times New Roman"/>
                <a:ea typeface="+mn-ea"/>
              </a:rPr>
              <a:t>https://www.youtube.com/watch?v=iJleoRmq8C8</a:t>
            </a:r>
            <a:endParaRPr b="0" lang="pt-BR" sz="1200" spc="-1" strike="noStrike">
              <a:latin typeface="Arial"/>
            </a:endParaRPr>
          </a:p>
          <a:p>
            <a:pPr>
              <a:lnSpc>
                <a:spcPct val="100000"/>
              </a:lnSpc>
            </a:pPr>
            <a:endParaRPr b="0" lang="pt-BR"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1170000" y="841320"/>
            <a:ext cx="4517640" cy="3387240"/>
          </a:xfrm>
          <a:prstGeom prst="rect">
            <a:avLst/>
          </a:prstGeom>
        </p:spPr>
      </p:sp>
      <p:sp>
        <p:nvSpPr>
          <p:cNvPr id="495"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496"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6F7A2B1C-B7F2-4477-A78D-F9578C4AEDC7}"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1170000" y="841320"/>
            <a:ext cx="4517640" cy="3387240"/>
          </a:xfrm>
          <a:prstGeom prst="rect">
            <a:avLst/>
          </a:prstGeom>
        </p:spPr>
      </p:sp>
      <p:sp>
        <p:nvSpPr>
          <p:cNvPr id="498"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499"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2D1025BE-9127-4C67-9837-0353DB1E8934}"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1170000" y="841320"/>
            <a:ext cx="4517640" cy="3387240"/>
          </a:xfrm>
          <a:prstGeom prst="rect">
            <a:avLst/>
          </a:prstGeom>
        </p:spPr>
      </p:sp>
      <p:sp>
        <p:nvSpPr>
          <p:cNvPr id="501"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02"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C393A446-9736-4B6E-986D-0725E35F5D07}"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1170000" y="841320"/>
            <a:ext cx="4517640" cy="3387240"/>
          </a:xfrm>
          <a:prstGeom prst="rect">
            <a:avLst/>
          </a:prstGeom>
        </p:spPr>
      </p:sp>
      <p:sp>
        <p:nvSpPr>
          <p:cNvPr id="504" name="PlaceHolder 2"/>
          <p:cNvSpPr>
            <a:spLocks noGrp="1"/>
          </p:cNvSpPr>
          <p:nvPr>
            <p:ph type="body"/>
          </p:nvPr>
        </p:nvSpPr>
        <p:spPr>
          <a:xfrm>
            <a:off x="914400" y="4587840"/>
            <a:ext cx="5028840" cy="4346280"/>
          </a:xfrm>
          <a:prstGeom prst="rect">
            <a:avLst/>
          </a:prstGeom>
        </p:spPr>
        <p:txBody>
          <a:bodyPr lIns="90360" rIns="90360" tIns="44280" bIns="44280">
            <a:noAutofit/>
          </a:bodyPr>
          <a:p>
            <a:endParaRPr b="0" lang="pt-BR" sz="2000" spc="-1" strike="noStrike">
              <a:latin typeface="Arial"/>
            </a:endParaRPr>
          </a:p>
        </p:txBody>
      </p:sp>
      <p:sp>
        <p:nvSpPr>
          <p:cNvPr id="505" name="TextShape 3"/>
          <p:cNvSpPr txBox="1"/>
          <p:nvPr/>
        </p:nvSpPr>
        <p:spPr>
          <a:xfrm>
            <a:off x="3884760" y="9173880"/>
            <a:ext cx="2971440" cy="482400"/>
          </a:xfrm>
          <a:prstGeom prst="rect">
            <a:avLst/>
          </a:prstGeom>
          <a:noFill/>
          <a:ln>
            <a:noFill/>
          </a:ln>
        </p:spPr>
        <p:txBody>
          <a:bodyPr lIns="90000" rIns="90000" tIns="45000" bIns="45000">
            <a:noAutofit/>
          </a:bodyPr>
          <a:p>
            <a:pPr>
              <a:lnSpc>
                <a:spcPct val="100000"/>
              </a:lnSpc>
            </a:pPr>
            <a:fld id="{F1856DD1-F936-4CC9-821F-5DBE67D9BCF4}" type="slidenum">
              <a:rPr b="0" lang="pt-BR" sz="1400" spc="-1" strike="noStrike">
                <a:solidFill>
                  <a:srgbClr val="000000"/>
                </a:solidFill>
                <a:latin typeface="Arial"/>
                <a:ea typeface="+mn-ea"/>
              </a:rPr>
              <a:t>&lt;number&gt;</a:t>
            </a:fld>
            <a:endParaRPr b="0" lang="pt-BR"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9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9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02"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03"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0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07"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0"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5"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8"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19"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20"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21"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22"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41"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56"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57"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2"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4"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spAutoFit/>
          </a:bodyPr>
          <a:p>
            <a:endParaRPr b="0" lang="fr-FR" sz="4400" spc="-1" strike="noStrike">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fr-FR" sz="4400" spc="-1" strike="noStrike">
                <a:solidFill>
                  <a:srgbClr val="000000"/>
                </a:solidFill>
                <a:latin typeface="Calibri"/>
              </a:rPr>
              <a:t>Clique para editar o estilo do título mestre</a:t>
            </a:r>
            <a:endParaRPr b="0" lang="fr-FR"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AF7B858D-DB03-46EB-B36D-0A1FECCAF5C0}" type="slidenum">
              <a:rPr b="0" lang="pt-BR" sz="1200" spc="-1" strike="noStrike">
                <a:solidFill>
                  <a:srgbClr val="8b8b8b"/>
                </a:solidFill>
                <a:latin typeface="Arial"/>
              </a:rPr>
              <a:t>&lt;number&gt;</a:t>
            </a:fld>
            <a:endParaRPr b="0" lang="pt-BR"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Calibri"/>
              </a:rPr>
              <a:t>Click to edit the outline text format</a:t>
            </a:r>
            <a:endParaRPr b="0" lang="fr-F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Calibri"/>
              </a:rPr>
              <a:t>Second Outline Level</a:t>
            </a:r>
            <a:endParaRPr b="0" lang="fr-F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2000" spc="-1" strike="noStrike">
                <a:solidFill>
                  <a:srgbClr val="000000"/>
                </a:solidFill>
                <a:latin typeface="Calibri"/>
              </a:rPr>
              <a:t>Third Outline Level</a:t>
            </a:r>
            <a:endParaRPr b="0" lang="fr-F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Calibri"/>
              </a:rPr>
              <a:t>Fourth Outline Level</a:t>
            </a:r>
            <a:endParaRPr b="0" lang="fr-F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fr-FR" sz="4400" spc="-1" strike="noStrike">
                <a:solidFill>
                  <a:srgbClr val="000000"/>
                </a:solidFill>
                <a:latin typeface="Calibri"/>
              </a:rPr>
              <a:t>Clique para editar o estilo do título mestre</a:t>
            </a:r>
            <a:endParaRPr b="0" lang="fr-FR"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Clique para editar os estilos do texto mestre</a:t>
            </a:r>
            <a:endParaRPr b="0" lang="fr-FR"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fr-FR" sz="2800" spc="-1" strike="noStrike">
                <a:solidFill>
                  <a:srgbClr val="000000"/>
                </a:solidFill>
                <a:latin typeface="Calibri"/>
              </a:rPr>
              <a:t>Segundo nível</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Terceiro nível</a:t>
            </a:r>
            <a:endParaRPr b="0" lang="fr-FR"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fr-FR" sz="2000" spc="-1" strike="noStrike">
                <a:solidFill>
                  <a:srgbClr val="000000"/>
                </a:solidFill>
                <a:latin typeface="Calibri"/>
              </a:rPr>
              <a:t>Quarto nível</a:t>
            </a:r>
            <a:endParaRPr b="0" lang="fr-FR"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fr-FR" sz="2000" spc="-1" strike="noStrike">
                <a:solidFill>
                  <a:srgbClr val="000000"/>
                </a:solidFill>
                <a:latin typeface="Calibri"/>
              </a:rPr>
              <a:t>Quinto nível</a:t>
            </a:r>
            <a:endParaRPr b="0" lang="fr-FR"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8934C8A5-AD61-4AAD-BCB1-EB5748DC837A}" type="slidenum">
              <a:rPr b="0" lang="pt-BR" sz="1200" spc="-1" strike="noStrike">
                <a:solidFill>
                  <a:srgbClr val="8b8b8b"/>
                </a:solidFill>
                <a:latin typeface="Arial"/>
              </a:rPr>
              <a:t>&lt;number&gt;</a:t>
            </a:fld>
            <a:endParaRPr b="0" lang="pt-B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50192052-F56F-4893-B35D-BFBD6DCF8E7A}" type="slidenum">
              <a:rPr b="0" lang="pt-BR" sz="1200" spc="-1" strike="noStrike">
                <a:solidFill>
                  <a:srgbClr val="8b8b8b"/>
                </a:solidFill>
                <a:latin typeface="Arial"/>
              </a:rPr>
              <a:t>&lt;number&gt;</a:t>
            </a:fld>
            <a:endParaRPr b="0" lang="pt-BR"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noAutofit/>
          </a:bodyPr>
          <a:p>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Calibri"/>
              </a:rPr>
              <a:t>Click to edit the outline text format</a:t>
            </a:r>
            <a:endParaRPr b="0" lang="fr-FR"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Calibri"/>
              </a:rPr>
              <a:t>Second Outline Level</a:t>
            </a:r>
            <a:endParaRPr b="0" lang="fr-FR"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2000" spc="-1" strike="noStrike">
                <a:solidFill>
                  <a:srgbClr val="000000"/>
                </a:solidFill>
                <a:latin typeface="Calibri"/>
              </a:rPr>
              <a:t>Third Outline Level</a:t>
            </a:r>
            <a:endParaRPr b="0" lang="fr-FR"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Calibri"/>
              </a:rPr>
              <a:t>Fourth Outline Level</a:t>
            </a:r>
            <a:endParaRPr b="0" lang="fr-FR"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Fifth Outline Level</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Sixth Outline Level</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Seventh Outline Level</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fr-FR" sz="4400" spc="-1" strike="noStrike">
                <a:solidFill>
                  <a:srgbClr val="000000"/>
                </a:solidFill>
                <a:latin typeface="Calibri"/>
              </a:rPr>
              <a:t>Clique para editar o estilo do título mestre</a:t>
            </a:r>
            <a:endParaRPr b="0" lang="fr-FR" sz="4400" spc="-1" strike="noStrike">
              <a:solidFill>
                <a:srgbClr val="000000"/>
              </a:solidFill>
              <a:latin typeface="Arial"/>
            </a:endParaRPr>
          </a:p>
        </p:txBody>
      </p:sp>
      <p:sp>
        <p:nvSpPr>
          <p:cNvPr id="124" name="PlaceHolder 2"/>
          <p:cNvSpPr>
            <a:spLocks noGrp="1"/>
          </p:cNvSpPr>
          <p:nvPr>
            <p:ph type="body"/>
          </p:nvPr>
        </p:nvSpPr>
        <p:spPr>
          <a:xfrm>
            <a:off x="457200" y="1600200"/>
            <a:ext cx="4038120" cy="4525560"/>
          </a:xfrm>
          <a:prstGeom prst="rect">
            <a:avLst/>
          </a:prstGeom>
        </p:spPr>
        <p:txBody>
          <a:bodyPr>
            <a:noAutofit/>
          </a:bodyPr>
          <a:p>
            <a:pPr marL="343080" indent="-342720">
              <a:lnSpc>
                <a:spcPct val="100000"/>
              </a:lnSpc>
              <a:spcBef>
                <a:spcPts val="561"/>
              </a:spcBef>
              <a:buClr>
                <a:srgbClr val="000000"/>
              </a:buClr>
              <a:buFont typeface="Arial"/>
              <a:buChar char="•"/>
            </a:pPr>
            <a:r>
              <a:rPr b="0" lang="fr-FR" sz="2800" spc="-1" strike="noStrike">
                <a:solidFill>
                  <a:srgbClr val="000000"/>
                </a:solidFill>
                <a:latin typeface="Calibri"/>
              </a:rPr>
              <a:t>Clique para editar os estilos do texto mestre</a:t>
            </a:r>
            <a:endParaRPr b="0" lang="fr-FR"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fr-FR" sz="2400" spc="-1" strike="noStrike">
                <a:solidFill>
                  <a:srgbClr val="000000"/>
                </a:solidFill>
                <a:latin typeface="Calibri"/>
              </a:rPr>
              <a:t>Segundo nível</a:t>
            </a:r>
            <a:endParaRPr b="0" lang="fr-FR"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fr-FR" sz="2000" spc="-1" strike="noStrike">
                <a:solidFill>
                  <a:srgbClr val="000000"/>
                </a:solidFill>
                <a:latin typeface="Calibri"/>
              </a:rPr>
              <a:t>Terceiro nível</a:t>
            </a:r>
            <a:endParaRPr b="0" lang="fr-FR"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fr-FR" sz="1800" spc="-1" strike="noStrike">
                <a:solidFill>
                  <a:srgbClr val="000000"/>
                </a:solidFill>
                <a:latin typeface="Calibri"/>
              </a:rPr>
              <a:t>Quarto nível</a:t>
            </a:r>
            <a:endParaRPr b="0" lang="fr-FR"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fr-FR" sz="1800" spc="-1" strike="noStrike">
                <a:solidFill>
                  <a:srgbClr val="000000"/>
                </a:solidFill>
                <a:latin typeface="Calibri"/>
              </a:rPr>
              <a:t>Quinto nível</a:t>
            </a:r>
            <a:endParaRPr b="0" lang="fr-FR" sz="1800" spc="-1" strike="noStrike">
              <a:solidFill>
                <a:srgbClr val="000000"/>
              </a:solidFill>
              <a:latin typeface="Calibri"/>
            </a:endParaRPr>
          </a:p>
        </p:txBody>
      </p:sp>
      <p:sp>
        <p:nvSpPr>
          <p:cNvPr id="125" name="PlaceHolder 3"/>
          <p:cNvSpPr>
            <a:spLocks noGrp="1"/>
          </p:cNvSpPr>
          <p:nvPr>
            <p:ph type="body"/>
          </p:nvPr>
        </p:nvSpPr>
        <p:spPr>
          <a:xfrm>
            <a:off x="4648320" y="1600200"/>
            <a:ext cx="4038120" cy="4525560"/>
          </a:xfrm>
          <a:prstGeom prst="rect">
            <a:avLst/>
          </a:prstGeom>
        </p:spPr>
        <p:txBody>
          <a:bodyPr>
            <a:noAutofit/>
          </a:bodyPr>
          <a:p>
            <a:pPr marL="343080" indent="-342720">
              <a:lnSpc>
                <a:spcPct val="100000"/>
              </a:lnSpc>
              <a:spcBef>
                <a:spcPts val="561"/>
              </a:spcBef>
              <a:buClr>
                <a:srgbClr val="000000"/>
              </a:buClr>
              <a:buFont typeface="Arial"/>
              <a:buChar char="•"/>
            </a:pPr>
            <a:r>
              <a:rPr b="0" lang="fr-FR" sz="2800" spc="-1" strike="noStrike">
                <a:solidFill>
                  <a:srgbClr val="000000"/>
                </a:solidFill>
                <a:latin typeface="Calibri"/>
              </a:rPr>
              <a:t>Clique para editar os estilos do texto mestre</a:t>
            </a:r>
            <a:endParaRPr b="0" lang="fr-FR"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fr-FR" sz="2400" spc="-1" strike="noStrike">
                <a:solidFill>
                  <a:srgbClr val="000000"/>
                </a:solidFill>
                <a:latin typeface="Calibri"/>
              </a:rPr>
              <a:t>Segundo nível</a:t>
            </a:r>
            <a:endParaRPr b="0" lang="fr-FR"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fr-FR" sz="2000" spc="-1" strike="noStrike">
                <a:solidFill>
                  <a:srgbClr val="000000"/>
                </a:solidFill>
                <a:latin typeface="Calibri"/>
              </a:rPr>
              <a:t>Terceiro nível</a:t>
            </a:r>
            <a:endParaRPr b="0" lang="fr-FR"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fr-FR" sz="1800" spc="-1" strike="noStrike">
                <a:solidFill>
                  <a:srgbClr val="000000"/>
                </a:solidFill>
                <a:latin typeface="Calibri"/>
              </a:rPr>
              <a:t>Quarto nível</a:t>
            </a:r>
            <a:endParaRPr b="0" lang="fr-FR"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fr-FR" sz="1800" spc="-1" strike="noStrike">
                <a:solidFill>
                  <a:srgbClr val="000000"/>
                </a:solidFill>
                <a:latin typeface="Calibri"/>
              </a:rPr>
              <a:t>Quinto nível</a:t>
            </a:r>
            <a:endParaRPr b="0" lang="fr-FR" sz="1800" spc="-1" strike="noStrike">
              <a:solidFill>
                <a:srgbClr val="000000"/>
              </a:solidFill>
              <a:latin typeface="Calibri"/>
            </a:endParaRPr>
          </a:p>
        </p:txBody>
      </p:sp>
      <p:sp>
        <p:nvSpPr>
          <p:cNvPr id="126" name="PlaceHolder 4"/>
          <p:cNvSpPr>
            <a:spLocks noGrp="1"/>
          </p:cNvSpPr>
          <p:nvPr>
            <p:ph type="dt"/>
          </p:nvPr>
        </p:nvSpPr>
        <p:spPr>
          <a:xfrm>
            <a:off x="457200" y="6356520"/>
            <a:ext cx="2133360" cy="364680"/>
          </a:xfrm>
          <a:prstGeom prst="rect">
            <a:avLst/>
          </a:prstGeom>
        </p:spPr>
        <p:txBody>
          <a:bodyPr anchor="ctr">
            <a:noAutofit/>
          </a:bodyPr>
          <a:p>
            <a:endParaRPr b="0" lang="pt-BR" sz="2400" spc="-1" strike="noStrike">
              <a:latin typeface="Times New Roman"/>
            </a:endParaRPr>
          </a:p>
        </p:txBody>
      </p:sp>
      <p:sp>
        <p:nvSpPr>
          <p:cNvPr id="127" name="PlaceHolder 5"/>
          <p:cNvSpPr>
            <a:spLocks noGrp="1"/>
          </p:cNvSpPr>
          <p:nvPr>
            <p:ph type="ftr"/>
          </p:nvPr>
        </p:nvSpPr>
        <p:spPr>
          <a:xfrm>
            <a:off x="3124080" y="6356520"/>
            <a:ext cx="2895120" cy="364680"/>
          </a:xfrm>
          <a:prstGeom prst="rect">
            <a:avLst/>
          </a:prstGeom>
        </p:spPr>
        <p:txBody>
          <a:bodyPr anchor="ctr">
            <a:noAutofit/>
          </a:bodyPr>
          <a:p>
            <a:endParaRPr b="0" lang="pt-BR" sz="2400" spc="-1" strike="noStrike">
              <a:latin typeface="Times New Roman"/>
            </a:endParaRPr>
          </a:p>
        </p:txBody>
      </p:sp>
      <p:sp>
        <p:nvSpPr>
          <p:cNvPr id="128" name="PlaceHolder 6"/>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150727A1-6A85-4C39-9033-5989AFC514D3}" type="slidenum">
              <a:rPr b="0" lang="pt-BR" sz="1200" spc="-1" strike="noStrike">
                <a:solidFill>
                  <a:srgbClr val="8b8b8b"/>
                </a:solidFill>
                <a:latin typeface="Arial"/>
              </a:rPr>
              <a:t>&lt;number&gt;</a:t>
            </a:fld>
            <a:endParaRPr b="0" lang="pt-BR"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image" Target="../media/image43.jpeg"/><Relationship Id="rId3" Type="http://schemas.openxmlformats.org/officeDocument/2006/relationships/image" Target="../media/image44.jpeg"/><Relationship Id="rId4" Type="http://schemas.openxmlformats.org/officeDocument/2006/relationships/image" Target="../media/image45.png"/><Relationship Id="rId5" Type="http://schemas.openxmlformats.org/officeDocument/2006/relationships/slideLayout" Target="../slideLayouts/slideLayout13.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40.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5.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5.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5.xml"/>
</Relationships>
</file>

<file path=ppt/slides/_rels/slide36.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5.xml"/>
</Relationships>
</file>

<file path=ppt/slides/_rels/slide37.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5.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png"/><Relationship Id="rId3" Type="http://schemas.openxmlformats.org/officeDocument/2006/relationships/image" Target="../media/image66.wmf"/><Relationship Id="rId4" Type="http://schemas.openxmlformats.org/officeDocument/2006/relationships/slideLayout" Target="../slideLayouts/slideLayout25.xml"/><Relationship Id="rId5"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slideLayout" Target="../slideLayouts/slideLayout25.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26920" y="2514600"/>
            <a:ext cx="7637040" cy="1979640"/>
          </a:xfrm>
          <a:prstGeom prst="rect">
            <a:avLst/>
          </a:prstGeom>
          <a:noFill/>
          <a:ln w="12600">
            <a:noFill/>
          </a:ln>
        </p:spPr>
        <p:style>
          <a:lnRef idx="0"/>
          <a:fillRef idx="0"/>
          <a:effectRef idx="0"/>
          <a:fontRef idx="minor"/>
        </p:style>
        <p:txBody>
          <a:bodyPr lIns="90000" rIns="90000" tIns="45000" bIns="45000">
            <a:spAutoFit/>
          </a:bodyPr>
          <a:p>
            <a:pPr algn="ctr">
              <a:lnSpc>
                <a:spcPct val="100000"/>
              </a:lnSpc>
            </a:pPr>
            <a:r>
              <a:rPr b="1" lang="pt-BR" sz="4400" spc="-1" strike="noStrike">
                <a:solidFill>
                  <a:srgbClr val="1f497d"/>
                </a:solidFill>
                <a:latin typeface="Times New Roman"/>
              </a:rPr>
              <a:t>Ergonomia de Software</a:t>
            </a:r>
            <a:endParaRPr b="0" lang="pt-BR" sz="4400" spc="-1" strike="noStrike">
              <a:latin typeface="Arial"/>
            </a:endParaRPr>
          </a:p>
          <a:p>
            <a:pPr algn="ctr">
              <a:lnSpc>
                <a:spcPct val="100000"/>
              </a:lnSpc>
            </a:pPr>
            <a:r>
              <a:rPr b="1" lang="pt-BR" sz="4000" spc="-1" strike="noStrike">
                <a:solidFill>
                  <a:srgbClr val="1f497d"/>
                </a:solidFill>
                <a:latin typeface="Times New Roman"/>
              </a:rPr>
              <a:t>Conceitos, métodos e recomendações</a:t>
            </a:r>
            <a:endParaRPr b="0" lang="pt-BR" sz="4000" spc="-1" strike="noStrike">
              <a:latin typeface="Arial"/>
            </a:endParaRPr>
          </a:p>
        </p:txBody>
      </p:sp>
      <p:sp>
        <p:nvSpPr>
          <p:cNvPr id="172" name="CustomShape 2"/>
          <p:cNvSpPr/>
          <p:nvPr/>
        </p:nvSpPr>
        <p:spPr>
          <a:xfrm>
            <a:off x="428760" y="5506920"/>
            <a:ext cx="8286480" cy="700200"/>
          </a:xfrm>
          <a:prstGeom prst="rect">
            <a:avLst/>
          </a:prstGeom>
          <a:noFill/>
          <a:ln w="12600">
            <a:noFill/>
          </a:ln>
        </p:spPr>
        <p:style>
          <a:lnRef idx="0"/>
          <a:fillRef idx="0"/>
          <a:effectRef idx="0"/>
          <a:fontRef idx="minor"/>
        </p:style>
        <p:txBody>
          <a:bodyPr lIns="90000" rIns="90000" tIns="45000" bIns="45000">
            <a:spAutoFit/>
          </a:bodyPr>
          <a:p>
            <a:pPr algn="ctr">
              <a:lnSpc>
                <a:spcPct val="100000"/>
              </a:lnSpc>
            </a:pPr>
            <a:r>
              <a:rPr b="0" lang="pt-BR" sz="2000" spc="-1" strike="noStrike">
                <a:solidFill>
                  <a:srgbClr val="1f497d"/>
                </a:solidFill>
                <a:latin typeface="Arial"/>
              </a:rPr>
              <a:t>Cassandra Ribeiro</a:t>
            </a:r>
            <a:endParaRPr b="0" lang="pt-BR" sz="2000" spc="-1" strike="noStrike">
              <a:latin typeface="Arial"/>
            </a:endParaRPr>
          </a:p>
          <a:p>
            <a:pPr algn="ctr">
              <a:lnSpc>
                <a:spcPct val="100000"/>
              </a:lnSpc>
            </a:pPr>
            <a:r>
              <a:rPr b="0" lang="pt-BR" sz="2000" spc="-1" strike="noStrike">
                <a:solidFill>
                  <a:srgbClr val="1f497d"/>
                </a:solidFill>
                <a:latin typeface="Arial"/>
              </a:rPr>
              <a:t>cassandra@ifce.edu.br</a:t>
            </a:r>
            <a:endParaRPr b="0" lang="pt-BR"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685800" y="76320"/>
            <a:ext cx="7772040" cy="831600"/>
          </a:xfrm>
          <a:prstGeom prst="rect">
            <a:avLst/>
          </a:prstGeom>
          <a:noFill/>
          <a:ln>
            <a:noFill/>
          </a:ln>
        </p:spPr>
        <p:txBody>
          <a:bodyPr anchor="ctr">
            <a:normAutofit/>
          </a:bodyPr>
          <a:p>
            <a:pPr algn="ctr">
              <a:lnSpc>
                <a:spcPct val="100000"/>
              </a:lnSpc>
            </a:pPr>
            <a:r>
              <a:rPr b="0" lang="fr-FR" sz="4400" spc="-1" strike="noStrike">
                <a:solidFill>
                  <a:srgbClr val="1f497d"/>
                </a:solidFill>
                <a:latin typeface="Calibri"/>
              </a:rPr>
              <a:t>Ergonomia em informática</a:t>
            </a:r>
            <a:endParaRPr b="0" lang="fr-FR" sz="4400" spc="-1" strike="noStrike">
              <a:solidFill>
                <a:srgbClr val="000000"/>
              </a:solidFill>
              <a:latin typeface="Arial"/>
            </a:endParaRPr>
          </a:p>
        </p:txBody>
      </p:sp>
      <p:sp>
        <p:nvSpPr>
          <p:cNvPr id="226" name="CustomShape 2"/>
          <p:cNvSpPr/>
          <p:nvPr/>
        </p:nvSpPr>
        <p:spPr>
          <a:xfrm>
            <a:off x="457200" y="1676520"/>
            <a:ext cx="8152920" cy="3610080"/>
          </a:xfrm>
          <a:prstGeom prst="rect">
            <a:avLst/>
          </a:prstGeom>
          <a:noFill/>
          <a:ln w="12600">
            <a:noFill/>
          </a:ln>
        </p:spPr>
        <p:style>
          <a:lnRef idx="0"/>
          <a:fillRef idx="0"/>
          <a:effectRef idx="0"/>
          <a:fontRef idx="minor"/>
        </p:style>
        <p:txBody>
          <a:bodyPr lIns="90000" rIns="90000" tIns="45000" bIns="45000">
            <a:spAutoFit/>
          </a:bodyPr>
          <a:p>
            <a:pPr algn="just">
              <a:lnSpc>
                <a:spcPct val="100000"/>
              </a:lnSpc>
              <a:spcBef>
                <a:spcPts val="1400"/>
              </a:spcBef>
            </a:pPr>
            <a:r>
              <a:rPr b="0" lang="pt-BR" sz="2800" spc="-1" strike="noStrike">
                <a:solidFill>
                  <a:srgbClr val="000000"/>
                </a:solidFill>
                <a:latin typeface="Times New Roman"/>
              </a:rPr>
              <a:t>Na área de sistemas informatizados a ergonomia, preocupada com a questão da qualidade dos produtos informatizados, procura conhecer como o usuário:</a:t>
            </a:r>
            <a:endParaRPr b="0" lang="pt-BR" sz="2800" spc="-1" strike="noStrike">
              <a:latin typeface="Arial"/>
            </a:endParaRPr>
          </a:p>
          <a:p>
            <a:pPr marL="216000" indent="-216000" algn="just">
              <a:lnSpc>
                <a:spcPct val="100000"/>
              </a:lnSpc>
              <a:spcBef>
                <a:spcPts val="1400"/>
              </a:spcBef>
              <a:buClr>
                <a:srgbClr val="993300"/>
              </a:buClr>
              <a:buFont typeface="Wingdings" charset="2"/>
              <a:buChar char=""/>
            </a:pPr>
            <a:r>
              <a:rPr b="0" lang="pt-BR" sz="2800" spc="-1" strike="noStrike">
                <a:solidFill>
                  <a:srgbClr val="000000"/>
                </a:solidFill>
                <a:latin typeface="Times New Roman"/>
              </a:rPr>
              <a:t>Percebe a tarefa a ser executada;</a:t>
            </a:r>
            <a:endParaRPr b="0" lang="pt-BR" sz="2800" spc="-1" strike="noStrike">
              <a:latin typeface="Arial"/>
            </a:endParaRPr>
          </a:p>
          <a:p>
            <a:pPr marL="216000" indent="-216000" algn="just">
              <a:lnSpc>
                <a:spcPct val="100000"/>
              </a:lnSpc>
              <a:spcBef>
                <a:spcPts val="1400"/>
              </a:spcBef>
              <a:buClr>
                <a:srgbClr val="993300"/>
              </a:buClr>
              <a:buFont typeface="Wingdings" charset="2"/>
              <a:buChar char=""/>
            </a:pPr>
            <a:r>
              <a:rPr b="0" lang="pt-BR" sz="2800" spc="-1" strike="noStrike">
                <a:solidFill>
                  <a:srgbClr val="000000"/>
                </a:solidFill>
                <a:latin typeface="Times New Roman"/>
              </a:rPr>
              <a:t>Interage com a máquina e,</a:t>
            </a:r>
            <a:endParaRPr b="0" lang="pt-BR" sz="2800" spc="-1" strike="noStrike">
              <a:latin typeface="Arial"/>
            </a:endParaRPr>
          </a:p>
          <a:p>
            <a:pPr marL="216000" indent="-216000" algn="just">
              <a:lnSpc>
                <a:spcPct val="100000"/>
              </a:lnSpc>
              <a:spcBef>
                <a:spcPts val="1400"/>
              </a:spcBef>
              <a:buClr>
                <a:srgbClr val="993300"/>
              </a:buClr>
              <a:buFont typeface="Wingdings" charset="2"/>
              <a:buChar char=""/>
            </a:pPr>
            <a:r>
              <a:rPr b="0" lang="pt-BR" sz="2800" spc="-1" strike="noStrike">
                <a:solidFill>
                  <a:srgbClr val="000000"/>
                </a:solidFill>
                <a:latin typeface="Times New Roman"/>
              </a:rPr>
              <a:t>Processa o conhecimento que possui, transpondo seu modelo mental para o sistema computacional. </a:t>
            </a:r>
            <a:endParaRPr b="0" lang="pt-BR" sz="2800" spc="-1" strike="noStrike">
              <a:latin typeface="Arial"/>
            </a:endParaRPr>
          </a:p>
        </p:txBody>
      </p:sp>
      <p:pic>
        <p:nvPicPr>
          <p:cNvPr id="227"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685800" y="76320"/>
            <a:ext cx="7772040" cy="831600"/>
          </a:xfrm>
          <a:prstGeom prst="rect">
            <a:avLst/>
          </a:prstGeom>
          <a:noFill/>
          <a:ln>
            <a:noFill/>
          </a:ln>
        </p:spPr>
        <p:txBody>
          <a:bodyPr anchor="ctr">
            <a:normAutofit/>
          </a:bodyPr>
          <a:p>
            <a:pPr algn="ctr">
              <a:lnSpc>
                <a:spcPct val="100000"/>
              </a:lnSpc>
            </a:pPr>
            <a:r>
              <a:rPr b="0" lang="fr-FR" sz="4400" spc="-1" strike="noStrike">
                <a:solidFill>
                  <a:srgbClr val="1f497d"/>
                </a:solidFill>
                <a:latin typeface="Calibri"/>
              </a:rPr>
              <a:t>Ergonomia em informática</a:t>
            </a:r>
            <a:endParaRPr b="0" lang="fr-FR" sz="4400" spc="-1" strike="noStrike">
              <a:solidFill>
                <a:srgbClr val="000000"/>
              </a:solidFill>
              <a:latin typeface="Arial"/>
            </a:endParaRPr>
          </a:p>
        </p:txBody>
      </p:sp>
      <p:sp>
        <p:nvSpPr>
          <p:cNvPr id="229" name="CustomShape 2"/>
          <p:cNvSpPr/>
          <p:nvPr/>
        </p:nvSpPr>
        <p:spPr>
          <a:xfrm>
            <a:off x="1371600" y="1295280"/>
            <a:ext cx="7162560" cy="489528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400"/>
              </a:spcBef>
            </a:pPr>
            <a:r>
              <a:rPr b="1" lang="pt-BR" sz="2800" spc="-1" strike="noStrike">
                <a:solidFill>
                  <a:srgbClr val="000000"/>
                </a:solidFill>
                <a:latin typeface="Times New Roman"/>
              </a:rPr>
              <a:t>Ergonomia de </a:t>
            </a:r>
            <a:r>
              <a:rPr b="1" i="1" lang="pt-BR" sz="2800" spc="-1" strike="noStrike">
                <a:solidFill>
                  <a:srgbClr val="000000"/>
                </a:solidFill>
                <a:latin typeface="Times New Roman"/>
              </a:rPr>
              <a:t>software </a:t>
            </a:r>
            <a:r>
              <a:rPr b="1" lang="pt-BR" sz="2800" spc="-1" strike="noStrike">
                <a:solidFill>
                  <a:srgbClr val="000000"/>
                </a:solidFill>
                <a:latin typeface="Times New Roman"/>
              </a:rPr>
              <a:t>(IHC)</a:t>
            </a:r>
            <a:endParaRPr b="0" lang="pt-BR" sz="2800" spc="-1" strike="noStrike">
              <a:latin typeface="Arial"/>
            </a:endParaRPr>
          </a:p>
          <a:p>
            <a:pPr>
              <a:lnSpc>
                <a:spcPct val="100000"/>
              </a:lnSpc>
              <a:spcBef>
                <a:spcPts val="1199"/>
              </a:spcBef>
            </a:pPr>
            <a:r>
              <a:rPr b="0" lang="pt-BR" sz="2400" spc="-1" strike="noStrike">
                <a:solidFill>
                  <a:srgbClr val="000000"/>
                </a:solidFill>
                <a:latin typeface="Times New Roman"/>
              </a:rPr>
              <a:t>Concepção e avaliação de Interfaces Humano-Computador</a:t>
            </a:r>
            <a:endParaRPr b="0" lang="pt-BR" sz="2400" spc="-1" strike="noStrike">
              <a:latin typeface="Arial"/>
            </a:endParaRPr>
          </a:p>
          <a:p>
            <a:pPr>
              <a:lnSpc>
                <a:spcPct val="100000"/>
              </a:lnSpc>
              <a:spcBef>
                <a:spcPts val="1400"/>
              </a:spcBef>
            </a:pPr>
            <a:r>
              <a:rPr b="1" lang="pt-BR" sz="2800" spc="-1" strike="noStrike">
                <a:solidFill>
                  <a:srgbClr val="000000"/>
                </a:solidFill>
                <a:latin typeface="Times New Roman"/>
              </a:rPr>
              <a:t>Ergonomia dos materiais</a:t>
            </a:r>
            <a:endParaRPr b="0" lang="pt-BR" sz="2800" spc="-1" strike="noStrike">
              <a:latin typeface="Arial"/>
            </a:endParaRPr>
          </a:p>
          <a:p>
            <a:pPr>
              <a:lnSpc>
                <a:spcPct val="100000"/>
              </a:lnSpc>
              <a:spcBef>
                <a:spcPts val="1199"/>
              </a:spcBef>
            </a:pPr>
            <a:r>
              <a:rPr b="0" lang="pt-BR" sz="2400" spc="-1" strike="noStrike">
                <a:solidFill>
                  <a:srgbClr val="000000"/>
                </a:solidFill>
                <a:latin typeface="Times New Roman"/>
              </a:rPr>
              <a:t>Concernentes aos monitor, tela, mouse e teclado </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Concernentes ao posto de trabalho </a:t>
            </a:r>
            <a:endParaRPr b="0" lang="pt-BR" sz="2400" spc="-1" strike="noStrike">
              <a:latin typeface="Arial"/>
            </a:endParaRPr>
          </a:p>
          <a:p>
            <a:pPr>
              <a:lnSpc>
                <a:spcPct val="100000"/>
              </a:lnSpc>
              <a:spcBef>
                <a:spcPts val="1400"/>
              </a:spcBef>
            </a:pPr>
            <a:r>
              <a:rPr b="1" lang="pt-BR" sz="2800" spc="-1" strike="noStrike">
                <a:solidFill>
                  <a:srgbClr val="000000"/>
                </a:solidFill>
                <a:latin typeface="Times New Roman"/>
              </a:rPr>
              <a:t>Ergonomia dos programadores</a:t>
            </a:r>
            <a:r>
              <a:rPr b="0" lang="pt-BR" sz="2800" spc="-1" strike="noStrike">
                <a:solidFill>
                  <a:srgbClr val="000000"/>
                </a:solidFill>
                <a:latin typeface="Times New Roman"/>
              </a:rPr>
              <a:t> </a:t>
            </a:r>
            <a:endParaRPr b="0" lang="pt-BR" sz="2800" spc="-1" strike="noStrike">
              <a:latin typeface="Arial"/>
            </a:endParaRPr>
          </a:p>
          <a:p>
            <a:pPr>
              <a:lnSpc>
                <a:spcPct val="100000"/>
              </a:lnSpc>
              <a:spcBef>
                <a:spcPts val="1199"/>
              </a:spcBef>
            </a:pPr>
            <a:r>
              <a:rPr b="0" lang="pt-BR" sz="2400" spc="-1" strike="noStrike">
                <a:solidFill>
                  <a:srgbClr val="000000"/>
                </a:solidFill>
                <a:latin typeface="Times New Roman"/>
              </a:rPr>
              <a:t>Visa compreender a legibilidade de um programa para a construção de um novo programa e/ou manutenção informática.</a:t>
            </a:r>
            <a:endParaRPr b="0" lang="pt-BR" sz="2400" spc="-1" strike="noStrike">
              <a:latin typeface="Arial"/>
            </a:endParaRPr>
          </a:p>
        </p:txBody>
      </p:sp>
      <p:pic>
        <p:nvPicPr>
          <p:cNvPr id="230"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99360"/>
            <a:ext cx="8229240" cy="973080"/>
          </a:xfrm>
          <a:prstGeom prst="rect">
            <a:avLst/>
          </a:prstGeom>
          <a:noFill/>
          <a:ln>
            <a:noFill/>
          </a:ln>
        </p:spPr>
        <p:txBody>
          <a:bodyPr anchor="ctr">
            <a:normAutofit fontScale="76000"/>
          </a:bodyPr>
          <a:p>
            <a:pPr algn="ctr">
              <a:lnSpc>
                <a:spcPct val="100000"/>
              </a:lnSpc>
            </a:pPr>
            <a:br/>
            <a:r>
              <a:rPr b="0" lang="fr-FR" sz="4400" spc="-1" strike="noStrike">
                <a:solidFill>
                  <a:srgbClr val="1f497d"/>
                </a:solidFill>
                <a:latin typeface="Calibri"/>
              </a:rPr>
              <a:t>Ergonomia em informatica</a:t>
            </a:r>
            <a:r>
              <a:rPr b="1" lang="fr-FR" sz="3200" spc="-1" strike="noStrike">
                <a:solidFill>
                  <a:srgbClr val="000000"/>
                </a:solidFill>
                <a:latin typeface="Tahoma"/>
              </a:rPr>
              <a:t> </a:t>
            </a:r>
            <a:endParaRPr b="0" lang="fr-FR" sz="3200" spc="-1" strike="noStrike">
              <a:solidFill>
                <a:srgbClr val="000000"/>
              </a:solidFill>
              <a:latin typeface="Arial"/>
            </a:endParaRPr>
          </a:p>
        </p:txBody>
      </p:sp>
      <p:sp>
        <p:nvSpPr>
          <p:cNvPr id="232" name="TextShape 2"/>
          <p:cNvSpPr txBox="1"/>
          <p:nvPr/>
        </p:nvSpPr>
        <p:spPr>
          <a:xfrm>
            <a:off x="685800" y="1981080"/>
            <a:ext cx="7632360" cy="4114440"/>
          </a:xfrm>
          <a:prstGeom prst="rect">
            <a:avLst/>
          </a:prstGeom>
          <a:noFill/>
          <a:ln>
            <a:noFill/>
          </a:ln>
        </p:spPr>
        <p:txBody>
          <a:bodyPr anchor="ctr">
            <a:noAutofit/>
          </a:bodyPr>
          <a:p>
            <a:pPr marL="343080" indent="-342720">
              <a:lnSpc>
                <a:spcPct val="100000"/>
              </a:lnSpc>
              <a:spcBef>
                <a:spcPts val="499"/>
              </a:spcBef>
              <a:spcAft>
                <a:spcPts val="499"/>
              </a:spcAft>
              <a:buClr>
                <a:srgbClr val="c0504d"/>
              </a:buClr>
              <a:buFont typeface="Symbol"/>
              <a:buChar char="·"/>
            </a:pPr>
            <a:r>
              <a:rPr b="1" i="1" lang="fr-FR" sz="2400" spc="-1" strike="noStrike">
                <a:solidFill>
                  <a:srgbClr val="c0504d"/>
                </a:solidFill>
                <a:latin typeface="Calibri"/>
              </a:rPr>
              <a:t>Ergonomia = compatibilidade do material e do software com os usuários</a:t>
            </a:r>
            <a:r>
              <a:rPr b="0" lang="fr-FR" sz="2400" spc="-1" strike="noStrike">
                <a:solidFill>
                  <a:srgbClr val="000000"/>
                </a:solidFill>
                <a:latin typeface="Calibri"/>
              </a:rPr>
              <a:t> do ponto de vista: </a:t>
            </a:r>
            <a:endParaRPr b="0" lang="fr-FR" sz="24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2000" spc="-1" strike="noStrike">
                <a:solidFill>
                  <a:srgbClr val="000000"/>
                </a:solidFill>
                <a:latin typeface="Calibri"/>
              </a:rPr>
              <a:t>sociológico </a:t>
            </a:r>
            <a:endParaRPr b="0" lang="fr-FR" sz="20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2000" spc="-1" strike="noStrike">
                <a:solidFill>
                  <a:srgbClr val="000000"/>
                </a:solidFill>
                <a:latin typeface="Calibri"/>
              </a:rPr>
              <a:t>Restrições fisiológicas (em particular visuais) </a:t>
            </a:r>
            <a:endParaRPr b="0" lang="fr-FR" sz="20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2000" spc="-1" strike="noStrike">
                <a:solidFill>
                  <a:srgbClr val="000000"/>
                </a:solidFill>
                <a:latin typeface="Calibri"/>
              </a:rPr>
              <a:t>Atividades cognitivas </a:t>
            </a:r>
            <a:endParaRPr b="0" lang="fr-FR" sz="2000" spc="-1" strike="noStrike">
              <a:solidFill>
                <a:srgbClr val="000000"/>
              </a:solidFill>
              <a:latin typeface="Calibri"/>
            </a:endParaRPr>
          </a:p>
          <a:p>
            <a:endParaRPr b="0" lang="fr-FR" sz="2000" spc="-1" strike="noStrike">
              <a:solidFill>
                <a:srgbClr val="000000"/>
              </a:solidFill>
              <a:latin typeface="Calibri"/>
            </a:endParaRPr>
          </a:p>
          <a:p>
            <a:endParaRPr b="0" lang="fr-FR" sz="2000" spc="-1" strike="noStrike">
              <a:solidFill>
                <a:srgbClr val="000000"/>
              </a:solidFill>
              <a:latin typeface="Calibri"/>
            </a:endParaRPr>
          </a:p>
          <a:p>
            <a:endParaRPr b="0" lang="fr-FR" sz="2000" spc="-1" strike="noStrike">
              <a:solidFill>
                <a:srgbClr val="000000"/>
              </a:solidFill>
              <a:latin typeface="Calibri"/>
            </a:endParaRPr>
          </a:p>
          <a:p>
            <a:endParaRPr b="0" lang="fr-FR" sz="2000" spc="-1" strike="noStrike">
              <a:solidFill>
                <a:srgbClr val="000000"/>
              </a:solidFill>
              <a:latin typeface="Calibri"/>
            </a:endParaRPr>
          </a:p>
        </p:txBody>
      </p:sp>
      <p:sp>
        <p:nvSpPr>
          <p:cNvPr id="233" name="CustomShape 3"/>
          <p:cNvSpPr/>
          <p:nvPr/>
        </p:nvSpPr>
        <p:spPr>
          <a:xfrm>
            <a:off x="5703120" y="6036480"/>
            <a:ext cx="2398680" cy="36504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901"/>
              </a:spcBef>
            </a:pPr>
            <a:r>
              <a:rPr b="0" i="1" lang="pt-BR" sz="1800" spc="-1" strike="noStrike">
                <a:solidFill>
                  <a:srgbClr val="808080"/>
                </a:solidFill>
                <a:latin typeface="Arial"/>
              </a:rPr>
              <a:t>J.-C. Spérandio, 1984</a:t>
            </a:r>
            <a:endParaRPr b="0" lang="pt-BR" sz="1800" spc="-1" strike="noStrike">
              <a:latin typeface="Arial"/>
            </a:endParaRPr>
          </a:p>
        </p:txBody>
      </p:sp>
      <p:pic>
        <p:nvPicPr>
          <p:cNvPr id="234" name="Picture 5" descr=""/>
          <p:cNvPicPr/>
          <p:nvPr/>
        </p:nvPicPr>
        <p:blipFill>
          <a:blip r:embed="rId1"/>
          <a:stretch/>
        </p:blipFill>
        <p:spPr>
          <a:xfrm>
            <a:off x="5388120" y="4017960"/>
            <a:ext cx="2161800" cy="1631520"/>
          </a:xfrm>
          <a:prstGeom prst="rect">
            <a:avLst/>
          </a:prstGeom>
          <a:ln w="9360">
            <a:noFill/>
          </a:ln>
        </p:spPr>
      </p:pic>
      <p:pic>
        <p:nvPicPr>
          <p:cNvPr id="235"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685800" y="0"/>
            <a:ext cx="8457840" cy="1360080"/>
          </a:xfrm>
          <a:prstGeom prst="rect">
            <a:avLst/>
          </a:prstGeom>
          <a:noFill/>
          <a:ln>
            <a:noFill/>
          </a:ln>
        </p:spPr>
        <p:txBody>
          <a:bodyPr anchor="ctr">
            <a:normAutofit/>
          </a:bodyPr>
          <a:p>
            <a:pPr algn="ctr">
              <a:lnSpc>
                <a:spcPct val="100000"/>
              </a:lnSpc>
            </a:pPr>
            <a:r>
              <a:rPr b="0" lang="fr-FR" sz="4400" spc="-1" strike="noStrike">
                <a:solidFill>
                  <a:srgbClr val="1f497d"/>
                </a:solidFill>
                <a:latin typeface="Calibri"/>
              </a:rPr>
              <a:t>Usuário e o dispositivo interativo </a:t>
            </a:r>
            <a:r>
              <a:rPr b="1" lang="fr-FR" sz="4400" spc="-1" strike="noStrike">
                <a:solidFill>
                  <a:srgbClr val="1f497d"/>
                </a:solidFill>
                <a:latin typeface="Calibri"/>
              </a:rPr>
              <a:t>Final Feliz</a:t>
            </a:r>
            <a:endParaRPr b="0" lang="fr-FR" sz="4400" spc="-1" strike="noStrike">
              <a:solidFill>
                <a:srgbClr val="000000"/>
              </a:solidFill>
              <a:latin typeface="Arial"/>
            </a:endParaRPr>
          </a:p>
        </p:txBody>
      </p:sp>
      <p:sp>
        <p:nvSpPr>
          <p:cNvPr id="237" name="TextShape 2"/>
          <p:cNvSpPr txBox="1"/>
          <p:nvPr/>
        </p:nvSpPr>
        <p:spPr>
          <a:xfrm>
            <a:off x="230040" y="1619280"/>
            <a:ext cx="8565840" cy="501120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Satisfação e Conforto, </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Saúde e bem-estar </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Produtividade </a:t>
            </a:r>
            <a:br/>
            <a:r>
              <a:rPr b="0" lang="fr-FR" sz="3200" spc="-1" strike="noStrike">
                <a:solidFill>
                  <a:srgbClr val="000000"/>
                </a:solidFill>
                <a:latin typeface="Calibri"/>
              </a:rPr>
              <a:t> </a:t>
            </a:r>
            <a:endParaRPr b="0" lang="fr-FR" sz="3200" spc="-1" strike="noStrike">
              <a:solidFill>
                <a:srgbClr val="000000"/>
              </a:solidFill>
              <a:latin typeface="Calibri"/>
            </a:endParaRPr>
          </a:p>
          <a:p>
            <a:pPr marL="343080" indent="-342720">
              <a:lnSpc>
                <a:spcPct val="100000"/>
              </a:lnSpc>
              <a:spcBef>
                <a:spcPts val="641"/>
              </a:spcBef>
              <a:buClr>
                <a:srgbClr val="1f497d"/>
              </a:buClr>
              <a:buFont typeface="Arial"/>
              <a:buChar char="•"/>
            </a:pPr>
            <a:r>
              <a:rPr b="0" lang="fr-FR" sz="3200" spc="-1" strike="noStrike">
                <a:solidFill>
                  <a:srgbClr val="1f497d"/>
                </a:solidFill>
                <a:latin typeface="Calibri"/>
              </a:rPr>
              <a:t>Interface ergonômica....</a:t>
            </a:r>
            <a:r>
              <a:rPr b="0" lang="fr-FR" sz="3200" spc="-1" strike="noStrike">
                <a:solidFill>
                  <a:srgbClr val="000000"/>
                </a:solidFill>
                <a:latin typeface="Calibri"/>
              </a:rPr>
              <a:t> </a:t>
            </a:r>
            <a:endParaRPr b="0" lang="fr-FR" sz="32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Utilidade, </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Intuitividade</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Facilidade de uso</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Eficiência de uso</a:t>
            </a:r>
            <a:endParaRPr b="0" lang="fr-FR" sz="2800" spc="-1" strike="noStrike">
              <a:solidFill>
                <a:srgbClr val="000000"/>
              </a:solidFill>
              <a:latin typeface="Calibri"/>
            </a:endParaRPr>
          </a:p>
        </p:txBody>
      </p:sp>
      <p:pic>
        <p:nvPicPr>
          <p:cNvPr id="238" name="Picture 18" descr=""/>
          <p:cNvPicPr/>
          <p:nvPr/>
        </p:nvPicPr>
        <p:blipFill>
          <a:blip r:embed="rId1"/>
          <a:stretch/>
        </p:blipFill>
        <p:spPr>
          <a:xfrm>
            <a:off x="414360" y="107280"/>
            <a:ext cx="542520" cy="1145880"/>
          </a:xfrm>
          <a:prstGeom prst="rect">
            <a:avLst/>
          </a:prstGeom>
          <a:ln w="9360">
            <a:noFill/>
          </a:ln>
        </p:spPr>
      </p:pic>
    </p:spTree>
  </p:cSld>
  <p:transition>
    <p:pull dir="l"/>
  </p:transition>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0" y="187200"/>
            <a:ext cx="9200880" cy="812520"/>
          </a:xfrm>
          <a:prstGeom prst="rect">
            <a:avLst/>
          </a:prstGeom>
          <a:noFill/>
          <a:ln>
            <a:noFill/>
          </a:ln>
        </p:spPr>
        <p:txBody>
          <a:bodyPr anchor="ctr">
            <a:normAutofit fontScale="51000"/>
          </a:bodyPr>
          <a:p>
            <a:pPr algn="ctr">
              <a:lnSpc>
                <a:spcPct val="100000"/>
              </a:lnSpc>
            </a:pPr>
            <a:r>
              <a:rPr b="0" lang="fr-FR" sz="4400" spc="-1" strike="noStrike">
                <a:solidFill>
                  <a:srgbClr val="1f497d"/>
                </a:solidFill>
                <a:latin typeface="Calibri"/>
              </a:rPr>
              <a:t>Usuário e o dispositivo interativo </a:t>
            </a:r>
            <a:r>
              <a:rPr b="1" lang="fr-FR" sz="4400" spc="-1" strike="noStrike">
                <a:solidFill>
                  <a:srgbClr val="1f497d"/>
                </a:solidFill>
                <a:latin typeface="Calibri"/>
              </a:rPr>
              <a:t>Final Pouco Feliz</a:t>
            </a:r>
            <a:endParaRPr b="0" lang="fr-FR" sz="4400" spc="-1" strike="noStrike">
              <a:solidFill>
                <a:srgbClr val="000000"/>
              </a:solidFill>
              <a:latin typeface="Arial"/>
            </a:endParaRPr>
          </a:p>
        </p:txBody>
      </p:sp>
      <p:sp>
        <p:nvSpPr>
          <p:cNvPr id="240" name="TextShape 2"/>
          <p:cNvSpPr txBox="1"/>
          <p:nvPr/>
        </p:nvSpPr>
        <p:spPr>
          <a:xfrm>
            <a:off x="0" y="1409760"/>
            <a:ext cx="9143640" cy="505440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Aborrecimentos, frustrações</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Estresse, psicopatologias </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Subutilização e abandono do sistema</a:t>
            </a:r>
            <a:br/>
            <a:r>
              <a:rPr b="0" lang="fr-FR" sz="3200" spc="-1" strike="noStrike">
                <a:solidFill>
                  <a:srgbClr val="000000"/>
                </a:solidFill>
                <a:latin typeface="Calibri"/>
              </a:rPr>
              <a:t> </a:t>
            </a:r>
            <a:endParaRPr b="0" lang="fr-FR" sz="3200" spc="-1" strike="noStrike">
              <a:solidFill>
                <a:srgbClr val="000000"/>
              </a:solidFill>
              <a:latin typeface="Calibri"/>
            </a:endParaRPr>
          </a:p>
          <a:p>
            <a:pPr marL="343080" indent="-342720">
              <a:lnSpc>
                <a:spcPct val="100000"/>
              </a:lnSpc>
              <a:spcBef>
                <a:spcPts val="641"/>
              </a:spcBef>
              <a:buClr>
                <a:srgbClr val="1f497d"/>
              </a:buClr>
              <a:buFont typeface="Arial"/>
              <a:buChar char="•"/>
            </a:pPr>
            <a:r>
              <a:rPr b="0" lang="fr-FR" sz="3200" spc="-1" strike="noStrike">
                <a:solidFill>
                  <a:srgbClr val="1f497d"/>
                </a:solidFill>
                <a:latin typeface="Calibri"/>
              </a:rPr>
              <a:t>Deficiências de interface...</a:t>
            </a:r>
            <a:endParaRPr b="0" lang="fr-FR" sz="32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desconhecimento do cognitivo humano </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desconhecimento da atividade</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desinteresse pela lógica de utilização</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falta de ferramentas lógicas</a:t>
            </a:r>
            <a:endParaRPr b="0" lang="fr-FR" sz="2800" spc="-1" strike="noStrike">
              <a:solidFill>
                <a:srgbClr val="000000"/>
              </a:solidFill>
              <a:latin typeface="Calibri"/>
            </a:endParaRPr>
          </a:p>
        </p:txBody>
      </p:sp>
      <p:pic>
        <p:nvPicPr>
          <p:cNvPr id="241" name="Picture 18" descr=""/>
          <p:cNvPicPr/>
          <p:nvPr/>
        </p:nvPicPr>
        <p:blipFill>
          <a:blip r:embed="rId1"/>
          <a:stretch/>
        </p:blipFill>
        <p:spPr>
          <a:xfrm>
            <a:off x="107640" y="0"/>
            <a:ext cx="542520" cy="1145880"/>
          </a:xfrm>
          <a:prstGeom prst="rect">
            <a:avLst/>
          </a:prstGeom>
          <a:ln w="9360">
            <a:noFill/>
          </a:ln>
        </p:spPr>
      </p:pic>
    </p:spTree>
  </p:cSld>
  <p:transition>
    <p:pull dir="l"/>
  </p:transition>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fr-FR" sz="4400" spc="-1" strike="noStrike">
                <a:solidFill>
                  <a:srgbClr val="1f497d"/>
                </a:solidFill>
                <a:latin typeface="Calibri"/>
              </a:rPr>
              <a:t>Ergonomia da Informática</a:t>
            </a:r>
            <a:endParaRPr b="0" lang="fr-FR" sz="4400" spc="-1" strike="noStrike">
              <a:solidFill>
                <a:srgbClr val="000000"/>
              </a:solidFill>
              <a:latin typeface="Arial"/>
            </a:endParaRPr>
          </a:p>
        </p:txBody>
      </p:sp>
      <p:sp>
        <p:nvSpPr>
          <p:cNvPr id="243" name="TextShape 2"/>
          <p:cNvSpPr txBox="1"/>
          <p:nvPr/>
        </p:nvSpPr>
        <p:spPr>
          <a:xfrm>
            <a:off x="0" y="1581120"/>
            <a:ext cx="8991360" cy="4952520"/>
          </a:xfrm>
          <a:prstGeom prst="rect">
            <a:avLst/>
          </a:prstGeom>
          <a:noFill/>
          <a:ln>
            <a:noFill/>
          </a:ln>
        </p:spPr>
        <p:txBody>
          <a:bodyPr>
            <a:noAutofit/>
          </a:bodyPr>
          <a:p>
            <a:pPr marL="343080" indent="-342720">
              <a:lnSpc>
                <a:spcPct val="100000"/>
              </a:lnSpc>
              <a:spcBef>
                <a:spcPts val="641"/>
              </a:spcBef>
              <a:buClr>
                <a:srgbClr val="1f497d"/>
              </a:buClr>
              <a:buFont typeface="Arial"/>
              <a:buChar char="•"/>
            </a:pPr>
            <a:r>
              <a:rPr b="0" lang="fr-FR" sz="3200" spc="-1" strike="noStrike">
                <a:solidFill>
                  <a:srgbClr val="1f497d"/>
                </a:solidFill>
                <a:latin typeface="Calibri"/>
              </a:rPr>
              <a:t>Caracterização</a:t>
            </a:r>
            <a:endParaRPr b="0" lang="fr-FR" sz="3200" spc="-1" strike="noStrike">
              <a:solidFill>
                <a:srgbClr val="000000"/>
              </a:solidFill>
              <a:latin typeface="Calibri"/>
            </a:endParaRPr>
          </a:p>
          <a:p>
            <a:pPr marL="1143000" indent="-228240">
              <a:lnSpc>
                <a:spcPct val="100000"/>
              </a:lnSpc>
              <a:spcBef>
                <a:spcPts val="479"/>
              </a:spcBef>
            </a:pPr>
            <a:endParaRPr b="0" lang="fr-FR" sz="32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Tem por domínio o conjunto de atividades mentais dos sujeitos engajados na realização de uma tarefas informatizadas.</a:t>
            </a:r>
            <a:br/>
            <a:r>
              <a:rPr b="0" lang="fr-FR" sz="2400" spc="-1" strike="noStrike">
                <a:solidFill>
                  <a:srgbClr val="000000"/>
                </a:solidFill>
                <a:latin typeface="Calibri"/>
              </a:rPr>
              <a:t> </a:t>
            </a:r>
            <a:endParaRPr b="0" lang="fr-FR" sz="24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Bases da Ergonomia da informática</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Conhecer o operador/usuário</a:t>
            </a:r>
            <a:endParaRPr b="0" lang="fr-FR"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Conhecer o trabalho</a:t>
            </a:r>
            <a:endParaRPr b="0" lang="fr-FR" sz="2400" spc="-1" strike="noStrike">
              <a:solidFill>
                <a:srgbClr val="000000"/>
              </a:solidFill>
              <a:latin typeface="Calibri"/>
            </a:endParaRPr>
          </a:p>
          <a:p>
            <a:pPr marL="343080" indent="-342720">
              <a:lnSpc>
                <a:spcPct val="87000"/>
              </a:lnSpc>
              <a:spcBef>
                <a:spcPts val="281"/>
              </a:spcBef>
            </a:pPr>
            <a:endParaRPr b="0" lang="fr-FR" sz="2400" spc="-1" strike="noStrike">
              <a:solidFill>
                <a:srgbClr val="000000"/>
              </a:solidFill>
              <a:latin typeface="Calibri"/>
            </a:endParaRPr>
          </a:p>
        </p:txBody>
      </p:sp>
      <p:pic>
        <p:nvPicPr>
          <p:cNvPr id="244"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4280" y="370080"/>
            <a:ext cx="9099360" cy="898200"/>
          </a:xfrm>
          <a:prstGeom prst="rect">
            <a:avLst/>
          </a:prstGeom>
          <a:noFill/>
          <a:ln>
            <a:noFill/>
          </a:ln>
        </p:spPr>
        <p:txBody>
          <a:bodyPr anchor="ctr">
            <a:normAutofit fontScale="60000"/>
          </a:bodyPr>
          <a:p>
            <a:pPr algn="ctr">
              <a:lnSpc>
                <a:spcPct val="100000"/>
              </a:lnSpc>
            </a:pPr>
            <a:r>
              <a:rPr b="0" lang="fr-FR" sz="4400" spc="-1" strike="noStrike">
                <a:solidFill>
                  <a:srgbClr val="1f497d"/>
                </a:solidFill>
                <a:latin typeface="Calibri"/>
              </a:rPr>
              <a:t>Ergonomia da Informática </a:t>
            </a:r>
            <a:br/>
            <a:r>
              <a:rPr b="1" lang="fr-FR" sz="4400" spc="-1" strike="noStrike">
                <a:solidFill>
                  <a:srgbClr val="1f497d"/>
                </a:solidFill>
                <a:latin typeface="Calibri"/>
              </a:rPr>
              <a:t>Fundamentos</a:t>
            </a:r>
            <a:endParaRPr b="0" lang="fr-FR" sz="4400" spc="-1" strike="noStrike">
              <a:solidFill>
                <a:srgbClr val="000000"/>
              </a:solidFill>
              <a:latin typeface="Arial"/>
            </a:endParaRPr>
          </a:p>
        </p:txBody>
      </p:sp>
      <p:sp>
        <p:nvSpPr>
          <p:cNvPr id="246" name="TextShape 2"/>
          <p:cNvSpPr txBox="1"/>
          <p:nvPr/>
        </p:nvSpPr>
        <p:spPr>
          <a:xfrm>
            <a:off x="0" y="1541520"/>
            <a:ext cx="9143640" cy="4473360"/>
          </a:xfrm>
          <a:prstGeom prst="rect">
            <a:avLst/>
          </a:prstGeom>
          <a:noFill/>
          <a:ln>
            <a:noFill/>
          </a:ln>
        </p:spPr>
        <p:txBody>
          <a:bodyPr>
            <a:noAutofit/>
          </a:bodyPr>
          <a:p>
            <a:pPr marL="343080" indent="-342720">
              <a:lnSpc>
                <a:spcPct val="100000"/>
              </a:lnSpc>
              <a:spcBef>
                <a:spcPts val="641"/>
              </a:spcBef>
              <a:buClr>
                <a:srgbClr val="1f497d"/>
              </a:buClr>
              <a:buFont typeface="Arial"/>
              <a:buChar char="•"/>
            </a:pPr>
            <a:r>
              <a:rPr b="0" lang="fr-FR" sz="3200" spc="-1" strike="noStrike">
                <a:solidFill>
                  <a:srgbClr val="1f497d"/>
                </a:solidFill>
                <a:latin typeface="Calibri"/>
              </a:rPr>
              <a:t>Conhecer o Usuário</a:t>
            </a:r>
            <a:endParaRPr b="0" lang="fr-FR" sz="32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Características Gerais</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 </a:t>
            </a:r>
            <a:r>
              <a:rPr b="0" lang="fr-FR" sz="2400" spc="-1" strike="noStrike">
                <a:solidFill>
                  <a:srgbClr val="000000"/>
                </a:solidFill>
                <a:latin typeface="Calibri"/>
              </a:rPr>
              <a:t>A cognição humana</a:t>
            </a:r>
            <a:endParaRPr b="0" lang="fr-FR" sz="2400" spc="-1" strike="noStrike">
              <a:solidFill>
                <a:srgbClr val="000000"/>
              </a:solidFill>
              <a:latin typeface="Calibri"/>
            </a:endParaRPr>
          </a:p>
          <a:p>
            <a:pPr lvl="3" marL="1600200" indent="-228240">
              <a:lnSpc>
                <a:spcPct val="100000"/>
              </a:lnSpc>
              <a:spcBef>
                <a:spcPts val="400"/>
              </a:spcBef>
              <a:buClr>
                <a:srgbClr val="1f497d"/>
              </a:buClr>
              <a:buFont typeface="Arial"/>
              <a:buChar char="–"/>
            </a:pPr>
            <a:r>
              <a:rPr b="0" lang="fr-FR" sz="2000" spc="-1" strike="noStrike">
                <a:solidFill>
                  <a:srgbClr val="000000"/>
                </a:solidFill>
                <a:latin typeface="Calibri"/>
              </a:rPr>
              <a:t>Percepção, Memória, Raciocínio, ....</a:t>
            </a:r>
            <a:endParaRPr b="0" lang="fr-FR" sz="20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Personalidades</a:t>
            </a:r>
            <a:endParaRPr b="0" lang="fr-FR"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A comunicação humana e a semiótica</a:t>
            </a:r>
            <a:endParaRPr b="0" lang="fr-FR" sz="2400" spc="-1" strike="noStrike">
              <a:solidFill>
                <a:srgbClr val="000000"/>
              </a:solidFill>
              <a:latin typeface="Calibri"/>
            </a:endParaRPr>
          </a:p>
          <a:p>
            <a:pPr marL="743040" indent="-285480">
              <a:lnSpc>
                <a:spcPct val="88000"/>
              </a:lnSpc>
              <a:spcBef>
                <a:spcPts val="561"/>
              </a:spcBef>
            </a:pPr>
            <a:endParaRPr b="0" lang="fr-FR" sz="24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Características Específicas</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Formação, experiência na tarefa, domínio da informática, ...</a:t>
            </a:r>
            <a:br/>
            <a:r>
              <a:rPr b="0" lang="fr-FR" sz="2400" spc="-1" strike="noStrike">
                <a:solidFill>
                  <a:srgbClr val="000000"/>
                </a:solidFill>
                <a:latin typeface="Calibri"/>
              </a:rPr>
              <a:t> </a:t>
            </a:r>
            <a:endParaRPr b="0" lang="fr-FR" sz="2400" spc="-1" strike="noStrike">
              <a:solidFill>
                <a:srgbClr val="000000"/>
              </a:solidFill>
              <a:latin typeface="Calibri"/>
            </a:endParaRPr>
          </a:p>
        </p:txBody>
      </p:sp>
      <p:pic>
        <p:nvPicPr>
          <p:cNvPr id="247"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685800" y="6248520"/>
            <a:ext cx="1904760" cy="456840"/>
          </a:xfrm>
          <a:prstGeom prst="rect">
            <a:avLst/>
          </a:prstGeom>
          <a:noFill/>
          <a:ln w="12600">
            <a:noFill/>
          </a:ln>
        </p:spPr>
        <p:style>
          <a:lnRef idx="0"/>
          <a:fillRef idx="0"/>
          <a:effectRef idx="0"/>
          <a:fontRef idx="minor"/>
        </p:style>
      </p:sp>
      <p:sp>
        <p:nvSpPr>
          <p:cNvPr id="249" name="CustomShape 2"/>
          <p:cNvSpPr/>
          <p:nvPr/>
        </p:nvSpPr>
        <p:spPr>
          <a:xfrm>
            <a:off x="3124080" y="6248520"/>
            <a:ext cx="2895120" cy="456840"/>
          </a:xfrm>
          <a:prstGeom prst="rect">
            <a:avLst/>
          </a:prstGeom>
          <a:noFill/>
          <a:ln w="12600">
            <a:noFill/>
          </a:ln>
        </p:spPr>
        <p:style>
          <a:lnRef idx="0"/>
          <a:fillRef idx="0"/>
          <a:effectRef idx="0"/>
          <a:fontRef idx="minor"/>
        </p:style>
      </p:sp>
      <p:sp>
        <p:nvSpPr>
          <p:cNvPr id="250" name="TextShape 3"/>
          <p:cNvSpPr txBox="1"/>
          <p:nvPr/>
        </p:nvSpPr>
        <p:spPr>
          <a:xfrm>
            <a:off x="457200" y="274680"/>
            <a:ext cx="8229240" cy="1142640"/>
          </a:xfrm>
          <a:prstGeom prst="rect">
            <a:avLst/>
          </a:prstGeom>
          <a:noFill/>
          <a:ln>
            <a:noFill/>
          </a:ln>
        </p:spPr>
        <p:txBody>
          <a:bodyPr anchor="ctr">
            <a:normAutofit fontScale="90000"/>
          </a:bodyPr>
          <a:p>
            <a:pPr algn="ctr">
              <a:lnSpc>
                <a:spcPct val="100000"/>
              </a:lnSpc>
            </a:pPr>
            <a:r>
              <a:rPr b="0" lang="fr-FR" sz="4400" spc="-1" strike="noStrike">
                <a:solidFill>
                  <a:srgbClr val="1f497d"/>
                </a:solidFill>
                <a:latin typeface="Calibri"/>
              </a:rPr>
              <a:t>Ergonomia da Informática</a:t>
            </a:r>
            <a:br/>
            <a:r>
              <a:rPr b="1" lang="fr-FR" sz="4400" spc="-1" strike="noStrike">
                <a:solidFill>
                  <a:srgbClr val="000000"/>
                </a:solidFill>
                <a:latin typeface="Calibri"/>
              </a:rPr>
              <a:t>Fundamentos</a:t>
            </a:r>
            <a:endParaRPr b="0" lang="fr-FR" sz="4400" spc="-1" strike="noStrike">
              <a:solidFill>
                <a:srgbClr val="000000"/>
              </a:solidFill>
              <a:latin typeface="Arial"/>
            </a:endParaRPr>
          </a:p>
        </p:txBody>
      </p:sp>
      <p:sp>
        <p:nvSpPr>
          <p:cNvPr id="251" name="TextShape 4"/>
          <p:cNvSpPr txBox="1"/>
          <p:nvPr/>
        </p:nvSpPr>
        <p:spPr>
          <a:xfrm>
            <a:off x="0" y="1581120"/>
            <a:ext cx="9143640" cy="4458960"/>
          </a:xfrm>
          <a:prstGeom prst="rect">
            <a:avLst/>
          </a:prstGeom>
          <a:noFill/>
          <a:ln>
            <a:noFill/>
          </a:ln>
        </p:spPr>
        <p:txBody>
          <a:bodyPr>
            <a:normAutofit/>
          </a:bodyPr>
          <a:p>
            <a:pPr marL="343080" indent="-342720">
              <a:lnSpc>
                <a:spcPct val="100000"/>
              </a:lnSpc>
              <a:spcBef>
                <a:spcPts val="641"/>
              </a:spcBef>
              <a:buClr>
                <a:srgbClr val="1f497d"/>
              </a:buClr>
              <a:buFont typeface="Arial"/>
              <a:buChar char="•"/>
            </a:pPr>
            <a:r>
              <a:rPr b="0" lang="fr-FR" sz="3200" spc="-1" strike="noStrike">
                <a:solidFill>
                  <a:srgbClr val="1f497d"/>
                </a:solidFill>
                <a:latin typeface="Calibri"/>
              </a:rPr>
              <a:t> </a:t>
            </a:r>
            <a:r>
              <a:rPr b="0" lang="fr-FR" sz="3200" spc="-1" strike="noStrike">
                <a:solidFill>
                  <a:srgbClr val="1f497d"/>
                </a:solidFill>
                <a:latin typeface="Calibri"/>
              </a:rPr>
              <a:t>Conhecer o Trabalho</a:t>
            </a:r>
            <a:endParaRPr b="0" lang="fr-FR" sz="32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1" lang="fr-FR" sz="2000" spc="-1" strike="noStrike">
                <a:solidFill>
                  <a:srgbClr val="000000"/>
                </a:solidFill>
                <a:latin typeface="Calibri"/>
              </a:rPr>
              <a:t>Objetivos e estratégias dos usuários</a:t>
            </a:r>
            <a:br/>
            <a:r>
              <a:rPr b="0" i="1" lang="fr-FR" sz="2000" spc="-1" strike="noStrike">
                <a:solidFill>
                  <a:srgbClr val="000000"/>
                </a:solidFill>
                <a:latin typeface="Calibri"/>
              </a:rPr>
              <a:t> </a:t>
            </a:r>
            <a:endParaRPr b="0" lang="fr-FR" sz="20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Lógicas envolvidas</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Funcionamento - interna/projetista</a:t>
            </a:r>
            <a:endParaRPr b="0" lang="fr-FR"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Utilização - externa/operador</a:t>
            </a:r>
            <a:endParaRPr b="0" lang="fr-FR" sz="2400" spc="-1" strike="noStrike">
              <a:solidFill>
                <a:srgbClr val="000000"/>
              </a:solidFill>
              <a:latin typeface="Calibri"/>
            </a:endParaRPr>
          </a:p>
          <a:p>
            <a:endParaRPr b="0" lang="fr-FR" sz="24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fr-FR" sz="2800" spc="-1" strike="noStrike">
                <a:solidFill>
                  <a:srgbClr val="000000"/>
                </a:solidFill>
                <a:latin typeface="Calibri"/>
              </a:rPr>
              <a:t>Perspectivas do trabalho</a:t>
            </a:r>
            <a:endParaRPr b="0" lang="fr-FR"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Tarefa  - Trabalho prescrito</a:t>
            </a:r>
            <a:endParaRPr b="0" lang="fr-FR" sz="24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fr-FR" sz="2400" spc="-1" strike="noStrike">
                <a:solidFill>
                  <a:srgbClr val="000000"/>
                </a:solidFill>
                <a:latin typeface="Calibri"/>
              </a:rPr>
              <a:t>Atividade  - Trabalho efetivo</a:t>
            </a:r>
            <a:br/>
            <a:r>
              <a:rPr b="0" lang="fr-FR" sz="2400" spc="-1" strike="noStrike">
                <a:solidFill>
                  <a:srgbClr val="000000"/>
                </a:solidFill>
                <a:latin typeface="Calibri"/>
              </a:rPr>
              <a:t> </a:t>
            </a:r>
            <a:endParaRPr b="0" lang="fr-FR" sz="2400" spc="-1" strike="noStrike">
              <a:solidFill>
                <a:srgbClr val="000000"/>
              </a:solidFill>
              <a:latin typeface="Calibri"/>
            </a:endParaRPr>
          </a:p>
        </p:txBody>
      </p:sp>
      <p:pic>
        <p:nvPicPr>
          <p:cNvPr id="252"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1258920" y="260280"/>
            <a:ext cx="7772040" cy="647280"/>
          </a:xfrm>
          <a:prstGeom prst="rect">
            <a:avLst/>
          </a:prstGeom>
          <a:noFill/>
          <a:ln>
            <a:noFill/>
          </a:ln>
        </p:spPr>
        <p:txBody>
          <a:bodyPr anchor="ctr">
            <a:normAutofit/>
          </a:bodyPr>
          <a:p>
            <a:pPr algn="ctr">
              <a:lnSpc>
                <a:spcPct val="100000"/>
              </a:lnSpc>
            </a:pPr>
            <a:r>
              <a:rPr b="0" lang="fr-FR" sz="3200" spc="-1" strike="noStrike">
                <a:solidFill>
                  <a:srgbClr val="1f497d"/>
                </a:solidFill>
                <a:latin typeface="Calibri"/>
              </a:rPr>
              <a:t>Duas lógicas: usuário e sistema</a:t>
            </a:r>
            <a:endParaRPr b="0" lang="fr-FR" sz="3200" spc="-1" strike="noStrike">
              <a:solidFill>
                <a:srgbClr val="000000"/>
              </a:solidFill>
              <a:latin typeface="Arial"/>
            </a:endParaRPr>
          </a:p>
        </p:txBody>
      </p:sp>
      <p:pic>
        <p:nvPicPr>
          <p:cNvPr id="254" name="Picture 4" descr=""/>
          <p:cNvPicPr/>
          <p:nvPr/>
        </p:nvPicPr>
        <p:blipFill>
          <a:blip r:embed="rId1"/>
          <a:stretch/>
        </p:blipFill>
        <p:spPr>
          <a:xfrm>
            <a:off x="755640" y="1916280"/>
            <a:ext cx="8137080" cy="3249360"/>
          </a:xfrm>
          <a:prstGeom prst="rect">
            <a:avLst/>
          </a:prstGeom>
          <a:ln>
            <a:noFill/>
          </a:ln>
        </p:spPr>
      </p:pic>
      <p:sp>
        <p:nvSpPr>
          <p:cNvPr id="255" name="CustomShape 2"/>
          <p:cNvSpPr/>
          <p:nvPr/>
        </p:nvSpPr>
        <p:spPr>
          <a:xfrm>
            <a:off x="3781440" y="1413000"/>
            <a:ext cx="4103280" cy="934560"/>
          </a:xfrm>
          <a:prstGeom prst="roundRect">
            <a:avLst>
              <a:gd name="adj" fmla="val 16667"/>
            </a:avLst>
          </a:prstGeom>
          <a:solidFill>
            <a:srgbClr val="eaeaea"/>
          </a:solidFill>
          <a:ln w="1260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pt-BR" sz="2800" spc="-1" strike="noStrike">
                <a:solidFill>
                  <a:srgbClr val="000000"/>
                </a:solidFill>
                <a:latin typeface="Times New Roman"/>
              </a:rPr>
              <a:t>Lógica do sistema</a:t>
            </a:r>
            <a:endParaRPr b="0" lang="pt-BR" sz="2800" spc="-1" strike="noStrike">
              <a:latin typeface="Arial"/>
            </a:endParaRPr>
          </a:p>
          <a:p>
            <a:pPr algn="ctr">
              <a:lnSpc>
                <a:spcPct val="100000"/>
              </a:lnSpc>
            </a:pPr>
            <a:r>
              <a:rPr b="0" lang="pt-BR" sz="2800" spc="-1" strike="noStrike">
                <a:solidFill>
                  <a:srgbClr val="000000"/>
                </a:solidFill>
                <a:latin typeface="Times New Roman"/>
              </a:rPr>
              <a:t>Lógica do funcionamento</a:t>
            </a:r>
            <a:endParaRPr b="0" lang="pt-BR" sz="2800" spc="-1" strike="noStrike">
              <a:latin typeface="Arial"/>
            </a:endParaRPr>
          </a:p>
        </p:txBody>
      </p:sp>
      <p:sp>
        <p:nvSpPr>
          <p:cNvPr id="256" name="CustomShape 3"/>
          <p:cNvSpPr/>
          <p:nvPr/>
        </p:nvSpPr>
        <p:spPr>
          <a:xfrm>
            <a:off x="324000" y="4365720"/>
            <a:ext cx="2808000" cy="1366560"/>
          </a:xfrm>
          <a:prstGeom prst="roundRect">
            <a:avLst>
              <a:gd name="adj" fmla="val 16667"/>
            </a:avLst>
          </a:prstGeom>
          <a:solidFill>
            <a:srgbClr val="eaeaea"/>
          </a:solidFill>
          <a:ln w="1260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0" lang="pt-BR" sz="2800" spc="-1" strike="noStrike">
                <a:solidFill>
                  <a:srgbClr val="000000"/>
                </a:solidFill>
                <a:latin typeface="Times New Roman"/>
              </a:rPr>
              <a:t>Lógica</a:t>
            </a:r>
            <a:endParaRPr b="0" lang="pt-BR" sz="2800" spc="-1" strike="noStrike">
              <a:latin typeface="Arial"/>
            </a:endParaRPr>
          </a:p>
          <a:p>
            <a:pPr algn="ctr">
              <a:lnSpc>
                <a:spcPct val="100000"/>
              </a:lnSpc>
            </a:pPr>
            <a:r>
              <a:rPr b="0" lang="pt-BR" sz="2800" spc="-1" strike="noStrike">
                <a:solidFill>
                  <a:srgbClr val="000000"/>
                </a:solidFill>
                <a:latin typeface="Times New Roman"/>
              </a:rPr>
              <a:t>Usuário/</a:t>
            </a:r>
            <a:endParaRPr b="0" lang="pt-BR" sz="2800" spc="-1" strike="noStrike">
              <a:latin typeface="Arial"/>
            </a:endParaRPr>
          </a:p>
          <a:p>
            <a:pPr algn="ctr">
              <a:lnSpc>
                <a:spcPct val="100000"/>
              </a:lnSpc>
            </a:pPr>
            <a:r>
              <a:rPr b="0" lang="pt-BR" sz="2800" spc="-1" strike="noStrike">
                <a:solidFill>
                  <a:srgbClr val="000000"/>
                </a:solidFill>
                <a:latin typeface="Times New Roman"/>
              </a:rPr>
              <a:t>Lógica de uso</a:t>
            </a:r>
            <a:endParaRPr b="0" lang="pt-BR" sz="2800" spc="-1" strike="noStrike">
              <a:latin typeface="Arial"/>
            </a:endParaRPr>
          </a:p>
        </p:txBody>
      </p:sp>
      <p:sp>
        <p:nvSpPr>
          <p:cNvPr id="257" name="CustomShape 4"/>
          <p:cNvSpPr/>
          <p:nvPr/>
        </p:nvSpPr>
        <p:spPr>
          <a:xfrm>
            <a:off x="6229440" y="2565360"/>
            <a:ext cx="2447640" cy="1007640"/>
          </a:xfrm>
          <a:prstGeom prst="wedgeRoundRectCallout">
            <a:avLst>
              <a:gd name="adj1" fmla="val 14657"/>
              <a:gd name="adj2" fmla="val 99921"/>
              <a:gd name="adj3" fmla="val 16667"/>
            </a:avLst>
          </a:prstGeom>
          <a:solidFill>
            <a:srgbClr val="eaeaea"/>
          </a:solidFill>
          <a:ln w="12600">
            <a:solidFill>
              <a:schemeClr val="tx1"/>
            </a:solidFill>
            <a:miter/>
          </a:ln>
        </p:spPr>
        <p:style>
          <a:lnRef idx="0"/>
          <a:fillRef idx="0"/>
          <a:effectRef idx="0"/>
          <a:fontRef idx="minor"/>
        </p:style>
        <p:txBody>
          <a:bodyPr lIns="90000" rIns="90000" tIns="45000" bIns="45000">
            <a:noAutofit/>
          </a:bodyPr>
          <a:p>
            <a:pPr algn="ctr">
              <a:lnSpc>
                <a:spcPct val="100000"/>
              </a:lnSpc>
            </a:pPr>
            <a:r>
              <a:rPr b="0" lang="pt-BR" sz="2400" spc="-1" strike="noStrike">
                <a:solidFill>
                  <a:srgbClr val="000000"/>
                </a:solidFill>
                <a:latin typeface="Times New Roman"/>
              </a:rPr>
              <a:t>Ele funciona bem?</a:t>
            </a:r>
            <a:endParaRPr b="0" lang="pt-BR" sz="2400" spc="-1" strike="noStrike">
              <a:latin typeface="Arial"/>
            </a:endParaRPr>
          </a:p>
        </p:txBody>
      </p:sp>
      <p:sp>
        <p:nvSpPr>
          <p:cNvPr id="258" name="CustomShape 5"/>
          <p:cNvSpPr/>
          <p:nvPr/>
        </p:nvSpPr>
        <p:spPr>
          <a:xfrm>
            <a:off x="3203640" y="3932280"/>
            <a:ext cx="2665080" cy="1223640"/>
          </a:xfrm>
          <a:prstGeom prst="wedgeRoundRectCallout">
            <a:avLst>
              <a:gd name="adj1" fmla="val -113370"/>
              <a:gd name="adj2" fmla="val -102657"/>
              <a:gd name="adj3" fmla="val 16667"/>
            </a:avLst>
          </a:prstGeom>
          <a:solidFill>
            <a:srgbClr val="eaeaea"/>
          </a:solidFill>
          <a:ln w="12600">
            <a:solidFill>
              <a:schemeClr val="tx1"/>
            </a:solidFill>
            <a:miter/>
          </a:ln>
        </p:spPr>
        <p:style>
          <a:lnRef idx="0"/>
          <a:fillRef idx="0"/>
          <a:effectRef idx="0"/>
          <a:fontRef idx="minor"/>
        </p:style>
        <p:txBody>
          <a:bodyPr lIns="90000" rIns="90000" tIns="45000" bIns="45000">
            <a:noAutofit/>
          </a:bodyPr>
          <a:p>
            <a:pPr algn="ctr">
              <a:lnSpc>
                <a:spcPct val="100000"/>
              </a:lnSpc>
            </a:pPr>
            <a:r>
              <a:rPr b="0" lang="pt-BR" sz="2400" spc="-1" strike="noStrike">
                <a:solidFill>
                  <a:srgbClr val="000000"/>
                </a:solidFill>
                <a:latin typeface="Times New Roman"/>
              </a:rPr>
              <a:t>Como fazer para que ele funcione?</a:t>
            </a:r>
            <a:endParaRPr b="0" lang="pt-BR" sz="2400" spc="-1" strike="noStrike">
              <a:latin typeface="Arial"/>
            </a:endParaRPr>
          </a:p>
        </p:txBody>
      </p:sp>
      <p:sp>
        <p:nvSpPr>
          <p:cNvPr id="259" name="Line 6"/>
          <p:cNvSpPr/>
          <p:nvPr/>
        </p:nvSpPr>
        <p:spPr>
          <a:xfrm>
            <a:off x="4572000" y="981000"/>
            <a:ext cx="71280" cy="5327640"/>
          </a:xfrm>
          <a:prstGeom prst="line">
            <a:avLst/>
          </a:prstGeom>
          <a:ln cap="rnd" w="12600">
            <a:solidFill>
              <a:schemeClr val="tx1"/>
            </a:solidFill>
            <a:custDash>
              <a:ds d="100000" sp="100000"/>
            </a:custDash>
            <a:round/>
          </a:ln>
        </p:spPr>
        <p:style>
          <a:lnRef idx="0"/>
          <a:fillRef idx="0"/>
          <a:effectRef idx="0"/>
          <a:fontRef idx="minor"/>
        </p:style>
      </p:sp>
      <p:pic>
        <p:nvPicPr>
          <p:cNvPr id="260"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85800" y="6248520"/>
            <a:ext cx="1904760" cy="456840"/>
          </a:xfrm>
          <a:prstGeom prst="rect">
            <a:avLst/>
          </a:prstGeom>
          <a:noFill/>
          <a:ln w="12600">
            <a:noFill/>
          </a:ln>
        </p:spPr>
        <p:style>
          <a:lnRef idx="0"/>
          <a:fillRef idx="0"/>
          <a:effectRef idx="0"/>
          <a:fontRef idx="minor"/>
        </p:style>
      </p:sp>
      <p:sp>
        <p:nvSpPr>
          <p:cNvPr id="262" name="CustomShape 2"/>
          <p:cNvSpPr/>
          <p:nvPr/>
        </p:nvSpPr>
        <p:spPr>
          <a:xfrm>
            <a:off x="3124080" y="6248520"/>
            <a:ext cx="2895120" cy="456840"/>
          </a:xfrm>
          <a:prstGeom prst="rect">
            <a:avLst/>
          </a:prstGeom>
          <a:noFill/>
          <a:ln w="12600">
            <a:noFill/>
          </a:ln>
        </p:spPr>
        <p:style>
          <a:lnRef idx="0"/>
          <a:fillRef idx="0"/>
          <a:effectRef idx="0"/>
          <a:fontRef idx="minor"/>
        </p:style>
      </p:sp>
      <p:sp>
        <p:nvSpPr>
          <p:cNvPr id="263"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0" lang="fr-FR" sz="4400" spc="-1" strike="noStrike">
                <a:solidFill>
                  <a:srgbClr val="1f497d"/>
                </a:solidFill>
                <a:latin typeface="Calibri"/>
              </a:rPr>
              <a:t>Lógicas no Trabalho</a:t>
            </a:r>
            <a:endParaRPr b="0" lang="fr-FR" sz="4400" spc="-1" strike="noStrike">
              <a:solidFill>
                <a:srgbClr val="000000"/>
              </a:solidFill>
              <a:latin typeface="Arial"/>
            </a:endParaRPr>
          </a:p>
        </p:txBody>
      </p:sp>
      <p:sp>
        <p:nvSpPr>
          <p:cNvPr id="264" name="TextShape 4"/>
          <p:cNvSpPr txBox="1"/>
          <p:nvPr/>
        </p:nvSpPr>
        <p:spPr>
          <a:xfrm>
            <a:off x="76320" y="1066680"/>
            <a:ext cx="8991360" cy="5714640"/>
          </a:xfrm>
          <a:prstGeom prst="rect">
            <a:avLst/>
          </a:prstGeom>
          <a:noFill/>
          <a:ln>
            <a:noFill/>
          </a:ln>
        </p:spPr>
        <p:txBody>
          <a:bodyPr>
            <a:noAutofit/>
          </a:bodyPr>
          <a:p>
            <a:pPr>
              <a:lnSpc>
                <a:spcPct val="100000"/>
              </a:lnSpc>
              <a:spcBef>
                <a:spcPts val="641"/>
              </a:spcBef>
            </a:pP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Lógica de Funcionamento</a:t>
            </a:r>
            <a:endParaRPr b="0" lang="fr-FR" sz="3200" spc="-1" strike="noStrike">
              <a:solidFill>
                <a:srgbClr val="000000"/>
              </a:solidFill>
              <a:latin typeface="Calibri"/>
            </a:endParaRPr>
          </a:p>
          <a:p>
            <a:pPr lvl="3" marL="1600200" indent="-228240">
              <a:lnSpc>
                <a:spcPct val="100000"/>
              </a:lnSpc>
              <a:spcBef>
                <a:spcPts val="400"/>
              </a:spcBef>
              <a:buClr>
                <a:srgbClr val="1f497d"/>
              </a:buClr>
              <a:buFont typeface="Arial"/>
              <a:buChar char="–"/>
            </a:pPr>
            <a:r>
              <a:rPr b="0" lang="fr-FR" sz="2000" spc="-1" strike="noStrike">
                <a:solidFill>
                  <a:srgbClr val="000000"/>
                </a:solidFill>
                <a:latin typeface="Calibri"/>
              </a:rPr>
              <a:t> </a:t>
            </a:r>
            <a:r>
              <a:rPr b="0" lang="fr-FR" sz="2000" spc="-1" strike="noStrike">
                <a:solidFill>
                  <a:srgbClr val="000000"/>
                </a:solidFill>
                <a:latin typeface="Calibri"/>
              </a:rPr>
              <a:t>Representação baseada em aspectos internos (escondidos) de funcionamento;</a:t>
            </a:r>
            <a:endParaRPr b="0" lang="fr-FR" sz="2000" spc="-1" strike="noStrike">
              <a:solidFill>
                <a:srgbClr val="000000"/>
              </a:solidFill>
              <a:latin typeface="Calibri"/>
            </a:endParaRPr>
          </a:p>
          <a:p>
            <a:endParaRPr b="0" lang="fr-FR" sz="2000" spc="-1" strike="noStrike">
              <a:solidFill>
                <a:srgbClr val="000000"/>
              </a:solidFill>
              <a:latin typeface="Calibri"/>
            </a:endParaRPr>
          </a:p>
          <a:p>
            <a:pPr marL="1600200" indent="-228240">
              <a:lnSpc>
                <a:spcPct val="100000"/>
              </a:lnSpc>
              <a:spcBef>
                <a:spcPts val="400"/>
              </a:spcBef>
            </a:pPr>
            <a:endParaRPr b="0" lang="fr-FR" sz="2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Logica de Operação</a:t>
            </a:r>
            <a:endParaRPr b="0" lang="fr-FR" sz="3200" spc="-1" strike="noStrike">
              <a:solidFill>
                <a:srgbClr val="000000"/>
              </a:solidFill>
              <a:latin typeface="Calibri"/>
            </a:endParaRPr>
          </a:p>
          <a:p>
            <a:pPr lvl="3" marL="1600200" indent="-228240">
              <a:lnSpc>
                <a:spcPct val="100000"/>
              </a:lnSpc>
              <a:spcBef>
                <a:spcPts val="400"/>
              </a:spcBef>
              <a:buClr>
                <a:srgbClr val="1f497d"/>
              </a:buClr>
              <a:buFont typeface="Arial"/>
              <a:buChar char="–"/>
            </a:pPr>
            <a:r>
              <a:rPr b="0" lang="fr-FR" sz="2000" spc="-1" strike="noStrike">
                <a:solidFill>
                  <a:srgbClr val="000000"/>
                </a:solidFill>
                <a:latin typeface="Calibri"/>
              </a:rPr>
              <a:t> </a:t>
            </a:r>
            <a:r>
              <a:rPr b="0" lang="fr-FR" sz="2000" spc="-1" strike="noStrike">
                <a:solidFill>
                  <a:srgbClr val="000000"/>
                </a:solidFill>
                <a:latin typeface="Calibri"/>
              </a:rPr>
              <a:t>Representação baseada em aspectos visíveis do sistema</a:t>
            </a:r>
            <a:endParaRPr b="0" lang="fr-FR" sz="2000" spc="-1" strike="noStrike">
              <a:solidFill>
                <a:srgbClr val="000000"/>
              </a:solidFill>
              <a:latin typeface="Calibri"/>
            </a:endParaRPr>
          </a:p>
          <a:p>
            <a:pPr marL="343080" indent="-342720">
              <a:lnSpc>
                <a:spcPct val="100000"/>
              </a:lnSpc>
              <a:spcBef>
                <a:spcPts val="400"/>
              </a:spcBef>
            </a:pPr>
            <a:endParaRPr b="0" lang="fr-FR" sz="2000" spc="-1" strike="noStrike">
              <a:solidFill>
                <a:srgbClr val="000000"/>
              </a:solidFill>
              <a:latin typeface="Calibri"/>
            </a:endParaRPr>
          </a:p>
        </p:txBody>
      </p:sp>
      <p:pic>
        <p:nvPicPr>
          <p:cNvPr id="265"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51640" y="44640"/>
            <a:ext cx="8229240" cy="796680"/>
          </a:xfrm>
          <a:prstGeom prst="rect">
            <a:avLst/>
          </a:prstGeom>
          <a:noFill/>
          <a:ln>
            <a:noFill/>
          </a:ln>
        </p:spPr>
        <p:txBody>
          <a:bodyPr anchor="ctr">
            <a:noAutofit/>
          </a:bodyPr>
          <a:p>
            <a:pPr marL="1371600" algn="ctr">
              <a:lnSpc>
                <a:spcPct val="100000"/>
              </a:lnSpc>
            </a:pPr>
            <a:br/>
            <a:r>
              <a:rPr b="0" lang="fr-FR" sz="3200" spc="-1" strike="noStrike">
                <a:solidFill>
                  <a:srgbClr val="1f497d"/>
                </a:solidFill>
                <a:latin typeface="Arial"/>
              </a:rPr>
              <a:t>Terminologias - ergonomia</a:t>
            </a:r>
            <a:endParaRPr b="0" lang="fr-FR" sz="3200" spc="-1" strike="noStrike">
              <a:solidFill>
                <a:srgbClr val="000000"/>
              </a:solidFill>
              <a:latin typeface="Arial"/>
            </a:endParaRPr>
          </a:p>
        </p:txBody>
      </p:sp>
      <p:sp>
        <p:nvSpPr>
          <p:cNvPr id="174" name="TextShape 2"/>
          <p:cNvSpPr txBox="1"/>
          <p:nvPr/>
        </p:nvSpPr>
        <p:spPr>
          <a:xfrm>
            <a:off x="685800" y="1981080"/>
            <a:ext cx="7632360" cy="4114440"/>
          </a:xfrm>
          <a:prstGeom prst="rect">
            <a:avLst/>
          </a:prstGeom>
          <a:noFill/>
          <a:ln>
            <a:noFill/>
          </a:ln>
        </p:spPr>
        <p:txBody>
          <a:bodyPr anchor="ctr">
            <a:noAutofit/>
          </a:bodyPr>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Ergonomia</a:t>
            </a:r>
            <a:endParaRPr b="0" lang="fr-FR" sz="2400" spc="-1" strike="noStrike">
              <a:solidFill>
                <a:srgbClr val="000000"/>
              </a:solidFill>
              <a:latin typeface="Calibri"/>
            </a:endParaRPr>
          </a:p>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Fatores humanos</a:t>
            </a:r>
            <a:endParaRPr b="0" lang="fr-FR" sz="2400" spc="-1" strike="noStrike">
              <a:solidFill>
                <a:srgbClr val="000000"/>
              </a:solidFill>
              <a:latin typeface="Calibri"/>
            </a:endParaRPr>
          </a:p>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Engenheria cognitiva</a:t>
            </a:r>
            <a:endParaRPr b="0" lang="fr-FR" sz="2400" spc="-1" strike="noStrike">
              <a:solidFill>
                <a:srgbClr val="000000"/>
              </a:solidFill>
              <a:latin typeface="Calibri"/>
            </a:endParaRPr>
          </a:p>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Engenheria das necessidades</a:t>
            </a:r>
            <a:endParaRPr b="0" lang="fr-FR" sz="2400" spc="-1" strike="noStrike">
              <a:solidFill>
                <a:srgbClr val="000000"/>
              </a:solidFill>
              <a:latin typeface="Calibri"/>
            </a:endParaRPr>
          </a:p>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Gestão da expériência dos usuários</a:t>
            </a:r>
            <a:endParaRPr b="0" lang="fr-FR" sz="2400" spc="-1" strike="noStrike">
              <a:solidFill>
                <a:srgbClr val="000000"/>
              </a:solidFill>
              <a:latin typeface="Calibri"/>
            </a:endParaRPr>
          </a:p>
          <a:p>
            <a:pPr marL="343080" indent="-342720">
              <a:lnSpc>
                <a:spcPct val="80000"/>
              </a:lnSpc>
              <a:spcBef>
                <a:spcPts val="479"/>
              </a:spcBef>
              <a:buClr>
                <a:srgbClr val="c0504d"/>
              </a:buClr>
              <a:buFont typeface="Arial"/>
              <a:buChar char="•"/>
            </a:pPr>
            <a:r>
              <a:rPr b="1" i="1" lang="fr-FR" sz="2400" spc="-1" strike="noStrike">
                <a:solidFill>
                  <a:srgbClr val="c0504d"/>
                </a:solidFill>
                <a:latin typeface="Calibri"/>
              </a:rPr>
              <a:t>...</a:t>
            </a:r>
            <a:endParaRPr b="0" lang="fr-FR" sz="2400" spc="-1" strike="noStrike">
              <a:solidFill>
                <a:srgbClr val="000000"/>
              </a:solidFill>
              <a:latin typeface="Calibri"/>
            </a:endParaRPr>
          </a:p>
          <a:p>
            <a:pPr marL="343080" indent="-342720">
              <a:lnSpc>
                <a:spcPct val="80000"/>
              </a:lnSpc>
              <a:spcBef>
                <a:spcPts val="479"/>
              </a:spcBef>
              <a:buClr>
                <a:srgbClr val="4f81bd"/>
              </a:buClr>
              <a:buFont typeface="Arial"/>
              <a:buChar char="•"/>
            </a:pPr>
            <a:r>
              <a:rPr b="1" i="1" lang="fr-FR" sz="2400" spc="-1" strike="noStrike">
                <a:solidFill>
                  <a:srgbClr val="4f81bd"/>
                </a:solidFill>
                <a:latin typeface="Calibri"/>
              </a:rPr>
              <a:t>Engenharia de usabilidade/ uso</a:t>
            </a:r>
            <a:endParaRPr b="0" lang="fr-FR" sz="2400" spc="-1" strike="noStrike">
              <a:solidFill>
                <a:srgbClr val="000000"/>
              </a:solidFill>
              <a:latin typeface="Calibri"/>
            </a:endParaRPr>
          </a:p>
          <a:p>
            <a:endParaRPr b="0" lang="fr-FR" sz="2400" spc="-1" strike="noStrike">
              <a:solidFill>
                <a:srgbClr val="000000"/>
              </a:solidFill>
              <a:latin typeface="Calibri"/>
            </a:endParaRPr>
          </a:p>
          <a:p>
            <a:endParaRPr b="0" lang="fr-FR" sz="2400" spc="-1" strike="noStrike">
              <a:solidFill>
                <a:srgbClr val="000000"/>
              </a:solidFill>
              <a:latin typeface="Calibri"/>
            </a:endParaRPr>
          </a:p>
        </p:txBody>
      </p:sp>
      <p:pic>
        <p:nvPicPr>
          <p:cNvPr id="175"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85800" y="6248520"/>
            <a:ext cx="1904760" cy="456840"/>
          </a:xfrm>
          <a:prstGeom prst="rect">
            <a:avLst/>
          </a:prstGeom>
          <a:noFill/>
          <a:ln w="12600">
            <a:noFill/>
          </a:ln>
        </p:spPr>
        <p:style>
          <a:lnRef idx="0"/>
          <a:fillRef idx="0"/>
          <a:effectRef idx="0"/>
          <a:fontRef idx="minor"/>
        </p:style>
      </p:sp>
      <p:sp>
        <p:nvSpPr>
          <p:cNvPr id="267" name="CustomShape 2"/>
          <p:cNvSpPr/>
          <p:nvPr/>
        </p:nvSpPr>
        <p:spPr>
          <a:xfrm>
            <a:off x="3124080" y="6248520"/>
            <a:ext cx="2895120" cy="456840"/>
          </a:xfrm>
          <a:prstGeom prst="rect">
            <a:avLst/>
          </a:prstGeom>
          <a:noFill/>
          <a:ln w="12600">
            <a:noFill/>
          </a:ln>
        </p:spPr>
        <p:style>
          <a:lnRef idx="0"/>
          <a:fillRef idx="0"/>
          <a:effectRef idx="0"/>
          <a:fontRef idx="minor"/>
        </p:style>
      </p:sp>
      <p:sp>
        <p:nvSpPr>
          <p:cNvPr id="268" name="TextShape 3"/>
          <p:cNvSpPr txBox="1"/>
          <p:nvPr/>
        </p:nvSpPr>
        <p:spPr>
          <a:xfrm>
            <a:off x="457200" y="274680"/>
            <a:ext cx="8229240" cy="1142640"/>
          </a:xfrm>
          <a:prstGeom prst="rect">
            <a:avLst/>
          </a:prstGeom>
          <a:noFill/>
          <a:ln>
            <a:noFill/>
          </a:ln>
        </p:spPr>
        <p:txBody>
          <a:bodyPr anchor="ctr">
            <a:noAutofit/>
          </a:bodyPr>
          <a:p>
            <a:pPr algn="ctr">
              <a:lnSpc>
                <a:spcPct val="100000"/>
              </a:lnSpc>
            </a:pPr>
            <a:r>
              <a:rPr b="0" lang="fr-FR" sz="4400" spc="-1" strike="noStrike">
                <a:solidFill>
                  <a:srgbClr val="1f497d"/>
                </a:solidFill>
                <a:latin typeface="Calibri"/>
              </a:rPr>
              <a:t>As Perspectivas do Trabalho</a:t>
            </a:r>
            <a:endParaRPr b="0" lang="fr-FR" sz="4400" spc="-1" strike="noStrike">
              <a:solidFill>
                <a:srgbClr val="000000"/>
              </a:solidFill>
              <a:latin typeface="Arial"/>
            </a:endParaRPr>
          </a:p>
        </p:txBody>
      </p:sp>
      <p:sp>
        <p:nvSpPr>
          <p:cNvPr id="269" name="TextShape 4"/>
          <p:cNvSpPr txBox="1"/>
          <p:nvPr/>
        </p:nvSpPr>
        <p:spPr>
          <a:xfrm>
            <a:off x="0" y="1138320"/>
            <a:ext cx="9096120" cy="4287600"/>
          </a:xfrm>
          <a:prstGeom prst="rect">
            <a:avLst/>
          </a:prstGeom>
          <a:noFill/>
          <a:ln>
            <a:noFill/>
          </a:ln>
        </p:spPr>
        <p:txBody>
          <a:bodyPr>
            <a:noAutofit/>
          </a:bodyPr>
          <a:p>
            <a:pPr>
              <a:lnSpc>
                <a:spcPct val="100000"/>
              </a:lnSpc>
              <a:spcBef>
                <a:spcPts val="641"/>
              </a:spcBef>
            </a:pP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Tarefa</a:t>
            </a:r>
            <a:endParaRPr b="0" lang="fr-FR" sz="3200" spc="-1" strike="noStrike">
              <a:solidFill>
                <a:srgbClr val="000000"/>
              </a:solidFill>
              <a:latin typeface="Calibri"/>
            </a:endParaRPr>
          </a:p>
          <a:p>
            <a:pPr lvl="3" marL="1600200" indent="-228240">
              <a:lnSpc>
                <a:spcPct val="100000"/>
              </a:lnSpc>
              <a:spcBef>
                <a:spcPts val="400"/>
              </a:spcBef>
              <a:buClr>
                <a:srgbClr val="1f497d"/>
              </a:buClr>
              <a:buFont typeface="Arial"/>
              <a:buChar char="–"/>
            </a:pPr>
            <a:r>
              <a:rPr b="0" lang="fr-FR" sz="2000" spc="-1" strike="noStrike">
                <a:solidFill>
                  <a:srgbClr val="000000"/>
                </a:solidFill>
                <a:latin typeface="Calibri"/>
              </a:rPr>
              <a:t>trabalho prescrito, refere-se àquilo que a pessoa deve realizar.</a:t>
            </a:r>
            <a:br/>
            <a:r>
              <a:rPr b="0" lang="fr-FR" sz="2000" spc="-1" strike="noStrike">
                <a:solidFill>
                  <a:srgbClr val="000000"/>
                </a:solidFill>
                <a:latin typeface="Calibri"/>
              </a:rPr>
              <a:t> </a:t>
            </a:r>
            <a:endParaRPr b="0" lang="fr-FR" sz="2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Atividade</a:t>
            </a:r>
            <a:endParaRPr b="0" lang="fr-FR" sz="3200" spc="-1" strike="noStrike">
              <a:solidFill>
                <a:srgbClr val="000000"/>
              </a:solidFill>
              <a:latin typeface="Calibri"/>
            </a:endParaRPr>
          </a:p>
          <a:p>
            <a:pPr lvl="3" marL="1600200" indent="-228240">
              <a:lnSpc>
                <a:spcPct val="100000"/>
              </a:lnSpc>
              <a:spcBef>
                <a:spcPts val="400"/>
              </a:spcBef>
              <a:buClr>
                <a:srgbClr val="1f497d"/>
              </a:buClr>
              <a:buFont typeface="Arial"/>
              <a:buChar char="–"/>
            </a:pPr>
            <a:r>
              <a:rPr b="0" lang="fr-FR" sz="2000" spc="-1" strike="noStrike">
                <a:solidFill>
                  <a:srgbClr val="000000"/>
                </a:solidFill>
                <a:latin typeface="Calibri"/>
              </a:rPr>
              <a:t>trabalho realizado,  refere-se ao modo como a pessoa realmente leva a efeito sua tarefa.</a:t>
            </a:r>
            <a:br/>
            <a:r>
              <a:rPr b="0" lang="fr-FR" sz="2000" spc="-1" strike="noStrike">
                <a:solidFill>
                  <a:srgbClr val="000000"/>
                </a:solidFill>
                <a:latin typeface="Calibri"/>
              </a:rPr>
              <a:t> </a:t>
            </a:r>
            <a:endParaRPr b="0" lang="fr-FR" sz="2000" spc="-1" strike="noStrike">
              <a:solidFill>
                <a:srgbClr val="000000"/>
              </a:solidFill>
              <a:latin typeface="Calibri"/>
            </a:endParaRPr>
          </a:p>
        </p:txBody>
      </p:sp>
      <p:pic>
        <p:nvPicPr>
          <p:cNvPr id="270"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735120" y="189000"/>
            <a:ext cx="8229240" cy="1142640"/>
          </a:xfrm>
          <a:prstGeom prst="rect">
            <a:avLst/>
          </a:prstGeom>
          <a:noFill/>
          <a:ln>
            <a:noFill/>
          </a:ln>
        </p:spPr>
        <p:txBody>
          <a:bodyPr anchor="ctr">
            <a:noAutofit/>
          </a:bodyPr>
          <a:p>
            <a:pPr algn="ctr">
              <a:lnSpc>
                <a:spcPct val="100000"/>
              </a:lnSpc>
            </a:pPr>
            <a:r>
              <a:rPr b="0" lang="fr-FR" sz="3200" spc="-1" strike="noStrike">
                <a:solidFill>
                  <a:srgbClr val="1f497d"/>
                </a:solidFill>
                <a:latin typeface="Calibri"/>
              </a:rPr>
              <a:t>Ergonomia de Interfaces Humano-Computador  (IHC)</a:t>
            </a:r>
            <a:endParaRPr b="0" lang="fr-FR" sz="3200" spc="-1" strike="noStrike">
              <a:solidFill>
                <a:srgbClr val="000000"/>
              </a:solidFill>
              <a:latin typeface="Arial"/>
            </a:endParaRPr>
          </a:p>
        </p:txBody>
      </p:sp>
      <p:sp>
        <p:nvSpPr>
          <p:cNvPr id="272" name="CustomShape 2"/>
          <p:cNvSpPr/>
          <p:nvPr/>
        </p:nvSpPr>
        <p:spPr>
          <a:xfrm>
            <a:off x="900000" y="1700280"/>
            <a:ext cx="7162560" cy="118692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Times New Roman"/>
              </a:rPr>
              <a:t>Um software ergonômico aquele que é perfeitamente adaptado (ou o mais adaptado possível) às características do usuário e as tarefas a que ele se destina.</a:t>
            </a:r>
            <a:endParaRPr b="0" lang="pt-BR" sz="2400" spc="-1" strike="noStrike">
              <a:latin typeface="Arial"/>
            </a:endParaRPr>
          </a:p>
        </p:txBody>
      </p:sp>
      <p:sp>
        <p:nvSpPr>
          <p:cNvPr id="273" name="CustomShape 3"/>
          <p:cNvSpPr/>
          <p:nvPr/>
        </p:nvSpPr>
        <p:spPr>
          <a:xfrm>
            <a:off x="4343400" y="3201840"/>
            <a:ext cx="85320" cy="3512880"/>
          </a:xfrm>
          <a:prstGeom prst="leftBrace">
            <a:avLst>
              <a:gd name="adj1" fmla="val 154167"/>
              <a:gd name="adj2" fmla="val 50000"/>
            </a:avLst>
          </a:prstGeom>
          <a:solidFill>
            <a:schemeClr val="accent5">
              <a:lumMod val="10000"/>
            </a:schemeClr>
          </a:solidFill>
          <a:ln w="12600">
            <a:solidFill>
              <a:schemeClr val="accent1">
                <a:lumMod val="10000"/>
              </a:schemeClr>
            </a:solidFill>
            <a:round/>
          </a:ln>
        </p:spPr>
        <p:style>
          <a:lnRef idx="0"/>
          <a:fillRef idx="0"/>
          <a:effectRef idx="0"/>
          <a:fontRef idx="minor"/>
        </p:style>
      </p:sp>
      <p:sp>
        <p:nvSpPr>
          <p:cNvPr id="274" name="CustomShape 4"/>
          <p:cNvSpPr/>
          <p:nvPr/>
        </p:nvSpPr>
        <p:spPr>
          <a:xfrm>
            <a:off x="4429080" y="3191040"/>
            <a:ext cx="4493880" cy="274176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Times New Roman"/>
              </a:rPr>
              <a:t>Ergonomia cognitiva - modelagem</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Análise Ergonômica do Trabalho-</a:t>
            </a:r>
            <a:r>
              <a:rPr b="0" lang="pt-BR" sz="2400" spc="-1" strike="noStrike" u="sng">
                <a:solidFill>
                  <a:srgbClr val="3333cc"/>
                </a:solidFill>
                <a:uFillTx/>
                <a:latin typeface="Times New Roman"/>
              </a:rPr>
              <a:t>AET</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Métodos e técnicas de concepção e avaliação</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Regras, critérios e Recomendações</a:t>
            </a:r>
            <a:endParaRPr b="0" lang="pt-BR" sz="2400" spc="-1" strike="noStrike">
              <a:latin typeface="Arial"/>
            </a:endParaRPr>
          </a:p>
        </p:txBody>
      </p:sp>
      <p:sp>
        <p:nvSpPr>
          <p:cNvPr id="275" name="CustomShape 5"/>
          <p:cNvSpPr/>
          <p:nvPr/>
        </p:nvSpPr>
        <p:spPr>
          <a:xfrm>
            <a:off x="471600" y="4340160"/>
            <a:ext cx="3857040" cy="456120"/>
          </a:xfrm>
          <a:prstGeom prst="rect">
            <a:avLst/>
          </a:prstGeom>
          <a:noFill/>
          <a:ln w="1260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Arial"/>
              </a:rPr>
              <a:t>Ferramentas da ergonomia</a:t>
            </a:r>
            <a:endParaRPr b="0" lang="pt-BR" sz="24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785880" y="274680"/>
            <a:ext cx="8229240" cy="705960"/>
          </a:xfrm>
          <a:prstGeom prst="rect">
            <a:avLst/>
          </a:prstGeom>
          <a:noFill/>
          <a:ln>
            <a:noFill/>
          </a:ln>
        </p:spPr>
        <p:txBody>
          <a:bodyPr anchor="ctr">
            <a:noAutofit/>
          </a:bodyPr>
          <a:p>
            <a:pPr algn="ctr">
              <a:lnSpc>
                <a:spcPct val="100000"/>
              </a:lnSpc>
            </a:pPr>
            <a:r>
              <a:rPr b="0" lang="fr-FR" sz="3200" spc="-1" strike="noStrike">
                <a:solidFill>
                  <a:srgbClr val="1f497d"/>
                </a:solidFill>
                <a:latin typeface="Calibri"/>
              </a:rPr>
              <a:t>Técnicas de coleta de dados em ergonomia</a:t>
            </a:r>
            <a:endParaRPr b="0" lang="fr-FR" sz="3200" spc="-1" strike="noStrike">
              <a:solidFill>
                <a:srgbClr val="000000"/>
              </a:solidFill>
              <a:latin typeface="Arial"/>
            </a:endParaRPr>
          </a:p>
        </p:txBody>
      </p:sp>
      <p:sp>
        <p:nvSpPr>
          <p:cNvPr id="277" name="TextShape 2"/>
          <p:cNvSpPr txBox="1"/>
          <p:nvPr/>
        </p:nvSpPr>
        <p:spPr>
          <a:xfrm>
            <a:off x="816120" y="1816200"/>
            <a:ext cx="7859520" cy="420480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Análise da documentação</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Entrevistas</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Observações</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Questionários</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Verbalização</a:t>
            </a:r>
            <a:endParaRPr b="0" lang="fr-FR"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Registros (video/audio)</a:t>
            </a:r>
            <a:endParaRPr b="0" lang="fr-FR" sz="3200" spc="-1" strike="noStrike">
              <a:solidFill>
                <a:srgbClr val="000000"/>
              </a:solidFill>
              <a:latin typeface="Calibri"/>
            </a:endParaRPr>
          </a:p>
        </p:txBody>
      </p:sp>
      <p:sp>
        <p:nvSpPr>
          <p:cNvPr id="278" name="CustomShape 3"/>
          <p:cNvSpPr/>
          <p:nvPr/>
        </p:nvSpPr>
        <p:spPr>
          <a:xfrm>
            <a:off x="2857680" y="5845320"/>
            <a:ext cx="5785920" cy="3646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i="1" lang="pt-BR" sz="1800" spc="-1" strike="noStrike">
                <a:solidFill>
                  <a:srgbClr val="000000"/>
                </a:solidFill>
                <a:latin typeface="Arial"/>
              </a:rPr>
              <a:t>OBS.: Técnicas de pesquisa qualitativa e quantitativa</a:t>
            </a:r>
            <a:endParaRPr b="0" lang="pt-BR" sz="1800" spc="-1" strike="noStrike">
              <a:latin typeface="Arial"/>
            </a:endParaRPr>
          </a:p>
        </p:txBody>
      </p:sp>
      <p:pic>
        <p:nvPicPr>
          <p:cNvPr id="279"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685800" y="76320"/>
            <a:ext cx="7772040" cy="831600"/>
          </a:xfrm>
          <a:prstGeom prst="rect">
            <a:avLst/>
          </a:prstGeom>
          <a:noFill/>
          <a:ln>
            <a:noFill/>
          </a:ln>
        </p:spPr>
        <p:txBody>
          <a:bodyPr anchor="ctr">
            <a:noAutofit/>
          </a:bodyPr>
          <a:p>
            <a:pPr algn="ctr">
              <a:lnSpc>
                <a:spcPct val="100000"/>
              </a:lnSpc>
            </a:pPr>
            <a:r>
              <a:rPr b="0" lang="fr-FR" sz="3600" spc="-1" strike="noStrike">
                <a:solidFill>
                  <a:srgbClr val="1f497d"/>
                </a:solidFill>
                <a:latin typeface="Calibri"/>
              </a:rPr>
              <a:t>Interfaces</a:t>
            </a:r>
            <a:endParaRPr b="0" lang="fr-FR" sz="3600" spc="-1" strike="noStrike">
              <a:solidFill>
                <a:srgbClr val="000000"/>
              </a:solidFill>
              <a:latin typeface="Arial"/>
            </a:endParaRPr>
          </a:p>
        </p:txBody>
      </p:sp>
      <p:sp>
        <p:nvSpPr>
          <p:cNvPr id="281" name="CustomShape 2"/>
          <p:cNvSpPr/>
          <p:nvPr/>
        </p:nvSpPr>
        <p:spPr>
          <a:xfrm>
            <a:off x="838080" y="1371600"/>
            <a:ext cx="7238520" cy="3772440"/>
          </a:xfrm>
          <a:prstGeom prst="rect">
            <a:avLst/>
          </a:prstGeom>
          <a:noFill/>
          <a:ln w="12600">
            <a:noFill/>
          </a:ln>
        </p:spPr>
        <p:style>
          <a:lnRef idx="0"/>
          <a:fillRef idx="0"/>
          <a:effectRef idx="0"/>
          <a:fontRef idx="minor"/>
        </p:style>
        <p:txBody>
          <a:bodyPr lIns="90000" rIns="90000" tIns="45000" bIns="45000">
            <a:spAutoFit/>
          </a:bodyPr>
          <a:p>
            <a:pPr marL="216000" indent="-216000" algn="just">
              <a:lnSpc>
                <a:spcPct val="100000"/>
              </a:lnSpc>
              <a:spcBef>
                <a:spcPts val="1400"/>
              </a:spcBef>
              <a:buSzPct val="100014"/>
              <a:buBlip>
                <a:blip r:embed="rId1"/>
              </a:buBlip>
            </a:pPr>
            <a:r>
              <a:rPr b="0" lang="pt-BR" sz="2800" spc="-1" strike="noStrike">
                <a:solidFill>
                  <a:srgbClr val="000000"/>
                </a:solidFill>
                <a:latin typeface="Times New Roman"/>
              </a:rPr>
              <a:t> </a:t>
            </a:r>
            <a:r>
              <a:rPr b="0" lang="pt-BR" sz="2800" spc="-1" strike="noStrike">
                <a:solidFill>
                  <a:srgbClr val="000000"/>
                </a:solidFill>
                <a:latin typeface="Times New Roman"/>
              </a:rPr>
              <a:t>São todos os aspectos dos sistemas informáticos que influenciam na participação do   usuário nas tarefas informatizadas – aspectos gráficos, objetos e objetivos de interação e do usuário.</a:t>
            </a:r>
            <a:endParaRPr b="0" lang="pt-BR" sz="2800" spc="-1" strike="noStrike">
              <a:latin typeface="Arial"/>
            </a:endParaRPr>
          </a:p>
          <a:p>
            <a:pPr marL="216000" indent="-216000">
              <a:lnSpc>
                <a:spcPct val="100000"/>
              </a:lnSpc>
              <a:spcBef>
                <a:spcPts val="1400"/>
              </a:spcBef>
              <a:buSzPct val="100014"/>
              <a:buBlip>
                <a:blip r:embed="rId2"/>
              </a:buBlip>
            </a:pPr>
            <a:r>
              <a:rPr b="0" lang="pt-BR" sz="2800" spc="-1" strike="noStrike">
                <a:solidFill>
                  <a:srgbClr val="000000"/>
                </a:solidFill>
                <a:latin typeface="Times New Roman"/>
              </a:rPr>
              <a:t> </a:t>
            </a:r>
            <a:r>
              <a:rPr b="0" lang="pt-BR" sz="2800" spc="-1" strike="noStrike">
                <a:solidFill>
                  <a:srgbClr val="000000"/>
                </a:solidFill>
                <a:latin typeface="Times New Roman"/>
              </a:rPr>
              <a:t>É a zona de comunicação em que se realiza a interação entre o usuário e o programa</a:t>
            </a:r>
            <a:r>
              <a:rPr b="0" lang="pt-BR" sz="2400" spc="-1" strike="noStrike">
                <a:solidFill>
                  <a:srgbClr val="000000"/>
                </a:solidFill>
                <a:latin typeface="Times New Roman"/>
              </a:rPr>
              <a:t> </a:t>
            </a:r>
            <a:endParaRPr b="0" lang="pt-BR" sz="2400" spc="-1" strike="noStrike">
              <a:latin typeface="Arial"/>
            </a:endParaRPr>
          </a:p>
          <a:p>
            <a:pPr>
              <a:lnSpc>
                <a:spcPct val="100000"/>
              </a:lnSpc>
              <a:spcBef>
                <a:spcPts val="1199"/>
              </a:spcBef>
            </a:pPr>
            <a:endParaRPr b="0" lang="pt-BR" sz="2400" spc="-1" strike="noStrike">
              <a:latin typeface="Arial"/>
            </a:endParaRPr>
          </a:p>
        </p:txBody>
      </p:sp>
      <p:sp>
        <p:nvSpPr>
          <p:cNvPr id="282" name="CustomShape 3"/>
          <p:cNvSpPr/>
          <p:nvPr/>
        </p:nvSpPr>
        <p:spPr>
          <a:xfrm>
            <a:off x="250920" y="5510160"/>
            <a:ext cx="8686440" cy="990360"/>
          </a:xfrm>
          <a:prstGeom prst="ellipse">
            <a:avLst/>
          </a:prstGeom>
          <a:solidFill>
            <a:srgbClr val="eaeaea"/>
          </a:solidFill>
          <a:ln w="12600">
            <a:solidFill>
              <a:schemeClr val="tx1"/>
            </a:solidFill>
            <a:round/>
          </a:ln>
        </p:spPr>
        <p:style>
          <a:lnRef idx="0"/>
          <a:fillRef idx="0"/>
          <a:effectRef idx="0"/>
          <a:fontRef idx="minor"/>
        </p:style>
        <p:txBody>
          <a:bodyPr wrap="none" lIns="90000" rIns="90000" tIns="45000" bIns="45000" anchor="ctr">
            <a:noAutofit/>
          </a:bodyPr>
          <a:p>
            <a:pPr algn="ctr">
              <a:lnSpc>
                <a:spcPct val="100000"/>
              </a:lnSpc>
            </a:pPr>
            <a:r>
              <a:rPr b="1" i="1" lang="pt-BR" sz="2200" spc="-1" strike="noStrike">
                <a:solidFill>
                  <a:srgbClr val="000000"/>
                </a:solidFill>
                <a:latin typeface="Times New Roman"/>
              </a:rPr>
              <a:t>Conceber uma interface é resolver um problema </a:t>
            </a:r>
            <a:endParaRPr b="0" lang="pt-BR" sz="2200" spc="-1" strike="noStrike">
              <a:latin typeface="Arial"/>
            </a:endParaRPr>
          </a:p>
          <a:p>
            <a:pPr algn="ctr">
              <a:lnSpc>
                <a:spcPct val="100000"/>
              </a:lnSpc>
            </a:pPr>
            <a:r>
              <a:rPr b="1" i="1" lang="pt-BR" sz="2200" spc="-1" strike="noStrike">
                <a:solidFill>
                  <a:srgbClr val="000000"/>
                </a:solidFill>
                <a:latin typeface="Times New Roman"/>
              </a:rPr>
              <a:t>de comunicação!</a:t>
            </a:r>
            <a:endParaRPr b="0" lang="pt-BR" sz="2200" spc="-1" strike="noStrike">
              <a:latin typeface="Arial"/>
            </a:endParaRPr>
          </a:p>
        </p:txBody>
      </p:sp>
      <p:pic>
        <p:nvPicPr>
          <p:cNvPr id="283" name="Picture 18" descr=""/>
          <p:cNvPicPr/>
          <p:nvPr/>
        </p:nvPicPr>
        <p:blipFill>
          <a:blip r:embed="rId3"/>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685800" y="152280"/>
            <a:ext cx="7772040" cy="828360"/>
          </a:xfrm>
          <a:prstGeom prst="rect">
            <a:avLst/>
          </a:prstGeom>
          <a:noFill/>
          <a:ln>
            <a:noFill/>
          </a:ln>
        </p:spPr>
        <p:txBody>
          <a:bodyPr anchor="ctr">
            <a:noAutofit/>
          </a:bodyPr>
          <a:p>
            <a:pPr algn="ctr">
              <a:lnSpc>
                <a:spcPct val="100000"/>
              </a:lnSpc>
            </a:pPr>
            <a:r>
              <a:rPr b="0" lang="fr-FR" sz="3200" spc="-1" strike="noStrike">
                <a:solidFill>
                  <a:srgbClr val="1f497d"/>
                </a:solidFill>
                <a:latin typeface="Calibri"/>
              </a:rPr>
              <a:t>Foco da ergonomia de software</a:t>
            </a:r>
            <a:endParaRPr b="0" lang="fr-FR" sz="3200" spc="-1" strike="noStrike">
              <a:solidFill>
                <a:srgbClr val="000000"/>
              </a:solidFill>
              <a:latin typeface="Arial"/>
            </a:endParaRPr>
          </a:p>
        </p:txBody>
      </p:sp>
      <p:sp>
        <p:nvSpPr>
          <p:cNvPr id="285" name="CustomShape 2"/>
          <p:cNvSpPr/>
          <p:nvPr/>
        </p:nvSpPr>
        <p:spPr>
          <a:xfrm>
            <a:off x="1258920" y="2540160"/>
            <a:ext cx="6019560" cy="647280"/>
          </a:xfrm>
          <a:custGeom>
            <a:avLst/>
            <a:gdLst/>
            <a:ahLst/>
            <a:rect l="0" t="0" r="r" b="b"/>
            <a:pathLst>
              <a:path w="16723" h="1800">
                <a:moveTo>
                  <a:pt x="0" y="0"/>
                </a:moveTo>
                <a:lnTo>
                  <a:pt x="16722" y="0"/>
                </a:lnTo>
                <a:moveTo>
                  <a:pt x="0" y="1799"/>
                </a:moveTo>
                <a:lnTo>
                  <a:pt x="16722" y="1799"/>
                </a:lnTo>
              </a:path>
            </a:pathLst>
          </a:custGeom>
          <a:ln>
            <a:noFill/>
          </a:ln>
        </p:spPr>
        <p:style>
          <a:lnRef idx="0"/>
          <a:fillRef idx="0"/>
          <a:effectRef idx="0"/>
          <a:fontRef idx="minor"/>
        </p:style>
        <p:txBody>
          <a:bodyPr wrap="none" lIns="90000" rIns="90000" tIns="45000" bIns="45000" anchorCtr="1">
            <a:prstTxWarp prst="textPlain"/>
            <a:noAutofit/>
          </a:bodyPr>
          <a:p>
            <a:pPr algn="ctr">
              <a:lnSpc>
                <a:spcPct val="100000"/>
              </a:lnSpc>
            </a:pPr>
            <a:r>
              <a:rPr b="0" lang="pt-BR" sz="3600" spc="718" strike="noStrike">
                <a:solidFill>
                  <a:srgbClr val="aaaaaa"/>
                </a:solidFill>
                <a:latin typeface="Arial Black"/>
              </a:rPr>
              <a:t>Cognição  *   Ergonomia</a:t>
            </a:r>
            <a:endParaRPr b="0" lang="pt-BR" sz="3600" spc="-1" strike="noStrike">
              <a:latin typeface="Arial"/>
            </a:endParaRPr>
          </a:p>
        </p:txBody>
      </p:sp>
      <p:sp>
        <p:nvSpPr>
          <p:cNvPr id="286" name="CustomShape 3"/>
          <p:cNvSpPr/>
          <p:nvPr/>
        </p:nvSpPr>
        <p:spPr>
          <a:xfrm>
            <a:off x="1409760" y="4578480"/>
            <a:ext cx="5609880" cy="647280"/>
          </a:xfrm>
          <a:custGeom>
            <a:avLst/>
            <a:gdLst/>
            <a:ahLst/>
            <a:rect l="0" t="0" r="r" b="b"/>
            <a:pathLst>
              <a:path w="15585" h="1800">
                <a:moveTo>
                  <a:pt x="0" y="0"/>
                </a:moveTo>
                <a:lnTo>
                  <a:pt x="15584" y="0"/>
                </a:lnTo>
                <a:moveTo>
                  <a:pt x="0" y="1799"/>
                </a:moveTo>
                <a:lnTo>
                  <a:pt x="15584" y="1799"/>
                </a:lnTo>
              </a:path>
            </a:pathLst>
          </a:custGeom>
          <a:ln>
            <a:noFill/>
          </a:ln>
        </p:spPr>
        <p:style>
          <a:lnRef idx="0"/>
          <a:fillRef idx="0"/>
          <a:effectRef idx="0"/>
          <a:fontRef idx="minor"/>
        </p:style>
        <p:txBody>
          <a:bodyPr wrap="none" lIns="90000" rIns="90000" tIns="45000" bIns="45000" anchorCtr="1">
            <a:prstTxWarp prst="textPlain"/>
            <a:noAutofit/>
          </a:bodyPr>
          <a:p>
            <a:pPr algn="ctr">
              <a:lnSpc>
                <a:spcPct val="100000"/>
              </a:lnSpc>
            </a:pPr>
            <a:r>
              <a:rPr b="0" lang="pt-BR" sz="3600" spc="718" strike="noStrike">
                <a:solidFill>
                  <a:srgbClr val="aaaaaa"/>
                </a:solidFill>
                <a:latin typeface="Arial Black"/>
              </a:rPr>
              <a:t>Usuário    *    Trabalho</a:t>
            </a:r>
            <a:endParaRPr b="0" lang="pt-BR" sz="3600" spc="-1" strike="noStrike">
              <a:latin typeface="Arial"/>
            </a:endParaRPr>
          </a:p>
        </p:txBody>
      </p:sp>
      <p:sp>
        <p:nvSpPr>
          <p:cNvPr id="287" name="CustomShape 4"/>
          <p:cNvSpPr/>
          <p:nvPr/>
        </p:nvSpPr>
        <p:spPr>
          <a:xfrm>
            <a:off x="2195640" y="3260880"/>
            <a:ext cx="574200" cy="1294920"/>
          </a:xfrm>
          <a:prstGeom prst="downArrow">
            <a:avLst>
              <a:gd name="adj1" fmla="val 50000"/>
              <a:gd name="adj2" fmla="val 56354"/>
            </a:avLst>
          </a:prstGeom>
          <a:solidFill>
            <a:srgbClr val="eaeaea"/>
          </a:solidFill>
          <a:ln w="12600">
            <a:solidFill>
              <a:schemeClr val="tx1"/>
            </a:solidFill>
            <a:miter/>
          </a:ln>
        </p:spPr>
        <p:style>
          <a:lnRef idx="0"/>
          <a:fillRef idx="0"/>
          <a:effectRef idx="0"/>
          <a:fontRef idx="minor"/>
        </p:style>
      </p:sp>
      <p:sp>
        <p:nvSpPr>
          <p:cNvPr id="288" name="CustomShape 5"/>
          <p:cNvSpPr/>
          <p:nvPr/>
        </p:nvSpPr>
        <p:spPr>
          <a:xfrm>
            <a:off x="5796000" y="3260880"/>
            <a:ext cx="574200" cy="1294920"/>
          </a:xfrm>
          <a:prstGeom prst="downArrow">
            <a:avLst>
              <a:gd name="adj1" fmla="val 50000"/>
              <a:gd name="adj2" fmla="val 56354"/>
            </a:avLst>
          </a:prstGeom>
          <a:solidFill>
            <a:srgbClr val="eaeaea"/>
          </a:solidFill>
          <a:ln w="12600">
            <a:solidFill>
              <a:schemeClr val="tx1"/>
            </a:solidFill>
            <a:miter/>
          </a:ln>
        </p:spPr>
        <p:style>
          <a:lnRef idx="0"/>
          <a:fillRef idx="0"/>
          <a:effectRef idx="0"/>
          <a:fontRef idx="minor"/>
        </p:style>
      </p:sp>
      <p:sp>
        <p:nvSpPr>
          <p:cNvPr id="289" name="CustomShape 6"/>
          <p:cNvSpPr/>
          <p:nvPr/>
        </p:nvSpPr>
        <p:spPr>
          <a:xfrm>
            <a:off x="1562040" y="5410080"/>
            <a:ext cx="1753920" cy="943560"/>
          </a:xfrm>
          <a:prstGeom prst="rect">
            <a:avLst/>
          </a:prstGeom>
          <a:noFill/>
          <a:ln w="12600">
            <a:noFill/>
          </a:ln>
        </p:spPr>
        <p:style>
          <a:lnRef idx="0"/>
          <a:fillRef idx="0"/>
          <a:effectRef idx="0"/>
          <a:fontRef idx="minor"/>
        </p:style>
        <p:txBody>
          <a:bodyPr wrap="none" lIns="90000" rIns="90000" tIns="45000" bIns="45000">
            <a:spAutoFit/>
          </a:bodyPr>
          <a:p>
            <a:pPr algn="ctr">
              <a:lnSpc>
                <a:spcPct val="100000"/>
              </a:lnSpc>
            </a:pPr>
            <a:r>
              <a:rPr b="0" lang="pt-BR" sz="2800" spc="-1" strike="noStrike">
                <a:solidFill>
                  <a:srgbClr val="000000"/>
                </a:solidFill>
                <a:latin typeface="Times New Roman"/>
              </a:rPr>
              <a:t>Ergonomia</a:t>
            </a:r>
            <a:endParaRPr b="0" lang="pt-BR" sz="2800" spc="-1" strike="noStrike">
              <a:latin typeface="Arial"/>
            </a:endParaRPr>
          </a:p>
          <a:p>
            <a:pPr algn="ctr">
              <a:lnSpc>
                <a:spcPct val="100000"/>
              </a:lnSpc>
            </a:pPr>
            <a:r>
              <a:rPr b="0" lang="pt-BR" sz="2800" spc="-1" strike="noStrike">
                <a:solidFill>
                  <a:srgbClr val="000000"/>
                </a:solidFill>
                <a:latin typeface="Times New Roman"/>
              </a:rPr>
              <a:t>Cognitiva</a:t>
            </a:r>
            <a:endParaRPr b="0" lang="pt-BR" sz="2800" spc="-1" strike="noStrike">
              <a:latin typeface="Arial"/>
            </a:endParaRPr>
          </a:p>
        </p:txBody>
      </p:sp>
      <p:sp>
        <p:nvSpPr>
          <p:cNvPr id="290" name="CustomShape 7"/>
          <p:cNvSpPr/>
          <p:nvPr/>
        </p:nvSpPr>
        <p:spPr>
          <a:xfrm>
            <a:off x="5559120" y="5430960"/>
            <a:ext cx="869760" cy="516960"/>
          </a:xfrm>
          <a:prstGeom prst="rect">
            <a:avLst/>
          </a:prstGeom>
          <a:noFill/>
          <a:ln w="12600">
            <a:noFill/>
          </a:ln>
        </p:spPr>
        <p:style>
          <a:lnRef idx="0"/>
          <a:fillRef idx="0"/>
          <a:effectRef idx="0"/>
          <a:fontRef idx="minor"/>
        </p:style>
        <p:txBody>
          <a:bodyPr wrap="none" lIns="90000" rIns="90000" tIns="45000" bIns="45000">
            <a:spAutoFit/>
          </a:bodyPr>
          <a:p>
            <a:pPr algn="ctr">
              <a:lnSpc>
                <a:spcPct val="100000"/>
              </a:lnSpc>
            </a:pPr>
            <a:r>
              <a:rPr b="0" lang="pt-BR" sz="2800" spc="-1" strike="noStrike">
                <a:solidFill>
                  <a:srgbClr val="000000"/>
                </a:solidFill>
                <a:latin typeface="Times New Roman"/>
              </a:rPr>
              <a:t>AET</a:t>
            </a:r>
            <a:endParaRPr b="0" lang="pt-BR" sz="2800" spc="-1" strike="noStrike">
              <a:latin typeface="Arial"/>
            </a:endParaRPr>
          </a:p>
        </p:txBody>
      </p:sp>
      <p:sp>
        <p:nvSpPr>
          <p:cNvPr id="291" name="CustomShape 8"/>
          <p:cNvSpPr/>
          <p:nvPr/>
        </p:nvSpPr>
        <p:spPr>
          <a:xfrm>
            <a:off x="1074600" y="857160"/>
            <a:ext cx="6562440" cy="1045440"/>
          </a:xfrm>
          <a:prstGeom prst="roundRect">
            <a:avLst>
              <a:gd name="adj" fmla="val 16667"/>
            </a:avLst>
          </a:prstGeom>
          <a:solidFill>
            <a:srgbClr val="eaeaea"/>
          </a:solidFill>
          <a:ln w="12600">
            <a:solidFill>
              <a:schemeClr val="tx1"/>
            </a:solidFill>
            <a:round/>
          </a:ln>
        </p:spPr>
        <p:style>
          <a:lnRef idx="0"/>
          <a:fillRef idx="0"/>
          <a:effectRef idx="0"/>
          <a:fontRef idx="minor"/>
        </p:style>
        <p:txBody>
          <a:bodyPr lIns="90000" rIns="90000" tIns="45000" bIns="45000">
            <a:spAutoFit/>
          </a:bodyPr>
          <a:p>
            <a:pPr algn="ctr">
              <a:lnSpc>
                <a:spcPct val="100000"/>
              </a:lnSpc>
              <a:spcBef>
                <a:spcPts val="1400"/>
              </a:spcBef>
            </a:pPr>
            <a:r>
              <a:rPr b="0" i="1" lang="pt-BR" sz="2800" spc="-1" strike="noStrike">
                <a:solidFill>
                  <a:srgbClr val="000000"/>
                </a:solidFill>
                <a:latin typeface="Times New Roman"/>
              </a:rPr>
              <a:t>A concepção de interfaces ergonômicas deve ser baseada em dois pilares:</a:t>
            </a:r>
            <a:r>
              <a:rPr b="0" i="1" lang="pt-BR" sz="2400" spc="-1" strike="noStrike">
                <a:solidFill>
                  <a:srgbClr val="000000"/>
                </a:solidFill>
                <a:latin typeface="Times New Roman"/>
              </a:rPr>
              <a:t> </a:t>
            </a:r>
            <a:endParaRPr b="0" lang="pt-BR" sz="2400" spc="-1" strike="noStrike">
              <a:latin typeface="Arial"/>
            </a:endParaRPr>
          </a:p>
        </p:txBody>
      </p:sp>
      <p:pic>
        <p:nvPicPr>
          <p:cNvPr id="292"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685800" y="76320"/>
            <a:ext cx="7772040" cy="904680"/>
          </a:xfrm>
          <a:prstGeom prst="rect">
            <a:avLst/>
          </a:prstGeom>
          <a:noFill/>
          <a:ln>
            <a:noFill/>
          </a:ln>
        </p:spPr>
        <p:txBody>
          <a:bodyPr anchor="ctr">
            <a:noAutofit/>
          </a:bodyPr>
          <a:p>
            <a:pPr algn="ctr">
              <a:lnSpc>
                <a:spcPct val="100000"/>
              </a:lnSpc>
            </a:pPr>
            <a:r>
              <a:rPr b="0" lang="fr-FR" sz="3600" spc="-1" strike="noStrike">
                <a:solidFill>
                  <a:srgbClr val="1f497d"/>
                </a:solidFill>
                <a:latin typeface="Calibri"/>
              </a:rPr>
              <a:t>Ergonomia de IHC</a:t>
            </a:r>
            <a:endParaRPr b="0" lang="fr-FR" sz="3600" spc="-1" strike="noStrike">
              <a:solidFill>
                <a:srgbClr val="000000"/>
              </a:solidFill>
              <a:latin typeface="Arial"/>
            </a:endParaRPr>
          </a:p>
        </p:txBody>
      </p:sp>
      <p:sp>
        <p:nvSpPr>
          <p:cNvPr id="294" name="CustomShape 2"/>
          <p:cNvSpPr/>
          <p:nvPr/>
        </p:nvSpPr>
        <p:spPr>
          <a:xfrm>
            <a:off x="457200" y="1219320"/>
            <a:ext cx="8000640" cy="2894040"/>
          </a:xfrm>
          <a:prstGeom prst="rect">
            <a:avLst/>
          </a:prstGeom>
          <a:noFill/>
          <a:ln w="12600">
            <a:noFill/>
          </a:ln>
        </p:spPr>
        <p:style>
          <a:lnRef idx="0"/>
          <a:fillRef idx="0"/>
          <a:effectRef idx="0"/>
          <a:fontRef idx="minor"/>
        </p:style>
        <p:txBody>
          <a:bodyPr lIns="90000" rIns="90000" tIns="45000" bIns="45000">
            <a:spAutoFit/>
          </a:bodyPr>
          <a:p>
            <a:pPr algn="just">
              <a:lnSpc>
                <a:spcPct val="100000"/>
              </a:lnSpc>
              <a:spcBef>
                <a:spcPts val="1199"/>
              </a:spcBef>
            </a:pPr>
            <a:r>
              <a:rPr b="0" lang="pt-BR" sz="2400" spc="-1" strike="noStrike">
                <a:solidFill>
                  <a:srgbClr val="000000"/>
                </a:solidFill>
                <a:latin typeface="Times New Roman"/>
              </a:rPr>
              <a:t>A área de estudos da ergonomia de software interessa-se ao mesmo tempo à:</a:t>
            </a:r>
            <a:endParaRPr b="0" lang="pt-BR" sz="2400" spc="-1" strike="noStrike">
              <a:latin typeface="Arial"/>
            </a:endParaRPr>
          </a:p>
          <a:p>
            <a:pPr marL="216000" indent="-216000" algn="just">
              <a:lnSpc>
                <a:spcPct val="100000"/>
              </a:lnSpc>
              <a:spcBef>
                <a:spcPts val="1199"/>
              </a:spcBef>
              <a:buSzPct val="100000"/>
              <a:buBlip>
                <a:blip r:embed="rId1"/>
              </a:buBlip>
            </a:pPr>
            <a:r>
              <a:rPr b="0" lang="pt-BR" sz="2400" spc="-1" strike="noStrike">
                <a:solidFill>
                  <a:srgbClr val="000000"/>
                </a:solidFill>
                <a:latin typeface="Times New Roman"/>
              </a:rPr>
              <a:t> </a:t>
            </a:r>
            <a:r>
              <a:rPr b="0" lang="pt-BR" sz="2400" spc="-1" strike="noStrike">
                <a:solidFill>
                  <a:srgbClr val="000000"/>
                </a:solidFill>
                <a:latin typeface="Times New Roman"/>
              </a:rPr>
              <a:t>utilidade (adequação a tarefa)</a:t>
            </a:r>
            <a:endParaRPr b="0" lang="pt-BR" sz="2400" spc="-1" strike="noStrike">
              <a:latin typeface="Arial"/>
            </a:endParaRPr>
          </a:p>
          <a:p>
            <a:pPr marL="216000" indent="-216000" algn="just">
              <a:lnSpc>
                <a:spcPct val="100000"/>
              </a:lnSpc>
              <a:spcBef>
                <a:spcPts val="1199"/>
              </a:spcBef>
              <a:buSzPct val="100000"/>
              <a:buBlip>
                <a:blip r:embed="rId2"/>
              </a:buBlip>
            </a:pPr>
            <a:r>
              <a:rPr b="0" lang="pt-BR" sz="2400" spc="-1" strike="noStrike">
                <a:solidFill>
                  <a:srgbClr val="000000"/>
                </a:solidFill>
                <a:latin typeface="Times New Roman"/>
              </a:rPr>
              <a:t> </a:t>
            </a:r>
            <a:r>
              <a:rPr b="0" lang="pt-BR" sz="2400" spc="-1" strike="noStrike">
                <a:solidFill>
                  <a:srgbClr val="000000"/>
                </a:solidFill>
                <a:latin typeface="Times New Roman"/>
              </a:rPr>
              <a:t>usabilidade (facilidade de uso)</a:t>
            </a:r>
            <a:endParaRPr b="0" lang="pt-BR" sz="2400" spc="-1" strike="noStrike">
              <a:latin typeface="Arial"/>
            </a:endParaRPr>
          </a:p>
          <a:p>
            <a:pPr marL="216000" indent="-216000" algn="just">
              <a:lnSpc>
                <a:spcPct val="100000"/>
              </a:lnSpc>
              <a:spcBef>
                <a:spcPts val="1199"/>
              </a:spcBef>
              <a:buSzPct val="100000"/>
              <a:buBlip>
                <a:blip r:embed="rId3"/>
              </a:buBlip>
            </a:pPr>
            <a:r>
              <a:rPr b="0" lang="pt-BR" sz="2400" spc="-1" strike="noStrike">
                <a:solidFill>
                  <a:srgbClr val="000000"/>
                </a:solidFill>
                <a:latin typeface="Times New Roman"/>
              </a:rPr>
              <a:t> </a:t>
            </a:r>
            <a:r>
              <a:rPr b="0" i="1" lang="pt-BR" sz="2400" spc="-1" strike="noStrike">
                <a:solidFill>
                  <a:srgbClr val="000000"/>
                </a:solidFill>
                <a:latin typeface="Times New Roman"/>
              </a:rPr>
              <a:t>utilizabilidade</a:t>
            </a:r>
            <a:r>
              <a:rPr b="0" lang="pt-BR" sz="2400" spc="-1" strike="noStrike">
                <a:solidFill>
                  <a:srgbClr val="000000"/>
                </a:solidFill>
                <a:latin typeface="Times New Roman"/>
              </a:rPr>
              <a:t> (</a:t>
            </a:r>
            <a:r>
              <a:rPr b="0" lang="pt-BR" sz="2400" spc="-1" strike="noStrike">
                <a:solidFill>
                  <a:srgbClr val="0000ff"/>
                </a:solidFill>
                <a:latin typeface="Times New Roman"/>
              </a:rPr>
              <a:t>utilidade +</a:t>
            </a:r>
            <a:r>
              <a:rPr b="0" lang="pt-BR" sz="2400" spc="-1" strike="noStrike">
                <a:solidFill>
                  <a:srgbClr val="000000"/>
                </a:solidFill>
                <a:latin typeface="Times New Roman"/>
              </a:rPr>
              <a:t> </a:t>
            </a:r>
            <a:r>
              <a:rPr b="0" lang="pt-BR" sz="2400" spc="-1" strike="noStrike">
                <a:solidFill>
                  <a:srgbClr val="0000ff"/>
                </a:solidFill>
                <a:latin typeface="Times New Roman"/>
              </a:rPr>
              <a:t>usabilidade</a:t>
            </a:r>
            <a:r>
              <a:rPr b="0" lang="pt-BR" sz="2400" spc="-1" strike="noStrike">
                <a:solidFill>
                  <a:srgbClr val="000000"/>
                </a:solidFill>
                <a:latin typeface="Times New Roman"/>
              </a:rPr>
              <a:t>) </a:t>
            </a:r>
            <a:endParaRPr b="0" lang="pt-BR" sz="2400" spc="-1" strike="noStrike">
              <a:latin typeface="Arial"/>
            </a:endParaRPr>
          </a:p>
          <a:p>
            <a:pPr algn="just">
              <a:lnSpc>
                <a:spcPct val="100000"/>
              </a:lnSpc>
              <a:spcBef>
                <a:spcPts val="1199"/>
              </a:spcBef>
            </a:pPr>
            <a:r>
              <a:rPr b="0" lang="pt-BR" sz="2400" spc="-1" strike="noStrike">
                <a:solidFill>
                  <a:srgbClr val="000000"/>
                </a:solidFill>
                <a:latin typeface="Times New Roman"/>
              </a:rPr>
              <a:t>(facilidade de aprendizagem e de utilização) </a:t>
            </a:r>
            <a:endParaRPr b="0" lang="pt-BR" sz="2400" spc="-1" strike="noStrike">
              <a:latin typeface="Arial"/>
            </a:endParaRPr>
          </a:p>
        </p:txBody>
      </p:sp>
      <p:pic>
        <p:nvPicPr>
          <p:cNvPr id="295" name="Picture 70" descr=""/>
          <p:cNvPicPr/>
          <p:nvPr/>
        </p:nvPicPr>
        <p:blipFill>
          <a:blip r:embed="rId4"/>
          <a:stretch/>
        </p:blipFill>
        <p:spPr>
          <a:xfrm>
            <a:off x="6594480" y="1936800"/>
            <a:ext cx="2549160" cy="3320640"/>
          </a:xfrm>
          <a:prstGeom prst="rect">
            <a:avLst/>
          </a:prstGeom>
          <a:ln w="9360">
            <a:noFill/>
          </a:ln>
        </p:spPr>
      </p:pic>
      <p:sp>
        <p:nvSpPr>
          <p:cNvPr id="296" name="CustomShape 3"/>
          <p:cNvSpPr/>
          <p:nvPr/>
        </p:nvSpPr>
        <p:spPr>
          <a:xfrm>
            <a:off x="447840" y="4508640"/>
            <a:ext cx="5708160" cy="155268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Arial"/>
              </a:rPr>
              <a:t>visa favorecer a adequação dos software, particularmente das </a:t>
            </a:r>
            <a:r>
              <a:rPr b="0" lang="pt-BR" sz="2400" spc="-1" strike="noStrike" u="sng">
                <a:solidFill>
                  <a:srgbClr val="2509f5"/>
                </a:solidFill>
                <a:uFillTx/>
                <a:latin typeface="Arial"/>
              </a:rPr>
              <a:t>interfaces</a:t>
            </a:r>
            <a:r>
              <a:rPr b="0" lang="pt-BR" sz="2400" spc="-1" strike="noStrike">
                <a:solidFill>
                  <a:srgbClr val="000000"/>
                </a:solidFill>
                <a:latin typeface="Arial"/>
              </a:rPr>
              <a:t>, às tarefas e objetivos de interação do usuário.</a:t>
            </a:r>
            <a:endParaRPr b="0" lang="pt-BR" sz="2400" spc="-1" strike="noStrike">
              <a:latin typeface="Arial"/>
            </a:endParaRPr>
          </a:p>
        </p:txBody>
      </p:sp>
      <p:pic>
        <p:nvPicPr>
          <p:cNvPr id="297" name="Picture 18" descr=""/>
          <p:cNvPicPr/>
          <p:nvPr/>
        </p:nvPicPr>
        <p:blipFill>
          <a:blip r:embed="rId5"/>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457200" y="-27360"/>
            <a:ext cx="8229240" cy="1142640"/>
          </a:xfrm>
          <a:prstGeom prst="rect">
            <a:avLst/>
          </a:prstGeom>
          <a:noFill/>
          <a:ln>
            <a:noFill/>
          </a:ln>
        </p:spPr>
        <p:txBody>
          <a:bodyPr anchor="ctr">
            <a:normAutofit/>
          </a:bodyPr>
          <a:p>
            <a:pPr algn="ctr">
              <a:lnSpc>
                <a:spcPct val="100000"/>
              </a:lnSpc>
            </a:pPr>
            <a:r>
              <a:rPr b="0" lang="fr-FR" sz="3600" spc="-1" strike="noStrike">
                <a:solidFill>
                  <a:srgbClr val="1f497d"/>
                </a:solidFill>
                <a:latin typeface="Calibri"/>
              </a:rPr>
              <a:t>Design Centrado no usuário</a:t>
            </a:r>
            <a:endParaRPr b="0" lang="fr-FR" sz="3600" spc="-1" strike="noStrike">
              <a:solidFill>
                <a:srgbClr val="000000"/>
              </a:solidFill>
              <a:latin typeface="Arial"/>
            </a:endParaRPr>
          </a:p>
        </p:txBody>
      </p:sp>
      <p:pic>
        <p:nvPicPr>
          <p:cNvPr id="299" name="Picture 3" descr=""/>
          <p:cNvPicPr/>
          <p:nvPr/>
        </p:nvPicPr>
        <p:blipFill>
          <a:blip r:embed="rId1"/>
          <a:stretch/>
        </p:blipFill>
        <p:spPr>
          <a:xfrm>
            <a:off x="2790720" y="1593720"/>
            <a:ext cx="2836440" cy="2723760"/>
          </a:xfrm>
          <a:prstGeom prst="rect">
            <a:avLst/>
          </a:prstGeom>
          <a:ln>
            <a:noFill/>
          </a:ln>
        </p:spPr>
      </p:pic>
      <p:sp>
        <p:nvSpPr>
          <p:cNvPr id="300" name="CustomShape 2"/>
          <p:cNvSpPr/>
          <p:nvPr/>
        </p:nvSpPr>
        <p:spPr>
          <a:xfrm>
            <a:off x="5834160" y="1268280"/>
            <a:ext cx="2842920" cy="2447640"/>
          </a:xfrm>
          <a:prstGeom prst="cloudCallout">
            <a:avLst>
              <a:gd name="adj1" fmla="val -71606"/>
              <a:gd name="adj2" fmla="val 15046"/>
            </a:avLst>
          </a:prstGeom>
          <a:solidFill>
            <a:srgbClr val="ffffcc"/>
          </a:solidFill>
          <a:ln w="9360">
            <a:solidFill>
              <a:schemeClr val="tx1"/>
            </a:solidFill>
            <a:round/>
          </a:ln>
        </p:spPr>
        <p:style>
          <a:lnRef idx="0"/>
          <a:fillRef idx="0"/>
          <a:effectRef idx="0"/>
          <a:fontRef idx="minor"/>
        </p:style>
      </p:sp>
      <p:pic>
        <p:nvPicPr>
          <p:cNvPr id="301" name="Picture 5" descr=""/>
          <p:cNvPicPr/>
          <p:nvPr/>
        </p:nvPicPr>
        <p:blipFill>
          <a:blip r:embed="rId2"/>
          <a:stretch/>
        </p:blipFill>
        <p:spPr>
          <a:xfrm>
            <a:off x="6300720" y="2205000"/>
            <a:ext cx="1728360" cy="907560"/>
          </a:xfrm>
          <a:prstGeom prst="rect">
            <a:avLst/>
          </a:prstGeom>
          <a:ln>
            <a:noFill/>
          </a:ln>
        </p:spPr>
      </p:pic>
      <p:pic>
        <p:nvPicPr>
          <p:cNvPr id="302" name="Picture 6" descr=""/>
          <p:cNvPicPr/>
          <p:nvPr/>
        </p:nvPicPr>
        <p:blipFill>
          <a:blip r:embed="rId3"/>
          <a:stretch/>
        </p:blipFill>
        <p:spPr>
          <a:xfrm>
            <a:off x="7380360" y="1557360"/>
            <a:ext cx="1002960" cy="1002960"/>
          </a:xfrm>
          <a:prstGeom prst="rect">
            <a:avLst/>
          </a:prstGeom>
          <a:ln>
            <a:noFill/>
          </a:ln>
        </p:spPr>
      </p:pic>
      <p:sp>
        <p:nvSpPr>
          <p:cNvPr id="303" name="CustomShape 3"/>
          <p:cNvSpPr/>
          <p:nvPr/>
        </p:nvSpPr>
        <p:spPr>
          <a:xfrm>
            <a:off x="755640" y="4365720"/>
            <a:ext cx="7703640" cy="1223640"/>
          </a:xfrm>
          <a:prstGeom prst="roundRect">
            <a:avLst>
              <a:gd name="adj" fmla="val 16667"/>
            </a:avLst>
          </a:prstGeom>
          <a:solidFill>
            <a:srgbClr val="ccecff"/>
          </a:solidFill>
          <a:ln w="28440">
            <a:solidFill>
              <a:srgbClr val="3333ff"/>
            </a:solidFill>
            <a:round/>
          </a:ln>
        </p:spPr>
        <p:style>
          <a:lnRef idx="0"/>
          <a:fillRef idx="0"/>
          <a:effectRef idx="0"/>
          <a:fontRef idx="minor"/>
        </p:style>
        <p:txBody>
          <a:bodyPr lIns="90000" rIns="90000" tIns="45000" bIns="45000" anchor="ctr">
            <a:noAutofit/>
          </a:bodyPr>
          <a:p>
            <a:pPr algn="ctr">
              <a:lnSpc>
                <a:spcPct val="100000"/>
              </a:lnSpc>
            </a:pPr>
            <a:r>
              <a:rPr b="0" lang="pt-BR" sz="1800" spc="-1" strike="noStrike">
                <a:solidFill>
                  <a:srgbClr val="000066"/>
                </a:solidFill>
                <a:latin typeface="Arial"/>
              </a:rPr>
              <a:t>Em função do objetivo, quais são as informações que o usuário quer e de que ferramentas ele precisa para conseguir esse objetivo ? </a:t>
            </a:r>
            <a:endParaRPr b="0" lang="pt-BR" sz="1800" spc="-1" strike="noStrike">
              <a:latin typeface="Arial"/>
            </a:endParaRPr>
          </a:p>
        </p:txBody>
      </p:sp>
      <p:sp>
        <p:nvSpPr>
          <p:cNvPr id="304" name="CustomShape 4"/>
          <p:cNvSpPr/>
          <p:nvPr/>
        </p:nvSpPr>
        <p:spPr>
          <a:xfrm>
            <a:off x="5705640" y="3448080"/>
            <a:ext cx="81504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Arial"/>
              </a:rPr>
              <a:t>Marca</a:t>
            </a:r>
            <a:endParaRPr b="0" lang="pt-BR" sz="1800" spc="-1" strike="noStrike">
              <a:latin typeface="Arial"/>
            </a:endParaRPr>
          </a:p>
        </p:txBody>
      </p:sp>
      <p:sp>
        <p:nvSpPr>
          <p:cNvPr id="305" name="CustomShape 5"/>
          <p:cNvSpPr/>
          <p:nvPr/>
        </p:nvSpPr>
        <p:spPr>
          <a:xfrm>
            <a:off x="7068600" y="3854520"/>
            <a:ext cx="91548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Arial"/>
              </a:rPr>
              <a:t>Cultura</a:t>
            </a:r>
            <a:endParaRPr b="0" lang="pt-BR" sz="1800" spc="-1" strike="noStrike">
              <a:latin typeface="Arial"/>
            </a:endParaRPr>
          </a:p>
        </p:txBody>
      </p:sp>
      <p:sp>
        <p:nvSpPr>
          <p:cNvPr id="306" name="CustomShape 6"/>
          <p:cNvSpPr/>
          <p:nvPr/>
        </p:nvSpPr>
        <p:spPr>
          <a:xfrm>
            <a:off x="4863240" y="1484280"/>
            <a:ext cx="132264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Arial"/>
              </a:rPr>
              <a:t>Informação</a:t>
            </a:r>
            <a:endParaRPr b="0" lang="pt-BR" sz="1800" spc="-1" strike="noStrike">
              <a:latin typeface="Arial"/>
            </a:endParaRPr>
          </a:p>
        </p:txBody>
      </p:sp>
      <p:sp>
        <p:nvSpPr>
          <p:cNvPr id="307" name="CustomShape 7"/>
          <p:cNvSpPr/>
          <p:nvPr/>
        </p:nvSpPr>
        <p:spPr>
          <a:xfrm>
            <a:off x="468360" y="2349360"/>
            <a:ext cx="2376000" cy="1223640"/>
          </a:xfrm>
          <a:prstGeom prst="wedgeRoundRectCallout">
            <a:avLst>
              <a:gd name="adj1" fmla="val 66769"/>
              <a:gd name="adj2" fmla="val 18093"/>
              <a:gd name="adj3" fmla="val 16667"/>
            </a:avLst>
          </a:prstGeom>
          <a:solidFill>
            <a:srgbClr val="ffffcc"/>
          </a:solidFill>
          <a:ln w="9360">
            <a:solidFill>
              <a:schemeClr val="tx1"/>
            </a:solidFill>
            <a:miter/>
          </a:ln>
        </p:spPr>
        <p:style>
          <a:lnRef idx="0"/>
          <a:fillRef idx="0"/>
          <a:effectRef idx="0"/>
          <a:fontRef idx="minor"/>
        </p:style>
        <p:txBody>
          <a:bodyPr lIns="90000" rIns="90000" tIns="45000" bIns="45000">
            <a:noAutofit/>
          </a:bodyPr>
          <a:p>
            <a:pPr marL="216000" indent="-216000" algn="ctr">
              <a:lnSpc>
                <a:spcPct val="100000"/>
              </a:lnSpc>
              <a:buClr>
                <a:srgbClr val="000000"/>
              </a:buClr>
              <a:buFont typeface="StarSymbol"/>
              <a:buChar char="-"/>
            </a:pPr>
            <a:r>
              <a:rPr b="0" lang="pt-BR" sz="1800" spc="-1" strike="noStrike">
                <a:solidFill>
                  <a:srgbClr val="000000"/>
                </a:solidFill>
                <a:latin typeface="Arial"/>
              </a:rPr>
              <a:t>Perfil do publico ?</a:t>
            </a:r>
            <a:endParaRPr b="0" lang="pt-BR" sz="1800" spc="-1" strike="noStrike">
              <a:latin typeface="Arial"/>
            </a:endParaRPr>
          </a:p>
          <a:p>
            <a:pPr marL="216000" indent="-216000" algn="ctr">
              <a:lnSpc>
                <a:spcPct val="100000"/>
              </a:lnSpc>
              <a:buClr>
                <a:srgbClr val="000000"/>
              </a:buClr>
              <a:buFont typeface="StarSymbol"/>
              <a:buChar char="-"/>
            </a:pPr>
            <a:r>
              <a:rPr b="0" lang="pt-BR" sz="1800" spc="-1" strike="noStrike">
                <a:solidFill>
                  <a:srgbClr val="000000"/>
                </a:solidFill>
                <a:latin typeface="Arial"/>
              </a:rPr>
              <a:t> </a:t>
            </a:r>
            <a:r>
              <a:rPr b="0" lang="pt-BR" sz="1800" spc="-1" strike="noStrike">
                <a:solidFill>
                  <a:srgbClr val="000000"/>
                </a:solidFill>
                <a:latin typeface="Arial"/>
              </a:rPr>
              <a:t>Objetivos ?</a:t>
            </a:r>
            <a:endParaRPr b="0" lang="pt-BR" sz="1800" spc="-1" strike="noStrike">
              <a:latin typeface="Arial"/>
            </a:endParaRPr>
          </a:p>
          <a:p>
            <a:pPr marL="216000" indent="-216000" algn="ctr">
              <a:lnSpc>
                <a:spcPct val="100000"/>
              </a:lnSpc>
              <a:buClr>
                <a:srgbClr val="000000"/>
              </a:buClr>
              <a:buFont typeface="StarSymbol"/>
              <a:buChar char="-"/>
            </a:pPr>
            <a:r>
              <a:rPr b="0" lang="pt-BR" sz="1800" spc="-1" strike="noStrike">
                <a:solidFill>
                  <a:srgbClr val="000000"/>
                </a:solidFill>
                <a:latin typeface="Arial"/>
              </a:rPr>
              <a:t> </a:t>
            </a:r>
            <a:r>
              <a:rPr b="0" lang="pt-BR" sz="1800" spc="-1" strike="noStrike">
                <a:solidFill>
                  <a:srgbClr val="000000"/>
                </a:solidFill>
                <a:latin typeface="Arial"/>
              </a:rPr>
              <a:t>Cultura Internet ?</a:t>
            </a:r>
            <a:endParaRPr b="0" lang="pt-BR" sz="1800" spc="-1" strike="noStrike">
              <a:latin typeface="Arial"/>
            </a:endParaRPr>
          </a:p>
          <a:p>
            <a:pPr algn="ctr">
              <a:lnSpc>
                <a:spcPct val="100000"/>
              </a:lnSpc>
            </a:pPr>
            <a:endParaRPr b="0" lang="pt-BR" sz="1800" spc="-1" strike="noStrike">
              <a:latin typeface="Arial"/>
            </a:endParaRPr>
          </a:p>
        </p:txBody>
      </p:sp>
      <p:pic>
        <p:nvPicPr>
          <p:cNvPr id="308" name="Picture 18" descr=""/>
          <p:cNvPicPr/>
          <p:nvPr/>
        </p:nvPicPr>
        <p:blipFill>
          <a:blip r:embed="rId4"/>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657600" y="5126040"/>
            <a:ext cx="1993680" cy="1168200"/>
          </a:xfrm>
          <a:prstGeom prst="cube">
            <a:avLst>
              <a:gd name="adj" fmla="val 25000"/>
            </a:avLst>
          </a:prstGeom>
          <a:solidFill>
            <a:srgbClr val="ccecff"/>
          </a:solidFill>
          <a:ln w="28440">
            <a:solidFill>
              <a:srgbClr val="3333ff"/>
            </a:solidFill>
            <a:miter/>
          </a:ln>
        </p:spPr>
        <p:style>
          <a:lnRef idx="0"/>
          <a:fillRef idx="0"/>
          <a:effectRef idx="0"/>
          <a:fontRef idx="minor"/>
        </p:style>
        <p:txBody>
          <a:bodyPr wrap="none" lIns="90000" rIns="90000" tIns="45000" bIns="45000" anchor="ctr">
            <a:noAutofit/>
          </a:bodyPr>
          <a:p>
            <a:pPr algn="ctr">
              <a:lnSpc>
                <a:spcPct val="100000"/>
              </a:lnSpc>
            </a:pPr>
            <a:r>
              <a:rPr b="0" lang="pt-BR" sz="1800" spc="-1" strike="noStrike">
                <a:solidFill>
                  <a:srgbClr val="000066"/>
                </a:solidFill>
                <a:latin typeface="Arial"/>
              </a:rPr>
              <a:t>Usuários</a:t>
            </a:r>
            <a:endParaRPr b="0" lang="pt-BR" sz="1800" spc="-1" strike="noStrike">
              <a:latin typeface="Arial"/>
            </a:endParaRPr>
          </a:p>
        </p:txBody>
      </p:sp>
      <p:sp>
        <p:nvSpPr>
          <p:cNvPr id="310" name="TextShape 2"/>
          <p:cNvSpPr txBox="1"/>
          <p:nvPr/>
        </p:nvSpPr>
        <p:spPr>
          <a:xfrm>
            <a:off x="539640" y="44640"/>
            <a:ext cx="8229240" cy="1142640"/>
          </a:xfrm>
          <a:prstGeom prst="rect">
            <a:avLst/>
          </a:prstGeom>
          <a:noFill/>
          <a:ln>
            <a:noFill/>
          </a:ln>
        </p:spPr>
        <p:txBody>
          <a:bodyPr anchor="ctr">
            <a:normAutofit/>
          </a:bodyPr>
          <a:p>
            <a:pPr algn="ctr">
              <a:lnSpc>
                <a:spcPct val="100000"/>
              </a:lnSpc>
            </a:pPr>
            <a:r>
              <a:rPr b="0" lang="fr-FR" sz="3600" spc="-1" strike="noStrike">
                <a:solidFill>
                  <a:srgbClr val="1f497d"/>
                </a:solidFill>
                <a:latin typeface="Calibri"/>
              </a:rPr>
              <a:t>Interface: mediação e comunicação</a:t>
            </a:r>
            <a:endParaRPr b="0" lang="fr-FR" sz="3600" spc="-1" strike="noStrike">
              <a:solidFill>
                <a:srgbClr val="000000"/>
              </a:solidFill>
              <a:latin typeface="Arial"/>
            </a:endParaRPr>
          </a:p>
        </p:txBody>
      </p:sp>
      <p:sp>
        <p:nvSpPr>
          <p:cNvPr id="311" name="CustomShape 3"/>
          <p:cNvSpPr/>
          <p:nvPr/>
        </p:nvSpPr>
        <p:spPr>
          <a:xfrm>
            <a:off x="2438280" y="4516560"/>
            <a:ext cx="4038120" cy="990360"/>
          </a:xfrm>
          <a:prstGeom prst="parallelogram">
            <a:avLst>
              <a:gd name="adj" fmla="val 101923"/>
            </a:avLst>
          </a:prstGeom>
          <a:gradFill rotWithShape="0">
            <a:gsLst>
              <a:gs pos="0">
                <a:srgbClr val="ffffcc"/>
              </a:gs>
              <a:gs pos="100000">
                <a:srgbClr val="ffff66"/>
              </a:gs>
            </a:gsLst>
            <a:lin ang="5400000"/>
          </a:gradFill>
          <a:ln w="9360">
            <a:solidFill>
              <a:schemeClr val="tx1"/>
            </a:solidFill>
            <a:miter/>
          </a:ln>
        </p:spPr>
        <p:style>
          <a:lnRef idx="0"/>
          <a:fillRef idx="0"/>
          <a:effectRef idx="0"/>
          <a:fontRef idx="minor"/>
        </p:style>
        <p:txBody>
          <a:bodyPr wrap="none" lIns="90000" rIns="90000" tIns="45000" bIns="45000" anchor="ctr">
            <a:noAutofit/>
          </a:bodyPr>
          <a:p>
            <a:pPr algn="ctr">
              <a:lnSpc>
                <a:spcPct val="100000"/>
              </a:lnSpc>
            </a:pPr>
            <a:endParaRPr b="0" lang="pt-BR" sz="1800" spc="-1" strike="noStrike">
              <a:latin typeface="Arial"/>
            </a:endParaRPr>
          </a:p>
          <a:p>
            <a:pPr algn="ctr">
              <a:lnSpc>
                <a:spcPct val="100000"/>
              </a:lnSpc>
            </a:pPr>
            <a:r>
              <a:rPr b="0" i="1" lang="pt-BR" sz="1800" spc="-1" strike="noStrike">
                <a:solidFill>
                  <a:srgbClr val="000000"/>
                </a:solidFill>
                <a:latin typeface="Arial"/>
              </a:rPr>
              <a:t>Interface</a:t>
            </a:r>
            <a:endParaRPr b="0" lang="pt-BR" sz="1800" spc="-1" strike="noStrike">
              <a:latin typeface="Arial"/>
            </a:endParaRPr>
          </a:p>
        </p:txBody>
      </p:sp>
      <p:sp>
        <p:nvSpPr>
          <p:cNvPr id="312" name="CustomShape 4"/>
          <p:cNvSpPr/>
          <p:nvPr/>
        </p:nvSpPr>
        <p:spPr>
          <a:xfrm>
            <a:off x="3657600" y="3729240"/>
            <a:ext cx="1993680" cy="1168200"/>
          </a:xfrm>
          <a:prstGeom prst="cube">
            <a:avLst>
              <a:gd name="adj" fmla="val 25000"/>
            </a:avLst>
          </a:prstGeom>
          <a:solidFill>
            <a:srgbClr val="ccecff"/>
          </a:solidFill>
          <a:ln w="28440">
            <a:solidFill>
              <a:srgbClr val="3333ff"/>
            </a:solidFill>
            <a:miter/>
          </a:ln>
        </p:spPr>
        <p:style>
          <a:lnRef idx="0"/>
          <a:fillRef idx="0"/>
          <a:effectRef idx="0"/>
          <a:fontRef idx="minor"/>
        </p:style>
        <p:txBody>
          <a:bodyPr wrap="none" lIns="90000" rIns="90000" tIns="45000" bIns="45000" anchor="ctr">
            <a:noAutofit/>
          </a:bodyPr>
          <a:p>
            <a:pPr algn="ctr">
              <a:lnSpc>
                <a:spcPct val="100000"/>
              </a:lnSpc>
            </a:pPr>
            <a:r>
              <a:rPr b="0" lang="pt-BR" sz="1800" spc="-1" strike="noStrike">
                <a:solidFill>
                  <a:srgbClr val="000066"/>
                </a:solidFill>
                <a:latin typeface="Arial"/>
              </a:rPr>
              <a:t>ferramentas</a:t>
            </a:r>
            <a:endParaRPr b="0" lang="pt-BR" sz="1800" spc="-1" strike="noStrike">
              <a:latin typeface="Arial"/>
            </a:endParaRPr>
          </a:p>
        </p:txBody>
      </p:sp>
      <p:sp>
        <p:nvSpPr>
          <p:cNvPr id="313" name="CustomShape 5"/>
          <p:cNvSpPr/>
          <p:nvPr/>
        </p:nvSpPr>
        <p:spPr>
          <a:xfrm>
            <a:off x="4038480" y="1468440"/>
            <a:ext cx="1294920" cy="1371240"/>
          </a:xfrm>
          <a:prstGeom prst="flowChartMagneticDisk">
            <a:avLst/>
          </a:prstGeom>
          <a:solidFill>
            <a:srgbClr val="ccffcc"/>
          </a:solidFill>
          <a:ln w="28440">
            <a:solidFill>
              <a:srgbClr val="008000"/>
            </a:solidFill>
            <a:round/>
          </a:ln>
        </p:spPr>
        <p:style>
          <a:lnRef idx="0"/>
          <a:fillRef idx="0"/>
          <a:effectRef idx="0"/>
          <a:fontRef idx="minor"/>
        </p:style>
        <p:txBody>
          <a:bodyPr wrap="none" lIns="90000" rIns="90000" tIns="45000" bIns="45000" anchor="ctr">
            <a:noAutofit/>
          </a:bodyPr>
          <a:p>
            <a:pPr algn="ctr">
              <a:lnSpc>
                <a:spcPct val="100000"/>
              </a:lnSpc>
            </a:pPr>
            <a:r>
              <a:rPr b="1" lang="pt-BR" sz="1800" spc="-1" strike="noStrike">
                <a:solidFill>
                  <a:srgbClr val="003300"/>
                </a:solidFill>
                <a:latin typeface="Arial"/>
              </a:rPr>
              <a:t>Banco</a:t>
            </a:r>
            <a:endParaRPr b="0" lang="pt-BR" sz="1800" spc="-1" strike="noStrike">
              <a:latin typeface="Arial"/>
            </a:endParaRPr>
          </a:p>
          <a:p>
            <a:pPr algn="ctr">
              <a:lnSpc>
                <a:spcPct val="100000"/>
              </a:lnSpc>
            </a:pPr>
            <a:r>
              <a:rPr b="1" lang="pt-BR" sz="1800" spc="-1" strike="noStrike">
                <a:solidFill>
                  <a:srgbClr val="003300"/>
                </a:solidFill>
                <a:latin typeface="Arial"/>
              </a:rPr>
              <a:t>Dados</a:t>
            </a:r>
            <a:endParaRPr b="0" lang="pt-BR" sz="1800" spc="-1" strike="noStrike">
              <a:latin typeface="Arial"/>
            </a:endParaRPr>
          </a:p>
        </p:txBody>
      </p:sp>
      <p:sp>
        <p:nvSpPr>
          <p:cNvPr id="314" name="CustomShape 6"/>
          <p:cNvSpPr/>
          <p:nvPr/>
        </p:nvSpPr>
        <p:spPr>
          <a:xfrm>
            <a:off x="4572000" y="2865600"/>
            <a:ext cx="228240" cy="837720"/>
          </a:xfrm>
          <a:prstGeom prst="upDownArrow">
            <a:avLst>
              <a:gd name="adj1" fmla="val 50000"/>
              <a:gd name="adj2" fmla="val 73333"/>
            </a:avLst>
          </a:prstGeom>
          <a:solidFill>
            <a:schemeClr val="tx1"/>
          </a:solidFill>
          <a:ln w="9360">
            <a:solidFill>
              <a:schemeClr val="tx1"/>
            </a:solidFill>
            <a:miter/>
          </a:ln>
        </p:spPr>
        <p:style>
          <a:lnRef idx="0"/>
          <a:fillRef idx="0"/>
          <a:effectRef idx="0"/>
          <a:fontRef idx="minor"/>
        </p:style>
      </p:sp>
      <p:sp>
        <p:nvSpPr>
          <p:cNvPr id="315" name="CustomShape 7"/>
          <p:cNvSpPr/>
          <p:nvPr/>
        </p:nvSpPr>
        <p:spPr>
          <a:xfrm>
            <a:off x="5737320" y="4211640"/>
            <a:ext cx="1066320" cy="228240"/>
          </a:xfrm>
          <a:prstGeom prst="leftRightArrow">
            <a:avLst>
              <a:gd name="adj1" fmla="val 50000"/>
              <a:gd name="adj2" fmla="val 93333"/>
            </a:avLst>
          </a:prstGeom>
          <a:solidFill>
            <a:schemeClr val="tx1"/>
          </a:solidFill>
          <a:ln w="9360">
            <a:solidFill>
              <a:schemeClr val="tx1"/>
            </a:solidFill>
            <a:miter/>
          </a:ln>
        </p:spPr>
        <p:style>
          <a:lnRef idx="0"/>
          <a:fillRef idx="0"/>
          <a:effectRef idx="0"/>
          <a:fontRef idx="minor"/>
        </p:style>
      </p:sp>
      <p:sp>
        <p:nvSpPr>
          <p:cNvPr id="316" name="CustomShape 8"/>
          <p:cNvSpPr/>
          <p:nvPr/>
        </p:nvSpPr>
        <p:spPr>
          <a:xfrm>
            <a:off x="2666880" y="4211640"/>
            <a:ext cx="837720" cy="228240"/>
          </a:xfrm>
          <a:prstGeom prst="leftRightArrow">
            <a:avLst>
              <a:gd name="adj1" fmla="val 50000"/>
              <a:gd name="adj2" fmla="val 73333"/>
            </a:avLst>
          </a:prstGeom>
          <a:solidFill>
            <a:schemeClr val="tx1"/>
          </a:solidFill>
          <a:ln w="9360">
            <a:solidFill>
              <a:schemeClr val="tx1"/>
            </a:solidFill>
            <a:miter/>
          </a:ln>
        </p:spPr>
        <p:style>
          <a:lnRef idx="0"/>
          <a:fillRef idx="0"/>
          <a:effectRef idx="0"/>
          <a:fontRef idx="minor"/>
        </p:style>
      </p:sp>
      <p:sp>
        <p:nvSpPr>
          <p:cNvPr id="317" name="CustomShape 9"/>
          <p:cNvSpPr/>
          <p:nvPr/>
        </p:nvSpPr>
        <p:spPr>
          <a:xfrm>
            <a:off x="806040" y="2211480"/>
            <a:ext cx="2529720" cy="70020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i="1" lang="pt-BR" sz="2000" spc="-1" strike="noStrike">
                <a:solidFill>
                  <a:srgbClr val="000000"/>
                </a:solidFill>
                <a:latin typeface="Arial"/>
              </a:rPr>
              <a:t>Mais que um espaço</a:t>
            </a:r>
            <a:endParaRPr b="0" lang="pt-BR" sz="2000" spc="-1" strike="noStrike">
              <a:latin typeface="Arial"/>
            </a:endParaRPr>
          </a:p>
          <a:p>
            <a:pPr>
              <a:lnSpc>
                <a:spcPct val="100000"/>
              </a:lnSpc>
            </a:pPr>
            <a:r>
              <a:rPr b="0" i="1" lang="pt-BR" sz="2000" spc="-1" strike="noStrike">
                <a:solidFill>
                  <a:srgbClr val="000000"/>
                </a:solidFill>
                <a:latin typeface="Arial"/>
              </a:rPr>
              <a:t> </a:t>
            </a:r>
            <a:r>
              <a:rPr b="0" i="1" lang="pt-BR" sz="2000" spc="-1" strike="noStrike">
                <a:solidFill>
                  <a:srgbClr val="000000"/>
                </a:solidFill>
                <a:latin typeface="Arial"/>
              </a:rPr>
              <a:t>visual...</a:t>
            </a:r>
            <a:endParaRPr b="0" lang="pt-BR" sz="2000" spc="-1" strike="noStrike">
              <a:latin typeface="Arial"/>
            </a:endParaRPr>
          </a:p>
        </p:txBody>
      </p:sp>
      <p:sp>
        <p:nvSpPr>
          <p:cNvPr id="318" name="CustomShape 10"/>
          <p:cNvSpPr/>
          <p:nvPr/>
        </p:nvSpPr>
        <p:spPr>
          <a:xfrm>
            <a:off x="5724360" y="2217960"/>
            <a:ext cx="2918880" cy="70020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0" i="1" lang="pt-BR" sz="2000" spc="-1" strike="noStrike">
                <a:solidFill>
                  <a:srgbClr val="000000"/>
                </a:solidFill>
                <a:latin typeface="Arial"/>
              </a:rPr>
              <a:t>...um mediador</a:t>
            </a:r>
            <a:endParaRPr b="0" lang="pt-BR" sz="2000" spc="-1" strike="noStrike">
              <a:latin typeface="Arial"/>
            </a:endParaRPr>
          </a:p>
          <a:p>
            <a:pPr algn="ctr">
              <a:lnSpc>
                <a:spcPct val="100000"/>
              </a:lnSpc>
            </a:pPr>
            <a:r>
              <a:rPr b="0" i="1" lang="pt-BR" sz="2000" spc="-1" strike="noStrike">
                <a:solidFill>
                  <a:srgbClr val="000000"/>
                </a:solidFill>
                <a:latin typeface="Arial"/>
              </a:rPr>
              <a:t>amigavel e funcional .</a:t>
            </a:r>
            <a:endParaRPr b="0" lang="pt-BR" sz="2000" spc="-1" strike="noStrike">
              <a:latin typeface="Arial"/>
            </a:endParaRPr>
          </a:p>
        </p:txBody>
      </p:sp>
      <p:sp>
        <p:nvSpPr>
          <p:cNvPr id="319" name="CustomShape 11"/>
          <p:cNvSpPr/>
          <p:nvPr/>
        </p:nvSpPr>
        <p:spPr>
          <a:xfrm>
            <a:off x="753840" y="5693040"/>
            <a:ext cx="2739960" cy="70020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i="1" lang="pt-BR" sz="2000" spc="-1" strike="noStrike">
                <a:solidFill>
                  <a:srgbClr val="000000"/>
                </a:solidFill>
                <a:latin typeface="Arial"/>
              </a:rPr>
              <a:t>Mais que um layout de</a:t>
            </a:r>
            <a:endParaRPr b="0" lang="pt-BR" sz="2000" spc="-1" strike="noStrike">
              <a:latin typeface="Arial"/>
            </a:endParaRPr>
          </a:p>
          <a:p>
            <a:pPr>
              <a:lnSpc>
                <a:spcPct val="100000"/>
              </a:lnSpc>
            </a:pPr>
            <a:r>
              <a:rPr b="0" i="1" lang="pt-BR" sz="2000" spc="-1" strike="noStrike">
                <a:solidFill>
                  <a:srgbClr val="000000"/>
                </a:solidFill>
                <a:latin typeface="Arial"/>
              </a:rPr>
              <a:t>Informação...</a:t>
            </a:r>
            <a:endParaRPr b="0" lang="pt-BR" sz="2000" spc="-1" strike="noStrike">
              <a:latin typeface="Arial"/>
            </a:endParaRPr>
          </a:p>
        </p:txBody>
      </p:sp>
      <p:sp>
        <p:nvSpPr>
          <p:cNvPr id="320" name="CustomShape 12"/>
          <p:cNvSpPr/>
          <p:nvPr/>
        </p:nvSpPr>
        <p:spPr>
          <a:xfrm>
            <a:off x="6012000" y="5142240"/>
            <a:ext cx="2447640" cy="131004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0" i="1" lang="pt-BR" sz="2000" spc="-1" strike="noStrike">
                <a:solidFill>
                  <a:srgbClr val="000000"/>
                </a:solidFill>
                <a:latin typeface="Arial"/>
              </a:rPr>
              <a:t>...uma gestão da </a:t>
            </a:r>
            <a:endParaRPr b="0" lang="pt-BR" sz="2000" spc="-1" strike="noStrike">
              <a:latin typeface="Arial"/>
            </a:endParaRPr>
          </a:p>
          <a:p>
            <a:pPr algn="ctr">
              <a:lnSpc>
                <a:spcPct val="100000"/>
              </a:lnSpc>
            </a:pPr>
            <a:r>
              <a:rPr b="0" i="1" lang="pt-BR" sz="2000" spc="-1" strike="noStrike">
                <a:solidFill>
                  <a:srgbClr val="000000"/>
                </a:solidFill>
                <a:latin typeface="Arial"/>
              </a:rPr>
              <a:t>comunicação</a:t>
            </a:r>
            <a:endParaRPr b="0" lang="pt-BR" sz="2000" spc="-1" strike="noStrike">
              <a:latin typeface="Arial"/>
            </a:endParaRPr>
          </a:p>
          <a:p>
            <a:pPr algn="ctr">
              <a:lnSpc>
                <a:spcPct val="100000"/>
              </a:lnSpc>
            </a:pPr>
            <a:r>
              <a:rPr b="0" i="1" lang="pt-BR" sz="2000" spc="-1" strike="noStrike">
                <a:solidFill>
                  <a:srgbClr val="000000"/>
                </a:solidFill>
                <a:latin typeface="Arial"/>
              </a:rPr>
              <a:t>(Interação Homem-Máquina)</a:t>
            </a:r>
            <a:endParaRPr b="0" lang="pt-BR" sz="2000" spc="-1" strike="noStrike">
              <a:latin typeface="Arial"/>
            </a:endParaRPr>
          </a:p>
        </p:txBody>
      </p:sp>
      <p:sp>
        <p:nvSpPr>
          <p:cNvPr id="321" name="CustomShape 13"/>
          <p:cNvSpPr/>
          <p:nvPr/>
        </p:nvSpPr>
        <p:spPr>
          <a:xfrm>
            <a:off x="7164360" y="3629160"/>
            <a:ext cx="1510920" cy="1296720"/>
          </a:xfrm>
          <a:prstGeom prst="flowChartMultidocument">
            <a:avLst/>
          </a:prstGeom>
          <a:solidFill>
            <a:srgbClr val="ccffcc"/>
          </a:solidFill>
          <a:ln w="28440">
            <a:solidFill>
              <a:srgbClr val="008000"/>
            </a:solidFill>
            <a:miter/>
          </a:ln>
        </p:spPr>
        <p:style>
          <a:lnRef idx="0"/>
          <a:fillRef idx="0"/>
          <a:effectRef idx="0"/>
          <a:fontRef idx="minor"/>
        </p:style>
        <p:txBody>
          <a:bodyPr wrap="none" lIns="90000" rIns="90000" tIns="45000" bIns="45000" anchor="ctr">
            <a:noAutofit/>
          </a:bodyPr>
          <a:p>
            <a:pPr algn="ctr">
              <a:lnSpc>
                <a:spcPct val="100000"/>
              </a:lnSpc>
            </a:pPr>
            <a:r>
              <a:rPr b="1" lang="pt-BR" sz="1800" spc="-1" strike="noStrike">
                <a:solidFill>
                  <a:srgbClr val="003300"/>
                </a:solidFill>
                <a:latin typeface="Arial"/>
              </a:rPr>
              <a:t>Funções</a:t>
            </a:r>
            <a:endParaRPr b="0" lang="pt-BR" sz="1800" spc="-1" strike="noStrike">
              <a:latin typeface="Arial"/>
            </a:endParaRPr>
          </a:p>
        </p:txBody>
      </p:sp>
      <p:sp>
        <p:nvSpPr>
          <p:cNvPr id="322" name="CustomShape 14"/>
          <p:cNvSpPr/>
          <p:nvPr/>
        </p:nvSpPr>
        <p:spPr>
          <a:xfrm>
            <a:off x="755640" y="3702240"/>
            <a:ext cx="1871280" cy="1294920"/>
          </a:xfrm>
          <a:prstGeom prst="flowChartDocument">
            <a:avLst/>
          </a:prstGeom>
          <a:solidFill>
            <a:srgbClr val="ccffcc"/>
          </a:solidFill>
          <a:ln w="28440">
            <a:solidFill>
              <a:srgbClr val="008000"/>
            </a:solidFill>
            <a:miter/>
          </a:ln>
        </p:spPr>
        <p:style>
          <a:lnRef idx="0"/>
          <a:fillRef idx="0"/>
          <a:effectRef idx="0"/>
          <a:fontRef idx="minor"/>
        </p:style>
        <p:txBody>
          <a:bodyPr wrap="none" lIns="90000" rIns="90000" tIns="45000" bIns="45000" anchor="ctr">
            <a:noAutofit/>
          </a:bodyPr>
          <a:p>
            <a:pPr algn="ctr">
              <a:lnSpc>
                <a:spcPct val="100000"/>
              </a:lnSpc>
            </a:pPr>
            <a:r>
              <a:rPr b="1" lang="pt-BR" sz="1800" spc="-1" strike="noStrike">
                <a:solidFill>
                  <a:srgbClr val="003300"/>
                </a:solidFill>
                <a:latin typeface="Arial"/>
              </a:rPr>
              <a:t>Resultados</a:t>
            </a:r>
            <a:endParaRPr b="0" lang="pt-BR" sz="1800" spc="-1" strike="noStrike">
              <a:latin typeface="Arial"/>
            </a:endParaRPr>
          </a:p>
        </p:txBody>
      </p:sp>
      <p:pic>
        <p:nvPicPr>
          <p:cNvPr id="323"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Picture 2" descr=""/>
          <p:cNvPicPr/>
          <p:nvPr/>
        </p:nvPicPr>
        <p:blipFill>
          <a:blip r:embed="rId1"/>
          <a:stretch/>
        </p:blipFill>
        <p:spPr>
          <a:xfrm>
            <a:off x="3138480" y="1125360"/>
            <a:ext cx="2763360" cy="1750680"/>
          </a:xfrm>
          <a:prstGeom prst="rect">
            <a:avLst/>
          </a:prstGeom>
          <a:ln>
            <a:solidFill>
              <a:schemeClr val="tx1"/>
            </a:solidFill>
          </a:ln>
        </p:spPr>
      </p:pic>
      <p:sp>
        <p:nvSpPr>
          <p:cNvPr id="325" name="TextShape 1"/>
          <p:cNvSpPr txBox="1"/>
          <p:nvPr/>
        </p:nvSpPr>
        <p:spPr>
          <a:xfrm>
            <a:off x="457200" y="-27360"/>
            <a:ext cx="8229240" cy="1142640"/>
          </a:xfrm>
          <a:prstGeom prst="rect">
            <a:avLst/>
          </a:prstGeom>
          <a:noFill/>
          <a:ln>
            <a:noFill/>
          </a:ln>
        </p:spPr>
        <p:txBody>
          <a:bodyPr anchor="ctr">
            <a:normAutofit/>
          </a:bodyPr>
          <a:p>
            <a:pPr algn="ctr">
              <a:lnSpc>
                <a:spcPct val="100000"/>
              </a:lnSpc>
            </a:pPr>
            <a:r>
              <a:rPr b="0" lang="fr-FR" sz="3600" spc="-1" strike="noStrike">
                <a:solidFill>
                  <a:srgbClr val="1f497d"/>
                </a:solidFill>
                <a:latin typeface="Calibri"/>
              </a:rPr>
              <a:t>Interface: entre espaço visual e navegação</a:t>
            </a:r>
            <a:endParaRPr b="0" lang="fr-FR" sz="3600" spc="-1" strike="noStrike">
              <a:solidFill>
                <a:srgbClr val="000000"/>
              </a:solidFill>
              <a:latin typeface="Arial"/>
            </a:endParaRPr>
          </a:p>
        </p:txBody>
      </p:sp>
      <p:sp>
        <p:nvSpPr>
          <p:cNvPr id="326" name="CustomShape 2"/>
          <p:cNvSpPr/>
          <p:nvPr/>
        </p:nvSpPr>
        <p:spPr>
          <a:xfrm>
            <a:off x="324000" y="3284640"/>
            <a:ext cx="4053960" cy="2549160"/>
          </a:xfrm>
          <a:prstGeom prst="rect">
            <a:avLst/>
          </a:prstGeom>
          <a:solidFill>
            <a:srgbClr val="eaeaea"/>
          </a:solidFill>
          <a:ln w="9360">
            <a:solidFill>
              <a:schemeClr val="bg2"/>
            </a:solidFill>
            <a:miter/>
          </a:ln>
        </p:spPr>
        <p:style>
          <a:lnRef idx="0"/>
          <a:fillRef idx="0"/>
          <a:effectRef idx="0"/>
          <a:fontRef idx="minor"/>
        </p:style>
      </p:sp>
      <p:sp>
        <p:nvSpPr>
          <p:cNvPr id="327" name="CustomShape 3"/>
          <p:cNvSpPr/>
          <p:nvPr/>
        </p:nvSpPr>
        <p:spPr>
          <a:xfrm>
            <a:off x="324000" y="3284640"/>
            <a:ext cx="718920" cy="596520"/>
          </a:xfrm>
          <a:prstGeom prst="rect">
            <a:avLst/>
          </a:prstGeom>
          <a:solidFill>
            <a:srgbClr val="eaeaea"/>
          </a:solidFill>
          <a:ln w="9360">
            <a:solidFill>
              <a:schemeClr val="bg2"/>
            </a:solidFill>
            <a:miter/>
          </a:ln>
        </p:spPr>
        <p:style>
          <a:lnRef idx="0"/>
          <a:fillRef idx="0"/>
          <a:effectRef idx="0"/>
          <a:fontRef idx="minor"/>
        </p:style>
        <p:txBody>
          <a:bodyPr wrap="none" lIns="90000" rIns="90000" tIns="45000" bIns="45000" anchor="ctr">
            <a:noAutofit/>
          </a:bodyPr>
          <a:p>
            <a:pPr algn="ctr">
              <a:lnSpc>
                <a:spcPct val="100000"/>
              </a:lnSpc>
            </a:pPr>
            <a:r>
              <a:rPr b="0" lang="pt-BR" sz="1800" spc="-1" strike="noStrike">
                <a:solidFill>
                  <a:srgbClr val="000000"/>
                </a:solidFill>
                <a:latin typeface="Arial"/>
              </a:rPr>
              <a:t>Bússola</a:t>
            </a:r>
            <a:endParaRPr b="0" lang="pt-BR" sz="1800" spc="-1" strike="noStrike">
              <a:latin typeface="Arial"/>
            </a:endParaRPr>
          </a:p>
        </p:txBody>
      </p:sp>
      <p:sp>
        <p:nvSpPr>
          <p:cNvPr id="328" name="CustomShape 4"/>
          <p:cNvSpPr/>
          <p:nvPr/>
        </p:nvSpPr>
        <p:spPr>
          <a:xfrm>
            <a:off x="1042920" y="3284640"/>
            <a:ext cx="3335040" cy="596520"/>
          </a:xfrm>
          <a:prstGeom prst="rect">
            <a:avLst/>
          </a:prstGeom>
          <a:solidFill>
            <a:srgbClr val="eaeaea"/>
          </a:solidFill>
          <a:ln w="9360">
            <a:solidFill>
              <a:schemeClr val="bg2"/>
            </a:solidFill>
            <a:miter/>
          </a:ln>
        </p:spPr>
        <p:style>
          <a:lnRef idx="0"/>
          <a:fillRef idx="0"/>
          <a:effectRef idx="0"/>
          <a:fontRef idx="minor"/>
        </p:style>
        <p:txBody>
          <a:bodyPr wrap="none" lIns="90000" rIns="90000" tIns="45000" bIns="45000" anchor="ctr">
            <a:noAutofit/>
          </a:bodyPr>
          <a:p>
            <a:pPr algn="ctr">
              <a:lnSpc>
                <a:spcPct val="100000"/>
              </a:lnSpc>
            </a:pPr>
            <a:r>
              <a:rPr b="0" lang="pt-BR" sz="1800" spc="-1" strike="noStrike">
                <a:solidFill>
                  <a:srgbClr val="000000"/>
                </a:solidFill>
                <a:latin typeface="Arial"/>
              </a:rPr>
              <a:t>Espaço comum</a:t>
            </a:r>
            <a:endParaRPr b="0" lang="pt-BR" sz="1800" spc="-1" strike="noStrike">
              <a:latin typeface="Arial"/>
            </a:endParaRPr>
          </a:p>
        </p:txBody>
      </p:sp>
      <p:sp>
        <p:nvSpPr>
          <p:cNvPr id="329" name="CustomShape 5"/>
          <p:cNvSpPr/>
          <p:nvPr/>
        </p:nvSpPr>
        <p:spPr>
          <a:xfrm>
            <a:off x="324000" y="3881520"/>
            <a:ext cx="718920" cy="1952280"/>
          </a:xfrm>
          <a:prstGeom prst="rect">
            <a:avLst/>
          </a:prstGeom>
          <a:solidFill>
            <a:srgbClr val="eaeaea"/>
          </a:solidFill>
          <a:ln w="9360">
            <a:solidFill>
              <a:schemeClr val="bg2"/>
            </a:solidFill>
            <a:miter/>
          </a:ln>
        </p:spPr>
        <p:style>
          <a:lnRef idx="0"/>
          <a:fillRef idx="0"/>
          <a:effectRef idx="0"/>
          <a:fontRef idx="minor"/>
        </p:style>
        <p:txBody>
          <a:bodyPr lIns="90000" rIns="90000" tIns="45000" bIns="45000" anchor="ctr" vert="vert" rot="5400000">
            <a:noAutofit/>
          </a:bodyPr>
          <a:p>
            <a:pPr algn="ctr">
              <a:lnSpc>
                <a:spcPct val="100000"/>
              </a:lnSpc>
            </a:pPr>
            <a:r>
              <a:rPr b="0" lang="pt-BR" sz="1800" spc="-1" strike="noStrike">
                <a:solidFill>
                  <a:srgbClr val="000000"/>
                </a:solidFill>
                <a:latin typeface="Arial"/>
              </a:rPr>
              <a:t>Espaço pessoal</a:t>
            </a:r>
            <a:endParaRPr b="0" lang="pt-BR" sz="1800" spc="-1" strike="noStrike">
              <a:latin typeface="Arial"/>
            </a:endParaRPr>
          </a:p>
        </p:txBody>
      </p:sp>
      <p:sp>
        <p:nvSpPr>
          <p:cNvPr id="330" name="Line 6"/>
          <p:cNvSpPr/>
          <p:nvPr/>
        </p:nvSpPr>
        <p:spPr>
          <a:xfrm>
            <a:off x="1116000" y="3939840"/>
            <a:ext cx="3198600" cy="360"/>
          </a:xfrm>
          <a:prstGeom prst="line">
            <a:avLst/>
          </a:prstGeom>
          <a:ln w="28440">
            <a:solidFill>
              <a:schemeClr val="bg1"/>
            </a:solidFill>
            <a:round/>
          </a:ln>
        </p:spPr>
        <p:style>
          <a:lnRef idx="0"/>
          <a:fillRef idx="0"/>
          <a:effectRef idx="0"/>
          <a:fontRef idx="minor"/>
        </p:style>
      </p:sp>
      <p:sp>
        <p:nvSpPr>
          <p:cNvPr id="331" name="CustomShape 7"/>
          <p:cNvSpPr/>
          <p:nvPr/>
        </p:nvSpPr>
        <p:spPr>
          <a:xfrm>
            <a:off x="2550240" y="4003560"/>
            <a:ext cx="1721880" cy="395280"/>
          </a:xfrm>
          <a:prstGeom prst="rect">
            <a:avLst/>
          </a:prstGeom>
          <a:solidFill>
            <a:srgbClr val="eaeaea"/>
          </a:solidFill>
          <a:ln w="9360">
            <a:noFill/>
          </a:ln>
        </p:spPr>
        <p:style>
          <a:lnRef idx="0"/>
          <a:fillRef idx="0"/>
          <a:effectRef idx="0"/>
          <a:fontRef idx="minor"/>
        </p:style>
        <p:txBody>
          <a:bodyPr wrap="none" lIns="90000" rIns="90000" tIns="45000" bIns="45000">
            <a:spAutoFit/>
          </a:bodyPr>
          <a:p>
            <a:pPr>
              <a:lnSpc>
                <a:spcPct val="100000"/>
              </a:lnSpc>
            </a:pPr>
            <a:r>
              <a:rPr b="0" lang="pt-BR" sz="2000" spc="-1" strike="noStrike">
                <a:solidFill>
                  <a:srgbClr val="000000"/>
                </a:solidFill>
                <a:latin typeface="Arial"/>
              </a:rPr>
              <a:t>Nome Pagina</a:t>
            </a:r>
            <a:endParaRPr b="0" lang="pt-BR" sz="2000" spc="-1" strike="noStrike">
              <a:latin typeface="Arial"/>
            </a:endParaRPr>
          </a:p>
        </p:txBody>
      </p:sp>
      <p:sp>
        <p:nvSpPr>
          <p:cNvPr id="332" name="CustomShape 8"/>
          <p:cNvSpPr/>
          <p:nvPr/>
        </p:nvSpPr>
        <p:spPr>
          <a:xfrm>
            <a:off x="2034720" y="4506840"/>
            <a:ext cx="1168560" cy="913320"/>
          </a:xfrm>
          <a:prstGeom prst="rect">
            <a:avLst/>
          </a:prstGeom>
          <a:solidFill>
            <a:srgbClr val="eaeaea"/>
          </a:solidFill>
          <a:ln w="9360">
            <a:noFill/>
          </a:ln>
        </p:spPr>
        <p:style>
          <a:lnRef idx="0"/>
          <a:fillRef idx="0"/>
          <a:effectRef idx="0"/>
          <a:fontRef idx="minor"/>
        </p:style>
        <p:txBody>
          <a:bodyPr wrap="none" lIns="90000" rIns="90000" tIns="45000" bIns="45000">
            <a:spAutoFit/>
          </a:bodyPr>
          <a:p>
            <a:pPr algn="ctr">
              <a:lnSpc>
                <a:spcPct val="100000"/>
              </a:lnSpc>
            </a:pPr>
            <a:r>
              <a:rPr b="0" lang="pt-BR" sz="1800" spc="-1" strike="noStrike">
                <a:solidFill>
                  <a:srgbClr val="000000"/>
                </a:solidFill>
                <a:latin typeface="Arial"/>
              </a:rPr>
              <a:t>Zona</a:t>
            </a:r>
            <a:endParaRPr b="0" lang="pt-BR" sz="1800" spc="-1" strike="noStrike">
              <a:latin typeface="Arial"/>
            </a:endParaRPr>
          </a:p>
          <a:p>
            <a:pPr algn="ctr">
              <a:lnSpc>
                <a:spcPct val="100000"/>
              </a:lnSpc>
            </a:pPr>
            <a:endParaRPr b="0" lang="pt-BR" sz="1800" spc="-1" strike="noStrike">
              <a:latin typeface="Arial"/>
            </a:endParaRPr>
          </a:p>
          <a:p>
            <a:pPr algn="ctr">
              <a:lnSpc>
                <a:spcPct val="100000"/>
              </a:lnSpc>
            </a:pPr>
            <a:r>
              <a:rPr b="0" lang="pt-BR" sz="1800" spc="-1" strike="noStrike">
                <a:solidFill>
                  <a:srgbClr val="000000"/>
                </a:solidFill>
                <a:latin typeface="Arial"/>
              </a:rPr>
              <a:t>Conteúdo</a:t>
            </a:r>
            <a:endParaRPr b="0" lang="pt-BR" sz="1800" spc="-1" strike="noStrike">
              <a:latin typeface="Arial"/>
            </a:endParaRPr>
          </a:p>
        </p:txBody>
      </p:sp>
      <p:pic>
        <p:nvPicPr>
          <p:cNvPr id="333" name="Picture 11" descr=""/>
          <p:cNvPicPr/>
          <p:nvPr/>
        </p:nvPicPr>
        <p:blipFill>
          <a:blip r:embed="rId2"/>
          <a:stretch/>
        </p:blipFill>
        <p:spPr>
          <a:xfrm>
            <a:off x="6375240" y="3959280"/>
            <a:ext cx="1091880" cy="1195200"/>
          </a:xfrm>
          <a:prstGeom prst="rect">
            <a:avLst/>
          </a:prstGeom>
          <a:ln>
            <a:noFill/>
          </a:ln>
        </p:spPr>
      </p:pic>
      <p:sp>
        <p:nvSpPr>
          <p:cNvPr id="334" name="CustomShape 9"/>
          <p:cNvSpPr/>
          <p:nvPr/>
        </p:nvSpPr>
        <p:spPr>
          <a:xfrm>
            <a:off x="6145560" y="3573360"/>
            <a:ext cx="1551240" cy="3646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Arial"/>
              </a:rPr>
              <a:t>Onde estou ?</a:t>
            </a:r>
            <a:endParaRPr b="0" lang="pt-BR" sz="1800" spc="-1" strike="noStrike">
              <a:latin typeface="Arial"/>
            </a:endParaRPr>
          </a:p>
        </p:txBody>
      </p:sp>
      <p:sp>
        <p:nvSpPr>
          <p:cNvPr id="335" name="CustomShape 10"/>
          <p:cNvSpPr/>
          <p:nvPr/>
        </p:nvSpPr>
        <p:spPr>
          <a:xfrm>
            <a:off x="5193720" y="4502160"/>
            <a:ext cx="1360800" cy="63900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1800" spc="-1" strike="noStrike">
                <a:solidFill>
                  <a:srgbClr val="000000"/>
                </a:solidFill>
                <a:latin typeface="Arial"/>
              </a:rPr>
              <a:t>Onde que </a:t>
            </a:r>
            <a:endParaRPr b="0" lang="pt-BR" sz="1800" spc="-1" strike="noStrike">
              <a:latin typeface="Arial"/>
            </a:endParaRPr>
          </a:p>
          <a:p>
            <a:pPr>
              <a:lnSpc>
                <a:spcPct val="100000"/>
              </a:lnSpc>
            </a:pPr>
            <a:r>
              <a:rPr b="0" lang="pt-BR" sz="1800" spc="-1" strike="noStrike">
                <a:solidFill>
                  <a:srgbClr val="000000"/>
                </a:solidFill>
                <a:latin typeface="Arial"/>
              </a:rPr>
              <a:t>eu estava ?</a:t>
            </a:r>
            <a:endParaRPr b="0" lang="pt-BR" sz="1800" spc="-1" strike="noStrike">
              <a:latin typeface="Arial"/>
            </a:endParaRPr>
          </a:p>
        </p:txBody>
      </p:sp>
      <p:sp>
        <p:nvSpPr>
          <p:cNvPr id="336" name="CustomShape 11"/>
          <p:cNvSpPr/>
          <p:nvPr/>
        </p:nvSpPr>
        <p:spPr>
          <a:xfrm>
            <a:off x="7333920" y="4718160"/>
            <a:ext cx="1474920" cy="63900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pt-BR" sz="1800" spc="-1" strike="noStrike">
                <a:solidFill>
                  <a:srgbClr val="000000"/>
                </a:solidFill>
                <a:latin typeface="Arial"/>
              </a:rPr>
              <a:t>Onde posso </a:t>
            </a:r>
            <a:endParaRPr b="0" lang="pt-BR" sz="1800" spc="-1" strike="noStrike">
              <a:latin typeface="Arial"/>
            </a:endParaRPr>
          </a:p>
          <a:p>
            <a:pPr algn="ctr">
              <a:lnSpc>
                <a:spcPct val="100000"/>
              </a:lnSpc>
            </a:pPr>
            <a:r>
              <a:rPr b="0" lang="pt-BR" sz="1800" spc="-1" strike="noStrike">
                <a:solidFill>
                  <a:srgbClr val="000000"/>
                </a:solidFill>
                <a:latin typeface="Arial"/>
              </a:rPr>
              <a:t>Ir ?</a:t>
            </a:r>
            <a:endParaRPr b="0" lang="pt-BR" sz="1800" spc="-1" strike="noStrike">
              <a:latin typeface="Arial"/>
            </a:endParaRPr>
          </a:p>
        </p:txBody>
      </p:sp>
      <p:sp>
        <p:nvSpPr>
          <p:cNvPr id="337" name="Line 12"/>
          <p:cNvSpPr/>
          <p:nvPr/>
        </p:nvSpPr>
        <p:spPr>
          <a:xfrm flipH="1">
            <a:off x="2145960" y="2052360"/>
            <a:ext cx="1008360" cy="1225800"/>
          </a:xfrm>
          <a:prstGeom prst="line">
            <a:avLst/>
          </a:prstGeom>
          <a:ln w="38160">
            <a:solidFill>
              <a:schemeClr val="tx1"/>
            </a:solidFill>
            <a:round/>
            <a:tailEnd len="med" type="triangle" w="med"/>
          </a:ln>
        </p:spPr>
        <p:style>
          <a:lnRef idx="0"/>
          <a:fillRef idx="0"/>
          <a:effectRef idx="0"/>
          <a:fontRef idx="minor"/>
        </p:style>
      </p:sp>
      <p:sp>
        <p:nvSpPr>
          <p:cNvPr id="338" name="Line 13"/>
          <p:cNvSpPr/>
          <p:nvPr/>
        </p:nvSpPr>
        <p:spPr>
          <a:xfrm>
            <a:off x="6107040" y="2125440"/>
            <a:ext cx="1008000" cy="1368360"/>
          </a:xfrm>
          <a:prstGeom prst="line">
            <a:avLst/>
          </a:prstGeom>
          <a:ln w="38160">
            <a:solidFill>
              <a:schemeClr val="tx1"/>
            </a:solidFill>
            <a:round/>
            <a:tailEnd len="med" type="triangle" w="med"/>
          </a:ln>
        </p:spPr>
        <p:style>
          <a:lnRef idx="0"/>
          <a:fillRef idx="0"/>
          <a:effectRef idx="0"/>
          <a:fontRef idx="minor"/>
        </p:style>
      </p:sp>
      <p:sp>
        <p:nvSpPr>
          <p:cNvPr id="339" name="CustomShape 14"/>
          <p:cNvSpPr/>
          <p:nvPr/>
        </p:nvSpPr>
        <p:spPr>
          <a:xfrm>
            <a:off x="792360" y="1711440"/>
            <a:ext cx="1535760" cy="63900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pt-BR" sz="1800" spc="-1" strike="noStrike">
                <a:solidFill>
                  <a:srgbClr val="000000"/>
                </a:solidFill>
                <a:latin typeface="Arial"/>
              </a:rPr>
              <a:t>Layout</a:t>
            </a:r>
            <a:endParaRPr b="0" lang="pt-BR" sz="1800" spc="-1" strike="noStrike">
              <a:latin typeface="Arial"/>
            </a:endParaRPr>
          </a:p>
          <a:p>
            <a:pPr algn="ctr">
              <a:lnSpc>
                <a:spcPct val="100000"/>
              </a:lnSpc>
            </a:pPr>
            <a:r>
              <a:rPr b="0" lang="pt-BR" sz="1800" spc="-1" strike="noStrike">
                <a:solidFill>
                  <a:srgbClr val="000000"/>
                </a:solidFill>
                <a:latin typeface="Arial"/>
              </a:rPr>
              <a:t>Diagramação</a:t>
            </a:r>
            <a:endParaRPr b="0" lang="pt-BR" sz="1800" spc="-1" strike="noStrike">
              <a:latin typeface="Arial"/>
            </a:endParaRPr>
          </a:p>
        </p:txBody>
      </p:sp>
      <p:sp>
        <p:nvSpPr>
          <p:cNvPr id="340" name="CustomShape 15"/>
          <p:cNvSpPr/>
          <p:nvPr/>
        </p:nvSpPr>
        <p:spPr>
          <a:xfrm>
            <a:off x="6663600" y="2316240"/>
            <a:ext cx="1333080" cy="364680"/>
          </a:xfrm>
          <a:prstGeom prst="rect">
            <a:avLst/>
          </a:prstGeom>
          <a:noFill/>
          <a:ln w="9360">
            <a:noFill/>
          </a:ln>
        </p:spPr>
        <p:style>
          <a:lnRef idx="0"/>
          <a:fillRef idx="0"/>
          <a:effectRef idx="0"/>
          <a:fontRef idx="minor"/>
        </p:style>
        <p:txBody>
          <a:bodyPr wrap="none" lIns="90000" rIns="90000" tIns="45000" bIns="45000">
            <a:spAutoFit/>
          </a:bodyPr>
          <a:p>
            <a:pPr algn="ctr">
              <a:lnSpc>
                <a:spcPct val="100000"/>
              </a:lnSpc>
            </a:pPr>
            <a:r>
              <a:rPr b="0" lang="pt-BR" sz="1800" spc="-1" strike="noStrike">
                <a:solidFill>
                  <a:srgbClr val="000000"/>
                </a:solidFill>
                <a:latin typeface="Arial"/>
              </a:rPr>
              <a:t>Navegação</a:t>
            </a:r>
            <a:endParaRPr b="0" lang="pt-BR" sz="1800" spc="-1" strike="noStrike">
              <a:latin typeface="Arial"/>
            </a:endParaRPr>
          </a:p>
        </p:txBody>
      </p:sp>
      <p:pic>
        <p:nvPicPr>
          <p:cNvPr id="341" name="Picture 18" descr=""/>
          <p:cNvPicPr/>
          <p:nvPr/>
        </p:nvPicPr>
        <p:blipFill>
          <a:blip r:embed="rId3"/>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457200" y="116640"/>
            <a:ext cx="8229240" cy="652680"/>
          </a:xfrm>
          <a:prstGeom prst="rect">
            <a:avLst/>
          </a:prstGeom>
          <a:noFill/>
          <a:ln>
            <a:noFill/>
          </a:ln>
        </p:spPr>
        <p:txBody>
          <a:bodyPr anchor="ctr">
            <a:normAutofit/>
          </a:bodyPr>
          <a:p>
            <a:pPr algn="ctr">
              <a:lnSpc>
                <a:spcPct val="100000"/>
              </a:lnSpc>
            </a:pPr>
            <a:r>
              <a:rPr b="0" lang="fr-FR" sz="4000" spc="-1" strike="noStrike">
                <a:solidFill>
                  <a:srgbClr val="1f497d"/>
                </a:solidFill>
                <a:latin typeface="Calibri"/>
              </a:rPr>
              <a:t>Avaliação e Concepção ergonômica</a:t>
            </a:r>
            <a:endParaRPr b="0" lang="fr-FR" sz="4000" spc="-1" strike="noStrike">
              <a:solidFill>
                <a:srgbClr val="000000"/>
              </a:solidFill>
              <a:latin typeface="Arial"/>
            </a:endParaRPr>
          </a:p>
        </p:txBody>
      </p:sp>
      <p:sp>
        <p:nvSpPr>
          <p:cNvPr id="343" name="CustomShape 2"/>
          <p:cNvSpPr/>
          <p:nvPr/>
        </p:nvSpPr>
        <p:spPr>
          <a:xfrm>
            <a:off x="108000" y="2536920"/>
            <a:ext cx="8924400" cy="3284280"/>
          </a:xfrm>
          <a:prstGeom prst="rect">
            <a:avLst/>
          </a:prstGeom>
          <a:solidFill>
            <a:schemeClr val="bg1"/>
          </a:solidFill>
          <a:ln w="9360">
            <a:solidFill>
              <a:schemeClr val="tx1"/>
            </a:solidFill>
            <a:miter/>
          </a:ln>
        </p:spPr>
        <p:style>
          <a:lnRef idx="0"/>
          <a:fillRef idx="0"/>
          <a:effectRef idx="0"/>
          <a:fontRef idx="minor"/>
        </p:style>
      </p:sp>
      <p:sp>
        <p:nvSpPr>
          <p:cNvPr id="344" name="CustomShape 3"/>
          <p:cNvSpPr/>
          <p:nvPr/>
        </p:nvSpPr>
        <p:spPr>
          <a:xfrm>
            <a:off x="6510240" y="3909960"/>
            <a:ext cx="2401560" cy="1294920"/>
          </a:xfrm>
          <a:prstGeom prst="roundRect">
            <a:avLst>
              <a:gd name="adj" fmla="val 16667"/>
            </a:avLst>
          </a:prstGeom>
          <a:solidFill>
            <a:schemeClr val="bg1"/>
          </a:solidFill>
          <a:ln w="9360">
            <a:solidFill>
              <a:schemeClr val="tx1"/>
            </a:solidFill>
            <a:round/>
          </a:ln>
        </p:spPr>
        <p:style>
          <a:lnRef idx="0"/>
          <a:fillRef idx="0"/>
          <a:effectRef idx="0"/>
          <a:fontRef idx="minor"/>
        </p:style>
      </p:sp>
      <p:sp>
        <p:nvSpPr>
          <p:cNvPr id="345" name="Line 4"/>
          <p:cNvSpPr/>
          <p:nvPr/>
        </p:nvSpPr>
        <p:spPr>
          <a:xfrm>
            <a:off x="591840" y="3503520"/>
            <a:ext cx="2133720" cy="2286000"/>
          </a:xfrm>
          <a:prstGeom prst="line">
            <a:avLst/>
          </a:prstGeom>
          <a:ln w="28440">
            <a:solidFill>
              <a:schemeClr val="tx1"/>
            </a:solidFill>
            <a:round/>
          </a:ln>
        </p:spPr>
        <p:style>
          <a:lnRef idx="0"/>
          <a:fillRef idx="0"/>
          <a:effectRef idx="0"/>
          <a:fontRef idx="minor"/>
        </p:style>
      </p:sp>
      <p:sp>
        <p:nvSpPr>
          <p:cNvPr id="346" name="CustomShape 5"/>
          <p:cNvSpPr/>
          <p:nvPr/>
        </p:nvSpPr>
        <p:spPr>
          <a:xfrm>
            <a:off x="210960" y="3732120"/>
            <a:ext cx="1980720" cy="304560"/>
          </a:xfrm>
          <a:prstGeom prst="roundRect">
            <a:avLst>
              <a:gd name="adj" fmla="val 16667"/>
            </a:avLst>
          </a:prstGeom>
          <a:solidFill>
            <a:schemeClr val="bg1"/>
          </a:solidFill>
          <a:ln w="9360">
            <a:solidFill>
              <a:schemeClr val="tx1"/>
            </a:solidFill>
            <a:round/>
          </a:ln>
        </p:spPr>
        <p:style>
          <a:lnRef idx="0"/>
          <a:fillRef idx="0"/>
          <a:effectRef idx="0"/>
          <a:fontRef idx="minor"/>
        </p:style>
      </p:sp>
      <p:sp>
        <p:nvSpPr>
          <p:cNvPr id="347" name="CustomShape 6"/>
          <p:cNvSpPr/>
          <p:nvPr/>
        </p:nvSpPr>
        <p:spPr>
          <a:xfrm>
            <a:off x="210960" y="3732120"/>
            <a:ext cx="198072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lang="pt-BR" sz="1400" spc="-1" strike="noStrike">
                <a:solidFill>
                  <a:srgbClr val="000000"/>
                </a:solidFill>
                <a:latin typeface="Arial"/>
              </a:rPr>
              <a:t>Analise necessidades</a:t>
            </a:r>
            <a:endParaRPr b="0" lang="pt-BR" sz="1400" spc="-1" strike="noStrike">
              <a:latin typeface="Arial"/>
            </a:endParaRPr>
          </a:p>
        </p:txBody>
      </p:sp>
      <p:grpSp>
        <p:nvGrpSpPr>
          <p:cNvPr id="348" name="Group 7"/>
          <p:cNvGrpSpPr/>
          <p:nvPr/>
        </p:nvGrpSpPr>
        <p:grpSpPr>
          <a:xfrm>
            <a:off x="1330200" y="5213520"/>
            <a:ext cx="1371240" cy="304560"/>
            <a:chOff x="1330200" y="5213520"/>
            <a:chExt cx="1371240" cy="304560"/>
          </a:xfrm>
        </p:grpSpPr>
        <p:sp>
          <p:nvSpPr>
            <p:cNvPr id="349" name="CustomShape 8"/>
            <p:cNvSpPr/>
            <p:nvPr/>
          </p:nvSpPr>
          <p:spPr>
            <a:xfrm>
              <a:off x="1406520" y="5213520"/>
              <a:ext cx="1218960" cy="304560"/>
            </a:xfrm>
            <a:prstGeom prst="roundRect">
              <a:avLst>
                <a:gd name="adj" fmla="val 16667"/>
              </a:avLst>
            </a:prstGeom>
            <a:solidFill>
              <a:schemeClr val="bg1"/>
            </a:solidFill>
            <a:ln w="9360">
              <a:solidFill>
                <a:schemeClr val="tx1"/>
              </a:solidFill>
              <a:round/>
            </a:ln>
          </p:spPr>
          <p:style>
            <a:lnRef idx="0"/>
            <a:fillRef idx="0"/>
            <a:effectRef idx="0"/>
            <a:fontRef idx="minor"/>
          </p:style>
        </p:sp>
        <p:sp>
          <p:nvSpPr>
            <p:cNvPr id="350" name="CustomShape 9"/>
            <p:cNvSpPr/>
            <p:nvPr/>
          </p:nvSpPr>
          <p:spPr>
            <a:xfrm>
              <a:off x="1330200" y="5213520"/>
              <a:ext cx="137124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lang="pt-BR" sz="1400" spc="-1" strike="noStrike">
                  <a:solidFill>
                    <a:srgbClr val="000000"/>
                  </a:solidFill>
                  <a:latin typeface="Arial"/>
                </a:rPr>
                <a:t>Concepção</a:t>
              </a:r>
              <a:endParaRPr b="0" lang="pt-BR" sz="1400" spc="-1" strike="noStrike">
                <a:latin typeface="Arial"/>
              </a:endParaRPr>
            </a:p>
          </p:txBody>
        </p:sp>
      </p:grpSp>
      <p:sp>
        <p:nvSpPr>
          <p:cNvPr id="351" name="Line 10"/>
          <p:cNvSpPr/>
          <p:nvPr/>
        </p:nvSpPr>
        <p:spPr>
          <a:xfrm flipH="1">
            <a:off x="6507000" y="3452760"/>
            <a:ext cx="2190600" cy="2327040"/>
          </a:xfrm>
          <a:prstGeom prst="line">
            <a:avLst/>
          </a:prstGeom>
          <a:ln w="28440">
            <a:solidFill>
              <a:schemeClr val="tx1"/>
            </a:solidFill>
            <a:round/>
          </a:ln>
        </p:spPr>
        <p:style>
          <a:lnRef idx="0"/>
          <a:fillRef idx="0"/>
          <a:effectRef idx="0"/>
          <a:fontRef idx="minor"/>
        </p:style>
      </p:sp>
      <p:grpSp>
        <p:nvGrpSpPr>
          <p:cNvPr id="352" name="Group 11"/>
          <p:cNvGrpSpPr/>
          <p:nvPr/>
        </p:nvGrpSpPr>
        <p:grpSpPr>
          <a:xfrm>
            <a:off x="1386000" y="4459320"/>
            <a:ext cx="1828440" cy="609120"/>
            <a:chOff x="1386000" y="4459320"/>
            <a:chExt cx="1828440" cy="609120"/>
          </a:xfrm>
        </p:grpSpPr>
        <p:sp>
          <p:nvSpPr>
            <p:cNvPr id="353" name="CustomShape 12"/>
            <p:cNvSpPr/>
            <p:nvPr/>
          </p:nvSpPr>
          <p:spPr>
            <a:xfrm>
              <a:off x="1386000" y="4459320"/>
              <a:ext cx="1828440" cy="609120"/>
            </a:xfrm>
            <a:prstGeom prst="wedgeEllipseCallout">
              <a:avLst>
                <a:gd name="adj1" fmla="val -43750"/>
                <a:gd name="adj2" fmla="val 70000"/>
              </a:avLst>
            </a:prstGeom>
            <a:solidFill>
              <a:schemeClr val="bg1"/>
            </a:solidFill>
            <a:ln w="9360">
              <a:solidFill>
                <a:schemeClr val="tx1"/>
              </a:solidFill>
              <a:miter/>
            </a:ln>
          </p:spPr>
          <p:style>
            <a:lnRef idx="0"/>
            <a:fillRef idx="0"/>
            <a:effectRef idx="0"/>
            <a:fontRef idx="minor"/>
          </p:style>
        </p:sp>
        <p:sp>
          <p:nvSpPr>
            <p:cNvPr id="354" name="CustomShape 13"/>
            <p:cNvSpPr/>
            <p:nvPr/>
          </p:nvSpPr>
          <p:spPr>
            <a:xfrm>
              <a:off x="1461960" y="4611600"/>
              <a:ext cx="167616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i="1" lang="pt-BR" sz="1400" spc="-1" strike="noStrike">
                  <a:solidFill>
                    <a:srgbClr val="c0504d"/>
                  </a:solidFill>
                  <a:latin typeface="Tahoma"/>
                </a:rPr>
                <a:t>Concepção IHM</a:t>
              </a:r>
              <a:endParaRPr b="0" lang="pt-BR" sz="1400" spc="-1" strike="noStrike">
                <a:latin typeface="Arial"/>
              </a:endParaRPr>
            </a:p>
          </p:txBody>
        </p:sp>
      </p:grpSp>
      <p:grpSp>
        <p:nvGrpSpPr>
          <p:cNvPr id="355" name="Group 14"/>
          <p:cNvGrpSpPr/>
          <p:nvPr/>
        </p:nvGrpSpPr>
        <p:grpSpPr>
          <a:xfrm>
            <a:off x="851040" y="2597040"/>
            <a:ext cx="2590560" cy="837720"/>
            <a:chOff x="851040" y="2597040"/>
            <a:chExt cx="2590560" cy="837720"/>
          </a:xfrm>
        </p:grpSpPr>
        <p:sp>
          <p:nvSpPr>
            <p:cNvPr id="356" name="CustomShape 15"/>
            <p:cNvSpPr/>
            <p:nvPr/>
          </p:nvSpPr>
          <p:spPr>
            <a:xfrm>
              <a:off x="1079640" y="2749680"/>
              <a:ext cx="213336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i="1" lang="pt-BR" sz="1400" spc="-1" strike="noStrike">
                  <a:solidFill>
                    <a:srgbClr val="c0504d"/>
                  </a:solidFill>
                  <a:latin typeface="Tahoma"/>
                </a:rPr>
                <a:t>Modelo do Usuário</a:t>
              </a:r>
              <a:endParaRPr b="0" lang="pt-BR" sz="1400" spc="-1" strike="noStrike">
                <a:latin typeface="Arial"/>
              </a:endParaRPr>
            </a:p>
          </p:txBody>
        </p:sp>
        <p:sp>
          <p:nvSpPr>
            <p:cNvPr id="357" name="CustomShape 16"/>
            <p:cNvSpPr/>
            <p:nvPr/>
          </p:nvSpPr>
          <p:spPr>
            <a:xfrm>
              <a:off x="1079640" y="2978280"/>
              <a:ext cx="213336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i="1" lang="pt-BR" sz="1400" spc="-1" strike="noStrike">
                  <a:solidFill>
                    <a:srgbClr val="c0504d"/>
                  </a:solidFill>
                  <a:latin typeface="Tahoma"/>
                </a:rPr>
                <a:t>Modelo da Tarefa</a:t>
              </a:r>
              <a:endParaRPr b="0" lang="pt-BR" sz="1400" spc="-1" strike="noStrike">
                <a:latin typeface="Arial"/>
              </a:endParaRPr>
            </a:p>
          </p:txBody>
        </p:sp>
        <p:sp>
          <p:nvSpPr>
            <p:cNvPr id="358" name="CustomShape 17"/>
            <p:cNvSpPr/>
            <p:nvPr/>
          </p:nvSpPr>
          <p:spPr>
            <a:xfrm>
              <a:off x="851040" y="2597040"/>
              <a:ext cx="2590560" cy="837720"/>
            </a:xfrm>
            <a:prstGeom prst="wedgeEllipseCallout">
              <a:avLst>
                <a:gd name="adj1" fmla="val -43750"/>
                <a:gd name="adj2" fmla="val 82764"/>
              </a:avLst>
            </a:prstGeom>
            <a:noFill/>
            <a:ln w="9360">
              <a:solidFill>
                <a:schemeClr val="tx1"/>
              </a:solidFill>
              <a:miter/>
            </a:ln>
          </p:spPr>
          <p:style>
            <a:lnRef idx="0"/>
            <a:fillRef idx="0"/>
            <a:effectRef idx="0"/>
            <a:fontRef idx="minor"/>
          </p:style>
        </p:sp>
      </p:grpSp>
      <p:grpSp>
        <p:nvGrpSpPr>
          <p:cNvPr id="359" name="Group 18"/>
          <p:cNvGrpSpPr/>
          <p:nvPr/>
        </p:nvGrpSpPr>
        <p:grpSpPr>
          <a:xfrm>
            <a:off x="6973920" y="3994200"/>
            <a:ext cx="1853640" cy="304560"/>
            <a:chOff x="6973920" y="3994200"/>
            <a:chExt cx="1853640" cy="304560"/>
          </a:xfrm>
        </p:grpSpPr>
        <p:sp>
          <p:nvSpPr>
            <p:cNvPr id="360" name="CustomShape 19"/>
            <p:cNvSpPr/>
            <p:nvPr/>
          </p:nvSpPr>
          <p:spPr>
            <a:xfrm>
              <a:off x="7002000" y="3994200"/>
              <a:ext cx="1825560" cy="304560"/>
            </a:xfrm>
            <a:prstGeom prst="roundRect">
              <a:avLst>
                <a:gd name="adj" fmla="val 16667"/>
              </a:avLst>
            </a:prstGeom>
            <a:solidFill>
              <a:schemeClr val="bg1"/>
            </a:solidFill>
            <a:ln w="9360">
              <a:noFill/>
            </a:ln>
          </p:spPr>
          <p:style>
            <a:lnRef idx="0"/>
            <a:fillRef idx="0"/>
            <a:effectRef idx="0"/>
            <a:fontRef idx="minor"/>
          </p:style>
        </p:sp>
        <p:sp>
          <p:nvSpPr>
            <p:cNvPr id="361" name="CustomShape 20"/>
            <p:cNvSpPr/>
            <p:nvPr/>
          </p:nvSpPr>
          <p:spPr>
            <a:xfrm>
              <a:off x="6973920" y="3994200"/>
              <a:ext cx="181404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lang="pt-BR" sz="1400" spc="-1" strike="noStrike">
                  <a:solidFill>
                    <a:srgbClr val="000000"/>
                  </a:solidFill>
                  <a:latin typeface="Arial"/>
                </a:rPr>
                <a:t>Testes de aceitação</a:t>
              </a:r>
              <a:endParaRPr b="0" lang="pt-BR" sz="1400" spc="-1" strike="noStrike">
                <a:latin typeface="Arial"/>
              </a:endParaRPr>
            </a:p>
          </p:txBody>
        </p:sp>
      </p:grpSp>
      <p:grpSp>
        <p:nvGrpSpPr>
          <p:cNvPr id="362" name="Group 21"/>
          <p:cNvGrpSpPr/>
          <p:nvPr/>
        </p:nvGrpSpPr>
        <p:grpSpPr>
          <a:xfrm>
            <a:off x="6603840" y="4824360"/>
            <a:ext cx="1775880" cy="304560"/>
            <a:chOff x="6603840" y="4824360"/>
            <a:chExt cx="1775880" cy="304560"/>
          </a:xfrm>
        </p:grpSpPr>
        <p:sp>
          <p:nvSpPr>
            <p:cNvPr id="363" name="CustomShape 22"/>
            <p:cNvSpPr/>
            <p:nvPr/>
          </p:nvSpPr>
          <p:spPr>
            <a:xfrm>
              <a:off x="6603840" y="4824360"/>
              <a:ext cx="1775880" cy="304560"/>
            </a:xfrm>
            <a:prstGeom prst="roundRect">
              <a:avLst>
                <a:gd name="adj" fmla="val 16667"/>
              </a:avLst>
            </a:prstGeom>
            <a:solidFill>
              <a:schemeClr val="bg1"/>
            </a:solidFill>
            <a:ln w="9360">
              <a:noFill/>
            </a:ln>
          </p:spPr>
          <p:style>
            <a:lnRef idx="0"/>
            <a:fillRef idx="0"/>
            <a:effectRef idx="0"/>
            <a:fontRef idx="minor"/>
          </p:style>
        </p:sp>
        <p:sp>
          <p:nvSpPr>
            <p:cNvPr id="364" name="CustomShape 23"/>
            <p:cNvSpPr/>
            <p:nvPr/>
          </p:nvSpPr>
          <p:spPr>
            <a:xfrm>
              <a:off x="6642720" y="4824360"/>
              <a:ext cx="1698840" cy="303480"/>
            </a:xfrm>
            <a:prstGeom prst="rect">
              <a:avLst/>
            </a:prstGeom>
            <a:noFill/>
            <a:ln w="9360">
              <a:noFill/>
            </a:ln>
          </p:spPr>
          <p:style>
            <a:lnRef idx="0"/>
            <a:fillRef idx="0"/>
            <a:effectRef idx="0"/>
            <a:fontRef idx="minor"/>
          </p:style>
          <p:txBody>
            <a:bodyPr lIns="90000" rIns="90000" tIns="45000" bIns="45000">
              <a:spAutoFit/>
            </a:bodyPr>
            <a:p>
              <a:pPr>
                <a:lnSpc>
                  <a:spcPct val="100000"/>
                </a:lnSpc>
                <a:spcBef>
                  <a:spcPts val="700"/>
                </a:spcBef>
              </a:pPr>
              <a:r>
                <a:rPr b="0" lang="pt-BR" sz="1400" spc="-1" strike="noStrike">
                  <a:solidFill>
                    <a:srgbClr val="000000"/>
                  </a:solidFill>
                  <a:latin typeface="Arial"/>
                </a:rPr>
                <a:t>Testes do sistema</a:t>
              </a:r>
              <a:endParaRPr b="0" lang="pt-BR" sz="1400" spc="-1" strike="noStrike">
                <a:latin typeface="Arial"/>
              </a:endParaRPr>
            </a:p>
          </p:txBody>
        </p:sp>
      </p:grpSp>
      <p:sp>
        <p:nvSpPr>
          <p:cNvPr id="365" name="CustomShape 24"/>
          <p:cNvSpPr/>
          <p:nvPr/>
        </p:nvSpPr>
        <p:spPr>
          <a:xfrm>
            <a:off x="3122640" y="3743280"/>
            <a:ext cx="2914200" cy="1083960"/>
          </a:xfrm>
          <a:prstGeom prst="cloudCallout">
            <a:avLst>
              <a:gd name="adj1" fmla="val -32352"/>
              <a:gd name="adj2" fmla="val 86898"/>
            </a:avLst>
          </a:prstGeom>
          <a:solidFill>
            <a:srgbClr val="99ccff"/>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1" i="1" lang="pt-BR" sz="1400" spc="-1" strike="noStrike">
                <a:solidFill>
                  <a:srgbClr val="c0504d"/>
                </a:solidFill>
                <a:latin typeface="Tahoma"/>
              </a:rPr>
              <a:t>Avaliação ergonômica</a:t>
            </a:r>
            <a:endParaRPr b="0" lang="pt-BR" sz="1400" spc="-1" strike="noStrike">
              <a:latin typeface="Arial"/>
            </a:endParaRPr>
          </a:p>
        </p:txBody>
      </p:sp>
      <p:sp>
        <p:nvSpPr>
          <p:cNvPr id="366" name="CustomShape 25"/>
          <p:cNvSpPr/>
          <p:nvPr/>
        </p:nvSpPr>
        <p:spPr>
          <a:xfrm>
            <a:off x="3476520" y="4811760"/>
            <a:ext cx="812520" cy="630000"/>
          </a:xfrm>
          <a:prstGeom prst="rect">
            <a:avLst/>
          </a:prstGeom>
          <a:solidFill>
            <a:schemeClr val="bg1"/>
          </a:solidFill>
          <a:ln w="9360">
            <a:solidFill>
              <a:schemeClr val="bg1"/>
            </a:solidFill>
            <a:miter/>
          </a:ln>
        </p:spPr>
        <p:style>
          <a:lnRef idx="0"/>
          <a:fillRef idx="0"/>
          <a:effectRef idx="0"/>
          <a:fontRef idx="minor"/>
        </p:style>
      </p:sp>
      <p:sp>
        <p:nvSpPr>
          <p:cNvPr id="367" name="CustomShape 26"/>
          <p:cNvSpPr/>
          <p:nvPr/>
        </p:nvSpPr>
        <p:spPr>
          <a:xfrm rot="10800000">
            <a:off x="3132000" y="4286160"/>
            <a:ext cx="939600" cy="401400"/>
          </a:xfrm>
          <a:prstGeom prst="bentConnector3">
            <a:avLst>
              <a:gd name="adj1" fmla="val 50505"/>
            </a:avLst>
          </a:prstGeom>
          <a:noFill/>
          <a:ln w="9360">
            <a:solidFill>
              <a:schemeClr val="tx1"/>
            </a:solidFill>
            <a:miter/>
            <a:tailEnd len="med" type="triangle" w="med"/>
          </a:ln>
        </p:spPr>
        <p:style>
          <a:lnRef idx="0"/>
          <a:fillRef idx="0"/>
          <a:effectRef idx="0"/>
          <a:fontRef idx="minor"/>
        </p:style>
      </p:sp>
      <p:sp>
        <p:nvSpPr>
          <p:cNvPr id="368" name="CustomShape 27"/>
          <p:cNvSpPr/>
          <p:nvPr/>
        </p:nvSpPr>
        <p:spPr>
          <a:xfrm rot="5400000">
            <a:off x="3371400" y="4156920"/>
            <a:ext cx="539280" cy="1877760"/>
          </a:xfrm>
          <a:prstGeom prst="bentConnector2">
            <a:avLst/>
          </a:prstGeom>
          <a:noFill/>
          <a:ln w="9360">
            <a:solidFill>
              <a:schemeClr val="tx1"/>
            </a:solidFill>
            <a:miter/>
            <a:tailEnd len="med" type="triangle" w="med"/>
          </a:ln>
        </p:spPr>
        <p:style>
          <a:lnRef idx="0"/>
          <a:fillRef idx="0"/>
          <a:effectRef idx="0"/>
          <a:fontRef idx="minor"/>
        </p:style>
      </p:sp>
      <p:sp>
        <p:nvSpPr>
          <p:cNvPr id="369" name="CustomShape 28"/>
          <p:cNvSpPr/>
          <p:nvPr/>
        </p:nvSpPr>
        <p:spPr>
          <a:xfrm>
            <a:off x="6033960" y="4286160"/>
            <a:ext cx="475920" cy="271080"/>
          </a:xfrm>
          <a:prstGeom prst="bentConnector3">
            <a:avLst>
              <a:gd name="adj1" fmla="val 50333"/>
            </a:avLst>
          </a:prstGeom>
          <a:noFill/>
          <a:ln w="9360">
            <a:solidFill>
              <a:schemeClr val="tx1"/>
            </a:solidFill>
            <a:miter/>
            <a:tailEnd len="med" type="triangle" w="med"/>
          </a:ln>
        </p:spPr>
        <p:style>
          <a:lnRef idx="0"/>
          <a:fillRef idx="0"/>
          <a:effectRef idx="0"/>
          <a:fontRef idx="minor"/>
        </p:style>
      </p:sp>
      <p:grpSp>
        <p:nvGrpSpPr>
          <p:cNvPr id="370" name="Group 29"/>
          <p:cNvGrpSpPr/>
          <p:nvPr/>
        </p:nvGrpSpPr>
        <p:grpSpPr>
          <a:xfrm>
            <a:off x="592200" y="2397240"/>
            <a:ext cx="8011800" cy="4198320"/>
            <a:chOff x="592200" y="2397240"/>
            <a:chExt cx="8011800" cy="4198320"/>
          </a:xfrm>
        </p:grpSpPr>
        <p:sp>
          <p:nvSpPr>
            <p:cNvPr id="371" name="CustomShape 30"/>
            <p:cNvSpPr/>
            <p:nvPr/>
          </p:nvSpPr>
          <p:spPr>
            <a:xfrm>
              <a:off x="592200" y="6138720"/>
              <a:ext cx="8011800" cy="45684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spcBef>
                  <a:spcPts val="1001"/>
                </a:spcBef>
              </a:pPr>
              <a:r>
                <a:rPr b="1" lang="pt-BR" sz="2000" spc="-1" strike="noStrike">
                  <a:solidFill>
                    <a:srgbClr val="ff0000"/>
                  </a:solidFill>
                  <a:latin typeface="Tahoma"/>
                </a:rPr>
                <a:t>A ergonomia não é só avaliação, ela é também concepção!</a:t>
              </a:r>
              <a:endParaRPr b="0" lang="pt-BR" sz="2000" spc="-1" strike="noStrike">
                <a:latin typeface="Arial"/>
              </a:endParaRPr>
            </a:p>
          </p:txBody>
        </p:sp>
        <p:sp>
          <p:nvSpPr>
            <p:cNvPr id="372" name="CustomShape 31"/>
            <p:cNvSpPr/>
            <p:nvPr/>
          </p:nvSpPr>
          <p:spPr>
            <a:xfrm>
              <a:off x="3811680" y="2397240"/>
              <a:ext cx="2937960" cy="804600"/>
            </a:xfrm>
            <a:prstGeom prst="cloudCallout">
              <a:avLst>
                <a:gd name="adj1" fmla="val -23204"/>
                <a:gd name="adj2" fmla="val 137375"/>
              </a:avLst>
            </a:prstGeom>
            <a:solidFill>
              <a:schemeClr val="hlink"/>
            </a:solidFill>
            <a:ln w="9360">
              <a:solidFill>
                <a:schemeClr val="tx1"/>
              </a:solidFill>
              <a:round/>
            </a:ln>
          </p:spPr>
          <p:style>
            <a:lnRef idx="0"/>
            <a:fillRef idx="0"/>
            <a:effectRef idx="0"/>
            <a:fontRef idx="minor"/>
          </p:style>
          <p:txBody>
            <a:bodyPr wrap="none" lIns="90000" rIns="90000" tIns="45000" bIns="45000" anchor="ctr">
              <a:noAutofit/>
            </a:bodyPr>
            <a:p>
              <a:pPr>
                <a:lnSpc>
                  <a:spcPct val="100000"/>
                </a:lnSpc>
              </a:pPr>
              <a:r>
                <a:rPr b="1" i="1" lang="pt-BR" sz="1400" spc="-1" strike="noStrike">
                  <a:solidFill>
                    <a:srgbClr val="c0504d"/>
                  </a:solidFill>
                  <a:latin typeface="Tahoma"/>
                </a:rPr>
                <a:t> </a:t>
              </a:r>
              <a:r>
                <a:rPr b="1" i="1" lang="pt-BR" sz="1400" spc="-1" strike="noStrike">
                  <a:solidFill>
                    <a:srgbClr val="c0504d"/>
                  </a:solidFill>
                  <a:latin typeface="Tahoma"/>
                </a:rPr>
                <a:t>Concepção ergonômica</a:t>
              </a:r>
              <a:endParaRPr b="0" lang="pt-BR" sz="1400" spc="-1" strike="noStrike">
                <a:latin typeface="Arial"/>
              </a:endParaRPr>
            </a:p>
          </p:txBody>
        </p:sp>
      </p:grpSp>
      <p:pic>
        <p:nvPicPr>
          <p:cNvPr id="373" name="Picture 33" descr=""/>
          <p:cNvPicPr/>
          <p:nvPr/>
        </p:nvPicPr>
        <p:blipFill>
          <a:blip r:embed="rId1"/>
          <a:stretch/>
        </p:blipFill>
        <p:spPr>
          <a:xfrm>
            <a:off x="214200" y="1357200"/>
            <a:ext cx="1937880" cy="1136160"/>
          </a:xfrm>
          <a:prstGeom prst="rect">
            <a:avLst/>
          </a:prstGeom>
          <a:ln w="9360">
            <a:noFill/>
          </a:ln>
        </p:spPr>
      </p:pic>
      <p:pic>
        <p:nvPicPr>
          <p:cNvPr id="374"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23" presetSubtype="528">
                                  <p:stCondLst>
                                    <p:cond delay="0"/>
                                  </p:stCondLst>
                                  <p:childTnLst>
                                    <p:set>
                                      <p:cBhvr>
                                        <p:cTn id="90" dur="1" fill="hold">
                                          <p:stCondLst>
                                            <p:cond delay="0"/>
                                          </p:stCondLst>
                                        </p:cTn>
                                        <p:tgtEl>
                                          <p:spTgt spid="370"/>
                                        </p:tgtEl>
                                        <p:attrNameLst>
                                          <p:attrName>style.visibility</p:attrName>
                                        </p:attrNameLst>
                                      </p:cBhvr>
                                      <p:to>
                                        <p:strVal val="visible"/>
                                      </p:to>
                                    </p:set>
                                    <p:anim calcmode="lin" valueType="num">
                                      <p:cBhvr additive="repl">
                                        <p:cTn id="91" dur="500" fill="hold"/>
                                        <p:tgtEl>
                                          <p:spTgt spid="370"/>
                                        </p:tgtEl>
                                        <p:attrNameLst>
                                          <p:attrName>ppt_w</p:attrName>
                                        </p:attrNameLst>
                                      </p:cBhvr>
                                      <p:tavLst>
                                        <p:tav tm="0">
                                          <p:val>
                                            <p:fltVal val="0"/>
                                          </p:val>
                                        </p:tav>
                                        <p:tav tm="100000">
                                          <p:val>
                                            <p:strVal val="#ppt_w"/>
                                          </p:val>
                                        </p:tav>
                                      </p:tavLst>
                                    </p:anim>
                                    <p:anim calcmode="lin" valueType="num">
                                      <p:cBhvr additive="repl">
                                        <p:cTn id="92" dur="500" fill="hold"/>
                                        <p:tgtEl>
                                          <p:spTgt spid="370"/>
                                        </p:tgtEl>
                                        <p:attrNameLst>
                                          <p:attrName>ppt_h</p:attrName>
                                        </p:attrNameLst>
                                      </p:cBhvr>
                                      <p:tavLst>
                                        <p:tav tm="0">
                                          <p:val>
                                            <p:fltVal val="0"/>
                                          </p:val>
                                        </p:tav>
                                        <p:tav tm="100000">
                                          <p:val>
                                            <p:strVal val="#ppt_h"/>
                                          </p:val>
                                        </p:tav>
                                      </p:tavLst>
                                    </p:anim>
                                    <p:anim calcmode="lin" valueType="num">
                                      <p:cBhvr additive="repl">
                                        <p:cTn id="93" dur="500" fill="hold"/>
                                        <p:tgtEl>
                                          <p:spTgt spid="370"/>
                                        </p:tgtEl>
                                        <p:attrNameLst>
                                          <p:attrName>ppt_x</p:attrName>
                                        </p:attrNameLst>
                                      </p:cBhvr>
                                      <p:tavLst>
                                        <p:tav tm="0">
                                          <p:val>
                                            <p:fltVal val="0.5"/>
                                          </p:val>
                                        </p:tav>
                                        <p:tav tm="100000">
                                          <p:val>
                                            <p:strVal val="#ppt_x"/>
                                          </p:val>
                                        </p:tav>
                                      </p:tavLst>
                                    </p:anim>
                                    <p:anim calcmode="lin" valueType="num">
                                      <p:cBhvr additive="repl">
                                        <p:cTn id="94" dur="500" fill="hold"/>
                                        <p:tgtEl>
                                          <p:spTgt spid="370"/>
                                        </p:tgtEl>
                                        <p:attrNameLst>
                                          <p:attrName>ppt_y</p:attrName>
                                        </p:attrNameLst>
                                      </p:cBhvr>
                                      <p:tavLst>
                                        <p:tav tm="0">
                                          <p:val>
                                            <p:fltVal val="0.5"/>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39640" y="1700280"/>
            <a:ext cx="7924320" cy="3868920"/>
          </a:xfrm>
          <a:prstGeom prst="rect">
            <a:avLst/>
          </a:prstGeom>
          <a:noFill/>
          <a:ln w="12600">
            <a:noFill/>
          </a:ln>
        </p:spPr>
        <p:style>
          <a:lnRef idx="0"/>
          <a:fillRef idx="0"/>
          <a:effectRef idx="0"/>
          <a:fontRef idx="minor"/>
        </p:style>
        <p:txBody>
          <a:bodyPr lIns="90000" rIns="90000" tIns="45000" bIns="45000">
            <a:spAutoFit/>
          </a:bodyPr>
          <a:p>
            <a:pPr marL="1371600" algn="r">
              <a:lnSpc>
                <a:spcPct val="100000"/>
              </a:lnSpc>
            </a:pPr>
            <a:r>
              <a:rPr b="1" lang="pt-BR" sz="2800" spc="-1" strike="noStrike">
                <a:solidFill>
                  <a:srgbClr val="1f497d"/>
                </a:solidFill>
                <a:latin typeface="Times New Roman"/>
              </a:rPr>
              <a:t>Em informática, área de software, a ergonomia é um caso particular de adaptação do trabalho ao homem:</a:t>
            </a:r>
            <a:endParaRPr b="0" lang="pt-BR" sz="2800" spc="-1" strike="noStrike">
              <a:latin typeface="Arial"/>
            </a:endParaRPr>
          </a:p>
          <a:p>
            <a:pPr algn="just">
              <a:lnSpc>
                <a:spcPct val="100000"/>
              </a:lnSpc>
            </a:pPr>
            <a:endParaRPr b="0" lang="pt-BR" sz="2800" spc="-1" strike="noStrike">
              <a:latin typeface="Arial"/>
            </a:endParaRPr>
          </a:p>
          <a:p>
            <a:pPr lvl="3" marL="1371600" indent="-216000">
              <a:lnSpc>
                <a:spcPct val="100000"/>
              </a:lnSpc>
              <a:buSzPct val="100014"/>
              <a:buBlip>
                <a:blip r:embed="rId1"/>
              </a:buBlip>
            </a:pPr>
            <a:r>
              <a:rPr b="1" lang="pt-BR" sz="2800" spc="-1" strike="noStrike">
                <a:solidFill>
                  <a:srgbClr val="1f497d"/>
                </a:solidFill>
                <a:latin typeface="Times New Roman"/>
              </a:rPr>
              <a:t> </a:t>
            </a:r>
            <a:r>
              <a:rPr b="1" lang="pt-BR" sz="2800" spc="-1" strike="noStrike">
                <a:solidFill>
                  <a:srgbClr val="1f497d"/>
                </a:solidFill>
                <a:latin typeface="Times New Roman"/>
              </a:rPr>
              <a:t>adaptação do sistema informático à inteligência humana. Esta adaptação começa com a </a:t>
            </a:r>
            <a:r>
              <a:rPr b="1" lang="pt-BR" sz="2800" spc="-1" strike="noStrike" u="sng">
                <a:solidFill>
                  <a:srgbClr val="2509f5"/>
                </a:solidFill>
                <a:uFillTx/>
                <a:latin typeface="Times New Roman"/>
              </a:rPr>
              <a:t>adequação da ferramenta à representação do usuário</a:t>
            </a:r>
            <a:endParaRPr b="0" lang="pt-BR" sz="2800" spc="-1" strike="noStrike">
              <a:latin typeface="Arial"/>
            </a:endParaRPr>
          </a:p>
          <a:p>
            <a:pPr>
              <a:lnSpc>
                <a:spcPct val="100000"/>
              </a:lnSpc>
            </a:pPr>
            <a:endParaRPr b="0" lang="pt-BR" sz="2800" spc="-1" strike="noStrike">
              <a:latin typeface="Arial"/>
            </a:endParaRPr>
          </a:p>
        </p:txBody>
      </p:sp>
      <p:sp>
        <p:nvSpPr>
          <p:cNvPr id="177" name="CustomShape 2"/>
          <p:cNvSpPr/>
          <p:nvPr/>
        </p:nvSpPr>
        <p:spPr>
          <a:xfrm>
            <a:off x="181080" y="4317840"/>
            <a:ext cx="1676160" cy="39528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001"/>
              </a:spcBef>
            </a:pPr>
            <a:r>
              <a:rPr b="1" lang="pt-BR" sz="2000" spc="-1" strike="noStrike">
                <a:solidFill>
                  <a:srgbClr val="000000"/>
                </a:solidFill>
                <a:latin typeface="Times New Roman"/>
              </a:rPr>
              <a:t>ergonômica</a:t>
            </a:r>
            <a:endParaRPr b="0" lang="pt-BR" sz="2000" spc="-1" strike="noStrike">
              <a:latin typeface="Arial"/>
            </a:endParaRPr>
          </a:p>
        </p:txBody>
      </p:sp>
      <p:sp>
        <p:nvSpPr>
          <p:cNvPr id="178" name="CustomShape 3"/>
          <p:cNvSpPr/>
          <p:nvPr/>
        </p:nvSpPr>
        <p:spPr>
          <a:xfrm>
            <a:off x="1019160" y="214200"/>
            <a:ext cx="6648840" cy="1065240"/>
          </a:xfrm>
          <a:prstGeom prst="rect">
            <a:avLst/>
          </a:prstGeom>
          <a:noFill/>
          <a:ln w="12600">
            <a:noFill/>
          </a:ln>
        </p:spPr>
        <p:style>
          <a:lnRef idx="0"/>
          <a:fillRef idx="0"/>
          <a:effectRef idx="0"/>
          <a:fontRef idx="minor"/>
        </p:style>
        <p:txBody>
          <a:bodyPr lIns="90000" rIns="90000" tIns="45000" bIns="45000">
            <a:spAutoFit/>
          </a:bodyPr>
          <a:p>
            <a:pPr marL="1371600" algn="ctr">
              <a:lnSpc>
                <a:spcPct val="100000"/>
              </a:lnSpc>
            </a:pPr>
            <a:r>
              <a:rPr b="0" lang="pt-BR" sz="3200" spc="-1" strike="noStrike">
                <a:solidFill>
                  <a:srgbClr val="1f497d"/>
                </a:solidFill>
                <a:latin typeface="Arial"/>
              </a:rPr>
              <a:t>Ergonomia de software: </a:t>
            </a:r>
            <a:endParaRPr b="0" lang="pt-BR" sz="3200" spc="-1" strike="noStrike">
              <a:latin typeface="Arial"/>
            </a:endParaRPr>
          </a:p>
          <a:p>
            <a:pPr marL="1371600" algn="ctr">
              <a:lnSpc>
                <a:spcPct val="100000"/>
              </a:lnSpc>
            </a:pPr>
            <a:endParaRPr b="0" lang="pt-BR" sz="3200" spc="-1" strike="noStrike">
              <a:latin typeface="Arial"/>
            </a:endParaRPr>
          </a:p>
        </p:txBody>
      </p:sp>
      <p:sp>
        <p:nvSpPr>
          <p:cNvPr id="179" name="CustomShape 4"/>
          <p:cNvSpPr/>
          <p:nvPr/>
        </p:nvSpPr>
        <p:spPr>
          <a:xfrm>
            <a:off x="646920" y="1712880"/>
            <a:ext cx="679320" cy="2560680"/>
          </a:xfrm>
          <a:prstGeom prst="rect">
            <a:avLst/>
          </a:prstGeom>
          <a:noFill/>
          <a:ln>
            <a:noFill/>
          </a:ln>
        </p:spPr>
        <p:style>
          <a:lnRef idx="0"/>
          <a:fillRef idx="0"/>
          <a:effectRef idx="0"/>
          <a:fontRef idx="minor"/>
        </p:style>
        <p:txBody>
          <a:bodyPr wrap="none">
            <a:spAutoFit/>
          </a:bodyPr>
          <a:p>
            <a:pPr algn="ctr">
              <a:lnSpc>
                <a:spcPct val="100000"/>
              </a:lnSpc>
            </a:pPr>
            <a:r>
              <a:rPr b="1" lang="pt-BR" sz="5400" spc="-1" strike="noStrike">
                <a:solidFill>
                  <a:srgbClr val="ffffff"/>
                </a:solidFill>
                <a:latin typeface="Arial"/>
              </a:rPr>
              <a:t>I</a:t>
            </a:r>
            <a:endParaRPr b="0" lang="pt-BR" sz="5400" spc="-1" strike="noStrike">
              <a:latin typeface="Arial"/>
            </a:endParaRPr>
          </a:p>
          <a:p>
            <a:pPr algn="ctr">
              <a:lnSpc>
                <a:spcPct val="100000"/>
              </a:lnSpc>
            </a:pPr>
            <a:r>
              <a:rPr b="1" lang="pt-BR" sz="5400" spc="-1" strike="noStrike">
                <a:solidFill>
                  <a:srgbClr val="ffffff"/>
                </a:solidFill>
                <a:latin typeface="Arial"/>
              </a:rPr>
              <a:t>H</a:t>
            </a:r>
            <a:endParaRPr b="0" lang="pt-BR" sz="5400" spc="-1" strike="noStrike">
              <a:latin typeface="Arial"/>
            </a:endParaRPr>
          </a:p>
          <a:p>
            <a:pPr algn="ctr">
              <a:lnSpc>
                <a:spcPct val="100000"/>
              </a:lnSpc>
            </a:pPr>
            <a:r>
              <a:rPr b="1" lang="pt-BR" sz="5400" spc="-1" strike="noStrike">
                <a:solidFill>
                  <a:srgbClr val="ffffff"/>
                </a:solidFill>
                <a:latin typeface="Arial"/>
              </a:rPr>
              <a:t>C</a:t>
            </a:r>
            <a:endParaRPr b="0" lang="pt-BR" sz="5400" spc="-1" strike="noStrike">
              <a:latin typeface="Arial"/>
            </a:endParaRPr>
          </a:p>
        </p:txBody>
      </p:sp>
      <p:pic>
        <p:nvPicPr>
          <p:cNvPr id="180" name="Picture 18" descr=""/>
          <p:cNvPicPr/>
          <p:nvPr/>
        </p:nvPicPr>
        <p:blipFill>
          <a:blip r:embed="rId2"/>
          <a:stretch/>
        </p:blipFill>
        <p:spPr>
          <a:xfrm>
            <a:off x="181080" y="19404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5" name="Group 1"/>
          <p:cNvGrpSpPr/>
          <p:nvPr/>
        </p:nvGrpSpPr>
        <p:grpSpPr>
          <a:xfrm>
            <a:off x="2600280" y="2049480"/>
            <a:ext cx="3730320" cy="1999800"/>
            <a:chOff x="2600280" y="2049480"/>
            <a:chExt cx="3730320" cy="1999800"/>
          </a:xfrm>
        </p:grpSpPr>
        <p:pic>
          <p:nvPicPr>
            <p:cNvPr id="376" name="Picture 36" descr=""/>
            <p:cNvPicPr/>
            <p:nvPr/>
          </p:nvPicPr>
          <p:blipFill>
            <a:blip r:embed="rId1"/>
            <a:stretch/>
          </p:blipFill>
          <p:spPr>
            <a:xfrm>
              <a:off x="2600280" y="2049480"/>
              <a:ext cx="3730320" cy="1999800"/>
            </a:xfrm>
            <a:prstGeom prst="rect">
              <a:avLst/>
            </a:prstGeom>
            <a:ln w="9360">
              <a:noFill/>
            </a:ln>
          </p:spPr>
        </p:pic>
        <p:sp>
          <p:nvSpPr>
            <p:cNvPr id="377" name="CustomShape 2"/>
            <p:cNvSpPr/>
            <p:nvPr/>
          </p:nvSpPr>
          <p:spPr>
            <a:xfrm>
              <a:off x="3216240" y="3519360"/>
              <a:ext cx="582120" cy="493200"/>
            </a:xfrm>
            <a:prstGeom prst="rect">
              <a:avLst/>
            </a:prstGeom>
            <a:solidFill>
              <a:schemeClr val="bg1"/>
            </a:solidFill>
            <a:ln w="9360">
              <a:solidFill>
                <a:schemeClr val="bg1"/>
              </a:solidFill>
              <a:miter/>
            </a:ln>
          </p:spPr>
          <p:style>
            <a:lnRef idx="0"/>
            <a:fillRef idx="0"/>
            <a:effectRef idx="0"/>
            <a:fontRef idx="minor"/>
          </p:style>
        </p:sp>
        <p:sp>
          <p:nvSpPr>
            <p:cNvPr id="378" name="CustomShape 3"/>
            <p:cNvSpPr/>
            <p:nvPr/>
          </p:nvSpPr>
          <p:spPr>
            <a:xfrm>
              <a:off x="2876400" y="2103480"/>
              <a:ext cx="531360" cy="483840"/>
            </a:xfrm>
            <a:prstGeom prst="rect">
              <a:avLst/>
            </a:prstGeom>
            <a:solidFill>
              <a:schemeClr val="bg1"/>
            </a:solidFill>
            <a:ln w="9360">
              <a:solidFill>
                <a:schemeClr val="bg1"/>
              </a:solidFill>
              <a:miter/>
            </a:ln>
          </p:spPr>
          <p:style>
            <a:lnRef idx="0"/>
            <a:fillRef idx="0"/>
            <a:effectRef idx="0"/>
            <a:fontRef idx="minor"/>
          </p:style>
        </p:sp>
        <p:sp>
          <p:nvSpPr>
            <p:cNvPr id="379" name="CustomShape 4"/>
            <p:cNvSpPr/>
            <p:nvPr/>
          </p:nvSpPr>
          <p:spPr>
            <a:xfrm>
              <a:off x="5372280" y="3498840"/>
              <a:ext cx="582120" cy="493200"/>
            </a:xfrm>
            <a:prstGeom prst="rect">
              <a:avLst/>
            </a:prstGeom>
            <a:solidFill>
              <a:schemeClr val="bg1"/>
            </a:solidFill>
            <a:ln w="9360">
              <a:solidFill>
                <a:schemeClr val="bg1"/>
              </a:solidFill>
              <a:miter/>
            </a:ln>
          </p:spPr>
          <p:style>
            <a:lnRef idx="0"/>
            <a:fillRef idx="0"/>
            <a:effectRef idx="0"/>
            <a:fontRef idx="minor"/>
          </p:style>
        </p:sp>
      </p:grpSp>
      <p:sp>
        <p:nvSpPr>
          <p:cNvPr id="380" name="CustomShape 5"/>
          <p:cNvSpPr/>
          <p:nvPr/>
        </p:nvSpPr>
        <p:spPr>
          <a:xfrm>
            <a:off x="685800" y="1981080"/>
            <a:ext cx="3809520" cy="4114440"/>
          </a:xfrm>
          <a:prstGeom prst="rect">
            <a:avLst/>
          </a:prstGeom>
          <a:noFill/>
          <a:ln w="9360">
            <a:noFill/>
          </a:ln>
        </p:spPr>
        <p:style>
          <a:lnRef idx="0"/>
          <a:fillRef idx="0"/>
          <a:effectRef idx="0"/>
          <a:fontRef idx="minor"/>
        </p:style>
        <p:txBody>
          <a:bodyPr lIns="90000" rIns="90000" tIns="45000" bIns="45000">
            <a:noAutofit/>
          </a:bodyPr>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r>
              <a:rPr b="1" lang="pt-BR" sz="2400" spc="-1" strike="noStrike">
                <a:solidFill>
                  <a:srgbClr val="c0504d"/>
                </a:solidFill>
                <a:latin typeface="Arial"/>
              </a:rPr>
              <a:t>Analise necessidade</a:t>
            </a:r>
            <a:endParaRPr b="0" lang="pt-BR" sz="2400" spc="-1" strike="noStrike">
              <a:latin typeface="Arial"/>
            </a:endParaRPr>
          </a:p>
          <a:p>
            <a:pPr marL="343080" indent="-342720">
              <a:lnSpc>
                <a:spcPct val="125000"/>
              </a:lnSpc>
              <a:spcBef>
                <a:spcPts val="961"/>
              </a:spcBef>
              <a:buClr>
                <a:srgbClr val="33ccff"/>
              </a:buClr>
              <a:buSzPct val="80000"/>
              <a:buFont typeface="Monotype Sorts" charset="2"/>
              <a:buChar char=""/>
            </a:pPr>
            <a:r>
              <a:rPr b="0" i="1" lang="pt-BR" sz="2000" spc="-1" strike="noStrike">
                <a:solidFill>
                  <a:srgbClr val="000000"/>
                </a:solidFill>
                <a:latin typeface="Arial"/>
              </a:rPr>
              <a:t>Finalidade :</a:t>
            </a:r>
            <a:r>
              <a:rPr b="0" lang="pt-BR" sz="2000" spc="-1" strike="noStrike">
                <a:solidFill>
                  <a:srgbClr val="000000"/>
                </a:solidFill>
                <a:latin typeface="Arial"/>
              </a:rPr>
              <a:t>  conhecer as </a:t>
            </a:r>
            <a:r>
              <a:rPr b="1" lang="pt-BR" sz="2000" spc="-1" strike="noStrike">
                <a:solidFill>
                  <a:srgbClr val="000000"/>
                </a:solidFill>
                <a:latin typeface="Arial"/>
              </a:rPr>
              <a:t>necessidades</a:t>
            </a:r>
            <a:r>
              <a:rPr b="0" lang="pt-BR" sz="2000" spc="-1" strike="noStrike">
                <a:solidFill>
                  <a:srgbClr val="000000"/>
                </a:solidFill>
                <a:latin typeface="Arial"/>
              </a:rPr>
              <a:t> dos usuários</a:t>
            </a:r>
            <a:r>
              <a:rPr b="0" lang="pt-BR" sz="2400" spc="-1" strike="noStrike">
                <a:solidFill>
                  <a:srgbClr val="000000"/>
                </a:solidFill>
                <a:latin typeface="Arial"/>
              </a:rPr>
              <a:t> </a:t>
            </a:r>
            <a:endParaRPr b="0" lang="pt-BR" sz="2400" spc="-1" strike="noStrike">
              <a:latin typeface="Arial"/>
            </a:endParaRPr>
          </a:p>
        </p:txBody>
      </p:sp>
      <p:sp>
        <p:nvSpPr>
          <p:cNvPr id="381" name="TextShape 6"/>
          <p:cNvSpPr txBox="1"/>
          <p:nvPr/>
        </p:nvSpPr>
        <p:spPr>
          <a:xfrm>
            <a:off x="457200" y="-99360"/>
            <a:ext cx="8229240" cy="796680"/>
          </a:xfrm>
          <a:prstGeom prst="rect">
            <a:avLst/>
          </a:prstGeom>
          <a:noFill/>
          <a:ln>
            <a:noFill/>
          </a:ln>
        </p:spPr>
        <p:txBody>
          <a:bodyPr anchor="ctr">
            <a:normAutofit fontScale="45000"/>
          </a:bodyPr>
          <a:p>
            <a:pPr algn="ctr">
              <a:lnSpc>
                <a:spcPct val="100000"/>
              </a:lnSpc>
            </a:pPr>
            <a:br/>
            <a:r>
              <a:rPr b="0" lang="fr-FR" sz="4000" spc="-1" strike="noStrike">
                <a:solidFill>
                  <a:srgbClr val="1f497d"/>
                </a:solidFill>
                <a:latin typeface="Calibri"/>
              </a:rPr>
              <a:t>Avaliação e Concepção ergonomica (b)</a:t>
            </a:r>
            <a:endParaRPr b="0" lang="fr-FR" sz="4000" spc="-1" strike="noStrike">
              <a:solidFill>
                <a:srgbClr val="000000"/>
              </a:solidFill>
              <a:latin typeface="Arial"/>
            </a:endParaRPr>
          </a:p>
        </p:txBody>
      </p:sp>
      <p:sp>
        <p:nvSpPr>
          <p:cNvPr id="382" name="CustomShape 7"/>
          <p:cNvSpPr/>
          <p:nvPr/>
        </p:nvSpPr>
        <p:spPr>
          <a:xfrm>
            <a:off x="4648320" y="1978560"/>
            <a:ext cx="3809520" cy="4114440"/>
          </a:xfrm>
          <a:prstGeom prst="rect">
            <a:avLst/>
          </a:prstGeom>
          <a:noFill/>
          <a:ln w="9360">
            <a:noFill/>
          </a:ln>
        </p:spPr>
        <p:style>
          <a:lnRef idx="0"/>
          <a:fillRef idx="0"/>
          <a:effectRef idx="0"/>
          <a:fontRef idx="minor"/>
        </p:style>
        <p:txBody>
          <a:bodyPr lIns="90000" rIns="90000" tIns="45000" bIns="45000">
            <a:noAutofit/>
          </a:bodyPr>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endParaRPr b="0" lang="pt-BR" sz="1800" spc="-1" strike="noStrike">
              <a:latin typeface="Arial"/>
            </a:endParaRPr>
          </a:p>
          <a:p>
            <a:pPr marL="343080" indent="-342720">
              <a:lnSpc>
                <a:spcPct val="125000"/>
              </a:lnSpc>
              <a:spcBef>
                <a:spcPts val="961"/>
              </a:spcBef>
            </a:pPr>
            <a:r>
              <a:rPr b="1" lang="pt-BR" sz="2400" spc="-1" strike="noStrike">
                <a:solidFill>
                  <a:srgbClr val="c0504d"/>
                </a:solidFill>
                <a:latin typeface="Arial"/>
              </a:rPr>
              <a:t>Avaliação</a:t>
            </a:r>
            <a:endParaRPr b="0" lang="pt-BR" sz="2400" spc="-1" strike="noStrike">
              <a:latin typeface="Arial"/>
            </a:endParaRPr>
          </a:p>
          <a:p>
            <a:pPr marL="343080" indent="-342720">
              <a:lnSpc>
                <a:spcPct val="125000"/>
              </a:lnSpc>
              <a:spcBef>
                <a:spcPts val="799"/>
              </a:spcBef>
              <a:buClr>
                <a:srgbClr val="33ccff"/>
              </a:buClr>
              <a:buSzPct val="80000"/>
              <a:buFont typeface="Monotype Sorts" charset="2"/>
              <a:buChar char=""/>
            </a:pPr>
            <a:r>
              <a:rPr b="0" i="1" lang="pt-BR" sz="2000" spc="-1" strike="noStrike">
                <a:solidFill>
                  <a:srgbClr val="000000"/>
                </a:solidFill>
                <a:latin typeface="Arial"/>
              </a:rPr>
              <a:t>Finalidade :</a:t>
            </a:r>
            <a:r>
              <a:rPr b="0" lang="pt-BR" sz="2000" spc="-1" strike="noStrike">
                <a:solidFill>
                  <a:srgbClr val="000000"/>
                </a:solidFill>
                <a:latin typeface="Arial"/>
              </a:rPr>
              <a:t> regular o sistema para ter certeza que esse último satisfaz realmente as </a:t>
            </a:r>
            <a:r>
              <a:rPr b="1" lang="pt-BR" sz="2000" spc="-1" strike="noStrike">
                <a:solidFill>
                  <a:srgbClr val="000000"/>
                </a:solidFill>
                <a:latin typeface="Arial"/>
              </a:rPr>
              <a:t>necessidades</a:t>
            </a:r>
            <a:r>
              <a:rPr b="0" lang="pt-BR" sz="2000" spc="-1" strike="noStrike">
                <a:solidFill>
                  <a:srgbClr val="000000"/>
                </a:solidFill>
                <a:latin typeface="Arial"/>
              </a:rPr>
              <a:t>   dos usuários</a:t>
            </a:r>
            <a:endParaRPr b="0" lang="pt-BR" sz="2000" spc="-1" strike="noStrike">
              <a:latin typeface="Arial"/>
            </a:endParaRPr>
          </a:p>
        </p:txBody>
      </p:sp>
      <p:sp>
        <p:nvSpPr>
          <p:cNvPr id="383" name="CustomShape 8"/>
          <p:cNvSpPr/>
          <p:nvPr/>
        </p:nvSpPr>
        <p:spPr>
          <a:xfrm>
            <a:off x="6324480" y="6269400"/>
            <a:ext cx="2209320" cy="3952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i="1" lang="pt-BR" sz="2000" spc="-1" strike="noStrike">
                <a:solidFill>
                  <a:srgbClr val="000000"/>
                </a:solidFill>
                <a:latin typeface="Arial"/>
              </a:rPr>
              <a:t>(Thomas, 1996)</a:t>
            </a:r>
            <a:endParaRPr b="0" lang="pt-BR" sz="2000" spc="-1" strike="noStrike">
              <a:latin typeface="Arial"/>
            </a:endParaRPr>
          </a:p>
        </p:txBody>
      </p:sp>
      <p:sp>
        <p:nvSpPr>
          <p:cNvPr id="384" name="Line 9"/>
          <p:cNvSpPr/>
          <p:nvPr/>
        </p:nvSpPr>
        <p:spPr>
          <a:xfrm>
            <a:off x="5325840" y="3590640"/>
            <a:ext cx="979560" cy="277920"/>
          </a:xfrm>
          <a:prstGeom prst="line">
            <a:avLst/>
          </a:prstGeom>
          <a:ln w="38160">
            <a:solidFill>
              <a:schemeClr val="accent2"/>
            </a:solidFill>
            <a:round/>
            <a:tailEnd len="med" type="triangle" w="med"/>
          </a:ln>
        </p:spPr>
        <p:style>
          <a:lnRef idx="0"/>
          <a:fillRef idx="0"/>
          <a:effectRef idx="0"/>
          <a:fontRef idx="minor"/>
        </p:style>
      </p:sp>
      <p:sp>
        <p:nvSpPr>
          <p:cNvPr id="385" name="Line 10"/>
          <p:cNvSpPr/>
          <p:nvPr/>
        </p:nvSpPr>
        <p:spPr>
          <a:xfrm flipH="1">
            <a:off x="2385720" y="3614400"/>
            <a:ext cx="1074960" cy="263520"/>
          </a:xfrm>
          <a:prstGeom prst="line">
            <a:avLst/>
          </a:prstGeom>
          <a:ln w="38160">
            <a:solidFill>
              <a:schemeClr val="accent2"/>
            </a:solidFill>
            <a:round/>
            <a:tailEnd len="med" type="triangle" w="med"/>
          </a:ln>
        </p:spPr>
        <p:style>
          <a:lnRef idx="0"/>
          <a:fillRef idx="0"/>
          <a:effectRef idx="0"/>
          <a:fontRef idx="minor"/>
        </p:style>
      </p:sp>
      <p:sp>
        <p:nvSpPr>
          <p:cNvPr id="386" name="CustomShape 11"/>
          <p:cNvSpPr/>
          <p:nvPr/>
        </p:nvSpPr>
        <p:spPr>
          <a:xfrm>
            <a:off x="723960" y="1860480"/>
            <a:ext cx="7929360" cy="45684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spcBef>
                <a:spcPts val="1001"/>
              </a:spcBef>
            </a:pPr>
            <a:r>
              <a:rPr b="1" lang="pt-BR" sz="2000" spc="-1" strike="noStrike">
                <a:solidFill>
                  <a:srgbClr val="000000"/>
                </a:solidFill>
                <a:latin typeface="Tahoma"/>
              </a:rPr>
              <a:t>Porque os critérios de avaliação são os critérios de concepção</a:t>
            </a:r>
            <a:endParaRPr b="0" lang="pt-BR" sz="2000" spc="-1" strike="noStrike">
              <a:latin typeface="Arial"/>
            </a:endParaRPr>
          </a:p>
        </p:txBody>
      </p:sp>
      <p:pic>
        <p:nvPicPr>
          <p:cNvPr id="387"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457200" y="274680"/>
            <a:ext cx="8229240" cy="1142640"/>
          </a:xfrm>
          <a:prstGeom prst="rect">
            <a:avLst/>
          </a:prstGeom>
          <a:noFill/>
          <a:ln>
            <a:noFill/>
          </a:ln>
        </p:spPr>
        <p:txBody>
          <a:bodyPr anchor="ctr">
            <a:normAutofit fontScale="91000"/>
          </a:bodyPr>
          <a:p>
            <a:pPr algn="ctr">
              <a:lnSpc>
                <a:spcPct val="100000"/>
              </a:lnSpc>
            </a:pPr>
            <a:r>
              <a:rPr b="1" lang="fr-FR" sz="4400" spc="-1" strike="noStrike">
                <a:solidFill>
                  <a:srgbClr val="1f497d"/>
                </a:solidFill>
                <a:latin typeface="Tahoma"/>
              </a:rPr>
              <a:t>O que é a ergonomia ?</a:t>
            </a:r>
            <a:br/>
            <a:r>
              <a:rPr b="1" lang="fr-FR" sz="2800" spc="-1" strike="noStrike">
                <a:solidFill>
                  <a:srgbClr val="000000"/>
                </a:solidFill>
                <a:latin typeface="Tahoma"/>
              </a:rPr>
              <a:t>Ergonomia cognitiva </a:t>
            </a:r>
            <a:r>
              <a:rPr b="1" lang="fr-FR" sz="1400" spc="-1" strike="noStrike">
                <a:solidFill>
                  <a:srgbClr val="000000"/>
                </a:solidFill>
                <a:latin typeface="Tahoma"/>
              </a:rPr>
              <a:t>(ou ergonomia do trabalho mental)</a:t>
            </a:r>
            <a:endParaRPr b="0" lang="fr-FR" sz="1400" spc="-1" strike="noStrike">
              <a:solidFill>
                <a:srgbClr val="000000"/>
              </a:solidFill>
              <a:latin typeface="Arial"/>
            </a:endParaRPr>
          </a:p>
        </p:txBody>
      </p:sp>
      <p:sp>
        <p:nvSpPr>
          <p:cNvPr id="389" name="TextShape 2"/>
          <p:cNvSpPr txBox="1"/>
          <p:nvPr/>
        </p:nvSpPr>
        <p:spPr>
          <a:xfrm>
            <a:off x="685800" y="1981080"/>
            <a:ext cx="7632360" cy="4114440"/>
          </a:xfrm>
          <a:prstGeom prst="rect">
            <a:avLst/>
          </a:prstGeom>
          <a:noFill/>
          <a:ln>
            <a:noFill/>
          </a:ln>
        </p:spPr>
        <p:txBody>
          <a:bodyPr anchor="ctr">
            <a:noAutofit/>
          </a:bodyPr>
          <a:p>
            <a:pPr marL="343080" indent="-342720">
              <a:lnSpc>
                <a:spcPct val="100000"/>
              </a:lnSpc>
              <a:spcBef>
                <a:spcPts val="499"/>
              </a:spcBef>
              <a:spcAft>
                <a:spcPts val="499"/>
              </a:spcAft>
              <a:buClr>
                <a:srgbClr val="c0504d"/>
              </a:buClr>
              <a:buFont typeface="Symbol"/>
              <a:buChar char="·"/>
            </a:pPr>
            <a:r>
              <a:rPr b="1" lang="fr-FR" sz="2400" spc="-1" strike="noStrike">
                <a:solidFill>
                  <a:srgbClr val="c0504d"/>
                </a:solidFill>
                <a:latin typeface="Calibri"/>
              </a:rPr>
              <a:t>Ergonomia =</a:t>
            </a:r>
            <a:r>
              <a:rPr b="0" lang="fr-FR" sz="2400" spc="-1" strike="noStrike">
                <a:solidFill>
                  <a:srgbClr val="000000"/>
                </a:solidFill>
                <a:latin typeface="Calibri"/>
              </a:rPr>
              <a:t> relativa </a:t>
            </a:r>
            <a:r>
              <a:rPr b="1" i="1" lang="fr-FR" sz="2400" spc="-1" strike="noStrike">
                <a:solidFill>
                  <a:srgbClr val="c0504d"/>
                </a:solidFill>
                <a:latin typeface="Calibri"/>
              </a:rPr>
              <a:t>todos os aspectos do trabalho necessitando um tratamento da informação pelo operador humano</a:t>
            </a:r>
            <a:r>
              <a:rPr b="0" lang="fr-FR" sz="2400" spc="-1" strike="noStrike">
                <a:solidFill>
                  <a:srgbClr val="000000"/>
                </a:solidFill>
                <a:latin typeface="Calibri"/>
              </a:rPr>
              <a:t>, e implementando os </a:t>
            </a:r>
            <a:r>
              <a:rPr b="1" i="1" lang="fr-FR" sz="2400" spc="-1" strike="noStrike">
                <a:solidFill>
                  <a:srgbClr val="c0504d"/>
                </a:solidFill>
                <a:latin typeface="Calibri"/>
              </a:rPr>
              <a:t>processos psicologicos</a:t>
            </a:r>
            <a:r>
              <a:rPr b="0" lang="fr-FR" sz="2400" spc="-1" strike="noStrike">
                <a:solidFill>
                  <a:srgbClr val="000000"/>
                </a:solidFill>
                <a:latin typeface="Calibri"/>
              </a:rPr>
              <a:t> seguintes : </a:t>
            </a:r>
            <a:endParaRPr b="0" lang="fr-FR" sz="24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1800" spc="-1" strike="noStrike">
                <a:solidFill>
                  <a:srgbClr val="000000"/>
                </a:solidFill>
                <a:latin typeface="Calibri"/>
              </a:rPr>
              <a:t>A </a:t>
            </a:r>
            <a:r>
              <a:rPr b="1" lang="fr-FR" sz="1800" spc="-1" strike="noStrike">
                <a:solidFill>
                  <a:srgbClr val="000000"/>
                </a:solidFill>
                <a:latin typeface="Calibri"/>
              </a:rPr>
              <a:t>tomada de informação </a:t>
            </a:r>
            <a:r>
              <a:rPr b="0" lang="fr-FR" sz="1800" spc="-1" strike="noStrike">
                <a:solidFill>
                  <a:srgbClr val="000000"/>
                </a:solidFill>
                <a:latin typeface="Calibri"/>
              </a:rPr>
              <a:t>no mundo exterior, isto é a percepção, </a:t>
            </a:r>
            <a:endParaRPr b="0" lang="fr-FR" sz="18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1" lang="fr-FR" sz="1800" spc="-1" strike="noStrike">
                <a:solidFill>
                  <a:srgbClr val="000000"/>
                </a:solidFill>
                <a:latin typeface="Calibri"/>
              </a:rPr>
              <a:t>A analise de informação </a:t>
            </a:r>
            <a:r>
              <a:rPr b="0" lang="fr-FR" sz="1800" spc="-1" strike="noStrike">
                <a:solidFill>
                  <a:srgbClr val="000000"/>
                </a:solidFill>
                <a:latin typeface="Calibri"/>
              </a:rPr>
              <a:t>, istó é o raciocinio sobre todas suas formas, portanto sobre a informação externa (proveniente da parcepção) ou sobre a informação interna (proveniente da memória), </a:t>
            </a:r>
            <a:endParaRPr b="0" lang="fr-FR" sz="18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1800" spc="-1" strike="noStrike">
                <a:solidFill>
                  <a:srgbClr val="000000"/>
                </a:solidFill>
                <a:latin typeface="Calibri"/>
              </a:rPr>
              <a:t>A </a:t>
            </a:r>
            <a:r>
              <a:rPr b="1" i="1" lang="fr-FR" sz="1800" spc="-1" strike="noStrike">
                <a:solidFill>
                  <a:srgbClr val="000000"/>
                </a:solidFill>
                <a:latin typeface="Calibri"/>
              </a:rPr>
              <a:t>memória</a:t>
            </a:r>
            <a:r>
              <a:rPr b="0" lang="fr-FR" sz="1800" spc="-1" strike="noStrike">
                <a:solidFill>
                  <a:srgbClr val="000000"/>
                </a:solidFill>
                <a:latin typeface="Calibri"/>
              </a:rPr>
              <a:t>, de curto a longo prazo, </a:t>
            </a:r>
            <a:endParaRPr b="0" lang="fr-FR" sz="1800" spc="-1" strike="noStrike">
              <a:solidFill>
                <a:srgbClr val="000000"/>
              </a:solidFill>
              <a:latin typeface="Calibri"/>
            </a:endParaRPr>
          </a:p>
          <a:p>
            <a:pPr lvl="1" marL="743040" indent="-285480">
              <a:lnSpc>
                <a:spcPct val="100000"/>
              </a:lnSpc>
              <a:spcBef>
                <a:spcPts val="499"/>
              </a:spcBef>
              <a:spcAft>
                <a:spcPts val="499"/>
              </a:spcAft>
              <a:buClr>
                <a:srgbClr val="000000"/>
              </a:buClr>
              <a:buFont typeface="Symbol"/>
              <a:buChar char="·"/>
            </a:pPr>
            <a:r>
              <a:rPr b="0" lang="fr-FR" sz="1800" spc="-1" strike="noStrike">
                <a:solidFill>
                  <a:srgbClr val="000000"/>
                </a:solidFill>
                <a:latin typeface="Calibri"/>
              </a:rPr>
              <a:t>A </a:t>
            </a:r>
            <a:r>
              <a:rPr b="1" i="1" lang="fr-FR" sz="1800" spc="-1" strike="noStrike">
                <a:solidFill>
                  <a:srgbClr val="000000"/>
                </a:solidFill>
                <a:latin typeface="Calibri"/>
              </a:rPr>
              <a:t>representação mental</a:t>
            </a:r>
            <a:r>
              <a:rPr b="0" lang="fr-FR" sz="1800" spc="-1" strike="noStrike">
                <a:solidFill>
                  <a:srgbClr val="000000"/>
                </a:solidFill>
                <a:latin typeface="Calibri"/>
              </a:rPr>
              <a:t> </a:t>
            </a:r>
            <a:endParaRPr b="0" lang="fr-FR" sz="1800" spc="-1" strike="noStrike">
              <a:solidFill>
                <a:srgbClr val="000000"/>
              </a:solidFill>
              <a:latin typeface="Calibri"/>
            </a:endParaRPr>
          </a:p>
        </p:txBody>
      </p:sp>
      <p:sp>
        <p:nvSpPr>
          <p:cNvPr id="390" name="CustomShape 3"/>
          <p:cNvSpPr/>
          <p:nvPr/>
        </p:nvSpPr>
        <p:spPr>
          <a:xfrm>
            <a:off x="5703120" y="6036480"/>
            <a:ext cx="2398680" cy="36504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901"/>
              </a:spcBef>
            </a:pPr>
            <a:r>
              <a:rPr b="0" i="1" lang="pt-BR" sz="1800" spc="-1" strike="noStrike">
                <a:solidFill>
                  <a:srgbClr val="808080"/>
                </a:solidFill>
                <a:latin typeface="Arial"/>
              </a:rPr>
              <a:t>J.-C. Spérandio, 1984</a:t>
            </a:r>
            <a:endParaRPr b="0" lang="pt-BR" sz="1800" spc="-1" strike="noStrike">
              <a:latin typeface="Arial"/>
            </a:endParaRPr>
          </a:p>
        </p:txBody>
      </p:sp>
      <p:pic>
        <p:nvPicPr>
          <p:cNvPr id="391"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1" lang="fr-FR" sz="3600" spc="-1" strike="noStrike">
                <a:solidFill>
                  <a:srgbClr val="1f497d"/>
                </a:solidFill>
                <a:latin typeface="Tahoma"/>
              </a:rPr>
              <a:t>Ergonomia cognitiva, ergonomia individual</a:t>
            </a:r>
            <a:endParaRPr b="0" lang="fr-FR" sz="3600" spc="-1" strike="noStrike">
              <a:solidFill>
                <a:srgbClr val="000000"/>
              </a:solidFill>
              <a:latin typeface="Arial"/>
            </a:endParaRPr>
          </a:p>
        </p:txBody>
      </p:sp>
      <p:sp>
        <p:nvSpPr>
          <p:cNvPr id="393" name="TextShape 2"/>
          <p:cNvSpPr txBox="1"/>
          <p:nvPr/>
        </p:nvSpPr>
        <p:spPr>
          <a:xfrm>
            <a:off x="685800" y="1981080"/>
            <a:ext cx="7632360" cy="4114440"/>
          </a:xfrm>
          <a:prstGeom prst="rect">
            <a:avLst/>
          </a:prstGeom>
          <a:noFill/>
          <a:ln>
            <a:noFill/>
          </a:ln>
        </p:spPr>
        <p:txBody>
          <a:bodyPr anchor="ctr">
            <a:noAutofit/>
          </a:bodyPr>
          <a:p>
            <a:pPr marL="343080" indent="-342720">
              <a:lnSpc>
                <a:spcPct val="100000"/>
              </a:lnSpc>
              <a:spcBef>
                <a:spcPts val="479"/>
              </a:spcBef>
              <a:buClr>
                <a:srgbClr val="c0504d"/>
              </a:buClr>
              <a:buFont typeface="Arial"/>
              <a:buChar char="•"/>
            </a:pPr>
            <a:r>
              <a:rPr b="1" lang="fr-FR" sz="2400" spc="-1" strike="noStrike">
                <a:solidFill>
                  <a:srgbClr val="c0504d"/>
                </a:solidFill>
                <a:latin typeface="Arial"/>
              </a:rPr>
              <a:t>Ergonomia cognitiva</a:t>
            </a:r>
            <a:r>
              <a:rPr b="1" lang="fr-FR" sz="2400" spc="-1" strike="noStrike">
                <a:solidFill>
                  <a:srgbClr val="000000"/>
                </a:solidFill>
                <a:latin typeface="Arial"/>
              </a:rPr>
              <a:t> </a:t>
            </a:r>
            <a:r>
              <a:rPr b="0" lang="fr-FR" sz="2400" spc="-1" strike="noStrike">
                <a:solidFill>
                  <a:srgbClr val="000000"/>
                </a:solidFill>
                <a:latin typeface="Wingdings"/>
              </a:rPr>
              <a:t></a:t>
            </a:r>
            <a:r>
              <a:rPr b="0" lang="fr-FR" sz="2400" spc="-1" strike="noStrike">
                <a:solidFill>
                  <a:srgbClr val="000000"/>
                </a:solidFill>
                <a:latin typeface="Arial"/>
              </a:rPr>
              <a:t> considera sobretudo </a:t>
            </a:r>
            <a:r>
              <a:rPr b="1" lang="fr-FR" sz="2400" spc="-1" strike="noStrike">
                <a:solidFill>
                  <a:srgbClr val="4f81bd"/>
                </a:solidFill>
                <a:latin typeface="Arial"/>
              </a:rPr>
              <a:t>o </a:t>
            </a:r>
            <a:r>
              <a:rPr b="1" lang="fr-FR" sz="2400" spc="-1" strike="noStrike">
                <a:solidFill>
                  <a:srgbClr val="000000"/>
                </a:solidFill>
                <a:latin typeface="Arial"/>
              </a:rPr>
              <a:t>usuário individual</a:t>
            </a: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a:p>
            <a:pPr>
              <a:lnSpc>
                <a:spcPct val="100000"/>
              </a:lnSpc>
              <a:spcBef>
                <a:spcPts val="499"/>
              </a:spcBef>
              <a:spcAft>
                <a:spcPts val="499"/>
              </a:spcAft>
            </a:pPr>
            <a:endParaRPr b="0" lang="fr-FR" sz="2400" spc="-1" strike="noStrike">
              <a:solidFill>
                <a:srgbClr val="000000"/>
              </a:solidFill>
              <a:latin typeface="Calibri"/>
            </a:endParaRPr>
          </a:p>
        </p:txBody>
      </p:sp>
      <p:pic>
        <p:nvPicPr>
          <p:cNvPr id="394" name="Picture 5" descr=""/>
          <p:cNvPicPr/>
          <p:nvPr/>
        </p:nvPicPr>
        <p:blipFill>
          <a:blip r:embed="rId1"/>
          <a:stretch/>
        </p:blipFill>
        <p:spPr>
          <a:xfrm>
            <a:off x="1577880" y="3171240"/>
            <a:ext cx="6186240" cy="3569760"/>
          </a:xfrm>
          <a:prstGeom prst="rect">
            <a:avLst/>
          </a:prstGeom>
          <a:ln w="9360">
            <a:noFill/>
          </a:ln>
        </p:spPr>
      </p:pic>
      <p:sp>
        <p:nvSpPr>
          <p:cNvPr id="395" name="CustomShape 3"/>
          <p:cNvSpPr/>
          <p:nvPr/>
        </p:nvSpPr>
        <p:spPr>
          <a:xfrm>
            <a:off x="1535760" y="5964840"/>
            <a:ext cx="1598400" cy="36504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901"/>
              </a:spcBef>
            </a:pPr>
            <a:r>
              <a:rPr b="0" i="1" lang="pt-BR" sz="1800" spc="-1" strike="noStrike">
                <a:solidFill>
                  <a:srgbClr val="808080"/>
                </a:solidFill>
                <a:latin typeface="Arial"/>
              </a:rPr>
              <a:t>Bannon, 1986</a:t>
            </a:r>
            <a:endParaRPr b="0" lang="pt-BR" sz="1800" spc="-1" strike="noStrike">
              <a:latin typeface="Arial"/>
            </a:endParaRPr>
          </a:p>
        </p:txBody>
      </p:sp>
      <p:sp>
        <p:nvSpPr>
          <p:cNvPr id="396" name="CustomShape 4"/>
          <p:cNvSpPr/>
          <p:nvPr/>
        </p:nvSpPr>
        <p:spPr>
          <a:xfrm>
            <a:off x="3168720" y="3308400"/>
            <a:ext cx="4584240" cy="3432600"/>
          </a:xfrm>
          <a:prstGeom prst="rect">
            <a:avLst/>
          </a:prstGeom>
          <a:solidFill>
            <a:srgbClr val="eaeaea"/>
          </a:solidFill>
          <a:ln w="9360">
            <a:solidFill>
              <a:srgbClr val="eaeaea"/>
            </a:solidFill>
            <a:miter/>
          </a:ln>
        </p:spPr>
        <p:style>
          <a:lnRef idx="0"/>
          <a:fillRef idx="0"/>
          <a:effectRef idx="0"/>
          <a:fontRef idx="minor"/>
        </p:style>
      </p:sp>
      <p:pic>
        <p:nvPicPr>
          <p:cNvPr id="397"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446040" y="263520"/>
            <a:ext cx="8116560" cy="995040"/>
          </a:xfrm>
          <a:prstGeom prst="rect">
            <a:avLst/>
          </a:prstGeom>
          <a:noFill/>
          <a:ln>
            <a:noFill/>
          </a:ln>
        </p:spPr>
        <p:txBody>
          <a:bodyPr anchor="ctr">
            <a:normAutofit/>
          </a:bodyPr>
          <a:p>
            <a:pPr algn="ctr">
              <a:lnSpc>
                <a:spcPct val="100000"/>
              </a:lnSpc>
            </a:pPr>
            <a:r>
              <a:rPr b="1" lang="fr-FR" sz="4000" spc="-1" strike="noStrike">
                <a:solidFill>
                  <a:srgbClr val="1f497d"/>
                </a:solidFill>
                <a:latin typeface="Tahoma"/>
              </a:rPr>
              <a:t>Ergonomia social (a)</a:t>
            </a:r>
            <a:endParaRPr b="0" lang="fr-FR" sz="4000" spc="-1" strike="noStrike">
              <a:solidFill>
                <a:srgbClr val="000000"/>
              </a:solidFill>
              <a:latin typeface="Arial"/>
            </a:endParaRPr>
          </a:p>
        </p:txBody>
      </p:sp>
      <p:sp>
        <p:nvSpPr>
          <p:cNvPr id="399" name="TextShape 2"/>
          <p:cNvSpPr txBox="1"/>
          <p:nvPr/>
        </p:nvSpPr>
        <p:spPr>
          <a:xfrm>
            <a:off x="685800" y="4071960"/>
            <a:ext cx="7632360" cy="2356920"/>
          </a:xfrm>
          <a:prstGeom prst="rect">
            <a:avLst/>
          </a:prstGeom>
          <a:noFill/>
          <a:ln>
            <a:noFill/>
          </a:ln>
        </p:spPr>
        <p:txBody>
          <a:bodyPr anchor="ctr">
            <a:normAutofit/>
          </a:bodyPr>
          <a:p>
            <a:pPr>
              <a:lnSpc>
                <a:spcPct val="100000"/>
              </a:lnSpc>
              <a:spcBef>
                <a:spcPts val="641"/>
              </a:spcBef>
            </a:pPr>
            <a:endParaRPr b="0" lang="fr-FR" sz="32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fr-FR" sz="2400" spc="-1" strike="noStrike">
                <a:solidFill>
                  <a:srgbClr val="000000"/>
                </a:solidFill>
                <a:latin typeface="Calibri"/>
              </a:rPr>
              <a:t>Grupo de usuários </a:t>
            </a:r>
            <a:r>
              <a:rPr b="0" lang="fr-FR" sz="2400" spc="-1" strike="noStrike">
                <a:solidFill>
                  <a:srgbClr val="000000"/>
                </a:solidFill>
                <a:latin typeface="Wingdings"/>
              </a:rPr>
              <a:t></a:t>
            </a:r>
            <a:r>
              <a:rPr b="1" lang="fr-FR" sz="2400" spc="-1" strike="noStrike">
                <a:solidFill>
                  <a:srgbClr val="000000"/>
                </a:solidFill>
                <a:latin typeface="Calibri"/>
              </a:rPr>
              <a:t> Ergonomia social</a:t>
            </a:r>
            <a:endParaRPr b="0" lang="fr-FR" sz="2400" spc="-1" strike="noStrike">
              <a:solidFill>
                <a:srgbClr val="000000"/>
              </a:solidFill>
              <a:latin typeface="Calibri"/>
            </a:endParaRPr>
          </a:p>
          <a:p>
            <a:pPr marL="743040" indent="-285480">
              <a:lnSpc>
                <a:spcPct val="100000"/>
              </a:lnSpc>
              <a:spcBef>
                <a:spcPts val="479"/>
              </a:spcBef>
            </a:pPr>
            <a:r>
              <a:rPr b="0" lang="fr-FR" sz="2400" spc="-1" strike="noStrike">
                <a:solidFill>
                  <a:srgbClr val="000000"/>
                </a:solidFill>
                <a:latin typeface="Calibri"/>
              </a:rPr>
              <a:t>	</a:t>
            </a:r>
            <a:r>
              <a:rPr b="1" lang="fr-FR" sz="2400" spc="-1" strike="noStrike">
                <a:solidFill>
                  <a:srgbClr val="000000"/>
                </a:solidFill>
                <a:latin typeface="Calibri"/>
              </a:rPr>
              <a:t>As tecnologias da informação são destinadas às pessoas comunicando e trabalhando juntas</a:t>
            </a:r>
            <a:endParaRPr b="0" lang="fr-FR" sz="2400" spc="-1" strike="noStrike">
              <a:solidFill>
                <a:srgbClr val="000000"/>
              </a:solidFill>
              <a:latin typeface="Calibri"/>
            </a:endParaRPr>
          </a:p>
          <a:p>
            <a:pPr marL="1143000" indent="-228240">
              <a:lnSpc>
                <a:spcPct val="100000"/>
              </a:lnSpc>
              <a:spcBef>
                <a:spcPts val="479"/>
              </a:spcBef>
            </a:pPr>
            <a:r>
              <a:rPr b="0" lang="fr-FR" sz="2400" spc="-1" strike="noStrike">
                <a:solidFill>
                  <a:srgbClr val="000000"/>
                </a:solidFill>
                <a:latin typeface="Calibri"/>
              </a:rPr>
              <a:t> </a:t>
            </a:r>
            <a:r>
              <a:rPr b="0" lang="fr-FR" sz="2400" spc="-1" strike="noStrike">
                <a:solidFill>
                  <a:srgbClr val="000000"/>
                </a:solidFill>
                <a:latin typeface="Wingdings"/>
              </a:rPr>
              <a:t></a:t>
            </a:r>
            <a:r>
              <a:rPr b="0" lang="fr-FR" sz="2400" spc="-1" strike="noStrike">
                <a:solidFill>
                  <a:srgbClr val="000000"/>
                </a:solidFill>
                <a:latin typeface="Calibri"/>
              </a:rPr>
              <a:t> </a:t>
            </a:r>
            <a:r>
              <a:rPr b="1" lang="fr-FR" sz="2400" spc="-1" strike="noStrike">
                <a:solidFill>
                  <a:srgbClr val="000000"/>
                </a:solidFill>
                <a:latin typeface="Calibri"/>
              </a:rPr>
              <a:t>CSCW</a:t>
            </a:r>
            <a:r>
              <a:rPr b="0" lang="fr-FR" sz="2400" spc="-1" strike="noStrike">
                <a:solidFill>
                  <a:srgbClr val="000000"/>
                </a:solidFill>
                <a:latin typeface="Calibri"/>
              </a:rPr>
              <a:t> (</a:t>
            </a:r>
            <a:r>
              <a:rPr b="0" i="1" lang="fr-FR" sz="2400" spc="-1" strike="noStrike">
                <a:solidFill>
                  <a:srgbClr val="000000"/>
                </a:solidFill>
                <a:latin typeface="Calibri"/>
              </a:rPr>
              <a:t>computer supported collaborative work</a:t>
            </a:r>
            <a:r>
              <a:rPr b="0" lang="fr-FR" sz="2400" spc="-1" strike="noStrike">
                <a:solidFill>
                  <a:srgbClr val="000000"/>
                </a:solidFill>
                <a:latin typeface="Calibri"/>
              </a:rPr>
              <a:t>) / </a:t>
            </a:r>
            <a:r>
              <a:rPr b="1" lang="fr-FR" sz="2400" spc="-1" strike="noStrike">
                <a:solidFill>
                  <a:srgbClr val="000000"/>
                </a:solidFill>
                <a:latin typeface="Calibri"/>
              </a:rPr>
              <a:t>Groupware</a:t>
            </a:r>
            <a:endParaRPr b="0" lang="fr-FR" sz="2400" spc="-1" strike="noStrike">
              <a:solidFill>
                <a:srgbClr val="000000"/>
              </a:solidFill>
              <a:latin typeface="Calibri"/>
            </a:endParaRPr>
          </a:p>
        </p:txBody>
      </p:sp>
      <p:pic>
        <p:nvPicPr>
          <p:cNvPr id="400" name="Picture 6" descr=""/>
          <p:cNvPicPr/>
          <p:nvPr/>
        </p:nvPicPr>
        <p:blipFill>
          <a:blip r:embed="rId1"/>
          <a:stretch/>
        </p:blipFill>
        <p:spPr>
          <a:xfrm>
            <a:off x="1655640" y="1231920"/>
            <a:ext cx="5292360" cy="3053880"/>
          </a:xfrm>
          <a:prstGeom prst="rect">
            <a:avLst/>
          </a:prstGeom>
          <a:ln w="9360">
            <a:noFill/>
          </a:ln>
        </p:spPr>
      </p:pic>
      <p:sp>
        <p:nvSpPr>
          <p:cNvPr id="401" name="CustomShape 3"/>
          <p:cNvSpPr/>
          <p:nvPr/>
        </p:nvSpPr>
        <p:spPr>
          <a:xfrm>
            <a:off x="1648440" y="3858480"/>
            <a:ext cx="1598400" cy="36504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601"/>
              </a:spcBef>
            </a:pPr>
            <a:r>
              <a:rPr b="0" i="1" lang="pt-BR" sz="1800" spc="-1" strike="noStrike">
                <a:solidFill>
                  <a:srgbClr val="808080"/>
                </a:solidFill>
                <a:latin typeface="Arial"/>
              </a:rPr>
              <a:t>Bannon, 1986</a:t>
            </a:r>
            <a:endParaRPr b="0" lang="pt-BR" sz="1800" spc="-1" strike="noStrike">
              <a:latin typeface="Arial"/>
            </a:endParaRPr>
          </a:p>
        </p:txBody>
      </p:sp>
      <p:pic>
        <p:nvPicPr>
          <p:cNvPr id="402"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TextShape 1"/>
          <p:cNvSpPr txBox="1"/>
          <p:nvPr/>
        </p:nvSpPr>
        <p:spPr>
          <a:xfrm>
            <a:off x="446040" y="263520"/>
            <a:ext cx="8116560" cy="995040"/>
          </a:xfrm>
          <a:prstGeom prst="rect">
            <a:avLst/>
          </a:prstGeom>
          <a:noFill/>
          <a:ln>
            <a:noFill/>
          </a:ln>
        </p:spPr>
        <p:txBody>
          <a:bodyPr anchor="ctr">
            <a:normAutofit/>
          </a:bodyPr>
          <a:p>
            <a:pPr algn="ctr">
              <a:lnSpc>
                <a:spcPct val="100000"/>
              </a:lnSpc>
            </a:pPr>
            <a:r>
              <a:rPr b="1" lang="fr-FR" sz="2400" spc="-1" strike="noStrike">
                <a:solidFill>
                  <a:srgbClr val="000000"/>
                </a:solidFill>
                <a:latin typeface="Tahoma"/>
              </a:rPr>
              <a:t> </a:t>
            </a:r>
            <a:r>
              <a:rPr b="1" lang="fr-FR" sz="4400" spc="-1" strike="noStrike">
                <a:solidFill>
                  <a:srgbClr val="1f497d"/>
                </a:solidFill>
                <a:latin typeface="Tahoma"/>
              </a:rPr>
              <a:t>Ergonomie social</a:t>
            </a:r>
            <a:endParaRPr b="0" lang="fr-FR" sz="4400" spc="-1" strike="noStrike">
              <a:solidFill>
                <a:srgbClr val="000000"/>
              </a:solidFill>
              <a:latin typeface="Arial"/>
            </a:endParaRPr>
          </a:p>
        </p:txBody>
      </p:sp>
      <p:sp>
        <p:nvSpPr>
          <p:cNvPr id="404" name="TextShape 2"/>
          <p:cNvSpPr txBox="1"/>
          <p:nvPr/>
        </p:nvSpPr>
        <p:spPr>
          <a:xfrm>
            <a:off x="685800" y="1143000"/>
            <a:ext cx="7632360" cy="3357360"/>
          </a:xfrm>
          <a:prstGeom prst="rect">
            <a:avLst/>
          </a:prstGeom>
          <a:noFill/>
          <a:ln>
            <a:noFill/>
          </a:ln>
        </p:spPr>
        <p:txBody>
          <a:bodyPr anchor="ctr">
            <a:noAutofit/>
          </a:bodyPr>
          <a:p>
            <a:pPr marL="343080" indent="-342720">
              <a:lnSpc>
                <a:spcPct val="100000"/>
              </a:lnSpc>
              <a:spcBef>
                <a:spcPts val="479"/>
              </a:spcBef>
              <a:buClr>
                <a:srgbClr val="c0504d"/>
              </a:buClr>
              <a:buFont typeface="Arial"/>
              <a:buChar char="•"/>
            </a:pPr>
            <a:r>
              <a:rPr b="1" lang="fr-FR" sz="2400" spc="-1" strike="noStrike">
                <a:solidFill>
                  <a:srgbClr val="c0504d"/>
                </a:solidFill>
                <a:latin typeface="Calibri"/>
              </a:rPr>
              <a:t>Usuário =</a:t>
            </a:r>
            <a:r>
              <a:rPr b="0" lang="fr-FR" sz="2400" spc="-1" strike="noStrike">
                <a:solidFill>
                  <a:srgbClr val="000000"/>
                </a:solidFill>
                <a:latin typeface="Calibri"/>
              </a:rPr>
              <a:t> </a:t>
            </a:r>
            <a:endParaRPr b="0" lang="fr-FR"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1" lang="fr-FR" sz="2000" spc="-1" strike="noStrike">
                <a:solidFill>
                  <a:srgbClr val="000000"/>
                </a:solidFill>
                <a:latin typeface="Calibri"/>
              </a:rPr>
              <a:t>Usuário individual</a:t>
            </a:r>
            <a:endParaRPr b="0" lang="fr-FR" sz="20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1" lang="fr-FR" sz="2000" spc="-1" strike="noStrike">
                <a:solidFill>
                  <a:srgbClr val="000000"/>
                </a:solidFill>
                <a:latin typeface="Calibri"/>
              </a:rPr>
              <a:t>Grupo de usuários </a:t>
            </a:r>
            <a:r>
              <a:rPr b="0" lang="fr-FR" sz="2000" spc="-1" strike="noStrike">
                <a:solidFill>
                  <a:srgbClr val="000000"/>
                </a:solidFill>
                <a:latin typeface="Calibri"/>
              </a:rPr>
              <a:t>trabalhando juntos</a:t>
            </a:r>
            <a:endParaRPr b="0" lang="fr-FR" sz="20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1" lang="fr-FR" sz="2000" spc="-1" strike="noStrike">
                <a:solidFill>
                  <a:srgbClr val="000000"/>
                </a:solidFill>
                <a:latin typeface="Calibri"/>
              </a:rPr>
              <a:t>Seqüência de usuários </a:t>
            </a:r>
            <a:r>
              <a:rPr b="0" lang="fr-FR" sz="2000" spc="-1" strike="noStrike">
                <a:solidFill>
                  <a:srgbClr val="000000"/>
                </a:solidFill>
                <a:latin typeface="Calibri"/>
              </a:rPr>
              <a:t>numa organização, cada um se encarregando de uma parte da tarefa ou do processso</a:t>
            </a:r>
            <a:r>
              <a:rPr b="0" lang="fr-FR" sz="2400" spc="-1" strike="noStrike">
                <a:solidFill>
                  <a:srgbClr val="000000"/>
                </a:solidFill>
                <a:latin typeface="Calibri"/>
              </a:rPr>
              <a:t> (Dix </a:t>
            </a:r>
            <a:r>
              <a:rPr b="0" i="1" lang="fr-FR" sz="2400" spc="-1" strike="noStrike">
                <a:solidFill>
                  <a:srgbClr val="000000"/>
                </a:solidFill>
                <a:latin typeface="Calibri"/>
              </a:rPr>
              <a:t>et al.,</a:t>
            </a:r>
            <a:r>
              <a:rPr b="0" lang="fr-FR" sz="2400" spc="-1" strike="noStrike">
                <a:solidFill>
                  <a:srgbClr val="000000"/>
                </a:solidFill>
                <a:latin typeface="Calibri"/>
              </a:rPr>
              <a:t> 1998)</a:t>
            </a:r>
            <a:endParaRPr b="0" lang="fr-FR" sz="2400" spc="-1" strike="noStrike">
              <a:solidFill>
                <a:srgbClr val="000000"/>
              </a:solidFill>
              <a:latin typeface="Calibri"/>
            </a:endParaRPr>
          </a:p>
        </p:txBody>
      </p:sp>
      <p:pic>
        <p:nvPicPr>
          <p:cNvPr id="405" name="Picture 5" descr=""/>
          <p:cNvPicPr/>
          <p:nvPr/>
        </p:nvPicPr>
        <p:blipFill>
          <a:blip r:embed="rId1"/>
          <a:stretch/>
        </p:blipFill>
        <p:spPr>
          <a:xfrm>
            <a:off x="2836800" y="4122720"/>
            <a:ext cx="3385800" cy="2604600"/>
          </a:xfrm>
          <a:prstGeom prst="rect">
            <a:avLst/>
          </a:prstGeom>
          <a:ln w="9360">
            <a:noFill/>
          </a:ln>
        </p:spPr>
      </p:pic>
      <p:pic>
        <p:nvPicPr>
          <p:cNvPr id="406"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TextShape 1"/>
          <p:cNvSpPr txBox="1"/>
          <p:nvPr/>
        </p:nvSpPr>
        <p:spPr>
          <a:xfrm>
            <a:off x="457200" y="274680"/>
            <a:ext cx="8229240" cy="1142640"/>
          </a:xfrm>
          <a:prstGeom prst="rect">
            <a:avLst/>
          </a:prstGeom>
          <a:noFill/>
          <a:ln>
            <a:noFill/>
          </a:ln>
        </p:spPr>
        <p:txBody>
          <a:bodyPr anchor="ctr">
            <a:normAutofit/>
          </a:bodyPr>
          <a:p>
            <a:pPr algn="ctr">
              <a:lnSpc>
                <a:spcPct val="100000"/>
              </a:lnSpc>
            </a:pPr>
            <a:r>
              <a:rPr b="0" lang="fr-FR" sz="3600" spc="-1" strike="noStrike">
                <a:solidFill>
                  <a:srgbClr val="1f497d"/>
                </a:solidFill>
                <a:latin typeface="Calibri"/>
              </a:rPr>
              <a:t>Critérios e recomendações ergonômicas para IHC</a:t>
            </a:r>
            <a:endParaRPr b="0" lang="fr-FR" sz="3600" spc="-1" strike="noStrike">
              <a:solidFill>
                <a:srgbClr val="000000"/>
              </a:solidFill>
              <a:latin typeface="Arial"/>
            </a:endParaRPr>
          </a:p>
        </p:txBody>
      </p:sp>
      <p:sp>
        <p:nvSpPr>
          <p:cNvPr id="408" name="CustomShape 2"/>
          <p:cNvSpPr/>
          <p:nvPr/>
        </p:nvSpPr>
        <p:spPr>
          <a:xfrm>
            <a:off x="609480" y="2209680"/>
            <a:ext cx="6552720" cy="456840"/>
          </a:xfrm>
          <a:prstGeom prst="rect">
            <a:avLst/>
          </a:prstGeom>
          <a:noFill/>
          <a:ln w="12600">
            <a:noFill/>
          </a:ln>
        </p:spPr>
        <p:style>
          <a:lnRef idx="0"/>
          <a:fillRef idx="0"/>
          <a:effectRef idx="0"/>
          <a:fontRef idx="minor"/>
        </p:style>
      </p:sp>
      <p:sp>
        <p:nvSpPr>
          <p:cNvPr id="409" name="CustomShape 3"/>
          <p:cNvSpPr/>
          <p:nvPr/>
        </p:nvSpPr>
        <p:spPr>
          <a:xfrm>
            <a:off x="2150280" y="2954160"/>
            <a:ext cx="2559960" cy="8218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Times New Roman"/>
              </a:rPr>
              <a:t>A Norma ISO 9241</a:t>
            </a:r>
            <a:endParaRPr b="0" lang="pt-BR" sz="2400" spc="-1" strike="noStrike">
              <a:latin typeface="Arial"/>
            </a:endParaRPr>
          </a:p>
          <a:p>
            <a:pPr>
              <a:lnSpc>
                <a:spcPct val="100000"/>
              </a:lnSpc>
            </a:pPr>
            <a:endParaRPr b="0" lang="pt-BR" sz="2400" spc="-1" strike="noStrike">
              <a:latin typeface="Arial"/>
            </a:endParaRPr>
          </a:p>
        </p:txBody>
      </p:sp>
      <p:sp>
        <p:nvSpPr>
          <p:cNvPr id="410" name="CustomShape 4"/>
          <p:cNvSpPr/>
          <p:nvPr/>
        </p:nvSpPr>
        <p:spPr>
          <a:xfrm>
            <a:off x="2138400" y="3632040"/>
            <a:ext cx="430668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Times New Roman"/>
              </a:rPr>
              <a:t>As 10  recomendações de Nielsen</a:t>
            </a:r>
            <a:endParaRPr b="0" lang="pt-BR" sz="2400" spc="-1" strike="noStrike">
              <a:latin typeface="Arial"/>
            </a:endParaRPr>
          </a:p>
        </p:txBody>
      </p:sp>
      <p:sp>
        <p:nvSpPr>
          <p:cNvPr id="411" name="CustomShape 5"/>
          <p:cNvSpPr/>
          <p:nvPr/>
        </p:nvSpPr>
        <p:spPr>
          <a:xfrm>
            <a:off x="2139840" y="2276640"/>
            <a:ext cx="4860720" cy="456120"/>
          </a:xfrm>
          <a:prstGeom prst="rect">
            <a:avLst/>
          </a:prstGeom>
          <a:solidFill>
            <a:schemeClr val="accent5"/>
          </a:solidFill>
          <a:ln w="9360">
            <a:noFill/>
          </a:ln>
          <a:effectLst>
            <a:outerShdw algn="ctr" blurRad="44450" dir="5400000" dist="28080">
              <a:srgbClr val="000000">
                <a:alpha val="32000"/>
              </a:srgbClr>
            </a:outerShdw>
          </a:effectLst>
          <a:scene3d>
            <a:camera prst="orthographicFront">
              <a:rot lat="0" lon="0" rev="0"/>
            </a:camera>
            <a:lightRig dir="t" rig="balanced">
              <a:rot lat="0" lon="0" rev="8700000"/>
            </a:lightRig>
          </a:scene3d>
          <a:sp3d>
            <a:bevelT w="190500" h="38100"/>
          </a:sp3d>
        </p:spPr>
        <p:style>
          <a:lnRef idx="0"/>
          <a:fillRef idx="0"/>
          <a:effectRef idx="0"/>
          <a:fontRef idx="minor"/>
        </p:style>
        <p:txBody>
          <a:bodyPr lIns="90000" rIns="90000" tIns="45000" bIns="45000">
            <a:spAutoFit/>
          </a:bodyPr>
          <a:p>
            <a:pPr>
              <a:lnSpc>
                <a:spcPct val="100000"/>
              </a:lnSpc>
            </a:pPr>
            <a:r>
              <a:rPr b="0" lang="pt-BR" sz="2400" spc="-1" strike="noStrike">
                <a:solidFill>
                  <a:srgbClr val="000000"/>
                </a:solidFill>
                <a:latin typeface="Times New Roman"/>
              </a:rPr>
              <a:t>Os critérios de Bastien &amp; Scapin</a:t>
            </a:r>
            <a:endParaRPr b="0" lang="pt-BR" sz="2400" spc="-1" strike="noStrike">
              <a:latin typeface="Arial"/>
            </a:endParaRPr>
          </a:p>
        </p:txBody>
      </p:sp>
      <p:sp>
        <p:nvSpPr>
          <p:cNvPr id="412" name="CustomShape 6"/>
          <p:cNvSpPr/>
          <p:nvPr/>
        </p:nvSpPr>
        <p:spPr>
          <a:xfrm>
            <a:off x="1774800" y="309888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13" name="CustomShape 7"/>
          <p:cNvSpPr/>
          <p:nvPr/>
        </p:nvSpPr>
        <p:spPr>
          <a:xfrm>
            <a:off x="1774800" y="378468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14" name="CustomShape 8"/>
          <p:cNvSpPr/>
          <p:nvPr/>
        </p:nvSpPr>
        <p:spPr>
          <a:xfrm>
            <a:off x="1774800" y="241308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15" name="CustomShape 9"/>
          <p:cNvSpPr/>
          <p:nvPr/>
        </p:nvSpPr>
        <p:spPr>
          <a:xfrm>
            <a:off x="2155320" y="4241880"/>
            <a:ext cx="211356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Times New Roman"/>
              </a:rPr>
              <a:t>Guias de estilos</a:t>
            </a:r>
            <a:endParaRPr b="0" lang="pt-BR" sz="2400" spc="-1" strike="noStrike">
              <a:latin typeface="Arial"/>
            </a:endParaRPr>
          </a:p>
        </p:txBody>
      </p:sp>
      <p:sp>
        <p:nvSpPr>
          <p:cNvPr id="416" name="CustomShape 10"/>
          <p:cNvSpPr/>
          <p:nvPr/>
        </p:nvSpPr>
        <p:spPr>
          <a:xfrm>
            <a:off x="1774800" y="439416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17" name="CustomShape 11"/>
          <p:cNvSpPr/>
          <p:nvPr/>
        </p:nvSpPr>
        <p:spPr>
          <a:xfrm>
            <a:off x="4071960" y="5429160"/>
            <a:ext cx="4357440" cy="639000"/>
          </a:xfrm>
          <a:prstGeom prst="rect">
            <a:avLst/>
          </a:prstGeom>
          <a:noFill/>
          <a:ln w="9360">
            <a:noFill/>
          </a:ln>
        </p:spPr>
        <p:style>
          <a:lnRef idx="0"/>
          <a:fillRef idx="0"/>
          <a:effectRef idx="0"/>
          <a:fontRef idx="minor"/>
        </p:style>
        <p:txBody>
          <a:bodyPr lIns="90000" rIns="90000" tIns="45000" bIns="45000">
            <a:spAutoFit/>
          </a:bodyPr>
          <a:p>
            <a:pPr algn="ctr">
              <a:lnSpc>
                <a:spcPct val="100000"/>
              </a:lnSpc>
            </a:pPr>
            <a:r>
              <a:rPr b="0" i="1" lang="pt-BR" sz="1800" spc="-1" strike="noStrike">
                <a:solidFill>
                  <a:srgbClr val="000000"/>
                </a:solidFill>
                <a:latin typeface="Arial"/>
              </a:rPr>
              <a:t>Ver texto características de TODOS os softwares!</a:t>
            </a:r>
            <a:endParaRPr b="0" lang="pt-BR" sz="1800" spc="-1" strike="noStrike">
              <a:latin typeface="Arial"/>
            </a:endParaRPr>
          </a:p>
        </p:txBody>
      </p:sp>
      <p:pic>
        <p:nvPicPr>
          <p:cNvPr id="418"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extShape 1"/>
          <p:cNvSpPr txBox="1"/>
          <p:nvPr/>
        </p:nvSpPr>
        <p:spPr>
          <a:xfrm>
            <a:off x="468360" y="260280"/>
            <a:ext cx="8229240" cy="647280"/>
          </a:xfrm>
          <a:prstGeom prst="rect">
            <a:avLst/>
          </a:prstGeom>
          <a:noFill/>
          <a:ln>
            <a:noFill/>
          </a:ln>
        </p:spPr>
        <p:txBody>
          <a:bodyPr anchor="ctr">
            <a:normAutofit/>
          </a:bodyPr>
          <a:p>
            <a:pPr algn="ctr">
              <a:lnSpc>
                <a:spcPct val="100000"/>
              </a:lnSpc>
            </a:pPr>
            <a:r>
              <a:rPr b="0" lang="fr-FR" sz="3200" spc="-1" strike="noStrike">
                <a:solidFill>
                  <a:srgbClr val="1f497d"/>
                </a:solidFill>
                <a:latin typeface="Calibri"/>
              </a:rPr>
              <a:t>A Norma ISO 9241</a:t>
            </a:r>
            <a:endParaRPr b="0" lang="fr-FR" sz="3200" spc="-1" strike="noStrike">
              <a:solidFill>
                <a:srgbClr val="000000"/>
              </a:solidFill>
              <a:latin typeface="Arial"/>
            </a:endParaRPr>
          </a:p>
        </p:txBody>
      </p:sp>
      <p:grpSp>
        <p:nvGrpSpPr>
          <p:cNvPr id="420" name="Group 2"/>
          <p:cNvGrpSpPr/>
          <p:nvPr/>
        </p:nvGrpSpPr>
        <p:grpSpPr>
          <a:xfrm>
            <a:off x="971640" y="1773360"/>
            <a:ext cx="7325280" cy="3657600"/>
            <a:chOff x="971640" y="1773360"/>
            <a:chExt cx="7325280" cy="3657600"/>
          </a:xfrm>
        </p:grpSpPr>
        <p:sp>
          <p:nvSpPr>
            <p:cNvPr id="421" name="CustomShape 3"/>
            <p:cNvSpPr/>
            <p:nvPr/>
          </p:nvSpPr>
          <p:spPr>
            <a:xfrm>
              <a:off x="1343160" y="1773360"/>
              <a:ext cx="6684120" cy="82188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Arial"/>
                </a:rPr>
                <a:t>Define a qualidade de um produto informatizado</a:t>
              </a:r>
              <a:endParaRPr b="0" lang="pt-BR" sz="2400" spc="-1" strike="noStrike">
                <a:latin typeface="Arial"/>
              </a:endParaRPr>
            </a:p>
            <a:p>
              <a:pPr>
                <a:lnSpc>
                  <a:spcPct val="100000"/>
                </a:lnSpc>
              </a:pPr>
              <a:r>
                <a:rPr b="0" lang="pt-BR" sz="2400" spc="-1" strike="noStrike">
                  <a:solidFill>
                    <a:srgbClr val="000000"/>
                  </a:solidFill>
                  <a:latin typeface="Arial"/>
                </a:rPr>
                <a:t>                   </a:t>
              </a:r>
              <a:r>
                <a:rPr b="0" lang="pt-BR" sz="2400" spc="-1" strike="noStrike">
                  <a:solidFill>
                    <a:srgbClr val="000000"/>
                  </a:solidFill>
                  <a:latin typeface="Arial"/>
                </a:rPr>
                <a:t>- Partes 10 a 17 -</a:t>
              </a:r>
              <a:endParaRPr b="0" lang="pt-BR" sz="2400" spc="-1" strike="noStrike">
                <a:latin typeface="Arial"/>
              </a:endParaRPr>
            </a:p>
          </p:txBody>
        </p:sp>
        <p:sp>
          <p:nvSpPr>
            <p:cNvPr id="422" name="CustomShape 4"/>
            <p:cNvSpPr/>
            <p:nvPr/>
          </p:nvSpPr>
          <p:spPr>
            <a:xfrm>
              <a:off x="1376640" y="2598840"/>
              <a:ext cx="6920280" cy="2832120"/>
            </a:xfrm>
            <a:prstGeom prst="rect">
              <a:avLst/>
            </a:prstGeom>
            <a:noFill/>
            <a:ln w="9360">
              <a:noFill/>
            </a:ln>
          </p:spPr>
          <p:style>
            <a:lnRef idx="0"/>
            <a:fillRef idx="0"/>
            <a:effectRef idx="0"/>
            <a:fontRef idx="minor"/>
          </p:style>
          <p:txBody>
            <a:bodyPr wrap="none" lIns="90000" rIns="90000" tIns="45000" bIns="45000">
              <a:spAutoFit/>
            </a:bodyPr>
            <a:p>
              <a:pPr>
                <a:lnSpc>
                  <a:spcPct val="130000"/>
                </a:lnSpc>
              </a:pPr>
              <a:r>
                <a:rPr b="0" lang="pt-BR" sz="2400" spc="-1" strike="noStrike">
                  <a:solidFill>
                    <a:srgbClr val="000000"/>
                  </a:solidFill>
                  <a:latin typeface="Arial"/>
                </a:rPr>
                <a:t>Princípios de diálogo</a:t>
              </a:r>
              <a:endParaRPr b="0" lang="pt-BR" sz="2400" spc="-1" strike="noStrike">
                <a:latin typeface="Arial"/>
              </a:endParaRPr>
            </a:p>
            <a:p>
              <a:pPr>
                <a:lnSpc>
                  <a:spcPct val="130000"/>
                </a:lnSpc>
              </a:pPr>
              <a:r>
                <a:rPr b="0" lang="pt-BR" sz="2400" spc="-1" strike="noStrike">
                  <a:solidFill>
                    <a:srgbClr val="000000"/>
                  </a:solidFill>
                  <a:latin typeface="Arial"/>
                </a:rPr>
                <a:t>Utilizabilidade  dos sistemas</a:t>
              </a:r>
              <a:endParaRPr b="0" lang="pt-BR" sz="2400" spc="-1" strike="noStrike">
                <a:latin typeface="Arial"/>
              </a:endParaRPr>
            </a:p>
            <a:p>
              <a:pPr>
                <a:lnSpc>
                  <a:spcPct val="130000"/>
                </a:lnSpc>
              </a:pPr>
              <a:r>
                <a:rPr b="0" lang="pt-BR" sz="2400" spc="-1" strike="noStrike">
                  <a:solidFill>
                    <a:srgbClr val="000000"/>
                  </a:solidFill>
                  <a:latin typeface="Arial"/>
                </a:rPr>
                <a:t>Apresentação visual</a:t>
              </a:r>
              <a:endParaRPr b="0" lang="pt-BR" sz="2400" spc="-1" strike="noStrike">
                <a:latin typeface="Arial"/>
              </a:endParaRPr>
            </a:p>
            <a:p>
              <a:pPr>
                <a:lnSpc>
                  <a:spcPct val="130000"/>
                </a:lnSpc>
              </a:pPr>
              <a:r>
                <a:rPr b="0" lang="pt-BR" sz="2400" spc="-1" strike="noStrike">
                  <a:solidFill>
                    <a:srgbClr val="000000"/>
                  </a:solidFill>
                  <a:latin typeface="Arial"/>
                </a:rPr>
                <a:t>Condução do usuário</a:t>
              </a:r>
              <a:endParaRPr b="0" lang="pt-BR" sz="2400" spc="-1" strike="noStrike">
                <a:latin typeface="Arial"/>
              </a:endParaRPr>
            </a:p>
            <a:p>
              <a:pPr>
                <a:lnSpc>
                  <a:spcPct val="130000"/>
                </a:lnSpc>
              </a:pPr>
              <a:r>
                <a:rPr b="0" lang="pt-BR" sz="2400" spc="-1" strike="noStrike">
                  <a:solidFill>
                    <a:srgbClr val="000000"/>
                  </a:solidFill>
                  <a:latin typeface="Arial"/>
                </a:rPr>
                <a:t>Estilos de diálogo por menus, manipulação direta,</a:t>
              </a:r>
              <a:endParaRPr b="0" lang="pt-BR" sz="2400" spc="-1" strike="noStrike">
                <a:latin typeface="Arial"/>
              </a:endParaRPr>
            </a:p>
            <a:p>
              <a:pPr>
                <a:lnSpc>
                  <a:spcPct val="100000"/>
                </a:lnSpc>
              </a:pPr>
              <a:r>
                <a:rPr b="0" lang="pt-BR" sz="2400" spc="-1" strike="noStrike">
                  <a:solidFill>
                    <a:srgbClr val="000000"/>
                  </a:solidFill>
                  <a:latin typeface="Arial"/>
                </a:rPr>
                <a:t>Linguagem de comando e formulários</a:t>
              </a:r>
              <a:endParaRPr b="0" lang="pt-BR" sz="2400" spc="-1" strike="noStrike">
                <a:latin typeface="Arial"/>
              </a:endParaRPr>
            </a:p>
          </p:txBody>
        </p:sp>
        <p:sp>
          <p:nvSpPr>
            <p:cNvPr id="423" name="CustomShape 5"/>
            <p:cNvSpPr/>
            <p:nvPr/>
          </p:nvSpPr>
          <p:spPr>
            <a:xfrm>
              <a:off x="971640" y="327672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24" name="CustomShape 6"/>
            <p:cNvSpPr/>
            <p:nvPr/>
          </p:nvSpPr>
          <p:spPr>
            <a:xfrm>
              <a:off x="971640" y="375300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25" name="CustomShape 7"/>
            <p:cNvSpPr/>
            <p:nvPr/>
          </p:nvSpPr>
          <p:spPr>
            <a:xfrm>
              <a:off x="971640" y="422928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26" name="CustomShape 8"/>
            <p:cNvSpPr/>
            <p:nvPr/>
          </p:nvSpPr>
          <p:spPr>
            <a:xfrm>
              <a:off x="971640" y="280044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27" name="CustomShape 9"/>
            <p:cNvSpPr/>
            <p:nvPr/>
          </p:nvSpPr>
          <p:spPr>
            <a:xfrm>
              <a:off x="971640" y="470520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grpSp>
      <p:pic>
        <p:nvPicPr>
          <p:cNvPr id="428"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685800" y="76320"/>
            <a:ext cx="7772040" cy="1142640"/>
          </a:xfrm>
          <a:prstGeom prst="rect">
            <a:avLst/>
          </a:prstGeom>
          <a:noFill/>
          <a:ln>
            <a:noFill/>
          </a:ln>
        </p:spPr>
        <p:txBody>
          <a:bodyPr anchor="ctr">
            <a:normAutofit/>
          </a:bodyPr>
          <a:p>
            <a:pPr algn="ctr">
              <a:lnSpc>
                <a:spcPct val="100000"/>
              </a:lnSpc>
            </a:pPr>
            <a:r>
              <a:rPr b="0" lang="fr-FR" sz="3200" spc="-1" strike="noStrike">
                <a:solidFill>
                  <a:srgbClr val="1f497d"/>
                </a:solidFill>
                <a:latin typeface="Calibri"/>
              </a:rPr>
              <a:t>Os 10 princípios de Nielsen</a:t>
            </a:r>
            <a:endParaRPr b="0" lang="fr-FR" sz="3200" spc="-1" strike="noStrike">
              <a:solidFill>
                <a:srgbClr val="000000"/>
              </a:solidFill>
              <a:latin typeface="Arial"/>
            </a:endParaRPr>
          </a:p>
        </p:txBody>
      </p:sp>
      <p:sp>
        <p:nvSpPr>
          <p:cNvPr id="430" name="CustomShape 2"/>
          <p:cNvSpPr/>
          <p:nvPr/>
        </p:nvSpPr>
        <p:spPr>
          <a:xfrm>
            <a:off x="1589400" y="1219320"/>
            <a:ext cx="5586840" cy="456120"/>
          </a:xfrm>
          <a:prstGeom prst="rect">
            <a:avLst/>
          </a:prstGeom>
          <a:noFill/>
          <a:ln w="9360">
            <a:noFill/>
          </a:ln>
        </p:spPr>
        <p:style>
          <a:lnRef idx="0"/>
          <a:fillRef idx="0"/>
          <a:effectRef idx="0"/>
          <a:fontRef idx="minor"/>
        </p:style>
        <p:txBody>
          <a:bodyPr wrap="none" lIns="90000" rIns="90000" tIns="45000" bIns="45000">
            <a:spAutoFit/>
          </a:bodyPr>
          <a:p>
            <a:pPr>
              <a:lnSpc>
                <a:spcPct val="100000"/>
              </a:lnSpc>
            </a:pPr>
            <a:r>
              <a:rPr b="0" lang="pt-BR" sz="2400" spc="-1" strike="noStrike">
                <a:solidFill>
                  <a:srgbClr val="000000"/>
                </a:solidFill>
                <a:latin typeface="Arial"/>
              </a:rPr>
              <a:t>Heurísticas baseadas em 4 parâmetros:</a:t>
            </a:r>
            <a:endParaRPr b="0" lang="pt-BR" sz="2400" spc="-1" strike="noStrike">
              <a:latin typeface="Arial"/>
            </a:endParaRPr>
          </a:p>
        </p:txBody>
      </p:sp>
      <p:sp>
        <p:nvSpPr>
          <p:cNvPr id="431" name="CustomShape 3"/>
          <p:cNvSpPr/>
          <p:nvPr/>
        </p:nvSpPr>
        <p:spPr>
          <a:xfrm>
            <a:off x="1828800" y="2438280"/>
            <a:ext cx="533160" cy="456840"/>
          </a:xfrm>
          <a:prstGeom prst="rect">
            <a:avLst/>
          </a:prstGeom>
          <a:noFill/>
          <a:ln w="9360">
            <a:noFill/>
          </a:ln>
        </p:spPr>
        <p:style>
          <a:lnRef idx="0"/>
          <a:fillRef idx="0"/>
          <a:effectRef idx="0"/>
          <a:fontRef idx="minor"/>
        </p:style>
      </p:sp>
      <p:sp>
        <p:nvSpPr>
          <p:cNvPr id="432" name="CustomShape 4"/>
          <p:cNvSpPr/>
          <p:nvPr/>
        </p:nvSpPr>
        <p:spPr>
          <a:xfrm>
            <a:off x="2666880" y="2565360"/>
            <a:ext cx="228240" cy="228240"/>
          </a:xfrm>
          <a:prstGeom prst="ellipse">
            <a:avLst/>
          </a:prstGeom>
          <a:gradFill rotWithShape="0">
            <a:gsLst>
              <a:gs pos="0">
                <a:srgbClr val="ff6600"/>
              </a:gs>
              <a:gs pos="100000">
                <a:srgbClr val="762f00"/>
              </a:gs>
            </a:gsLst>
            <a:lin ang="0"/>
          </a:gradFill>
          <a:ln w="9360">
            <a:noFill/>
          </a:ln>
        </p:spPr>
        <p:style>
          <a:lnRef idx="0"/>
          <a:fillRef idx="0"/>
          <a:effectRef idx="0"/>
          <a:fontRef idx="minor"/>
        </p:style>
      </p:sp>
      <p:sp>
        <p:nvSpPr>
          <p:cNvPr id="433" name="CustomShape 5"/>
          <p:cNvSpPr/>
          <p:nvPr/>
        </p:nvSpPr>
        <p:spPr>
          <a:xfrm>
            <a:off x="5867280" y="0"/>
            <a:ext cx="4800240" cy="91332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001"/>
              </a:spcBef>
            </a:pPr>
            <a:endParaRPr b="0" lang="pt-BR" sz="1800" spc="-1" strike="noStrike">
              <a:latin typeface="Arial"/>
            </a:endParaRPr>
          </a:p>
          <a:p>
            <a:pPr>
              <a:lnSpc>
                <a:spcPct val="100000"/>
              </a:lnSpc>
              <a:spcBef>
                <a:spcPts val="1199"/>
              </a:spcBef>
            </a:pPr>
            <a:endParaRPr b="0" lang="pt-BR" sz="1800" spc="-1" strike="noStrike">
              <a:latin typeface="Arial"/>
            </a:endParaRPr>
          </a:p>
        </p:txBody>
      </p:sp>
      <p:sp>
        <p:nvSpPr>
          <p:cNvPr id="434" name="CustomShape 6"/>
          <p:cNvSpPr/>
          <p:nvPr/>
        </p:nvSpPr>
        <p:spPr>
          <a:xfrm>
            <a:off x="4876920" y="2852640"/>
            <a:ext cx="4266720" cy="325980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Times New Roman"/>
              </a:rPr>
              <a:t>6-reconhecimento em vez de memorização</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7-flexibilidade e eficiência de utilização</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8-</a:t>
            </a:r>
            <a:r>
              <a:rPr b="0" i="1" lang="pt-BR" sz="2400" spc="-1" strike="noStrike">
                <a:solidFill>
                  <a:srgbClr val="000000"/>
                </a:solidFill>
                <a:latin typeface="Times New Roman"/>
              </a:rPr>
              <a:t>design</a:t>
            </a:r>
            <a:r>
              <a:rPr b="0" lang="pt-BR" sz="2400" spc="-1" strike="noStrike">
                <a:solidFill>
                  <a:srgbClr val="000000"/>
                </a:solidFill>
                <a:latin typeface="Times New Roman"/>
              </a:rPr>
              <a:t> estético e minimalista</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9-funções de ajuda</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10-ajuda e documentação</a:t>
            </a:r>
            <a:endParaRPr b="0" lang="pt-BR" sz="2400" spc="-1" strike="noStrike">
              <a:latin typeface="Arial"/>
            </a:endParaRPr>
          </a:p>
        </p:txBody>
      </p:sp>
      <p:sp>
        <p:nvSpPr>
          <p:cNvPr id="435" name="CustomShape 7"/>
          <p:cNvSpPr/>
          <p:nvPr/>
        </p:nvSpPr>
        <p:spPr>
          <a:xfrm>
            <a:off x="380880" y="2852640"/>
            <a:ext cx="4495320" cy="289404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Times New Roman"/>
              </a:rPr>
              <a:t>1-visibilidade do estado do sistema</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2-correspondência entre o sistema e o mundo real</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3-controle do usuário e liberdade</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4-consistência e padronização</a:t>
            </a:r>
            <a:endParaRPr b="0" lang="pt-BR" sz="2400" spc="-1" strike="noStrike">
              <a:latin typeface="Arial"/>
            </a:endParaRPr>
          </a:p>
          <a:p>
            <a:pPr>
              <a:lnSpc>
                <a:spcPct val="100000"/>
              </a:lnSpc>
              <a:spcBef>
                <a:spcPts val="1199"/>
              </a:spcBef>
            </a:pPr>
            <a:r>
              <a:rPr b="0" lang="pt-BR" sz="2400" spc="-1" strike="noStrike">
                <a:solidFill>
                  <a:srgbClr val="000000"/>
                </a:solidFill>
                <a:latin typeface="Times New Roman"/>
              </a:rPr>
              <a:t>5-prevenção contra os erros</a:t>
            </a:r>
            <a:endParaRPr b="0" lang="pt-BR" sz="2400" spc="-1" strike="noStrike">
              <a:latin typeface="Arial"/>
            </a:endParaRPr>
          </a:p>
        </p:txBody>
      </p:sp>
      <p:sp>
        <p:nvSpPr>
          <p:cNvPr id="436" name="CustomShape 8"/>
          <p:cNvSpPr/>
          <p:nvPr/>
        </p:nvSpPr>
        <p:spPr>
          <a:xfrm>
            <a:off x="3048120" y="2421000"/>
            <a:ext cx="4024080" cy="516960"/>
          </a:xfrm>
          <a:prstGeom prst="rect">
            <a:avLst/>
          </a:prstGeom>
          <a:noFill/>
          <a:ln w="12600">
            <a:noFill/>
          </a:ln>
        </p:spPr>
        <p:style>
          <a:lnRef idx="0"/>
          <a:fillRef idx="0"/>
          <a:effectRef idx="0"/>
          <a:fontRef idx="minor"/>
        </p:style>
        <p:txBody>
          <a:bodyPr lIns="90000" rIns="90000" tIns="45000" bIns="45000">
            <a:spAutoFit/>
          </a:bodyPr>
          <a:p>
            <a:pPr>
              <a:lnSpc>
                <a:spcPct val="100000"/>
              </a:lnSpc>
              <a:spcBef>
                <a:spcPts val="1400"/>
              </a:spcBef>
            </a:pPr>
            <a:r>
              <a:rPr b="1" i="1" lang="pt-BR" sz="2800" spc="-1" strike="noStrike">
                <a:solidFill>
                  <a:srgbClr val="3333cc"/>
                </a:solidFill>
                <a:latin typeface="Times New Roman"/>
              </a:rPr>
              <a:t>Os 10 princípios</a:t>
            </a:r>
            <a:endParaRPr b="0" lang="pt-BR" sz="2800" spc="-1" strike="noStrike">
              <a:latin typeface="Arial"/>
            </a:endParaRPr>
          </a:p>
        </p:txBody>
      </p:sp>
      <p:sp>
        <p:nvSpPr>
          <p:cNvPr id="437" name="CustomShape 9"/>
          <p:cNvSpPr/>
          <p:nvPr/>
        </p:nvSpPr>
        <p:spPr>
          <a:xfrm>
            <a:off x="457200" y="1600200"/>
            <a:ext cx="6324120" cy="456840"/>
          </a:xfrm>
          <a:prstGeom prst="rect">
            <a:avLst/>
          </a:prstGeom>
          <a:noFill/>
          <a:ln w="12600">
            <a:noFill/>
          </a:ln>
        </p:spPr>
        <p:style>
          <a:lnRef idx="0"/>
          <a:fillRef idx="0"/>
          <a:effectRef idx="0"/>
          <a:fontRef idx="minor"/>
        </p:style>
      </p:sp>
      <p:sp>
        <p:nvSpPr>
          <p:cNvPr id="438" name="CustomShape 10"/>
          <p:cNvSpPr/>
          <p:nvPr/>
        </p:nvSpPr>
        <p:spPr>
          <a:xfrm>
            <a:off x="685800" y="1752480"/>
            <a:ext cx="7924320" cy="456120"/>
          </a:xfrm>
          <a:prstGeom prst="rect">
            <a:avLst/>
          </a:prstGeom>
          <a:noFill/>
          <a:ln w="28440">
            <a:solidFill>
              <a:srgbClr val="3333cc"/>
            </a:solidFill>
            <a:miter/>
          </a:ln>
        </p:spPr>
        <p:style>
          <a:lnRef idx="0"/>
          <a:fillRef idx="0"/>
          <a:effectRef idx="0"/>
          <a:fontRef idx="minor"/>
        </p:style>
        <p:txBody>
          <a:bodyPr lIns="90000" rIns="90000" tIns="45000" bIns="45000">
            <a:spAutoFit/>
          </a:bodyPr>
          <a:p>
            <a:pPr>
              <a:lnSpc>
                <a:spcPct val="100000"/>
              </a:lnSpc>
              <a:spcBef>
                <a:spcPts val="1199"/>
              </a:spcBef>
            </a:pPr>
            <a:r>
              <a:rPr b="0" lang="pt-BR" sz="2400" spc="-1" strike="noStrike">
                <a:solidFill>
                  <a:srgbClr val="000000"/>
                </a:solidFill>
                <a:latin typeface="Arial"/>
              </a:rPr>
              <a:t>Aprendizagem, eficiência, gestão de erros e satisfação</a:t>
            </a:r>
            <a:endParaRPr b="0" lang="pt-BR" sz="2400" spc="-1" strike="noStrike">
              <a:latin typeface="Arial"/>
            </a:endParaRPr>
          </a:p>
        </p:txBody>
      </p:sp>
      <p:pic>
        <p:nvPicPr>
          <p:cNvPr id="439"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2511360" y="3576600"/>
            <a:ext cx="445680" cy="90000"/>
          </a:xfrm>
          <a:custGeom>
            <a:avLst/>
            <a:gdLst/>
            <a:ahLst/>
            <a:rect l="l" t="t" r="r" b="b"/>
            <a:pathLst>
              <a:path w="281" h="57">
                <a:moveTo>
                  <a:pt x="0" y="7"/>
                </a:moveTo>
                <a:lnTo>
                  <a:pt x="0" y="7"/>
                </a:lnTo>
                <a:lnTo>
                  <a:pt x="16" y="0"/>
                </a:lnTo>
                <a:lnTo>
                  <a:pt x="176" y="49"/>
                </a:lnTo>
                <a:lnTo>
                  <a:pt x="184" y="49"/>
                </a:lnTo>
                <a:lnTo>
                  <a:pt x="193" y="49"/>
                </a:lnTo>
                <a:lnTo>
                  <a:pt x="209" y="49"/>
                </a:lnTo>
                <a:lnTo>
                  <a:pt x="225" y="49"/>
                </a:lnTo>
                <a:lnTo>
                  <a:pt x="233" y="49"/>
                </a:lnTo>
                <a:lnTo>
                  <a:pt x="249" y="49"/>
                </a:lnTo>
                <a:lnTo>
                  <a:pt x="257" y="49"/>
                </a:lnTo>
                <a:lnTo>
                  <a:pt x="281" y="57"/>
                </a:lnTo>
                <a:lnTo>
                  <a:pt x="273" y="57"/>
                </a:lnTo>
                <a:lnTo>
                  <a:pt x="257" y="57"/>
                </a:lnTo>
                <a:lnTo>
                  <a:pt x="249" y="57"/>
                </a:lnTo>
                <a:lnTo>
                  <a:pt x="233" y="57"/>
                </a:lnTo>
                <a:lnTo>
                  <a:pt x="217" y="57"/>
                </a:lnTo>
                <a:lnTo>
                  <a:pt x="209" y="57"/>
                </a:lnTo>
                <a:lnTo>
                  <a:pt x="193" y="57"/>
                </a:lnTo>
                <a:lnTo>
                  <a:pt x="176" y="57"/>
                </a:lnTo>
                <a:lnTo>
                  <a:pt x="0" y="7"/>
                </a:lnTo>
                <a:close/>
              </a:path>
            </a:pathLst>
          </a:custGeom>
          <a:solidFill>
            <a:srgbClr val="c0c0c0"/>
          </a:solidFill>
          <a:ln w="9360">
            <a:noFill/>
          </a:ln>
        </p:spPr>
        <p:style>
          <a:lnRef idx="0"/>
          <a:fillRef idx="0"/>
          <a:effectRef idx="0"/>
          <a:fontRef idx="minor"/>
        </p:style>
      </p:sp>
      <p:sp>
        <p:nvSpPr>
          <p:cNvPr id="441" name="CustomShape 2"/>
          <p:cNvSpPr/>
          <p:nvPr/>
        </p:nvSpPr>
        <p:spPr>
          <a:xfrm>
            <a:off x="2765520" y="3576600"/>
            <a:ext cx="331560" cy="90000"/>
          </a:xfrm>
          <a:custGeom>
            <a:avLst/>
            <a:gdLst/>
            <a:ahLst/>
            <a:rect l="l" t="t" r="r" b="b"/>
            <a:pathLst>
              <a:path w="209" h="57">
                <a:moveTo>
                  <a:pt x="33" y="0"/>
                </a:moveTo>
                <a:lnTo>
                  <a:pt x="57" y="0"/>
                </a:lnTo>
                <a:lnTo>
                  <a:pt x="73" y="7"/>
                </a:lnTo>
                <a:lnTo>
                  <a:pt x="97" y="14"/>
                </a:lnTo>
                <a:lnTo>
                  <a:pt x="113" y="14"/>
                </a:lnTo>
                <a:lnTo>
                  <a:pt x="153" y="28"/>
                </a:lnTo>
                <a:lnTo>
                  <a:pt x="137" y="28"/>
                </a:lnTo>
                <a:lnTo>
                  <a:pt x="129" y="28"/>
                </a:lnTo>
                <a:lnTo>
                  <a:pt x="113" y="28"/>
                </a:lnTo>
                <a:lnTo>
                  <a:pt x="105" y="28"/>
                </a:lnTo>
                <a:lnTo>
                  <a:pt x="89" y="28"/>
                </a:lnTo>
                <a:lnTo>
                  <a:pt x="81" y="35"/>
                </a:lnTo>
                <a:lnTo>
                  <a:pt x="97" y="35"/>
                </a:lnTo>
                <a:lnTo>
                  <a:pt x="105" y="35"/>
                </a:lnTo>
                <a:lnTo>
                  <a:pt x="129" y="42"/>
                </a:lnTo>
                <a:lnTo>
                  <a:pt x="137" y="42"/>
                </a:lnTo>
                <a:lnTo>
                  <a:pt x="145" y="49"/>
                </a:lnTo>
                <a:lnTo>
                  <a:pt x="161" y="49"/>
                </a:lnTo>
                <a:lnTo>
                  <a:pt x="169" y="49"/>
                </a:lnTo>
                <a:lnTo>
                  <a:pt x="177" y="42"/>
                </a:lnTo>
                <a:lnTo>
                  <a:pt x="161" y="35"/>
                </a:lnTo>
                <a:lnTo>
                  <a:pt x="177" y="35"/>
                </a:lnTo>
                <a:lnTo>
                  <a:pt x="193" y="35"/>
                </a:lnTo>
                <a:lnTo>
                  <a:pt x="193" y="42"/>
                </a:lnTo>
                <a:lnTo>
                  <a:pt x="209" y="49"/>
                </a:lnTo>
                <a:lnTo>
                  <a:pt x="201" y="57"/>
                </a:lnTo>
                <a:lnTo>
                  <a:pt x="185" y="57"/>
                </a:lnTo>
                <a:lnTo>
                  <a:pt x="169" y="57"/>
                </a:lnTo>
                <a:lnTo>
                  <a:pt x="161" y="57"/>
                </a:lnTo>
                <a:lnTo>
                  <a:pt x="145" y="49"/>
                </a:lnTo>
                <a:lnTo>
                  <a:pt x="129" y="49"/>
                </a:lnTo>
                <a:lnTo>
                  <a:pt x="113" y="42"/>
                </a:lnTo>
                <a:lnTo>
                  <a:pt x="89" y="42"/>
                </a:lnTo>
                <a:lnTo>
                  <a:pt x="57" y="28"/>
                </a:lnTo>
                <a:lnTo>
                  <a:pt x="24" y="21"/>
                </a:lnTo>
                <a:lnTo>
                  <a:pt x="16" y="14"/>
                </a:lnTo>
                <a:lnTo>
                  <a:pt x="8" y="14"/>
                </a:lnTo>
                <a:lnTo>
                  <a:pt x="0" y="7"/>
                </a:lnTo>
                <a:lnTo>
                  <a:pt x="8" y="0"/>
                </a:lnTo>
                <a:lnTo>
                  <a:pt x="16" y="0"/>
                </a:lnTo>
                <a:lnTo>
                  <a:pt x="24" y="0"/>
                </a:lnTo>
                <a:lnTo>
                  <a:pt x="33" y="0"/>
                </a:lnTo>
                <a:lnTo>
                  <a:pt x="113" y="21"/>
                </a:lnTo>
                <a:lnTo>
                  <a:pt x="81" y="14"/>
                </a:lnTo>
                <a:lnTo>
                  <a:pt x="65" y="7"/>
                </a:lnTo>
                <a:lnTo>
                  <a:pt x="49" y="7"/>
                </a:lnTo>
                <a:lnTo>
                  <a:pt x="41" y="7"/>
                </a:lnTo>
                <a:lnTo>
                  <a:pt x="33" y="7"/>
                </a:lnTo>
                <a:lnTo>
                  <a:pt x="24" y="7"/>
                </a:lnTo>
                <a:lnTo>
                  <a:pt x="33" y="14"/>
                </a:lnTo>
                <a:lnTo>
                  <a:pt x="41" y="21"/>
                </a:lnTo>
                <a:lnTo>
                  <a:pt x="49" y="21"/>
                </a:lnTo>
                <a:lnTo>
                  <a:pt x="57" y="28"/>
                </a:lnTo>
                <a:lnTo>
                  <a:pt x="73" y="21"/>
                </a:lnTo>
                <a:lnTo>
                  <a:pt x="81" y="21"/>
                </a:lnTo>
                <a:lnTo>
                  <a:pt x="89" y="21"/>
                </a:lnTo>
                <a:lnTo>
                  <a:pt x="105" y="21"/>
                </a:lnTo>
                <a:lnTo>
                  <a:pt x="113" y="21"/>
                </a:lnTo>
                <a:lnTo>
                  <a:pt x="33" y="0"/>
                </a:lnTo>
                <a:close/>
              </a:path>
            </a:pathLst>
          </a:custGeom>
          <a:solidFill>
            <a:srgbClr val="c0c0c0"/>
          </a:solidFill>
          <a:ln w="9360">
            <a:noFill/>
          </a:ln>
        </p:spPr>
        <p:style>
          <a:lnRef idx="0"/>
          <a:fillRef idx="0"/>
          <a:effectRef idx="0"/>
          <a:fontRef idx="minor"/>
        </p:style>
      </p:sp>
      <p:sp>
        <p:nvSpPr>
          <p:cNvPr id="442" name="CustomShape 3"/>
          <p:cNvSpPr/>
          <p:nvPr/>
        </p:nvSpPr>
        <p:spPr>
          <a:xfrm>
            <a:off x="2906640" y="3757680"/>
            <a:ext cx="382320" cy="99720"/>
          </a:xfrm>
          <a:custGeom>
            <a:avLst/>
            <a:gdLst/>
            <a:ahLst/>
            <a:rect l="l" t="t" r="r" b="b"/>
            <a:pathLst>
              <a:path w="241" h="63">
                <a:moveTo>
                  <a:pt x="120" y="49"/>
                </a:moveTo>
                <a:lnTo>
                  <a:pt x="153" y="56"/>
                </a:lnTo>
                <a:lnTo>
                  <a:pt x="169" y="56"/>
                </a:lnTo>
                <a:lnTo>
                  <a:pt x="177" y="56"/>
                </a:lnTo>
                <a:lnTo>
                  <a:pt x="193" y="56"/>
                </a:lnTo>
                <a:lnTo>
                  <a:pt x="201" y="56"/>
                </a:lnTo>
                <a:lnTo>
                  <a:pt x="209" y="56"/>
                </a:lnTo>
                <a:lnTo>
                  <a:pt x="201" y="56"/>
                </a:lnTo>
                <a:lnTo>
                  <a:pt x="201" y="49"/>
                </a:lnTo>
                <a:lnTo>
                  <a:pt x="185" y="49"/>
                </a:lnTo>
                <a:lnTo>
                  <a:pt x="177" y="42"/>
                </a:lnTo>
                <a:lnTo>
                  <a:pt x="161" y="42"/>
                </a:lnTo>
                <a:lnTo>
                  <a:pt x="144" y="42"/>
                </a:lnTo>
                <a:lnTo>
                  <a:pt x="136" y="42"/>
                </a:lnTo>
                <a:lnTo>
                  <a:pt x="120" y="42"/>
                </a:lnTo>
                <a:lnTo>
                  <a:pt x="112" y="35"/>
                </a:lnTo>
                <a:lnTo>
                  <a:pt x="104" y="35"/>
                </a:lnTo>
                <a:lnTo>
                  <a:pt x="88" y="35"/>
                </a:lnTo>
                <a:lnTo>
                  <a:pt x="80" y="35"/>
                </a:lnTo>
                <a:lnTo>
                  <a:pt x="56" y="28"/>
                </a:lnTo>
                <a:lnTo>
                  <a:pt x="48" y="28"/>
                </a:lnTo>
                <a:lnTo>
                  <a:pt x="32" y="28"/>
                </a:lnTo>
                <a:lnTo>
                  <a:pt x="16" y="21"/>
                </a:lnTo>
                <a:lnTo>
                  <a:pt x="0" y="14"/>
                </a:lnTo>
                <a:lnTo>
                  <a:pt x="0" y="7"/>
                </a:lnTo>
                <a:lnTo>
                  <a:pt x="8" y="7"/>
                </a:lnTo>
                <a:lnTo>
                  <a:pt x="8" y="0"/>
                </a:lnTo>
                <a:lnTo>
                  <a:pt x="16" y="0"/>
                </a:lnTo>
                <a:lnTo>
                  <a:pt x="32" y="0"/>
                </a:lnTo>
                <a:lnTo>
                  <a:pt x="48" y="7"/>
                </a:lnTo>
                <a:lnTo>
                  <a:pt x="64" y="7"/>
                </a:lnTo>
                <a:lnTo>
                  <a:pt x="88" y="14"/>
                </a:lnTo>
                <a:lnTo>
                  <a:pt x="104" y="21"/>
                </a:lnTo>
                <a:lnTo>
                  <a:pt x="88" y="21"/>
                </a:lnTo>
                <a:lnTo>
                  <a:pt x="80" y="14"/>
                </a:lnTo>
                <a:lnTo>
                  <a:pt x="64" y="14"/>
                </a:lnTo>
                <a:lnTo>
                  <a:pt x="48" y="14"/>
                </a:lnTo>
                <a:lnTo>
                  <a:pt x="32" y="14"/>
                </a:lnTo>
                <a:lnTo>
                  <a:pt x="24" y="14"/>
                </a:lnTo>
                <a:lnTo>
                  <a:pt x="32" y="21"/>
                </a:lnTo>
                <a:lnTo>
                  <a:pt x="40" y="21"/>
                </a:lnTo>
                <a:lnTo>
                  <a:pt x="56" y="28"/>
                </a:lnTo>
                <a:lnTo>
                  <a:pt x="72" y="28"/>
                </a:lnTo>
                <a:lnTo>
                  <a:pt x="88" y="28"/>
                </a:lnTo>
                <a:lnTo>
                  <a:pt x="104" y="28"/>
                </a:lnTo>
                <a:lnTo>
                  <a:pt x="128" y="28"/>
                </a:lnTo>
                <a:lnTo>
                  <a:pt x="144" y="35"/>
                </a:lnTo>
                <a:lnTo>
                  <a:pt x="177" y="35"/>
                </a:lnTo>
                <a:lnTo>
                  <a:pt x="201" y="42"/>
                </a:lnTo>
                <a:lnTo>
                  <a:pt x="225" y="56"/>
                </a:lnTo>
                <a:lnTo>
                  <a:pt x="241" y="63"/>
                </a:lnTo>
                <a:lnTo>
                  <a:pt x="233" y="63"/>
                </a:lnTo>
                <a:lnTo>
                  <a:pt x="225" y="63"/>
                </a:lnTo>
                <a:lnTo>
                  <a:pt x="217" y="63"/>
                </a:lnTo>
                <a:lnTo>
                  <a:pt x="201" y="63"/>
                </a:lnTo>
                <a:lnTo>
                  <a:pt x="193" y="63"/>
                </a:lnTo>
                <a:lnTo>
                  <a:pt x="177" y="63"/>
                </a:lnTo>
                <a:lnTo>
                  <a:pt x="169" y="63"/>
                </a:lnTo>
                <a:lnTo>
                  <a:pt x="144" y="56"/>
                </a:lnTo>
                <a:lnTo>
                  <a:pt x="136" y="56"/>
                </a:lnTo>
                <a:lnTo>
                  <a:pt x="104" y="49"/>
                </a:lnTo>
                <a:lnTo>
                  <a:pt x="112" y="49"/>
                </a:lnTo>
                <a:lnTo>
                  <a:pt x="120" y="49"/>
                </a:lnTo>
                <a:close/>
              </a:path>
            </a:pathLst>
          </a:custGeom>
          <a:solidFill>
            <a:srgbClr val="c0c0c0"/>
          </a:solidFill>
          <a:ln w="9360">
            <a:noFill/>
          </a:ln>
        </p:spPr>
        <p:style>
          <a:lnRef idx="0"/>
          <a:fillRef idx="0"/>
          <a:effectRef idx="0"/>
          <a:fontRef idx="minor"/>
        </p:style>
      </p:sp>
      <p:sp>
        <p:nvSpPr>
          <p:cNvPr id="443" name="CustomShape 4"/>
          <p:cNvSpPr/>
          <p:nvPr/>
        </p:nvSpPr>
        <p:spPr>
          <a:xfrm>
            <a:off x="3110040" y="3735360"/>
            <a:ext cx="460080" cy="122040"/>
          </a:xfrm>
          <a:custGeom>
            <a:avLst/>
            <a:gdLst/>
            <a:ahLst/>
            <a:rect l="l" t="t" r="r" b="b"/>
            <a:pathLst>
              <a:path w="290" h="77">
                <a:moveTo>
                  <a:pt x="57" y="0"/>
                </a:moveTo>
                <a:lnTo>
                  <a:pt x="89" y="7"/>
                </a:lnTo>
                <a:lnTo>
                  <a:pt x="113" y="14"/>
                </a:lnTo>
                <a:lnTo>
                  <a:pt x="137" y="21"/>
                </a:lnTo>
                <a:lnTo>
                  <a:pt x="129" y="21"/>
                </a:lnTo>
                <a:lnTo>
                  <a:pt x="121" y="21"/>
                </a:lnTo>
                <a:lnTo>
                  <a:pt x="97" y="21"/>
                </a:lnTo>
                <a:lnTo>
                  <a:pt x="81" y="14"/>
                </a:lnTo>
                <a:lnTo>
                  <a:pt x="73" y="14"/>
                </a:lnTo>
                <a:lnTo>
                  <a:pt x="57" y="7"/>
                </a:lnTo>
                <a:lnTo>
                  <a:pt x="49" y="7"/>
                </a:lnTo>
                <a:lnTo>
                  <a:pt x="49" y="14"/>
                </a:lnTo>
                <a:lnTo>
                  <a:pt x="41" y="14"/>
                </a:lnTo>
                <a:lnTo>
                  <a:pt x="49" y="21"/>
                </a:lnTo>
                <a:lnTo>
                  <a:pt x="65" y="21"/>
                </a:lnTo>
                <a:lnTo>
                  <a:pt x="89" y="35"/>
                </a:lnTo>
                <a:lnTo>
                  <a:pt x="121" y="42"/>
                </a:lnTo>
                <a:lnTo>
                  <a:pt x="153" y="49"/>
                </a:lnTo>
                <a:lnTo>
                  <a:pt x="193" y="63"/>
                </a:lnTo>
                <a:lnTo>
                  <a:pt x="201" y="63"/>
                </a:lnTo>
                <a:lnTo>
                  <a:pt x="217" y="63"/>
                </a:lnTo>
                <a:lnTo>
                  <a:pt x="226" y="63"/>
                </a:lnTo>
                <a:lnTo>
                  <a:pt x="242" y="70"/>
                </a:lnTo>
                <a:lnTo>
                  <a:pt x="242" y="63"/>
                </a:lnTo>
                <a:lnTo>
                  <a:pt x="226" y="56"/>
                </a:lnTo>
                <a:lnTo>
                  <a:pt x="201" y="49"/>
                </a:lnTo>
                <a:lnTo>
                  <a:pt x="209" y="49"/>
                </a:lnTo>
                <a:lnTo>
                  <a:pt x="217" y="49"/>
                </a:lnTo>
                <a:lnTo>
                  <a:pt x="226" y="49"/>
                </a:lnTo>
                <a:lnTo>
                  <a:pt x="242" y="56"/>
                </a:lnTo>
                <a:lnTo>
                  <a:pt x="266" y="63"/>
                </a:lnTo>
                <a:lnTo>
                  <a:pt x="282" y="70"/>
                </a:lnTo>
                <a:lnTo>
                  <a:pt x="290" y="77"/>
                </a:lnTo>
                <a:lnTo>
                  <a:pt x="282" y="77"/>
                </a:lnTo>
                <a:lnTo>
                  <a:pt x="274" y="77"/>
                </a:lnTo>
                <a:lnTo>
                  <a:pt x="266" y="77"/>
                </a:lnTo>
                <a:lnTo>
                  <a:pt x="250" y="77"/>
                </a:lnTo>
                <a:lnTo>
                  <a:pt x="242" y="77"/>
                </a:lnTo>
                <a:lnTo>
                  <a:pt x="226" y="70"/>
                </a:lnTo>
                <a:lnTo>
                  <a:pt x="217" y="70"/>
                </a:lnTo>
                <a:lnTo>
                  <a:pt x="201" y="70"/>
                </a:lnTo>
                <a:lnTo>
                  <a:pt x="161" y="56"/>
                </a:lnTo>
                <a:lnTo>
                  <a:pt x="153" y="56"/>
                </a:lnTo>
                <a:lnTo>
                  <a:pt x="105" y="42"/>
                </a:lnTo>
                <a:lnTo>
                  <a:pt x="49" y="28"/>
                </a:lnTo>
                <a:lnTo>
                  <a:pt x="16" y="14"/>
                </a:lnTo>
                <a:lnTo>
                  <a:pt x="8" y="14"/>
                </a:lnTo>
                <a:lnTo>
                  <a:pt x="8" y="7"/>
                </a:lnTo>
                <a:lnTo>
                  <a:pt x="0" y="7"/>
                </a:lnTo>
                <a:lnTo>
                  <a:pt x="8" y="0"/>
                </a:lnTo>
                <a:lnTo>
                  <a:pt x="16" y="0"/>
                </a:lnTo>
                <a:lnTo>
                  <a:pt x="25" y="0"/>
                </a:lnTo>
                <a:lnTo>
                  <a:pt x="49" y="0"/>
                </a:lnTo>
                <a:lnTo>
                  <a:pt x="57" y="0"/>
                </a:lnTo>
                <a:close/>
              </a:path>
            </a:pathLst>
          </a:custGeom>
          <a:solidFill>
            <a:srgbClr val="c0c0c0"/>
          </a:solidFill>
          <a:ln w="9360">
            <a:noFill/>
          </a:ln>
        </p:spPr>
        <p:style>
          <a:lnRef idx="0"/>
          <a:fillRef idx="0"/>
          <a:effectRef idx="0"/>
          <a:fontRef idx="minor"/>
        </p:style>
      </p:sp>
      <p:sp>
        <p:nvSpPr>
          <p:cNvPr id="444" name="CustomShape 5"/>
          <p:cNvSpPr/>
          <p:nvPr/>
        </p:nvSpPr>
        <p:spPr>
          <a:xfrm>
            <a:off x="3213000" y="3713040"/>
            <a:ext cx="458280" cy="144000"/>
          </a:xfrm>
          <a:custGeom>
            <a:avLst/>
            <a:gdLst/>
            <a:ahLst/>
            <a:rect l="l" t="t" r="r" b="b"/>
            <a:pathLst>
              <a:path w="289" h="91">
                <a:moveTo>
                  <a:pt x="0" y="7"/>
                </a:moveTo>
                <a:lnTo>
                  <a:pt x="0" y="7"/>
                </a:lnTo>
                <a:lnTo>
                  <a:pt x="16" y="7"/>
                </a:lnTo>
                <a:lnTo>
                  <a:pt x="64" y="21"/>
                </a:lnTo>
                <a:lnTo>
                  <a:pt x="40" y="7"/>
                </a:lnTo>
                <a:lnTo>
                  <a:pt x="32" y="7"/>
                </a:lnTo>
                <a:lnTo>
                  <a:pt x="32" y="0"/>
                </a:lnTo>
                <a:lnTo>
                  <a:pt x="40" y="0"/>
                </a:lnTo>
                <a:lnTo>
                  <a:pt x="88" y="14"/>
                </a:lnTo>
                <a:lnTo>
                  <a:pt x="80" y="14"/>
                </a:lnTo>
                <a:lnTo>
                  <a:pt x="80" y="21"/>
                </a:lnTo>
                <a:lnTo>
                  <a:pt x="88" y="21"/>
                </a:lnTo>
                <a:lnTo>
                  <a:pt x="88" y="28"/>
                </a:lnTo>
                <a:lnTo>
                  <a:pt x="104" y="35"/>
                </a:lnTo>
                <a:lnTo>
                  <a:pt x="136" y="42"/>
                </a:lnTo>
                <a:lnTo>
                  <a:pt x="289" y="91"/>
                </a:lnTo>
                <a:lnTo>
                  <a:pt x="273" y="91"/>
                </a:lnTo>
                <a:lnTo>
                  <a:pt x="0" y="7"/>
                </a:lnTo>
                <a:close/>
              </a:path>
            </a:pathLst>
          </a:custGeom>
          <a:solidFill>
            <a:srgbClr val="c0c0c0"/>
          </a:solidFill>
          <a:ln w="9360">
            <a:noFill/>
          </a:ln>
        </p:spPr>
        <p:style>
          <a:lnRef idx="0"/>
          <a:fillRef idx="0"/>
          <a:effectRef idx="0"/>
          <a:fontRef idx="minor"/>
        </p:style>
      </p:sp>
      <p:sp>
        <p:nvSpPr>
          <p:cNvPr id="445" name="CustomShape 6"/>
          <p:cNvSpPr/>
          <p:nvPr/>
        </p:nvSpPr>
        <p:spPr>
          <a:xfrm>
            <a:off x="3122640" y="3657600"/>
            <a:ext cx="677520" cy="188640"/>
          </a:xfrm>
          <a:custGeom>
            <a:avLst/>
            <a:gdLst/>
            <a:ahLst/>
            <a:rect l="l" t="t" r="r" b="b"/>
            <a:pathLst>
              <a:path w="427" h="119">
                <a:moveTo>
                  <a:pt x="113" y="35"/>
                </a:moveTo>
                <a:lnTo>
                  <a:pt x="121" y="35"/>
                </a:lnTo>
                <a:lnTo>
                  <a:pt x="129" y="35"/>
                </a:lnTo>
                <a:lnTo>
                  <a:pt x="427" y="119"/>
                </a:lnTo>
                <a:lnTo>
                  <a:pt x="410" y="119"/>
                </a:lnTo>
                <a:lnTo>
                  <a:pt x="402" y="119"/>
                </a:lnTo>
                <a:lnTo>
                  <a:pt x="113" y="35"/>
                </a:lnTo>
                <a:lnTo>
                  <a:pt x="0" y="7"/>
                </a:lnTo>
                <a:lnTo>
                  <a:pt x="8" y="7"/>
                </a:lnTo>
                <a:lnTo>
                  <a:pt x="17" y="0"/>
                </a:lnTo>
                <a:lnTo>
                  <a:pt x="73" y="21"/>
                </a:lnTo>
                <a:lnTo>
                  <a:pt x="65" y="21"/>
                </a:lnTo>
                <a:lnTo>
                  <a:pt x="57" y="21"/>
                </a:lnTo>
                <a:lnTo>
                  <a:pt x="0" y="7"/>
                </a:lnTo>
                <a:lnTo>
                  <a:pt x="113" y="35"/>
                </a:lnTo>
                <a:close/>
              </a:path>
            </a:pathLst>
          </a:custGeom>
          <a:solidFill>
            <a:srgbClr val="c0c0c0"/>
          </a:solidFill>
          <a:ln w="9360">
            <a:noFill/>
          </a:ln>
        </p:spPr>
        <p:style>
          <a:lnRef idx="0"/>
          <a:fillRef idx="0"/>
          <a:effectRef idx="0"/>
          <a:fontRef idx="minor"/>
        </p:style>
      </p:sp>
      <p:sp>
        <p:nvSpPr>
          <p:cNvPr id="446" name="CustomShape 7"/>
          <p:cNvSpPr/>
          <p:nvPr/>
        </p:nvSpPr>
        <p:spPr>
          <a:xfrm>
            <a:off x="3225960" y="3668760"/>
            <a:ext cx="688680" cy="177480"/>
          </a:xfrm>
          <a:custGeom>
            <a:avLst/>
            <a:gdLst/>
            <a:ahLst/>
            <a:rect l="l" t="t" r="r" b="b"/>
            <a:pathLst>
              <a:path w="434" h="112">
                <a:moveTo>
                  <a:pt x="0" y="0"/>
                </a:moveTo>
                <a:lnTo>
                  <a:pt x="8" y="0"/>
                </a:lnTo>
                <a:lnTo>
                  <a:pt x="16" y="0"/>
                </a:lnTo>
                <a:lnTo>
                  <a:pt x="104" y="21"/>
                </a:lnTo>
                <a:lnTo>
                  <a:pt x="112" y="21"/>
                </a:lnTo>
                <a:lnTo>
                  <a:pt x="161" y="35"/>
                </a:lnTo>
                <a:lnTo>
                  <a:pt x="144" y="35"/>
                </a:lnTo>
                <a:lnTo>
                  <a:pt x="345" y="91"/>
                </a:lnTo>
                <a:lnTo>
                  <a:pt x="362" y="98"/>
                </a:lnTo>
                <a:lnTo>
                  <a:pt x="370" y="98"/>
                </a:lnTo>
                <a:lnTo>
                  <a:pt x="378" y="98"/>
                </a:lnTo>
                <a:lnTo>
                  <a:pt x="386" y="98"/>
                </a:lnTo>
                <a:lnTo>
                  <a:pt x="394" y="98"/>
                </a:lnTo>
                <a:lnTo>
                  <a:pt x="434" y="112"/>
                </a:lnTo>
                <a:lnTo>
                  <a:pt x="426" y="112"/>
                </a:lnTo>
                <a:lnTo>
                  <a:pt x="418" y="112"/>
                </a:lnTo>
                <a:lnTo>
                  <a:pt x="402" y="112"/>
                </a:lnTo>
                <a:lnTo>
                  <a:pt x="386" y="112"/>
                </a:lnTo>
                <a:lnTo>
                  <a:pt x="362" y="105"/>
                </a:lnTo>
                <a:lnTo>
                  <a:pt x="329" y="98"/>
                </a:lnTo>
                <a:lnTo>
                  <a:pt x="128" y="35"/>
                </a:lnTo>
                <a:lnTo>
                  <a:pt x="112" y="35"/>
                </a:lnTo>
                <a:lnTo>
                  <a:pt x="72" y="28"/>
                </a:lnTo>
                <a:lnTo>
                  <a:pt x="88" y="28"/>
                </a:lnTo>
                <a:lnTo>
                  <a:pt x="0" y="0"/>
                </a:lnTo>
                <a:close/>
              </a:path>
            </a:pathLst>
          </a:custGeom>
          <a:solidFill>
            <a:srgbClr val="c0c0c0"/>
          </a:solidFill>
          <a:ln w="9360">
            <a:noFill/>
          </a:ln>
        </p:spPr>
        <p:style>
          <a:lnRef idx="0"/>
          <a:fillRef idx="0"/>
          <a:effectRef idx="0"/>
          <a:fontRef idx="minor"/>
        </p:style>
      </p:sp>
      <p:sp>
        <p:nvSpPr>
          <p:cNvPr id="447" name="CustomShape 8"/>
          <p:cNvSpPr/>
          <p:nvPr/>
        </p:nvSpPr>
        <p:spPr>
          <a:xfrm>
            <a:off x="3238560" y="3633840"/>
            <a:ext cx="815760" cy="223560"/>
          </a:xfrm>
          <a:custGeom>
            <a:avLst/>
            <a:gdLst/>
            <a:ahLst/>
            <a:rect l="l" t="t" r="r" b="b"/>
            <a:pathLst>
              <a:path w="514" h="141">
                <a:moveTo>
                  <a:pt x="185" y="36"/>
                </a:moveTo>
                <a:lnTo>
                  <a:pt x="217" y="43"/>
                </a:lnTo>
                <a:lnTo>
                  <a:pt x="241" y="50"/>
                </a:lnTo>
                <a:lnTo>
                  <a:pt x="305" y="64"/>
                </a:lnTo>
                <a:lnTo>
                  <a:pt x="313" y="64"/>
                </a:lnTo>
                <a:lnTo>
                  <a:pt x="394" y="85"/>
                </a:lnTo>
                <a:lnTo>
                  <a:pt x="386" y="85"/>
                </a:lnTo>
                <a:lnTo>
                  <a:pt x="378" y="85"/>
                </a:lnTo>
                <a:lnTo>
                  <a:pt x="362" y="92"/>
                </a:lnTo>
                <a:lnTo>
                  <a:pt x="354" y="92"/>
                </a:lnTo>
                <a:lnTo>
                  <a:pt x="337" y="92"/>
                </a:lnTo>
                <a:lnTo>
                  <a:pt x="329" y="92"/>
                </a:lnTo>
                <a:lnTo>
                  <a:pt x="313" y="92"/>
                </a:lnTo>
                <a:lnTo>
                  <a:pt x="362" y="106"/>
                </a:lnTo>
                <a:lnTo>
                  <a:pt x="370" y="106"/>
                </a:lnTo>
                <a:lnTo>
                  <a:pt x="402" y="113"/>
                </a:lnTo>
                <a:lnTo>
                  <a:pt x="426" y="120"/>
                </a:lnTo>
                <a:lnTo>
                  <a:pt x="434" y="120"/>
                </a:lnTo>
                <a:lnTo>
                  <a:pt x="450" y="120"/>
                </a:lnTo>
                <a:lnTo>
                  <a:pt x="458" y="120"/>
                </a:lnTo>
                <a:lnTo>
                  <a:pt x="450" y="113"/>
                </a:lnTo>
                <a:lnTo>
                  <a:pt x="418" y="99"/>
                </a:lnTo>
                <a:lnTo>
                  <a:pt x="426" y="99"/>
                </a:lnTo>
                <a:lnTo>
                  <a:pt x="434" y="99"/>
                </a:lnTo>
                <a:lnTo>
                  <a:pt x="442" y="106"/>
                </a:lnTo>
                <a:lnTo>
                  <a:pt x="474" y="113"/>
                </a:lnTo>
                <a:lnTo>
                  <a:pt x="498" y="127"/>
                </a:lnTo>
                <a:lnTo>
                  <a:pt x="514" y="134"/>
                </a:lnTo>
                <a:lnTo>
                  <a:pt x="498" y="141"/>
                </a:lnTo>
                <a:lnTo>
                  <a:pt x="498" y="134"/>
                </a:lnTo>
                <a:lnTo>
                  <a:pt x="482" y="134"/>
                </a:lnTo>
                <a:lnTo>
                  <a:pt x="474" y="134"/>
                </a:lnTo>
                <a:lnTo>
                  <a:pt x="450" y="127"/>
                </a:lnTo>
                <a:lnTo>
                  <a:pt x="418" y="127"/>
                </a:lnTo>
                <a:lnTo>
                  <a:pt x="402" y="120"/>
                </a:lnTo>
                <a:lnTo>
                  <a:pt x="354" y="113"/>
                </a:lnTo>
                <a:lnTo>
                  <a:pt x="281" y="92"/>
                </a:lnTo>
                <a:lnTo>
                  <a:pt x="217" y="71"/>
                </a:lnTo>
                <a:lnTo>
                  <a:pt x="185" y="57"/>
                </a:lnTo>
                <a:lnTo>
                  <a:pt x="169" y="50"/>
                </a:lnTo>
                <a:lnTo>
                  <a:pt x="153" y="43"/>
                </a:lnTo>
                <a:lnTo>
                  <a:pt x="145" y="43"/>
                </a:lnTo>
                <a:lnTo>
                  <a:pt x="145" y="36"/>
                </a:lnTo>
                <a:lnTo>
                  <a:pt x="153" y="36"/>
                </a:lnTo>
                <a:lnTo>
                  <a:pt x="161" y="36"/>
                </a:lnTo>
                <a:lnTo>
                  <a:pt x="185" y="36"/>
                </a:lnTo>
                <a:lnTo>
                  <a:pt x="329" y="78"/>
                </a:lnTo>
                <a:lnTo>
                  <a:pt x="265" y="57"/>
                </a:lnTo>
                <a:lnTo>
                  <a:pt x="249" y="57"/>
                </a:lnTo>
                <a:lnTo>
                  <a:pt x="225" y="50"/>
                </a:lnTo>
                <a:lnTo>
                  <a:pt x="217" y="50"/>
                </a:lnTo>
                <a:lnTo>
                  <a:pt x="201" y="50"/>
                </a:lnTo>
                <a:lnTo>
                  <a:pt x="193" y="50"/>
                </a:lnTo>
                <a:lnTo>
                  <a:pt x="201" y="57"/>
                </a:lnTo>
                <a:lnTo>
                  <a:pt x="209" y="57"/>
                </a:lnTo>
                <a:lnTo>
                  <a:pt x="233" y="64"/>
                </a:lnTo>
                <a:lnTo>
                  <a:pt x="233" y="71"/>
                </a:lnTo>
                <a:lnTo>
                  <a:pt x="273" y="78"/>
                </a:lnTo>
                <a:lnTo>
                  <a:pt x="281" y="78"/>
                </a:lnTo>
                <a:lnTo>
                  <a:pt x="297" y="78"/>
                </a:lnTo>
                <a:lnTo>
                  <a:pt x="305" y="78"/>
                </a:lnTo>
                <a:lnTo>
                  <a:pt x="321" y="78"/>
                </a:lnTo>
                <a:lnTo>
                  <a:pt x="329" y="78"/>
                </a:lnTo>
                <a:lnTo>
                  <a:pt x="185" y="36"/>
                </a:lnTo>
                <a:lnTo>
                  <a:pt x="120" y="22"/>
                </a:lnTo>
                <a:lnTo>
                  <a:pt x="112" y="22"/>
                </a:lnTo>
                <a:lnTo>
                  <a:pt x="104" y="22"/>
                </a:lnTo>
                <a:lnTo>
                  <a:pt x="56" y="8"/>
                </a:lnTo>
                <a:lnTo>
                  <a:pt x="8" y="0"/>
                </a:lnTo>
                <a:lnTo>
                  <a:pt x="0" y="0"/>
                </a:lnTo>
                <a:lnTo>
                  <a:pt x="16" y="0"/>
                </a:lnTo>
                <a:lnTo>
                  <a:pt x="32" y="0"/>
                </a:lnTo>
                <a:lnTo>
                  <a:pt x="104" y="15"/>
                </a:lnTo>
                <a:lnTo>
                  <a:pt x="120" y="22"/>
                </a:lnTo>
                <a:lnTo>
                  <a:pt x="185" y="36"/>
                </a:lnTo>
                <a:close/>
              </a:path>
            </a:pathLst>
          </a:custGeom>
          <a:solidFill>
            <a:srgbClr val="c0c0c0"/>
          </a:solidFill>
          <a:ln w="9360">
            <a:noFill/>
          </a:ln>
        </p:spPr>
        <p:style>
          <a:lnRef idx="0"/>
          <a:fillRef idx="0"/>
          <a:effectRef idx="0"/>
          <a:fontRef idx="minor"/>
        </p:style>
      </p:sp>
      <p:sp>
        <p:nvSpPr>
          <p:cNvPr id="448" name="CustomShape 9"/>
          <p:cNvSpPr/>
          <p:nvPr/>
        </p:nvSpPr>
        <p:spPr>
          <a:xfrm>
            <a:off x="3583080" y="3668760"/>
            <a:ext cx="599760" cy="177480"/>
          </a:xfrm>
          <a:custGeom>
            <a:avLst/>
            <a:gdLst/>
            <a:ahLst/>
            <a:rect l="l" t="t" r="r" b="b"/>
            <a:pathLst>
              <a:path w="378" h="112">
                <a:moveTo>
                  <a:pt x="0" y="7"/>
                </a:moveTo>
                <a:lnTo>
                  <a:pt x="8" y="7"/>
                </a:lnTo>
                <a:lnTo>
                  <a:pt x="16" y="7"/>
                </a:lnTo>
                <a:lnTo>
                  <a:pt x="72" y="21"/>
                </a:lnTo>
                <a:lnTo>
                  <a:pt x="56" y="14"/>
                </a:lnTo>
                <a:lnTo>
                  <a:pt x="40" y="7"/>
                </a:lnTo>
                <a:lnTo>
                  <a:pt x="32" y="7"/>
                </a:lnTo>
                <a:lnTo>
                  <a:pt x="40" y="0"/>
                </a:lnTo>
                <a:lnTo>
                  <a:pt x="48" y="0"/>
                </a:lnTo>
                <a:lnTo>
                  <a:pt x="112" y="21"/>
                </a:lnTo>
                <a:lnTo>
                  <a:pt x="104" y="21"/>
                </a:lnTo>
                <a:lnTo>
                  <a:pt x="96" y="21"/>
                </a:lnTo>
                <a:lnTo>
                  <a:pt x="104" y="28"/>
                </a:lnTo>
                <a:lnTo>
                  <a:pt x="112" y="35"/>
                </a:lnTo>
                <a:lnTo>
                  <a:pt x="129" y="42"/>
                </a:lnTo>
                <a:lnTo>
                  <a:pt x="169" y="49"/>
                </a:lnTo>
                <a:lnTo>
                  <a:pt x="378" y="112"/>
                </a:lnTo>
                <a:lnTo>
                  <a:pt x="370" y="112"/>
                </a:lnTo>
                <a:lnTo>
                  <a:pt x="354" y="112"/>
                </a:lnTo>
                <a:lnTo>
                  <a:pt x="0" y="7"/>
                </a:lnTo>
                <a:close/>
              </a:path>
            </a:pathLst>
          </a:custGeom>
          <a:solidFill>
            <a:srgbClr val="c0c0c0"/>
          </a:solidFill>
          <a:ln w="9360">
            <a:noFill/>
          </a:ln>
        </p:spPr>
        <p:style>
          <a:lnRef idx="0"/>
          <a:fillRef idx="0"/>
          <a:effectRef idx="0"/>
          <a:fontRef idx="minor"/>
        </p:style>
      </p:sp>
      <p:sp>
        <p:nvSpPr>
          <p:cNvPr id="449" name="CustomShape 10"/>
          <p:cNvSpPr/>
          <p:nvPr/>
        </p:nvSpPr>
        <p:spPr>
          <a:xfrm>
            <a:off x="3570120" y="3914640"/>
            <a:ext cx="536040" cy="144000"/>
          </a:xfrm>
          <a:custGeom>
            <a:avLst/>
            <a:gdLst/>
            <a:ahLst/>
            <a:rect l="l" t="t" r="r" b="b"/>
            <a:pathLst>
              <a:path w="338" h="91">
                <a:moveTo>
                  <a:pt x="177" y="70"/>
                </a:moveTo>
                <a:lnTo>
                  <a:pt x="177" y="70"/>
                </a:lnTo>
                <a:lnTo>
                  <a:pt x="209" y="77"/>
                </a:lnTo>
                <a:lnTo>
                  <a:pt x="217" y="77"/>
                </a:lnTo>
                <a:lnTo>
                  <a:pt x="241" y="77"/>
                </a:lnTo>
                <a:lnTo>
                  <a:pt x="249" y="77"/>
                </a:lnTo>
                <a:lnTo>
                  <a:pt x="233" y="70"/>
                </a:lnTo>
                <a:lnTo>
                  <a:pt x="201" y="56"/>
                </a:lnTo>
                <a:lnTo>
                  <a:pt x="161" y="49"/>
                </a:lnTo>
                <a:lnTo>
                  <a:pt x="153" y="42"/>
                </a:lnTo>
                <a:lnTo>
                  <a:pt x="120" y="42"/>
                </a:lnTo>
                <a:lnTo>
                  <a:pt x="104" y="35"/>
                </a:lnTo>
                <a:lnTo>
                  <a:pt x="96" y="35"/>
                </a:lnTo>
                <a:lnTo>
                  <a:pt x="72" y="35"/>
                </a:lnTo>
                <a:lnTo>
                  <a:pt x="72" y="28"/>
                </a:lnTo>
                <a:lnTo>
                  <a:pt x="64" y="35"/>
                </a:lnTo>
                <a:lnTo>
                  <a:pt x="80" y="42"/>
                </a:lnTo>
                <a:lnTo>
                  <a:pt x="112" y="49"/>
                </a:lnTo>
                <a:lnTo>
                  <a:pt x="145" y="63"/>
                </a:lnTo>
                <a:lnTo>
                  <a:pt x="177" y="70"/>
                </a:lnTo>
                <a:lnTo>
                  <a:pt x="72" y="28"/>
                </a:lnTo>
                <a:lnTo>
                  <a:pt x="104" y="35"/>
                </a:lnTo>
                <a:lnTo>
                  <a:pt x="112" y="35"/>
                </a:lnTo>
                <a:lnTo>
                  <a:pt x="0" y="0"/>
                </a:lnTo>
                <a:lnTo>
                  <a:pt x="8" y="0"/>
                </a:lnTo>
                <a:lnTo>
                  <a:pt x="24" y="0"/>
                </a:lnTo>
                <a:lnTo>
                  <a:pt x="338" y="91"/>
                </a:lnTo>
                <a:lnTo>
                  <a:pt x="329" y="91"/>
                </a:lnTo>
                <a:lnTo>
                  <a:pt x="313" y="91"/>
                </a:lnTo>
                <a:lnTo>
                  <a:pt x="281" y="84"/>
                </a:lnTo>
                <a:lnTo>
                  <a:pt x="289" y="84"/>
                </a:lnTo>
                <a:lnTo>
                  <a:pt x="289" y="91"/>
                </a:lnTo>
                <a:lnTo>
                  <a:pt x="281" y="91"/>
                </a:lnTo>
                <a:lnTo>
                  <a:pt x="273" y="91"/>
                </a:lnTo>
                <a:lnTo>
                  <a:pt x="257" y="91"/>
                </a:lnTo>
                <a:lnTo>
                  <a:pt x="249" y="84"/>
                </a:lnTo>
                <a:lnTo>
                  <a:pt x="225" y="84"/>
                </a:lnTo>
                <a:lnTo>
                  <a:pt x="185" y="77"/>
                </a:lnTo>
                <a:lnTo>
                  <a:pt x="177" y="77"/>
                </a:lnTo>
                <a:lnTo>
                  <a:pt x="128" y="63"/>
                </a:lnTo>
                <a:lnTo>
                  <a:pt x="112" y="56"/>
                </a:lnTo>
                <a:lnTo>
                  <a:pt x="80" y="49"/>
                </a:lnTo>
                <a:lnTo>
                  <a:pt x="56" y="42"/>
                </a:lnTo>
                <a:lnTo>
                  <a:pt x="48" y="42"/>
                </a:lnTo>
                <a:lnTo>
                  <a:pt x="24" y="28"/>
                </a:lnTo>
                <a:lnTo>
                  <a:pt x="16" y="28"/>
                </a:lnTo>
                <a:lnTo>
                  <a:pt x="16" y="21"/>
                </a:lnTo>
                <a:lnTo>
                  <a:pt x="24" y="21"/>
                </a:lnTo>
                <a:lnTo>
                  <a:pt x="32" y="21"/>
                </a:lnTo>
                <a:lnTo>
                  <a:pt x="40" y="21"/>
                </a:lnTo>
                <a:lnTo>
                  <a:pt x="48" y="21"/>
                </a:lnTo>
                <a:lnTo>
                  <a:pt x="56" y="21"/>
                </a:lnTo>
                <a:lnTo>
                  <a:pt x="64" y="28"/>
                </a:lnTo>
                <a:lnTo>
                  <a:pt x="72" y="28"/>
                </a:lnTo>
                <a:lnTo>
                  <a:pt x="177" y="70"/>
                </a:lnTo>
                <a:close/>
              </a:path>
            </a:pathLst>
          </a:custGeom>
          <a:solidFill>
            <a:srgbClr val="c0c0c0"/>
          </a:solidFill>
          <a:ln w="9360">
            <a:noFill/>
          </a:ln>
        </p:spPr>
        <p:style>
          <a:lnRef idx="0"/>
          <a:fillRef idx="0"/>
          <a:effectRef idx="0"/>
          <a:fontRef idx="minor"/>
        </p:style>
      </p:sp>
      <p:sp>
        <p:nvSpPr>
          <p:cNvPr id="450" name="Line 11"/>
          <p:cNvSpPr/>
          <p:nvPr/>
        </p:nvSpPr>
        <p:spPr>
          <a:xfrm>
            <a:off x="250560" y="69840"/>
            <a:ext cx="360" cy="6732360"/>
          </a:xfrm>
          <a:prstGeom prst="line">
            <a:avLst/>
          </a:prstGeom>
          <a:ln w="25560">
            <a:solidFill>
              <a:schemeClr val="accent2"/>
            </a:solidFill>
            <a:round/>
          </a:ln>
        </p:spPr>
        <p:style>
          <a:lnRef idx="0"/>
          <a:fillRef idx="0"/>
          <a:effectRef idx="0"/>
          <a:fontRef idx="minor"/>
        </p:style>
      </p:sp>
      <p:sp>
        <p:nvSpPr>
          <p:cNvPr id="451" name="CustomShape 12"/>
          <p:cNvSpPr/>
          <p:nvPr/>
        </p:nvSpPr>
        <p:spPr>
          <a:xfrm>
            <a:off x="3255840" y="941400"/>
            <a:ext cx="1468080" cy="453960"/>
          </a:xfrm>
          <a:prstGeom prst="rect">
            <a:avLst/>
          </a:prstGeom>
          <a:noFill/>
          <a:ln w="12600">
            <a:noFill/>
          </a:ln>
        </p:spPr>
        <p:style>
          <a:lnRef idx="0"/>
          <a:fillRef idx="0"/>
          <a:effectRef idx="0"/>
          <a:fontRef idx="minor"/>
        </p:style>
        <p:txBody>
          <a:bodyPr lIns="90360" rIns="90360" tIns="44280" bIns="44280">
            <a:spAutoFit/>
          </a:bodyPr>
          <a:p>
            <a:pPr>
              <a:lnSpc>
                <a:spcPct val="100000"/>
              </a:lnSpc>
            </a:pPr>
            <a:r>
              <a:rPr b="0" lang="pt-BR" sz="2400" spc="-1" strike="noStrike">
                <a:solidFill>
                  <a:srgbClr val="000000"/>
                </a:solidFill>
                <a:latin typeface="Times New Roman"/>
              </a:rPr>
              <a:t>Condução</a:t>
            </a:r>
            <a:endParaRPr b="0" lang="pt-BR" sz="2400" spc="-1" strike="noStrike">
              <a:latin typeface="Arial"/>
            </a:endParaRPr>
          </a:p>
        </p:txBody>
      </p:sp>
      <p:sp>
        <p:nvSpPr>
          <p:cNvPr id="452" name="CustomShape 13"/>
          <p:cNvSpPr/>
          <p:nvPr/>
        </p:nvSpPr>
        <p:spPr>
          <a:xfrm>
            <a:off x="1130400" y="1733400"/>
            <a:ext cx="242964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Carga de Trabalho</a:t>
            </a:r>
            <a:endParaRPr b="0" lang="pt-BR" sz="2400" spc="-1" strike="noStrike">
              <a:latin typeface="Arial"/>
            </a:endParaRPr>
          </a:p>
        </p:txBody>
      </p:sp>
      <p:sp>
        <p:nvSpPr>
          <p:cNvPr id="453" name="CustomShape 14"/>
          <p:cNvSpPr/>
          <p:nvPr/>
        </p:nvSpPr>
        <p:spPr>
          <a:xfrm>
            <a:off x="1041840" y="2494080"/>
            <a:ext cx="239472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Controle explícito</a:t>
            </a:r>
            <a:endParaRPr b="0" lang="pt-BR" sz="2400" spc="-1" strike="noStrike">
              <a:latin typeface="Arial"/>
            </a:endParaRPr>
          </a:p>
        </p:txBody>
      </p:sp>
      <p:sp>
        <p:nvSpPr>
          <p:cNvPr id="454" name="CustomShape 15"/>
          <p:cNvSpPr/>
          <p:nvPr/>
        </p:nvSpPr>
        <p:spPr>
          <a:xfrm>
            <a:off x="1042920" y="3357720"/>
            <a:ext cx="204588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Adaptabilidade</a:t>
            </a:r>
            <a:endParaRPr b="0" lang="pt-BR" sz="2400" spc="-1" strike="noStrike">
              <a:latin typeface="Arial"/>
            </a:endParaRPr>
          </a:p>
        </p:txBody>
      </p:sp>
      <p:sp>
        <p:nvSpPr>
          <p:cNvPr id="455" name="CustomShape 16"/>
          <p:cNvSpPr/>
          <p:nvPr/>
        </p:nvSpPr>
        <p:spPr>
          <a:xfrm>
            <a:off x="1197000" y="4292640"/>
            <a:ext cx="207936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Gestão de erros</a:t>
            </a:r>
            <a:endParaRPr b="0" lang="pt-BR" sz="2400" spc="-1" strike="noStrike">
              <a:latin typeface="Arial"/>
            </a:endParaRPr>
          </a:p>
        </p:txBody>
      </p:sp>
      <p:sp>
        <p:nvSpPr>
          <p:cNvPr id="456" name="CustomShape 17"/>
          <p:cNvSpPr/>
          <p:nvPr/>
        </p:nvSpPr>
        <p:spPr>
          <a:xfrm>
            <a:off x="1499040" y="5084640"/>
            <a:ext cx="350280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Homogeneidade/Coerência</a:t>
            </a:r>
            <a:endParaRPr b="0" lang="pt-BR" sz="2400" spc="-1" strike="noStrike">
              <a:latin typeface="Arial"/>
            </a:endParaRPr>
          </a:p>
        </p:txBody>
      </p:sp>
      <p:sp>
        <p:nvSpPr>
          <p:cNvPr id="457" name="CustomShape 18"/>
          <p:cNvSpPr/>
          <p:nvPr/>
        </p:nvSpPr>
        <p:spPr>
          <a:xfrm>
            <a:off x="2414160" y="5734080"/>
            <a:ext cx="513180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000000"/>
                </a:solidFill>
                <a:latin typeface="Times New Roman"/>
              </a:rPr>
              <a:t>Significação de códigos e denominações</a:t>
            </a:r>
            <a:endParaRPr b="0" lang="pt-BR" sz="2400" spc="-1" strike="noStrike">
              <a:latin typeface="Arial"/>
            </a:endParaRPr>
          </a:p>
        </p:txBody>
      </p:sp>
      <p:sp>
        <p:nvSpPr>
          <p:cNvPr id="458" name="CustomShape 19"/>
          <p:cNvSpPr/>
          <p:nvPr/>
        </p:nvSpPr>
        <p:spPr>
          <a:xfrm>
            <a:off x="5084640" y="814320"/>
            <a:ext cx="2382480" cy="453960"/>
          </a:xfrm>
          <a:prstGeom prst="rect">
            <a:avLst/>
          </a:prstGeom>
          <a:noFill/>
          <a:ln w="12600">
            <a:noFill/>
          </a:ln>
        </p:spPr>
        <p:style>
          <a:lnRef idx="0"/>
          <a:fillRef idx="0"/>
          <a:effectRef idx="0"/>
          <a:fontRef idx="minor"/>
        </p:style>
        <p:txBody>
          <a:bodyPr lIns="90360" rIns="90360" tIns="44280" bIns="44280">
            <a:spAutoFit/>
          </a:bodyPr>
          <a:p>
            <a:pPr>
              <a:lnSpc>
                <a:spcPct val="100000"/>
              </a:lnSpc>
            </a:pPr>
            <a:r>
              <a:rPr b="0" lang="pt-BR" sz="2400" spc="-1" strike="noStrike">
                <a:solidFill>
                  <a:srgbClr val="000000"/>
                </a:solidFill>
                <a:latin typeface="Times New Roman"/>
              </a:rPr>
              <a:t>Compatibilidade</a:t>
            </a:r>
            <a:endParaRPr b="0" lang="pt-BR" sz="2400" spc="-1" strike="noStrike">
              <a:latin typeface="Arial"/>
            </a:endParaRPr>
          </a:p>
        </p:txBody>
      </p:sp>
      <p:pic>
        <p:nvPicPr>
          <p:cNvPr id="459" name="Picture 76" descr=""/>
          <p:cNvPicPr/>
          <p:nvPr/>
        </p:nvPicPr>
        <p:blipFill>
          <a:blip r:embed="rId1"/>
          <a:stretch/>
        </p:blipFill>
        <p:spPr>
          <a:xfrm>
            <a:off x="7308720" y="4508640"/>
            <a:ext cx="647280" cy="1161720"/>
          </a:xfrm>
          <a:prstGeom prst="rect">
            <a:avLst/>
          </a:prstGeom>
          <a:ln w="12600">
            <a:noFill/>
          </a:ln>
        </p:spPr>
      </p:pic>
      <p:sp>
        <p:nvSpPr>
          <p:cNvPr id="460" name="CustomShape 20"/>
          <p:cNvSpPr/>
          <p:nvPr/>
        </p:nvSpPr>
        <p:spPr>
          <a:xfrm>
            <a:off x="3103560" y="124452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1" name="CustomShape 21"/>
          <p:cNvSpPr/>
          <p:nvPr/>
        </p:nvSpPr>
        <p:spPr>
          <a:xfrm>
            <a:off x="4932360" y="88884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2" name="CustomShape 22"/>
          <p:cNvSpPr/>
          <p:nvPr/>
        </p:nvSpPr>
        <p:spPr>
          <a:xfrm>
            <a:off x="969840" y="203688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3" name="CustomShape 23"/>
          <p:cNvSpPr/>
          <p:nvPr/>
        </p:nvSpPr>
        <p:spPr>
          <a:xfrm>
            <a:off x="817560" y="279720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4" name="CustomShape 24"/>
          <p:cNvSpPr/>
          <p:nvPr/>
        </p:nvSpPr>
        <p:spPr>
          <a:xfrm>
            <a:off x="817560" y="366084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5" name="CustomShape 25"/>
          <p:cNvSpPr/>
          <p:nvPr/>
        </p:nvSpPr>
        <p:spPr>
          <a:xfrm>
            <a:off x="893880" y="459576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6" name="CustomShape 26"/>
          <p:cNvSpPr/>
          <p:nvPr/>
        </p:nvSpPr>
        <p:spPr>
          <a:xfrm>
            <a:off x="1351080" y="515952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7" name="CustomShape 27"/>
          <p:cNvSpPr/>
          <p:nvPr/>
        </p:nvSpPr>
        <p:spPr>
          <a:xfrm>
            <a:off x="2268360" y="5808600"/>
            <a:ext cx="163080" cy="163080"/>
          </a:xfrm>
          <a:prstGeom prst="ellipse">
            <a:avLst/>
          </a:prstGeom>
          <a:solidFill>
            <a:srgbClr val="d93192"/>
          </a:solidFill>
          <a:ln w="12600">
            <a:solidFill>
              <a:schemeClr val="accent2"/>
            </a:solidFill>
            <a:round/>
          </a:ln>
        </p:spPr>
        <p:style>
          <a:lnRef idx="0"/>
          <a:fillRef idx="0"/>
          <a:effectRef idx="0"/>
          <a:fontRef idx="minor"/>
        </p:style>
      </p:sp>
      <p:sp>
        <p:nvSpPr>
          <p:cNvPr id="468" name="CustomShape 28"/>
          <p:cNvSpPr/>
          <p:nvPr/>
        </p:nvSpPr>
        <p:spPr>
          <a:xfrm>
            <a:off x="3332160" y="1320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69" name="CustomShape 29"/>
          <p:cNvSpPr/>
          <p:nvPr/>
        </p:nvSpPr>
        <p:spPr>
          <a:xfrm>
            <a:off x="3484440" y="1320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0" name="CustomShape 30"/>
          <p:cNvSpPr/>
          <p:nvPr/>
        </p:nvSpPr>
        <p:spPr>
          <a:xfrm>
            <a:off x="3637080" y="1320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1" name="CustomShape 31"/>
          <p:cNvSpPr/>
          <p:nvPr/>
        </p:nvSpPr>
        <p:spPr>
          <a:xfrm>
            <a:off x="3789360" y="1320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2" name="CustomShape 32"/>
          <p:cNvSpPr/>
          <p:nvPr/>
        </p:nvSpPr>
        <p:spPr>
          <a:xfrm>
            <a:off x="1198440" y="2112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3" name="CustomShape 33"/>
          <p:cNvSpPr/>
          <p:nvPr/>
        </p:nvSpPr>
        <p:spPr>
          <a:xfrm>
            <a:off x="1351080" y="2112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4" name="CustomShape 34"/>
          <p:cNvSpPr/>
          <p:nvPr/>
        </p:nvSpPr>
        <p:spPr>
          <a:xfrm>
            <a:off x="1503360" y="211284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5" name="CustomShape 35"/>
          <p:cNvSpPr/>
          <p:nvPr/>
        </p:nvSpPr>
        <p:spPr>
          <a:xfrm>
            <a:off x="1046160" y="287352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6" name="CustomShape 36"/>
          <p:cNvSpPr/>
          <p:nvPr/>
        </p:nvSpPr>
        <p:spPr>
          <a:xfrm>
            <a:off x="1198440" y="287352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7" name="CustomShape 37"/>
          <p:cNvSpPr/>
          <p:nvPr/>
        </p:nvSpPr>
        <p:spPr>
          <a:xfrm>
            <a:off x="1046160" y="373680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8" name="CustomShape 38"/>
          <p:cNvSpPr/>
          <p:nvPr/>
        </p:nvSpPr>
        <p:spPr>
          <a:xfrm>
            <a:off x="1198440" y="373680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79" name="CustomShape 39"/>
          <p:cNvSpPr/>
          <p:nvPr/>
        </p:nvSpPr>
        <p:spPr>
          <a:xfrm>
            <a:off x="1122480" y="467208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80" name="CustomShape 40"/>
          <p:cNvSpPr/>
          <p:nvPr/>
        </p:nvSpPr>
        <p:spPr>
          <a:xfrm>
            <a:off x="1274760" y="467208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81" name="CustomShape 41"/>
          <p:cNvSpPr/>
          <p:nvPr/>
        </p:nvSpPr>
        <p:spPr>
          <a:xfrm>
            <a:off x="1427040" y="4672080"/>
            <a:ext cx="90000" cy="91800"/>
          </a:xfrm>
          <a:prstGeom prst="ellipse">
            <a:avLst/>
          </a:prstGeom>
          <a:solidFill>
            <a:srgbClr val="d93192"/>
          </a:solidFill>
          <a:ln w="12600">
            <a:solidFill>
              <a:schemeClr val="accent2"/>
            </a:solidFill>
            <a:round/>
          </a:ln>
        </p:spPr>
        <p:style>
          <a:lnRef idx="0"/>
          <a:fillRef idx="0"/>
          <a:effectRef idx="0"/>
          <a:fontRef idx="minor"/>
        </p:style>
      </p:sp>
      <p:sp>
        <p:nvSpPr>
          <p:cNvPr id="482" name="CustomShape 42"/>
          <p:cNvSpPr/>
          <p:nvPr/>
        </p:nvSpPr>
        <p:spPr>
          <a:xfrm>
            <a:off x="3941640" y="1320840"/>
            <a:ext cx="90000" cy="91800"/>
          </a:xfrm>
          <a:prstGeom prst="ellipse">
            <a:avLst/>
          </a:prstGeom>
          <a:solidFill>
            <a:srgbClr val="d93192"/>
          </a:solidFill>
          <a:ln w="12600">
            <a:solidFill>
              <a:schemeClr val="accent2"/>
            </a:solidFill>
            <a:round/>
          </a:ln>
        </p:spPr>
        <p:style>
          <a:lnRef idx="0"/>
          <a:fillRef idx="0"/>
          <a:effectRef idx="0"/>
          <a:fontRef idx="minor"/>
        </p:style>
      </p:sp>
      <p:grpSp>
        <p:nvGrpSpPr>
          <p:cNvPr id="483" name="Group 43"/>
          <p:cNvGrpSpPr/>
          <p:nvPr/>
        </p:nvGrpSpPr>
        <p:grpSpPr>
          <a:xfrm>
            <a:off x="7728120" y="5707080"/>
            <a:ext cx="1144080" cy="631440"/>
            <a:chOff x="7728120" y="5707080"/>
            <a:chExt cx="1144080" cy="631440"/>
          </a:xfrm>
        </p:grpSpPr>
        <p:sp>
          <p:nvSpPr>
            <p:cNvPr id="484" name="CustomShape 44"/>
            <p:cNvSpPr/>
            <p:nvPr/>
          </p:nvSpPr>
          <p:spPr>
            <a:xfrm>
              <a:off x="7728120" y="5727600"/>
              <a:ext cx="1144080" cy="610920"/>
            </a:xfrm>
            <a:custGeom>
              <a:avLst/>
              <a:gdLst/>
              <a:ahLst/>
              <a:rect l="l" t="t" r="r" b="b"/>
              <a:pathLst>
                <a:path w="721" h="385">
                  <a:moveTo>
                    <a:pt x="49" y="73"/>
                  </a:moveTo>
                  <a:lnTo>
                    <a:pt x="64" y="63"/>
                  </a:lnTo>
                  <a:lnTo>
                    <a:pt x="83" y="53"/>
                  </a:lnTo>
                  <a:lnTo>
                    <a:pt x="102" y="45"/>
                  </a:lnTo>
                  <a:lnTo>
                    <a:pt x="121" y="38"/>
                  </a:lnTo>
                  <a:lnTo>
                    <a:pt x="151" y="28"/>
                  </a:lnTo>
                  <a:lnTo>
                    <a:pt x="185" y="20"/>
                  </a:lnTo>
                  <a:lnTo>
                    <a:pt x="211" y="15"/>
                  </a:lnTo>
                  <a:lnTo>
                    <a:pt x="241" y="10"/>
                  </a:lnTo>
                  <a:lnTo>
                    <a:pt x="264" y="8"/>
                  </a:lnTo>
                  <a:lnTo>
                    <a:pt x="294" y="3"/>
                  </a:lnTo>
                  <a:lnTo>
                    <a:pt x="317" y="3"/>
                  </a:lnTo>
                  <a:lnTo>
                    <a:pt x="347" y="0"/>
                  </a:lnTo>
                  <a:lnTo>
                    <a:pt x="373" y="0"/>
                  </a:lnTo>
                  <a:lnTo>
                    <a:pt x="411" y="3"/>
                  </a:lnTo>
                  <a:lnTo>
                    <a:pt x="441" y="5"/>
                  </a:lnTo>
                  <a:lnTo>
                    <a:pt x="471" y="10"/>
                  </a:lnTo>
                  <a:lnTo>
                    <a:pt x="501" y="13"/>
                  </a:lnTo>
                  <a:lnTo>
                    <a:pt x="524" y="18"/>
                  </a:lnTo>
                  <a:lnTo>
                    <a:pt x="554" y="23"/>
                  </a:lnTo>
                  <a:lnTo>
                    <a:pt x="584" y="33"/>
                  </a:lnTo>
                  <a:lnTo>
                    <a:pt x="614" y="43"/>
                  </a:lnTo>
                  <a:lnTo>
                    <a:pt x="637" y="53"/>
                  </a:lnTo>
                  <a:lnTo>
                    <a:pt x="656" y="63"/>
                  </a:lnTo>
                  <a:lnTo>
                    <a:pt x="671" y="73"/>
                  </a:lnTo>
                  <a:lnTo>
                    <a:pt x="697" y="95"/>
                  </a:lnTo>
                  <a:lnTo>
                    <a:pt x="709" y="108"/>
                  </a:lnTo>
                  <a:lnTo>
                    <a:pt x="716" y="128"/>
                  </a:lnTo>
                  <a:lnTo>
                    <a:pt x="720" y="141"/>
                  </a:lnTo>
                  <a:lnTo>
                    <a:pt x="716" y="156"/>
                  </a:lnTo>
                  <a:lnTo>
                    <a:pt x="712" y="168"/>
                  </a:lnTo>
                  <a:lnTo>
                    <a:pt x="705" y="181"/>
                  </a:lnTo>
                  <a:lnTo>
                    <a:pt x="690" y="196"/>
                  </a:lnTo>
                  <a:lnTo>
                    <a:pt x="671" y="213"/>
                  </a:lnTo>
                  <a:lnTo>
                    <a:pt x="641" y="228"/>
                  </a:lnTo>
                  <a:lnTo>
                    <a:pt x="611" y="243"/>
                  </a:lnTo>
                  <a:lnTo>
                    <a:pt x="581" y="253"/>
                  </a:lnTo>
                  <a:lnTo>
                    <a:pt x="562" y="259"/>
                  </a:lnTo>
                  <a:lnTo>
                    <a:pt x="554" y="274"/>
                  </a:lnTo>
                  <a:lnTo>
                    <a:pt x="539" y="289"/>
                  </a:lnTo>
                  <a:lnTo>
                    <a:pt x="524" y="306"/>
                  </a:lnTo>
                  <a:lnTo>
                    <a:pt x="509" y="319"/>
                  </a:lnTo>
                  <a:lnTo>
                    <a:pt x="486" y="334"/>
                  </a:lnTo>
                  <a:lnTo>
                    <a:pt x="464" y="349"/>
                  </a:lnTo>
                  <a:lnTo>
                    <a:pt x="441" y="359"/>
                  </a:lnTo>
                  <a:lnTo>
                    <a:pt x="415" y="369"/>
                  </a:lnTo>
                  <a:lnTo>
                    <a:pt x="385" y="379"/>
                  </a:lnTo>
                  <a:lnTo>
                    <a:pt x="351" y="384"/>
                  </a:lnTo>
                  <a:lnTo>
                    <a:pt x="385" y="369"/>
                  </a:lnTo>
                  <a:lnTo>
                    <a:pt x="407" y="359"/>
                  </a:lnTo>
                  <a:lnTo>
                    <a:pt x="426" y="344"/>
                  </a:lnTo>
                  <a:lnTo>
                    <a:pt x="445" y="329"/>
                  </a:lnTo>
                  <a:lnTo>
                    <a:pt x="460" y="314"/>
                  </a:lnTo>
                  <a:lnTo>
                    <a:pt x="471" y="299"/>
                  </a:lnTo>
                  <a:lnTo>
                    <a:pt x="483" y="281"/>
                  </a:lnTo>
                  <a:lnTo>
                    <a:pt x="486" y="276"/>
                  </a:lnTo>
                  <a:lnTo>
                    <a:pt x="460" y="279"/>
                  </a:lnTo>
                  <a:lnTo>
                    <a:pt x="426" y="281"/>
                  </a:lnTo>
                  <a:lnTo>
                    <a:pt x="388" y="284"/>
                  </a:lnTo>
                  <a:lnTo>
                    <a:pt x="362" y="284"/>
                  </a:lnTo>
                  <a:lnTo>
                    <a:pt x="339" y="284"/>
                  </a:lnTo>
                  <a:lnTo>
                    <a:pt x="317" y="284"/>
                  </a:lnTo>
                  <a:lnTo>
                    <a:pt x="290" y="281"/>
                  </a:lnTo>
                  <a:lnTo>
                    <a:pt x="260" y="279"/>
                  </a:lnTo>
                  <a:lnTo>
                    <a:pt x="230" y="274"/>
                  </a:lnTo>
                  <a:lnTo>
                    <a:pt x="196" y="269"/>
                  </a:lnTo>
                  <a:lnTo>
                    <a:pt x="170" y="264"/>
                  </a:lnTo>
                  <a:lnTo>
                    <a:pt x="139" y="253"/>
                  </a:lnTo>
                  <a:lnTo>
                    <a:pt x="117" y="246"/>
                  </a:lnTo>
                  <a:lnTo>
                    <a:pt x="94" y="238"/>
                  </a:lnTo>
                  <a:lnTo>
                    <a:pt x="68" y="223"/>
                  </a:lnTo>
                  <a:lnTo>
                    <a:pt x="49" y="213"/>
                  </a:lnTo>
                  <a:lnTo>
                    <a:pt x="30" y="201"/>
                  </a:lnTo>
                  <a:lnTo>
                    <a:pt x="15" y="183"/>
                  </a:lnTo>
                  <a:lnTo>
                    <a:pt x="4" y="163"/>
                  </a:lnTo>
                  <a:lnTo>
                    <a:pt x="0" y="148"/>
                  </a:lnTo>
                  <a:lnTo>
                    <a:pt x="0" y="128"/>
                  </a:lnTo>
                  <a:lnTo>
                    <a:pt x="8" y="115"/>
                  </a:lnTo>
                  <a:lnTo>
                    <a:pt x="11" y="103"/>
                  </a:lnTo>
                  <a:lnTo>
                    <a:pt x="26" y="88"/>
                  </a:lnTo>
                  <a:lnTo>
                    <a:pt x="49" y="73"/>
                  </a:lnTo>
                </a:path>
              </a:pathLst>
            </a:custGeom>
            <a:solidFill>
              <a:srgbClr val="ffffff"/>
            </a:solidFill>
            <a:ln w="25560">
              <a:solidFill>
                <a:schemeClr val="accent2"/>
              </a:solidFill>
              <a:round/>
            </a:ln>
          </p:spPr>
          <p:style>
            <a:lnRef idx="0"/>
            <a:fillRef idx="0"/>
            <a:effectRef idx="0"/>
            <a:fontRef idx="minor"/>
          </p:style>
        </p:sp>
        <p:sp>
          <p:nvSpPr>
            <p:cNvPr id="485" name="CustomShape 45"/>
            <p:cNvSpPr/>
            <p:nvPr/>
          </p:nvSpPr>
          <p:spPr>
            <a:xfrm>
              <a:off x="8012160" y="5707080"/>
              <a:ext cx="485280" cy="45396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2400" spc="-1" strike="noStrike">
                  <a:solidFill>
                    <a:srgbClr val="b50069"/>
                  </a:solidFill>
                  <a:latin typeface="Times New Roman"/>
                </a:rPr>
                <a:t>18</a:t>
              </a:r>
              <a:endParaRPr b="0" lang="pt-BR" sz="2400" spc="-1" strike="noStrike">
                <a:latin typeface="Arial"/>
              </a:endParaRPr>
            </a:p>
          </p:txBody>
        </p:sp>
      </p:grpSp>
      <p:sp>
        <p:nvSpPr>
          <p:cNvPr id="486" name="CustomShape 46"/>
          <p:cNvSpPr/>
          <p:nvPr/>
        </p:nvSpPr>
        <p:spPr>
          <a:xfrm>
            <a:off x="7361280" y="5499000"/>
            <a:ext cx="672840" cy="825120"/>
          </a:xfrm>
          <a:custGeom>
            <a:avLst/>
            <a:gdLst/>
            <a:ahLst/>
            <a:rect l="l" t="t" r="r" b="b"/>
            <a:pathLst>
              <a:path w="21600" h="21600">
                <a:moveTo>
                  <a:pt x="21600" y="21600"/>
                </a:moveTo>
                <a:cubicBezTo>
                  <a:pt x="9670" y="21600"/>
                  <a:pt x="0" y="11929"/>
                  <a:pt x="0" y="0"/>
                </a:cubicBezTo>
                <a:moveTo>
                  <a:pt x="21600" y="21600"/>
                </a:moveTo>
                <a:cubicBezTo>
                  <a:pt x="9670" y="21600"/>
                  <a:pt x="0" y="11929"/>
                  <a:pt x="0" y="0"/>
                </a:cubicBezTo>
                <a:lnTo>
                  <a:pt x="21600" y="0"/>
                </a:lnTo>
                <a:close/>
              </a:path>
            </a:pathLst>
          </a:custGeom>
          <a:noFill/>
          <a:ln w="25560">
            <a:solidFill>
              <a:schemeClr val="accent2"/>
            </a:solidFill>
            <a:round/>
            <a:headEnd len="med" type="triangle" w="med"/>
          </a:ln>
        </p:spPr>
        <p:style>
          <a:lnRef idx="0"/>
          <a:fillRef idx="0"/>
          <a:effectRef idx="0"/>
          <a:fontRef idx="minor"/>
        </p:style>
      </p:sp>
      <p:sp>
        <p:nvSpPr>
          <p:cNvPr id="487" name="CustomShape 47"/>
          <p:cNvSpPr/>
          <p:nvPr/>
        </p:nvSpPr>
        <p:spPr>
          <a:xfrm>
            <a:off x="4417560" y="4038480"/>
            <a:ext cx="2969280" cy="514440"/>
          </a:xfrm>
          <a:prstGeom prst="rect">
            <a:avLst/>
          </a:prstGeom>
          <a:noFill/>
          <a:ln w="12600">
            <a:noFill/>
          </a:ln>
        </p:spPr>
        <p:style>
          <a:lnRef idx="0"/>
          <a:fillRef idx="0"/>
          <a:effectRef idx="0"/>
          <a:fontRef idx="minor"/>
        </p:style>
        <p:txBody>
          <a:bodyPr wrap="none" lIns="90360" rIns="90360" tIns="44280" bIns="44280">
            <a:spAutoFit/>
          </a:bodyPr>
          <a:p>
            <a:pPr>
              <a:lnSpc>
                <a:spcPct val="100000"/>
              </a:lnSpc>
            </a:pPr>
            <a:r>
              <a:rPr b="0" lang="pt-BR" sz="1400" spc="-1" strike="noStrike">
                <a:solidFill>
                  <a:srgbClr val="000000"/>
                </a:solidFill>
                <a:latin typeface="Times New Roman"/>
              </a:rPr>
              <a:t>Fonte:  apresentação de André Bisseret</a:t>
            </a:r>
            <a:endParaRPr b="0" lang="pt-BR" sz="1400" spc="-1" strike="noStrike">
              <a:latin typeface="Arial"/>
            </a:endParaRPr>
          </a:p>
          <a:p>
            <a:pPr>
              <a:lnSpc>
                <a:spcPct val="100000"/>
              </a:lnSpc>
            </a:pPr>
            <a:r>
              <a:rPr b="0" lang="pt-BR" sz="1400" spc="-1" strike="noStrike">
                <a:solidFill>
                  <a:srgbClr val="000000"/>
                </a:solidFill>
                <a:latin typeface="Times New Roman"/>
              </a:rPr>
              <a:t>Adaptado por Cassandra Ribeiro</a:t>
            </a:r>
            <a:endParaRPr b="0" lang="pt-BR" sz="1400" spc="-1" strike="noStrike">
              <a:latin typeface="Arial"/>
            </a:endParaRPr>
          </a:p>
        </p:txBody>
      </p:sp>
      <p:sp>
        <p:nvSpPr>
          <p:cNvPr id="488" name="CustomShape 48"/>
          <p:cNvSpPr/>
          <p:nvPr/>
        </p:nvSpPr>
        <p:spPr>
          <a:xfrm rot="21427800">
            <a:off x="4344840" y="1341360"/>
            <a:ext cx="4190760" cy="2885760"/>
          </a:xfrm>
          <a:custGeom>
            <a:avLst/>
            <a:gdLst/>
            <a:ahLst/>
            <a:rect l="0" t="0" r="r" b="b"/>
            <a:pathLst>
              <a:path w="11652" h="8030">
                <a:moveTo>
                  <a:pt x="0" y="13"/>
                </a:moveTo>
                <a:lnTo>
                  <a:pt x="11642" y="0"/>
                </a:lnTo>
                <a:moveTo>
                  <a:pt x="10" y="8029"/>
                </a:moveTo>
                <a:cubicBezTo>
                  <a:pt x="1570" y="5794"/>
                  <a:pt x="3885" y="4277"/>
                  <a:pt x="5826" y="4275"/>
                </a:cubicBezTo>
                <a:cubicBezTo>
                  <a:pt x="7767" y="4273"/>
                  <a:pt x="10084" y="5784"/>
                  <a:pt x="11651" y="8016"/>
                </a:cubicBezTo>
              </a:path>
            </a:pathLst>
          </a:custGeom>
          <a:ln>
            <a:noFill/>
          </a:ln>
        </p:spPr>
        <p:style>
          <a:lnRef idx="0"/>
          <a:fillRef idx="0"/>
          <a:effectRef idx="0"/>
          <a:fontRef idx="minor"/>
        </p:style>
        <p:txBody>
          <a:bodyPr wrap="none" lIns="90000" rIns="90000" tIns="45000" bIns="45000" anchorCtr="1">
            <a:prstTxWarp prst="textDeflateBottom"/>
            <a:noAutofit/>
          </a:bodyPr>
          <a:p>
            <a:pPr algn="ctr">
              <a:lnSpc>
                <a:spcPct val="100000"/>
              </a:lnSpc>
            </a:pPr>
            <a:r>
              <a:rPr b="0" lang="pt-BR" sz="3600" spc="-1" strike="noStrike">
                <a:solidFill>
                  <a:srgbClr val="ffffff"/>
                </a:solidFill>
                <a:latin typeface="Impact"/>
              </a:rPr>
              <a:t>Os critérios </a:t>
            </a:r>
            <a:endParaRPr b="0" lang="pt-BR" sz="3600" spc="-1" strike="noStrike">
              <a:latin typeface="Arial"/>
            </a:endParaRPr>
          </a:p>
          <a:p>
            <a:pPr algn="ctr">
              <a:lnSpc>
                <a:spcPct val="100000"/>
              </a:lnSpc>
            </a:pPr>
            <a:r>
              <a:rPr b="0" lang="pt-BR" sz="3600" spc="-1" strike="noStrike">
                <a:solidFill>
                  <a:srgbClr val="ffffff"/>
                </a:solidFill>
                <a:latin typeface="Impact"/>
              </a:rPr>
              <a:t>de </a:t>
            </a:r>
            <a:endParaRPr b="0" lang="pt-BR" sz="3600" spc="-1" strike="noStrike">
              <a:latin typeface="Arial"/>
            </a:endParaRPr>
          </a:p>
          <a:p>
            <a:pPr algn="ctr">
              <a:lnSpc>
                <a:spcPct val="100000"/>
              </a:lnSpc>
            </a:pPr>
            <a:r>
              <a:rPr b="0" lang="pt-BR" sz="3600" spc="-1" strike="noStrike">
                <a:solidFill>
                  <a:srgbClr val="ffffff"/>
                </a:solidFill>
                <a:latin typeface="Impact"/>
              </a:rPr>
              <a:t>Bastien &amp; Scapin</a:t>
            </a:r>
            <a:endParaRPr b="0" lang="pt-BR" sz="3600" spc="-1" strike="noStrike">
              <a:latin typeface="Arial"/>
            </a:endParaRPr>
          </a:p>
        </p:txBody>
      </p:sp>
      <p:pic>
        <p:nvPicPr>
          <p:cNvPr id="489" name="Picture 18" descr=""/>
          <p:cNvPicPr/>
          <p:nvPr/>
        </p:nvPicPr>
        <p:blipFill>
          <a:blip r:embed="rId2"/>
          <a:stretch/>
        </p:blipFill>
        <p:spPr>
          <a:xfrm>
            <a:off x="142920" y="214200"/>
            <a:ext cx="542520" cy="1145880"/>
          </a:xfrm>
          <a:prstGeom prst="rect">
            <a:avLst/>
          </a:prstGeom>
          <a:ln w="9360">
            <a:noFill/>
          </a:ln>
        </p:spPr>
      </p:pic>
      <p:pic>
        <p:nvPicPr>
          <p:cNvPr id="490" name="" descr=""/>
          <p:cNvPicPr/>
          <p:nvPr/>
        </p:nvPicPr>
        <p:blipFill>
          <a:blip r:embed="rId3"/>
          <a:stretch/>
        </p:blipFill>
        <p:spPr>
          <a:xfrm>
            <a:off x="8013600" y="4521240"/>
            <a:ext cx="622440" cy="11174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04920" y="2286000"/>
            <a:ext cx="6705360" cy="456840"/>
          </a:xfrm>
          <a:prstGeom prst="rect">
            <a:avLst/>
          </a:prstGeom>
          <a:noFill/>
          <a:ln w="9360">
            <a:noFill/>
          </a:ln>
        </p:spPr>
        <p:style>
          <a:lnRef idx="0"/>
          <a:fillRef idx="0"/>
          <a:effectRef idx="0"/>
          <a:fontRef idx="minor"/>
        </p:style>
      </p:sp>
      <p:sp>
        <p:nvSpPr>
          <p:cNvPr id="182" name="CustomShape 2"/>
          <p:cNvSpPr/>
          <p:nvPr/>
        </p:nvSpPr>
        <p:spPr>
          <a:xfrm>
            <a:off x="539640" y="1557360"/>
            <a:ext cx="8229240" cy="4800240"/>
          </a:xfrm>
          <a:prstGeom prst="rect">
            <a:avLst/>
          </a:prstGeom>
          <a:noFill/>
          <a:ln w="9360">
            <a:noFill/>
          </a:ln>
        </p:spPr>
        <p:style>
          <a:lnRef idx="0"/>
          <a:fillRef idx="0"/>
          <a:effectRef idx="0"/>
          <a:fontRef idx="minor"/>
        </p:style>
        <p:txBody>
          <a:bodyPr lIns="92160" rIns="92160" tIns="46080" bIns="46080">
            <a:noAutofit/>
          </a:bodyPr>
          <a:p>
            <a:pPr marL="343080" indent="-342720">
              <a:lnSpc>
                <a:spcPct val="110000"/>
              </a:lnSpc>
              <a:spcBef>
                <a:spcPts val="201"/>
              </a:spcBef>
            </a:pPr>
            <a:endParaRPr b="0" lang="pt-BR" sz="1800" spc="-1" strike="noStrike">
              <a:latin typeface="Arial"/>
            </a:endParaRPr>
          </a:p>
          <a:p>
            <a:pPr marL="343080" indent="-342720">
              <a:lnSpc>
                <a:spcPct val="100000"/>
              </a:lnSpc>
            </a:pPr>
            <a:r>
              <a:rPr b="0" lang="pt-BR" sz="2400" spc="-1" strike="noStrike">
                <a:solidFill>
                  <a:srgbClr val="000000"/>
                </a:solidFill>
                <a:latin typeface="Times New Roman"/>
              </a:rPr>
              <a:t>A ergonomia se situa no interior do triângulo de interações entre a tarefa, a ferramenta e o usuário.</a:t>
            </a:r>
            <a:endParaRPr b="0" lang="pt-BR" sz="2400" spc="-1" strike="noStrike">
              <a:latin typeface="Arial"/>
            </a:endParaRPr>
          </a:p>
          <a:p>
            <a:pPr marL="343080" indent="-342720">
              <a:lnSpc>
                <a:spcPct val="150000"/>
              </a:lnSpc>
              <a:spcBef>
                <a:spcPts val="479"/>
              </a:spcBef>
            </a:pPr>
            <a:endParaRPr b="0" lang="pt-BR" sz="2400" spc="-1" strike="noStrike">
              <a:latin typeface="Arial"/>
            </a:endParaRPr>
          </a:p>
        </p:txBody>
      </p:sp>
      <p:sp>
        <p:nvSpPr>
          <p:cNvPr id="183" name="TextShape 3"/>
          <p:cNvSpPr txBox="1"/>
          <p:nvPr/>
        </p:nvSpPr>
        <p:spPr>
          <a:xfrm>
            <a:off x="0" y="152280"/>
            <a:ext cx="9143640" cy="828360"/>
          </a:xfrm>
          <a:prstGeom prst="rect">
            <a:avLst/>
          </a:prstGeom>
          <a:noFill/>
          <a:ln>
            <a:noFill/>
          </a:ln>
        </p:spPr>
        <p:txBody>
          <a:bodyPr anchor="ctr">
            <a:normAutofit/>
          </a:bodyPr>
          <a:p>
            <a:pPr algn="ctr">
              <a:lnSpc>
                <a:spcPct val="100000"/>
              </a:lnSpc>
            </a:pPr>
            <a:r>
              <a:rPr b="1" lang="fr-FR" sz="4000" spc="-1" strike="noStrike">
                <a:solidFill>
                  <a:srgbClr val="1f497d"/>
                </a:solidFill>
                <a:latin typeface="Calibri"/>
              </a:rPr>
              <a:t>A ergonomia:</a:t>
            </a:r>
            <a:endParaRPr b="0" lang="fr-FR" sz="4000" spc="-1" strike="noStrike">
              <a:solidFill>
                <a:srgbClr val="000000"/>
              </a:solidFill>
              <a:latin typeface="Arial"/>
            </a:endParaRPr>
          </a:p>
        </p:txBody>
      </p:sp>
      <p:sp>
        <p:nvSpPr>
          <p:cNvPr id="184" name="CustomShape 4"/>
          <p:cNvSpPr/>
          <p:nvPr/>
        </p:nvSpPr>
        <p:spPr>
          <a:xfrm>
            <a:off x="1917720" y="3535200"/>
            <a:ext cx="4944600" cy="2107800"/>
          </a:xfrm>
          <a:prstGeom prst="ellipse">
            <a:avLst/>
          </a:prstGeom>
          <a:solidFill>
            <a:srgbClr val="ffffff"/>
          </a:solidFill>
          <a:ln w="9360">
            <a:solidFill>
              <a:srgbClr val="000000"/>
            </a:solidFill>
            <a:round/>
          </a:ln>
        </p:spPr>
        <p:style>
          <a:lnRef idx="0"/>
          <a:fillRef idx="0"/>
          <a:effectRef idx="0"/>
          <a:fontRef idx="minor"/>
        </p:style>
      </p:sp>
      <p:sp>
        <p:nvSpPr>
          <p:cNvPr id="185" name="CustomShape 5"/>
          <p:cNvSpPr/>
          <p:nvPr/>
        </p:nvSpPr>
        <p:spPr>
          <a:xfrm>
            <a:off x="3664080" y="3711600"/>
            <a:ext cx="1161720" cy="526680"/>
          </a:xfrm>
          <a:prstGeom prst="rect">
            <a:avLst/>
          </a:prstGeom>
          <a:solidFill>
            <a:srgbClr val="ffffff"/>
          </a:solidFill>
          <a:ln w="9360">
            <a:noFill/>
          </a:ln>
        </p:spPr>
        <p:style>
          <a:lnRef idx="0"/>
          <a:fillRef idx="0"/>
          <a:effectRef idx="0"/>
          <a:fontRef idx="minor"/>
        </p:style>
        <p:txBody>
          <a:bodyPr lIns="90000" rIns="90000" tIns="45000" bIns="45000">
            <a:noAutofit/>
          </a:bodyPr>
          <a:p>
            <a:pPr algn="ctr">
              <a:lnSpc>
                <a:spcPct val="100000"/>
              </a:lnSpc>
            </a:pPr>
            <a:r>
              <a:rPr b="1" lang="pt-BR" sz="2000" spc="-1" strike="noStrike">
                <a:solidFill>
                  <a:srgbClr val="000000"/>
                </a:solidFill>
                <a:latin typeface="Times New Roman"/>
              </a:rPr>
              <a:t>Usuário</a:t>
            </a:r>
            <a:endParaRPr b="0" lang="pt-BR" sz="2000" spc="-1" strike="noStrike">
              <a:latin typeface="Arial"/>
            </a:endParaRPr>
          </a:p>
        </p:txBody>
      </p:sp>
      <p:sp>
        <p:nvSpPr>
          <p:cNvPr id="186" name="CustomShape 6"/>
          <p:cNvSpPr/>
          <p:nvPr/>
        </p:nvSpPr>
        <p:spPr>
          <a:xfrm>
            <a:off x="2340000" y="4529160"/>
            <a:ext cx="1614240" cy="526680"/>
          </a:xfrm>
          <a:prstGeom prst="rect">
            <a:avLst/>
          </a:prstGeom>
          <a:solidFill>
            <a:srgbClr val="ffffff"/>
          </a:solidFill>
          <a:ln w="9360">
            <a:noFill/>
          </a:ln>
        </p:spPr>
        <p:style>
          <a:lnRef idx="0"/>
          <a:fillRef idx="0"/>
          <a:effectRef idx="0"/>
          <a:fontRef idx="minor"/>
        </p:style>
        <p:txBody>
          <a:bodyPr lIns="90000" rIns="90000" tIns="45000" bIns="45000">
            <a:noAutofit/>
          </a:bodyPr>
          <a:p>
            <a:pPr>
              <a:lnSpc>
                <a:spcPct val="100000"/>
              </a:lnSpc>
            </a:pPr>
            <a:r>
              <a:rPr b="1" lang="pt-BR" sz="2000" spc="-1" strike="noStrike">
                <a:solidFill>
                  <a:srgbClr val="000000"/>
                </a:solidFill>
                <a:latin typeface="Times New Roman"/>
              </a:rPr>
              <a:t>Ferramenta</a:t>
            </a:r>
            <a:endParaRPr b="0" lang="pt-BR" sz="2000" spc="-1" strike="noStrike">
              <a:latin typeface="Arial"/>
            </a:endParaRPr>
          </a:p>
        </p:txBody>
      </p:sp>
      <p:sp>
        <p:nvSpPr>
          <p:cNvPr id="187" name="CustomShape 7"/>
          <p:cNvSpPr/>
          <p:nvPr/>
        </p:nvSpPr>
        <p:spPr>
          <a:xfrm>
            <a:off x="4826160" y="4529160"/>
            <a:ext cx="1163160" cy="526680"/>
          </a:xfrm>
          <a:prstGeom prst="rect">
            <a:avLst/>
          </a:prstGeom>
          <a:solidFill>
            <a:srgbClr val="ffffff"/>
          </a:solidFill>
          <a:ln w="9360">
            <a:noFill/>
          </a:ln>
        </p:spPr>
        <p:style>
          <a:lnRef idx="0"/>
          <a:fillRef idx="0"/>
          <a:effectRef idx="0"/>
          <a:fontRef idx="minor"/>
        </p:style>
        <p:txBody>
          <a:bodyPr lIns="90000" rIns="90000" tIns="45000" bIns="45000">
            <a:noAutofit/>
          </a:bodyPr>
          <a:p>
            <a:pPr>
              <a:lnSpc>
                <a:spcPct val="100000"/>
              </a:lnSpc>
            </a:pPr>
            <a:r>
              <a:rPr b="1" lang="pt-BR" sz="2000" spc="-1" strike="noStrike">
                <a:solidFill>
                  <a:srgbClr val="000000"/>
                </a:solidFill>
                <a:latin typeface="Times New Roman"/>
              </a:rPr>
              <a:t>Tarefa</a:t>
            </a:r>
            <a:endParaRPr b="0" lang="pt-BR" sz="2000" spc="-1" strike="noStrike">
              <a:latin typeface="Arial"/>
            </a:endParaRPr>
          </a:p>
        </p:txBody>
      </p:sp>
      <p:sp>
        <p:nvSpPr>
          <p:cNvPr id="188" name="CustomShape 8"/>
          <p:cNvSpPr/>
          <p:nvPr/>
        </p:nvSpPr>
        <p:spPr>
          <a:xfrm>
            <a:off x="3708360" y="4175280"/>
            <a:ext cx="1294920" cy="982440"/>
          </a:xfrm>
          <a:prstGeom prst="triangle">
            <a:avLst>
              <a:gd name="adj" fmla="val 50000"/>
            </a:avLst>
          </a:prstGeom>
          <a:solidFill>
            <a:srgbClr val="ff6600"/>
          </a:solidFill>
          <a:ln w="9360">
            <a:solidFill>
              <a:srgbClr val="333333"/>
            </a:solidFill>
            <a:miter/>
          </a:ln>
        </p:spPr>
        <p:style>
          <a:lnRef idx="0"/>
          <a:fillRef idx="0"/>
          <a:effectRef idx="0"/>
          <a:fontRef idx="minor"/>
        </p:style>
      </p:sp>
      <p:sp>
        <p:nvSpPr>
          <p:cNvPr id="189" name="CustomShape 9"/>
          <p:cNvSpPr/>
          <p:nvPr/>
        </p:nvSpPr>
        <p:spPr>
          <a:xfrm>
            <a:off x="2790720" y="2786040"/>
            <a:ext cx="3725640" cy="642600"/>
          </a:xfrm>
          <a:prstGeom prst="rect">
            <a:avLst/>
          </a:prstGeom>
          <a:solidFill>
            <a:srgbClr val="ffffff"/>
          </a:solidFill>
          <a:ln w="9360">
            <a:noFill/>
          </a:ln>
        </p:spPr>
        <p:style>
          <a:lnRef idx="0"/>
          <a:fillRef idx="0"/>
          <a:effectRef idx="0"/>
          <a:fontRef idx="minor"/>
        </p:style>
        <p:txBody>
          <a:bodyPr lIns="90000" rIns="90000" tIns="45000" bIns="45000">
            <a:noAutofit/>
          </a:bodyPr>
          <a:p>
            <a:pPr algn="ctr">
              <a:lnSpc>
                <a:spcPct val="100000"/>
              </a:lnSpc>
            </a:pPr>
            <a:r>
              <a:rPr b="0" lang="pt-BR" sz="1800" spc="-1" strike="noStrike">
                <a:solidFill>
                  <a:srgbClr val="000000"/>
                </a:solidFill>
                <a:latin typeface="Times New Roman"/>
              </a:rPr>
              <a:t>A qual usuário o produto se destina (perfil e necessidades)?</a:t>
            </a:r>
            <a:endParaRPr b="0" lang="pt-BR" sz="1800" spc="-1" strike="noStrike">
              <a:latin typeface="Arial"/>
            </a:endParaRPr>
          </a:p>
        </p:txBody>
      </p:sp>
      <p:sp>
        <p:nvSpPr>
          <p:cNvPr id="190" name="CustomShape 10"/>
          <p:cNvSpPr/>
          <p:nvPr/>
        </p:nvSpPr>
        <p:spPr>
          <a:xfrm>
            <a:off x="468360" y="5675400"/>
            <a:ext cx="3671640" cy="877680"/>
          </a:xfrm>
          <a:prstGeom prst="rect">
            <a:avLst/>
          </a:prstGeom>
          <a:solidFill>
            <a:srgbClr val="ffffff"/>
          </a:solidFill>
          <a:ln w="9360">
            <a:noFill/>
          </a:ln>
        </p:spPr>
        <p:style>
          <a:lnRef idx="0"/>
          <a:fillRef idx="0"/>
          <a:effectRef idx="0"/>
          <a:fontRef idx="minor"/>
        </p:style>
        <p:txBody>
          <a:bodyPr lIns="90000" rIns="90000" tIns="45000" bIns="45000">
            <a:noAutofit/>
          </a:bodyPr>
          <a:p>
            <a:pPr>
              <a:lnSpc>
                <a:spcPct val="100000"/>
              </a:lnSpc>
            </a:pPr>
            <a:r>
              <a:rPr b="0" lang="pt-BR" sz="1800" spc="-1" strike="noStrike">
                <a:solidFill>
                  <a:srgbClr val="000000"/>
                </a:solidFill>
                <a:latin typeface="Times New Roman"/>
              </a:rPr>
              <a:t>Qual ferramenta lhe é necessária?</a:t>
            </a:r>
            <a:endParaRPr b="0" lang="pt-BR" sz="1800" spc="-1" strike="noStrike">
              <a:latin typeface="Arial"/>
            </a:endParaRPr>
          </a:p>
          <a:p>
            <a:pPr>
              <a:lnSpc>
                <a:spcPct val="100000"/>
              </a:lnSpc>
            </a:pPr>
            <a:r>
              <a:rPr b="0" lang="pt-BR" sz="1800" spc="-1" strike="noStrike">
                <a:solidFill>
                  <a:srgbClr val="000000"/>
                </a:solidFill>
                <a:latin typeface="Times New Roman"/>
              </a:rPr>
              <a:t>Para quais objetivos? Resultados?</a:t>
            </a:r>
            <a:endParaRPr b="0" lang="pt-BR" sz="1800" spc="-1" strike="noStrike">
              <a:latin typeface="Arial"/>
            </a:endParaRPr>
          </a:p>
        </p:txBody>
      </p:sp>
      <p:sp>
        <p:nvSpPr>
          <p:cNvPr id="191" name="CustomShape 11"/>
          <p:cNvSpPr/>
          <p:nvPr/>
        </p:nvSpPr>
        <p:spPr>
          <a:xfrm>
            <a:off x="4932360" y="5715000"/>
            <a:ext cx="3997080" cy="1142640"/>
          </a:xfrm>
          <a:prstGeom prst="rect">
            <a:avLst/>
          </a:prstGeom>
          <a:solidFill>
            <a:srgbClr val="ffffff"/>
          </a:solidFill>
          <a:ln w="9360">
            <a:noFill/>
          </a:ln>
        </p:spPr>
        <p:style>
          <a:lnRef idx="0"/>
          <a:fillRef idx="0"/>
          <a:effectRef idx="0"/>
          <a:fontRef idx="minor"/>
        </p:style>
        <p:txBody>
          <a:bodyPr lIns="90000" rIns="90000" tIns="45000" bIns="45000">
            <a:noAutofit/>
          </a:bodyPr>
          <a:p>
            <a:pPr>
              <a:lnSpc>
                <a:spcPct val="100000"/>
              </a:lnSpc>
            </a:pPr>
            <a:r>
              <a:rPr b="0" lang="pt-BR" sz="1800" spc="-1" strike="noStrike">
                <a:solidFill>
                  <a:srgbClr val="000000"/>
                </a:solidFill>
                <a:latin typeface="Times New Roman"/>
              </a:rPr>
              <a:t>Qual(is) tarefa(s) o usuário deve executar?</a:t>
            </a:r>
            <a:endParaRPr b="0" lang="pt-BR" sz="1800" spc="-1" strike="noStrike">
              <a:latin typeface="Arial"/>
            </a:endParaRPr>
          </a:p>
          <a:p>
            <a:pPr>
              <a:lnSpc>
                <a:spcPct val="100000"/>
              </a:lnSpc>
            </a:pPr>
            <a:r>
              <a:rPr b="0" lang="pt-BR" sz="1800" spc="-1" strike="noStrike">
                <a:solidFill>
                  <a:srgbClr val="000000"/>
                </a:solidFill>
                <a:latin typeface="Times New Roman"/>
              </a:rPr>
              <a:t>Em que contexto a atividade é exercida?</a:t>
            </a:r>
            <a:endParaRPr b="0" lang="pt-BR" sz="1800" spc="-1" strike="noStrike">
              <a:latin typeface="Arial"/>
            </a:endParaRPr>
          </a:p>
        </p:txBody>
      </p:sp>
      <p:pic>
        <p:nvPicPr>
          <p:cNvPr id="192" name="Picture 18" descr=""/>
          <p:cNvPicPr/>
          <p:nvPr/>
        </p:nvPicPr>
        <p:blipFill>
          <a:blip r:embed="rId1"/>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14360" y="138240"/>
            <a:ext cx="8229240" cy="648720"/>
          </a:xfrm>
          <a:prstGeom prst="rect">
            <a:avLst/>
          </a:prstGeom>
          <a:noFill/>
          <a:ln>
            <a:noFill/>
          </a:ln>
        </p:spPr>
        <p:txBody>
          <a:bodyPr anchor="ctr">
            <a:normAutofit/>
          </a:bodyPr>
          <a:p>
            <a:pPr algn="ctr">
              <a:lnSpc>
                <a:spcPct val="100000"/>
              </a:lnSpc>
            </a:pPr>
            <a:r>
              <a:rPr b="1" lang="fr-FR" sz="2400" spc="-1" strike="noStrike">
                <a:solidFill>
                  <a:srgbClr val="000000"/>
                </a:solidFill>
                <a:latin typeface="Tahoma"/>
              </a:rPr>
              <a:t>Definição intuitiva (a) </a:t>
            </a:r>
            <a:endParaRPr b="0" lang="fr-FR" sz="2400" spc="-1" strike="noStrike">
              <a:solidFill>
                <a:srgbClr val="000000"/>
              </a:solidFill>
              <a:latin typeface="Arial"/>
            </a:endParaRPr>
          </a:p>
        </p:txBody>
      </p:sp>
      <p:sp>
        <p:nvSpPr>
          <p:cNvPr id="194" name="TextShape 2"/>
          <p:cNvSpPr txBox="1"/>
          <p:nvPr/>
        </p:nvSpPr>
        <p:spPr>
          <a:xfrm>
            <a:off x="658440" y="1052640"/>
            <a:ext cx="7772040" cy="1151640"/>
          </a:xfrm>
          <a:prstGeom prst="rect">
            <a:avLst/>
          </a:prstGeom>
          <a:noFill/>
          <a:ln>
            <a:noFill/>
          </a:ln>
        </p:spPr>
        <p:txBody>
          <a:bodyPr anchor="ctr">
            <a:noAutofit/>
          </a:bodyPr>
          <a:p>
            <a:pPr marL="343080" indent="-342720">
              <a:lnSpc>
                <a:spcPct val="100000"/>
              </a:lnSpc>
              <a:spcBef>
                <a:spcPts val="641"/>
              </a:spcBef>
              <a:buClr>
                <a:srgbClr val="c0504d"/>
              </a:buClr>
              <a:buFont typeface="Arial"/>
              <a:buChar char="•"/>
            </a:pPr>
            <a:r>
              <a:rPr b="1" lang="fr-FR" sz="3200" spc="-1" strike="noStrike">
                <a:solidFill>
                  <a:srgbClr val="c0504d"/>
                </a:solidFill>
                <a:latin typeface="Calibri"/>
              </a:rPr>
              <a:t>Exemplo de diagramação de uma bíblia</a:t>
            </a:r>
            <a:endParaRPr b="0" lang="fr-FR" sz="3200" spc="-1" strike="noStrike">
              <a:solidFill>
                <a:srgbClr val="000000"/>
              </a:solidFill>
              <a:latin typeface="Calibri"/>
            </a:endParaRPr>
          </a:p>
          <a:p>
            <a:pPr marL="743040" indent="-285480">
              <a:lnSpc>
                <a:spcPct val="100000"/>
              </a:lnSpc>
              <a:spcBef>
                <a:spcPts val="400"/>
              </a:spcBef>
            </a:pPr>
            <a:r>
              <a:rPr b="0" lang="fr-FR" sz="2000" spc="-1" strike="noStrike">
                <a:solidFill>
                  <a:srgbClr val="000000"/>
                </a:solidFill>
                <a:latin typeface="Calibri"/>
              </a:rPr>
              <a:t>Questão :</a:t>
            </a:r>
            <a:r>
              <a:rPr b="1" lang="fr-FR" sz="1800" spc="-1" strike="noStrike">
                <a:solidFill>
                  <a:srgbClr val="000000"/>
                </a:solidFill>
                <a:latin typeface="Calibri"/>
              </a:rPr>
              <a:t> </a:t>
            </a:r>
            <a:r>
              <a:rPr b="1" lang="fr-FR" sz="2000" spc="-1" strike="noStrike">
                <a:solidFill>
                  <a:srgbClr val="000000"/>
                </a:solidFill>
                <a:latin typeface="Calibri"/>
              </a:rPr>
              <a:t>porque essa diagramação ?</a:t>
            </a:r>
            <a:endParaRPr b="0" lang="fr-FR" sz="2000" spc="-1" strike="noStrike">
              <a:solidFill>
                <a:srgbClr val="000000"/>
              </a:solidFill>
              <a:latin typeface="Calibri"/>
            </a:endParaRPr>
          </a:p>
        </p:txBody>
      </p:sp>
      <p:grpSp>
        <p:nvGrpSpPr>
          <p:cNvPr id="195" name="Group 3"/>
          <p:cNvGrpSpPr/>
          <p:nvPr/>
        </p:nvGrpSpPr>
        <p:grpSpPr>
          <a:xfrm>
            <a:off x="1691640" y="2349000"/>
            <a:ext cx="5262480" cy="3892320"/>
            <a:chOff x="1691640" y="2349000"/>
            <a:chExt cx="5262480" cy="3892320"/>
          </a:xfrm>
        </p:grpSpPr>
        <p:pic>
          <p:nvPicPr>
            <p:cNvPr id="196" name="Picture 4" descr=""/>
            <p:cNvPicPr/>
            <p:nvPr/>
          </p:nvPicPr>
          <p:blipFill>
            <a:blip r:embed="rId1"/>
            <a:stretch/>
          </p:blipFill>
          <p:spPr>
            <a:xfrm>
              <a:off x="4316040" y="2357640"/>
              <a:ext cx="2638080" cy="3874320"/>
            </a:xfrm>
            <a:prstGeom prst="rect">
              <a:avLst/>
            </a:prstGeom>
            <a:ln w="9360">
              <a:noFill/>
            </a:ln>
          </p:spPr>
        </p:pic>
        <p:pic>
          <p:nvPicPr>
            <p:cNvPr id="197" name="Picture 5" descr=""/>
            <p:cNvPicPr/>
            <p:nvPr/>
          </p:nvPicPr>
          <p:blipFill>
            <a:blip r:embed="rId2"/>
            <a:stretch/>
          </p:blipFill>
          <p:spPr>
            <a:xfrm>
              <a:off x="1691640" y="2349000"/>
              <a:ext cx="2648520" cy="3892320"/>
            </a:xfrm>
            <a:prstGeom prst="rect">
              <a:avLst/>
            </a:prstGeom>
            <a:ln w="9360">
              <a:noFill/>
            </a:ln>
          </p:spPr>
        </p:pic>
      </p:grpSp>
      <p:pic>
        <p:nvPicPr>
          <p:cNvPr id="198" name="Picture 18" descr=""/>
          <p:cNvPicPr/>
          <p:nvPr/>
        </p:nvPicPr>
        <p:blipFill>
          <a:blip r:embed="rId3"/>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77840" y="3169080"/>
            <a:ext cx="2863440" cy="51732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1400"/>
              </a:spcBef>
            </a:pPr>
            <a:r>
              <a:rPr b="0" lang="pt-BR" sz="2400" spc="-1" strike="noStrike">
                <a:solidFill>
                  <a:srgbClr val="000000"/>
                </a:solidFill>
                <a:latin typeface="Wingdings"/>
              </a:rPr>
              <a:t></a:t>
            </a:r>
            <a:r>
              <a:rPr b="0" lang="pt-BR" sz="2800" spc="-1" strike="noStrike">
                <a:solidFill>
                  <a:srgbClr val="c0504d"/>
                </a:solidFill>
                <a:latin typeface="Arial"/>
              </a:rPr>
              <a:t> </a:t>
            </a:r>
            <a:r>
              <a:rPr b="0" lang="pt-BR" sz="2800" spc="-1" strike="noStrike">
                <a:solidFill>
                  <a:srgbClr val="c0504d"/>
                </a:solidFill>
                <a:latin typeface="Arial"/>
              </a:rPr>
              <a:t>leitura de pé...</a:t>
            </a:r>
            <a:endParaRPr b="0" lang="pt-BR" sz="2800" spc="-1" strike="noStrike">
              <a:latin typeface="Arial"/>
            </a:endParaRPr>
          </a:p>
        </p:txBody>
      </p:sp>
      <p:grpSp>
        <p:nvGrpSpPr>
          <p:cNvPr id="200" name="Group 2"/>
          <p:cNvGrpSpPr/>
          <p:nvPr/>
        </p:nvGrpSpPr>
        <p:grpSpPr>
          <a:xfrm>
            <a:off x="168120" y="138240"/>
            <a:ext cx="8605440" cy="6575040"/>
            <a:chOff x="168120" y="138240"/>
            <a:chExt cx="8605440" cy="6575040"/>
          </a:xfrm>
        </p:grpSpPr>
        <p:pic>
          <p:nvPicPr>
            <p:cNvPr id="201" name="Picture 1035" descr=""/>
            <p:cNvPicPr/>
            <p:nvPr/>
          </p:nvPicPr>
          <p:blipFill>
            <a:blip r:embed="rId1"/>
            <a:stretch/>
          </p:blipFill>
          <p:spPr>
            <a:xfrm>
              <a:off x="4143240" y="138240"/>
              <a:ext cx="4630320" cy="6575040"/>
            </a:xfrm>
            <a:prstGeom prst="rect">
              <a:avLst/>
            </a:prstGeom>
            <a:ln w="9360">
              <a:noFill/>
            </a:ln>
          </p:spPr>
        </p:pic>
        <p:sp>
          <p:nvSpPr>
            <p:cNvPr id="202" name="CustomShape 3"/>
            <p:cNvSpPr/>
            <p:nvPr/>
          </p:nvSpPr>
          <p:spPr>
            <a:xfrm>
              <a:off x="168120" y="2205000"/>
              <a:ext cx="3801600" cy="943920"/>
            </a:xfrm>
            <a:prstGeom prst="rect">
              <a:avLst/>
            </a:prstGeom>
            <a:noFill/>
            <a:ln w="9360">
              <a:noFill/>
            </a:ln>
          </p:spPr>
          <p:style>
            <a:lnRef idx="0"/>
            <a:fillRef idx="0"/>
            <a:effectRef idx="0"/>
            <a:fontRef idx="minor"/>
          </p:style>
          <p:txBody>
            <a:bodyPr lIns="90000" rIns="90000" tIns="45000" bIns="45000" anchor="ctr">
              <a:spAutoFit/>
            </a:bodyPr>
            <a:p>
              <a:pPr>
                <a:lnSpc>
                  <a:spcPct val="100000"/>
                </a:lnSpc>
                <a:spcBef>
                  <a:spcPts val="1400"/>
                </a:spcBef>
              </a:pPr>
              <a:r>
                <a:rPr b="0" lang="pt-BR" sz="2800" spc="-1" strike="noStrike">
                  <a:solidFill>
                    <a:srgbClr val="c0504d"/>
                  </a:solidFill>
                  <a:latin typeface="Arial"/>
                </a:rPr>
                <a:t>Bíblia colocada num pedestal</a:t>
              </a:r>
              <a:endParaRPr b="0" lang="pt-BR" sz="2800" spc="-1" strike="noStrike">
                <a:latin typeface="Arial"/>
              </a:endParaRPr>
            </a:p>
          </p:txBody>
        </p:sp>
      </p:grpSp>
      <p:sp>
        <p:nvSpPr>
          <p:cNvPr id="203" name="CustomShape 4"/>
          <p:cNvSpPr/>
          <p:nvPr/>
        </p:nvSpPr>
        <p:spPr>
          <a:xfrm>
            <a:off x="162000" y="3546720"/>
            <a:ext cx="3614400" cy="1370520"/>
          </a:xfrm>
          <a:prstGeom prst="rect">
            <a:avLst/>
          </a:prstGeom>
          <a:noFill/>
          <a:ln w="9360">
            <a:noFill/>
          </a:ln>
        </p:spPr>
        <p:style>
          <a:lnRef idx="0"/>
          <a:fillRef idx="0"/>
          <a:effectRef idx="0"/>
          <a:fontRef idx="minor"/>
        </p:style>
        <p:txBody>
          <a:bodyPr lIns="90000" rIns="90000" tIns="45000" bIns="45000" anchor="ctr">
            <a:spAutoFit/>
          </a:bodyPr>
          <a:p>
            <a:pPr>
              <a:lnSpc>
                <a:spcPct val="100000"/>
              </a:lnSpc>
              <a:spcBef>
                <a:spcPts val="1400"/>
              </a:spcBef>
            </a:pPr>
            <a:r>
              <a:rPr b="0" lang="pt-BR" sz="2400" spc="-1" strike="noStrike">
                <a:solidFill>
                  <a:srgbClr val="000000"/>
                </a:solidFill>
                <a:latin typeface="Wingdings"/>
              </a:rPr>
              <a:t></a:t>
            </a:r>
            <a:r>
              <a:rPr b="0" lang="pt-BR" sz="2800" spc="-1" strike="noStrike">
                <a:solidFill>
                  <a:srgbClr val="c0504d"/>
                </a:solidFill>
                <a:latin typeface="Arial"/>
              </a:rPr>
              <a:t> </a:t>
            </a:r>
            <a:r>
              <a:rPr b="0" lang="pt-BR" sz="2800" spc="-1" strike="noStrike">
                <a:solidFill>
                  <a:srgbClr val="4f81bd"/>
                </a:solidFill>
                <a:latin typeface="Arial"/>
              </a:rPr>
              <a:t>fatiga e necessidade de encontrar um apoio...</a:t>
            </a:r>
            <a:endParaRPr b="0" lang="pt-BR" sz="2800" spc="-1" strike="noStrike">
              <a:latin typeface="Arial"/>
            </a:endParaRPr>
          </a:p>
        </p:txBody>
      </p:sp>
      <p:sp>
        <p:nvSpPr>
          <p:cNvPr id="204" name="CustomShape 5"/>
          <p:cNvSpPr/>
          <p:nvPr/>
        </p:nvSpPr>
        <p:spPr>
          <a:xfrm>
            <a:off x="206280" y="323640"/>
            <a:ext cx="3769920" cy="943920"/>
          </a:xfrm>
          <a:prstGeom prst="rect">
            <a:avLst/>
          </a:prstGeom>
          <a:noFill/>
          <a:ln w="9360">
            <a:noFill/>
          </a:ln>
        </p:spPr>
        <p:style>
          <a:lnRef idx="0"/>
          <a:fillRef idx="0"/>
          <a:effectRef idx="0"/>
          <a:fontRef idx="minor"/>
        </p:style>
        <p:txBody>
          <a:bodyPr lIns="90000" rIns="90000" tIns="45000" bIns="45000" anchor="ctr">
            <a:spAutoFit/>
          </a:bodyPr>
          <a:p>
            <a:pPr>
              <a:lnSpc>
                <a:spcPct val="100000"/>
              </a:lnSpc>
              <a:spcBef>
                <a:spcPts val="1400"/>
              </a:spcBef>
            </a:pPr>
            <a:r>
              <a:rPr b="1" lang="pt-BR" sz="2800" spc="-1" strike="noStrike">
                <a:solidFill>
                  <a:srgbClr val="ffffff"/>
                </a:solidFill>
                <a:latin typeface="Arial"/>
              </a:rPr>
              <a:t>A resposta é na </a:t>
            </a:r>
            <a:r>
              <a:rPr b="1" lang="pt-BR" sz="2800" spc="-1" strike="noStrike">
                <a:solidFill>
                  <a:srgbClr val="66ccff"/>
                </a:solidFill>
                <a:latin typeface="Arial"/>
              </a:rPr>
              <a:t>situação de</a:t>
            </a:r>
            <a:r>
              <a:rPr b="1" lang="pt-BR" sz="2800" spc="-1" strike="noStrike">
                <a:solidFill>
                  <a:srgbClr val="c0504d"/>
                </a:solidFill>
                <a:latin typeface="Arial"/>
              </a:rPr>
              <a:t> leitura</a:t>
            </a:r>
            <a:endParaRPr b="0" lang="pt-BR" sz="2800" spc="-1" strike="noStrike">
              <a:latin typeface="Arial"/>
            </a:endParaRPr>
          </a:p>
        </p:txBody>
      </p:sp>
      <p:sp>
        <p:nvSpPr>
          <p:cNvPr id="205" name="CustomShape 6"/>
          <p:cNvSpPr/>
          <p:nvPr/>
        </p:nvSpPr>
        <p:spPr>
          <a:xfrm>
            <a:off x="192240" y="4862520"/>
            <a:ext cx="3443040" cy="943920"/>
          </a:xfrm>
          <a:prstGeom prst="rect">
            <a:avLst/>
          </a:prstGeom>
          <a:noFill/>
          <a:ln w="9360">
            <a:noFill/>
          </a:ln>
        </p:spPr>
        <p:style>
          <a:lnRef idx="0"/>
          <a:fillRef idx="0"/>
          <a:effectRef idx="0"/>
          <a:fontRef idx="minor"/>
        </p:style>
        <p:txBody>
          <a:bodyPr lIns="90000" rIns="90000" tIns="45000" bIns="45000" anchor="ctr">
            <a:spAutoFit/>
          </a:bodyPr>
          <a:p>
            <a:pPr>
              <a:lnSpc>
                <a:spcPct val="100000"/>
              </a:lnSpc>
              <a:spcBef>
                <a:spcPts val="1400"/>
              </a:spcBef>
            </a:pPr>
            <a:r>
              <a:rPr b="0" lang="pt-BR" sz="2400" spc="-1" strike="noStrike">
                <a:solidFill>
                  <a:srgbClr val="000000"/>
                </a:solidFill>
                <a:latin typeface="Wingdings"/>
              </a:rPr>
              <a:t></a:t>
            </a:r>
            <a:r>
              <a:rPr b="0" lang="pt-BR" sz="2800" spc="-1" strike="noStrike">
                <a:solidFill>
                  <a:srgbClr val="c0504d"/>
                </a:solidFill>
                <a:latin typeface="Arial"/>
              </a:rPr>
              <a:t> </a:t>
            </a:r>
            <a:r>
              <a:rPr b="0" lang="pt-BR" sz="2800" spc="-1" strike="noStrike">
                <a:solidFill>
                  <a:srgbClr val="4f81bd"/>
                </a:solidFill>
                <a:latin typeface="Arial"/>
              </a:rPr>
              <a:t>O apoio : a bíblia...</a:t>
            </a:r>
            <a:endParaRPr b="0" lang="pt-BR" sz="2800" spc="-1" strike="noStrike">
              <a:latin typeface="Arial"/>
            </a:endParaRPr>
          </a:p>
        </p:txBody>
      </p:sp>
      <p:pic>
        <p:nvPicPr>
          <p:cNvPr id="206" name="Picture 18" descr=""/>
          <p:cNvPicPr/>
          <p:nvPr/>
        </p:nvPicPr>
        <p:blipFill>
          <a:blip r:embed="rId2"/>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7" presetSubtype="8">
                                  <p:stCondLst>
                                    <p:cond delay="0"/>
                                  </p:stCondLst>
                                  <p:childTnLst>
                                    <p:set>
                                      <p:cBhvr>
                                        <p:cTn id="16" dur="1" fill="hold">
                                          <p:stCondLst>
                                            <p:cond delay="0"/>
                                          </p:stCondLst>
                                        </p:cTn>
                                        <p:tgtEl>
                                          <p:spTgt spid="200"/>
                                        </p:tgtEl>
                                        <p:attrNameLst>
                                          <p:attrName>style.visibility</p:attrName>
                                        </p:attrNameLst>
                                      </p:cBhvr>
                                      <p:to>
                                        <p:strVal val="visible"/>
                                      </p:to>
                                    </p:set>
                                    <p:anim calcmode="lin" valueType="num">
                                      <p:cBhvr additive="repl">
                                        <p:cTn id="17" dur="500" fill="hold"/>
                                        <p:tgtEl>
                                          <p:spTgt spid="200"/>
                                        </p:tgtEl>
                                        <p:attrNameLst>
                                          <p:attrName>ppt_x</p:attrName>
                                        </p:attrNameLst>
                                      </p:cBhvr>
                                      <p:tavLst>
                                        <p:tav tm="0">
                                          <p:val>
                                            <p:strVal val="#ppt_x-#ppt_w/2"/>
                                          </p:val>
                                        </p:tav>
                                        <p:tav tm="100000">
                                          <p:val>
                                            <p:strVal val="#ppt_x"/>
                                          </p:val>
                                        </p:tav>
                                      </p:tavLst>
                                    </p:anim>
                                    <p:anim calcmode="lin" valueType="num">
                                      <p:cBhvr additive="repl">
                                        <p:cTn id="18" dur="500" fill="hold"/>
                                        <p:tgtEl>
                                          <p:spTgt spid="200"/>
                                        </p:tgtEl>
                                        <p:attrNameLst>
                                          <p:attrName>ppt_y</p:attrName>
                                        </p:attrNameLst>
                                      </p:cBhvr>
                                      <p:tavLst>
                                        <p:tav tm="0">
                                          <p:val>
                                            <p:strVal val="#ppt_y"/>
                                          </p:val>
                                        </p:tav>
                                        <p:tav tm="100000">
                                          <p:val>
                                            <p:strVal val="#ppt_y"/>
                                          </p:val>
                                        </p:tav>
                                      </p:tavLst>
                                    </p:anim>
                                    <p:anim calcmode="lin" valueType="num">
                                      <p:cBhvr additive="repl">
                                        <p:cTn id="19" dur="500" fill="hold"/>
                                        <p:tgtEl>
                                          <p:spTgt spid="200"/>
                                        </p:tgtEl>
                                        <p:attrNameLst>
                                          <p:attrName>ppt_w</p:attrName>
                                        </p:attrNameLst>
                                      </p:cBhvr>
                                      <p:tavLst>
                                        <p:tav tm="0">
                                          <p:val>
                                            <p:fltVal val="0"/>
                                          </p:val>
                                        </p:tav>
                                        <p:tav tm="100000">
                                          <p:val>
                                            <p:strVal val="#ppt_w"/>
                                          </p:val>
                                        </p:tav>
                                      </p:tavLst>
                                    </p:anim>
                                    <p:anim calcmode="lin" valueType="num">
                                      <p:cBhvr additive="repl">
                                        <p:cTn id="20" dur="500" fill="hold"/>
                                        <p:tgtEl>
                                          <p:spTgt spid="20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2" presetSubtype="8">
                                  <p:stCondLst>
                                    <p:cond delay="0"/>
                                  </p:stCondLst>
                                  <p:childTnLst>
                                    <p:set>
                                      <p:cBhvr>
                                        <p:cTn id="24" dur="1" fill="hold">
                                          <p:stCondLst>
                                            <p:cond delay="0"/>
                                          </p:stCondLst>
                                        </p:cTn>
                                        <p:tgtEl>
                                          <p:spTgt spid="199"/>
                                        </p:tgtEl>
                                        <p:attrNameLst>
                                          <p:attrName>style.visibility</p:attrName>
                                        </p:attrNameLst>
                                      </p:cBhvr>
                                      <p:to>
                                        <p:strVal val="visible"/>
                                      </p:to>
                                    </p:set>
                                    <p:anim calcmode="lin" valueType="num">
                                      <p:cBhvr additive="repl">
                                        <p:cTn id="25" dur="500" fill="hold"/>
                                        <p:tgtEl>
                                          <p:spTgt spid="199"/>
                                        </p:tgtEl>
                                        <p:attrNameLst>
                                          <p:attrName>ppt_x</p:attrName>
                                        </p:attrNameLst>
                                      </p:cBhvr>
                                      <p:tavLst>
                                        <p:tav tm="0">
                                          <p:val>
                                            <p:strVal val="0-#ppt_w/2"/>
                                          </p:val>
                                        </p:tav>
                                        <p:tav tm="100000">
                                          <p:val>
                                            <p:strVal val="#ppt_x"/>
                                          </p:val>
                                        </p:tav>
                                      </p:tavLst>
                                    </p:anim>
                                    <p:anim calcmode="lin" valueType="num">
                                      <p:cBhvr additive="repl">
                                        <p:cTn id="26" dur="500" fill="hold"/>
                                        <p:tgtEl>
                                          <p:spTgt spid="1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2" presetSubtype="8">
                                  <p:stCondLst>
                                    <p:cond delay="0"/>
                                  </p:stCondLst>
                                  <p:childTnLst>
                                    <p:set>
                                      <p:cBhvr>
                                        <p:cTn id="30" dur="1" fill="hold">
                                          <p:stCondLst>
                                            <p:cond delay="0"/>
                                          </p:stCondLst>
                                        </p:cTn>
                                        <p:tgtEl>
                                          <p:spTgt spid="203"/>
                                        </p:tgtEl>
                                        <p:attrNameLst>
                                          <p:attrName>style.visibility</p:attrName>
                                        </p:attrNameLst>
                                      </p:cBhvr>
                                      <p:to>
                                        <p:strVal val="visible"/>
                                      </p:to>
                                    </p:set>
                                    <p:anim calcmode="lin" valueType="num">
                                      <p:cBhvr additive="repl">
                                        <p:cTn id="31" dur="500" fill="hold"/>
                                        <p:tgtEl>
                                          <p:spTgt spid="203"/>
                                        </p:tgtEl>
                                        <p:attrNameLst>
                                          <p:attrName>ppt_x</p:attrName>
                                        </p:attrNameLst>
                                      </p:cBhvr>
                                      <p:tavLst>
                                        <p:tav tm="0">
                                          <p:val>
                                            <p:strVal val="0-#ppt_w/2"/>
                                          </p:val>
                                        </p:tav>
                                        <p:tav tm="100000">
                                          <p:val>
                                            <p:strVal val="#ppt_x"/>
                                          </p:val>
                                        </p:tav>
                                      </p:tavLst>
                                    </p:anim>
                                    <p:anim calcmode="lin" valueType="num">
                                      <p:cBhvr additive="repl">
                                        <p:cTn id="32" dur="500" fill="hold"/>
                                        <p:tgtEl>
                                          <p:spTgt spid="20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2" presetSubtype="8">
                                  <p:stCondLst>
                                    <p:cond delay="0"/>
                                  </p:stCondLst>
                                  <p:childTnLst>
                                    <p:set>
                                      <p:cBhvr>
                                        <p:cTn id="36" dur="1" fill="hold">
                                          <p:stCondLst>
                                            <p:cond delay="0"/>
                                          </p:stCondLst>
                                        </p:cTn>
                                        <p:tgtEl>
                                          <p:spTgt spid="205"/>
                                        </p:tgtEl>
                                        <p:attrNameLst>
                                          <p:attrName>style.visibility</p:attrName>
                                        </p:attrNameLst>
                                      </p:cBhvr>
                                      <p:to>
                                        <p:strVal val="visible"/>
                                      </p:to>
                                    </p:set>
                                    <p:anim calcmode="lin" valueType="num">
                                      <p:cBhvr additive="repl">
                                        <p:cTn id="37" dur="500" fill="hold"/>
                                        <p:tgtEl>
                                          <p:spTgt spid="205"/>
                                        </p:tgtEl>
                                        <p:attrNameLst>
                                          <p:attrName>ppt_x</p:attrName>
                                        </p:attrNameLst>
                                      </p:cBhvr>
                                      <p:tavLst>
                                        <p:tav tm="0">
                                          <p:val>
                                            <p:strVal val="0-#ppt_w/2"/>
                                          </p:val>
                                        </p:tav>
                                        <p:tav tm="100000">
                                          <p:val>
                                            <p:strVal val="#ppt_x"/>
                                          </p:val>
                                        </p:tav>
                                      </p:tavLst>
                                    </p:anim>
                                    <p:anim calcmode="lin" valueType="num">
                                      <p:cBhvr additive="repl">
                                        <p:cTn id="38" dur="500" fill="hold"/>
                                        <p:tgtEl>
                                          <p:spTgt spid="205"/>
                                        </p:tgtEl>
                                        <p:attrNameLst>
                                          <p:attrName>ppt_y</p:attrName>
                                        </p:attrNameLst>
                                      </p:cBhvr>
                                      <p:tavLst>
                                        <p:tav tm="0">
                                          <p:val>
                                            <p:strVal val="#ppt_y"/>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7" name="Group 1"/>
          <p:cNvGrpSpPr/>
          <p:nvPr/>
        </p:nvGrpSpPr>
        <p:grpSpPr>
          <a:xfrm>
            <a:off x="1046160" y="988920"/>
            <a:ext cx="7176600" cy="4471560"/>
            <a:chOff x="1046160" y="988920"/>
            <a:chExt cx="7176600" cy="4471560"/>
          </a:xfrm>
        </p:grpSpPr>
        <p:pic>
          <p:nvPicPr>
            <p:cNvPr id="208" name="Picture 3" descr=""/>
            <p:cNvPicPr/>
            <p:nvPr/>
          </p:nvPicPr>
          <p:blipFill>
            <a:blip r:embed="rId1"/>
            <a:stretch/>
          </p:blipFill>
          <p:spPr>
            <a:xfrm>
              <a:off x="4624920" y="999360"/>
              <a:ext cx="3597840" cy="4451400"/>
            </a:xfrm>
            <a:prstGeom prst="rect">
              <a:avLst/>
            </a:prstGeom>
            <a:ln w="9360">
              <a:noFill/>
            </a:ln>
          </p:spPr>
        </p:pic>
        <p:pic>
          <p:nvPicPr>
            <p:cNvPr id="209" name="Picture 4" descr=""/>
            <p:cNvPicPr/>
            <p:nvPr/>
          </p:nvPicPr>
          <p:blipFill>
            <a:blip r:embed="rId2"/>
            <a:stretch/>
          </p:blipFill>
          <p:spPr>
            <a:xfrm>
              <a:off x="1046160" y="988920"/>
              <a:ext cx="3612240" cy="4471560"/>
            </a:xfrm>
            <a:prstGeom prst="rect">
              <a:avLst/>
            </a:prstGeom>
            <a:ln w="9360">
              <a:noFill/>
            </a:ln>
          </p:spPr>
        </p:pic>
      </p:grpSp>
      <p:sp>
        <p:nvSpPr>
          <p:cNvPr id="210" name="CustomShape 2"/>
          <p:cNvSpPr/>
          <p:nvPr/>
        </p:nvSpPr>
        <p:spPr>
          <a:xfrm>
            <a:off x="1079280" y="419760"/>
            <a:ext cx="6598800" cy="517320"/>
          </a:xfrm>
          <a:prstGeom prst="rect">
            <a:avLst/>
          </a:prstGeom>
          <a:noFill/>
          <a:ln w="9360">
            <a:noFill/>
          </a:ln>
        </p:spPr>
        <p:style>
          <a:lnRef idx="0"/>
          <a:fillRef idx="0"/>
          <a:effectRef idx="0"/>
          <a:fontRef idx="minor"/>
        </p:style>
        <p:txBody>
          <a:bodyPr wrap="none" lIns="90000" rIns="90000" tIns="45000" bIns="45000" anchor="ctr">
            <a:spAutoFit/>
          </a:bodyPr>
          <a:p>
            <a:pPr>
              <a:lnSpc>
                <a:spcPct val="100000"/>
              </a:lnSpc>
              <a:spcBef>
                <a:spcPts val="1400"/>
              </a:spcBef>
            </a:pPr>
            <a:r>
              <a:rPr b="0" lang="pt-BR" sz="2800" spc="-1" strike="noStrike">
                <a:solidFill>
                  <a:srgbClr val="1f497d"/>
                </a:solidFill>
                <a:latin typeface="Arial"/>
              </a:rPr>
              <a:t>Leitura de pé, as mãos apoiadas a bíblia</a:t>
            </a:r>
            <a:endParaRPr b="0" lang="pt-BR" sz="2800" spc="-1" strike="noStrike">
              <a:latin typeface="Arial"/>
            </a:endParaRPr>
          </a:p>
        </p:txBody>
      </p:sp>
      <p:grpSp>
        <p:nvGrpSpPr>
          <p:cNvPr id="211" name="Group 3"/>
          <p:cNvGrpSpPr/>
          <p:nvPr/>
        </p:nvGrpSpPr>
        <p:grpSpPr>
          <a:xfrm>
            <a:off x="466560" y="3076560"/>
            <a:ext cx="8295840" cy="3103200"/>
            <a:chOff x="466560" y="3076560"/>
            <a:chExt cx="8295840" cy="3103200"/>
          </a:xfrm>
        </p:grpSpPr>
        <p:pic>
          <p:nvPicPr>
            <p:cNvPr id="212" name="Picture 15" descr=""/>
            <p:cNvPicPr/>
            <p:nvPr/>
          </p:nvPicPr>
          <p:blipFill>
            <a:blip r:embed="rId3"/>
            <a:stretch/>
          </p:blipFill>
          <p:spPr>
            <a:xfrm>
              <a:off x="7192800" y="3076560"/>
              <a:ext cx="1569600" cy="3096720"/>
            </a:xfrm>
            <a:prstGeom prst="rect">
              <a:avLst/>
            </a:prstGeom>
            <a:ln w="9360">
              <a:noFill/>
            </a:ln>
          </p:spPr>
        </p:pic>
        <p:pic>
          <p:nvPicPr>
            <p:cNvPr id="213" name="Picture 16" descr=""/>
            <p:cNvPicPr/>
            <p:nvPr/>
          </p:nvPicPr>
          <p:blipFill>
            <a:blip r:embed="rId4"/>
            <a:stretch/>
          </p:blipFill>
          <p:spPr>
            <a:xfrm>
              <a:off x="466560" y="3133800"/>
              <a:ext cx="1544400" cy="3045960"/>
            </a:xfrm>
            <a:prstGeom prst="rect">
              <a:avLst/>
            </a:prstGeom>
            <a:ln w="9360">
              <a:noFill/>
            </a:ln>
          </p:spPr>
        </p:pic>
      </p:grpSp>
      <p:sp>
        <p:nvSpPr>
          <p:cNvPr id="214" name="CustomShape 4"/>
          <p:cNvSpPr/>
          <p:nvPr/>
        </p:nvSpPr>
        <p:spPr>
          <a:xfrm>
            <a:off x="1849320" y="5666040"/>
            <a:ext cx="5363640" cy="700560"/>
          </a:xfrm>
          <a:prstGeom prst="rect">
            <a:avLst/>
          </a:prstGeom>
          <a:noFill/>
          <a:ln w="9360">
            <a:noFill/>
          </a:ln>
        </p:spPr>
        <p:style>
          <a:lnRef idx="0"/>
          <a:fillRef idx="0"/>
          <a:effectRef idx="0"/>
          <a:fontRef idx="minor"/>
        </p:style>
        <p:txBody>
          <a:bodyPr lIns="90000" rIns="90000" tIns="45000" bIns="45000" anchor="ctr">
            <a:spAutoFit/>
          </a:bodyPr>
          <a:p>
            <a:pPr>
              <a:lnSpc>
                <a:spcPct val="100000"/>
              </a:lnSpc>
              <a:spcBef>
                <a:spcPts val="1001"/>
              </a:spcBef>
            </a:pPr>
            <a:r>
              <a:rPr b="1" lang="pt-BR" sz="2000" spc="-1" strike="noStrike">
                <a:solidFill>
                  <a:srgbClr val="4f81bd"/>
                </a:solidFill>
                <a:latin typeface="Tahoma"/>
              </a:rPr>
              <a:t>As margens são aqui para permitir de se apoiar sem impedir a leitura</a:t>
            </a:r>
            <a:endParaRPr b="0" lang="pt-BR" sz="2000" spc="-1" strike="noStrike">
              <a:latin typeface="Arial"/>
            </a:endParaRPr>
          </a:p>
        </p:txBody>
      </p:sp>
      <p:pic>
        <p:nvPicPr>
          <p:cNvPr id="215" name="Picture 18" descr=""/>
          <p:cNvPicPr/>
          <p:nvPr/>
        </p:nvPicPr>
        <p:blipFill>
          <a:blip r:embed="rId5"/>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211"/>
                                        </p:tgtEl>
                                        <p:attrNameLst>
                                          <p:attrName>style.visibility</p:attrName>
                                        </p:attrNameLst>
                                      </p:cBhvr>
                                      <p:to>
                                        <p:strVal val="visible"/>
                                      </p:to>
                                    </p:set>
                                    <p:anim calcmode="lin" valueType="num">
                                      <p:cBhvr additive="repl">
                                        <p:cTn id="45" dur="500" fill="hold"/>
                                        <p:tgtEl>
                                          <p:spTgt spid="211"/>
                                        </p:tgtEl>
                                        <p:attrNameLst>
                                          <p:attrName>ppt_x</p:attrName>
                                        </p:attrNameLst>
                                      </p:cBhvr>
                                      <p:tavLst>
                                        <p:tav tm="0">
                                          <p:val>
                                            <p:strVal val="#ppt_x"/>
                                          </p:val>
                                        </p:tav>
                                        <p:tav tm="100000">
                                          <p:val>
                                            <p:strVal val="#ppt_x"/>
                                          </p:val>
                                        </p:tav>
                                      </p:tavLst>
                                    </p:anim>
                                    <p:anim calcmode="lin" valueType="num">
                                      <p:cBhvr additive="repl">
                                        <p:cTn id="46"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 presetSubtype="4">
                                  <p:stCondLst>
                                    <p:cond delay="0"/>
                                  </p:stCondLst>
                                  <p:childTnLst>
                                    <p:set>
                                      <p:cBhvr>
                                        <p:cTn id="50" dur="1" fill="hold">
                                          <p:stCondLst>
                                            <p:cond delay="0"/>
                                          </p:stCondLst>
                                        </p:cTn>
                                        <p:tgtEl>
                                          <p:spTgt spid="214"/>
                                        </p:tgtEl>
                                        <p:attrNameLst>
                                          <p:attrName>style.visibility</p:attrName>
                                        </p:attrNameLst>
                                      </p:cBhvr>
                                      <p:to>
                                        <p:strVal val="visible"/>
                                      </p:to>
                                    </p:set>
                                    <p:anim calcmode="lin" valueType="num">
                                      <p:cBhvr additive="repl">
                                        <p:cTn id="51" dur="500" fill="hold"/>
                                        <p:tgtEl>
                                          <p:spTgt spid="214"/>
                                        </p:tgtEl>
                                        <p:attrNameLst>
                                          <p:attrName>ppt_x</p:attrName>
                                        </p:attrNameLst>
                                      </p:cBhvr>
                                      <p:tavLst>
                                        <p:tav tm="0">
                                          <p:val>
                                            <p:strVal val="#ppt_x"/>
                                          </p:val>
                                        </p:tav>
                                        <p:tav tm="100000">
                                          <p:val>
                                            <p:strVal val="#ppt_x"/>
                                          </p:val>
                                        </p:tav>
                                      </p:tavLst>
                                    </p:anim>
                                    <p:anim calcmode="lin" valueType="num">
                                      <p:cBhvr additive="repl">
                                        <p:cTn id="52" dur="500" fill="hold"/>
                                        <p:tgtEl>
                                          <p:spTgt spid="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116640"/>
            <a:ext cx="8229240" cy="868680"/>
          </a:xfrm>
          <a:prstGeom prst="rect">
            <a:avLst/>
          </a:prstGeom>
          <a:noFill/>
          <a:ln>
            <a:noFill/>
          </a:ln>
        </p:spPr>
        <p:txBody>
          <a:bodyPr anchor="ctr">
            <a:normAutofit fontScale="49000"/>
          </a:bodyPr>
          <a:p>
            <a:pPr algn="ctr">
              <a:lnSpc>
                <a:spcPct val="100000"/>
              </a:lnSpc>
            </a:pPr>
            <a:br/>
            <a:r>
              <a:rPr b="1" lang="fr-FR" sz="3600" spc="-1" strike="noStrike">
                <a:solidFill>
                  <a:srgbClr val="000000"/>
                </a:solidFill>
                <a:latin typeface="Tahoma"/>
              </a:rPr>
              <a:t> </a:t>
            </a:r>
            <a:r>
              <a:rPr b="1" lang="fr-FR" sz="3600" spc="-1" strike="noStrike">
                <a:solidFill>
                  <a:srgbClr val="000000"/>
                </a:solidFill>
                <a:latin typeface="Tahoma"/>
              </a:rPr>
              <a:t>Definição intuitiva (a) </a:t>
            </a:r>
            <a:endParaRPr b="0" lang="fr-FR" sz="3600" spc="-1" strike="noStrike">
              <a:solidFill>
                <a:srgbClr val="000000"/>
              </a:solidFill>
              <a:latin typeface="Arial"/>
            </a:endParaRPr>
          </a:p>
        </p:txBody>
      </p:sp>
      <p:sp>
        <p:nvSpPr>
          <p:cNvPr id="217" name="TextShape 2"/>
          <p:cNvSpPr txBox="1"/>
          <p:nvPr/>
        </p:nvSpPr>
        <p:spPr>
          <a:xfrm>
            <a:off x="685800" y="1981080"/>
            <a:ext cx="7772040" cy="4114440"/>
          </a:xfrm>
          <a:prstGeom prst="rect">
            <a:avLst/>
          </a:prstGeom>
          <a:noFill/>
          <a:ln>
            <a:noFill/>
          </a:ln>
        </p:spPr>
        <p:txBody>
          <a:bodyPr anchor="ctr">
            <a:normAutofit fontScale="70000"/>
          </a:bodyPr>
          <a:p>
            <a:pPr marL="343080" indent="-342720">
              <a:lnSpc>
                <a:spcPct val="100000"/>
              </a:lnSpc>
              <a:spcBef>
                <a:spcPts val="641"/>
              </a:spcBef>
              <a:buClr>
                <a:srgbClr val="c0504d"/>
              </a:buClr>
              <a:buFont typeface="Arial"/>
              <a:buChar char="•"/>
            </a:pPr>
            <a:r>
              <a:rPr b="1" lang="fr-FR" sz="3200" spc="-1" strike="noStrike">
                <a:solidFill>
                  <a:srgbClr val="c0504d"/>
                </a:solidFill>
                <a:latin typeface="Calibri"/>
              </a:rPr>
              <a:t>Exemplo de diagramação de uma bíblia</a:t>
            </a:r>
            <a:endParaRPr b="0" lang="fr-FR" sz="3200" spc="-1" strike="noStrike">
              <a:solidFill>
                <a:srgbClr val="000000"/>
              </a:solidFill>
              <a:latin typeface="Calibri"/>
            </a:endParaRPr>
          </a:p>
          <a:p>
            <a:pPr marL="743040" indent="-285480">
              <a:lnSpc>
                <a:spcPct val="100000"/>
              </a:lnSpc>
              <a:spcBef>
                <a:spcPts val="400"/>
              </a:spcBef>
            </a:pPr>
            <a:r>
              <a:rPr b="0" lang="fr-FR" sz="2000" spc="-1" strike="noStrike">
                <a:solidFill>
                  <a:srgbClr val="000000"/>
                </a:solidFill>
                <a:latin typeface="Calibri"/>
              </a:rPr>
              <a:t>Questão :</a:t>
            </a:r>
            <a:r>
              <a:rPr b="1" lang="fr-FR" sz="1800" spc="-1" strike="noStrike">
                <a:solidFill>
                  <a:srgbClr val="000000"/>
                </a:solidFill>
                <a:latin typeface="Calibri"/>
              </a:rPr>
              <a:t> </a:t>
            </a:r>
            <a:r>
              <a:rPr b="1" lang="fr-FR" sz="2000" spc="-1" strike="noStrike">
                <a:solidFill>
                  <a:srgbClr val="000000"/>
                </a:solidFill>
                <a:latin typeface="Calibri"/>
              </a:rPr>
              <a:t>porque essa diagramação ?</a:t>
            </a:r>
            <a:endParaRPr b="0" lang="fr-FR" sz="2000" spc="-1" strike="noStrike">
              <a:solidFill>
                <a:srgbClr val="000000"/>
              </a:solidFill>
              <a:latin typeface="Calibri"/>
            </a:endParaRPr>
          </a:p>
          <a:p>
            <a:pPr marL="743040" indent="-285480">
              <a:lnSpc>
                <a:spcPct val="100000"/>
              </a:lnSpc>
              <a:spcBef>
                <a:spcPts val="360"/>
              </a:spcBef>
            </a:pPr>
            <a:endParaRPr b="0" lang="fr-FR" sz="2000" spc="-1" strike="noStrike">
              <a:solidFill>
                <a:srgbClr val="000000"/>
              </a:solidFill>
              <a:latin typeface="Calibri"/>
            </a:endParaRPr>
          </a:p>
          <a:p>
            <a:pPr algn="ctr">
              <a:lnSpc>
                <a:spcPct val="100000"/>
              </a:lnSpc>
              <a:spcBef>
                <a:spcPts val="360"/>
              </a:spcBef>
            </a:pPr>
            <a:endParaRPr b="0" lang="fr-FR" sz="2000" spc="-1" strike="noStrike">
              <a:solidFill>
                <a:srgbClr val="000000"/>
              </a:solidFill>
              <a:latin typeface="Calibri"/>
            </a:endParaRPr>
          </a:p>
          <a:p>
            <a:pPr algn="ctr">
              <a:lnSpc>
                <a:spcPct val="100000"/>
              </a:lnSpc>
              <a:spcBef>
                <a:spcPts val="360"/>
              </a:spcBef>
            </a:pPr>
            <a:endParaRPr b="0" lang="fr-FR" sz="2000" spc="-1" strike="noStrike">
              <a:solidFill>
                <a:srgbClr val="000000"/>
              </a:solidFill>
              <a:latin typeface="Calibri"/>
            </a:endParaRPr>
          </a:p>
          <a:p>
            <a:pPr algn="ctr">
              <a:lnSpc>
                <a:spcPct val="100000"/>
              </a:lnSpc>
              <a:spcBef>
                <a:spcPts val="360"/>
              </a:spcBef>
            </a:pPr>
            <a:endParaRPr b="0" lang="fr-FR" sz="2000" spc="-1" strike="noStrike">
              <a:solidFill>
                <a:srgbClr val="000000"/>
              </a:solidFill>
              <a:latin typeface="Calibri"/>
            </a:endParaRPr>
          </a:p>
          <a:p>
            <a:pPr algn="ctr">
              <a:lnSpc>
                <a:spcPct val="100000"/>
              </a:lnSpc>
              <a:spcBef>
                <a:spcPts val="360"/>
              </a:spcBef>
            </a:pPr>
            <a:endParaRPr b="0" lang="fr-FR" sz="2000" spc="-1" strike="noStrike">
              <a:solidFill>
                <a:srgbClr val="000000"/>
              </a:solidFill>
              <a:latin typeface="Calibri"/>
            </a:endParaRPr>
          </a:p>
          <a:p>
            <a:pPr algn="ctr">
              <a:lnSpc>
                <a:spcPct val="100000"/>
              </a:lnSpc>
              <a:spcBef>
                <a:spcPts val="360"/>
              </a:spcBef>
            </a:pPr>
            <a:endParaRPr b="0" lang="fr-FR" sz="2000" spc="-1" strike="noStrike">
              <a:solidFill>
                <a:srgbClr val="000000"/>
              </a:solidFill>
              <a:latin typeface="Calibri"/>
            </a:endParaRPr>
          </a:p>
          <a:p>
            <a:pPr>
              <a:lnSpc>
                <a:spcPct val="100000"/>
              </a:lnSpc>
              <a:spcBef>
                <a:spcPts val="641"/>
              </a:spcBef>
            </a:pPr>
            <a:endParaRPr b="0" lang="fr-FR" sz="2000" spc="-1" strike="noStrike">
              <a:solidFill>
                <a:srgbClr val="000000"/>
              </a:solidFill>
              <a:latin typeface="Calibri"/>
            </a:endParaRPr>
          </a:p>
          <a:p>
            <a:pPr>
              <a:lnSpc>
                <a:spcPct val="100000"/>
              </a:lnSpc>
              <a:spcBef>
                <a:spcPts val="641"/>
              </a:spcBef>
            </a:pPr>
            <a:endParaRPr b="0" lang="fr-FR" sz="2000" spc="-1" strike="noStrike">
              <a:solidFill>
                <a:srgbClr val="000000"/>
              </a:solidFill>
              <a:latin typeface="Calibri"/>
            </a:endParaRPr>
          </a:p>
          <a:p>
            <a:pPr>
              <a:lnSpc>
                <a:spcPct val="100000"/>
              </a:lnSpc>
              <a:spcBef>
                <a:spcPts val="641"/>
              </a:spcBef>
            </a:pPr>
            <a:endParaRPr b="0" lang="fr-FR" sz="20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Resposta :</a:t>
            </a:r>
            <a:r>
              <a:rPr b="1" i="1" lang="fr-FR" sz="3200" spc="-1" strike="noStrike">
                <a:solidFill>
                  <a:srgbClr val="000000"/>
                </a:solidFill>
                <a:latin typeface="Calibri"/>
              </a:rPr>
              <a:t> </a:t>
            </a:r>
            <a:r>
              <a:rPr b="1" lang="fr-FR" sz="3200" spc="-1" strike="noStrike" u="sng">
                <a:solidFill>
                  <a:srgbClr val="000000"/>
                </a:solidFill>
                <a:uFillTx/>
                <a:latin typeface="Calibri"/>
              </a:rPr>
              <a:t>para adaptar o objeto a seu usuário</a:t>
            </a:r>
            <a:endParaRPr b="0" lang="fr-FR" sz="3200" spc="-1" strike="noStrike">
              <a:solidFill>
                <a:srgbClr val="000000"/>
              </a:solidFill>
              <a:latin typeface="Calibri"/>
            </a:endParaRPr>
          </a:p>
          <a:p>
            <a:pPr marL="743040" indent="-285480">
              <a:lnSpc>
                <a:spcPct val="100000"/>
              </a:lnSpc>
              <a:spcBef>
                <a:spcPts val="400"/>
              </a:spcBef>
            </a:pPr>
            <a:r>
              <a:rPr b="1" i="1" lang="fr-FR" sz="2000" spc="-1" strike="noStrike">
                <a:solidFill>
                  <a:srgbClr val="4f81bd"/>
                </a:solidFill>
                <a:latin typeface="Calibri"/>
              </a:rPr>
              <a:t>Adaptatção ao usuário =  Ergonomia</a:t>
            </a:r>
            <a:endParaRPr b="0" lang="fr-FR" sz="2000" spc="-1" strike="noStrike">
              <a:solidFill>
                <a:srgbClr val="000000"/>
              </a:solidFill>
              <a:latin typeface="Calibri"/>
            </a:endParaRPr>
          </a:p>
          <a:p>
            <a:endParaRPr b="0" lang="fr-FR" sz="2000" spc="-1" strike="noStrike">
              <a:solidFill>
                <a:srgbClr val="000000"/>
              </a:solidFill>
              <a:latin typeface="Calibri"/>
            </a:endParaRPr>
          </a:p>
          <a:p>
            <a:endParaRPr b="0" lang="fr-FR" sz="2000" spc="-1" strike="noStrike">
              <a:solidFill>
                <a:srgbClr val="000000"/>
              </a:solidFill>
              <a:latin typeface="Calibri"/>
            </a:endParaRPr>
          </a:p>
        </p:txBody>
      </p:sp>
      <p:grpSp>
        <p:nvGrpSpPr>
          <p:cNvPr id="218" name="Group 3"/>
          <p:cNvGrpSpPr/>
          <p:nvPr/>
        </p:nvGrpSpPr>
        <p:grpSpPr>
          <a:xfrm>
            <a:off x="1228680" y="2714760"/>
            <a:ext cx="3255480" cy="2096640"/>
            <a:chOff x="1228680" y="2714760"/>
            <a:chExt cx="3255480" cy="2096640"/>
          </a:xfrm>
        </p:grpSpPr>
        <p:pic>
          <p:nvPicPr>
            <p:cNvPr id="219" name="Picture 5" descr=""/>
            <p:cNvPicPr/>
            <p:nvPr/>
          </p:nvPicPr>
          <p:blipFill>
            <a:blip r:embed="rId1"/>
            <a:stretch/>
          </p:blipFill>
          <p:spPr>
            <a:xfrm>
              <a:off x="2852280" y="2719440"/>
              <a:ext cx="1631880" cy="2087280"/>
            </a:xfrm>
            <a:prstGeom prst="rect">
              <a:avLst/>
            </a:prstGeom>
            <a:ln w="9360">
              <a:noFill/>
            </a:ln>
          </p:spPr>
        </p:pic>
        <p:pic>
          <p:nvPicPr>
            <p:cNvPr id="220" name="Picture 6" descr=""/>
            <p:cNvPicPr/>
            <p:nvPr/>
          </p:nvPicPr>
          <p:blipFill>
            <a:blip r:embed="rId2"/>
            <a:stretch/>
          </p:blipFill>
          <p:spPr>
            <a:xfrm>
              <a:off x="1228680" y="2714760"/>
              <a:ext cx="1638360" cy="2096640"/>
            </a:xfrm>
            <a:prstGeom prst="rect">
              <a:avLst/>
            </a:prstGeom>
            <a:ln w="9360">
              <a:noFill/>
            </a:ln>
          </p:spPr>
        </p:pic>
      </p:grpSp>
      <p:pic>
        <p:nvPicPr>
          <p:cNvPr id="221" name="Picture 18" descr=""/>
          <p:cNvPicPr/>
          <p:nvPr/>
        </p:nvPicPr>
        <p:blipFill>
          <a:blip r:embed="rId3"/>
          <a:stretch/>
        </p:blipFill>
        <p:spPr>
          <a:xfrm>
            <a:off x="142920" y="214200"/>
            <a:ext cx="542520" cy="1145880"/>
          </a:xfrm>
          <a:prstGeom prst="rect">
            <a:avLst/>
          </a:prstGeom>
          <a:ln w="9360">
            <a:noFill/>
          </a:ln>
        </p:spPr>
      </p:pic>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Objetivo: </a:t>
            </a:r>
            <a:endParaRPr b="0" lang="fr-FR" sz="32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Produtividade</a:t>
            </a:r>
            <a:endParaRPr b="0" lang="fr-FR" sz="2800" spc="-1" strike="noStrike">
              <a:solidFill>
                <a:srgbClr val="000000"/>
              </a:solidFill>
              <a:latin typeface="Calibri"/>
            </a:endParaRPr>
          </a:p>
          <a:p>
            <a:pPr marL="743040" indent="-285480">
              <a:lnSpc>
                <a:spcPct val="88000"/>
              </a:lnSpc>
              <a:spcBef>
                <a:spcPts val="561"/>
              </a:spcBef>
            </a:pPr>
            <a:endParaRPr b="0" lang="fr-FR"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fr-FR" sz="3200" spc="-1" strike="noStrike">
                <a:solidFill>
                  <a:srgbClr val="000000"/>
                </a:solidFill>
                <a:latin typeface="Calibri"/>
              </a:rPr>
              <a:t>Estratégia</a:t>
            </a:r>
            <a:endParaRPr b="0" lang="fr-FR" sz="32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Conforto</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Saúde, bem estar</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Segurança</a:t>
            </a:r>
            <a:endParaRPr b="0" lang="fr-FR" sz="2800" spc="-1" strike="noStrike">
              <a:solidFill>
                <a:srgbClr val="000000"/>
              </a:solidFill>
              <a:latin typeface="Calibri"/>
            </a:endParaRPr>
          </a:p>
          <a:p>
            <a:pPr lvl="1" marL="743040" indent="-285480">
              <a:lnSpc>
                <a:spcPct val="88000"/>
              </a:lnSpc>
              <a:spcBef>
                <a:spcPts val="561"/>
              </a:spcBef>
              <a:buClr>
                <a:srgbClr val="000000"/>
              </a:buClr>
              <a:buSzPct val="69000"/>
              <a:buFont typeface="Arial"/>
              <a:buChar char="–"/>
            </a:pPr>
            <a:r>
              <a:rPr b="0" lang="fr-FR" sz="2800" spc="-1" strike="noStrike">
                <a:solidFill>
                  <a:srgbClr val="000000"/>
                </a:solidFill>
                <a:latin typeface="Calibri"/>
              </a:rPr>
              <a:t>Satisfação</a:t>
            </a:r>
            <a:endParaRPr b="0" lang="fr-FR" sz="2800" spc="-1" strike="noStrike">
              <a:solidFill>
                <a:srgbClr val="000000"/>
              </a:solidFill>
              <a:latin typeface="Calibri"/>
            </a:endParaRPr>
          </a:p>
        </p:txBody>
      </p:sp>
      <p:pic>
        <p:nvPicPr>
          <p:cNvPr id="223" name="Picture 18" descr=""/>
          <p:cNvPicPr/>
          <p:nvPr/>
        </p:nvPicPr>
        <p:blipFill>
          <a:blip r:embed="rId1"/>
          <a:stretch/>
        </p:blipFill>
        <p:spPr>
          <a:xfrm>
            <a:off x="142920" y="214200"/>
            <a:ext cx="542520" cy="1145880"/>
          </a:xfrm>
          <a:prstGeom prst="rect">
            <a:avLst/>
          </a:prstGeom>
          <a:ln w="9360">
            <a:noFill/>
          </a:ln>
        </p:spPr>
      </p:pic>
      <p:sp>
        <p:nvSpPr>
          <p:cNvPr id="224" name="CustomShape 2"/>
          <p:cNvSpPr/>
          <p:nvPr/>
        </p:nvSpPr>
        <p:spPr>
          <a:xfrm>
            <a:off x="0" y="152280"/>
            <a:ext cx="9143640" cy="828360"/>
          </a:xfrm>
          <a:prstGeom prst="rect">
            <a:avLst/>
          </a:prstGeom>
          <a:noFill/>
          <a:ln>
            <a:noFill/>
          </a:ln>
        </p:spPr>
        <p:style>
          <a:lnRef idx="0"/>
          <a:fillRef idx="0"/>
          <a:effectRef idx="0"/>
          <a:fontRef idx="minor"/>
        </p:style>
        <p:txBody>
          <a:bodyPr anchor="ctr">
            <a:normAutofit/>
          </a:bodyPr>
          <a:p>
            <a:pPr algn="ctr">
              <a:lnSpc>
                <a:spcPct val="100000"/>
              </a:lnSpc>
            </a:pPr>
            <a:r>
              <a:rPr b="1" lang="pt-BR" sz="4000" spc="-1" strike="noStrike">
                <a:solidFill>
                  <a:srgbClr val="1f497d"/>
                </a:solidFill>
                <a:latin typeface="Calibri"/>
              </a:rPr>
              <a:t>A ergonomia:</a:t>
            </a:r>
            <a:endParaRPr b="0" lang="pt-BR" sz="40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3128</TotalTime>
  <Application>LibreOffice/6.1.4.2$Windows_X86_64 LibreOffice_project/9d0f32d1f0b509096fd65e0d4bec26ddd1938fd3</Application>
  <Pages>49</Pages>
  <Words>1480</Words>
  <Paragraphs>510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1997-10-06T18:50:53Z</dcterms:created>
  <dc:creator>Bisseret</dc:creator>
  <dc:description/>
  <dc:language>pt-BR</dc:language>
  <cp:lastModifiedBy/>
  <cp:lastPrinted>2001-09-27T02:03:02Z</cp:lastPrinted>
  <dcterms:modified xsi:type="dcterms:W3CDTF">2019-04-29T20:30:18Z</dcterms:modified>
  <cp:revision>287</cp:revision>
  <dc:subject/>
  <dc:title>Aucun titre de diapositive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38</vt:i4>
  </property>
  <property fmtid="{D5CDD505-2E9C-101B-9397-08002B2CF9AE}" pid="8" name="PresentationFormat">
    <vt:lpwstr>Apresentação na tela (4:3)</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